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5" r:id="rId4"/>
    <p:sldMasterId id="2147483666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22" Type="http://schemas.openxmlformats.org/officeDocument/2006/relationships/slide" Target="slides/slide16.xml"/><Relationship Id="rId10" Type="http://schemas.openxmlformats.org/officeDocument/2006/relationships/slide" Target="slides/slide4.xml"/><Relationship Id="rId21" Type="http://schemas.openxmlformats.org/officeDocument/2006/relationships/slide" Target="slides/slide15.xml"/><Relationship Id="rId13" Type="http://schemas.openxmlformats.org/officeDocument/2006/relationships/slide" Target="slides/slide7.xml"/><Relationship Id="rId24" Type="http://schemas.openxmlformats.org/officeDocument/2006/relationships/slide" Target="slides/slide18.xml"/><Relationship Id="rId12" Type="http://schemas.openxmlformats.org/officeDocument/2006/relationships/slide" Target="slides/slide6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41d998af39_1_5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7" name="Google Shape;87;g241d998af39_1_56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92ae05d00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4" name="Google Shape;184;g292ae05d004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93873a19b9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2" name="Google Shape;192;g293873a19b9_0_1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29242b66e6e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0" name="Google Shape;200;g29242b66e6e_0_2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157086865d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9" name="Google Shape;209;g2157086865d_0_5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293873a19b9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0" name="Google Shape;220;g293873a19b9_0_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293873a19b9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9" name="Google Shape;229;g293873a19b9_0_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29242b66e6e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6" name="Google Shape;236;g29242b66e6e_0_3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2f776d6a34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8" name="Google Shape;248;g2f776d6a34c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2f776d6a34c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62" name="Google Shape;262;g2f776d6a34c_0_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41d998af39_1_5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8" name="Google Shape;98;g241d998af39_1_58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92ae05d004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7" name="Google Shape;107;g292ae05d004_0_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93873a19b9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7" name="Google Shape;117;g293873a19b9_0_3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f72026ae7d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2f72026ae7d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f755736eae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2f755736eae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f72026ae7d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2f72026ae7d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9242b66e6e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7" name="Google Shape;167;g29242b66e6e_0_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157086865d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6" name="Google Shape;176;g2157086865d_0_3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ortada">
  <p:cSld name="Portad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/>
          <p:nvPr/>
        </p:nvSpPr>
        <p:spPr>
          <a:xfrm>
            <a:off x="3048000" y="4571765"/>
            <a:ext cx="6096000" cy="365700"/>
          </a:xfrm>
          <a:prstGeom prst="rect">
            <a:avLst/>
          </a:prstGeom>
          <a:solidFill>
            <a:schemeClr val="lt1">
              <a:alpha val="74510"/>
            </a:scheme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14"/>
          <p:cNvSpPr/>
          <p:nvPr/>
        </p:nvSpPr>
        <p:spPr>
          <a:xfrm>
            <a:off x="1" y="4571765"/>
            <a:ext cx="3048000" cy="365700"/>
          </a:xfrm>
          <a:prstGeom prst="rect">
            <a:avLst/>
          </a:prstGeom>
          <a:solidFill>
            <a:srgbClr val="004890">
              <a:alpha val="49410"/>
            </a:srgb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14"/>
          <p:cNvSpPr txBox="1"/>
          <p:nvPr>
            <p:ph type="ctrTitle"/>
          </p:nvPr>
        </p:nvSpPr>
        <p:spPr>
          <a:xfrm>
            <a:off x="3722917" y="1223797"/>
            <a:ext cx="5027100" cy="22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3900"/>
              <a:buFont typeface="Calibri"/>
              <a:buNone/>
              <a:defRPr b="1" sz="39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3722917" y="3571875"/>
            <a:ext cx="5027100" cy="81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59" name="Google Shape;59;p14"/>
          <p:cNvSpPr txBox="1"/>
          <p:nvPr>
            <p:ph idx="2" type="body"/>
          </p:nvPr>
        </p:nvSpPr>
        <p:spPr>
          <a:xfrm>
            <a:off x="244476" y="4571765"/>
            <a:ext cx="24414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3" type="body"/>
          </p:nvPr>
        </p:nvSpPr>
        <p:spPr>
          <a:xfrm>
            <a:off x="3722916" y="4571764"/>
            <a:ext cx="50271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4890"/>
              </a:buClr>
              <a:buSzPts val="1800"/>
              <a:buNone/>
              <a:defRPr>
                <a:solidFill>
                  <a:srgbClr val="004890"/>
                </a:solidFill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>
  <p:cSld name="Título y objeto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  <a:defRPr b="1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" type="body"/>
          </p:nvPr>
        </p:nvSpPr>
        <p:spPr>
          <a:xfrm>
            <a:off x="452743" y="1135856"/>
            <a:ext cx="82386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2385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2pPr>
            <a:lvl3pPr indent="-3048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3048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4pPr>
            <a:lvl5pPr indent="-3048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raportada">
  <p:cSld name="Contraportada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/>
          <p:nvPr/>
        </p:nvSpPr>
        <p:spPr>
          <a:xfrm>
            <a:off x="3048000" y="4571765"/>
            <a:ext cx="6096000" cy="365700"/>
          </a:xfrm>
          <a:prstGeom prst="rect">
            <a:avLst/>
          </a:prstGeom>
          <a:solidFill>
            <a:schemeClr val="lt1">
              <a:alpha val="74510"/>
            </a:scheme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16"/>
          <p:cNvSpPr txBox="1"/>
          <p:nvPr>
            <p:ph type="ctrTitle"/>
          </p:nvPr>
        </p:nvSpPr>
        <p:spPr>
          <a:xfrm>
            <a:off x="3722917" y="1223797"/>
            <a:ext cx="5027100" cy="22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6000"/>
              <a:buFont typeface="Calibri"/>
              <a:buNone/>
              <a:defRPr b="1" sz="6000">
                <a:solidFill>
                  <a:srgbClr val="0048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9" name="Google Shape;69;p16"/>
          <p:cNvSpPr txBox="1"/>
          <p:nvPr>
            <p:ph idx="1" type="subTitle"/>
          </p:nvPr>
        </p:nvSpPr>
        <p:spPr>
          <a:xfrm>
            <a:off x="3722917" y="3675106"/>
            <a:ext cx="5027100" cy="61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lvl="1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70" name="Google Shape;70;p16"/>
          <p:cNvSpPr/>
          <p:nvPr/>
        </p:nvSpPr>
        <p:spPr>
          <a:xfrm>
            <a:off x="1" y="4571765"/>
            <a:ext cx="3048000" cy="365700"/>
          </a:xfrm>
          <a:prstGeom prst="rect">
            <a:avLst/>
          </a:prstGeom>
          <a:solidFill>
            <a:srgbClr val="004890">
              <a:alpha val="49410"/>
            </a:srgbClr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16"/>
          <p:cNvSpPr txBox="1"/>
          <p:nvPr>
            <p:ph idx="2" type="body"/>
          </p:nvPr>
        </p:nvSpPr>
        <p:spPr>
          <a:xfrm>
            <a:off x="3722916" y="4571764"/>
            <a:ext cx="50271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4890"/>
              </a:buClr>
              <a:buSzPts val="1800"/>
              <a:buNone/>
              <a:defRPr>
                <a:solidFill>
                  <a:srgbClr val="004890"/>
                </a:solidFill>
              </a:defRPr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lvl="0" rtl="0">
              <a:buNone/>
              <a:defRPr>
                <a:solidFill>
                  <a:srgbClr val="004890"/>
                </a:solidFill>
              </a:defRPr>
            </a:lvl1pPr>
            <a:lvl2pPr lvl="1" rtl="0">
              <a:buNone/>
              <a:defRPr>
                <a:solidFill>
                  <a:srgbClr val="004890"/>
                </a:solidFill>
              </a:defRPr>
            </a:lvl2pPr>
            <a:lvl3pPr lvl="2" rtl="0">
              <a:buNone/>
              <a:defRPr>
                <a:solidFill>
                  <a:srgbClr val="004890"/>
                </a:solidFill>
              </a:defRPr>
            </a:lvl3pPr>
            <a:lvl4pPr lvl="3" rtl="0">
              <a:buNone/>
              <a:defRPr>
                <a:solidFill>
                  <a:srgbClr val="004890"/>
                </a:solidFill>
              </a:defRPr>
            </a:lvl4pPr>
            <a:lvl5pPr lvl="4" rtl="0">
              <a:buNone/>
              <a:defRPr>
                <a:solidFill>
                  <a:srgbClr val="004890"/>
                </a:solidFill>
              </a:defRPr>
            </a:lvl5pPr>
            <a:lvl6pPr lvl="5" rtl="0">
              <a:buNone/>
              <a:defRPr>
                <a:solidFill>
                  <a:srgbClr val="004890"/>
                </a:solidFill>
              </a:defRPr>
            </a:lvl6pPr>
            <a:lvl7pPr lvl="6" rtl="0">
              <a:buNone/>
              <a:defRPr>
                <a:solidFill>
                  <a:srgbClr val="004890"/>
                </a:solidFill>
              </a:defRPr>
            </a:lvl7pPr>
            <a:lvl8pPr lvl="7" rtl="0">
              <a:buNone/>
              <a:defRPr>
                <a:solidFill>
                  <a:srgbClr val="004890"/>
                </a:solidFill>
              </a:defRPr>
            </a:lvl8pPr>
            <a:lvl9pPr lvl="8" rtl="0">
              <a:buNone/>
              <a:defRPr>
                <a:solidFill>
                  <a:srgbClr val="00489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, subtítulo y objetos">
  <p:cSld name="Título, subtítulo y objeto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5" name="Google Shape;75;p17"/>
          <p:cNvSpPr txBox="1"/>
          <p:nvPr>
            <p:ph idx="1" type="body"/>
          </p:nvPr>
        </p:nvSpPr>
        <p:spPr>
          <a:xfrm>
            <a:off x="446714" y="1177058"/>
            <a:ext cx="8247600" cy="34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2385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2pPr>
            <a:lvl3pPr indent="-3048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3048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4pPr>
            <a:lvl5pPr indent="-3048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2" type="body"/>
          </p:nvPr>
        </p:nvSpPr>
        <p:spPr>
          <a:xfrm>
            <a:off x="0" y="792956"/>
            <a:ext cx="91440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parador">
  <p:cSld name="Separado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/>
          <p:nvPr>
            <p:ph type="title"/>
          </p:nvPr>
        </p:nvSpPr>
        <p:spPr>
          <a:xfrm>
            <a:off x="452743" y="2271396"/>
            <a:ext cx="82386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34275" lIns="68575" spcFirstLastPara="1" rIns="68575" wrap="square" tIns="342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83" name="Google Shape;83;p1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84" name="Google Shape;84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3.jpg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  <a:defRPr b="1" i="0" sz="3000" u="none" cap="none" strike="noStrike">
                <a:solidFill>
                  <a:srgbClr val="12448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452743" y="1135856"/>
            <a:ext cx="82386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4290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2385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lvl="0" rtl="0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rtl="0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rtl="0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rtl="0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rtl="0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rtl="0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rtl="0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rtl="0" algn="r">
              <a:buNone/>
              <a:defRPr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earth.bsc.es/shiny/cdelgado_FOCUS-Africa-casestudy/" TargetMode="External"/><Relationship Id="rId4" Type="http://schemas.openxmlformats.org/officeDocument/2006/relationships/image" Target="../media/image2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earth.bsc.es/shiny/cdelgado_FOCUS-Africa-casestudy/" TargetMode="External"/><Relationship Id="rId4" Type="http://schemas.openxmlformats.org/officeDocument/2006/relationships/image" Target="../media/image2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earth.bsc.es/shiny/cdelgado_FOCUS-Africa-casestudy/" TargetMode="External"/><Relationship Id="rId4" Type="http://schemas.openxmlformats.org/officeDocument/2006/relationships/image" Target="../media/image22.png"/><Relationship Id="rId5" Type="http://schemas.openxmlformats.org/officeDocument/2006/relationships/image" Target="../media/image2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earth.bsc.es/shiny/cdelgado_FOCUS-Africa-casestudy/" TargetMode="External"/><Relationship Id="rId4" Type="http://schemas.openxmlformats.org/officeDocument/2006/relationships/image" Target="../media/image2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earth.bsc.es/shiny/cdelgado_FOCUS-Africa-casestudy/" TargetMode="External"/><Relationship Id="rId4" Type="http://schemas.openxmlformats.org/officeDocument/2006/relationships/image" Target="../media/image33.png"/><Relationship Id="rId5" Type="http://schemas.openxmlformats.org/officeDocument/2006/relationships/image" Target="../media/image2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1.png"/><Relationship Id="rId4" Type="http://schemas.openxmlformats.org/officeDocument/2006/relationships/image" Target="../media/image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0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0.png"/><Relationship Id="rId4" Type="http://schemas.openxmlformats.org/officeDocument/2006/relationships/image" Target="../media/image36.png"/><Relationship Id="rId5" Type="http://schemas.openxmlformats.org/officeDocument/2006/relationships/image" Target="../media/image37.png"/><Relationship Id="rId6" Type="http://schemas.openxmlformats.org/officeDocument/2006/relationships/image" Target="../media/image3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jpg"/><Relationship Id="rId4" Type="http://schemas.openxmlformats.org/officeDocument/2006/relationships/image" Target="../media/image18.jpg"/><Relationship Id="rId5" Type="http://schemas.openxmlformats.org/officeDocument/2006/relationships/image" Target="../media/image16.jpg"/><Relationship Id="rId6" Type="http://schemas.openxmlformats.org/officeDocument/2006/relationships/image" Target="../media/image14.jpg"/><Relationship Id="rId7" Type="http://schemas.openxmlformats.org/officeDocument/2006/relationships/image" Target="../media/image1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jpg"/><Relationship Id="rId4" Type="http://schemas.openxmlformats.org/officeDocument/2006/relationships/image" Target="../media/image2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3.png"/><Relationship Id="rId4" Type="http://schemas.openxmlformats.org/officeDocument/2006/relationships/image" Target="../media/image2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7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0"/>
          <p:cNvSpPr txBox="1"/>
          <p:nvPr>
            <p:ph type="ctrTitle"/>
          </p:nvPr>
        </p:nvSpPr>
        <p:spPr>
          <a:xfrm>
            <a:off x="3294175" y="1453650"/>
            <a:ext cx="5619900" cy="27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200"/>
              <a:t>Co-production of multi-annual climate services to support food and wine production resilience</a:t>
            </a:r>
            <a:endParaRPr sz="2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200"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s" sz="1400"/>
              <a:t> </a:t>
            </a:r>
            <a:endParaRPr sz="1400"/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500"/>
              <a:t>Carlos Delgado-Torres, Sara Octenjak, Raül Marcos, Francisco J. Doblas-Reyes, Markus G. Donat, Nadia Milders, Núria Pérez-Zanón, Albert Soret, Marta Terrado, Verónica Torralba, and Dragana Bojovic</a:t>
            </a:r>
            <a:endParaRPr sz="2100"/>
          </a:p>
        </p:txBody>
      </p:sp>
      <p:sp>
        <p:nvSpPr>
          <p:cNvPr id="90" name="Google Shape;90;p20"/>
          <p:cNvSpPr txBox="1"/>
          <p:nvPr>
            <p:ph idx="2" type="body"/>
          </p:nvPr>
        </p:nvSpPr>
        <p:spPr>
          <a:xfrm>
            <a:off x="124312" y="4401898"/>
            <a:ext cx="28209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b="1" lang="es"/>
              <a:t>EMS2024</a:t>
            </a:r>
            <a:br>
              <a:rPr b="1" lang="es"/>
            </a:br>
            <a:r>
              <a:rPr b="1" lang="es"/>
              <a:t>September </a:t>
            </a:r>
            <a:r>
              <a:rPr b="1" lang="es"/>
              <a:t>2024, Barcelona</a:t>
            </a:r>
            <a:endParaRPr b="1"/>
          </a:p>
        </p:txBody>
      </p:sp>
      <p:sp>
        <p:nvSpPr>
          <p:cNvPr id="91" name="Google Shape;91;p20"/>
          <p:cNvSpPr txBox="1"/>
          <p:nvPr>
            <p:ph idx="3" type="body"/>
          </p:nvPr>
        </p:nvSpPr>
        <p:spPr>
          <a:xfrm>
            <a:off x="3722916" y="4571764"/>
            <a:ext cx="50271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890"/>
              </a:buClr>
              <a:buSzPts val="1800"/>
              <a:buNone/>
            </a:pPr>
            <a:r>
              <a:rPr lang="es"/>
              <a:t> </a:t>
            </a:r>
            <a:endParaRPr/>
          </a:p>
        </p:txBody>
      </p:sp>
      <p:sp>
        <p:nvSpPr>
          <p:cNvPr id="92" name="Google Shape;92;p20"/>
          <p:cNvSpPr txBox="1"/>
          <p:nvPr>
            <p:ph idx="2" type="body"/>
          </p:nvPr>
        </p:nvSpPr>
        <p:spPr>
          <a:xfrm>
            <a:off x="4161113" y="4404810"/>
            <a:ext cx="24414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s" sz="1500">
                <a:solidFill>
                  <a:schemeClr val="dk1"/>
                </a:solidFill>
              </a:rPr>
              <a:t>carlos.delgado@bsc.es</a:t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93" name="Google Shape;93;p2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id="94" name="Google Shape;9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67450" y="4033700"/>
            <a:ext cx="1005251" cy="1005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61075" y="240775"/>
            <a:ext cx="2053000" cy="8352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9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Multi-annual s</a:t>
            </a:r>
            <a:r>
              <a:rPr lang="es"/>
              <a:t>hiny app</a:t>
            </a:r>
            <a:endParaRPr/>
          </a:p>
        </p:txBody>
      </p:sp>
      <p:sp>
        <p:nvSpPr>
          <p:cNvPr id="187" name="Google Shape;187;p2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188" name="Google Shape;188;p29"/>
          <p:cNvSpPr txBox="1"/>
          <p:nvPr/>
        </p:nvSpPr>
        <p:spPr>
          <a:xfrm>
            <a:off x="1169797" y="940175"/>
            <a:ext cx="4497900" cy="38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1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https://earth.bsc.es/shiny/cdelgado_FOCUS-Africa-casestudy/</a:t>
            </a:r>
            <a:r>
              <a:rPr lang="e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3495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●"/>
            </a:pPr>
            <a:r>
              <a:rPr b="1" lang="e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Forecast types</a:t>
            </a:r>
            <a:r>
              <a:rPr lang="e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deterministic and probabilistic (3 and 5 categories)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3495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●"/>
            </a:pPr>
            <a:r>
              <a:rPr b="1" lang="e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Forecast systems</a:t>
            </a:r>
            <a:r>
              <a:rPr lang="e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multi-model, models, climatology and persistence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3495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●"/>
            </a:pPr>
            <a:r>
              <a:rPr b="1" lang="e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Variables</a:t>
            </a:r>
            <a:r>
              <a:rPr lang="e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34950" lvl="1" marL="685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○"/>
            </a:pPr>
            <a:r>
              <a:rPr lang="e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Mean temperature and precipitation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34950" lvl="1" marL="685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○"/>
            </a:pPr>
            <a:r>
              <a:rPr lang="e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Extreme temperature and precipitation (ETCCDI)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34950" lvl="1" marL="685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○"/>
            </a:pPr>
            <a:r>
              <a:rPr lang="e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Drought</a:t>
            </a:r>
            <a:r>
              <a:rPr lang="e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conditions (SPEI)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3495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●"/>
            </a:pPr>
            <a:r>
              <a:rPr b="1" lang="e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Seasons</a:t>
            </a:r>
            <a:r>
              <a:rPr lang="e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including OND, MAM and NDJFMA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3495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●"/>
            </a:pPr>
            <a:r>
              <a:rPr b="1" lang="e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Regions</a:t>
            </a:r>
            <a:r>
              <a:rPr lang="e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SADC, Tanzania and Malawi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3495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●"/>
            </a:pPr>
            <a:r>
              <a:rPr b="1" lang="e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Forecast periods</a:t>
            </a:r>
            <a:r>
              <a:rPr lang="e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years 1, 2, 3, 1-2, 2-3, 2-5, and 1-5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3495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●"/>
            </a:pPr>
            <a:r>
              <a:rPr b="1" lang="e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Skill mask</a:t>
            </a:r>
            <a:r>
              <a:rPr lang="e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34950" lvl="1" marL="685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○"/>
            </a:pPr>
            <a:r>
              <a:rPr b="1" lang="e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False</a:t>
            </a:r>
            <a:r>
              <a:rPr lang="e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forecast is displayed everywhere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34950" lvl="1" marL="685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○"/>
            </a:pPr>
            <a:r>
              <a:rPr b="1" lang="e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True</a:t>
            </a:r>
            <a:r>
              <a:rPr lang="e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forecast is displayed only where skillful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34950" lvl="1" marL="6858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Char char="○"/>
            </a:pPr>
            <a:r>
              <a:rPr b="1" lang="e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Stippling</a:t>
            </a:r>
            <a:r>
              <a:rPr lang="e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forecast is displayed everywhere but indicating </a:t>
            </a:r>
            <a:br>
              <a:rPr lang="e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where it is skillful 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9" name="Google Shape;189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02501" y="671200"/>
            <a:ext cx="1746059" cy="4355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0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Forecast quality</a:t>
            </a:r>
            <a:endParaRPr/>
          </a:p>
        </p:txBody>
      </p:sp>
      <p:sp>
        <p:nvSpPr>
          <p:cNvPr id="195" name="Google Shape;195;p3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196" name="Google Shape;196;p30"/>
          <p:cNvSpPr txBox="1"/>
          <p:nvPr/>
        </p:nvSpPr>
        <p:spPr>
          <a:xfrm>
            <a:off x="3659275" y="4746550"/>
            <a:ext cx="5446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u="sng">
                <a:solidFill>
                  <a:schemeClr val="hlink"/>
                </a:solidFill>
                <a:hlinkClick r:id="rId3"/>
              </a:rPr>
              <a:t>https://earth.bsc.es/shiny/cdelgado_FOCUS-Africa-casestudy/</a:t>
            </a:r>
            <a:r>
              <a:rPr lang="es"/>
              <a:t> </a:t>
            </a:r>
            <a:endParaRPr/>
          </a:p>
        </p:txBody>
      </p:sp>
      <p:pic>
        <p:nvPicPr>
          <p:cNvPr id="197" name="Google Shape;197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3725" y="647300"/>
            <a:ext cx="7644749" cy="4192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1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Multi-annual forecasts</a:t>
            </a:r>
            <a:endParaRPr/>
          </a:p>
        </p:txBody>
      </p:sp>
      <p:sp>
        <p:nvSpPr>
          <p:cNvPr id="203" name="Google Shape;203;p3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204" name="Google Shape;204;p31"/>
          <p:cNvSpPr txBox="1"/>
          <p:nvPr/>
        </p:nvSpPr>
        <p:spPr>
          <a:xfrm>
            <a:off x="3659275" y="4746550"/>
            <a:ext cx="5446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u="sng">
                <a:solidFill>
                  <a:schemeClr val="hlink"/>
                </a:solidFill>
                <a:hlinkClick r:id="rId3"/>
              </a:rPr>
              <a:t>https://earth.bsc.es/shiny/cdelgado_FOCUS-Africa-casestudy/</a:t>
            </a:r>
            <a:r>
              <a:rPr lang="es"/>
              <a:t> </a:t>
            </a:r>
            <a:endParaRPr/>
          </a:p>
        </p:txBody>
      </p:sp>
      <p:pic>
        <p:nvPicPr>
          <p:cNvPr id="205" name="Google Shape;205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7043" y="650450"/>
            <a:ext cx="3982976" cy="4180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76037" y="1013925"/>
            <a:ext cx="2500529" cy="3816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2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Multi-annual forecasts</a:t>
            </a:r>
            <a:endParaRPr/>
          </a:p>
        </p:txBody>
      </p:sp>
      <p:sp>
        <p:nvSpPr>
          <p:cNvPr id="212" name="Google Shape;212;p3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213" name="Google Shape;213;p32"/>
          <p:cNvSpPr txBox="1"/>
          <p:nvPr/>
        </p:nvSpPr>
        <p:spPr>
          <a:xfrm>
            <a:off x="3811675" y="4670350"/>
            <a:ext cx="5446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u="sng">
                <a:solidFill>
                  <a:schemeClr val="hlink"/>
                </a:solidFill>
                <a:hlinkClick r:id="rId3"/>
              </a:rPr>
              <a:t>https://earth.bsc.es/shiny/cdelgado_FOCUS-Africa-casestudy/</a:t>
            </a:r>
            <a:r>
              <a:rPr lang="es"/>
              <a:t> </a:t>
            </a:r>
            <a:endParaRPr/>
          </a:p>
        </p:txBody>
      </p:sp>
      <p:pic>
        <p:nvPicPr>
          <p:cNvPr id="214" name="Google Shape;214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46600" y="629875"/>
            <a:ext cx="6184401" cy="4158626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32"/>
          <p:cNvSpPr/>
          <p:nvPr/>
        </p:nvSpPr>
        <p:spPr>
          <a:xfrm>
            <a:off x="2417825" y="1364750"/>
            <a:ext cx="967200" cy="457500"/>
          </a:xfrm>
          <a:prstGeom prst="ellipse">
            <a:avLst/>
          </a:prstGeom>
          <a:noFill/>
          <a:ln cap="flat" cmpd="sng" w="28575">
            <a:solidFill>
              <a:srgbClr val="ED7D3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32"/>
          <p:cNvSpPr/>
          <p:nvPr/>
        </p:nvSpPr>
        <p:spPr>
          <a:xfrm>
            <a:off x="7871450" y="1078225"/>
            <a:ext cx="967200" cy="1438800"/>
          </a:xfrm>
          <a:prstGeom prst="ellipse">
            <a:avLst/>
          </a:prstGeom>
          <a:noFill/>
          <a:ln cap="flat" cmpd="sng" w="28575">
            <a:solidFill>
              <a:srgbClr val="ED7D3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32"/>
          <p:cNvSpPr txBox="1"/>
          <p:nvPr/>
        </p:nvSpPr>
        <p:spPr>
          <a:xfrm>
            <a:off x="76200" y="2001650"/>
            <a:ext cx="24177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forecast from the best forecast system displayed for each region, variable, season, …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223" name="Google Shape;223;p33"/>
          <p:cNvSpPr txBox="1"/>
          <p:nvPr/>
        </p:nvSpPr>
        <p:spPr>
          <a:xfrm>
            <a:off x="3659275" y="4594150"/>
            <a:ext cx="5446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u="sng">
                <a:solidFill>
                  <a:schemeClr val="hlink"/>
                </a:solidFill>
                <a:hlinkClick r:id="rId3"/>
              </a:rPr>
              <a:t>https://earth.bsc.es/shiny/cdelgado_FOCUS-Africa-casestudy/</a:t>
            </a:r>
            <a:r>
              <a:rPr lang="es"/>
              <a:t> </a:t>
            </a:r>
            <a:endParaRPr/>
          </a:p>
        </p:txBody>
      </p:sp>
      <p:sp>
        <p:nvSpPr>
          <p:cNvPr id="224" name="Google Shape;224;p33"/>
          <p:cNvSpPr txBox="1"/>
          <p:nvPr>
            <p:ph type="title"/>
          </p:nvPr>
        </p:nvSpPr>
        <p:spPr>
          <a:xfrm>
            <a:off x="0" y="396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Regional predictions</a:t>
            </a:r>
            <a:endParaRPr/>
          </a:p>
        </p:txBody>
      </p:sp>
      <p:pic>
        <p:nvPicPr>
          <p:cNvPr id="225" name="Google Shape;225;p33"/>
          <p:cNvPicPr preferRelativeResize="0"/>
          <p:nvPr/>
        </p:nvPicPr>
        <p:blipFill rotWithShape="1">
          <a:blip r:embed="rId4">
            <a:alphaModFix/>
          </a:blip>
          <a:srcRect b="14696" l="5281" r="2544" t="11454"/>
          <a:stretch/>
        </p:blipFill>
        <p:spPr>
          <a:xfrm>
            <a:off x="520450" y="562325"/>
            <a:ext cx="8428475" cy="2194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33"/>
          <p:cNvPicPr preferRelativeResize="0"/>
          <p:nvPr/>
        </p:nvPicPr>
        <p:blipFill rotWithShape="1">
          <a:blip r:embed="rId5">
            <a:alphaModFix/>
          </a:blip>
          <a:srcRect b="0" l="0" r="3493" t="18180"/>
          <a:stretch/>
        </p:blipFill>
        <p:spPr>
          <a:xfrm>
            <a:off x="0" y="2808822"/>
            <a:ext cx="8878700" cy="16184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4"/>
          <p:cNvSpPr txBox="1"/>
          <p:nvPr>
            <p:ph type="title"/>
          </p:nvPr>
        </p:nvSpPr>
        <p:spPr>
          <a:xfrm>
            <a:off x="0" y="396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Scorecard</a:t>
            </a:r>
            <a:endParaRPr/>
          </a:p>
        </p:txBody>
      </p:sp>
      <p:sp>
        <p:nvSpPr>
          <p:cNvPr id="232" name="Google Shape;232;p3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id="233" name="Google Shape;233;p34"/>
          <p:cNvPicPr preferRelativeResize="0"/>
          <p:nvPr/>
        </p:nvPicPr>
        <p:blipFill rotWithShape="1">
          <a:blip r:embed="rId3">
            <a:alphaModFix/>
          </a:blip>
          <a:srcRect b="13125" l="9467" r="14120" t="13463"/>
          <a:stretch/>
        </p:blipFill>
        <p:spPr>
          <a:xfrm rot="-5400000">
            <a:off x="2491838" y="-264088"/>
            <a:ext cx="4312725" cy="586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5"/>
          <p:cNvSpPr txBox="1"/>
          <p:nvPr>
            <p:ph type="ctrTitle"/>
          </p:nvPr>
        </p:nvSpPr>
        <p:spPr>
          <a:xfrm>
            <a:off x="4249721" y="1372488"/>
            <a:ext cx="3973500" cy="270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s" sz="3400"/>
              <a:t>     Thank you!</a:t>
            </a:r>
            <a:endParaRPr sz="2000"/>
          </a:p>
        </p:txBody>
      </p:sp>
      <p:sp>
        <p:nvSpPr>
          <p:cNvPr id="239" name="Google Shape;239;p3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240" name="Google Shape;240;p35"/>
          <p:cNvSpPr txBox="1"/>
          <p:nvPr>
            <p:ph idx="2" type="body"/>
          </p:nvPr>
        </p:nvSpPr>
        <p:spPr>
          <a:xfrm>
            <a:off x="124312" y="4401898"/>
            <a:ext cx="28209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b="1" lang="es"/>
              <a:t>EMS2024</a:t>
            </a:r>
            <a:br>
              <a:rPr b="1" lang="es"/>
            </a:br>
            <a:r>
              <a:rPr b="1" lang="es"/>
              <a:t>September 2024, Barcelona</a:t>
            </a:r>
            <a:endParaRPr b="1"/>
          </a:p>
        </p:txBody>
      </p:sp>
      <p:sp>
        <p:nvSpPr>
          <p:cNvPr id="241" name="Google Shape;241;p35"/>
          <p:cNvSpPr txBox="1"/>
          <p:nvPr>
            <p:ph idx="2" type="body"/>
          </p:nvPr>
        </p:nvSpPr>
        <p:spPr>
          <a:xfrm>
            <a:off x="4161113" y="4404810"/>
            <a:ext cx="24414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r>
              <a:rPr lang="es" sz="1500">
                <a:solidFill>
                  <a:schemeClr val="dk1"/>
                </a:solidFill>
              </a:rPr>
              <a:t>carlos.delgado@bsc.es</a:t>
            </a:r>
            <a:endParaRPr sz="1500">
              <a:solidFill>
                <a:schemeClr val="dk1"/>
              </a:solidFill>
            </a:endParaRPr>
          </a:p>
        </p:txBody>
      </p:sp>
      <p:sp>
        <p:nvSpPr>
          <p:cNvPr id="242" name="Google Shape;242;p35"/>
          <p:cNvSpPr/>
          <p:nvPr/>
        </p:nvSpPr>
        <p:spPr>
          <a:xfrm>
            <a:off x="367625" y="549525"/>
            <a:ext cx="2346900" cy="2586300"/>
          </a:xfrm>
          <a:prstGeom prst="roundRect">
            <a:avLst>
              <a:gd fmla="val 16667" name="adj"/>
            </a:avLst>
          </a:prstGeom>
          <a:solidFill>
            <a:srgbClr val="D9D9D9"/>
          </a:solidFill>
          <a:ln cap="flat" cmpd="sng" w="9525">
            <a:solidFill>
              <a:srgbClr val="44546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3" name="Google Shape;243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2274" y="1720000"/>
            <a:ext cx="1877610" cy="393600"/>
          </a:xfrm>
          <a:prstGeom prst="rect">
            <a:avLst/>
          </a:prstGeom>
          <a:solidFill>
            <a:srgbClr val="D9D9D9"/>
          </a:solidFill>
          <a:ln>
            <a:noFill/>
          </a:ln>
        </p:spPr>
      </p:pic>
      <p:sp>
        <p:nvSpPr>
          <p:cNvPr id="244" name="Google Shape;244;p35"/>
          <p:cNvSpPr txBox="1"/>
          <p:nvPr/>
        </p:nvSpPr>
        <p:spPr>
          <a:xfrm>
            <a:off x="525375" y="2209800"/>
            <a:ext cx="20313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This project has received funding from the European Union’s </a:t>
            </a:r>
            <a:r>
              <a:rPr b="1" lang="es" sz="1000">
                <a:latin typeface="Times New Roman"/>
                <a:ea typeface="Times New Roman"/>
                <a:cs typeface="Times New Roman"/>
                <a:sym typeface="Times New Roman"/>
              </a:rPr>
              <a:t>Horizon 2020 Programme under grant agreement No 869575</a:t>
            </a:r>
            <a:endParaRPr b="1" sz="10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45" name="Google Shape;245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2575" y="721950"/>
            <a:ext cx="1977000" cy="804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6"/>
          <p:cNvSpPr txBox="1"/>
          <p:nvPr>
            <p:ph type="title"/>
          </p:nvPr>
        </p:nvSpPr>
        <p:spPr>
          <a:xfrm>
            <a:off x="0" y="396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Case study on the wine sector</a:t>
            </a:r>
            <a:endParaRPr/>
          </a:p>
        </p:txBody>
      </p:sp>
      <p:sp>
        <p:nvSpPr>
          <p:cNvPr id="251" name="Google Shape;251;p3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id="252" name="Google Shape;252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3224" y="4391199"/>
            <a:ext cx="1912726" cy="60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43375" y="4391200"/>
            <a:ext cx="2127175" cy="600900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Google Shape;254;p36"/>
          <p:cNvSpPr/>
          <p:nvPr/>
        </p:nvSpPr>
        <p:spPr>
          <a:xfrm>
            <a:off x="365006" y="708299"/>
            <a:ext cx="2801400" cy="340500"/>
          </a:xfrm>
          <a:prstGeom prst="roundRect">
            <a:avLst>
              <a:gd fmla="val 16667" name="adj"/>
            </a:avLst>
          </a:prstGeom>
          <a:solidFill>
            <a:srgbClr val="0A463C"/>
          </a:solidFill>
          <a:ln>
            <a:noFill/>
          </a:ln>
          <a:effectLst>
            <a:outerShdw blurRad="38100" rotWithShape="0" dir="5400000" dist="23000">
              <a:srgbClr val="000000">
                <a:alpha val="33730"/>
              </a:srgbClr>
            </a:outerShdw>
          </a:effectLst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AF1ED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rgbClr val="CAF1ED"/>
                </a:solidFill>
                <a:latin typeface="Arial"/>
                <a:ea typeface="Arial"/>
                <a:cs typeface="Arial"/>
                <a:sym typeface="Arial"/>
              </a:rPr>
              <a:t>SEASONAL</a:t>
            </a:r>
            <a:endParaRPr b="0" i="0" sz="1400" u="none" cap="none" strike="noStrike">
              <a:solidFill>
                <a:srgbClr val="CAF1E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36"/>
          <p:cNvSpPr/>
          <p:nvPr/>
        </p:nvSpPr>
        <p:spPr>
          <a:xfrm>
            <a:off x="3230591" y="708299"/>
            <a:ext cx="2801400" cy="340500"/>
          </a:xfrm>
          <a:prstGeom prst="roundRect">
            <a:avLst>
              <a:gd fmla="val 16667" name="adj"/>
            </a:avLst>
          </a:prstGeom>
          <a:solidFill>
            <a:srgbClr val="0A463C"/>
          </a:solidFill>
          <a:ln>
            <a:noFill/>
          </a:ln>
          <a:effectLst>
            <a:outerShdw blurRad="38100" rotWithShape="0" dir="5400000" dist="23000">
              <a:srgbClr val="000000">
                <a:alpha val="33730"/>
              </a:srgbClr>
            </a:outerShdw>
          </a:effectLst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rgbClr val="CAF1ED"/>
                </a:solidFill>
                <a:latin typeface="Arial"/>
                <a:ea typeface="Arial"/>
                <a:cs typeface="Arial"/>
                <a:sym typeface="Arial"/>
              </a:rPr>
              <a:t>DECADAL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36"/>
          <p:cNvSpPr/>
          <p:nvPr/>
        </p:nvSpPr>
        <p:spPr>
          <a:xfrm>
            <a:off x="6080006" y="708299"/>
            <a:ext cx="2801400" cy="340500"/>
          </a:xfrm>
          <a:prstGeom prst="roundRect">
            <a:avLst>
              <a:gd fmla="val 16667" name="adj"/>
            </a:avLst>
          </a:prstGeom>
          <a:solidFill>
            <a:srgbClr val="0A463C"/>
          </a:solidFill>
          <a:ln>
            <a:noFill/>
          </a:ln>
          <a:effectLst>
            <a:outerShdw blurRad="38100" rotWithShape="0" dir="5400000" dist="23000">
              <a:srgbClr val="000000">
                <a:alpha val="33730"/>
              </a:srgbClr>
            </a:outerShdw>
          </a:effectLst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rgbClr val="CAF1ED"/>
                </a:solidFill>
                <a:latin typeface="Arial"/>
                <a:ea typeface="Arial"/>
                <a:cs typeface="Arial"/>
                <a:sym typeface="Arial"/>
              </a:rPr>
              <a:t>CLIMATE PROJECTIONS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36"/>
          <p:cNvSpPr/>
          <p:nvPr/>
        </p:nvSpPr>
        <p:spPr>
          <a:xfrm>
            <a:off x="362310" y="1669255"/>
            <a:ext cx="8527200" cy="351300"/>
          </a:xfrm>
          <a:prstGeom prst="roundRect">
            <a:avLst>
              <a:gd fmla="val 16667" name="adj"/>
            </a:avLst>
          </a:prstGeom>
          <a:solidFill>
            <a:srgbClr val="FAC902"/>
          </a:solidFill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" sz="1400" u="none" cap="none" strike="noStrike">
                <a:solidFill>
                  <a:srgbClr val="259086"/>
                </a:solidFill>
                <a:latin typeface="Arial"/>
                <a:ea typeface="Arial"/>
                <a:cs typeface="Arial"/>
                <a:sym typeface="Arial"/>
              </a:rPr>
              <a:t>Water management </a:t>
            </a:r>
            <a:endParaRPr b="1" i="0" sz="1400" u="none" cap="none" strike="noStrike">
              <a:solidFill>
                <a:srgbClr val="25908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36"/>
          <p:cNvSpPr/>
          <p:nvPr/>
        </p:nvSpPr>
        <p:spPr>
          <a:xfrm>
            <a:off x="362310" y="1198396"/>
            <a:ext cx="5669700" cy="340500"/>
          </a:xfrm>
          <a:prstGeom prst="roundRect">
            <a:avLst>
              <a:gd fmla="val 16667" name="adj"/>
            </a:avLst>
          </a:prstGeom>
          <a:solidFill>
            <a:srgbClr val="FAC902"/>
          </a:solidFill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s" sz="1400" u="none" cap="none" strike="noStrike">
                <a:solidFill>
                  <a:srgbClr val="259086"/>
                </a:solidFill>
                <a:latin typeface="Arial"/>
                <a:ea typeface="Arial"/>
                <a:cs typeface="Arial"/>
                <a:sym typeface="Arial"/>
              </a:rPr>
              <a:t>Spring frost protection</a:t>
            </a:r>
            <a:endParaRPr b="1" i="0" sz="1400" u="none" cap="none" strike="noStrike">
              <a:solidFill>
                <a:srgbClr val="25908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9" name="Google Shape;259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7588" y="2224255"/>
            <a:ext cx="7748813" cy="20658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7"/>
          <p:cNvSpPr txBox="1"/>
          <p:nvPr>
            <p:ph type="title"/>
          </p:nvPr>
        </p:nvSpPr>
        <p:spPr>
          <a:xfrm>
            <a:off x="0" y="396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Case study on the humanitarian sector</a:t>
            </a:r>
            <a:endParaRPr/>
          </a:p>
        </p:txBody>
      </p:sp>
      <p:sp>
        <p:nvSpPr>
          <p:cNvPr id="265" name="Google Shape;265;p3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id="266" name="Google Shape;266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3224" y="4391199"/>
            <a:ext cx="1912726" cy="60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65375" y="4353826"/>
            <a:ext cx="2321956" cy="600899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37"/>
          <p:cNvSpPr/>
          <p:nvPr/>
        </p:nvSpPr>
        <p:spPr>
          <a:xfrm>
            <a:off x="365006" y="708299"/>
            <a:ext cx="2801400" cy="340500"/>
          </a:xfrm>
          <a:prstGeom prst="roundRect">
            <a:avLst>
              <a:gd fmla="val 16667" name="adj"/>
            </a:avLst>
          </a:prstGeom>
          <a:solidFill>
            <a:srgbClr val="0A463C"/>
          </a:solidFill>
          <a:ln>
            <a:noFill/>
          </a:ln>
          <a:effectLst>
            <a:outerShdw blurRad="38100" rotWithShape="0" dir="5400000" dist="23000">
              <a:srgbClr val="000000">
                <a:alpha val="33730"/>
              </a:srgbClr>
            </a:outerShdw>
          </a:effectLst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AF1ED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rgbClr val="CAF1ED"/>
                </a:solidFill>
                <a:latin typeface="Arial"/>
                <a:ea typeface="Arial"/>
                <a:cs typeface="Arial"/>
                <a:sym typeface="Arial"/>
              </a:rPr>
              <a:t>SEASONAL</a:t>
            </a:r>
            <a:endParaRPr b="0" i="0" sz="1400" u="none" cap="none" strike="noStrike">
              <a:solidFill>
                <a:srgbClr val="CAF1E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37"/>
          <p:cNvSpPr/>
          <p:nvPr/>
        </p:nvSpPr>
        <p:spPr>
          <a:xfrm>
            <a:off x="3230591" y="708299"/>
            <a:ext cx="2801400" cy="340500"/>
          </a:xfrm>
          <a:prstGeom prst="roundRect">
            <a:avLst>
              <a:gd fmla="val 16667" name="adj"/>
            </a:avLst>
          </a:prstGeom>
          <a:solidFill>
            <a:srgbClr val="0A463C"/>
          </a:solidFill>
          <a:ln>
            <a:noFill/>
          </a:ln>
          <a:effectLst>
            <a:outerShdw blurRad="38100" rotWithShape="0" dir="5400000" dist="23000">
              <a:srgbClr val="000000">
                <a:alpha val="33730"/>
              </a:srgbClr>
            </a:outerShdw>
          </a:effectLst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rgbClr val="CAF1ED"/>
                </a:solidFill>
                <a:latin typeface="Arial"/>
                <a:ea typeface="Arial"/>
                <a:cs typeface="Arial"/>
                <a:sym typeface="Arial"/>
              </a:rPr>
              <a:t>DECADAL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37"/>
          <p:cNvSpPr/>
          <p:nvPr/>
        </p:nvSpPr>
        <p:spPr>
          <a:xfrm>
            <a:off x="6080006" y="708299"/>
            <a:ext cx="2801400" cy="340500"/>
          </a:xfrm>
          <a:prstGeom prst="roundRect">
            <a:avLst>
              <a:gd fmla="val 16667" name="adj"/>
            </a:avLst>
          </a:prstGeom>
          <a:solidFill>
            <a:srgbClr val="0A463C"/>
          </a:solidFill>
          <a:ln>
            <a:noFill/>
          </a:ln>
          <a:effectLst>
            <a:outerShdw blurRad="38100" rotWithShape="0" dir="5400000" dist="23000">
              <a:srgbClr val="000000">
                <a:alpha val="33730"/>
              </a:srgbClr>
            </a:outerShdw>
          </a:effectLst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s" sz="1400" u="none" cap="none" strike="noStrike">
                <a:solidFill>
                  <a:srgbClr val="CAF1ED"/>
                </a:solidFill>
                <a:latin typeface="Arial"/>
                <a:ea typeface="Arial"/>
                <a:cs typeface="Arial"/>
                <a:sym typeface="Arial"/>
              </a:rPr>
              <a:t>CLIMATE PROJECTIONS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37"/>
          <p:cNvSpPr/>
          <p:nvPr/>
        </p:nvSpPr>
        <p:spPr>
          <a:xfrm>
            <a:off x="362310" y="1669255"/>
            <a:ext cx="8527200" cy="351300"/>
          </a:xfrm>
          <a:prstGeom prst="roundRect">
            <a:avLst>
              <a:gd fmla="val 16667" name="adj"/>
            </a:avLst>
          </a:prstGeom>
          <a:solidFill>
            <a:srgbClr val="FAC902"/>
          </a:solidFill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lang="es">
                <a:solidFill>
                  <a:srgbClr val="259086"/>
                </a:solidFill>
              </a:rPr>
              <a:t>Policy and advocacy for nutrition</a:t>
            </a:r>
            <a:endParaRPr b="1" i="0" sz="1400" u="none" cap="none" strike="noStrike">
              <a:solidFill>
                <a:srgbClr val="25908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37"/>
          <p:cNvSpPr/>
          <p:nvPr/>
        </p:nvSpPr>
        <p:spPr>
          <a:xfrm>
            <a:off x="362310" y="1198396"/>
            <a:ext cx="5669700" cy="340500"/>
          </a:xfrm>
          <a:prstGeom prst="roundRect">
            <a:avLst>
              <a:gd fmla="val 16667" name="adj"/>
            </a:avLst>
          </a:prstGeom>
          <a:solidFill>
            <a:srgbClr val="FAC902"/>
          </a:solidFill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lang="es">
                <a:solidFill>
                  <a:srgbClr val="259086"/>
                </a:solidFill>
              </a:rPr>
              <a:t>Nutrition sensitive adaptation plan</a:t>
            </a:r>
            <a:endParaRPr b="1" i="0" sz="1400" u="none" cap="none" strike="noStrike">
              <a:solidFill>
                <a:srgbClr val="25908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3" name="Google Shape;273;p37"/>
          <p:cNvPicPr preferRelativeResize="0"/>
          <p:nvPr/>
        </p:nvPicPr>
        <p:blipFill rotWithShape="1">
          <a:blip r:embed="rId5">
            <a:alphaModFix/>
          </a:blip>
          <a:srcRect b="0" l="4644" r="69683" t="0"/>
          <a:stretch/>
        </p:blipFill>
        <p:spPr>
          <a:xfrm>
            <a:off x="71800" y="2325350"/>
            <a:ext cx="1953352" cy="202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37"/>
          <p:cNvPicPr preferRelativeResize="0"/>
          <p:nvPr/>
        </p:nvPicPr>
        <p:blipFill rotWithShape="1">
          <a:blip r:embed="rId6">
            <a:alphaModFix/>
          </a:blip>
          <a:srcRect b="0" l="0" r="33796" t="0"/>
          <a:stretch/>
        </p:blipFill>
        <p:spPr>
          <a:xfrm>
            <a:off x="3849963" y="2249150"/>
            <a:ext cx="5287752" cy="2129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37"/>
          <p:cNvPicPr preferRelativeResize="0"/>
          <p:nvPr/>
        </p:nvPicPr>
        <p:blipFill rotWithShape="1">
          <a:blip r:embed="rId5">
            <a:alphaModFix/>
          </a:blip>
          <a:srcRect b="0" l="38036" r="36825" t="0"/>
          <a:stretch/>
        </p:blipFill>
        <p:spPr>
          <a:xfrm>
            <a:off x="1981200" y="2325350"/>
            <a:ext cx="1912724" cy="2028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Climate variability and change</a:t>
            </a:r>
            <a:endParaRPr/>
          </a:p>
        </p:txBody>
      </p:sp>
      <p:sp>
        <p:nvSpPr>
          <p:cNvPr id="101" name="Google Shape;101;p2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102" name="Google Shape;102;p21"/>
          <p:cNvSpPr txBox="1"/>
          <p:nvPr/>
        </p:nvSpPr>
        <p:spPr>
          <a:xfrm>
            <a:off x="2701700" y="4491000"/>
            <a:ext cx="45147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s" sz="1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 addition to the </a:t>
            </a:r>
            <a:r>
              <a:rPr b="1" lang="es" sz="1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long-term trend</a:t>
            </a:r>
            <a:r>
              <a:rPr lang="es" sz="1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due to climate change, there is also </a:t>
            </a:r>
            <a:r>
              <a:rPr b="1" lang="es" sz="1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annual to decadal variability </a:t>
            </a:r>
            <a:r>
              <a:rPr lang="es" sz="1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associated to internal variability.</a:t>
            </a:r>
            <a:endParaRPr sz="12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3" name="Google Shape;10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1363" y="765762"/>
            <a:ext cx="6421274" cy="3611975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21"/>
          <p:cNvSpPr txBox="1"/>
          <p:nvPr/>
        </p:nvSpPr>
        <p:spPr>
          <a:xfrm>
            <a:off x="5905999" y="3704055"/>
            <a:ext cx="16629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9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Source: University of Reading</a:t>
            </a:r>
            <a:endParaRPr sz="9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Multi-a</a:t>
            </a:r>
            <a:r>
              <a:rPr lang="es"/>
              <a:t>nnual time scales</a:t>
            </a:r>
            <a:endParaRPr/>
          </a:p>
        </p:txBody>
      </p:sp>
      <p:pic>
        <p:nvPicPr>
          <p:cNvPr id="110" name="Google Shape;11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19550" y="629225"/>
            <a:ext cx="6085530" cy="443935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22"/>
          <p:cNvSpPr txBox="1"/>
          <p:nvPr/>
        </p:nvSpPr>
        <p:spPr>
          <a:xfrm>
            <a:off x="2529250" y="4699275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latin typeface="Calibri"/>
                <a:ea typeface="Calibri"/>
                <a:cs typeface="Calibri"/>
                <a:sym typeface="Calibri"/>
              </a:rPr>
              <a:t>Solaraju-Murali et al. (2022)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2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id="113" name="Google Shape;113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0725" y="792950"/>
            <a:ext cx="2776073" cy="1501249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2"/>
          <p:cNvSpPr txBox="1"/>
          <p:nvPr/>
        </p:nvSpPr>
        <p:spPr>
          <a:xfrm>
            <a:off x="65225" y="2294700"/>
            <a:ext cx="23031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>
                <a:latin typeface="Calibri"/>
                <a:ea typeface="Calibri"/>
                <a:cs typeface="Calibri"/>
                <a:sym typeface="Calibri"/>
              </a:rPr>
              <a:t>Kirtman et al. (2013)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3"/>
          <p:cNvSpPr txBox="1"/>
          <p:nvPr>
            <p:ph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Climate information for food security</a:t>
            </a:r>
            <a:endParaRPr/>
          </a:p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sp>
        <p:nvSpPr>
          <p:cNvPr id="121" name="Google Shape;121;p23"/>
          <p:cNvSpPr txBox="1"/>
          <p:nvPr/>
        </p:nvSpPr>
        <p:spPr>
          <a:xfrm>
            <a:off x="860875" y="797400"/>
            <a:ext cx="8004600" cy="4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35100" lIns="68575" spcFirstLastPara="1" rIns="68575" wrap="square" tIns="35100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Char char="●"/>
            </a:pPr>
            <a:r>
              <a:rPr lang="e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Climate events affecting </a:t>
            </a:r>
            <a:r>
              <a:rPr b="1" lang="e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agricultural productivity</a:t>
            </a:r>
            <a:endParaRPr b="1"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○"/>
            </a:pPr>
            <a:r>
              <a:rPr lang="e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Shifts in rainy season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○"/>
            </a:pPr>
            <a:r>
              <a:rPr lang="e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Intensity and frequency of temperature extremes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○"/>
            </a:pPr>
            <a:r>
              <a:rPr lang="e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Prolonged droughts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○"/>
            </a:pPr>
            <a:r>
              <a:rPr lang="e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Floods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Char char="●"/>
            </a:pPr>
            <a:r>
              <a:rPr b="1" lang="e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Adaptation policies</a:t>
            </a:r>
            <a:r>
              <a:rPr lang="e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to reduce risk and loses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○"/>
            </a:pPr>
            <a:r>
              <a:rPr lang="e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Investment on new irrigation technologies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○"/>
            </a:pPr>
            <a:r>
              <a:rPr lang="e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Water management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○"/>
            </a:pPr>
            <a:r>
              <a:rPr lang="es" sz="1200">
                <a:latin typeface="Calibri"/>
                <a:ea typeface="Calibri"/>
                <a:cs typeface="Calibri"/>
                <a:sym typeface="Calibri"/>
              </a:rPr>
              <a:t>Multiplication</a:t>
            </a:r>
            <a:r>
              <a:rPr lang="e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of crop varieties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○"/>
            </a:pPr>
            <a:r>
              <a:rPr lang="e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Agroforestry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048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Char char="○"/>
            </a:pPr>
            <a:r>
              <a:rPr lang="es" sz="1200">
                <a:latin typeface="Calibri"/>
                <a:ea typeface="Calibri"/>
                <a:cs typeface="Calibri"/>
                <a:sym typeface="Calibri"/>
              </a:rPr>
              <a:t>Yield</a:t>
            </a:r>
            <a:r>
              <a:rPr lang="es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management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2" name="Google Shape;12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64371" y="4012825"/>
            <a:ext cx="2248704" cy="91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31025" y="962775"/>
            <a:ext cx="3134451" cy="3134451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3"/>
          <p:cNvSpPr/>
          <p:nvPr/>
        </p:nvSpPr>
        <p:spPr>
          <a:xfrm rot="2700000">
            <a:off x="6399702" y="1349361"/>
            <a:ext cx="1299097" cy="833679"/>
          </a:xfrm>
          <a:prstGeom prst="ellipse">
            <a:avLst/>
          </a:prstGeom>
          <a:noFill/>
          <a:ln cap="flat" cmpd="sng" w="28575">
            <a:solidFill>
              <a:srgbClr val="ED7D3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23"/>
          <p:cNvSpPr/>
          <p:nvPr/>
        </p:nvSpPr>
        <p:spPr>
          <a:xfrm rot="4658678">
            <a:off x="6593968" y="2093043"/>
            <a:ext cx="838418" cy="414914"/>
          </a:xfrm>
          <a:prstGeom prst="ellipse">
            <a:avLst/>
          </a:prstGeom>
          <a:noFill/>
          <a:ln cap="flat" cmpd="sng" w="28575">
            <a:solidFill>
              <a:srgbClr val="ED7D3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4"/>
          <p:cNvSpPr/>
          <p:nvPr/>
        </p:nvSpPr>
        <p:spPr>
          <a:xfrm>
            <a:off x="723900" y="1760650"/>
            <a:ext cx="7916700" cy="1624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24"/>
          <p:cNvSpPr txBox="1"/>
          <p:nvPr/>
        </p:nvSpPr>
        <p:spPr>
          <a:xfrm>
            <a:off x="2039315" y="808432"/>
            <a:ext cx="6162000" cy="37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6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Literature review. </a:t>
            </a:r>
            <a:r>
              <a:rPr lang="e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Review of fellow-users’ challenges and needs in southern African context.</a:t>
            </a:r>
            <a:br>
              <a:rPr b="1" lang="e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s" sz="1000">
                <a:latin typeface="Calibri"/>
                <a:ea typeface="Calibri"/>
                <a:cs typeface="Calibri"/>
                <a:sym typeface="Calibri"/>
              </a:rPr>
              <a:t>Online interviews. </a:t>
            </a:r>
            <a:r>
              <a:rPr lang="e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Review of the availability and use of climate information. Confirm stakeholder mapping.</a:t>
            </a:r>
            <a:br>
              <a:rPr b="1" lang="e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Tanzania mission. </a:t>
            </a:r>
            <a:r>
              <a:rPr lang="e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Farmers’ requirements on a seasonal time scale.</a:t>
            </a:r>
            <a:br>
              <a:rPr b="1" lang="es" sz="1000">
                <a:latin typeface="Calibri"/>
                <a:ea typeface="Calibri"/>
                <a:cs typeface="Calibri"/>
                <a:sym typeface="Calibri"/>
              </a:rPr>
            </a:br>
            <a:r>
              <a:rPr b="1" lang="es" sz="1000">
                <a:latin typeface="Calibri"/>
                <a:ea typeface="Calibri"/>
                <a:cs typeface="Calibri"/>
                <a:sym typeface="Calibri"/>
              </a:rPr>
              <a:t>Malawi mission. </a:t>
            </a:r>
            <a:r>
              <a:rPr lang="es" sz="1000">
                <a:latin typeface="Calibri"/>
                <a:ea typeface="Calibri"/>
                <a:cs typeface="Calibri"/>
                <a:sym typeface="Calibri"/>
              </a:rPr>
              <a:t>Confirmed lack of climate information on longer time scales.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36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s" sz="1000">
                <a:latin typeface="Calibri"/>
                <a:ea typeface="Calibri"/>
                <a:cs typeface="Calibri"/>
                <a:sym typeface="Calibri"/>
              </a:rPr>
              <a:t>Prototype development.</a:t>
            </a:r>
            <a:r>
              <a:rPr lang="es" sz="1000">
                <a:latin typeface="Calibri"/>
                <a:ea typeface="Calibri"/>
                <a:cs typeface="Calibri"/>
                <a:sym typeface="Calibri"/>
              </a:rPr>
              <a:t> Printed bulletin and online platform, with regional information (sub-country level) for Malawi and Tanzania. </a:t>
            </a:r>
            <a:br>
              <a:rPr lang="es" sz="1000">
                <a:latin typeface="Calibri"/>
                <a:ea typeface="Calibri"/>
                <a:cs typeface="Calibri"/>
                <a:sym typeface="Calibri"/>
              </a:rPr>
            </a:br>
            <a:r>
              <a:rPr b="1" lang="es" sz="1000">
                <a:latin typeface="Calibri"/>
                <a:ea typeface="Calibri"/>
                <a:cs typeface="Calibri"/>
                <a:sym typeface="Calibri"/>
              </a:rPr>
              <a:t>Online demonstration. </a:t>
            </a:r>
            <a:r>
              <a:rPr lang="e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Confirmed multi-annual information can be useful for choosing the right seed varieties to buy, preparing against pests &amp; diseases, investment in irrigation and management of perennial crops.</a:t>
            </a:r>
            <a:br>
              <a:rPr lang="e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s" sz="1000">
                <a:latin typeface="Calibri"/>
                <a:ea typeface="Calibri"/>
                <a:cs typeface="Calibri"/>
                <a:sym typeface="Calibri"/>
              </a:rPr>
              <a:t>Prototype refinement I. </a:t>
            </a:r>
            <a:r>
              <a:rPr lang="e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Addition of the SADC country level forecasts.</a:t>
            </a:r>
            <a:br>
              <a:rPr lang="e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s" sz="1000">
                <a:latin typeface="Calibri"/>
                <a:ea typeface="Calibri"/>
                <a:cs typeface="Calibri"/>
                <a:sym typeface="Calibri"/>
              </a:rPr>
              <a:t>Mozambique stakeholders workshop. </a:t>
            </a:r>
            <a:r>
              <a:rPr lang="es" sz="1000">
                <a:latin typeface="Calibri"/>
                <a:ea typeface="Calibri"/>
                <a:cs typeface="Calibri"/>
                <a:sym typeface="Calibri"/>
              </a:rPr>
              <a:t>Discussion on</a:t>
            </a:r>
            <a:r>
              <a:rPr b="1" lang="es" sz="100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" sz="1000">
                <a:latin typeface="Calibri"/>
                <a:ea typeface="Calibri"/>
                <a:cs typeface="Calibri"/>
                <a:sym typeface="Calibri"/>
              </a:rPr>
              <a:t>skillful and unskillful forecasts.</a:t>
            </a:r>
            <a:br>
              <a:rPr lang="es" sz="1000">
                <a:latin typeface="Calibri"/>
                <a:ea typeface="Calibri"/>
                <a:cs typeface="Calibri"/>
                <a:sym typeface="Calibri"/>
              </a:rPr>
            </a:br>
            <a:r>
              <a:rPr b="1" lang="es" sz="1000">
                <a:latin typeface="Calibri"/>
                <a:ea typeface="Calibri"/>
                <a:cs typeface="Calibri"/>
                <a:sym typeface="Calibri"/>
              </a:rPr>
              <a:t>Prototype refinement II. </a:t>
            </a:r>
            <a:r>
              <a:rPr lang="e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include climatological and persistence forecasts.</a:t>
            </a:r>
            <a:endParaRPr b="1" sz="1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36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s" sz="1000">
                <a:latin typeface="Calibri"/>
                <a:ea typeface="Calibri"/>
                <a:cs typeface="Calibri"/>
                <a:sym typeface="Calibri"/>
              </a:rPr>
              <a:t>Tanzania and Malawi missions.</a:t>
            </a:r>
            <a:r>
              <a:rPr lang="es" sz="1000">
                <a:latin typeface="Calibri"/>
                <a:ea typeface="Calibri"/>
                <a:cs typeface="Calibri"/>
                <a:sym typeface="Calibri"/>
              </a:rPr>
              <a:t> Tailor information to include all relevant seasons and forecast periods. Optimal use is pairing it with seasonal.</a:t>
            </a:r>
            <a:br>
              <a:rPr lang="es" sz="1000">
                <a:latin typeface="Calibri"/>
                <a:ea typeface="Calibri"/>
                <a:cs typeface="Calibri"/>
                <a:sym typeface="Calibri"/>
              </a:rPr>
            </a:br>
            <a:r>
              <a:rPr b="1" lang="es" sz="1000">
                <a:latin typeface="Calibri"/>
                <a:ea typeface="Calibri"/>
                <a:cs typeface="Calibri"/>
                <a:sym typeface="Calibri"/>
              </a:rPr>
              <a:t>Prototype refinement III. </a:t>
            </a:r>
            <a:r>
              <a:rPr lang="e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Addition of relevant seasons and update with most recent forecasts.</a:t>
            </a:r>
            <a:br>
              <a:rPr b="1" lang="es" sz="1000">
                <a:latin typeface="Calibri"/>
                <a:ea typeface="Calibri"/>
                <a:cs typeface="Calibri"/>
                <a:sym typeface="Calibri"/>
              </a:rPr>
            </a:br>
            <a:r>
              <a:rPr b="1" lang="es" sz="1000">
                <a:latin typeface="Calibri"/>
                <a:ea typeface="Calibri"/>
                <a:cs typeface="Calibri"/>
                <a:sym typeface="Calibri"/>
              </a:rPr>
              <a:t>Final project mission.</a:t>
            </a:r>
            <a:r>
              <a:rPr lang="es" sz="1000">
                <a:latin typeface="Calibri"/>
                <a:ea typeface="Calibri"/>
                <a:cs typeface="Calibri"/>
                <a:sym typeface="Calibri"/>
              </a:rPr>
              <a:t> Provision of updated multi-annual forecasts in the online app and new printed bulletin; capacity building.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24"/>
          <p:cNvSpPr txBox="1"/>
          <p:nvPr/>
        </p:nvSpPr>
        <p:spPr>
          <a:xfrm>
            <a:off x="892336" y="716050"/>
            <a:ext cx="1087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October 2020</a:t>
            </a:r>
            <a:endParaRPr b="1"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24"/>
          <p:cNvSpPr txBox="1"/>
          <p:nvPr/>
        </p:nvSpPr>
        <p:spPr>
          <a:xfrm>
            <a:off x="876272" y="1421951"/>
            <a:ext cx="1089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October 2022</a:t>
            </a:r>
            <a:endParaRPr b="1"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4" name="Google Shape;134;p24"/>
          <p:cNvCxnSpPr/>
          <p:nvPr/>
        </p:nvCxnSpPr>
        <p:spPr>
          <a:xfrm>
            <a:off x="1822617" y="900496"/>
            <a:ext cx="141300" cy="36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5" name="Google Shape;135;p24"/>
          <p:cNvCxnSpPr/>
          <p:nvPr/>
        </p:nvCxnSpPr>
        <p:spPr>
          <a:xfrm>
            <a:off x="1957375" y="897175"/>
            <a:ext cx="0" cy="36177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stealth"/>
          </a:ln>
        </p:spPr>
      </p:cxnSp>
      <p:cxnSp>
        <p:nvCxnSpPr>
          <p:cNvPr id="136" name="Google Shape;136;p24"/>
          <p:cNvCxnSpPr/>
          <p:nvPr/>
        </p:nvCxnSpPr>
        <p:spPr>
          <a:xfrm>
            <a:off x="1823503" y="1392795"/>
            <a:ext cx="141300" cy="36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7" name="Google Shape;137;p24"/>
          <p:cNvSpPr txBox="1"/>
          <p:nvPr/>
        </p:nvSpPr>
        <p:spPr>
          <a:xfrm>
            <a:off x="1112865" y="2832433"/>
            <a:ext cx="817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May 2023</a:t>
            </a:r>
            <a:endParaRPr b="1"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24"/>
          <p:cNvSpPr txBox="1"/>
          <p:nvPr/>
        </p:nvSpPr>
        <p:spPr>
          <a:xfrm>
            <a:off x="780931" y="3417609"/>
            <a:ext cx="13413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November 2023</a:t>
            </a:r>
            <a:endParaRPr b="1"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9" name="Google Shape;139;p24"/>
          <p:cNvCxnSpPr/>
          <p:nvPr/>
        </p:nvCxnSpPr>
        <p:spPr>
          <a:xfrm>
            <a:off x="1820815" y="3575784"/>
            <a:ext cx="141300" cy="36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0" name="Google Shape;140;p24"/>
          <p:cNvSpPr txBox="1"/>
          <p:nvPr/>
        </p:nvSpPr>
        <p:spPr>
          <a:xfrm>
            <a:off x="1127775" y="4013050"/>
            <a:ext cx="817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July 2024</a:t>
            </a:r>
            <a:endParaRPr b="1"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1" name="Google Shape;141;p24"/>
          <p:cNvCxnSpPr/>
          <p:nvPr/>
        </p:nvCxnSpPr>
        <p:spPr>
          <a:xfrm>
            <a:off x="1807404" y="4195902"/>
            <a:ext cx="141300" cy="36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2" name="Google Shape;142;p24"/>
          <p:cNvSpPr txBox="1"/>
          <p:nvPr/>
        </p:nvSpPr>
        <p:spPr>
          <a:xfrm rot="-5400000">
            <a:off x="5377350" y="2318375"/>
            <a:ext cx="5699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200">
                <a:solidFill>
                  <a:srgbClr val="434343"/>
                </a:solidFill>
              </a:rPr>
              <a:t>Co-evaluation               Co-design               Co-exploration</a:t>
            </a:r>
            <a:endParaRPr b="1" sz="1200">
              <a:solidFill>
                <a:srgbClr val="434343"/>
              </a:solidFill>
            </a:endParaRPr>
          </a:p>
        </p:txBody>
      </p:sp>
      <p:sp>
        <p:nvSpPr>
          <p:cNvPr id="143" name="Google Shape;143;p24"/>
          <p:cNvSpPr txBox="1"/>
          <p:nvPr/>
        </p:nvSpPr>
        <p:spPr>
          <a:xfrm>
            <a:off x="1075504" y="1223136"/>
            <a:ext cx="858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May 2022</a:t>
            </a:r>
            <a:endParaRPr b="1"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4" name="Google Shape;144;p24"/>
          <p:cNvCxnSpPr/>
          <p:nvPr/>
        </p:nvCxnSpPr>
        <p:spPr>
          <a:xfrm>
            <a:off x="1811414" y="1590988"/>
            <a:ext cx="141300" cy="36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5" name="Google Shape;145;p24"/>
          <p:cNvCxnSpPr/>
          <p:nvPr/>
        </p:nvCxnSpPr>
        <p:spPr>
          <a:xfrm>
            <a:off x="1809584" y="2999980"/>
            <a:ext cx="141300" cy="36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6" name="Google Shape;146;p24"/>
          <p:cNvSpPr txBox="1"/>
          <p:nvPr>
            <p:ph idx="4294967295"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Co-production</a:t>
            </a:r>
            <a:endParaRPr/>
          </a:p>
        </p:txBody>
      </p:sp>
      <p:sp>
        <p:nvSpPr>
          <p:cNvPr id="147" name="Google Shape;147;p24"/>
          <p:cNvSpPr txBox="1"/>
          <p:nvPr/>
        </p:nvSpPr>
        <p:spPr>
          <a:xfrm rot="-5400000">
            <a:off x="6975242" y="2387119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1200">
                <a:solidFill>
                  <a:srgbClr val="434343"/>
                </a:solidFill>
              </a:rPr>
              <a:t>Co-development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5"/>
          <p:cNvSpPr txBox="1"/>
          <p:nvPr>
            <p:ph idx="4294967295"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Co-production</a:t>
            </a:r>
            <a:endParaRPr/>
          </a:p>
        </p:txBody>
      </p:sp>
      <p:pic>
        <p:nvPicPr>
          <p:cNvPr id="153" name="Google Shape;153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8650" y="737125"/>
            <a:ext cx="4010772" cy="180172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54" name="Google Shape;154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3025" y="2679901"/>
            <a:ext cx="3043599" cy="22827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55" name="Google Shape;155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74300" y="2982050"/>
            <a:ext cx="4408858" cy="198055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56" name="Google Shape;156;p25"/>
          <p:cNvPicPr preferRelativeResize="0"/>
          <p:nvPr/>
        </p:nvPicPr>
        <p:blipFill rotWithShape="1">
          <a:blip r:embed="rId6">
            <a:alphaModFix/>
          </a:blip>
          <a:srcRect b="0" l="0" r="-2658" t="22239"/>
          <a:stretch/>
        </p:blipFill>
        <p:spPr>
          <a:xfrm>
            <a:off x="5634175" y="1344200"/>
            <a:ext cx="1912524" cy="108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5"/>
          <p:cNvPicPr preferRelativeResize="0"/>
          <p:nvPr/>
        </p:nvPicPr>
        <p:blipFill rotWithShape="1">
          <a:blip r:embed="rId7">
            <a:alphaModFix/>
          </a:blip>
          <a:srcRect b="0" l="0" r="0" t="26362"/>
          <a:stretch/>
        </p:blipFill>
        <p:spPr>
          <a:xfrm>
            <a:off x="4834125" y="737125"/>
            <a:ext cx="3849027" cy="2125578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6"/>
          <p:cNvSpPr txBox="1"/>
          <p:nvPr>
            <p:ph idx="4294967295" type="title"/>
          </p:nvPr>
        </p:nvSpPr>
        <p:spPr>
          <a:xfrm>
            <a:off x="0" y="1920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Co-</a:t>
            </a:r>
            <a:r>
              <a:rPr lang="es"/>
              <a:t>production</a:t>
            </a:r>
            <a:endParaRPr/>
          </a:p>
        </p:txBody>
      </p:sp>
      <p:pic>
        <p:nvPicPr>
          <p:cNvPr id="163" name="Google Shape;16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9597" y="1114052"/>
            <a:ext cx="4090373" cy="3067799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64" name="Google Shape;164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24400" y="1114050"/>
            <a:ext cx="4090373" cy="3067788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7"/>
          <p:cNvSpPr txBox="1"/>
          <p:nvPr>
            <p:ph type="title"/>
          </p:nvPr>
        </p:nvSpPr>
        <p:spPr>
          <a:xfrm>
            <a:off x="0" y="1158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B</a:t>
            </a:r>
            <a:r>
              <a:rPr lang="es"/>
              <a:t>ulletins for Tanzania</a:t>
            </a:r>
            <a:endParaRPr/>
          </a:p>
        </p:txBody>
      </p:sp>
      <p:sp>
        <p:nvSpPr>
          <p:cNvPr id="170" name="Google Shape;170;p2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id="171" name="Google Shape;17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5250" y="576075"/>
            <a:ext cx="3187198" cy="450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28800" y="576075"/>
            <a:ext cx="3187198" cy="4508060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7"/>
          <p:cNvSpPr/>
          <p:nvPr/>
        </p:nvSpPr>
        <p:spPr>
          <a:xfrm>
            <a:off x="783975" y="4513375"/>
            <a:ext cx="447000" cy="439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  <p:pic>
        <p:nvPicPr>
          <p:cNvPr id="179" name="Google Shape;179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4250" y="381000"/>
            <a:ext cx="3325099" cy="470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47800" y="381026"/>
            <a:ext cx="3325099" cy="47031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8"/>
          <p:cNvSpPr txBox="1"/>
          <p:nvPr>
            <p:ph type="title"/>
          </p:nvPr>
        </p:nvSpPr>
        <p:spPr>
          <a:xfrm>
            <a:off x="0" y="115851"/>
            <a:ext cx="9144000" cy="6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24484"/>
              </a:buClr>
              <a:buSzPts val="3000"/>
              <a:buFont typeface="Calibri"/>
              <a:buNone/>
            </a:pPr>
            <a:r>
              <a:rPr lang="es"/>
              <a:t>Bulletins for Tanzania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