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1d998af39_1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241d998af39_1_5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2ae05d0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g292ae05d00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3873a19b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g293873a19b9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242b66e6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g29242b66e6e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57086865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g2157086865d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3873a19b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g293873a19b9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3873a19b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293873a19b9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242b66e6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g29242b66e6e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776d6a3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g2f776d6a34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f776d6a34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g2f776d6a34c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1d998af39_1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241d998af39_1_5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2ae05d00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292ae05d004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3873a19b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293873a19b9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72026ae7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f72026ae7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755736ea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f755736ea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72026ae7d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72026ae7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242b66e6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29242b66e6e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57086865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g2157086865d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3048000" y="4571765"/>
            <a:ext cx="6096000" cy="365700"/>
          </a:xfrm>
          <a:prstGeom prst="rect">
            <a:avLst/>
          </a:prstGeom>
          <a:solidFill>
            <a:schemeClr val="lt1">
              <a:alpha val="7451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1" y="4571765"/>
            <a:ext cx="3048000" cy="365700"/>
          </a:xfrm>
          <a:prstGeom prst="rect">
            <a:avLst/>
          </a:prstGeom>
          <a:solidFill>
            <a:srgbClr val="004890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3722917" y="1223797"/>
            <a:ext cx="50271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3900"/>
              <a:buFont typeface="Calibri"/>
              <a:buNone/>
              <a:defRPr b="1" sz="39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722917" y="3571875"/>
            <a:ext cx="5027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244476" y="4571765"/>
            <a:ext cx="244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3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  <a:defRPr>
                <a:solidFill>
                  <a:srgbClr val="004890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2743" y="1135856"/>
            <a:ext cx="82386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3048000" y="4571765"/>
            <a:ext cx="6096000" cy="365700"/>
          </a:xfrm>
          <a:prstGeom prst="rect">
            <a:avLst/>
          </a:prstGeom>
          <a:solidFill>
            <a:schemeClr val="lt1">
              <a:alpha val="7451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6"/>
          <p:cNvSpPr txBox="1"/>
          <p:nvPr>
            <p:ph type="ctrTitle"/>
          </p:nvPr>
        </p:nvSpPr>
        <p:spPr>
          <a:xfrm>
            <a:off x="3722917" y="1223797"/>
            <a:ext cx="5027100" cy="22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6000"/>
              <a:buFont typeface="Calibri"/>
              <a:buNone/>
              <a:defRPr b="1" sz="60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3722917" y="3675106"/>
            <a:ext cx="50271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0" name="Google Shape;70;p16"/>
          <p:cNvSpPr/>
          <p:nvPr/>
        </p:nvSpPr>
        <p:spPr>
          <a:xfrm>
            <a:off x="1" y="4571765"/>
            <a:ext cx="3048000" cy="365700"/>
          </a:xfrm>
          <a:prstGeom prst="rect">
            <a:avLst/>
          </a:prstGeom>
          <a:solidFill>
            <a:srgbClr val="004890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6"/>
          <p:cNvSpPr txBox="1"/>
          <p:nvPr>
            <p:ph idx="2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  <a:defRPr>
                <a:solidFill>
                  <a:srgbClr val="004890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solidFill>
                  <a:srgbClr val="004890"/>
                </a:solidFill>
              </a:defRPr>
            </a:lvl1pPr>
            <a:lvl2pPr lvl="1" rtl="0">
              <a:buNone/>
              <a:defRPr>
                <a:solidFill>
                  <a:srgbClr val="004890"/>
                </a:solidFill>
              </a:defRPr>
            </a:lvl2pPr>
            <a:lvl3pPr lvl="2" rtl="0">
              <a:buNone/>
              <a:defRPr>
                <a:solidFill>
                  <a:srgbClr val="004890"/>
                </a:solidFill>
              </a:defRPr>
            </a:lvl3pPr>
            <a:lvl4pPr lvl="3" rtl="0">
              <a:buNone/>
              <a:defRPr>
                <a:solidFill>
                  <a:srgbClr val="004890"/>
                </a:solidFill>
              </a:defRPr>
            </a:lvl4pPr>
            <a:lvl5pPr lvl="4" rtl="0">
              <a:buNone/>
              <a:defRPr>
                <a:solidFill>
                  <a:srgbClr val="004890"/>
                </a:solidFill>
              </a:defRPr>
            </a:lvl5pPr>
            <a:lvl6pPr lvl="5" rtl="0">
              <a:buNone/>
              <a:defRPr>
                <a:solidFill>
                  <a:srgbClr val="004890"/>
                </a:solidFill>
              </a:defRPr>
            </a:lvl6pPr>
            <a:lvl7pPr lvl="6" rtl="0">
              <a:buNone/>
              <a:defRPr>
                <a:solidFill>
                  <a:srgbClr val="004890"/>
                </a:solidFill>
              </a:defRPr>
            </a:lvl7pPr>
            <a:lvl8pPr lvl="7" rtl="0">
              <a:buNone/>
              <a:defRPr>
                <a:solidFill>
                  <a:srgbClr val="004890"/>
                </a:solidFill>
              </a:defRPr>
            </a:lvl8pPr>
            <a:lvl9pPr lvl="8" rtl="0">
              <a:buNone/>
              <a:defRPr>
                <a:solidFill>
                  <a:srgbClr val="00489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subtítulo y objetos">
  <p:cSld name="Título, sub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446714" y="1177058"/>
            <a:ext cx="8247600" cy="3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0" y="792956"/>
            <a:ext cx="914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">
  <p:cSld name="Separado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2743" y="2271396"/>
            <a:ext cx="8238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3" name="Google Shape;83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2743" y="1135856"/>
            <a:ext cx="82386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arth.bsc.es/shiny/cdelgado_FOCUS-Africa-casestudy/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arth.bsc.es/shiny/cdelgado_FOCUS-Africa-casestudy/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arth.bsc.es/shiny/cdelgado_FOCUS-Africa-casestudy/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earth.bsc.es/shiny/cdelgado_FOCUS-Africa-casestudy/" TargetMode="External"/><Relationship Id="rId4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earth.bsc.es/shiny/cdelgado_FOCUS-Africa-casestudy/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Relationship Id="rId5" Type="http://schemas.openxmlformats.org/officeDocument/2006/relationships/image" Target="../media/image16.jpg"/><Relationship Id="rId6" Type="http://schemas.openxmlformats.org/officeDocument/2006/relationships/image" Target="../media/image14.jpg"/><Relationship Id="rId7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ctrTitle"/>
          </p:nvPr>
        </p:nvSpPr>
        <p:spPr>
          <a:xfrm>
            <a:off x="3294175" y="1453650"/>
            <a:ext cx="5619900" cy="27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/>
              <a:t>Co-production of multi-annual climate services to support food and wine production resilience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" sz="1400"/>
              <a:t> </a:t>
            </a:r>
            <a:endParaRPr sz="1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/>
              <a:t>Carlos Delgado-Torres, Sara Octenjak, Raül Marcos, Francisco J. Doblas-Reyes, Markus G. Donat, Nadia Milders, Núria Pérez-Zanón, Albert Soret, Marta Terrado, Verónica Torralba, and Dragana Bojovic</a:t>
            </a:r>
            <a:endParaRPr sz="2100"/>
          </a:p>
        </p:txBody>
      </p:sp>
      <p:sp>
        <p:nvSpPr>
          <p:cNvPr id="90" name="Google Shape;90;p20"/>
          <p:cNvSpPr txBox="1"/>
          <p:nvPr>
            <p:ph idx="2" type="body"/>
          </p:nvPr>
        </p:nvSpPr>
        <p:spPr>
          <a:xfrm>
            <a:off x="124312" y="4401898"/>
            <a:ext cx="28209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s"/>
              <a:t>EMS2024</a:t>
            </a:r>
            <a:br>
              <a:rPr b="1" lang="es"/>
            </a:br>
            <a:r>
              <a:rPr b="1" lang="es"/>
              <a:t>September </a:t>
            </a:r>
            <a:r>
              <a:rPr b="1" lang="es"/>
              <a:t>2024, Barcelona</a:t>
            </a:r>
            <a:endParaRPr b="1"/>
          </a:p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3722916" y="4571764"/>
            <a:ext cx="5027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92" name="Google Shape;92;p20"/>
          <p:cNvSpPr txBox="1"/>
          <p:nvPr>
            <p:ph idx="2" type="body"/>
          </p:nvPr>
        </p:nvSpPr>
        <p:spPr>
          <a:xfrm>
            <a:off x="4161113" y="4404810"/>
            <a:ext cx="24414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s" sz="1500">
                <a:solidFill>
                  <a:schemeClr val="dk1"/>
                </a:solidFill>
              </a:rPr>
              <a:t>carlos.delgado@bsc.es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7450" y="4033700"/>
            <a:ext cx="1005251" cy="10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1075" y="240775"/>
            <a:ext cx="2053000" cy="835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Multi-annual s</a:t>
            </a:r>
            <a:r>
              <a:rPr lang="es"/>
              <a:t>hiny app</a:t>
            </a:r>
            <a:endParaRPr/>
          </a:p>
        </p:txBody>
      </p:sp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8" name="Google Shape;188;p29"/>
          <p:cNvSpPr txBox="1"/>
          <p:nvPr/>
        </p:nvSpPr>
        <p:spPr>
          <a:xfrm>
            <a:off x="1169797" y="940175"/>
            <a:ext cx="44979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https://earth.bsc.es/shiny/cdelgado_FOCUS-Africa-casestudy/</a:t>
            </a: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b="1"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types</a:t>
            </a: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deterministic and probabilistic (3 and 5 categories)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b="1"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systems</a:t>
            </a: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multi-model, models, climatology and persistence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b="1"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temperature and precipitation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 temperature and precipitation (ETCCDI)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Drought</a:t>
            </a: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conditions (SPEI)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b="1"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Seasons</a:t>
            </a: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including OND, MAM and NDJFMA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b="1"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Regions</a:t>
            </a: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SADC, Tanzania and Malawi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b="1"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periods</a:t>
            </a: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years 1, 2, 3, 1-2, 2-3, 2-5, and 1-5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b="1"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 mask</a:t>
            </a: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b="1"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forecast is displayed everywhere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b="1"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forecast is displayed only where skillful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b="1"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Stippling</a:t>
            </a: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forecast is displayed everywhere but indicating </a:t>
            </a:r>
            <a:b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it is skillful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2501" y="671200"/>
            <a:ext cx="1746059" cy="43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Forecast quality</a:t>
            </a:r>
            <a:endParaRPr/>
          </a:p>
        </p:txBody>
      </p:sp>
      <p:sp>
        <p:nvSpPr>
          <p:cNvPr id="195" name="Google Shape;195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6" name="Google Shape;196;p30"/>
          <p:cNvSpPr txBox="1"/>
          <p:nvPr/>
        </p:nvSpPr>
        <p:spPr>
          <a:xfrm>
            <a:off x="3659275" y="4746550"/>
            <a:ext cx="54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https://earth.bsc.es/shiny/cdelgado_FOCUS-Africa-casestudy/</a:t>
            </a:r>
            <a:r>
              <a:rPr lang="es"/>
              <a:t> </a:t>
            </a:r>
            <a:endParaRPr/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25" y="647300"/>
            <a:ext cx="7644749" cy="419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Multi-annual forecasts</a:t>
            </a:r>
            <a:endParaRPr/>
          </a:p>
        </p:txBody>
      </p:sp>
      <p:sp>
        <p:nvSpPr>
          <p:cNvPr id="203" name="Google Shape;203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04" name="Google Shape;204;p31"/>
          <p:cNvSpPr txBox="1"/>
          <p:nvPr/>
        </p:nvSpPr>
        <p:spPr>
          <a:xfrm>
            <a:off x="3659275" y="4746550"/>
            <a:ext cx="54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https://earth.bsc.es/shiny/cdelgado_FOCUS-Africa-casestudy/</a:t>
            </a:r>
            <a:r>
              <a:rPr lang="es"/>
              <a:t> </a:t>
            </a: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043" y="650450"/>
            <a:ext cx="3982976" cy="418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037" y="1013925"/>
            <a:ext cx="2500529" cy="38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Multi-annual forecasts</a:t>
            </a:r>
            <a:endParaRPr/>
          </a:p>
        </p:txBody>
      </p:sp>
      <p:sp>
        <p:nvSpPr>
          <p:cNvPr id="212" name="Google Shape;212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3" name="Google Shape;213;p32"/>
          <p:cNvSpPr txBox="1"/>
          <p:nvPr/>
        </p:nvSpPr>
        <p:spPr>
          <a:xfrm>
            <a:off x="3811675" y="4670350"/>
            <a:ext cx="54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https://earth.bsc.es/shiny/cdelgado_FOCUS-Africa-casestudy/</a:t>
            </a:r>
            <a:r>
              <a:rPr lang="es"/>
              <a:t> </a:t>
            </a:r>
            <a:endParaRPr/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6600" y="629875"/>
            <a:ext cx="6184401" cy="415862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/>
          <p:nvPr/>
        </p:nvSpPr>
        <p:spPr>
          <a:xfrm>
            <a:off x="2417825" y="1364750"/>
            <a:ext cx="967200" cy="457500"/>
          </a:xfrm>
          <a:prstGeom prst="ellipse">
            <a:avLst/>
          </a:prstGeom>
          <a:noFill/>
          <a:ln cap="flat" cmpd="sng" w="28575">
            <a:solidFill>
              <a:srgbClr val="ED7D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7871450" y="1078225"/>
            <a:ext cx="967200" cy="1438800"/>
          </a:xfrm>
          <a:prstGeom prst="ellipse">
            <a:avLst/>
          </a:prstGeom>
          <a:noFill/>
          <a:ln cap="flat" cmpd="sng" w="28575">
            <a:solidFill>
              <a:srgbClr val="ED7D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76200" y="2001650"/>
            <a:ext cx="2417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forecast from the best forecast system displayed for each region, variable, season, …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3" name="Google Shape;223;p33"/>
          <p:cNvSpPr txBox="1"/>
          <p:nvPr/>
        </p:nvSpPr>
        <p:spPr>
          <a:xfrm>
            <a:off x="3659275" y="4594150"/>
            <a:ext cx="54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https://earth.bsc.es/shiny/cdelgado_FOCUS-Africa-casestudy/</a:t>
            </a:r>
            <a:r>
              <a:rPr lang="es"/>
              <a:t> </a:t>
            </a:r>
            <a:endParaRPr/>
          </a:p>
        </p:txBody>
      </p:sp>
      <p:sp>
        <p:nvSpPr>
          <p:cNvPr id="224" name="Google Shape;224;p33"/>
          <p:cNvSpPr txBox="1"/>
          <p:nvPr>
            <p:ph type="title"/>
          </p:nvPr>
        </p:nvSpPr>
        <p:spPr>
          <a:xfrm>
            <a:off x="0" y="396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Regional predictions</a:t>
            </a:r>
            <a:endParaRPr/>
          </a:p>
        </p:txBody>
      </p:sp>
      <p:pic>
        <p:nvPicPr>
          <p:cNvPr id="225" name="Google Shape;225;p33"/>
          <p:cNvPicPr preferRelativeResize="0"/>
          <p:nvPr/>
        </p:nvPicPr>
        <p:blipFill rotWithShape="1">
          <a:blip r:embed="rId4">
            <a:alphaModFix/>
          </a:blip>
          <a:srcRect b="14696" l="5281" r="2544" t="11454"/>
          <a:stretch/>
        </p:blipFill>
        <p:spPr>
          <a:xfrm>
            <a:off x="520450" y="562325"/>
            <a:ext cx="8428475" cy="219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 rotWithShape="1">
          <a:blip r:embed="rId5">
            <a:alphaModFix/>
          </a:blip>
          <a:srcRect b="0" l="0" r="3493" t="18180"/>
          <a:stretch/>
        </p:blipFill>
        <p:spPr>
          <a:xfrm>
            <a:off x="0" y="2808822"/>
            <a:ext cx="8878700" cy="1618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>
            <p:ph type="title"/>
          </p:nvPr>
        </p:nvSpPr>
        <p:spPr>
          <a:xfrm>
            <a:off x="0" y="396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Scorecard</a:t>
            </a:r>
            <a:endParaRPr/>
          </a:p>
        </p:txBody>
      </p:sp>
      <p:sp>
        <p:nvSpPr>
          <p:cNvPr id="232" name="Google Shape;232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33" name="Google Shape;233;p34"/>
          <p:cNvPicPr preferRelativeResize="0"/>
          <p:nvPr/>
        </p:nvPicPr>
        <p:blipFill rotWithShape="1">
          <a:blip r:embed="rId3">
            <a:alphaModFix/>
          </a:blip>
          <a:srcRect b="13125" l="9467" r="14120" t="13463"/>
          <a:stretch/>
        </p:blipFill>
        <p:spPr>
          <a:xfrm rot="-5400000">
            <a:off x="2491838" y="-264088"/>
            <a:ext cx="4312725" cy="58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>
            <p:ph type="ctrTitle"/>
          </p:nvPr>
        </p:nvSpPr>
        <p:spPr>
          <a:xfrm>
            <a:off x="4249721" y="1372488"/>
            <a:ext cx="3973500" cy="27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" sz="3400"/>
              <a:t>     Thank you!</a:t>
            </a:r>
            <a:endParaRPr sz="2000"/>
          </a:p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40" name="Google Shape;240;p35"/>
          <p:cNvSpPr txBox="1"/>
          <p:nvPr>
            <p:ph idx="2" type="body"/>
          </p:nvPr>
        </p:nvSpPr>
        <p:spPr>
          <a:xfrm>
            <a:off x="124312" y="4401898"/>
            <a:ext cx="28209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s"/>
              <a:t>EMS2024</a:t>
            </a:r>
            <a:br>
              <a:rPr b="1" lang="es"/>
            </a:br>
            <a:r>
              <a:rPr b="1" lang="es"/>
              <a:t>September 2024, Barcelona</a:t>
            </a:r>
            <a:endParaRPr b="1"/>
          </a:p>
        </p:txBody>
      </p:sp>
      <p:sp>
        <p:nvSpPr>
          <p:cNvPr id="241" name="Google Shape;241;p35"/>
          <p:cNvSpPr txBox="1"/>
          <p:nvPr>
            <p:ph idx="2" type="body"/>
          </p:nvPr>
        </p:nvSpPr>
        <p:spPr>
          <a:xfrm>
            <a:off x="4161113" y="4404810"/>
            <a:ext cx="24414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s" sz="1500">
                <a:solidFill>
                  <a:schemeClr val="dk1"/>
                </a:solidFill>
              </a:rPr>
              <a:t>carlos.delgado@bsc.es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42" name="Google Shape;242;p35"/>
          <p:cNvSpPr/>
          <p:nvPr/>
        </p:nvSpPr>
        <p:spPr>
          <a:xfrm>
            <a:off x="367625" y="549525"/>
            <a:ext cx="2346900" cy="25863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74" y="1720000"/>
            <a:ext cx="1877610" cy="39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pic>
      <p:sp>
        <p:nvSpPr>
          <p:cNvPr id="244" name="Google Shape;244;p35"/>
          <p:cNvSpPr txBox="1"/>
          <p:nvPr/>
        </p:nvSpPr>
        <p:spPr>
          <a:xfrm>
            <a:off x="525375" y="2209800"/>
            <a:ext cx="203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project has received funding from the European Union’s </a:t>
            </a:r>
            <a:r>
              <a:rPr b="1" lang="es" sz="1000">
                <a:latin typeface="Times New Roman"/>
                <a:ea typeface="Times New Roman"/>
                <a:cs typeface="Times New Roman"/>
                <a:sym typeface="Times New Roman"/>
              </a:rPr>
              <a:t>Horizon 2020 Programme under grant agreement No 869575</a:t>
            </a:r>
            <a:endParaRPr b="1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5" name="Google Shape;24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575" y="721950"/>
            <a:ext cx="1977000" cy="8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type="title"/>
          </p:nvPr>
        </p:nvSpPr>
        <p:spPr>
          <a:xfrm>
            <a:off x="0" y="396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Case study on the wine sector</a:t>
            </a:r>
            <a:endParaRPr/>
          </a:p>
        </p:txBody>
      </p:sp>
      <p:sp>
        <p:nvSpPr>
          <p:cNvPr id="251" name="Google Shape;251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52" name="Google Shape;2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224" y="4391199"/>
            <a:ext cx="1912726" cy="6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375" y="4391200"/>
            <a:ext cx="2127175" cy="6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6"/>
          <p:cNvSpPr/>
          <p:nvPr/>
        </p:nvSpPr>
        <p:spPr>
          <a:xfrm>
            <a:off x="365006" y="708299"/>
            <a:ext cx="2801400" cy="340500"/>
          </a:xfrm>
          <a:prstGeom prst="roundRect">
            <a:avLst>
              <a:gd fmla="val 16667" name="adj"/>
            </a:avLst>
          </a:prstGeom>
          <a:solidFill>
            <a:srgbClr val="0A463C"/>
          </a:solidFill>
          <a:ln>
            <a:noFill/>
          </a:ln>
          <a:effectLst>
            <a:outerShdw blurRad="38100" rotWithShape="0" dir="5400000" dist="23000">
              <a:srgbClr val="000000">
                <a:alpha val="3373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F1ED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CAF1ED"/>
                </a:solidFill>
                <a:latin typeface="Arial"/>
                <a:ea typeface="Arial"/>
                <a:cs typeface="Arial"/>
                <a:sym typeface="Arial"/>
              </a:rPr>
              <a:t>SEASONAL</a:t>
            </a:r>
            <a:endParaRPr b="0" i="0" sz="1400" u="none" cap="none" strike="noStrike">
              <a:solidFill>
                <a:srgbClr val="CAF1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6"/>
          <p:cNvSpPr/>
          <p:nvPr/>
        </p:nvSpPr>
        <p:spPr>
          <a:xfrm>
            <a:off x="3230591" y="708299"/>
            <a:ext cx="2801400" cy="340500"/>
          </a:xfrm>
          <a:prstGeom prst="roundRect">
            <a:avLst>
              <a:gd fmla="val 16667" name="adj"/>
            </a:avLst>
          </a:prstGeom>
          <a:solidFill>
            <a:srgbClr val="0A463C"/>
          </a:solidFill>
          <a:ln>
            <a:noFill/>
          </a:ln>
          <a:effectLst>
            <a:outerShdw blurRad="38100" rotWithShape="0" dir="5400000" dist="23000">
              <a:srgbClr val="000000">
                <a:alpha val="3373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CAF1ED"/>
                </a:solidFill>
                <a:latin typeface="Arial"/>
                <a:ea typeface="Arial"/>
                <a:cs typeface="Arial"/>
                <a:sym typeface="Arial"/>
              </a:rPr>
              <a:t>DECADAL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/>
          <p:nvPr/>
        </p:nvSpPr>
        <p:spPr>
          <a:xfrm>
            <a:off x="6080006" y="708299"/>
            <a:ext cx="2801400" cy="340500"/>
          </a:xfrm>
          <a:prstGeom prst="roundRect">
            <a:avLst>
              <a:gd fmla="val 16667" name="adj"/>
            </a:avLst>
          </a:prstGeom>
          <a:solidFill>
            <a:srgbClr val="0A463C"/>
          </a:solidFill>
          <a:ln>
            <a:noFill/>
          </a:ln>
          <a:effectLst>
            <a:outerShdw blurRad="38100" rotWithShape="0" dir="5400000" dist="23000">
              <a:srgbClr val="000000">
                <a:alpha val="3373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CAF1ED"/>
                </a:solidFill>
                <a:latin typeface="Arial"/>
                <a:ea typeface="Arial"/>
                <a:cs typeface="Arial"/>
                <a:sym typeface="Arial"/>
              </a:rPr>
              <a:t>CLIMATE PROJECTIONS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/>
          <p:nvPr/>
        </p:nvSpPr>
        <p:spPr>
          <a:xfrm>
            <a:off x="362310" y="1669255"/>
            <a:ext cx="8527200" cy="351300"/>
          </a:xfrm>
          <a:prstGeom prst="roundRect">
            <a:avLst>
              <a:gd fmla="val 16667" name="adj"/>
            </a:avLst>
          </a:prstGeom>
          <a:solidFill>
            <a:srgbClr val="FAC902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259086"/>
                </a:solidFill>
                <a:latin typeface="Arial"/>
                <a:ea typeface="Arial"/>
                <a:cs typeface="Arial"/>
                <a:sym typeface="Arial"/>
              </a:rPr>
              <a:t>Water management </a:t>
            </a:r>
            <a:endParaRPr b="1" i="0" sz="1400" u="none" cap="none" strike="noStrike">
              <a:solidFill>
                <a:srgbClr val="2590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362310" y="1198396"/>
            <a:ext cx="5669700" cy="340500"/>
          </a:xfrm>
          <a:prstGeom prst="roundRect">
            <a:avLst>
              <a:gd fmla="val 16667" name="adj"/>
            </a:avLst>
          </a:prstGeom>
          <a:solidFill>
            <a:srgbClr val="FAC902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259086"/>
                </a:solidFill>
                <a:latin typeface="Arial"/>
                <a:ea typeface="Arial"/>
                <a:cs typeface="Arial"/>
                <a:sym typeface="Arial"/>
              </a:rPr>
              <a:t>Spring frost protection</a:t>
            </a:r>
            <a:endParaRPr b="1" i="0" sz="1400" u="none" cap="none" strike="noStrike">
              <a:solidFill>
                <a:srgbClr val="2590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588" y="2224255"/>
            <a:ext cx="7748813" cy="206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type="title"/>
          </p:nvPr>
        </p:nvSpPr>
        <p:spPr>
          <a:xfrm>
            <a:off x="0" y="396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Case study on the humanitarian sector</a:t>
            </a:r>
            <a:endParaRPr/>
          </a:p>
        </p:txBody>
      </p:sp>
      <p:sp>
        <p:nvSpPr>
          <p:cNvPr id="265" name="Google Shape;265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66" name="Google Shape;2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224" y="4391199"/>
            <a:ext cx="1912726" cy="6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5375" y="4353826"/>
            <a:ext cx="2321956" cy="60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7"/>
          <p:cNvSpPr/>
          <p:nvPr/>
        </p:nvSpPr>
        <p:spPr>
          <a:xfrm>
            <a:off x="365006" y="708299"/>
            <a:ext cx="2801400" cy="340500"/>
          </a:xfrm>
          <a:prstGeom prst="roundRect">
            <a:avLst>
              <a:gd fmla="val 16667" name="adj"/>
            </a:avLst>
          </a:prstGeom>
          <a:solidFill>
            <a:srgbClr val="0A463C"/>
          </a:solidFill>
          <a:ln>
            <a:noFill/>
          </a:ln>
          <a:effectLst>
            <a:outerShdw blurRad="38100" rotWithShape="0" dir="5400000" dist="23000">
              <a:srgbClr val="000000">
                <a:alpha val="3373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F1ED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CAF1ED"/>
                </a:solidFill>
                <a:latin typeface="Arial"/>
                <a:ea typeface="Arial"/>
                <a:cs typeface="Arial"/>
                <a:sym typeface="Arial"/>
              </a:rPr>
              <a:t>SEASONAL</a:t>
            </a:r>
            <a:endParaRPr b="0" i="0" sz="1400" u="none" cap="none" strike="noStrike">
              <a:solidFill>
                <a:srgbClr val="CAF1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7"/>
          <p:cNvSpPr/>
          <p:nvPr/>
        </p:nvSpPr>
        <p:spPr>
          <a:xfrm>
            <a:off x="3230591" y="708299"/>
            <a:ext cx="2801400" cy="340500"/>
          </a:xfrm>
          <a:prstGeom prst="roundRect">
            <a:avLst>
              <a:gd fmla="val 16667" name="adj"/>
            </a:avLst>
          </a:prstGeom>
          <a:solidFill>
            <a:srgbClr val="0A463C"/>
          </a:solidFill>
          <a:ln>
            <a:noFill/>
          </a:ln>
          <a:effectLst>
            <a:outerShdw blurRad="38100" rotWithShape="0" dir="5400000" dist="23000">
              <a:srgbClr val="000000">
                <a:alpha val="3373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CAF1ED"/>
                </a:solidFill>
                <a:latin typeface="Arial"/>
                <a:ea typeface="Arial"/>
                <a:cs typeface="Arial"/>
                <a:sym typeface="Arial"/>
              </a:rPr>
              <a:t>DECADAL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7"/>
          <p:cNvSpPr/>
          <p:nvPr/>
        </p:nvSpPr>
        <p:spPr>
          <a:xfrm>
            <a:off x="6080006" y="708299"/>
            <a:ext cx="2801400" cy="340500"/>
          </a:xfrm>
          <a:prstGeom prst="roundRect">
            <a:avLst>
              <a:gd fmla="val 16667" name="adj"/>
            </a:avLst>
          </a:prstGeom>
          <a:solidFill>
            <a:srgbClr val="0A463C"/>
          </a:solidFill>
          <a:ln>
            <a:noFill/>
          </a:ln>
          <a:effectLst>
            <a:outerShdw blurRad="38100" rotWithShape="0" dir="5400000" dist="23000">
              <a:srgbClr val="000000">
                <a:alpha val="3373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CAF1ED"/>
                </a:solidFill>
                <a:latin typeface="Arial"/>
                <a:ea typeface="Arial"/>
                <a:cs typeface="Arial"/>
                <a:sym typeface="Arial"/>
              </a:rPr>
              <a:t>CLIMATE PROJECTIONS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7"/>
          <p:cNvSpPr/>
          <p:nvPr/>
        </p:nvSpPr>
        <p:spPr>
          <a:xfrm>
            <a:off x="362310" y="1669255"/>
            <a:ext cx="8527200" cy="351300"/>
          </a:xfrm>
          <a:prstGeom prst="roundRect">
            <a:avLst>
              <a:gd fmla="val 16667" name="adj"/>
            </a:avLst>
          </a:prstGeom>
          <a:solidFill>
            <a:srgbClr val="FAC902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">
                <a:solidFill>
                  <a:srgbClr val="259086"/>
                </a:solidFill>
              </a:rPr>
              <a:t>Policy and advocacy for nutrition</a:t>
            </a:r>
            <a:endParaRPr b="1" i="0" sz="1400" u="none" cap="none" strike="noStrike">
              <a:solidFill>
                <a:srgbClr val="2590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7"/>
          <p:cNvSpPr/>
          <p:nvPr/>
        </p:nvSpPr>
        <p:spPr>
          <a:xfrm>
            <a:off x="362310" y="1198396"/>
            <a:ext cx="5669700" cy="340500"/>
          </a:xfrm>
          <a:prstGeom prst="roundRect">
            <a:avLst>
              <a:gd fmla="val 16667" name="adj"/>
            </a:avLst>
          </a:prstGeom>
          <a:solidFill>
            <a:srgbClr val="FAC902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">
                <a:solidFill>
                  <a:srgbClr val="259086"/>
                </a:solidFill>
              </a:rPr>
              <a:t>Nutrition sensitive adaptation plan</a:t>
            </a:r>
            <a:endParaRPr b="1" i="0" sz="1400" u="none" cap="none" strike="noStrike">
              <a:solidFill>
                <a:srgbClr val="2590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37"/>
          <p:cNvPicPr preferRelativeResize="0"/>
          <p:nvPr/>
        </p:nvPicPr>
        <p:blipFill rotWithShape="1">
          <a:blip r:embed="rId5">
            <a:alphaModFix/>
          </a:blip>
          <a:srcRect b="0" l="4644" r="69683" t="0"/>
          <a:stretch/>
        </p:blipFill>
        <p:spPr>
          <a:xfrm>
            <a:off x="71800" y="2325350"/>
            <a:ext cx="1953352" cy="202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7"/>
          <p:cNvPicPr preferRelativeResize="0"/>
          <p:nvPr/>
        </p:nvPicPr>
        <p:blipFill rotWithShape="1">
          <a:blip r:embed="rId6">
            <a:alphaModFix/>
          </a:blip>
          <a:srcRect b="0" l="0" r="33796" t="0"/>
          <a:stretch/>
        </p:blipFill>
        <p:spPr>
          <a:xfrm>
            <a:off x="3849963" y="2249150"/>
            <a:ext cx="5287752" cy="212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7"/>
          <p:cNvPicPr preferRelativeResize="0"/>
          <p:nvPr/>
        </p:nvPicPr>
        <p:blipFill rotWithShape="1">
          <a:blip r:embed="rId5">
            <a:alphaModFix/>
          </a:blip>
          <a:srcRect b="0" l="38036" r="36825" t="0"/>
          <a:stretch/>
        </p:blipFill>
        <p:spPr>
          <a:xfrm>
            <a:off x="1981200" y="2325350"/>
            <a:ext cx="1912724" cy="20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Climate variability and change</a:t>
            </a:r>
            <a:endParaRPr/>
          </a:p>
        </p:txBody>
      </p:sp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2" name="Google Shape;102;p21"/>
          <p:cNvSpPr txBox="1"/>
          <p:nvPr/>
        </p:nvSpPr>
        <p:spPr>
          <a:xfrm>
            <a:off x="2701700" y="4491000"/>
            <a:ext cx="45147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addition to the </a:t>
            </a:r>
            <a:r>
              <a:rPr b="1" lang="e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long-term trend</a:t>
            </a:r>
            <a:r>
              <a:rPr lang="e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due to climate change, there is also </a:t>
            </a:r>
            <a:r>
              <a:rPr b="1" lang="e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annual to decadal variability </a:t>
            </a:r>
            <a:r>
              <a:rPr lang="e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associated to internal variability.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363" y="765762"/>
            <a:ext cx="6421274" cy="36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5905999" y="3704055"/>
            <a:ext cx="1662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University of Reading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Multi-a</a:t>
            </a:r>
            <a:r>
              <a:rPr lang="es"/>
              <a:t>nnual time scales</a:t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550" y="629225"/>
            <a:ext cx="6085530" cy="44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2529250" y="46992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Solaraju-Murali et al. (2022)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25" y="792950"/>
            <a:ext cx="2776073" cy="150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/>
        </p:nvSpPr>
        <p:spPr>
          <a:xfrm>
            <a:off x="65225" y="2294700"/>
            <a:ext cx="230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Kirtman et al. (2013)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Climate information for food security</a:t>
            </a:r>
            <a:endParaRPr/>
          </a:p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1" name="Google Shape;121;p23"/>
          <p:cNvSpPr txBox="1"/>
          <p:nvPr/>
        </p:nvSpPr>
        <p:spPr>
          <a:xfrm>
            <a:off x="860875" y="797400"/>
            <a:ext cx="8004600" cy="4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68575" spcFirstLastPara="1" rIns="68575" wrap="square" tIns="351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Climate events affecting </a:t>
            </a:r>
            <a:r>
              <a:rPr b="1" lang="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agricultural productivity</a:t>
            </a:r>
            <a:endParaRPr b="1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Shifts in rainy season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 and frequency of temperature extremes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Prolonged droughts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Floods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b="1" lang="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Adaptation policies</a:t>
            </a:r>
            <a:r>
              <a:rPr lang="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reduce risk and loses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Investment on new irrigation technologies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Water management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Multiplication</a:t>
            </a:r>
            <a:r>
              <a:rPr lang="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crop varieties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Agroforestry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Yield</a:t>
            </a:r>
            <a:r>
              <a:rPr lang="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management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371" y="4012825"/>
            <a:ext cx="2248704" cy="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1025" y="962775"/>
            <a:ext cx="3134451" cy="31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/>
          <p:nvPr/>
        </p:nvSpPr>
        <p:spPr>
          <a:xfrm rot="2700000">
            <a:off x="6399702" y="1349361"/>
            <a:ext cx="1299097" cy="833679"/>
          </a:xfrm>
          <a:prstGeom prst="ellipse">
            <a:avLst/>
          </a:prstGeom>
          <a:noFill/>
          <a:ln cap="flat" cmpd="sng" w="28575">
            <a:solidFill>
              <a:srgbClr val="ED7D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3"/>
          <p:cNvSpPr/>
          <p:nvPr/>
        </p:nvSpPr>
        <p:spPr>
          <a:xfrm rot="4658678">
            <a:off x="6593968" y="2093043"/>
            <a:ext cx="838418" cy="414914"/>
          </a:xfrm>
          <a:prstGeom prst="ellipse">
            <a:avLst/>
          </a:prstGeom>
          <a:noFill/>
          <a:ln cap="flat" cmpd="sng" w="28575">
            <a:solidFill>
              <a:srgbClr val="ED7D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723900" y="1760650"/>
            <a:ext cx="7916700" cy="162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/>
        </p:nvSpPr>
        <p:spPr>
          <a:xfrm>
            <a:off x="2039315" y="808432"/>
            <a:ext cx="6162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Literature review. </a:t>
            </a:r>
            <a:r>
              <a:rPr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of fellow-users’ challenges and needs in southern African context.</a:t>
            </a:r>
            <a:br>
              <a:rPr b="1"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1000">
                <a:latin typeface="Calibri"/>
                <a:ea typeface="Calibri"/>
                <a:cs typeface="Calibri"/>
                <a:sym typeface="Calibri"/>
              </a:rPr>
              <a:t>Online interviews. </a:t>
            </a:r>
            <a:r>
              <a:rPr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of the availability and use of climate information. Confirm stakeholder mapping.</a:t>
            </a:r>
            <a:br>
              <a:rPr b="1"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Tanzania mission. </a:t>
            </a:r>
            <a:r>
              <a:rPr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Farmers’ requirements on a seasonal time scale.</a:t>
            </a:r>
            <a:br>
              <a:rPr b="1" lang="es" sz="1000"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1000">
                <a:latin typeface="Calibri"/>
                <a:ea typeface="Calibri"/>
                <a:cs typeface="Calibri"/>
                <a:sym typeface="Calibri"/>
              </a:rPr>
              <a:t>Malawi mission. </a:t>
            </a:r>
            <a:r>
              <a:rPr lang="es" sz="1000">
                <a:latin typeface="Calibri"/>
                <a:ea typeface="Calibri"/>
                <a:cs typeface="Calibri"/>
                <a:sym typeface="Calibri"/>
              </a:rPr>
              <a:t>Confirmed lack of climate information on longer time scales.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3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000">
                <a:latin typeface="Calibri"/>
                <a:ea typeface="Calibri"/>
                <a:cs typeface="Calibri"/>
                <a:sym typeface="Calibri"/>
              </a:rPr>
              <a:t>Prototype development.</a:t>
            </a:r>
            <a:r>
              <a:rPr lang="es" sz="1000">
                <a:latin typeface="Calibri"/>
                <a:ea typeface="Calibri"/>
                <a:cs typeface="Calibri"/>
                <a:sym typeface="Calibri"/>
              </a:rPr>
              <a:t> Printed bulletin and online platform, with regional information (sub-country level) for Malawi and Tanzania. </a:t>
            </a:r>
            <a:br>
              <a:rPr lang="es" sz="1000"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1000">
                <a:latin typeface="Calibri"/>
                <a:ea typeface="Calibri"/>
                <a:cs typeface="Calibri"/>
                <a:sym typeface="Calibri"/>
              </a:rPr>
              <a:t>Online demonstration. </a:t>
            </a:r>
            <a:r>
              <a:rPr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Confirmed multi-annual information can be useful for choosing the right seed varieties to buy, preparing against pests &amp; diseases, investment in irrigation and management of perennial crops.</a:t>
            </a:r>
            <a:br>
              <a:rPr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1000">
                <a:latin typeface="Calibri"/>
                <a:ea typeface="Calibri"/>
                <a:cs typeface="Calibri"/>
                <a:sym typeface="Calibri"/>
              </a:rPr>
              <a:t>Prototype refinement I. </a:t>
            </a:r>
            <a:r>
              <a:rPr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 of the SADC country level forecasts.</a:t>
            </a:r>
            <a:br>
              <a:rPr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1000">
                <a:latin typeface="Calibri"/>
                <a:ea typeface="Calibri"/>
                <a:cs typeface="Calibri"/>
                <a:sym typeface="Calibri"/>
              </a:rPr>
              <a:t>Mozambique stakeholders workshop. </a:t>
            </a:r>
            <a:r>
              <a:rPr lang="es" sz="1000">
                <a:latin typeface="Calibri"/>
                <a:ea typeface="Calibri"/>
                <a:cs typeface="Calibri"/>
                <a:sym typeface="Calibri"/>
              </a:rPr>
              <a:t>Discussion on</a:t>
            </a:r>
            <a:r>
              <a:rPr b="1" lang="es" sz="1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000">
                <a:latin typeface="Calibri"/>
                <a:ea typeface="Calibri"/>
                <a:cs typeface="Calibri"/>
                <a:sym typeface="Calibri"/>
              </a:rPr>
              <a:t>skillful and unskillful forecasts.</a:t>
            </a:r>
            <a:br>
              <a:rPr lang="es" sz="1000"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1000">
                <a:latin typeface="Calibri"/>
                <a:ea typeface="Calibri"/>
                <a:cs typeface="Calibri"/>
                <a:sym typeface="Calibri"/>
              </a:rPr>
              <a:t>Prototype refinement II. </a:t>
            </a:r>
            <a:r>
              <a:rPr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include climatological and persistence forecasts.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36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000">
                <a:latin typeface="Calibri"/>
                <a:ea typeface="Calibri"/>
                <a:cs typeface="Calibri"/>
                <a:sym typeface="Calibri"/>
              </a:rPr>
              <a:t>Tanzania and Malawi missions.</a:t>
            </a:r>
            <a:r>
              <a:rPr lang="es" sz="1000">
                <a:latin typeface="Calibri"/>
                <a:ea typeface="Calibri"/>
                <a:cs typeface="Calibri"/>
                <a:sym typeface="Calibri"/>
              </a:rPr>
              <a:t> Tailor information to include all relevant seasons and forecast periods. Optimal use is pairing it with seasonal.</a:t>
            </a:r>
            <a:br>
              <a:rPr lang="es" sz="1000"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1000">
                <a:latin typeface="Calibri"/>
                <a:ea typeface="Calibri"/>
                <a:cs typeface="Calibri"/>
                <a:sym typeface="Calibri"/>
              </a:rPr>
              <a:t>Prototype refinement III. </a:t>
            </a:r>
            <a:r>
              <a:rPr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 of relevant seasons and update with most recent forecasts.</a:t>
            </a:r>
            <a:br>
              <a:rPr b="1" lang="es" sz="1000"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1000">
                <a:latin typeface="Calibri"/>
                <a:ea typeface="Calibri"/>
                <a:cs typeface="Calibri"/>
                <a:sym typeface="Calibri"/>
              </a:rPr>
              <a:t>Final project mission.</a:t>
            </a:r>
            <a:r>
              <a:rPr lang="es" sz="1000">
                <a:latin typeface="Calibri"/>
                <a:ea typeface="Calibri"/>
                <a:cs typeface="Calibri"/>
                <a:sym typeface="Calibri"/>
              </a:rPr>
              <a:t> Provision of updated multi-annual forecasts in the online app and new printed bulletin; capacity building.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892336" y="716050"/>
            <a:ext cx="1087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2020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876272" y="1421951"/>
            <a:ext cx="108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2022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24"/>
          <p:cNvCxnSpPr/>
          <p:nvPr/>
        </p:nvCxnSpPr>
        <p:spPr>
          <a:xfrm>
            <a:off x="1822617" y="900496"/>
            <a:ext cx="141300" cy="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24"/>
          <p:cNvCxnSpPr/>
          <p:nvPr/>
        </p:nvCxnSpPr>
        <p:spPr>
          <a:xfrm>
            <a:off x="1957375" y="897175"/>
            <a:ext cx="0" cy="361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6" name="Google Shape;136;p24"/>
          <p:cNvCxnSpPr/>
          <p:nvPr/>
        </p:nvCxnSpPr>
        <p:spPr>
          <a:xfrm>
            <a:off x="1823503" y="1392795"/>
            <a:ext cx="141300" cy="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24"/>
          <p:cNvSpPr txBox="1"/>
          <p:nvPr/>
        </p:nvSpPr>
        <p:spPr>
          <a:xfrm>
            <a:off x="1112865" y="2832433"/>
            <a:ext cx="81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2023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780931" y="3417609"/>
            <a:ext cx="134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 2023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24"/>
          <p:cNvCxnSpPr/>
          <p:nvPr/>
        </p:nvCxnSpPr>
        <p:spPr>
          <a:xfrm>
            <a:off x="1820815" y="3575784"/>
            <a:ext cx="141300" cy="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24"/>
          <p:cNvSpPr txBox="1"/>
          <p:nvPr/>
        </p:nvSpPr>
        <p:spPr>
          <a:xfrm>
            <a:off x="1127775" y="4013050"/>
            <a:ext cx="81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 2024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24"/>
          <p:cNvCxnSpPr/>
          <p:nvPr/>
        </p:nvCxnSpPr>
        <p:spPr>
          <a:xfrm>
            <a:off x="1807404" y="4195902"/>
            <a:ext cx="141300" cy="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24"/>
          <p:cNvSpPr txBox="1"/>
          <p:nvPr/>
        </p:nvSpPr>
        <p:spPr>
          <a:xfrm rot="-5400000">
            <a:off x="5377350" y="2318375"/>
            <a:ext cx="569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</a:rPr>
              <a:t>Co-evaluation               Co-design               Co-exploration</a:t>
            </a:r>
            <a:endParaRPr b="1" sz="1200">
              <a:solidFill>
                <a:srgbClr val="434343"/>
              </a:solidFill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1075504" y="1223136"/>
            <a:ext cx="85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2022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24"/>
          <p:cNvCxnSpPr/>
          <p:nvPr/>
        </p:nvCxnSpPr>
        <p:spPr>
          <a:xfrm>
            <a:off x="1811414" y="1590988"/>
            <a:ext cx="141300" cy="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4"/>
          <p:cNvCxnSpPr/>
          <p:nvPr/>
        </p:nvCxnSpPr>
        <p:spPr>
          <a:xfrm>
            <a:off x="1809584" y="2999980"/>
            <a:ext cx="141300" cy="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4"/>
          <p:cNvSpPr txBox="1"/>
          <p:nvPr>
            <p:ph idx="4294967295"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Co-production</a:t>
            </a:r>
            <a:endParaRPr/>
          </a:p>
        </p:txBody>
      </p:sp>
      <p:sp>
        <p:nvSpPr>
          <p:cNvPr id="147" name="Google Shape;147;p24"/>
          <p:cNvSpPr txBox="1"/>
          <p:nvPr/>
        </p:nvSpPr>
        <p:spPr>
          <a:xfrm rot="-5400000">
            <a:off x="6975242" y="2387119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</a:rPr>
              <a:t>Co-development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idx="4294967295"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Co-production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650" y="737125"/>
            <a:ext cx="4010772" cy="18017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025" y="2679901"/>
            <a:ext cx="3043599" cy="228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5" name="Google Shape;15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4300" y="2982050"/>
            <a:ext cx="4408858" cy="1980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6" name="Google Shape;156;p25"/>
          <p:cNvPicPr preferRelativeResize="0"/>
          <p:nvPr/>
        </p:nvPicPr>
        <p:blipFill rotWithShape="1">
          <a:blip r:embed="rId6">
            <a:alphaModFix/>
          </a:blip>
          <a:srcRect b="0" l="0" r="-2658" t="22239"/>
          <a:stretch/>
        </p:blipFill>
        <p:spPr>
          <a:xfrm>
            <a:off x="5634175" y="1344200"/>
            <a:ext cx="1912524" cy="10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 rotWithShape="1">
          <a:blip r:embed="rId7">
            <a:alphaModFix/>
          </a:blip>
          <a:srcRect b="0" l="0" r="0" t="26362"/>
          <a:stretch/>
        </p:blipFill>
        <p:spPr>
          <a:xfrm>
            <a:off x="4834125" y="737125"/>
            <a:ext cx="3849027" cy="212557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idx="4294967295" type="title"/>
          </p:nvPr>
        </p:nvSpPr>
        <p:spPr>
          <a:xfrm>
            <a:off x="0" y="1920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Co-</a:t>
            </a:r>
            <a:r>
              <a:rPr lang="es"/>
              <a:t>production</a:t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97" y="1114052"/>
            <a:ext cx="4090373" cy="30677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1114050"/>
            <a:ext cx="4090373" cy="30677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0" y="1158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B</a:t>
            </a:r>
            <a:r>
              <a:rPr lang="es"/>
              <a:t>ulletins for Tanzania</a:t>
            </a:r>
            <a:endParaRPr/>
          </a:p>
        </p:txBody>
      </p:sp>
      <p:sp>
        <p:nvSpPr>
          <p:cNvPr id="170" name="Google Shape;170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250" y="576075"/>
            <a:ext cx="3187198" cy="45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8800" y="576075"/>
            <a:ext cx="3187198" cy="4508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783975" y="4513375"/>
            <a:ext cx="447000" cy="43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250" y="381000"/>
            <a:ext cx="3325099" cy="47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7800" y="381026"/>
            <a:ext cx="3325099" cy="47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>
            <p:ph type="title"/>
          </p:nvPr>
        </p:nvSpPr>
        <p:spPr>
          <a:xfrm>
            <a:off x="0" y="115851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3000"/>
              <a:buFont typeface="Calibri"/>
              <a:buNone/>
            </a:pPr>
            <a:r>
              <a:rPr lang="es"/>
              <a:t>Bulletins for Tanzania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