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34"/>
  </p:notesMasterIdLst>
  <p:sldIdLst>
    <p:sldId id="256" r:id="rId5"/>
    <p:sldId id="257" r:id="rId6"/>
    <p:sldId id="306" r:id="rId7"/>
    <p:sldId id="295" r:id="rId8"/>
    <p:sldId id="290" r:id="rId9"/>
    <p:sldId id="291" r:id="rId10"/>
    <p:sldId id="297" r:id="rId11"/>
    <p:sldId id="298" r:id="rId12"/>
    <p:sldId id="301" r:id="rId13"/>
    <p:sldId id="299" r:id="rId14"/>
    <p:sldId id="260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88" r:id="rId24"/>
    <p:sldId id="305" r:id="rId25"/>
    <p:sldId id="276" r:id="rId26"/>
    <p:sldId id="303" r:id="rId27"/>
    <p:sldId id="294" r:id="rId28"/>
    <p:sldId id="278" r:id="rId29"/>
    <p:sldId id="289" r:id="rId30"/>
    <p:sldId id="280" r:id="rId31"/>
    <p:sldId id="300" r:id="rId32"/>
    <p:sldId id="302" r:id="rId3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18" autoAdjust="0"/>
  </p:normalViewPr>
  <p:slideViewPr>
    <p:cSldViewPr snapToGrid="0" snapToObjects="1">
      <p:cViewPr varScale="1">
        <p:scale>
          <a:sx n="95" d="100"/>
          <a:sy n="95" d="100"/>
        </p:scale>
        <p:origin x="-152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17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174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175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176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9BD6B8EA-9825-4167-8C7B-78DA3510B2FC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9584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Concave (overconfident)</a:t>
            </a:r>
          </a:p>
          <a:p>
            <a:r>
              <a:rPr lang="en-US" dirty="0" smtClean="0"/>
              <a:t>Convex</a:t>
            </a:r>
            <a:r>
              <a:rPr lang="en-US" baseline="0" dirty="0" smtClean="0"/>
              <a:t> (under confident)</a:t>
            </a:r>
            <a:br>
              <a:rPr lang="en-US" baseline="0" dirty="0" smtClean="0"/>
            </a:br>
            <a:r>
              <a:rPr lang="en-US" baseline="0" dirty="0" smtClean="0"/>
              <a:t>flat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BD6B8EA-9825-4167-8C7B-78DA3510B2FC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10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8115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A5A07FD5-94A7-4C49-A5C2-1B330050911A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27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0C33F16B-949A-47DC-8076-435AF7444B5B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29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5A4256A-169A-4CEA-875D-824BA60C0DF2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11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22" name="CustomShape 2"/>
          <p:cNvSpPr/>
          <p:nvPr/>
        </p:nvSpPr>
        <p:spPr>
          <a:xfrm>
            <a:off x="755640" y="5078520"/>
            <a:ext cx="6046560" cy="48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CustomShape 3"/>
          <p:cNvSpPr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3000"/>
              </a:lnSpc>
            </a:pPr>
            <a:fld id="{73972D2D-E6ED-48AB-A709-DD6454ECE7E7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11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lnSpc>
                <a:spcPct val="100000"/>
              </a:lnSpc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To show that this is also true when taking a real system I’m going to use here the MetOffice attribution prototype which is being developed in the EUCLEIA project. </a:t>
            </a:r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5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78521F38-586A-4D75-8F05-14100750E90B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12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01A533B3-9999-40B1-809A-F1AB5CD2A056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13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9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7A3195F7-C89E-4802-8C58-8B0073DBBD52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15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1EAB3D8-C935-495A-9539-7A50972B4CE8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21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1EAB3D8-C935-495A-9539-7A50972B4CE8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22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1EAB3D8-C935-495A-9539-7A50972B4CE8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23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1EAB3D8-C935-495A-9539-7A50972B4CE8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24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2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14720" y="1036800"/>
            <a:ext cx="8187480" cy="5119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>
            <a:extLst>
              <a:ext uri="{FF2B5EF4-FFF2-40B4-BE49-F238E27FC236}">
                <a16:creationId xmlns:a16="http://schemas.microsoft.com/office/drawing/2014/main" xmlns="" id="{A8DF63D1-FCD9-5647-9D89-9D9FCB5710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>
            <a:extLst>
              <a:ext uri="{FF2B5EF4-FFF2-40B4-BE49-F238E27FC236}">
                <a16:creationId xmlns:a16="http://schemas.microsoft.com/office/drawing/2014/main" xmlns="" id="{A9B750DC-E108-CC4C-9E2F-28D84A3B13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12B9872E-5424-4F43-803E-A7129D28339A}" type="slidenum">
              <a:rPr lang="en-US" altLang="en-US" sz="977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en-US" sz="1758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>
            <a:extLst>
              <a:ext uri="{FF2B5EF4-FFF2-40B4-BE49-F238E27FC236}">
                <a16:creationId xmlns:a16="http://schemas.microsoft.com/office/drawing/2014/main" xmlns="" id="{30110A1A-23F4-BB49-A67B-089F189038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>
            <a:extLst>
              <a:ext uri="{FF2B5EF4-FFF2-40B4-BE49-F238E27FC236}">
                <a16:creationId xmlns:a16="http://schemas.microsoft.com/office/drawing/2014/main" xmlns="" id="{F0375AFB-5DBD-8047-8263-0DFEFB32CB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4132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414720" y="1036800"/>
            <a:ext cx="8187480" cy="5119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414720" y="1036800"/>
            <a:ext cx="8187480" cy="5119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14720" y="1036800"/>
            <a:ext cx="8187480" cy="5119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wmf"/><Relationship Id="rId16" Type="http://schemas.openxmlformats.org/officeDocument/2006/relationships/image" Target="../media/image3.jpeg"/><Relationship Id="rId17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2.xml"/><Relationship Id="rId15" Type="http://schemas.openxmlformats.org/officeDocument/2006/relationships/image" Target="../media/image1.jpeg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5" Type="http://schemas.openxmlformats.org/officeDocument/2006/relationships/image" Target="../media/image2.wmf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14" Type="http://schemas.openxmlformats.org/officeDocument/2006/relationships/image" Target="../media/image1.jpeg"/><Relationship Id="rId15" Type="http://schemas.openxmlformats.org/officeDocument/2006/relationships/image" Target="../media/image2.wmf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/>
          <p:nvPr/>
        </p:nvPicPr>
        <p:blipFill>
          <a:blip r:embed="rId14"/>
          <a:stretch/>
        </p:blipFill>
        <p:spPr>
          <a:xfrm>
            <a:off x="0" y="0"/>
            <a:ext cx="9143640" cy="828360"/>
          </a:xfrm>
          <a:prstGeom prst="rect">
            <a:avLst/>
          </a:prstGeom>
          <a:ln>
            <a:noFill/>
          </a:ln>
        </p:spPr>
      </p:pic>
      <p:pic>
        <p:nvPicPr>
          <p:cNvPr id="8" name="Picture 2"/>
          <p:cNvPicPr/>
          <p:nvPr/>
        </p:nvPicPr>
        <p:blipFill>
          <a:blip r:embed="rId15"/>
          <a:stretch/>
        </p:blipFill>
        <p:spPr>
          <a:xfrm>
            <a:off x="228600" y="6308640"/>
            <a:ext cx="1877760" cy="460080"/>
          </a:xfrm>
          <a:prstGeom prst="rect">
            <a:avLst/>
          </a:prstGeom>
          <a:ln>
            <a:noFill/>
          </a:ln>
        </p:spPr>
      </p:pic>
      <p:pic>
        <p:nvPicPr>
          <p:cNvPr id="2" name="Picture 3"/>
          <p:cNvPicPr/>
          <p:nvPr/>
        </p:nvPicPr>
        <p:blipFill>
          <a:blip r:embed="rId16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3" name="Picture 5"/>
          <p:cNvPicPr/>
          <p:nvPr/>
        </p:nvPicPr>
        <p:blipFill>
          <a:blip r:embed="rId17"/>
          <a:stretch/>
        </p:blipFill>
        <p:spPr>
          <a:xfrm>
            <a:off x="1984320" y="1197000"/>
            <a:ext cx="4971600" cy="1223640"/>
          </a:xfrm>
          <a:prstGeom prst="rect">
            <a:avLst/>
          </a:prstGeom>
          <a:ln>
            <a:noFill/>
          </a:ln>
        </p:spPr>
      </p:pic>
      <p:sp>
        <p:nvSpPr>
          <p:cNvPr id="4" name="CustomShape 1"/>
          <p:cNvSpPr/>
          <p:nvPr/>
        </p:nvSpPr>
        <p:spPr>
          <a:xfrm>
            <a:off x="252360" y="189000"/>
            <a:ext cx="3893760" cy="395280"/>
          </a:xfrm>
          <a:custGeom>
            <a:avLst/>
            <a:gdLst/>
            <a:ahLst/>
            <a:cxnLst/>
            <a:rect l="l" t="t" r="r" b="b"/>
            <a:pathLst>
              <a:path w="10817" h="1099">
                <a:moveTo>
                  <a:pt x="0" y="0"/>
                </a:moveTo>
                <a:lnTo>
                  <a:pt x="10817" y="0"/>
                </a:lnTo>
                <a:lnTo>
                  <a:pt x="10817" y="1099"/>
                </a:lnTo>
                <a:lnTo>
                  <a:pt x="0" y="1099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www.bsc.es</a:t>
            </a:r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685800" y="3068640"/>
            <a:ext cx="7770600" cy="74592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93000"/>
              </a:lnSpc>
            </a:pPr>
            <a:r>
              <a:rPr lang="en-GB" sz="1800" b="0" strike="noStrike" spc="-1">
                <a:solidFill>
                  <a:srgbClr val="0058A9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Click to edit Master title style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"/>
          <p:cNvPicPr/>
          <p:nvPr/>
        </p:nvPicPr>
        <p:blipFill>
          <a:blip r:embed="rId15"/>
          <a:stretch/>
        </p:blipFill>
        <p:spPr>
          <a:xfrm>
            <a:off x="0" y="0"/>
            <a:ext cx="9143640" cy="828360"/>
          </a:xfrm>
          <a:prstGeom prst="rect">
            <a:avLst/>
          </a:prstGeom>
          <a:ln>
            <a:noFill/>
          </a:ln>
        </p:spPr>
      </p:pic>
      <p:pic>
        <p:nvPicPr>
          <p:cNvPr id="44" name="Picture 2"/>
          <p:cNvPicPr/>
          <p:nvPr/>
        </p:nvPicPr>
        <p:blipFill>
          <a:blip r:embed="rId16"/>
          <a:stretch/>
        </p:blipFill>
        <p:spPr>
          <a:xfrm>
            <a:off x="228600" y="6308640"/>
            <a:ext cx="1877760" cy="46008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2195640" y="6356520"/>
            <a:ext cx="6335280" cy="41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414720" y="1036800"/>
            <a:ext cx="8187480" cy="110412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93000"/>
              </a:lnSpc>
            </a:pPr>
            <a:r>
              <a:rPr lang="en-GB" sz="1800" b="0" strike="noStrike" spc="-1">
                <a:solidFill>
                  <a:srgbClr val="0058A9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Click to edit Master title style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/>
          </p:nvPr>
        </p:nvSpPr>
        <p:spPr>
          <a:xfrm>
            <a:off x="457200" y="6246720"/>
            <a:ext cx="2088720" cy="433080"/>
          </a:xfrm>
          <a:prstGeom prst="rect">
            <a:avLst/>
          </a:prstGeom>
        </p:spPr>
        <p:txBody>
          <a:bodyPr lIns="82800" tIns="41400" rIns="82800" bIns="4140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/>
          </p:nvPr>
        </p:nvSpPr>
        <p:spPr>
          <a:xfrm>
            <a:off x="3127320" y="6246720"/>
            <a:ext cx="2858760" cy="433080"/>
          </a:xfrm>
          <a:prstGeom prst="rect">
            <a:avLst/>
          </a:prstGeom>
        </p:spPr>
        <p:txBody>
          <a:bodyPr lIns="82800" tIns="41400" rIns="82800" bIns="4140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/>
          </p:nvPr>
        </p:nvSpPr>
        <p:spPr>
          <a:xfrm>
            <a:off x="6554880" y="6246720"/>
            <a:ext cx="2088720" cy="43308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fld id="{C3FA6EA1-4799-4779-904E-656C7AB46C62}" type="slidenum">
              <a:rPr lang="en-US" sz="11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‹#›</a:t>
            </a:fld>
            <a:endParaRPr lang="en-U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1"/>
          <p:cNvPicPr/>
          <p:nvPr/>
        </p:nvPicPr>
        <p:blipFill>
          <a:blip r:embed="rId14"/>
          <a:stretch/>
        </p:blipFill>
        <p:spPr>
          <a:xfrm>
            <a:off x="0" y="0"/>
            <a:ext cx="9143640" cy="828360"/>
          </a:xfrm>
          <a:prstGeom prst="rect">
            <a:avLst/>
          </a:prstGeom>
          <a:ln>
            <a:noFill/>
          </a:ln>
        </p:spPr>
      </p:pic>
      <p:pic>
        <p:nvPicPr>
          <p:cNvPr id="88" name="Picture 2"/>
          <p:cNvPicPr/>
          <p:nvPr/>
        </p:nvPicPr>
        <p:blipFill>
          <a:blip r:embed="rId15"/>
          <a:stretch/>
        </p:blipFill>
        <p:spPr>
          <a:xfrm>
            <a:off x="228600" y="6308640"/>
            <a:ext cx="1877760" cy="46008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2195640" y="6356520"/>
            <a:ext cx="6335280" cy="41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PlaceHolder 2"/>
          <p:cNvSpPr>
            <a:spLocks noGrp="1"/>
          </p:cNvSpPr>
          <p:nvPr>
            <p:ph type="sldNum"/>
          </p:nvPr>
        </p:nvSpPr>
        <p:spPr>
          <a:xfrm>
            <a:off x="8604360" y="6357960"/>
            <a:ext cx="439200" cy="41076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fld id="{2EFD725A-BBB5-4249-AD2D-8E61CD1E650A}" type="slidenum">
              <a:rPr lang="en-US" sz="11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‹#›</a:t>
            </a:fld>
            <a:endParaRPr lang="en-U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1"/>
          <p:cNvPicPr/>
          <p:nvPr/>
        </p:nvPicPr>
        <p:blipFill>
          <a:blip r:embed="rId14"/>
          <a:stretch/>
        </p:blipFill>
        <p:spPr>
          <a:xfrm>
            <a:off x="0" y="0"/>
            <a:ext cx="9143640" cy="828360"/>
          </a:xfrm>
          <a:prstGeom prst="rect">
            <a:avLst/>
          </a:prstGeom>
          <a:ln>
            <a:noFill/>
          </a:ln>
        </p:spPr>
      </p:pic>
      <p:pic>
        <p:nvPicPr>
          <p:cNvPr id="130" name="Picture 2"/>
          <p:cNvPicPr/>
          <p:nvPr/>
        </p:nvPicPr>
        <p:blipFill>
          <a:blip r:embed="rId15"/>
          <a:stretch/>
        </p:blipFill>
        <p:spPr>
          <a:xfrm>
            <a:off x="228600" y="6308640"/>
            <a:ext cx="1877760" cy="460080"/>
          </a:xfrm>
          <a:prstGeom prst="rect">
            <a:avLst/>
          </a:prstGeom>
          <a:ln>
            <a:noFill/>
          </a:ln>
        </p:spPr>
      </p:pic>
      <p:sp>
        <p:nvSpPr>
          <p:cNvPr id="131" name="CustomShape 1"/>
          <p:cNvSpPr/>
          <p:nvPr/>
        </p:nvSpPr>
        <p:spPr>
          <a:xfrm>
            <a:off x="2195640" y="6356520"/>
            <a:ext cx="6335280" cy="41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PlaceHolder 2"/>
          <p:cNvSpPr>
            <a:spLocks noGrp="1"/>
          </p:cNvSpPr>
          <p:nvPr>
            <p:ph type="title"/>
          </p:nvPr>
        </p:nvSpPr>
        <p:spPr>
          <a:xfrm>
            <a:off x="107640" y="44640"/>
            <a:ext cx="8928720" cy="7916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ts val="1058"/>
              </a:lnSpc>
            </a:pPr>
            <a:r>
              <a:rPr lang="en-GB" sz="4000" b="0" strike="noStrike" spc="-1">
                <a:solidFill>
                  <a:srgbClr val="0058A9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Haga clic para modificar el estilo de título del patrón</a:t>
            </a:r>
            <a:endParaRPr lang="en-GB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107640" y="980640"/>
            <a:ext cx="8928720" cy="51843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Aft>
                <a:spcPts val="1426"/>
              </a:spcAft>
            </a:pPr>
            <a:r>
              <a:rPr lang="en-GB" sz="28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Haga clic para modificar el estilo de texto del patrón</a:t>
            </a:r>
            <a:endParaRPr lang="en-GB" sz="28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8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Segundo nivel</a:t>
            </a:r>
            <a:endParaRPr lang="en-GB" sz="28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4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Tercer nivel</a:t>
            </a:r>
            <a:endParaRPr lang="en-GB" sz="24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16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Cuarto nivel</a:t>
            </a:r>
            <a:endParaRPr lang="en-GB" sz="16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0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Quinto nivel</a:t>
            </a:r>
            <a:endParaRPr lang="en-GB" sz="2000" b="0" strike="noStrike" spc="-1">
              <a:solidFill>
                <a:srgbClr val="00499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ftr"/>
          </p:nvPr>
        </p:nvSpPr>
        <p:spPr>
          <a:xfrm>
            <a:off x="2195640" y="6356520"/>
            <a:ext cx="6337080" cy="41400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sldNum"/>
          </p:nvPr>
        </p:nvSpPr>
        <p:spPr>
          <a:xfrm>
            <a:off x="8604360" y="6357960"/>
            <a:ext cx="442440" cy="41256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03ED1538-8DAA-455C-95F3-C67878D93D38}" type="slidenum">
              <a:rPr lang="en-US" sz="1100" b="0" strike="noStrike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‹#›</a:t>
            </a:fld>
            <a:endParaRPr lang="en-U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9.tiff"/><Relationship Id="rId5" Type="http://schemas.openxmlformats.org/officeDocument/2006/relationships/image" Target="../media/image20.tiff"/><Relationship Id="rId6" Type="http://schemas.openxmlformats.org/officeDocument/2006/relationships/image" Target="../media/image21.tiff"/><Relationship Id="rId7" Type="http://schemas.openxmlformats.org/officeDocument/2006/relationships/image" Target="../media/image22.tiff"/><Relationship Id="rId8" Type="http://schemas.openxmlformats.org/officeDocument/2006/relationships/image" Target="../media/image23.tiff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github.com/obellprat/NCOMMS-18-00404A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0.tiff"/><Relationship Id="rId5" Type="http://schemas.openxmlformats.org/officeDocument/2006/relationships/image" Target="../media/image19.tiff"/><Relationship Id="rId6" Type="http://schemas.openxmlformats.org/officeDocument/2006/relationships/image" Target="../media/image21.tiff"/><Relationship Id="rId7" Type="http://schemas.openxmlformats.org/officeDocument/2006/relationships/image" Target="../media/image22.tiff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8.tif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4.jpeg"/><Relationship Id="rId6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4.jpeg"/><Relationship Id="rId6" Type="http://schemas.openxmlformats.org/officeDocument/2006/relationships/image" Target="../media/image15.jpg"/><Relationship Id="rId7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2.jpg"/><Relationship Id="rId5" Type="http://schemas.openxmlformats.org/officeDocument/2006/relationships/image" Target="../media/image14.jpeg"/><Relationship Id="rId6" Type="http://schemas.openxmlformats.org/officeDocument/2006/relationships/image" Target="../media/image15.jpg"/><Relationship Id="rId7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147053" y="3112577"/>
            <a:ext cx="8890000" cy="3529263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/>
            <a:r>
              <a:rPr lang="en" sz="3200" dirty="0">
                <a:solidFill>
                  <a:schemeClr val="bg1"/>
                </a:solidFill>
              </a:rPr>
              <a:t>Towards reliable extreme weather and climate event </a:t>
            </a:r>
            <a:r>
              <a:rPr lang="en" sz="3200" dirty="0" smtClean="0">
                <a:solidFill>
                  <a:schemeClr val="bg1"/>
                </a:solidFill>
              </a:rPr>
              <a:t>attribution</a:t>
            </a:r>
            <a:endParaRPr lang="en-AU" sz="3200" dirty="0" smtClean="0">
              <a:solidFill>
                <a:schemeClr val="bg1"/>
              </a:solidFill>
            </a:endParaRPr>
          </a:p>
          <a:p>
            <a:pPr algn="ctr"/>
            <a:endParaRPr lang="en" sz="3200" dirty="0">
              <a:solidFill>
                <a:schemeClr val="bg1"/>
              </a:solidFill>
            </a:endParaRPr>
          </a:p>
          <a:p>
            <a:pPr algn="ctr"/>
            <a:r>
              <a:rPr lang="en" sz="2000" dirty="0" smtClean="0">
                <a:solidFill>
                  <a:schemeClr val="bg1"/>
                </a:solidFill>
              </a:rPr>
              <a:t>Omar Bellprat, Virginie Guemas, Francisco Doblas-Reyes</a:t>
            </a:r>
            <a:r>
              <a:rPr lang="en-AU" sz="2000" dirty="0" smtClean="0">
                <a:solidFill>
                  <a:schemeClr val="bg1"/>
                </a:solidFill>
              </a:rPr>
              <a:t> </a:t>
            </a:r>
            <a:r>
              <a:rPr lang="en" sz="2000" dirty="0" smtClean="0">
                <a:solidFill>
                  <a:schemeClr val="bg1"/>
                </a:solidFill>
              </a:rPr>
              <a:t>&amp; Markus Donat</a:t>
            </a:r>
            <a:endParaRPr lang="en" sz="2000" dirty="0">
              <a:solidFill>
                <a:schemeClr val="bg1"/>
              </a:solidFill>
            </a:endParaRPr>
          </a:p>
          <a:p>
            <a:endParaRPr lang="es-ES" sz="2000" i="1" dirty="0"/>
          </a:p>
          <a:p>
            <a:endParaRPr lang="es-ES" i="1" dirty="0"/>
          </a:p>
          <a:p>
            <a:pPr algn="r"/>
            <a:r>
              <a:rPr lang="es-ES" dirty="0">
                <a:solidFill>
                  <a:schemeClr val="bg1"/>
                </a:solidFill>
              </a:rPr>
              <a:t> </a:t>
            </a:r>
          </a:p>
          <a:p>
            <a:pPr algn="ctr"/>
            <a:endParaRPr lang="en" sz="3200" dirty="0">
              <a:solidFill>
                <a:schemeClr val="bg1"/>
              </a:solidFill>
            </a:endParaRPr>
          </a:p>
        </p:txBody>
      </p:sp>
      <p:pic>
        <p:nvPicPr>
          <p:cNvPr id="3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752" y="5983609"/>
            <a:ext cx="1723541" cy="75404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3" descr="logo_econom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7" y="5970100"/>
            <a:ext cx="2720724" cy="781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3534" y="1650133"/>
            <a:ext cx="5434367" cy="1985506"/>
            <a:chOff x="13534" y="1650133"/>
            <a:chExt cx="5434367" cy="1985506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916AE9A3-3E8E-E74A-B0E5-2A305A252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34" y="1835161"/>
              <a:ext cx="5039143" cy="180047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D7939FB7-41D9-2542-AC01-B9A302AF2357}"/>
                </a:ext>
              </a:extLst>
            </p:cNvPr>
            <p:cNvSpPr txBox="1"/>
            <p:nvPr/>
          </p:nvSpPr>
          <p:spPr>
            <a:xfrm>
              <a:off x="410417" y="1650133"/>
              <a:ext cx="5037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err="1"/>
                <a:t>Overconfident</a:t>
              </a:r>
              <a:endParaRPr lang="es-E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13786" y="3295629"/>
            <a:ext cx="4923698" cy="1947452"/>
            <a:chOff x="113786" y="3295629"/>
            <a:chExt cx="4923698" cy="1947452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2D18920E-EB71-9A4E-851B-E0B2A6A9B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786" y="3594617"/>
              <a:ext cx="4923698" cy="164846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B82B4170-A676-234B-9549-C2CC5BA0CFE2}"/>
                </a:ext>
              </a:extLst>
            </p:cNvPr>
            <p:cNvSpPr txBox="1"/>
            <p:nvPr/>
          </p:nvSpPr>
          <p:spPr>
            <a:xfrm>
              <a:off x="410417" y="3295629"/>
              <a:ext cx="462706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b="1" dirty="0" err="1"/>
                <a:t>Underconfident</a:t>
              </a:r>
              <a:endParaRPr lang="es-ES" dirty="0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819177B-105B-AD41-8A49-AB969C1A1EAE}"/>
              </a:ext>
            </a:extLst>
          </p:cNvPr>
          <p:cNvSpPr/>
          <p:nvPr/>
        </p:nvSpPr>
        <p:spPr>
          <a:xfrm>
            <a:off x="5923031" y="2260600"/>
            <a:ext cx="295553" cy="71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032FC07-6E83-774E-9295-9CE9E27853A8}"/>
              </a:ext>
            </a:extLst>
          </p:cNvPr>
          <p:cNvSpPr/>
          <p:nvPr/>
        </p:nvSpPr>
        <p:spPr>
          <a:xfrm flipH="1">
            <a:off x="6920812" y="3752600"/>
            <a:ext cx="563216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1799502A-EDCF-004D-9C55-7C469D595E17}"/>
              </a:ext>
            </a:extLst>
          </p:cNvPr>
          <p:cNvSpPr/>
          <p:nvPr/>
        </p:nvSpPr>
        <p:spPr>
          <a:xfrm flipH="1">
            <a:off x="6992454" y="6260778"/>
            <a:ext cx="563216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457432B7-DF09-EF43-9BB8-DB70547F2889}"/>
              </a:ext>
            </a:extLst>
          </p:cNvPr>
          <p:cNvSpPr/>
          <p:nvPr/>
        </p:nvSpPr>
        <p:spPr>
          <a:xfrm flipH="1">
            <a:off x="5936976" y="4967103"/>
            <a:ext cx="281608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33" name="Title 1">
            <a:extLst>
              <a:ext uri="{FF2B5EF4-FFF2-40B4-BE49-F238E27FC236}">
                <a16:creationId xmlns="" xmlns:a16="http://schemas.microsoft.com/office/drawing/2014/main" id="{4F00A232-0CB2-374D-AE2F-D317C70E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17" y="128257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</a:rPr>
              <a:t>Ensemble reliability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9DDE45-FC41-9346-AD55-99B9FCFA7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357" y="5196720"/>
            <a:ext cx="1617255" cy="1671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8B24325-7CD2-8247-841F-FDAD54E81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0775" y="3606487"/>
            <a:ext cx="1617255" cy="15871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F2057CE-8E2D-5C4B-ABE5-637954ED8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0030" y="1927548"/>
            <a:ext cx="1678168" cy="167197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E1564566-8F56-A947-A27C-FBC01EA1B491}"/>
              </a:ext>
            </a:extLst>
          </p:cNvPr>
          <p:cNvSpPr txBox="1"/>
          <p:nvPr/>
        </p:nvSpPr>
        <p:spPr>
          <a:xfrm>
            <a:off x="5749824" y="1636716"/>
            <a:ext cx="293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Rank </a:t>
            </a:r>
            <a:r>
              <a:rPr lang="es-ES" dirty="0" err="1"/>
              <a:t>Histogram</a:t>
            </a:r>
            <a:endParaRPr lang="es-ES" dirty="0"/>
          </a:p>
        </p:txBody>
      </p:sp>
      <p:sp>
        <p:nvSpPr>
          <p:cNvPr id="5" name="Rectangle 4"/>
          <p:cNvSpPr/>
          <p:nvPr/>
        </p:nvSpPr>
        <p:spPr>
          <a:xfrm>
            <a:off x="161349" y="831416"/>
            <a:ext cx="87747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A</a:t>
            </a:r>
            <a:r>
              <a:rPr lang="en-US" sz="2400" i="1" dirty="0" smtClean="0"/>
              <a:t>greement </a:t>
            </a:r>
            <a:r>
              <a:rPr lang="en-US" sz="2400" i="1" dirty="0"/>
              <a:t>between the predicted probabilities and observed relative frequencies of a given event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4957958"/>
            <a:ext cx="5052677" cy="1898825"/>
            <a:chOff x="0" y="4957958"/>
            <a:chExt cx="5052677" cy="1898825"/>
          </a:xfrm>
        </p:grpSpPr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C6AA60C4-5270-764A-A60D-6F63D0604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228950"/>
              <a:ext cx="5037484" cy="162783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ED800E68-EA13-264C-81BF-D15272343D46}"/>
                </a:ext>
              </a:extLst>
            </p:cNvPr>
            <p:cNvSpPr txBox="1"/>
            <p:nvPr/>
          </p:nvSpPr>
          <p:spPr>
            <a:xfrm>
              <a:off x="410417" y="4957958"/>
              <a:ext cx="46422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b="1" dirty="0" err="1"/>
                <a:t>Reliable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4916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1"/>
          <p:cNvPicPr/>
          <p:nvPr/>
        </p:nvPicPr>
        <p:blipFill>
          <a:blip r:embed="rId3"/>
          <a:srcRect l="11601" b="23028"/>
          <a:stretch/>
        </p:blipFill>
        <p:spPr>
          <a:xfrm>
            <a:off x="519120" y="2438280"/>
            <a:ext cx="8135640" cy="3443040"/>
          </a:xfrm>
          <a:prstGeom prst="rect">
            <a:avLst/>
          </a:prstGeom>
          <a:ln>
            <a:noFill/>
          </a:ln>
        </p:spPr>
      </p:pic>
      <p:sp>
        <p:nvSpPr>
          <p:cNvPr id="195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CustomShape 2"/>
          <p:cNvSpPr/>
          <p:nvPr/>
        </p:nvSpPr>
        <p:spPr>
          <a:xfrm>
            <a:off x="5715000" y="6437160"/>
            <a:ext cx="617184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Weisheimer and Palmer (2014)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304920" y="1252440"/>
            <a:ext cx="8745120" cy="158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When rain &gt; 100 mm is simulated with 80% probability does 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it actually rain &gt; 100 mm in 80% of the time?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4"/>
          <p:cNvSpPr/>
          <p:nvPr/>
        </p:nvSpPr>
        <p:spPr>
          <a:xfrm>
            <a:off x="195120" y="205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Evaluating simulated probabilities</a:t>
            </a:r>
            <a:endParaRPr lang="en-US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GB" sz="3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The EUCLEIA prototype</a:t>
            </a:r>
            <a:endParaRPr lang="en-GB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343080" y="1765440"/>
            <a:ext cx="8457840" cy="405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" name="Picture 20"/>
          <p:cNvPicPr/>
          <p:nvPr/>
        </p:nvPicPr>
        <p:blipFill>
          <a:blip r:embed="rId3"/>
          <a:srcRect l="24091" b="8718"/>
          <a:stretch/>
        </p:blipFill>
        <p:spPr>
          <a:xfrm>
            <a:off x="436680" y="1739862"/>
            <a:ext cx="3868200" cy="2095200"/>
          </a:xfrm>
          <a:prstGeom prst="rect">
            <a:avLst/>
          </a:prstGeom>
          <a:ln w="25560">
            <a:solidFill>
              <a:schemeClr val="accent1"/>
            </a:solidFill>
            <a:miter/>
          </a:ln>
        </p:spPr>
      </p:pic>
      <p:sp>
        <p:nvSpPr>
          <p:cNvPr id="206" name="CustomShape 3"/>
          <p:cNvSpPr/>
          <p:nvPr/>
        </p:nvSpPr>
        <p:spPr>
          <a:xfrm>
            <a:off x="353880" y="2690640"/>
            <a:ext cx="3249360" cy="34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4"/>
          <p:cNvSpPr/>
          <p:nvPr/>
        </p:nvSpPr>
        <p:spPr>
          <a:xfrm>
            <a:off x="4800600" y="3792600"/>
            <a:ext cx="5105160" cy="230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SST forced HadGEM3-A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Period: </a:t>
            </a:r>
            <a:r>
              <a:rPr lang="en-US" sz="2400" b="1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1960 –2013 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Ensemble: 15 members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ALL: </a:t>
            </a:r>
            <a:r>
              <a:rPr lang="en-US" sz="2000" b="0" strike="noStrike" spc="-1" dirty="0" err="1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anth+nat</a:t>
            </a:r>
            <a:r>
              <a:rPr lang="en-US" sz="20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r>
              <a:rPr lang="en-US" sz="2000" b="0" strike="noStrike" spc="-1" dirty="0" err="1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forcings</a:t>
            </a: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. </a:t>
            </a:r>
            <a:r>
              <a:rPr lang="en-US" sz="2000" b="0" strike="noStrike" spc="-1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HadISST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NAT: </a:t>
            </a:r>
            <a:r>
              <a:rPr lang="en-US" sz="2000" b="0" strike="noStrike" spc="-1" dirty="0" err="1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nat</a:t>
            </a:r>
            <a:r>
              <a:rPr lang="en-US" sz="20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r>
              <a:rPr lang="en-US" sz="2000" b="0" strike="noStrike" spc="-1" dirty="0" err="1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forcings</a:t>
            </a: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. </a:t>
            </a:r>
            <a:r>
              <a:rPr lang="en-US" sz="2000" b="0" strike="noStrike" spc="-1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HadISST</a:t>
            </a: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– </a:t>
            </a:r>
            <a:r>
              <a:rPr lang="en-US" sz="2000" b="0" strike="noStrike" spc="-1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Δt</a:t>
            </a:r>
            <a:r>
              <a:rPr lang="en-US" sz="2000" b="0" strike="noStrike" spc="-1" baseline="-25000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anth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 baseline="-25000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As </a:t>
            </a:r>
            <a:r>
              <a:rPr lang="en-US" sz="2400" b="0" strike="noStrike" spc="-1" baseline="-25000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weather@home</a:t>
            </a:r>
            <a:r>
              <a:rPr lang="en-US" sz="2400" b="0" strike="noStrike" spc="-1" baseline="-25000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(Massey et al., 2015) or 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baseline="-25000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CLIVAR C20C+ (</a:t>
            </a:r>
            <a:r>
              <a:rPr lang="en-US" sz="2400" b="0" strike="noStrike" spc="-1" baseline="-25000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Folland</a:t>
            </a:r>
            <a:r>
              <a:rPr lang="en-US" sz="2400" b="0" strike="noStrike" spc="-1" baseline="-25000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et al., 2013)</a:t>
            </a: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	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8" name="Picture 8"/>
          <p:cNvPicPr/>
          <p:nvPr/>
        </p:nvPicPr>
        <p:blipFill>
          <a:blip r:embed="rId4"/>
          <a:stretch/>
        </p:blipFill>
        <p:spPr>
          <a:xfrm>
            <a:off x="2631960" y="3578400"/>
            <a:ext cx="1561680" cy="428400"/>
          </a:xfrm>
          <a:prstGeom prst="rect">
            <a:avLst/>
          </a:prstGeom>
          <a:ln>
            <a:noFill/>
          </a:ln>
        </p:spPr>
      </p:pic>
      <p:sp>
        <p:nvSpPr>
          <p:cNvPr id="209" name="CustomShape 5"/>
          <p:cNvSpPr/>
          <p:nvPr/>
        </p:nvSpPr>
        <p:spPr>
          <a:xfrm>
            <a:off x="415440" y="4091022"/>
            <a:ext cx="312552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60km resolution, 85 levels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6"/>
          <p:cNvSpPr/>
          <p:nvPr/>
        </p:nvSpPr>
        <p:spPr>
          <a:xfrm>
            <a:off x="6248520" y="6364440"/>
            <a:ext cx="61718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Ciavarella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et al., (2017)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1"/>
          <p:cNvPicPr/>
          <p:nvPr/>
        </p:nvPicPr>
        <p:blipFill>
          <a:blip r:embed="rId3"/>
          <a:stretch/>
        </p:blipFill>
        <p:spPr>
          <a:xfrm>
            <a:off x="1143000" y="1523880"/>
            <a:ext cx="6957720" cy="4800240"/>
          </a:xfrm>
          <a:prstGeom prst="rect">
            <a:avLst/>
          </a:prstGeom>
          <a:ln>
            <a:noFill/>
          </a:ln>
        </p:spPr>
      </p:pic>
      <p:sp>
        <p:nvSpPr>
          <p:cNvPr id="212" name="CustomShape 1"/>
          <p:cNvSpPr/>
          <p:nvPr/>
        </p:nvSpPr>
        <p:spPr>
          <a:xfrm>
            <a:off x="1676520" y="1447920"/>
            <a:ext cx="6249600" cy="302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CustomShape 2"/>
          <p:cNvSpPr/>
          <p:nvPr/>
        </p:nvSpPr>
        <p:spPr>
          <a:xfrm>
            <a:off x="1523880" y="1262160"/>
            <a:ext cx="684504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Detrended</a:t>
            </a: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ensemble mean correlation mean JJA temperature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HadGEM3-A has “skill”</a:t>
            </a:r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4"/>
          <p:cNvSpPr/>
          <p:nvPr/>
        </p:nvSpPr>
        <p:spPr>
          <a:xfrm>
            <a:off x="4191120" y="6373800"/>
            <a:ext cx="358092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Correlation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5"/>
          <p:cNvSpPr/>
          <p:nvPr/>
        </p:nvSpPr>
        <p:spPr>
          <a:xfrm flipH="1" flipV="1">
            <a:off x="5334840" y="3637080"/>
            <a:ext cx="647280" cy="940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579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CustomShape 6"/>
          <p:cNvSpPr/>
          <p:nvPr/>
        </p:nvSpPr>
        <p:spPr>
          <a:xfrm>
            <a:off x="5187960" y="4577760"/>
            <a:ext cx="203148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Sudan: grid-point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of next example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Attribution of </a:t>
            </a:r>
            <a:r>
              <a:rPr lang="en-US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high JJA temperatures</a:t>
            </a:r>
            <a:r>
              <a:rPr lang="en-US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in Sudan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304920" y="947880"/>
            <a:ext cx="9080280" cy="5017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Model has the correct variability/trend but ensemble is overconfident</a:t>
            </a:r>
            <a:endParaRPr lang="en-U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0" name="Picture 8"/>
          <p:cNvPicPr/>
          <p:nvPr/>
        </p:nvPicPr>
        <p:blipFill>
          <a:blip r:embed="rId2"/>
          <a:stretch/>
        </p:blipFill>
        <p:spPr>
          <a:xfrm>
            <a:off x="122399" y="1739519"/>
            <a:ext cx="6434127" cy="2418059"/>
          </a:xfrm>
          <a:prstGeom prst="rect">
            <a:avLst/>
          </a:prstGeom>
          <a:ln>
            <a:noFill/>
          </a:ln>
        </p:spPr>
      </p:pic>
      <p:pic>
        <p:nvPicPr>
          <p:cNvPr id="221" name="Picture 6"/>
          <p:cNvPicPr/>
          <p:nvPr/>
        </p:nvPicPr>
        <p:blipFill>
          <a:blip r:embed="rId3"/>
          <a:stretch/>
        </p:blipFill>
        <p:spPr>
          <a:xfrm>
            <a:off x="326352" y="4648320"/>
            <a:ext cx="1966680" cy="1626840"/>
          </a:xfrm>
          <a:prstGeom prst="rect">
            <a:avLst/>
          </a:prstGeom>
          <a:ln>
            <a:noFill/>
          </a:ln>
        </p:spPr>
      </p:pic>
      <p:sp>
        <p:nvSpPr>
          <p:cNvPr id="222" name="CustomShape 3"/>
          <p:cNvSpPr/>
          <p:nvPr/>
        </p:nvSpPr>
        <p:spPr>
          <a:xfrm>
            <a:off x="2536032" y="4648320"/>
            <a:ext cx="5257800" cy="140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000" b="0" i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Ranked histogram: </a:t>
            </a:r>
            <a:r>
              <a:rPr lang="en-US" sz="20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counts the position of the 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observations in the ensemble. 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Typical case of </a:t>
            </a:r>
            <a:r>
              <a:rPr lang="en-US" sz="2000" b="0" i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unreliable </a:t>
            </a:r>
            <a:r>
              <a:rPr lang="en-US" sz="2000" b="0" i="1" strike="noStrike" spc="-1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probabilites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150" y="2750782"/>
            <a:ext cx="2379578" cy="8458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6838" y="1536700"/>
            <a:ext cx="876751" cy="936458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4558632" y="2941053"/>
            <a:ext cx="1978150" cy="2326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603096" y="1932078"/>
            <a:ext cx="2914837" cy="5009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304920" y="947880"/>
            <a:ext cx="9080280" cy="5092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Overconfident ensemble leads to overestimation attributable risk</a:t>
            </a:r>
            <a:endParaRPr lang="en-U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Attribution of </a:t>
            </a:r>
            <a:r>
              <a:rPr lang="en-US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roid Sans Fallback"/>
              </a:rPr>
              <a:t>high JJA </a:t>
            </a:r>
            <a:r>
              <a:rPr lang="en-US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roid Sans Fallback"/>
              </a:rPr>
              <a:t>temperatures </a:t>
            </a:r>
            <a:r>
              <a:rPr lang="en-US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in </a:t>
            </a: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Sudan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DAC8AC-9BB7-1E44-B518-AF849884B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90" y="1630946"/>
            <a:ext cx="6382269" cy="4677202"/>
          </a:xfrm>
          <a:prstGeom prst="rect">
            <a:avLst/>
          </a:prstGeom>
        </p:spPr>
      </p:pic>
      <p:sp>
        <p:nvSpPr>
          <p:cNvPr id="5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Ensemble </a:t>
            </a:r>
            <a:r>
              <a:rPr lang="en-US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calibration / ensemble inflation 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CustomShape 2"/>
          <p:cNvSpPr/>
          <p:nvPr/>
        </p:nvSpPr>
        <p:spPr>
          <a:xfrm>
            <a:off x="156048" y="886199"/>
            <a:ext cx="9080280" cy="15735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Unreliable ensembles are a pervasive problem in weather and climate forecasting and calibration methods have been </a:t>
            </a:r>
            <a:r>
              <a:rPr lang="en-US" sz="22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developed</a:t>
            </a:r>
          </a:p>
          <a:p>
            <a:pPr>
              <a:lnSpc>
                <a:spcPct val="100000"/>
              </a:lnSpc>
            </a:pPr>
            <a:endParaRPr lang="en-US" sz="2200" b="0" strike="noStrike" spc="-1" dirty="0" smtClean="0">
              <a:solidFill>
                <a:srgbClr val="005EA4"/>
              </a:solidFill>
              <a:uFill>
                <a:solidFill>
                  <a:srgbClr val="FFFFFF"/>
                </a:solidFill>
              </a:uFill>
              <a:latin typeface="Wingdings"/>
              <a:ea typeface="Wingdings"/>
              <a:cs typeface="Wingdings"/>
              <a:sym typeface="Wingdings"/>
            </a:endParaRPr>
          </a:p>
          <a:p>
            <a:pPr>
              <a:lnSpc>
                <a:spcPct val="100000"/>
              </a:lnSpc>
            </a:pPr>
            <a:r>
              <a:rPr lang="en-US" sz="22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200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adapted to climate applications</a:t>
            </a:r>
            <a:endParaRPr lang="en-US" sz="2200" b="0" strike="noStrike" spc="-1" dirty="0" smtClean="0">
              <a:solidFill>
                <a:srgbClr val="005EA4"/>
              </a:solidFill>
              <a:uFill>
                <a:solidFill>
                  <a:srgbClr val="FFFFFF"/>
                </a:solidFill>
              </a:uFill>
              <a:latin typeface="Arial"/>
              <a:ea typeface="Droid Sans Fallback"/>
            </a:endParaRPr>
          </a:p>
        </p:txBody>
      </p:sp>
      <p:sp>
        <p:nvSpPr>
          <p:cNvPr id="228" name="CustomShape 3"/>
          <p:cNvSpPr/>
          <p:nvPr/>
        </p:nvSpPr>
        <p:spPr>
          <a:xfrm>
            <a:off x="3487680" y="2266920"/>
            <a:ext cx="2588760" cy="37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5"/>
          <p:cNvSpPr/>
          <p:nvPr/>
        </p:nvSpPr>
        <p:spPr>
          <a:xfrm>
            <a:off x="2219400" y="6324480"/>
            <a:ext cx="76197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Ensemble Inflation: von </a:t>
            </a:r>
            <a:r>
              <a:rPr lang="en-US" sz="18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Storch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(1999),  </a:t>
            </a:r>
            <a:r>
              <a:rPr lang="en-US" sz="18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Doblas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-Reyes et al., (2005)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6"/>
          <p:cNvSpPr/>
          <p:nvPr/>
        </p:nvSpPr>
        <p:spPr>
          <a:xfrm flipV="1">
            <a:off x="3040320" y="3380184"/>
            <a:ext cx="380520" cy="399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CustomShape 7"/>
          <p:cNvSpPr/>
          <p:nvPr/>
        </p:nvSpPr>
        <p:spPr>
          <a:xfrm flipH="1" flipV="1">
            <a:off x="5048664" y="3326712"/>
            <a:ext cx="7560" cy="431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CustomShape 8"/>
          <p:cNvSpPr/>
          <p:nvPr/>
        </p:nvSpPr>
        <p:spPr>
          <a:xfrm flipH="1" flipV="1">
            <a:off x="6763800" y="3366144"/>
            <a:ext cx="458280" cy="41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9"/>
          <p:cNvSpPr/>
          <p:nvPr/>
        </p:nvSpPr>
        <p:spPr>
          <a:xfrm>
            <a:off x="1269972" y="3610944"/>
            <a:ext cx="2419684" cy="534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000" spc="-1" dirty="0" err="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d</a:t>
            </a:r>
            <a:r>
              <a:rPr lang="en-US" sz="2000" b="0" strike="noStrike" spc="-1" dirty="0" err="1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etrended</a:t>
            </a:r>
            <a:r>
              <a:rPr lang="en-US" sz="20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ensemble mean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10"/>
          <p:cNvSpPr/>
          <p:nvPr/>
        </p:nvSpPr>
        <p:spPr>
          <a:xfrm>
            <a:off x="474840" y="2212920"/>
            <a:ext cx="90802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1183"/>
          <a:stretch/>
        </p:blipFill>
        <p:spPr>
          <a:xfrm>
            <a:off x="2072122" y="2421496"/>
            <a:ext cx="4938214" cy="1348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40009"/>
          <a:stretch/>
        </p:blipFill>
        <p:spPr>
          <a:xfrm>
            <a:off x="2366211" y="4337319"/>
            <a:ext cx="4549467" cy="803787"/>
          </a:xfrm>
          <a:prstGeom prst="rect">
            <a:avLst/>
          </a:prstGeom>
        </p:spPr>
      </p:pic>
      <p:sp>
        <p:nvSpPr>
          <p:cNvPr id="14" name="CustomShape 9"/>
          <p:cNvSpPr/>
          <p:nvPr/>
        </p:nvSpPr>
        <p:spPr>
          <a:xfrm>
            <a:off x="6610936" y="3743162"/>
            <a:ext cx="2025055" cy="314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0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long</a:t>
            </a:r>
            <a:r>
              <a:rPr lang="en-US" sz="2000" b="0" strike="noStrike" spc="-1" dirty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-term trend 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CustomShape 9"/>
          <p:cNvSpPr/>
          <p:nvPr/>
        </p:nvSpPr>
        <p:spPr>
          <a:xfrm>
            <a:off x="3836740" y="3704520"/>
            <a:ext cx="2673684" cy="534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000" b="0" strike="noStrike" spc="-1" dirty="0" smtClean="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ensemble deviation from mean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9902" y="5114370"/>
            <a:ext cx="61227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ρ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ensemble mean correlation with observations</a:t>
            </a:r>
          </a:p>
          <a:p>
            <a:r>
              <a:rPr lang="en-US" i="1" dirty="0" err="1" smtClean="0"/>
              <a:t>σ</a:t>
            </a:r>
            <a:r>
              <a:rPr lang="en-US" i="1" baseline="-25000" dirty="0" err="1" smtClean="0"/>
              <a:t>o</a:t>
            </a:r>
            <a:r>
              <a:rPr lang="en-US" i="1" dirty="0" smtClean="0"/>
              <a:t>, </a:t>
            </a:r>
            <a:r>
              <a:rPr lang="en-US" i="1" dirty="0" err="1" smtClean="0"/>
              <a:t>σ</a:t>
            </a:r>
            <a:r>
              <a:rPr lang="en-US" i="1" baseline="-25000" dirty="0" err="1" smtClean="0"/>
              <a:t>xem</a:t>
            </a:r>
            <a:r>
              <a:rPr lang="en-US" i="1" dirty="0" smtClean="0"/>
              <a:t> ,</a:t>
            </a:r>
            <a:r>
              <a:rPr lang="en-US" i="1" dirty="0" err="1" smtClean="0"/>
              <a:t>σ</a:t>
            </a:r>
            <a:r>
              <a:rPr lang="en-US" i="1" baseline="-25000" dirty="0" err="1" smtClean="0"/>
              <a:t>x’em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std</a:t>
            </a:r>
            <a:r>
              <a:rPr lang="en-US" dirty="0" smtClean="0"/>
              <a:t> of observations, </a:t>
            </a:r>
            <a:r>
              <a:rPr lang="en-US" dirty="0" err="1" smtClean="0"/>
              <a:t>ens</a:t>
            </a:r>
            <a:r>
              <a:rPr lang="en-US" dirty="0" smtClean="0"/>
              <a:t> mean, </a:t>
            </a:r>
            <a:r>
              <a:rPr lang="en-US" dirty="0" err="1" smtClean="0"/>
              <a:t>ens</a:t>
            </a:r>
            <a:r>
              <a:rPr lang="en-US" dirty="0" smtClean="0"/>
              <a:t> spread</a:t>
            </a:r>
          </a:p>
          <a:p>
            <a:r>
              <a:rPr lang="en-US" i="1" dirty="0" smtClean="0"/>
              <a:t>t</a:t>
            </a:r>
            <a:r>
              <a:rPr lang="en-US" i="1" baseline="-25000" dirty="0" smtClean="0"/>
              <a:t>o</a:t>
            </a:r>
            <a:r>
              <a:rPr lang="en-US" i="1" dirty="0" smtClean="0"/>
              <a:t>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x</a:t>
            </a:r>
            <a:r>
              <a:rPr lang="en-US" i="1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linear trend slopes </a:t>
            </a:r>
            <a:r>
              <a:rPr lang="en-US" dirty="0" err="1" smtClean="0"/>
              <a:t>obs</a:t>
            </a:r>
            <a:r>
              <a:rPr lang="en-US" dirty="0" smtClean="0"/>
              <a:t>, </a:t>
            </a:r>
            <a:r>
              <a:rPr lang="en-US" dirty="0" err="1" smtClean="0"/>
              <a:t>ens</a:t>
            </a:r>
            <a:r>
              <a:rPr lang="en-US" dirty="0" smtClean="0"/>
              <a:t> mean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304920" y="1119240"/>
            <a:ext cx="90802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Ensemble calibration </a:t>
            </a:r>
            <a:r>
              <a:rPr lang="en-US" sz="2200" b="1" strike="noStrike" spc="-1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reduces attributable risk</a:t>
            </a:r>
            <a:r>
              <a:rPr lang="en-US" sz="2200" b="0" strike="noStrike" spc="-1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. Effect small because climate change indeed strongly favours hot events</a:t>
            </a:r>
            <a:endParaRPr lang="en-US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ts val="1054"/>
              </a:lnSpc>
            </a:pPr>
            <a:r>
              <a:rPr lang="en-US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Effect of calibration</a:t>
            </a:r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537874-747F-D34C-89C5-A439B89AA4D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6" y="2292626"/>
            <a:ext cx="8820406" cy="3287108"/>
          </a:xfrm>
          <a:prstGeom prst="rect">
            <a:avLst/>
          </a:prstGeom>
        </p:spPr>
      </p:pic>
      <p:sp>
        <p:nvSpPr>
          <p:cNvPr id="5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Reliability of HadGEM3-A for hot summers</a:t>
            </a:r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2"/>
          <p:cNvSpPr/>
          <p:nvPr/>
        </p:nvSpPr>
        <p:spPr>
          <a:xfrm>
            <a:off x="95664" y="1096224"/>
            <a:ext cx="9080280" cy="49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Reliability is a concern over many regions and calibration improves it</a:t>
            </a:r>
            <a:endParaRPr lang="en-U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1" name="Picture 9"/>
          <p:cNvPicPr/>
          <p:nvPr/>
        </p:nvPicPr>
        <p:blipFill>
          <a:blip r:embed="rId2"/>
          <a:stretch/>
        </p:blipFill>
        <p:spPr>
          <a:xfrm>
            <a:off x="122400" y="1895232"/>
            <a:ext cx="4125600" cy="2917440"/>
          </a:xfrm>
          <a:prstGeom prst="rect">
            <a:avLst/>
          </a:prstGeom>
          <a:ln>
            <a:noFill/>
          </a:ln>
        </p:spPr>
      </p:pic>
      <p:pic>
        <p:nvPicPr>
          <p:cNvPr id="242" name="Picture 10"/>
          <p:cNvPicPr/>
          <p:nvPr/>
        </p:nvPicPr>
        <p:blipFill>
          <a:blip r:embed="rId3"/>
          <a:stretch/>
        </p:blipFill>
        <p:spPr>
          <a:xfrm>
            <a:off x="4572000" y="1895232"/>
            <a:ext cx="4271760" cy="3036600"/>
          </a:xfrm>
          <a:prstGeom prst="rect">
            <a:avLst/>
          </a:prstGeom>
          <a:ln>
            <a:noFill/>
          </a:ln>
        </p:spPr>
      </p:pic>
      <p:sp>
        <p:nvSpPr>
          <p:cNvPr id="6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788" y="4849319"/>
            <a:ext cx="2232528" cy="718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364968" y="1136318"/>
            <a:ext cx="8670672" cy="4848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Effect can be </a:t>
            </a:r>
            <a:r>
              <a:rPr lang="en-US" sz="2200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substantial</a:t>
            </a:r>
            <a:r>
              <a:rPr lang="en-US" sz="2200" b="0" strike="noStrike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2200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e.g.</a:t>
            </a:r>
            <a:r>
              <a:rPr lang="en-US" sz="2200" b="0" strike="noStrike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for hot summer attribution cases</a:t>
            </a:r>
            <a:endParaRPr lang="en-U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ts val="1054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Overestimation </a:t>
            </a:r>
            <a:r>
              <a:rPr lang="en-US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of FAR/RR globally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5" name="Picture 244"/>
          <p:cNvPicPr/>
          <p:nvPr/>
        </p:nvPicPr>
        <p:blipFill>
          <a:blip r:embed="rId2"/>
          <a:stretch/>
        </p:blipFill>
        <p:spPr>
          <a:xfrm>
            <a:off x="1877400" y="2066014"/>
            <a:ext cx="5388840" cy="3675600"/>
          </a:xfrm>
          <a:prstGeom prst="rect">
            <a:avLst/>
          </a:prstGeom>
          <a:ln>
            <a:noFill/>
          </a:ln>
        </p:spPr>
      </p:pic>
      <p:sp>
        <p:nvSpPr>
          <p:cNvPr id="5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Ongoing heat over India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6449680" y="1284596"/>
            <a:ext cx="2084720" cy="265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What is the role of climate change? 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C9698AF-F16C-5C4A-84B4-30E79A67D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84" y="1536819"/>
            <a:ext cx="6074105" cy="4049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6CA92A-B0F0-EA45-A411-877FF103C2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1" y="2292625"/>
            <a:ext cx="8482297" cy="2896250"/>
          </a:xfrm>
          <a:prstGeom prst="rect">
            <a:avLst/>
          </a:prstGeom>
        </p:spPr>
      </p:pic>
      <p:sp>
        <p:nvSpPr>
          <p:cNvPr id="10" name="CustomShape 1">
            <a:extLst>
              <a:ext uri="{FF2B5EF4-FFF2-40B4-BE49-F238E27FC236}">
                <a16:creationId xmlns:a16="http://schemas.microsoft.com/office/drawing/2014/main" xmlns="" id="{ADFA9A41-2E63-034A-9810-BFAA03C906BC}"/>
              </a:ext>
            </a:extLst>
          </p:cNvPr>
          <p:cNvSpPr/>
          <p:nvPr/>
        </p:nvSpPr>
        <p:spPr>
          <a:xfrm>
            <a:off x="330851" y="1102123"/>
            <a:ext cx="8256558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Problem persists </a:t>
            </a:r>
            <a:r>
              <a:rPr lang="en-US" sz="22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multi-model ensembles </a:t>
            </a: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(C20C+) </a:t>
            </a:r>
            <a:r>
              <a:rPr lang="en-US" sz="22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and large model ensembles</a:t>
            </a:r>
            <a:r>
              <a:rPr lang="en-US" sz="22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(</a:t>
            </a:r>
            <a:r>
              <a:rPr lang="en-US" sz="2200" b="0" strike="noStrike" spc="-1" dirty="0" err="1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weather@home</a:t>
            </a:r>
            <a:r>
              <a:rPr lang="en-US" sz="2200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)</a:t>
            </a:r>
            <a:endParaRPr lang="en-U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2">
            <a:extLst>
              <a:ext uri="{FF2B5EF4-FFF2-40B4-BE49-F238E27FC236}">
                <a16:creationId xmlns:a16="http://schemas.microsoft.com/office/drawing/2014/main" xmlns="" id="{1353E819-C779-DD4A-899E-E8BF9AFBE587}"/>
              </a:ext>
            </a:extLst>
          </p:cNvPr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ts val="1054"/>
              </a:lnSpc>
            </a:pPr>
            <a:r>
              <a:rPr lang="en-US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pervasive problem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6558034" y="6413284"/>
            <a:ext cx="2492006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Bellprat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et al., (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2019)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9929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4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Conclusions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632" y="1017734"/>
            <a:ext cx="89276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AU" sz="2000" dirty="0" smtClean="0"/>
              <a:t>Climate model ensembles typically used for event attribution are often overconfident (=</a:t>
            </a:r>
            <a:r>
              <a:rPr lang="en-AU" sz="2000" i="1" dirty="0" smtClean="0"/>
              <a:t>‘unreliable’</a:t>
            </a:r>
            <a:r>
              <a:rPr lang="en-AU" sz="2000" dirty="0" smtClean="0"/>
              <a:t>), leading to overly strong attribution statements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Calibration can correct the ensemble reliability, and helps to provide more trustworthy attribution statements (more meaningful to the real world)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/>
              <a:t>Suggested calibration method to be improved/generalised to e.g.</a:t>
            </a:r>
          </a:p>
          <a:p>
            <a:pPr marL="800100" lvl="1" indent="-342900">
              <a:buFont typeface="Arial"/>
              <a:buChar char="•"/>
            </a:pPr>
            <a:r>
              <a:rPr lang="en-AU" dirty="0"/>
              <a:t>more sophisticated approaches to evaluate long-term trends </a:t>
            </a:r>
          </a:p>
          <a:p>
            <a:pPr marL="800100" lvl="1" indent="-342900">
              <a:buFont typeface="Arial"/>
              <a:buChar char="•"/>
            </a:pPr>
            <a:r>
              <a:rPr lang="en-AU" dirty="0"/>
              <a:t>correct skewed model distributions (e.g. non-parametric approaches</a:t>
            </a:r>
            <a:r>
              <a:rPr lang="en-AU" dirty="0" smtClean="0"/>
              <a:t>)</a:t>
            </a:r>
            <a:endParaRPr lang="en-AU" sz="2000" dirty="0" smtClean="0"/>
          </a:p>
          <a:p>
            <a:pPr marL="342900" indent="-342900">
              <a:buFont typeface="Arial"/>
              <a:buChar char="•"/>
            </a:pPr>
            <a:endParaRPr lang="en-AU" sz="2000" dirty="0" smtClean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Further improvement of climate models needed to reduce physical inconsistencies between models and real-world climate, representation of relevant processes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85558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4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Conclusions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632" y="963694"/>
            <a:ext cx="89276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AU" sz="2000" dirty="0" smtClean="0"/>
              <a:t>Climate model ensembles typically used for event attribution are often overconfident (=</a:t>
            </a:r>
            <a:r>
              <a:rPr lang="en-AU" sz="2000" i="1" dirty="0" smtClean="0"/>
              <a:t>‘unreliable’</a:t>
            </a:r>
            <a:r>
              <a:rPr lang="en-AU" sz="2000" dirty="0" smtClean="0"/>
              <a:t>), leading to overly strong attribution statements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Calibration can correct the ensemble reliability, and helps to provide more trustworthy attribution statements (more meaningful to the real world)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Further improvement of climate models needed to reduce physical inconsistencies between models and real-world climate, representation of relevant processes</a:t>
            </a:r>
          </a:p>
          <a:p>
            <a:endParaRPr lang="en-AU" sz="2000" dirty="0"/>
          </a:p>
        </p:txBody>
      </p:sp>
      <p:pic>
        <p:nvPicPr>
          <p:cNvPr id="4" name="Picture 3" descr="apes-2.w700.h467.2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5" y="933556"/>
            <a:ext cx="8784000" cy="5855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904" y="6443583"/>
            <a:ext cx="1807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20th Century Fox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4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Conclusions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632" y="1017734"/>
            <a:ext cx="892764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AU" sz="2000" dirty="0" smtClean="0"/>
              <a:t>Climate model ensembles typically used for event attribution are often overconfident (=</a:t>
            </a:r>
            <a:r>
              <a:rPr lang="en-AU" sz="2000" i="1" dirty="0" smtClean="0"/>
              <a:t>‘unreliable’</a:t>
            </a:r>
            <a:r>
              <a:rPr lang="en-AU" sz="2000" dirty="0" smtClean="0"/>
              <a:t>), leading to overly strong attribution statements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Calibration can correct the ensemble reliability, and helps to provide more trustworthy attribution statements (more meaningful to the real world)</a:t>
            </a:r>
          </a:p>
          <a:p>
            <a:pPr marL="342900" indent="-342900">
              <a:buFont typeface="Arial"/>
              <a:buChar char="•"/>
            </a:pPr>
            <a:endParaRPr lang="en-AU" sz="2000" dirty="0"/>
          </a:p>
          <a:p>
            <a:pPr marL="342900" indent="-342900">
              <a:buFont typeface="Arial"/>
              <a:buChar char="•"/>
            </a:pPr>
            <a:r>
              <a:rPr lang="en-AU" sz="2000" dirty="0"/>
              <a:t>Suggested calibration method to be improved/generalised to e.g.</a:t>
            </a:r>
          </a:p>
          <a:p>
            <a:pPr marL="800100" lvl="1" indent="-342900">
              <a:buFont typeface="Arial"/>
              <a:buChar char="•"/>
            </a:pPr>
            <a:r>
              <a:rPr lang="en-AU" dirty="0"/>
              <a:t>more sophisticated approaches to evaluate long-term trends </a:t>
            </a:r>
          </a:p>
          <a:p>
            <a:pPr marL="800100" lvl="1" indent="-342900">
              <a:buFont typeface="Arial"/>
              <a:buChar char="•"/>
            </a:pPr>
            <a:r>
              <a:rPr lang="en-AU" dirty="0"/>
              <a:t>correct skewed model distributions (e.g. non-parametric approaches</a:t>
            </a:r>
            <a:r>
              <a:rPr lang="en-AU" dirty="0" smtClean="0"/>
              <a:t>)</a:t>
            </a:r>
            <a:endParaRPr lang="en-AU" sz="2000" dirty="0" smtClean="0"/>
          </a:p>
          <a:p>
            <a:pPr marL="342900" indent="-342900">
              <a:buFont typeface="Arial"/>
              <a:buChar char="•"/>
            </a:pPr>
            <a:endParaRPr lang="en-AU" sz="2000" dirty="0" smtClean="0"/>
          </a:p>
          <a:p>
            <a:pPr marL="342900" indent="-342900">
              <a:buFont typeface="Arial"/>
              <a:buChar char="•"/>
            </a:pPr>
            <a:r>
              <a:rPr lang="en-AU" sz="2000" dirty="0" smtClean="0"/>
              <a:t>Further improvement of climate models needed to reduce physical inconsistencies between models and real-world climate, representation of relevant processes</a:t>
            </a:r>
          </a:p>
          <a:p>
            <a:endParaRPr lang="en-US" sz="2000" dirty="0"/>
          </a:p>
          <a:p>
            <a:r>
              <a:rPr lang="en-US" sz="2000" dirty="0" smtClean="0"/>
              <a:t>Calibration </a:t>
            </a:r>
            <a:r>
              <a:rPr lang="en-US" sz="2000" dirty="0"/>
              <a:t>code available: </a:t>
            </a:r>
            <a:r>
              <a:rPr lang="en-US" sz="2000" dirty="0">
                <a:hlinkClick r:id="rId3"/>
              </a:rPr>
              <a:t>https://github.com/obellprat/NCOMMS-18-</a:t>
            </a:r>
            <a:r>
              <a:rPr lang="en-US" sz="2000" dirty="0" smtClean="0">
                <a:hlinkClick r:id="rId3"/>
              </a:rPr>
              <a:t>00404A</a:t>
            </a:r>
            <a:r>
              <a:rPr lang="en-US" sz="2000" dirty="0" smtClean="0"/>
              <a:t> </a:t>
            </a:r>
          </a:p>
          <a:p>
            <a:endParaRPr lang="en-AU" sz="2400" dirty="0" smtClean="0"/>
          </a:p>
          <a:p>
            <a:r>
              <a:rPr lang="en-AU" sz="2000" dirty="0"/>
              <a:t>	</a:t>
            </a:r>
            <a:r>
              <a:rPr lang="en-AU" sz="2000" dirty="0" smtClean="0"/>
              <a:t>			</a:t>
            </a:r>
            <a:r>
              <a:rPr lang="en" sz="2000" dirty="0" smtClean="0"/>
              <a:t>Bellprat,</a:t>
            </a:r>
            <a:r>
              <a:rPr lang="en-AU" sz="2000" dirty="0" smtClean="0"/>
              <a:t> </a:t>
            </a:r>
            <a:r>
              <a:rPr lang="en" sz="2000" dirty="0" smtClean="0"/>
              <a:t>Guemas,</a:t>
            </a:r>
            <a:r>
              <a:rPr lang="en-AU" sz="2000" dirty="0" smtClean="0"/>
              <a:t> </a:t>
            </a:r>
            <a:r>
              <a:rPr lang="en" sz="2000" dirty="0" smtClean="0"/>
              <a:t>Doblas-Reyes</a:t>
            </a:r>
            <a:r>
              <a:rPr lang="en-AU" sz="2000" dirty="0"/>
              <a:t>,</a:t>
            </a:r>
            <a:r>
              <a:rPr lang="en" sz="2000" dirty="0" smtClean="0"/>
              <a:t> Donat</a:t>
            </a:r>
            <a:r>
              <a:rPr lang="en-AU" sz="2000" dirty="0" smtClean="0"/>
              <a:t> (2019),</a:t>
            </a:r>
          </a:p>
          <a:p>
            <a:r>
              <a:rPr lang="es-ES" sz="2000" i="1" dirty="0" smtClean="0"/>
              <a:t>				</a:t>
            </a:r>
            <a:r>
              <a:rPr lang="es-ES" sz="2000" i="1" dirty="0" err="1" smtClean="0"/>
              <a:t>Nature</a:t>
            </a:r>
            <a:r>
              <a:rPr lang="es-ES" sz="2000" i="1" dirty="0" smtClean="0"/>
              <a:t> </a:t>
            </a:r>
            <a:r>
              <a:rPr lang="es-ES" sz="2000" i="1" dirty="0" err="1"/>
              <a:t>Communications</a:t>
            </a:r>
            <a:r>
              <a:rPr lang="es-ES" sz="2000" b="1" dirty="0"/>
              <a:t> 10</a:t>
            </a:r>
            <a:r>
              <a:rPr lang="es-ES" sz="2000" dirty="0"/>
              <a:t>, </a:t>
            </a:r>
            <a:r>
              <a:rPr lang="es-ES" sz="2000" dirty="0" smtClean="0"/>
              <a:t>1732</a:t>
            </a:r>
            <a:r>
              <a:rPr lang="es-ES" sz="2000" dirty="0"/>
              <a:t> 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856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4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Supplementary figures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30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380880" y="-152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Impact of ensemble and trend correction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48941D9-6DB3-FA41-A89A-E6E5558228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1" y="2154320"/>
            <a:ext cx="8772939" cy="3021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png">
            <a:extLst>
              <a:ext uri="{FF2B5EF4-FFF2-40B4-BE49-F238E27FC236}">
                <a16:creationId xmlns:a16="http://schemas.microsoft.com/office/drawing/2014/main" xmlns="" id="{C6E37E7B-1F7F-904D-83DB-5872BC84AAF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5614" y="2097500"/>
            <a:ext cx="8561308" cy="3300551"/>
          </a:xfrm>
          <a:prstGeom prst="rect">
            <a:avLst/>
          </a:prstGeom>
          <a:ln/>
        </p:spPr>
      </p:pic>
      <p:sp>
        <p:nvSpPr>
          <p:cNvPr id="5" name="CustomShape 1">
            <a:extLst>
              <a:ext uri="{FF2B5EF4-FFF2-40B4-BE49-F238E27FC236}">
                <a16:creationId xmlns:a16="http://schemas.microsoft.com/office/drawing/2014/main" xmlns="" id="{D94D2F8F-6819-1B4F-AC77-9070B9D3790A}"/>
              </a:ext>
            </a:extLst>
          </p:cNvPr>
          <p:cNvSpPr/>
          <p:nvPr/>
        </p:nvSpPr>
        <p:spPr>
          <a:xfrm>
            <a:off x="327872" y="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ct val="93000"/>
              </a:lnSpc>
            </a:pPr>
            <a:r>
              <a:rPr lang="en-US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Example of precipitation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8216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74" name="Picture 2"/>
          <p:cNvPicPr/>
          <p:nvPr/>
        </p:nvPicPr>
        <p:blipFill>
          <a:blip r:embed="rId3"/>
          <a:stretch/>
        </p:blipFill>
        <p:spPr>
          <a:xfrm>
            <a:off x="1978200" y="1200240"/>
            <a:ext cx="4800240" cy="5094000"/>
          </a:xfrm>
          <a:prstGeom prst="rect">
            <a:avLst/>
          </a:prstGeom>
          <a:ln>
            <a:noFill/>
          </a:ln>
        </p:spPr>
      </p:pic>
      <p:sp>
        <p:nvSpPr>
          <p:cNvPr id="275" name="CustomShape 2"/>
          <p:cNvSpPr/>
          <p:nvPr/>
        </p:nvSpPr>
        <p:spPr>
          <a:xfrm>
            <a:off x="108000" y="4428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>
              <a:lnSpc>
                <a:spcPts val="1054"/>
              </a:lnSpc>
            </a:pPr>
            <a:r>
              <a:rPr lang="en-US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Calibration in a statistical model</a:t>
            </a:r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CustomShape 4"/>
          <p:cNvSpPr/>
          <p:nvPr/>
        </p:nvSpPr>
        <p:spPr>
          <a:xfrm>
            <a:off x="2247840" y="3581280"/>
            <a:ext cx="4647960" cy="499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CustomShape 5"/>
          <p:cNvSpPr/>
          <p:nvPr/>
        </p:nvSpPr>
        <p:spPr>
          <a:xfrm>
            <a:off x="2259000" y="6161040"/>
            <a:ext cx="4647960" cy="304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CustomShape 6"/>
          <p:cNvSpPr/>
          <p:nvPr/>
        </p:nvSpPr>
        <p:spPr>
          <a:xfrm rot="16200000">
            <a:off x="-342720" y="3853080"/>
            <a:ext cx="4647960" cy="304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CustomShape 7"/>
          <p:cNvSpPr/>
          <p:nvPr/>
        </p:nvSpPr>
        <p:spPr>
          <a:xfrm rot="16200000">
            <a:off x="2133360" y="3549600"/>
            <a:ext cx="4647960" cy="304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CustomShape 8"/>
          <p:cNvSpPr/>
          <p:nvPr/>
        </p:nvSpPr>
        <p:spPr>
          <a:xfrm rot="16200000">
            <a:off x="1066320" y="4195080"/>
            <a:ext cx="163620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FAR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CustomShape 9"/>
          <p:cNvSpPr/>
          <p:nvPr/>
        </p:nvSpPr>
        <p:spPr>
          <a:xfrm rot="16200000">
            <a:off x="1059840" y="1969560"/>
            <a:ext cx="163620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Reliability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3" name="CustomShape 10"/>
          <p:cNvSpPr/>
          <p:nvPr/>
        </p:nvSpPr>
        <p:spPr>
          <a:xfrm>
            <a:off x="2754360" y="6153120"/>
            <a:ext cx="1636200" cy="30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Model error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CustomShape 11"/>
          <p:cNvSpPr/>
          <p:nvPr/>
        </p:nvSpPr>
        <p:spPr>
          <a:xfrm>
            <a:off x="5268960" y="6167520"/>
            <a:ext cx="1636200" cy="30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Model error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CustomShape 12"/>
          <p:cNvSpPr/>
          <p:nvPr/>
        </p:nvSpPr>
        <p:spPr>
          <a:xfrm>
            <a:off x="2819520" y="3487680"/>
            <a:ext cx="1638000" cy="30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Model error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CustomShape 13"/>
          <p:cNvSpPr/>
          <p:nvPr/>
        </p:nvSpPr>
        <p:spPr>
          <a:xfrm>
            <a:off x="5334120" y="3502080"/>
            <a:ext cx="1638000" cy="30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Model error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CustomShape 14"/>
          <p:cNvSpPr/>
          <p:nvPr/>
        </p:nvSpPr>
        <p:spPr>
          <a:xfrm rot="16200000">
            <a:off x="3641040" y="4255560"/>
            <a:ext cx="163620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FAR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15"/>
          <p:cNvSpPr/>
          <p:nvPr/>
        </p:nvSpPr>
        <p:spPr>
          <a:xfrm rot="16200000">
            <a:off x="3634920" y="2028240"/>
            <a:ext cx="163620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Reliability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16AE9A3-3E8E-E74A-B0E5-2A305A252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4" y="1360361"/>
            <a:ext cx="5039143" cy="18004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6AA60C4-5270-764A-A60D-6F63D0604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89100"/>
            <a:ext cx="5037484" cy="162783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82B4170-A676-234B-9549-C2CC5BA0CFE2}"/>
              </a:ext>
            </a:extLst>
          </p:cNvPr>
          <p:cNvSpPr txBox="1"/>
          <p:nvPr/>
        </p:nvSpPr>
        <p:spPr>
          <a:xfrm>
            <a:off x="410417" y="4862469"/>
            <a:ext cx="50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Underconfident</a:t>
            </a:r>
            <a:endParaRPr lang="es-ES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ED800E68-EA13-264C-81BF-D15272343D46}"/>
              </a:ext>
            </a:extLst>
          </p:cNvPr>
          <p:cNvSpPr txBox="1"/>
          <p:nvPr/>
        </p:nvSpPr>
        <p:spPr>
          <a:xfrm>
            <a:off x="410417" y="2940058"/>
            <a:ext cx="50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Reliable</a:t>
            </a:r>
            <a:endParaRPr lang="es-ES" dirty="0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819177B-105B-AD41-8A49-AB969C1A1EAE}"/>
              </a:ext>
            </a:extLst>
          </p:cNvPr>
          <p:cNvSpPr/>
          <p:nvPr/>
        </p:nvSpPr>
        <p:spPr>
          <a:xfrm>
            <a:off x="5923031" y="2260600"/>
            <a:ext cx="295553" cy="71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032FC07-6E83-774E-9295-9CE9E27853A8}"/>
              </a:ext>
            </a:extLst>
          </p:cNvPr>
          <p:cNvSpPr/>
          <p:nvPr/>
        </p:nvSpPr>
        <p:spPr>
          <a:xfrm flipH="1">
            <a:off x="6920812" y="3752600"/>
            <a:ext cx="563216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1799502A-EDCF-004D-9C55-7C469D595E17}"/>
              </a:ext>
            </a:extLst>
          </p:cNvPr>
          <p:cNvSpPr/>
          <p:nvPr/>
        </p:nvSpPr>
        <p:spPr>
          <a:xfrm flipH="1">
            <a:off x="6992454" y="6260778"/>
            <a:ext cx="563216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457432B7-DF09-EF43-9BB8-DB70547F2889}"/>
              </a:ext>
            </a:extLst>
          </p:cNvPr>
          <p:cNvSpPr/>
          <p:nvPr/>
        </p:nvSpPr>
        <p:spPr>
          <a:xfrm flipH="1">
            <a:off x="5936976" y="4967103"/>
            <a:ext cx="281608" cy="38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</a:t>
            </a:r>
          </a:p>
        </p:txBody>
      </p:sp>
      <p:sp>
        <p:nvSpPr>
          <p:cNvPr id="33" name="Title 1">
            <a:extLst>
              <a:ext uri="{FF2B5EF4-FFF2-40B4-BE49-F238E27FC236}">
                <a16:creationId xmlns="" xmlns:a16="http://schemas.microsoft.com/office/drawing/2014/main" id="{4F00A232-0CB2-374D-AE2F-D317C70E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17" y="128257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</a:rPr>
              <a:t>Ensemble reliability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9DDE45-FC41-9346-AD55-99B9FCFA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357" y="3309390"/>
            <a:ext cx="1617255" cy="1671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D18920E-EB71-9A4E-851B-E0B2A6A9B6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86" y="5256417"/>
            <a:ext cx="4923698" cy="1648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8B24325-7CD2-8247-841F-FDAD54E81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5165" y="5256417"/>
            <a:ext cx="1617255" cy="158719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7939FB7-41D9-2542-AC01-B9A302AF2357}"/>
              </a:ext>
            </a:extLst>
          </p:cNvPr>
          <p:cNvSpPr txBox="1"/>
          <p:nvPr/>
        </p:nvSpPr>
        <p:spPr>
          <a:xfrm>
            <a:off x="410417" y="1044763"/>
            <a:ext cx="50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Overconfident</a:t>
            </a:r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F2057CE-8E2D-5C4B-ABE5-637954ED8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1900" y="1452748"/>
            <a:ext cx="1678168" cy="167197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AC38080-C731-6942-80AA-A84EFB76DBED}"/>
              </a:ext>
            </a:extLst>
          </p:cNvPr>
          <p:cNvSpPr txBox="1"/>
          <p:nvPr/>
        </p:nvSpPr>
        <p:spPr>
          <a:xfrm>
            <a:off x="7484028" y="1919404"/>
            <a:ext cx="142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Concave</a:t>
            </a:r>
            <a:endParaRPr lang="es-ES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98BC4CE-0CAD-564E-8064-FBD6D7DF9DE7}"/>
              </a:ext>
            </a:extLst>
          </p:cNvPr>
          <p:cNvSpPr txBox="1"/>
          <p:nvPr/>
        </p:nvSpPr>
        <p:spPr>
          <a:xfrm>
            <a:off x="7484028" y="5711317"/>
            <a:ext cx="142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Convex</a:t>
            </a:r>
            <a:endParaRPr lang="es-ES" dirty="0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C77DA4E-D672-3C43-B25C-7BD437C7895F}"/>
              </a:ext>
            </a:extLst>
          </p:cNvPr>
          <p:cNvSpPr txBox="1"/>
          <p:nvPr/>
        </p:nvSpPr>
        <p:spPr>
          <a:xfrm>
            <a:off x="7555670" y="3752600"/>
            <a:ext cx="142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Flat</a:t>
            </a:r>
            <a:r>
              <a:rPr lang="es-ES" b="1" dirty="0"/>
              <a:t> </a:t>
            </a:r>
            <a:endParaRPr lang="es-ES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E1564566-8F56-A947-A27C-FBC01EA1B491}"/>
              </a:ext>
            </a:extLst>
          </p:cNvPr>
          <p:cNvSpPr txBox="1"/>
          <p:nvPr/>
        </p:nvSpPr>
        <p:spPr>
          <a:xfrm>
            <a:off x="5844784" y="971996"/>
            <a:ext cx="293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Ranked</a:t>
            </a:r>
            <a:r>
              <a:rPr lang="es-ES" dirty="0"/>
              <a:t> </a:t>
            </a:r>
            <a:r>
              <a:rPr lang="es-ES" dirty="0" err="1"/>
              <a:t>Histogram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8538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Accuracy of attribution statements</a:t>
            </a:r>
            <a:endParaRPr lang="en-US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152280" y="790560"/>
            <a:ext cx="8991360" cy="1147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How much can we trust </a:t>
            </a:r>
            <a:r>
              <a:rPr lang="en-US" sz="24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</a:t>
            </a:r>
            <a:r>
              <a:rPr lang="en-US" sz="2400" b="1" strike="noStrike" spc="-1" baseline="-25000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ALL</a:t>
            </a:r>
            <a:r>
              <a:rPr lang="en-US" sz="24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lang="en-US" sz="24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and</a:t>
            </a:r>
            <a:r>
              <a:rPr lang="en-US" sz="24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P</a:t>
            </a:r>
            <a:r>
              <a:rPr lang="en-US" sz="2400" b="1" strike="noStrike" spc="-1" baseline="-25000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NAT </a:t>
            </a:r>
            <a:r>
              <a:rPr lang="en-US" sz="2400" b="0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simulated by a model?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0" name="Image 7"/>
          <p:cNvPicPr/>
          <p:nvPr/>
        </p:nvPicPr>
        <p:blipFill>
          <a:blip r:embed="rId3"/>
          <a:stretch/>
        </p:blipFill>
        <p:spPr>
          <a:xfrm>
            <a:off x="152280" y="2286000"/>
            <a:ext cx="6019560" cy="5655960"/>
          </a:xfrm>
          <a:prstGeom prst="rect">
            <a:avLst/>
          </a:prstGeom>
          <a:ln>
            <a:noFill/>
          </a:ln>
        </p:spPr>
      </p:pic>
      <p:sp>
        <p:nvSpPr>
          <p:cNvPr id="191" name="CustomShape 3"/>
          <p:cNvSpPr/>
          <p:nvPr/>
        </p:nvSpPr>
        <p:spPr>
          <a:xfrm>
            <a:off x="-1066680" y="6019920"/>
            <a:ext cx="8152920" cy="2666520"/>
          </a:xfrm>
          <a:prstGeom prst="rect">
            <a:avLst/>
          </a:prstGeom>
          <a:solidFill>
            <a:schemeClr val="bg1"/>
          </a:solidFill>
          <a:ln w="9360">
            <a:solidFill>
              <a:schemeClr val="bg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4"/>
          <p:cNvSpPr/>
          <p:nvPr/>
        </p:nvSpPr>
        <p:spPr>
          <a:xfrm>
            <a:off x="6348240" y="3319560"/>
            <a:ext cx="6171840" cy="153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Assumption is made here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that a correct climatology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gives correct simulated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</a:t>
            </a:r>
            <a:r>
              <a:rPr lang="en-US" sz="1800" b="1" strike="noStrike" spc="-1" baseline="-2500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ALL </a:t>
            </a:r>
            <a:r>
              <a:rPr lang="en-US" sz="1800" b="0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and </a:t>
            </a:r>
            <a:r>
              <a:rPr lang="en-US" sz="1800" b="1" strike="noStrike" spc="-1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</a:t>
            </a:r>
            <a:r>
              <a:rPr lang="en-US" sz="1800" b="1" strike="noStrike" spc="-1" baseline="-25000">
                <a:solidFill>
                  <a:srgbClr val="005EA4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NAT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5"/>
          <p:cNvSpPr/>
          <p:nvPr/>
        </p:nvSpPr>
        <p:spPr>
          <a:xfrm>
            <a:off x="6705720" y="6375240"/>
            <a:ext cx="61718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Vautard et al., (2017)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0773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122400" y="22320"/>
            <a:ext cx="8927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Ongoing heat </a:t>
            </a:r>
            <a:r>
              <a:rPr lang="en-US" sz="3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in Europe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5547897" y="1297966"/>
            <a:ext cx="3381831" cy="14024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What </a:t>
            </a:r>
            <a:r>
              <a:rPr lang="en-US" sz="2800" b="1" strike="noStrike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is the role of climate change? 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 descr="_107544317_heatwave_640_v3-nc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"/>
          <a:stretch/>
        </p:blipFill>
        <p:spPr>
          <a:xfrm>
            <a:off x="122400" y="834251"/>
            <a:ext cx="5278442" cy="595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4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0" y="141132"/>
            <a:ext cx="6487630" cy="54734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</a:rPr>
              <a:t>Quantifying </a:t>
            </a:r>
            <a:r>
              <a:rPr lang="en-US" sz="3200" dirty="0" smtClean="0">
                <a:solidFill>
                  <a:schemeClr val="bg1"/>
                </a:solidFill>
              </a:rPr>
              <a:t>attribution statements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4818" name="TextBox 11">
            <a:extLst>
              <a:ext uri="{FF2B5EF4-FFF2-40B4-BE49-F238E27FC236}">
                <a16:creationId xmlns:a16="http://schemas.microsoft.com/office/drawing/2014/main" xmlns="" id="{33154AB5-8737-4547-AB0B-C020867F56A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7952" y="3433052"/>
            <a:ext cx="1879080" cy="45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2345" dirty="0"/>
              <a:t>Probability</a:t>
            </a:r>
          </a:p>
        </p:txBody>
      </p:sp>
      <p:sp>
        <p:nvSpPr>
          <p:cNvPr id="34819" name="Freeform 12">
            <a:extLst>
              <a:ext uri="{FF2B5EF4-FFF2-40B4-BE49-F238E27FC236}">
                <a16:creationId xmlns:a16="http://schemas.microsoft.com/office/drawing/2014/main" xmlns="" id="{1DC14C8D-7F67-F34E-A59B-7FEC4A695EF1}"/>
              </a:ext>
            </a:extLst>
          </p:cNvPr>
          <p:cNvSpPr>
            <a:spLocks/>
          </p:cNvSpPr>
          <p:nvPr/>
        </p:nvSpPr>
        <p:spPr bwMode="auto">
          <a:xfrm>
            <a:off x="1676504" y="3031841"/>
            <a:ext cx="4474294" cy="2028554"/>
          </a:xfrm>
          <a:custGeom>
            <a:avLst/>
            <a:gdLst>
              <a:gd name="T0" fmla="*/ 0 w 3087727"/>
              <a:gd name="T1" fmla="*/ 2147483646 h 1110371"/>
              <a:gd name="T2" fmla="*/ 2147483646 w 3087727"/>
              <a:gd name="T3" fmla="*/ 2147483646 h 1110371"/>
              <a:gd name="T4" fmla="*/ 2147483646 w 3087727"/>
              <a:gd name="T5" fmla="*/ 1830427131 h 1110371"/>
              <a:gd name="T6" fmla="*/ 2147483646 w 3087727"/>
              <a:gd name="T7" fmla="*/ 2147483646 h 1110371"/>
              <a:gd name="T8" fmla="*/ 2147483646 w 3087727"/>
              <a:gd name="T9" fmla="*/ 2147483646 h 11103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87727" h="1110371">
                <a:moveTo>
                  <a:pt x="0" y="1110369"/>
                </a:moveTo>
                <a:cubicBezTo>
                  <a:pt x="294904" y="1099483"/>
                  <a:pt x="561366" y="1035446"/>
                  <a:pt x="807195" y="850387"/>
                </a:cubicBezTo>
                <a:cubicBezTo>
                  <a:pt x="1053024" y="665329"/>
                  <a:pt x="1246188" y="-4017"/>
                  <a:pt x="1474973" y="18"/>
                </a:cubicBezTo>
                <a:cubicBezTo>
                  <a:pt x="1703758" y="4053"/>
                  <a:pt x="1911113" y="689537"/>
                  <a:pt x="2179905" y="874596"/>
                </a:cubicBezTo>
                <a:cubicBezTo>
                  <a:pt x="2448697" y="1059655"/>
                  <a:pt x="2949182" y="1078703"/>
                  <a:pt x="3087727" y="111037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sz="1758"/>
          </a:p>
        </p:txBody>
      </p:sp>
      <p:sp>
        <p:nvSpPr>
          <p:cNvPr id="34820" name="Freeform 19">
            <a:extLst>
              <a:ext uri="{FF2B5EF4-FFF2-40B4-BE49-F238E27FC236}">
                <a16:creationId xmlns:a16="http://schemas.microsoft.com/office/drawing/2014/main" xmlns="" id="{8DCAF382-F297-8144-A440-DFB3947D54E7}"/>
              </a:ext>
            </a:extLst>
          </p:cNvPr>
          <p:cNvSpPr>
            <a:spLocks/>
          </p:cNvSpPr>
          <p:nvPr/>
        </p:nvSpPr>
        <p:spPr bwMode="auto">
          <a:xfrm>
            <a:off x="3075400" y="2414590"/>
            <a:ext cx="3625962" cy="2634948"/>
          </a:xfrm>
          <a:custGeom>
            <a:avLst/>
            <a:gdLst>
              <a:gd name="T0" fmla="*/ 0 w 1534872"/>
              <a:gd name="T1" fmla="*/ 2147483646 h 1029511"/>
              <a:gd name="T2" fmla="*/ 2147483646 w 1534872"/>
              <a:gd name="T3" fmla="*/ 2147483646 h 1029511"/>
              <a:gd name="T4" fmla="*/ 2147483646 w 1534872"/>
              <a:gd name="T5" fmla="*/ 2147483646 h 1029511"/>
              <a:gd name="T6" fmla="*/ 2147483646 w 1534872"/>
              <a:gd name="T7" fmla="*/ 2147483646 h 1029511"/>
              <a:gd name="T8" fmla="*/ 2147483646 w 1534872"/>
              <a:gd name="T9" fmla="*/ 2147483646 h 10295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34872" h="1029511">
                <a:moveTo>
                  <a:pt x="0" y="1019995"/>
                </a:moveTo>
                <a:cubicBezTo>
                  <a:pt x="294904" y="1009109"/>
                  <a:pt x="392839" y="963307"/>
                  <a:pt x="533768" y="793312"/>
                </a:cubicBezTo>
                <a:cubicBezTo>
                  <a:pt x="674697" y="623317"/>
                  <a:pt x="740607" y="-4801"/>
                  <a:pt x="845576" y="27"/>
                </a:cubicBezTo>
                <a:cubicBezTo>
                  <a:pt x="950545" y="4855"/>
                  <a:pt x="1048701" y="650697"/>
                  <a:pt x="1163584" y="822278"/>
                </a:cubicBezTo>
                <a:cubicBezTo>
                  <a:pt x="1278467" y="993859"/>
                  <a:pt x="1396327" y="997843"/>
                  <a:pt x="1534872" y="1029511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sz="1758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xmlns="" id="{01E9637B-2318-F14A-AF74-F438489C3441}"/>
              </a:ext>
            </a:extLst>
          </p:cNvPr>
          <p:cNvSpPr/>
          <p:nvPr/>
        </p:nvSpPr>
        <p:spPr>
          <a:xfrm>
            <a:off x="5854581" y="4559460"/>
            <a:ext cx="915020" cy="496282"/>
          </a:xfrm>
          <a:custGeom>
            <a:avLst/>
            <a:gdLst>
              <a:gd name="connsiteX0" fmla="*/ 1275907 w 1275907"/>
              <a:gd name="connsiteY0" fmla="*/ 946297 h 946297"/>
              <a:gd name="connsiteX1" fmla="*/ 0 w 1275907"/>
              <a:gd name="connsiteY1" fmla="*/ 925032 h 946297"/>
              <a:gd name="connsiteX2" fmla="*/ 10633 w 1275907"/>
              <a:gd name="connsiteY2" fmla="*/ 0 h 946297"/>
              <a:gd name="connsiteX3" fmla="*/ 159488 w 1275907"/>
              <a:gd name="connsiteY3" fmla="*/ 318976 h 946297"/>
              <a:gd name="connsiteX4" fmla="*/ 340242 w 1275907"/>
              <a:gd name="connsiteY4" fmla="*/ 531627 h 946297"/>
              <a:gd name="connsiteX5" fmla="*/ 478465 w 1275907"/>
              <a:gd name="connsiteY5" fmla="*/ 648586 h 946297"/>
              <a:gd name="connsiteX6" fmla="*/ 659219 w 1275907"/>
              <a:gd name="connsiteY6" fmla="*/ 765544 h 946297"/>
              <a:gd name="connsiteX7" fmla="*/ 839972 w 1275907"/>
              <a:gd name="connsiteY7" fmla="*/ 829339 h 946297"/>
              <a:gd name="connsiteX8" fmla="*/ 1105786 w 1275907"/>
              <a:gd name="connsiteY8" fmla="*/ 903767 h 946297"/>
              <a:gd name="connsiteX9" fmla="*/ 1275907 w 1275907"/>
              <a:gd name="connsiteY9" fmla="*/ 946297 h 94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5907" h="946297">
                <a:moveTo>
                  <a:pt x="1275907" y="946297"/>
                </a:moveTo>
                <a:lnTo>
                  <a:pt x="0" y="925032"/>
                </a:lnTo>
                <a:lnTo>
                  <a:pt x="10633" y="0"/>
                </a:lnTo>
                <a:lnTo>
                  <a:pt x="159488" y="318976"/>
                </a:lnTo>
                <a:lnTo>
                  <a:pt x="340242" y="531627"/>
                </a:lnTo>
                <a:lnTo>
                  <a:pt x="478465" y="648586"/>
                </a:lnTo>
                <a:lnTo>
                  <a:pt x="659219" y="765544"/>
                </a:lnTo>
                <a:lnTo>
                  <a:pt x="839972" y="829339"/>
                </a:lnTo>
                <a:lnTo>
                  <a:pt x="1105786" y="903767"/>
                </a:lnTo>
                <a:cubicBezTo>
                  <a:pt x="1171353" y="923260"/>
                  <a:pt x="1202365" y="934778"/>
                  <a:pt x="1275907" y="946297"/>
                </a:cubicBezTo>
                <a:close/>
              </a:path>
            </a:pathLst>
          </a:custGeom>
          <a:solidFill>
            <a:srgbClr val="FF0000">
              <a:alpha val="6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758"/>
          </a:p>
        </p:txBody>
      </p:sp>
      <p:cxnSp>
        <p:nvCxnSpPr>
          <p:cNvPr id="34822" name="Straight Connector 17">
            <a:extLst>
              <a:ext uri="{FF2B5EF4-FFF2-40B4-BE49-F238E27FC236}">
                <a16:creationId xmlns:a16="http://schemas.microsoft.com/office/drawing/2014/main" xmlns="" id="{DC1B56E8-40B5-664A-86D2-28CA73BEB49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854580" y="3818139"/>
            <a:ext cx="0" cy="125156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23" name="TextBox 15">
            <a:extLst>
              <a:ext uri="{FF2B5EF4-FFF2-40B4-BE49-F238E27FC236}">
                <a16:creationId xmlns:a16="http://schemas.microsoft.com/office/drawing/2014/main" xmlns="" id="{C3DA1F87-E441-2C4A-BEEE-4D138F236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0" y="880582"/>
            <a:ext cx="9090010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u="sng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 popular approach:</a:t>
            </a:r>
          </a:p>
          <a:p>
            <a:pPr>
              <a:lnSpc>
                <a:spcPct val="100000"/>
              </a:lnSpc>
            </a:pPr>
            <a:r>
              <a:rPr lang="en-US" sz="2400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The </a:t>
            </a:r>
            <a:r>
              <a:rPr lang="en-US" sz="2400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attribution question: </a:t>
            </a:r>
            <a:r>
              <a:rPr lang="en-US" sz="2400" b="1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has climate </a:t>
            </a:r>
            <a:r>
              <a:rPr lang="en-US" sz="2400" b="1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change (or another driver) </a:t>
            </a:r>
            <a:r>
              <a:rPr lang="en-US" sz="2400" b="1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increased the </a:t>
            </a:r>
            <a:r>
              <a:rPr lang="en-US" sz="2400" b="1" spc="-1" dirty="0" smtClean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occurrence probability </a:t>
            </a:r>
            <a:r>
              <a:rPr lang="en-US" sz="2400" b="1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of a </a:t>
            </a:r>
            <a:r>
              <a:rPr lang="en-US" sz="2400" b="1" i="1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class of events</a:t>
            </a:r>
            <a:r>
              <a:rPr lang="en-US" sz="2400" b="1" spc="-1" dirty="0">
                <a:solidFill>
                  <a:srgbClr val="00579A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?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24" name="TextBox 23">
            <a:extLst>
              <a:ext uri="{FF2B5EF4-FFF2-40B4-BE49-F238E27FC236}">
                <a16:creationId xmlns:a16="http://schemas.microsoft.com/office/drawing/2014/main" xmlns="" id="{04E06CBF-4556-F24E-BAD8-2FEF663CF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986" y="2720114"/>
            <a:ext cx="303517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/>
              <a:t>Fraction of Attributable Risk FAR= 1 – </a:t>
            </a:r>
            <a:r>
              <a:rPr lang="en-US" altLang="en-US" i="1" dirty="0" smtClean="0">
                <a:solidFill>
                  <a:srgbClr val="004990"/>
                </a:solidFill>
              </a:rPr>
              <a:t>P</a:t>
            </a:r>
            <a:r>
              <a:rPr lang="en-US" altLang="en-US" i="1" baseline="-25000" dirty="0" smtClean="0">
                <a:solidFill>
                  <a:srgbClr val="004990"/>
                </a:solidFill>
              </a:rPr>
              <a:t>1 </a:t>
            </a:r>
            <a:r>
              <a:rPr lang="en-US" altLang="en-US" i="1" dirty="0" smtClean="0"/>
              <a:t>/ </a:t>
            </a:r>
            <a:r>
              <a:rPr lang="en-US" altLang="en-US" i="1" dirty="0" smtClean="0">
                <a:solidFill>
                  <a:srgbClr val="FF0000"/>
                </a:solidFill>
              </a:rPr>
              <a:t>P</a:t>
            </a:r>
            <a:r>
              <a:rPr lang="en-US" altLang="en-US" i="1" baseline="-25000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US" altLang="en-US" i="1" dirty="0" smtClean="0"/>
              <a:t>or Risk Ratio</a:t>
            </a:r>
          </a:p>
          <a:p>
            <a:r>
              <a:rPr lang="en-US" altLang="en-US" i="1" dirty="0" smtClean="0"/>
              <a:t>RR= </a:t>
            </a:r>
            <a:r>
              <a:rPr lang="en-US" altLang="en-US" i="1" dirty="0" smtClean="0">
                <a:solidFill>
                  <a:srgbClr val="FF0000"/>
                </a:solidFill>
              </a:rPr>
              <a:t>P</a:t>
            </a:r>
            <a:r>
              <a:rPr lang="en-US" altLang="en-US" i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en-US" i="1" dirty="0" smtClean="0">
                <a:solidFill>
                  <a:srgbClr val="FF0000"/>
                </a:solidFill>
              </a:rPr>
              <a:t> </a:t>
            </a:r>
            <a:r>
              <a:rPr lang="en-US" altLang="en-US" i="1" dirty="0" smtClean="0"/>
              <a:t>/ </a:t>
            </a:r>
            <a:r>
              <a:rPr lang="en-US" altLang="en-US" i="1" dirty="0"/>
              <a:t> </a:t>
            </a:r>
            <a:r>
              <a:rPr lang="en-US" altLang="en-US" i="1" dirty="0">
                <a:solidFill>
                  <a:srgbClr val="004990"/>
                </a:solidFill>
              </a:rPr>
              <a:t>P</a:t>
            </a:r>
            <a:r>
              <a:rPr lang="en-US" altLang="en-US" i="1" baseline="-25000" dirty="0">
                <a:solidFill>
                  <a:srgbClr val="004990"/>
                </a:solidFill>
              </a:rPr>
              <a:t>1 </a:t>
            </a:r>
            <a:endParaRPr lang="en-US" altLang="en-US" i="1" dirty="0" smtClean="0"/>
          </a:p>
          <a:p>
            <a:endParaRPr lang="en-US" altLang="en-US" baseline="-25000" dirty="0">
              <a:solidFill>
                <a:srgbClr val="FF0000"/>
              </a:solidFill>
            </a:endParaRPr>
          </a:p>
        </p:txBody>
      </p:sp>
      <p:sp>
        <p:nvSpPr>
          <p:cNvPr id="34825" name="Freeform 19">
            <a:extLst>
              <a:ext uri="{FF2B5EF4-FFF2-40B4-BE49-F238E27FC236}">
                <a16:creationId xmlns:a16="http://schemas.microsoft.com/office/drawing/2014/main" xmlns="" id="{1B2F932A-7EB9-B04D-B3B4-66FB8A452BA6}"/>
              </a:ext>
            </a:extLst>
          </p:cNvPr>
          <p:cNvSpPr>
            <a:spLocks/>
          </p:cNvSpPr>
          <p:nvPr/>
        </p:nvSpPr>
        <p:spPr bwMode="auto">
          <a:xfrm>
            <a:off x="2661314" y="2392878"/>
            <a:ext cx="3625962" cy="2634948"/>
          </a:xfrm>
          <a:custGeom>
            <a:avLst/>
            <a:gdLst>
              <a:gd name="T0" fmla="*/ 0 w 1534872"/>
              <a:gd name="T1" fmla="*/ 2147483646 h 1029511"/>
              <a:gd name="T2" fmla="*/ 2147483646 w 1534872"/>
              <a:gd name="T3" fmla="*/ 2147483646 h 1029511"/>
              <a:gd name="T4" fmla="*/ 2147483646 w 1534872"/>
              <a:gd name="T5" fmla="*/ 2147483646 h 1029511"/>
              <a:gd name="T6" fmla="*/ 2147483646 w 1534872"/>
              <a:gd name="T7" fmla="*/ 2147483646 h 1029511"/>
              <a:gd name="T8" fmla="*/ 2147483646 w 1534872"/>
              <a:gd name="T9" fmla="*/ 2147483646 h 10295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34872" h="1029511">
                <a:moveTo>
                  <a:pt x="0" y="1019995"/>
                </a:moveTo>
                <a:cubicBezTo>
                  <a:pt x="294904" y="1009109"/>
                  <a:pt x="392839" y="963307"/>
                  <a:pt x="533768" y="793312"/>
                </a:cubicBezTo>
                <a:cubicBezTo>
                  <a:pt x="674697" y="623317"/>
                  <a:pt x="740607" y="-4801"/>
                  <a:pt x="845576" y="27"/>
                </a:cubicBezTo>
                <a:cubicBezTo>
                  <a:pt x="950545" y="4855"/>
                  <a:pt x="1048701" y="650697"/>
                  <a:pt x="1163584" y="822278"/>
                </a:cubicBezTo>
                <a:cubicBezTo>
                  <a:pt x="1278467" y="993859"/>
                  <a:pt x="1396327" y="997843"/>
                  <a:pt x="1534872" y="1029511"/>
                </a:cubicBezTo>
              </a:path>
            </a:pathLst>
          </a:custGeom>
          <a:noFill/>
          <a:ln w="38100" cap="flat" cmpd="sng">
            <a:solidFill>
              <a:srgbClr val="00499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sz="1758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xmlns="" id="{603FF8C3-79F4-DD4B-8CF7-12CAF4E11A55}"/>
              </a:ext>
            </a:extLst>
          </p:cNvPr>
          <p:cNvSpPr/>
          <p:nvPr/>
        </p:nvSpPr>
        <p:spPr>
          <a:xfrm>
            <a:off x="5854580" y="4880493"/>
            <a:ext cx="595539" cy="178351"/>
          </a:xfrm>
          <a:custGeom>
            <a:avLst/>
            <a:gdLst>
              <a:gd name="connsiteX0" fmla="*/ 1275907 w 1275907"/>
              <a:gd name="connsiteY0" fmla="*/ 946297 h 946297"/>
              <a:gd name="connsiteX1" fmla="*/ 0 w 1275907"/>
              <a:gd name="connsiteY1" fmla="*/ 925032 h 946297"/>
              <a:gd name="connsiteX2" fmla="*/ 10633 w 1275907"/>
              <a:gd name="connsiteY2" fmla="*/ 0 h 946297"/>
              <a:gd name="connsiteX3" fmla="*/ 159488 w 1275907"/>
              <a:gd name="connsiteY3" fmla="*/ 318976 h 946297"/>
              <a:gd name="connsiteX4" fmla="*/ 340242 w 1275907"/>
              <a:gd name="connsiteY4" fmla="*/ 531627 h 946297"/>
              <a:gd name="connsiteX5" fmla="*/ 478465 w 1275907"/>
              <a:gd name="connsiteY5" fmla="*/ 648586 h 946297"/>
              <a:gd name="connsiteX6" fmla="*/ 659219 w 1275907"/>
              <a:gd name="connsiteY6" fmla="*/ 765544 h 946297"/>
              <a:gd name="connsiteX7" fmla="*/ 839972 w 1275907"/>
              <a:gd name="connsiteY7" fmla="*/ 829339 h 946297"/>
              <a:gd name="connsiteX8" fmla="*/ 1105786 w 1275907"/>
              <a:gd name="connsiteY8" fmla="*/ 903767 h 946297"/>
              <a:gd name="connsiteX9" fmla="*/ 1275907 w 1275907"/>
              <a:gd name="connsiteY9" fmla="*/ 946297 h 94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5907" h="946297">
                <a:moveTo>
                  <a:pt x="1275907" y="946297"/>
                </a:moveTo>
                <a:lnTo>
                  <a:pt x="0" y="925032"/>
                </a:lnTo>
                <a:lnTo>
                  <a:pt x="10633" y="0"/>
                </a:lnTo>
                <a:lnTo>
                  <a:pt x="159488" y="318976"/>
                </a:lnTo>
                <a:lnTo>
                  <a:pt x="340242" y="531627"/>
                </a:lnTo>
                <a:lnTo>
                  <a:pt x="478465" y="648586"/>
                </a:lnTo>
                <a:lnTo>
                  <a:pt x="659219" y="765544"/>
                </a:lnTo>
                <a:lnTo>
                  <a:pt x="839972" y="829339"/>
                </a:lnTo>
                <a:lnTo>
                  <a:pt x="1105786" y="903767"/>
                </a:lnTo>
                <a:cubicBezTo>
                  <a:pt x="1171353" y="923260"/>
                  <a:pt x="1202365" y="934778"/>
                  <a:pt x="1275907" y="946297"/>
                </a:cubicBezTo>
                <a:close/>
              </a:path>
            </a:pathLst>
          </a:custGeom>
          <a:solidFill>
            <a:srgbClr val="004990">
              <a:alpha val="63000"/>
            </a:srgbClr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758">
              <a:solidFill>
                <a:srgbClr val="004990"/>
              </a:solidFill>
            </a:endParaRPr>
          </a:p>
        </p:txBody>
      </p:sp>
      <p:sp>
        <p:nvSpPr>
          <p:cNvPr id="34827" name="TextBox 20">
            <a:extLst>
              <a:ext uri="{FF2B5EF4-FFF2-40B4-BE49-F238E27FC236}">
                <a16:creationId xmlns:a16="http://schemas.microsoft.com/office/drawing/2014/main" xmlns="" id="{D8637579-8BF9-3C4C-AFD0-663B1D021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090" y="4500526"/>
            <a:ext cx="457511" cy="36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758" i="1">
                <a:solidFill>
                  <a:srgbClr val="FF0000"/>
                </a:solidFill>
              </a:rPr>
              <a:t>P</a:t>
            </a:r>
            <a:r>
              <a:rPr lang="en-US" altLang="en-US" sz="1758" i="1" baseline="-25000">
                <a:solidFill>
                  <a:srgbClr val="FF0000"/>
                </a:solidFill>
              </a:rPr>
              <a:t>2</a:t>
            </a:r>
            <a:endParaRPr lang="en-US" altLang="en-US" sz="1758" baseline="-25000">
              <a:solidFill>
                <a:srgbClr val="FF0000"/>
              </a:solidFill>
            </a:endParaRPr>
          </a:p>
        </p:txBody>
      </p:sp>
      <p:sp>
        <p:nvSpPr>
          <p:cNvPr id="34828" name="TextBox 21">
            <a:extLst>
              <a:ext uri="{FF2B5EF4-FFF2-40B4-BE49-F238E27FC236}">
                <a16:creationId xmlns:a16="http://schemas.microsoft.com/office/drawing/2014/main" xmlns="" id="{3C860CED-7B03-CD43-81FF-F927C056B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737" y="5069700"/>
            <a:ext cx="459061" cy="35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758" i="1" dirty="0">
                <a:solidFill>
                  <a:srgbClr val="004990"/>
                </a:solidFill>
              </a:rPr>
              <a:t>P</a:t>
            </a:r>
            <a:r>
              <a:rPr lang="en-US" altLang="en-US" sz="1758" i="1" baseline="-25000" dirty="0">
                <a:solidFill>
                  <a:srgbClr val="004990"/>
                </a:solidFill>
              </a:rPr>
              <a:t>1</a:t>
            </a:r>
            <a:endParaRPr lang="en-US" altLang="en-US" sz="1758" baseline="-25000" dirty="0">
              <a:solidFill>
                <a:srgbClr val="004990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3D66742C-7988-C44B-A3BE-58100D25A9D8}"/>
              </a:ext>
            </a:extLst>
          </p:cNvPr>
          <p:cNvCxnSpPr/>
          <p:nvPr/>
        </p:nvCxnSpPr>
        <p:spPr>
          <a:xfrm flipH="1" flipV="1">
            <a:off x="4023895" y="4880493"/>
            <a:ext cx="200526" cy="8158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0" name="TextBox 32">
            <a:extLst>
              <a:ext uri="{FF2B5EF4-FFF2-40B4-BE49-F238E27FC236}">
                <a16:creationId xmlns:a16="http://schemas.microsoft.com/office/drawing/2014/main" xmlns="" id="{39D74A74-2271-434B-B7DB-30600C61B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316" y="5482501"/>
            <a:ext cx="55612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>
                <a:solidFill>
                  <a:srgbClr val="FF0000"/>
                </a:solidFill>
              </a:rPr>
              <a:t>e.g. anthropogenic forcing, soil moisture, sea-ice, …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23">
            <a:extLst>
              <a:ext uri="{FF2B5EF4-FFF2-40B4-BE49-F238E27FC236}">
                <a16:creationId xmlns:a16="http://schemas.microsoft.com/office/drawing/2014/main" xmlns="" id="{7D2BC370-91C2-5D4A-9022-687582E5F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80" y="5145744"/>
            <a:ext cx="2810198" cy="36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758" i="1" dirty="0"/>
              <a:t>Climatology</a:t>
            </a:r>
            <a:endParaRPr lang="en-US" altLang="en-US" sz="1758" baseline="-250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3D66742C-7988-C44B-A3BE-58100D25A9D8}"/>
              </a:ext>
            </a:extLst>
          </p:cNvPr>
          <p:cNvCxnSpPr/>
          <p:nvPr/>
        </p:nvCxnSpPr>
        <p:spPr>
          <a:xfrm flipV="1">
            <a:off x="2661314" y="5049538"/>
            <a:ext cx="228327" cy="95689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27114" y="6087476"/>
            <a:ext cx="3703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499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counterfactual / reference </a:t>
            </a:r>
            <a:r>
              <a:rPr lang="en-US" i="1" dirty="0" smtClean="0">
                <a:solidFill>
                  <a:srgbClr val="00499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climate</a:t>
            </a:r>
            <a:endParaRPr lang="en-US" i="1" dirty="0">
              <a:solidFill>
                <a:srgbClr val="00499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680135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1114553"/>
            <a:ext cx="71922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i="1" dirty="0" smtClean="0"/>
              <a:t>“Human influence / anthropogenic climate change</a:t>
            </a:r>
            <a:r>
              <a:rPr lang="en-AU" sz="2200" i="1" dirty="0"/>
              <a:t> </a:t>
            </a:r>
            <a:r>
              <a:rPr lang="en-AU" sz="2200" i="1" dirty="0" smtClean="0"/>
              <a:t>has</a:t>
            </a:r>
            <a:r>
              <a:rPr lang="mr-IN" sz="2200" i="1" dirty="0" smtClean="0"/>
              <a:t>…</a:t>
            </a:r>
            <a:endParaRPr lang="en-AU" sz="2200" i="1" dirty="0" smtClean="0"/>
          </a:p>
          <a:p>
            <a:endParaRPr lang="en-AU" sz="2200" i="1" dirty="0" smtClean="0"/>
          </a:p>
          <a:p>
            <a:pPr marL="285750" indent="-285750">
              <a:buFontTx/>
              <a:buChar char="-"/>
            </a:pPr>
            <a:r>
              <a:rPr lang="en-AU" sz="2200" i="1" dirty="0" smtClean="0"/>
              <a:t>at least doubled the risk of a heatwave like X</a:t>
            </a:r>
          </a:p>
          <a:p>
            <a:pPr marL="285750" indent="-285750">
              <a:buFontTx/>
              <a:buChar char="-"/>
            </a:pPr>
            <a:r>
              <a:rPr lang="en-AU" sz="2200" i="1" dirty="0" smtClean="0"/>
              <a:t>increased risk of an event with intensity like Y by at least factor 6.8</a:t>
            </a:r>
          </a:p>
          <a:p>
            <a:pPr marL="285750" indent="-285750">
              <a:buFontTx/>
              <a:buChar char="-"/>
            </a:pPr>
            <a:r>
              <a:rPr lang="en-AU" sz="2200" i="1" dirty="0"/>
              <a:t>i</a:t>
            </a:r>
            <a:r>
              <a:rPr lang="en-AU" sz="2200" i="1" dirty="0" smtClean="0"/>
              <a:t>ncreased precipitation accumulation during cyclone Z by at least 18.8%”</a:t>
            </a:r>
          </a:p>
          <a:p>
            <a:endParaRPr lang="en-AU" sz="2200" i="1" dirty="0" smtClean="0"/>
          </a:p>
          <a:p>
            <a:r>
              <a:rPr lang="en-AU" sz="2200" i="1" dirty="0" smtClean="0"/>
              <a:t>“Event XYZ </a:t>
            </a:r>
            <a:r>
              <a:rPr lang="en-AU" sz="2200" i="1" dirty="0"/>
              <a:t>would not have been possible without climate </a:t>
            </a:r>
            <a:r>
              <a:rPr lang="en-AU" sz="2200" i="1" dirty="0" smtClean="0"/>
              <a:t>change” </a:t>
            </a:r>
            <a:endParaRPr lang="en-AU" sz="2200" i="1" dirty="0"/>
          </a:p>
        </p:txBody>
      </p:sp>
      <p:grpSp>
        <p:nvGrpSpPr>
          <p:cNvPr id="7" name="Group 6"/>
          <p:cNvGrpSpPr/>
          <p:nvPr/>
        </p:nvGrpSpPr>
        <p:grpSpPr>
          <a:xfrm>
            <a:off x="6104029" y="2540000"/>
            <a:ext cx="3172505" cy="2290400"/>
            <a:chOff x="2661314" y="2178990"/>
            <a:chExt cx="4108287" cy="2665966"/>
          </a:xfrm>
        </p:grpSpPr>
        <p:sp>
          <p:nvSpPr>
            <p:cNvPr id="3" name="Freeform 19">
              <a:extLst>
                <a:ext uri="{FF2B5EF4-FFF2-40B4-BE49-F238E27FC236}">
                  <a16:creationId xmlns:a16="http://schemas.microsoft.com/office/drawing/2014/main" xmlns="" id="{8DCAF382-F297-8144-A440-DFB3947D5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00" y="2200702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xmlns="" id="{01E9637B-2318-F14A-AF74-F438489C3441}"/>
                </a:ext>
              </a:extLst>
            </p:cNvPr>
            <p:cNvSpPr/>
            <p:nvPr/>
          </p:nvSpPr>
          <p:spPr>
            <a:xfrm>
              <a:off x="5854581" y="4345572"/>
              <a:ext cx="915020" cy="496282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FF0000">
                <a:alpha val="6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/>
            </a:p>
          </p:txBody>
        </p: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xmlns="" id="{1B2F932A-7EB9-B04D-B3B4-66FB8A452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314" y="2178990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00499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603FF8C3-79F4-DD4B-8CF7-12CAF4E11A55}"/>
                </a:ext>
              </a:extLst>
            </p:cNvPr>
            <p:cNvSpPr/>
            <p:nvPr/>
          </p:nvSpPr>
          <p:spPr>
            <a:xfrm>
              <a:off x="5854580" y="4666605"/>
              <a:ext cx="595539" cy="178351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004990">
                <a:alpha val="63000"/>
              </a:srgbClr>
            </a:solidFill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>
                <a:solidFill>
                  <a:srgbClr val="004990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 txBox="1">
            <a:spLocks/>
          </p:cNvSpPr>
          <p:nvPr/>
        </p:nvSpPr>
        <p:spPr>
          <a:xfrm>
            <a:off x="53990" y="141132"/>
            <a:ext cx="6487630" cy="547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Quantitative attribution statements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2280" y="4677174"/>
            <a:ext cx="9366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?</a:t>
            </a:r>
            <a:endParaRPr lang="en-US" sz="9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10756" y="5307265"/>
            <a:ext cx="701060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Uncertainties</a:t>
            </a:r>
            <a:r>
              <a:rPr lang="en-US" sz="2400" dirty="0" smtClean="0"/>
              <a:t> e.g. framing, statistical, etc.</a:t>
            </a:r>
          </a:p>
          <a:p>
            <a:endParaRPr lang="en-US" sz="1000" dirty="0"/>
          </a:p>
          <a:p>
            <a:r>
              <a:rPr lang="en-US" sz="2400" b="1" dirty="0" smtClean="0">
                <a:solidFill>
                  <a:srgbClr val="800000"/>
                </a:solidFill>
              </a:rPr>
              <a:t>Inconsistencies</a:t>
            </a:r>
            <a:r>
              <a:rPr lang="en-US" sz="2400" dirty="0" smtClean="0">
                <a:solidFill>
                  <a:srgbClr val="800000"/>
                </a:solidFill>
              </a:rPr>
              <a:t> between models and real world?</a:t>
            </a:r>
            <a:endParaRPr lang="en-US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22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661314" y="2178990"/>
            <a:ext cx="4108287" cy="2665966"/>
            <a:chOff x="2661314" y="2178990"/>
            <a:chExt cx="4108287" cy="2665966"/>
          </a:xfrm>
        </p:grpSpPr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8DCAF382-F297-8144-A440-DFB3947D5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00" y="2200702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E9637B-2318-F14A-AF74-F438489C3441}"/>
                </a:ext>
              </a:extLst>
            </p:cNvPr>
            <p:cNvSpPr/>
            <p:nvPr/>
          </p:nvSpPr>
          <p:spPr>
            <a:xfrm>
              <a:off x="5854581" y="4345572"/>
              <a:ext cx="915020" cy="496282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FF0000">
                <a:alpha val="6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xmlns="" id="{1B2F932A-7EB9-B04D-B3B4-66FB8A452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314" y="2178990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00499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03FF8C3-79F4-DD4B-8CF7-12CAF4E11A55}"/>
                </a:ext>
              </a:extLst>
            </p:cNvPr>
            <p:cNvSpPr/>
            <p:nvPr/>
          </p:nvSpPr>
          <p:spPr>
            <a:xfrm>
              <a:off x="5854580" y="4666605"/>
              <a:ext cx="595539" cy="178351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004990">
                <a:alpha val="63000"/>
              </a:srgbClr>
            </a:solidFill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>
                <a:solidFill>
                  <a:srgbClr val="004990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4223" r="1861" b="10391"/>
          <a:stretch/>
        </p:blipFill>
        <p:spPr>
          <a:xfrm>
            <a:off x="50186" y="1172010"/>
            <a:ext cx="3311994" cy="221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72" y="1291862"/>
            <a:ext cx="3599993" cy="189889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 txBox="1">
            <a:spLocks/>
          </p:cNvSpPr>
          <p:nvPr/>
        </p:nvSpPr>
        <p:spPr>
          <a:xfrm>
            <a:off x="53990" y="141132"/>
            <a:ext cx="8492082" cy="547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Quantifying the effect of specific “drivers”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65907" y="1780528"/>
            <a:ext cx="207386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826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661314" y="2178990"/>
            <a:ext cx="4108287" cy="2665966"/>
            <a:chOff x="2661314" y="2178990"/>
            <a:chExt cx="4108287" cy="2665966"/>
          </a:xfrm>
        </p:grpSpPr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8DCAF382-F297-8144-A440-DFB3947D5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00" y="2200702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E9637B-2318-F14A-AF74-F438489C3441}"/>
                </a:ext>
              </a:extLst>
            </p:cNvPr>
            <p:cNvSpPr/>
            <p:nvPr/>
          </p:nvSpPr>
          <p:spPr>
            <a:xfrm>
              <a:off x="5854581" y="4345572"/>
              <a:ext cx="915020" cy="496282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FF0000">
                <a:alpha val="6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xmlns="" id="{1B2F932A-7EB9-B04D-B3B4-66FB8A452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314" y="2178990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00499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03FF8C3-79F4-DD4B-8CF7-12CAF4E11A55}"/>
                </a:ext>
              </a:extLst>
            </p:cNvPr>
            <p:cNvSpPr/>
            <p:nvPr/>
          </p:nvSpPr>
          <p:spPr>
            <a:xfrm>
              <a:off x="5854580" y="4666605"/>
              <a:ext cx="595539" cy="178351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004990">
                <a:alpha val="63000"/>
              </a:srgbClr>
            </a:solidFill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>
                <a:solidFill>
                  <a:srgbClr val="004990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4" y="3710763"/>
            <a:ext cx="1762800" cy="17535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4223" r="1861" b="10391"/>
          <a:stretch/>
        </p:blipFill>
        <p:spPr>
          <a:xfrm>
            <a:off x="50186" y="1172010"/>
            <a:ext cx="3311994" cy="221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72" y="1291862"/>
            <a:ext cx="3599993" cy="1898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93" y="4823461"/>
            <a:ext cx="2467381" cy="16469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3830" r="4119" b="8937"/>
          <a:stretch/>
        </p:blipFill>
        <p:spPr>
          <a:xfrm>
            <a:off x="6930965" y="4103438"/>
            <a:ext cx="2137144" cy="217967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 txBox="1">
            <a:spLocks/>
          </p:cNvSpPr>
          <p:nvPr/>
        </p:nvSpPr>
        <p:spPr>
          <a:xfrm>
            <a:off x="53990" y="141132"/>
            <a:ext cx="8492082" cy="547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Quantifying the effect of specific “drivers”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65907" y="1780528"/>
            <a:ext cx="207386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891306" y="5369325"/>
            <a:ext cx="2878295" cy="707886"/>
            <a:chOff x="3891306" y="5369325"/>
            <a:chExt cx="2878295" cy="707886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3891306" y="5497983"/>
              <a:ext cx="2878295" cy="0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925857" y="5369325"/>
              <a:ext cx="4980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/>
                <a:t>?</a:t>
              </a:r>
              <a:endParaRPr lang="en-US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64321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661314" y="2178990"/>
            <a:ext cx="4108287" cy="2665966"/>
            <a:chOff x="2661314" y="2178990"/>
            <a:chExt cx="4108287" cy="2665966"/>
          </a:xfrm>
        </p:grpSpPr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8DCAF382-F297-8144-A440-DFB3947D5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00" y="2200702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E9637B-2318-F14A-AF74-F438489C3441}"/>
                </a:ext>
              </a:extLst>
            </p:cNvPr>
            <p:cNvSpPr/>
            <p:nvPr/>
          </p:nvSpPr>
          <p:spPr>
            <a:xfrm>
              <a:off x="5854581" y="4345572"/>
              <a:ext cx="915020" cy="496282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FF0000">
                <a:alpha val="6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xmlns="" id="{1B2F932A-7EB9-B04D-B3B4-66FB8A452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314" y="2178990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00499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03FF8C3-79F4-DD4B-8CF7-12CAF4E11A55}"/>
                </a:ext>
              </a:extLst>
            </p:cNvPr>
            <p:cNvSpPr/>
            <p:nvPr/>
          </p:nvSpPr>
          <p:spPr>
            <a:xfrm>
              <a:off x="5854580" y="4666605"/>
              <a:ext cx="595539" cy="178351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004990">
                <a:alpha val="63000"/>
              </a:srgbClr>
            </a:solidFill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>
                <a:solidFill>
                  <a:srgbClr val="004990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4" y="3710763"/>
            <a:ext cx="1762800" cy="17535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4223" r="1861" b="10391"/>
          <a:stretch/>
        </p:blipFill>
        <p:spPr>
          <a:xfrm>
            <a:off x="50186" y="1172010"/>
            <a:ext cx="3311994" cy="221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72" y="1291862"/>
            <a:ext cx="3599993" cy="1898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93" y="4823461"/>
            <a:ext cx="2467381" cy="16469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3830" r="4119" b="8937"/>
          <a:stretch/>
        </p:blipFill>
        <p:spPr>
          <a:xfrm>
            <a:off x="6930965" y="4103438"/>
            <a:ext cx="2137144" cy="217967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 txBox="1">
            <a:spLocks/>
          </p:cNvSpPr>
          <p:nvPr/>
        </p:nvSpPr>
        <p:spPr>
          <a:xfrm>
            <a:off x="53990" y="141132"/>
            <a:ext cx="8492082" cy="547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Quantifying the effect of specific “drivers”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65907" y="1780528"/>
            <a:ext cx="207386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891306" y="5369325"/>
            <a:ext cx="2878295" cy="707886"/>
            <a:chOff x="3891306" y="5369325"/>
            <a:chExt cx="2878295" cy="707886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3891306" y="5497983"/>
              <a:ext cx="2878295" cy="0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925857" y="5369325"/>
              <a:ext cx="4980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/>
                <a:t>?</a:t>
              </a:r>
              <a:endParaRPr lang="en-US" sz="40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11880" y="1024935"/>
            <a:ext cx="3429917" cy="2383470"/>
            <a:chOff x="-11880" y="1024935"/>
            <a:chExt cx="3429917" cy="2383470"/>
          </a:xfrm>
        </p:grpSpPr>
        <p:pic>
          <p:nvPicPr>
            <p:cNvPr id="3" name="Picture 2" descr="Robots_Star-wars2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59" y="1024935"/>
              <a:ext cx="3419996" cy="234138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-11880" y="3131406"/>
              <a:ext cx="13390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Lucasfilms</a:t>
              </a:r>
              <a:r>
                <a:rPr lang="en-US" sz="1200" dirty="0"/>
                <a:t>/IMDB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199910" y="1131992"/>
            <a:ext cx="498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?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99704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1880" y="1024935"/>
            <a:ext cx="3429917" cy="2383470"/>
            <a:chOff x="-11880" y="1024935"/>
            <a:chExt cx="3429917" cy="2383470"/>
          </a:xfrm>
        </p:grpSpPr>
        <p:pic>
          <p:nvPicPr>
            <p:cNvPr id="22" name="Picture 21" descr="Robots_Star-wars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59" y="1024935"/>
              <a:ext cx="3419996" cy="234138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-11880" y="3131406"/>
              <a:ext cx="13390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Lucasfilms</a:t>
              </a:r>
              <a:r>
                <a:rPr lang="en-US" sz="1200" dirty="0"/>
                <a:t>/IMDB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61314" y="2178990"/>
            <a:ext cx="4108287" cy="2665966"/>
            <a:chOff x="2661314" y="2178990"/>
            <a:chExt cx="4108287" cy="2665966"/>
          </a:xfrm>
        </p:grpSpPr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8DCAF382-F297-8144-A440-DFB3947D5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00" y="2200702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E9637B-2318-F14A-AF74-F438489C3441}"/>
                </a:ext>
              </a:extLst>
            </p:cNvPr>
            <p:cNvSpPr/>
            <p:nvPr/>
          </p:nvSpPr>
          <p:spPr>
            <a:xfrm>
              <a:off x="5854581" y="4345572"/>
              <a:ext cx="915020" cy="496282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FF0000">
                <a:alpha val="6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xmlns="" id="{1B2F932A-7EB9-B04D-B3B4-66FB8A452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314" y="2178990"/>
              <a:ext cx="3625962" cy="2634948"/>
            </a:xfrm>
            <a:custGeom>
              <a:avLst/>
              <a:gdLst>
                <a:gd name="T0" fmla="*/ 0 w 1534872"/>
                <a:gd name="T1" fmla="*/ 2147483646 h 1029511"/>
                <a:gd name="T2" fmla="*/ 2147483646 w 1534872"/>
                <a:gd name="T3" fmla="*/ 2147483646 h 1029511"/>
                <a:gd name="T4" fmla="*/ 2147483646 w 1534872"/>
                <a:gd name="T5" fmla="*/ 2147483646 h 1029511"/>
                <a:gd name="T6" fmla="*/ 2147483646 w 1534872"/>
                <a:gd name="T7" fmla="*/ 2147483646 h 1029511"/>
                <a:gd name="T8" fmla="*/ 2147483646 w 1534872"/>
                <a:gd name="T9" fmla="*/ 2147483646 h 10295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4872" h="1029511">
                  <a:moveTo>
                    <a:pt x="0" y="1019995"/>
                  </a:moveTo>
                  <a:cubicBezTo>
                    <a:pt x="294904" y="1009109"/>
                    <a:pt x="392839" y="963307"/>
                    <a:pt x="533768" y="793312"/>
                  </a:cubicBezTo>
                  <a:cubicBezTo>
                    <a:pt x="674697" y="623317"/>
                    <a:pt x="740607" y="-4801"/>
                    <a:pt x="845576" y="27"/>
                  </a:cubicBezTo>
                  <a:cubicBezTo>
                    <a:pt x="950545" y="4855"/>
                    <a:pt x="1048701" y="650697"/>
                    <a:pt x="1163584" y="822278"/>
                  </a:cubicBezTo>
                  <a:cubicBezTo>
                    <a:pt x="1278467" y="993859"/>
                    <a:pt x="1396327" y="997843"/>
                    <a:pt x="1534872" y="1029511"/>
                  </a:cubicBezTo>
                </a:path>
              </a:pathLst>
            </a:custGeom>
            <a:noFill/>
            <a:ln w="38100" cap="flat" cmpd="sng">
              <a:solidFill>
                <a:srgbClr val="00499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 sz="1758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03FF8C3-79F4-DD4B-8CF7-12CAF4E11A55}"/>
                </a:ext>
              </a:extLst>
            </p:cNvPr>
            <p:cNvSpPr/>
            <p:nvPr/>
          </p:nvSpPr>
          <p:spPr>
            <a:xfrm>
              <a:off x="5854580" y="4666605"/>
              <a:ext cx="595539" cy="178351"/>
            </a:xfrm>
            <a:custGeom>
              <a:avLst/>
              <a:gdLst>
                <a:gd name="connsiteX0" fmla="*/ 1275907 w 1275907"/>
                <a:gd name="connsiteY0" fmla="*/ 946297 h 946297"/>
                <a:gd name="connsiteX1" fmla="*/ 0 w 1275907"/>
                <a:gd name="connsiteY1" fmla="*/ 925032 h 946297"/>
                <a:gd name="connsiteX2" fmla="*/ 10633 w 1275907"/>
                <a:gd name="connsiteY2" fmla="*/ 0 h 946297"/>
                <a:gd name="connsiteX3" fmla="*/ 159488 w 1275907"/>
                <a:gd name="connsiteY3" fmla="*/ 318976 h 946297"/>
                <a:gd name="connsiteX4" fmla="*/ 340242 w 1275907"/>
                <a:gd name="connsiteY4" fmla="*/ 531627 h 946297"/>
                <a:gd name="connsiteX5" fmla="*/ 478465 w 1275907"/>
                <a:gd name="connsiteY5" fmla="*/ 648586 h 946297"/>
                <a:gd name="connsiteX6" fmla="*/ 659219 w 1275907"/>
                <a:gd name="connsiteY6" fmla="*/ 765544 h 946297"/>
                <a:gd name="connsiteX7" fmla="*/ 839972 w 1275907"/>
                <a:gd name="connsiteY7" fmla="*/ 829339 h 946297"/>
                <a:gd name="connsiteX8" fmla="*/ 1105786 w 1275907"/>
                <a:gd name="connsiteY8" fmla="*/ 903767 h 946297"/>
                <a:gd name="connsiteX9" fmla="*/ 1275907 w 1275907"/>
                <a:gd name="connsiteY9" fmla="*/ 946297 h 94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5907" h="946297">
                  <a:moveTo>
                    <a:pt x="1275907" y="946297"/>
                  </a:moveTo>
                  <a:lnTo>
                    <a:pt x="0" y="925032"/>
                  </a:lnTo>
                  <a:lnTo>
                    <a:pt x="10633" y="0"/>
                  </a:lnTo>
                  <a:lnTo>
                    <a:pt x="159488" y="318976"/>
                  </a:lnTo>
                  <a:lnTo>
                    <a:pt x="340242" y="531627"/>
                  </a:lnTo>
                  <a:lnTo>
                    <a:pt x="478465" y="648586"/>
                  </a:lnTo>
                  <a:lnTo>
                    <a:pt x="659219" y="765544"/>
                  </a:lnTo>
                  <a:lnTo>
                    <a:pt x="839972" y="829339"/>
                  </a:lnTo>
                  <a:lnTo>
                    <a:pt x="1105786" y="903767"/>
                  </a:lnTo>
                  <a:cubicBezTo>
                    <a:pt x="1171353" y="923260"/>
                    <a:pt x="1202365" y="934778"/>
                    <a:pt x="1275907" y="946297"/>
                  </a:cubicBezTo>
                  <a:close/>
                </a:path>
              </a:pathLst>
            </a:custGeom>
            <a:solidFill>
              <a:srgbClr val="004990">
                <a:alpha val="63000"/>
              </a:srgbClr>
            </a:solidFill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758">
                <a:solidFill>
                  <a:srgbClr val="004990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4" y="3710763"/>
            <a:ext cx="1762800" cy="17535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72" y="1291862"/>
            <a:ext cx="3599993" cy="1898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93" y="4823461"/>
            <a:ext cx="2467381" cy="16469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3830" r="4119" b="8937"/>
          <a:stretch/>
        </p:blipFill>
        <p:spPr>
          <a:xfrm>
            <a:off x="6930965" y="4103438"/>
            <a:ext cx="2137144" cy="217967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A242C94-9AE4-AF48-B2A7-FD6621C985A8}"/>
              </a:ext>
            </a:extLst>
          </p:cNvPr>
          <p:cNvSpPr txBox="1">
            <a:spLocks/>
          </p:cNvSpPr>
          <p:nvPr/>
        </p:nvSpPr>
        <p:spPr>
          <a:xfrm>
            <a:off x="53990" y="141132"/>
            <a:ext cx="8492082" cy="547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Quantifying the effect of specific “drivers”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65907" y="1780528"/>
            <a:ext cx="207386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891306" y="5369325"/>
            <a:ext cx="2878295" cy="707886"/>
            <a:chOff x="3891306" y="5369325"/>
            <a:chExt cx="2878295" cy="707886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3891306" y="5497983"/>
              <a:ext cx="2878295" cy="0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925857" y="5369325"/>
              <a:ext cx="4980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/>
                <a:t>?</a:t>
              </a:r>
              <a:endParaRPr lang="en-US" sz="4000" b="1" dirty="0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" r="8698"/>
          <a:stretch/>
        </p:blipFill>
        <p:spPr>
          <a:xfrm>
            <a:off x="42125" y="1221313"/>
            <a:ext cx="3491991" cy="192884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99910" y="1131992"/>
            <a:ext cx="498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?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079598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1062</Words>
  <Application>Microsoft Macintosh PowerPoint</Application>
  <PresentationFormat>On-screen Show (4:3)</PresentationFormat>
  <Paragraphs>217</Paragraphs>
  <Slides>29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Quantifying attribution 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Ensemble reliability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Ensemble reliability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reliable extreme event attribution    Omar Bellprat, Virginie Guemas, Francisco Doblas-Reyes</dc:title>
  <dc:subject/>
  <dc:creator>Omar Bellprat</dc:creator>
  <dc:description/>
  <cp:lastModifiedBy>Markus</cp:lastModifiedBy>
  <cp:revision>48</cp:revision>
  <cp:lastPrinted>2017-06-29T08:54:49Z</cp:lastPrinted>
  <dcterms:created xsi:type="dcterms:W3CDTF">2017-06-29T08:47:31Z</dcterms:created>
  <dcterms:modified xsi:type="dcterms:W3CDTF">2019-06-27T22:23:22Z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33</vt:i4>
  </property>
</Properties>
</file>