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tiff" ContentType="image/tiff"/>
  <Default Extension="jpg" ContentType="image/jpeg"/>
  <Default Extension="emf" ContentType="image/x-emf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4" Type="http://schemas.openxmlformats.org/officeDocument/2006/relationships/custom-properties" Target="docProps/custom.xml"/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2"/>
    <p:sldMasterId id="2147483674" r:id="rId3"/>
    <p:sldMasterId id="2147483687" r:id="rId4"/>
  </p:sldMasterIdLst>
  <p:notesMasterIdLst>
    <p:notesMasterId r:id="rId34"/>
  </p:notesMasterIdLst>
  <p:sldIdLst>
    <p:sldId id="256" r:id="rId5"/>
    <p:sldId id="257" r:id="rId6"/>
    <p:sldId id="306" r:id="rId7"/>
    <p:sldId id="295" r:id="rId8"/>
    <p:sldId id="290" r:id="rId9"/>
    <p:sldId id="291" r:id="rId10"/>
    <p:sldId id="297" r:id="rId11"/>
    <p:sldId id="298" r:id="rId12"/>
    <p:sldId id="301" r:id="rId13"/>
    <p:sldId id="299" r:id="rId14"/>
    <p:sldId id="260" r:id="rId15"/>
    <p:sldId id="263" r:id="rId16"/>
    <p:sldId id="264" r:id="rId17"/>
    <p:sldId id="265" r:id="rId18"/>
    <p:sldId id="266" r:id="rId19"/>
    <p:sldId id="267" r:id="rId20"/>
    <p:sldId id="268" r:id="rId21"/>
    <p:sldId id="269" r:id="rId22"/>
    <p:sldId id="270" r:id="rId23"/>
    <p:sldId id="288" r:id="rId24"/>
    <p:sldId id="305" r:id="rId25"/>
    <p:sldId id="276" r:id="rId26"/>
    <p:sldId id="303" r:id="rId27"/>
    <p:sldId id="294" r:id="rId28"/>
    <p:sldId id="278" r:id="rId29"/>
    <p:sldId id="289" r:id="rId30"/>
    <p:sldId id="280" r:id="rId31"/>
    <p:sldId id="300" r:id="rId32"/>
    <p:sldId id="302" r:id="rId33"/>
  </p:sldIdLst>
  <p:sldSz cx="9144000" cy="6858000" type="screen4x3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9718" autoAdjust="0"/>
  </p:normalViewPr>
  <p:slideViewPr>
    <p:cSldViewPr snapToGrid="0" snapToObjects="1">
      <p:cViewPr varScale="1">
        <p:scale>
          <a:sx n="95" d="100"/>
          <a:sy n="95" d="100"/>
        </p:scale>
        <p:origin x="-1520" y="-11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6.xml"/><Relationship Id="rId21" Type="http://schemas.openxmlformats.org/officeDocument/2006/relationships/slide" Target="slides/slide17.xml"/><Relationship Id="rId22" Type="http://schemas.openxmlformats.org/officeDocument/2006/relationships/slide" Target="slides/slide18.xml"/><Relationship Id="rId23" Type="http://schemas.openxmlformats.org/officeDocument/2006/relationships/slide" Target="slides/slide19.xml"/><Relationship Id="rId24" Type="http://schemas.openxmlformats.org/officeDocument/2006/relationships/slide" Target="slides/slide20.xml"/><Relationship Id="rId25" Type="http://schemas.openxmlformats.org/officeDocument/2006/relationships/slide" Target="slides/slide21.xml"/><Relationship Id="rId26" Type="http://schemas.openxmlformats.org/officeDocument/2006/relationships/slide" Target="slides/slide22.xml"/><Relationship Id="rId27" Type="http://schemas.openxmlformats.org/officeDocument/2006/relationships/slide" Target="slides/slide23.xml"/><Relationship Id="rId28" Type="http://schemas.openxmlformats.org/officeDocument/2006/relationships/slide" Target="slides/slide24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" Target="slides/slide1.xml"/><Relationship Id="rId30" Type="http://schemas.openxmlformats.org/officeDocument/2006/relationships/slide" Target="slides/slide26.xml"/><Relationship Id="rId31" Type="http://schemas.openxmlformats.org/officeDocument/2006/relationships/slide" Target="slides/slide27.xml"/><Relationship Id="rId32" Type="http://schemas.openxmlformats.org/officeDocument/2006/relationships/slide" Target="slides/slide28.xml"/><Relationship Id="rId9" Type="http://schemas.openxmlformats.org/officeDocument/2006/relationships/slide" Target="slides/slide5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33" Type="http://schemas.openxmlformats.org/officeDocument/2006/relationships/slide" Target="slides/slide29.xml"/><Relationship Id="rId34" Type="http://schemas.openxmlformats.org/officeDocument/2006/relationships/notesMaster" Target="notesMasters/notesMaster1.xml"/><Relationship Id="rId35" Type="http://schemas.openxmlformats.org/officeDocument/2006/relationships/printerSettings" Target="printerSettings/printerSettings1.bin"/><Relationship Id="rId36" Type="http://schemas.openxmlformats.org/officeDocument/2006/relationships/presProps" Target="presProps.xml"/><Relationship Id="rId10" Type="http://schemas.openxmlformats.org/officeDocument/2006/relationships/slide" Target="slides/slide6.xml"/><Relationship Id="rId11" Type="http://schemas.openxmlformats.org/officeDocument/2006/relationships/slide" Target="slides/slide7.xml"/><Relationship Id="rId12" Type="http://schemas.openxmlformats.org/officeDocument/2006/relationships/slide" Target="slides/slide8.xml"/><Relationship Id="rId13" Type="http://schemas.openxmlformats.org/officeDocument/2006/relationships/slide" Target="slides/slide9.xml"/><Relationship Id="rId14" Type="http://schemas.openxmlformats.org/officeDocument/2006/relationships/slide" Target="slides/slide10.xml"/><Relationship Id="rId15" Type="http://schemas.openxmlformats.org/officeDocument/2006/relationships/slide" Target="slides/slide11.xml"/><Relationship Id="rId16" Type="http://schemas.openxmlformats.org/officeDocument/2006/relationships/slide" Target="slides/slide12.xml"/><Relationship Id="rId17" Type="http://schemas.openxmlformats.org/officeDocument/2006/relationships/slide" Target="slides/slide13.xml"/><Relationship Id="rId18" Type="http://schemas.openxmlformats.org/officeDocument/2006/relationships/slide" Target="slides/slide14.xml"/><Relationship Id="rId19" Type="http://schemas.openxmlformats.org/officeDocument/2006/relationships/slide" Target="slides/slide15.xml"/><Relationship Id="rId37" Type="http://schemas.openxmlformats.org/officeDocument/2006/relationships/viewProps" Target="viewProps.xml"/><Relationship Id="rId38" Type="http://schemas.openxmlformats.org/officeDocument/2006/relationships/theme" Target="theme/theme1.xml"/><Relationship Id="rId39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PlaceHolder 1"/>
          <p:cNvSpPr>
            <a:spLocks noGrp="1"/>
          </p:cNvSpPr>
          <p:nvPr>
            <p:ph type="body"/>
          </p:nvPr>
        </p:nvSpPr>
        <p:spPr>
          <a:xfrm>
            <a:off x="777240" y="4777560"/>
            <a:ext cx="6217560" cy="4525920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en-US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Click to edit the notes format</a:t>
            </a:r>
          </a:p>
        </p:txBody>
      </p:sp>
      <p:sp>
        <p:nvSpPr>
          <p:cNvPr id="173" name="PlaceHolder 2"/>
          <p:cNvSpPr>
            <a:spLocks noGrp="1"/>
          </p:cNvSpPr>
          <p:nvPr>
            <p:ph type="hdr"/>
          </p:nvPr>
        </p:nvSpPr>
        <p:spPr>
          <a:xfrm>
            <a:off x="0" y="0"/>
            <a:ext cx="3372840" cy="502560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en-US" sz="1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&lt;header&gt;</a:t>
            </a:r>
          </a:p>
        </p:txBody>
      </p:sp>
      <p:sp>
        <p:nvSpPr>
          <p:cNvPr id="174" name="PlaceHolder 3"/>
          <p:cNvSpPr>
            <a:spLocks noGrp="1"/>
          </p:cNvSpPr>
          <p:nvPr>
            <p:ph type="dt"/>
          </p:nvPr>
        </p:nvSpPr>
        <p:spPr>
          <a:xfrm>
            <a:off x="4399200" y="0"/>
            <a:ext cx="3372840" cy="502560"/>
          </a:xfrm>
          <a:prstGeom prst="rect">
            <a:avLst/>
          </a:prstGeom>
        </p:spPr>
        <p:txBody>
          <a:bodyPr lIns="0" tIns="0" rIns="0" bIns="0"/>
          <a:lstStyle/>
          <a:p>
            <a:pPr algn="r"/>
            <a:r>
              <a:rPr lang="en-US" sz="1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&lt;date/time&gt;</a:t>
            </a:r>
          </a:p>
        </p:txBody>
      </p:sp>
      <p:sp>
        <p:nvSpPr>
          <p:cNvPr id="175" name="PlaceHolder 4"/>
          <p:cNvSpPr>
            <a:spLocks noGrp="1"/>
          </p:cNvSpPr>
          <p:nvPr>
            <p:ph type="ftr"/>
          </p:nvPr>
        </p:nvSpPr>
        <p:spPr>
          <a:xfrm>
            <a:off x="0" y="9555480"/>
            <a:ext cx="3372840" cy="502560"/>
          </a:xfrm>
          <a:prstGeom prst="rect">
            <a:avLst/>
          </a:prstGeom>
        </p:spPr>
        <p:txBody>
          <a:bodyPr lIns="0" tIns="0" rIns="0" bIns="0" anchor="b"/>
          <a:lstStyle/>
          <a:p>
            <a:r>
              <a:rPr lang="en-US" sz="1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&lt;footer&gt;</a:t>
            </a:r>
          </a:p>
        </p:txBody>
      </p:sp>
      <p:sp>
        <p:nvSpPr>
          <p:cNvPr id="176" name="PlaceHolder 5"/>
          <p:cNvSpPr>
            <a:spLocks noGrp="1"/>
          </p:cNvSpPr>
          <p:nvPr>
            <p:ph type="sldNum"/>
          </p:nvPr>
        </p:nvSpPr>
        <p:spPr>
          <a:xfrm>
            <a:off x="4399200" y="9555480"/>
            <a:ext cx="3372840" cy="502560"/>
          </a:xfrm>
          <a:prstGeom prst="rect">
            <a:avLst/>
          </a:prstGeom>
        </p:spPr>
        <p:txBody>
          <a:bodyPr lIns="0" tIns="0" rIns="0" bIns="0" anchor="b"/>
          <a:lstStyle/>
          <a:p>
            <a:pPr algn="r"/>
            <a:fld id="{9BD6B8EA-9825-4167-8C7B-78DA3510B2FC}" type="slidenum">
              <a:rPr lang="en-US" sz="1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‹#›</a:t>
            </a:fld>
            <a:endParaRPr lang="en-US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8195844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Concave (overconfident)</a:t>
            </a:r>
          </a:p>
          <a:p>
            <a:r>
              <a:rPr lang="en-US" dirty="0" smtClean="0"/>
              <a:t>Convex</a:t>
            </a:r>
            <a:r>
              <a:rPr lang="en-US" baseline="0" dirty="0" smtClean="0"/>
              <a:t> (under confident)</a:t>
            </a:r>
            <a:br>
              <a:rPr lang="en-US" baseline="0" dirty="0" smtClean="0"/>
            </a:br>
            <a:r>
              <a:rPr lang="en-US" baseline="0" dirty="0" smtClean="0"/>
              <a:t>flat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9BD6B8EA-9825-4167-8C7B-78DA3510B2FC}" type="slidenum">
              <a:rPr lang="en-US" sz="1400" b="0" strike="noStrike" spc="-1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10</a:t>
            </a:fld>
            <a:endParaRPr lang="en-US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86811577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TextShape 1"/>
          <p:cNvSpPr txBox="1"/>
          <p:nvPr/>
        </p:nvSpPr>
        <p:spPr>
          <a:xfrm>
            <a:off x="4278240" y="10156680"/>
            <a:ext cx="3279240" cy="5331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b"/>
          <a:lstStyle/>
          <a:p>
            <a:pPr algn="r">
              <a:lnSpc>
                <a:spcPct val="100000"/>
              </a:lnSpc>
            </a:pPr>
            <a:fld id="{A5A07FD5-94A7-4C49-A5C2-1B330050911A}" type="slidenum">
              <a:rPr lang="en-US" sz="1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27</a:t>
            </a:fld>
            <a:endParaRPr lang="en-US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333" name="PlaceHolder 2"/>
          <p:cNvSpPr>
            <a:spLocks noGrp="1"/>
          </p:cNvSpPr>
          <p:nvPr>
            <p:ph type="body"/>
          </p:nvPr>
        </p:nvSpPr>
        <p:spPr>
          <a:xfrm>
            <a:off x="755640" y="5078520"/>
            <a:ext cx="6046560" cy="48096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2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PlaceHolder 1"/>
          <p:cNvSpPr>
            <a:spLocks noGrp="1"/>
          </p:cNvSpPr>
          <p:nvPr>
            <p:ph type="body"/>
          </p:nvPr>
        </p:nvSpPr>
        <p:spPr>
          <a:xfrm>
            <a:off x="755640" y="5078520"/>
            <a:ext cx="6046560" cy="480960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20" name="TextShape 2"/>
          <p:cNvSpPr txBox="1"/>
          <p:nvPr/>
        </p:nvSpPr>
        <p:spPr>
          <a:xfrm>
            <a:off x="4278240" y="10156680"/>
            <a:ext cx="3279240" cy="5331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b"/>
          <a:lstStyle/>
          <a:p>
            <a:pPr algn="r">
              <a:lnSpc>
                <a:spcPct val="100000"/>
              </a:lnSpc>
            </a:pPr>
            <a:fld id="{0C33F16B-949A-47DC-8076-435AF7444B5B}" type="slidenum">
              <a:rPr lang="en-US" sz="1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29</a:t>
            </a:fld>
            <a:endParaRPr lang="en-US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TextShape 1"/>
          <p:cNvSpPr txBox="1"/>
          <p:nvPr/>
        </p:nvSpPr>
        <p:spPr>
          <a:xfrm>
            <a:off x="4278240" y="10156680"/>
            <a:ext cx="3279240" cy="5331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b"/>
          <a:lstStyle/>
          <a:p>
            <a:pPr algn="r">
              <a:lnSpc>
                <a:spcPct val="100000"/>
              </a:lnSpc>
            </a:pPr>
            <a:fld id="{55A4256A-169A-4CEA-875D-824BA60C0DF2}" type="slidenum">
              <a:rPr lang="en-US" sz="1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11</a:t>
            </a:fld>
            <a:endParaRPr lang="en-US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322" name="CustomShape 2"/>
          <p:cNvSpPr/>
          <p:nvPr/>
        </p:nvSpPr>
        <p:spPr>
          <a:xfrm>
            <a:off x="755640" y="5078520"/>
            <a:ext cx="6046560" cy="4809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23" name="CustomShape 3"/>
          <p:cNvSpPr/>
          <p:nvPr/>
        </p:nvSpPr>
        <p:spPr>
          <a:xfrm>
            <a:off x="4278240" y="10156680"/>
            <a:ext cx="3279240" cy="533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/>
          <a:lstStyle/>
          <a:p>
            <a:pPr algn="r">
              <a:lnSpc>
                <a:spcPct val="93000"/>
              </a:lnSpc>
            </a:pPr>
            <a:fld id="{73972D2D-E6ED-48AB-A709-DD6454ECE7E7}" type="slidenum">
              <a:rPr lang="en-US" sz="1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11</a:t>
            </a:fld>
            <a:endParaRPr lang="en-US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PlaceHolder 1"/>
          <p:cNvSpPr>
            <a:spLocks noGrp="1"/>
          </p:cNvSpPr>
          <p:nvPr>
            <p:ph type="body"/>
          </p:nvPr>
        </p:nvSpPr>
        <p:spPr>
          <a:xfrm>
            <a:off x="755640" y="5078520"/>
            <a:ext cx="6046560" cy="480960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US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To show that this is also true when taking a real system I’m going to use here the MetOffice attribution prototype which is being developed in the EUCLEIA project. </a:t>
            </a:r>
            <a:endParaRPr lang="en-US" sz="2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25" name="TextShape 2"/>
          <p:cNvSpPr txBox="1"/>
          <p:nvPr/>
        </p:nvSpPr>
        <p:spPr>
          <a:xfrm>
            <a:off x="4278240" y="10156680"/>
            <a:ext cx="3279240" cy="5331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b"/>
          <a:lstStyle/>
          <a:p>
            <a:pPr algn="r">
              <a:lnSpc>
                <a:spcPct val="100000"/>
              </a:lnSpc>
            </a:pPr>
            <a:fld id="{78521F38-586A-4D75-8F05-14100750E90B}" type="slidenum">
              <a:rPr lang="en-US" sz="1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12</a:t>
            </a:fld>
            <a:endParaRPr lang="en-US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TextShape 1"/>
          <p:cNvSpPr txBox="1"/>
          <p:nvPr/>
        </p:nvSpPr>
        <p:spPr>
          <a:xfrm>
            <a:off x="4278240" y="10156680"/>
            <a:ext cx="3279240" cy="5331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b"/>
          <a:lstStyle/>
          <a:p>
            <a:pPr algn="r">
              <a:lnSpc>
                <a:spcPct val="100000"/>
              </a:lnSpc>
            </a:pPr>
            <a:fld id="{01A533B3-9999-40B1-809A-F1AB5CD2A056}" type="slidenum">
              <a:rPr lang="en-US" sz="1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13</a:t>
            </a:fld>
            <a:endParaRPr lang="en-US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327" name="PlaceHolder 2"/>
          <p:cNvSpPr>
            <a:spLocks noGrp="1"/>
          </p:cNvSpPr>
          <p:nvPr>
            <p:ph type="body"/>
          </p:nvPr>
        </p:nvSpPr>
        <p:spPr>
          <a:xfrm>
            <a:off x="755640" y="5078520"/>
            <a:ext cx="6046560" cy="48096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2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PlaceHolder 1"/>
          <p:cNvSpPr>
            <a:spLocks noGrp="1"/>
          </p:cNvSpPr>
          <p:nvPr>
            <p:ph type="body"/>
          </p:nvPr>
        </p:nvSpPr>
        <p:spPr>
          <a:xfrm>
            <a:off x="755640" y="5078520"/>
            <a:ext cx="6046560" cy="480960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29" name="TextShape 2"/>
          <p:cNvSpPr txBox="1"/>
          <p:nvPr/>
        </p:nvSpPr>
        <p:spPr>
          <a:xfrm>
            <a:off x="4278240" y="10156680"/>
            <a:ext cx="3279240" cy="5331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b"/>
          <a:lstStyle/>
          <a:p>
            <a:pPr algn="r">
              <a:lnSpc>
                <a:spcPct val="100000"/>
              </a:lnSpc>
            </a:pPr>
            <a:fld id="{7A3195F7-C89E-4802-8C58-8B0073DBBD52}" type="slidenum">
              <a:rPr lang="en-US" sz="1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15</a:t>
            </a:fld>
            <a:endParaRPr lang="en-US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TextShape 1"/>
          <p:cNvSpPr txBox="1"/>
          <p:nvPr/>
        </p:nvSpPr>
        <p:spPr>
          <a:xfrm>
            <a:off x="4278240" y="10156680"/>
            <a:ext cx="3279240" cy="5331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b"/>
          <a:lstStyle/>
          <a:p>
            <a:pPr algn="r">
              <a:lnSpc>
                <a:spcPct val="100000"/>
              </a:lnSpc>
            </a:pPr>
            <a:fld id="{61EAB3D8-C935-495A-9539-7A50972B4CE8}" type="slidenum">
              <a:rPr lang="en-US" sz="1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21</a:t>
            </a:fld>
            <a:endParaRPr lang="en-US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331" name="PlaceHolder 2"/>
          <p:cNvSpPr>
            <a:spLocks noGrp="1"/>
          </p:cNvSpPr>
          <p:nvPr>
            <p:ph type="body"/>
          </p:nvPr>
        </p:nvSpPr>
        <p:spPr>
          <a:xfrm>
            <a:off x="755640" y="5078520"/>
            <a:ext cx="6046560" cy="48096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2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TextShape 1"/>
          <p:cNvSpPr txBox="1"/>
          <p:nvPr/>
        </p:nvSpPr>
        <p:spPr>
          <a:xfrm>
            <a:off x="4278240" y="10156680"/>
            <a:ext cx="3279240" cy="5331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b"/>
          <a:lstStyle/>
          <a:p>
            <a:pPr algn="r">
              <a:lnSpc>
                <a:spcPct val="100000"/>
              </a:lnSpc>
            </a:pPr>
            <a:fld id="{61EAB3D8-C935-495A-9539-7A50972B4CE8}" type="slidenum">
              <a:rPr lang="en-US" sz="1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22</a:t>
            </a:fld>
            <a:endParaRPr lang="en-US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331" name="PlaceHolder 2"/>
          <p:cNvSpPr>
            <a:spLocks noGrp="1"/>
          </p:cNvSpPr>
          <p:nvPr>
            <p:ph type="body"/>
          </p:nvPr>
        </p:nvSpPr>
        <p:spPr>
          <a:xfrm>
            <a:off x="755640" y="5078520"/>
            <a:ext cx="6046560" cy="48096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2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TextShape 1"/>
          <p:cNvSpPr txBox="1"/>
          <p:nvPr/>
        </p:nvSpPr>
        <p:spPr>
          <a:xfrm>
            <a:off x="4278240" y="10156680"/>
            <a:ext cx="3279240" cy="5331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b"/>
          <a:lstStyle/>
          <a:p>
            <a:pPr algn="r">
              <a:lnSpc>
                <a:spcPct val="100000"/>
              </a:lnSpc>
            </a:pPr>
            <a:fld id="{61EAB3D8-C935-495A-9539-7A50972B4CE8}" type="slidenum">
              <a:rPr lang="en-US" sz="1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23</a:t>
            </a:fld>
            <a:endParaRPr lang="en-US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331" name="PlaceHolder 2"/>
          <p:cNvSpPr>
            <a:spLocks noGrp="1"/>
          </p:cNvSpPr>
          <p:nvPr>
            <p:ph type="body"/>
          </p:nvPr>
        </p:nvSpPr>
        <p:spPr>
          <a:xfrm>
            <a:off x="755640" y="5078520"/>
            <a:ext cx="6046560" cy="48096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2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TextShape 1"/>
          <p:cNvSpPr txBox="1"/>
          <p:nvPr/>
        </p:nvSpPr>
        <p:spPr>
          <a:xfrm>
            <a:off x="4278240" y="10156680"/>
            <a:ext cx="3279240" cy="5331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b"/>
          <a:lstStyle/>
          <a:p>
            <a:pPr algn="r">
              <a:lnSpc>
                <a:spcPct val="100000"/>
              </a:lnSpc>
            </a:pPr>
            <a:fld id="{61EAB3D8-C935-495A-9539-7A50972B4CE8}" type="slidenum">
              <a:rPr lang="en-US" sz="1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24</a:t>
            </a:fld>
            <a:endParaRPr lang="en-US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331" name="PlaceHolder 2"/>
          <p:cNvSpPr>
            <a:spLocks noGrp="1"/>
          </p:cNvSpPr>
          <p:nvPr>
            <p:ph type="body"/>
          </p:nvPr>
        </p:nvSpPr>
        <p:spPr>
          <a:xfrm>
            <a:off x="755640" y="5078520"/>
            <a:ext cx="6046560" cy="48096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2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09239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jpeg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PlaceHolder 1"/>
          <p:cNvSpPr>
            <a:spLocks noGrp="1"/>
          </p:cNvSpPr>
          <p:nvPr>
            <p:ph type="title"/>
          </p:nvPr>
        </p:nvSpPr>
        <p:spPr>
          <a:xfrm>
            <a:off x="414720" y="1036800"/>
            <a:ext cx="8187480" cy="110412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GB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9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2400" b="0" strike="noStrike" spc="-1">
              <a:solidFill>
                <a:srgbClr val="00499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0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2400" b="0" strike="noStrike" spc="-1">
              <a:solidFill>
                <a:srgbClr val="00499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414720" y="1036800"/>
            <a:ext cx="8187480" cy="110412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GB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2400" b="0" strike="noStrike" spc="-1">
              <a:solidFill>
                <a:srgbClr val="00499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2400" b="0" strike="noStrike" spc="-1">
              <a:solidFill>
                <a:srgbClr val="00499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4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2400" b="0" strike="noStrike" spc="-1">
              <a:solidFill>
                <a:srgbClr val="00499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5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2400" b="0" strike="noStrike" spc="-1">
              <a:solidFill>
                <a:srgbClr val="00499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PlaceHolder 1"/>
          <p:cNvSpPr>
            <a:spLocks noGrp="1"/>
          </p:cNvSpPr>
          <p:nvPr>
            <p:ph type="title"/>
          </p:nvPr>
        </p:nvSpPr>
        <p:spPr>
          <a:xfrm>
            <a:off x="414720" y="1036800"/>
            <a:ext cx="8187480" cy="110412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GB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2400" b="0" strike="noStrike" spc="-1">
              <a:solidFill>
                <a:srgbClr val="00499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8" name="PlaceHolder 3"/>
          <p:cNvSpPr>
            <a:spLocks noGrp="1"/>
          </p:cNvSpPr>
          <p:nvPr>
            <p:ph type="body"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2400" b="0" strike="noStrike" spc="-1">
              <a:solidFill>
                <a:srgbClr val="00499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9" name="PlaceHolder 4"/>
          <p:cNvSpPr>
            <a:spLocks noGrp="1"/>
          </p:cNvSpPr>
          <p:nvPr>
            <p:ph type="body"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2400" b="0" strike="noStrike" spc="-1">
              <a:solidFill>
                <a:srgbClr val="00499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0" name="PlaceHolder 5"/>
          <p:cNvSpPr>
            <a:spLocks noGrp="1"/>
          </p:cNvSpPr>
          <p:nvPr>
            <p:ph type="body"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2400" b="0" strike="noStrike" spc="-1">
              <a:solidFill>
                <a:srgbClr val="00499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1" name="PlaceHolder 6"/>
          <p:cNvSpPr>
            <a:spLocks noGrp="1"/>
          </p:cNvSpPr>
          <p:nvPr>
            <p:ph type="body"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2400" b="0" strike="noStrike" spc="-1">
              <a:solidFill>
                <a:srgbClr val="00499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2" name="PlaceHolder 7"/>
          <p:cNvSpPr>
            <a:spLocks noGrp="1"/>
          </p:cNvSpPr>
          <p:nvPr>
            <p:ph type="body"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2400" b="0" strike="noStrike" spc="-1">
              <a:solidFill>
                <a:srgbClr val="00499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PlaceHolder 1"/>
          <p:cNvSpPr>
            <a:spLocks noGrp="1"/>
          </p:cNvSpPr>
          <p:nvPr>
            <p:ph type="title"/>
          </p:nvPr>
        </p:nvSpPr>
        <p:spPr>
          <a:xfrm>
            <a:off x="414720" y="1036800"/>
            <a:ext cx="8187480" cy="110412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GB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2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title"/>
          </p:nvPr>
        </p:nvSpPr>
        <p:spPr>
          <a:xfrm>
            <a:off x="414720" y="1036800"/>
            <a:ext cx="8187480" cy="110412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GB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4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2400" b="0" strike="noStrike" spc="-1">
              <a:solidFill>
                <a:srgbClr val="00499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PlaceHolder 1"/>
          <p:cNvSpPr>
            <a:spLocks noGrp="1"/>
          </p:cNvSpPr>
          <p:nvPr>
            <p:ph type="title"/>
          </p:nvPr>
        </p:nvSpPr>
        <p:spPr>
          <a:xfrm>
            <a:off x="414720" y="1036800"/>
            <a:ext cx="8187480" cy="110412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GB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6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2400" b="0" strike="noStrike" spc="-1">
              <a:solidFill>
                <a:srgbClr val="00499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7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2400" b="0" strike="noStrike" spc="-1">
              <a:solidFill>
                <a:srgbClr val="00499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PlaceHolder 1"/>
          <p:cNvSpPr>
            <a:spLocks noGrp="1"/>
          </p:cNvSpPr>
          <p:nvPr>
            <p:ph type="title"/>
          </p:nvPr>
        </p:nvSpPr>
        <p:spPr>
          <a:xfrm>
            <a:off x="414720" y="1036800"/>
            <a:ext cx="8187480" cy="110412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GB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PlaceHolder 1"/>
          <p:cNvSpPr>
            <a:spLocks noGrp="1"/>
          </p:cNvSpPr>
          <p:nvPr>
            <p:ph type="subTitle"/>
          </p:nvPr>
        </p:nvSpPr>
        <p:spPr>
          <a:xfrm>
            <a:off x="414720" y="1036800"/>
            <a:ext cx="8187480" cy="51192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PlaceHolder 1"/>
          <p:cNvSpPr>
            <a:spLocks noGrp="1"/>
          </p:cNvSpPr>
          <p:nvPr>
            <p:ph type="title"/>
          </p:nvPr>
        </p:nvSpPr>
        <p:spPr>
          <a:xfrm>
            <a:off x="414720" y="1036800"/>
            <a:ext cx="8187480" cy="110412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GB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1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2400" b="0" strike="noStrike" spc="-1">
              <a:solidFill>
                <a:srgbClr val="00499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2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2400" b="0" strike="noStrike" spc="-1">
              <a:solidFill>
                <a:srgbClr val="00499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3" name="PlaceHolder 4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2400" b="0" strike="noStrike" spc="-1">
              <a:solidFill>
                <a:srgbClr val="00499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414720" y="1036800"/>
            <a:ext cx="8187480" cy="110412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GB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PlaceHolder 1"/>
          <p:cNvSpPr>
            <a:spLocks noGrp="1"/>
          </p:cNvSpPr>
          <p:nvPr>
            <p:ph type="title"/>
          </p:nvPr>
        </p:nvSpPr>
        <p:spPr>
          <a:xfrm>
            <a:off x="414720" y="1036800"/>
            <a:ext cx="8187480" cy="110412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GB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2400" b="0" strike="noStrike" spc="-1">
              <a:solidFill>
                <a:srgbClr val="00499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6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2400" b="0" strike="noStrike" spc="-1">
              <a:solidFill>
                <a:srgbClr val="00499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7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2400" b="0" strike="noStrike" spc="-1">
              <a:solidFill>
                <a:srgbClr val="00499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PlaceHolder 1"/>
          <p:cNvSpPr>
            <a:spLocks noGrp="1"/>
          </p:cNvSpPr>
          <p:nvPr>
            <p:ph type="title"/>
          </p:nvPr>
        </p:nvSpPr>
        <p:spPr>
          <a:xfrm>
            <a:off x="414720" y="1036800"/>
            <a:ext cx="8187480" cy="110412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GB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9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2400" b="0" strike="noStrike" spc="-1">
              <a:solidFill>
                <a:srgbClr val="00499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0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2400" b="0" strike="noStrike" spc="-1">
              <a:solidFill>
                <a:srgbClr val="00499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1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2400" b="0" strike="noStrike" spc="-1">
              <a:solidFill>
                <a:srgbClr val="00499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PlaceHolder 1"/>
          <p:cNvSpPr>
            <a:spLocks noGrp="1"/>
          </p:cNvSpPr>
          <p:nvPr>
            <p:ph type="title"/>
          </p:nvPr>
        </p:nvSpPr>
        <p:spPr>
          <a:xfrm>
            <a:off x="414720" y="1036800"/>
            <a:ext cx="8187480" cy="110412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GB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2400" b="0" strike="noStrike" spc="-1">
              <a:solidFill>
                <a:srgbClr val="00499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4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2400" b="0" strike="noStrike" spc="-1">
              <a:solidFill>
                <a:srgbClr val="00499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PlaceHolder 1"/>
          <p:cNvSpPr>
            <a:spLocks noGrp="1"/>
          </p:cNvSpPr>
          <p:nvPr>
            <p:ph type="title"/>
          </p:nvPr>
        </p:nvSpPr>
        <p:spPr>
          <a:xfrm>
            <a:off x="414720" y="1036800"/>
            <a:ext cx="8187480" cy="110412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GB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6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2400" b="0" strike="noStrike" spc="-1">
              <a:solidFill>
                <a:srgbClr val="00499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7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2400" b="0" strike="noStrike" spc="-1">
              <a:solidFill>
                <a:srgbClr val="00499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8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2400" b="0" strike="noStrike" spc="-1">
              <a:solidFill>
                <a:srgbClr val="00499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9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2400" b="0" strike="noStrike" spc="-1">
              <a:solidFill>
                <a:srgbClr val="00499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PlaceHolder 1"/>
          <p:cNvSpPr>
            <a:spLocks noGrp="1"/>
          </p:cNvSpPr>
          <p:nvPr>
            <p:ph type="title"/>
          </p:nvPr>
        </p:nvSpPr>
        <p:spPr>
          <a:xfrm>
            <a:off x="414720" y="1036800"/>
            <a:ext cx="8187480" cy="110412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GB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1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2400" b="0" strike="noStrike" spc="-1">
              <a:solidFill>
                <a:srgbClr val="00499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2" name="PlaceHolder 3"/>
          <p:cNvSpPr>
            <a:spLocks noGrp="1"/>
          </p:cNvSpPr>
          <p:nvPr>
            <p:ph type="body"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2400" b="0" strike="noStrike" spc="-1">
              <a:solidFill>
                <a:srgbClr val="00499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3" name="PlaceHolder 4"/>
          <p:cNvSpPr>
            <a:spLocks noGrp="1"/>
          </p:cNvSpPr>
          <p:nvPr>
            <p:ph type="body"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2400" b="0" strike="noStrike" spc="-1">
              <a:solidFill>
                <a:srgbClr val="00499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4" name="PlaceHolder 5"/>
          <p:cNvSpPr>
            <a:spLocks noGrp="1"/>
          </p:cNvSpPr>
          <p:nvPr>
            <p:ph type="body"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2400" b="0" strike="noStrike" spc="-1">
              <a:solidFill>
                <a:srgbClr val="00499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5" name="PlaceHolder 6"/>
          <p:cNvSpPr>
            <a:spLocks noGrp="1"/>
          </p:cNvSpPr>
          <p:nvPr>
            <p:ph type="body"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2400" b="0" strike="noStrike" spc="-1">
              <a:solidFill>
                <a:srgbClr val="00499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6" name="PlaceHolder 7"/>
          <p:cNvSpPr>
            <a:spLocks noGrp="1"/>
          </p:cNvSpPr>
          <p:nvPr>
            <p:ph type="body"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2400" b="0" strike="noStrike" spc="-1">
              <a:solidFill>
                <a:srgbClr val="00499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objectiv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3" descr="D:\OLD\MisDocumentos\JASMINA\BSC-Corporative Design\BSC Template\cabecera2012-1600px.jpg">
            <a:extLst>
              <a:ext uri="{FF2B5EF4-FFF2-40B4-BE49-F238E27FC236}">
                <a16:creationId xmlns:a16="http://schemas.microsoft.com/office/drawing/2014/main" xmlns="" id="{A8DF63D1-FCD9-5647-9D89-9D9FCB57104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100" y="1"/>
            <a:ext cx="9290050" cy="8219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Shape 3">
            <a:extLst>
              <a:ext uri="{FF2B5EF4-FFF2-40B4-BE49-F238E27FC236}">
                <a16:creationId xmlns:a16="http://schemas.microsoft.com/office/drawing/2014/main" xmlns="" id="{A9B750DC-E108-CC4C-9E2F-28D84A3B13FA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458200" y="6355514"/>
            <a:ext cx="533400" cy="5024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r" eaLnBrk="1" hangingPunct="1">
              <a:defRPr/>
            </a:pPr>
            <a:fld id="{12B9872E-5424-4F43-803E-A7129D28339A}" type="slidenum">
              <a:rPr lang="en-US" altLang="en-US" sz="977" smtClean="0">
                <a:solidFill>
                  <a:srgbClr val="23589C"/>
                </a:solidFill>
              </a:rPr>
              <a:pPr algn="r" eaLnBrk="1" hangingPunct="1">
                <a:defRPr/>
              </a:pPr>
              <a:t>‹#›</a:t>
            </a:fld>
            <a:endParaRPr lang="en-US" altLang="en-US" sz="1758">
              <a:latin typeface="Calibri" charset="0"/>
            </a:endParaRPr>
          </a:p>
        </p:txBody>
      </p:sp>
      <p:pic>
        <p:nvPicPr>
          <p:cNvPr id="6" name="Picture 11" descr="C:\Users\lbermude\Documents\Laura\PWP BSC\img_ok\logo.png">
            <a:extLst>
              <a:ext uri="{FF2B5EF4-FFF2-40B4-BE49-F238E27FC236}">
                <a16:creationId xmlns:a16="http://schemas.microsoft.com/office/drawing/2014/main" xmlns="" id="{30110A1A-23F4-BB49-A67B-089F1890386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588" y="141131"/>
            <a:ext cx="1936750" cy="5676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59">
            <a:extLst>
              <a:ext uri="{FF2B5EF4-FFF2-40B4-BE49-F238E27FC236}">
                <a16:creationId xmlns:a16="http://schemas.microsoft.com/office/drawing/2014/main" xmlns="" id="{F0375AFB-5DBD-8047-8263-0DFEFB32CB3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5476" y="122521"/>
            <a:ext cx="574675" cy="2931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itle 16"/>
          <p:cNvSpPr>
            <a:spLocks noGrp="1" noChangeAspect="1"/>
          </p:cNvSpPr>
          <p:nvPr>
            <p:ph type="title"/>
          </p:nvPr>
        </p:nvSpPr>
        <p:spPr>
          <a:xfrm>
            <a:off x="396876" y="141100"/>
            <a:ext cx="6191348" cy="680868"/>
          </a:xfrm>
          <a:prstGeom prst="rect">
            <a:avLst/>
          </a:prstGeom>
        </p:spPr>
        <p:txBody>
          <a:bodyPr/>
          <a:lstStyle>
            <a:lvl1pPr algn="l">
              <a:defRPr sz="2735" baseline="0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Text Placeholder 10"/>
          <p:cNvSpPr>
            <a:spLocks noGrp="1" noChangeAspect="1"/>
          </p:cNvSpPr>
          <p:nvPr>
            <p:ph type="body" sz="quarter" idx="10"/>
          </p:nvPr>
        </p:nvSpPr>
        <p:spPr>
          <a:xfrm>
            <a:off x="395536" y="962661"/>
            <a:ext cx="8329365" cy="5392853"/>
          </a:xfrm>
          <a:prstGeom prst="rect">
            <a:avLst/>
          </a:prstGeom>
        </p:spPr>
        <p:txBody>
          <a:bodyPr/>
          <a:lstStyle>
            <a:lvl1pPr>
              <a:defRPr sz="2345"/>
            </a:lvl1pPr>
            <a:lvl2pPr>
              <a:defRPr sz="1954"/>
            </a:lvl2pPr>
            <a:lvl3pPr>
              <a:defRPr sz="1758"/>
            </a:lvl3pPr>
            <a:lvl4pPr>
              <a:defRPr sz="1563"/>
            </a:lvl4pPr>
            <a:lvl5pPr>
              <a:defRPr sz="1368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0413219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PlaceHolder 1"/>
          <p:cNvSpPr>
            <a:spLocks noGrp="1"/>
          </p:cNvSpPr>
          <p:nvPr>
            <p:ph type="title"/>
          </p:nvPr>
        </p:nvSpPr>
        <p:spPr>
          <a:xfrm>
            <a:off x="414720" y="1036800"/>
            <a:ext cx="8187480" cy="110412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GB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4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PlaceHolder 1"/>
          <p:cNvSpPr>
            <a:spLocks noGrp="1"/>
          </p:cNvSpPr>
          <p:nvPr>
            <p:ph type="title"/>
          </p:nvPr>
        </p:nvSpPr>
        <p:spPr>
          <a:xfrm>
            <a:off x="414720" y="1036800"/>
            <a:ext cx="8187480" cy="110412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GB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6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2400" b="0" strike="noStrike" spc="-1">
              <a:solidFill>
                <a:srgbClr val="00499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PlaceHolder 1"/>
          <p:cNvSpPr>
            <a:spLocks noGrp="1"/>
          </p:cNvSpPr>
          <p:nvPr>
            <p:ph type="title"/>
          </p:nvPr>
        </p:nvSpPr>
        <p:spPr>
          <a:xfrm>
            <a:off x="414720" y="1036800"/>
            <a:ext cx="8187480" cy="110412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GB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2400" b="0" strike="noStrike" spc="-1">
              <a:solidFill>
                <a:srgbClr val="00499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9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2400" b="0" strike="noStrike" spc="-1">
              <a:solidFill>
                <a:srgbClr val="00499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414720" y="1036800"/>
            <a:ext cx="8187480" cy="110412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GB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2400" b="0" strike="noStrike" spc="-1">
              <a:solidFill>
                <a:srgbClr val="00499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PlaceHolder 1"/>
          <p:cNvSpPr>
            <a:spLocks noGrp="1"/>
          </p:cNvSpPr>
          <p:nvPr>
            <p:ph type="title"/>
          </p:nvPr>
        </p:nvSpPr>
        <p:spPr>
          <a:xfrm>
            <a:off x="414720" y="1036800"/>
            <a:ext cx="8187480" cy="110412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GB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PlaceHolder 1"/>
          <p:cNvSpPr>
            <a:spLocks noGrp="1"/>
          </p:cNvSpPr>
          <p:nvPr>
            <p:ph type="subTitle"/>
          </p:nvPr>
        </p:nvSpPr>
        <p:spPr>
          <a:xfrm>
            <a:off x="414720" y="1036800"/>
            <a:ext cx="8187480" cy="51192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PlaceHolder 1"/>
          <p:cNvSpPr>
            <a:spLocks noGrp="1"/>
          </p:cNvSpPr>
          <p:nvPr>
            <p:ph type="title"/>
          </p:nvPr>
        </p:nvSpPr>
        <p:spPr>
          <a:xfrm>
            <a:off x="414720" y="1036800"/>
            <a:ext cx="8187480" cy="110412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GB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2400" b="0" strike="noStrike" spc="-1">
              <a:solidFill>
                <a:srgbClr val="00499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4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2400" b="0" strike="noStrike" spc="-1">
              <a:solidFill>
                <a:srgbClr val="00499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5" name="PlaceHolder 4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2400" b="0" strike="noStrike" spc="-1">
              <a:solidFill>
                <a:srgbClr val="00499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PlaceHolder 1"/>
          <p:cNvSpPr>
            <a:spLocks noGrp="1"/>
          </p:cNvSpPr>
          <p:nvPr>
            <p:ph type="title"/>
          </p:nvPr>
        </p:nvSpPr>
        <p:spPr>
          <a:xfrm>
            <a:off x="414720" y="1036800"/>
            <a:ext cx="8187480" cy="110412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GB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2400" b="0" strike="noStrike" spc="-1">
              <a:solidFill>
                <a:srgbClr val="00499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8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2400" b="0" strike="noStrike" spc="-1">
              <a:solidFill>
                <a:srgbClr val="00499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9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2400" b="0" strike="noStrike" spc="-1">
              <a:solidFill>
                <a:srgbClr val="00499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PlaceHolder 1"/>
          <p:cNvSpPr>
            <a:spLocks noGrp="1"/>
          </p:cNvSpPr>
          <p:nvPr>
            <p:ph type="title"/>
          </p:nvPr>
        </p:nvSpPr>
        <p:spPr>
          <a:xfrm>
            <a:off x="414720" y="1036800"/>
            <a:ext cx="8187480" cy="110412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GB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11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2400" b="0" strike="noStrike" spc="-1">
              <a:solidFill>
                <a:srgbClr val="00499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12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2400" b="0" strike="noStrike" spc="-1">
              <a:solidFill>
                <a:srgbClr val="00499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13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2400" b="0" strike="noStrike" spc="-1">
              <a:solidFill>
                <a:srgbClr val="00499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PlaceHolder 1"/>
          <p:cNvSpPr>
            <a:spLocks noGrp="1"/>
          </p:cNvSpPr>
          <p:nvPr>
            <p:ph type="title"/>
          </p:nvPr>
        </p:nvSpPr>
        <p:spPr>
          <a:xfrm>
            <a:off x="414720" y="1036800"/>
            <a:ext cx="8187480" cy="110412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GB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1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2400" b="0" strike="noStrike" spc="-1">
              <a:solidFill>
                <a:srgbClr val="00499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16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2400" b="0" strike="noStrike" spc="-1">
              <a:solidFill>
                <a:srgbClr val="00499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PlaceHolder 1"/>
          <p:cNvSpPr>
            <a:spLocks noGrp="1"/>
          </p:cNvSpPr>
          <p:nvPr>
            <p:ph type="title"/>
          </p:nvPr>
        </p:nvSpPr>
        <p:spPr>
          <a:xfrm>
            <a:off x="414720" y="1036800"/>
            <a:ext cx="8187480" cy="110412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GB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1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2400" b="0" strike="noStrike" spc="-1">
              <a:solidFill>
                <a:srgbClr val="00499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19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2400" b="0" strike="noStrike" spc="-1">
              <a:solidFill>
                <a:srgbClr val="00499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20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2400" b="0" strike="noStrike" spc="-1">
              <a:solidFill>
                <a:srgbClr val="00499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21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2400" b="0" strike="noStrike" spc="-1">
              <a:solidFill>
                <a:srgbClr val="00499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PlaceHolder 1"/>
          <p:cNvSpPr>
            <a:spLocks noGrp="1"/>
          </p:cNvSpPr>
          <p:nvPr>
            <p:ph type="title"/>
          </p:nvPr>
        </p:nvSpPr>
        <p:spPr>
          <a:xfrm>
            <a:off x="414720" y="1036800"/>
            <a:ext cx="8187480" cy="110412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GB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2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2400" b="0" strike="noStrike" spc="-1">
              <a:solidFill>
                <a:srgbClr val="00499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24" name="PlaceHolder 3"/>
          <p:cNvSpPr>
            <a:spLocks noGrp="1"/>
          </p:cNvSpPr>
          <p:nvPr>
            <p:ph type="body"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2400" b="0" strike="noStrike" spc="-1">
              <a:solidFill>
                <a:srgbClr val="00499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25" name="PlaceHolder 4"/>
          <p:cNvSpPr>
            <a:spLocks noGrp="1"/>
          </p:cNvSpPr>
          <p:nvPr>
            <p:ph type="body"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2400" b="0" strike="noStrike" spc="-1">
              <a:solidFill>
                <a:srgbClr val="00499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26" name="PlaceHolder 5"/>
          <p:cNvSpPr>
            <a:spLocks noGrp="1"/>
          </p:cNvSpPr>
          <p:nvPr>
            <p:ph type="body"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2400" b="0" strike="noStrike" spc="-1">
              <a:solidFill>
                <a:srgbClr val="00499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27" name="PlaceHolder 6"/>
          <p:cNvSpPr>
            <a:spLocks noGrp="1"/>
          </p:cNvSpPr>
          <p:nvPr>
            <p:ph type="body"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2400" b="0" strike="noStrike" spc="-1">
              <a:solidFill>
                <a:srgbClr val="00499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28" name="PlaceHolder 7"/>
          <p:cNvSpPr>
            <a:spLocks noGrp="1"/>
          </p:cNvSpPr>
          <p:nvPr>
            <p:ph type="body"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2400" b="0" strike="noStrike" spc="-1">
              <a:solidFill>
                <a:srgbClr val="00499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PlaceHolder 1"/>
          <p:cNvSpPr>
            <a:spLocks noGrp="1"/>
          </p:cNvSpPr>
          <p:nvPr>
            <p:ph type="title"/>
          </p:nvPr>
        </p:nvSpPr>
        <p:spPr>
          <a:xfrm>
            <a:off x="414720" y="1036800"/>
            <a:ext cx="8187480" cy="110412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GB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37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414720" y="1036800"/>
            <a:ext cx="8187480" cy="110412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GB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2400" b="0" strike="noStrike" spc="-1">
              <a:solidFill>
                <a:srgbClr val="00499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3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2400" b="0" strike="noStrike" spc="-1">
              <a:solidFill>
                <a:srgbClr val="00499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PlaceHolder 1"/>
          <p:cNvSpPr>
            <a:spLocks noGrp="1"/>
          </p:cNvSpPr>
          <p:nvPr>
            <p:ph type="title"/>
          </p:nvPr>
        </p:nvSpPr>
        <p:spPr>
          <a:xfrm>
            <a:off x="414720" y="1036800"/>
            <a:ext cx="8187480" cy="110412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GB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39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2400" b="0" strike="noStrike" spc="-1">
              <a:solidFill>
                <a:srgbClr val="00499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PlaceHolder 1"/>
          <p:cNvSpPr>
            <a:spLocks noGrp="1"/>
          </p:cNvSpPr>
          <p:nvPr>
            <p:ph type="title"/>
          </p:nvPr>
        </p:nvSpPr>
        <p:spPr>
          <a:xfrm>
            <a:off x="414720" y="1036800"/>
            <a:ext cx="8187480" cy="110412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GB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41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2400" b="0" strike="noStrike" spc="-1">
              <a:solidFill>
                <a:srgbClr val="00499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42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2400" b="0" strike="noStrike" spc="-1">
              <a:solidFill>
                <a:srgbClr val="00499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PlaceHolder 1"/>
          <p:cNvSpPr>
            <a:spLocks noGrp="1"/>
          </p:cNvSpPr>
          <p:nvPr>
            <p:ph type="title"/>
          </p:nvPr>
        </p:nvSpPr>
        <p:spPr>
          <a:xfrm>
            <a:off x="414720" y="1036800"/>
            <a:ext cx="8187480" cy="110412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GB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PlaceHolder 1"/>
          <p:cNvSpPr>
            <a:spLocks noGrp="1"/>
          </p:cNvSpPr>
          <p:nvPr>
            <p:ph type="subTitle"/>
          </p:nvPr>
        </p:nvSpPr>
        <p:spPr>
          <a:xfrm>
            <a:off x="414720" y="1036800"/>
            <a:ext cx="8187480" cy="51192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PlaceHolder 1"/>
          <p:cNvSpPr>
            <a:spLocks noGrp="1"/>
          </p:cNvSpPr>
          <p:nvPr>
            <p:ph type="title"/>
          </p:nvPr>
        </p:nvSpPr>
        <p:spPr>
          <a:xfrm>
            <a:off x="414720" y="1036800"/>
            <a:ext cx="8187480" cy="110412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GB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46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2400" b="0" strike="noStrike" spc="-1">
              <a:solidFill>
                <a:srgbClr val="00499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47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2400" b="0" strike="noStrike" spc="-1">
              <a:solidFill>
                <a:srgbClr val="00499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48" name="PlaceHolder 4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2400" b="0" strike="noStrike" spc="-1">
              <a:solidFill>
                <a:srgbClr val="00499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PlaceHolder 1"/>
          <p:cNvSpPr>
            <a:spLocks noGrp="1"/>
          </p:cNvSpPr>
          <p:nvPr>
            <p:ph type="title"/>
          </p:nvPr>
        </p:nvSpPr>
        <p:spPr>
          <a:xfrm>
            <a:off x="414720" y="1036800"/>
            <a:ext cx="8187480" cy="110412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GB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5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2400" b="0" strike="noStrike" spc="-1">
              <a:solidFill>
                <a:srgbClr val="00499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51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2400" b="0" strike="noStrike" spc="-1">
              <a:solidFill>
                <a:srgbClr val="00499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52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2400" b="0" strike="noStrike" spc="-1">
              <a:solidFill>
                <a:srgbClr val="00499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PlaceHolder 1"/>
          <p:cNvSpPr>
            <a:spLocks noGrp="1"/>
          </p:cNvSpPr>
          <p:nvPr>
            <p:ph type="title"/>
          </p:nvPr>
        </p:nvSpPr>
        <p:spPr>
          <a:xfrm>
            <a:off x="414720" y="1036800"/>
            <a:ext cx="8187480" cy="110412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GB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54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2400" b="0" strike="noStrike" spc="-1">
              <a:solidFill>
                <a:srgbClr val="00499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55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2400" b="0" strike="noStrike" spc="-1">
              <a:solidFill>
                <a:srgbClr val="00499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56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2400" b="0" strike="noStrike" spc="-1">
              <a:solidFill>
                <a:srgbClr val="00499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PlaceHolder 1"/>
          <p:cNvSpPr>
            <a:spLocks noGrp="1"/>
          </p:cNvSpPr>
          <p:nvPr>
            <p:ph type="title"/>
          </p:nvPr>
        </p:nvSpPr>
        <p:spPr>
          <a:xfrm>
            <a:off x="414720" y="1036800"/>
            <a:ext cx="8187480" cy="110412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GB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5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2400" b="0" strike="noStrike" spc="-1">
              <a:solidFill>
                <a:srgbClr val="00499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59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2400" b="0" strike="noStrike" spc="-1">
              <a:solidFill>
                <a:srgbClr val="00499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PlaceHolder 1"/>
          <p:cNvSpPr>
            <a:spLocks noGrp="1"/>
          </p:cNvSpPr>
          <p:nvPr>
            <p:ph type="title"/>
          </p:nvPr>
        </p:nvSpPr>
        <p:spPr>
          <a:xfrm>
            <a:off x="414720" y="1036800"/>
            <a:ext cx="8187480" cy="110412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GB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61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2400" b="0" strike="noStrike" spc="-1">
              <a:solidFill>
                <a:srgbClr val="00499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62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2400" b="0" strike="noStrike" spc="-1">
              <a:solidFill>
                <a:srgbClr val="00499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63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2400" b="0" strike="noStrike" spc="-1">
              <a:solidFill>
                <a:srgbClr val="00499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64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2400" b="0" strike="noStrike" spc="-1">
              <a:solidFill>
                <a:srgbClr val="00499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PlaceHolder 1"/>
          <p:cNvSpPr>
            <a:spLocks noGrp="1"/>
          </p:cNvSpPr>
          <p:nvPr>
            <p:ph type="title"/>
          </p:nvPr>
        </p:nvSpPr>
        <p:spPr>
          <a:xfrm>
            <a:off x="414720" y="1036800"/>
            <a:ext cx="8187480" cy="110412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GB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66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2400" b="0" strike="noStrike" spc="-1">
              <a:solidFill>
                <a:srgbClr val="00499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67" name="PlaceHolder 3"/>
          <p:cNvSpPr>
            <a:spLocks noGrp="1"/>
          </p:cNvSpPr>
          <p:nvPr>
            <p:ph type="body"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2400" b="0" strike="noStrike" spc="-1">
              <a:solidFill>
                <a:srgbClr val="00499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68" name="PlaceHolder 4"/>
          <p:cNvSpPr>
            <a:spLocks noGrp="1"/>
          </p:cNvSpPr>
          <p:nvPr>
            <p:ph type="body"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2400" b="0" strike="noStrike" spc="-1">
              <a:solidFill>
                <a:srgbClr val="00499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69" name="PlaceHolder 5"/>
          <p:cNvSpPr>
            <a:spLocks noGrp="1"/>
          </p:cNvSpPr>
          <p:nvPr>
            <p:ph type="body"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2400" b="0" strike="noStrike" spc="-1">
              <a:solidFill>
                <a:srgbClr val="00499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70" name="PlaceHolder 6"/>
          <p:cNvSpPr>
            <a:spLocks noGrp="1"/>
          </p:cNvSpPr>
          <p:nvPr>
            <p:ph type="body"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2400" b="0" strike="noStrike" spc="-1">
              <a:solidFill>
                <a:srgbClr val="00499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71" name="PlaceHolder 7"/>
          <p:cNvSpPr>
            <a:spLocks noGrp="1"/>
          </p:cNvSpPr>
          <p:nvPr>
            <p:ph type="body"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2400" b="0" strike="noStrike" spc="-1">
              <a:solidFill>
                <a:srgbClr val="00499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414720" y="1036800"/>
            <a:ext cx="8187480" cy="110412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GB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subTitle"/>
          </p:nvPr>
        </p:nvSpPr>
        <p:spPr>
          <a:xfrm>
            <a:off x="414720" y="1036800"/>
            <a:ext cx="8187480" cy="51192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laceHolder 1"/>
          <p:cNvSpPr>
            <a:spLocks noGrp="1"/>
          </p:cNvSpPr>
          <p:nvPr>
            <p:ph type="title"/>
          </p:nvPr>
        </p:nvSpPr>
        <p:spPr>
          <a:xfrm>
            <a:off x="414720" y="1036800"/>
            <a:ext cx="8187480" cy="110412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GB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2400" b="0" strike="noStrike" spc="-1">
              <a:solidFill>
                <a:srgbClr val="00499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8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2400" b="0" strike="noStrike" spc="-1">
              <a:solidFill>
                <a:srgbClr val="00499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9" name="PlaceHolder 4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2400" b="0" strike="noStrike" spc="-1">
              <a:solidFill>
                <a:srgbClr val="00499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laceHolder 1"/>
          <p:cNvSpPr>
            <a:spLocks noGrp="1"/>
          </p:cNvSpPr>
          <p:nvPr>
            <p:ph type="title"/>
          </p:nvPr>
        </p:nvSpPr>
        <p:spPr>
          <a:xfrm>
            <a:off x="414720" y="1036800"/>
            <a:ext cx="8187480" cy="110412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GB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1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2400" b="0" strike="noStrike" spc="-1">
              <a:solidFill>
                <a:srgbClr val="00499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2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2400" b="0" strike="noStrike" spc="-1">
              <a:solidFill>
                <a:srgbClr val="00499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3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2400" b="0" strike="noStrike" spc="-1">
              <a:solidFill>
                <a:srgbClr val="00499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laceHolder 1"/>
          <p:cNvSpPr>
            <a:spLocks noGrp="1"/>
          </p:cNvSpPr>
          <p:nvPr>
            <p:ph type="title"/>
          </p:nvPr>
        </p:nvSpPr>
        <p:spPr>
          <a:xfrm>
            <a:off x="414720" y="1036800"/>
            <a:ext cx="8187480" cy="110412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GB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2400" b="0" strike="noStrike" spc="-1">
              <a:solidFill>
                <a:srgbClr val="00499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6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2400" b="0" strike="noStrike" spc="-1">
              <a:solidFill>
                <a:srgbClr val="00499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7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2400" b="0" strike="noStrike" spc="-1">
              <a:solidFill>
                <a:srgbClr val="00499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4" Type="http://schemas.openxmlformats.org/officeDocument/2006/relationships/image" Target="../media/image1.jpeg"/><Relationship Id="rId15" Type="http://schemas.openxmlformats.org/officeDocument/2006/relationships/image" Target="../media/image2.wmf"/><Relationship Id="rId16" Type="http://schemas.openxmlformats.org/officeDocument/2006/relationships/image" Target="../media/image3.jpeg"/><Relationship Id="rId17" Type="http://schemas.openxmlformats.org/officeDocument/2006/relationships/image" Target="../media/image4.wmf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4.xml"/><Relationship Id="rId13" Type="http://schemas.openxmlformats.org/officeDocument/2006/relationships/slideLayout" Target="../slideLayouts/slideLayout25.xml"/><Relationship Id="rId14" Type="http://schemas.openxmlformats.org/officeDocument/2006/relationships/theme" Target="../theme/theme2.xml"/><Relationship Id="rId15" Type="http://schemas.openxmlformats.org/officeDocument/2006/relationships/image" Target="../media/image1.jpeg"/><Relationship Id="rId16" Type="http://schemas.openxmlformats.org/officeDocument/2006/relationships/image" Target="../media/image2.wmf"/><Relationship Id="rId1" Type="http://schemas.openxmlformats.org/officeDocument/2006/relationships/slideLayout" Target="../slideLayouts/slideLayout13.xml"/><Relationship Id="rId2" Type="http://schemas.openxmlformats.org/officeDocument/2006/relationships/slideLayout" Target="../slideLayouts/slideLayout14.xml"/><Relationship Id="rId3" Type="http://schemas.openxmlformats.org/officeDocument/2006/relationships/slideLayout" Target="../slideLayouts/slideLayout15.xml"/><Relationship Id="rId4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7.xml"/><Relationship Id="rId6" Type="http://schemas.openxmlformats.org/officeDocument/2006/relationships/slideLayout" Target="../slideLayouts/slideLayout18.xml"/><Relationship Id="rId7" Type="http://schemas.openxmlformats.org/officeDocument/2006/relationships/slideLayout" Target="../slideLayouts/slideLayout19.xml"/><Relationship Id="rId8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6.xml"/><Relationship Id="rId12" Type="http://schemas.openxmlformats.org/officeDocument/2006/relationships/slideLayout" Target="../slideLayouts/slideLayout37.xml"/><Relationship Id="rId13" Type="http://schemas.openxmlformats.org/officeDocument/2006/relationships/theme" Target="../theme/theme3.xml"/><Relationship Id="rId14" Type="http://schemas.openxmlformats.org/officeDocument/2006/relationships/image" Target="../media/image1.jpeg"/><Relationship Id="rId15" Type="http://schemas.openxmlformats.org/officeDocument/2006/relationships/image" Target="../media/image2.wmf"/><Relationship Id="rId1" Type="http://schemas.openxmlformats.org/officeDocument/2006/relationships/slideLayout" Target="../slideLayouts/slideLayout26.xml"/><Relationship Id="rId2" Type="http://schemas.openxmlformats.org/officeDocument/2006/relationships/slideLayout" Target="../slideLayouts/slideLayout27.xml"/><Relationship Id="rId3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9.xml"/><Relationship Id="rId5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2.xml"/><Relationship Id="rId8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5.xml"/></Relationships>
</file>

<file path=ppt/slideMasters/_rels/slideMaster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48.xml"/><Relationship Id="rId12" Type="http://schemas.openxmlformats.org/officeDocument/2006/relationships/slideLayout" Target="../slideLayouts/slideLayout49.xml"/><Relationship Id="rId13" Type="http://schemas.openxmlformats.org/officeDocument/2006/relationships/theme" Target="../theme/theme4.xml"/><Relationship Id="rId14" Type="http://schemas.openxmlformats.org/officeDocument/2006/relationships/image" Target="../media/image1.jpeg"/><Relationship Id="rId15" Type="http://schemas.openxmlformats.org/officeDocument/2006/relationships/image" Target="../media/image2.wmf"/><Relationship Id="rId1" Type="http://schemas.openxmlformats.org/officeDocument/2006/relationships/slideLayout" Target="../slideLayouts/slideLayout38.xml"/><Relationship Id="rId2" Type="http://schemas.openxmlformats.org/officeDocument/2006/relationships/slideLayout" Target="../slideLayouts/slideLayout39.xml"/><Relationship Id="rId3" Type="http://schemas.openxmlformats.org/officeDocument/2006/relationships/slideLayout" Target="../slideLayouts/slideLayout40.xml"/><Relationship Id="rId4" Type="http://schemas.openxmlformats.org/officeDocument/2006/relationships/slideLayout" Target="../slideLayouts/slideLayout41.xml"/><Relationship Id="rId5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4.xml"/><Relationship Id="rId8" Type="http://schemas.openxmlformats.org/officeDocument/2006/relationships/slideLayout" Target="../slideLayouts/slideLayout45.xml"/><Relationship Id="rId9" Type="http://schemas.openxmlformats.org/officeDocument/2006/relationships/slideLayout" Target="../slideLayouts/slideLayout46.xml"/><Relationship Id="rId10" Type="http://schemas.openxmlformats.org/officeDocument/2006/relationships/slideLayout" Target="../slideLayouts/slideLayout4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"/>
          <p:cNvPicPr/>
          <p:nvPr/>
        </p:nvPicPr>
        <p:blipFill>
          <a:blip r:embed="rId14"/>
          <a:stretch/>
        </p:blipFill>
        <p:spPr>
          <a:xfrm>
            <a:off x="0" y="0"/>
            <a:ext cx="9143640" cy="828360"/>
          </a:xfrm>
          <a:prstGeom prst="rect">
            <a:avLst/>
          </a:prstGeom>
          <a:ln>
            <a:noFill/>
          </a:ln>
        </p:spPr>
      </p:pic>
      <p:pic>
        <p:nvPicPr>
          <p:cNvPr id="8" name="Picture 2"/>
          <p:cNvPicPr/>
          <p:nvPr/>
        </p:nvPicPr>
        <p:blipFill>
          <a:blip r:embed="rId15"/>
          <a:stretch/>
        </p:blipFill>
        <p:spPr>
          <a:xfrm>
            <a:off x="228600" y="6308640"/>
            <a:ext cx="1877760" cy="460080"/>
          </a:xfrm>
          <a:prstGeom prst="rect">
            <a:avLst/>
          </a:prstGeom>
          <a:ln>
            <a:noFill/>
          </a:ln>
        </p:spPr>
      </p:pic>
      <p:pic>
        <p:nvPicPr>
          <p:cNvPr id="2" name="Picture 3"/>
          <p:cNvPicPr/>
          <p:nvPr/>
        </p:nvPicPr>
        <p:blipFill>
          <a:blip r:embed="rId16"/>
          <a:stretch/>
        </p:blipFill>
        <p:spPr>
          <a:xfrm>
            <a:off x="0" y="0"/>
            <a:ext cx="9143640" cy="6857640"/>
          </a:xfrm>
          <a:prstGeom prst="rect">
            <a:avLst/>
          </a:prstGeom>
          <a:ln>
            <a:noFill/>
          </a:ln>
        </p:spPr>
      </p:pic>
      <p:pic>
        <p:nvPicPr>
          <p:cNvPr id="3" name="Picture 5"/>
          <p:cNvPicPr/>
          <p:nvPr/>
        </p:nvPicPr>
        <p:blipFill>
          <a:blip r:embed="rId17"/>
          <a:stretch/>
        </p:blipFill>
        <p:spPr>
          <a:xfrm>
            <a:off x="1984320" y="1197000"/>
            <a:ext cx="4971600" cy="1223640"/>
          </a:xfrm>
          <a:prstGeom prst="rect">
            <a:avLst/>
          </a:prstGeom>
          <a:ln>
            <a:noFill/>
          </a:ln>
        </p:spPr>
      </p:pic>
      <p:sp>
        <p:nvSpPr>
          <p:cNvPr id="4" name="CustomShape 1"/>
          <p:cNvSpPr/>
          <p:nvPr/>
        </p:nvSpPr>
        <p:spPr>
          <a:xfrm>
            <a:off x="252360" y="189000"/>
            <a:ext cx="3893760" cy="395280"/>
          </a:xfrm>
          <a:custGeom>
            <a:avLst/>
            <a:gdLst/>
            <a:ahLst/>
            <a:cxnLst/>
            <a:rect l="l" t="t" r="r" b="b"/>
            <a:pathLst>
              <a:path w="10817" h="1099">
                <a:moveTo>
                  <a:pt x="0" y="0"/>
                </a:moveTo>
                <a:lnTo>
                  <a:pt x="10817" y="0"/>
                </a:lnTo>
                <a:lnTo>
                  <a:pt x="10817" y="1099"/>
                </a:lnTo>
                <a:lnTo>
                  <a:pt x="0" y="1099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2000" b="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roid Sans Fallback"/>
              </a:rPr>
              <a:t>www.bsc.es</a:t>
            </a:r>
            <a:endParaRPr lang="en-US" sz="2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 type="title"/>
          </p:nvPr>
        </p:nvSpPr>
        <p:spPr>
          <a:xfrm>
            <a:off x="685800" y="3068640"/>
            <a:ext cx="7770600" cy="745920"/>
          </a:xfrm>
          <a:prstGeom prst="rect">
            <a:avLst/>
          </a:prstGeom>
        </p:spPr>
        <p:txBody>
          <a:bodyPr anchor="b"/>
          <a:lstStyle/>
          <a:p>
            <a:pPr>
              <a:lnSpc>
                <a:spcPct val="93000"/>
              </a:lnSpc>
            </a:pPr>
            <a:r>
              <a:rPr lang="en-GB" sz="1800" b="0" strike="noStrike" spc="-1">
                <a:solidFill>
                  <a:srgbClr val="0058A9"/>
                </a:solidFill>
                <a:uFill>
                  <a:solidFill>
                    <a:srgbClr val="FFFFFF"/>
                  </a:solidFill>
                </a:uFill>
                <a:latin typeface="Arial"/>
                <a:ea typeface="Droid Sans Fallback"/>
              </a:rPr>
              <a:t>Click to edit Master title style</a:t>
            </a:r>
            <a:endParaRPr lang="en-GB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" name="PlaceHolder 3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400" b="0" strike="noStrike" spc="-1">
                <a:solidFill>
                  <a:srgbClr val="00499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600" b="0" strike="noStrike" spc="-1">
                <a:solidFill>
                  <a:srgbClr val="00499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600" b="0" strike="noStrike" spc="-1">
                <a:solidFill>
                  <a:srgbClr val="00499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000" b="0" strike="noStrike" spc="-1">
                <a:solidFill>
                  <a:srgbClr val="00499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solidFill>
                  <a:srgbClr val="00499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solidFill>
                  <a:srgbClr val="00499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solidFill>
                  <a:srgbClr val="00499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Picture 1"/>
          <p:cNvPicPr/>
          <p:nvPr/>
        </p:nvPicPr>
        <p:blipFill>
          <a:blip r:embed="rId15"/>
          <a:stretch/>
        </p:blipFill>
        <p:spPr>
          <a:xfrm>
            <a:off x="0" y="0"/>
            <a:ext cx="9143640" cy="828360"/>
          </a:xfrm>
          <a:prstGeom prst="rect">
            <a:avLst/>
          </a:prstGeom>
          <a:ln>
            <a:noFill/>
          </a:ln>
        </p:spPr>
      </p:pic>
      <p:pic>
        <p:nvPicPr>
          <p:cNvPr id="44" name="Picture 2"/>
          <p:cNvPicPr/>
          <p:nvPr/>
        </p:nvPicPr>
        <p:blipFill>
          <a:blip r:embed="rId16"/>
          <a:stretch/>
        </p:blipFill>
        <p:spPr>
          <a:xfrm>
            <a:off x="228600" y="6308640"/>
            <a:ext cx="1877760" cy="460080"/>
          </a:xfrm>
          <a:prstGeom prst="rect">
            <a:avLst/>
          </a:prstGeom>
          <a:ln>
            <a:noFill/>
          </a:ln>
        </p:spPr>
      </p:pic>
      <p:sp>
        <p:nvSpPr>
          <p:cNvPr id="45" name="CustomShape 1"/>
          <p:cNvSpPr/>
          <p:nvPr/>
        </p:nvSpPr>
        <p:spPr>
          <a:xfrm>
            <a:off x="2195640" y="6356520"/>
            <a:ext cx="6335280" cy="4140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6" name="PlaceHolder 2"/>
          <p:cNvSpPr>
            <a:spLocks noGrp="1"/>
          </p:cNvSpPr>
          <p:nvPr>
            <p:ph type="title"/>
          </p:nvPr>
        </p:nvSpPr>
        <p:spPr>
          <a:xfrm>
            <a:off x="414720" y="1036800"/>
            <a:ext cx="8187480" cy="1104120"/>
          </a:xfrm>
          <a:prstGeom prst="rect">
            <a:avLst/>
          </a:prstGeom>
        </p:spPr>
        <p:txBody>
          <a:bodyPr anchor="b"/>
          <a:lstStyle/>
          <a:p>
            <a:pPr>
              <a:lnSpc>
                <a:spcPct val="93000"/>
              </a:lnSpc>
            </a:pPr>
            <a:r>
              <a:rPr lang="en-GB" sz="1800" b="0" strike="noStrike" spc="-1">
                <a:solidFill>
                  <a:srgbClr val="0058A9"/>
                </a:solidFill>
                <a:uFill>
                  <a:solidFill>
                    <a:srgbClr val="FFFFFF"/>
                  </a:solidFill>
                </a:uFill>
                <a:latin typeface="Arial"/>
                <a:ea typeface="Droid Sans Fallback"/>
              </a:rPr>
              <a:t>Click to edit Master title style</a:t>
            </a:r>
            <a:endParaRPr lang="en-GB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7" name="PlaceHolder 3"/>
          <p:cNvSpPr>
            <a:spLocks noGrp="1"/>
          </p:cNvSpPr>
          <p:nvPr>
            <p:ph type="dt"/>
          </p:nvPr>
        </p:nvSpPr>
        <p:spPr>
          <a:xfrm>
            <a:off x="457200" y="6246720"/>
            <a:ext cx="2088720" cy="433080"/>
          </a:xfrm>
          <a:prstGeom prst="rect">
            <a:avLst/>
          </a:prstGeom>
        </p:spPr>
        <p:txBody>
          <a:bodyPr lIns="82800" tIns="41400" rIns="82800" bIns="41400"/>
          <a:lstStyle/>
          <a:p>
            <a:endParaRPr lang="en-US" sz="2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48" name="PlaceHolder 4"/>
          <p:cNvSpPr>
            <a:spLocks noGrp="1"/>
          </p:cNvSpPr>
          <p:nvPr>
            <p:ph type="ftr"/>
          </p:nvPr>
        </p:nvSpPr>
        <p:spPr>
          <a:xfrm>
            <a:off x="3127320" y="6246720"/>
            <a:ext cx="2858760" cy="433080"/>
          </a:xfrm>
          <a:prstGeom prst="rect">
            <a:avLst/>
          </a:prstGeom>
        </p:spPr>
        <p:txBody>
          <a:bodyPr lIns="82800" tIns="41400" rIns="82800" bIns="41400"/>
          <a:lstStyle/>
          <a:p>
            <a:endParaRPr lang="en-US" sz="2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49" name="PlaceHolder 5"/>
          <p:cNvSpPr>
            <a:spLocks noGrp="1"/>
          </p:cNvSpPr>
          <p:nvPr>
            <p:ph type="sldNum"/>
          </p:nvPr>
        </p:nvSpPr>
        <p:spPr>
          <a:xfrm>
            <a:off x="6554880" y="6246720"/>
            <a:ext cx="2088720" cy="433080"/>
          </a:xfrm>
          <a:prstGeom prst="rect">
            <a:avLst/>
          </a:prstGeom>
        </p:spPr>
        <p:txBody>
          <a:bodyPr lIns="90000" tIns="45000" rIns="90000" bIns="45000" anchor="b"/>
          <a:lstStyle/>
          <a:p>
            <a:pPr>
              <a:lnSpc>
                <a:spcPct val="100000"/>
              </a:lnSpc>
            </a:pPr>
            <a:fld id="{C3FA6EA1-4799-4779-904E-656C7AB46C62}" type="slidenum">
              <a:rPr lang="en-US" sz="1100" b="0" strike="noStrike" spc="-1">
                <a:solidFill>
                  <a:srgbClr val="00499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‹#›</a:t>
            </a:fld>
            <a:endParaRPr lang="en-US" sz="11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50" name="PlaceHolder 6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400" b="0" strike="noStrike" spc="-1">
                <a:solidFill>
                  <a:srgbClr val="00499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600" b="0" strike="noStrike" spc="-1">
                <a:solidFill>
                  <a:srgbClr val="00499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600" b="0" strike="noStrike" spc="-1">
                <a:solidFill>
                  <a:srgbClr val="00499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000" b="0" strike="noStrike" spc="-1">
                <a:solidFill>
                  <a:srgbClr val="00499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solidFill>
                  <a:srgbClr val="00499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solidFill>
                  <a:srgbClr val="00499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solidFill>
                  <a:srgbClr val="00499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700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" name="Picture 1"/>
          <p:cNvPicPr/>
          <p:nvPr/>
        </p:nvPicPr>
        <p:blipFill>
          <a:blip r:embed="rId14"/>
          <a:stretch/>
        </p:blipFill>
        <p:spPr>
          <a:xfrm>
            <a:off x="0" y="0"/>
            <a:ext cx="9143640" cy="828360"/>
          </a:xfrm>
          <a:prstGeom prst="rect">
            <a:avLst/>
          </a:prstGeom>
          <a:ln>
            <a:noFill/>
          </a:ln>
        </p:spPr>
      </p:pic>
      <p:pic>
        <p:nvPicPr>
          <p:cNvPr id="88" name="Picture 2"/>
          <p:cNvPicPr/>
          <p:nvPr/>
        </p:nvPicPr>
        <p:blipFill>
          <a:blip r:embed="rId15"/>
          <a:stretch/>
        </p:blipFill>
        <p:spPr>
          <a:xfrm>
            <a:off x="228600" y="6308640"/>
            <a:ext cx="1877760" cy="460080"/>
          </a:xfrm>
          <a:prstGeom prst="rect">
            <a:avLst/>
          </a:prstGeom>
          <a:ln>
            <a:noFill/>
          </a:ln>
        </p:spPr>
      </p:pic>
      <p:sp>
        <p:nvSpPr>
          <p:cNvPr id="89" name="CustomShape 1"/>
          <p:cNvSpPr/>
          <p:nvPr/>
        </p:nvSpPr>
        <p:spPr>
          <a:xfrm>
            <a:off x="2195640" y="6356520"/>
            <a:ext cx="6335280" cy="4140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0" name="PlaceHolder 2"/>
          <p:cNvSpPr>
            <a:spLocks noGrp="1"/>
          </p:cNvSpPr>
          <p:nvPr>
            <p:ph type="sldNum"/>
          </p:nvPr>
        </p:nvSpPr>
        <p:spPr>
          <a:xfrm>
            <a:off x="8604360" y="6357960"/>
            <a:ext cx="439200" cy="410760"/>
          </a:xfrm>
          <a:prstGeom prst="rect">
            <a:avLst/>
          </a:prstGeom>
        </p:spPr>
        <p:txBody>
          <a:bodyPr lIns="90000" tIns="45000" rIns="90000" bIns="45000" anchor="b"/>
          <a:lstStyle/>
          <a:p>
            <a:pPr>
              <a:lnSpc>
                <a:spcPct val="100000"/>
              </a:lnSpc>
            </a:pPr>
            <a:fld id="{2EFD725A-BBB5-4249-AD2D-8E61CD1E650A}" type="slidenum">
              <a:rPr lang="en-US" sz="1100" b="0" strike="noStrike" spc="-1">
                <a:solidFill>
                  <a:srgbClr val="00499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‹#›</a:t>
            </a:fld>
            <a:endParaRPr lang="en-US" sz="11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91" name="PlaceHolder 3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r>
              <a:rPr lang="en-GB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Click to edit the title text format</a:t>
            </a:r>
          </a:p>
        </p:txBody>
      </p:sp>
      <p:sp>
        <p:nvSpPr>
          <p:cNvPr id="92" name="PlaceHolder 4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400" b="0" strike="noStrike" spc="-1">
                <a:solidFill>
                  <a:srgbClr val="00499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600" b="0" strike="noStrike" spc="-1">
                <a:solidFill>
                  <a:srgbClr val="00499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600" b="0" strike="noStrike" spc="-1">
                <a:solidFill>
                  <a:srgbClr val="00499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000" b="0" strike="noStrike" spc="-1">
                <a:solidFill>
                  <a:srgbClr val="00499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solidFill>
                  <a:srgbClr val="00499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solidFill>
                  <a:srgbClr val="00499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solidFill>
                  <a:srgbClr val="00499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" name="Picture 1"/>
          <p:cNvPicPr/>
          <p:nvPr/>
        </p:nvPicPr>
        <p:blipFill>
          <a:blip r:embed="rId14"/>
          <a:stretch/>
        </p:blipFill>
        <p:spPr>
          <a:xfrm>
            <a:off x="0" y="0"/>
            <a:ext cx="9143640" cy="828360"/>
          </a:xfrm>
          <a:prstGeom prst="rect">
            <a:avLst/>
          </a:prstGeom>
          <a:ln>
            <a:noFill/>
          </a:ln>
        </p:spPr>
      </p:pic>
      <p:pic>
        <p:nvPicPr>
          <p:cNvPr id="130" name="Picture 2"/>
          <p:cNvPicPr/>
          <p:nvPr/>
        </p:nvPicPr>
        <p:blipFill>
          <a:blip r:embed="rId15"/>
          <a:stretch/>
        </p:blipFill>
        <p:spPr>
          <a:xfrm>
            <a:off x="228600" y="6308640"/>
            <a:ext cx="1877760" cy="460080"/>
          </a:xfrm>
          <a:prstGeom prst="rect">
            <a:avLst/>
          </a:prstGeom>
          <a:ln>
            <a:noFill/>
          </a:ln>
        </p:spPr>
      </p:pic>
      <p:sp>
        <p:nvSpPr>
          <p:cNvPr id="131" name="CustomShape 1"/>
          <p:cNvSpPr/>
          <p:nvPr/>
        </p:nvSpPr>
        <p:spPr>
          <a:xfrm>
            <a:off x="2195640" y="6356520"/>
            <a:ext cx="6335280" cy="4140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32" name="PlaceHolder 2"/>
          <p:cNvSpPr>
            <a:spLocks noGrp="1"/>
          </p:cNvSpPr>
          <p:nvPr>
            <p:ph type="title"/>
          </p:nvPr>
        </p:nvSpPr>
        <p:spPr>
          <a:xfrm>
            <a:off x="107640" y="44640"/>
            <a:ext cx="8928720" cy="791640"/>
          </a:xfrm>
          <a:prstGeom prst="rect">
            <a:avLst/>
          </a:prstGeom>
        </p:spPr>
        <p:txBody>
          <a:bodyPr anchor="b"/>
          <a:lstStyle/>
          <a:p>
            <a:pPr>
              <a:lnSpc>
                <a:spcPts val="1058"/>
              </a:lnSpc>
            </a:pPr>
            <a:r>
              <a:rPr lang="en-GB" sz="4000" b="0" strike="noStrike" spc="-1">
                <a:solidFill>
                  <a:srgbClr val="0058A9"/>
                </a:solidFill>
                <a:uFill>
                  <a:solidFill>
                    <a:srgbClr val="FFFFFF"/>
                  </a:solidFill>
                </a:uFill>
                <a:latin typeface="Arial"/>
                <a:ea typeface="Droid Sans Fallback"/>
              </a:rPr>
              <a:t>Haga clic para modificar el estilo de título del patrón</a:t>
            </a:r>
            <a:endParaRPr lang="en-GB" sz="4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33" name="PlaceHolder 3"/>
          <p:cNvSpPr>
            <a:spLocks noGrp="1"/>
          </p:cNvSpPr>
          <p:nvPr>
            <p:ph type="body"/>
          </p:nvPr>
        </p:nvSpPr>
        <p:spPr>
          <a:xfrm>
            <a:off x="107640" y="980640"/>
            <a:ext cx="8928720" cy="518436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3080" indent="-342720">
              <a:lnSpc>
                <a:spcPct val="100000"/>
              </a:lnSpc>
              <a:spcAft>
                <a:spcPts val="1426"/>
              </a:spcAft>
            </a:pPr>
            <a:r>
              <a:rPr lang="en-GB" sz="2800" b="0" strike="noStrike" spc="-1">
                <a:solidFill>
                  <a:srgbClr val="004990"/>
                </a:solidFill>
                <a:uFill>
                  <a:solidFill>
                    <a:srgbClr val="FFFFFF"/>
                  </a:solidFill>
                </a:uFill>
                <a:latin typeface="Arial"/>
                <a:ea typeface="Droid Sans Fallback"/>
              </a:rPr>
              <a:t>Haga clic para modificar el estilo de texto del patrón</a:t>
            </a:r>
            <a:endParaRPr lang="en-GB" sz="2800" b="0" strike="noStrike" spc="-1">
              <a:solidFill>
                <a:srgbClr val="00499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lang="en-GB" sz="2800" b="0" strike="noStrike" spc="-1">
                <a:solidFill>
                  <a:srgbClr val="004990"/>
                </a:solidFill>
                <a:uFill>
                  <a:solidFill>
                    <a:srgbClr val="FFFFFF"/>
                  </a:solidFill>
                </a:uFill>
                <a:latin typeface="Arial"/>
                <a:ea typeface="Droid Sans Fallback"/>
              </a:rPr>
              <a:t>Segundo nivel</a:t>
            </a:r>
            <a:endParaRPr lang="en-GB" sz="2800" b="0" strike="noStrike" spc="-1">
              <a:solidFill>
                <a:srgbClr val="00499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lang="en-GB" sz="2400" b="0" strike="noStrike" spc="-1">
                <a:solidFill>
                  <a:srgbClr val="004990"/>
                </a:solidFill>
                <a:uFill>
                  <a:solidFill>
                    <a:srgbClr val="FFFFFF"/>
                  </a:solidFill>
                </a:uFill>
                <a:latin typeface="Arial"/>
                <a:ea typeface="Droid Sans Fallback"/>
              </a:rPr>
              <a:t>Tercer nivel</a:t>
            </a:r>
            <a:endParaRPr lang="en-GB" sz="2400" b="0" strike="noStrike" spc="-1">
              <a:solidFill>
                <a:srgbClr val="00499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lang="en-GB" sz="1600" b="0" strike="noStrike" spc="-1">
                <a:solidFill>
                  <a:srgbClr val="004990"/>
                </a:solidFill>
                <a:uFill>
                  <a:solidFill>
                    <a:srgbClr val="FFFFFF"/>
                  </a:solidFill>
                </a:uFill>
                <a:latin typeface="Arial"/>
                <a:ea typeface="Droid Sans Fallback"/>
              </a:rPr>
              <a:t>Cuarto nivel</a:t>
            </a:r>
            <a:endParaRPr lang="en-GB" sz="1600" b="0" strike="noStrike" spc="-1">
              <a:solidFill>
                <a:srgbClr val="00499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lang="en-GB" sz="2000" b="0" strike="noStrike" spc="-1">
                <a:solidFill>
                  <a:srgbClr val="004990"/>
                </a:solidFill>
                <a:uFill>
                  <a:solidFill>
                    <a:srgbClr val="FFFFFF"/>
                  </a:solidFill>
                </a:uFill>
                <a:latin typeface="Arial"/>
                <a:ea typeface="Droid Sans Fallback"/>
              </a:rPr>
              <a:t>Quinto nivel</a:t>
            </a:r>
            <a:endParaRPr lang="en-GB" sz="2000" b="0" strike="noStrike" spc="-1">
              <a:solidFill>
                <a:srgbClr val="00499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34" name="PlaceHolder 4"/>
          <p:cNvSpPr>
            <a:spLocks noGrp="1"/>
          </p:cNvSpPr>
          <p:nvPr>
            <p:ph type="ftr"/>
          </p:nvPr>
        </p:nvSpPr>
        <p:spPr>
          <a:xfrm>
            <a:off x="2195640" y="6356520"/>
            <a:ext cx="6337080" cy="414000"/>
          </a:xfrm>
          <a:prstGeom prst="rect">
            <a:avLst/>
          </a:prstGeom>
        </p:spPr>
        <p:txBody>
          <a:bodyPr anchor="ctr"/>
          <a:lstStyle/>
          <a:p>
            <a:endParaRPr lang="en-US" sz="2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135" name="PlaceHolder 5"/>
          <p:cNvSpPr>
            <a:spLocks noGrp="1"/>
          </p:cNvSpPr>
          <p:nvPr>
            <p:ph type="sldNum"/>
          </p:nvPr>
        </p:nvSpPr>
        <p:spPr>
          <a:xfrm>
            <a:off x="8604360" y="6357960"/>
            <a:ext cx="442440" cy="412560"/>
          </a:xfrm>
          <a:prstGeom prst="rect">
            <a:avLst/>
          </a:prstGeom>
        </p:spPr>
        <p:txBody>
          <a:bodyPr lIns="90000" tIns="45000" rIns="90000" bIns="45000" anchor="b"/>
          <a:lstStyle/>
          <a:p>
            <a:pPr algn="r">
              <a:lnSpc>
                <a:spcPct val="100000"/>
              </a:lnSpc>
            </a:pPr>
            <a:fld id="{03ED1538-8DAA-455C-95F3-C67878D93D38}" type="slidenum">
              <a:rPr lang="en-US" sz="1100" b="0" strike="noStrike" spc="-1">
                <a:solidFill>
                  <a:srgbClr val="00499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‹#›</a:t>
            </a:fld>
            <a:endParaRPr lang="en-US" sz="11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png"/><Relationship Id="rId3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f"/><Relationship Id="rId4" Type="http://schemas.openxmlformats.org/officeDocument/2006/relationships/image" Target="../media/image19.tiff"/><Relationship Id="rId5" Type="http://schemas.openxmlformats.org/officeDocument/2006/relationships/image" Target="../media/image20.tiff"/><Relationship Id="rId6" Type="http://schemas.openxmlformats.org/officeDocument/2006/relationships/image" Target="../media/image21.tiff"/><Relationship Id="rId7" Type="http://schemas.openxmlformats.org/officeDocument/2006/relationships/image" Target="../media/image22.tiff"/><Relationship Id="rId8" Type="http://schemas.openxmlformats.org/officeDocument/2006/relationships/image" Target="../media/image23.tiff"/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4.w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image" Target="../media/image26.png"/><Relationship Id="rId1" Type="http://schemas.openxmlformats.org/officeDocument/2006/relationships/slideLayout" Target="../slideLayouts/slideLayout38.xml"/><Relationship Id="rId2" Type="http://schemas.openxmlformats.org/officeDocument/2006/relationships/notesSlide" Target="../notesSlides/notesSlide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4" Type="http://schemas.openxmlformats.org/officeDocument/2006/relationships/image" Target="../media/image30.png"/><Relationship Id="rId5" Type="http://schemas.openxmlformats.org/officeDocument/2006/relationships/image" Target="../media/image31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33.em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3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4" Type="http://schemas.openxmlformats.org/officeDocument/2006/relationships/image" Target="../media/image37.emf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35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9.tiff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39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notesSlide" Target="../notesSlides/notesSlide6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40.jp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notesSlide" Target="../notesSlides/notesSlide8.xml"/><Relationship Id="rId3" Type="http://schemas.openxmlformats.org/officeDocument/2006/relationships/hyperlink" Target="https://github.com/obellprat/NCOMMS-18-00404A" TargetMode="Externa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notesSlide" Target="../notesSlides/notesSlide9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41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42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4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tiff"/><Relationship Id="rId4" Type="http://schemas.openxmlformats.org/officeDocument/2006/relationships/image" Target="../media/image20.tiff"/><Relationship Id="rId5" Type="http://schemas.openxmlformats.org/officeDocument/2006/relationships/image" Target="../media/image19.tiff"/><Relationship Id="rId6" Type="http://schemas.openxmlformats.org/officeDocument/2006/relationships/image" Target="../media/image21.tiff"/><Relationship Id="rId7" Type="http://schemas.openxmlformats.org/officeDocument/2006/relationships/image" Target="../media/image22.tiff"/><Relationship Id="rId1" Type="http://schemas.openxmlformats.org/officeDocument/2006/relationships/slideLayout" Target="../slideLayouts/slideLayout27.xml"/><Relationship Id="rId2" Type="http://schemas.openxmlformats.org/officeDocument/2006/relationships/image" Target="../media/image18.tiff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44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1.jpg"/><Relationship Id="rId3" Type="http://schemas.openxmlformats.org/officeDocument/2006/relationships/image" Target="../media/image12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4" Type="http://schemas.openxmlformats.org/officeDocument/2006/relationships/image" Target="../media/image12.jpg"/><Relationship Id="rId5" Type="http://schemas.openxmlformats.org/officeDocument/2006/relationships/image" Target="../media/image14.jpeg"/><Relationship Id="rId6" Type="http://schemas.openxmlformats.org/officeDocument/2006/relationships/image" Target="../media/image15.jp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3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4" Type="http://schemas.openxmlformats.org/officeDocument/2006/relationships/image" Target="../media/image12.jpg"/><Relationship Id="rId5" Type="http://schemas.openxmlformats.org/officeDocument/2006/relationships/image" Target="../media/image14.jpeg"/><Relationship Id="rId6" Type="http://schemas.openxmlformats.org/officeDocument/2006/relationships/image" Target="../media/image15.jpg"/><Relationship Id="rId7" Type="http://schemas.openxmlformats.org/officeDocument/2006/relationships/image" Target="../media/image16.jp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3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4" Type="http://schemas.openxmlformats.org/officeDocument/2006/relationships/image" Target="../media/image12.jpg"/><Relationship Id="rId5" Type="http://schemas.openxmlformats.org/officeDocument/2006/relationships/image" Target="../media/image14.jpeg"/><Relationship Id="rId6" Type="http://schemas.openxmlformats.org/officeDocument/2006/relationships/image" Target="../media/image15.jpg"/><Relationship Id="rId7" Type="http://schemas.openxmlformats.org/officeDocument/2006/relationships/image" Target="../media/image17.jp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TextShape 1"/>
          <p:cNvSpPr txBox="1"/>
          <p:nvPr/>
        </p:nvSpPr>
        <p:spPr>
          <a:xfrm>
            <a:off x="147053" y="3112577"/>
            <a:ext cx="8890000" cy="3529263"/>
          </a:xfrm>
          <a:prstGeom prst="rect">
            <a:avLst/>
          </a:prstGeom>
          <a:noFill/>
          <a:ln>
            <a:noFill/>
          </a:ln>
        </p:spPr>
        <p:txBody>
          <a:bodyPr anchor="b"/>
          <a:lstStyle/>
          <a:p>
            <a:pPr algn="ctr"/>
            <a:r>
              <a:rPr lang="en" sz="3200" dirty="0">
                <a:solidFill>
                  <a:schemeClr val="bg1"/>
                </a:solidFill>
              </a:rPr>
              <a:t>Towards reliable extreme weather and climate event </a:t>
            </a:r>
            <a:r>
              <a:rPr lang="en" sz="3200" dirty="0" smtClean="0">
                <a:solidFill>
                  <a:schemeClr val="bg1"/>
                </a:solidFill>
              </a:rPr>
              <a:t>attribution</a:t>
            </a:r>
            <a:endParaRPr lang="en-AU" sz="3200" dirty="0" smtClean="0">
              <a:solidFill>
                <a:schemeClr val="bg1"/>
              </a:solidFill>
            </a:endParaRPr>
          </a:p>
          <a:p>
            <a:pPr algn="ctr"/>
            <a:endParaRPr lang="en" sz="3200" dirty="0">
              <a:solidFill>
                <a:schemeClr val="bg1"/>
              </a:solidFill>
            </a:endParaRPr>
          </a:p>
          <a:p>
            <a:pPr algn="ctr"/>
            <a:r>
              <a:rPr lang="en" sz="2000" dirty="0" smtClean="0">
                <a:solidFill>
                  <a:schemeClr val="bg1"/>
                </a:solidFill>
              </a:rPr>
              <a:t>Omar Bellprat, Virginie Guemas, Francisco Doblas-Reyes</a:t>
            </a:r>
            <a:r>
              <a:rPr lang="en-AU" sz="2000" dirty="0" smtClean="0">
                <a:solidFill>
                  <a:schemeClr val="bg1"/>
                </a:solidFill>
              </a:rPr>
              <a:t> </a:t>
            </a:r>
            <a:r>
              <a:rPr lang="en" sz="2000" dirty="0" smtClean="0">
                <a:solidFill>
                  <a:schemeClr val="bg1"/>
                </a:solidFill>
              </a:rPr>
              <a:t>&amp; Markus Donat</a:t>
            </a:r>
            <a:endParaRPr lang="en" sz="2000" dirty="0">
              <a:solidFill>
                <a:schemeClr val="bg1"/>
              </a:solidFill>
            </a:endParaRPr>
          </a:p>
          <a:p>
            <a:endParaRPr lang="es-ES" sz="2000" i="1" dirty="0"/>
          </a:p>
          <a:p>
            <a:endParaRPr lang="es-ES" i="1" dirty="0"/>
          </a:p>
          <a:p>
            <a:pPr algn="r"/>
            <a:r>
              <a:rPr lang="es-ES" dirty="0">
                <a:solidFill>
                  <a:schemeClr val="bg1"/>
                </a:solidFill>
              </a:rPr>
              <a:t> </a:t>
            </a:r>
          </a:p>
          <a:p>
            <a:pPr algn="ctr"/>
            <a:endParaRPr lang="en" sz="3200" dirty="0">
              <a:solidFill>
                <a:schemeClr val="bg1"/>
              </a:solidFill>
            </a:endParaRPr>
          </a:p>
        </p:txBody>
      </p:sp>
      <p:pic>
        <p:nvPicPr>
          <p:cNvPr id="3" name="Imagen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7752" y="5983609"/>
            <a:ext cx="1723541" cy="754049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4" name="Picture 3" descr="logo_economia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407" y="5970100"/>
            <a:ext cx="2720724" cy="78106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13534" y="1650133"/>
            <a:ext cx="5434367" cy="1985506"/>
            <a:chOff x="13534" y="1650133"/>
            <a:chExt cx="5434367" cy="1985506"/>
          </a:xfrm>
        </p:grpSpPr>
        <p:pic>
          <p:nvPicPr>
            <p:cNvPr id="9" name="Picture 8">
              <a:extLst>
                <a:ext uri="{FF2B5EF4-FFF2-40B4-BE49-F238E27FC236}">
                  <a16:creationId xmlns="" xmlns:a16="http://schemas.microsoft.com/office/drawing/2014/main" id="{916AE9A3-3E8E-E74A-B0E5-2A305A252A1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3534" y="1835161"/>
              <a:ext cx="5039143" cy="1800478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="" xmlns:a16="http://schemas.microsoft.com/office/drawing/2014/main" id="{D7939FB7-41D9-2542-AC01-B9A302AF2357}"/>
                </a:ext>
              </a:extLst>
            </p:cNvPr>
            <p:cNvSpPr txBox="1"/>
            <p:nvPr/>
          </p:nvSpPr>
          <p:spPr>
            <a:xfrm>
              <a:off x="410417" y="1650133"/>
              <a:ext cx="503748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b="1" dirty="0" err="1"/>
                <a:t>Overconfident</a:t>
              </a:r>
              <a:endParaRPr lang="es-ES" dirty="0"/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113786" y="3295629"/>
            <a:ext cx="4923698" cy="1947452"/>
            <a:chOff x="113786" y="3295629"/>
            <a:chExt cx="4923698" cy="1947452"/>
          </a:xfrm>
        </p:grpSpPr>
        <p:pic>
          <p:nvPicPr>
            <p:cNvPr id="4" name="Picture 3">
              <a:extLst>
                <a:ext uri="{FF2B5EF4-FFF2-40B4-BE49-F238E27FC236}">
                  <a16:creationId xmlns="" xmlns:a16="http://schemas.microsoft.com/office/drawing/2014/main" id="{2D18920E-EB71-9A4E-851B-E0B2A6A9B62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3786" y="3594617"/>
              <a:ext cx="4923698" cy="1648464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="" xmlns:a16="http://schemas.microsoft.com/office/drawing/2014/main" id="{B82B4170-A676-234B-9549-C2CC5BA0CFE2}"/>
                </a:ext>
              </a:extLst>
            </p:cNvPr>
            <p:cNvSpPr txBox="1"/>
            <p:nvPr/>
          </p:nvSpPr>
          <p:spPr>
            <a:xfrm>
              <a:off x="410417" y="3295629"/>
              <a:ext cx="4627067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s-ES" b="1" dirty="0" err="1"/>
                <a:t>Underconfident</a:t>
              </a:r>
              <a:endParaRPr lang="es-ES" dirty="0"/>
            </a:p>
          </p:txBody>
        </p:sp>
      </p:grpSp>
      <p:sp>
        <p:nvSpPr>
          <p:cNvPr id="27" name="Rectangle 26">
            <a:extLst>
              <a:ext uri="{FF2B5EF4-FFF2-40B4-BE49-F238E27FC236}">
                <a16:creationId xmlns="" xmlns:a16="http://schemas.microsoft.com/office/drawing/2014/main" id="{3819177B-105B-AD41-8A49-AB969C1A1EAE}"/>
              </a:ext>
            </a:extLst>
          </p:cNvPr>
          <p:cNvSpPr/>
          <p:nvPr/>
        </p:nvSpPr>
        <p:spPr>
          <a:xfrm>
            <a:off x="5923031" y="2260600"/>
            <a:ext cx="295553" cy="711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8" name="Rectangle 27">
            <a:extLst>
              <a:ext uri="{FF2B5EF4-FFF2-40B4-BE49-F238E27FC236}">
                <a16:creationId xmlns="" xmlns:a16="http://schemas.microsoft.com/office/drawing/2014/main" id="{B032FC07-6E83-774E-9295-9CE9E27853A8}"/>
              </a:ext>
            </a:extLst>
          </p:cNvPr>
          <p:cNvSpPr/>
          <p:nvPr/>
        </p:nvSpPr>
        <p:spPr>
          <a:xfrm flipH="1">
            <a:off x="6920812" y="3752600"/>
            <a:ext cx="563216" cy="3877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v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="" xmlns:a16="http://schemas.microsoft.com/office/drawing/2014/main" id="{1799502A-EDCF-004D-9C55-7C469D595E17}"/>
              </a:ext>
            </a:extLst>
          </p:cNvPr>
          <p:cNvSpPr/>
          <p:nvPr/>
        </p:nvSpPr>
        <p:spPr>
          <a:xfrm flipH="1">
            <a:off x="6992454" y="6260778"/>
            <a:ext cx="563216" cy="3877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v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="" xmlns:a16="http://schemas.microsoft.com/office/drawing/2014/main" id="{457432B7-DF09-EF43-9BB8-DB70547F2889}"/>
              </a:ext>
            </a:extLst>
          </p:cNvPr>
          <p:cNvSpPr/>
          <p:nvPr/>
        </p:nvSpPr>
        <p:spPr>
          <a:xfrm flipH="1">
            <a:off x="5936976" y="4967103"/>
            <a:ext cx="281608" cy="3877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v</a:t>
            </a:r>
          </a:p>
        </p:txBody>
      </p:sp>
      <p:sp>
        <p:nvSpPr>
          <p:cNvPr id="33" name="Title 1">
            <a:extLst>
              <a:ext uri="{FF2B5EF4-FFF2-40B4-BE49-F238E27FC236}">
                <a16:creationId xmlns="" xmlns:a16="http://schemas.microsoft.com/office/drawing/2014/main" id="{4F00A232-0CB2-374D-AE2F-D317C70E14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0417" y="128257"/>
            <a:ext cx="6048440" cy="680837"/>
          </a:xfrm>
        </p:spPr>
        <p:txBody>
          <a:bodyPr/>
          <a:lstStyle/>
          <a:p>
            <a:pPr>
              <a:defRPr/>
            </a:pPr>
            <a:r>
              <a:rPr lang="en-US" sz="3200" dirty="0">
                <a:solidFill>
                  <a:schemeClr val="bg1"/>
                </a:solidFill>
              </a:rPr>
              <a:t>Ensemble reliability 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6E9DDE45-FC41-9346-AD55-99B9FCFA7AD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12357" y="5196720"/>
            <a:ext cx="1617255" cy="167197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A8B24325-7CD2-8247-841F-FDAD54E81CE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20775" y="3606487"/>
            <a:ext cx="1617255" cy="158719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3F2057CE-8E2D-5C4B-ABE5-637954ED89A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70030" y="1927548"/>
            <a:ext cx="1678168" cy="1671976"/>
          </a:xfrm>
          <a:prstGeom prst="rect">
            <a:avLst/>
          </a:prstGeom>
        </p:spPr>
      </p:pic>
      <p:sp>
        <p:nvSpPr>
          <p:cNvPr id="38" name="TextBox 37">
            <a:extLst>
              <a:ext uri="{FF2B5EF4-FFF2-40B4-BE49-F238E27FC236}">
                <a16:creationId xmlns="" xmlns:a16="http://schemas.microsoft.com/office/drawing/2014/main" id="{E1564566-8F56-A947-A27C-FBC01EA1B491}"/>
              </a:ext>
            </a:extLst>
          </p:cNvPr>
          <p:cNvSpPr txBox="1"/>
          <p:nvPr/>
        </p:nvSpPr>
        <p:spPr>
          <a:xfrm>
            <a:off x="5749824" y="1636716"/>
            <a:ext cx="29348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Rank </a:t>
            </a:r>
            <a:r>
              <a:rPr lang="es-ES" dirty="0" err="1"/>
              <a:t>Histogram</a:t>
            </a:r>
            <a:endParaRPr lang="es-ES" dirty="0"/>
          </a:p>
        </p:txBody>
      </p:sp>
      <p:sp>
        <p:nvSpPr>
          <p:cNvPr id="5" name="Rectangle 4"/>
          <p:cNvSpPr/>
          <p:nvPr/>
        </p:nvSpPr>
        <p:spPr>
          <a:xfrm>
            <a:off x="161349" y="831416"/>
            <a:ext cx="877476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i="1" dirty="0"/>
              <a:t>A</a:t>
            </a:r>
            <a:r>
              <a:rPr lang="en-US" sz="2400" i="1" dirty="0" smtClean="0"/>
              <a:t>greement </a:t>
            </a:r>
            <a:r>
              <a:rPr lang="en-US" sz="2400" i="1" dirty="0"/>
              <a:t>between the predicted probabilities and observed relative frequencies of a given event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0" y="4957958"/>
            <a:ext cx="5052677" cy="1898825"/>
            <a:chOff x="0" y="4957958"/>
            <a:chExt cx="5052677" cy="1898825"/>
          </a:xfrm>
        </p:grpSpPr>
        <p:pic>
          <p:nvPicPr>
            <p:cNvPr id="2" name="Picture 1">
              <a:extLst>
                <a:ext uri="{FF2B5EF4-FFF2-40B4-BE49-F238E27FC236}">
                  <a16:creationId xmlns="" xmlns:a16="http://schemas.microsoft.com/office/drawing/2014/main" id="{C6AA60C4-5270-764A-A60D-6F63D06047F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0" y="5228950"/>
              <a:ext cx="5037484" cy="1627833"/>
            </a:xfrm>
            <a:prstGeom prst="rect">
              <a:avLst/>
            </a:prstGeom>
          </p:spPr>
        </p:pic>
        <p:sp>
          <p:nvSpPr>
            <p:cNvPr id="26" name="TextBox 25">
              <a:extLst>
                <a:ext uri="{FF2B5EF4-FFF2-40B4-BE49-F238E27FC236}">
                  <a16:creationId xmlns="" xmlns:a16="http://schemas.microsoft.com/office/drawing/2014/main" id="{ED800E68-EA13-264C-81BF-D15272343D46}"/>
                </a:ext>
              </a:extLst>
            </p:cNvPr>
            <p:cNvSpPr txBox="1"/>
            <p:nvPr/>
          </p:nvSpPr>
          <p:spPr>
            <a:xfrm>
              <a:off x="410417" y="4957958"/>
              <a:ext cx="4642260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s-ES" b="1" dirty="0" err="1"/>
                <a:t>Reliable</a:t>
              </a:r>
              <a:endParaRPr lang="es-ES" dirty="0"/>
            </a:p>
          </p:txBody>
        </p:sp>
      </p:grpSp>
    </p:spTree>
    <p:extLst>
      <p:ext uri="{BB962C8B-B14F-4D97-AF65-F5344CB8AC3E}">
        <p14:creationId xmlns:p14="http://schemas.microsoft.com/office/powerpoint/2010/main" val="10149163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" name="Picture 1"/>
          <p:cNvPicPr/>
          <p:nvPr/>
        </p:nvPicPr>
        <p:blipFill>
          <a:blip r:embed="rId3"/>
          <a:srcRect l="11601" b="23028"/>
          <a:stretch/>
        </p:blipFill>
        <p:spPr>
          <a:xfrm>
            <a:off x="519120" y="2438280"/>
            <a:ext cx="8135640" cy="3443040"/>
          </a:xfrm>
          <a:prstGeom prst="rect">
            <a:avLst/>
          </a:prstGeom>
          <a:ln>
            <a:noFill/>
          </a:ln>
        </p:spPr>
      </p:pic>
      <p:sp>
        <p:nvSpPr>
          <p:cNvPr id="195" name="CustomShape 1"/>
          <p:cNvSpPr/>
          <p:nvPr/>
        </p:nvSpPr>
        <p:spPr>
          <a:xfrm>
            <a:off x="122400" y="22320"/>
            <a:ext cx="8927640" cy="791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96" name="CustomShape 2"/>
          <p:cNvSpPr/>
          <p:nvPr/>
        </p:nvSpPr>
        <p:spPr>
          <a:xfrm>
            <a:off x="5715000" y="6437160"/>
            <a:ext cx="6171840" cy="36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/>
          <a:lstStyle/>
          <a:p>
            <a:pPr>
              <a:lnSpc>
                <a:spcPct val="100000"/>
              </a:lnSpc>
            </a:pPr>
            <a:r>
              <a:rPr lang="en-US" sz="1800" b="0" i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roid Sans Fallback"/>
              </a:rPr>
              <a:t>Weisheimer and Palmer (2014)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97" name="CustomShape 3"/>
          <p:cNvSpPr/>
          <p:nvPr/>
        </p:nvSpPr>
        <p:spPr>
          <a:xfrm>
            <a:off x="304920" y="1252440"/>
            <a:ext cx="8745120" cy="15872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/>
          <a:lstStyle/>
          <a:p>
            <a:pPr>
              <a:lnSpc>
                <a:spcPct val="100000"/>
              </a:lnSpc>
            </a:pPr>
            <a:r>
              <a:rPr lang="en-US" sz="2400" b="0" strike="noStrike" spc="-1">
                <a:solidFill>
                  <a:srgbClr val="005EA4"/>
                </a:solidFill>
                <a:uFill>
                  <a:solidFill>
                    <a:srgbClr val="FFFFFF"/>
                  </a:solidFill>
                </a:uFill>
                <a:latin typeface="Arial"/>
                <a:ea typeface="Droid Sans Fallback"/>
              </a:rPr>
              <a:t>When rain &gt; 100 mm is simulated with 80% probability does </a:t>
            </a:r>
            <a:endParaRPr lang="en-US" sz="2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2400" b="0" strike="noStrike" spc="-1">
                <a:solidFill>
                  <a:srgbClr val="005EA4"/>
                </a:solidFill>
                <a:uFill>
                  <a:solidFill>
                    <a:srgbClr val="FFFFFF"/>
                  </a:solidFill>
                </a:uFill>
                <a:latin typeface="Arial"/>
                <a:ea typeface="Droid Sans Fallback"/>
              </a:rPr>
              <a:t>it actually rain &gt; 100 mm in 80% of the time?</a:t>
            </a:r>
            <a:endParaRPr lang="en-US" sz="2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lang="en-US" sz="2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lang="en-US" sz="2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98" name="CustomShape 4"/>
          <p:cNvSpPr/>
          <p:nvPr/>
        </p:nvSpPr>
        <p:spPr>
          <a:xfrm>
            <a:off x="195120" y="20520"/>
            <a:ext cx="8927640" cy="791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>
              <a:lnSpc>
                <a:spcPct val="100000"/>
              </a:lnSpc>
            </a:pPr>
            <a:r>
              <a:rPr lang="en-US" sz="3600" b="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roid Sans Fallback"/>
              </a:rPr>
              <a:t>Evaluating simulated probabilities</a:t>
            </a:r>
            <a:endParaRPr lang="en-US" sz="36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TextShape 1"/>
          <p:cNvSpPr txBox="1"/>
          <p:nvPr/>
        </p:nvSpPr>
        <p:spPr>
          <a:xfrm>
            <a:off x="108000" y="44280"/>
            <a:ext cx="8927640" cy="791640"/>
          </a:xfrm>
          <a:prstGeom prst="rect">
            <a:avLst/>
          </a:prstGeom>
          <a:noFill/>
          <a:ln>
            <a:noFill/>
          </a:ln>
        </p:spPr>
        <p:txBody>
          <a:bodyPr anchor="b"/>
          <a:lstStyle/>
          <a:p>
            <a:pPr>
              <a:lnSpc>
                <a:spcPct val="100000"/>
              </a:lnSpc>
            </a:pPr>
            <a:r>
              <a:rPr lang="en-GB" sz="3600" b="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roid Sans Fallback"/>
              </a:rPr>
              <a:t>The EUCLEIA prototype</a:t>
            </a:r>
            <a:endParaRPr lang="en-GB" sz="36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04" name="CustomShape 2"/>
          <p:cNvSpPr/>
          <p:nvPr/>
        </p:nvSpPr>
        <p:spPr>
          <a:xfrm>
            <a:off x="343080" y="1765440"/>
            <a:ext cx="8457840" cy="40539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93000"/>
              </a:lnSpc>
            </a:pP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93000"/>
              </a:lnSpc>
            </a:pP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205" name="Picture 20"/>
          <p:cNvPicPr/>
          <p:nvPr/>
        </p:nvPicPr>
        <p:blipFill>
          <a:blip r:embed="rId3"/>
          <a:srcRect l="24091" b="8718"/>
          <a:stretch/>
        </p:blipFill>
        <p:spPr>
          <a:xfrm>
            <a:off x="436680" y="1739862"/>
            <a:ext cx="3868200" cy="2095200"/>
          </a:xfrm>
          <a:prstGeom prst="rect">
            <a:avLst/>
          </a:prstGeom>
          <a:ln w="25560">
            <a:solidFill>
              <a:schemeClr val="accent1"/>
            </a:solidFill>
            <a:miter/>
          </a:ln>
        </p:spPr>
      </p:pic>
      <p:sp>
        <p:nvSpPr>
          <p:cNvPr id="206" name="CustomShape 3"/>
          <p:cNvSpPr/>
          <p:nvPr/>
        </p:nvSpPr>
        <p:spPr>
          <a:xfrm>
            <a:off x="353880" y="2690640"/>
            <a:ext cx="3249360" cy="3488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07" name="CustomShape 4"/>
          <p:cNvSpPr/>
          <p:nvPr/>
        </p:nvSpPr>
        <p:spPr>
          <a:xfrm>
            <a:off x="4800600" y="3792600"/>
            <a:ext cx="5105160" cy="23047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>
              <a:lnSpc>
                <a:spcPct val="100000"/>
              </a:lnSpc>
            </a:pPr>
            <a:endParaRPr lang="en-US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2400" b="1" strike="noStrike" spc="-1" dirty="0">
                <a:solidFill>
                  <a:srgbClr val="005EA4"/>
                </a:solidFill>
                <a:uFill>
                  <a:solidFill>
                    <a:srgbClr val="FFFFFF"/>
                  </a:solidFill>
                </a:uFill>
                <a:latin typeface="Arial"/>
                <a:ea typeface="Droid Sans Fallback"/>
              </a:rPr>
              <a:t>SST forced HadGEM3-A</a:t>
            </a:r>
            <a:endParaRPr lang="en-US" sz="24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2400" b="1" strike="noStrike" spc="-1" dirty="0">
                <a:solidFill>
                  <a:srgbClr val="005EA4"/>
                </a:solidFill>
                <a:uFill>
                  <a:solidFill>
                    <a:srgbClr val="FFFFFF"/>
                  </a:solidFill>
                </a:uFill>
                <a:latin typeface="Arial"/>
                <a:ea typeface="Droid Sans Fallback"/>
              </a:rPr>
              <a:t>Period: </a:t>
            </a:r>
            <a:r>
              <a:rPr lang="en-US" sz="2400" b="1" strike="noStrike" spc="-1" dirty="0">
                <a:solidFill>
                  <a:srgbClr val="005EA4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1960 –2013 </a:t>
            </a:r>
            <a:endParaRPr lang="en-US" sz="24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2400" b="1" strike="noStrike" spc="-1" dirty="0">
                <a:solidFill>
                  <a:srgbClr val="005EA4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Ensemble: 15 members</a:t>
            </a:r>
            <a:endParaRPr lang="en-US" sz="24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lang="en-US" sz="24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2000" b="0" strike="noStrike" spc="-1" dirty="0">
                <a:solidFill>
                  <a:srgbClr val="005EA4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ALL: </a:t>
            </a:r>
            <a:r>
              <a:rPr lang="en-US" sz="2000" b="0" strike="noStrike" spc="-1" dirty="0" err="1" smtClean="0">
                <a:solidFill>
                  <a:srgbClr val="005EA4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anth+nat</a:t>
            </a:r>
            <a:r>
              <a:rPr lang="en-US" sz="2000" b="0" strike="noStrike" spc="-1" dirty="0" smtClean="0">
                <a:solidFill>
                  <a:srgbClr val="005EA4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 </a:t>
            </a:r>
            <a:r>
              <a:rPr lang="en-US" sz="2000" b="0" strike="noStrike" spc="-1" dirty="0" err="1" smtClean="0">
                <a:solidFill>
                  <a:srgbClr val="005EA4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forcings</a:t>
            </a:r>
            <a:r>
              <a:rPr lang="en-US" sz="2000" b="0" strike="noStrike" spc="-1" dirty="0">
                <a:solidFill>
                  <a:srgbClr val="005EA4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. </a:t>
            </a:r>
            <a:r>
              <a:rPr lang="en-US" sz="2000" b="0" strike="noStrike" spc="-1" dirty="0" err="1">
                <a:solidFill>
                  <a:srgbClr val="005EA4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HadISST</a:t>
            </a:r>
            <a:endParaRPr lang="en-US" sz="20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2000" b="0" strike="noStrike" spc="-1" dirty="0">
                <a:solidFill>
                  <a:srgbClr val="005EA4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NAT: </a:t>
            </a:r>
            <a:r>
              <a:rPr lang="en-US" sz="2000" b="0" strike="noStrike" spc="-1" dirty="0" err="1" smtClean="0">
                <a:solidFill>
                  <a:srgbClr val="005EA4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nat</a:t>
            </a:r>
            <a:r>
              <a:rPr lang="en-US" sz="2000" b="0" strike="noStrike" spc="-1" dirty="0" smtClean="0">
                <a:solidFill>
                  <a:srgbClr val="005EA4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 </a:t>
            </a:r>
            <a:r>
              <a:rPr lang="en-US" sz="2000" b="0" strike="noStrike" spc="-1" dirty="0" err="1" smtClean="0">
                <a:solidFill>
                  <a:srgbClr val="005EA4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forcings</a:t>
            </a:r>
            <a:r>
              <a:rPr lang="en-US" sz="2000" b="0" strike="noStrike" spc="-1" dirty="0">
                <a:solidFill>
                  <a:srgbClr val="005EA4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. </a:t>
            </a:r>
            <a:r>
              <a:rPr lang="en-US" sz="2000" b="0" strike="noStrike" spc="-1" dirty="0" err="1">
                <a:solidFill>
                  <a:srgbClr val="005EA4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HadISST</a:t>
            </a:r>
            <a:r>
              <a:rPr lang="en-US" sz="2000" b="0" strike="noStrike" spc="-1" dirty="0">
                <a:solidFill>
                  <a:srgbClr val="005EA4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 – </a:t>
            </a:r>
            <a:r>
              <a:rPr lang="en-US" sz="2000" b="0" strike="noStrike" spc="-1" dirty="0" err="1">
                <a:solidFill>
                  <a:srgbClr val="005EA4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Δt</a:t>
            </a:r>
            <a:r>
              <a:rPr lang="en-US" sz="2000" b="0" strike="noStrike" spc="-1" baseline="-25000" dirty="0" err="1">
                <a:solidFill>
                  <a:srgbClr val="005EA4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anth</a:t>
            </a:r>
            <a:endParaRPr lang="en-US" sz="20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lang="en-US" sz="20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lang="en-US" sz="20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2400" b="0" strike="noStrike" spc="-1" baseline="-25000" dirty="0">
                <a:solidFill>
                  <a:srgbClr val="005EA4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As </a:t>
            </a:r>
            <a:r>
              <a:rPr lang="en-US" sz="2400" b="0" strike="noStrike" spc="-1" baseline="-25000" dirty="0" err="1">
                <a:solidFill>
                  <a:srgbClr val="005EA4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weather@home</a:t>
            </a:r>
            <a:r>
              <a:rPr lang="en-US" sz="2400" b="0" strike="noStrike" spc="-1" baseline="-25000" dirty="0">
                <a:solidFill>
                  <a:srgbClr val="005EA4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 (Massey et al., 2015) or </a:t>
            </a:r>
            <a:r>
              <a:rPr dirty="0"/>
              <a:t/>
            </a:r>
            <a:br>
              <a:rPr dirty="0"/>
            </a:br>
            <a:r>
              <a:rPr lang="en-US" sz="2400" b="0" strike="noStrike" spc="-1" baseline="-25000" dirty="0">
                <a:solidFill>
                  <a:srgbClr val="005EA4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CLIVAR C20C+ (</a:t>
            </a:r>
            <a:r>
              <a:rPr lang="en-US" sz="2400" b="0" strike="noStrike" spc="-1" baseline="-25000" dirty="0" err="1">
                <a:solidFill>
                  <a:srgbClr val="005EA4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Folland</a:t>
            </a:r>
            <a:r>
              <a:rPr lang="en-US" sz="2400" b="0" strike="noStrike" spc="-1" baseline="-25000" dirty="0">
                <a:solidFill>
                  <a:srgbClr val="005EA4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 et al., 2013)</a:t>
            </a:r>
            <a:r>
              <a:rPr lang="en-US" sz="20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	</a:t>
            </a:r>
            <a:endParaRPr lang="en-US" sz="20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2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 </a:t>
            </a:r>
            <a:endParaRPr lang="en-US" sz="24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lang="en-US" sz="24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lang="en-US" sz="24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208" name="Picture 8"/>
          <p:cNvPicPr/>
          <p:nvPr/>
        </p:nvPicPr>
        <p:blipFill>
          <a:blip r:embed="rId4"/>
          <a:stretch/>
        </p:blipFill>
        <p:spPr>
          <a:xfrm>
            <a:off x="2631960" y="3578400"/>
            <a:ext cx="1561680" cy="428400"/>
          </a:xfrm>
          <a:prstGeom prst="rect">
            <a:avLst/>
          </a:prstGeom>
          <a:ln>
            <a:noFill/>
          </a:ln>
        </p:spPr>
      </p:pic>
      <p:sp>
        <p:nvSpPr>
          <p:cNvPr id="209" name="CustomShape 5"/>
          <p:cNvSpPr/>
          <p:nvPr/>
        </p:nvSpPr>
        <p:spPr>
          <a:xfrm>
            <a:off x="415440" y="4091022"/>
            <a:ext cx="3125520" cy="394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93000"/>
              </a:lnSpc>
            </a:pPr>
            <a:r>
              <a:rPr lang="en-US" sz="2000" b="0" strike="noStrike" spc="-1" dirty="0">
                <a:solidFill>
                  <a:srgbClr val="005EA4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60km resolution, 85 levels</a:t>
            </a:r>
            <a:endParaRPr lang="en-US" sz="20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10" name="CustomShape 6"/>
          <p:cNvSpPr/>
          <p:nvPr/>
        </p:nvSpPr>
        <p:spPr>
          <a:xfrm>
            <a:off x="6248520" y="6364440"/>
            <a:ext cx="6171840" cy="364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1800" b="0" i="1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roid Sans Fallback"/>
              </a:rPr>
              <a:t>Ciavarella</a:t>
            </a:r>
            <a:r>
              <a:rPr lang="en-US" sz="1800" b="0" i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roid Sans Fallback"/>
              </a:rPr>
              <a:t> et al., (2017)</a:t>
            </a:r>
            <a:endParaRPr lang="en-US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1" name="Picture 1"/>
          <p:cNvPicPr/>
          <p:nvPr/>
        </p:nvPicPr>
        <p:blipFill>
          <a:blip r:embed="rId3"/>
          <a:stretch/>
        </p:blipFill>
        <p:spPr>
          <a:xfrm>
            <a:off x="1143000" y="1523880"/>
            <a:ext cx="6957720" cy="4800240"/>
          </a:xfrm>
          <a:prstGeom prst="rect">
            <a:avLst/>
          </a:prstGeom>
          <a:ln>
            <a:noFill/>
          </a:ln>
        </p:spPr>
      </p:pic>
      <p:sp>
        <p:nvSpPr>
          <p:cNvPr id="212" name="CustomShape 1"/>
          <p:cNvSpPr/>
          <p:nvPr/>
        </p:nvSpPr>
        <p:spPr>
          <a:xfrm>
            <a:off x="1676520" y="1447920"/>
            <a:ext cx="6249600" cy="3027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13" name="CustomShape 2"/>
          <p:cNvSpPr/>
          <p:nvPr/>
        </p:nvSpPr>
        <p:spPr>
          <a:xfrm>
            <a:off x="1523880" y="1262160"/>
            <a:ext cx="6845040" cy="368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/>
          <a:lstStyle/>
          <a:p>
            <a:pPr>
              <a:lnSpc>
                <a:spcPct val="100000"/>
              </a:lnSpc>
            </a:pPr>
            <a:r>
              <a:rPr lang="en-US" sz="1800" b="0" i="1" strike="noStrike" spc="-1">
                <a:solidFill>
                  <a:srgbClr val="005EA4"/>
                </a:solidFill>
                <a:uFill>
                  <a:solidFill>
                    <a:srgbClr val="FFFFFF"/>
                  </a:solidFill>
                </a:uFill>
                <a:latin typeface="Arial"/>
                <a:ea typeface="Droid Sans Fallback"/>
              </a:rPr>
              <a:t>Detrended</a:t>
            </a:r>
            <a:r>
              <a:rPr lang="en-US" sz="1800" b="0" strike="noStrike" spc="-1">
                <a:solidFill>
                  <a:srgbClr val="005EA4"/>
                </a:solidFill>
                <a:uFill>
                  <a:solidFill>
                    <a:srgbClr val="FFFFFF"/>
                  </a:solidFill>
                </a:uFill>
                <a:latin typeface="Arial"/>
                <a:ea typeface="Droid Sans Fallback"/>
              </a:rPr>
              <a:t> ensemble mean correlation mean JJA temperature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14" name="CustomShape 3"/>
          <p:cNvSpPr/>
          <p:nvPr/>
        </p:nvSpPr>
        <p:spPr>
          <a:xfrm>
            <a:off x="122400" y="22320"/>
            <a:ext cx="8927640" cy="791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b"/>
          <a:lstStyle/>
          <a:p>
            <a:pPr>
              <a:lnSpc>
                <a:spcPct val="93000"/>
              </a:lnSpc>
            </a:pPr>
            <a:r>
              <a:rPr lang="en-US" sz="3200" b="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roid Sans Fallback"/>
              </a:rPr>
              <a:t>HadGEM3-A has “skill”</a:t>
            </a:r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15" name="CustomShape 4"/>
          <p:cNvSpPr/>
          <p:nvPr/>
        </p:nvSpPr>
        <p:spPr>
          <a:xfrm>
            <a:off x="4191120" y="6373800"/>
            <a:ext cx="3580920" cy="336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/>
          <a:lstStyle/>
          <a:p>
            <a:pPr>
              <a:lnSpc>
                <a:spcPct val="100000"/>
              </a:lnSpc>
            </a:pPr>
            <a:r>
              <a:rPr lang="en-US" sz="16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roid Sans Fallback"/>
              </a:rPr>
              <a:t>Correlation</a:t>
            </a:r>
            <a:endParaRPr lang="en-US" sz="16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16" name="CustomShape 5"/>
          <p:cNvSpPr/>
          <p:nvPr/>
        </p:nvSpPr>
        <p:spPr>
          <a:xfrm flipH="1" flipV="1">
            <a:off x="5334840" y="3637080"/>
            <a:ext cx="647280" cy="94032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9360">
            <a:solidFill>
              <a:srgbClr val="00579A"/>
            </a:solidFill>
            <a:round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17" name="CustomShape 6"/>
          <p:cNvSpPr/>
          <p:nvPr/>
        </p:nvSpPr>
        <p:spPr>
          <a:xfrm>
            <a:off x="5187960" y="4577760"/>
            <a:ext cx="2031480" cy="6390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1800" b="0" strike="noStrike" spc="-1">
                <a:solidFill>
                  <a:srgbClr val="005EA4"/>
                </a:solidFill>
                <a:uFill>
                  <a:solidFill>
                    <a:srgbClr val="FFFFFF"/>
                  </a:solidFill>
                </a:uFill>
                <a:latin typeface="Arial"/>
                <a:ea typeface="Droid Sans Fallback"/>
              </a:rPr>
              <a:t>Sudan: grid-point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1800" b="0" strike="noStrike" spc="-1">
                <a:solidFill>
                  <a:srgbClr val="005EA4"/>
                </a:solidFill>
                <a:uFill>
                  <a:solidFill>
                    <a:srgbClr val="FFFFFF"/>
                  </a:solidFill>
                </a:uFill>
                <a:latin typeface="Arial"/>
                <a:ea typeface="Droid Sans Fallback"/>
              </a:rPr>
              <a:t>of next example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CustomShape 1"/>
          <p:cNvSpPr/>
          <p:nvPr/>
        </p:nvSpPr>
        <p:spPr>
          <a:xfrm>
            <a:off x="122400" y="22320"/>
            <a:ext cx="8927640" cy="791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b"/>
          <a:lstStyle/>
          <a:p>
            <a:pPr>
              <a:lnSpc>
                <a:spcPct val="93000"/>
              </a:lnSpc>
            </a:pPr>
            <a:r>
              <a:rPr lang="en-US" sz="32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roid Sans Fallback"/>
              </a:rPr>
              <a:t>Attribution of </a:t>
            </a:r>
            <a:r>
              <a:rPr lang="en-US" sz="3200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roid Sans Fallback"/>
              </a:rPr>
              <a:t>high JJA temperatures</a:t>
            </a:r>
            <a:r>
              <a:rPr lang="en-US" sz="3200" b="0" strike="noStrike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roid Sans Fallback"/>
              </a:rPr>
              <a:t> </a:t>
            </a:r>
            <a:r>
              <a:rPr lang="en-US" sz="32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roid Sans Fallback"/>
              </a:rPr>
              <a:t>in Sudan</a:t>
            </a:r>
            <a:endParaRPr lang="en-US" sz="3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19" name="CustomShape 2"/>
          <p:cNvSpPr/>
          <p:nvPr/>
        </p:nvSpPr>
        <p:spPr>
          <a:xfrm>
            <a:off x="304920" y="947880"/>
            <a:ext cx="9080280" cy="50172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b"/>
          <a:lstStyle/>
          <a:p>
            <a:pPr>
              <a:lnSpc>
                <a:spcPct val="100000"/>
              </a:lnSpc>
            </a:pPr>
            <a:r>
              <a:rPr lang="en-US" sz="2200" b="0" strike="noStrike" spc="-1" dirty="0">
                <a:solidFill>
                  <a:srgbClr val="00579A"/>
                </a:solidFill>
                <a:uFill>
                  <a:solidFill>
                    <a:srgbClr val="FFFFFF"/>
                  </a:solidFill>
                </a:uFill>
                <a:latin typeface="Arial"/>
                <a:ea typeface="Droid Sans Fallback"/>
              </a:rPr>
              <a:t>Model has the correct variability/trend but ensemble is overconfident</a:t>
            </a:r>
            <a:endParaRPr lang="en-US" sz="2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220" name="Picture 8"/>
          <p:cNvPicPr/>
          <p:nvPr/>
        </p:nvPicPr>
        <p:blipFill>
          <a:blip r:embed="rId2"/>
          <a:stretch/>
        </p:blipFill>
        <p:spPr>
          <a:xfrm>
            <a:off x="122399" y="1739519"/>
            <a:ext cx="6434127" cy="2418059"/>
          </a:xfrm>
          <a:prstGeom prst="rect">
            <a:avLst/>
          </a:prstGeom>
          <a:ln>
            <a:noFill/>
          </a:ln>
        </p:spPr>
      </p:pic>
      <p:pic>
        <p:nvPicPr>
          <p:cNvPr id="221" name="Picture 6"/>
          <p:cNvPicPr/>
          <p:nvPr/>
        </p:nvPicPr>
        <p:blipFill>
          <a:blip r:embed="rId3"/>
          <a:stretch/>
        </p:blipFill>
        <p:spPr>
          <a:xfrm>
            <a:off x="326352" y="4648320"/>
            <a:ext cx="1966680" cy="1626840"/>
          </a:xfrm>
          <a:prstGeom prst="rect">
            <a:avLst/>
          </a:prstGeom>
          <a:ln>
            <a:noFill/>
          </a:ln>
        </p:spPr>
      </p:pic>
      <p:sp>
        <p:nvSpPr>
          <p:cNvPr id="222" name="CustomShape 3"/>
          <p:cNvSpPr/>
          <p:nvPr/>
        </p:nvSpPr>
        <p:spPr>
          <a:xfrm>
            <a:off x="2536032" y="4648320"/>
            <a:ext cx="5257800" cy="14011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b"/>
          <a:lstStyle/>
          <a:p>
            <a:pPr>
              <a:lnSpc>
                <a:spcPct val="100000"/>
              </a:lnSpc>
            </a:pPr>
            <a:r>
              <a:rPr lang="en-US" sz="2000" b="0" i="1" strike="noStrike" spc="-1" dirty="0">
                <a:solidFill>
                  <a:srgbClr val="00579A"/>
                </a:solidFill>
                <a:uFill>
                  <a:solidFill>
                    <a:srgbClr val="FFFFFF"/>
                  </a:solidFill>
                </a:uFill>
                <a:latin typeface="Arial"/>
                <a:ea typeface="Droid Sans Fallback"/>
              </a:rPr>
              <a:t>Ranked histogram: </a:t>
            </a:r>
            <a:r>
              <a:rPr lang="en-US" sz="2000" b="0" strike="noStrike" spc="-1" dirty="0">
                <a:solidFill>
                  <a:srgbClr val="00579A"/>
                </a:solidFill>
                <a:uFill>
                  <a:solidFill>
                    <a:srgbClr val="FFFFFF"/>
                  </a:solidFill>
                </a:uFill>
                <a:latin typeface="Arial"/>
                <a:ea typeface="Droid Sans Fallback"/>
              </a:rPr>
              <a:t>counts the position of the </a:t>
            </a:r>
            <a:endParaRPr lang="en-US" sz="20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2000" b="0" strike="noStrike" spc="-1" dirty="0">
                <a:solidFill>
                  <a:srgbClr val="00579A"/>
                </a:solidFill>
                <a:uFill>
                  <a:solidFill>
                    <a:srgbClr val="FFFFFF"/>
                  </a:solidFill>
                </a:uFill>
                <a:latin typeface="Arial"/>
                <a:ea typeface="Droid Sans Fallback"/>
              </a:rPr>
              <a:t>observations in the ensemble. </a:t>
            </a:r>
            <a:endParaRPr lang="en-US" sz="20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lang="en-US" sz="20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2000" b="0" strike="noStrike" spc="-1" dirty="0">
                <a:solidFill>
                  <a:srgbClr val="00579A"/>
                </a:solidFill>
                <a:uFill>
                  <a:solidFill>
                    <a:srgbClr val="FFFFFF"/>
                  </a:solidFill>
                </a:uFill>
                <a:latin typeface="Arial"/>
                <a:ea typeface="Droid Sans Fallback"/>
              </a:rPr>
              <a:t>Typical case of </a:t>
            </a:r>
            <a:r>
              <a:rPr lang="en-US" sz="2000" b="0" i="1" strike="noStrike" spc="-1" dirty="0">
                <a:solidFill>
                  <a:srgbClr val="00579A"/>
                </a:solidFill>
                <a:uFill>
                  <a:solidFill>
                    <a:srgbClr val="FFFFFF"/>
                  </a:solidFill>
                </a:uFill>
                <a:latin typeface="Arial"/>
                <a:ea typeface="Droid Sans Fallback"/>
              </a:rPr>
              <a:t>unreliable </a:t>
            </a:r>
            <a:r>
              <a:rPr lang="en-US" sz="2000" b="0" i="1" strike="noStrike" spc="-1" dirty="0" err="1">
                <a:solidFill>
                  <a:srgbClr val="005EA4"/>
                </a:solidFill>
                <a:uFill>
                  <a:solidFill>
                    <a:srgbClr val="FFFFFF"/>
                  </a:solidFill>
                </a:uFill>
                <a:latin typeface="Arial"/>
                <a:ea typeface="Droid Sans Fallback"/>
              </a:rPr>
              <a:t>probabilites</a:t>
            </a:r>
            <a:endParaRPr lang="en-US" sz="20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" name="CustomShape 6"/>
          <p:cNvSpPr/>
          <p:nvPr/>
        </p:nvSpPr>
        <p:spPr>
          <a:xfrm>
            <a:off x="6558034" y="6413284"/>
            <a:ext cx="2492006" cy="364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US" i="1" spc="-1" dirty="0" err="1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roid Sans Fallback"/>
              </a:rPr>
              <a:t>Bellprat</a:t>
            </a:r>
            <a:r>
              <a:rPr lang="en-US" sz="1800" b="0" i="1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roid Sans Fallback"/>
              </a:rPr>
              <a:t> </a:t>
            </a:r>
            <a:r>
              <a:rPr lang="en-US" sz="1800" b="0" i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roid Sans Fallback"/>
              </a:rPr>
              <a:t>et al., (</a:t>
            </a:r>
            <a:r>
              <a:rPr lang="en-US" sz="1800" b="0" i="1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roid Sans Fallback"/>
              </a:rPr>
              <a:t>2019)</a:t>
            </a:r>
            <a:endParaRPr lang="en-US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50150" y="2750782"/>
            <a:ext cx="2379578" cy="84586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76838" y="1536700"/>
            <a:ext cx="876751" cy="936458"/>
          </a:xfrm>
          <a:prstGeom prst="rect">
            <a:avLst/>
          </a:prstGeom>
        </p:spPr>
      </p:pic>
      <p:cxnSp>
        <p:nvCxnSpPr>
          <p:cNvPr id="5" name="Straight Arrow Connector 4"/>
          <p:cNvCxnSpPr/>
          <p:nvPr/>
        </p:nvCxnSpPr>
        <p:spPr>
          <a:xfrm flipH="1" flipV="1">
            <a:off x="4558632" y="2941053"/>
            <a:ext cx="1978150" cy="232662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H="1">
            <a:off x="3603096" y="1932078"/>
            <a:ext cx="2914837" cy="500976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CustomShape 1"/>
          <p:cNvSpPr/>
          <p:nvPr/>
        </p:nvSpPr>
        <p:spPr>
          <a:xfrm>
            <a:off x="304920" y="947880"/>
            <a:ext cx="9080280" cy="50927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b"/>
          <a:lstStyle/>
          <a:p>
            <a:pPr>
              <a:lnSpc>
                <a:spcPct val="100000"/>
              </a:lnSpc>
            </a:pPr>
            <a:r>
              <a:rPr lang="en-US" sz="2200" b="0" strike="noStrike" spc="-1" dirty="0">
                <a:solidFill>
                  <a:srgbClr val="00579A"/>
                </a:solidFill>
                <a:uFill>
                  <a:solidFill>
                    <a:srgbClr val="FFFFFF"/>
                  </a:solidFill>
                </a:uFill>
                <a:latin typeface="Arial"/>
                <a:ea typeface="Droid Sans Fallback"/>
              </a:rPr>
              <a:t>Overconfident ensemble leads to overestimation attributable risk</a:t>
            </a:r>
            <a:endParaRPr lang="en-US" sz="2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24" name="CustomShape 2"/>
          <p:cNvSpPr/>
          <p:nvPr/>
        </p:nvSpPr>
        <p:spPr>
          <a:xfrm>
            <a:off x="122400" y="22320"/>
            <a:ext cx="8927640" cy="791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b"/>
          <a:lstStyle/>
          <a:p>
            <a:pPr>
              <a:lnSpc>
                <a:spcPct val="93000"/>
              </a:lnSpc>
            </a:pPr>
            <a:r>
              <a:rPr lang="en-US" sz="32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roid Sans Fallback"/>
              </a:rPr>
              <a:t>Attribution of </a:t>
            </a:r>
            <a:r>
              <a:rPr lang="en-US" sz="320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ea typeface="Droid Sans Fallback"/>
              </a:rPr>
              <a:t>high JJA </a:t>
            </a:r>
            <a:r>
              <a:rPr lang="en-US" sz="3200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ea typeface="Droid Sans Fallback"/>
              </a:rPr>
              <a:t>temperatures </a:t>
            </a:r>
            <a:r>
              <a:rPr lang="en-US" sz="3200" b="0" strike="noStrike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roid Sans Fallback"/>
              </a:rPr>
              <a:t>in </a:t>
            </a:r>
            <a:r>
              <a:rPr lang="en-US" sz="32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roid Sans Fallback"/>
              </a:rPr>
              <a:t>Sudan</a:t>
            </a:r>
            <a:endParaRPr lang="en-US" sz="3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CDAC8AC-9BB7-1E44-B518-AF849884B2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8590" y="1630946"/>
            <a:ext cx="6382269" cy="4677202"/>
          </a:xfrm>
          <a:prstGeom prst="rect">
            <a:avLst/>
          </a:prstGeom>
        </p:spPr>
      </p:pic>
      <p:sp>
        <p:nvSpPr>
          <p:cNvPr id="5" name="CustomShape 6"/>
          <p:cNvSpPr/>
          <p:nvPr/>
        </p:nvSpPr>
        <p:spPr>
          <a:xfrm>
            <a:off x="6558034" y="6413284"/>
            <a:ext cx="2492006" cy="364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US" i="1" spc="-1" dirty="0" err="1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roid Sans Fallback"/>
              </a:rPr>
              <a:t>Bellprat</a:t>
            </a:r>
            <a:r>
              <a:rPr lang="en-US" sz="1800" b="0" i="1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roid Sans Fallback"/>
              </a:rPr>
              <a:t> </a:t>
            </a:r>
            <a:r>
              <a:rPr lang="en-US" sz="1800" b="0" i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roid Sans Fallback"/>
              </a:rPr>
              <a:t>et al., (</a:t>
            </a:r>
            <a:r>
              <a:rPr lang="en-US" sz="1800" b="0" i="1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roid Sans Fallback"/>
              </a:rPr>
              <a:t>2019)</a:t>
            </a:r>
            <a:endParaRPr lang="en-US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CustomShape 1"/>
          <p:cNvSpPr/>
          <p:nvPr/>
        </p:nvSpPr>
        <p:spPr>
          <a:xfrm>
            <a:off x="122400" y="22320"/>
            <a:ext cx="8927640" cy="791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b"/>
          <a:lstStyle/>
          <a:p>
            <a:pPr>
              <a:lnSpc>
                <a:spcPct val="93000"/>
              </a:lnSpc>
            </a:pPr>
            <a:r>
              <a:rPr lang="en-US" sz="32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roid Sans Fallback"/>
              </a:rPr>
              <a:t>Ensemble </a:t>
            </a:r>
            <a:r>
              <a:rPr lang="en-US" sz="3200" b="0" strike="noStrike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roid Sans Fallback"/>
              </a:rPr>
              <a:t>calibration / ensemble inflation </a:t>
            </a:r>
            <a:endParaRPr lang="en-US" sz="3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27" name="CustomShape 2"/>
          <p:cNvSpPr/>
          <p:nvPr/>
        </p:nvSpPr>
        <p:spPr>
          <a:xfrm>
            <a:off x="156048" y="886199"/>
            <a:ext cx="9080280" cy="1573589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b"/>
          <a:lstStyle/>
          <a:p>
            <a:pPr>
              <a:lnSpc>
                <a:spcPct val="100000"/>
              </a:lnSpc>
            </a:pPr>
            <a:r>
              <a:rPr lang="en-US" sz="2200" b="0" strike="noStrike" spc="-1" dirty="0">
                <a:solidFill>
                  <a:srgbClr val="005EA4"/>
                </a:solidFill>
                <a:uFill>
                  <a:solidFill>
                    <a:srgbClr val="FFFFFF"/>
                  </a:solidFill>
                </a:uFill>
                <a:latin typeface="Arial"/>
                <a:ea typeface="Droid Sans Fallback"/>
              </a:rPr>
              <a:t>Unreliable ensembles are a pervasive problem in weather and climate forecasting and calibration methods have been </a:t>
            </a:r>
            <a:r>
              <a:rPr lang="en-US" sz="2200" b="0" strike="noStrike" spc="-1" dirty="0" smtClean="0">
                <a:solidFill>
                  <a:srgbClr val="005EA4"/>
                </a:solidFill>
                <a:uFill>
                  <a:solidFill>
                    <a:srgbClr val="FFFFFF"/>
                  </a:solidFill>
                </a:uFill>
                <a:latin typeface="Arial"/>
                <a:ea typeface="Droid Sans Fallback"/>
              </a:rPr>
              <a:t>developed</a:t>
            </a:r>
          </a:p>
          <a:p>
            <a:pPr>
              <a:lnSpc>
                <a:spcPct val="100000"/>
              </a:lnSpc>
            </a:pPr>
            <a:endParaRPr lang="en-US" sz="2200" b="0" strike="noStrike" spc="-1" dirty="0" smtClean="0">
              <a:solidFill>
                <a:srgbClr val="005EA4"/>
              </a:solidFill>
              <a:uFill>
                <a:solidFill>
                  <a:srgbClr val="FFFFFF"/>
                </a:solidFill>
              </a:uFill>
              <a:latin typeface="Wingdings"/>
              <a:ea typeface="Wingdings"/>
              <a:cs typeface="Wingdings"/>
              <a:sym typeface="Wingdings"/>
            </a:endParaRPr>
          </a:p>
          <a:p>
            <a:pPr>
              <a:lnSpc>
                <a:spcPct val="100000"/>
              </a:lnSpc>
            </a:pPr>
            <a:r>
              <a:rPr lang="en-US" sz="2200" b="0" strike="noStrike" spc="-1" dirty="0" smtClean="0">
                <a:solidFill>
                  <a:srgbClr val="005EA4"/>
                </a:solidFill>
                <a:uFill>
                  <a:solidFill>
                    <a:srgbClr val="FFFFFF"/>
                  </a:solidFill>
                </a:uFill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sz="2200" spc="-1" dirty="0" smtClean="0">
                <a:solidFill>
                  <a:srgbClr val="005EA4"/>
                </a:solidFill>
                <a:uFill>
                  <a:solidFill>
                    <a:srgbClr val="FFFFFF"/>
                  </a:solidFill>
                </a:uFill>
                <a:latin typeface="Arial"/>
                <a:ea typeface="Droid Sans Fallback"/>
              </a:rPr>
              <a:t> adapted to climate applications</a:t>
            </a:r>
            <a:endParaRPr lang="en-US" sz="2200" b="0" strike="noStrike" spc="-1" dirty="0" smtClean="0">
              <a:solidFill>
                <a:srgbClr val="005EA4"/>
              </a:solidFill>
              <a:uFill>
                <a:solidFill>
                  <a:srgbClr val="FFFFFF"/>
                </a:solidFill>
              </a:uFill>
              <a:latin typeface="Arial"/>
              <a:ea typeface="Droid Sans Fallback"/>
            </a:endParaRPr>
          </a:p>
        </p:txBody>
      </p:sp>
      <p:sp>
        <p:nvSpPr>
          <p:cNvPr id="228" name="CustomShape 3"/>
          <p:cNvSpPr/>
          <p:nvPr/>
        </p:nvSpPr>
        <p:spPr>
          <a:xfrm>
            <a:off x="3487680" y="2266920"/>
            <a:ext cx="2588760" cy="371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30" name="CustomShape 5"/>
          <p:cNvSpPr/>
          <p:nvPr/>
        </p:nvSpPr>
        <p:spPr>
          <a:xfrm>
            <a:off x="2219400" y="6324480"/>
            <a:ext cx="7619760" cy="364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1800" b="0" i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roid Sans Fallback"/>
              </a:rPr>
              <a:t>Ensemble Inflation: von </a:t>
            </a:r>
            <a:r>
              <a:rPr lang="en-US" sz="1800" b="0" i="1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roid Sans Fallback"/>
              </a:rPr>
              <a:t>Storch</a:t>
            </a:r>
            <a:r>
              <a:rPr lang="en-US" sz="1800" b="0" i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roid Sans Fallback"/>
              </a:rPr>
              <a:t> (1999),  </a:t>
            </a:r>
            <a:r>
              <a:rPr lang="en-US" sz="1800" b="0" i="1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roid Sans Fallback"/>
              </a:rPr>
              <a:t>Doblas</a:t>
            </a:r>
            <a:r>
              <a:rPr lang="en-US" sz="1800" b="0" i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roid Sans Fallback"/>
              </a:rPr>
              <a:t>-Reyes et al., (2005)</a:t>
            </a:r>
            <a:endParaRPr lang="en-US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31" name="CustomShape 6"/>
          <p:cNvSpPr/>
          <p:nvPr/>
        </p:nvSpPr>
        <p:spPr>
          <a:xfrm flipV="1">
            <a:off x="3040320" y="3380184"/>
            <a:ext cx="380520" cy="3996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9360">
            <a:solidFill>
              <a:srgbClr val="000000"/>
            </a:solidFill>
            <a:miter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32" name="CustomShape 7"/>
          <p:cNvSpPr/>
          <p:nvPr/>
        </p:nvSpPr>
        <p:spPr>
          <a:xfrm flipH="1" flipV="1">
            <a:off x="5048664" y="3326712"/>
            <a:ext cx="7560" cy="4312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9360">
            <a:solidFill>
              <a:srgbClr val="000000"/>
            </a:solidFill>
            <a:miter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33" name="CustomShape 8"/>
          <p:cNvSpPr/>
          <p:nvPr/>
        </p:nvSpPr>
        <p:spPr>
          <a:xfrm flipH="1" flipV="1">
            <a:off x="6763800" y="3366144"/>
            <a:ext cx="458280" cy="4140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9360">
            <a:solidFill>
              <a:srgbClr val="000000"/>
            </a:solidFill>
            <a:miter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34" name="CustomShape 9"/>
          <p:cNvSpPr/>
          <p:nvPr/>
        </p:nvSpPr>
        <p:spPr>
          <a:xfrm>
            <a:off x="1269972" y="3610944"/>
            <a:ext cx="2419684" cy="53402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b"/>
          <a:lstStyle/>
          <a:p>
            <a:pPr>
              <a:lnSpc>
                <a:spcPct val="100000"/>
              </a:lnSpc>
            </a:pPr>
            <a:r>
              <a:rPr lang="en-US" sz="2000" spc="-1" dirty="0" err="1">
                <a:solidFill>
                  <a:srgbClr val="005EA4"/>
                </a:solidFill>
                <a:uFill>
                  <a:solidFill>
                    <a:srgbClr val="FFFFFF"/>
                  </a:solidFill>
                </a:uFill>
                <a:latin typeface="Arial"/>
                <a:ea typeface="Droid Sans Fallback"/>
              </a:rPr>
              <a:t>d</a:t>
            </a:r>
            <a:r>
              <a:rPr lang="en-US" sz="2000" b="0" strike="noStrike" spc="-1" dirty="0" err="1" smtClean="0">
                <a:solidFill>
                  <a:srgbClr val="005EA4"/>
                </a:solidFill>
                <a:uFill>
                  <a:solidFill>
                    <a:srgbClr val="FFFFFF"/>
                  </a:solidFill>
                </a:uFill>
                <a:latin typeface="Arial"/>
                <a:ea typeface="Droid Sans Fallback"/>
              </a:rPr>
              <a:t>etrended</a:t>
            </a:r>
            <a:r>
              <a:rPr lang="en-US" sz="2000" b="0" strike="noStrike" spc="-1" dirty="0" smtClean="0">
                <a:solidFill>
                  <a:srgbClr val="005EA4"/>
                </a:solidFill>
                <a:uFill>
                  <a:solidFill>
                    <a:srgbClr val="FFFFFF"/>
                  </a:solidFill>
                </a:uFill>
                <a:latin typeface="Arial"/>
                <a:ea typeface="Droid Sans Fallback"/>
              </a:rPr>
              <a:t> ensemble mean</a:t>
            </a:r>
            <a:endParaRPr lang="en-US" sz="20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35" name="CustomShape 10"/>
          <p:cNvSpPr/>
          <p:nvPr/>
        </p:nvSpPr>
        <p:spPr>
          <a:xfrm>
            <a:off x="474840" y="2212920"/>
            <a:ext cx="9080280" cy="791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r="61183"/>
          <a:stretch/>
        </p:blipFill>
        <p:spPr>
          <a:xfrm>
            <a:off x="2072122" y="2421496"/>
            <a:ext cx="4938214" cy="13484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2"/>
          <a:srcRect l="40009"/>
          <a:stretch/>
        </p:blipFill>
        <p:spPr>
          <a:xfrm>
            <a:off x="2366211" y="4337319"/>
            <a:ext cx="4549467" cy="803787"/>
          </a:xfrm>
          <a:prstGeom prst="rect">
            <a:avLst/>
          </a:prstGeom>
        </p:spPr>
      </p:pic>
      <p:sp>
        <p:nvSpPr>
          <p:cNvPr id="14" name="CustomShape 9"/>
          <p:cNvSpPr/>
          <p:nvPr/>
        </p:nvSpPr>
        <p:spPr>
          <a:xfrm>
            <a:off x="6610936" y="3743162"/>
            <a:ext cx="2025055" cy="31433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b"/>
          <a:lstStyle/>
          <a:p>
            <a:pPr>
              <a:lnSpc>
                <a:spcPct val="100000"/>
              </a:lnSpc>
            </a:pPr>
            <a:r>
              <a:rPr lang="en-US" sz="2000" b="0" strike="noStrike" spc="-1" dirty="0" smtClean="0">
                <a:solidFill>
                  <a:srgbClr val="005EA4"/>
                </a:solidFill>
                <a:uFill>
                  <a:solidFill>
                    <a:srgbClr val="FFFFFF"/>
                  </a:solidFill>
                </a:uFill>
                <a:latin typeface="Arial"/>
                <a:ea typeface="Droid Sans Fallback"/>
              </a:rPr>
              <a:t>long</a:t>
            </a:r>
            <a:r>
              <a:rPr lang="en-US" sz="2000" b="0" strike="noStrike" spc="-1" dirty="0">
                <a:solidFill>
                  <a:srgbClr val="005EA4"/>
                </a:solidFill>
                <a:uFill>
                  <a:solidFill>
                    <a:srgbClr val="FFFFFF"/>
                  </a:solidFill>
                </a:uFill>
                <a:latin typeface="Arial"/>
                <a:ea typeface="Droid Sans Fallback"/>
              </a:rPr>
              <a:t>-term trend </a:t>
            </a:r>
            <a:endParaRPr lang="en-US" sz="20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5" name="CustomShape 9"/>
          <p:cNvSpPr/>
          <p:nvPr/>
        </p:nvSpPr>
        <p:spPr>
          <a:xfrm>
            <a:off x="3836740" y="3704520"/>
            <a:ext cx="2673684" cy="53402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b"/>
          <a:lstStyle/>
          <a:p>
            <a:pPr>
              <a:lnSpc>
                <a:spcPct val="100000"/>
              </a:lnSpc>
            </a:pPr>
            <a:r>
              <a:rPr lang="en-US" sz="2000" b="0" strike="noStrike" spc="-1" dirty="0" smtClean="0">
                <a:solidFill>
                  <a:srgbClr val="005EA4"/>
                </a:solidFill>
                <a:uFill>
                  <a:solidFill>
                    <a:srgbClr val="FFFFFF"/>
                  </a:solidFill>
                </a:uFill>
                <a:latin typeface="Arial"/>
                <a:ea typeface="Droid Sans Fallback"/>
              </a:rPr>
              <a:t>ensemble deviation from mean</a:t>
            </a:r>
            <a:endParaRPr lang="en-US" sz="20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659902" y="5114370"/>
            <a:ext cx="612277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err="1" smtClean="0"/>
              <a:t>ρ</a:t>
            </a:r>
            <a:r>
              <a:rPr lang="en-US" dirty="0" smtClean="0"/>
              <a:t> </a:t>
            </a:r>
            <a:r>
              <a:rPr lang="mr-IN" dirty="0" smtClean="0"/>
              <a:t>–</a:t>
            </a:r>
            <a:r>
              <a:rPr lang="en-US" dirty="0" smtClean="0"/>
              <a:t> ensemble mean correlation with observations</a:t>
            </a:r>
          </a:p>
          <a:p>
            <a:r>
              <a:rPr lang="en-US" i="1" dirty="0" err="1" smtClean="0"/>
              <a:t>σ</a:t>
            </a:r>
            <a:r>
              <a:rPr lang="en-US" i="1" baseline="-25000" dirty="0" err="1" smtClean="0"/>
              <a:t>o</a:t>
            </a:r>
            <a:r>
              <a:rPr lang="en-US" i="1" dirty="0" smtClean="0"/>
              <a:t>, </a:t>
            </a:r>
            <a:r>
              <a:rPr lang="en-US" i="1" dirty="0" err="1" smtClean="0"/>
              <a:t>σ</a:t>
            </a:r>
            <a:r>
              <a:rPr lang="en-US" i="1" baseline="-25000" dirty="0" err="1" smtClean="0"/>
              <a:t>xem</a:t>
            </a:r>
            <a:r>
              <a:rPr lang="en-US" i="1" dirty="0" smtClean="0"/>
              <a:t> ,</a:t>
            </a:r>
            <a:r>
              <a:rPr lang="en-US" i="1" dirty="0" err="1" smtClean="0"/>
              <a:t>σ</a:t>
            </a:r>
            <a:r>
              <a:rPr lang="en-US" i="1" baseline="-25000" dirty="0" err="1" smtClean="0"/>
              <a:t>x’em</a:t>
            </a:r>
            <a:r>
              <a:rPr lang="mr-IN" dirty="0" smtClean="0"/>
              <a:t>–</a:t>
            </a:r>
            <a:r>
              <a:rPr lang="en-US" dirty="0" smtClean="0"/>
              <a:t> </a:t>
            </a:r>
            <a:r>
              <a:rPr lang="en-US" dirty="0" err="1" smtClean="0"/>
              <a:t>std</a:t>
            </a:r>
            <a:r>
              <a:rPr lang="en-US" dirty="0" smtClean="0"/>
              <a:t> of observations, </a:t>
            </a:r>
            <a:r>
              <a:rPr lang="en-US" dirty="0" err="1" smtClean="0"/>
              <a:t>ens</a:t>
            </a:r>
            <a:r>
              <a:rPr lang="en-US" dirty="0" smtClean="0"/>
              <a:t> mean, </a:t>
            </a:r>
            <a:r>
              <a:rPr lang="en-US" dirty="0" err="1" smtClean="0"/>
              <a:t>ens</a:t>
            </a:r>
            <a:r>
              <a:rPr lang="en-US" dirty="0" smtClean="0"/>
              <a:t> spread</a:t>
            </a:r>
          </a:p>
          <a:p>
            <a:r>
              <a:rPr lang="en-US" i="1" dirty="0" smtClean="0"/>
              <a:t>t</a:t>
            </a:r>
            <a:r>
              <a:rPr lang="en-US" i="1" baseline="-25000" dirty="0" smtClean="0"/>
              <a:t>o</a:t>
            </a:r>
            <a:r>
              <a:rPr lang="en-US" i="1" dirty="0" smtClean="0"/>
              <a:t>, </a:t>
            </a:r>
            <a:r>
              <a:rPr lang="en-US" i="1" dirty="0" err="1" smtClean="0"/>
              <a:t>t</a:t>
            </a:r>
            <a:r>
              <a:rPr lang="en-US" i="1" baseline="-25000" dirty="0" err="1" smtClean="0"/>
              <a:t>x</a:t>
            </a:r>
            <a:r>
              <a:rPr lang="en-US" i="1" dirty="0" smtClean="0"/>
              <a:t> </a:t>
            </a:r>
            <a:r>
              <a:rPr lang="mr-IN" dirty="0" smtClean="0"/>
              <a:t>–</a:t>
            </a:r>
            <a:r>
              <a:rPr lang="en-US" dirty="0" smtClean="0"/>
              <a:t> linear trend slopes </a:t>
            </a:r>
            <a:r>
              <a:rPr lang="en-US" dirty="0" err="1" smtClean="0"/>
              <a:t>obs</a:t>
            </a:r>
            <a:r>
              <a:rPr lang="en-US" dirty="0" smtClean="0"/>
              <a:t>, </a:t>
            </a:r>
            <a:r>
              <a:rPr lang="en-US" dirty="0" err="1" smtClean="0"/>
              <a:t>ens</a:t>
            </a:r>
            <a:r>
              <a:rPr lang="en-US" dirty="0" smtClean="0"/>
              <a:t> mean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CustomShape 1"/>
          <p:cNvSpPr/>
          <p:nvPr/>
        </p:nvSpPr>
        <p:spPr>
          <a:xfrm>
            <a:off x="304920" y="1119240"/>
            <a:ext cx="9080280" cy="791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b"/>
          <a:lstStyle/>
          <a:p>
            <a:pPr>
              <a:lnSpc>
                <a:spcPct val="100000"/>
              </a:lnSpc>
            </a:pPr>
            <a:r>
              <a:rPr lang="en-US" sz="2200" b="0" strike="noStrike" spc="-1">
                <a:solidFill>
                  <a:srgbClr val="00579A"/>
                </a:solidFill>
                <a:uFill>
                  <a:solidFill>
                    <a:srgbClr val="FFFFFF"/>
                  </a:solidFill>
                </a:uFill>
                <a:latin typeface="Arial"/>
                <a:ea typeface="Droid Sans Fallback"/>
              </a:rPr>
              <a:t>Ensemble calibration </a:t>
            </a:r>
            <a:r>
              <a:rPr lang="en-US" sz="2200" b="1" strike="noStrike" spc="-1">
                <a:solidFill>
                  <a:srgbClr val="00579A"/>
                </a:solidFill>
                <a:uFill>
                  <a:solidFill>
                    <a:srgbClr val="FFFFFF"/>
                  </a:solidFill>
                </a:uFill>
                <a:latin typeface="Arial"/>
                <a:ea typeface="Droid Sans Fallback"/>
              </a:rPr>
              <a:t>reduces attributable risk</a:t>
            </a:r>
            <a:r>
              <a:rPr lang="en-US" sz="2200" b="0" strike="noStrike" spc="-1">
                <a:solidFill>
                  <a:srgbClr val="00579A"/>
                </a:solidFill>
                <a:uFill>
                  <a:solidFill>
                    <a:srgbClr val="FFFFFF"/>
                  </a:solidFill>
                </a:uFill>
                <a:latin typeface="Arial"/>
                <a:ea typeface="Droid Sans Fallback"/>
              </a:rPr>
              <a:t>. Effect small because climate change indeed strongly favours hot events</a:t>
            </a:r>
            <a:endParaRPr lang="en-US" sz="2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37" name="CustomShape 2"/>
          <p:cNvSpPr/>
          <p:nvPr/>
        </p:nvSpPr>
        <p:spPr>
          <a:xfrm>
            <a:off x="108000" y="44280"/>
            <a:ext cx="8927640" cy="791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b"/>
          <a:lstStyle/>
          <a:p>
            <a:pPr>
              <a:lnSpc>
                <a:spcPts val="1054"/>
              </a:lnSpc>
            </a:pPr>
            <a:r>
              <a:rPr lang="en-US" sz="3200" b="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roid Sans Fallback"/>
              </a:rPr>
              <a:t>Effect of calibration</a:t>
            </a:r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D0537874-747F-D34C-89C5-A439B89AA4D9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826" y="2292626"/>
            <a:ext cx="8820406" cy="3287108"/>
          </a:xfrm>
          <a:prstGeom prst="rect">
            <a:avLst/>
          </a:prstGeom>
        </p:spPr>
      </p:pic>
      <p:sp>
        <p:nvSpPr>
          <p:cNvPr id="5" name="CustomShape 6"/>
          <p:cNvSpPr/>
          <p:nvPr/>
        </p:nvSpPr>
        <p:spPr>
          <a:xfrm>
            <a:off x="6558034" y="6413284"/>
            <a:ext cx="2492006" cy="364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US" i="1" spc="-1" dirty="0" err="1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roid Sans Fallback"/>
              </a:rPr>
              <a:t>Bellprat</a:t>
            </a:r>
            <a:r>
              <a:rPr lang="en-US" sz="1800" b="0" i="1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roid Sans Fallback"/>
              </a:rPr>
              <a:t> </a:t>
            </a:r>
            <a:r>
              <a:rPr lang="en-US" sz="1800" b="0" i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roid Sans Fallback"/>
              </a:rPr>
              <a:t>et al., (</a:t>
            </a:r>
            <a:r>
              <a:rPr lang="en-US" sz="1800" b="0" i="1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roid Sans Fallback"/>
              </a:rPr>
              <a:t>2019)</a:t>
            </a:r>
            <a:endParaRPr lang="en-US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CustomShape 1"/>
          <p:cNvSpPr/>
          <p:nvPr/>
        </p:nvSpPr>
        <p:spPr>
          <a:xfrm>
            <a:off x="122400" y="22320"/>
            <a:ext cx="8927640" cy="791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b"/>
          <a:lstStyle/>
          <a:p>
            <a:pPr>
              <a:lnSpc>
                <a:spcPct val="93000"/>
              </a:lnSpc>
            </a:pPr>
            <a:r>
              <a:rPr lang="en-US" sz="3200" b="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roid Sans Fallback"/>
              </a:rPr>
              <a:t>Reliability of HadGEM3-A for hot summers</a:t>
            </a:r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40" name="CustomShape 2"/>
          <p:cNvSpPr/>
          <p:nvPr/>
        </p:nvSpPr>
        <p:spPr>
          <a:xfrm>
            <a:off x="95664" y="1096224"/>
            <a:ext cx="9080280" cy="499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b"/>
          <a:lstStyle/>
          <a:p>
            <a:pPr>
              <a:lnSpc>
                <a:spcPct val="100000"/>
              </a:lnSpc>
            </a:pPr>
            <a:r>
              <a:rPr lang="en-US" sz="2200" b="0" strike="noStrike" spc="-1" dirty="0">
                <a:solidFill>
                  <a:srgbClr val="00579A"/>
                </a:solidFill>
                <a:uFill>
                  <a:solidFill>
                    <a:srgbClr val="FFFFFF"/>
                  </a:solidFill>
                </a:uFill>
                <a:latin typeface="Arial"/>
                <a:ea typeface="Droid Sans Fallback"/>
              </a:rPr>
              <a:t>Reliability is a concern over many regions and calibration improves it</a:t>
            </a:r>
            <a:endParaRPr lang="en-US" sz="2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241" name="Picture 9"/>
          <p:cNvPicPr/>
          <p:nvPr/>
        </p:nvPicPr>
        <p:blipFill>
          <a:blip r:embed="rId2"/>
          <a:stretch/>
        </p:blipFill>
        <p:spPr>
          <a:xfrm>
            <a:off x="122400" y="1895232"/>
            <a:ext cx="4125600" cy="2917440"/>
          </a:xfrm>
          <a:prstGeom prst="rect">
            <a:avLst/>
          </a:prstGeom>
          <a:ln>
            <a:noFill/>
          </a:ln>
        </p:spPr>
      </p:pic>
      <p:pic>
        <p:nvPicPr>
          <p:cNvPr id="242" name="Picture 10"/>
          <p:cNvPicPr/>
          <p:nvPr/>
        </p:nvPicPr>
        <p:blipFill>
          <a:blip r:embed="rId3"/>
          <a:stretch/>
        </p:blipFill>
        <p:spPr>
          <a:xfrm>
            <a:off x="4572000" y="1895232"/>
            <a:ext cx="4271760" cy="3036600"/>
          </a:xfrm>
          <a:prstGeom prst="rect">
            <a:avLst/>
          </a:prstGeom>
          <a:ln>
            <a:noFill/>
          </a:ln>
        </p:spPr>
      </p:pic>
      <p:sp>
        <p:nvSpPr>
          <p:cNvPr id="6" name="CustomShape 6"/>
          <p:cNvSpPr/>
          <p:nvPr/>
        </p:nvSpPr>
        <p:spPr>
          <a:xfrm>
            <a:off x="6558034" y="6413284"/>
            <a:ext cx="2492006" cy="364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US" i="1" spc="-1" dirty="0" err="1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roid Sans Fallback"/>
              </a:rPr>
              <a:t>Bellprat</a:t>
            </a:r>
            <a:r>
              <a:rPr lang="en-US" sz="1800" b="0" i="1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roid Sans Fallback"/>
              </a:rPr>
              <a:t> </a:t>
            </a:r>
            <a:r>
              <a:rPr lang="en-US" sz="1800" b="0" i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roid Sans Fallback"/>
              </a:rPr>
              <a:t>et al., (</a:t>
            </a:r>
            <a:r>
              <a:rPr lang="en-US" sz="1800" b="0" i="1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roid Sans Fallback"/>
              </a:rPr>
              <a:t>2019)</a:t>
            </a:r>
            <a:endParaRPr lang="en-US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89788" y="4849319"/>
            <a:ext cx="2232528" cy="71851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CustomShape 1"/>
          <p:cNvSpPr/>
          <p:nvPr/>
        </p:nvSpPr>
        <p:spPr>
          <a:xfrm>
            <a:off x="364968" y="1136318"/>
            <a:ext cx="8670672" cy="48483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b"/>
          <a:lstStyle/>
          <a:p>
            <a:pPr>
              <a:lnSpc>
                <a:spcPct val="100000"/>
              </a:lnSpc>
            </a:pPr>
            <a:r>
              <a:rPr lang="en-US" sz="2200" b="0" strike="noStrike" spc="-1" dirty="0">
                <a:solidFill>
                  <a:srgbClr val="00579A"/>
                </a:solidFill>
                <a:uFill>
                  <a:solidFill>
                    <a:srgbClr val="FFFFFF"/>
                  </a:solidFill>
                </a:uFill>
                <a:latin typeface="Arial"/>
                <a:ea typeface="Droid Sans Fallback"/>
              </a:rPr>
              <a:t>Effect can be </a:t>
            </a:r>
            <a:r>
              <a:rPr lang="en-US" sz="2200" spc="-1" dirty="0" smtClean="0">
                <a:solidFill>
                  <a:srgbClr val="00579A"/>
                </a:solidFill>
                <a:uFill>
                  <a:solidFill>
                    <a:srgbClr val="FFFFFF"/>
                  </a:solidFill>
                </a:uFill>
                <a:latin typeface="Arial"/>
                <a:ea typeface="Droid Sans Fallback"/>
              </a:rPr>
              <a:t>substantial</a:t>
            </a:r>
            <a:r>
              <a:rPr lang="en-US" sz="2200" b="0" strike="noStrike" spc="-1" dirty="0" smtClean="0">
                <a:solidFill>
                  <a:srgbClr val="00579A"/>
                </a:solidFill>
                <a:uFill>
                  <a:solidFill>
                    <a:srgbClr val="FFFFFF"/>
                  </a:solidFill>
                </a:uFill>
                <a:latin typeface="Arial"/>
                <a:ea typeface="Droid Sans Fallback"/>
              </a:rPr>
              <a:t> </a:t>
            </a:r>
            <a:r>
              <a:rPr lang="en-US" sz="2200" spc="-1" dirty="0" smtClean="0">
                <a:solidFill>
                  <a:srgbClr val="00579A"/>
                </a:solidFill>
                <a:uFill>
                  <a:solidFill>
                    <a:srgbClr val="FFFFFF"/>
                  </a:solidFill>
                </a:uFill>
                <a:latin typeface="Arial"/>
                <a:ea typeface="Droid Sans Fallback"/>
              </a:rPr>
              <a:t>e.g.</a:t>
            </a:r>
            <a:r>
              <a:rPr lang="en-US" sz="2200" b="0" strike="noStrike" spc="-1" dirty="0" smtClean="0">
                <a:solidFill>
                  <a:srgbClr val="00579A"/>
                </a:solidFill>
                <a:uFill>
                  <a:solidFill>
                    <a:srgbClr val="FFFFFF"/>
                  </a:solidFill>
                </a:uFill>
                <a:latin typeface="Arial"/>
                <a:ea typeface="Droid Sans Fallback"/>
              </a:rPr>
              <a:t> </a:t>
            </a:r>
            <a:r>
              <a:rPr lang="en-US" sz="2200" b="0" strike="noStrike" spc="-1" dirty="0">
                <a:solidFill>
                  <a:srgbClr val="00579A"/>
                </a:solidFill>
                <a:uFill>
                  <a:solidFill>
                    <a:srgbClr val="FFFFFF"/>
                  </a:solidFill>
                </a:uFill>
                <a:latin typeface="Arial"/>
                <a:ea typeface="Droid Sans Fallback"/>
              </a:rPr>
              <a:t>for hot summer attribution cases</a:t>
            </a:r>
            <a:endParaRPr lang="en-US" sz="2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44" name="CustomShape 2"/>
          <p:cNvSpPr/>
          <p:nvPr/>
        </p:nvSpPr>
        <p:spPr>
          <a:xfrm>
            <a:off x="108000" y="44280"/>
            <a:ext cx="8927640" cy="791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b"/>
          <a:lstStyle/>
          <a:p>
            <a:pPr>
              <a:lnSpc>
                <a:spcPts val="1054"/>
              </a:lnSpc>
            </a:pPr>
            <a:r>
              <a:rPr lang="en-US" sz="32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roid Sans Fallback"/>
              </a:rPr>
              <a:t>Overestimation </a:t>
            </a:r>
            <a:r>
              <a:rPr lang="en-US" sz="3200" b="0" strike="noStrike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roid Sans Fallback"/>
              </a:rPr>
              <a:t>of FAR/RR globally</a:t>
            </a:r>
            <a:endParaRPr lang="en-US" sz="3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245" name="Picture 244"/>
          <p:cNvPicPr/>
          <p:nvPr/>
        </p:nvPicPr>
        <p:blipFill>
          <a:blip r:embed="rId2"/>
          <a:stretch/>
        </p:blipFill>
        <p:spPr>
          <a:xfrm>
            <a:off x="1877400" y="2066014"/>
            <a:ext cx="5388840" cy="3675600"/>
          </a:xfrm>
          <a:prstGeom prst="rect">
            <a:avLst/>
          </a:prstGeom>
          <a:ln>
            <a:noFill/>
          </a:ln>
        </p:spPr>
      </p:pic>
      <p:sp>
        <p:nvSpPr>
          <p:cNvPr id="5" name="CustomShape 6"/>
          <p:cNvSpPr/>
          <p:nvPr/>
        </p:nvSpPr>
        <p:spPr>
          <a:xfrm>
            <a:off x="6558034" y="6413284"/>
            <a:ext cx="2492006" cy="364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US" i="1" spc="-1" dirty="0" err="1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roid Sans Fallback"/>
              </a:rPr>
              <a:t>Bellprat</a:t>
            </a:r>
            <a:r>
              <a:rPr lang="en-US" sz="1800" b="0" i="1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roid Sans Fallback"/>
              </a:rPr>
              <a:t> </a:t>
            </a:r>
            <a:r>
              <a:rPr lang="en-US" sz="1800" b="0" i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roid Sans Fallback"/>
              </a:rPr>
              <a:t>et al., (</a:t>
            </a:r>
            <a:r>
              <a:rPr lang="en-US" sz="1800" b="0" i="1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roid Sans Fallback"/>
              </a:rPr>
              <a:t>2019)</a:t>
            </a:r>
            <a:endParaRPr lang="en-US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CustomShape 1"/>
          <p:cNvSpPr/>
          <p:nvPr/>
        </p:nvSpPr>
        <p:spPr>
          <a:xfrm>
            <a:off x="122400" y="22320"/>
            <a:ext cx="8927640" cy="791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>
              <a:lnSpc>
                <a:spcPct val="100000"/>
              </a:lnSpc>
            </a:pPr>
            <a:r>
              <a:rPr lang="en-US" sz="36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roid Sans Fallback"/>
              </a:rPr>
              <a:t>Ongoing heat over India</a:t>
            </a:r>
            <a:endParaRPr lang="en-US" sz="36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82" name="CustomShape 3"/>
          <p:cNvSpPr/>
          <p:nvPr/>
        </p:nvSpPr>
        <p:spPr>
          <a:xfrm>
            <a:off x="6449680" y="1284596"/>
            <a:ext cx="2084720" cy="2650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endParaRPr lang="en-US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2400" b="1" strike="noStrike" spc="-1" dirty="0">
                <a:solidFill>
                  <a:srgbClr val="00579A"/>
                </a:solidFill>
                <a:uFill>
                  <a:solidFill>
                    <a:srgbClr val="FFFFFF"/>
                  </a:solidFill>
                </a:uFill>
                <a:latin typeface="Arial"/>
                <a:ea typeface="Droid Sans Fallback"/>
              </a:rPr>
              <a:t>What is the role of climate change? </a:t>
            </a:r>
            <a:endParaRPr lang="en-US" sz="24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lang="en-US" sz="24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lang="en-US" sz="24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lang="en-US" sz="24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FC9698AF-F16C-5C4A-84B4-30E79A67DD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884" y="1536819"/>
            <a:ext cx="6074105" cy="404940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426CA92A-B0F0-EA45-A411-877FF103C232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851" y="2292625"/>
            <a:ext cx="8482297" cy="2896250"/>
          </a:xfrm>
          <a:prstGeom prst="rect">
            <a:avLst/>
          </a:prstGeom>
        </p:spPr>
      </p:pic>
      <p:sp>
        <p:nvSpPr>
          <p:cNvPr id="10" name="CustomShape 1">
            <a:extLst>
              <a:ext uri="{FF2B5EF4-FFF2-40B4-BE49-F238E27FC236}">
                <a16:creationId xmlns:a16="http://schemas.microsoft.com/office/drawing/2014/main" xmlns="" id="{ADFA9A41-2E63-034A-9810-BFAA03C906BC}"/>
              </a:ext>
            </a:extLst>
          </p:cNvPr>
          <p:cNvSpPr/>
          <p:nvPr/>
        </p:nvSpPr>
        <p:spPr>
          <a:xfrm>
            <a:off x="330851" y="1102123"/>
            <a:ext cx="8256558" cy="791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b"/>
          <a:lstStyle/>
          <a:p>
            <a:pPr>
              <a:lnSpc>
                <a:spcPct val="100000"/>
              </a:lnSpc>
            </a:pPr>
            <a:r>
              <a:rPr lang="en-US" sz="2200" b="0" strike="noStrike" spc="-1" dirty="0">
                <a:solidFill>
                  <a:srgbClr val="00579A"/>
                </a:solidFill>
                <a:uFill>
                  <a:solidFill>
                    <a:srgbClr val="FFFFFF"/>
                  </a:solidFill>
                </a:uFill>
                <a:latin typeface="Arial"/>
                <a:ea typeface="Droid Sans Fallback"/>
              </a:rPr>
              <a:t>Problem persists </a:t>
            </a:r>
            <a:r>
              <a:rPr lang="en-US" sz="2200" b="1" strike="noStrike" spc="-1" dirty="0">
                <a:solidFill>
                  <a:srgbClr val="00579A"/>
                </a:solidFill>
                <a:uFill>
                  <a:solidFill>
                    <a:srgbClr val="FFFFFF"/>
                  </a:solidFill>
                </a:uFill>
                <a:latin typeface="Arial"/>
                <a:ea typeface="Droid Sans Fallback"/>
              </a:rPr>
              <a:t>multi-model ensembles </a:t>
            </a:r>
            <a:r>
              <a:rPr lang="en-US" sz="2200" b="0" strike="noStrike" spc="-1" dirty="0">
                <a:solidFill>
                  <a:srgbClr val="00579A"/>
                </a:solidFill>
                <a:uFill>
                  <a:solidFill>
                    <a:srgbClr val="FFFFFF"/>
                  </a:solidFill>
                </a:uFill>
                <a:latin typeface="Arial"/>
                <a:ea typeface="Droid Sans Fallback"/>
              </a:rPr>
              <a:t>(C20C+) </a:t>
            </a:r>
            <a:r>
              <a:rPr lang="en-US" sz="2200" b="1" strike="noStrike" spc="-1" dirty="0">
                <a:solidFill>
                  <a:srgbClr val="00579A"/>
                </a:solidFill>
                <a:uFill>
                  <a:solidFill>
                    <a:srgbClr val="FFFFFF"/>
                  </a:solidFill>
                </a:uFill>
                <a:latin typeface="Arial"/>
                <a:ea typeface="Droid Sans Fallback"/>
              </a:rPr>
              <a:t>and large model ensembles</a:t>
            </a:r>
            <a:r>
              <a:rPr lang="en-US" sz="2200" b="0" strike="noStrike" spc="-1" dirty="0">
                <a:solidFill>
                  <a:srgbClr val="00579A"/>
                </a:solidFill>
                <a:uFill>
                  <a:solidFill>
                    <a:srgbClr val="FFFFFF"/>
                  </a:solidFill>
                </a:uFill>
                <a:latin typeface="Arial"/>
                <a:ea typeface="Droid Sans Fallback"/>
              </a:rPr>
              <a:t> (</a:t>
            </a:r>
            <a:r>
              <a:rPr lang="en-US" sz="2200" b="0" strike="noStrike" spc="-1" dirty="0" err="1">
                <a:solidFill>
                  <a:srgbClr val="00579A"/>
                </a:solidFill>
                <a:uFill>
                  <a:solidFill>
                    <a:srgbClr val="FFFFFF"/>
                  </a:solidFill>
                </a:uFill>
                <a:latin typeface="Arial"/>
                <a:ea typeface="Droid Sans Fallback"/>
              </a:rPr>
              <a:t>weather@home</a:t>
            </a:r>
            <a:r>
              <a:rPr lang="en-US" sz="2200" spc="-1" dirty="0">
                <a:solidFill>
                  <a:srgbClr val="00579A"/>
                </a:solidFill>
                <a:uFill>
                  <a:solidFill>
                    <a:srgbClr val="FFFFFF"/>
                  </a:solidFill>
                </a:uFill>
                <a:latin typeface="Arial"/>
                <a:ea typeface="Droid Sans Fallback"/>
              </a:rPr>
              <a:t>)</a:t>
            </a:r>
            <a:endParaRPr lang="en-US" sz="2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1" name="CustomShape 2">
            <a:extLst>
              <a:ext uri="{FF2B5EF4-FFF2-40B4-BE49-F238E27FC236}">
                <a16:creationId xmlns:a16="http://schemas.microsoft.com/office/drawing/2014/main" xmlns="" id="{1353E819-C779-DD4A-899E-E8BF9AFBE587}"/>
              </a:ext>
            </a:extLst>
          </p:cNvPr>
          <p:cNvSpPr/>
          <p:nvPr/>
        </p:nvSpPr>
        <p:spPr>
          <a:xfrm>
            <a:off x="108000" y="44280"/>
            <a:ext cx="8927640" cy="791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b"/>
          <a:lstStyle/>
          <a:p>
            <a:pPr>
              <a:lnSpc>
                <a:spcPts val="1054"/>
              </a:lnSpc>
            </a:pPr>
            <a:r>
              <a:rPr lang="en-US" sz="320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A pervasive problem</a:t>
            </a:r>
            <a:endParaRPr lang="en-US" sz="3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" name="CustomShape 6"/>
          <p:cNvSpPr/>
          <p:nvPr/>
        </p:nvSpPr>
        <p:spPr>
          <a:xfrm>
            <a:off x="6558034" y="6413284"/>
            <a:ext cx="2492006" cy="364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US" i="1" spc="-1" dirty="0" err="1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roid Sans Fallback"/>
              </a:rPr>
              <a:t>Bellprat</a:t>
            </a:r>
            <a:r>
              <a:rPr lang="en-US" sz="1800" b="0" i="1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roid Sans Fallback"/>
              </a:rPr>
              <a:t> </a:t>
            </a:r>
            <a:r>
              <a:rPr lang="en-US" sz="1800" b="0" i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roid Sans Fallback"/>
              </a:rPr>
              <a:t>et al., (</a:t>
            </a:r>
            <a:r>
              <a:rPr lang="en-US" sz="1800" b="0" i="1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roid Sans Fallback"/>
              </a:rPr>
              <a:t>2019)</a:t>
            </a:r>
            <a:endParaRPr lang="en-US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099291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CustomShape 1"/>
          <p:cNvSpPr/>
          <p:nvPr/>
        </p:nvSpPr>
        <p:spPr>
          <a:xfrm>
            <a:off x="108000" y="44280"/>
            <a:ext cx="8927640" cy="791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b"/>
          <a:lstStyle/>
          <a:p>
            <a:pPr>
              <a:lnSpc>
                <a:spcPct val="93000"/>
              </a:lnSpc>
            </a:pPr>
            <a:r>
              <a:rPr lang="en-US" sz="4000" b="0" strike="noStrike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roid Sans Fallback"/>
              </a:rPr>
              <a:t>Conclusions</a:t>
            </a:r>
            <a:endParaRPr lang="en-US" sz="40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94632" y="1017734"/>
            <a:ext cx="8927640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AU" sz="2000" dirty="0" smtClean="0"/>
              <a:t>Climate model ensembles typically used for event attribution are often overconfident (=</a:t>
            </a:r>
            <a:r>
              <a:rPr lang="en-AU" sz="2000" i="1" dirty="0" smtClean="0"/>
              <a:t>‘unreliable’</a:t>
            </a:r>
            <a:r>
              <a:rPr lang="en-AU" sz="2000" dirty="0" smtClean="0"/>
              <a:t>), leading to overly strong attribution statements</a:t>
            </a:r>
          </a:p>
          <a:p>
            <a:pPr marL="342900" indent="-342900">
              <a:buFont typeface="Arial"/>
              <a:buChar char="•"/>
            </a:pPr>
            <a:endParaRPr lang="en-AU" sz="2000" dirty="0"/>
          </a:p>
          <a:p>
            <a:pPr marL="342900" indent="-342900">
              <a:buFont typeface="Arial"/>
              <a:buChar char="•"/>
            </a:pPr>
            <a:r>
              <a:rPr lang="en-AU" sz="2000" dirty="0" smtClean="0"/>
              <a:t>Calibration can correct the ensemble reliability, and helps to provide more trustworthy attribution statements (more meaningful to the real world)</a:t>
            </a:r>
          </a:p>
          <a:p>
            <a:pPr marL="342900" indent="-342900">
              <a:buFont typeface="Arial"/>
              <a:buChar char="•"/>
            </a:pPr>
            <a:endParaRPr lang="en-AU" sz="2000" dirty="0"/>
          </a:p>
          <a:p>
            <a:pPr marL="342900" indent="-342900">
              <a:buFont typeface="Arial"/>
              <a:buChar char="•"/>
            </a:pPr>
            <a:r>
              <a:rPr lang="en-AU" sz="2000" dirty="0"/>
              <a:t>Suggested calibration method to be improved/generalised to e.g.</a:t>
            </a:r>
          </a:p>
          <a:p>
            <a:pPr marL="800100" lvl="1" indent="-342900">
              <a:buFont typeface="Arial"/>
              <a:buChar char="•"/>
            </a:pPr>
            <a:r>
              <a:rPr lang="en-AU" dirty="0"/>
              <a:t>more sophisticated approaches to evaluate long-term trends </a:t>
            </a:r>
          </a:p>
          <a:p>
            <a:pPr marL="800100" lvl="1" indent="-342900">
              <a:buFont typeface="Arial"/>
              <a:buChar char="•"/>
            </a:pPr>
            <a:r>
              <a:rPr lang="en-AU" dirty="0"/>
              <a:t>correct skewed model distributions (e.g. non-parametric approaches</a:t>
            </a:r>
            <a:r>
              <a:rPr lang="en-AU" dirty="0" smtClean="0"/>
              <a:t>)</a:t>
            </a:r>
            <a:endParaRPr lang="en-AU" sz="2000" dirty="0" smtClean="0"/>
          </a:p>
          <a:p>
            <a:pPr marL="342900" indent="-342900">
              <a:buFont typeface="Arial"/>
              <a:buChar char="•"/>
            </a:pPr>
            <a:endParaRPr lang="en-AU" sz="2000" dirty="0" smtClean="0"/>
          </a:p>
          <a:p>
            <a:pPr marL="342900" indent="-342900">
              <a:buFont typeface="Arial"/>
              <a:buChar char="•"/>
            </a:pPr>
            <a:r>
              <a:rPr lang="en-AU" sz="2000" dirty="0" smtClean="0"/>
              <a:t>Further improvement of climate models needed to reduce physical inconsistencies between models and real-world climate, representation of relevant processes</a:t>
            </a:r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0855581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CustomShape 1"/>
          <p:cNvSpPr/>
          <p:nvPr/>
        </p:nvSpPr>
        <p:spPr>
          <a:xfrm>
            <a:off x="108000" y="44280"/>
            <a:ext cx="8927640" cy="791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b"/>
          <a:lstStyle/>
          <a:p>
            <a:pPr>
              <a:lnSpc>
                <a:spcPct val="93000"/>
              </a:lnSpc>
            </a:pPr>
            <a:r>
              <a:rPr lang="en-US" sz="4000" b="0" strike="noStrike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roid Sans Fallback"/>
              </a:rPr>
              <a:t>Conclusions</a:t>
            </a:r>
            <a:endParaRPr lang="en-US" sz="40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94632" y="963694"/>
            <a:ext cx="892764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AU" sz="2000" dirty="0" smtClean="0"/>
              <a:t>Climate model ensembles typically used for event attribution are often overconfident (=</a:t>
            </a:r>
            <a:r>
              <a:rPr lang="en-AU" sz="2000" i="1" dirty="0" smtClean="0"/>
              <a:t>‘unreliable’</a:t>
            </a:r>
            <a:r>
              <a:rPr lang="en-AU" sz="2000" dirty="0" smtClean="0"/>
              <a:t>), leading to overly strong attribution statements</a:t>
            </a:r>
          </a:p>
          <a:p>
            <a:pPr marL="342900" indent="-342900">
              <a:buFont typeface="Arial"/>
              <a:buChar char="•"/>
            </a:pPr>
            <a:endParaRPr lang="en-AU" sz="2000" dirty="0"/>
          </a:p>
          <a:p>
            <a:pPr marL="342900" indent="-342900">
              <a:buFont typeface="Arial"/>
              <a:buChar char="•"/>
            </a:pPr>
            <a:r>
              <a:rPr lang="en-AU" sz="2000" dirty="0" smtClean="0"/>
              <a:t>Calibration can correct the ensemble reliability, and helps to provide more trustworthy attribution statements (more meaningful to the real world)</a:t>
            </a:r>
          </a:p>
          <a:p>
            <a:pPr marL="342900" indent="-342900">
              <a:buFont typeface="Arial"/>
              <a:buChar char="•"/>
            </a:pPr>
            <a:endParaRPr lang="en-AU" sz="2000" dirty="0"/>
          </a:p>
          <a:p>
            <a:pPr marL="342900" indent="-342900">
              <a:buFont typeface="Arial"/>
              <a:buChar char="•"/>
            </a:pPr>
            <a:r>
              <a:rPr lang="en-AU" sz="2000" dirty="0" smtClean="0"/>
              <a:t>Further improvement of climate models needed to reduce physical inconsistencies between models and real-world climate, representation of relevant processes</a:t>
            </a:r>
          </a:p>
          <a:p>
            <a:endParaRPr lang="en-AU" sz="2000" dirty="0"/>
          </a:p>
        </p:txBody>
      </p:sp>
      <p:pic>
        <p:nvPicPr>
          <p:cNvPr id="4" name="Picture 3" descr="apes-2.w700.h467.2x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445" y="933556"/>
            <a:ext cx="8784000" cy="585599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13904" y="6443583"/>
            <a:ext cx="180747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/>
              <a:t>20th Century Fox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CustomShape 1"/>
          <p:cNvSpPr/>
          <p:nvPr/>
        </p:nvSpPr>
        <p:spPr>
          <a:xfrm>
            <a:off x="108000" y="44280"/>
            <a:ext cx="8927640" cy="791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b"/>
          <a:lstStyle/>
          <a:p>
            <a:pPr>
              <a:lnSpc>
                <a:spcPct val="93000"/>
              </a:lnSpc>
            </a:pPr>
            <a:r>
              <a:rPr lang="en-US" sz="4000" b="0" strike="noStrike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roid Sans Fallback"/>
              </a:rPr>
              <a:t>Conclusions</a:t>
            </a:r>
            <a:endParaRPr lang="en-US" sz="40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94632" y="1017734"/>
            <a:ext cx="8927640" cy="59400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AU" sz="2000" dirty="0" smtClean="0"/>
              <a:t>Climate model ensembles typically used for event attribution are often overconfident (=</a:t>
            </a:r>
            <a:r>
              <a:rPr lang="en-AU" sz="2000" i="1" dirty="0" smtClean="0"/>
              <a:t>‘unreliable’</a:t>
            </a:r>
            <a:r>
              <a:rPr lang="en-AU" sz="2000" dirty="0" smtClean="0"/>
              <a:t>), leading to overly strong attribution statements</a:t>
            </a:r>
          </a:p>
          <a:p>
            <a:pPr marL="342900" indent="-342900">
              <a:buFont typeface="Arial"/>
              <a:buChar char="•"/>
            </a:pPr>
            <a:endParaRPr lang="en-AU" sz="2000" dirty="0"/>
          </a:p>
          <a:p>
            <a:pPr marL="342900" indent="-342900">
              <a:buFont typeface="Arial"/>
              <a:buChar char="•"/>
            </a:pPr>
            <a:r>
              <a:rPr lang="en-AU" sz="2000" dirty="0" smtClean="0"/>
              <a:t>Calibration can correct the ensemble reliability, and helps to provide more trustworthy attribution statements (more meaningful to the real world)</a:t>
            </a:r>
          </a:p>
          <a:p>
            <a:pPr marL="342900" indent="-342900">
              <a:buFont typeface="Arial"/>
              <a:buChar char="•"/>
            </a:pPr>
            <a:endParaRPr lang="en-AU" sz="2000" dirty="0"/>
          </a:p>
          <a:p>
            <a:pPr marL="342900" indent="-342900">
              <a:buFont typeface="Arial"/>
              <a:buChar char="•"/>
            </a:pPr>
            <a:r>
              <a:rPr lang="en-AU" sz="2000" dirty="0"/>
              <a:t>Suggested calibration method to be improved/generalised to e.g.</a:t>
            </a:r>
          </a:p>
          <a:p>
            <a:pPr marL="800100" lvl="1" indent="-342900">
              <a:buFont typeface="Arial"/>
              <a:buChar char="•"/>
            </a:pPr>
            <a:r>
              <a:rPr lang="en-AU" dirty="0"/>
              <a:t>more sophisticated approaches to evaluate long-term trends </a:t>
            </a:r>
          </a:p>
          <a:p>
            <a:pPr marL="800100" lvl="1" indent="-342900">
              <a:buFont typeface="Arial"/>
              <a:buChar char="•"/>
            </a:pPr>
            <a:r>
              <a:rPr lang="en-AU" dirty="0"/>
              <a:t>correct skewed model distributions (e.g. non-parametric approaches</a:t>
            </a:r>
            <a:r>
              <a:rPr lang="en-AU" dirty="0" smtClean="0"/>
              <a:t>)</a:t>
            </a:r>
            <a:endParaRPr lang="en-AU" sz="2000" dirty="0" smtClean="0"/>
          </a:p>
          <a:p>
            <a:pPr marL="342900" indent="-342900">
              <a:buFont typeface="Arial"/>
              <a:buChar char="•"/>
            </a:pPr>
            <a:endParaRPr lang="en-AU" sz="2000" dirty="0" smtClean="0"/>
          </a:p>
          <a:p>
            <a:pPr marL="342900" indent="-342900">
              <a:buFont typeface="Arial"/>
              <a:buChar char="•"/>
            </a:pPr>
            <a:r>
              <a:rPr lang="en-AU" sz="2000" dirty="0" smtClean="0"/>
              <a:t>Further improvement of climate models needed to reduce physical inconsistencies between models and real-world climate, representation of relevant processes</a:t>
            </a:r>
          </a:p>
          <a:p>
            <a:endParaRPr lang="en-US" sz="2000" dirty="0"/>
          </a:p>
          <a:p>
            <a:r>
              <a:rPr lang="en-US" sz="2000" dirty="0" smtClean="0"/>
              <a:t>Calibration </a:t>
            </a:r>
            <a:r>
              <a:rPr lang="en-US" sz="2000" dirty="0"/>
              <a:t>code available: </a:t>
            </a:r>
            <a:r>
              <a:rPr lang="en-US" sz="2000" dirty="0">
                <a:hlinkClick r:id="rId3"/>
              </a:rPr>
              <a:t>https://github.com/obellprat/NCOMMS-18-</a:t>
            </a:r>
            <a:r>
              <a:rPr lang="en-US" sz="2000" dirty="0" smtClean="0">
                <a:hlinkClick r:id="rId3"/>
              </a:rPr>
              <a:t>00404A</a:t>
            </a:r>
            <a:r>
              <a:rPr lang="en-US" sz="2000" dirty="0" smtClean="0"/>
              <a:t> </a:t>
            </a:r>
          </a:p>
          <a:p>
            <a:endParaRPr lang="en-AU" sz="2400" dirty="0" smtClean="0"/>
          </a:p>
          <a:p>
            <a:r>
              <a:rPr lang="en-AU" sz="2000" dirty="0"/>
              <a:t>	</a:t>
            </a:r>
            <a:r>
              <a:rPr lang="en-AU" sz="2000" dirty="0" smtClean="0"/>
              <a:t>			</a:t>
            </a:r>
            <a:r>
              <a:rPr lang="en" sz="2000" dirty="0" smtClean="0"/>
              <a:t>Bellprat,</a:t>
            </a:r>
            <a:r>
              <a:rPr lang="en-AU" sz="2000" dirty="0" smtClean="0"/>
              <a:t> </a:t>
            </a:r>
            <a:r>
              <a:rPr lang="en" sz="2000" dirty="0" smtClean="0"/>
              <a:t>Guemas,</a:t>
            </a:r>
            <a:r>
              <a:rPr lang="en-AU" sz="2000" dirty="0" smtClean="0"/>
              <a:t> </a:t>
            </a:r>
            <a:r>
              <a:rPr lang="en" sz="2000" dirty="0" smtClean="0"/>
              <a:t>Doblas-Reyes</a:t>
            </a:r>
            <a:r>
              <a:rPr lang="en-AU" sz="2000" dirty="0"/>
              <a:t>,</a:t>
            </a:r>
            <a:r>
              <a:rPr lang="en" sz="2000" dirty="0" smtClean="0"/>
              <a:t> Donat</a:t>
            </a:r>
            <a:r>
              <a:rPr lang="en-AU" sz="2000" dirty="0" smtClean="0"/>
              <a:t> (2019),</a:t>
            </a:r>
          </a:p>
          <a:p>
            <a:r>
              <a:rPr lang="es-ES" sz="2000" i="1" dirty="0" smtClean="0"/>
              <a:t>				</a:t>
            </a:r>
            <a:r>
              <a:rPr lang="es-ES" sz="2000" i="1" dirty="0" err="1" smtClean="0"/>
              <a:t>Nature</a:t>
            </a:r>
            <a:r>
              <a:rPr lang="es-ES" sz="2000" i="1" dirty="0" smtClean="0"/>
              <a:t> </a:t>
            </a:r>
            <a:r>
              <a:rPr lang="es-ES" sz="2000" i="1" dirty="0" err="1"/>
              <a:t>Communications</a:t>
            </a:r>
            <a:r>
              <a:rPr lang="es-ES" sz="2000" b="1" dirty="0"/>
              <a:t> 10</a:t>
            </a:r>
            <a:r>
              <a:rPr lang="es-ES" sz="2000" dirty="0"/>
              <a:t>, </a:t>
            </a:r>
            <a:r>
              <a:rPr lang="es-ES" sz="2000" dirty="0" smtClean="0"/>
              <a:t>1732</a:t>
            </a:r>
            <a:r>
              <a:rPr lang="es-ES" sz="2000" dirty="0"/>
              <a:t> </a:t>
            </a:r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528567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CustomShape 1"/>
          <p:cNvSpPr/>
          <p:nvPr/>
        </p:nvSpPr>
        <p:spPr>
          <a:xfrm>
            <a:off x="108000" y="44280"/>
            <a:ext cx="8927640" cy="791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b"/>
          <a:lstStyle/>
          <a:p>
            <a:pPr>
              <a:lnSpc>
                <a:spcPct val="93000"/>
              </a:lnSpc>
            </a:pPr>
            <a:r>
              <a:rPr lang="en-US" sz="40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roid Sans Fallback"/>
              </a:rPr>
              <a:t>Supplementary figures</a:t>
            </a:r>
            <a:endParaRPr lang="en-US" sz="40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4303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CustomShape 1"/>
          <p:cNvSpPr/>
          <p:nvPr/>
        </p:nvSpPr>
        <p:spPr>
          <a:xfrm>
            <a:off x="380880" y="-152280"/>
            <a:ext cx="8927640" cy="791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b"/>
          <a:lstStyle/>
          <a:p>
            <a:pPr>
              <a:lnSpc>
                <a:spcPct val="93000"/>
              </a:lnSpc>
            </a:pPr>
            <a:r>
              <a:rPr lang="en-US" sz="32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roid Sans Fallback"/>
              </a:rPr>
              <a:t>Impact of ensemble and trend correction</a:t>
            </a:r>
            <a:endParaRPr lang="en-US" sz="3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648941D9-6DB3-FA41-A89A-E6E55582289C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01" y="2154320"/>
            <a:ext cx="8772939" cy="302172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2.png">
            <a:extLst>
              <a:ext uri="{FF2B5EF4-FFF2-40B4-BE49-F238E27FC236}">
                <a16:creationId xmlns:a16="http://schemas.microsoft.com/office/drawing/2014/main" xmlns="" id="{C6E37E7B-1F7F-904D-83DB-5872BC84AAF1}"/>
              </a:ext>
            </a:extLst>
          </p:cNvPr>
          <p:cNvPicPr/>
          <p:nvPr/>
        </p:nvPicPr>
        <p:blipFill>
          <a:blip r:embed="rId2"/>
          <a:srcRect/>
          <a:stretch>
            <a:fillRect/>
          </a:stretch>
        </p:blipFill>
        <p:spPr>
          <a:xfrm>
            <a:off x="105614" y="2097500"/>
            <a:ext cx="8561308" cy="3300551"/>
          </a:xfrm>
          <a:prstGeom prst="rect">
            <a:avLst/>
          </a:prstGeom>
          <a:ln/>
        </p:spPr>
      </p:pic>
      <p:sp>
        <p:nvSpPr>
          <p:cNvPr id="5" name="CustomShape 1">
            <a:extLst>
              <a:ext uri="{FF2B5EF4-FFF2-40B4-BE49-F238E27FC236}">
                <a16:creationId xmlns:a16="http://schemas.microsoft.com/office/drawing/2014/main" xmlns="" id="{D94D2F8F-6819-1B4F-AC77-9070B9D3790A}"/>
              </a:ext>
            </a:extLst>
          </p:cNvPr>
          <p:cNvSpPr/>
          <p:nvPr/>
        </p:nvSpPr>
        <p:spPr>
          <a:xfrm>
            <a:off x="327872" y="0"/>
            <a:ext cx="8927640" cy="791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b"/>
          <a:lstStyle/>
          <a:p>
            <a:pPr>
              <a:lnSpc>
                <a:spcPct val="93000"/>
              </a:lnSpc>
            </a:pPr>
            <a:r>
              <a:rPr lang="en-US" sz="32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roid Sans Fallback"/>
              </a:rPr>
              <a:t>Example of precipitation</a:t>
            </a:r>
            <a:endParaRPr lang="en-US" sz="3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582164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CustomShape 1"/>
          <p:cNvSpPr/>
          <p:nvPr/>
        </p:nvSpPr>
        <p:spPr>
          <a:xfrm>
            <a:off x="108000" y="44280"/>
            <a:ext cx="8927640" cy="791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274" name="Picture 2"/>
          <p:cNvPicPr/>
          <p:nvPr/>
        </p:nvPicPr>
        <p:blipFill>
          <a:blip r:embed="rId3"/>
          <a:stretch/>
        </p:blipFill>
        <p:spPr>
          <a:xfrm>
            <a:off x="1978200" y="1200240"/>
            <a:ext cx="4800240" cy="5094000"/>
          </a:xfrm>
          <a:prstGeom prst="rect">
            <a:avLst/>
          </a:prstGeom>
          <a:ln>
            <a:noFill/>
          </a:ln>
        </p:spPr>
      </p:pic>
      <p:sp>
        <p:nvSpPr>
          <p:cNvPr id="275" name="CustomShape 2"/>
          <p:cNvSpPr/>
          <p:nvPr/>
        </p:nvSpPr>
        <p:spPr>
          <a:xfrm>
            <a:off x="108000" y="44280"/>
            <a:ext cx="8927640" cy="791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b"/>
          <a:lstStyle/>
          <a:p>
            <a:pPr>
              <a:lnSpc>
                <a:spcPts val="1054"/>
              </a:lnSpc>
            </a:pPr>
            <a:r>
              <a:rPr lang="en-US" sz="3200" b="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roid Sans Fallback"/>
              </a:rPr>
              <a:t>Calibration in a statistical model</a:t>
            </a:r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77" name="CustomShape 4"/>
          <p:cNvSpPr/>
          <p:nvPr/>
        </p:nvSpPr>
        <p:spPr>
          <a:xfrm>
            <a:off x="2247840" y="3581280"/>
            <a:ext cx="4647960" cy="4996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78" name="CustomShape 5"/>
          <p:cNvSpPr/>
          <p:nvPr/>
        </p:nvSpPr>
        <p:spPr>
          <a:xfrm>
            <a:off x="2259000" y="6161040"/>
            <a:ext cx="4647960" cy="3045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79" name="CustomShape 6"/>
          <p:cNvSpPr/>
          <p:nvPr/>
        </p:nvSpPr>
        <p:spPr>
          <a:xfrm rot="16200000">
            <a:off x="-342720" y="3853080"/>
            <a:ext cx="4647960" cy="3045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80" name="CustomShape 7"/>
          <p:cNvSpPr/>
          <p:nvPr/>
        </p:nvSpPr>
        <p:spPr>
          <a:xfrm rot="16200000">
            <a:off x="2133360" y="3549600"/>
            <a:ext cx="4647960" cy="3045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81" name="CustomShape 8"/>
          <p:cNvSpPr/>
          <p:nvPr/>
        </p:nvSpPr>
        <p:spPr>
          <a:xfrm rot="16200000">
            <a:off x="1066320" y="4195080"/>
            <a:ext cx="1636200" cy="336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/>
          <a:lstStyle/>
          <a:p>
            <a:pPr>
              <a:lnSpc>
                <a:spcPct val="100000"/>
              </a:lnSpc>
            </a:pPr>
            <a:r>
              <a:rPr lang="en-US" sz="16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roid Sans Fallback"/>
              </a:rPr>
              <a:t>FAR</a:t>
            </a:r>
            <a:endParaRPr lang="en-US" sz="16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82" name="CustomShape 9"/>
          <p:cNvSpPr/>
          <p:nvPr/>
        </p:nvSpPr>
        <p:spPr>
          <a:xfrm rot="16200000">
            <a:off x="1059840" y="1969560"/>
            <a:ext cx="1636200" cy="336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/>
          <a:lstStyle/>
          <a:p>
            <a:pPr>
              <a:lnSpc>
                <a:spcPct val="100000"/>
              </a:lnSpc>
            </a:pPr>
            <a:r>
              <a:rPr lang="en-US" sz="16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roid Sans Fallback"/>
              </a:rPr>
              <a:t>Reliability</a:t>
            </a:r>
            <a:endParaRPr lang="en-US" sz="16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83" name="CustomShape 10"/>
          <p:cNvSpPr/>
          <p:nvPr/>
        </p:nvSpPr>
        <p:spPr>
          <a:xfrm>
            <a:off x="2754360" y="6153120"/>
            <a:ext cx="1636200" cy="306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/>
          <a:lstStyle/>
          <a:p>
            <a:pPr>
              <a:lnSpc>
                <a:spcPct val="100000"/>
              </a:lnSpc>
            </a:pPr>
            <a:r>
              <a:rPr lang="en-US" sz="1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roid Sans Fallback"/>
              </a:rPr>
              <a:t>Model error</a:t>
            </a:r>
            <a:endParaRPr lang="en-US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84" name="CustomShape 11"/>
          <p:cNvSpPr/>
          <p:nvPr/>
        </p:nvSpPr>
        <p:spPr>
          <a:xfrm>
            <a:off x="5268960" y="6167520"/>
            <a:ext cx="1636200" cy="306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/>
          <a:lstStyle/>
          <a:p>
            <a:pPr>
              <a:lnSpc>
                <a:spcPct val="100000"/>
              </a:lnSpc>
            </a:pPr>
            <a:r>
              <a:rPr lang="en-US" sz="1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roid Sans Fallback"/>
              </a:rPr>
              <a:t>Model error</a:t>
            </a:r>
            <a:endParaRPr lang="en-US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85" name="CustomShape 12"/>
          <p:cNvSpPr/>
          <p:nvPr/>
        </p:nvSpPr>
        <p:spPr>
          <a:xfrm>
            <a:off x="2819520" y="3487680"/>
            <a:ext cx="1638000" cy="306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/>
          <a:lstStyle/>
          <a:p>
            <a:pPr>
              <a:lnSpc>
                <a:spcPct val="100000"/>
              </a:lnSpc>
            </a:pPr>
            <a:r>
              <a:rPr lang="en-US" sz="1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roid Sans Fallback"/>
              </a:rPr>
              <a:t>Model error</a:t>
            </a:r>
            <a:endParaRPr lang="en-US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86" name="CustomShape 13"/>
          <p:cNvSpPr/>
          <p:nvPr/>
        </p:nvSpPr>
        <p:spPr>
          <a:xfrm>
            <a:off x="5334120" y="3502080"/>
            <a:ext cx="1638000" cy="306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/>
          <a:lstStyle/>
          <a:p>
            <a:pPr>
              <a:lnSpc>
                <a:spcPct val="100000"/>
              </a:lnSpc>
            </a:pPr>
            <a:r>
              <a:rPr lang="en-US" sz="1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roid Sans Fallback"/>
              </a:rPr>
              <a:t>Model error</a:t>
            </a:r>
            <a:endParaRPr lang="en-US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87" name="CustomShape 14"/>
          <p:cNvSpPr/>
          <p:nvPr/>
        </p:nvSpPr>
        <p:spPr>
          <a:xfrm rot="16200000">
            <a:off x="3641040" y="4255560"/>
            <a:ext cx="1636200" cy="336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/>
          <a:lstStyle/>
          <a:p>
            <a:pPr>
              <a:lnSpc>
                <a:spcPct val="100000"/>
              </a:lnSpc>
            </a:pPr>
            <a:r>
              <a:rPr lang="en-US" sz="16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roid Sans Fallback"/>
              </a:rPr>
              <a:t>FAR</a:t>
            </a:r>
            <a:endParaRPr lang="en-US" sz="16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88" name="CustomShape 15"/>
          <p:cNvSpPr/>
          <p:nvPr/>
        </p:nvSpPr>
        <p:spPr>
          <a:xfrm rot="16200000">
            <a:off x="3634920" y="2028240"/>
            <a:ext cx="1636200" cy="336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/>
          <a:lstStyle/>
          <a:p>
            <a:pPr>
              <a:lnSpc>
                <a:spcPct val="100000"/>
              </a:lnSpc>
            </a:pPr>
            <a:r>
              <a:rPr lang="en-US" sz="16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roid Sans Fallback"/>
              </a:rPr>
              <a:t>Reliability</a:t>
            </a:r>
            <a:endParaRPr lang="en-US" sz="16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916AE9A3-3E8E-E74A-B0E5-2A305A252A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34" y="1360361"/>
            <a:ext cx="5039143" cy="180047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C6AA60C4-5270-764A-A60D-6F63D06047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389100"/>
            <a:ext cx="5037484" cy="1627833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="" xmlns:a16="http://schemas.microsoft.com/office/drawing/2014/main" id="{B82B4170-A676-234B-9549-C2CC5BA0CFE2}"/>
              </a:ext>
            </a:extLst>
          </p:cNvPr>
          <p:cNvSpPr txBox="1"/>
          <p:nvPr/>
        </p:nvSpPr>
        <p:spPr>
          <a:xfrm>
            <a:off x="410417" y="4862469"/>
            <a:ext cx="50374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err="1"/>
              <a:t>Underconfident</a:t>
            </a:r>
            <a:endParaRPr lang="es-ES" dirty="0"/>
          </a:p>
        </p:txBody>
      </p:sp>
      <p:sp>
        <p:nvSpPr>
          <p:cNvPr id="26" name="TextBox 25">
            <a:extLst>
              <a:ext uri="{FF2B5EF4-FFF2-40B4-BE49-F238E27FC236}">
                <a16:creationId xmlns="" xmlns:a16="http://schemas.microsoft.com/office/drawing/2014/main" id="{ED800E68-EA13-264C-81BF-D15272343D46}"/>
              </a:ext>
            </a:extLst>
          </p:cNvPr>
          <p:cNvSpPr txBox="1"/>
          <p:nvPr/>
        </p:nvSpPr>
        <p:spPr>
          <a:xfrm>
            <a:off x="410417" y="2940058"/>
            <a:ext cx="50374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err="1"/>
              <a:t>Reliable</a:t>
            </a:r>
            <a:endParaRPr lang="es-ES" dirty="0"/>
          </a:p>
        </p:txBody>
      </p:sp>
      <p:sp>
        <p:nvSpPr>
          <p:cNvPr id="27" name="Rectangle 26">
            <a:extLst>
              <a:ext uri="{FF2B5EF4-FFF2-40B4-BE49-F238E27FC236}">
                <a16:creationId xmlns="" xmlns:a16="http://schemas.microsoft.com/office/drawing/2014/main" id="{3819177B-105B-AD41-8A49-AB969C1A1EAE}"/>
              </a:ext>
            </a:extLst>
          </p:cNvPr>
          <p:cNvSpPr/>
          <p:nvPr/>
        </p:nvSpPr>
        <p:spPr>
          <a:xfrm>
            <a:off x="5923031" y="2260600"/>
            <a:ext cx="295553" cy="711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8" name="Rectangle 27">
            <a:extLst>
              <a:ext uri="{FF2B5EF4-FFF2-40B4-BE49-F238E27FC236}">
                <a16:creationId xmlns="" xmlns:a16="http://schemas.microsoft.com/office/drawing/2014/main" id="{B032FC07-6E83-774E-9295-9CE9E27853A8}"/>
              </a:ext>
            </a:extLst>
          </p:cNvPr>
          <p:cNvSpPr/>
          <p:nvPr/>
        </p:nvSpPr>
        <p:spPr>
          <a:xfrm flipH="1">
            <a:off x="6920812" y="3752600"/>
            <a:ext cx="563216" cy="3877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v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="" xmlns:a16="http://schemas.microsoft.com/office/drawing/2014/main" id="{1799502A-EDCF-004D-9C55-7C469D595E17}"/>
              </a:ext>
            </a:extLst>
          </p:cNvPr>
          <p:cNvSpPr/>
          <p:nvPr/>
        </p:nvSpPr>
        <p:spPr>
          <a:xfrm flipH="1">
            <a:off x="6992454" y="6260778"/>
            <a:ext cx="563216" cy="3877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v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="" xmlns:a16="http://schemas.microsoft.com/office/drawing/2014/main" id="{457432B7-DF09-EF43-9BB8-DB70547F2889}"/>
              </a:ext>
            </a:extLst>
          </p:cNvPr>
          <p:cNvSpPr/>
          <p:nvPr/>
        </p:nvSpPr>
        <p:spPr>
          <a:xfrm flipH="1">
            <a:off x="5936976" y="4967103"/>
            <a:ext cx="281608" cy="3877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v</a:t>
            </a:r>
          </a:p>
        </p:txBody>
      </p:sp>
      <p:sp>
        <p:nvSpPr>
          <p:cNvPr id="33" name="Title 1">
            <a:extLst>
              <a:ext uri="{FF2B5EF4-FFF2-40B4-BE49-F238E27FC236}">
                <a16:creationId xmlns="" xmlns:a16="http://schemas.microsoft.com/office/drawing/2014/main" id="{4F00A232-0CB2-374D-AE2F-D317C70E14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0417" y="128257"/>
            <a:ext cx="6048440" cy="680837"/>
          </a:xfrm>
        </p:spPr>
        <p:txBody>
          <a:bodyPr/>
          <a:lstStyle/>
          <a:p>
            <a:pPr>
              <a:defRPr/>
            </a:pPr>
            <a:r>
              <a:rPr lang="en-US" sz="3200" dirty="0">
                <a:solidFill>
                  <a:schemeClr val="bg1"/>
                </a:solidFill>
              </a:rPr>
              <a:t>Ensemble reliability 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6E9DDE45-FC41-9346-AD55-99B9FCFA7A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12357" y="3309390"/>
            <a:ext cx="1617255" cy="167197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2D18920E-EB71-9A4E-851B-E0B2A6A9B62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3786" y="5256417"/>
            <a:ext cx="4923698" cy="164846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A8B24325-7CD2-8247-841F-FDAD54E81CE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85165" y="5256417"/>
            <a:ext cx="1617255" cy="1587194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D7939FB7-41D9-2542-AC01-B9A302AF2357}"/>
              </a:ext>
            </a:extLst>
          </p:cNvPr>
          <p:cNvSpPr txBox="1"/>
          <p:nvPr/>
        </p:nvSpPr>
        <p:spPr>
          <a:xfrm>
            <a:off x="410417" y="1044763"/>
            <a:ext cx="50374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err="1"/>
              <a:t>Overconfident</a:t>
            </a:r>
            <a:endParaRPr lang="es-ES" dirty="0"/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3F2057CE-8E2D-5C4B-ABE5-637954ED89A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81900" y="1452748"/>
            <a:ext cx="1678168" cy="1671976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="" xmlns:a16="http://schemas.microsoft.com/office/drawing/2014/main" id="{EAC38080-C731-6942-80AA-A84EFB76DBED}"/>
              </a:ext>
            </a:extLst>
          </p:cNvPr>
          <p:cNvSpPr txBox="1"/>
          <p:nvPr/>
        </p:nvSpPr>
        <p:spPr>
          <a:xfrm>
            <a:off x="7484028" y="1919404"/>
            <a:ext cx="14279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err="1"/>
              <a:t>Concave</a:t>
            </a:r>
            <a:endParaRPr lang="es-ES" dirty="0"/>
          </a:p>
        </p:txBody>
      </p:sp>
      <p:sp>
        <p:nvSpPr>
          <p:cNvPr id="35" name="TextBox 34">
            <a:extLst>
              <a:ext uri="{FF2B5EF4-FFF2-40B4-BE49-F238E27FC236}">
                <a16:creationId xmlns="" xmlns:a16="http://schemas.microsoft.com/office/drawing/2014/main" id="{898BC4CE-0CAD-564E-8064-FBD6D7DF9DE7}"/>
              </a:ext>
            </a:extLst>
          </p:cNvPr>
          <p:cNvSpPr txBox="1"/>
          <p:nvPr/>
        </p:nvSpPr>
        <p:spPr>
          <a:xfrm>
            <a:off x="7484028" y="5711317"/>
            <a:ext cx="14279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err="1"/>
              <a:t>Convex</a:t>
            </a:r>
            <a:endParaRPr lang="es-ES" dirty="0"/>
          </a:p>
        </p:txBody>
      </p:sp>
      <p:sp>
        <p:nvSpPr>
          <p:cNvPr id="36" name="TextBox 35">
            <a:extLst>
              <a:ext uri="{FF2B5EF4-FFF2-40B4-BE49-F238E27FC236}">
                <a16:creationId xmlns="" xmlns:a16="http://schemas.microsoft.com/office/drawing/2014/main" id="{BC77DA4E-D672-3C43-B25C-7BD437C7895F}"/>
              </a:ext>
            </a:extLst>
          </p:cNvPr>
          <p:cNvSpPr txBox="1"/>
          <p:nvPr/>
        </p:nvSpPr>
        <p:spPr>
          <a:xfrm>
            <a:off x="7555670" y="3752600"/>
            <a:ext cx="14279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Flat</a:t>
            </a:r>
            <a:r>
              <a:rPr lang="es-ES" b="1" dirty="0"/>
              <a:t> </a:t>
            </a:r>
            <a:endParaRPr lang="es-ES" dirty="0"/>
          </a:p>
        </p:txBody>
      </p:sp>
      <p:sp>
        <p:nvSpPr>
          <p:cNvPr id="38" name="TextBox 37">
            <a:extLst>
              <a:ext uri="{FF2B5EF4-FFF2-40B4-BE49-F238E27FC236}">
                <a16:creationId xmlns="" xmlns:a16="http://schemas.microsoft.com/office/drawing/2014/main" id="{E1564566-8F56-A947-A27C-FBC01EA1B491}"/>
              </a:ext>
            </a:extLst>
          </p:cNvPr>
          <p:cNvSpPr txBox="1"/>
          <p:nvPr/>
        </p:nvSpPr>
        <p:spPr>
          <a:xfrm>
            <a:off x="5844784" y="971996"/>
            <a:ext cx="29348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err="1"/>
              <a:t>Ranked</a:t>
            </a:r>
            <a:r>
              <a:rPr lang="es-ES" dirty="0"/>
              <a:t> </a:t>
            </a:r>
            <a:r>
              <a:rPr lang="es-ES" dirty="0" err="1"/>
              <a:t>Histogram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41885381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CustomShape 1"/>
          <p:cNvSpPr/>
          <p:nvPr/>
        </p:nvSpPr>
        <p:spPr>
          <a:xfrm>
            <a:off x="122400" y="22320"/>
            <a:ext cx="8927640" cy="791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>
              <a:lnSpc>
                <a:spcPct val="100000"/>
              </a:lnSpc>
            </a:pPr>
            <a:r>
              <a:rPr lang="en-US" sz="3600" b="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roid Sans Fallback"/>
              </a:rPr>
              <a:t>Accuracy of attribution statements</a:t>
            </a:r>
            <a:endParaRPr lang="en-US" sz="36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89" name="CustomShape 2"/>
          <p:cNvSpPr/>
          <p:nvPr/>
        </p:nvSpPr>
        <p:spPr>
          <a:xfrm>
            <a:off x="152280" y="790560"/>
            <a:ext cx="8991360" cy="11478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endParaRPr lang="en-US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2400" b="0" strike="noStrike" spc="-1" dirty="0">
                <a:solidFill>
                  <a:srgbClr val="00579A"/>
                </a:solidFill>
                <a:uFill>
                  <a:solidFill>
                    <a:srgbClr val="FFFFFF"/>
                  </a:solidFill>
                </a:uFill>
                <a:latin typeface="Arial"/>
                <a:ea typeface="Droid Sans Fallback"/>
              </a:rPr>
              <a:t>How much can we trust </a:t>
            </a:r>
            <a:r>
              <a:rPr lang="en-US" sz="2400" b="1" strike="noStrike" spc="-1" dirty="0">
                <a:solidFill>
                  <a:srgbClr val="00579A"/>
                </a:solidFill>
                <a:uFill>
                  <a:solidFill>
                    <a:srgbClr val="FFFFFF"/>
                  </a:solidFill>
                </a:uFill>
                <a:latin typeface="Arial"/>
                <a:ea typeface="Droid Sans Fallback"/>
              </a:rPr>
              <a:t>P</a:t>
            </a:r>
            <a:r>
              <a:rPr lang="en-US" sz="2400" b="1" strike="noStrike" spc="-1" baseline="-25000" dirty="0">
                <a:solidFill>
                  <a:srgbClr val="00579A"/>
                </a:solidFill>
                <a:uFill>
                  <a:solidFill>
                    <a:srgbClr val="FFFFFF"/>
                  </a:solidFill>
                </a:uFill>
                <a:latin typeface="Arial"/>
                <a:ea typeface="Droid Sans Fallback"/>
              </a:rPr>
              <a:t>ALL</a:t>
            </a:r>
            <a:r>
              <a:rPr lang="en-US" sz="2400" b="1" strike="noStrike" spc="-1" dirty="0">
                <a:solidFill>
                  <a:srgbClr val="00579A"/>
                </a:solidFill>
                <a:uFill>
                  <a:solidFill>
                    <a:srgbClr val="FFFFFF"/>
                  </a:solidFill>
                </a:uFill>
                <a:latin typeface="Arial"/>
                <a:ea typeface="Droid Sans Fallback"/>
              </a:rPr>
              <a:t> </a:t>
            </a:r>
            <a:r>
              <a:rPr lang="en-US" sz="2400" b="0" strike="noStrike" spc="-1" dirty="0">
                <a:solidFill>
                  <a:srgbClr val="00579A"/>
                </a:solidFill>
                <a:uFill>
                  <a:solidFill>
                    <a:srgbClr val="FFFFFF"/>
                  </a:solidFill>
                </a:uFill>
                <a:latin typeface="Arial"/>
                <a:ea typeface="Droid Sans Fallback"/>
              </a:rPr>
              <a:t>and</a:t>
            </a:r>
            <a:r>
              <a:rPr lang="en-US" sz="2400" b="1" strike="noStrike" spc="-1" dirty="0">
                <a:solidFill>
                  <a:srgbClr val="00579A"/>
                </a:solidFill>
                <a:uFill>
                  <a:solidFill>
                    <a:srgbClr val="FFFFFF"/>
                  </a:solidFill>
                </a:uFill>
                <a:latin typeface="Arial"/>
                <a:ea typeface="Droid Sans Fallback"/>
              </a:rPr>
              <a:t> P</a:t>
            </a:r>
            <a:r>
              <a:rPr lang="en-US" sz="2400" b="1" strike="noStrike" spc="-1" baseline="-25000" dirty="0">
                <a:solidFill>
                  <a:srgbClr val="00579A"/>
                </a:solidFill>
                <a:uFill>
                  <a:solidFill>
                    <a:srgbClr val="FFFFFF"/>
                  </a:solidFill>
                </a:uFill>
                <a:latin typeface="Arial"/>
                <a:ea typeface="Droid Sans Fallback"/>
              </a:rPr>
              <a:t>NAT </a:t>
            </a:r>
            <a:r>
              <a:rPr lang="en-US" sz="2400" b="0" strike="noStrike" spc="-1" dirty="0">
                <a:solidFill>
                  <a:srgbClr val="00579A"/>
                </a:solidFill>
                <a:uFill>
                  <a:solidFill>
                    <a:srgbClr val="FFFFFF"/>
                  </a:solidFill>
                </a:uFill>
                <a:latin typeface="Arial"/>
                <a:ea typeface="Droid Sans Fallback"/>
              </a:rPr>
              <a:t>simulated by a model?</a:t>
            </a:r>
            <a:endParaRPr lang="en-US" sz="24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lang="en-US" sz="24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lang="en-US" sz="24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lang="en-US" sz="24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lang="en-US" sz="24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lang="en-US" sz="24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lang="en-US" sz="24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lang="en-US" sz="24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lang="en-US" sz="24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lang="en-US" sz="24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lang="en-US" sz="24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lang="en-US" sz="24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lang="en-US" sz="24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lang="en-US" sz="24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lang="en-US" sz="24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lang="en-US" sz="24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lang="en-US" sz="24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lang="en-US" sz="24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lang="en-US" sz="24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lang="en-US" sz="24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lang="en-US" sz="24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lang="en-US" sz="24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lang="en-US" sz="24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lang="en-US" sz="24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lang="en-US" sz="24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lang="en-US" sz="24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2400" b="1" strike="noStrike" spc="-1" dirty="0">
                <a:solidFill>
                  <a:srgbClr val="00579A"/>
                </a:solidFill>
                <a:uFill>
                  <a:solidFill>
                    <a:srgbClr val="FFFFFF"/>
                  </a:solidFill>
                </a:uFill>
                <a:latin typeface="Arial"/>
                <a:ea typeface="Droid Sans Fallback"/>
              </a:rPr>
              <a:t>   </a:t>
            </a:r>
            <a:endParaRPr lang="en-US" sz="24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lang="en-US" sz="24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lang="en-US" sz="24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90" name="Image 7"/>
          <p:cNvPicPr/>
          <p:nvPr/>
        </p:nvPicPr>
        <p:blipFill>
          <a:blip r:embed="rId3"/>
          <a:stretch/>
        </p:blipFill>
        <p:spPr>
          <a:xfrm>
            <a:off x="152280" y="2286000"/>
            <a:ext cx="6019560" cy="5655960"/>
          </a:xfrm>
          <a:prstGeom prst="rect">
            <a:avLst/>
          </a:prstGeom>
          <a:ln>
            <a:noFill/>
          </a:ln>
        </p:spPr>
      </p:pic>
      <p:sp>
        <p:nvSpPr>
          <p:cNvPr id="191" name="CustomShape 3"/>
          <p:cNvSpPr/>
          <p:nvPr/>
        </p:nvSpPr>
        <p:spPr>
          <a:xfrm>
            <a:off x="-1066680" y="6019920"/>
            <a:ext cx="8152920" cy="2666520"/>
          </a:xfrm>
          <a:prstGeom prst="rect">
            <a:avLst/>
          </a:prstGeom>
          <a:solidFill>
            <a:schemeClr val="bg1"/>
          </a:solidFill>
          <a:ln w="9360">
            <a:solidFill>
              <a:schemeClr val="bg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92" name="CustomShape 4"/>
          <p:cNvSpPr/>
          <p:nvPr/>
        </p:nvSpPr>
        <p:spPr>
          <a:xfrm>
            <a:off x="6348240" y="3319560"/>
            <a:ext cx="6171840" cy="15361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1800" b="0" strike="noStrike" spc="-1">
                <a:solidFill>
                  <a:srgbClr val="005EA4"/>
                </a:solidFill>
                <a:uFill>
                  <a:solidFill>
                    <a:srgbClr val="FFFFFF"/>
                  </a:solidFill>
                </a:uFill>
                <a:latin typeface="Arial"/>
                <a:ea typeface="Droid Sans Fallback"/>
              </a:rPr>
              <a:t>Assumption is made here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1800" b="0" strike="noStrike" spc="-1">
                <a:solidFill>
                  <a:srgbClr val="005EA4"/>
                </a:solidFill>
                <a:uFill>
                  <a:solidFill>
                    <a:srgbClr val="FFFFFF"/>
                  </a:solidFill>
                </a:uFill>
                <a:latin typeface="Arial"/>
                <a:ea typeface="Droid Sans Fallback"/>
              </a:rPr>
              <a:t>that a correct climatology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1800" b="0" strike="noStrike" spc="-1">
                <a:solidFill>
                  <a:srgbClr val="005EA4"/>
                </a:solidFill>
                <a:uFill>
                  <a:solidFill>
                    <a:srgbClr val="FFFFFF"/>
                  </a:solidFill>
                </a:uFill>
                <a:latin typeface="Arial"/>
                <a:ea typeface="Droid Sans Fallback"/>
              </a:rPr>
              <a:t>gives correct simulated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1800" b="1" strike="noStrike" spc="-1">
                <a:solidFill>
                  <a:srgbClr val="005EA4"/>
                </a:solidFill>
                <a:uFill>
                  <a:solidFill>
                    <a:srgbClr val="FFFFFF"/>
                  </a:solidFill>
                </a:uFill>
                <a:latin typeface="Arial"/>
                <a:ea typeface="Droid Sans Fallback"/>
              </a:rPr>
              <a:t>P</a:t>
            </a:r>
            <a:r>
              <a:rPr lang="en-US" sz="1800" b="1" strike="noStrike" spc="-1" baseline="-25000">
                <a:solidFill>
                  <a:srgbClr val="005EA4"/>
                </a:solidFill>
                <a:uFill>
                  <a:solidFill>
                    <a:srgbClr val="FFFFFF"/>
                  </a:solidFill>
                </a:uFill>
                <a:latin typeface="Arial"/>
                <a:ea typeface="Droid Sans Fallback"/>
              </a:rPr>
              <a:t>ALL </a:t>
            </a:r>
            <a:r>
              <a:rPr lang="en-US" sz="1800" b="0" strike="noStrike" spc="-1">
                <a:solidFill>
                  <a:srgbClr val="005EA4"/>
                </a:solidFill>
                <a:uFill>
                  <a:solidFill>
                    <a:srgbClr val="FFFFFF"/>
                  </a:solidFill>
                </a:uFill>
                <a:latin typeface="Arial"/>
                <a:ea typeface="Droid Sans Fallback"/>
              </a:rPr>
              <a:t>and </a:t>
            </a:r>
            <a:r>
              <a:rPr lang="en-US" sz="1800" b="1" strike="noStrike" spc="-1">
                <a:solidFill>
                  <a:srgbClr val="005EA4"/>
                </a:solidFill>
                <a:uFill>
                  <a:solidFill>
                    <a:srgbClr val="FFFFFF"/>
                  </a:solidFill>
                </a:uFill>
                <a:latin typeface="Arial"/>
                <a:ea typeface="Droid Sans Fallback"/>
              </a:rPr>
              <a:t>P</a:t>
            </a:r>
            <a:r>
              <a:rPr lang="en-US" sz="1800" b="1" strike="noStrike" spc="-1" baseline="-25000">
                <a:solidFill>
                  <a:srgbClr val="005EA4"/>
                </a:solidFill>
                <a:uFill>
                  <a:solidFill>
                    <a:srgbClr val="FFFFFF"/>
                  </a:solidFill>
                </a:uFill>
                <a:latin typeface="Arial"/>
                <a:ea typeface="Droid Sans Fallback"/>
              </a:rPr>
              <a:t>NAT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93" name="CustomShape 5"/>
          <p:cNvSpPr/>
          <p:nvPr/>
        </p:nvSpPr>
        <p:spPr>
          <a:xfrm>
            <a:off x="6705720" y="6375240"/>
            <a:ext cx="6171840" cy="364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1800" b="0" i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roid Sans Fallback"/>
              </a:rPr>
              <a:t>Vautard et al., (2017)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207732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CustomShape 1"/>
          <p:cNvSpPr/>
          <p:nvPr/>
        </p:nvSpPr>
        <p:spPr>
          <a:xfrm>
            <a:off x="122400" y="22320"/>
            <a:ext cx="8927640" cy="791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>
              <a:lnSpc>
                <a:spcPct val="100000"/>
              </a:lnSpc>
            </a:pPr>
            <a:r>
              <a:rPr lang="en-US" sz="36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roid Sans Fallback"/>
              </a:rPr>
              <a:t>Ongoing heat </a:t>
            </a:r>
            <a:r>
              <a:rPr lang="en-US" sz="3600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roid Sans Fallback"/>
              </a:rPr>
              <a:t>in Europe</a:t>
            </a:r>
            <a:endParaRPr lang="en-US" sz="36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82" name="CustomShape 3"/>
          <p:cNvSpPr/>
          <p:nvPr/>
        </p:nvSpPr>
        <p:spPr>
          <a:xfrm>
            <a:off x="5547897" y="1297966"/>
            <a:ext cx="3381831" cy="140245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2800" b="1" strike="noStrike" spc="-1" dirty="0" smtClean="0">
                <a:solidFill>
                  <a:srgbClr val="00579A"/>
                </a:solidFill>
                <a:uFill>
                  <a:solidFill>
                    <a:srgbClr val="FFFFFF"/>
                  </a:solidFill>
                </a:uFill>
                <a:latin typeface="Arial"/>
                <a:ea typeface="Droid Sans Fallback"/>
              </a:rPr>
              <a:t>What </a:t>
            </a:r>
            <a:r>
              <a:rPr lang="en-US" sz="2800" b="1" strike="noStrike" spc="-1" dirty="0">
                <a:solidFill>
                  <a:srgbClr val="00579A"/>
                </a:solidFill>
                <a:uFill>
                  <a:solidFill>
                    <a:srgbClr val="FFFFFF"/>
                  </a:solidFill>
                </a:uFill>
                <a:latin typeface="Arial"/>
                <a:ea typeface="Droid Sans Fallback"/>
              </a:rPr>
              <a:t>is the role of climate change? </a:t>
            </a:r>
            <a:endParaRPr lang="en-US" sz="2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lang="en-US" sz="2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2" name="Picture 1" descr="_107544317_heatwave_640_v3-nc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63"/>
          <a:stretch/>
        </p:blipFill>
        <p:spPr>
          <a:xfrm>
            <a:off x="122400" y="834251"/>
            <a:ext cx="5278442" cy="5956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41450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A242C94-9AE4-AF48-B2A7-FD6621C985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90" y="141132"/>
            <a:ext cx="6487630" cy="547340"/>
          </a:xfrm>
        </p:spPr>
        <p:txBody>
          <a:bodyPr/>
          <a:lstStyle/>
          <a:p>
            <a:pPr>
              <a:defRPr/>
            </a:pPr>
            <a:r>
              <a:rPr lang="en-US" sz="3200" dirty="0">
                <a:solidFill>
                  <a:schemeClr val="bg1"/>
                </a:solidFill>
              </a:rPr>
              <a:t>Quantifying </a:t>
            </a:r>
            <a:r>
              <a:rPr lang="en-US" sz="3200" dirty="0" smtClean="0">
                <a:solidFill>
                  <a:schemeClr val="bg1"/>
                </a:solidFill>
              </a:rPr>
              <a:t>attribution statements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34818" name="TextBox 11">
            <a:extLst>
              <a:ext uri="{FF2B5EF4-FFF2-40B4-BE49-F238E27FC236}">
                <a16:creationId xmlns:a16="http://schemas.microsoft.com/office/drawing/2014/main" xmlns="" id="{33154AB5-8737-4547-AB0B-C020867F56A1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187952" y="3433052"/>
            <a:ext cx="1879080" cy="4532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s-ES" sz="2345" dirty="0"/>
              <a:t>Probability</a:t>
            </a:r>
          </a:p>
        </p:txBody>
      </p:sp>
      <p:sp>
        <p:nvSpPr>
          <p:cNvPr id="34819" name="Freeform 12">
            <a:extLst>
              <a:ext uri="{FF2B5EF4-FFF2-40B4-BE49-F238E27FC236}">
                <a16:creationId xmlns:a16="http://schemas.microsoft.com/office/drawing/2014/main" xmlns="" id="{1DC14C8D-7F67-F34E-A59B-7FEC4A695EF1}"/>
              </a:ext>
            </a:extLst>
          </p:cNvPr>
          <p:cNvSpPr>
            <a:spLocks/>
          </p:cNvSpPr>
          <p:nvPr/>
        </p:nvSpPr>
        <p:spPr bwMode="auto">
          <a:xfrm>
            <a:off x="1676504" y="3031841"/>
            <a:ext cx="4474294" cy="2028554"/>
          </a:xfrm>
          <a:custGeom>
            <a:avLst/>
            <a:gdLst>
              <a:gd name="T0" fmla="*/ 0 w 3087727"/>
              <a:gd name="T1" fmla="*/ 2147483646 h 1110371"/>
              <a:gd name="T2" fmla="*/ 2147483646 w 3087727"/>
              <a:gd name="T3" fmla="*/ 2147483646 h 1110371"/>
              <a:gd name="T4" fmla="*/ 2147483646 w 3087727"/>
              <a:gd name="T5" fmla="*/ 1830427131 h 1110371"/>
              <a:gd name="T6" fmla="*/ 2147483646 w 3087727"/>
              <a:gd name="T7" fmla="*/ 2147483646 h 1110371"/>
              <a:gd name="T8" fmla="*/ 2147483646 w 3087727"/>
              <a:gd name="T9" fmla="*/ 2147483646 h 111037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087727" h="1110371">
                <a:moveTo>
                  <a:pt x="0" y="1110369"/>
                </a:moveTo>
                <a:cubicBezTo>
                  <a:pt x="294904" y="1099483"/>
                  <a:pt x="561366" y="1035446"/>
                  <a:pt x="807195" y="850387"/>
                </a:cubicBezTo>
                <a:cubicBezTo>
                  <a:pt x="1053024" y="665329"/>
                  <a:pt x="1246188" y="-4017"/>
                  <a:pt x="1474973" y="18"/>
                </a:cubicBezTo>
                <a:cubicBezTo>
                  <a:pt x="1703758" y="4053"/>
                  <a:pt x="1911113" y="689537"/>
                  <a:pt x="2179905" y="874596"/>
                </a:cubicBezTo>
                <a:cubicBezTo>
                  <a:pt x="2448697" y="1059655"/>
                  <a:pt x="2949182" y="1078703"/>
                  <a:pt x="3087727" y="1110371"/>
                </a:cubicBezTo>
              </a:path>
            </a:pathLst>
          </a:custGeom>
          <a:noFill/>
          <a:ln w="38100" cap="flat" cmpd="sng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S" sz="1758"/>
          </a:p>
        </p:txBody>
      </p:sp>
      <p:sp>
        <p:nvSpPr>
          <p:cNvPr id="34820" name="Freeform 19">
            <a:extLst>
              <a:ext uri="{FF2B5EF4-FFF2-40B4-BE49-F238E27FC236}">
                <a16:creationId xmlns:a16="http://schemas.microsoft.com/office/drawing/2014/main" xmlns="" id="{8DCAF382-F297-8144-A440-DFB3947D54E7}"/>
              </a:ext>
            </a:extLst>
          </p:cNvPr>
          <p:cNvSpPr>
            <a:spLocks/>
          </p:cNvSpPr>
          <p:nvPr/>
        </p:nvSpPr>
        <p:spPr bwMode="auto">
          <a:xfrm>
            <a:off x="3075400" y="2414590"/>
            <a:ext cx="3625962" cy="2634948"/>
          </a:xfrm>
          <a:custGeom>
            <a:avLst/>
            <a:gdLst>
              <a:gd name="T0" fmla="*/ 0 w 1534872"/>
              <a:gd name="T1" fmla="*/ 2147483646 h 1029511"/>
              <a:gd name="T2" fmla="*/ 2147483646 w 1534872"/>
              <a:gd name="T3" fmla="*/ 2147483646 h 1029511"/>
              <a:gd name="T4" fmla="*/ 2147483646 w 1534872"/>
              <a:gd name="T5" fmla="*/ 2147483646 h 1029511"/>
              <a:gd name="T6" fmla="*/ 2147483646 w 1534872"/>
              <a:gd name="T7" fmla="*/ 2147483646 h 1029511"/>
              <a:gd name="T8" fmla="*/ 2147483646 w 1534872"/>
              <a:gd name="T9" fmla="*/ 2147483646 h 102951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534872" h="1029511">
                <a:moveTo>
                  <a:pt x="0" y="1019995"/>
                </a:moveTo>
                <a:cubicBezTo>
                  <a:pt x="294904" y="1009109"/>
                  <a:pt x="392839" y="963307"/>
                  <a:pt x="533768" y="793312"/>
                </a:cubicBezTo>
                <a:cubicBezTo>
                  <a:pt x="674697" y="623317"/>
                  <a:pt x="740607" y="-4801"/>
                  <a:pt x="845576" y="27"/>
                </a:cubicBezTo>
                <a:cubicBezTo>
                  <a:pt x="950545" y="4855"/>
                  <a:pt x="1048701" y="650697"/>
                  <a:pt x="1163584" y="822278"/>
                </a:cubicBezTo>
                <a:cubicBezTo>
                  <a:pt x="1278467" y="993859"/>
                  <a:pt x="1396327" y="997843"/>
                  <a:pt x="1534872" y="1029511"/>
                </a:cubicBezTo>
              </a:path>
            </a:pathLst>
          </a:custGeom>
          <a:noFill/>
          <a:ln w="3810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S" sz="1758"/>
          </a:p>
        </p:txBody>
      </p:sp>
      <p:sp>
        <p:nvSpPr>
          <p:cNvPr id="15" name="Freeform 14">
            <a:extLst>
              <a:ext uri="{FF2B5EF4-FFF2-40B4-BE49-F238E27FC236}">
                <a16:creationId xmlns:a16="http://schemas.microsoft.com/office/drawing/2014/main" xmlns="" id="{01E9637B-2318-F14A-AF74-F438489C3441}"/>
              </a:ext>
            </a:extLst>
          </p:cNvPr>
          <p:cNvSpPr/>
          <p:nvPr/>
        </p:nvSpPr>
        <p:spPr>
          <a:xfrm>
            <a:off x="5854581" y="4559460"/>
            <a:ext cx="915020" cy="496282"/>
          </a:xfrm>
          <a:custGeom>
            <a:avLst/>
            <a:gdLst>
              <a:gd name="connsiteX0" fmla="*/ 1275907 w 1275907"/>
              <a:gd name="connsiteY0" fmla="*/ 946297 h 946297"/>
              <a:gd name="connsiteX1" fmla="*/ 0 w 1275907"/>
              <a:gd name="connsiteY1" fmla="*/ 925032 h 946297"/>
              <a:gd name="connsiteX2" fmla="*/ 10633 w 1275907"/>
              <a:gd name="connsiteY2" fmla="*/ 0 h 946297"/>
              <a:gd name="connsiteX3" fmla="*/ 159488 w 1275907"/>
              <a:gd name="connsiteY3" fmla="*/ 318976 h 946297"/>
              <a:gd name="connsiteX4" fmla="*/ 340242 w 1275907"/>
              <a:gd name="connsiteY4" fmla="*/ 531627 h 946297"/>
              <a:gd name="connsiteX5" fmla="*/ 478465 w 1275907"/>
              <a:gd name="connsiteY5" fmla="*/ 648586 h 946297"/>
              <a:gd name="connsiteX6" fmla="*/ 659219 w 1275907"/>
              <a:gd name="connsiteY6" fmla="*/ 765544 h 946297"/>
              <a:gd name="connsiteX7" fmla="*/ 839972 w 1275907"/>
              <a:gd name="connsiteY7" fmla="*/ 829339 h 946297"/>
              <a:gd name="connsiteX8" fmla="*/ 1105786 w 1275907"/>
              <a:gd name="connsiteY8" fmla="*/ 903767 h 946297"/>
              <a:gd name="connsiteX9" fmla="*/ 1275907 w 1275907"/>
              <a:gd name="connsiteY9" fmla="*/ 946297 h 9462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75907" h="946297">
                <a:moveTo>
                  <a:pt x="1275907" y="946297"/>
                </a:moveTo>
                <a:lnTo>
                  <a:pt x="0" y="925032"/>
                </a:lnTo>
                <a:lnTo>
                  <a:pt x="10633" y="0"/>
                </a:lnTo>
                <a:lnTo>
                  <a:pt x="159488" y="318976"/>
                </a:lnTo>
                <a:lnTo>
                  <a:pt x="340242" y="531627"/>
                </a:lnTo>
                <a:lnTo>
                  <a:pt x="478465" y="648586"/>
                </a:lnTo>
                <a:lnTo>
                  <a:pt x="659219" y="765544"/>
                </a:lnTo>
                <a:lnTo>
                  <a:pt x="839972" y="829339"/>
                </a:lnTo>
                <a:lnTo>
                  <a:pt x="1105786" y="903767"/>
                </a:lnTo>
                <a:cubicBezTo>
                  <a:pt x="1171353" y="923260"/>
                  <a:pt x="1202365" y="934778"/>
                  <a:pt x="1275907" y="946297"/>
                </a:cubicBezTo>
                <a:close/>
              </a:path>
            </a:pathLst>
          </a:custGeom>
          <a:solidFill>
            <a:srgbClr val="FF0000">
              <a:alpha val="63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1758"/>
          </a:p>
        </p:txBody>
      </p:sp>
      <p:cxnSp>
        <p:nvCxnSpPr>
          <p:cNvPr id="34822" name="Straight Connector 17">
            <a:extLst>
              <a:ext uri="{FF2B5EF4-FFF2-40B4-BE49-F238E27FC236}">
                <a16:creationId xmlns:a16="http://schemas.microsoft.com/office/drawing/2014/main" xmlns="" id="{DC1B56E8-40B5-664A-86D2-28CA73BEB49F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5854580" y="3818139"/>
            <a:ext cx="0" cy="1251562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4823" name="TextBox 15">
            <a:extLst>
              <a:ext uri="{FF2B5EF4-FFF2-40B4-BE49-F238E27FC236}">
                <a16:creationId xmlns:a16="http://schemas.microsoft.com/office/drawing/2014/main" xmlns="" id="{C3DA1F87-E441-2C4A-BEEE-4D138F2368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90" y="880582"/>
            <a:ext cx="9090010" cy="1200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2400" u="sng" spc="-1" dirty="0" smtClean="0">
                <a:solidFill>
                  <a:srgbClr val="00579A"/>
                </a:solidFill>
                <a:uFill>
                  <a:solidFill>
                    <a:srgbClr val="FFFFFF"/>
                  </a:solidFill>
                </a:uFill>
                <a:latin typeface="Arial"/>
                <a:ea typeface="Droid Sans Fallback"/>
              </a:rPr>
              <a:t>A popular approach:</a:t>
            </a:r>
          </a:p>
          <a:p>
            <a:pPr>
              <a:lnSpc>
                <a:spcPct val="100000"/>
              </a:lnSpc>
            </a:pPr>
            <a:r>
              <a:rPr lang="en-US" sz="2400" spc="-1" dirty="0" smtClean="0">
                <a:solidFill>
                  <a:srgbClr val="00579A"/>
                </a:solidFill>
                <a:uFill>
                  <a:solidFill>
                    <a:srgbClr val="FFFFFF"/>
                  </a:solidFill>
                </a:uFill>
                <a:latin typeface="Arial"/>
                <a:ea typeface="Droid Sans Fallback"/>
              </a:rPr>
              <a:t>The </a:t>
            </a:r>
            <a:r>
              <a:rPr lang="en-US" sz="2400" spc="-1" dirty="0">
                <a:solidFill>
                  <a:srgbClr val="00579A"/>
                </a:solidFill>
                <a:uFill>
                  <a:solidFill>
                    <a:srgbClr val="FFFFFF"/>
                  </a:solidFill>
                </a:uFill>
                <a:latin typeface="Arial"/>
                <a:ea typeface="Droid Sans Fallback"/>
              </a:rPr>
              <a:t>attribution question: </a:t>
            </a:r>
            <a:r>
              <a:rPr lang="en-US" sz="2400" b="1" spc="-1" dirty="0">
                <a:solidFill>
                  <a:srgbClr val="00579A"/>
                </a:solidFill>
                <a:uFill>
                  <a:solidFill>
                    <a:srgbClr val="FFFFFF"/>
                  </a:solidFill>
                </a:uFill>
                <a:latin typeface="Arial"/>
                <a:ea typeface="Droid Sans Fallback"/>
              </a:rPr>
              <a:t>has climate </a:t>
            </a:r>
            <a:r>
              <a:rPr lang="en-US" sz="2400" b="1" spc="-1" dirty="0" smtClean="0">
                <a:solidFill>
                  <a:srgbClr val="00579A"/>
                </a:solidFill>
                <a:uFill>
                  <a:solidFill>
                    <a:srgbClr val="FFFFFF"/>
                  </a:solidFill>
                </a:uFill>
                <a:latin typeface="Arial"/>
                <a:ea typeface="Droid Sans Fallback"/>
              </a:rPr>
              <a:t>change (or another driver) </a:t>
            </a:r>
            <a:r>
              <a:rPr lang="en-US" sz="2400" b="1" spc="-1" dirty="0">
                <a:solidFill>
                  <a:srgbClr val="00579A"/>
                </a:solidFill>
                <a:uFill>
                  <a:solidFill>
                    <a:srgbClr val="FFFFFF"/>
                  </a:solidFill>
                </a:uFill>
                <a:latin typeface="Arial"/>
                <a:ea typeface="Droid Sans Fallback"/>
              </a:rPr>
              <a:t>increased the </a:t>
            </a:r>
            <a:r>
              <a:rPr lang="en-US" sz="2400" b="1" spc="-1" dirty="0" smtClean="0">
                <a:solidFill>
                  <a:srgbClr val="00579A"/>
                </a:solidFill>
                <a:uFill>
                  <a:solidFill>
                    <a:srgbClr val="FFFFFF"/>
                  </a:solidFill>
                </a:uFill>
                <a:latin typeface="Arial"/>
                <a:ea typeface="Droid Sans Fallback"/>
              </a:rPr>
              <a:t>occurrence probability </a:t>
            </a:r>
            <a:r>
              <a:rPr lang="en-US" sz="2400" b="1" spc="-1" dirty="0">
                <a:solidFill>
                  <a:srgbClr val="00579A"/>
                </a:solidFill>
                <a:uFill>
                  <a:solidFill>
                    <a:srgbClr val="FFFFFF"/>
                  </a:solidFill>
                </a:uFill>
                <a:latin typeface="Arial"/>
                <a:ea typeface="Droid Sans Fallback"/>
              </a:rPr>
              <a:t>of a </a:t>
            </a:r>
            <a:r>
              <a:rPr lang="en-US" sz="2400" b="1" i="1" spc="-1" dirty="0">
                <a:solidFill>
                  <a:srgbClr val="00579A"/>
                </a:solidFill>
                <a:uFill>
                  <a:solidFill>
                    <a:srgbClr val="FFFFFF"/>
                  </a:solidFill>
                </a:uFill>
                <a:latin typeface="Arial"/>
                <a:ea typeface="Droid Sans Fallback"/>
              </a:rPr>
              <a:t>class of events</a:t>
            </a:r>
            <a:r>
              <a:rPr lang="en-US" sz="2400" b="1" spc="-1" dirty="0">
                <a:solidFill>
                  <a:srgbClr val="00579A"/>
                </a:solidFill>
                <a:uFill>
                  <a:solidFill>
                    <a:srgbClr val="FFFFFF"/>
                  </a:solidFill>
                </a:uFill>
                <a:latin typeface="Arial"/>
                <a:ea typeface="Droid Sans Fallback"/>
              </a:rPr>
              <a:t>?</a:t>
            </a:r>
            <a:endParaRPr lang="en-US" sz="24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4824" name="TextBox 23">
            <a:extLst>
              <a:ext uri="{FF2B5EF4-FFF2-40B4-BE49-F238E27FC236}">
                <a16:creationId xmlns:a16="http://schemas.microsoft.com/office/drawing/2014/main" xmlns="" id="{04E06CBF-4556-F24E-BAD8-2FEF663CF4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66986" y="2720114"/>
            <a:ext cx="3035171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i="1" dirty="0"/>
              <a:t>Fraction of Attributable Risk FAR= 1 – </a:t>
            </a:r>
            <a:r>
              <a:rPr lang="en-US" altLang="en-US" i="1" dirty="0" smtClean="0">
                <a:solidFill>
                  <a:srgbClr val="004990"/>
                </a:solidFill>
              </a:rPr>
              <a:t>P</a:t>
            </a:r>
            <a:r>
              <a:rPr lang="en-US" altLang="en-US" i="1" baseline="-25000" dirty="0" smtClean="0">
                <a:solidFill>
                  <a:srgbClr val="004990"/>
                </a:solidFill>
              </a:rPr>
              <a:t>1 </a:t>
            </a:r>
            <a:r>
              <a:rPr lang="en-US" altLang="en-US" i="1" dirty="0" smtClean="0"/>
              <a:t>/ </a:t>
            </a:r>
            <a:r>
              <a:rPr lang="en-US" altLang="en-US" i="1" dirty="0" smtClean="0">
                <a:solidFill>
                  <a:srgbClr val="FF0000"/>
                </a:solidFill>
              </a:rPr>
              <a:t>P</a:t>
            </a:r>
            <a:r>
              <a:rPr lang="en-US" altLang="en-US" i="1" baseline="-25000" dirty="0" smtClean="0">
                <a:solidFill>
                  <a:srgbClr val="FF0000"/>
                </a:solidFill>
              </a:rPr>
              <a:t>2</a:t>
            </a:r>
          </a:p>
          <a:p>
            <a:r>
              <a:rPr lang="en-US" altLang="en-US" i="1" dirty="0" smtClean="0"/>
              <a:t>or Risk Ratio</a:t>
            </a:r>
          </a:p>
          <a:p>
            <a:r>
              <a:rPr lang="en-US" altLang="en-US" i="1" dirty="0" smtClean="0"/>
              <a:t>RR= </a:t>
            </a:r>
            <a:r>
              <a:rPr lang="en-US" altLang="en-US" i="1" dirty="0" smtClean="0">
                <a:solidFill>
                  <a:srgbClr val="FF0000"/>
                </a:solidFill>
              </a:rPr>
              <a:t>P</a:t>
            </a:r>
            <a:r>
              <a:rPr lang="en-US" altLang="en-US" i="1" baseline="-25000" dirty="0" smtClean="0">
                <a:solidFill>
                  <a:srgbClr val="FF0000"/>
                </a:solidFill>
              </a:rPr>
              <a:t>2</a:t>
            </a:r>
            <a:r>
              <a:rPr lang="en-US" altLang="en-US" i="1" dirty="0" smtClean="0">
                <a:solidFill>
                  <a:srgbClr val="FF0000"/>
                </a:solidFill>
              </a:rPr>
              <a:t> </a:t>
            </a:r>
            <a:r>
              <a:rPr lang="en-US" altLang="en-US" i="1" dirty="0" smtClean="0"/>
              <a:t>/ </a:t>
            </a:r>
            <a:r>
              <a:rPr lang="en-US" altLang="en-US" i="1" dirty="0"/>
              <a:t> </a:t>
            </a:r>
            <a:r>
              <a:rPr lang="en-US" altLang="en-US" i="1" dirty="0">
                <a:solidFill>
                  <a:srgbClr val="004990"/>
                </a:solidFill>
              </a:rPr>
              <a:t>P</a:t>
            </a:r>
            <a:r>
              <a:rPr lang="en-US" altLang="en-US" i="1" baseline="-25000" dirty="0">
                <a:solidFill>
                  <a:srgbClr val="004990"/>
                </a:solidFill>
              </a:rPr>
              <a:t>1 </a:t>
            </a:r>
            <a:endParaRPr lang="en-US" altLang="en-US" i="1" dirty="0" smtClean="0"/>
          </a:p>
          <a:p>
            <a:endParaRPr lang="en-US" altLang="en-US" baseline="-25000" dirty="0">
              <a:solidFill>
                <a:srgbClr val="FF0000"/>
              </a:solidFill>
            </a:endParaRPr>
          </a:p>
        </p:txBody>
      </p:sp>
      <p:sp>
        <p:nvSpPr>
          <p:cNvPr id="34825" name="Freeform 19">
            <a:extLst>
              <a:ext uri="{FF2B5EF4-FFF2-40B4-BE49-F238E27FC236}">
                <a16:creationId xmlns:a16="http://schemas.microsoft.com/office/drawing/2014/main" xmlns="" id="{1B2F932A-7EB9-B04D-B3B4-66FB8A452BA6}"/>
              </a:ext>
            </a:extLst>
          </p:cNvPr>
          <p:cNvSpPr>
            <a:spLocks/>
          </p:cNvSpPr>
          <p:nvPr/>
        </p:nvSpPr>
        <p:spPr bwMode="auto">
          <a:xfrm>
            <a:off x="2661314" y="2392878"/>
            <a:ext cx="3625962" cy="2634948"/>
          </a:xfrm>
          <a:custGeom>
            <a:avLst/>
            <a:gdLst>
              <a:gd name="T0" fmla="*/ 0 w 1534872"/>
              <a:gd name="T1" fmla="*/ 2147483646 h 1029511"/>
              <a:gd name="T2" fmla="*/ 2147483646 w 1534872"/>
              <a:gd name="T3" fmla="*/ 2147483646 h 1029511"/>
              <a:gd name="T4" fmla="*/ 2147483646 w 1534872"/>
              <a:gd name="T5" fmla="*/ 2147483646 h 1029511"/>
              <a:gd name="T6" fmla="*/ 2147483646 w 1534872"/>
              <a:gd name="T7" fmla="*/ 2147483646 h 1029511"/>
              <a:gd name="T8" fmla="*/ 2147483646 w 1534872"/>
              <a:gd name="T9" fmla="*/ 2147483646 h 102951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534872" h="1029511">
                <a:moveTo>
                  <a:pt x="0" y="1019995"/>
                </a:moveTo>
                <a:cubicBezTo>
                  <a:pt x="294904" y="1009109"/>
                  <a:pt x="392839" y="963307"/>
                  <a:pt x="533768" y="793312"/>
                </a:cubicBezTo>
                <a:cubicBezTo>
                  <a:pt x="674697" y="623317"/>
                  <a:pt x="740607" y="-4801"/>
                  <a:pt x="845576" y="27"/>
                </a:cubicBezTo>
                <a:cubicBezTo>
                  <a:pt x="950545" y="4855"/>
                  <a:pt x="1048701" y="650697"/>
                  <a:pt x="1163584" y="822278"/>
                </a:cubicBezTo>
                <a:cubicBezTo>
                  <a:pt x="1278467" y="993859"/>
                  <a:pt x="1396327" y="997843"/>
                  <a:pt x="1534872" y="1029511"/>
                </a:cubicBezTo>
              </a:path>
            </a:pathLst>
          </a:custGeom>
          <a:noFill/>
          <a:ln w="38100" cap="flat" cmpd="sng">
            <a:solidFill>
              <a:srgbClr val="00499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S" sz="1758"/>
          </a:p>
        </p:txBody>
      </p:sp>
      <p:sp>
        <p:nvSpPr>
          <p:cNvPr id="19" name="Freeform 18">
            <a:extLst>
              <a:ext uri="{FF2B5EF4-FFF2-40B4-BE49-F238E27FC236}">
                <a16:creationId xmlns:a16="http://schemas.microsoft.com/office/drawing/2014/main" xmlns="" id="{603FF8C3-79F4-DD4B-8CF7-12CAF4E11A55}"/>
              </a:ext>
            </a:extLst>
          </p:cNvPr>
          <p:cNvSpPr/>
          <p:nvPr/>
        </p:nvSpPr>
        <p:spPr>
          <a:xfrm>
            <a:off x="5854580" y="4880493"/>
            <a:ext cx="595539" cy="178351"/>
          </a:xfrm>
          <a:custGeom>
            <a:avLst/>
            <a:gdLst>
              <a:gd name="connsiteX0" fmla="*/ 1275907 w 1275907"/>
              <a:gd name="connsiteY0" fmla="*/ 946297 h 946297"/>
              <a:gd name="connsiteX1" fmla="*/ 0 w 1275907"/>
              <a:gd name="connsiteY1" fmla="*/ 925032 h 946297"/>
              <a:gd name="connsiteX2" fmla="*/ 10633 w 1275907"/>
              <a:gd name="connsiteY2" fmla="*/ 0 h 946297"/>
              <a:gd name="connsiteX3" fmla="*/ 159488 w 1275907"/>
              <a:gd name="connsiteY3" fmla="*/ 318976 h 946297"/>
              <a:gd name="connsiteX4" fmla="*/ 340242 w 1275907"/>
              <a:gd name="connsiteY4" fmla="*/ 531627 h 946297"/>
              <a:gd name="connsiteX5" fmla="*/ 478465 w 1275907"/>
              <a:gd name="connsiteY5" fmla="*/ 648586 h 946297"/>
              <a:gd name="connsiteX6" fmla="*/ 659219 w 1275907"/>
              <a:gd name="connsiteY6" fmla="*/ 765544 h 946297"/>
              <a:gd name="connsiteX7" fmla="*/ 839972 w 1275907"/>
              <a:gd name="connsiteY7" fmla="*/ 829339 h 946297"/>
              <a:gd name="connsiteX8" fmla="*/ 1105786 w 1275907"/>
              <a:gd name="connsiteY8" fmla="*/ 903767 h 946297"/>
              <a:gd name="connsiteX9" fmla="*/ 1275907 w 1275907"/>
              <a:gd name="connsiteY9" fmla="*/ 946297 h 9462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75907" h="946297">
                <a:moveTo>
                  <a:pt x="1275907" y="946297"/>
                </a:moveTo>
                <a:lnTo>
                  <a:pt x="0" y="925032"/>
                </a:lnTo>
                <a:lnTo>
                  <a:pt x="10633" y="0"/>
                </a:lnTo>
                <a:lnTo>
                  <a:pt x="159488" y="318976"/>
                </a:lnTo>
                <a:lnTo>
                  <a:pt x="340242" y="531627"/>
                </a:lnTo>
                <a:lnTo>
                  <a:pt x="478465" y="648586"/>
                </a:lnTo>
                <a:lnTo>
                  <a:pt x="659219" y="765544"/>
                </a:lnTo>
                <a:lnTo>
                  <a:pt x="839972" y="829339"/>
                </a:lnTo>
                <a:lnTo>
                  <a:pt x="1105786" y="903767"/>
                </a:lnTo>
                <a:cubicBezTo>
                  <a:pt x="1171353" y="923260"/>
                  <a:pt x="1202365" y="934778"/>
                  <a:pt x="1275907" y="946297"/>
                </a:cubicBezTo>
                <a:close/>
              </a:path>
            </a:pathLst>
          </a:custGeom>
          <a:solidFill>
            <a:srgbClr val="004990">
              <a:alpha val="63000"/>
            </a:srgbClr>
          </a:solidFill>
          <a:ln>
            <a:solidFill>
              <a:srgbClr val="0049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1758">
              <a:solidFill>
                <a:srgbClr val="004990"/>
              </a:solidFill>
            </a:endParaRPr>
          </a:p>
        </p:txBody>
      </p:sp>
      <p:sp>
        <p:nvSpPr>
          <p:cNvPr id="34827" name="TextBox 20">
            <a:extLst>
              <a:ext uri="{FF2B5EF4-FFF2-40B4-BE49-F238E27FC236}">
                <a16:creationId xmlns:a16="http://schemas.microsoft.com/office/drawing/2014/main" xmlns="" id="{D8637579-8BF9-3C4C-AFD0-663B1D0217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12090" y="4500526"/>
            <a:ext cx="457511" cy="3613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1758" i="1">
                <a:solidFill>
                  <a:srgbClr val="FF0000"/>
                </a:solidFill>
              </a:rPr>
              <a:t>P</a:t>
            </a:r>
            <a:r>
              <a:rPr lang="en-US" altLang="en-US" sz="1758" i="1" baseline="-25000">
                <a:solidFill>
                  <a:srgbClr val="FF0000"/>
                </a:solidFill>
              </a:rPr>
              <a:t>2</a:t>
            </a:r>
            <a:endParaRPr lang="en-US" altLang="en-US" sz="1758" baseline="-25000">
              <a:solidFill>
                <a:srgbClr val="FF0000"/>
              </a:solidFill>
            </a:endParaRPr>
          </a:p>
        </p:txBody>
      </p:sp>
      <p:sp>
        <p:nvSpPr>
          <p:cNvPr id="34828" name="TextBox 21">
            <a:extLst>
              <a:ext uri="{FF2B5EF4-FFF2-40B4-BE49-F238E27FC236}">
                <a16:creationId xmlns:a16="http://schemas.microsoft.com/office/drawing/2014/main" xmlns="" id="{3C860CED-7B03-CD43-81FF-F927C056B5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91737" y="5069700"/>
            <a:ext cx="459061" cy="3598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1758" i="1" dirty="0">
                <a:solidFill>
                  <a:srgbClr val="004990"/>
                </a:solidFill>
              </a:rPr>
              <a:t>P</a:t>
            </a:r>
            <a:r>
              <a:rPr lang="en-US" altLang="en-US" sz="1758" i="1" baseline="-25000" dirty="0">
                <a:solidFill>
                  <a:srgbClr val="004990"/>
                </a:solidFill>
              </a:rPr>
              <a:t>1</a:t>
            </a:r>
            <a:endParaRPr lang="en-US" altLang="en-US" sz="1758" baseline="-25000" dirty="0">
              <a:solidFill>
                <a:srgbClr val="004990"/>
              </a:solidFill>
            </a:endParaRPr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xmlns="" id="{3D66742C-7988-C44B-A3BE-58100D25A9D8}"/>
              </a:ext>
            </a:extLst>
          </p:cNvPr>
          <p:cNvCxnSpPr/>
          <p:nvPr/>
        </p:nvCxnSpPr>
        <p:spPr>
          <a:xfrm flipH="1" flipV="1">
            <a:off x="4023895" y="4880493"/>
            <a:ext cx="200526" cy="81589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830" name="TextBox 32">
            <a:extLst>
              <a:ext uri="{FF2B5EF4-FFF2-40B4-BE49-F238E27FC236}">
                <a16:creationId xmlns:a16="http://schemas.microsoft.com/office/drawing/2014/main" xmlns="" id="{39D74A74-2271-434B-B7DB-30600C61B6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76316" y="5482501"/>
            <a:ext cx="556126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i="1" dirty="0">
                <a:solidFill>
                  <a:srgbClr val="FF0000"/>
                </a:solidFill>
              </a:rPr>
              <a:t>e.g. anthropogenic forcing, soil moisture, sea-ice, …</a:t>
            </a:r>
            <a:endParaRPr lang="en-US" altLang="en-US" dirty="0">
              <a:solidFill>
                <a:srgbClr val="FF0000"/>
              </a:solidFill>
            </a:endParaRPr>
          </a:p>
        </p:txBody>
      </p:sp>
      <p:sp>
        <p:nvSpPr>
          <p:cNvPr id="16" name="TextBox 23">
            <a:extLst>
              <a:ext uri="{FF2B5EF4-FFF2-40B4-BE49-F238E27FC236}">
                <a16:creationId xmlns:a16="http://schemas.microsoft.com/office/drawing/2014/main" xmlns="" id="{7D2BC370-91C2-5D4A-9022-687582E5F4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3180" y="5145744"/>
            <a:ext cx="2810198" cy="3628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1758" i="1" dirty="0"/>
              <a:t>Climatology</a:t>
            </a:r>
            <a:endParaRPr lang="en-US" altLang="en-US" sz="1758" baseline="-25000" dirty="0">
              <a:solidFill>
                <a:srgbClr val="FF0000"/>
              </a:solidFill>
            </a:endParaRP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xmlns="" id="{3D66742C-7988-C44B-A3BE-58100D25A9D8}"/>
              </a:ext>
            </a:extLst>
          </p:cNvPr>
          <p:cNvCxnSpPr/>
          <p:nvPr/>
        </p:nvCxnSpPr>
        <p:spPr>
          <a:xfrm flipV="1">
            <a:off x="2661314" y="5049538"/>
            <a:ext cx="228327" cy="956894"/>
          </a:xfrm>
          <a:prstGeom prst="straightConnector1">
            <a:avLst/>
          </a:prstGeom>
          <a:ln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2327114" y="6087476"/>
            <a:ext cx="37032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rgbClr val="00499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counterfactual / reference </a:t>
            </a:r>
            <a:r>
              <a:rPr lang="en-US" i="1" dirty="0" smtClean="0">
                <a:solidFill>
                  <a:srgbClr val="00499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climate</a:t>
            </a:r>
            <a:endParaRPr lang="en-US" i="1" dirty="0">
              <a:solidFill>
                <a:srgbClr val="004990"/>
              </a:solidFill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656801357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-1" y="1114553"/>
            <a:ext cx="7192211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200" i="1" dirty="0" smtClean="0"/>
              <a:t>“Human influence / anthropogenic climate change</a:t>
            </a:r>
            <a:r>
              <a:rPr lang="en-AU" sz="2200" i="1" dirty="0"/>
              <a:t> </a:t>
            </a:r>
            <a:r>
              <a:rPr lang="en-AU" sz="2200" i="1" dirty="0" smtClean="0"/>
              <a:t>has</a:t>
            </a:r>
            <a:r>
              <a:rPr lang="mr-IN" sz="2200" i="1" dirty="0" smtClean="0"/>
              <a:t>…</a:t>
            </a:r>
            <a:endParaRPr lang="en-AU" sz="2200" i="1" dirty="0" smtClean="0"/>
          </a:p>
          <a:p>
            <a:endParaRPr lang="en-AU" sz="2200" i="1" dirty="0" smtClean="0"/>
          </a:p>
          <a:p>
            <a:pPr marL="285750" indent="-285750">
              <a:buFontTx/>
              <a:buChar char="-"/>
            </a:pPr>
            <a:r>
              <a:rPr lang="en-AU" sz="2200" i="1" dirty="0" smtClean="0"/>
              <a:t>at least doubled the risk of a heatwave like X</a:t>
            </a:r>
          </a:p>
          <a:p>
            <a:pPr marL="285750" indent="-285750">
              <a:buFontTx/>
              <a:buChar char="-"/>
            </a:pPr>
            <a:r>
              <a:rPr lang="en-AU" sz="2200" i="1" dirty="0" smtClean="0"/>
              <a:t>increased risk of an event with intensity like Y by at least factor 6.8</a:t>
            </a:r>
          </a:p>
          <a:p>
            <a:pPr marL="285750" indent="-285750">
              <a:buFontTx/>
              <a:buChar char="-"/>
            </a:pPr>
            <a:r>
              <a:rPr lang="en-AU" sz="2200" i="1" dirty="0"/>
              <a:t>i</a:t>
            </a:r>
            <a:r>
              <a:rPr lang="en-AU" sz="2200" i="1" dirty="0" smtClean="0"/>
              <a:t>ncreased precipitation accumulation during cyclone Z by at least 18.8%”</a:t>
            </a:r>
          </a:p>
          <a:p>
            <a:endParaRPr lang="en-AU" sz="2200" i="1" dirty="0" smtClean="0"/>
          </a:p>
          <a:p>
            <a:r>
              <a:rPr lang="en-AU" sz="2200" i="1" dirty="0" smtClean="0"/>
              <a:t>“Event XYZ </a:t>
            </a:r>
            <a:r>
              <a:rPr lang="en-AU" sz="2200" i="1" dirty="0"/>
              <a:t>would not have been possible without climate </a:t>
            </a:r>
            <a:r>
              <a:rPr lang="en-AU" sz="2200" i="1" dirty="0" smtClean="0"/>
              <a:t>change” </a:t>
            </a:r>
            <a:endParaRPr lang="en-AU" sz="2200" i="1" dirty="0"/>
          </a:p>
        </p:txBody>
      </p:sp>
      <p:grpSp>
        <p:nvGrpSpPr>
          <p:cNvPr id="7" name="Group 6"/>
          <p:cNvGrpSpPr/>
          <p:nvPr/>
        </p:nvGrpSpPr>
        <p:grpSpPr>
          <a:xfrm>
            <a:off x="6104029" y="2540000"/>
            <a:ext cx="3172505" cy="2290400"/>
            <a:chOff x="2661314" y="2178990"/>
            <a:chExt cx="4108287" cy="2665966"/>
          </a:xfrm>
        </p:grpSpPr>
        <p:sp>
          <p:nvSpPr>
            <p:cNvPr id="3" name="Freeform 19">
              <a:extLst>
                <a:ext uri="{FF2B5EF4-FFF2-40B4-BE49-F238E27FC236}">
                  <a16:creationId xmlns:a16="http://schemas.microsoft.com/office/drawing/2014/main" xmlns="" id="{8DCAF382-F297-8144-A440-DFB3947D54E7}"/>
                </a:ext>
              </a:extLst>
            </p:cNvPr>
            <p:cNvSpPr>
              <a:spLocks/>
            </p:cNvSpPr>
            <p:nvPr/>
          </p:nvSpPr>
          <p:spPr bwMode="auto">
            <a:xfrm>
              <a:off x="3075400" y="2200702"/>
              <a:ext cx="3625962" cy="2634948"/>
            </a:xfrm>
            <a:custGeom>
              <a:avLst/>
              <a:gdLst>
                <a:gd name="T0" fmla="*/ 0 w 1534872"/>
                <a:gd name="T1" fmla="*/ 2147483646 h 1029511"/>
                <a:gd name="T2" fmla="*/ 2147483646 w 1534872"/>
                <a:gd name="T3" fmla="*/ 2147483646 h 1029511"/>
                <a:gd name="T4" fmla="*/ 2147483646 w 1534872"/>
                <a:gd name="T5" fmla="*/ 2147483646 h 1029511"/>
                <a:gd name="T6" fmla="*/ 2147483646 w 1534872"/>
                <a:gd name="T7" fmla="*/ 2147483646 h 1029511"/>
                <a:gd name="T8" fmla="*/ 2147483646 w 1534872"/>
                <a:gd name="T9" fmla="*/ 2147483646 h 102951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534872" h="1029511">
                  <a:moveTo>
                    <a:pt x="0" y="1019995"/>
                  </a:moveTo>
                  <a:cubicBezTo>
                    <a:pt x="294904" y="1009109"/>
                    <a:pt x="392839" y="963307"/>
                    <a:pt x="533768" y="793312"/>
                  </a:cubicBezTo>
                  <a:cubicBezTo>
                    <a:pt x="674697" y="623317"/>
                    <a:pt x="740607" y="-4801"/>
                    <a:pt x="845576" y="27"/>
                  </a:cubicBezTo>
                  <a:cubicBezTo>
                    <a:pt x="950545" y="4855"/>
                    <a:pt x="1048701" y="650697"/>
                    <a:pt x="1163584" y="822278"/>
                  </a:cubicBezTo>
                  <a:cubicBezTo>
                    <a:pt x="1278467" y="993859"/>
                    <a:pt x="1396327" y="997843"/>
                    <a:pt x="1534872" y="1029511"/>
                  </a:cubicBezTo>
                </a:path>
              </a:pathLst>
            </a:custGeom>
            <a:noFill/>
            <a:ln w="38100" cap="flat" cmpd="sng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ES" sz="1758"/>
            </a:p>
          </p:txBody>
        </p:sp>
        <p:sp>
          <p:nvSpPr>
            <p:cNvPr id="4" name="Freeform 3">
              <a:extLst>
                <a:ext uri="{FF2B5EF4-FFF2-40B4-BE49-F238E27FC236}">
                  <a16:creationId xmlns:a16="http://schemas.microsoft.com/office/drawing/2014/main" xmlns="" id="{01E9637B-2318-F14A-AF74-F438489C3441}"/>
                </a:ext>
              </a:extLst>
            </p:cNvPr>
            <p:cNvSpPr/>
            <p:nvPr/>
          </p:nvSpPr>
          <p:spPr>
            <a:xfrm>
              <a:off x="5854581" y="4345572"/>
              <a:ext cx="915020" cy="496282"/>
            </a:xfrm>
            <a:custGeom>
              <a:avLst/>
              <a:gdLst>
                <a:gd name="connsiteX0" fmla="*/ 1275907 w 1275907"/>
                <a:gd name="connsiteY0" fmla="*/ 946297 h 946297"/>
                <a:gd name="connsiteX1" fmla="*/ 0 w 1275907"/>
                <a:gd name="connsiteY1" fmla="*/ 925032 h 946297"/>
                <a:gd name="connsiteX2" fmla="*/ 10633 w 1275907"/>
                <a:gd name="connsiteY2" fmla="*/ 0 h 946297"/>
                <a:gd name="connsiteX3" fmla="*/ 159488 w 1275907"/>
                <a:gd name="connsiteY3" fmla="*/ 318976 h 946297"/>
                <a:gd name="connsiteX4" fmla="*/ 340242 w 1275907"/>
                <a:gd name="connsiteY4" fmla="*/ 531627 h 946297"/>
                <a:gd name="connsiteX5" fmla="*/ 478465 w 1275907"/>
                <a:gd name="connsiteY5" fmla="*/ 648586 h 946297"/>
                <a:gd name="connsiteX6" fmla="*/ 659219 w 1275907"/>
                <a:gd name="connsiteY6" fmla="*/ 765544 h 946297"/>
                <a:gd name="connsiteX7" fmla="*/ 839972 w 1275907"/>
                <a:gd name="connsiteY7" fmla="*/ 829339 h 946297"/>
                <a:gd name="connsiteX8" fmla="*/ 1105786 w 1275907"/>
                <a:gd name="connsiteY8" fmla="*/ 903767 h 946297"/>
                <a:gd name="connsiteX9" fmla="*/ 1275907 w 1275907"/>
                <a:gd name="connsiteY9" fmla="*/ 946297 h 946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75907" h="946297">
                  <a:moveTo>
                    <a:pt x="1275907" y="946297"/>
                  </a:moveTo>
                  <a:lnTo>
                    <a:pt x="0" y="925032"/>
                  </a:lnTo>
                  <a:lnTo>
                    <a:pt x="10633" y="0"/>
                  </a:lnTo>
                  <a:lnTo>
                    <a:pt x="159488" y="318976"/>
                  </a:lnTo>
                  <a:lnTo>
                    <a:pt x="340242" y="531627"/>
                  </a:lnTo>
                  <a:lnTo>
                    <a:pt x="478465" y="648586"/>
                  </a:lnTo>
                  <a:lnTo>
                    <a:pt x="659219" y="765544"/>
                  </a:lnTo>
                  <a:lnTo>
                    <a:pt x="839972" y="829339"/>
                  </a:lnTo>
                  <a:lnTo>
                    <a:pt x="1105786" y="903767"/>
                  </a:lnTo>
                  <a:cubicBezTo>
                    <a:pt x="1171353" y="923260"/>
                    <a:pt x="1202365" y="934778"/>
                    <a:pt x="1275907" y="946297"/>
                  </a:cubicBezTo>
                  <a:close/>
                </a:path>
              </a:pathLst>
            </a:custGeom>
            <a:solidFill>
              <a:srgbClr val="FF0000">
                <a:alpha val="63000"/>
              </a:srgb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1758"/>
            </a:p>
          </p:txBody>
        </p:sp>
        <p:sp>
          <p:nvSpPr>
            <p:cNvPr id="5" name="Freeform 19">
              <a:extLst>
                <a:ext uri="{FF2B5EF4-FFF2-40B4-BE49-F238E27FC236}">
                  <a16:creationId xmlns:a16="http://schemas.microsoft.com/office/drawing/2014/main" xmlns="" id="{1B2F932A-7EB9-B04D-B3B4-66FB8A452BA6}"/>
                </a:ext>
              </a:extLst>
            </p:cNvPr>
            <p:cNvSpPr>
              <a:spLocks/>
            </p:cNvSpPr>
            <p:nvPr/>
          </p:nvSpPr>
          <p:spPr bwMode="auto">
            <a:xfrm>
              <a:off x="2661314" y="2178990"/>
              <a:ext cx="3625962" cy="2634948"/>
            </a:xfrm>
            <a:custGeom>
              <a:avLst/>
              <a:gdLst>
                <a:gd name="T0" fmla="*/ 0 w 1534872"/>
                <a:gd name="T1" fmla="*/ 2147483646 h 1029511"/>
                <a:gd name="T2" fmla="*/ 2147483646 w 1534872"/>
                <a:gd name="T3" fmla="*/ 2147483646 h 1029511"/>
                <a:gd name="T4" fmla="*/ 2147483646 w 1534872"/>
                <a:gd name="T5" fmla="*/ 2147483646 h 1029511"/>
                <a:gd name="T6" fmla="*/ 2147483646 w 1534872"/>
                <a:gd name="T7" fmla="*/ 2147483646 h 1029511"/>
                <a:gd name="T8" fmla="*/ 2147483646 w 1534872"/>
                <a:gd name="T9" fmla="*/ 2147483646 h 102951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534872" h="1029511">
                  <a:moveTo>
                    <a:pt x="0" y="1019995"/>
                  </a:moveTo>
                  <a:cubicBezTo>
                    <a:pt x="294904" y="1009109"/>
                    <a:pt x="392839" y="963307"/>
                    <a:pt x="533768" y="793312"/>
                  </a:cubicBezTo>
                  <a:cubicBezTo>
                    <a:pt x="674697" y="623317"/>
                    <a:pt x="740607" y="-4801"/>
                    <a:pt x="845576" y="27"/>
                  </a:cubicBezTo>
                  <a:cubicBezTo>
                    <a:pt x="950545" y="4855"/>
                    <a:pt x="1048701" y="650697"/>
                    <a:pt x="1163584" y="822278"/>
                  </a:cubicBezTo>
                  <a:cubicBezTo>
                    <a:pt x="1278467" y="993859"/>
                    <a:pt x="1396327" y="997843"/>
                    <a:pt x="1534872" y="1029511"/>
                  </a:cubicBezTo>
                </a:path>
              </a:pathLst>
            </a:custGeom>
            <a:noFill/>
            <a:ln w="38100" cap="flat" cmpd="sng">
              <a:solidFill>
                <a:srgbClr val="00499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ES" sz="1758"/>
            </a:p>
          </p:txBody>
        </p:sp>
        <p:sp>
          <p:nvSpPr>
            <p:cNvPr id="6" name="Freeform 5">
              <a:extLst>
                <a:ext uri="{FF2B5EF4-FFF2-40B4-BE49-F238E27FC236}">
                  <a16:creationId xmlns:a16="http://schemas.microsoft.com/office/drawing/2014/main" xmlns="" id="{603FF8C3-79F4-DD4B-8CF7-12CAF4E11A55}"/>
                </a:ext>
              </a:extLst>
            </p:cNvPr>
            <p:cNvSpPr/>
            <p:nvPr/>
          </p:nvSpPr>
          <p:spPr>
            <a:xfrm>
              <a:off x="5854580" y="4666605"/>
              <a:ext cx="595539" cy="178351"/>
            </a:xfrm>
            <a:custGeom>
              <a:avLst/>
              <a:gdLst>
                <a:gd name="connsiteX0" fmla="*/ 1275907 w 1275907"/>
                <a:gd name="connsiteY0" fmla="*/ 946297 h 946297"/>
                <a:gd name="connsiteX1" fmla="*/ 0 w 1275907"/>
                <a:gd name="connsiteY1" fmla="*/ 925032 h 946297"/>
                <a:gd name="connsiteX2" fmla="*/ 10633 w 1275907"/>
                <a:gd name="connsiteY2" fmla="*/ 0 h 946297"/>
                <a:gd name="connsiteX3" fmla="*/ 159488 w 1275907"/>
                <a:gd name="connsiteY3" fmla="*/ 318976 h 946297"/>
                <a:gd name="connsiteX4" fmla="*/ 340242 w 1275907"/>
                <a:gd name="connsiteY4" fmla="*/ 531627 h 946297"/>
                <a:gd name="connsiteX5" fmla="*/ 478465 w 1275907"/>
                <a:gd name="connsiteY5" fmla="*/ 648586 h 946297"/>
                <a:gd name="connsiteX6" fmla="*/ 659219 w 1275907"/>
                <a:gd name="connsiteY6" fmla="*/ 765544 h 946297"/>
                <a:gd name="connsiteX7" fmla="*/ 839972 w 1275907"/>
                <a:gd name="connsiteY7" fmla="*/ 829339 h 946297"/>
                <a:gd name="connsiteX8" fmla="*/ 1105786 w 1275907"/>
                <a:gd name="connsiteY8" fmla="*/ 903767 h 946297"/>
                <a:gd name="connsiteX9" fmla="*/ 1275907 w 1275907"/>
                <a:gd name="connsiteY9" fmla="*/ 946297 h 946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75907" h="946297">
                  <a:moveTo>
                    <a:pt x="1275907" y="946297"/>
                  </a:moveTo>
                  <a:lnTo>
                    <a:pt x="0" y="925032"/>
                  </a:lnTo>
                  <a:lnTo>
                    <a:pt x="10633" y="0"/>
                  </a:lnTo>
                  <a:lnTo>
                    <a:pt x="159488" y="318976"/>
                  </a:lnTo>
                  <a:lnTo>
                    <a:pt x="340242" y="531627"/>
                  </a:lnTo>
                  <a:lnTo>
                    <a:pt x="478465" y="648586"/>
                  </a:lnTo>
                  <a:lnTo>
                    <a:pt x="659219" y="765544"/>
                  </a:lnTo>
                  <a:lnTo>
                    <a:pt x="839972" y="829339"/>
                  </a:lnTo>
                  <a:lnTo>
                    <a:pt x="1105786" y="903767"/>
                  </a:lnTo>
                  <a:cubicBezTo>
                    <a:pt x="1171353" y="923260"/>
                    <a:pt x="1202365" y="934778"/>
                    <a:pt x="1275907" y="946297"/>
                  </a:cubicBezTo>
                  <a:close/>
                </a:path>
              </a:pathLst>
            </a:custGeom>
            <a:solidFill>
              <a:srgbClr val="004990">
                <a:alpha val="63000"/>
              </a:srgbClr>
            </a:solidFill>
            <a:ln>
              <a:solidFill>
                <a:srgbClr val="00499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1758">
                <a:solidFill>
                  <a:srgbClr val="004990"/>
                </a:solidFill>
              </a:endParaRPr>
            </a:p>
          </p:txBody>
        </p:sp>
      </p:grpSp>
      <p:sp>
        <p:nvSpPr>
          <p:cNvPr id="8" name="Title 1">
            <a:extLst>
              <a:ext uri="{FF2B5EF4-FFF2-40B4-BE49-F238E27FC236}">
                <a16:creationId xmlns:a16="http://schemas.microsoft.com/office/drawing/2014/main" xmlns="" id="{3A242C94-9AE4-AF48-B2A7-FD6621C985A8}"/>
              </a:ext>
            </a:extLst>
          </p:cNvPr>
          <p:cNvSpPr txBox="1">
            <a:spLocks/>
          </p:cNvSpPr>
          <p:nvPr/>
        </p:nvSpPr>
        <p:spPr>
          <a:xfrm>
            <a:off x="53990" y="141132"/>
            <a:ext cx="6487630" cy="54734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3200" dirty="0" smtClean="0">
                <a:solidFill>
                  <a:schemeClr val="bg1"/>
                </a:solidFill>
              </a:rPr>
              <a:t>Quantitative attribution statements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202280" y="4677174"/>
            <a:ext cx="93667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600" b="1" dirty="0" smtClean="0"/>
              <a:t>?</a:t>
            </a:r>
            <a:endParaRPr lang="en-US" sz="96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2110756" y="5307265"/>
            <a:ext cx="7010603" cy="9848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Uncertainties</a:t>
            </a:r>
            <a:r>
              <a:rPr lang="en-US" sz="2400" dirty="0" smtClean="0"/>
              <a:t> e.g. framing, statistical, etc.</a:t>
            </a:r>
          </a:p>
          <a:p>
            <a:endParaRPr lang="en-US" sz="1000" dirty="0"/>
          </a:p>
          <a:p>
            <a:r>
              <a:rPr lang="en-US" sz="2400" b="1" dirty="0" smtClean="0">
                <a:solidFill>
                  <a:srgbClr val="800000"/>
                </a:solidFill>
              </a:rPr>
              <a:t>Inconsistencies</a:t>
            </a:r>
            <a:r>
              <a:rPr lang="en-US" sz="2400" dirty="0" smtClean="0">
                <a:solidFill>
                  <a:srgbClr val="800000"/>
                </a:solidFill>
              </a:rPr>
              <a:t> between models and real world?</a:t>
            </a:r>
            <a:endParaRPr lang="en-US" sz="2400" dirty="0">
              <a:solidFill>
                <a:srgbClr val="8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20226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2661314" y="2178990"/>
            <a:ext cx="4108287" cy="2665966"/>
            <a:chOff x="2661314" y="2178990"/>
            <a:chExt cx="4108287" cy="2665966"/>
          </a:xfrm>
        </p:grpSpPr>
        <p:sp>
          <p:nvSpPr>
            <p:cNvPr id="9" name="Freeform 19">
              <a:extLst>
                <a:ext uri="{FF2B5EF4-FFF2-40B4-BE49-F238E27FC236}">
                  <a16:creationId xmlns:a16="http://schemas.microsoft.com/office/drawing/2014/main" xmlns="" id="{8DCAF382-F297-8144-A440-DFB3947D54E7}"/>
                </a:ext>
              </a:extLst>
            </p:cNvPr>
            <p:cNvSpPr>
              <a:spLocks/>
            </p:cNvSpPr>
            <p:nvPr/>
          </p:nvSpPr>
          <p:spPr bwMode="auto">
            <a:xfrm>
              <a:off x="3075400" y="2200702"/>
              <a:ext cx="3625962" cy="2634948"/>
            </a:xfrm>
            <a:custGeom>
              <a:avLst/>
              <a:gdLst>
                <a:gd name="T0" fmla="*/ 0 w 1534872"/>
                <a:gd name="T1" fmla="*/ 2147483646 h 1029511"/>
                <a:gd name="T2" fmla="*/ 2147483646 w 1534872"/>
                <a:gd name="T3" fmla="*/ 2147483646 h 1029511"/>
                <a:gd name="T4" fmla="*/ 2147483646 w 1534872"/>
                <a:gd name="T5" fmla="*/ 2147483646 h 1029511"/>
                <a:gd name="T6" fmla="*/ 2147483646 w 1534872"/>
                <a:gd name="T7" fmla="*/ 2147483646 h 1029511"/>
                <a:gd name="T8" fmla="*/ 2147483646 w 1534872"/>
                <a:gd name="T9" fmla="*/ 2147483646 h 102951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534872" h="1029511">
                  <a:moveTo>
                    <a:pt x="0" y="1019995"/>
                  </a:moveTo>
                  <a:cubicBezTo>
                    <a:pt x="294904" y="1009109"/>
                    <a:pt x="392839" y="963307"/>
                    <a:pt x="533768" y="793312"/>
                  </a:cubicBezTo>
                  <a:cubicBezTo>
                    <a:pt x="674697" y="623317"/>
                    <a:pt x="740607" y="-4801"/>
                    <a:pt x="845576" y="27"/>
                  </a:cubicBezTo>
                  <a:cubicBezTo>
                    <a:pt x="950545" y="4855"/>
                    <a:pt x="1048701" y="650697"/>
                    <a:pt x="1163584" y="822278"/>
                  </a:cubicBezTo>
                  <a:cubicBezTo>
                    <a:pt x="1278467" y="993859"/>
                    <a:pt x="1396327" y="997843"/>
                    <a:pt x="1534872" y="1029511"/>
                  </a:cubicBezTo>
                </a:path>
              </a:pathLst>
            </a:custGeom>
            <a:noFill/>
            <a:ln w="38100" cap="flat" cmpd="sng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ES" sz="1758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xmlns="" id="{01E9637B-2318-F14A-AF74-F438489C3441}"/>
                </a:ext>
              </a:extLst>
            </p:cNvPr>
            <p:cNvSpPr/>
            <p:nvPr/>
          </p:nvSpPr>
          <p:spPr>
            <a:xfrm>
              <a:off x="5854581" y="4345572"/>
              <a:ext cx="915020" cy="496282"/>
            </a:xfrm>
            <a:custGeom>
              <a:avLst/>
              <a:gdLst>
                <a:gd name="connsiteX0" fmla="*/ 1275907 w 1275907"/>
                <a:gd name="connsiteY0" fmla="*/ 946297 h 946297"/>
                <a:gd name="connsiteX1" fmla="*/ 0 w 1275907"/>
                <a:gd name="connsiteY1" fmla="*/ 925032 h 946297"/>
                <a:gd name="connsiteX2" fmla="*/ 10633 w 1275907"/>
                <a:gd name="connsiteY2" fmla="*/ 0 h 946297"/>
                <a:gd name="connsiteX3" fmla="*/ 159488 w 1275907"/>
                <a:gd name="connsiteY3" fmla="*/ 318976 h 946297"/>
                <a:gd name="connsiteX4" fmla="*/ 340242 w 1275907"/>
                <a:gd name="connsiteY4" fmla="*/ 531627 h 946297"/>
                <a:gd name="connsiteX5" fmla="*/ 478465 w 1275907"/>
                <a:gd name="connsiteY5" fmla="*/ 648586 h 946297"/>
                <a:gd name="connsiteX6" fmla="*/ 659219 w 1275907"/>
                <a:gd name="connsiteY6" fmla="*/ 765544 h 946297"/>
                <a:gd name="connsiteX7" fmla="*/ 839972 w 1275907"/>
                <a:gd name="connsiteY7" fmla="*/ 829339 h 946297"/>
                <a:gd name="connsiteX8" fmla="*/ 1105786 w 1275907"/>
                <a:gd name="connsiteY8" fmla="*/ 903767 h 946297"/>
                <a:gd name="connsiteX9" fmla="*/ 1275907 w 1275907"/>
                <a:gd name="connsiteY9" fmla="*/ 946297 h 946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75907" h="946297">
                  <a:moveTo>
                    <a:pt x="1275907" y="946297"/>
                  </a:moveTo>
                  <a:lnTo>
                    <a:pt x="0" y="925032"/>
                  </a:lnTo>
                  <a:lnTo>
                    <a:pt x="10633" y="0"/>
                  </a:lnTo>
                  <a:lnTo>
                    <a:pt x="159488" y="318976"/>
                  </a:lnTo>
                  <a:lnTo>
                    <a:pt x="340242" y="531627"/>
                  </a:lnTo>
                  <a:lnTo>
                    <a:pt x="478465" y="648586"/>
                  </a:lnTo>
                  <a:lnTo>
                    <a:pt x="659219" y="765544"/>
                  </a:lnTo>
                  <a:lnTo>
                    <a:pt x="839972" y="829339"/>
                  </a:lnTo>
                  <a:lnTo>
                    <a:pt x="1105786" y="903767"/>
                  </a:lnTo>
                  <a:cubicBezTo>
                    <a:pt x="1171353" y="923260"/>
                    <a:pt x="1202365" y="934778"/>
                    <a:pt x="1275907" y="946297"/>
                  </a:cubicBezTo>
                  <a:close/>
                </a:path>
              </a:pathLst>
            </a:custGeom>
            <a:solidFill>
              <a:srgbClr val="FF0000">
                <a:alpha val="63000"/>
              </a:srgb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1758"/>
            </a:p>
          </p:txBody>
        </p:sp>
        <p:sp>
          <p:nvSpPr>
            <p:cNvPr id="11" name="Freeform 19">
              <a:extLst>
                <a:ext uri="{FF2B5EF4-FFF2-40B4-BE49-F238E27FC236}">
                  <a16:creationId xmlns:a16="http://schemas.microsoft.com/office/drawing/2014/main" xmlns="" id="{1B2F932A-7EB9-B04D-B3B4-66FB8A452BA6}"/>
                </a:ext>
              </a:extLst>
            </p:cNvPr>
            <p:cNvSpPr>
              <a:spLocks/>
            </p:cNvSpPr>
            <p:nvPr/>
          </p:nvSpPr>
          <p:spPr bwMode="auto">
            <a:xfrm>
              <a:off x="2661314" y="2178990"/>
              <a:ext cx="3625962" cy="2634948"/>
            </a:xfrm>
            <a:custGeom>
              <a:avLst/>
              <a:gdLst>
                <a:gd name="T0" fmla="*/ 0 w 1534872"/>
                <a:gd name="T1" fmla="*/ 2147483646 h 1029511"/>
                <a:gd name="T2" fmla="*/ 2147483646 w 1534872"/>
                <a:gd name="T3" fmla="*/ 2147483646 h 1029511"/>
                <a:gd name="T4" fmla="*/ 2147483646 w 1534872"/>
                <a:gd name="T5" fmla="*/ 2147483646 h 1029511"/>
                <a:gd name="T6" fmla="*/ 2147483646 w 1534872"/>
                <a:gd name="T7" fmla="*/ 2147483646 h 1029511"/>
                <a:gd name="T8" fmla="*/ 2147483646 w 1534872"/>
                <a:gd name="T9" fmla="*/ 2147483646 h 102951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534872" h="1029511">
                  <a:moveTo>
                    <a:pt x="0" y="1019995"/>
                  </a:moveTo>
                  <a:cubicBezTo>
                    <a:pt x="294904" y="1009109"/>
                    <a:pt x="392839" y="963307"/>
                    <a:pt x="533768" y="793312"/>
                  </a:cubicBezTo>
                  <a:cubicBezTo>
                    <a:pt x="674697" y="623317"/>
                    <a:pt x="740607" y="-4801"/>
                    <a:pt x="845576" y="27"/>
                  </a:cubicBezTo>
                  <a:cubicBezTo>
                    <a:pt x="950545" y="4855"/>
                    <a:pt x="1048701" y="650697"/>
                    <a:pt x="1163584" y="822278"/>
                  </a:cubicBezTo>
                  <a:cubicBezTo>
                    <a:pt x="1278467" y="993859"/>
                    <a:pt x="1396327" y="997843"/>
                    <a:pt x="1534872" y="1029511"/>
                  </a:cubicBezTo>
                </a:path>
              </a:pathLst>
            </a:custGeom>
            <a:noFill/>
            <a:ln w="38100" cap="flat" cmpd="sng">
              <a:solidFill>
                <a:srgbClr val="00499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ES" sz="1758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xmlns="" id="{603FF8C3-79F4-DD4B-8CF7-12CAF4E11A55}"/>
                </a:ext>
              </a:extLst>
            </p:cNvPr>
            <p:cNvSpPr/>
            <p:nvPr/>
          </p:nvSpPr>
          <p:spPr>
            <a:xfrm>
              <a:off x="5854580" y="4666605"/>
              <a:ext cx="595539" cy="178351"/>
            </a:xfrm>
            <a:custGeom>
              <a:avLst/>
              <a:gdLst>
                <a:gd name="connsiteX0" fmla="*/ 1275907 w 1275907"/>
                <a:gd name="connsiteY0" fmla="*/ 946297 h 946297"/>
                <a:gd name="connsiteX1" fmla="*/ 0 w 1275907"/>
                <a:gd name="connsiteY1" fmla="*/ 925032 h 946297"/>
                <a:gd name="connsiteX2" fmla="*/ 10633 w 1275907"/>
                <a:gd name="connsiteY2" fmla="*/ 0 h 946297"/>
                <a:gd name="connsiteX3" fmla="*/ 159488 w 1275907"/>
                <a:gd name="connsiteY3" fmla="*/ 318976 h 946297"/>
                <a:gd name="connsiteX4" fmla="*/ 340242 w 1275907"/>
                <a:gd name="connsiteY4" fmla="*/ 531627 h 946297"/>
                <a:gd name="connsiteX5" fmla="*/ 478465 w 1275907"/>
                <a:gd name="connsiteY5" fmla="*/ 648586 h 946297"/>
                <a:gd name="connsiteX6" fmla="*/ 659219 w 1275907"/>
                <a:gd name="connsiteY6" fmla="*/ 765544 h 946297"/>
                <a:gd name="connsiteX7" fmla="*/ 839972 w 1275907"/>
                <a:gd name="connsiteY7" fmla="*/ 829339 h 946297"/>
                <a:gd name="connsiteX8" fmla="*/ 1105786 w 1275907"/>
                <a:gd name="connsiteY8" fmla="*/ 903767 h 946297"/>
                <a:gd name="connsiteX9" fmla="*/ 1275907 w 1275907"/>
                <a:gd name="connsiteY9" fmla="*/ 946297 h 946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75907" h="946297">
                  <a:moveTo>
                    <a:pt x="1275907" y="946297"/>
                  </a:moveTo>
                  <a:lnTo>
                    <a:pt x="0" y="925032"/>
                  </a:lnTo>
                  <a:lnTo>
                    <a:pt x="10633" y="0"/>
                  </a:lnTo>
                  <a:lnTo>
                    <a:pt x="159488" y="318976"/>
                  </a:lnTo>
                  <a:lnTo>
                    <a:pt x="340242" y="531627"/>
                  </a:lnTo>
                  <a:lnTo>
                    <a:pt x="478465" y="648586"/>
                  </a:lnTo>
                  <a:lnTo>
                    <a:pt x="659219" y="765544"/>
                  </a:lnTo>
                  <a:lnTo>
                    <a:pt x="839972" y="829339"/>
                  </a:lnTo>
                  <a:lnTo>
                    <a:pt x="1105786" y="903767"/>
                  </a:lnTo>
                  <a:cubicBezTo>
                    <a:pt x="1171353" y="923260"/>
                    <a:pt x="1202365" y="934778"/>
                    <a:pt x="1275907" y="946297"/>
                  </a:cubicBezTo>
                  <a:close/>
                </a:path>
              </a:pathLst>
            </a:custGeom>
            <a:solidFill>
              <a:srgbClr val="004990">
                <a:alpha val="63000"/>
              </a:srgbClr>
            </a:solidFill>
            <a:ln>
              <a:solidFill>
                <a:srgbClr val="00499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1758">
                <a:solidFill>
                  <a:srgbClr val="004990"/>
                </a:solidFill>
              </a:endParaRP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4223" r="1861" b="10391"/>
          <a:stretch/>
        </p:blipFill>
        <p:spPr>
          <a:xfrm>
            <a:off x="50186" y="1172010"/>
            <a:ext cx="3311994" cy="221895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772" y="1291862"/>
            <a:ext cx="3599993" cy="1898894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xmlns="" id="{3A242C94-9AE4-AF48-B2A7-FD6621C985A8}"/>
              </a:ext>
            </a:extLst>
          </p:cNvPr>
          <p:cNvSpPr txBox="1">
            <a:spLocks/>
          </p:cNvSpPr>
          <p:nvPr/>
        </p:nvSpPr>
        <p:spPr>
          <a:xfrm>
            <a:off x="53990" y="141132"/>
            <a:ext cx="8492082" cy="54734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3200" dirty="0" smtClean="0">
                <a:solidFill>
                  <a:schemeClr val="bg1"/>
                </a:solidFill>
              </a:rPr>
              <a:t>Quantifying the effect of specific “drivers”</a:t>
            </a:r>
            <a:endParaRPr lang="en-US" sz="3200" dirty="0">
              <a:solidFill>
                <a:schemeClr val="bg1"/>
              </a:solidFill>
            </a:endParaRPr>
          </a:p>
        </p:txBody>
      </p:sp>
      <p:cxnSp>
        <p:nvCxnSpPr>
          <p:cNvPr id="14" name="Straight Arrow Connector 13"/>
          <p:cNvCxnSpPr/>
          <p:nvPr/>
        </p:nvCxnSpPr>
        <p:spPr>
          <a:xfrm>
            <a:off x="3465907" y="1780528"/>
            <a:ext cx="2073865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938264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2661314" y="2178990"/>
            <a:ext cx="4108287" cy="2665966"/>
            <a:chOff x="2661314" y="2178990"/>
            <a:chExt cx="4108287" cy="2665966"/>
          </a:xfrm>
        </p:grpSpPr>
        <p:sp>
          <p:nvSpPr>
            <p:cNvPr id="9" name="Freeform 19">
              <a:extLst>
                <a:ext uri="{FF2B5EF4-FFF2-40B4-BE49-F238E27FC236}">
                  <a16:creationId xmlns:a16="http://schemas.microsoft.com/office/drawing/2014/main" xmlns="" id="{8DCAF382-F297-8144-A440-DFB3947D54E7}"/>
                </a:ext>
              </a:extLst>
            </p:cNvPr>
            <p:cNvSpPr>
              <a:spLocks/>
            </p:cNvSpPr>
            <p:nvPr/>
          </p:nvSpPr>
          <p:spPr bwMode="auto">
            <a:xfrm>
              <a:off x="3075400" y="2200702"/>
              <a:ext cx="3625962" cy="2634948"/>
            </a:xfrm>
            <a:custGeom>
              <a:avLst/>
              <a:gdLst>
                <a:gd name="T0" fmla="*/ 0 w 1534872"/>
                <a:gd name="T1" fmla="*/ 2147483646 h 1029511"/>
                <a:gd name="T2" fmla="*/ 2147483646 w 1534872"/>
                <a:gd name="T3" fmla="*/ 2147483646 h 1029511"/>
                <a:gd name="T4" fmla="*/ 2147483646 w 1534872"/>
                <a:gd name="T5" fmla="*/ 2147483646 h 1029511"/>
                <a:gd name="T6" fmla="*/ 2147483646 w 1534872"/>
                <a:gd name="T7" fmla="*/ 2147483646 h 1029511"/>
                <a:gd name="T8" fmla="*/ 2147483646 w 1534872"/>
                <a:gd name="T9" fmla="*/ 2147483646 h 102951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534872" h="1029511">
                  <a:moveTo>
                    <a:pt x="0" y="1019995"/>
                  </a:moveTo>
                  <a:cubicBezTo>
                    <a:pt x="294904" y="1009109"/>
                    <a:pt x="392839" y="963307"/>
                    <a:pt x="533768" y="793312"/>
                  </a:cubicBezTo>
                  <a:cubicBezTo>
                    <a:pt x="674697" y="623317"/>
                    <a:pt x="740607" y="-4801"/>
                    <a:pt x="845576" y="27"/>
                  </a:cubicBezTo>
                  <a:cubicBezTo>
                    <a:pt x="950545" y="4855"/>
                    <a:pt x="1048701" y="650697"/>
                    <a:pt x="1163584" y="822278"/>
                  </a:cubicBezTo>
                  <a:cubicBezTo>
                    <a:pt x="1278467" y="993859"/>
                    <a:pt x="1396327" y="997843"/>
                    <a:pt x="1534872" y="1029511"/>
                  </a:cubicBezTo>
                </a:path>
              </a:pathLst>
            </a:custGeom>
            <a:noFill/>
            <a:ln w="38100" cap="flat" cmpd="sng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ES" sz="1758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xmlns="" id="{01E9637B-2318-F14A-AF74-F438489C3441}"/>
                </a:ext>
              </a:extLst>
            </p:cNvPr>
            <p:cNvSpPr/>
            <p:nvPr/>
          </p:nvSpPr>
          <p:spPr>
            <a:xfrm>
              <a:off x="5854581" y="4345572"/>
              <a:ext cx="915020" cy="496282"/>
            </a:xfrm>
            <a:custGeom>
              <a:avLst/>
              <a:gdLst>
                <a:gd name="connsiteX0" fmla="*/ 1275907 w 1275907"/>
                <a:gd name="connsiteY0" fmla="*/ 946297 h 946297"/>
                <a:gd name="connsiteX1" fmla="*/ 0 w 1275907"/>
                <a:gd name="connsiteY1" fmla="*/ 925032 h 946297"/>
                <a:gd name="connsiteX2" fmla="*/ 10633 w 1275907"/>
                <a:gd name="connsiteY2" fmla="*/ 0 h 946297"/>
                <a:gd name="connsiteX3" fmla="*/ 159488 w 1275907"/>
                <a:gd name="connsiteY3" fmla="*/ 318976 h 946297"/>
                <a:gd name="connsiteX4" fmla="*/ 340242 w 1275907"/>
                <a:gd name="connsiteY4" fmla="*/ 531627 h 946297"/>
                <a:gd name="connsiteX5" fmla="*/ 478465 w 1275907"/>
                <a:gd name="connsiteY5" fmla="*/ 648586 h 946297"/>
                <a:gd name="connsiteX6" fmla="*/ 659219 w 1275907"/>
                <a:gd name="connsiteY6" fmla="*/ 765544 h 946297"/>
                <a:gd name="connsiteX7" fmla="*/ 839972 w 1275907"/>
                <a:gd name="connsiteY7" fmla="*/ 829339 h 946297"/>
                <a:gd name="connsiteX8" fmla="*/ 1105786 w 1275907"/>
                <a:gd name="connsiteY8" fmla="*/ 903767 h 946297"/>
                <a:gd name="connsiteX9" fmla="*/ 1275907 w 1275907"/>
                <a:gd name="connsiteY9" fmla="*/ 946297 h 946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75907" h="946297">
                  <a:moveTo>
                    <a:pt x="1275907" y="946297"/>
                  </a:moveTo>
                  <a:lnTo>
                    <a:pt x="0" y="925032"/>
                  </a:lnTo>
                  <a:lnTo>
                    <a:pt x="10633" y="0"/>
                  </a:lnTo>
                  <a:lnTo>
                    <a:pt x="159488" y="318976"/>
                  </a:lnTo>
                  <a:lnTo>
                    <a:pt x="340242" y="531627"/>
                  </a:lnTo>
                  <a:lnTo>
                    <a:pt x="478465" y="648586"/>
                  </a:lnTo>
                  <a:lnTo>
                    <a:pt x="659219" y="765544"/>
                  </a:lnTo>
                  <a:lnTo>
                    <a:pt x="839972" y="829339"/>
                  </a:lnTo>
                  <a:lnTo>
                    <a:pt x="1105786" y="903767"/>
                  </a:lnTo>
                  <a:cubicBezTo>
                    <a:pt x="1171353" y="923260"/>
                    <a:pt x="1202365" y="934778"/>
                    <a:pt x="1275907" y="946297"/>
                  </a:cubicBezTo>
                  <a:close/>
                </a:path>
              </a:pathLst>
            </a:custGeom>
            <a:solidFill>
              <a:srgbClr val="FF0000">
                <a:alpha val="63000"/>
              </a:srgb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1758"/>
            </a:p>
          </p:txBody>
        </p:sp>
        <p:sp>
          <p:nvSpPr>
            <p:cNvPr id="11" name="Freeform 19">
              <a:extLst>
                <a:ext uri="{FF2B5EF4-FFF2-40B4-BE49-F238E27FC236}">
                  <a16:creationId xmlns:a16="http://schemas.microsoft.com/office/drawing/2014/main" xmlns="" id="{1B2F932A-7EB9-B04D-B3B4-66FB8A452BA6}"/>
                </a:ext>
              </a:extLst>
            </p:cNvPr>
            <p:cNvSpPr>
              <a:spLocks/>
            </p:cNvSpPr>
            <p:nvPr/>
          </p:nvSpPr>
          <p:spPr bwMode="auto">
            <a:xfrm>
              <a:off x="2661314" y="2178990"/>
              <a:ext cx="3625962" cy="2634948"/>
            </a:xfrm>
            <a:custGeom>
              <a:avLst/>
              <a:gdLst>
                <a:gd name="T0" fmla="*/ 0 w 1534872"/>
                <a:gd name="T1" fmla="*/ 2147483646 h 1029511"/>
                <a:gd name="T2" fmla="*/ 2147483646 w 1534872"/>
                <a:gd name="T3" fmla="*/ 2147483646 h 1029511"/>
                <a:gd name="T4" fmla="*/ 2147483646 w 1534872"/>
                <a:gd name="T5" fmla="*/ 2147483646 h 1029511"/>
                <a:gd name="T6" fmla="*/ 2147483646 w 1534872"/>
                <a:gd name="T7" fmla="*/ 2147483646 h 1029511"/>
                <a:gd name="T8" fmla="*/ 2147483646 w 1534872"/>
                <a:gd name="T9" fmla="*/ 2147483646 h 102951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534872" h="1029511">
                  <a:moveTo>
                    <a:pt x="0" y="1019995"/>
                  </a:moveTo>
                  <a:cubicBezTo>
                    <a:pt x="294904" y="1009109"/>
                    <a:pt x="392839" y="963307"/>
                    <a:pt x="533768" y="793312"/>
                  </a:cubicBezTo>
                  <a:cubicBezTo>
                    <a:pt x="674697" y="623317"/>
                    <a:pt x="740607" y="-4801"/>
                    <a:pt x="845576" y="27"/>
                  </a:cubicBezTo>
                  <a:cubicBezTo>
                    <a:pt x="950545" y="4855"/>
                    <a:pt x="1048701" y="650697"/>
                    <a:pt x="1163584" y="822278"/>
                  </a:cubicBezTo>
                  <a:cubicBezTo>
                    <a:pt x="1278467" y="993859"/>
                    <a:pt x="1396327" y="997843"/>
                    <a:pt x="1534872" y="1029511"/>
                  </a:cubicBezTo>
                </a:path>
              </a:pathLst>
            </a:custGeom>
            <a:noFill/>
            <a:ln w="38100" cap="flat" cmpd="sng">
              <a:solidFill>
                <a:srgbClr val="00499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ES" sz="1758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xmlns="" id="{603FF8C3-79F4-DD4B-8CF7-12CAF4E11A55}"/>
                </a:ext>
              </a:extLst>
            </p:cNvPr>
            <p:cNvSpPr/>
            <p:nvPr/>
          </p:nvSpPr>
          <p:spPr>
            <a:xfrm>
              <a:off x="5854580" y="4666605"/>
              <a:ext cx="595539" cy="178351"/>
            </a:xfrm>
            <a:custGeom>
              <a:avLst/>
              <a:gdLst>
                <a:gd name="connsiteX0" fmla="*/ 1275907 w 1275907"/>
                <a:gd name="connsiteY0" fmla="*/ 946297 h 946297"/>
                <a:gd name="connsiteX1" fmla="*/ 0 w 1275907"/>
                <a:gd name="connsiteY1" fmla="*/ 925032 h 946297"/>
                <a:gd name="connsiteX2" fmla="*/ 10633 w 1275907"/>
                <a:gd name="connsiteY2" fmla="*/ 0 h 946297"/>
                <a:gd name="connsiteX3" fmla="*/ 159488 w 1275907"/>
                <a:gd name="connsiteY3" fmla="*/ 318976 h 946297"/>
                <a:gd name="connsiteX4" fmla="*/ 340242 w 1275907"/>
                <a:gd name="connsiteY4" fmla="*/ 531627 h 946297"/>
                <a:gd name="connsiteX5" fmla="*/ 478465 w 1275907"/>
                <a:gd name="connsiteY5" fmla="*/ 648586 h 946297"/>
                <a:gd name="connsiteX6" fmla="*/ 659219 w 1275907"/>
                <a:gd name="connsiteY6" fmla="*/ 765544 h 946297"/>
                <a:gd name="connsiteX7" fmla="*/ 839972 w 1275907"/>
                <a:gd name="connsiteY7" fmla="*/ 829339 h 946297"/>
                <a:gd name="connsiteX8" fmla="*/ 1105786 w 1275907"/>
                <a:gd name="connsiteY8" fmla="*/ 903767 h 946297"/>
                <a:gd name="connsiteX9" fmla="*/ 1275907 w 1275907"/>
                <a:gd name="connsiteY9" fmla="*/ 946297 h 946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75907" h="946297">
                  <a:moveTo>
                    <a:pt x="1275907" y="946297"/>
                  </a:moveTo>
                  <a:lnTo>
                    <a:pt x="0" y="925032"/>
                  </a:lnTo>
                  <a:lnTo>
                    <a:pt x="10633" y="0"/>
                  </a:lnTo>
                  <a:lnTo>
                    <a:pt x="159488" y="318976"/>
                  </a:lnTo>
                  <a:lnTo>
                    <a:pt x="340242" y="531627"/>
                  </a:lnTo>
                  <a:lnTo>
                    <a:pt x="478465" y="648586"/>
                  </a:lnTo>
                  <a:lnTo>
                    <a:pt x="659219" y="765544"/>
                  </a:lnTo>
                  <a:lnTo>
                    <a:pt x="839972" y="829339"/>
                  </a:lnTo>
                  <a:lnTo>
                    <a:pt x="1105786" y="903767"/>
                  </a:lnTo>
                  <a:cubicBezTo>
                    <a:pt x="1171353" y="923260"/>
                    <a:pt x="1202365" y="934778"/>
                    <a:pt x="1275907" y="946297"/>
                  </a:cubicBezTo>
                  <a:close/>
                </a:path>
              </a:pathLst>
            </a:custGeom>
            <a:solidFill>
              <a:srgbClr val="004990">
                <a:alpha val="63000"/>
              </a:srgbClr>
            </a:solidFill>
            <a:ln>
              <a:solidFill>
                <a:srgbClr val="00499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1758">
                <a:solidFill>
                  <a:srgbClr val="004990"/>
                </a:solidFill>
              </a:endParaRPr>
            </a:p>
          </p:txBody>
        </p:sp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14" y="3710763"/>
            <a:ext cx="1762800" cy="175352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4223" r="1861" b="10391"/>
          <a:stretch/>
        </p:blipFill>
        <p:spPr>
          <a:xfrm>
            <a:off x="50186" y="1172010"/>
            <a:ext cx="3311994" cy="221895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772" y="1291862"/>
            <a:ext cx="3599993" cy="189889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293" y="4823461"/>
            <a:ext cx="2467381" cy="164697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56" t="3830" r="4119" b="8937"/>
          <a:stretch/>
        </p:blipFill>
        <p:spPr>
          <a:xfrm>
            <a:off x="6930965" y="4103438"/>
            <a:ext cx="2137144" cy="2179674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xmlns="" id="{3A242C94-9AE4-AF48-B2A7-FD6621C985A8}"/>
              </a:ext>
            </a:extLst>
          </p:cNvPr>
          <p:cNvSpPr txBox="1">
            <a:spLocks/>
          </p:cNvSpPr>
          <p:nvPr/>
        </p:nvSpPr>
        <p:spPr>
          <a:xfrm>
            <a:off x="53990" y="141132"/>
            <a:ext cx="8492082" cy="54734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3200" dirty="0" smtClean="0">
                <a:solidFill>
                  <a:schemeClr val="bg1"/>
                </a:solidFill>
              </a:rPr>
              <a:t>Quantifying the effect of specific “drivers”</a:t>
            </a:r>
            <a:endParaRPr lang="en-US" sz="3200" dirty="0">
              <a:solidFill>
                <a:schemeClr val="bg1"/>
              </a:solidFill>
            </a:endParaRPr>
          </a:p>
        </p:txBody>
      </p:sp>
      <p:cxnSp>
        <p:nvCxnSpPr>
          <p:cNvPr id="14" name="Straight Arrow Connector 13"/>
          <p:cNvCxnSpPr/>
          <p:nvPr/>
        </p:nvCxnSpPr>
        <p:spPr>
          <a:xfrm>
            <a:off x="3465907" y="1780528"/>
            <a:ext cx="2073865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pSp>
        <p:nvGrpSpPr>
          <p:cNvPr id="18" name="Group 17"/>
          <p:cNvGrpSpPr/>
          <p:nvPr/>
        </p:nvGrpSpPr>
        <p:grpSpPr>
          <a:xfrm>
            <a:off x="3891306" y="5369325"/>
            <a:ext cx="2878295" cy="707886"/>
            <a:chOff x="3891306" y="5369325"/>
            <a:chExt cx="2878295" cy="707886"/>
          </a:xfrm>
        </p:grpSpPr>
        <p:cxnSp>
          <p:nvCxnSpPr>
            <p:cNvPr id="15" name="Straight Arrow Connector 14"/>
            <p:cNvCxnSpPr/>
            <p:nvPr/>
          </p:nvCxnSpPr>
          <p:spPr>
            <a:xfrm>
              <a:off x="3891306" y="5497983"/>
              <a:ext cx="2878295" cy="0"/>
            </a:xfrm>
            <a:prstGeom prst="straightConnector1">
              <a:avLst/>
            </a:prstGeom>
            <a:ln>
              <a:prstDash val="sysDash"/>
              <a:tailEnd type="arrow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17" name="TextBox 16"/>
            <p:cNvSpPr txBox="1"/>
            <p:nvPr/>
          </p:nvSpPr>
          <p:spPr>
            <a:xfrm>
              <a:off x="4925857" y="5369325"/>
              <a:ext cx="498003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b="1" dirty="0" smtClean="0"/>
                <a:t>?</a:t>
              </a:r>
              <a:endParaRPr lang="en-US" sz="40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32643211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2661314" y="2178990"/>
            <a:ext cx="4108287" cy="2665966"/>
            <a:chOff x="2661314" y="2178990"/>
            <a:chExt cx="4108287" cy="2665966"/>
          </a:xfrm>
        </p:grpSpPr>
        <p:sp>
          <p:nvSpPr>
            <p:cNvPr id="9" name="Freeform 19">
              <a:extLst>
                <a:ext uri="{FF2B5EF4-FFF2-40B4-BE49-F238E27FC236}">
                  <a16:creationId xmlns:a16="http://schemas.microsoft.com/office/drawing/2014/main" xmlns="" id="{8DCAF382-F297-8144-A440-DFB3947D54E7}"/>
                </a:ext>
              </a:extLst>
            </p:cNvPr>
            <p:cNvSpPr>
              <a:spLocks/>
            </p:cNvSpPr>
            <p:nvPr/>
          </p:nvSpPr>
          <p:spPr bwMode="auto">
            <a:xfrm>
              <a:off x="3075400" y="2200702"/>
              <a:ext cx="3625962" cy="2634948"/>
            </a:xfrm>
            <a:custGeom>
              <a:avLst/>
              <a:gdLst>
                <a:gd name="T0" fmla="*/ 0 w 1534872"/>
                <a:gd name="T1" fmla="*/ 2147483646 h 1029511"/>
                <a:gd name="T2" fmla="*/ 2147483646 w 1534872"/>
                <a:gd name="T3" fmla="*/ 2147483646 h 1029511"/>
                <a:gd name="T4" fmla="*/ 2147483646 w 1534872"/>
                <a:gd name="T5" fmla="*/ 2147483646 h 1029511"/>
                <a:gd name="T6" fmla="*/ 2147483646 w 1534872"/>
                <a:gd name="T7" fmla="*/ 2147483646 h 1029511"/>
                <a:gd name="T8" fmla="*/ 2147483646 w 1534872"/>
                <a:gd name="T9" fmla="*/ 2147483646 h 102951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534872" h="1029511">
                  <a:moveTo>
                    <a:pt x="0" y="1019995"/>
                  </a:moveTo>
                  <a:cubicBezTo>
                    <a:pt x="294904" y="1009109"/>
                    <a:pt x="392839" y="963307"/>
                    <a:pt x="533768" y="793312"/>
                  </a:cubicBezTo>
                  <a:cubicBezTo>
                    <a:pt x="674697" y="623317"/>
                    <a:pt x="740607" y="-4801"/>
                    <a:pt x="845576" y="27"/>
                  </a:cubicBezTo>
                  <a:cubicBezTo>
                    <a:pt x="950545" y="4855"/>
                    <a:pt x="1048701" y="650697"/>
                    <a:pt x="1163584" y="822278"/>
                  </a:cubicBezTo>
                  <a:cubicBezTo>
                    <a:pt x="1278467" y="993859"/>
                    <a:pt x="1396327" y="997843"/>
                    <a:pt x="1534872" y="1029511"/>
                  </a:cubicBezTo>
                </a:path>
              </a:pathLst>
            </a:custGeom>
            <a:noFill/>
            <a:ln w="38100" cap="flat" cmpd="sng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ES" sz="1758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xmlns="" id="{01E9637B-2318-F14A-AF74-F438489C3441}"/>
                </a:ext>
              </a:extLst>
            </p:cNvPr>
            <p:cNvSpPr/>
            <p:nvPr/>
          </p:nvSpPr>
          <p:spPr>
            <a:xfrm>
              <a:off x="5854581" y="4345572"/>
              <a:ext cx="915020" cy="496282"/>
            </a:xfrm>
            <a:custGeom>
              <a:avLst/>
              <a:gdLst>
                <a:gd name="connsiteX0" fmla="*/ 1275907 w 1275907"/>
                <a:gd name="connsiteY0" fmla="*/ 946297 h 946297"/>
                <a:gd name="connsiteX1" fmla="*/ 0 w 1275907"/>
                <a:gd name="connsiteY1" fmla="*/ 925032 h 946297"/>
                <a:gd name="connsiteX2" fmla="*/ 10633 w 1275907"/>
                <a:gd name="connsiteY2" fmla="*/ 0 h 946297"/>
                <a:gd name="connsiteX3" fmla="*/ 159488 w 1275907"/>
                <a:gd name="connsiteY3" fmla="*/ 318976 h 946297"/>
                <a:gd name="connsiteX4" fmla="*/ 340242 w 1275907"/>
                <a:gd name="connsiteY4" fmla="*/ 531627 h 946297"/>
                <a:gd name="connsiteX5" fmla="*/ 478465 w 1275907"/>
                <a:gd name="connsiteY5" fmla="*/ 648586 h 946297"/>
                <a:gd name="connsiteX6" fmla="*/ 659219 w 1275907"/>
                <a:gd name="connsiteY6" fmla="*/ 765544 h 946297"/>
                <a:gd name="connsiteX7" fmla="*/ 839972 w 1275907"/>
                <a:gd name="connsiteY7" fmla="*/ 829339 h 946297"/>
                <a:gd name="connsiteX8" fmla="*/ 1105786 w 1275907"/>
                <a:gd name="connsiteY8" fmla="*/ 903767 h 946297"/>
                <a:gd name="connsiteX9" fmla="*/ 1275907 w 1275907"/>
                <a:gd name="connsiteY9" fmla="*/ 946297 h 946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75907" h="946297">
                  <a:moveTo>
                    <a:pt x="1275907" y="946297"/>
                  </a:moveTo>
                  <a:lnTo>
                    <a:pt x="0" y="925032"/>
                  </a:lnTo>
                  <a:lnTo>
                    <a:pt x="10633" y="0"/>
                  </a:lnTo>
                  <a:lnTo>
                    <a:pt x="159488" y="318976"/>
                  </a:lnTo>
                  <a:lnTo>
                    <a:pt x="340242" y="531627"/>
                  </a:lnTo>
                  <a:lnTo>
                    <a:pt x="478465" y="648586"/>
                  </a:lnTo>
                  <a:lnTo>
                    <a:pt x="659219" y="765544"/>
                  </a:lnTo>
                  <a:lnTo>
                    <a:pt x="839972" y="829339"/>
                  </a:lnTo>
                  <a:lnTo>
                    <a:pt x="1105786" y="903767"/>
                  </a:lnTo>
                  <a:cubicBezTo>
                    <a:pt x="1171353" y="923260"/>
                    <a:pt x="1202365" y="934778"/>
                    <a:pt x="1275907" y="946297"/>
                  </a:cubicBezTo>
                  <a:close/>
                </a:path>
              </a:pathLst>
            </a:custGeom>
            <a:solidFill>
              <a:srgbClr val="FF0000">
                <a:alpha val="63000"/>
              </a:srgb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1758"/>
            </a:p>
          </p:txBody>
        </p:sp>
        <p:sp>
          <p:nvSpPr>
            <p:cNvPr id="11" name="Freeform 19">
              <a:extLst>
                <a:ext uri="{FF2B5EF4-FFF2-40B4-BE49-F238E27FC236}">
                  <a16:creationId xmlns:a16="http://schemas.microsoft.com/office/drawing/2014/main" xmlns="" id="{1B2F932A-7EB9-B04D-B3B4-66FB8A452BA6}"/>
                </a:ext>
              </a:extLst>
            </p:cNvPr>
            <p:cNvSpPr>
              <a:spLocks/>
            </p:cNvSpPr>
            <p:nvPr/>
          </p:nvSpPr>
          <p:spPr bwMode="auto">
            <a:xfrm>
              <a:off x="2661314" y="2178990"/>
              <a:ext cx="3625962" cy="2634948"/>
            </a:xfrm>
            <a:custGeom>
              <a:avLst/>
              <a:gdLst>
                <a:gd name="T0" fmla="*/ 0 w 1534872"/>
                <a:gd name="T1" fmla="*/ 2147483646 h 1029511"/>
                <a:gd name="T2" fmla="*/ 2147483646 w 1534872"/>
                <a:gd name="T3" fmla="*/ 2147483646 h 1029511"/>
                <a:gd name="T4" fmla="*/ 2147483646 w 1534872"/>
                <a:gd name="T5" fmla="*/ 2147483646 h 1029511"/>
                <a:gd name="T6" fmla="*/ 2147483646 w 1534872"/>
                <a:gd name="T7" fmla="*/ 2147483646 h 1029511"/>
                <a:gd name="T8" fmla="*/ 2147483646 w 1534872"/>
                <a:gd name="T9" fmla="*/ 2147483646 h 102951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534872" h="1029511">
                  <a:moveTo>
                    <a:pt x="0" y="1019995"/>
                  </a:moveTo>
                  <a:cubicBezTo>
                    <a:pt x="294904" y="1009109"/>
                    <a:pt x="392839" y="963307"/>
                    <a:pt x="533768" y="793312"/>
                  </a:cubicBezTo>
                  <a:cubicBezTo>
                    <a:pt x="674697" y="623317"/>
                    <a:pt x="740607" y="-4801"/>
                    <a:pt x="845576" y="27"/>
                  </a:cubicBezTo>
                  <a:cubicBezTo>
                    <a:pt x="950545" y="4855"/>
                    <a:pt x="1048701" y="650697"/>
                    <a:pt x="1163584" y="822278"/>
                  </a:cubicBezTo>
                  <a:cubicBezTo>
                    <a:pt x="1278467" y="993859"/>
                    <a:pt x="1396327" y="997843"/>
                    <a:pt x="1534872" y="1029511"/>
                  </a:cubicBezTo>
                </a:path>
              </a:pathLst>
            </a:custGeom>
            <a:noFill/>
            <a:ln w="38100" cap="flat" cmpd="sng">
              <a:solidFill>
                <a:srgbClr val="00499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ES" sz="1758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xmlns="" id="{603FF8C3-79F4-DD4B-8CF7-12CAF4E11A55}"/>
                </a:ext>
              </a:extLst>
            </p:cNvPr>
            <p:cNvSpPr/>
            <p:nvPr/>
          </p:nvSpPr>
          <p:spPr>
            <a:xfrm>
              <a:off x="5854580" y="4666605"/>
              <a:ext cx="595539" cy="178351"/>
            </a:xfrm>
            <a:custGeom>
              <a:avLst/>
              <a:gdLst>
                <a:gd name="connsiteX0" fmla="*/ 1275907 w 1275907"/>
                <a:gd name="connsiteY0" fmla="*/ 946297 h 946297"/>
                <a:gd name="connsiteX1" fmla="*/ 0 w 1275907"/>
                <a:gd name="connsiteY1" fmla="*/ 925032 h 946297"/>
                <a:gd name="connsiteX2" fmla="*/ 10633 w 1275907"/>
                <a:gd name="connsiteY2" fmla="*/ 0 h 946297"/>
                <a:gd name="connsiteX3" fmla="*/ 159488 w 1275907"/>
                <a:gd name="connsiteY3" fmla="*/ 318976 h 946297"/>
                <a:gd name="connsiteX4" fmla="*/ 340242 w 1275907"/>
                <a:gd name="connsiteY4" fmla="*/ 531627 h 946297"/>
                <a:gd name="connsiteX5" fmla="*/ 478465 w 1275907"/>
                <a:gd name="connsiteY5" fmla="*/ 648586 h 946297"/>
                <a:gd name="connsiteX6" fmla="*/ 659219 w 1275907"/>
                <a:gd name="connsiteY6" fmla="*/ 765544 h 946297"/>
                <a:gd name="connsiteX7" fmla="*/ 839972 w 1275907"/>
                <a:gd name="connsiteY7" fmla="*/ 829339 h 946297"/>
                <a:gd name="connsiteX8" fmla="*/ 1105786 w 1275907"/>
                <a:gd name="connsiteY8" fmla="*/ 903767 h 946297"/>
                <a:gd name="connsiteX9" fmla="*/ 1275907 w 1275907"/>
                <a:gd name="connsiteY9" fmla="*/ 946297 h 946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75907" h="946297">
                  <a:moveTo>
                    <a:pt x="1275907" y="946297"/>
                  </a:moveTo>
                  <a:lnTo>
                    <a:pt x="0" y="925032"/>
                  </a:lnTo>
                  <a:lnTo>
                    <a:pt x="10633" y="0"/>
                  </a:lnTo>
                  <a:lnTo>
                    <a:pt x="159488" y="318976"/>
                  </a:lnTo>
                  <a:lnTo>
                    <a:pt x="340242" y="531627"/>
                  </a:lnTo>
                  <a:lnTo>
                    <a:pt x="478465" y="648586"/>
                  </a:lnTo>
                  <a:lnTo>
                    <a:pt x="659219" y="765544"/>
                  </a:lnTo>
                  <a:lnTo>
                    <a:pt x="839972" y="829339"/>
                  </a:lnTo>
                  <a:lnTo>
                    <a:pt x="1105786" y="903767"/>
                  </a:lnTo>
                  <a:cubicBezTo>
                    <a:pt x="1171353" y="923260"/>
                    <a:pt x="1202365" y="934778"/>
                    <a:pt x="1275907" y="946297"/>
                  </a:cubicBezTo>
                  <a:close/>
                </a:path>
              </a:pathLst>
            </a:custGeom>
            <a:solidFill>
              <a:srgbClr val="004990">
                <a:alpha val="63000"/>
              </a:srgbClr>
            </a:solidFill>
            <a:ln>
              <a:solidFill>
                <a:srgbClr val="00499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1758">
                <a:solidFill>
                  <a:srgbClr val="004990"/>
                </a:solidFill>
              </a:endParaRPr>
            </a:p>
          </p:txBody>
        </p:sp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14" y="3710763"/>
            <a:ext cx="1762800" cy="175352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4223" r="1861" b="10391"/>
          <a:stretch/>
        </p:blipFill>
        <p:spPr>
          <a:xfrm>
            <a:off x="50186" y="1172010"/>
            <a:ext cx="3311994" cy="221895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772" y="1291862"/>
            <a:ext cx="3599993" cy="189889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293" y="4823461"/>
            <a:ext cx="2467381" cy="164697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56" t="3830" r="4119" b="8937"/>
          <a:stretch/>
        </p:blipFill>
        <p:spPr>
          <a:xfrm>
            <a:off x="6930965" y="4103438"/>
            <a:ext cx="2137144" cy="2179674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xmlns="" id="{3A242C94-9AE4-AF48-B2A7-FD6621C985A8}"/>
              </a:ext>
            </a:extLst>
          </p:cNvPr>
          <p:cNvSpPr txBox="1">
            <a:spLocks/>
          </p:cNvSpPr>
          <p:nvPr/>
        </p:nvSpPr>
        <p:spPr>
          <a:xfrm>
            <a:off x="53990" y="141132"/>
            <a:ext cx="8492082" cy="54734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3200" dirty="0" smtClean="0">
                <a:solidFill>
                  <a:schemeClr val="bg1"/>
                </a:solidFill>
              </a:rPr>
              <a:t>Quantifying the effect of specific “drivers”</a:t>
            </a:r>
            <a:endParaRPr lang="en-US" sz="3200" dirty="0">
              <a:solidFill>
                <a:schemeClr val="bg1"/>
              </a:solidFill>
            </a:endParaRPr>
          </a:p>
        </p:txBody>
      </p:sp>
      <p:cxnSp>
        <p:nvCxnSpPr>
          <p:cNvPr id="14" name="Straight Arrow Connector 13"/>
          <p:cNvCxnSpPr/>
          <p:nvPr/>
        </p:nvCxnSpPr>
        <p:spPr>
          <a:xfrm>
            <a:off x="3465907" y="1780528"/>
            <a:ext cx="2073865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pSp>
        <p:nvGrpSpPr>
          <p:cNvPr id="18" name="Group 17"/>
          <p:cNvGrpSpPr/>
          <p:nvPr/>
        </p:nvGrpSpPr>
        <p:grpSpPr>
          <a:xfrm>
            <a:off x="3891306" y="5369325"/>
            <a:ext cx="2878295" cy="707886"/>
            <a:chOff x="3891306" y="5369325"/>
            <a:chExt cx="2878295" cy="707886"/>
          </a:xfrm>
        </p:grpSpPr>
        <p:cxnSp>
          <p:nvCxnSpPr>
            <p:cNvPr id="15" name="Straight Arrow Connector 14"/>
            <p:cNvCxnSpPr/>
            <p:nvPr/>
          </p:nvCxnSpPr>
          <p:spPr>
            <a:xfrm>
              <a:off x="3891306" y="5497983"/>
              <a:ext cx="2878295" cy="0"/>
            </a:xfrm>
            <a:prstGeom prst="straightConnector1">
              <a:avLst/>
            </a:prstGeom>
            <a:ln>
              <a:prstDash val="sysDash"/>
              <a:tailEnd type="arrow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17" name="TextBox 16"/>
            <p:cNvSpPr txBox="1"/>
            <p:nvPr/>
          </p:nvSpPr>
          <p:spPr>
            <a:xfrm>
              <a:off x="4925857" y="5369325"/>
              <a:ext cx="498003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b="1" dirty="0" smtClean="0"/>
                <a:t>?</a:t>
              </a:r>
              <a:endParaRPr lang="en-US" sz="4000" b="1" dirty="0"/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-11880" y="1024935"/>
            <a:ext cx="3429917" cy="2383470"/>
            <a:chOff x="-11880" y="1024935"/>
            <a:chExt cx="3429917" cy="2383470"/>
          </a:xfrm>
        </p:grpSpPr>
        <p:pic>
          <p:nvPicPr>
            <p:cNvPr id="3" name="Picture 2" descr="Robots_Star-wars2.jpg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959" y="1024935"/>
              <a:ext cx="3419996" cy="2341381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-11880" y="3131406"/>
              <a:ext cx="133905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err="1"/>
                <a:t>Lucasfilms</a:t>
              </a:r>
              <a:r>
                <a:rPr lang="en-US" sz="1200" dirty="0"/>
                <a:t>/IMDB</a:t>
              </a:r>
            </a:p>
          </p:txBody>
        </p:sp>
      </p:grpSp>
      <p:sp>
        <p:nvSpPr>
          <p:cNvPr id="22" name="TextBox 21"/>
          <p:cNvSpPr txBox="1"/>
          <p:nvPr/>
        </p:nvSpPr>
        <p:spPr>
          <a:xfrm>
            <a:off x="4199910" y="1131992"/>
            <a:ext cx="49800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/>
              <a:t>?</a:t>
            </a:r>
            <a:endParaRPr lang="en-US" sz="4000" b="1" dirty="0"/>
          </a:p>
        </p:txBody>
      </p:sp>
    </p:spTree>
    <p:extLst>
      <p:ext uri="{BB962C8B-B14F-4D97-AF65-F5344CB8AC3E}">
        <p14:creationId xmlns:p14="http://schemas.microsoft.com/office/powerpoint/2010/main" val="36997043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/>
          <p:cNvGrpSpPr/>
          <p:nvPr/>
        </p:nvGrpSpPr>
        <p:grpSpPr>
          <a:xfrm>
            <a:off x="-11880" y="1024935"/>
            <a:ext cx="3429917" cy="2383470"/>
            <a:chOff x="-11880" y="1024935"/>
            <a:chExt cx="3429917" cy="2383470"/>
          </a:xfrm>
        </p:grpSpPr>
        <p:pic>
          <p:nvPicPr>
            <p:cNvPr id="22" name="Picture 21" descr="Robots_Star-wars2.jp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959" y="1024935"/>
              <a:ext cx="3419996" cy="2341381"/>
            </a:xfrm>
            <a:prstGeom prst="rect">
              <a:avLst/>
            </a:prstGeom>
          </p:spPr>
        </p:pic>
        <p:sp>
          <p:nvSpPr>
            <p:cNvPr id="23" name="TextBox 22"/>
            <p:cNvSpPr txBox="1"/>
            <p:nvPr/>
          </p:nvSpPr>
          <p:spPr>
            <a:xfrm>
              <a:off x="-11880" y="3131406"/>
              <a:ext cx="133905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err="1"/>
                <a:t>Lucasfilms</a:t>
              </a:r>
              <a:r>
                <a:rPr lang="en-US" sz="1200" dirty="0"/>
                <a:t>/IMDB</a:t>
              </a: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2661314" y="2178990"/>
            <a:ext cx="4108287" cy="2665966"/>
            <a:chOff x="2661314" y="2178990"/>
            <a:chExt cx="4108287" cy="2665966"/>
          </a:xfrm>
        </p:grpSpPr>
        <p:sp>
          <p:nvSpPr>
            <p:cNvPr id="9" name="Freeform 19">
              <a:extLst>
                <a:ext uri="{FF2B5EF4-FFF2-40B4-BE49-F238E27FC236}">
                  <a16:creationId xmlns:a16="http://schemas.microsoft.com/office/drawing/2014/main" xmlns="" id="{8DCAF382-F297-8144-A440-DFB3947D54E7}"/>
                </a:ext>
              </a:extLst>
            </p:cNvPr>
            <p:cNvSpPr>
              <a:spLocks/>
            </p:cNvSpPr>
            <p:nvPr/>
          </p:nvSpPr>
          <p:spPr bwMode="auto">
            <a:xfrm>
              <a:off x="3075400" y="2200702"/>
              <a:ext cx="3625962" cy="2634948"/>
            </a:xfrm>
            <a:custGeom>
              <a:avLst/>
              <a:gdLst>
                <a:gd name="T0" fmla="*/ 0 w 1534872"/>
                <a:gd name="T1" fmla="*/ 2147483646 h 1029511"/>
                <a:gd name="T2" fmla="*/ 2147483646 w 1534872"/>
                <a:gd name="T3" fmla="*/ 2147483646 h 1029511"/>
                <a:gd name="T4" fmla="*/ 2147483646 w 1534872"/>
                <a:gd name="T5" fmla="*/ 2147483646 h 1029511"/>
                <a:gd name="T6" fmla="*/ 2147483646 w 1534872"/>
                <a:gd name="T7" fmla="*/ 2147483646 h 1029511"/>
                <a:gd name="T8" fmla="*/ 2147483646 w 1534872"/>
                <a:gd name="T9" fmla="*/ 2147483646 h 102951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534872" h="1029511">
                  <a:moveTo>
                    <a:pt x="0" y="1019995"/>
                  </a:moveTo>
                  <a:cubicBezTo>
                    <a:pt x="294904" y="1009109"/>
                    <a:pt x="392839" y="963307"/>
                    <a:pt x="533768" y="793312"/>
                  </a:cubicBezTo>
                  <a:cubicBezTo>
                    <a:pt x="674697" y="623317"/>
                    <a:pt x="740607" y="-4801"/>
                    <a:pt x="845576" y="27"/>
                  </a:cubicBezTo>
                  <a:cubicBezTo>
                    <a:pt x="950545" y="4855"/>
                    <a:pt x="1048701" y="650697"/>
                    <a:pt x="1163584" y="822278"/>
                  </a:cubicBezTo>
                  <a:cubicBezTo>
                    <a:pt x="1278467" y="993859"/>
                    <a:pt x="1396327" y="997843"/>
                    <a:pt x="1534872" y="1029511"/>
                  </a:cubicBezTo>
                </a:path>
              </a:pathLst>
            </a:custGeom>
            <a:noFill/>
            <a:ln w="38100" cap="flat" cmpd="sng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ES" sz="1758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xmlns="" id="{01E9637B-2318-F14A-AF74-F438489C3441}"/>
                </a:ext>
              </a:extLst>
            </p:cNvPr>
            <p:cNvSpPr/>
            <p:nvPr/>
          </p:nvSpPr>
          <p:spPr>
            <a:xfrm>
              <a:off x="5854581" y="4345572"/>
              <a:ext cx="915020" cy="496282"/>
            </a:xfrm>
            <a:custGeom>
              <a:avLst/>
              <a:gdLst>
                <a:gd name="connsiteX0" fmla="*/ 1275907 w 1275907"/>
                <a:gd name="connsiteY0" fmla="*/ 946297 h 946297"/>
                <a:gd name="connsiteX1" fmla="*/ 0 w 1275907"/>
                <a:gd name="connsiteY1" fmla="*/ 925032 h 946297"/>
                <a:gd name="connsiteX2" fmla="*/ 10633 w 1275907"/>
                <a:gd name="connsiteY2" fmla="*/ 0 h 946297"/>
                <a:gd name="connsiteX3" fmla="*/ 159488 w 1275907"/>
                <a:gd name="connsiteY3" fmla="*/ 318976 h 946297"/>
                <a:gd name="connsiteX4" fmla="*/ 340242 w 1275907"/>
                <a:gd name="connsiteY4" fmla="*/ 531627 h 946297"/>
                <a:gd name="connsiteX5" fmla="*/ 478465 w 1275907"/>
                <a:gd name="connsiteY5" fmla="*/ 648586 h 946297"/>
                <a:gd name="connsiteX6" fmla="*/ 659219 w 1275907"/>
                <a:gd name="connsiteY6" fmla="*/ 765544 h 946297"/>
                <a:gd name="connsiteX7" fmla="*/ 839972 w 1275907"/>
                <a:gd name="connsiteY7" fmla="*/ 829339 h 946297"/>
                <a:gd name="connsiteX8" fmla="*/ 1105786 w 1275907"/>
                <a:gd name="connsiteY8" fmla="*/ 903767 h 946297"/>
                <a:gd name="connsiteX9" fmla="*/ 1275907 w 1275907"/>
                <a:gd name="connsiteY9" fmla="*/ 946297 h 946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75907" h="946297">
                  <a:moveTo>
                    <a:pt x="1275907" y="946297"/>
                  </a:moveTo>
                  <a:lnTo>
                    <a:pt x="0" y="925032"/>
                  </a:lnTo>
                  <a:lnTo>
                    <a:pt x="10633" y="0"/>
                  </a:lnTo>
                  <a:lnTo>
                    <a:pt x="159488" y="318976"/>
                  </a:lnTo>
                  <a:lnTo>
                    <a:pt x="340242" y="531627"/>
                  </a:lnTo>
                  <a:lnTo>
                    <a:pt x="478465" y="648586"/>
                  </a:lnTo>
                  <a:lnTo>
                    <a:pt x="659219" y="765544"/>
                  </a:lnTo>
                  <a:lnTo>
                    <a:pt x="839972" y="829339"/>
                  </a:lnTo>
                  <a:lnTo>
                    <a:pt x="1105786" y="903767"/>
                  </a:lnTo>
                  <a:cubicBezTo>
                    <a:pt x="1171353" y="923260"/>
                    <a:pt x="1202365" y="934778"/>
                    <a:pt x="1275907" y="946297"/>
                  </a:cubicBezTo>
                  <a:close/>
                </a:path>
              </a:pathLst>
            </a:custGeom>
            <a:solidFill>
              <a:srgbClr val="FF0000">
                <a:alpha val="63000"/>
              </a:srgb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1758"/>
            </a:p>
          </p:txBody>
        </p:sp>
        <p:sp>
          <p:nvSpPr>
            <p:cNvPr id="11" name="Freeform 19">
              <a:extLst>
                <a:ext uri="{FF2B5EF4-FFF2-40B4-BE49-F238E27FC236}">
                  <a16:creationId xmlns:a16="http://schemas.microsoft.com/office/drawing/2014/main" xmlns="" id="{1B2F932A-7EB9-B04D-B3B4-66FB8A452BA6}"/>
                </a:ext>
              </a:extLst>
            </p:cNvPr>
            <p:cNvSpPr>
              <a:spLocks/>
            </p:cNvSpPr>
            <p:nvPr/>
          </p:nvSpPr>
          <p:spPr bwMode="auto">
            <a:xfrm>
              <a:off x="2661314" y="2178990"/>
              <a:ext cx="3625962" cy="2634948"/>
            </a:xfrm>
            <a:custGeom>
              <a:avLst/>
              <a:gdLst>
                <a:gd name="T0" fmla="*/ 0 w 1534872"/>
                <a:gd name="T1" fmla="*/ 2147483646 h 1029511"/>
                <a:gd name="T2" fmla="*/ 2147483646 w 1534872"/>
                <a:gd name="T3" fmla="*/ 2147483646 h 1029511"/>
                <a:gd name="T4" fmla="*/ 2147483646 w 1534872"/>
                <a:gd name="T5" fmla="*/ 2147483646 h 1029511"/>
                <a:gd name="T6" fmla="*/ 2147483646 w 1534872"/>
                <a:gd name="T7" fmla="*/ 2147483646 h 1029511"/>
                <a:gd name="T8" fmla="*/ 2147483646 w 1534872"/>
                <a:gd name="T9" fmla="*/ 2147483646 h 102951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534872" h="1029511">
                  <a:moveTo>
                    <a:pt x="0" y="1019995"/>
                  </a:moveTo>
                  <a:cubicBezTo>
                    <a:pt x="294904" y="1009109"/>
                    <a:pt x="392839" y="963307"/>
                    <a:pt x="533768" y="793312"/>
                  </a:cubicBezTo>
                  <a:cubicBezTo>
                    <a:pt x="674697" y="623317"/>
                    <a:pt x="740607" y="-4801"/>
                    <a:pt x="845576" y="27"/>
                  </a:cubicBezTo>
                  <a:cubicBezTo>
                    <a:pt x="950545" y="4855"/>
                    <a:pt x="1048701" y="650697"/>
                    <a:pt x="1163584" y="822278"/>
                  </a:cubicBezTo>
                  <a:cubicBezTo>
                    <a:pt x="1278467" y="993859"/>
                    <a:pt x="1396327" y="997843"/>
                    <a:pt x="1534872" y="1029511"/>
                  </a:cubicBezTo>
                </a:path>
              </a:pathLst>
            </a:custGeom>
            <a:noFill/>
            <a:ln w="38100" cap="flat" cmpd="sng">
              <a:solidFill>
                <a:srgbClr val="00499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ES" sz="1758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xmlns="" id="{603FF8C3-79F4-DD4B-8CF7-12CAF4E11A55}"/>
                </a:ext>
              </a:extLst>
            </p:cNvPr>
            <p:cNvSpPr/>
            <p:nvPr/>
          </p:nvSpPr>
          <p:spPr>
            <a:xfrm>
              <a:off x="5854580" y="4666605"/>
              <a:ext cx="595539" cy="178351"/>
            </a:xfrm>
            <a:custGeom>
              <a:avLst/>
              <a:gdLst>
                <a:gd name="connsiteX0" fmla="*/ 1275907 w 1275907"/>
                <a:gd name="connsiteY0" fmla="*/ 946297 h 946297"/>
                <a:gd name="connsiteX1" fmla="*/ 0 w 1275907"/>
                <a:gd name="connsiteY1" fmla="*/ 925032 h 946297"/>
                <a:gd name="connsiteX2" fmla="*/ 10633 w 1275907"/>
                <a:gd name="connsiteY2" fmla="*/ 0 h 946297"/>
                <a:gd name="connsiteX3" fmla="*/ 159488 w 1275907"/>
                <a:gd name="connsiteY3" fmla="*/ 318976 h 946297"/>
                <a:gd name="connsiteX4" fmla="*/ 340242 w 1275907"/>
                <a:gd name="connsiteY4" fmla="*/ 531627 h 946297"/>
                <a:gd name="connsiteX5" fmla="*/ 478465 w 1275907"/>
                <a:gd name="connsiteY5" fmla="*/ 648586 h 946297"/>
                <a:gd name="connsiteX6" fmla="*/ 659219 w 1275907"/>
                <a:gd name="connsiteY6" fmla="*/ 765544 h 946297"/>
                <a:gd name="connsiteX7" fmla="*/ 839972 w 1275907"/>
                <a:gd name="connsiteY7" fmla="*/ 829339 h 946297"/>
                <a:gd name="connsiteX8" fmla="*/ 1105786 w 1275907"/>
                <a:gd name="connsiteY8" fmla="*/ 903767 h 946297"/>
                <a:gd name="connsiteX9" fmla="*/ 1275907 w 1275907"/>
                <a:gd name="connsiteY9" fmla="*/ 946297 h 946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75907" h="946297">
                  <a:moveTo>
                    <a:pt x="1275907" y="946297"/>
                  </a:moveTo>
                  <a:lnTo>
                    <a:pt x="0" y="925032"/>
                  </a:lnTo>
                  <a:lnTo>
                    <a:pt x="10633" y="0"/>
                  </a:lnTo>
                  <a:lnTo>
                    <a:pt x="159488" y="318976"/>
                  </a:lnTo>
                  <a:lnTo>
                    <a:pt x="340242" y="531627"/>
                  </a:lnTo>
                  <a:lnTo>
                    <a:pt x="478465" y="648586"/>
                  </a:lnTo>
                  <a:lnTo>
                    <a:pt x="659219" y="765544"/>
                  </a:lnTo>
                  <a:lnTo>
                    <a:pt x="839972" y="829339"/>
                  </a:lnTo>
                  <a:lnTo>
                    <a:pt x="1105786" y="903767"/>
                  </a:lnTo>
                  <a:cubicBezTo>
                    <a:pt x="1171353" y="923260"/>
                    <a:pt x="1202365" y="934778"/>
                    <a:pt x="1275907" y="946297"/>
                  </a:cubicBezTo>
                  <a:close/>
                </a:path>
              </a:pathLst>
            </a:custGeom>
            <a:solidFill>
              <a:srgbClr val="004990">
                <a:alpha val="63000"/>
              </a:srgbClr>
            </a:solidFill>
            <a:ln>
              <a:solidFill>
                <a:srgbClr val="00499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1758">
                <a:solidFill>
                  <a:srgbClr val="004990"/>
                </a:solidFill>
              </a:endParaRPr>
            </a:p>
          </p:txBody>
        </p:sp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14" y="3710763"/>
            <a:ext cx="1762800" cy="175352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772" y="1291862"/>
            <a:ext cx="3599993" cy="189889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293" y="4823461"/>
            <a:ext cx="2467381" cy="164697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56" t="3830" r="4119" b="8937"/>
          <a:stretch/>
        </p:blipFill>
        <p:spPr>
          <a:xfrm>
            <a:off x="6930965" y="4103438"/>
            <a:ext cx="2137144" cy="2179674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xmlns="" id="{3A242C94-9AE4-AF48-B2A7-FD6621C985A8}"/>
              </a:ext>
            </a:extLst>
          </p:cNvPr>
          <p:cNvSpPr txBox="1">
            <a:spLocks/>
          </p:cNvSpPr>
          <p:nvPr/>
        </p:nvSpPr>
        <p:spPr>
          <a:xfrm>
            <a:off x="53990" y="141132"/>
            <a:ext cx="8492082" cy="54734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3200" dirty="0" smtClean="0">
                <a:solidFill>
                  <a:schemeClr val="bg1"/>
                </a:solidFill>
              </a:rPr>
              <a:t>Quantifying the effect of specific “drivers”</a:t>
            </a:r>
            <a:endParaRPr lang="en-US" sz="3200" dirty="0">
              <a:solidFill>
                <a:schemeClr val="bg1"/>
              </a:solidFill>
            </a:endParaRPr>
          </a:p>
        </p:txBody>
      </p:sp>
      <p:cxnSp>
        <p:nvCxnSpPr>
          <p:cNvPr id="14" name="Straight Arrow Connector 13"/>
          <p:cNvCxnSpPr/>
          <p:nvPr/>
        </p:nvCxnSpPr>
        <p:spPr>
          <a:xfrm>
            <a:off x="3465907" y="1780528"/>
            <a:ext cx="2073865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pSp>
        <p:nvGrpSpPr>
          <p:cNvPr id="18" name="Group 17"/>
          <p:cNvGrpSpPr/>
          <p:nvPr/>
        </p:nvGrpSpPr>
        <p:grpSpPr>
          <a:xfrm>
            <a:off x="3891306" y="5369325"/>
            <a:ext cx="2878295" cy="707886"/>
            <a:chOff x="3891306" y="5369325"/>
            <a:chExt cx="2878295" cy="707886"/>
          </a:xfrm>
        </p:grpSpPr>
        <p:cxnSp>
          <p:nvCxnSpPr>
            <p:cNvPr id="15" name="Straight Arrow Connector 14"/>
            <p:cNvCxnSpPr/>
            <p:nvPr/>
          </p:nvCxnSpPr>
          <p:spPr>
            <a:xfrm>
              <a:off x="3891306" y="5497983"/>
              <a:ext cx="2878295" cy="0"/>
            </a:xfrm>
            <a:prstGeom prst="straightConnector1">
              <a:avLst/>
            </a:prstGeom>
            <a:ln>
              <a:prstDash val="sysDash"/>
              <a:tailEnd type="arrow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17" name="TextBox 16"/>
            <p:cNvSpPr txBox="1"/>
            <p:nvPr/>
          </p:nvSpPr>
          <p:spPr>
            <a:xfrm>
              <a:off x="4925857" y="5369325"/>
              <a:ext cx="498003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b="1" dirty="0" smtClean="0"/>
                <a:t>?</a:t>
              </a:r>
              <a:endParaRPr lang="en-US" sz="4000" b="1" dirty="0"/>
            </a:p>
          </p:txBody>
        </p:sp>
      </p:grp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26" r="8698"/>
          <a:stretch/>
        </p:blipFill>
        <p:spPr>
          <a:xfrm>
            <a:off x="42125" y="1221313"/>
            <a:ext cx="3491991" cy="1928846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4199910" y="1131992"/>
            <a:ext cx="49800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/>
              <a:t>?</a:t>
            </a:r>
            <a:endParaRPr lang="en-US" sz="4000" b="1" dirty="0"/>
          </a:p>
        </p:txBody>
      </p:sp>
    </p:spTree>
    <p:extLst>
      <p:ext uri="{BB962C8B-B14F-4D97-AF65-F5344CB8AC3E}">
        <p14:creationId xmlns:p14="http://schemas.microsoft.com/office/powerpoint/2010/main" val="20795988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767</TotalTime>
  <Words>1062</Words>
  <Application>Microsoft Macintosh PowerPoint</Application>
  <PresentationFormat>On-screen Show (4:3)</PresentationFormat>
  <Paragraphs>217</Paragraphs>
  <Slides>29</Slides>
  <Notes>11</Notes>
  <HiddenSlides>1</HiddenSlides>
  <MMClips>0</MMClips>
  <ScaleCrop>false</ScaleCrop>
  <HeadingPairs>
    <vt:vector size="4" baseType="variant">
      <vt:variant>
        <vt:lpstr>Theme</vt:lpstr>
      </vt:variant>
      <vt:variant>
        <vt:i4>4</vt:i4>
      </vt:variant>
      <vt:variant>
        <vt:lpstr>Slide Titles</vt:lpstr>
      </vt:variant>
      <vt:variant>
        <vt:i4>29</vt:i4>
      </vt:variant>
    </vt:vector>
  </HeadingPairs>
  <TitlesOfParts>
    <vt:vector size="33" baseType="lpstr">
      <vt:lpstr>Office Theme</vt:lpstr>
      <vt:lpstr>Office Theme</vt:lpstr>
      <vt:lpstr>Office Theme</vt:lpstr>
      <vt:lpstr>Office Theme</vt:lpstr>
      <vt:lpstr>PowerPoint Presentation</vt:lpstr>
      <vt:lpstr>PowerPoint Presentation</vt:lpstr>
      <vt:lpstr>PowerPoint Presentation</vt:lpstr>
      <vt:lpstr>Quantifying attribution statements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Ensemble reliability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Ensemble reliability 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Towards reliable extreme event attribution    Omar Bellprat, Virginie Guemas, Francisco Doblas-Reyes</dc:title>
  <dc:subject/>
  <dc:creator>Omar Bellprat</dc:creator>
  <dc:description/>
  <cp:lastModifiedBy>Markus</cp:lastModifiedBy>
  <cp:revision>48</cp:revision>
  <cp:lastPrinted>2017-06-29T08:54:49Z</cp:lastPrinted>
  <dcterms:created xsi:type="dcterms:W3CDTF">2017-06-29T08:47:31Z</dcterms:created>
  <dcterms:modified xsi:type="dcterms:W3CDTF">2019-06-27T22:23:22Z</dcterms:modified>
  <dc:language>en-US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15.0000</vt:lpwstr>
  </property>
  <property fmtid="{D5CDD505-2E9C-101B-9397-08002B2CF9AE}" pid="3" name="HiddenSlides">
    <vt:i4>0</vt:i4>
  </property>
  <property fmtid="{D5CDD505-2E9C-101B-9397-08002B2CF9AE}" pid="4" name="HyperlinksChanged">
    <vt:bool>false</vt:bool>
  </property>
  <property fmtid="{D5CDD505-2E9C-101B-9397-08002B2CF9AE}" pid="5" name="LinksUpToDate">
    <vt:bool>false</vt:bool>
  </property>
  <property fmtid="{D5CDD505-2E9C-101B-9397-08002B2CF9AE}" pid="6" name="MMClips">
    <vt:i4>0</vt:i4>
  </property>
  <property fmtid="{D5CDD505-2E9C-101B-9397-08002B2CF9AE}" pid="7" name="Notes">
    <vt:i4>11</vt:i4>
  </property>
  <property fmtid="{D5CDD505-2E9C-101B-9397-08002B2CF9AE}" pid="8" name="PresentationFormat">
    <vt:lpwstr>On-screen Show (4:3)</vt:lpwstr>
  </property>
  <property fmtid="{D5CDD505-2E9C-101B-9397-08002B2CF9AE}" pid="9" name="ScaleCrop">
    <vt:bool>false</vt:bool>
  </property>
  <property fmtid="{D5CDD505-2E9C-101B-9397-08002B2CF9AE}" pid="10" name="ShareDoc">
    <vt:bool>false</vt:bool>
  </property>
  <property fmtid="{D5CDD505-2E9C-101B-9397-08002B2CF9AE}" pid="11" name="Slides">
    <vt:i4>33</vt:i4>
  </property>
</Properties>
</file>