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7" r:id="rId2"/>
    <p:sldMasterId id="2147483670" r:id="rId3"/>
    <p:sldMasterId id="2147483678" r:id="rId4"/>
    <p:sldMasterId id="2147483693" r:id="rId5"/>
  </p:sldMasterIdLst>
  <p:notesMasterIdLst>
    <p:notesMasterId r:id="rId42"/>
  </p:notesMasterIdLst>
  <p:sldIdLst>
    <p:sldId id="457" r:id="rId6"/>
    <p:sldId id="458" r:id="rId7"/>
    <p:sldId id="459" r:id="rId8"/>
    <p:sldId id="501" r:id="rId9"/>
    <p:sldId id="511" r:id="rId10"/>
    <p:sldId id="524" r:id="rId11"/>
    <p:sldId id="532" r:id="rId12"/>
    <p:sldId id="533" r:id="rId13"/>
    <p:sldId id="534" r:id="rId14"/>
    <p:sldId id="535" r:id="rId15"/>
    <p:sldId id="536" r:id="rId16"/>
    <p:sldId id="537" r:id="rId17"/>
    <p:sldId id="525" r:id="rId18"/>
    <p:sldId id="502" r:id="rId19"/>
    <p:sldId id="503" r:id="rId20"/>
    <p:sldId id="538" r:id="rId21"/>
    <p:sldId id="539" r:id="rId22"/>
    <p:sldId id="546" r:id="rId23"/>
    <p:sldId id="540" r:id="rId24"/>
    <p:sldId id="544" r:id="rId25"/>
    <p:sldId id="545" r:id="rId26"/>
    <p:sldId id="541" r:id="rId27"/>
    <p:sldId id="542" r:id="rId28"/>
    <p:sldId id="543" r:id="rId29"/>
    <p:sldId id="504" r:id="rId30"/>
    <p:sldId id="505" r:id="rId31"/>
    <p:sldId id="506" r:id="rId32"/>
    <p:sldId id="514" r:id="rId33"/>
    <p:sldId id="515" r:id="rId34"/>
    <p:sldId id="519" r:id="rId35"/>
    <p:sldId id="520" r:id="rId36"/>
    <p:sldId id="521" r:id="rId37"/>
    <p:sldId id="522" r:id="rId38"/>
    <p:sldId id="523" r:id="rId39"/>
    <p:sldId id="500" r:id="rId40"/>
    <p:sldId id="463"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2" pos="2880" userDrawn="1">
          <p15:clr>
            <a:srgbClr val="A4A3A4"/>
          </p15:clr>
        </p15:guide>
        <p15:guide id="3" orient="horz">
          <p15:clr>
            <a:srgbClr val="A4A3A4"/>
          </p15:clr>
        </p15:guide>
        <p15:guide id="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47D"/>
    <a:srgbClr val="C7A859"/>
    <a:srgbClr val="9C092F"/>
    <a:srgbClr val="1AA8FE"/>
    <a:srgbClr val="8FAADC"/>
    <a:srgbClr val="6082AD"/>
    <a:srgbClr val="004890"/>
    <a:srgbClr val="414141"/>
    <a:srgbClr val="EAEDF2"/>
    <a:srgbClr val="1E2B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1" autoAdjust="0"/>
    <p:restoredTop sz="82007" autoAdjust="0"/>
  </p:normalViewPr>
  <p:slideViewPr>
    <p:cSldViewPr snapToGrid="0" snapToObjects="1">
      <p:cViewPr varScale="1">
        <p:scale>
          <a:sx n="80" d="100"/>
          <a:sy n="80" d="100"/>
        </p:scale>
        <p:origin x="-1464" y="-104"/>
      </p:cViewPr>
      <p:guideLst>
        <p:guide orient="horz"/>
        <p:guide pos="2900"/>
        <p:guide/>
      </p:guideLst>
    </p:cSldViewPr>
  </p:slideViewPr>
  <p:notesTextViewPr>
    <p:cViewPr>
      <p:scale>
        <a:sx n="3" d="2"/>
        <a:sy n="3" d="2"/>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80A98B-92B9-4661-8148-70A28B87BFA7}" type="datetimeFigureOut">
              <a:rPr lang="es-ES" smtClean="0"/>
              <a:t>18/02/19</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10EC59-92A8-49D9-A266-1F666DA847F6}" type="slidenum">
              <a:rPr lang="es-ES" smtClean="0"/>
              <a:t>‹Nr.›</a:t>
            </a:fld>
            <a:endParaRPr lang="es-ES"/>
          </a:p>
        </p:txBody>
      </p:sp>
    </p:spTree>
    <p:extLst>
      <p:ext uri="{BB962C8B-B14F-4D97-AF65-F5344CB8AC3E}">
        <p14:creationId xmlns:p14="http://schemas.microsoft.com/office/powerpoint/2010/main" val="3049826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Marcador de imagen de diapositiva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778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6744205-0476-4D52-9178-0D372C704DD9}" type="slidenum">
              <a:rPr lang="es-ES" altLang="en-US">
                <a:solidFill>
                  <a:srgbClr val="000000"/>
                </a:solidFill>
              </a:rPr>
              <a:pPr eaLnBrk="1" hangingPunct="1"/>
              <a:t>2</a:t>
            </a:fld>
            <a:endParaRPr lang="es-ES" alt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550"/>
            <a:ext cx="5486400" cy="3600450"/>
          </a:xfrm>
        </p:spPr>
        <p:txBody>
          <a:bodyPr rtlCol="0"/>
          <a:lstStyle/>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Near surface temperature anomalies during the 2010 summer (heat wave).</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Shown for the observations on the left and predictions initialized from a climatology of land surface conditions in the middle and realistic land surface conditions on the right.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Temperatures values for the obs and odd-ratios for the model</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Odd-ratios = (% of ensemble members capturing the event) / (% of members missing the event)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Initialization of land surface allows to capture the heat wave.</a:t>
            </a:r>
            <a:endParaRPr lang="en-US" sz="2000" spc="-1">
              <a:solidFill>
                <a:srgbClr val="000000"/>
              </a:solidFill>
              <a:uFill>
                <a:solidFill>
                  <a:srgbClr val="FFFFFF"/>
                </a:solidFill>
              </a:uFill>
              <a:latin typeface="Arial"/>
              <a:ea typeface="+mn-ea"/>
              <a:cs typeface="+mn-cs"/>
            </a:endParaRPr>
          </a:p>
        </p:txBody>
      </p:sp>
      <p:sp>
        <p:nvSpPr>
          <p:cNvPr id="1551" name="TextShape 2"/>
          <p:cNvSpPr txBox="1"/>
          <p:nvPr/>
        </p:nvSpPr>
        <p:spPr>
          <a:xfrm>
            <a:off x="3884613" y="8685213"/>
            <a:ext cx="2971800" cy="458787"/>
          </a:xfrm>
          <a:prstGeom prst="rect">
            <a:avLst/>
          </a:prstGeom>
          <a:noFill/>
          <a:ln>
            <a:noFill/>
          </a:ln>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pPr>
            <a:fld id="{AA4F57C6-BFAA-4BF6-940D-2E5903D0BE44}" type="slidenum">
              <a:rPr lang="en-US" altLang="en-US" sz="1200" smtClean="0">
                <a:solidFill>
                  <a:srgbClr val="000000"/>
                </a:solidFill>
              </a:rPr>
              <a:pPr algn="r" eaLnBrk="1" fontAlgn="base" hangingPunct="1">
                <a:spcBef>
                  <a:spcPct val="0"/>
                </a:spcBef>
                <a:spcAft>
                  <a:spcPct val="0"/>
                </a:spcAft>
              </a:pPr>
              <a:t>12</a:t>
            </a:fld>
            <a:endParaRPr lang="en-US" altLang="en-US" sz="1200" smtClean="0">
              <a:solidFill>
                <a:srgbClr val="000000"/>
              </a:solidFill>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550"/>
            <a:ext cx="5486400" cy="3600450"/>
          </a:xfrm>
        </p:spPr>
        <p:txBody>
          <a:bodyPr rtlCol="0"/>
          <a:lstStyle/>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Near surface temperature anomalies during the 2010 summer (heat wave).</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Shown for the observations on the left and predictions initialized from a climatology of land surface conditions in the middle and realistic land surface conditions on the right.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Temperatures values for the obs and odd-ratios for the model</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Odd-ratios = (% of ensemble members capturing the event) / (% of members missing the event)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Initialization of land surface allows to capture the heat wave.</a:t>
            </a:r>
            <a:endParaRPr lang="en-US" sz="2000" spc="-1">
              <a:solidFill>
                <a:srgbClr val="000000"/>
              </a:solidFill>
              <a:uFill>
                <a:solidFill>
                  <a:srgbClr val="FFFFFF"/>
                </a:solidFill>
              </a:uFill>
              <a:latin typeface="Arial"/>
              <a:ea typeface="+mn-ea"/>
              <a:cs typeface="+mn-cs"/>
            </a:endParaRPr>
          </a:p>
        </p:txBody>
      </p:sp>
      <p:sp>
        <p:nvSpPr>
          <p:cNvPr id="1551" name="TextShape 2"/>
          <p:cNvSpPr txBox="1"/>
          <p:nvPr/>
        </p:nvSpPr>
        <p:spPr>
          <a:xfrm>
            <a:off x="3884613" y="8685213"/>
            <a:ext cx="2971800" cy="458787"/>
          </a:xfrm>
          <a:prstGeom prst="rect">
            <a:avLst/>
          </a:prstGeom>
          <a:noFill/>
          <a:ln>
            <a:noFill/>
          </a:ln>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pPr>
            <a:fld id="{AA4F57C6-BFAA-4BF6-940D-2E5903D0BE44}" type="slidenum">
              <a:rPr lang="en-US" altLang="en-US" sz="1200" smtClean="0">
                <a:solidFill>
                  <a:srgbClr val="000000"/>
                </a:solidFill>
              </a:rPr>
              <a:pPr algn="r" eaLnBrk="1" fontAlgn="base" hangingPunct="1">
                <a:spcBef>
                  <a:spcPct val="0"/>
                </a:spcBef>
                <a:spcAft>
                  <a:spcPct val="0"/>
                </a:spcAft>
              </a:pPr>
              <a:t>13</a:t>
            </a:fld>
            <a:endParaRPr lang="en-US" altLang="en-US" sz="1200" smtClean="0">
              <a:solidFill>
                <a:srgbClr val="000000"/>
              </a:solidFill>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8" name="PlaceHolder 1"/>
          <p:cNvSpPr>
            <a:spLocks noGrp="1"/>
          </p:cNvSpPr>
          <p:nvPr>
            <p:ph type="body"/>
          </p:nvPr>
        </p:nvSpPr>
        <p:spPr>
          <a:xfrm>
            <a:off x="685800" y="4400550"/>
            <a:ext cx="5486400" cy="3600450"/>
          </a:xfrm>
        </p:spPr>
        <p:txBody>
          <a:bodyPr rtlCol="0"/>
          <a:lstStyle/>
          <a:p>
            <a:pPr eaLnBrk="1" fontAlgn="auto" hangingPunct="1">
              <a:spcBef>
                <a:spcPts val="0"/>
              </a:spcBef>
              <a:spcAft>
                <a:spcPts val="0"/>
              </a:spcAft>
              <a:defRPr/>
            </a:pPr>
            <a:r>
              <a:rPr lang="en-US" sz="2000" spc="-1" dirty="0">
                <a:solidFill>
                  <a:srgbClr val="000000"/>
                </a:solidFill>
                <a:uFill>
                  <a:solidFill>
                    <a:srgbClr val="FFFFFF"/>
                  </a:solidFill>
                </a:uFill>
                <a:latin typeface="Arial"/>
                <a:ea typeface="ＭＳ Ｐゴシック"/>
                <a:cs typeface="+mn-cs"/>
              </a:rPr>
              <a:t>EC-</a:t>
            </a:r>
            <a:r>
              <a:rPr lang="en-US" sz="2000" spc="-1" dirty="0" smtClean="0">
                <a:solidFill>
                  <a:srgbClr val="000000"/>
                </a:solidFill>
                <a:uFill>
                  <a:solidFill>
                    <a:srgbClr val="FFFFFF"/>
                  </a:solidFill>
                </a:uFill>
                <a:latin typeface="Arial"/>
                <a:ea typeface="ＭＳ Ｐゴシック"/>
                <a:cs typeface="+mn-cs"/>
              </a:rPr>
              <a:t>EARTH3.3 </a:t>
            </a:r>
            <a:r>
              <a:rPr lang="en-US" sz="2000" spc="-1" dirty="0">
                <a:solidFill>
                  <a:srgbClr val="000000"/>
                </a:solidFill>
                <a:uFill>
                  <a:solidFill>
                    <a:srgbClr val="FFFFFF"/>
                  </a:solidFill>
                </a:uFill>
                <a:latin typeface="Arial"/>
                <a:ea typeface="ＭＳ Ｐゴシック"/>
                <a:cs typeface="+mn-cs"/>
              </a:rPr>
              <a:t>new generation</a:t>
            </a:r>
            <a:endParaRPr lang="en-US" sz="2000" spc="-1" dirty="0">
              <a:solidFill>
                <a:srgbClr val="000000"/>
              </a:solidFill>
              <a:uFill>
                <a:solidFill>
                  <a:srgbClr val="FFFFFF"/>
                </a:solidFill>
              </a:uFill>
              <a:latin typeface="Arial"/>
              <a:ea typeface="+mn-ea"/>
              <a:cs typeface="+mn-cs"/>
            </a:endParaRPr>
          </a:p>
        </p:txBody>
      </p:sp>
      <p:sp>
        <p:nvSpPr>
          <p:cNvPr id="1549" name="TextShape 2"/>
          <p:cNvSpPr txBox="1"/>
          <p:nvPr/>
        </p:nvSpPr>
        <p:spPr>
          <a:xfrm>
            <a:off x="3884613" y="8685213"/>
            <a:ext cx="2971800" cy="458787"/>
          </a:xfrm>
          <a:prstGeom prst="rect">
            <a:avLst/>
          </a:prstGeom>
          <a:noFill/>
          <a:ln>
            <a:noFill/>
          </a:ln>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eaLnBrk="1" fontAlgn="base" hangingPunct="1">
              <a:spcBef>
                <a:spcPct val="0"/>
              </a:spcBef>
              <a:spcAft>
                <a:spcPct val="0"/>
              </a:spcAft>
            </a:pPr>
            <a:fld id="{903EDE73-AFE3-4E42-80B2-1FE97686116F}" type="slidenum">
              <a:rPr lang="en-US" altLang="en-US" sz="1200" smtClean="0">
                <a:solidFill>
                  <a:srgbClr val="000000"/>
                </a:solidFill>
              </a:rPr>
              <a:pPr algn="r" defTabSz="914400" eaLnBrk="1" fontAlgn="base" hangingPunct="1">
                <a:spcBef>
                  <a:spcPct val="0"/>
                </a:spcBef>
                <a:spcAft>
                  <a:spcPct val="0"/>
                </a:spcAft>
              </a:pPr>
              <a:t>14</a:t>
            </a:fld>
            <a:endParaRPr lang="en-US" altLang="en-US" sz="1200" smtClean="0">
              <a:solidFill>
                <a:srgbClr val="000000"/>
              </a:solidFill>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4" name="PlaceHolder 1"/>
          <p:cNvSpPr>
            <a:spLocks noGrp="1"/>
          </p:cNvSpPr>
          <p:nvPr>
            <p:ph type="body"/>
          </p:nvPr>
        </p:nvSpPr>
        <p:spPr>
          <a:xfrm>
            <a:off x="685800" y="4400550"/>
            <a:ext cx="5486400" cy="3600450"/>
          </a:xfrm>
        </p:spPr>
        <p:txBody>
          <a:bodyPr rtlCol="0"/>
          <a:lstStyle/>
          <a:p>
            <a:pPr eaLnBrk="1" hangingPunct="1">
              <a:defRPr/>
            </a:pPr>
            <a:r>
              <a:rPr lang="en-US" sz="2000" spc="-1" dirty="0">
                <a:solidFill>
                  <a:srgbClr val="000000"/>
                </a:solidFill>
                <a:uFill>
                  <a:solidFill>
                    <a:srgbClr val="FFFFFF"/>
                  </a:solidFill>
                </a:uFill>
                <a:latin typeface="Arial"/>
                <a:ea typeface="ＭＳ Ｐゴシック"/>
              </a:rPr>
              <a:t>working towards </a:t>
            </a:r>
            <a:r>
              <a:rPr lang="en-US" sz="2000" spc="-1" dirty="0" smtClean="0">
                <a:solidFill>
                  <a:srgbClr val="000000"/>
                </a:solidFill>
                <a:uFill>
                  <a:solidFill>
                    <a:srgbClr val="FFFFFF"/>
                  </a:solidFill>
                </a:uFill>
                <a:latin typeface="Arial"/>
                <a:ea typeface="ＭＳ Ｐゴシック"/>
              </a:rPr>
              <a:t>representing </a:t>
            </a:r>
            <a:r>
              <a:rPr lang="en-US" sz="2000" spc="-1" dirty="0">
                <a:solidFill>
                  <a:srgbClr val="000000"/>
                </a:solidFill>
                <a:uFill>
                  <a:solidFill>
                    <a:srgbClr val="FFFFFF"/>
                  </a:solidFill>
                </a:uFill>
                <a:latin typeface="Arial"/>
                <a:ea typeface="ＭＳ Ｐゴシック"/>
              </a:rPr>
              <a:t>atmospheric-chemistry (TM5) and biochemistry in the ocean (PISCES</a:t>
            </a:r>
            <a:r>
              <a:rPr lang="en-US" sz="2000" spc="-1" dirty="0" smtClean="0">
                <a:solidFill>
                  <a:srgbClr val="000000"/>
                </a:solidFill>
                <a:uFill>
                  <a:solidFill>
                    <a:srgbClr val="FFFFFF"/>
                  </a:solidFill>
                </a:uFill>
                <a:latin typeface="Arial"/>
                <a:ea typeface="ＭＳ Ｐゴシック"/>
              </a:rPr>
              <a:t>)</a:t>
            </a:r>
          </a:p>
          <a:p>
            <a:pPr eaLnBrk="1" hangingPunct="1">
              <a:defRPr/>
            </a:pPr>
            <a:endParaRPr lang="en-US" sz="2000" spc="-1" dirty="0" smtClean="0">
              <a:solidFill>
                <a:srgbClr val="000000"/>
              </a:solidFill>
              <a:uFill>
                <a:solidFill>
                  <a:srgbClr val="FFFFFF"/>
                </a:solidFill>
              </a:uFill>
              <a:latin typeface="Arial"/>
              <a:ea typeface="ＭＳ Ｐゴシック"/>
            </a:endParaRPr>
          </a:p>
          <a:p>
            <a:pPr eaLnBrk="1" hangingPunct="1">
              <a:defRPr/>
            </a:pPr>
            <a:r>
              <a:rPr lang="en-US" sz="2000" spc="-1" dirty="0" err="1" smtClean="0">
                <a:solidFill>
                  <a:srgbClr val="000000"/>
                </a:solidFill>
                <a:uFill>
                  <a:solidFill>
                    <a:srgbClr val="FFFFFF"/>
                  </a:solidFill>
                </a:uFill>
                <a:latin typeface="Arial"/>
                <a:ea typeface="ＭＳ Ｐゴシック"/>
              </a:rPr>
              <a:t>Javi</a:t>
            </a:r>
            <a:r>
              <a:rPr lang="en-US" sz="2000" spc="-1" dirty="0" smtClean="0">
                <a:solidFill>
                  <a:srgbClr val="000000"/>
                </a:solidFill>
                <a:uFill>
                  <a:solidFill>
                    <a:srgbClr val="FFFFFF"/>
                  </a:solidFill>
                </a:uFill>
                <a:latin typeface="Arial"/>
                <a:ea typeface="ＭＳ Ｐゴシック"/>
              </a:rPr>
              <a:t> GS to elaborate a bit the title</a:t>
            </a:r>
            <a:endParaRPr lang="en-US" sz="2000" spc="-1" dirty="0">
              <a:solidFill>
                <a:srgbClr val="000000"/>
              </a:solidFill>
              <a:uFill>
                <a:solidFill>
                  <a:srgbClr val="FFFFFF"/>
                </a:solidFill>
              </a:uFill>
              <a:latin typeface="Arial"/>
            </a:endParaRPr>
          </a:p>
        </p:txBody>
      </p:sp>
      <p:sp>
        <p:nvSpPr>
          <p:cNvPr id="1555" name="TextShape 2"/>
          <p:cNvSpPr txBox="1"/>
          <p:nvPr/>
        </p:nvSpPr>
        <p:spPr>
          <a:xfrm>
            <a:off x="3884613" y="8685213"/>
            <a:ext cx="2971800" cy="458787"/>
          </a:xfrm>
          <a:prstGeom prst="rect">
            <a:avLst/>
          </a:prstGeom>
          <a:noFill/>
          <a:ln>
            <a:noFill/>
          </a:ln>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pPr>
            <a:fld id="{6749AE87-F85D-4D5F-8CFD-6BFA020F98F2}" type="slidenum">
              <a:rPr lang="en-US" altLang="en-US" sz="1200" smtClean="0">
                <a:solidFill>
                  <a:srgbClr val="000000"/>
                </a:solidFill>
              </a:rPr>
              <a:pPr algn="r" eaLnBrk="1" fontAlgn="base" hangingPunct="1">
                <a:spcBef>
                  <a:spcPct val="0"/>
                </a:spcBef>
                <a:spcAft>
                  <a:spcPct val="0"/>
                </a:spcAft>
              </a:pPr>
              <a:t>15</a:t>
            </a:fld>
            <a:endParaRPr lang="en-US" altLang="en-US" sz="1200" smtClean="0">
              <a:solidFill>
                <a:srgbClr val="000000"/>
              </a:solidFill>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2" name="PlaceHolder 1"/>
          <p:cNvSpPr>
            <a:spLocks noGrp="1"/>
          </p:cNvSpPr>
          <p:nvPr>
            <p:ph type="body"/>
          </p:nvPr>
        </p:nvSpPr>
        <p:spPr>
          <a:xfrm>
            <a:off x="685800" y="4400550"/>
            <a:ext cx="5486400" cy="3600450"/>
          </a:xfrm>
        </p:spPr>
        <p:txBody>
          <a:bodyPr rtlCol="0"/>
          <a:lstStyle/>
          <a:p>
            <a:pPr eaLnBrk="1" hangingPunct="1">
              <a:defRPr/>
            </a:pPr>
            <a:endParaRPr lang="en-US" sz="2000" spc="-1">
              <a:solidFill>
                <a:srgbClr val="000000"/>
              </a:solidFill>
              <a:uFill>
                <a:solidFill>
                  <a:srgbClr val="FFFFFF"/>
                </a:solidFill>
              </a:uFill>
              <a:latin typeface="Arial"/>
            </a:endParaRPr>
          </a:p>
        </p:txBody>
      </p:sp>
      <p:sp>
        <p:nvSpPr>
          <p:cNvPr id="1553" name="TextShape 2"/>
          <p:cNvSpPr txBox="1"/>
          <p:nvPr/>
        </p:nvSpPr>
        <p:spPr>
          <a:xfrm>
            <a:off x="3884613" y="8685213"/>
            <a:ext cx="2971800" cy="458787"/>
          </a:xfrm>
          <a:prstGeom prst="rect">
            <a:avLst/>
          </a:prstGeom>
          <a:noFill/>
          <a:ln>
            <a:noFill/>
          </a:ln>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pPr>
            <a:fld id="{C834F17B-7D79-4C8F-B3F4-F528C24A109E}" type="slidenum">
              <a:rPr lang="en-US" altLang="en-US" sz="1200" smtClean="0">
                <a:solidFill>
                  <a:srgbClr val="000000"/>
                </a:solidFill>
              </a:rPr>
              <a:pPr algn="r" eaLnBrk="1" fontAlgn="base" hangingPunct="1">
                <a:spcBef>
                  <a:spcPct val="0"/>
                </a:spcBef>
                <a:spcAft>
                  <a:spcPct val="0"/>
                </a:spcAft>
              </a:pPr>
              <a:t>16</a:t>
            </a:fld>
            <a:endParaRPr lang="en-US" altLang="en-US" sz="1200" smtClean="0">
              <a:solidFill>
                <a:srgbClr val="000000"/>
              </a:solidFill>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2" name="PlaceHolder 1"/>
          <p:cNvSpPr>
            <a:spLocks noGrp="1"/>
          </p:cNvSpPr>
          <p:nvPr>
            <p:ph type="body"/>
          </p:nvPr>
        </p:nvSpPr>
        <p:spPr>
          <a:xfrm>
            <a:off x="685800" y="4400550"/>
            <a:ext cx="5486400" cy="3600450"/>
          </a:xfrm>
        </p:spPr>
        <p:txBody>
          <a:bodyPr rtlCol="0"/>
          <a:lstStyle/>
          <a:p>
            <a:pPr eaLnBrk="1" hangingPunct="1">
              <a:defRPr/>
            </a:pPr>
            <a:endParaRPr lang="en-US" sz="2000" spc="-1">
              <a:solidFill>
                <a:srgbClr val="000000"/>
              </a:solidFill>
              <a:uFill>
                <a:solidFill>
                  <a:srgbClr val="FFFFFF"/>
                </a:solidFill>
              </a:uFill>
              <a:latin typeface="Arial"/>
            </a:endParaRPr>
          </a:p>
        </p:txBody>
      </p:sp>
      <p:sp>
        <p:nvSpPr>
          <p:cNvPr id="1553" name="TextShape 2"/>
          <p:cNvSpPr txBox="1"/>
          <p:nvPr/>
        </p:nvSpPr>
        <p:spPr>
          <a:xfrm>
            <a:off x="3884613" y="8685213"/>
            <a:ext cx="2971800" cy="458787"/>
          </a:xfrm>
          <a:prstGeom prst="rect">
            <a:avLst/>
          </a:prstGeom>
          <a:noFill/>
          <a:ln>
            <a:noFill/>
          </a:ln>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pPr>
            <a:fld id="{1F3040B5-722F-4CCC-BC8B-32B4CFAE6F6A}" type="slidenum">
              <a:rPr lang="en-US" altLang="en-US" sz="1200" smtClean="0">
                <a:solidFill>
                  <a:srgbClr val="000000"/>
                </a:solidFill>
              </a:rPr>
              <a:pPr algn="r" eaLnBrk="1" fontAlgn="base" hangingPunct="1">
                <a:spcBef>
                  <a:spcPct val="0"/>
                </a:spcBef>
                <a:spcAft>
                  <a:spcPct val="0"/>
                </a:spcAft>
              </a:pPr>
              <a:t>17</a:t>
            </a:fld>
            <a:endParaRPr lang="en-US" altLang="en-US" sz="1200" smtClean="0">
              <a:solidFill>
                <a:srgbClr val="000000"/>
              </a:solidFill>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2" name="PlaceHolder 1"/>
          <p:cNvSpPr>
            <a:spLocks noGrp="1"/>
          </p:cNvSpPr>
          <p:nvPr>
            <p:ph type="body"/>
          </p:nvPr>
        </p:nvSpPr>
        <p:spPr>
          <a:xfrm>
            <a:off x="685800" y="4400640"/>
            <a:ext cx="5486040" cy="3600000"/>
          </a:xfrm>
          <a:prstGeom prst="rect">
            <a:avLst/>
          </a:prstGeo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b="0" strike="noStrike" spc="-1" dirty="0">
              <a:solidFill>
                <a:srgbClr val="000000"/>
              </a:solidFill>
              <a:uFill>
                <a:solidFill>
                  <a:srgbClr val="FFFFFF"/>
                </a:solidFill>
              </a:uFill>
              <a:latin typeface="Arial"/>
            </a:endParaRPr>
          </a:p>
        </p:txBody>
      </p:sp>
      <p:sp>
        <p:nvSpPr>
          <p:cNvPr id="1553" name="TextShape 2"/>
          <p:cNvSpPr txBox="1"/>
          <p:nvPr/>
        </p:nvSpPr>
        <p:spPr>
          <a:xfrm>
            <a:off x="3884760" y="8685360"/>
            <a:ext cx="2971440" cy="458280"/>
          </a:xfrm>
          <a:prstGeom prst="rect">
            <a:avLst/>
          </a:prstGeom>
          <a:noFill/>
          <a:ln>
            <a:noFill/>
          </a:ln>
        </p:spPr>
        <p:txBody>
          <a:bodyPr anchor="b"/>
          <a:lstStyle/>
          <a:p>
            <a:pPr algn="r"/>
            <a:fld id="{B8E9F622-3C1C-4A87-BB1A-239A2DA31222}" type="slidenum">
              <a:rPr lang="en-US" sz="1200" spc="-1">
                <a:solidFill>
                  <a:srgbClr val="000000"/>
                </a:solidFill>
                <a:uFill>
                  <a:solidFill>
                    <a:srgbClr val="FFFFFF"/>
                  </a:solidFill>
                </a:uFill>
                <a:latin typeface="Arial"/>
                <a:ea typeface="ＭＳ Ｐゴシック"/>
              </a:rPr>
              <a:pPr algn="r"/>
              <a:t>18</a:t>
            </a:fld>
            <a:endParaRPr lang="en-US" sz="1200" spc="-1">
              <a:solidFill>
                <a:srgbClr val="000000"/>
              </a:solidFill>
              <a:uFill>
                <a:solidFill>
                  <a:srgbClr val="FFFFFF"/>
                </a:solidFill>
              </a:uFill>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4" name="PlaceHolder 1"/>
          <p:cNvSpPr>
            <a:spLocks noGrp="1"/>
          </p:cNvSpPr>
          <p:nvPr>
            <p:ph type="body"/>
          </p:nvPr>
        </p:nvSpPr>
        <p:spPr>
          <a:xfrm>
            <a:off x="685800" y="4400550"/>
            <a:ext cx="5486400" cy="3600450"/>
          </a:xfrm>
        </p:spPr>
        <p:txBody>
          <a:bodyPr rtlCol="0"/>
          <a:lstStyle/>
          <a:p>
            <a:pPr eaLnBrk="1" hangingPunct="1">
              <a:defRPr/>
            </a:pPr>
            <a:r>
              <a:rPr lang="en-US" sz="2000" spc="-1" dirty="0">
                <a:solidFill>
                  <a:srgbClr val="000000"/>
                </a:solidFill>
                <a:uFill>
                  <a:solidFill>
                    <a:srgbClr val="FFFFFF"/>
                  </a:solidFill>
                </a:uFill>
                <a:latin typeface="Arial"/>
                <a:ea typeface="ＭＳ Ｐゴシック"/>
              </a:rPr>
              <a:t>working towards </a:t>
            </a:r>
            <a:r>
              <a:rPr lang="en-US" sz="2000" spc="-1" dirty="0" smtClean="0">
                <a:solidFill>
                  <a:srgbClr val="000000"/>
                </a:solidFill>
                <a:uFill>
                  <a:solidFill>
                    <a:srgbClr val="FFFFFF"/>
                  </a:solidFill>
                </a:uFill>
                <a:latin typeface="Arial"/>
                <a:ea typeface="ＭＳ Ｐゴシック"/>
              </a:rPr>
              <a:t>representing </a:t>
            </a:r>
            <a:r>
              <a:rPr lang="en-US" sz="2000" spc="-1" dirty="0">
                <a:solidFill>
                  <a:srgbClr val="000000"/>
                </a:solidFill>
                <a:uFill>
                  <a:solidFill>
                    <a:srgbClr val="FFFFFF"/>
                  </a:solidFill>
                </a:uFill>
                <a:latin typeface="Arial"/>
                <a:ea typeface="ＭＳ Ｐゴシック"/>
              </a:rPr>
              <a:t>atmospheric-chemistry (TM5) and biochemistry in the ocean (PISCES</a:t>
            </a:r>
            <a:r>
              <a:rPr lang="en-US" sz="2000" spc="-1" dirty="0" smtClean="0">
                <a:solidFill>
                  <a:srgbClr val="000000"/>
                </a:solidFill>
                <a:uFill>
                  <a:solidFill>
                    <a:srgbClr val="FFFFFF"/>
                  </a:solidFill>
                </a:uFill>
                <a:latin typeface="Arial"/>
                <a:ea typeface="ＭＳ Ｐゴシック"/>
              </a:rPr>
              <a:t>)</a:t>
            </a:r>
          </a:p>
          <a:p>
            <a:pPr eaLnBrk="1" hangingPunct="1">
              <a:defRPr/>
            </a:pPr>
            <a:endParaRPr lang="en-US" sz="2000" spc="-1" dirty="0" smtClean="0">
              <a:solidFill>
                <a:srgbClr val="000000"/>
              </a:solidFill>
              <a:uFill>
                <a:solidFill>
                  <a:srgbClr val="FFFFFF"/>
                </a:solidFill>
              </a:uFill>
              <a:latin typeface="Arial"/>
              <a:ea typeface="ＭＳ Ｐゴシック"/>
            </a:endParaRPr>
          </a:p>
          <a:p>
            <a:pPr eaLnBrk="1" hangingPunct="1">
              <a:defRPr/>
            </a:pPr>
            <a:r>
              <a:rPr lang="en-US" sz="2000" spc="-1" dirty="0" err="1" smtClean="0">
                <a:solidFill>
                  <a:srgbClr val="000000"/>
                </a:solidFill>
                <a:uFill>
                  <a:solidFill>
                    <a:srgbClr val="FFFFFF"/>
                  </a:solidFill>
                </a:uFill>
                <a:latin typeface="Arial"/>
                <a:ea typeface="ＭＳ Ｐゴシック"/>
              </a:rPr>
              <a:t>Javi</a:t>
            </a:r>
            <a:r>
              <a:rPr lang="en-US" sz="2000" spc="-1" dirty="0" smtClean="0">
                <a:solidFill>
                  <a:srgbClr val="000000"/>
                </a:solidFill>
                <a:uFill>
                  <a:solidFill>
                    <a:srgbClr val="FFFFFF"/>
                  </a:solidFill>
                </a:uFill>
                <a:latin typeface="Arial"/>
                <a:ea typeface="ＭＳ Ｐゴシック"/>
              </a:rPr>
              <a:t> GS to elaborate a bit the title</a:t>
            </a:r>
            <a:endParaRPr lang="en-US" sz="2000" spc="-1" dirty="0">
              <a:solidFill>
                <a:srgbClr val="000000"/>
              </a:solidFill>
              <a:uFill>
                <a:solidFill>
                  <a:srgbClr val="FFFFFF"/>
                </a:solidFill>
              </a:uFill>
              <a:latin typeface="Arial"/>
            </a:endParaRPr>
          </a:p>
        </p:txBody>
      </p:sp>
      <p:sp>
        <p:nvSpPr>
          <p:cNvPr id="1555" name="TextShape 2"/>
          <p:cNvSpPr txBox="1"/>
          <p:nvPr/>
        </p:nvSpPr>
        <p:spPr>
          <a:xfrm>
            <a:off x="3884613" y="8685213"/>
            <a:ext cx="2971800" cy="458787"/>
          </a:xfrm>
          <a:prstGeom prst="rect">
            <a:avLst/>
          </a:prstGeom>
          <a:noFill/>
          <a:ln>
            <a:noFill/>
          </a:ln>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pPr>
            <a:fld id="{9ED8740B-7121-477C-934D-5951FB93CABD}" type="slidenum">
              <a:rPr lang="en-US" altLang="en-US" sz="1200" smtClean="0">
                <a:solidFill>
                  <a:srgbClr val="000000"/>
                </a:solidFill>
              </a:rPr>
              <a:pPr algn="r" eaLnBrk="1" fontAlgn="base" hangingPunct="1">
                <a:spcBef>
                  <a:spcPct val="0"/>
                </a:spcBef>
                <a:spcAft>
                  <a:spcPct val="0"/>
                </a:spcAft>
              </a:pPr>
              <a:t>19</a:t>
            </a:fld>
            <a:endParaRPr lang="en-US" altLang="en-US" sz="1200" smtClean="0">
              <a:solidFill>
                <a:srgbClr val="000000"/>
              </a:solidFill>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550"/>
            <a:ext cx="5486400" cy="3600450"/>
          </a:xfrm>
        </p:spPr>
        <p:txBody>
          <a:bodyPr rtlCol="0"/>
          <a:lstStyle/>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Near surface temperature anomalies during the 2010 summer (heat wave).</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Shown for the observations on the left and predictions initialized from a climatology of land surface conditions in the middle and realistic land surface conditions on the right.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Temperatures values for the obs and odd-ratios for the model</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Odd-ratios = (% of ensemble members capturing the event) / (% of members missing the event)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Initialization of land surface allows to capture the heat wave.</a:t>
            </a:r>
            <a:endParaRPr lang="en-US" sz="2000" spc="-1">
              <a:solidFill>
                <a:srgbClr val="000000"/>
              </a:solidFill>
              <a:uFill>
                <a:solidFill>
                  <a:srgbClr val="FFFFFF"/>
                </a:solidFill>
              </a:uFill>
              <a:latin typeface="Arial"/>
              <a:ea typeface="+mn-ea"/>
              <a:cs typeface="+mn-cs"/>
            </a:endParaRPr>
          </a:p>
        </p:txBody>
      </p:sp>
      <p:sp>
        <p:nvSpPr>
          <p:cNvPr id="1551" name="TextShape 2"/>
          <p:cNvSpPr txBox="1"/>
          <p:nvPr/>
        </p:nvSpPr>
        <p:spPr>
          <a:xfrm>
            <a:off x="3884613" y="8685213"/>
            <a:ext cx="2971800" cy="458787"/>
          </a:xfrm>
          <a:prstGeom prst="rect">
            <a:avLst/>
          </a:prstGeom>
          <a:noFill/>
          <a:ln>
            <a:noFill/>
          </a:ln>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pPr>
            <a:fld id="{A0E5FAE3-D13B-459B-BC0A-89931545AADA}" type="slidenum">
              <a:rPr lang="en-US" altLang="en-US" sz="1200" smtClean="0">
                <a:solidFill>
                  <a:srgbClr val="000000"/>
                </a:solidFill>
              </a:rPr>
              <a:pPr algn="r" eaLnBrk="1" fontAlgn="base" hangingPunct="1">
                <a:spcBef>
                  <a:spcPct val="0"/>
                </a:spcBef>
                <a:spcAft>
                  <a:spcPct val="0"/>
                </a:spcAft>
              </a:pPr>
              <a:t>20</a:t>
            </a:fld>
            <a:endParaRPr lang="en-US" altLang="en-US" sz="1200" smtClean="0">
              <a:solidFill>
                <a:srgbClr val="000000"/>
              </a:solidFill>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550"/>
            <a:ext cx="5486400" cy="3600450"/>
          </a:xfrm>
        </p:spPr>
        <p:txBody>
          <a:bodyPr rtlCol="0"/>
          <a:lstStyle/>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Near surface temperature anomalies during the 2010 summer (heat wave).</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Shown for the observations on the left and predictions initialized from a climatology of land surface conditions in the middle and realistic land surface conditions on the right.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Temperatures values for the obs and odd-ratios for the model</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Odd-ratios = (% of ensemble members capturing the event) / (% of members missing the event)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Initialization of land surface allows to capture the heat wave.</a:t>
            </a:r>
            <a:endParaRPr lang="en-US" sz="2000" spc="-1">
              <a:solidFill>
                <a:srgbClr val="000000"/>
              </a:solidFill>
              <a:uFill>
                <a:solidFill>
                  <a:srgbClr val="FFFFFF"/>
                </a:solidFill>
              </a:uFill>
              <a:latin typeface="Arial"/>
              <a:ea typeface="+mn-ea"/>
              <a:cs typeface="+mn-cs"/>
            </a:endParaRPr>
          </a:p>
        </p:txBody>
      </p:sp>
      <p:sp>
        <p:nvSpPr>
          <p:cNvPr id="1551" name="TextShape 2"/>
          <p:cNvSpPr txBox="1"/>
          <p:nvPr/>
        </p:nvSpPr>
        <p:spPr>
          <a:xfrm>
            <a:off x="3884613" y="8685213"/>
            <a:ext cx="2971800" cy="458787"/>
          </a:xfrm>
          <a:prstGeom prst="rect">
            <a:avLst/>
          </a:prstGeom>
          <a:noFill/>
          <a:ln>
            <a:noFill/>
          </a:ln>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pPr>
            <a:fld id="{E4F88CCE-1ABA-49C5-A440-CD0948787E24}" type="slidenum">
              <a:rPr lang="en-US" altLang="en-US" sz="1200" smtClean="0">
                <a:solidFill>
                  <a:srgbClr val="000000"/>
                </a:solidFill>
              </a:rPr>
              <a:pPr algn="r" eaLnBrk="1" fontAlgn="base" hangingPunct="1">
                <a:spcBef>
                  <a:spcPct val="0"/>
                </a:spcBef>
                <a:spcAft>
                  <a:spcPct val="0"/>
                </a:spcAft>
              </a:pPr>
              <a:t>21</a:t>
            </a:fld>
            <a:endParaRPr lang="en-US" altLang="en-US" sz="1200" smtClean="0">
              <a:solidFill>
                <a:srgbClr val="000000"/>
              </a:solidFill>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Marcador de imagen de diapositiva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smtClean="0">
              <a:ea typeface="ＭＳ Ｐゴシック" pitchFamily="34" charset="-128"/>
            </a:endParaRPr>
          </a:p>
        </p:txBody>
      </p:sp>
      <p:sp>
        <p:nvSpPr>
          <p:cNvPr id="778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6744205-0476-4D52-9178-0D372C704DD9}" type="slidenum">
              <a:rPr lang="es-ES" altLang="en-US">
                <a:solidFill>
                  <a:srgbClr val="000000"/>
                </a:solidFill>
              </a:rPr>
              <a:pPr eaLnBrk="1" hangingPunct="1"/>
              <a:t>3</a:t>
            </a:fld>
            <a:endParaRPr lang="es-ES" altLang="en-US">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550"/>
            <a:ext cx="5486400" cy="3600450"/>
          </a:xfrm>
        </p:spPr>
        <p:txBody>
          <a:bodyPr rtlCol="0"/>
          <a:lstStyle/>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Near surface temperature anomalies during the 2010 summer (heat wave).</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Shown for the observations on the left and predictions initialized from a climatology of land surface conditions in the middle and realistic land surface conditions on the right.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Temperatures values for the obs and odd-ratios for the model</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Odd-ratios = (% of ensemble members capturing the event) / (% of members missing the event)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Initialization of land surface allows to capture the heat wave.</a:t>
            </a:r>
            <a:endParaRPr lang="en-US" sz="2000" spc="-1">
              <a:solidFill>
                <a:srgbClr val="000000"/>
              </a:solidFill>
              <a:uFill>
                <a:solidFill>
                  <a:srgbClr val="FFFFFF"/>
                </a:solidFill>
              </a:uFill>
              <a:latin typeface="Arial"/>
              <a:ea typeface="+mn-ea"/>
              <a:cs typeface="+mn-cs"/>
            </a:endParaRPr>
          </a:p>
        </p:txBody>
      </p:sp>
      <p:sp>
        <p:nvSpPr>
          <p:cNvPr id="1551" name="TextShape 2"/>
          <p:cNvSpPr txBox="1"/>
          <p:nvPr/>
        </p:nvSpPr>
        <p:spPr>
          <a:xfrm>
            <a:off x="3884613" y="8685213"/>
            <a:ext cx="2971800" cy="458787"/>
          </a:xfrm>
          <a:prstGeom prst="rect">
            <a:avLst/>
          </a:prstGeom>
          <a:noFill/>
          <a:ln>
            <a:noFill/>
          </a:ln>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pPr>
            <a:fld id="{B16D08AA-1F8C-439E-A1CA-FF4D5C3C3E0B}" type="slidenum">
              <a:rPr lang="en-US" altLang="en-US" sz="1200" smtClean="0">
                <a:solidFill>
                  <a:srgbClr val="000000"/>
                </a:solidFill>
              </a:rPr>
              <a:pPr algn="r" eaLnBrk="1" fontAlgn="base" hangingPunct="1">
                <a:spcBef>
                  <a:spcPct val="0"/>
                </a:spcBef>
                <a:spcAft>
                  <a:spcPct val="0"/>
                </a:spcAft>
              </a:pPr>
              <a:t>22</a:t>
            </a:fld>
            <a:endParaRPr lang="en-US" altLang="en-US" sz="1200" smtClean="0">
              <a:solidFill>
                <a:srgbClr val="000000"/>
              </a:solidFill>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550"/>
            <a:ext cx="5486400" cy="3600450"/>
          </a:xfrm>
        </p:spPr>
        <p:txBody>
          <a:bodyPr rtlCol="0"/>
          <a:lstStyle/>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Near surface temperature anomalies during the 2010 summer (heat wave).</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Shown for the observations on the left and predictions initialized from a climatology of land surface conditions in the middle and realistic land surface conditions on the right.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Temperatures values for the obs and odd-ratios for the model</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Odd-ratios = (% of ensemble members capturing the event) / (% of members missing the event)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Initialization of land surface allows to capture the heat wave.</a:t>
            </a:r>
            <a:endParaRPr lang="en-US" sz="2000" spc="-1">
              <a:solidFill>
                <a:srgbClr val="000000"/>
              </a:solidFill>
              <a:uFill>
                <a:solidFill>
                  <a:srgbClr val="FFFFFF"/>
                </a:solidFill>
              </a:uFill>
              <a:latin typeface="Arial"/>
              <a:ea typeface="+mn-ea"/>
              <a:cs typeface="+mn-cs"/>
            </a:endParaRPr>
          </a:p>
        </p:txBody>
      </p:sp>
      <p:sp>
        <p:nvSpPr>
          <p:cNvPr id="1551" name="TextShape 2"/>
          <p:cNvSpPr txBox="1"/>
          <p:nvPr/>
        </p:nvSpPr>
        <p:spPr>
          <a:xfrm>
            <a:off x="3884613" y="8685213"/>
            <a:ext cx="2971800" cy="458787"/>
          </a:xfrm>
          <a:prstGeom prst="rect">
            <a:avLst/>
          </a:prstGeom>
          <a:noFill/>
          <a:ln>
            <a:noFill/>
          </a:ln>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pPr>
            <a:fld id="{C6A6F820-0A1C-41F3-ABBC-C8C36B7A300C}" type="slidenum">
              <a:rPr lang="en-US" altLang="en-US" sz="1200" smtClean="0">
                <a:solidFill>
                  <a:srgbClr val="000000"/>
                </a:solidFill>
              </a:rPr>
              <a:pPr algn="r" eaLnBrk="1" fontAlgn="base" hangingPunct="1">
                <a:spcBef>
                  <a:spcPct val="0"/>
                </a:spcBef>
                <a:spcAft>
                  <a:spcPct val="0"/>
                </a:spcAft>
              </a:pPr>
              <a:t>23</a:t>
            </a:fld>
            <a:endParaRPr lang="en-US" altLang="en-US" sz="1200" smtClean="0">
              <a:solidFill>
                <a:srgbClr val="000000"/>
              </a:solidFill>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550"/>
            <a:ext cx="5486400" cy="3600450"/>
          </a:xfrm>
        </p:spPr>
        <p:txBody>
          <a:bodyPr rtlCol="0"/>
          <a:lstStyle/>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Near surface temperature anomalies during the 2010 summer (heat wave).</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Shown for the observations on the left and predictions initialized from a climatology of land surface conditions in the middle and realistic land surface conditions on the right.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Temperatures values for the obs and odd-ratios for the model</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Odd-ratios = (% of ensemble members capturing the event) / (% of members missing the event)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Initialization of land surface allows to capture the heat wave.</a:t>
            </a:r>
            <a:endParaRPr lang="en-US" sz="2000" spc="-1">
              <a:solidFill>
                <a:srgbClr val="000000"/>
              </a:solidFill>
              <a:uFill>
                <a:solidFill>
                  <a:srgbClr val="FFFFFF"/>
                </a:solidFill>
              </a:uFill>
              <a:latin typeface="Arial"/>
              <a:ea typeface="+mn-ea"/>
              <a:cs typeface="+mn-cs"/>
            </a:endParaRPr>
          </a:p>
        </p:txBody>
      </p:sp>
      <p:sp>
        <p:nvSpPr>
          <p:cNvPr id="1551" name="TextShape 2"/>
          <p:cNvSpPr txBox="1"/>
          <p:nvPr/>
        </p:nvSpPr>
        <p:spPr>
          <a:xfrm>
            <a:off x="3884613" y="8685213"/>
            <a:ext cx="2971800" cy="458787"/>
          </a:xfrm>
          <a:prstGeom prst="rect">
            <a:avLst/>
          </a:prstGeom>
          <a:noFill/>
          <a:ln>
            <a:noFill/>
          </a:ln>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pPr>
            <a:fld id="{7C6AC6DD-3560-449E-B42B-05F5EDF9A136}" type="slidenum">
              <a:rPr lang="en-US" altLang="en-US" sz="1200" smtClean="0">
                <a:solidFill>
                  <a:srgbClr val="000000"/>
                </a:solidFill>
              </a:rPr>
              <a:pPr algn="r" eaLnBrk="1" fontAlgn="base" hangingPunct="1">
                <a:spcBef>
                  <a:spcPct val="0"/>
                </a:spcBef>
                <a:spcAft>
                  <a:spcPct val="0"/>
                </a:spcAft>
              </a:pPr>
              <a:t>24</a:t>
            </a:fld>
            <a:endParaRPr lang="en-US" altLang="en-US" sz="1200" smtClean="0">
              <a:solidFill>
                <a:srgbClr val="000000"/>
              </a:solidFill>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550"/>
            <a:ext cx="5486400" cy="3600450"/>
          </a:xfrm>
        </p:spPr>
        <p:txBody>
          <a:bodyPr rtlCol="0"/>
          <a:lstStyle/>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Near surface temperature anomalies during the 2010 summer (heat wave).</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Shown for the observations on the left and predictions initialized from a climatology of land surface conditions in the middle and realistic land surface conditions on the right.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Temperatures values for the obs and odd-ratios for the model</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Odd-ratios = (% of ensemble members capturing the event) / (% of members missing the event)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Initialization of land surface allows to capture the heat wave.</a:t>
            </a:r>
            <a:endParaRPr lang="en-US" sz="2000" spc="-1">
              <a:solidFill>
                <a:srgbClr val="000000"/>
              </a:solidFill>
              <a:uFill>
                <a:solidFill>
                  <a:srgbClr val="FFFFFF"/>
                </a:solidFill>
              </a:uFill>
              <a:latin typeface="Arial"/>
              <a:ea typeface="+mn-ea"/>
              <a:cs typeface="+mn-cs"/>
            </a:endParaRPr>
          </a:p>
        </p:txBody>
      </p:sp>
      <p:sp>
        <p:nvSpPr>
          <p:cNvPr id="1551" name="TextShape 2"/>
          <p:cNvSpPr txBox="1"/>
          <p:nvPr/>
        </p:nvSpPr>
        <p:spPr>
          <a:xfrm>
            <a:off x="3884613" y="8685213"/>
            <a:ext cx="2971800" cy="458787"/>
          </a:xfrm>
          <a:prstGeom prst="rect">
            <a:avLst/>
          </a:prstGeom>
          <a:noFill/>
          <a:ln>
            <a:noFill/>
          </a:ln>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pPr>
            <a:fld id="{AA4F57C6-BFAA-4BF6-940D-2E5903D0BE44}" type="slidenum">
              <a:rPr lang="en-US" altLang="en-US" sz="1200" smtClean="0">
                <a:solidFill>
                  <a:srgbClr val="000000"/>
                </a:solidFill>
              </a:rPr>
              <a:pPr algn="r" eaLnBrk="1" fontAlgn="base" hangingPunct="1">
                <a:spcBef>
                  <a:spcPct val="0"/>
                </a:spcBef>
                <a:spcAft>
                  <a:spcPct val="0"/>
                </a:spcAft>
              </a:pPr>
              <a:t>25</a:t>
            </a:fld>
            <a:endParaRPr lang="en-US" altLang="en-US" sz="1200" smtClean="0">
              <a:solidFill>
                <a:srgbClr val="000000"/>
              </a:solidFill>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550"/>
            <a:ext cx="5486400" cy="3600450"/>
          </a:xfrm>
        </p:spPr>
        <p:txBody>
          <a:bodyPr rtlCol="0"/>
          <a:lstStyle/>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Near surface temperature anomalies during the 2010 summer (heat wave).</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Shown for the observations on the left and predictions initialized from a climatology of land surface conditions in the middle and realistic land surface conditions on the right.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Temperatures values for the obs and odd-ratios for the model</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Odd-ratios = (% of ensemble members capturing the event) / (% of members missing the event)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Initialization of land surface allows to capture the heat wave.</a:t>
            </a:r>
            <a:endParaRPr lang="en-US" sz="2000" spc="-1">
              <a:solidFill>
                <a:srgbClr val="000000"/>
              </a:solidFill>
              <a:uFill>
                <a:solidFill>
                  <a:srgbClr val="FFFFFF"/>
                </a:solidFill>
              </a:uFill>
              <a:latin typeface="Arial"/>
              <a:ea typeface="+mn-ea"/>
              <a:cs typeface="+mn-cs"/>
            </a:endParaRPr>
          </a:p>
        </p:txBody>
      </p:sp>
      <p:sp>
        <p:nvSpPr>
          <p:cNvPr id="1551" name="TextShape 2"/>
          <p:cNvSpPr txBox="1"/>
          <p:nvPr/>
        </p:nvSpPr>
        <p:spPr>
          <a:xfrm>
            <a:off x="3884613" y="8685213"/>
            <a:ext cx="2971800" cy="458787"/>
          </a:xfrm>
          <a:prstGeom prst="rect">
            <a:avLst/>
          </a:prstGeom>
          <a:noFill/>
          <a:ln>
            <a:noFill/>
          </a:ln>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pPr>
            <a:fld id="{57E38CF7-051E-4CB0-A52A-63D7538D719D}" type="slidenum">
              <a:rPr lang="en-US" altLang="en-US" sz="1200" smtClean="0">
                <a:solidFill>
                  <a:srgbClr val="000000"/>
                </a:solidFill>
              </a:rPr>
              <a:pPr algn="r" eaLnBrk="1" fontAlgn="base" hangingPunct="1">
                <a:spcBef>
                  <a:spcPct val="0"/>
                </a:spcBef>
                <a:spcAft>
                  <a:spcPct val="0"/>
                </a:spcAft>
              </a:pPr>
              <a:t>26</a:t>
            </a:fld>
            <a:endParaRPr lang="en-US" altLang="en-US" sz="1200" smtClean="0">
              <a:solidFill>
                <a:srgbClr val="000000"/>
              </a:solidFill>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550"/>
            <a:ext cx="5486400" cy="3600450"/>
          </a:xfrm>
        </p:spPr>
        <p:txBody>
          <a:bodyPr rtlCol="0"/>
          <a:lstStyle/>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Near surface temperature anomalies during the 2010 summer (heat wave).</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Shown for the observations on the left and predictions initialized from a climatology of land surface conditions in the middle and realistic land surface conditions on the right.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Temperatures values for the obs and odd-ratios for the model</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Odd-ratios = (% of ensemble members capturing the event) / (% of members missing the event)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Initialization of land surface allows to capture the heat wave.</a:t>
            </a:r>
            <a:endParaRPr lang="en-US" sz="2000" spc="-1">
              <a:solidFill>
                <a:srgbClr val="000000"/>
              </a:solidFill>
              <a:uFill>
                <a:solidFill>
                  <a:srgbClr val="FFFFFF"/>
                </a:solidFill>
              </a:uFill>
              <a:latin typeface="Arial"/>
              <a:ea typeface="+mn-ea"/>
              <a:cs typeface="+mn-cs"/>
            </a:endParaRPr>
          </a:p>
        </p:txBody>
      </p:sp>
      <p:sp>
        <p:nvSpPr>
          <p:cNvPr id="1551" name="TextShape 2"/>
          <p:cNvSpPr txBox="1"/>
          <p:nvPr/>
        </p:nvSpPr>
        <p:spPr>
          <a:xfrm>
            <a:off x="3884613" y="8685213"/>
            <a:ext cx="2971800" cy="458787"/>
          </a:xfrm>
          <a:prstGeom prst="rect">
            <a:avLst/>
          </a:prstGeom>
          <a:noFill/>
          <a:ln>
            <a:noFill/>
          </a:ln>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pPr>
            <a:fld id="{C517D121-034B-41BB-95D3-7509A2903D8A}" type="slidenum">
              <a:rPr lang="en-US" altLang="en-US" sz="1200" smtClean="0">
                <a:solidFill>
                  <a:srgbClr val="000000"/>
                </a:solidFill>
              </a:rPr>
              <a:pPr algn="r" eaLnBrk="1" fontAlgn="base" hangingPunct="1">
                <a:spcBef>
                  <a:spcPct val="0"/>
                </a:spcBef>
                <a:spcAft>
                  <a:spcPct val="0"/>
                </a:spcAft>
              </a:pPr>
              <a:t>27</a:t>
            </a:fld>
            <a:endParaRPr lang="en-US" altLang="en-US" sz="1200" smtClean="0">
              <a:solidFill>
                <a:srgbClr val="000000"/>
              </a:solidFill>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smtClean="0">
              <a:ea typeface="ＭＳ Ｐゴシック" pitchFamily="34" charset="-128"/>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0E2615B-F973-4C57-8FE7-2D744410841A}" type="slidenum">
              <a:rPr lang="en-GB" altLang="en-US" sz="1200">
                <a:solidFill>
                  <a:prstClr val="black"/>
                </a:solidFill>
                <a:latin typeface="Calibri" pitchFamily="34" charset="0"/>
              </a:rPr>
              <a:pPr eaLnBrk="1" hangingPunct="1"/>
              <a:t>28</a:t>
            </a:fld>
            <a:endParaRPr lang="en-GB" altLang="en-US" sz="1200">
              <a:solidFill>
                <a:prstClr val="black"/>
              </a:solidFill>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smtClean="0">
              <a:ea typeface="ＭＳ Ｐゴシック" pitchFamily="34" charset="-128"/>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0969C67-D09A-49AA-8CC2-7290BC598709}" type="slidenum">
              <a:rPr lang="en-GB" altLang="en-US" sz="1200">
                <a:solidFill>
                  <a:prstClr val="black"/>
                </a:solidFill>
                <a:latin typeface="Calibri" pitchFamily="34" charset="0"/>
              </a:rPr>
              <a:pPr eaLnBrk="1" hangingPunct="1"/>
              <a:t>29</a:t>
            </a:fld>
            <a:endParaRPr lang="en-GB" altLang="en-US" sz="1200">
              <a:solidFill>
                <a:prstClr val="black"/>
              </a:solidFill>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p:nvPr>
        </p:nvSpPr>
        <p:spPr>
          <a:ln/>
        </p:spPr>
        <p:txBody>
          <a:bodyPr/>
          <a:lstStyle/>
          <a:p>
            <a:fld id="{D7F6BC34-A204-49CF-B3EE-877B912390CA}" type="slidenum">
              <a:rPr lang="es-ES" altLang="en-US">
                <a:solidFill>
                  <a:prstClr val="white"/>
                </a:solidFill>
              </a:rPr>
              <a:pPr/>
              <a:t>30</a:t>
            </a:fld>
            <a:endParaRPr lang="es-ES" altLang="en-US">
              <a:solidFill>
                <a:prstClr val="white"/>
              </a:solidFill>
            </a:endParaRPr>
          </a:p>
        </p:txBody>
      </p:sp>
      <p:sp>
        <p:nvSpPr>
          <p:cNvPr id="10241" name="Text Box 1"/>
          <p:cNvSpPr txBox="1">
            <a:spLocks noChangeArrowheads="1"/>
          </p:cNvSpPr>
          <p:nvPr/>
        </p:nvSpPr>
        <p:spPr bwMode="auto">
          <a:xfrm>
            <a:off x="685800" y="4400550"/>
            <a:ext cx="5486400" cy="3600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fontAlgn="base">
              <a:spcBef>
                <a:spcPct val="0"/>
              </a:spcBef>
              <a:spcAft>
                <a:spcPct val="0"/>
              </a:spcAft>
              <a:buSzPct val="100000"/>
            </a:pPr>
            <a:r>
              <a:rPr lang="en-US" altLang="en-US" sz="2000" smtClean="0">
                <a:ea typeface="ＭＳ Ｐゴシック" pitchFamily="34" charset="-128"/>
              </a:rPr>
              <a:t>EC-EARTH3.2 new generation</a:t>
            </a:r>
          </a:p>
        </p:txBody>
      </p:sp>
      <p:sp>
        <p:nvSpPr>
          <p:cNvPr id="10242" name="Text Box 2"/>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algn="r" fontAlgn="base">
              <a:spcBef>
                <a:spcPct val="0"/>
              </a:spcBef>
              <a:spcAft>
                <a:spcPct val="0"/>
              </a:spcAft>
              <a:buSzPct val="100000"/>
            </a:pPr>
            <a:fld id="{2BF092E5-A208-4AC6-8EFB-B0EC723DE60E}" type="slidenum">
              <a:rPr lang="en-US" altLang="en-US" sz="1200" smtClean="0">
                <a:ea typeface="ＭＳ Ｐゴシック" pitchFamily="34" charset="-128"/>
              </a:rPr>
              <a:pPr algn="r" fontAlgn="base">
                <a:spcBef>
                  <a:spcPct val="0"/>
                </a:spcBef>
                <a:spcAft>
                  <a:spcPct val="0"/>
                </a:spcAft>
                <a:buSzPct val="100000"/>
              </a:pPr>
              <a:t>30</a:t>
            </a:fld>
            <a:endParaRPr lang="en-US" altLang="en-US" sz="1200" smtClean="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p:nvPr>
        </p:nvSpPr>
        <p:spPr>
          <a:ln/>
        </p:spPr>
        <p:txBody>
          <a:bodyPr/>
          <a:lstStyle/>
          <a:p>
            <a:fld id="{8F4CBCB0-9649-45E3-B34C-237284B4F106}" type="slidenum">
              <a:rPr lang="es-ES" altLang="en-US">
                <a:solidFill>
                  <a:prstClr val="white"/>
                </a:solidFill>
              </a:rPr>
              <a:pPr/>
              <a:t>31</a:t>
            </a:fld>
            <a:endParaRPr lang="es-ES" altLang="en-US">
              <a:solidFill>
                <a:prstClr val="white"/>
              </a:solidFill>
            </a:endParaRPr>
          </a:p>
        </p:txBody>
      </p:sp>
      <p:sp>
        <p:nvSpPr>
          <p:cNvPr id="11265" name="Text Box 1"/>
          <p:cNvSpPr txBox="1">
            <a:spLocks noChangeArrowheads="1"/>
          </p:cNvSpPr>
          <p:nvPr/>
        </p:nvSpPr>
        <p:spPr bwMode="auto">
          <a:xfrm>
            <a:off x="685800" y="4400550"/>
            <a:ext cx="5486400" cy="3600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fontAlgn="base">
              <a:spcBef>
                <a:spcPct val="0"/>
              </a:spcBef>
              <a:spcAft>
                <a:spcPct val="0"/>
              </a:spcAft>
              <a:buSzPct val="100000"/>
            </a:pPr>
            <a:r>
              <a:rPr lang="en-US" altLang="en-US" sz="2000" smtClean="0">
                <a:ea typeface="ＭＳ Ｐゴシック" pitchFamily="34" charset="-128"/>
              </a:rPr>
              <a:t>EC-EARTH3.2 new generation</a:t>
            </a:r>
          </a:p>
        </p:txBody>
      </p:sp>
      <p:sp>
        <p:nvSpPr>
          <p:cNvPr id="11266" name="Text Box 2"/>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algn="r" fontAlgn="base">
              <a:spcBef>
                <a:spcPct val="0"/>
              </a:spcBef>
              <a:spcAft>
                <a:spcPct val="0"/>
              </a:spcAft>
              <a:buSzPct val="100000"/>
            </a:pPr>
            <a:fld id="{B9E88377-0C09-4BD4-8207-A55ED78BC481}" type="slidenum">
              <a:rPr lang="en-US" altLang="en-US" sz="1200" smtClean="0">
                <a:ea typeface="ＭＳ Ｐゴシック" pitchFamily="34" charset="-128"/>
              </a:rPr>
              <a:pPr algn="r" fontAlgn="base">
                <a:spcBef>
                  <a:spcPct val="0"/>
                </a:spcBef>
                <a:spcAft>
                  <a:spcPct val="0"/>
                </a:spcAft>
                <a:buSzPct val="100000"/>
              </a:pPr>
              <a:t>31</a:t>
            </a:fld>
            <a:endParaRPr lang="en-US" altLang="en-US" sz="1200" smtClean="0">
              <a:ea typeface="ＭＳ Ｐゴシック" pitchFamily="34" charset="-128"/>
            </a:endParaRPr>
          </a:p>
        </p:txBody>
      </p:sp>
      <p:sp>
        <p:nvSpPr>
          <p:cNvPr id="2" name="Marcador de notas 1"/>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cs typeface="+mn-cs"/>
              </a:rPr>
              <a:t>sistemas de </a:t>
            </a:r>
            <a:r>
              <a:rPr lang="es-ES" dirty="0" err="1" smtClean="0">
                <a:cs typeface="+mn-cs"/>
              </a:rPr>
              <a:t>upwelling</a:t>
            </a:r>
            <a:r>
              <a:rPr lang="es-ES" dirty="0" smtClean="0">
                <a:cs typeface="+mn-cs"/>
              </a:rPr>
              <a:t> – link con pesquerías</a:t>
            </a:r>
          </a:p>
          <a:p>
            <a:endParaRPr lang="es-E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550"/>
            <a:ext cx="5486400" cy="3600450"/>
          </a:xfrm>
        </p:spPr>
        <p:txBody>
          <a:bodyPr rtlCol="0"/>
          <a:lstStyle/>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Near surface temperature anomalies during the 2010 summer (heat wave).</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Shown for the observations on the left and predictions initialized from a climatology of land surface conditions in the middle and realistic land surface conditions on the right.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Temperatures values for the obs and odd-ratios for the model</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Odd-ratios = (% of ensemble members capturing the event) / (% of members missing the event)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Initialization of land surface allows to capture the heat wave.</a:t>
            </a:r>
            <a:endParaRPr lang="en-US" sz="2000" spc="-1">
              <a:solidFill>
                <a:srgbClr val="000000"/>
              </a:solidFill>
              <a:uFill>
                <a:solidFill>
                  <a:srgbClr val="FFFFFF"/>
                </a:solidFill>
              </a:uFill>
              <a:latin typeface="Arial"/>
              <a:ea typeface="+mn-ea"/>
              <a:cs typeface="+mn-cs"/>
            </a:endParaRPr>
          </a:p>
        </p:txBody>
      </p:sp>
      <p:sp>
        <p:nvSpPr>
          <p:cNvPr id="1551" name="TextShape 2"/>
          <p:cNvSpPr txBox="1"/>
          <p:nvPr/>
        </p:nvSpPr>
        <p:spPr>
          <a:xfrm>
            <a:off x="3884613" y="8685213"/>
            <a:ext cx="2971800" cy="458787"/>
          </a:xfrm>
          <a:prstGeom prst="rect">
            <a:avLst/>
          </a:prstGeom>
          <a:noFill/>
          <a:ln>
            <a:noFill/>
          </a:ln>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pPr>
            <a:fld id="{CF923A13-CA4A-4923-A43D-4990296CC0AF}" type="slidenum">
              <a:rPr lang="en-US" altLang="en-US" sz="1200" smtClean="0">
                <a:solidFill>
                  <a:srgbClr val="000000"/>
                </a:solidFill>
              </a:rPr>
              <a:pPr algn="r" eaLnBrk="1" fontAlgn="base" hangingPunct="1">
                <a:spcBef>
                  <a:spcPct val="0"/>
                </a:spcBef>
                <a:spcAft>
                  <a:spcPct val="0"/>
                </a:spcAft>
              </a:pPr>
              <a:t>5</a:t>
            </a:fld>
            <a:endParaRPr lang="en-US" altLang="en-US" sz="1200" smtClean="0">
              <a:solidFill>
                <a:srgbClr val="000000"/>
              </a:solidFill>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p:nvPr>
        </p:nvSpPr>
        <p:spPr>
          <a:ln/>
        </p:spPr>
        <p:txBody>
          <a:bodyPr/>
          <a:lstStyle/>
          <a:p>
            <a:fld id="{E5EDA304-411E-4DE6-9195-F3CC1793B8F1}" type="slidenum">
              <a:rPr lang="es-ES" altLang="en-US">
                <a:solidFill>
                  <a:prstClr val="white"/>
                </a:solidFill>
              </a:rPr>
              <a:pPr/>
              <a:t>32</a:t>
            </a:fld>
            <a:endParaRPr lang="es-ES" altLang="en-US">
              <a:solidFill>
                <a:prstClr val="white"/>
              </a:solidFill>
            </a:endParaRPr>
          </a:p>
        </p:txBody>
      </p:sp>
      <p:sp>
        <p:nvSpPr>
          <p:cNvPr id="12289" name="Text Box 1"/>
          <p:cNvSpPr txBox="1">
            <a:spLocks noChangeArrowheads="1"/>
          </p:cNvSpPr>
          <p:nvPr/>
        </p:nvSpPr>
        <p:spPr bwMode="auto">
          <a:xfrm>
            <a:off x="685800" y="4400550"/>
            <a:ext cx="5486400" cy="3600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fontAlgn="base">
              <a:spcBef>
                <a:spcPct val="0"/>
              </a:spcBef>
              <a:spcAft>
                <a:spcPct val="0"/>
              </a:spcAft>
              <a:buSzPct val="100000"/>
            </a:pPr>
            <a:r>
              <a:rPr lang="en-US" altLang="en-US" sz="2000" smtClean="0">
                <a:ea typeface="ＭＳ Ｐゴシック" pitchFamily="34" charset="-128"/>
              </a:rPr>
              <a:t>EC-EARTH3.2 new generation</a:t>
            </a:r>
          </a:p>
        </p:txBody>
      </p:sp>
      <p:sp>
        <p:nvSpPr>
          <p:cNvPr id="12290" name="Text Box 2"/>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algn="r" fontAlgn="base">
              <a:spcBef>
                <a:spcPct val="0"/>
              </a:spcBef>
              <a:spcAft>
                <a:spcPct val="0"/>
              </a:spcAft>
              <a:buSzPct val="100000"/>
            </a:pPr>
            <a:fld id="{E08011F2-595C-4136-9C72-C6C537760AEE}" type="slidenum">
              <a:rPr lang="en-US" altLang="en-US" sz="1200" smtClean="0">
                <a:ea typeface="ＭＳ Ｐゴシック" pitchFamily="34" charset="-128"/>
              </a:rPr>
              <a:pPr algn="r" fontAlgn="base">
                <a:spcBef>
                  <a:spcPct val="0"/>
                </a:spcBef>
                <a:spcAft>
                  <a:spcPct val="0"/>
                </a:spcAft>
                <a:buSzPct val="100000"/>
              </a:pPr>
              <a:t>32</a:t>
            </a:fld>
            <a:endParaRPr lang="en-US" altLang="en-US" sz="1200" smtClean="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p:nvPr>
        </p:nvSpPr>
        <p:spPr>
          <a:ln/>
        </p:spPr>
        <p:txBody>
          <a:bodyPr/>
          <a:lstStyle/>
          <a:p>
            <a:fld id="{FB0D6650-7073-451A-B1A2-35DE4526ADCD}" type="slidenum">
              <a:rPr lang="es-ES" altLang="en-US">
                <a:solidFill>
                  <a:prstClr val="white"/>
                </a:solidFill>
              </a:rPr>
              <a:pPr/>
              <a:t>33</a:t>
            </a:fld>
            <a:endParaRPr lang="es-ES" altLang="en-US">
              <a:solidFill>
                <a:prstClr val="white"/>
              </a:solidFill>
            </a:endParaRPr>
          </a:p>
        </p:txBody>
      </p:sp>
      <p:sp>
        <p:nvSpPr>
          <p:cNvPr id="13313" name="Text Box 1"/>
          <p:cNvSpPr txBox="1">
            <a:spLocks noChangeArrowheads="1"/>
          </p:cNvSpPr>
          <p:nvPr/>
        </p:nvSpPr>
        <p:spPr bwMode="auto">
          <a:xfrm>
            <a:off x="685800" y="4400550"/>
            <a:ext cx="5486400" cy="3600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fontAlgn="base">
              <a:spcBef>
                <a:spcPct val="0"/>
              </a:spcBef>
              <a:spcAft>
                <a:spcPct val="0"/>
              </a:spcAft>
              <a:buSzPct val="100000"/>
            </a:pPr>
            <a:r>
              <a:rPr lang="en-US" altLang="en-US" sz="2000" smtClean="0">
                <a:ea typeface="ＭＳ Ｐゴシック" pitchFamily="34" charset="-128"/>
              </a:rPr>
              <a:t>EC-EARTH3.2 new generation</a:t>
            </a:r>
          </a:p>
        </p:txBody>
      </p:sp>
      <p:sp>
        <p:nvSpPr>
          <p:cNvPr id="13314" name="Text Box 2"/>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algn="r" fontAlgn="base">
              <a:spcBef>
                <a:spcPct val="0"/>
              </a:spcBef>
              <a:spcAft>
                <a:spcPct val="0"/>
              </a:spcAft>
              <a:buSzPct val="100000"/>
            </a:pPr>
            <a:fld id="{275232EF-3A7E-4EF8-A6AE-6C62CDE04756}" type="slidenum">
              <a:rPr lang="en-US" altLang="en-US" sz="1200" smtClean="0">
                <a:ea typeface="ＭＳ Ｐゴシック" pitchFamily="34" charset="-128"/>
              </a:rPr>
              <a:pPr algn="r" fontAlgn="base">
                <a:spcBef>
                  <a:spcPct val="0"/>
                </a:spcBef>
                <a:spcAft>
                  <a:spcPct val="0"/>
                </a:spcAft>
                <a:buSzPct val="100000"/>
              </a:pPr>
              <a:t>33</a:t>
            </a:fld>
            <a:endParaRPr lang="en-US" altLang="en-US" sz="1200" smtClean="0">
              <a:ea typeface="ＭＳ Ｐゴシック" pitchFamily="34" charset="-128"/>
            </a:endParaRPr>
          </a:p>
        </p:txBody>
      </p:sp>
      <p:sp>
        <p:nvSpPr>
          <p:cNvPr id="2" name="Marcador de notas 1"/>
          <p:cNvSpPr>
            <a:spLocks noGrp="1"/>
          </p:cNvSpPr>
          <p:nvPr>
            <p:ph type="body" idx="1"/>
          </p:nvPr>
        </p:nvSpPr>
        <p:spPr/>
        <p:txBody>
          <a:bodyPr/>
          <a:lstStyle/>
          <a:p>
            <a:pPr>
              <a:defRPr/>
            </a:pPr>
            <a:r>
              <a:rPr lang="es-ES" dirty="0" err="1" smtClean="0">
                <a:cs typeface="+mn-cs"/>
              </a:rPr>
              <a:t>Ultimate</a:t>
            </a:r>
            <a:r>
              <a:rPr lang="es-ES" dirty="0" smtClean="0">
                <a:cs typeface="+mn-cs"/>
              </a:rPr>
              <a:t> </a:t>
            </a:r>
            <a:r>
              <a:rPr lang="es-ES" dirty="0" err="1" smtClean="0">
                <a:cs typeface="+mn-cs"/>
              </a:rPr>
              <a:t>goal</a:t>
            </a:r>
            <a:r>
              <a:rPr lang="es-ES" dirty="0" smtClean="0">
                <a:cs typeface="+mn-cs"/>
              </a:rPr>
              <a:t> </a:t>
            </a:r>
            <a:r>
              <a:rPr lang="es-ES" dirty="0" err="1" smtClean="0">
                <a:cs typeface="+mn-cs"/>
              </a:rPr>
              <a:t>is</a:t>
            </a:r>
            <a:r>
              <a:rPr lang="es-ES" dirty="0" smtClean="0">
                <a:cs typeface="+mn-cs"/>
              </a:rPr>
              <a:t> </a:t>
            </a:r>
            <a:r>
              <a:rPr lang="es-ES" dirty="0" err="1" smtClean="0">
                <a:cs typeface="+mn-cs"/>
              </a:rPr>
              <a:t>to</a:t>
            </a:r>
            <a:r>
              <a:rPr lang="es-ES" dirty="0" smtClean="0">
                <a:cs typeface="+mn-cs"/>
              </a:rPr>
              <a:t> </a:t>
            </a:r>
            <a:r>
              <a:rPr lang="es-ES" dirty="0" err="1" smtClean="0">
                <a:cs typeface="+mn-cs"/>
              </a:rPr>
              <a:t>build</a:t>
            </a:r>
            <a:r>
              <a:rPr lang="es-ES" dirty="0" smtClean="0">
                <a:cs typeface="+mn-cs"/>
              </a:rPr>
              <a:t> a </a:t>
            </a:r>
            <a:r>
              <a:rPr lang="es-ES" dirty="0" err="1" smtClean="0">
                <a:cs typeface="+mn-cs"/>
              </a:rPr>
              <a:t>semi-operational</a:t>
            </a:r>
            <a:r>
              <a:rPr lang="es-ES" dirty="0" smtClean="0">
                <a:cs typeface="+mn-cs"/>
              </a:rPr>
              <a:t> </a:t>
            </a:r>
            <a:r>
              <a:rPr lang="es-ES" dirty="0" err="1" smtClean="0">
                <a:cs typeface="+mn-cs"/>
              </a:rPr>
              <a:t>decadal</a:t>
            </a:r>
            <a:r>
              <a:rPr lang="es-ES" dirty="0" smtClean="0">
                <a:cs typeface="+mn-cs"/>
              </a:rPr>
              <a:t> </a:t>
            </a:r>
            <a:r>
              <a:rPr lang="es-ES" dirty="0" err="1" smtClean="0">
                <a:cs typeface="+mn-cs"/>
              </a:rPr>
              <a:t>forecast</a:t>
            </a:r>
            <a:r>
              <a:rPr lang="es-ES" dirty="0" smtClean="0">
                <a:cs typeface="+mn-cs"/>
              </a:rPr>
              <a:t> </a:t>
            </a:r>
            <a:r>
              <a:rPr lang="es-ES" dirty="0" err="1" smtClean="0">
                <a:cs typeface="+mn-cs"/>
              </a:rPr>
              <a:t>systems</a:t>
            </a:r>
            <a:r>
              <a:rPr lang="es-ES" dirty="0" smtClean="0">
                <a:cs typeface="+mn-cs"/>
              </a:rPr>
              <a:t> </a:t>
            </a:r>
            <a:r>
              <a:rPr lang="es-ES" dirty="0" err="1" smtClean="0">
                <a:cs typeface="+mn-cs"/>
              </a:rPr>
              <a:t>for</a:t>
            </a:r>
            <a:r>
              <a:rPr lang="es-ES" dirty="0" smtClean="0">
                <a:cs typeface="+mn-cs"/>
              </a:rPr>
              <a:t> </a:t>
            </a:r>
            <a:r>
              <a:rPr lang="es-ES" dirty="0" err="1" smtClean="0">
                <a:cs typeface="+mn-cs"/>
              </a:rPr>
              <a:t>atmospheric</a:t>
            </a:r>
            <a:r>
              <a:rPr lang="es-ES" dirty="0" smtClean="0">
                <a:cs typeface="+mn-cs"/>
              </a:rPr>
              <a:t> CO2 </a:t>
            </a:r>
          </a:p>
          <a:p>
            <a:pPr>
              <a:defRPr/>
            </a:pPr>
            <a:endParaRPr lang="es-ES" dirty="0" smtClean="0">
              <a:cs typeface="+mn-cs"/>
            </a:endParaRPr>
          </a:p>
          <a:p>
            <a:pPr>
              <a:defRPr/>
            </a:pPr>
            <a:r>
              <a:rPr lang="es-ES" dirty="0" err="1" smtClean="0">
                <a:cs typeface="+mn-cs"/>
              </a:rPr>
              <a:t>Since</a:t>
            </a:r>
            <a:r>
              <a:rPr lang="es-ES" dirty="0" smtClean="0">
                <a:cs typeface="+mn-cs"/>
              </a:rPr>
              <a:t> Paris </a:t>
            </a:r>
            <a:r>
              <a:rPr lang="es-ES" dirty="0" err="1" smtClean="0">
                <a:cs typeface="+mn-cs"/>
              </a:rPr>
              <a:t>agreement</a:t>
            </a:r>
            <a:r>
              <a:rPr lang="es-ES" dirty="0" smtClean="0">
                <a:cs typeface="+mn-cs"/>
              </a:rPr>
              <a:t> Global </a:t>
            </a:r>
            <a:r>
              <a:rPr lang="es-ES" dirty="0" err="1" smtClean="0">
                <a:cs typeface="+mn-cs"/>
              </a:rPr>
              <a:t>stocktakes</a:t>
            </a:r>
            <a:r>
              <a:rPr lang="es-ES" dirty="0" smtClean="0">
                <a:cs typeface="+mn-cs"/>
              </a:rPr>
              <a:t> </a:t>
            </a:r>
            <a:r>
              <a:rPr lang="es-ES" dirty="0" err="1" smtClean="0">
                <a:cs typeface="+mn-cs"/>
              </a:rPr>
              <a:t>every</a:t>
            </a:r>
            <a:r>
              <a:rPr lang="es-ES" dirty="0" smtClean="0">
                <a:cs typeface="+mn-cs"/>
              </a:rPr>
              <a:t> 5 </a:t>
            </a:r>
            <a:r>
              <a:rPr lang="es-ES" dirty="0" err="1" smtClean="0">
                <a:cs typeface="+mn-cs"/>
              </a:rPr>
              <a:t>years</a:t>
            </a:r>
            <a:r>
              <a:rPr lang="es-ES" dirty="0" smtClean="0">
                <a:cs typeface="+mn-cs"/>
              </a:rPr>
              <a:t> </a:t>
            </a:r>
            <a:r>
              <a:rPr lang="es-ES" dirty="0" err="1" smtClean="0">
                <a:cs typeface="+mn-cs"/>
              </a:rPr>
              <a:t>to</a:t>
            </a:r>
            <a:r>
              <a:rPr lang="es-ES" dirty="0" smtClean="0">
                <a:cs typeface="+mn-cs"/>
              </a:rPr>
              <a:t> revise </a:t>
            </a:r>
            <a:r>
              <a:rPr lang="es-ES" dirty="0" err="1" smtClean="0">
                <a:cs typeface="+mn-cs"/>
              </a:rPr>
              <a:t>the</a:t>
            </a:r>
            <a:r>
              <a:rPr lang="es-ES" dirty="0" smtClean="0">
                <a:cs typeface="+mn-cs"/>
              </a:rPr>
              <a:t> </a:t>
            </a:r>
            <a:r>
              <a:rPr lang="es-ES" dirty="0" err="1" smtClean="0">
                <a:cs typeface="+mn-cs"/>
              </a:rPr>
              <a:t>growth</a:t>
            </a:r>
            <a:r>
              <a:rPr lang="es-ES" dirty="0" smtClean="0">
                <a:cs typeface="+mn-cs"/>
              </a:rPr>
              <a:t> in </a:t>
            </a:r>
            <a:r>
              <a:rPr lang="es-ES" dirty="0" err="1" smtClean="0">
                <a:cs typeface="+mn-cs"/>
              </a:rPr>
              <a:t>atmospheric</a:t>
            </a:r>
            <a:r>
              <a:rPr lang="es-ES" dirty="0" smtClean="0">
                <a:cs typeface="+mn-cs"/>
              </a:rPr>
              <a:t> CO2 (</a:t>
            </a:r>
            <a:r>
              <a:rPr lang="es-ES" dirty="0" err="1" smtClean="0">
                <a:cs typeface="+mn-cs"/>
              </a:rPr>
              <a:t>to</a:t>
            </a:r>
            <a:r>
              <a:rPr lang="es-ES" dirty="0" smtClean="0">
                <a:cs typeface="+mn-cs"/>
              </a:rPr>
              <a:t> revise </a:t>
            </a:r>
            <a:r>
              <a:rPr lang="es-ES" dirty="0" err="1" smtClean="0">
                <a:cs typeface="+mn-cs"/>
              </a:rPr>
              <a:t>if</a:t>
            </a:r>
            <a:r>
              <a:rPr lang="es-ES" dirty="0" smtClean="0">
                <a:cs typeface="+mn-cs"/>
              </a:rPr>
              <a:t> </a:t>
            </a:r>
            <a:r>
              <a:rPr lang="es-ES" dirty="0" err="1" smtClean="0">
                <a:cs typeface="+mn-cs"/>
              </a:rPr>
              <a:t>cuts</a:t>
            </a:r>
            <a:r>
              <a:rPr lang="es-ES" dirty="0" smtClean="0">
                <a:cs typeface="+mn-cs"/>
              </a:rPr>
              <a:t> </a:t>
            </a:r>
            <a:r>
              <a:rPr lang="es-ES" dirty="0" err="1" smtClean="0">
                <a:cs typeface="+mn-cs"/>
              </a:rPr>
              <a:t>by</a:t>
            </a:r>
            <a:r>
              <a:rPr lang="es-ES" dirty="0" smtClean="0">
                <a:cs typeface="+mn-cs"/>
              </a:rPr>
              <a:t> </a:t>
            </a:r>
            <a:r>
              <a:rPr lang="es-ES" dirty="0" err="1" smtClean="0">
                <a:cs typeface="+mn-cs"/>
              </a:rPr>
              <a:t>different</a:t>
            </a:r>
            <a:r>
              <a:rPr lang="es-ES" dirty="0" smtClean="0">
                <a:cs typeface="+mn-cs"/>
              </a:rPr>
              <a:t> </a:t>
            </a:r>
            <a:r>
              <a:rPr lang="es-ES" dirty="0" err="1" smtClean="0">
                <a:cs typeface="+mn-cs"/>
              </a:rPr>
              <a:t>countries</a:t>
            </a:r>
            <a:r>
              <a:rPr lang="es-ES" dirty="0" smtClean="0">
                <a:cs typeface="+mn-cs"/>
              </a:rPr>
              <a:t> are </a:t>
            </a:r>
            <a:r>
              <a:rPr lang="es-ES" dirty="0" err="1" smtClean="0">
                <a:cs typeface="+mn-cs"/>
              </a:rPr>
              <a:t>having</a:t>
            </a:r>
            <a:r>
              <a:rPr lang="es-ES" dirty="0" smtClean="0">
                <a:cs typeface="+mn-cs"/>
              </a:rPr>
              <a:t> </a:t>
            </a:r>
            <a:r>
              <a:rPr lang="es-ES" dirty="0" err="1" smtClean="0">
                <a:cs typeface="+mn-cs"/>
              </a:rPr>
              <a:t>an</a:t>
            </a:r>
            <a:r>
              <a:rPr lang="es-ES" dirty="0" smtClean="0">
                <a:cs typeface="+mn-cs"/>
              </a:rPr>
              <a:t> </a:t>
            </a:r>
            <a:r>
              <a:rPr lang="es-ES" dirty="0" err="1" smtClean="0">
                <a:cs typeface="+mn-cs"/>
              </a:rPr>
              <a:t>effect</a:t>
            </a:r>
            <a:r>
              <a:rPr lang="es-ES" dirty="0" smtClean="0">
                <a:cs typeface="+mn-cs"/>
              </a:rPr>
              <a:t>)</a:t>
            </a:r>
          </a:p>
          <a:p>
            <a:pPr>
              <a:defRPr/>
            </a:pPr>
            <a:endParaRPr lang="es-ES" dirty="0" smtClean="0">
              <a:cs typeface="+mn-cs"/>
            </a:endParaRPr>
          </a:p>
          <a:p>
            <a:pPr>
              <a:defRPr/>
            </a:pPr>
            <a:r>
              <a:rPr lang="es-ES" dirty="0" err="1" smtClean="0">
                <a:cs typeface="+mn-cs"/>
              </a:rPr>
              <a:t>To</a:t>
            </a:r>
            <a:r>
              <a:rPr lang="es-ES" dirty="0" smtClean="0">
                <a:cs typeface="+mn-cs"/>
              </a:rPr>
              <a:t> reduce </a:t>
            </a:r>
            <a:r>
              <a:rPr lang="es-ES" dirty="0" err="1" smtClean="0">
                <a:cs typeface="+mn-cs"/>
              </a:rPr>
              <a:t>disagreements</a:t>
            </a:r>
            <a:r>
              <a:rPr lang="es-ES" dirty="0" smtClean="0">
                <a:cs typeface="+mn-cs"/>
              </a:rPr>
              <a:t> </a:t>
            </a:r>
            <a:r>
              <a:rPr lang="es-ES" dirty="0" err="1" smtClean="0">
                <a:cs typeface="+mn-cs"/>
              </a:rPr>
              <a:t>between</a:t>
            </a:r>
            <a:r>
              <a:rPr lang="es-ES" dirty="0" smtClean="0">
                <a:cs typeface="+mn-cs"/>
              </a:rPr>
              <a:t> </a:t>
            </a:r>
            <a:r>
              <a:rPr lang="es-ES" dirty="0" err="1" smtClean="0">
                <a:cs typeface="+mn-cs"/>
              </a:rPr>
              <a:t>expected</a:t>
            </a:r>
            <a:r>
              <a:rPr lang="es-ES" dirty="0" smtClean="0">
                <a:cs typeface="+mn-cs"/>
              </a:rPr>
              <a:t> </a:t>
            </a:r>
            <a:r>
              <a:rPr lang="es-ES" dirty="0" err="1" smtClean="0">
                <a:cs typeface="+mn-cs"/>
              </a:rPr>
              <a:t>reductions</a:t>
            </a:r>
            <a:r>
              <a:rPr lang="es-ES" dirty="0" smtClean="0">
                <a:cs typeface="+mn-cs"/>
              </a:rPr>
              <a:t> </a:t>
            </a:r>
            <a:r>
              <a:rPr lang="es-ES" dirty="0" err="1" smtClean="0">
                <a:cs typeface="+mn-cs"/>
              </a:rPr>
              <a:t>due</a:t>
            </a:r>
            <a:r>
              <a:rPr lang="es-ES" dirty="0" smtClean="0">
                <a:cs typeface="+mn-cs"/>
              </a:rPr>
              <a:t> </a:t>
            </a:r>
            <a:r>
              <a:rPr lang="es-ES" dirty="0" err="1" smtClean="0">
                <a:cs typeface="+mn-cs"/>
              </a:rPr>
              <a:t>to</a:t>
            </a:r>
            <a:r>
              <a:rPr lang="es-ES" dirty="0" smtClean="0">
                <a:cs typeface="+mn-cs"/>
              </a:rPr>
              <a:t> </a:t>
            </a:r>
            <a:r>
              <a:rPr lang="es-ES" dirty="0" err="1" smtClean="0">
                <a:cs typeface="+mn-cs"/>
              </a:rPr>
              <a:t>reduced</a:t>
            </a:r>
            <a:r>
              <a:rPr lang="es-ES" dirty="0" smtClean="0">
                <a:cs typeface="+mn-cs"/>
              </a:rPr>
              <a:t> </a:t>
            </a:r>
            <a:r>
              <a:rPr lang="es-ES" dirty="0" err="1" smtClean="0">
                <a:cs typeface="+mn-cs"/>
              </a:rPr>
              <a:t>emissions</a:t>
            </a:r>
            <a:r>
              <a:rPr lang="es-ES" dirty="0" smtClean="0">
                <a:cs typeface="+mn-cs"/>
              </a:rPr>
              <a:t> and natural </a:t>
            </a:r>
            <a:r>
              <a:rPr lang="es-ES" dirty="0" err="1" smtClean="0">
                <a:cs typeface="+mn-cs"/>
              </a:rPr>
              <a:t>variability</a:t>
            </a:r>
            <a:endParaRPr lang="es-ES" dirty="0" smtClean="0">
              <a:cs typeface="+mn-cs"/>
            </a:endParaRPr>
          </a:p>
          <a:p>
            <a:endParaRPr lang="es-E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p:nvPr>
        </p:nvSpPr>
        <p:spPr>
          <a:ln/>
        </p:spPr>
        <p:txBody>
          <a:bodyPr/>
          <a:lstStyle/>
          <a:p>
            <a:fld id="{3AB3E1A4-150E-4B11-B1B1-59B3059CACD2}" type="slidenum">
              <a:rPr lang="es-ES" altLang="en-US">
                <a:solidFill>
                  <a:prstClr val="white"/>
                </a:solidFill>
              </a:rPr>
              <a:pPr/>
              <a:t>34</a:t>
            </a:fld>
            <a:endParaRPr lang="es-ES" altLang="en-US">
              <a:solidFill>
                <a:prstClr val="white"/>
              </a:solidFill>
            </a:endParaRPr>
          </a:p>
        </p:txBody>
      </p:sp>
      <p:sp>
        <p:nvSpPr>
          <p:cNvPr id="14337" name="Text Box 1"/>
          <p:cNvSpPr txBox="1">
            <a:spLocks noChangeArrowheads="1"/>
          </p:cNvSpPr>
          <p:nvPr/>
        </p:nvSpPr>
        <p:spPr bwMode="auto">
          <a:xfrm>
            <a:off x="685800" y="4400550"/>
            <a:ext cx="5486400" cy="3600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fontAlgn="base">
              <a:spcBef>
                <a:spcPct val="0"/>
              </a:spcBef>
              <a:spcAft>
                <a:spcPct val="0"/>
              </a:spcAft>
              <a:buSzPct val="100000"/>
            </a:pPr>
            <a:r>
              <a:rPr lang="en-US" altLang="en-US" sz="2000" smtClean="0">
                <a:ea typeface="ＭＳ Ｐゴシック" pitchFamily="34" charset="-128"/>
              </a:rPr>
              <a:t>EC-EARTH3.2 new generation</a:t>
            </a:r>
          </a:p>
        </p:txBody>
      </p:sp>
      <p:sp>
        <p:nvSpPr>
          <p:cNvPr id="14338" name="Text Box 2"/>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algn="r" fontAlgn="base">
              <a:spcBef>
                <a:spcPct val="0"/>
              </a:spcBef>
              <a:spcAft>
                <a:spcPct val="0"/>
              </a:spcAft>
              <a:buSzPct val="100000"/>
            </a:pPr>
            <a:fld id="{2A4ECEBC-9923-47DA-A7C1-208743D2E4DA}" type="slidenum">
              <a:rPr lang="en-US" altLang="en-US" sz="1200" smtClean="0">
                <a:ea typeface="ＭＳ Ｐゴシック" pitchFamily="34" charset="-128"/>
              </a:rPr>
              <a:pPr algn="r" fontAlgn="base">
                <a:spcBef>
                  <a:spcPct val="0"/>
                </a:spcBef>
                <a:spcAft>
                  <a:spcPct val="0"/>
                </a:spcAft>
                <a:buSzPct val="100000"/>
              </a:pPr>
              <a:t>34</a:t>
            </a:fld>
            <a:endParaRPr lang="en-US" altLang="en-US" sz="1200" smtClean="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710EC59-92A8-49D9-A266-1F666DA847F6}" type="slidenum">
              <a:rPr lang="es-ES" smtClean="0"/>
              <a:t>35</a:t>
            </a:fld>
            <a:endParaRPr lang="es-ES"/>
          </a:p>
        </p:txBody>
      </p:sp>
    </p:spTree>
    <p:extLst>
      <p:ext uri="{BB962C8B-B14F-4D97-AF65-F5344CB8AC3E}">
        <p14:creationId xmlns:p14="http://schemas.microsoft.com/office/powerpoint/2010/main" val="3789094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710EC59-92A8-49D9-A266-1F666DA847F6}" type="slidenum">
              <a:rPr lang="es-ES" smtClean="0"/>
              <a:t>36</a:t>
            </a:fld>
            <a:endParaRPr lang="es-ES"/>
          </a:p>
        </p:txBody>
      </p:sp>
    </p:spTree>
    <p:extLst>
      <p:ext uri="{BB962C8B-B14F-4D97-AF65-F5344CB8AC3E}">
        <p14:creationId xmlns:p14="http://schemas.microsoft.com/office/powerpoint/2010/main" val="774457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550"/>
            <a:ext cx="5486400" cy="3600450"/>
          </a:xfrm>
        </p:spPr>
        <p:txBody>
          <a:bodyPr rtlCol="0"/>
          <a:lstStyle/>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Near surface temperature anomalies during the 2010 summer (heat wave).</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Shown for the observations on the left and predictions initialized from a climatology of land surface conditions in the middle and realistic land surface conditions on the right.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Temperatures values for the obs and odd-ratios for the model</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Odd-ratios = (% of ensemble members capturing the event) / (% of members missing the event)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Initialization of land surface allows to capture the heat wave.</a:t>
            </a:r>
            <a:endParaRPr lang="en-US" sz="2000" spc="-1">
              <a:solidFill>
                <a:srgbClr val="000000"/>
              </a:solidFill>
              <a:uFill>
                <a:solidFill>
                  <a:srgbClr val="FFFFFF"/>
                </a:solidFill>
              </a:uFill>
              <a:latin typeface="Arial"/>
              <a:ea typeface="+mn-ea"/>
              <a:cs typeface="+mn-cs"/>
            </a:endParaRPr>
          </a:p>
        </p:txBody>
      </p:sp>
      <p:sp>
        <p:nvSpPr>
          <p:cNvPr id="1551" name="TextShape 2"/>
          <p:cNvSpPr txBox="1"/>
          <p:nvPr/>
        </p:nvSpPr>
        <p:spPr>
          <a:xfrm>
            <a:off x="3884613" y="8685213"/>
            <a:ext cx="2971800" cy="458787"/>
          </a:xfrm>
          <a:prstGeom prst="rect">
            <a:avLst/>
          </a:prstGeom>
          <a:noFill/>
          <a:ln>
            <a:noFill/>
          </a:ln>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pPr>
            <a:fld id="{AA4F57C6-BFAA-4BF6-940D-2E5903D0BE44}" type="slidenum">
              <a:rPr lang="en-US" altLang="en-US" sz="1200" smtClean="0">
                <a:solidFill>
                  <a:srgbClr val="000000"/>
                </a:solidFill>
              </a:rPr>
              <a:pPr algn="r" eaLnBrk="1" fontAlgn="base" hangingPunct="1">
                <a:spcBef>
                  <a:spcPct val="0"/>
                </a:spcBef>
                <a:spcAft>
                  <a:spcPct val="0"/>
                </a:spcAft>
              </a:pPr>
              <a:t>6</a:t>
            </a:fld>
            <a:endParaRPr lang="en-US" altLang="en-US" sz="1200" smtClean="0">
              <a:solidFill>
                <a:srgbClr val="000000"/>
              </a:solidFill>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550"/>
            <a:ext cx="5486400" cy="3600450"/>
          </a:xfrm>
        </p:spPr>
        <p:txBody>
          <a:bodyPr rtlCol="0"/>
          <a:lstStyle/>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Near surface temperature anomalies during the 2010 summer (heat wave).</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Shown for the observations on the left and predictions initialized from a climatology of land surface conditions in the middle and realistic land surface conditions on the right.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Temperatures values for the obs and odd-ratios for the model</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Odd-ratios = (% of ensemble members capturing the event) / (% of members missing the event)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Initialization of land surface allows to capture the heat wave.</a:t>
            </a:r>
            <a:endParaRPr lang="en-US" sz="2000" spc="-1">
              <a:solidFill>
                <a:srgbClr val="000000"/>
              </a:solidFill>
              <a:uFill>
                <a:solidFill>
                  <a:srgbClr val="FFFFFF"/>
                </a:solidFill>
              </a:uFill>
              <a:latin typeface="Arial"/>
              <a:ea typeface="+mn-ea"/>
              <a:cs typeface="+mn-cs"/>
            </a:endParaRPr>
          </a:p>
        </p:txBody>
      </p:sp>
      <p:sp>
        <p:nvSpPr>
          <p:cNvPr id="1551" name="TextShape 2"/>
          <p:cNvSpPr txBox="1"/>
          <p:nvPr/>
        </p:nvSpPr>
        <p:spPr>
          <a:xfrm>
            <a:off x="3884613" y="8685213"/>
            <a:ext cx="2971800" cy="458787"/>
          </a:xfrm>
          <a:prstGeom prst="rect">
            <a:avLst/>
          </a:prstGeom>
          <a:noFill/>
          <a:ln>
            <a:noFill/>
          </a:ln>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pPr>
            <a:fld id="{AA4F57C6-BFAA-4BF6-940D-2E5903D0BE44}" type="slidenum">
              <a:rPr lang="en-US" altLang="en-US" sz="1200" smtClean="0">
                <a:solidFill>
                  <a:srgbClr val="000000"/>
                </a:solidFill>
              </a:rPr>
              <a:pPr algn="r" eaLnBrk="1" fontAlgn="base" hangingPunct="1">
                <a:spcBef>
                  <a:spcPct val="0"/>
                </a:spcBef>
                <a:spcAft>
                  <a:spcPct val="0"/>
                </a:spcAft>
              </a:pPr>
              <a:t>7</a:t>
            </a:fld>
            <a:endParaRPr lang="en-US" altLang="en-US" sz="1200" smtClean="0">
              <a:solidFill>
                <a:srgbClr val="000000"/>
              </a:solidFill>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550"/>
            <a:ext cx="5486400" cy="3600450"/>
          </a:xfrm>
        </p:spPr>
        <p:txBody>
          <a:bodyPr rtlCol="0"/>
          <a:lstStyle/>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Near surface temperature anomalies during the 2010 summer (heat wave).</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Shown for the observations on the left and predictions initialized from a climatology of land surface conditions in the middle and realistic land surface conditions on the right.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Temperatures values for the obs and odd-ratios for the model</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Odd-ratios = (% of ensemble members capturing the event) / (% of members missing the event)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Initialization of land surface allows to capture the heat wave.</a:t>
            </a:r>
            <a:endParaRPr lang="en-US" sz="2000" spc="-1">
              <a:solidFill>
                <a:srgbClr val="000000"/>
              </a:solidFill>
              <a:uFill>
                <a:solidFill>
                  <a:srgbClr val="FFFFFF"/>
                </a:solidFill>
              </a:uFill>
              <a:latin typeface="Arial"/>
              <a:ea typeface="+mn-ea"/>
              <a:cs typeface="+mn-cs"/>
            </a:endParaRPr>
          </a:p>
        </p:txBody>
      </p:sp>
      <p:sp>
        <p:nvSpPr>
          <p:cNvPr id="1551" name="TextShape 2"/>
          <p:cNvSpPr txBox="1"/>
          <p:nvPr/>
        </p:nvSpPr>
        <p:spPr>
          <a:xfrm>
            <a:off x="3884613" y="8685213"/>
            <a:ext cx="2971800" cy="458787"/>
          </a:xfrm>
          <a:prstGeom prst="rect">
            <a:avLst/>
          </a:prstGeom>
          <a:noFill/>
          <a:ln>
            <a:noFill/>
          </a:ln>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pPr>
            <a:fld id="{AA4F57C6-BFAA-4BF6-940D-2E5903D0BE44}" type="slidenum">
              <a:rPr lang="en-US" altLang="en-US" sz="1200" smtClean="0">
                <a:solidFill>
                  <a:srgbClr val="000000"/>
                </a:solidFill>
              </a:rPr>
              <a:pPr algn="r" eaLnBrk="1" fontAlgn="base" hangingPunct="1">
                <a:spcBef>
                  <a:spcPct val="0"/>
                </a:spcBef>
                <a:spcAft>
                  <a:spcPct val="0"/>
                </a:spcAft>
              </a:pPr>
              <a:t>8</a:t>
            </a:fld>
            <a:endParaRPr lang="en-US" altLang="en-US" sz="1200" smtClean="0">
              <a:solidFill>
                <a:srgbClr val="000000"/>
              </a:solidFill>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550"/>
            <a:ext cx="5486400" cy="3600450"/>
          </a:xfrm>
        </p:spPr>
        <p:txBody>
          <a:bodyPr rtlCol="0"/>
          <a:lstStyle/>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Near surface temperature anomalies during the 2010 summer (heat wave).</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Shown for the observations on the left and predictions initialized from a climatology of land surface conditions in the middle and realistic land surface conditions on the right.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Temperatures values for the obs and odd-ratios for the model</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Odd-ratios = (% of ensemble members capturing the event) / (% of members missing the event)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Initialization of land surface allows to capture the heat wave.</a:t>
            </a:r>
            <a:endParaRPr lang="en-US" sz="2000" spc="-1">
              <a:solidFill>
                <a:srgbClr val="000000"/>
              </a:solidFill>
              <a:uFill>
                <a:solidFill>
                  <a:srgbClr val="FFFFFF"/>
                </a:solidFill>
              </a:uFill>
              <a:latin typeface="Arial"/>
              <a:ea typeface="+mn-ea"/>
              <a:cs typeface="+mn-cs"/>
            </a:endParaRPr>
          </a:p>
        </p:txBody>
      </p:sp>
      <p:sp>
        <p:nvSpPr>
          <p:cNvPr id="1551" name="TextShape 2"/>
          <p:cNvSpPr txBox="1"/>
          <p:nvPr/>
        </p:nvSpPr>
        <p:spPr>
          <a:xfrm>
            <a:off x="3884613" y="8685213"/>
            <a:ext cx="2971800" cy="458787"/>
          </a:xfrm>
          <a:prstGeom prst="rect">
            <a:avLst/>
          </a:prstGeom>
          <a:noFill/>
          <a:ln>
            <a:noFill/>
          </a:ln>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pPr>
            <a:fld id="{AA4F57C6-BFAA-4BF6-940D-2E5903D0BE44}" type="slidenum">
              <a:rPr lang="en-US" altLang="en-US" sz="1200" smtClean="0">
                <a:solidFill>
                  <a:srgbClr val="000000"/>
                </a:solidFill>
              </a:rPr>
              <a:pPr algn="r" eaLnBrk="1" fontAlgn="base" hangingPunct="1">
                <a:spcBef>
                  <a:spcPct val="0"/>
                </a:spcBef>
                <a:spcAft>
                  <a:spcPct val="0"/>
                </a:spcAft>
              </a:pPr>
              <a:t>9</a:t>
            </a:fld>
            <a:endParaRPr lang="en-US" altLang="en-US" sz="1200" smtClean="0">
              <a:solidFill>
                <a:srgbClr val="000000"/>
              </a:solidFill>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550"/>
            <a:ext cx="5486400" cy="3600450"/>
          </a:xfrm>
        </p:spPr>
        <p:txBody>
          <a:bodyPr rtlCol="0"/>
          <a:lstStyle/>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Near surface temperature anomalies during the 2010 summer (heat wave).</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Shown for the observations on the left and predictions initialized from a climatology of land surface conditions in the middle and realistic land surface conditions on the right.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Temperatures values for the obs and odd-ratios for the model</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Odd-ratios = (% of ensemble members capturing the event) / (% of members missing the event)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Initialization of land surface allows to capture the heat wave.</a:t>
            </a:r>
            <a:endParaRPr lang="en-US" sz="2000" spc="-1">
              <a:solidFill>
                <a:srgbClr val="000000"/>
              </a:solidFill>
              <a:uFill>
                <a:solidFill>
                  <a:srgbClr val="FFFFFF"/>
                </a:solidFill>
              </a:uFill>
              <a:latin typeface="Arial"/>
              <a:ea typeface="+mn-ea"/>
              <a:cs typeface="+mn-cs"/>
            </a:endParaRPr>
          </a:p>
        </p:txBody>
      </p:sp>
      <p:sp>
        <p:nvSpPr>
          <p:cNvPr id="1551" name="TextShape 2"/>
          <p:cNvSpPr txBox="1"/>
          <p:nvPr/>
        </p:nvSpPr>
        <p:spPr>
          <a:xfrm>
            <a:off x="3884613" y="8685213"/>
            <a:ext cx="2971800" cy="458787"/>
          </a:xfrm>
          <a:prstGeom prst="rect">
            <a:avLst/>
          </a:prstGeom>
          <a:noFill/>
          <a:ln>
            <a:noFill/>
          </a:ln>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pPr>
            <a:fld id="{AA4F57C6-BFAA-4BF6-940D-2E5903D0BE44}" type="slidenum">
              <a:rPr lang="en-US" altLang="en-US" sz="1200" smtClean="0">
                <a:solidFill>
                  <a:srgbClr val="000000"/>
                </a:solidFill>
              </a:rPr>
              <a:pPr algn="r" eaLnBrk="1" fontAlgn="base" hangingPunct="1">
                <a:spcBef>
                  <a:spcPct val="0"/>
                </a:spcBef>
                <a:spcAft>
                  <a:spcPct val="0"/>
                </a:spcAft>
              </a:pPr>
              <a:t>10</a:t>
            </a:fld>
            <a:endParaRPr lang="en-US" altLang="en-US" sz="1200" smtClean="0">
              <a:solidFill>
                <a:srgbClr val="000000"/>
              </a:solidFill>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550"/>
            <a:ext cx="5486400" cy="3600450"/>
          </a:xfrm>
        </p:spPr>
        <p:txBody>
          <a:bodyPr rtlCol="0"/>
          <a:lstStyle/>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Near surface temperature anomalies during the 2010 summer (heat wave).</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Shown for the observations on the left and predictions initialized from a climatology of land surface conditions in the middle and realistic land surface conditions on the right.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Temperatures values for the obs and odd-ratios for the model</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Odd-ratios = (% of ensemble members capturing the event) / (% of members missing the event)</a:t>
            </a:r>
            <a:endParaRPr lang="en-US" sz="2000" spc="-1">
              <a:solidFill>
                <a:srgbClr val="000000"/>
              </a:solidFill>
              <a:uFill>
                <a:solidFill>
                  <a:srgbClr val="FFFFFF"/>
                </a:solidFill>
              </a:uFill>
              <a:latin typeface="Arial"/>
              <a:ea typeface="+mn-ea"/>
              <a:cs typeface="+mn-cs"/>
            </a:endParaRPr>
          </a:p>
          <a:p>
            <a:pPr eaLnBrk="1" fontAlgn="auto" hangingPunct="1">
              <a:spcBef>
                <a:spcPts val="0"/>
              </a:spcBef>
              <a:spcAft>
                <a:spcPts val="0"/>
              </a:spcAft>
              <a:defRPr/>
            </a:pPr>
            <a:r>
              <a:rPr lang="en-US" sz="2000" spc="-1">
                <a:solidFill>
                  <a:srgbClr val="000000"/>
                </a:solidFill>
                <a:uFill>
                  <a:solidFill>
                    <a:srgbClr val="FFFFFF"/>
                  </a:solidFill>
                </a:uFill>
                <a:latin typeface="Arial"/>
                <a:ea typeface="ＭＳ Ｐゴシック"/>
                <a:cs typeface="+mn-cs"/>
              </a:rPr>
              <a:t>Initialization of land surface allows to capture the heat wave.</a:t>
            </a:r>
            <a:endParaRPr lang="en-US" sz="2000" spc="-1">
              <a:solidFill>
                <a:srgbClr val="000000"/>
              </a:solidFill>
              <a:uFill>
                <a:solidFill>
                  <a:srgbClr val="FFFFFF"/>
                </a:solidFill>
              </a:uFill>
              <a:latin typeface="Arial"/>
              <a:ea typeface="+mn-ea"/>
              <a:cs typeface="+mn-cs"/>
            </a:endParaRPr>
          </a:p>
        </p:txBody>
      </p:sp>
      <p:sp>
        <p:nvSpPr>
          <p:cNvPr id="1551" name="TextShape 2"/>
          <p:cNvSpPr txBox="1"/>
          <p:nvPr/>
        </p:nvSpPr>
        <p:spPr>
          <a:xfrm>
            <a:off x="3884613" y="8685213"/>
            <a:ext cx="2971800" cy="458787"/>
          </a:xfrm>
          <a:prstGeom prst="rect">
            <a:avLst/>
          </a:prstGeom>
          <a:noFill/>
          <a:ln>
            <a:noFill/>
          </a:ln>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pPr>
            <a:fld id="{AA4F57C6-BFAA-4BF6-940D-2E5903D0BE44}" type="slidenum">
              <a:rPr lang="en-US" altLang="en-US" sz="1200" smtClean="0">
                <a:solidFill>
                  <a:srgbClr val="000000"/>
                </a:solidFill>
              </a:rPr>
              <a:pPr algn="r" eaLnBrk="1" fontAlgn="base" hangingPunct="1">
                <a:spcBef>
                  <a:spcPct val="0"/>
                </a:spcBef>
                <a:spcAft>
                  <a:spcPct val="0"/>
                </a:spcAft>
              </a:pPr>
              <a:t>11</a:t>
            </a:fld>
            <a:endParaRPr lang="en-US" altLang="en-US" sz="1200" smtClean="0">
              <a:solidFill>
                <a:srgbClr val="000000"/>
              </a:solidFill>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3.xml"/><Relationship Id="rId2" Type="http://schemas.openxmlformats.org/officeDocument/2006/relationships/image" Target="../media/image5.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4.xml"/><Relationship Id="rId2" Type="http://schemas.openxmlformats.org/officeDocument/2006/relationships/image" Target="../media/image5.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4.xml"/><Relationship Id="rId2"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SC2017-Fir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3048000" y="6095686"/>
            <a:ext cx="6096000" cy="48753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le 1"/>
          <p:cNvSpPr>
            <a:spLocks noGrp="1"/>
          </p:cNvSpPr>
          <p:nvPr>
            <p:ph type="ctrTitle"/>
          </p:nvPr>
        </p:nvSpPr>
        <p:spPr>
          <a:xfrm>
            <a:off x="3722918" y="1631730"/>
            <a:ext cx="5026945" cy="2998826"/>
          </a:xfrm>
          <a:prstGeom prst="rect">
            <a:avLst/>
          </a:prstGeom>
        </p:spPr>
        <p:txBody>
          <a:bodyPr anchor="ctr">
            <a:normAutofit/>
          </a:bodyPr>
          <a:lstStyle>
            <a:lvl1pPr algn="l">
              <a:defRPr sz="5200" b="1">
                <a:solidFill>
                  <a:srgbClr val="004890"/>
                </a:solidFill>
                <a:latin typeface="+mn-lt"/>
              </a:defRPr>
            </a:lvl1pPr>
          </a:lstStyle>
          <a:p>
            <a:r>
              <a:rPr lang="es-ES" dirty="0" smtClean="0"/>
              <a:t>Haga clic para modificar el estilo de título del patrón</a:t>
            </a:r>
            <a:endParaRPr lang="en-US" dirty="0"/>
          </a:p>
        </p:txBody>
      </p:sp>
      <p:sp>
        <p:nvSpPr>
          <p:cNvPr id="3" name="Subtitle 2"/>
          <p:cNvSpPr>
            <a:spLocks noGrp="1"/>
          </p:cNvSpPr>
          <p:nvPr>
            <p:ph type="subTitle" idx="1" hasCustomPrompt="1"/>
          </p:nvPr>
        </p:nvSpPr>
        <p:spPr>
          <a:xfrm>
            <a:off x="3722918" y="4900141"/>
            <a:ext cx="5026945" cy="822742"/>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smtClean="0"/>
              <a:t>Haga </a:t>
            </a:r>
            <a:r>
              <a:rPr lang="es-ES" dirty="0" err="1" smtClean="0"/>
              <a:t>click</a:t>
            </a:r>
            <a:r>
              <a:rPr lang="es-ES" dirty="0" smtClean="0"/>
              <a:t> aquí para modificar el subtítulo</a:t>
            </a:r>
          </a:p>
        </p:txBody>
      </p:sp>
      <p:sp>
        <p:nvSpPr>
          <p:cNvPr id="13" name="Rectángulo 12"/>
          <p:cNvSpPr/>
          <p:nvPr userDrawn="1"/>
        </p:nvSpPr>
        <p:spPr>
          <a:xfrm>
            <a:off x="1" y="6095686"/>
            <a:ext cx="3048000" cy="487533"/>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solidFill>
                <a:schemeClr val="bg1"/>
              </a:solidFill>
            </a:endParaRPr>
          </a:p>
        </p:txBody>
      </p:sp>
      <p:sp>
        <p:nvSpPr>
          <p:cNvPr id="15" name="Marcador de texto 14"/>
          <p:cNvSpPr>
            <a:spLocks noGrp="1"/>
          </p:cNvSpPr>
          <p:nvPr>
            <p:ph type="body" sz="quarter" idx="10" hasCustomPrompt="1"/>
          </p:nvPr>
        </p:nvSpPr>
        <p:spPr>
          <a:xfrm>
            <a:off x="244477" y="6095686"/>
            <a:ext cx="2441575" cy="487533"/>
          </a:xfrm>
          <a:prstGeom prst="rect">
            <a:avLst/>
          </a:prstGeom>
        </p:spPr>
        <p:txBody>
          <a:bodyPr anchor="ctr"/>
          <a:lstStyle>
            <a:lvl1pPr marL="0" indent="0" algn="ctr">
              <a:buNone/>
              <a:defRPr>
                <a:solidFill>
                  <a:schemeClr val="bg1"/>
                </a:solidFill>
              </a:defRPr>
            </a:lvl1pPr>
          </a:lstStyle>
          <a:p>
            <a:pPr lvl="0"/>
            <a:r>
              <a:rPr lang="es-ES" dirty="0" err="1" smtClean="0"/>
              <a:t>day</a:t>
            </a:r>
            <a:r>
              <a:rPr lang="es-ES" dirty="0" smtClean="0"/>
              <a:t>/</a:t>
            </a:r>
            <a:r>
              <a:rPr lang="es-ES" dirty="0" err="1" smtClean="0"/>
              <a:t>month</a:t>
            </a:r>
            <a:r>
              <a:rPr lang="es-ES" dirty="0" smtClean="0"/>
              <a:t>/</a:t>
            </a:r>
            <a:r>
              <a:rPr lang="es-ES" dirty="0" err="1" smtClean="0"/>
              <a:t>year</a:t>
            </a:r>
            <a:endParaRPr lang="es-ES" dirty="0"/>
          </a:p>
        </p:txBody>
      </p:sp>
      <p:sp>
        <p:nvSpPr>
          <p:cNvPr id="17" name="Marcador de texto 16"/>
          <p:cNvSpPr>
            <a:spLocks noGrp="1"/>
          </p:cNvSpPr>
          <p:nvPr>
            <p:ph type="body" sz="quarter" idx="11" hasCustomPrompt="1"/>
          </p:nvPr>
        </p:nvSpPr>
        <p:spPr>
          <a:xfrm>
            <a:off x="3722916" y="6095684"/>
            <a:ext cx="5026946" cy="487533"/>
          </a:xfrm>
          <a:prstGeom prst="rect">
            <a:avLst/>
          </a:prstGeom>
        </p:spPr>
        <p:txBody>
          <a:bodyPr anchor="ctr"/>
          <a:lstStyle>
            <a:lvl1pPr marL="0" indent="0" algn="l">
              <a:buNone/>
              <a:defRPr>
                <a:solidFill>
                  <a:srgbClr val="004890"/>
                </a:solidFill>
              </a:defRPr>
            </a:lvl1pPr>
          </a:lstStyle>
          <a:p>
            <a:pPr lvl="0"/>
            <a:r>
              <a:rPr lang="es-ES" dirty="0" err="1" smtClean="0"/>
              <a:t>Venue</a:t>
            </a:r>
            <a:endParaRPr lang="es-ES" dirty="0"/>
          </a:p>
        </p:txBody>
      </p:sp>
    </p:spTree>
    <p:extLst>
      <p:ext uri="{BB962C8B-B14F-4D97-AF65-F5344CB8AC3E}">
        <p14:creationId xmlns:p14="http://schemas.microsoft.com/office/powerpoint/2010/main" val="2787109328"/>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3722760" y="1631880"/>
            <a:ext cx="5026680" cy="2998440"/>
          </a:xfrm>
          <a:prstGeom prst="rect">
            <a:avLst/>
          </a:prstGeom>
        </p:spPr>
        <p:txBody>
          <a:bodyPr lIns="0" tIns="0" rIns="0" bIns="0"/>
          <a:lstStyle/>
          <a:p>
            <a:endParaRPr lang="en-US"/>
          </a:p>
        </p:txBody>
      </p:sp>
      <p:sp>
        <p:nvSpPr>
          <p:cNvPr id="10"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a:p>
        </p:txBody>
      </p:sp>
      <p:sp>
        <p:nvSpPr>
          <p:cNvPr id="11" name="PlaceHolder 3"/>
          <p:cNvSpPr>
            <a:spLocks noGrp="1"/>
          </p:cNvSpPr>
          <p:nvPr>
            <p:ph type="body"/>
          </p:nvPr>
        </p:nvSpPr>
        <p:spPr>
          <a:xfrm>
            <a:off x="1495800" y="6095880"/>
            <a:ext cx="1191240" cy="487080"/>
          </a:xfrm>
          <a:prstGeom prst="rect">
            <a:avLst/>
          </a:prstGeom>
        </p:spPr>
        <p:txBody>
          <a:bodyPr lIns="0" tIns="0" rIns="0" bIns="0">
            <a:normAutofit/>
          </a:bodyPr>
          <a:lstStyle/>
          <a:p>
            <a:endParaRPr lang="en-US"/>
          </a:p>
        </p:txBody>
      </p:sp>
    </p:spTree>
    <p:extLst>
      <p:ext uri="{BB962C8B-B14F-4D97-AF65-F5344CB8AC3E}">
        <p14:creationId xmlns:p14="http://schemas.microsoft.com/office/powerpoint/2010/main" val="2077110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3722760" y="1631880"/>
            <a:ext cx="5026680" cy="2998440"/>
          </a:xfrm>
          <a:prstGeom prst="rect">
            <a:avLst/>
          </a:prstGeom>
        </p:spPr>
        <p:txBody>
          <a:bodyPr lIns="0" tIns="0" rIns="0" bIns="0"/>
          <a:lstStyle/>
          <a:p>
            <a:endParaRPr lang="en-US"/>
          </a:p>
        </p:txBody>
      </p:sp>
    </p:spTree>
    <p:extLst>
      <p:ext uri="{BB962C8B-B14F-4D97-AF65-F5344CB8AC3E}">
        <p14:creationId xmlns:p14="http://schemas.microsoft.com/office/powerpoint/2010/main" val="1888788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3722760" y="1724040"/>
            <a:ext cx="5026680" cy="13716000"/>
          </a:xfrm>
          <a:prstGeom prst="rect">
            <a:avLst/>
          </a:prstGeom>
        </p:spPr>
        <p:txBody>
          <a:bodyPr lIns="0" tIns="0" rIns="0" bIns="0"/>
          <a:lstStyle/>
          <a:p>
            <a:endParaRPr lang="en-US"/>
          </a:p>
        </p:txBody>
      </p:sp>
    </p:spTree>
    <p:extLst>
      <p:ext uri="{BB962C8B-B14F-4D97-AF65-F5344CB8AC3E}">
        <p14:creationId xmlns:p14="http://schemas.microsoft.com/office/powerpoint/2010/main" val="3657541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3722760" y="1631880"/>
            <a:ext cx="5026680" cy="2998440"/>
          </a:xfrm>
          <a:prstGeom prst="rect">
            <a:avLst/>
          </a:prstGeom>
        </p:spPr>
        <p:txBody>
          <a:bodyPr lIns="0" tIns="0" rIns="0" bIns="0"/>
          <a:lstStyle/>
          <a:p>
            <a:endParaRPr lang="en-US"/>
          </a:p>
        </p:txBody>
      </p:sp>
      <p:sp>
        <p:nvSpPr>
          <p:cNvPr id="15"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a:p>
        </p:txBody>
      </p:sp>
      <p:sp>
        <p:nvSpPr>
          <p:cNvPr id="16" name="PlaceHolder 3"/>
          <p:cNvSpPr>
            <a:spLocks noGrp="1"/>
          </p:cNvSpPr>
          <p:nvPr>
            <p:ph type="body"/>
          </p:nvPr>
        </p:nvSpPr>
        <p:spPr>
          <a:xfrm>
            <a:off x="244440" y="6350409"/>
            <a:ext cx="1191240" cy="232200"/>
          </a:xfrm>
          <a:prstGeom prst="rect">
            <a:avLst/>
          </a:prstGeom>
        </p:spPr>
        <p:txBody>
          <a:bodyPr lIns="0" tIns="0" rIns="0" bIns="0">
            <a:normAutofit/>
          </a:bodyPr>
          <a:lstStyle/>
          <a:p>
            <a:endParaRPr lang="en-US"/>
          </a:p>
        </p:txBody>
      </p:sp>
      <p:sp>
        <p:nvSpPr>
          <p:cNvPr id="17" name="PlaceHolder 4"/>
          <p:cNvSpPr>
            <a:spLocks noGrp="1"/>
          </p:cNvSpPr>
          <p:nvPr>
            <p:ph type="body"/>
          </p:nvPr>
        </p:nvSpPr>
        <p:spPr>
          <a:xfrm>
            <a:off x="1495800" y="6095880"/>
            <a:ext cx="1191240" cy="487080"/>
          </a:xfrm>
          <a:prstGeom prst="rect">
            <a:avLst/>
          </a:prstGeom>
        </p:spPr>
        <p:txBody>
          <a:bodyPr lIns="0" tIns="0" rIns="0" bIns="0">
            <a:normAutofit/>
          </a:bodyPr>
          <a:lstStyle/>
          <a:p>
            <a:endParaRPr lang="en-US"/>
          </a:p>
        </p:txBody>
      </p:sp>
    </p:spTree>
    <p:extLst>
      <p:ext uri="{BB962C8B-B14F-4D97-AF65-F5344CB8AC3E}">
        <p14:creationId xmlns:p14="http://schemas.microsoft.com/office/powerpoint/2010/main" val="4014275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3722760" y="1631880"/>
            <a:ext cx="5026680" cy="2998440"/>
          </a:xfrm>
          <a:prstGeom prst="rect">
            <a:avLst/>
          </a:prstGeom>
        </p:spPr>
        <p:txBody>
          <a:bodyPr lIns="0" tIns="0" rIns="0" bIns="0"/>
          <a:lstStyle/>
          <a:p>
            <a:endParaRPr lang="en-US"/>
          </a:p>
        </p:txBody>
      </p:sp>
      <p:sp>
        <p:nvSpPr>
          <p:cNvPr id="19"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a:p>
        </p:txBody>
      </p:sp>
      <p:sp>
        <p:nvSpPr>
          <p:cNvPr id="20"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a:p>
        </p:txBody>
      </p:sp>
      <p:sp>
        <p:nvSpPr>
          <p:cNvPr id="21" name="PlaceHolder 4"/>
          <p:cNvSpPr>
            <a:spLocks noGrp="1"/>
          </p:cNvSpPr>
          <p:nvPr>
            <p:ph type="body"/>
          </p:nvPr>
        </p:nvSpPr>
        <p:spPr>
          <a:xfrm>
            <a:off x="1495800" y="6350409"/>
            <a:ext cx="1191240" cy="232200"/>
          </a:xfrm>
          <a:prstGeom prst="rect">
            <a:avLst/>
          </a:prstGeom>
        </p:spPr>
        <p:txBody>
          <a:bodyPr lIns="0" tIns="0" rIns="0" bIns="0">
            <a:normAutofit/>
          </a:bodyPr>
          <a:lstStyle/>
          <a:p>
            <a:endParaRPr lang="en-US"/>
          </a:p>
        </p:txBody>
      </p:sp>
    </p:spTree>
    <p:extLst>
      <p:ext uri="{BB962C8B-B14F-4D97-AF65-F5344CB8AC3E}">
        <p14:creationId xmlns:p14="http://schemas.microsoft.com/office/powerpoint/2010/main" val="1694356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3722760" y="1631880"/>
            <a:ext cx="5026680" cy="2998440"/>
          </a:xfrm>
          <a:prstGeom prst="rect">
            <a:avLst/>
          </a:prstGeom>
        </p:spPr>
        <p:txBody>
          <a:bodyPr lIns="0" tIns="0" rIns="0" bIns="0"/>
          <a:lstStyle/>
          <a:p>
            <a:endParaRPr lang="en-US"/>
          </a:p>
        </p:txBody>
      </p:sp>
      <p:sp>
        <p:nvSpPr>
          <p:cNvPr id="23"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a:p>
        </p:txBody>
      </p:sp>
      <p:sp>
        <p:nvSpPr>
          <p:cNvPr id="24"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a:p>
        </p:txBody>
      </p:sp>
      <p:sp>
        <p:nvSpPr>
          <p:cNvPr id="25" name="PlaceHolder 4"/>
          <p:cNvSpPr>
            <a:spLocks noGrp="1"/>
          </p:cNvSpPr>
          <p:nvPr>
            <p:ph type="body"/>
          </p:nvPr>
        </p:nvSpPr>
        <p:spPr>
          <a:xfrm>
            <a:off x="244440" y="6350409"/>
            <a:ext cx="2441160" cy="232200"/>
          </a:xfrm>
          <a:prstGeom prst="rect">
            <a:avLst/>
          </a:prstGeom>
        </p:spPr>
        <p:txBody>
          <a:bodyPr lIns="0" tIns="0" rIns="0" bIns="0">
            <a:normAutofit/>
          </a:bodyPr>
          <a:lstStyle/>
          <a:p>
            <a:endParaRPr lang="en-US"/>
          </a:p>
        </p:txBody>
      </p:sp>
    </p:spTree>
    <p:extLst>
      <p:ext uri="{BB962C8B-B14F-4D97-AF65-F5344CB8AC3E}">
        <p14:creationId xmlns:p14="http://schemas.microsoft.com/office/powerpoint/2010/main" val="1676835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3722760" y="1631880"/>
            <a:ext cx="5026680" cy="2998440"/>
          </a:xfrm>
          <a:prstGeom prst="rect">
            <a:avLst/>
          </a:prstGeom>
        </p:spPr>
        <p:txBody>
          <a:bodyPr lIns="0" tIns="0" rIns="0" bIns="0"/>
          <a:lstStyle/>
          <a:p>
            <a:endParaRPr lang="en-US"/>
          </a:p>
        </p:txBody>
      </p:sp>
      <p:sp>
        <p:nvSpPr>
          <p:cNvPr id="27" name="PlaceHolder 2"/>
          <p:cNvSpPr>
            <a:spLocks noGrp="1"/>
          </p:cNvSpPr>
          <p:nvPr>
            <p:ph type="body"/>
          </p:nvPr>
        </p:nvSpPr>
        <p:spPr>
          <a:xfrm>
            <a:off x="244440" y="6095880"/>
            <a:ext cx="2441160" cy="232200"/>
          </a:xfrm>
          <a:prstGeom prst="rect">
            <a:avLst/>
          </a:prstGeom>
        </p:spPr>
        <p:txBody>
          <a:bodyPr lIns="0" tIns="0" rIns="0" bIns="0">
            <a:normAutofit/>
          </a:bodyPr>
          <a:lstStyle/>
          <a:p>
            <a:endParaRPr lang="en-US"/>
          </a:p>
        </p:txBody>
      </p:sp>
      <p:sp>
        <p:nvSpPr>
          <p:cNvPr id="28" name="PlaceHolder 3"/>
          <p:cNvSpPr>
            <a:spLocks noGrp="1"/>
          </p:cNvSpPr>
          <p:nvPr>
            <p:ph type="body"/>
          </p:nvPr>
        </p:nvSpPr>
        <p:spPr>
          <a:xfrm>
            <a:off x="244440" y="6350409"/>
            <a:ext cx="2441160" cy="232200"/>
          </a:xfrm>
          <a:prstGeom prst="rect">
            <a:avLst/>
          </a:prstGeom>
        </p:spPr>
        <p:txBody>
          <a:bodyPr lIns="0" tIns="0" rIns="0" bIns="0">
            <a:normAutofit/>
          </a:bodyPr>
          <a:lstStyle/>
          <a:p>
            <a:endParaRPr lang="en-US"/>
          </a:p>
        </p:txBody>
      </p:sp>
    </p:spTree>
    <p:extLst>
      <p:ext uri="{BB962C8B-B14F-4D97-AF65-F5344CB8AC3E}">
        <p14:creationId xmlns:p14="http://schemas.microsoft.com/office/powerpoint/2010/main" val="466998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3722760" y="1631880"/>
            <a:ext cx="5026680" cy="2998440"/>
          </a:xfrm>
          <a:prstGeom prst="rect">
            <a:avLst/>
          </a:prstGeom>
        </p:spPr>
        <p:txBody>
          <a:bodyPr lIns="0" tIns="0" rIns="0" bIns="0"/>
          <a:lstStyle/>
          <a:p>
            <a:endParaRPr lang="en-US"/>
          </a:p>
        </p:txBody>
      </p:sp>
      <p:sp>
        <p:nvSpPr>
          <p:cNvPr id="30"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a:p>
        </p:txBody>
      </p:sp>
      <p:sp>
        <p:nvSpPr>
          <p:cNvPr id="31"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a:p>
        </p:txBody>
      </p:sp>
      <p:sp>
        <p:nvSpPr>
          <p:cNvPr id="32" name="PlaceHolder 4"/>
          <p:cNvSpPr>
            <a:spLocks noGrp="1"/>
          </p:cNvSpPr>
          <p:nvPr>
            <p:ph type="body"/>
          </p:nvPr>
        </p:nvSpPr>
        <p:spPr>
          <a:xfrm>
            <a:off x="1495800" y="6350409"/>
            <a:ext cx="1191240" cy="232200"/>
          </a:xfrm>
          <a:prstGeom prst="rect">
            <a:avLst/>
          </a:prstGeom>
        </p:spPr>
        <p:txBody>
          <a:bodyPr lIns="0" tIns="0" rIns="0" bIns="0">
            <a:normAutofit/>
          </a:bodyPr>
          <a:lstStyle/>
          <a:p>
            <a:endParaRPr lang="en-US"/>
          </a:p>
        </p:txBody>
      </p:sp>
      <p:sp>
        <p:nvSpPr>
          <p:cNvPr id="33" name="PlaceHolder 5"/>
          <p:cNvSpPr>
            <a:spLocks noGrp="1"/>
          </p:cNvSpPr>
          <p:nvPr>
            <p:ph type="body"/>
          </p:nvPr>
        </p:nvSpPr>
        <p:spPr>
          <a:xfrm>
            <a:off x="244440" y="6350409"/>
            <a:ext cx="1191240" cy="232200"/>
          </a:xfrm>
          <a:prstGeom prst="rect">
            <a:avLst/>
          </a:prstGeom>
        </p:spPr>
        <p:txBody>
          <a:bodyPr lIns="0" tIns="0" rIns="0" bIns="0">
            <a:normAutofit/>
          </a:bodyPr>
          <a:lstStyle/>
          <a:p>
            <a:endParaRPr lang="en-US"/>
          </a:p>
        </p:txBody>
      </p:sp>
    </p:spTree>
    <p:extLst>
      <p:ext uri="{BB962C8B-B14F-4D97-AF65-F5344CB8AC3E}">
        <p14:creationId xmlns:p14="http://schemas.microsoft.com/office/powerpoint/2010/main" val="1564756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3722760" y="1631880"/>
            <a:ext cx="5026680" cy="2998440"/>
          </a:xfrm>
          <a:prstGeom prst="rect">
            <a:avLst/>
          </a:prstGeom>
        </p:spPr>
        <p:txBody>
          <a:bodyPr lIns="0" tIns="0" rIns="0" bIns="0"/>
          <a:lstStyle/>
          <a:p>
            <a:endParaRPr lang="en-US"/>
          </a:p>
        </p:txBody>
      </p:sp>
      <p:sp>
        <p:nvSpPr>
          <p:cNvPr id="35" name="PlaceHolder 2"/>
          <p:cNvSpPr>
            <a:spLocks noGrp="1"/>
          </p:cNvSpPr>
          <p:nvPr>
            <p:ph type="body"/>
          </p:nvPr>
        </p:nvSpPr>
        <p:spPr>
          <a:xfrm>
            <a:off x="244440" y="6095880"/>
            <a:ext cx="785880" cy="232200"/>
          </a:xfrm>
          <a:prstGeom prst="rect">
            <a:avLst/>
          </a:prstGeom>
        </p:spPr>
        <p:txBody>
          <a:bodyPr lIns="0" tIns="0" rIns="0" bIns="0">
            <a:normAutofit/>
          </a:bodyPr>
          <a:lstStyle/>
          <a:p>
            <a:endParaRPr lang="en-US"/>
          </a:p>
        </p:txBody>
      </p:sp>
      <p:sp>
        <p:nvSpPr>
          <p:cNvPr id="36" name="PlaceHolder 3"/>
          <p:cNvSpPr>
            <a:spLocks noGrp="1"/>
          </p:cNvSpPr>
          <p:nvPr>
            <p:ph type="body"/>
          </p:nvPr>
        </p:nvSpPr>
        <p:spPr>
          <a:xfrm>
            <a:off x="1069920" y="6095880"/>
            <a:ext cx="785880" cy="232200"/>
          </a:xfrm>
          <a:prstGeom prst="rect">
            <a:avLst/>
          </a:prstGeom>
        </p:spPr>
        <p:txBody>
          <a:bodyPr lIns="0" tIns="0" rIns="0" bIns="0">
            <a:normAutofit/>
          </a:bodyPr>
          <a:lstStyle/>
          <a:p>
            <a:endParaRPr lang="en-US"/>
          </a:p>
        </p:txBody>
      </p:sp>
      <p:sp>
        <p:nvSpPr>
          <p:cNvPr id="37" name="PlaceHolder 4"/>
          <p:cNvSpPr>
            <a:spLocks noGrp="1"/>
          </p:cNvSpPr>
          <p:nvPr>
            <p:ph type="body"/>
          </p:nvPr>
        </p:nvSpPr>
        <p:spPr>
          <a:xfrm>
            <a:off x="1895400" y="6095880"/>
            <a:ext cx="785880" cy="232200"/>
          </a:xfrm>
          <a:prstGeom prst="rect">
            <a:avLst/>
          </a:prstGeom>
        </p:spPr>
        <p:txBody>
          <a:bodyPr lIns="0" tIns="0" rIns="0" bIns="0">
            <a:normAutofit/>
          </a:bodyPr>
          <a:lstStyle/>
          <a:p>
            <a:endParaRPr lang="en-US"/>
          </a:p>
        </p:txBody>
      </p:sp>
      <p:sp>
        <p:nvSpPr>
          <p:cNvPr id="38" name="PlaceHolder 5"/>
          <p:cNvSpPr>
            <a:spLocks noGrp="1"/>
          </p:cNvSpPr>
          <p:nvPr>
            <p:ph type="body"/>
          </p:nvPr>
        </p:nvSpPr>
        <p:spPr>
          <a:xfrm>
            <a:off x="1895400" y="6350409"/>
            <a:ext cx="785880" cy="232200"/>
          </a:xfrm>
          <a:prstGeom prst="rect">
            <a:avLst/>
          </a:prstGeom>
        </p:spPr>
        <p:txBody>
          <a:bodyPr lIns="0" tIns="0" rIns="0" bIns="0">
            <a:normAutofit/>
          </a:bodyPr>
          <a:lstStyle/>
          <a:p>
            <a:endParaRPr lang="en-US"/>
          </a:p>
        </p:txBody>
      </p:sp>
      <p:sp>
        <p:nvSpPr>
          <p:cNvPr id="39" name="PlaceHolder 6"/>
          <p:cNvSpPr>
            <a:spLocks noGrp="1"/>
          </p:cNvSpPr>
          <p:nvPr>
            <p:ph type="body"/>
          </p:nvPr>
        </p:nvSpPr>
        <p:spPr>
          <a:xfrm>
            <a:off x="1069920" y="6350409"/>
            <a:ext cx="785880" cy="232200"/>
          </a:xfrm>
          <a:prstGeom prst="rect">
            <a:avLst/>
          </a:prstGeom>
        </p:spPr>
        <p:txBody>
          <a:bodyPr lIns="0" tIns="0" rIns="0" bIns="0">
            <a:normAutofit/>
          </a:bodyPr>
          <a:lstStyle/>
          <a:p>
            <a:endParaRPr lang="en-US"/>
          </a:p>
        </p:txBody>
      </p:sp>
      <p:sp>
        <p:nvSpPr>
          <p:cNvPr id="40" name="PlaceHolder 7"/>
          <p:cNvSpPr>
            <a:spLocks noGrp="1"/>
          </p:cNvSpPr>
          <p:nvPr>
            <p:ph type="body"/>
          </p:nvPr>
        </p:nvSpPr>
        <p:spPr>
          <a:xfrm>
            <a:off x="244440" y="6350409"/>
            <a:ext cx="785880" cy="232200"/>
          </a:xfrm>
          <a:prstGeom prst="rect">
            <a:avLst/>
          </a:prstGeom>
        </p:spPr>
        <p:txBody>
          <a:bodyPr lIns="0" tIns="0" rIns="0" bIns="0">
            <a:normAutofit/>
          </a:bodyPr>
          <a:lstStyle/>
          <a:p>
            <a:endParaRPr lang="en-US"/>
          </a:p>
        </p:txBody>
      </p:sp>
    </p:spTree>
    <p:extLst>
      <p:ext uri="{BB962C8B-B14F-4D97-AF65-F5344CB8AC3E}">
        <p14:creationId xmlns:p14="http://schemas.microsoft.com/office/powerpoint/2010/main" val="32386434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SC2017-Firs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9"/>
          <p:cNvSpPr/>
          <p:nvPr userDrawn="1"/>
        </p:nvSpPr>
        <p:spPr>
          <a:xfrm>
            <a:off x="3048000" y="6094969"/>
            <a:ext cx="6096000" cy="4885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endParaRPr>
          </a:p>
        </p:txBody>
      </p:sp>
      <p:sp>
        <p:nvSpPr>
          <p:cNvPr id="7" name="Rectángulo 12"/>
          <p:cNvSpPr/>
          <p:nvPr userDrawn="1"/>
        </p:nvSpPr>
        <p:spPr>
          <a:xfrm>
            <a:off x="0" y="6094969"/>
            <a:ext cx="3048000" cy="488528"/>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600">
              <a:solidFill>
                <a:prstClr val="white"/>
              </a:solidFill>
            </a:endParaRPr>
          </a:p>
        </p:txBody>
      </p:sp>
      <p:sp>
        <p:nvSpPr>
          <p:cNvPr id="2" name="Title 1"/>
          <p:cNvSpPr>
            <a:spLocks noGrp="1"/>
          </p:cNvSpPr>
          <p:nvPr>
            <p:ph type="ctrTitle"/>
          </p:nvPr>
        </p:nvSpPr>
        <p:spPr>
          <a:xfrm>
            <a:off x="3722918" y="1631730"/>
            <a:ext cx="5026945" cy="2998826"/>
          </a:xfrm>
          <a:prstGeom prst="rect">
            <a:avLst/>
          </a:prstGeom>
        </p:spPr>
        <p:txBody>
          <a:bodyPr anchor="ctr">
            <a:normAutofit/>
          </a:bodyPr>
          <a:lstStyle>
            <a:lvl1pPr algn="l">
              <a:defRPr sz="5200" b="1">
                <a:solidFill>
                  <a:srgbClr val="004890"/>
                </a:solidFill>
                <a:latin typeface="+mn-lt"/>
              </a:defRPr>
            </a:lvl1pPr>
          </a:lstStyle>
          <a:p>
            <a:r>
              <a:rPr lang="es-ES" dirty="0" smtClean="0"/>
              <a:t>Haga clic para modificar el estilo de título del patrón</a:t>
            </a:r>
            <a:endParaRPr lang="en-US" dirty="0"/>
          </a:p>
        </p:txBody>
      </p:sp>
      <p:sp>
        <p:nvSpPr>
          <p:cNvPr id="3" name="Subtitle 2"/>
          <p:cNvSpPr>
            <a:spLocks noGrp="1"/>
          </p:cNvSpPr>
          <p:nvPr>
            <p:ph type="subTitle" idx="1"/>
          </p:nvPr>
        </p:nvSpPr>
        <p:spPr>
          <a:xfrm>
            <a:off x="3722918" y="4900141"/>
            <a:ext cx="5026945" cy="822742"/>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S" dirty="0" smtClean="0"/>
          </a:p>
        </p:txBody>
      </p:sp>
      <p:sp>
        <p:nvSpPr>
          <p:cNvPr id="15" name="Marcador de texto 14"/>
          <p:cNvSpPr>
            <a:spLocks noGrp="1"/>
          </p:cNvSpPr>
          <p:nvPr>
            <p:ph type="body" sz="quarter" idx="10"/>
          </p:nvPr>
        </p:nvSpPr>
        <p:spPr>
          <a:xfrm>
            <a:off x="244478" y="6095691"/>
            <a:ext cx="2441575" cy="487533"/>
          </a:xfrm>
          <a:prstGeom prst="rect">
            <a:avLst/>
          </a:prstGeom>
        </p:spPr>
        <p:txBody>
          <a:bodyPr anchor="ctr"/>
          <a:lstStyle>
            <a:lvl1pPr marL="0" indent="0" algn="ctr">
              <a:buNone/>
              <a:defRPr>
                <a:solidFill>
                  <a:schemeClr val="bg1"/>
                </a:solidFill>
              </a:defRPr>
            </a:lvl1pPr>
          </a:lstStyle>
          <a:p>
            <a:pPr lvl="0"/>
            <a:r>
              <a:rPr lang="en-US" smtClean="0"/>
              <a:t>Click to edit Master text styles</a:t>
            </a:r>
          </a:p>
        </p:txBody>
      </p:sp>
      <p:sp>
        <p:nvSpPr>
          <p:cNvPr id="17" name="Marcador de texto 16"/>
          <p:cNvSpPr>
            <a:spLocks noGrp="1"/>
          </p:cNvSpPr>
          <p:nvPr>
            <p:ph type="body" sz="quarter" idx="11"/>
          </p:nvPr>
        </p:nvSpPr>
        <p:spPr>
          <a:xfrm>
            <a:off x="3722916" y="6095684"/>
            <a:ext cx="5026946" cy="487533"/>
          </a:xfrm>
          <a:prstGeom prst="rect">
            <a:avLst/>
          </a:prstGeom>
        </p:spPr>
        <p:txBody>
          <a:bodyPr anchor="ctr"/>
          <a:lstStyle>
            <a:lvl1pPr marL="0" indent="0" algn="l">
              <a:buNone/>
              <a:defRPr>
                <a:solidFill>
                  <a:srgbClr val="004890"/>
                </a:solidFill>
              </a:defRPr>
            </a:lvl1pPr>
          </a:lstStyle>
          <a:p>
            <a:pPr lvl="0"/>
            <a:r>
              <a:rPr lang="en-US" smtClean="0"/>
              <a:t>Click to edit Master text styles</a:t>
            </a:r>
          </a:p>
        </p:txBody>
      </p:sp>
    </p:spTree>
    <p:extLst>
      <p:ext uri="{BB962C8B-B14F-4D97-AF65-F5344CB8AC3E}">
        <p14:creationId xmlns:p14="http://schemas.microsoft.com/office/powerpoint/2010/main" val="2335238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
        <p:nvSpPr>
          <p:cNvPr id="7" name="Text Placeholder 2"/>
          <p:cNvSpPr>
            <a:spLocks noGrp="1"/>
          </p:cNvSpPr>
          <p:nvPr>
            <p:ph idx="1"/>
          </p:nvPr>
        </p:nvSpPr>
        <p:spPr>
          <a:xfrm>
            <a:off x="464803" y="1215072"/>
            <a:ext cx="8229598" cy="483325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2709" y="6232145"/>
            <a:ext cx="1876425" cy="457200"/>
          </a:xfrm>
          <a:prstGeom prst="rect">
            <a:avLst/>
          </a:prstGeom>
        </p:spPr>
      </p:pic>
    </p:spTree>
    <p:extLst>
      <p:ext uri="{BB962C8B-B14F-4D97-AF65-F5344CB8AC3E}">
        <p14:creationId xmlns:p14="http://schemas.microsoft.com/office/powerpoint/2010/main" val="1085546505"/>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SC2017-Generic">
    <p:spTree>
      <p:nvGrpSpPr>
        <p:cNvPr id="1" name=""/>
        <p:cNvGrpSpPr/>
        <p:nvPr/>
      </p:nvGrpSpPr>
      <p:grpSpPr>
        <a:xfrm>
          <a:off x="0" y="0"/>
          <a:ext cx="0" cy="0"/>
          <a:chOff x="0" y="0"/>
          <a:chExt cx="0" cy="0"/>
        </a:xfrm>
      </p:grpSpPr>
      <p:pic>
        <p:nvPicPr>
          <p:cNvPr id="4" name="Imagen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3392" y="6231446"/>
            <a:ext cx="1876425" cy="45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
        <p:nvSpPr>
          <p:cNvPr id="7" name="Text Placeholder 2"/>
          <p:cNvSpPr>
            <a:spLocks noGrp="1"/>
          </p:cNvSpPr>
          <p:nvPr>
            <p:ph idx="1"/>
          </p:nvPr>
        </p:nvSpPr>
        <p:spPr>
          <a:xfrm>
            <a:off x="464803" y="1215072"/>
            <a:ext cx="8229598" cy="483325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extLst>
      <p:ext uri="{BB962C8B-B14F-4D97-AF65-F5344CB8AC3E}">
        <p14:creationId xmlns:p14="http://schemas.microsoft.com/office/powerpoint/2010/main" val="27939822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SC2017-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Tree>
    <p:extLst>
      <p:ext uri="{BB962C8B-B14F-4D97-AF65-F5344CB8AC3E}">
        <p14:creationId xmlns:p14="http://schemas.microsoft.com/office/powerpoint/2010/main" val="1317151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152000" y="877500"/>
            <a:ext cx="6840000" cy="3960000"/>
          </a:xfrm>
          <a:prstGeom prst="rect">
            <a:avLst/>
          </a:prstGeom>
        </p:spPr>
        <p:txBody>
          <a:bodyPr anchor="ctr"/>
          <a:lstStyle>
            <a:lvl1pPr algn="ctr">
              <a:defRPr sz="6000" b="1">
                <a:latin typeface="+mn-lt"/>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3998101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SC2017-Last">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p:cNvSpPr txBox="1"/>
          <p:nvPr userDrawn="1"/>
        </p:nvSpPr>
        <p:spPr>
          <a:xfrm>
            <a:off x="1990725" y="2487617"/>
            <a:ext cx="5162550" cy="1200383"/>
          </a:xfrm>
          <a:prstGeom prst="rect">
            <a:avLst/>
          </a:prstGeom>
          <a:effectLst>
            <a:outerShdw blurRad="127000" algn="ctr" rotWithShape="0">
              <a:schemeClr val="accent1">
                <a:lumMod val="50000"/>
                <a:alpha val="85000"/>
              </a:schemeClr>
            </a:outerShdw>
          </a:effectLst>
        </p:spPr>
        <p:txBody>
          <a:bodyPr anchor="ctr">
            <a:spAutoFit/>
          </a:bodyPr>
          <a:lstStyle/>
          <a:p>
            <a:pPr algn="ctr">
              <a:defRPr/>
            </a:pPr>
            <a:r>
              <a:rPr lang="es-ES" sz="7200" dirty="0">
                <a:solidFill>
                  <a:prstClr val="white"/>
                </a:solidFill>
                <a:ea typeface="ＭＳ Ｐゴシック" pitchFamily="34" charset="-128"/>
              </a:rPr>
              <a:t>THANK YOU!</a:t>
            </a:r>
          </a:p>
        </p:txBody>
      </p:sp>
      <p:sp>
        <p:nvSpPr>
          <p:cNvPr id="5" name="CuadroTexto 4"/>
          <p:cNvSpPr txBox="1"/>
          <p:nvPr userDrawn="1"/>
        </p:nvSpPr>
        <p:spPr>
          <a:xfrm>
            <a:off x="3360738" y="5865436"/>
            <a:ext cx="2406650" cy="646718"/>
          </a:xfrm>
          <a:prstGeom prst="rect">
            <a:avLst/>
          </a:prstGeom>
          <a:noFill/>
          <a:effectLst>
            <a:outerShdw blurRad="127000" algn="ctr" rotWithShape="0">
              <a:schemeClr val="accent1">
                <a:lumMod val="50000"/>
                <a:alpha val="85000"/>
              </a:schemeClr>
            </a:outerShdw>
          </a:effectLst>
        </p:spPr>
        <p:txBody>
          <a:bodyPr anchor="ctr">
            <a:spAutoFit/>
          </a:bodyPr>
          <a:lstStyle/>
          <a:p>
            <a:pPr algn="ctr">
              <a:defRPr/>
            </a:pPr>
            <a:r>
              <a:rPr lang="es-ES" sz="3600" dirty="0">
                <a:solidFill>
                  <a:prstClr val="white"/>
                </a:solidFill>
                <a:ea typeface="ＭＳ Ｐゴシック" pitchFamily="34" charset="-128"/>
              </a:rPr>
              <a:t>www.bsc.es</a:t>
            </a:r>
          </a:p>
        </p:txBody>
      </p:sp>
      <p:sp>
        <p:nvSpPr>
          <p:cNvPr id="2" name="Título 1"/>
          <p:cNvSpPr>
            <a:spLocks noGrp="1"/>
          </p:cNvSpPr>
          <p:nvPr>
            <p:ph type="title"/>
          </p:nvPr>
        </p:nvSpPr>
        <p:spPr>
          <a:xfrm>
            <a:off x="910318" y="4101717"/>
            <a:ext cx="7323364" cy="688936"/>
          </a:xfrm>
          <a:prstGeom prst="rect">
            <a:avLst/>
          </a:prstGeom>
        </p:spPr>
        <p:txBody>
          <a:bodyPr/>
          <a:lstStyle>
            <a:lvl1pPr algn="ctr">
              <a:defRPr sz="4000">
                <a:solidFill>
                  <a:schemeClr val="bg1"/>
                </a:solidFill>
              </a:defRPr>
            </a:lvl1pPr>
          </a:lstStyle>
          <a:p>
            <a:r>
              <a:rPr lang="en-US" smtClean="0"/>
              <a:t>Click to edit Master title style</a:t>
            </a:r>
            <a:endParaRPr lang="es-ES" dirty="0"/>
          </a:p>
        </p:txBody>
      </p:sp>
    </p:spTree>
    <p:extLst>
      <p:ext uri="{BB962C8B-B14F-4D97-AF65-F5344CB8AC3E}">
        <p14:creationId xmlns:p14="http://schemas.microsoft.com/office/powerpoint/2010/main" val="9600340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SC2017-Last">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4"/>
          <p:cNvSpPr txBox="1"/>
          <p:nvPr userDrawn="1"/>
        </p:nvSpPr>
        <p:spPr>
          <a:xfrm>
            <a:off x="3360738" y="5865436"/>
            <a:ext cx="2406650" cy="646718"/>
          </a:xfrm>
          <a:prstGeom prst="rect">
            <a:avLst/>
          </a:prstGeom>
          <a:noFill/>
          <a:effectLst>
            <a:outerShdw blurRad="127000" algn="ctr" rotWithShape="0">
              <a:schemeClr val="accent1">
                <a:lumMod val="50000"/>
                <a:alpha val="85000"/>
              </a:schemeClr>
            </a:outerShdw>
          </a:effectLst>
        </p:spPr>
        <p:txBody>
          <a:bodyPr anchor="ctr">
            <a:spAutoFit/>
          </a:bodyPr>
          <a:lstStyle/>
          <a:p>
            <a:pPr algn="ctr">
              <a:defRPr/>
            </a:pPr>
            <a:r>
              <a:rPr lang="es-ES" sz="3600" dirty="0">
                <a:solidFill>
                  <a:prstClr val="white"/>
                </a:solidFill>
                <a:ea typeface="ＭＳ Ｐゴシック" pitchFamily="34" charset="-128"/>
              </a:rPr>
              <a:t>www.bsc.es</a:t>
            </a:r>
          </a:p>
        </p:txBody>
      </p:sp>
      <p:sp>
        <p:nvSpPr>
          <p:cNvPr id="2" name="Título 1"/>
          <p:cNvSpPr>
            <a:spLocks noGrp="1"/>
          </p:cNvSpPr>
          <p:nvPr>
            <p:ph type="title"/>
          </p:nvPr>
        </p:nvSpPr>
        <p:spPr>
          <a:xfrm>
            <a:off x="910318" y="4101717"/>
            <a:ext cx="7323364" cy="688936"/>
          </a:xfrm>
          <a:prstGeom prst="rect">
            <a:avLst/>
          </a:prstGeom>
        </p:spPr>
        <p:txBody>
          <a:bodyPr/>
          <a:lstStyle>
            <a:lvl1pPr algn="ctr">
              <a:defRPr sz="4000">
                <a:solidFill>
                  <a:schemeClr val="bg1"/>
                </a:solidFill>
              </a:defRPr>
            </a:lvl1pPr>
          </a:lstStyle>
          <a:p>
            <a:r>
              <a:rPr lang="en-US" smtClean="0"/>
              <a:t>Click to edit Master title style</a:t>
            </a:r>
            <a:endParaRPr lang="es-ES" dirty="0"/>
          </a:p>
        </p:txBody>
      </p:sp>
    </p:spTree>
    <p:extLst>
      <p:ext uri="{BB962C8B-B14F-4D97-AF65-F5344CB8AC3E}">
        <p14:creationId xmlns:p14="http://schemas.microsoft.com/office/powerpoint/2010/main" val="3591171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ext-picture">
    <p:spTree>
      <p:nvGrpSpPr>
        <p:cNvPr id="1" name=""/>
        <p:cNvGrpSpPr/>
        <p:nvPr/>
      </p:nvGrpSpPr>
      <p:grpSpPr>
        <a:xfrm>
          <a:off x="0" y="0"/>
          <a:ext cx="0" cy="0"/>
          <a:chOff x="0" y="0"/>
          <a:chExt cx="0" cy="0"/>
        </a:xfrm>
      </p:grpSpPr>
      <p:pic>
        <p:nvPicPr>
          <p:cNvPr id="5"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3"/>
            <a:ext cx="9290050" cy="82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rrowheads="1"/>
          </p:cNvSpPr>
          <p:nvPr userDrawn="1"/>
        </p:nvSpPr>
        <p:spPr bwMode="auto">
          <a:xfrm>
            <a:off x="8458200" y="6355514"/>
            <a:ext cx="533400" cy="50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eaLnBrk="1" fontAlgn="base" hangingPunct="1">
              <a:spcBef>
                <a:spcPct val="0"/>
              </a:spcBef>
              <a:spcAft>
                <a:spcPct val="0"/>
              </a:spcAft>
              <a:defRPr/>
            </a:pPr>
            <a:fld id="{5E0E8C09-F9C9-4CB9-962F-B81940FEB92B}" type="slidenum">
              <a:rPr lang="en-US" sz="1000" smtClean="0">
                <a:solidFill>
                  <a:srgbClr val="23589C"/>
                </a:solidFill>
              </a:rPr>
              <a:pPr algn="r" defTabSz="914400" eaLnBrk="1" fontAlgn="base" hangingPunct="1">
                <a:spcBef>
                  <a:spcPct val="0"/>
                </a:spcBef>
                <a:spcAft>
                  <a:spcPct val="0"/>
                </a:spcAft>
                <a:defRPr/>
              </a:pPr>
              <a:t>‹Nr.›</a:t>
            </a:fld>
            <a:endParaRPr lang="en-US" sz="1800" smtClean="0">
              <a:solidFill>
                <a:prstClr val="black"/>
              </a:solidFill>
              <a:latin typeface="Calibri" pitchFamily="34" charset="0"/>
            </a:endParaRPr>
          </a:p>
        </p:txBody>
      </p:sp>
      <p:pic>
        <p:nvPicPr>
          <p:cNvPr id="7" name="Picture 11" descr="C:\Users\lbermude\Documents\Laura\PWP BSC\img_ok\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32588" y="141133"/>
            <a:ext cx="1936750" cy="56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9"/>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45480" y="122523"/>
            <a:ext cx="574675" cy="29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p:cNvSpPr>
          <p:nvPr>
            <p:ph type="title"/>
          </p:nvPr>
        </p:nvSpPr>
        <p:spPr>
          <a:xfrm>
            <a:off x="396876" y="141100"/>
            <a:ext cx="6191348" cy="680868"/>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0" name="Picture Placeholder 9"/>
          <p:cNvSpPr>
            <a:spLocks noGrp="1" noChangeAspect="1"/>
          </p:cNvSpPr>
          <p:nvPr>
            <p:ph type="pic" sz="quarter" idx="11"/>
          </p:nvPr>
        </p:nvSpPr>
        <p:spPr>
          <a:xfrm>
            <a:off x="4572000" y="3147612"/>
            <a:ext cx="4152900" cy="3306310"/>
          </a:xfrm>
          <a:prstGeom prst="rect">
            <a:avLst/>
          </a:prstGeom>
        </p:spPr>
        <p:txBody>
          <a:bodyPr/>
          <a:lstStyle>
            <a:lvl1pPr marL="0" indent="0">
              <a:buNone/>
              <a:defRPr sz="1200"/>
            </a:lvl1pPr>
          </a:lstStyle>
          <a:p>
            <a:pPr lvl="0"/>
            <a:r>
              <a:rPr lang="en-US" noProof="0" smtClean="0"/>
              <a:t>Click icon to add picture</a:t>
            </a:r>
            <a:endParaRPr lang="en-US" noProof="0" dirty="0"/>
          </a:p>
        </p:txBody>
      </p:sp>
      <p:sp>
        <p:nvSpPr>
          <p:cNvPr id="9" name="Text Placeholder 10"/>
          <p:cNvSpPr>
            <a:spLocks noGrp="1" noChangeAspect="1"/>
          </p:cNvSpPr>
          <p:nvPr>
            <p:ph type="body" sz="quarter" idx="10"/>
          </p:nvPr>
        </p:nvSpPr>
        <p:spPr>
          <a:xfrm>
            <a:off x="395538" y="962661"/>
            <a:ext cx="8329365" cy="539285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79868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14591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69" name="PlaceHolder 1"/>
          <p:cNvSpPr>
            <a:spLocks noGrp="1"/>
          </p:cNvSpPr>
          <p:nvPr>
            <p:ph type="title"/>
          </p:nvPr>
        </p:nvSpPr>
        <p:spPr>
          <a:xfrm>
            <a:off x="3722760" y="1631880"/>
            <a:ext cx="5026680" cy="2998440"/>
          </a:xfrm>
          <a:prstGeom prst="rect">
            <a:avLst/>
          </a:prstGeom>
        </p:spPr>
        <p:txBody>
          <a:bodyPr lIns="0" tIns="0" rIns="0" bIns="0" anchor="ctr"/>
          <a:lstStyle/>
          <a:p>
            <a:endParaRPr lang="en-US"/>
          </a:p>
        </p:txBody>
      </p:sp>
      <p:sp>
        <p:nvSpPr>
          <p:cNvPr id="370" name="PlaceHolder 2"/>
          <p:cNvSpPr>
            <a:spLocks noGrp="1"/>
          </p:cNvSpPr>
          <p:nvPr>
            <p:ph type="subTitle"/>
          </p:nvPr>
        </p:nvSpPr>
        <p:spPr>
          <a:xfrm>
            <a:off x="244440" y="5886720"/>
            <a:ext cx="2441160" cy="905400"/>
          </a:xfrm>
          <a:prstGeom prst="rect">
            <a:avLst/>
          </a:prstGeom>
        </p:spPr>
        <p:txBody>
          <a:bodyPr lIns="0" tIns="0" rIns="0" bIns="0" anchor="ctr"/>
          <a:lstStyle/>
          <a:p>
            <a:endParaRPr lang="en-US"/>
          </a:p>
        </p:txBody>
      </p:sp>
    </p:spTree>
    <p:extLst>
      <p:ext uri="{BB962C8B-B14F-4D97-AF65-F5344CB8AC3E}">
        <p14:creationId xmlns:p14="http://schemas.microsoft.com/office/powerpoint/2010/main" val="18843453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71" name="PlaceHolder 1"/>
          <p:cNvSpPr>
            <a:spLocks noGrp="1"/>
          </p:cNvSpPr>
          <p:nvPr>
            <p:ph type="title"/>
          </p:nvPr>
        </p:nvSpPr>
        <p:spPr>
          <a:xfrm>
            <a:off x="3722760" y="1631880"/>
            <a:ext cx="5026680" cy="2998440"/>
          </a:xfrm>
          <a:prstGeom prst="rect">
            <a:avLst/>
          </a:prstGeom>
        </p:spPr>
        <p:txBody>
          <a:bodyPr lIns="0" tIns="0" rIns="0" bIns="0" anchor="ctr"/>
          <a:lstStyle/>
          <a:p>
            <a:endParaRPr lang="en-US"/>
          </a:p>
        </p:txBody>
      </p:sp>
      <p:sp>
        <p:nvSpPr>
          <p:cNvPr id="372" name="PlaceHolder 2"/>
          <p:cNvSpPr>
            <a:spLocks noGrp="1"/>
          </p:cNvSpPr>
          <p:nvPr>
            <p:ph type="body"/>
          </p:nvPr>
        </p:nvSpPr>
        <p:spPr>
          <a:xfrm>
            <a:off x="244440" y="6095880"/>
            <a:ext cx="2441160" cy="487080"/>
          </a:xfrm>
          <a:prstGeom prst="rect">
            <a:avLst/>
          </a:prstGeom>
        </p:spPr>
        <p:txBody>
          <a:bodyPr lIns="0" tIns="0" rIns="0" bIns="0">
            <a:normAutofit/>
          </a:bodyPr>
          <a:lstStyle/>
          <a:p>
            <a:endParaRPr lang="en-US"/>
          </a:p>
        </p:txBody>
      </p:sp>
    </p:spTree>
    <p:extLst>
      <p:ext uri="{BB962C8B-B14F-4D97-AF65-F5344CB8AC3E}">
        <p14:creationId xmlns:p14="http://schemas.microsoft.com/office/powerpoint/2010/main" val="830693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73" name="PlaceHolder 1"/>
          <p:cNvSpPr>
            <a:spLocks noGrp="1"/>
          </p:cNvSpPr>
          <p:nvPr>
            <p:ph type="title"/>
          </p:nvPr>
        </p:nvSpPr>
        <p:spPr>
          <a:xfrm>
            <a:off x="3722760" y="1631880"/>
            <a:ext cx="5026680" cy="2998440"/>
          </a:xfrm>
          <a:prstGeom prst="rect">
            <a:avLst/>
          </a:prstGeom>
        </p:spPr>
        <p:txBody>
          <a:bodyPr lIns="0" tIns="0" rIns="0" bIns="0" anchor="ctr"/>
          <a:lstStyle/>
          <a:p>
            <a:endParaRPr lang="en-US"/>
          </a:p>
        </p:txBody>
      </p:sp>
      <p:sp>
        <p:nvSpPr>
          <p:cNvPr id="374"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a:p>
        </p:txBody>
      </p:sp>
      <p:sp>
        <p:nvSpPr>
          <p:cNvPr id="375" name="PlaceHolder 3"/>
          <p:cNvSpPr>
            <a:spLocks noGrp="1"/>
          </p:cNvSpPr>
          <p:nvPr>
            <p:ph type="body"/>
          </p:nvPr>
        </p:nvSpPr>
        <p:spPr>
          <a:xfrm>
            <a:off x="1495800" y="6095880"/>
            <a:ext cx="1191240" cy="487080"/>
          </a:xfrm>
          <a:prstGeom prst="rect">
            <a:avLst/>
          </a:prstGeom>
        </p:spPr>
        <p:txBody>
          <a:bodyPr lIns="0" tIns="0" rIns="0" bIns="0">
            <a:normAutofit/>
          </a:bodyPr>
          <a:lstStyle/>
          <a:p>
            <a:endParaRPr lang="en-US"/>
          </a:p>
        </p:txBody>
      </p:sp>
    </p:spTree>
    <p:extLst>
      <p:ext uri="{BB962C8B-B14F-4D97-AF65-F5344CB8AC3E}">
        <p14:creationId xmlns:p14="http://schemas.microsoft.com/office/powerpoint/2010/main" val="1538949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SC2017-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Tree>
    <p:extLst>
      <p:ext uri="{BB962C8B-B14F-4D97-AF65-F5344CB8AC3E}">
        <p14:creationId xmlns:p14="http://schemas.microsoft.com/office/powerpoint/2010/main" val="94816410"/>
      </p:ext>
    </p:extLst>
  </p:cSld>
  <p:clrMapOvr>
    <a:masterClrMapping/>
  </p:clrMapOvr>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76" name="PlaceHolder 1"/>
          <p:cNvSpPr>
            <a:spLocks noGrp="1"/>
          </p:cNvSpPr>
          <p:nvPr>
            <p:ph type="title"/>
          </p:nvPr>
        </p:nvSpPr>
        <p:spPr>
          <a:xfrm>
            <a:off x="3722760" y="1631880"/>
            <a:ext cx="5026680" cy="2998440"/>
          </a:xfrm>
          <a:prstGeom prst="rect">
            <a:avLst/>
          </a:prstGeom>
        </p:spPr>
        <p:txBody>
          <a:bodyPr lIns="0" tIns="0" rIns="0" bIns="0" anchor="ctr"/>
          <a:lstStyle/>
          <a:p>
            <a:endParaRPr lang="en-US"/>
          </a:p>
        </p:txBody>
      </p:sp>
    </p:spTree>
    <p:extLst>
      <p:ext uri="{BB962C8B-B14F-4D97-AF65-F5344CB8AC3E}">
        <p14:creationId xmlns:p14="http://schemas.microsoft.com/office/powerpoint/2010/main" val="37217458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77" name="PlaceHolder 1"/>
          <p:cNvSpPr>
            <a:spLocks noGrp="1"/>
          </p:cNvSpPr>
          <p:nvPr>
            <p:ph type="subTitle"/>
          </p:nvPr>
        </p:nvSpPr>
        <p:spPr>
          <a:xfrm>
            <a:off x="3722760" y="1724040"/>
            <a:ext cx="5026680" cy="13716000"/>
          </a:xfrm>
          <a:prstGeom prst="rect">
            <a:avLst/>
          </a:prstGeom>
        </p:spPr>
        <p:txBody>
          <a:bodyPr lIns="0" tIns="0" rIns="0" bIns="0" anchor="ctr"/>
          <a:lstStyle/>
          <a:p>
            <a:endParaRPr lang="en-US"/>
          </a:p>
        </p:txBody>
      </p:sp>
    </p:spTree>
    <p:extLst>
      <p:ext uri="{BB962C8B-B14F-4D97-AF65-F5344CB8AC3E}">
        <p14:creationId xmlns:p14="http://schemas.microsoft.com/office/powerpoint/2010/main" val="37883845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78" name="PlaceHolder 1"/>
          <p:cNvSpPr>
            <a:spLocks noGrp="1"/>
          </p:cNvSpPr>
          <p:nvPr>
            <p:ph type="title"/>
          </p:nvPr>
        </p:nvSpPr>
        <p:spPr>
          <a:xfrm>
            <a:off x="3722760" y="1631880"/>
            <a:ext cx="5026680" cy="2998440"/>
          </a:xfrm>
          <a:prstGeom prst="rect">
            <a:avLst/>
          </a:prstGeom>
        </p:spPr>
        <p:txBody>
          <a:bodyPr lIns="0" tIns="0" rIns="0" bIns="0" anchor="ctr"/>
          <a:lstStyle/>
          <a:p>
            <a:endParaRPr lang="en-US"/>
          </a:p>
        </p:txBody>
      </p:sp>
      <p:sp>
        <p:nvSpPr>
          <p:cNvPr id="379"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a:p>
        </p:txBody>
      </p:sp>
      <p:sp>
        <p:nvSpPr>
          <p:cNvPr id="380" name="PlaceHolder 3"/>
          <p:cNvSpPr>
            <a:spLocks noGrp="1"/>
          </p:cNvSpPr>
          <p:nvPr>
            <p:ph type="body"/>
          </p:nvPr>
        </p:nvSpPr>
        <p:spPr>
          <a:xfrm>
            <a:off x="244440" y="6350401"/>
            <a:ext cx="1191240" cy="232200"/>
          </a:xfrm>
          <a:prstGeom prst="rect">
            <a:avLst/>
          </a:prstGeom>
        </p:spPr>
        <p:txBody>
          <a:bodyPr lIns="0" tIns="0" rIns="0" bIns="0">
            <a:normAutofit/>
          </a:bodyPr>
          <a:lstStyle/>
          <a:p>
            <a:endParaRPr lang="en-US"/>
          </a:p>
        </p:txBody>
      </p:sp>
      <p:sp>
        <p:nvSpPr>
          <p:cNvPr id="381" name="PlaceHolder 4"/>
          <p:cNvSpPr>
            <a:spLocks noGrp="1"/>
          </p:cNvSpPr>
          <p:nvPr>
            <p:ph type="body"/>
          </p:nvPr>
        </p:nvSpPr>
        <p:spPr>
          <a:xfrm>
            <a:off x="1495800" y="6095880"/>
            <a:ext cx="1191240" cy="487080"/>
          </a:xfrm>
          <a:prstGeom prst="rect">
            <a:avLst/>
          </a:prstGeom>
        </p:spPr>
        <p:txBody>
          <a:bodyPr lIns="0" tIns="0" rIns="0" bIns="0">
            <a:normAutofit/>
          </a:bodyPr>
          <a:lstStyle/>
          <a:p>
            <a:endParaRPr lang="en-US"/>
          </a:p>
        </p:txBody>
      </p:sp>
    </p:spTree>
    <p:extLst>
      <p:ext uri="{BB962C8B-B14F-4D97-AF65-F5344CB8AC3E}">
        <p14:creationId xmlns:p14="http://schemas.microsoft.com/office/powerpoint/2010/main" val="2450805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82" name="PlaceHolder 1"/>
          <p:cNvSpPr>
            <a:spLocks noGrp="1"/>
          </p:cNvSpPr>
          <p:nvPr>
            <p:ph type="title"/>
          </p:nvPr>
        </p:nvSpPr>
        <p:spPr>
          <a:xfrm>
            <a:off x="3722760" y="1631880"/>
            <a:ext cx="5026680" cy="2998440"/>
          </a:xfrm>
          <a:prstGeom prst="rect">
            <a:avLst/>
          </a:prstGeom>
        </p:spPr>
        <p:txBody>
          <a:bodyPr lIns="0" tIns="0" rIns="0" bIns="0" anchor="ctr"/>
          <a:lstStyle/>
          <a:p>
            <a:endParaRPr lang="en-US"/>
          </a:p>
        </p:txBody>
      </p:sp>
      <p:sp>
        <p:nvSpPr>
          <p:cNvPr id="383"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a:p>
        </p:txBody>
      </p:sp>
      <p:sp>
        <p:nvSpPr>
          <p:cNvPr id="384"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a:p>
        </p:txBody>
      </p:sp>
      <p:sp>
        <p:nvSpPr>
          <p:cNvPr id="385"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a:p>
        </p:txBody>
      </p:sp>
    </p:spTree>
    <p:extLst>
      <p:ext uri="{BB962C8B-B14F-4D97-AF65-F5344CB8AC3E}">
        <p14:creationId xmlns:p14="http://schemas.microsoft.com/office/powerpoint/2010/main" val="15412109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86" name="PlaceHolder 1"/>
          <p:cNvSpPr>
            <a:spLocks noGrp="1"/>
          </p:cNvSpPr>
          <p:nvPr>
            <p:ph type="title"/>
          </p:nvPr>
        </p:nvSpPr>
        <p:spPr>
          <a:xfrm>
            <a:off x="3722760" y="1631880"/>
            <a:ext cx="5026680" cy="2998440"/>
          </a:xfrm>
          <a:prstGeom prst="rect">
            <a:avLst/>
          </a:prstGeom>
        </p:spPr>
        <p:txBody>
          <a:bodyPr lIns="0" tIns="0" rIns="0" bIns="0" anchor="ctr"/>
          <a:lstStyle/>
          <a:p>
            <a:endParaRPr lang="en-US"/>
          </a:p>
        </p:txBody>
      </p:sp>
      <p:sp>
        <p:nvSpPr>
          <p:cNvPr id="387"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a:p>
        </p:txBody>
      </p:sp>
      <p:sp>
        <p:nvSpPr>
          <p:cNvPr id="388"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a:p>
        </p:txBody>
      </p:sp>
      <p:sp>
        <p:nvSpPr>
          <p:cNvPr id="389" name="PlaceHolder 4"/>
          <p:cNvSpPr>
            <a:spLocks noGrp="1"/>
          </p:cNvSpPr>
          <p:nvPr>
            <p:ph type="body"/>
          </p:nvPr>
        </p:nvSpPr>
        <p:spPr>
          <a:xfrm>
            <a:off x="244440" y="6350401"/>
            <a:ext cx="2441160" cy="232200"/>
          </a:xfrm>
          <a:prstGeom prst="rect">
            <a:avLst/>
          </a:prstGeom>
        </p:spPr>
        <p:txBody>
          <a:bodyPr lIns="0" tIns="0" rIns="0" bIns="0">
            <a:normAutofit/>
          </a:bodyPr>
          <a:lstStyle/>
          <a:p>
            <a:endParaRPr lang="en-US"/>
          </a:p>
        </p:txBody>
      </p:sp>
    </p:spTree>
    <p:extLst>
      <p:ext uri="{BB962C8B-B14F-4D97-AF65-F5344CB8AC3E}">
        <p14:creationId xmlns:p14="http://schemas.microsoft.com/office/powerpoint/2010/main" val="8577115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90" name="PlaceHolder 1"/>
          <p:cNvSpPr>
            <a:spLocks noGrp="1"/>
          </p:cNvSpPr>
          <p:nvPr>
            <p:ph type="title"/>
          </p:nvPr>
        </p:nvSpPr>
        <p:spPr>
          <a:xfrm>
            <a:off x="3722760" y="1631880"/>
            <a:ext cx="5026680" cy="2998440"/>
          </a:xfrm>
          <a:prstGeom prst="rect">
            <a:avLst/>
          </a:prstGeom>
        </p:spPr>
        <p:txBody>
          <a:bodyPr lIns="0" tIns="0" rIns="0" bIns="0" anchor="ctr"/>
          <a:lstStyle/>
          <a:p>
            <a:endParaRPr lang="en-US"/>
          </a:p>
        </p:txBody>
      </p:sp>
      <p:sp>
        <p:nvSpPr>
          <p:cNvPr id="391" name="PlaceHolder 2"/>
          <p:cNvSpPr>
            <a:spLocks noGrp="1"/>
          </p:cNvSpPr>
          <p:nvPr>
            <p:ph type="body"/>
          </p:nvPr>
        </p:nvSpPr>
        <p:spPr>
          <a:xfrm>
            <a:off x="244440" y="6095880"/>
            <a:ext cx="2441160" cy="232200"/>
          </a:xfrm>
          <a:prstGeom prst="rect">
            <a:avLst/>
          </a:prstGeom>
        </p:spPr>
        <p:txBody>
          <a:bodyPr lIns="0" tIns="0" rIns="0" bIns="0">
            <a:normAutofit/>
          </a:bodyPr>
          <a:lstStyle/>
          <a:p>
            <a:endParaRPr lang="en-US"/>
          </a:p>
        </p:txBody>
      </p:sp>
      <p:sp>
        <p:nvSpPr>
          <p:cNvPr id="392" name="PlaceHolder 3"/>
          <p:cNvSpPr>
            <a:spLocks noGrp="1"/>
          </p:cNvSpPr>
          <p:nvPr>
            <p:ph type="body"/>
          </p:nvPr>
        </p:nvSpPr>
        <p:spPr>
          <a:xfrm>
            <a:off x="244440" y="6350401"/>
            <a:ext cx="2441160" cy="232200"/>
          </a:xfrm>
          <a:prstGeom prst="rect">
            <a:avLst/>
          </a:prstGeom>
        </p:spPr>
        <p:txBody>
          <a:bodyPr lIns="0" tIns="0" rIns="0" bIns="0">
            <a:normAutofit/>
          </a:bodyPr>
          <a:lstStyle/>
          <a:p>
            <a:endParaRPr lang="en-US"/>
          </a:p>
        </p:txBody>
      </p:sp>
    </p:spTree>
    <p:extLst>
      <p:ext uri="{BB962C8B-B14F-4D97-AF65-F5344CB8AC3E}">
        <p14:creationId xmlns:p14="http://schemas.microsoft.com/office/powerpoint/2010/main" val="34967346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93" name="PlaceHolder 1"/>
          <p:cNvSpPr>
            <a:spLocks noGrp="1"/>
          </p:cNvSpPr>
          <p:nvPr>
            <p:ph type="title"/>
          </p:nvPr>
        </p:nvSpPr>
        <p:spPr>
          <a:xfrm>
            <a:off x="3722760" y="1631880"/>
            <a:ext cx="5026680" cy="2998440"/>
          </a:xfrm>
          <a:prstGeom prst="rect">
            <a:avLst/>
          </a:prstGeom>
        </p:spPr>
        <p:txBody>
          <a:bodyPr lIns="0" tIns="0" rIns="0" bIns="0" anchor="ctr"/>
          <a:lstStyle/>
          <a:p>
            <a:endParaRPr lang="en-US"/>
          </a:p>
        </p:txBody>
      </p:sp>
      <p:sp>
        <p:nvSpPr>
          <p:cNvPr id="394"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a:p>
        </p:txBody>
      </p:sp>
      <p:sp>
        <p:nvSpPr>
          <p:cNvPr id="395"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a:p>
        </p:txBody>
      </p:sp>
      <p:sp>
        <p:nvSpPr>
          <p:cNvPr id="396"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a:p>
        </p:txBody>
      </p:sp>
      <p:sp>
        <p:nvSpPr>
          <p:cNvPr id="397" name="PlaceHolder 5"/>
          <p:cNvSpPr>
            <a:spLocks noGrp="1"/>
          </p:cNvSpPr>
          <p:nvPr>
            <p:ph type="body"/>
          </p:nvPr>
        </p:nvSpPr>
        <p:spPr>
          <a:xfrm>
            <a:off x="244440" y="6350401"/>
            <a:ext cx="1191240" cy="232200"/>
          </a:xfrm>
          <a:prstGeom prst="rect">
            <a:avLst/>
          </a:prstGeom>
        </p:spPr>
        <p:txBody>
          <a:bodyPr lIns="0" tIns="0" rIns="0" bIns="0">
            <a:normAutofit/>
          </a:bodyPr>
          <a:lstStyle/>
          <a:p>
            <a:endParaRPr lang="en-US"/>
          </a:p>
        </p:txBody>
      </p:sp>
    </p:spTree>
    <p:extLst>
      <p:ext uri="{BB962C8B-B14F-4D97-AF65-F5344CB8AC3E}">
        <p14:creationId xmlns:p14="http://schemas.microsoft.com/office/powerpoint/2010/main" val="37682211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98" name="PlaceHolder 1"/>
          <p:cNvSpPr>
            <a:spLocks noGrp="1"/>
          </p:cNvSpPr>
          <p:nvPr>
            <p:ph type="title"/>
          </p:nvPr>
        </p:nvSpPr>
        <p:spPr>
          <a:xfrm>
            <a:off x="3722760" y="1631880"/>
            <a:ext cx="5026680" cy="2998440"/>
          </a:xfrm>
          <a:prstGeom prst="rect">
            <a:avLst/>
          </a:prstGeom>
        </p:spPr>
        <p:txBody>
          <a:bodyPr lIns="0" tIns="0" rIns="0" bIns="0" anchor="ctr"/>
          <a:lstStyle/>
          <a:p>
            <a:endParaRPr lang="en-US"/>
          </a:p>
        </p:txBody>
      </p:sp>
      <p:sp>
        <p:nvSpPr>
          <p:cNvPr id="399" name="PlaceHolder 2"/>
          <p:cNvSpPr>
            <a:spLocks noGrp="1"/>
          </p:cNvSpPr>
          <p:nvPr>
            <p:ph type="body"/>
          </p:nvPr>
        </p:nvSpPr>
        <p:spPr>
          <a:xfrm>
            <a:off x="244440" y="6095880"/>
            <a:ext cx="785880" cy="232200"/>
          </a:xfrm>
          <a:prstGeom prst="rect">
            <a:avLst/>
          </a:prstGeom>
        </p:spPr>
        <p:txBody>
          <a:bodyPr lIns="0" tIns="0" rIns="0" bIns="0">
            <a:normAutofit/>
          </a:bodyPr>
          <a:lstStyle/>
          <a:p>
            <a:endParaRPr lang="en-US"/>
          </a:p>
        </p:txBody>
      </p:sp>
      <p:sp>
        <p:nvSpPr>
          <p:cNvPr id="400" name="PlaceHolder 3"/>
          <p:cNvSpPr>
            <a:spLocks noGrp="1"/>
          </p:cNvSpPr>
          <p:nvPr>
            <p:ph type="body"/>
          </p:nvPr>
        </p:nvSpPr>
        <p:spPr>
          <a:xfrm>
            <a:off x="1069920" y="6095880"/>
            <a:ext cx="785880" cy="232200"/>
          </a:xfrm>
          <a:prstGeom prst="rect">
            <a:avLst/>
          </a:prstGeom>
        </p:spPr>
        <p:txBody>
          <a:bodyPr lIns="0" tIns="0" rIns="0" bIns="0">
            <a:normAutofit/>
          </a:bodyPr>
          <a:lstStyle/>
          <a:p>
            <a:endParaRPr lang="en-US"/>
          </a:p>
        </p:txBody>
      </p:sp>
      <p:sp>
        <p:nvSpPr>
          <p:cNvPr id="401" name="PlaceHolder 4"/>
          <p:cNvSpPr>
            <a:spLocks noGrp="1"/>
          </p:cNvSpPr>
          <p:nvPr>
            <p:ph type="body"/>
          </p:nvPr>
        </p:nvSpPr>
        <p:spPr>
          <a:xfrm>
            <a:off x="1895400" y="6095880"/>
            <a:ext cx="785880" cy="232200"/>
          </a:xfrm>
          <a:prstGeom prst="rect">
            <a:avLst/>
          </a:prstGeom>
        </p:spPr>
        <p:txBody>
          <a:bodyPr lIns="0" tIns="0" rIns="0" bIns="0">
            <a:normAutofit/>
          </a:bodyPr>
          <a:lstStyle/>
          <a:p>
            <a:endParaRPr lang="en-US"/>
          </a:p>
        </p:txBody>
      </p:sp>
      <p:sp>
        <p:nvSpPr>
          <p:cNvPr id="402" name="PlaceHolder 5"/>
          <p:cNvSpPr>
            <a:spLocks noGrp="1"/>
          </p:cNvSpPr>
          <p:nvPr>
            <p:ph type="body"/>
          </p:nvPr>
        </p:nvSpPr>
        <p:spPr>
          <a:xfrm>
            <a:off x="1895400" y="6350401"/>
            <a:ext cx="785880" cy="232200"/>
          </a:xfrm>
          <a:prstGeom prst="rect">
            <a:avLst/>
          </a:prstGeom>
        </p:spPr>
        <p:txBody>
          <a:bodyPr lIns="0" tIns="0" rIns="0" bIns="0">
            <a:normAutofit/>
          </a:bodyPr>
          <a:lstStyle/>
          <a:p>
            <a:endParaRPr lang="en-US"/>
          </a:p>
        </p:txBody>
      </p:sp>
      <p:sp>
        <p:nvSpPr>
          <p:cNvPr id="403" name="PlaceHolder 6"/>
          <p:cNvSpPr>
            <a:spLocks noGrp="1"/>
          </p:cNvSpPr>
          <p:nvPr>
            <p:ph type="body"/>
          </p:nvPr>
        </p:nvSpPr>
        <p:spPr>
          <a:xfrm>
            <a:off x="1069920" y="6350401"/>
            <a:ext cx="785880" cy="232200"/>
          </a:xfrm>
          <a:prstGeom prst="rect">
            <a:avLst/>
          </a:prstGeom>
        </p:spPr>
        <p:txBody>
          <a:bodyPr lIns="0" tIns="0" rIns="0" bIns="0">
            <a:normAutofit/>
          </a:bodyPr>
          <a:lstStyle/>
          <a:p>
            <a:endParaRPr lang="en-US"/>
          </a:p>
        </p:txBody>
      </p:sp>
      <p:sp>
        <p:nvSpPr>
          <p:cNvPr id="404" name="PlaceHolder 7"/>
          <p:cNvSpPr>
            <a:spLocks noGrp="1"/>
          </p:cNvSpPr>
          <p:nvPr>
            <p:ph type="body"/>
          </p:nvPr>
        </p:nvSpPr>
        <p:spPr>
          <a:xfrm>
            <a:off x="244440" y="6350401"/>
            <a:ext cx="785880" cy="232200"/>
          </a:xfrm>
          <a:prstGeom prst="rect">
            <a:avLst/>
          </a:prstGeom>
        </p:spPr>
        <p:txBody>
          <a:bodyPr lIns="0" tIns="0" rIns="0" bIns="0">
            <a:normAutofit/>
          </a:bodyPr>
          <a:lstStyle/>
          <a:p>
            <a:endParaRPr lang="en-US"/>
          </a:p>
        </p:txBody>
      </p:sp>
    </p:spTree>
    <p:extLst>
      <p:ext uri="{BB962C8B-B14F-4D97-AF65-F5344CB8AC3E}">
        <p14:creationId xmlns:p14="http://schemas.microsoft.com/office/powerpoint/2010/main" val="1977984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objectives">
    <p:spTree>
      <p:nvGrpSpPr>
        <p:cNvPr id="1" name=""/>
        <p:cNvGrpSpPr/>
        <p:nvPr/>
      </p:nvGrpSpPr>
      <p:grpSpPr>
        <a:xfrm>
          <a:off x="0" y="0"/>
          <a:ext cx="0" cy="0"/>
          <a:chOff x="0" y="0"/>
          <a:chExt cx="0" cy="0"/>
        </a:xfrm>
      </p:grpSpPr>
      <p:pic>
        <p:nvPicPr>
          <p:cNvPr id="4"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2900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Shape 3"/>
          <p:cNvSpPr txBox="1">
            <a:spLocks noChangeArrowheads="1"/>
          </p:cNvSpPr>
          <p:nvPr userDrawn="1"/>
        </p:nvSpPr>
        <p:spPr bwMode="auto">
          <a:xfrm>
            <a:off x="8458200" y="6354763"/>
            <a:ext cx="5334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eaLnBrk="1" fontAlgn="base" hangingPunct="1">
              <a:spcBef>
                <a:spcPct val="0"/>
              </a:spcBef>
              <a:spcAft>
                <a:spcPct val="0"/>
              </a:spcAft>
            </a:pPr>
            <a:fld id="{26E41E18-93EF-4B3C-9440-BBBEA725CCD9}" type="slidenum">
              <a:rPr lang="en-US" altLang="en-US" sz="1000" smtClean="0">
                <a:solidFill>
                  <a:srgbClr val="23589C"/>
                </a:solidFill>
              </a:rPr>
              <a:pPr algn="r" defTabSz="914400" eaLnBrk="1" fontAlgn="base" hangingPunct="1">
                <a:spcBef>
                  <a:spcPct val="0"/>
                </a:spcBef>
                <a:spcAft>
                  <a:spcPct val="0"/>
                </a:spcAft>
              </a:pPr>
              <a:t>‹Nr.›</a:t>
            </a:fld>
            <a:endParaRPr lang="en-US" altLang="en-US" sz="1800" smtClean="0">
              <a:solidFill>
                <a:srgbClr val="000000"/>
              </a:solidFill>
              <a:latin typeface="Calibri" pitchFamily="34" charset="0"/>
            </a:endParaRPr>
          </a:p>
        </p:txBody>
      </p:sp>
      <p:pic>
        <p:nvPicPr>
          <p:cNvPr id="6" name="Picture 11" descr="C:\Users\lbermude\Documents\Laura\PWP BSC\img_ok\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32588" y="141288"/>
            <a:ext cx="193675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9"/>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45475" y="122238"/>
            <a:ext cx="57467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noChangeAspect="1"/>
          </p:cNvSpPr>
          <p:nvPr>
            <p:ph type="title"/>
          </p:nvPr>
        </p:nvSpPr>
        <p:spPr>
          <a:xfrm>
            <a:off x="396876" y="141100"/>
            <a:ext cx="6191348" cy="680868"/>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1" name="Text Placeholder 10"/>
          <p:cNvSpPr>
            <a:spLocks noGrp="1" noChangeAspect="1"/>
          </p:cNvSpPr>
          <p:nvPr>
            <p:ph type="body" sz="quarter" idx="10"/>
          </p:nvPr>
        </p:nvSpPr>
        <p:spPr>
          <a:xfrm>
            <a:off x="395538" y="962661"/>
            <a:ext cx="8329365" cy="539285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035862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ext-picture">
    <p:spTree>
      <p:nvGrpSpPr>
        <p:cNvPr id="1" name=""/>
        <p:cNvGrpSpPr/>
        <p:nvPr/>
      </p:nvGrpSpPr>
      <p:grpSpPr>
        <a:xfrm>
          <a:off x="0" y="0"/>
          <a:ext cx="0" cy="0"/>
          <a:chOff x="0" y="0"/>
          <a:chExt cx="0" cy="0"/>
        </a:xfrm>
      </p:grpSpPr>
      <p:pic>
        <p:nvPicPr>
          <p:cNvPr id="5"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2900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rrowheads="1"/>
          </p:cNvSpPr>
          <p:nvPr userDrawn="1"/>
        </p:nvSpPr>
        <p:spPr bwMode="auto">
          <a:xfrm>
            <a:off x="8458200" y="6354763"/>
            <a:ext cx="5334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eaLnBrk="1" fontAlgn="base" hangingPunct="1">
              <a:spcBef>
                <a:spcPct val="0"/>
              </a:spcBef>
              <a:spcAft>
                <a:spcPct val="0"/>
              </a:spcAft>
            </a:pPr>
            <a:fld id="{1C020200-6AED-49BF-A1EB-8D0EBF44CE27}" type="slidenum">
              <a:rPr lang="en-US" altLang="en-US" sz="1000" smtClean="0">
                <a:solidFill>
                  <a:srgbClr val="23589C"/>
                </a:solidFill>
              </a:rPr>
              <a:pPr algn="r" defTabSz="914400" eaLnBrk="1" fontAlgn="base" hangingPunct="1">
                <a:spcBef>
                  <a:spcPct val="0"/>
                </a:spcBef>
                <a:spcAft>
                  <a:spcPct val="0"/>
                </a:spcAft>
              </a:pPr>
              <a:t>‹Nr.›</a:t>
            </a:fld>
            <a:endParaRPr lang="en-US" altLang="en-US" sz="1800" smtClean="0">
              <a:solidFill>
                <a:srgbClr val="000000"/>
              </a:solidFill>
              <a:latin typeface="Calibri" pitchFamily="34" charset="0"/>
            </a:endParaRPr>
          </a:p>
        </p:txBody>
      </p:sp>
      <p:pic>
        <p:nvPicPr>
          <p:cNvPr id="7" name="Picture 11" descr="C:\Users\lbermude\Documents\Laura\PWP BSC\img_ok\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32588" y="141288"/>
            <a:ext cx="193675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9"/>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45475" y="122238"/>
            <a:ext cx="57467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p:cNvSpPr>
          <p:nvPr>
            <p:ph type="title"/>
          </p:nvPr>
        </p:nvSpPr>
        <p:spPr>
          <a:xfrm>
            <a:off x="396876" y="141100"/>
            <a:ext cx="6191348" cy="680868"/>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0" name="Picture Placeholder 9"/>
          <p:cNvSpPr>
            <a:spLocks noGrp="1" noChangeAspect="1"/>
          </p:cNvSpPr>
          <p:nvPr>
            <p:ph type="pic" sz="quarter" idx="11"/>
          </p:nvPr>
        </p:nvSpPr>
        <p:spPr>
          <a:xfrm>
            <a:off x="4572000" y="3147612"/>
            <a:ext cx="4152900" cy="3306310"/>
          </a:xfrm>
          <a:prstGeom prst="rect">
            <a:avLst/>
          </a:prstGeom>
        </p:spPr>
        <p:txBody>
          <a:bodyPr/>
          <a:lstStyle>
            <a:lvl1pPr marL="0" indent="0">
              <a:buNone/>
              <a:defRPr sz="1200"/>
            </a:lvl1pPr>
          </a:lstStyle>
          <a:p>
            <a:pPr lvl="0"/>
            <a:r>
              <a:rPr lang="en-US" noProof="0" smtClean="0"/>
              <a:t>Click icon to add picture</a:t>
            </a:r>
            <a:endParaRPr lang="en-US" noProof="0" dirty="0"/>
          </a:p>
        </p:txBody>
      </p:sp>
      <p:sp>
        <p:nvSpPr>
          <p:cNvPr id="9" name="Text Placeholder 10"/>
          <p:cNvSpPr>
            <a:spLocks noGrp="1" noChangeAspect="1"/>
          </p:cNvSpPr>
          <p:nvPr>
            <p:ph type="body" sz="quarter" idx="10"/>
          </p:nvPr>
        </p:nvSpPr>
        <p:spPr>
          <a:xfrm>
            <a:off x="395538" y="962661"/>
            <a:ext cx="8329365" cy="539285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24460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152000" y="877500"/>
            <a:ext cx="6840000" cy="3960000"/>
          </a:xfrm>
          <a:prstGeom prst="rect">
            <a:avLst/>
          </a:prstGeom>
        </p:spPr>
        <p:txBody>
          <a:bodyPr anchor="ctr"/>
          <a:lstStyle>
            <a:lvl1pPr algn="ctr">
              <a:defRPr sz="6000" b="1">
                <a:latin typeface="+mn-lt"/>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1201753538"/>
      </p:ext>
    </p:extLst>
  </p:cSld>
  <p:clrMapOvr>
    <a:masterClrMapping/>
  </p:clrMapOvr>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10943268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9082460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46329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95288" y="962025"/>
            <a:ext cx="4086225" cy="5387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33913" y="962025"/>
            <a:ext cx="4086225" cy="5387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7684814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8493601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3010644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0236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721311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211228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416704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SC2017-Last">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uadroTexto 3"/>
          <p:cNvSpPr txBox="1"/>
          <p:nvPr userDrawn="1"/>
        </p:nvSpPr>
        <p:spPr>
          <a:xfrm>
            <a:off x="1991225" y="2486932"/>
            <a:ext cx="5161550" cy="1200329"/>
          </a:xfrm>
          <a:prstGeom prst="rect">
            <a:avLst/>
          </a:prstGeom>
          <a:effectLst>
            <a:outerShdw blurRad="127000" algn="ctr" rotWithShape="0">
              <a:schemeClr val="accent1">
                <a:lumMod val="50000"/>
                <a:alpha val="85000"/>
              </a:schemeClr>
            </a:outerShdw>
          </a:effectLst>
        </p:spPr>
        <p:txBody>
          <a:bodyPr wrap="square" rtlCol="0" anchor="ctr">
            <a:spAutoFit/>
          </a:bodyPr>
          <a:lstStyle/>
          <a:p>
            <a:pPr algn="ctr"/>
            <a:r>
              <a:rPr lang="es-ES" sz="7200" dirty="0" smtClean="0">
                <a:solidFill>
                  <a:schemeClr val="bg1"/>
                </a:solidFill>
              </a:rPr>
              <a:t>THANK YOU!</a:t>
            </a:r>
            <a:endParaRPr lang="es-ES" sz="7200" dirty="0">
              <a:solidFill>
                <a:schemeClr val="bg1"/>
              </a:solidFill>
            </a:endParaRPr>
          </a:p>
        </p:txBody>
      </p:sp>
      <p:sp>
        <p:nvSpPr>
          <p:cNvPr id="5" name="CuadroTexto 4"/>
          <p:cNvSpPr txBox="1"/>
          <p:nvPr userDrawn="1"/>
        </p:nvSpPr>
        <p:spPr>
          <a:xfrm>
            <a:off x="3360101" y="5865998"/>
            <a:ext cx="2407901" cy="646331"/>
          </a:xfrm>
          <a:prstGeom prst="rect">
            <a:avLst/>
          </a:prstGeom>
          <a:noFill/>
          <a:effectLst>
            <a:outerShdw blurRad="127000" algn="ctr" rotWithShape="0">
              <a:schemeClr val="accent1">
                <a:lumMod val="50000"/>
                <a:alpha val="85000"/>
              </a:schemeClr>
            </a:outerShdw>
          </a:effectLst>
        </p:spPr>
        <p:txBody>
          <a:bodyPr wrap="square" rtlCol="0" anchor="ctr">
            <a:spAutoFit/>
          </a:bodyPr>
          <a:lstStyle/>
          <a:p>
            <a:pPr algn="ctr"/>
            <a:r>
              <a:rPr lang="es-ES" sz="3600" dirty="0" smtClean="0">
                <a:solidFill>
                  <a:schemeClr val="bg1"/>
                </a:solidFill>
              </a:rPr>
              <a:t>www.bsc.es</a:t>
            </a:r>
            <a:endParaRPr lang="es-ES" sz="3600" dirty="0">
              <a:solidFill>
                <a:schemeClr val="bg1"/>
              </a:solidFill>
            </a:endParaRPr>
          </a:p>
        </p:txBody>
      </p:sp>
      <p:sp>
        <p:nvSpPr>
          <p:cNvPr id="2" name="Título 1"/>
          <p:cNvSpPr>
            <a:spLocks noGrp="1"/>
          </p:cNvSpPr>
          <p:nvPr>
            <p:ph type="title" hasCustomPrompt="1"/>
          </p:nvPr>
        </p:nvSpPr>
        <p:spPr>
          <a:xfrm>
            <a:off x="910318" y="4101712"/>
            <a:ext cx="7323364" cy="688936"/>
          </a:xfrm>
          <a:prstGeom prst="rect">
            <a:avLst/>
          </a:prstGeom>
        </p:spPr>
        <p:txBody>
          <a:bodyPr/>
          <a:lstStyle>
            <a:lvl1pPr algn="ctr">
              <a:defRPr sz="4000">
                <a:solidFill>
                  <a:schemeClr val="bg1"/>
                </a:solidFill>
              </a:defRPr>
            </a:lvl1pPr>
          </a:lstStyle>
          <a:p>
            <a:r>
              <a:rPr lang="es-ES" dirty="0" smtClean="0"/>
              <a:t>YOUR-EMAIL@bsc.es</a:t>
            </a:r>
            <a:endParaRPr lang="es-ES" dirty="0"/>
          </a:p>
        </p:txBody>
      </p:sp>
    </p:spTree>
    <p:extLst>
      <p:ext uri="{BB962C8B-B14F-4D97-AF65-F5344CB8AC3E}">
        <p14:creationId xmlns:p14="http://schemas.microsoft.com/office/powerpoint/2010/main" val="407056219"/>
      </p:ext>
    </p:extLst>
  </p:cSld>
  <p:clrMapOvr>
    <a:masterClrMapping/>
  </p:clrMapOvr>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141288"/>
            <a:ext cx="2081213" cy="620871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141288"/>
            <a:ext cx="6091237" cy="62087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686126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SC2017-Last">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CuadroTexto 4"/>
          <p:cNvSpPr txBox="1"/>
          <p:nvPr userDrawn="1"/>
        </p:nvSpPr>
        <p:spPr>
          <a:xfrm>
            <a:off x="3360101" y="5865998"/>
            <a:ext cx="2407901" cy="646331"/>
          </a:xfrm>
          <a:prstGeom prst="rect">
            <a:avLst/>
          </a:prstGeom>
          <a:noFill/>
          <a:effectLst>
            <a:outerShdw blurRad="127000" algn="ctr" rotWithShape="0">
              <a:schemeClr val="accent1">
                <a:lumMod val="50000"/>
                <a:alpha val="85000"/>
              </a:schemeClr>
            </a:outerShdw>
          </a:effectLst>
        </p:spPr>
        <p:txBody>
          <a:bodyPr wrap="square" rtlCol="0" anchor="ctr">
            <a:spAutoFit/>
          </a:bodyPr>
          <a:lstStyle/>
          <a:p>
            <a:pPr algn="ctr"/>
            <a:r>
              <a:rPr lang="es-ES" sz="3600" dirty="0" smtClean="0">
                <a:solidFill>
                  <a:schemeClr val="bg1"/>
                </a:solidFill>
              </a:rPr>
              <a:t>www.bsc.es</a:t>
            </a:r>
            <a:endParaRPr lang="es-ES" sz="3600" dirty="0">
              <a:solidFill>
                <a:schemeClr val="bg1"/>
              </a:solidFill>
            </a:endParaRPr>
          </a:p>
        </p:txBody>
      </p:sp>
      <p:sp>
        <p:nvSpPr>
          <p:cNvPr id="2" name="Título 1"/>
          <p:cNvSpPr>
            <a:spLocks noGrp="1"/>
          </p:cNvSpPr>
          <p:nvPr>
            <p:ph type="title" hasCustomPrompt="1"/>
          </p:nvPr>
        </p:nvSpPr>
        <p:spPr>
          <a:xfrm>
            <a:off x="910318" y="4101712"/>
            <a:ext cx="7323364" cy="688936"/>
          </a:xfrm>
          <a:prstGeom prst="rect">
            <a:avLst/>
          </a:prstGeom>
        </p:spPr>
        <p:txBody>
          <a:bodyPr/>
          <a:lstStyle>
            <a:lvl1pPr algn="ctr">
              <a:defRPr sz="4000">
                <a:solidFill>
                  <a:schemeClr val="bg1"/>
                </a:solidFill>
              </a:defRPr>
            </a:lvl1pPr>
          </a:lstStyle>
          <a:p>
            <a:r>
              <a:rPr lang="es-ES" dirty="0" smtClean="0"/>
              <a:t>YOUR-EMAIL@bsc.es</a:t>
            </a:r>
            <a:endParaRPr lang="es-ES" dirty="0"/>
          </a:p>
        </p:txBody>
      </p:sp>
    </p:spTree>
    <p:extLst>
      <p:ext uri="{BB962C8B-B14F-4D97-AF65-F5344CB8AC3E}">
        <p14:creationId xmlns:p14="http://schemas.microsoft.com/office/powerpoint/2010/main" val="1785426954"/>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146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3722760" y="1631880"/>
            <a:ext cx="5026680" cy="2998440"/>
          </a:xfrm>
          <a:prstGeom prst="rect">
            <a:avLst/>
          </a:prstGeom>
        </p:spPr>
        <p:txBody>
          <a:bodyPr lIns="0" tIns="0" rIns="0" bIns="0"/>
          <a:lstStyle/>
          <a:p>
            <a:endParaRPr lang="en-US"/>
          </a:p>
        </p:txBody>
      </p:sp>
      <p:sp>
        <p:nvSpPr>
          <p:cNvPr id="6" name="PlaceHolder 2"/>
          <p:cNvSpPr>
            <a:spLocks noGrp="1"/>
          </p:cNvSpPr>
          <p:nvPr>
            <p:ph type="subTitle"/>
          </p:nvPr>
        </p:nvSpPr>
        <p:spPr>
          <a:xfrm>
            <a:off x="244440" y="5886720"/>
            <a:ext cx="2441160" cy="905400"/>
          </a:xfrm>
          <a:prstGeom prst="rect">
            <a:avLst/>
          </a:prstGeom>
        </p:spPr>
        <p:txBody>
          <a:bodyPr lIns="0" tIns="0" rIns="0" bIns="0"/>
          <a:lstStyle/>
          <a:p>
            <a:endParaRPr lang="en-US"/>
          </a:p>
        </p:txBody>
      </p:sp>
    </p:spTree>
    <p:extLst>
      <p:ext uri="{BB962C8B-B14F-4D97-AF65-F5344CB8AC3E}">
        <p14:creationId xmlns:p14="http://schemas.microsoft.com/office/powerpoint/2010/main" val="174510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3722760" y="1631880"/>
            <a:ext cx="5026680" cy="2998440"/>
          </a:xfrm>
          <a:prstGeom prst="rect">
            <a:avLst/>
          </a:prstGeom>
        </p:spPr>
        <p:txBody>
          <a:bodyPr lIns="0" tIns="0" rIns="0" bIns="0"/>
          <a:lstStyle/>
          <a:p>
            <a:endParaRPr lang="en-US"/>
          </a:p>
        </p:txBody>
      </p:sp>
      <p:sp>
        <p:nvSpPr>
          <p:cNvPr id="8" name="PlaceHolder 2"/>
          <p:cNvSpPr>
            <a:spLocks noGrp="1"/>
          </p:cNvSpPr>
          <p:nvPr>
            <p:ph type="body"/>
          </p:nvPr>
        </p:nvSpPr>
        <p:spPr>
          <a:xfrm>
            <a:off x="244440" y="6095880"/>
            <a:ext cx="2441160" cy="487080"/>
          </a:xfrm>
          <a:prstGeom prst="rect">
            <a:avLst/>
          </a:prstGeom>
        </p:spPr>
        <p:txBody>
          <a:bodyPr lIns="0" tIns="0" rIns="0" bIns="0">
            <a:normAutofit/>
          </a:bodyPr>
          <a:lstStyle/>
          <a:p>
            <a:endParaRPr lang="en-US"/>
          </a:p>
        </p:txBody>
      </p:sp>
    </p:spTree>
    <p:extLst>
      <p:ext uri="{BB962C8B-B14F-4D97-AF65-F5344CB8AC3E}">
        <p14:creationId xmlns:p14="http://schemas.microsoft.com/office/powerpoint/2010/main" val="34826884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7.xml"/><Relationship Id="rId12" Type="http://schemas.openxmlformats.org/officeDocument/2006/relationships/slideLayout" Target="../slideLayouts/slideLayout18.xml"/><Relationship Id="rId13" Type="http://schemas.openxmlformats.org/officeDocument/2006/relationships/theme" Target="../theme/theme2.xml"/><Relationship Id="rId14" Type="http://schemas.openxmlformats.org/officeDocument/2006/relationships/image" Target="../media/image1.jpg"/><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theme" Target="../theme/theme3.xml"/><Relationship Id="rId1" Type="http://schemas.openxmlformats.org/officeDocument/2006/relationships/slideLayout" Target="../slideLayouts/slideLayout19.xml"/><Relationship Id="rId2"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slideLayout" Target="../slideLayouts/slideLayout38.xml"/><Relationship Id="rId14" Type="http://schemas.openxmlformats.org/officeDocument/2006/relationships/slideLayout" Target="../slideLayouts/slideLayout39.xml"/><Relationship Id="rId15" Type="http://schemas.openxmlformats.org/officeDocument/2006/relationships/theme" Target="../theme/theme4.xml"/><Relationship Id="rId16" Type="http://schemas.openxmlformats.org/officeDocument/2006/relationships/image" Target="../media/image5.jpeg"/><Relationship Id="rId17" Type="http://schemas.openxmlformats.org/officeDocument/2006/relationships/image" Target="../media/image6.png"/><Relationship Id="rId18" Type="http://schemas.openxmlformats.org/officeDocument/2006/relationships/image" Target="../media/image7.png"/><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theme" Target="../theme/theme5.xml"/><Relationship Id="rId13" Type="http://schemas.openxmlformats.org/officeDocument/2006/relationships/image" Target="../media/image8.jpeg"/><Relationship Id="rId14" Type="http://schemas.openxmlformats.org/officeDocument/2006/relationships/image" Target="../media/image6.png"/><Relationship Id="rId15" Type="http://schemas.openxmlformats.org/officeDocument/2006/relationships/image" Target="../media/image7.png"/><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900457"/>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5" r:id="rId4"/>
    <p:sldLayoutId id="2147483654" r:id="rId5"/>
    <p:sldLayoutId id="2147483656" r:id="rId6"/>
  </p:sldLayoutIdLst>
  <p:timing>
    <p:tnLst>
      <p:par>
        <p:cTn xmlns:p14="http://schemas.microsoft.com/office/powerpoint/2010/main" id="1" dur="indefinite" restart="never" nodeType="tmRoot"/>
      </p:par>
    </p:tnLst>
  </p:timing>
  <p:hf sldNum="0" hdr="0" ftr="0"/>
  <p:txStyles>
    <p:title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5" name="CustomShape 1"/>
          <p:cNvSpPr/>
          <p:nvPr/>
        </p:nvSpPr>
        <p:spPr>
          <a:xfrm>
            <a:off x="3048000" y="6096521"/>
            <a:ext cx="6096000" cy="48697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p:style>
      </p:sp>
      <p:sp>
        <p:nvSpPr>
          <p:cNvPr id="1027" name="PlaceHolder 2"/>
          <p:cNvSpPr>
            <a:spLocks noGrp="1"/>
          </p:cNvSpPr>
          <p:nvPr>
            <p:ph type="title"/>
          </p:nvPr>
        </p:nvSpPr>
        <p:spPr bwMode="auto">
          <a:xfrm>
            <a:off x="3722691" y="1631528"/>
            <a:ext cx="5026025" cy="299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000" rIns="90000" bIns="45000" numCol="1" anchor="ctr" anchorCtr="0" compatLnSpc="1">
            <a:prstTxWarp prst="textNoShape">
              <a:avLst/>
            </a:prstTxWarp>
          </a:bodyPr>
          <a:lstStyle/>
          <a:p>
            <a:pPr lvl="0"/>
            <a:r>
              <a:rPr lang="en-US" altLang="en-US" smtClean="0"/>
              <a:t>Click to edit Master title style</a:t>
            </a:r>
          </a:p>
        </p:txBody>
      </p:sp>
      <p:sp>
        <p:nvSpPr>
          <p:cNvPr id="2" name="CustomShape 3"/>
          <p:cNvSpPr/>
          <p:nvPr/>
        </p:nvSpPr>
        <p:spPr>
          <a:xfrm>
            <a:off x="0" y="6096521"/>
            <a:ext cx="3048000" cy="486977"/>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p:style>
      </p:sp>
      <p:sp>
        <p:nvSpPr>
          <p:cNvPr id="1029" name="PlaceHolder 4"/>
          <p:cNvSpPr>
            <a:spLocks noGrp="1"/>
          </p:cNvSpPr>
          <p:nvPr>
            <p:ph type="body"/>
          </p:nvPr>
        </p:nvSpPr>
        <p:spPr bwMode="auto">
          <a:xfrm>
            <a:off x="244480" y="6096521"/>
            <a:ext cx="2441575" cy="48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000" rIns="90000" bIns="45000" numCol="1" anchor="ctr" anchorCtr="0" compatLnSpc="1">
            <a:prstTxWarp prst="textNoShape">
              <a:avLst/>
            </a:prstTxWarp>
          </a:bodyPr>
          <a:lstStyle/>
          <a:p>
            <a:pPr lvl="0"/>
            <a:r>
              <a:rPr lang="en-US" altLang="en-US" smtClean="0"/>
              <a:t>day/month/year</a:t>
            </a:r>
          </a:p>
        </p:txBody>
      </p:sp>
      <p:sp>
        <p:nvSpPr>
          <p:cNvPr id="1030" name="PlaceHolder 5"/>
          <p:cNvSpPr>
            <a:spLocks noGrp="1"/>
          </p:cNvSpPr>
          <p:nvPr>
            <p:ph type="body"/>
          </p:nvPr>
        </p:nvSpPr>
        <p:spPr bwMode="auto">
          <a:xfrm>
            <a:off x="3722691" y="6094970"/>
            <a:ext cx="5026025" cy="48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000" rIns="90000" bIns="45000" numCol="1" anchor="ctr" anchorCtr="0" compatLnSpc="1">
            <a:prstTxWarp prst="textNoShape">
              <a:avLst/>
            </a:prstTxWarp>
          </a:bodyPr>
          <a:lstStyle/>
          <a:p>
            <a:pPr lvl="0"/>
            <a:r>
              <a:rPr lang="en-US" altLang="en-US" smtClean="0"/>
              <a:t>Venue</a:t>
            </a:r>
          </a:p>
        </p:txBody>
      </p:sp>
    </p:spTree>
    <p:extLst>
      <p:ext uri="{BB962C8B-B14F-4D97-AF65-F5344CB8AC3E}">
        <p14:creationId xmlns:p14="http://schemas.microsoft.com/office/powerpoint/2010/main" val="326915439"/>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itchFamily="34" charset="0"/>
          <a:ea typeface="DejaVu Sans" pitchFamily="34" charset="0"/>
          <a:cs typeface="DejaVu Sans" pitchFamily="34" charset="0"/>
        </a:defRPr>
      </a:lvl2pPr>
      <a:lvl3pPr algn="l" rtl="0" eaLnBrk="0" fontAlgn="base" hangingPunct="0">
        <a:lnSpc>
          <a:spcPct val="90000"/>
        </a:lnSpc>
        <a:spcBef>
          <a:spcPct val="0"/>
        </a:spcBef>
        <a:spcAft>
          <a:spcPct val="0"/>
        </a:spcAft>
        <a:defRPr sz="4400">
          <a:solidFill>
            <a:schemeClr val="tx1"/>
          </a:solidFill>
          <a:latin typeface="Arial" pitchFamily="34" charset="0"/>
          <a:ea typeface="DejaVu Sans" pitchFamily="34" charset="0"/>
          <a:cs typeface="DejaVu Sans" pitchFamily="34" charset="0"/>
        </a:defRPr>
      </a:lvl3pPr>
      <a:lvl4pPr algn="l" rtl="0" eaLnBrk="0" fontAlgn="base" hangingPunct="0">
        <a:lnSpc>
          <a:spcPct val="90000"/>
        </a:lnSpc>
        <a:spcBef>
          <a:spcPct val="0"/>
        </a:spcBef>
        <a:spcAft>
          <a:spcPct val="0"/>
        </a:spcAft>
        <a:defRPr sz="4400">
          <a:solidFill>
            <a:schemeClr val="tx1"/>
          </a:solidFill>
          <a:latin typeface="Arial" pitchFamily="34" charset="0"/>
          <a:ea typeface="DejaVu Sans" pitchFamily="34" charset="0"/>
          <a:cs typeface="DejaVu Sans" pitchFamily="34" charset="0"/>
        </a:defRPr>
      </a:lvl4pPr>
      <a:lvl5pPr algn="l" rtl="0" eaLnBrk="0" fontAlgn="base" hangingPunct="0">
        <a:lnSpc>
          <a:spcPct val="90000"/>
        </a:lnSpc>
        <a:spcBef>
          <a:spcPct val="0"/>
        </a:spcBef>
        <a:spcAft>
          <a:spcPct val="0"/>
        </a:spcAft>
        <a:defRPr sz="4400">
          <a:solidFill>
            <a:schemeClr val="tx1"/>
          </a:solidFill>
          <a:latin typeface="Arial" pitchFamily="34" charset="0"/>
          <a:ea typeface="DejaVu Sans" pitchFamily="34" charset="0"/>
          <a:cs typeface="DejaVu Sans" pitchFamily="34" charset="0"/>
        </a:defRPr>
      </a:lvl5pPr>
      <a:lvl6pPr marL="457200" algn="l" rtl="0" fontAlgn="base">
        <a:lnSpc>
          <a:spcPct val="90000"/>
        </a:lnSpc>
        <a:spcBef>
          <a:spcPct val="0"/>
        </a:spcBef>
        <a:spcAft>
          <a:spcPct val="0"/>
        </a:spcAft>
        <a:defRPr sz="4400">
          <a:solidFill>
            <a:schemeClr val="tx1"/>
          </a:solidFill>
          <a:latin typeface="Arial" pitchFamily="34" charset="0"/>
          <a:ea typeface="DejaVu Sans" pitchFamily="34" charset="0"/>
          <a:cs typeface="DejaVu Sans" pitchFamily="34" charset="0"/>
        </a:defRPr>
      </a:lvl6pPr>
      <a:lvl7pPr marL="914400" algn="l" rtl="0" fontAlgn="base">
        <a:lnSpc>
          <a:spcPct val="90000"/>
        </a:lnSpc>
        <a:spcBef>
          <a:spcPct val="0"/>
        </a:spcBef>
        <a:spcAft>
          <a:spcPct val="0"/>
        </a:spcAft>
        <a:defRPr sz="4400">
          <a:solidFill>
            <a:schemeClr val="tx1"/>
          </a:solidFill>
          <a:latin typeface="Arial" pitchFamily="34" charset="0"/>
          <a:ea typeface="DejaVu Sans" pitchFamily="34" charset="0"/>
          <a:cs typeface="DejaVu Sans" pitchFamily="34" charset="0"/>
        </a:defRPr>
      </a:lvl7pPr>
      <a:lvl8pPr marL="1371600" algn="l" rtl="0" fontAlgn="base">
        <a:lnSpc>
          <a:spcPct val="90000"/>
        </a:lnSpc>
        <a:spcBef>
          <a:spcPct val="0"/>
        </a:spcBef>
        <a:spcAft>
          <a:spcPct val="0"/>
        </a:spcAft>
        <a:defRPr sz="4400">
          <a:solidFill>
            <a:schemeClr val="tx1"/>
          </a:solidFill>
          <a:latin typeface="Arial" pitchFamily="34" charset="0"/>
          <a:ea typeface="DejaVu Sans" pitchFamily="34" charset="0"/>
          <a:cs typeface="DejaVu Sans" pitchFamily="34" charset="0"/>
        </a:defRPr>
      </a:lvl8pPr>
      <a:lvl9pPr marL="1828800" algn="l" rtl="0" fontAlgn="base">
        <a:lnSpc>
          <a:spcPct val="90000"/>
        </a:lnSpc>
        <a:spcBef>
          <a:spcPct val="0"/>
        </a:spcBef>
        <a:spcAft>
          <a:spcPct val="0"/>
        </a:spcAft>
        <a:defRPr sz="4400">
          <a:solidFill>
            <a:schemeClr val="tx1"/>
          </a:solidFill>
          <a:latin typeface="Arial" pitchFamily="34" charset="0"/>
          <a:ea typeface="DejaVu Sans" pitchFamily="34" charset="0"/>
          <a:cs typeface="DejaVu Sans"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44150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Lst>
  <p:timing>
    <p:tnLst>
      <p:par>
        <p:cTn xmlns:p14="http://schemas.microsoft.com/office/powerpoint/2010/main" id="1" dur="indefinite" restart="never" nodeType="tmRoot"/>
      </p:par>
    </p:tnLst>
  </p:timing>
  <p:hf sldNum="0" hdr="0" ftr="0"/>
  <p:txStyles>
    <p:titleStyle>
      <a:lvl1pPr algn="l" rtl="0" fontAlgn="base">
        <a:lnSpc>
          <a:spcPct val="90000"/>
        </a:lnSpc>
        <a:spcBef>
          <a:spcPct val="0"/>
        </a:spcBef>
        <a:spcAft>
          <a:spcPct val="0"/>
        </a:spcAft>
        <a:defRPr sz="4400" kern="1200">
          <a:solidFill>
            <a:schemeClr val="accent1"/>
          </a:solidFill>
          <a:latin typeface="+mn-lt"/>
          <a:ea typeface="+mj-ea"/>
          <a:cs typeface="+mj-cs"/>
        </a:defRPr>
      </a:lvl1pPr>
      <a:lvl2pPr algn="l" rtl="0" fontAlgn="base">
        <a:lnSpc>
          <a:spcPct val="90000"/>
        </a:lnSpc>
        <a:spcBef>
          <a:spcPct val="0"/>
        </a:spcBef>
        <a:spcAft>
          <a:spcPct val="0"/>
        </a:spcAft>
        <a:defRPr sz="4400">
          <a:solidFill>
            <a:schemeClr val="accent1"/>
          </a:solidFill>
          <a:latin typeface="Calibri" pitchFamily="34" charset="0"/>
        </a:defRPr>
      </a:lvl2pPr>
      <a:lvl3pPr algn="l" rtl="0" fontAlgn="base">
        <a:lnSpc>
          <a:spcPct val="90000"/>
        </a:lnSpc>
        <a:spcBef>
          <a:spcPct val="0"/>
        </a:spcBef>
        <a:spcAft>
          <a:spcPct val="0"/>
        </a:spcAft>
        <a:defRPr sz="4400">
          <a:solidFill>
            <a:schemeClr val="accent1"/>
          </a:solidFill>
          <a:latin typeface="Calibri" pitchFamily="34" charset="0"/>
        </a:defRPr>
      </a:lvl3pPr>
      <a:lvl4pPr algn="l" rtl="0" fontAlgn="base">
        <a:lnSpc>
          <a:spcPct val="90000"/>
        </a:lnSpc>
        <a:spcBef>
          <a:spcPct val="0"/>
        </a:spcBef>
        <a:spcAft>
          <a:spcPct val="0"/>
        </a:spcAft>
        <a:defRPr sz="4400">
          <a:solidFill>
            <a:schemeClr val="accent1"/>
          </a:solidFill>
          <a:latin typeface="Calibri" pitchFamily="34" charset="0"/>
        </a:defRPr>
      </a:lvl4pPr>
      <a:lvl5pPr algn="l" rtl="0" fontAlgn="base">
        <a:lnSpc>
          <a:spcPct val="90000"/>
        </a:lnSpc>
        <a:spcBef>
          <a:spcPct val="0"/>
        </a:spcBef>
        <a:spcAft>
          <a:spcPct val="0"/>
        </a:spcAft>
        <a:defRPr sz="4400">
          <a:solidFill>
            <a:schemeClr val="accent1"/>
          </a:solidFill>
          <a:latin typeface="Calibri" pitchFamily="34" charset="0"/>
        </a:defRPr>
      </a:lvl5pPr>
      <a:lvl6pPr marL="457200" algn="l" rtl="0" fontAlgn="base">
        <a:lnSpc>
          <a:spcPct val="90000"/>
        </a:lnSpc>
        <a:spcBef>
          <a:spcPct val="0"/>
        </a:spcBef>
        <a:spcAft>
          <a:spcPct val="0"/>
        </a:spcAft>
        <a:defRPr sz="4400">
          <a:solidFill>
            <a:schemeClr val="accent1"/>
          </a:solidFill>
          <a:latin typeface="Calibri" pitchFamily="34" charset="0"/>
        </a:defRPr>
      </a:lvl6pPr>
      <a:lvl7pPr marL="914400" algn="l" rtl="0" fontAlgn="base">
        <a:lnSpc>
          <a:spcPct val="90000"/>
        </a:lnSpc>
        <a:spcBef>
          <a:spcPct val="0"/>
        </a:spcBef>
        <a:spcAft>
          <a:spcPct val="0"/>
        </a:spcAft>
        <a:defRPr sz="4400">
          <a:solidFill>
            <a:schemeClr val="accent1"/>
          </a:solidFill>
          <a:latin typeface="Calibri" pitchFamily="34" charset="0"/>
        </a:defRPr>
      </a:lvl7pPr>
      <a:lvl8pPr marL="1371600" algn="l" rtl="0" fontAlgn="base">
        <a:lnSpc>
          <a:spcPct val="90000"/>
        </a:lnSpc>
        <a:spcBef>
          <a:spcPct val="0"/>
        </a:spcBef>
        <a:spcAft>
          <a:spcPct val="0"/>
        </a:spcAft>
        <a:defRPr sz="4400">
          <a:solidFill>
            <a:schemeClr val="accent1"/>
          </a:solidFill>
          <a:latin typeface="Calibri" pitchFamily="34" charset="0"/>
        </a:defRPr>
      </a:lvl8pPr>
      <a:lvl9pPr marL="1828800" algn="l" rtl="0" fontAlgn="base">
        <a:lnSpc>
          <a:spcPct val="90000"/>
        </a:lnSpc>
        <a:spcBef>
          <a:spcPct val="0"/>
        </a:spcBef>
        <a:spcAft>
          <a:spcPct val="0"/>
        </a:spcAft>
        <a:defRPr sz="4400">
          <a:solidFill>
            <a:schemeClr val="accent1"/>
          </a:solidFill>
          <a:latin typeface="Calibri" pitchFamily="34" charset="0"/>
        </a:defRPr>
      </a:lvl9pPr>
    </p:titleStyle>
    <p:bodyStyle>
      <a:lvl1pPr marL="228600" indent="-228600" algn="l" rtl="0" fontAlgn="base">
        <a:lnSpc>
          <a:spcPct val="90000"/>
        </a:lnSpc>
        <a:spcBef>
          <a:spcPts val="1000"/>
        </a:spcBef>
        <a:spcAft>
          <a:spcPct val="0"/>
        </a:spcAft>
        <a:buFont typeface="Arial" pitchFamily="34" charset="0"/>
        <a:buChar char="•"/>
        <a:defRPr sz="24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sz="16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100" y="0"/>
            <a:ext cx="929005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 name="CustomShape 1"/>
          <p:cNvSpPr/>
          <p:nvPr/>
        </p:nvSpPr>
        <p:spPr>
          <a:xfrm>
            <a:off x="8458200" y="6354763"/>
            <a:ext cx="533400" cy="50323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eaLnBrk="1" fontAlgn="base" hangingPunct="1">
              <a:spcBef>
                <a:spcPct val="0"/>
              </a:spcBef>
              <a:spcAft>
                <a:spcPct val="0"/>
              </a:spcAft>
            </a:pPr>
            <a:fld id="{6BA2A9C6-F842-48DF-9FDF-25244A16338F}" type="slidenum">
              <a:rPr lang="en-US" altLang="en-US" sz="1000" smtClean="0">
                <a:solidFill>
                  <a:srgbClr val="23589C"/>
                </a:solidFill>
              </a:rPr>
              <a:pPr algn="r" defTabSz="914400" eaLnBrk="1" fontAlgn="base" hangingPunct="1">
                <a:spcBef>
                  <a:spcPct val="0"/>
                </a:spcBef>
                <a:spcAft>
                  <a:spcPct val="0"/>
                </a:spcAft>
              </a:pPr>
              <a:t>‹Nr.›</a:t>
            </a:fld>
            <a:endParaRPr lang="en-US" altLang="en-US" sz="1000" smtClean="0">
              <a:solidFill>
                <a:srgbClr val="000000"/>
              </a:solidFill>
            </a:endParaRPr>
          </a:p>
        </p:txBody>
      </p:sp>
      <p:pic>
        <p:nvPicPr>
          <p:cNvPr id="1028" name="Picture 1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732588" y="141288"/>
            <a:ext cx="193675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45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245475" y="122238"/>
            <a:ext cx="5746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PlaceHolder 2"/>
          <p:cNvSpPr>
            <a:spLocks noGrp="1"/>
          </p:cNvSpPr>
          <p:nvPr>
            <p:ph type="title"/>
          </p:nvPr>
        </p:nvSpPr>
        <p:spPr bwMode="auto">
          <a:xfrm>
            <a:off x="396875" y="141288"/>
            <a:ext cx="61912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000" rIns="90000" bIns="45000" numCol="1" anchor="t" anchorCtr="0" compatLnSpc="1">
            <a:prstTxWarp prst="textNoShape">
              <a:avLst/>
            </a:prstTxWarp>
          </a:bodyPr>
          <a:lstStyle/>
          <a:p>
            <a:pPr lvl="0"/>
            <a:r>
              <a:rPr lang="en-US" altLang="en-US" smtClean="0"/>
              <a:t>Click to edit Master title style</a:t>
            </a:r>
          </a:p>
        </p:txBody>
      </p:sp>
      <p:sp>
        <p:nvSpPr>
          <p:cNvPr id="1031" name="PlaceHolder 3"/>
          <p:cNvSpPr>
            <a:spLocks noGrp="1"/>
          </p:cNvSpPr>
          <p:nvPr>
            <p:ph type="body"/>
          </p:nvPr>
        </p:nvSpPr>
        <p:spPr bwMode="auto">
          <a:xfrm>
            <a:off x="395288" y="962025"/>
            <a:ext cx="8329612" cy="539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000" rIns="90000" bIns="4500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56037887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4400">
          <a:solidFill>
            <a:schemeClr val="tx1"/>
          </a:solidFill>
          <a:latin typeface="Arial" charset="0"/>
          <a:ea typeface="ＭＳ Ｐゴシック" charset="0"/>
          <a:cs typeface="DejaVu Sans" charset="0"/>
        </a:defRPr>
      </a:lvl2pPr>
      <a:lvl3pPr algn="l" rtl="0" eaLnBrk="0" fontAlgn="base" hangingPunct="0">
        <a:lnSpc>
          <a:spcPct val="90000"/>
        </a:lnSpc>
        <a:spcBef>
          <a:spcPct val="0"/>
        </a:spcBef>
        <a:spcAft>
          <a:spcPct val="0"/>
        </a:spcAft>
        <a:defRPr sz="4400">
          <a:solidFill>
            <a:schemeClr val="tx1"/>
          </a:solidFill>
          <a:latin typeface="Arial" charset="0"/>
          <a:ea typeface="ＭＳ Ｐゴシック" charset="0"/>
          <a:cs typeface="DejaVu Sans" charset="0"/>
        </a:defRPr>
      </a:lvl3pPr>
      <a:lvl4pPr algn="l" rtl="0" eaLnBrk="0" fontAlgn="base" hangingPunct="0">
        <a:lnSpc>
          <a:spcPct val="90000"/>
        </a:lnSpc>
        <a:spcBef>
          <a:spcPct val="0"/>
        </a:spcBef>
        <a:spcAft>
          <a:spcPct val="0"/>
        </a:spcAft>
        <a:defRPr sz="4400">
          <a:solidFill>
            <a:schemeClr val="tx1"/>
          </a:solidFill>
          <a:latin typeface="Arial" charset="0"/>
          <a:ea typeface="ＭＳ Ｐゴシック" charset="0"/>
          <a:cs typeface="DejaVu Sans" charset="0"/>
        </a:defRPr>
      </a:lvl4pPr>
      <a:lvl5pPr algn="l" rtl="0" eaLnBrk="0" fontAlgn="base" hangingPunct="0">
        <a:lnSpc>
          <a:spcPct val="90000"/>
        </a:lnSpc>
        <a:spcBef>
          <a:spcPct val="0"/>
        </a:spcBef>
        <a:spcAft>
          <a:spcPct val="0"/>
        </a:spcAft>
        <a:defRPr sz="4400">
          <a:solidFill>
            <a:schemeClr val="tx1"/>
          </a:solidFill>
          <a:latin typeface="Arial" charset="0"/>
          <a:ea typeface="ＭＳ Ｐゴシック" charset="0"/>
          <a:cs typeface="DejaVu Sans" charset="0"/>
        </a:defRPr>
      </a:lvl5pPr>
      <a:lvl6pPr marL="457200" algn="l" rtl="0" fontAlgn="base">
        <a:lnSpc>
          <a:spcPct val="90000"/>
        </a:lnSpc>
        <a:spcBef>
          <a:spcPct val="0"/>
        </a:spcBef>
        <a:spcAft>
          <a:spcPct val="0"/>
        </a:spcAft>
        <a:defRPr sz="4400">
          <a:solidFill>
            <a:schemeClr val="tx1"/>
          </a:solidFill>
          <a:latin typeface="Arial" charset="0"/>
          <a:ea typeface="ＭＳ Ｐゴシック" charset="0"/>
          <a:cs typeface="DejaVu Sans" charset="0"/>
        </a:defRPr>
      </a:lvl6pPr>
      <a:lvl7pPr marL="914400" algn="l" rtl="0" fontAlgn="base">
        <a:lnSpc>
          <a:spcPct val="90000"/>
        </a:lnSpc>
        <a:spcBef>
          <a:spcPct val="0"/>
        </a:spcBef>
        <a:spcAft>
          <a:spcPct val="0"/>
        </a:spcAft>
        <a:defRPr sz="4400">
          <a:solidFill>
            <a:schemeClr val="tx1"/>
          </a:solidFill>
          <a:latin typeface="Arial" charset="0"/>
          <a:ea typeface="ＭＳ Ｐゴシック" charset="0"/>
          <a:cs typeface="DejaVu Sans" charset="0"/>
        </a:defRPr>
      </a:lvl7pPr>
      <a:lvl8pPr marL="1371600" algn="l" rtl="0" fontAlgn="base">
        <a:lnSpc>
          <a:spcPct val="90000"/>
        </a:lnSpc>
        <a:spcBef>
          <a:spcPct val="0"/>
        </a:spcBef>
        <a:spcAft>
          <a:spcPct val="0"/>
        </a:spcAft>
        <a:defRPr sz="4400">
          <a:solidFill>
            <a:schemeClr val="tx1"/>
          </a:solidFill>
          <a:latin typeface="Arial" charset="0"/>
          <a:ea typeface="ＭＳ Ｐゴシック" charset="0"/>
          <a:cs typeface="DejaVu Sans" charset="0"/>
        </a:defRPr>
      </a:lvl8pPr>
      <a:lvl9pPr marL="1828800" algn="l" rtl="0" fontAlgn="base">
        <a:lnSpc>
          <a:spcPct val="90000"/>
        </a:lnSpc>
        <a:spcBef>
          <a:spcPct val="0"/>
        </a:spcBef>
        <a:spcAft>
          <a:spcPct val="0"/>
        </a:spcAft>
        <a:defRPr sz="4400">
          <a:solidFill>
            <a:schemeClr val="tx1"/>
          </a:solidFill>
          <a:latin typeface="Arial" charset="0"/>
          <a:ea typeface="ＭＳ Ｐゴシック" charset="0"/>
          <a:cs typeface="DejaVu Sans"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ＭＳ Ｐゴシック" charset="0"/>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5"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100" y="0"/>
            <a:ext cx="9290050" cy="820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6" name="Rectangle 2"/>
          <p:cNvSpPr>
            <a:spLocks noChangeArrowheads="1"/>
          </p:cNvSpPr>
          <p:nvPr/>
        </p:nvSpPr>
        <p:spPr bwMode="auto">
          <a:xfrm>
            <a:off x="8458200" y="6354763"/>
            <a:ext cx="533400"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algn="r" fontAlgn="base">
              <a:spcBef>
                <a:spcPct val="0"/>
              </a:spcBef>
              <a:spcAft>
                <a:spcPct val="0"/>
              </a:spcAft>
              <a:buSzPct val="100000"/>
            </a:pPr>
            <a:fld id="{8C75550F-E6CF-4A37-974C-2D9D720E9089}" type="slidenum">
              <a:rPr lang="en-US" altLang="en-US" sz="1000" smtClean="0">
                <a:solidFill>
                  <a:srgbClr val="23589C"/>
                </a:solidFill>
                <a:ea typeface="ＭＳ Ｐゴシック" pitchFamily="34" charset="-128"/>
              </a:rPr>
              <a:pPr algn="r" fontAlgn="base">
                <a:spcBef>
                  <a:spcPct val="0"/>
                </a:spcBef>
                <a:spcAft>
                  <a:spcPct val="0"/>
                </a:spcAft>
                <a:buSzPct val="100000"/>
              </a:pPr>
              <a:t>‹Nr.›</a:t>
            </a:fld>
            <a:endParaRPr lang="en-US" altLang="en-US" sz="1000" smtClean="0">
              <a:solidFill>
                <a:srgbClr val="23589C"/>
              </a:solidFill>
              <a:ea typeface="ＭＳ Ｐゴシック" pitchFamily="34" charset="-128"/>
            </a:endParaRPr>
          </a:p>
        </p:txBody>
      </p:sp>
      <p:pic>
        <p:nvPicPr>
          <p:cNvPr id="1027"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32588" y="141288"/>
            <a:ext cx="1936750" cy="5667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8"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45475" y="122238"/>
            <a:ext cx="574675" cy="292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9" name="Rectangle 5"/>
          <p:cNvSpPr>
            <a:spLocks noGrp="1" noChangeArrowheads="1"/>
          </p:cNvSpPr>
          <p:nvPr>
            <p:ph type="title"/>
          </p:nvPr>
        </p:nvSpPr>
        <p:spPr bwMode="auto">
          <a:xfrm>
            <a:off x="396875" y="141288"/>
            <a:ext cx="6186488" cy="674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n-US" smtClean="0"/>
              <a:t>Click to edit the title text format</a:t>
            </a:r>
          </a:p>
        </p:txBody>
      </p:sp>
      <p:sp>
        <p:nvSpPr>
          <p:cNvPr id="1030" name="Rectangle 6"/>
          <p:cNvSpPr>
            <a:spLocks noGrp="1" noChangeArrowheads="1"/>
          </p:cNvSpPr>
          <p:nvPr>
            <p:ph type="body" idx="1"/>
          </p:nvPr>
        </p:nvSpPr>
        <p:spPr bwMode="auto">
          <a:xfrm>
            <a:off x="395288" y="962025"/>
            <a:ext cx="8324850" cy="538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p:txBody>
      </p:sp>
    </p:spTree>
    <p:extLst>
      <p:ext uri="{BB962C8B-B14F-4D97-AF65-F5344CB8AC3E}">
        <p14:creationId xmlns:p14="http://schemas.microsoft.com/office/powerpoint/2010/main" val="222927520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457200" rtl="0" fontAlgn="base">
        <a:lnSpc>
          <a:spcPct val="90000"/>
        </a:lnSpc>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marL="742950" indent="-285750" algn="l" defTabSz="457200" rtl="0" fontAlgn="base">
        <a:lnSpc>
          <a:spcPct val="90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DejaVu Sans" charset="0"/>
          <a:cs typeface="DejaVu Sans" charset="0"/>
        </a:defRPr>
      </a:lvl2pPr>
      <a:lvl3pPr marL="1143000" indent="-228600" algn="l" defTabSz="457200" rtl="0" fontAlgn="base">
        <a:lnSpc>
          <a:spcPct val="90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DejaVu Sans" charset="0"/>
          <a:cs typeface="DejaVu Sans" charset="0"/>
        </a:defRPr>
      </a:lvl3pPr>
      <a:lvl4pPr marL="1600200" indent="-228600" algn="l" defTabSz="457200" rtl="0" fontAlgn="base">
        <a:lnSpc>
          <a:spcPct val="90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DejaVu Sans" charset="0"/>
          <a:cs typeface="DejaVu Sans" charset="0"/>
        </a:defRPr>
      </a:lvl4pPr>
      <a:lvl5pPr marL="2057400" indent="-228600" algn="l" defTabSz="457200" rtl="0" fontAlgn="base">
        <a:lnSpc>
          <a:spcPct val="90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DejaVu Sans" charset="0"/>
          <a:cs typeface="DejaVu Sans" charset="0"/>
        </a:defRPr>
      </a:lvl5pPr>
      <a:lvl6pPr marL="2514600" indent="-228600" algn="l" defTabSz="457200" rtl="0" fontAlgn="base">
        <a:lnSpc>
          <a:spcPct val="90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DejaVu Sans" charset="0"/>
          <a:cs typeface="DejaVu Sans" charset="0"/>
        </a:defRPr>
      </a:lvl6pPr>
      <a:lvl7pPr marL="2971800" indent="-228600" algn="l" defTabSz="457200" rtl="0" fontAlgn="base">
        <a:lnSpc>
          <a:spcPct val="90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DejaVu Sans" charset="0"/>
          <a:cs typeface="DejaVu Sans" charset="0"/>
        </a:defRPr>
      </a:lvl7pPr>
      <a:lvl8pPr marL="3429000" indent="-228600" algn="l" defTabSz="457200" rtl="0" fontAlgn="base">
        <a:lnSpc>
          <a:spcPct val="90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DejaVu Sans" charset="0"/>
          <a:cs typeface="DejaVu Sans" charset="0"/>
        </a:defRPr>
      </a:lvl8pPr>
      <a:lvl9pPr marL="3886200" indent="-228600" algn="l" defTabSz="457200" rtl="0" fontAlgn="base">
        <a:lnSpc>
          <a:spcPct val="90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DejaVu Sans" charset="0"/>
          <a:cs typeface="DejaVu Sans" charset="0"/>
        </a:defRPr>
      </a:lvl9pPr>
    </p:titleStyle>
    <p:bodyStyle>
      <a:lvl1pPr marL="342900" indent="-342900" algn="l" defTabSz="457200" rtl="0" fontAlgn="base">
        <a:lnSpc>
          <a:spcPct val="90000"/>
        </a:lnSpc>
        <a:spcBef>
          <a:spcPts val="1000"/>
        </a:spcBef>
        <a:spcAft>
          <a:spcPct val="0"/>
        </a:spcAft>
        <a:buClr>
          <a:srgbClr val="000000"/>
        </a:buClr>
        <a:buSzPct val="100000"/>
        <a:buFont typeface="Times New Roman" pitchFamily="18" charset="0"/>
        <a:defRPr sz="2800">
          <a:solidFill>
            <a:srgbClr val="000000"/>
          </a:solidFill>
          <a:latin typeface="+mn-lt"/>
          <a:ea typeface="+mn-ea"/>
          <a:cs typeface="+mn-cs"/>
        </a:defRPr>
      </a:lvl1pPr>
      <a:lvl2pPr marL="742950" indent="-285750" algn="l" defTabSz="457200" rtl="0" fontAlgn="base">
        <a:lnSpc>
          <a:spcPct val="90000"/>
        </a:lnSpc>
        <a:spcBef>
          <a:spcPts val="500"/>
        </a:spcBef>
        <a:spcAft>
          <a:spcPct val="0"/>
        </a:spcAft>
        <a:buClr>
          <a:srgbClr val="000000"/>
        </a:buClr>
        <a:buSzPct val="100000"/>
        <a:buFont typeface="Times New Roman" pitchFamily="18" charset="0"/>
        <a:defRPr sz="2400">
          <a:solidFill>
            <a:srgbClr val="000000"/>
          </a:solidFill>
          <a:latin typeface="+mn-lt"/>
          <a:ea typeface="+mn-ea"/>
          <a:cs typeface="+mn-cs"/>
        </a:defRPr>
      </a:lvl2pPr>
      <a:lvl3pPr marL="1143000" indent="-228600" algn="l" defTabSz="457200" rtl="0" fontAlgn="base">
        <a:lnSpc>
          <a:spcPct val="90000"/>
        </a:lnSpc>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3pPr>
      <a:lvl4pPr marL="1600200" indent="-228600" algn="l" defTabSz="457200" rtl="0" fontAlgn="base">
        <a:lnSpc>
          <a:spcPct val="90000"/>
        </a:lnSpc>
        <a:spcBef>
          <a:spcPts val="500"/>
        </a:spcBef>
        <a:spcAft>
          <a:spcPct val="0"/>
        </a:spcAft>
        <a:buClr>
          <a:srgbClr val="000000"/>
        </a:buClr>
        <a:buSzPct val="100000"/>
        <a:buFont typeface="Times New Roman" pitchFamily="18" charset="0"/>
        <a:defRPr>
          <a:solidFill>
            <a:srgbClr val="000000"/>
          </a:solidFill>
          <a:latin typeface="+mn-lt"/>
          <a:ea typeface="+mn-ea"/>
          <a:cs typeface="+mn-cs"/>
        </a:defRPr>
      </a:lvl4pPr>
      <a:lvl5pPr marL="2057400" indent="-228600" algn="l" defTabSz="457200" rtl="0" fontAlgn="base">
        <a:lnSpc>
          <a:spcPct val="90000"/>
        </a:lnSpc>
        <a:spcBef>
          <a:spcPts val="500"/>
        </a:spcBef>
        <a:spcAft>
          <a:spcPct val="0"/>
        </a:spcAft>
        <a:buClr>
          <a:srgbClr val="000000"/>
        </a:buClr>
        <a:buSzPct val="100000"/>
        <a:buFont typeface="Times New Roman" pitchFamily="18" charset="0"/>
        <a:defRPr>
          <a:solidFill>
            <a:srgbClr val="000000"/>
          </a:solidFill>
          <a:latin typeface="+mn-lt"/>
          <a:ea typeface="+mn-ea"/>
          <a:cs typeface="+mn-cs"/>
        </a:defRPr>
      </a:lvl5pPr>
      <a:lvl6pPr marL="2514600" indent="-228600" algn="l" defTabSz="457200" rtl="0" fontAlgn="base">
        <a:lnSpc>
          <a:spcPct val="90000"/>
        </a:lnSpc>
        <a:spcBef>
          <a:spcPts val="500"/>
        </a:spcBef>
        <a:spcAft>
          <a:spcPct val="0"/>
        </a:spcAft>
        <a:buClr>
          <a:srgbClr val="000000"/>
        </a:buClr>
        <a:buSzPct val="100000"/>
        <a:buFont typeface="Times New Roman" pitchFamily="18" charset="0"/>
        <a:defRPr>
          <a:solidFill>
            <a:srgbClr val="000000"/>
          </a:solidFill>
          <a:latin typeface="+mn-lt"/>
          <a:ea typeface="+mn-ea"/>
          <a:cs typeface="+mn-cs"/>
        </a:defRPr>
      </a:lvl6pPr>
      <a:lvl7pPr marL="2971800" indent="-228600" algn="l" defTabSz="457200" rtl="0" fontAlgn="base">
        <a:lnSpc>
          <a:spcPct val="90000"/>
        </a:lnSpc>
        <a:spcBef>
          <a:spcPts val="500"/>
        </a:spcBef>
        <a:spcAft>
          <a:spcPct val="0"/>
        </a:spcAft>
        <a:buClr>
          <a:srgbClr val="000000"/>
        </a:buClr>
        <a:buSzPct val="100000"/>
        <a:buFont typeface="Times New Roman" pitchFamily="18" charset="0"/>
        <a:defRPr>
          <a:solidFill>
            <a:srgbClr val="000000"/>
          </a:solidFill>
          <a:latin typeface="+mn-lt"/>
          <a:ea typeface="+mn-ea"/>
          <a:cs typeface="+mn-cs"/>
        </a:defRPr>
      </a:lvl7pPr>
      <a:lvl8pPr marL="3429000" indent="-228600" algn="l" defTabSz="457200" rtl="0" fontAlgn="base">
        <a:lnSpc>
          <a:spcPct val="90000"/>
        </a:lnSpc>
        <a:spcBef>
          <a:spcPts val="500"/>
        </a:spcBef>
        <a:spcAft>
          <a:spcPct val="0"/>
        </a:spcAft>
        <a:buClr>
          <a:srgbClr val="000000"/>
        </a:buClr>
        <a:buSzPct val="100000"/>
        <a:buFont typeface="Times New Roman" pitchFamily="18" charset="0"/>
        <a:defRPr>
          <a:solidFill>
            <a:srgbClr val="000000"/>
          </a:solidFill>
          <a:latin typeface="+mn-lt"/>
          <a:ea typeface="+mn-ea"/>
          <a:cs typeface="+mn-cs"/>
        </a:defRPr>
      </a:lvl8pPr>
      <a:lvl9pPr marL="3886200" indent="-228600" algn="l" defTabSz="457200" rtl="0" fontAlgn="base">
        <a:lnSpc>
          <a:spcPct val="90000"/>
        </a:lnSpc>
        <a:spcBef>
          <a:spcPts val="500"/>
        </a:spcBef>
        <a:spcAft>
          <a:spcPct val="0"/>
        </a:spcAft>
        <a:buClr>
          <a:srgbClr val="000000"/>
        </a:buClr>
        <a:buSzPct val="100000"/>
        <a:buFont typeface="Times New Roman" pitchFamily="18" charset="0"/>
        <a:defRPr>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8.xml"/><Relationship Id="rId3" Type="http://schemas.openxmlformats.org/officeDocument/2006/relationships/image" Target="../media/image34.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9.xml"/><Relationship Id="rId3"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6.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1" Type="http://schemas.openxmlformats.org/officeDocument/2006/relationships/slideLayout" Target="../slideLayouts/slideLayout26.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26.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 Id="rId3"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26.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1" Type="http://schemas.openxmlformats.org/officeDocument/2006/relationships/slideLayout" Target="../slideLayouts/slideLayout26.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26.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gif"/><Relationship Id="rId5" Type="http://schemas.openxmlformats.org/officeDocument/2006/relationships/image" Target="../media/image12.jpeg"/><Relationship Id="rId6" Type="http://schemas.openxmlformats.org/officeDocument/2006/relationships/image" Target="../media/image13.jpeg"/><Relationship Id="rId1" Type="http://schemas.openxmlformats.org/officeDocument/2006/relationships/slideLayout" Target="../slideLayouts/slideLayout20.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26.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60.png"/><Relationship Id="rId5" Type="http://schemas.openxmlformats.org/officeDocument/2006/relationships/image" Target="../media/image58.png"/><Relationship Id="rId1" Type="http://schemas.openxmlformats.org/officeDocument/2006/relationships/slideLayout" Target="../slideLayouts/slideLayout26.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61.png"/><Relationship Id="rId1" Type="http://schemas.openxmlformats.org/officeDocument/2006/relationships/slideLayout" Target="../slideLayouts/slideLayout26.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1" Type="http://schemas.openxmlformats.org/officeDocument/2006/relationships/slideLayout" Target="../slideLayouts/slideLayout26.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23.png"/><Relationship Id="rId5" Type="http://schemas.openxmlformats.org/officeDocument/2006/relationships/image" Target="../media/image61.png"/><Relationship Id="rId1" Type="http://schemas.openxmlformats.org/officeDocument/2006/relationships/slideLayout" Target="../slideLayouts/slideLayout26.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1.png"/><Relationship Id="rId1" Type="http://schemas.openxmlformats.org/officeDocument/2006/relationships/slideLayout" Target="../slideLayouts/slideLayout26.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1.png"/><Relationship Id="rId1" Type="http://schemas.openxmlformats.org/officeDocument/2006/relationships/slideLayout" Target="../slideLayouts/slideLayout26.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61.png"/><Relationship Id="rId1" Type="http://schemas.openxmlformats.org/officeDocument/2006/relationships/slideLayout" Target="../slideLayouts/slideLayout26.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28.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1" Type="http://schemas.openxmlformats.org/officeDocument/2006/relationships/slideLayout" Target="../slideLayouts/slideLayout28.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1" Type="http://schemas.openxmlformats.org/officeDocument/2006/relationships/slideLayout" Target="../slideLayouts/slideLayout46.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46.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80.png"/><Relationship Id="rId1" Type="http://schemas.openxmlformats.org/officeDocument/2006/relationships/slideLayout" Target="../slideLayouts/slideLayout46.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46.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20.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1" Type="http://schemas.openxmlformats.org/officeDocument/2006/relationships/image" Target="../media/image93.png"/><Relationship Id="rId12"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image" Target="../media/image90.png"/><Relationship Id="rId9" Type="http://schemas.openxmlformats.org/officeDocument/2006/relationships/image" Target="../media/image91.png"/><Relationship Id="rId10"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 Type="http://schemas.openxmlformats.org/officeDocument/2006/relationships/slideLayout" Target="../slideLayouts/slideLayout26.xml"/><Relationship Id="rId2"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1" Type="http://schemas.openxmlformats.org/officeDocument/2006/relationships/slideLayout" Target="../slideLayouts/slideLayout26.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6.xml"/><Relationship Id="rId4" Type="http://schemas.openxmlformats.org/officeDocument/2006/relationships/notesSlide" Target="../notesSlides/notesSlide4.xml"/><Relationship Id="rId5" Type="http://schemas.openxmlformats.org/officeDocument/2006/relationships/image" Target="../media/image27.png"/><Relationship Id="rId6" Type="http://schemas.openxmlformats.org/officeDocument/2006/relationships/image" Target="../media/image23.png"/><Relationship Id="rId1" Type="http://schemas.microsoft.com/office/2007/relationships/media" Target="../media/media1.mp4"/><Relationship Id="rId2" Type="http://schemas.openxmlformats.org/officeDocument/2006/relationships/video" Target="../media/media1.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 Id="rId3"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6.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26.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 name="TextShape 1"/>
          <p:cNvSpPr txBox="1"/>
          <p:nvPr/>
        </p:nvSpPr>
        <p:spPr>
          <a:xfrm>
            <a:off x="3087059" y="1538475"/>
            <a:ext cx="6030451" cy="2997855"/>
          </a:xfrm>
          <a:prstGeom prst="rect">
            <a:avLst/>
          </a:prstGeom>
          <a:noFill/>
          <a:ln>
            <a:noFill/>
          </a:ln>
        </p:spPr>
        <p:txBody>
          <a:bodyPr lIns="90000" tIns="45000" rIns="90000" bIns="45000" anchor="ctr"/>
          <a:lstStyle/>
          <a:p>
            <a:pPr defTabSz="914400">
              <a:defRPr/>
            </a:pPr>
            <a:r>
              <a:rPr lang="en-GB" altLang="es-ES" sz="5200" b="1" spc="-1" dirty="0" smtClean="0">
                <a:solidFill>
                  <a:srgbClr val="004890"/>
                </a:solidFill>
                <a:uFill>
                  <a:solidFill>
                    <a:srgbClr val="FFFFFF"/>
                  </a:solidFill>
                </a:uFill>
                <a:latin typeface="Calibri"/>
                <a:ea typeface="ＭＳ Ｐゴシック" pitchFamily="34" charset="-128"/>
              </a:rPr>
              <a:t>Earth Sciences Department: Ocean Activities</a:t>
            </a:r>
            <a:endParaRPr lang="en-GB" altLang="es-ES" sz="5200" b="1" spc="-1" dirty="0">
              <a:solidFill>
                <a:srgbClr val="004890"/>
              </a:solidFill>
              <a:uFill>
                <a:solidFill>
                  <a:srgbClr val="FFFFFF"/>
                </a:solidFill>
              </a:uFill>
              <a:latin typeface="Calibri"/>
              <a:ea typeface="ＭＳ Ｐゴシック" pitchFamily="34" charset="-128"/>
            </a:endParaRPr>
          </a:p>
        </p:txBody>
      </p:sp>
      <p:sp>
        <p:nvSpPr>
          <p:cNvPr id="831" name="TextShape 2"/>
          <p:cNvSpPr txBox="1"/>
          <p:nvPr/>
        </p:nvSpPr>
        <p:spPr>
          <a:xfrm>
            <a:off x="3267075" y="4644120"/>
            <a:ext cx="5481638" cy="1194179"/>
          </a:xfrm>
          <a:prstGeom prst="rect">
            <a:avLst/>
          </a:prstGeom>
          <a:noFill/>
          <a:ln>
            <a:noFill/>
          </a:ln>
        </p:spPr>
        <p:txBody>
          <a:bodyPr lIns="90000" tIns="45000" rIns="90000" bIns="45000" anchor="ctr"/>
          <a:lstStyle/>
          <a:p>
            <a:pPr defTabSz="914400">
              <a:defRPr/>
            </a:pPr>
            <a:r>
              <a:rPr lang="en-US" sz="2400" spc="-1" dirty="0" smtClean="0">
                <a:solidFill>
                  <a:srgbClr val="000000"/>
                </a:solidFill>
                <a:uFill>
                  <a:solidFill>
                    <a:srgbClr val="FFFFFF"/>
                  </a:solidFill>
                </a:uFill>
                <a:ea typeface="ＭＳ Ｐゴシック" pitchFamily="34" charset="-128"/>
              </a:rPr>
              <a:t>Pablo Ortega</a:t>
            </a:r>
          </a:p>
          <a:p>
            <a:pPr defTabSz="914400">
              <a:defRPr/>
            </a:pPr>
            <a:r>
              <a:rPr lang="en-US" sz="2400" spc="-1" dirty="0" smtClean="0">
                <a:solidFill>
                  <a:srgbClr val="000000"/>
                </a:solidFill>
                <a:uFill>
                  <a:solidFill>
                    <a:srgbClr val="FFFFFF"/>
                  </a:solidFill>
                </a:uFill>
                <a:ea typeface="ＭＳ Ｐゴシック" pitchFamily="34" charset="-128"/>
              </a:rPr>
              <a:t>Francisco </a:t>
            </a:r>
            <a:r>
              <a:rPr lang="en-US" sz="2400" spc="-1" dirty="0">
                <a:solidFill>
                  <a:srgbClr val="000000"/>
                </a:solidFill>
                <a:uFill>
                  <a:solidFill>
                    <a:srgbClr val="FFFFFF"/>
                  </a:solidFill>
                </a:uFill>
                <a:ea typeface="ＭＳ Ｐゴシック" pitchFamily="34" charset="-128"/>
              </a:rPr>
              <a:t>J. Doblas-Reyes</a:t>
            </a:r>
            <a:r>
              <a:rPr lang="en-US" sz="3200" spc="-1" dirty="0">
                <a:solidFill>
                  <a:srgbClr val="000000"/>
                </a:solidFill>
                <a:uFill>
                  <a:solidFill>
                    <a:srgbClr val="FFFFFF"/>
                  </a:solidFill>
                </a:uFill>
                <a:ea typeface="ＭＳ Ｐゴシック" pitchFamily="34" charset="-128"/>
              </a:rPr>
              <a:t>	</a:t>
            </a:r>
          </a:p>
        </p:txBody>
      </p:sp>
      <p:sp>
        <p:nvSpPr>
          <p:cNvPr id="832" name="TextShape 3"/>
          <p:cNvSpPr txBox="1"/>
          <p:nvPr/>
        </p:nvSpPr>
        <p:spPr>
          <a:xfrm>
            <a:off x="244481" y="6096522"/>
            <a:ext cx="2441575" cy="486977"/>
          </a:xfrm>
          <a:prstGeom prst="rect">
            <a:avLst/>
          </a:prstGeom>
          <a:noFill/>
          <a:ln>
            <a:noFill/>
          </a:ln>
        </p:spPr>
        <p:txBody>
          <a:bodyPr lIns="90000" tIns="45000" rIns="90000" bIns="45000" anchor="ctr"/>
          <a:lstStyle/>
          <a:p>
            <a:pPr defTabSz="914400">
              <a:defRPr/>
            </a:pPr>
            <a:endParaRPr lang="en-US" sz="2400" spc="-1">
              <a:solidFill>
                <a:srgbClr val="000000"/>
              </a:solidFill>
              <a:uFill>
                <a:solidFill>
                  <a:srgbClr val="FFFFFF"/>
                </a:solidFill>
              </a:uFill>
              <a:latin typeface="Calibri"/>
              <a:ea typeface="ＭＳ Ｐゴシック" pitchFamily="34" charset="-128"/>
            </a:endParaRPr>
          </a:p>
        </p:txBody>
      </p:sp>
      <p:sp>
        <p:nvSpPr>
          <p:cNvPr id="6" name="TextShape 1"/>
          <p:cNvSpPr txBox="1">
            <a:spLocks noChangeArrowheads="1"/>
          </p:cNvSpPr>
          <p:nvPr/>
        </p:nvSpPr>
        <p:spPr bwMode="auto">
          <a:xfrm>
            <a:off x="6402391" y="5"/>
            <a:ext cx="2714625" cy="40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914400" eaLnBrk="1" fontAlgn="base" hangingPunct="1">
              <a:spcBef>
                <a:spcPct val="0"/>
              </a:spcBef>
              <a:spcAft>
                <a:spcPct val="0"/>
              </a:spcAft>
              <a:defRPr/>
            </a:pPr>
            <a:r>
              <a:rPr lang="en-US" altLang="es-ES" sz="1400" b="1" spc="-1" dirty="0" smtClean="0">
                <a:solidFill>
                  <a:srgbClr val="004890"/>
                </a:solidFill>
                <a:uFill>
                  <a:solidFill>
                    <a:srgbClr val="FFFFFF"/>
                  </a:solidFill>
                </a:uFill>
                <a:latin typeface="Calibri"/>
              </a:rPr>
              <a:t>Madrid, 18 </a:t>
            </a:r>
            <a:r>
              <a:rPr lang="en-US" altLang="es-ES" sz="1400" b="1" spc="-1" dirty="0" err="1" smtClean="0">
                <a:solidFill>
                  <a:srgbClr val="004890"/>
                </a:solidFill>
                <a:uFill>
                  <a:solidFill>
                    <a:srgbClr val="FFFFFF"/>
                  </a:solidFill>
                </a:uFill>
                <a:latin typeface="Calibri"/>
              </a:rPr>
              <a:t>Febrero</a:t>
            </a:r>
            <a:r>
              <a:rPr lang="en-US" altLang="es-ES" sz="1400" b="1" spc="-1" dirty="0" smtClean="0">
                <a:solidFill>
                  <a:srgbClr val="004890"/>
                </a:solidFill>
                <a:uFill>
                  <a:solidFill>
                    <a:srgbClr val="FFFFFF"/>
                  </a:solidFill>
                </a:uFill>
                <a:latin typeface="Calibri"/>
              </a:rPr>
              <a:t> 2019</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768" y="5880004"/>
            <a:ext cx="2366121" cy="977996"/>
          </a:xfrm>
          <a:prstGeom prst="rect">
            <a:avLst/>
          </a:prstGeom>
        </p:spPr>
      </p:pic>
    </p:spTree>
    <p:extLst>
      <p:ext uri="{BB962C8B-B14F-4D97-AF65-F5344CB8AC3E}">
        <p14:creationId xmlns:p14="http://schemas.microsoft.com/office/powerpoint/2010/main" val="3220846673"/>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TextShape 2"/>
          <p:cNvSpPr txBox="1"/>
          <p:nvPr/>
        </p:nvSpPr>
        <p:spPr>
          <a:xfrm>
            <a:off x="5348" y="131262"/>
            <a:ext cx="6718300" cy="679450"/>
          </a:xfrm>
          <a:prstGeom prst="rect">
            <a:avLst/>
          </a:prstGeom>
          <a:noFill/>
          <a:ln>
            <a:noFill/>
          </a:ln>
        </p:spPr>
        <p:txBody>
          <a:bodyPr lIns="90000" tIns="45000" rIns="90000" bIns="45000"/>
          <a:lstStyle>
            <a:defPPr>
              <a:defRPr lang="en-US"/>
            </a:defPPr>
            <a:lvl1pPr>
              <a:defRPr sz="3600" b="1" spc="-1">
                <a:solidFill>
                  <a:srgbClr val="FFFFFF"/>
                </a:solidFill>
                <a:uFill>
                  <a:solidFill>
                    <a:srgbClr val="FFFFFF"/>
                  </a:solidFill>
                </a:uFill>
                <a:latin typeface="Calibri" panose="020F0502020204030204" pitchFamily="34" charset="0"/>
                <a:ea typeface="ＭＳ Ｐゴシック"/>
              </a:defRPr>
            </a:lvl1pPr>
          </a:lstStyle>
          <a:p>
            <a:r>
              <a:rPr lang="en-US" dirty="0" smtClean="0"/>
              <a:t>NEMO optimizations</a:t>
            </a:r>
            <a:endParaRPr lang="en-US" dirty="0"/>
          </a:p>
        </p:txBody>
      </p:sp>
      <p:sp>
        <p:nvSpPr>
          <p:cNvPr id="13" name="Espace réservé du texte 2">
            <a:extLst>
              <a:ext uri="{FF2B5EF4-FFF2-40B4-BE49-F238E27FC236}">
                <a16:creationId xmlns="" xmlns:a16="http://schemas.microsoft.com/office/drawing/2014/main" id="{DE005E42-9F5E-4C53-8F0C-28B769DB37FF}"/>
              </a:ext>
            </a:extLst>
          </p:cNvPr>
          <p:cNvSpPr txBox="1">
            <a:spLocks/>
          </p:cNvSpPr>
          <p:nvPr/>
        </p:nvSpPr>
        <p:spPr>
          <a:xfrm>
            <a:off x="0" y="946484"/>
            <a:ext cx="9144000" cy="50707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480"/>
              </a:spcBef>
              <a:buClr>
                <a:srgbClr val="000000"/>
              </a:buClr>
              <a:buSzPts val="2200"/>
              <a:buNone/>
            </a:pPr>
            <a:r>
              <a:rPr lang="en-GB" kern="0" dirty="0" err="1">
                <a:solidFill>
                  <a:srgbClr val="4472C4"/>
                </a:solidFill>
                <a:latin typeface="+mj-lt"/>
                <a:ea typeface="Calibri"/>
                <a:cs typeface="Calibri"/>
              </a:rPr>
              <a:t>ELPiN</a:t>
            </a:r>
            <a:r>
              <a:rPr lang="en-GB" kern="0" dirty="0">
                <a:solidFill>
                  <a:srgbClr val="4472C4"/>
                </a:solidFill>
                <a:latin typeface="+mj-lt"/>
                <a:ea typeface="Calibri"/>
                <a:cs typeface="Calibri"/>
              </a:rPr>
              <a:t> allows to find the </a:t>
            </a:r>
            <a:r>
              <a:rPr lang="en-GB" kern="0" dirty="0" smtClean="0">
                <a:solidFill>
                  <a:srgbClr val="4472C4"/>
                </a:solidFill>
                <a:latin typeface="+mj-lt"/>
                <a:ea typeface="Calibri"/>
                <a:cs typeface="Calibri"/>
              </a:rPr>
              <a:t>appropriate </a:t>
            </a:r>
            <a:r>
              <a:rPr lang="en-GB" kern="0" dirty="0" err="1">
                <a:solidFill>
                  <a:srgbClr val="4472C4"/>
                </a:solidFill>
                <a:latin typeface="+mj-lt"/>
                <a:ea typeface="Calibri"/>
                <a:cs typeface="Calibri"/>
              </a:rPr>
              <a:t>namelist</a:t>
            </a:r>
            <a:r>
              <a:rPr lang="en-GB" kern="0" dirty="0">
                <a:solidFill>
                  <a:srgbClr val="4472C4"/>
                </a:solidFill>
                <a:latin typeface="+mj-lt"/>
                <a:ea typeface="Calibri"/>
                <a:cs typeface="Calibri"/>
              </a:rPr>
              <a:t> parameters (</a:t>
            </a:r>
            <a:r>
              <a:rPr lang="en-GB" kern="0" dirty="0" err="1">
                <a:solidFill>
                  <a:srgbClr val="4472C4"/>
                </a:solidFill>
                <a:latin typeface="+mj-lt"/>
                <a:ea typeface="Calibri"/>
                <a:cs typeface="Calibri"/>
              </a:rPr>
              <a:t>jpni</a:t>
            </a:r>
            <a:r>
              <a:rPr lang="en-GB" kern="0" dirty="0">
                <a:solidFill>
                  <a:srgbClr val="4472C4"/>
                </a:solidFill>
                <a:latin typeface="+mj-lt"/>
                <a:ea typeface="Calibri"/>
                <a:cs typeface="Calibri"/>
              </a:rPr>
              <a:t>, </a:t>
            </a:r>
            <a:r>
              <a:rPr lang="en-GB" kern="0" dirty="0" err="1">
                <a:solidFill>
                  <a:srgbClr val="4472C4"/>
                </a:solidFill>
                <a:latin typeface="+mj-lt"/>
                <a:ea typeface="Calibri"/>
                <a:cs typeface="Calibri"/>
              </a:rPr>
              <a:t>jpnj</a:t>
            </a:r>
            <a:r>
              <a:rPr lang="en-GB" kern="0" dirty="0">
                <a:solidFill>
                  <a:srgbClr val="4472C4"/>
                </a:solidFill>
                <a:latin typeface="+mj-lt"/>
                <a:ea typeface="Calibri"/>
                <a:cs typeface="Calibri"/>
              </a:rPr>
              <a:t>, </a:t>
            </a:r>
            <a:r>
              <a:rPr lang="en-GB" kern="0" dirty="0" err="1">
                <a:solidFill>
                  <a:srgbClr val="4472C4"/>
                </a:solidFill>
                <a:latin typeface="+mj-lt"/>
                <a:ea typeface="Calibri"/>
                <a:cs typeface="Calibri"/>
              </a:rPr>
              <a:t>jpnij</a:t>
            </a:r>
            <a:r>
              <a:rPr lang="en-GB" kern="0" dirty="0">
                <a:solidFill>
                  <a:srgbClr val="4472C4"/>
                </a:solidFill>
                <a:latin typeface="+mj-lt"/>
                <a:ea typeface="Calibri"/>
                <a:cs typeface="Calibri"/>
              </a:rPr>
              <a:t>) to exclude land-only processes in NEMO </a:t>
            </a:r>
            <a:r>
              <a:rPr lang="en-GB" kern="0" dirty="0" smtClean="0">
                <a:solidFill>
                  <a:srgbClr val="4472C4"/>
                </a:solidFill>
                <a:latin typeface="+mj-lt"/>
                <a:ea typeface="Calibri"/>
                <a:cs typeface="Calibri"/>
              </a:rPr>
              <a:t>simulations and save a substantial amount of resources.</a:t>
            </a:r>
            <a:endParaRPr lang="en-GB" kern="0" dirty="0">
              <a:solidFill>
                <a:srgbClr val="4472C4"/>
              </a:solidFill>
              <a:latin typeface="+mj-lt"/>
              <a:ea typeface="Calibri"/>
              <a:cs typeface="Calibri"/>
            </a:endParaRPr>
          </a:p>
        </p:txBody>
      </p:sp>
      <p:pic>
        <p:nvPicPr>
          <p:cNvPr id="7" name="Google Shape;326;p32"/>
          <p:cNvPicPr preferRelativeResize="0"/>
          <p:nvPr/>
        </p:nvPicPr>
        <p:blipFill rotWithShape="1">
          <a:blip r:embed="rId3">
            <a:alphaModFix/>
          </a:blip>
          <a:srcRect/>
          <a:stretch/>
        </p:blipFill>
        <p:spPr>
          <a:xfrm>
            <a:off x="1500400" y="2341364"/>
            <a:ext cx="6296550" cy="4529250"/>
          </a:xfrm>
          <a:prstGeom prst="rect">
            <a:avLst/>
          </a:prstGeom>
          <a:noFill/>
          <a:ln>
            <a:noFill/>
          </a:ln>
        </p:spPr>
      </p:pic>
      <p:sp>
        <p:nvSpPr>
          <p:cNvPr id="8" name="Rectángulo 14"/>
          <p:cNvSpPr/>
          <p:nvPr/>
        </p:nvSpPr>
        <p:spPr>
          <a:xfrm>
            <a:off x="4851" y="6485020"/>
            <a:ext cx="2027478" cy="400110"/>
          </a:xfrm>
          <a:prstGeom prst="rect">
            <a:avLst/>
          </a:prstGeom>
        </p:spPr>
        <p:txBody>
          <a:bodyPr wrap="none">
            <a:spAutoFit/>
          </a:bodyPr>
          <a:lstStyle/>
          <a:p>
            <a:pPr>
              <a:defRPr/>
            </a:pPr>
            <a:r>
              <a:rPr lang="en-US" sz="2000" spc="-1" dirty="0" err="1" smtClean="0">
                <a:solidFill>
                  <a:srgbClr val="000000"/>
                </a:solidFill>
                <a:uFill>
                  <a:solidFill>
                    <a:srgbClr val="FFFFFF"/>
                  </a:solidFill>
                </a:uFill>
                <a:latin typeface="Calibri"/>
                <a:ea typeface="ＭＳ Ｐゴシック"/>
              </a:rPr>
              <a:t>Tintó</a:t>
            </a:r>
            <a:r>
              <a:rPr lang="en-US" sz="2000" spc="-1" dirty="0" smtClean="0">
                <a:solidFill>
                  <a:srgbClr val="000000"/>
                </a:solidFill>
                <a:uFill>
                  <a:solidFill>
                    <a:srgbClr val="FFFFFF"/>
                  </a:solidFill>
                </a:uFill>
                <a:latin typeface="Calibri"/>
                <a:ea typeface="ＭＳ Ｐゴシック"/>
              </a:rPr>
              <a:t> et al. (2018)</a:t>
            </a:r>
            <a:endParaRPr lang="es-ES" sz="2000" dirty="0">
              <a:solidFill>
                <a:prstClr val="black"/>
              </a:solidFill>
            </a:endParaRPr>
          </a:p>
        </p:txBody>
      </p:sp>
    </p:spTree>
    <p:extLst>
      <p:ext uri="{BB962C8B-B14F-4D97-AF65-F5344CB8AC3E}">
        <p14:creationId xmlns:p14="http://schemas.microsoft.com/office/powerpoint/2010/main" val="26168530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TextShape 2"/>
          <p:cNvSpPr txBox="1"/>
          <p:nvPr/>
        </p:nvSpPr>
        <p:spPr>
          <a:xfrm>
            <a:off x="5348" y="131262"/>
            <a:ext cx="6718300" cy="679450"/>
          </a:xfrm>
          <a:prstGeom prst="rect">
            <a:avLst/>
          </a:prstGeom>
          <a:noFill/>
          <a:ln>
            <a:noFill/>
          </a:ln>
        </p:spPr>
        <p:txBody>
          <a:bodyPr lIns="90000" tIns="45000" rIns="90000" bIns="45000"/>
          <a:lstStyle>
            <a:defPPr>
              <a:defRPr lang="en-US"/>
            </a:defPPr>
            <a:lvl1pPr>
              <a:defRPr sz="3600" b="1" spc="-1">
                <a:solidFill>
                  <a:srgbClr val="FFFFFF"/>
                </a:solidFill>
                <a:uFill>
                  <a:solidFill>
                    <a:srgbClr val="FFFFFF"/>
                  </a:solidFill>
                </a:uFill>
                <a:latin typeface="Calibri" panose="020F0502020204030204" pitchFamily="34" charset="0"/>
                <a:ea typeface="ＭＳ Ｐゴシック"/>
              </a:defRPr>
            </a:lvl1pPr>
          </a:lstStyle>
          <a:p>
            <a:r>
              <a:rPr lang="en-US" dirty="0" smtClean="0"/>
              <a:t>NEMO optimizations</a:t>
            </a:r>
            <a:endParaRPr lang="en-US" dirty="0"/>
          </a:p>
        </p:txBody>
      </p:sp>
      <p:pic>
        <p:nvPicPr>
          <p:cNvPr id="6" name="Google Shape;335;p33"/>
          <p:cNvPicPr preferRelativeResize="0"/>
          <p:nvPr/>
        </p:nvPicPr>
        <p:blipFill rotWithShape="1">
          <a:blip r:embed="rId3">
            <a:alphaModFix/>
          </a:blip>
          <a:srcRect/>
          <a:stretch/>
        </p:blipFill>
        <p:spPr>
          <a:xfrm>
            <a:off x="1298450" y="1574500"/>
            <a:ext cx="6436275" cy="4715876"/>
          </a:xfrm>
          <a:prstGeom prst="rect">
            <a:avLst/>
          </a:prstGeom>
          <a:noFill/>
          <a:ln>
            <a:noFill/>
          </a:ln>
        </p:spPr>
      </p:pic>
      <p:sp>
        <p:nvSpPr>
          <p:cNvPr id="9" name="Espace réservé du texte 2">
            <a:extLst>
              <a:ext uri="{FF2B5EF4-FFF2-40B4-BE49-F238E27FC236}">
                <a16:creationId xmlns="" xmlns:a16="http://schemas.microsoft.com/office/drawing/2014/main" id="{DE005E42-9F5E-4C53-8F0C-28B769DB37FF}"/>
              </a:ext>
            </a:extLst>
          </p:cNvPr>
          <p:cNvSpPr txBox="1">
            <a:spLocks/>
          </p:cNvSpPr>
          <p:nvPr/>
        </p:nvSpPr>
        <p:spPr>
          <a:xfrm>
            <a:off x="0" y="946484"/>
            <a:ext cx="9144000" cy="50707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480"/>
              </a:spcBef>
              <a:buClr>
                <a:srgbClr val="000000"/>
              </a:buClr>
              <a:buNone/>
            </a:pPr>
            <a:r>
              <a:rPr lang="en-GB" sz="2000" kern="0" dirty="0" smtClean="0">
                <a:solidFill>
                  <a:srgbClr val="4472C4"/>
                </a:solidFill>
                <a:latin typeface="+mj-lt"/>
                <a:ea typeface="Calibri"/>
                <a:cs typeface="Calibri"/>
                <a:sym typeface="Calibri"/>
              </a:rPr>
              <a:t>Impact of optimizations in SYPD for ORCA025-LIM3</a:t>
            </a:r>
            <a:r>
              <a:rPr lang="en-GB" sz="2000" dirty="0" smtClean="0">
                <a:solidFill>
                  <a:srgbClr val="004890"/>
                </a:solidFill>
                <a:latin typeface="+mj-lt"/>
                <a:sym typeface="Calibri"/>
              </a:rPr>
              <a:t>.</a:t>
            </a:r>
            <a:endParaRPr lang="en-GB" sz="1200" kern="0" dirty="0">
              <a:solidFill>
                <a:srgbClr val="4472C4"/>
              </a:solidFill>
              <a:latin typeface="+mj-lt"/>
              <a:ea typeface="Calibri"/>
              <a:cs typeface="Calibri"/>
              <a:sym typeface="Calibri"/>
            </a:endParaRPr>
          </a:p>
        </p:txBody>
      </p:sp>
    </p:spTree>
    <p:extLst>
      <p:ext uri="{BB962C8B-B14F-4D97-AF65-F5344CB8AC3E}">
        <p14:creationId xmlns:p14="http://schemas.microsoft.com/office/powerpoint/2010/main" val="37028188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TextShape 2"/>
          <p:cNvSpPr txBox="1"/>
          <p:nvPr/>
        </p:nvSpPr>
        <p:spPr>
          <a:xfrm>
            <a:off x="5348" y="131262"/>
            <a:ext cx="6718300" cy="679450"/>
          </a:xfrm>
          <a:prstGeom prst="rect">
            <a:avLst/>
          </a:prstGeom>
          <a:noFill/>
          <a:ln>
            <a:noFill/>
          </a:ln>
        </p:spPr>
        <p:txBody>
          <a:bodyPr lIns="90000" tIns="45000" rIns="90000" bIns="45000"/>
          <a:lstStyle>
            <a:defPPr>
              <a:defRPr lang="en-US"/>
            </a:defPPr>
            <a:lvl1pPr>
              <a:defRPr sz="3600" b="1" spc="-1">
                <a:solidFill>
                  <a:srgbClr val="FFFFFF"/>
                </a:solidFill>
                <a:uFill>
                  <a:solidFill>
                    <a:srgbClr val="FFFFFF"/>
                  </a:solidFill>
                </a:uFill>
                <a:latin typeface="Calibri" panose="020F0502020204030204" pitchFamily="34" charset="0"/>
                <a:ea typeface="ＭＳ Ｐゴシック"/>
              </a:defRPr>
            </a:lvl1pPr>
          </a:lstStyle>
          <a:p>
            <a:r>
              <a:rPr lang="en-US" dirty="0" smtClean="0"/>
              <a:t>NEMO optimizations</a:t>
            </a:r>
            <a:endParaRPr lang="en-US" dirty="0"/>
          </a:p>
        </p:txBody>
      </p:sp>
      <p:sp>
        <p:nvSpPr>
          <p:cNvPr id="9" name="Espace réservé du texte 2">
            <a:extLst>
              <a:ext uri="{FF2B5EF4-FFF2-40B4-BE49-F238E27FC236}">
                <a16:creationId xmlns="" xmlns:a16="http://schemas.microsoft.com/office/drawing/2014/main" id="{DE005E42-9F5E-4C53-8F0C-28B769DB37FF}"/>
              </a:ext>
            </a:extLst>
          </p:cNvPr>
          <p:cNvSpPr txBox="1">
            <a:spLocks/>
          </p:cNvSpPr>
          <p:nvPr/>
        </p:nvSpPr>
        <p:spPr>
          <a:xfrm>
            <a:off x="0" y="946484"/>
            <a:ext cx="9144000" cy="50707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80"/>
              </a:spcBef>
              <a:buClr>
                <a:srgbClr val="000000"/>
              </a:buClr>
              <a:buNone/>
            </a:pPr>
            <a:r>
              <a:rPr lang="en-GB" sz="2000" b="1" kern="0" dirty="0" smtClean="0">
                <a:solidFill>
                  <a:srgbClr val="4472C4"/>
                </a:solidFill>
                <a:latin typeface="+mj-lt"/>
                <a:ea typeface="Calibri"/>
                <a:cs typeface="Calibri"/>
                <a:sym typeface="Calibri"/>
              </a:rPr>
              <a:t>Mixed precision</a:t>
            </a:r>
            <a:r>
              <a:rPr lang="en-GB" sz="2000" kern="0" dirty="0" smtClean="0">
                <a:solidFill>
                  <a:srgbClr val="4472C4"/>
                </a:solidFill>
                <a:latin typeface="+mj-lt"/>
                <a:ea typeface="Calibri"/>
                <a:cs typeface="Calibri"/>
                <a:sym typeface="Calibri"/>
              </a:rPr>
              <a:t>: A </a:t>
            </a:r>
            <a:r>
              <a:rPr lang="en-GB" sz="2000" kern="0" dirty="0">
                <a:solidFill>
                  <a:srgbClr val="4472C4"/>
                </a:solidFill>
                <a:latin typeface="+mj-lt"/>
                <a:ea typeface="Calibri"/>
                <a:cs typeface="Calibri"/>
                <a:sym typeface="Calibri"/>
              </a:rPr>
              <a:t>method has been developed to adjust the numerical precision to minimize the resources used maintaining the accuracy of the model by identifying which variables require higher precision and which ones can effectively use less precision</a:t>
            </a:r>
            <a:r>
              <a:rPr lang="en-GB" sz="2000" kern="0" dirty="0" smtClean="0">
                <a:solidFill>
                  <a:srgbClr val="4472C4"/>
                </a:solidFill>
                <a:latin typeface="+mj-lt"/>
                <a:ea typeface="Calibri"/>
                <a:cs typeface="Calibri"/>
                <a:sym typeface="Calibri"/>
              </a:rPr>
              <a:t>.</a:t>
            </a:r>
            <a:endParaRPr lang="en-GB" sz="2000" kern="0" dirty="0">
              <a:solidFill>
                <a:srgbClr val="4472C4"/>
              </a:solidFill>
              <a:latin typeface="+mj-lt"/>
              <a:ea typeface="Calibri"/>
              <a:cs typeface="Calibri"/>
              <a:sym typeface="Calibri"/>
            </a:endParaRPr>
          </a:p>
          <a:p>
            <a:pPr algn="ctr">
              <a:spcBef>
                <a:spcPts val="480"/>
              </a:spcBef>
              <a:buClr>
                <a:srgbClr val="000000"/>
              </a:buClr>
              <a:buNone/>
            </a:pPr>
            <a:endParaRPr lang="en-GB" sz="1200" kern="0" dirty="0">
              <a:solidFill>
                <a:srgbClr val="4472C4"/>
              </a:solidFill>
              <a:latin typeface="+mj-lt"/>
              <a:ea typeface="Calibri"/>
              <a:cs typeface="Calibri"/>
              <a:sym typeface="Calibri"/>
            </a:endParaRPr>
          </a:p>
        </p:txBody>
      </p:sp>
      <p:pic>
        <p:nvPicPr>
          <p:cNvPr id="5" name="Google Shape;343;p34"/>
          <p:cNvPicPr preferRelativeResize="0"/>
          <p:nvPr/>
        </p:nvPicPr>
        <p:blipFill>
          <a:blip r:embed="rId3">
            <a:alphaModFix/>
          </a:blip>
          <a:stretch>
            <a:fillRect/>
          </a:stretch>
        </p:blipFill>
        <p:spPr>
          <a:xfrm>
            <a:off x="4537250" y="3131507"/>
            <a:ext cx="2791725" cy="2791725"/>
          </a:xfrm>
          <a:prstGeom prst="rect">
            <a:avLst/>
          </a:prstGeom>
          <a:noFill/>
          <a:ln>
            <a:noFill/>
          </a:ln>
        </p:spPr>
      </p:pic>
      <p:pic>
        <p:nvPicPr>
          <p:cNvPr id="7" name="Google Shape;344;p34"/>
          <p:cNvPicPr preferRelativeResize="0"/>
          <p:nvPr/>
        </p:nvPicPr>
        <p:blipFill rotWithShape="1">
          <a:blip r:embed="rId4">
            <a:alphaModFix/>
          </a:blip>
          <a:srcRect r="6261"/>
          <a:stretch/>
        </p:blipFill>
        <p:spPr>
          <a:xfrm>
            <a:off x="1955125" y="3131507"/>
            <a:ext cx="2616875" cy="2791725"/>
          </a:xfrm>
          <a:prstGeom prst="rect">
            <a:avLst/>
          </a:prstGeom>
          <a:noFill/>
          <a:ln>
            <a:noFill/>
          </a:ln>
        </p:spPr>
      </p:pic>
      <p:grpSp>
        <p:nvGrpSpPr>
          <p:cNvPr id="8" name="Google Shape;347;p34"/>
          <p:cNvGrpSpPr/>
          <p:nvPr/>
        </p:nvGrpSpPr>
        <p:grpSpPr>
          <a:xfrm>
            <a:off x="7190576" y="3802313"/>
            <a:ext cx="1257299" cy="558600"/>
            <a:chOff x="7758876" y="2477675"/>
            <a:chExt cx="1257299" cy="558600"/>
          </a:xfrm>
        </p:grpSpPr>
        <p:sp>
          <p:nvSpPr>
            <p:cNvPr id="10" name="Google Shape;348;p34"/>
            <p:cNvSpPr/>
            <p:nvPr/>
          </p:nvSpPr>
          <p:spPr>
            <a:xfrm>
              <a:off x="7758876" y="2591522"/>
              <a:ext cx="338700" cy="98100"/>
            </a:xfrm>
            <a:prstGeom prst="rect">
              <a:avLst/>
            </a:prstGeom>
            <a:solidFill>
              <a:srgbClr val="FFCCC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highlight>
                  <a:srgbClr val="B7B7B7"/>
                </a:highlight>
                <a:cs typeface="Arial"/>
                <a:sym typeface="Arial"/>
              </a:endParaRPr>
            </a:p>
          </p:txBody>
        </p:sp>
        <p:sp>
          <p:nvSpPr>
            <p:cNvPr id="11" name="Google Shape;349;p34"/>
            <p:cNvSpPr txBox="1"/>
            <p:nvPr/>
          </p:nvSpPr>
          <p:spPr>
            <a:xfrm>
              <a:off x="8081986" y="2477675"/>
              <a:ext cx="735300" cy="279300"/>
            </a:xfrm>
            <a:prstGeom prst="rect">
              <a:avLst/>
            </a:prstGeom>
            <a:noFill/>
            <a:ln>
              <a:noFill/>
            </a:ln>
          </p:spPr>
          <p:txBody>
            <a:bodyPr spcFirstLastPara="1" wrap="square" lIns="91425" tIns="91425" rIns="91425" bIns="91425" anchor="t" anchorCtr="0">
              <a:noAutofit/>
            </a:bodyPr>
            <a:lstStyle/>
            <a:p>
              <a:pPr defTabSz="914400">
                <a:buClr>
                  <a:srgbClr val="000000"/>
                </a:buClr>
                <a:buFont typeface="Arial"/>
                <a:buNone/>
              </a:pPr>
              <a:r>
                <a:rPr lang="es-ES" sz="800" kern="0">
                  <a:solidFill>
                    <a:srgbClr val="000000"/>
                  </a:solidFill>
                  <a:cs typeface="Arial"/>
                  <a:sym typeface="Arial"/>
                </a:rPr>
                <a:t>64-bit</a:t>
              </a:r>
              <a:endParaRPr sz="800" kern="0">
                <a:solidFill>
                  <a:srgbClr val="000000"/>
                </a:solidFill>
                <a:cs typeface="Arial"/>
                <a:sym typeface="Arial"/>
              </a:endParaRPr>
            </a:p>
          </p:txBody>
        </p:sp>
        <p:sp>
          <p:nvSpPr>
            <p:cNvPr id="12" name="Google Shape;350;p34"/>
            <p:cNvSpPr txBox="1"/>
            <p:nvPr/>
          </p:nvSpPr>
          <p:spPr>
            <a:xfrm>
              <a:off x="8081975" y="2756975"/>
              <a:ext cx="934200" cy="279300"/>
            </a:xfrm>
            <a:prstGeom prst="rect">
              <a:avLst/>
            </a:prstGeom>
            <a:noFill/>
            <a:ln>
              <a:noFill/>
            </a:ln>
          </p:spPr>
          <p:txBody>
            <a:bodyPr spcFirstLastPara="1" wrap="square" lIns="91425" tIns="91425" rIns="91425" bIns="91425" anchor="t" anchorCtr="0">
              <a:noAutofit/>
            </a:bodyPr>
            <a:lstStyle/>
            <a:p>
              <a:pPr defTabSz="914400">
                <a:buClr>
                  <a:srgbClr val="000000"/>
                </a:buClr>
                <a:buFont typeface="Arial"/>
                <a:buNone/>
              </a:pPr>
              <a:r>
                <a:rPr lang="es-ES" sz="800" kern="0">
                  <a:solidFill>
                    <a:srgbClr val="000000"/>
                  </a:solidFill>
                  <a:cs typeface="Arial"/>
                  <a:sym typeface="Arial"/>
                </a:rPr>
                <a:t>32-bit</a:t>
              </a:r>
              <a:endParaRPr sz="800" kern="0">
                <a:solidFill>
                  <a:srgbClr val="000000"/>
                </a:solidFill>
                <a:cs typeface="Arial"/>
                <a:sym typeface="Arial"/>
              </a:endParaRPr>
            </a:p>
          </p:txBody>
        </p:sp>
        <p:sp>
          <p:nvSpPr>
            <p:cNvPr id="13" name="Google Shape;351;p34"/>
            <p:cNvSpPr/>
            <p:nvPr/>
          </p:nvSpPr>
          <p:spPr>
            <a:xfrm>
              <a:off x="7758876" y="2858200"/>
              <a:ext cx="338700" cy="98100"/>
            </a:xfrm>
            <a:prstGeom prst="rect">
              <a:avLst/>
            </a:prstGeom>
            <a:solidFill>
              <a:srgbClr val="C9E5C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highlight>
                  <a:srgbClr val="B7B7B7"/>
                </a:highlight>
                <a:cs typeface="Arial"/>
                <a:sym typeface="Arial"/>
              </a:endParaRPr>
            </a:p>
          </p:txBody>
        </p:sp>
      </p:grpSp>
      <p:sp>
        <p:nvSpPr>
          <p:cNvPr id="14" name="Google Shape;352;p34"/>
          <p:cNvSpPr txBox="1"/>
          <p:nvPr/>
        </p:nvSpPr>
        <p:spPr>
          <a:xfrm>
            <a:off x="1731481" y="2766675"/>
            <a:ext cx="5715405" cy="509700"/>
          </a:xfrm>
          <a:prstGeom prst="rect">
            <a:avLst/>
          </a:prstGeom>
          <a:noFill/>
          <a:ln>
            <a:noFill/>
          </a:ln>
        </p:spPr>
        <p:txBody>
          <a:bodyPr spcFirstLastPara="1" wrap="square" lIns="91425" tIns="91425" rIns="91425" bIns="91425" anchor="t" anchorCtr="0">
            <a:noAutofit/>
          </a:bodyPr>
          <a:lstStyle/>
          <a:p>
            <a:pPr defTabSz="914400">
              <a:buClr>
                <a:srgbClr val="000000"/>
              </a:buClr>
              <a:buFont typeface="Arial"/>
              <a:buNone/>
            </a:pPr>
            <a:r>
              <a:rPr lang="en-GB" sz="2000" kern="0" dirty="0" smtClean="0">
                <a:solidFill>
                  <a:srgbClr val="000000"/>
                </a:solidFill>
                <a:latin typeface="+mj-lt"/>
                <a:ea typeface="Calibri"/>
                <a:cs typeface="Calibri"/>
                <a:sym typeface="Calibri"/>
              </a:rPr>
              <a:t>Impact estimation for NEMO using a 1 km grid.</a:t>
            </a:r>
            <a:endParaRPr lang="en-GB" sz="2000" kern="0" dirty="0">
              <a:solidFill>
                <a:srgbClr val="000000"/>
              </a:solidFill>
              <a:latin typeface="+mj-lt"/>
              <a:ea typeface="Calibri"/>
              <a:cs typeface="Calibri"/>
              <a:sym typeface="Calibri"/>
            </a:endParaRPr>
          </a:p>
        </p:txBody>
      </p:sp>
      <p:sp>
        <p:nvSpPr>
          <p:cNvPr id="15" name="Rectángulo 14"/>
          <p:cNvSpPr/>
          <p:nvPr/>
        </p:nvSpPr>
        <p:spPr>
          <a:xfrm>
            <a:off x="4851" y="6485020"/>
            <a:ext cx="2027478" cy="400110"/>
          </a:xfrm>
          <a:prstGeom prst="rect">
            <a:avLst/>
          </a:prstGeom>
        </p:spPr>
        <p:txBody>
          <a:bodyPr wrap="none">
            <a:spAutoFit/>
          </a:bodyPr>
          <a:lstStyle/>
          <a:p>
            <a:pPr>
              <a:defRPr/>
            </a:pPr>
            <a:r>
              <a:rPr lang="en-US" sz="2000" spc="-1" dirty="0" err="1" smtClean="0">
                <a:solidFill>
                  <a:srgbClr val="000000"/>
                </a:solidFill>
                <a:uFill>
                  <a:solidFill>
                    <a:srgbClr val="FFFFFF"/>
                  </a:solidFill>
                </a:uFill>
                <a:latin typeface="Calibri"/>
                <a:ea typeface="ＭＳ Ｐゴシック"/>
              </a:rPr>
              <a:t>Tintó</a:t>
            </a:r>
            <a:r>
              <a:rPr lang="en-US" sz="2000" spc="-1" dirty="0" smtClean="0">
                <a:solidFill>
                  <a:srgbClr val="000000"/>
                </a:solidFill>
                <a:uFill>
                  <a:solidFill>
                    <a:srgbClr val="FFFFFF"/>
                  </a:solidFill>
                </a:uFill>
                <a:latin typeface="Calibri"/>
                <a:ea typeface="ＭＳ Ｐゴシック"/>
              </a:rPr>
              <a:t> et al. (2019)</a:t>
            </a:r>
            <a:endParaRPr lang="es-ES" sz="2000" dirty="0">
              <a:solidFill>
                <a:prstClr val="black"/>
              </a:solidFill>
            </a:endParaRPr>
          </a:p>
        </p:txBody>
      </p:sp>
    </p:spTree>
    <p:extLst>
      <p:ext uri="{BB962C8B-B14F-4D97-AF65-F5344CB8AC3E}">
        <p14:creationId xmlns:p14="http://schemas.microsoft.com/office/powerpoint/2010/main" val="30706756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TextShape 2"/>
          <p:cNvSpPr txBox="1"/>
          <p:nvPr/>
        </p:nvSpPr>
        <p:spPr>
          <a:xfrm>
            <a:off x="5348" y="131262"/>
            <a:ext cx="6718300" cy="679450"/>
          </a:xfrm>
          <a:prstGeom prst="rect">
            <a:avLst/>
          </a:prstGeom>
          <a:noFill/>
          <a:ln>
            <a:noFill/>
          </a:ln>
        </p:spPr>
        <p:txBody>
          <a:bodyPr lIns="90000" tIns="45000" rIns="90000" bIns="45000"/>
          <a:lstStyle>
            <a:defPPr>
              <a:defRPr lang="en-US"/>
            </a:defPPr>
            <a:lvl1pPr>
              <a:defRPr sz="3600" b="1" spc="-1">
                <a:solidFill>
                  <a:srgbClr val="FFFFFF"/>
                </a:solidFill>
                <a:uFill>
                  <a:solidFill>
                    <a:srgbClr val="FFFFFF"/>
                  </a:solidFill>
                </a:uFill>
                <a:latin typeface="Calibri" panose="020F0502020204030204" pitchFamily="34" charset="0"/>
                <a:ea typeface="ＭＳ Ｐゴシック"/>
              </a:defRPr>
            </a:lvl1pPr>
          </a:lstStyle>
          <a:p>
            <a:r>
              <a:rPr lang="en-US" dirty="0" smtClean="0"/>
              <a:t>NEMO performance timeline model resolution teleconnections</a:t>
            </a:r>
            <a:endParaRPr lang="en-US" dirty="0"/>
          </a:p>
        </p:txBody>
      </p:sp>
      <p:cxnSp>
        <p:nvCxnSpPr>
          <p:cNvPr id="6" name="Google Shape;108;p20"/>
          <p:cNvCxnSpPr>
            <a:stCxn id="24" idx="0"/>
          </p:cNvCxnSpPr>
          <p:nvPr/>
        </p:nvCxnSpPr>
        <p:spPr>
          <a:xfrm rot="10800000">
            <a:off x="4241991" y="2587538"/>
            <a:ext cx="5400" cy="3226200"/>
          </a:xfrm>
          <a:prstGeom prst="straightConnector1">
            <a:avLst/>
          </a:prstGeom>
          <a:noFill/>
          <a:ln w="28575" cap="flat" cmpd="sng">
            <a:solidFill>
              <a:schemeClr val="accent1"/>
            </a:solidFill>
            <a:prstDash val="dash"/>
            <a:round/>
            <a:headEnd type="none" w="med" len="med"/>
            <a:tailEnd type="triangle" w="med" len="med"/>
          </a:ln>
        </p:spPr>
      </p:cxnSp>
      <p:sp>
        <p:nvSpPr>
          <p:cNvPr id="7" name="Google Shape;110;p20"/>
          <p:cNvSpPr/>
          <p:nvPr/>
        </p:nvSpPr>
        <p:spPr>
          <a:xfrm>
            <a:off x="6368188" y="1810338"/>
            <a:ext cx="2292000" cy="646800"/>
          </a:xfrm>
          <a:prstGeom prst="rightArrow">
            <a:avLst>
              <a:gd name="adj1" fmla="val 50000"/>
              <a:gd name="adj2" fmla="val 50000"/>
            </a:avLst>
          </a:prstGeom>
          <a:solidFill>
            <a:srgbClr val="7FB0ED"/>
          </a:solidFill>
          <a:ln w="9525" cap="flat" cmpd="sng">
            <a:solidFill>
              <a:schemeClr val="dk2"/>
            </a:solidFill>
            <a:prstDash val="solid"/>
            <a:round/>
            <a:headEnd type="none" w="sm" len="sm"/>
            <a:tailEnd type="none" w="sm" len="sm"/>
          </a:ln>
          <a:effectLst>
            <a:outerShdw blurRad="57150" dist="19050" dir="9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1;p20"/>
          <p:cNvSpPr/>
          <p:nvPr/>
        </p:nvSpPr>
        <p:spPr>
          <a:xfrm>
            <a:off x="4396606" y="1810338"/>
            <a:ext cx="2292000" cy="646800"/>
          </a:xfrm>
          <a:prstGeom prst="rightArrow">
            <a:avLst>
              <a:gd name="adj1" fmla="val 50000"/>
              <a:gd name="adj2" fmla="val 50000"/>
            </a:avLst>
          </a:prstGeom>
          <a:solidFill>
            <a:srgbClr val="7FB0ED"/>
          </a:solidFill>
          <a:ln w="9525" cap="flat" cmpd="sng">
            <a:solidFill>
              <a:schemeClr val="dk2"/>
            </a:solidFill>
            <a:prstDash val="solid"/>
            <a:round/>
            <a:headEnd type="none" w="sm" len="sm"/>
            <a:tailEnd type="none" w="sm" len="sm"/>
          </a:ln>
          <a:effectLst>
            <a:outerShdw blurRad="57150" dist="19050" dir="9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2;p20"/>
          <p:cNvSpPr/>
          <p:nvPr/>
        </p:nvSpPr>
        <p:spPr>
          <a:xfrm>
            <a:off x="2424812" y="1810338"/>
            <a:ext cx="2292000" cy="646800"/>
          </a:xfrm>
          <a:prstGeom prst="rightArrow">
            <a:avLst>
              <a:gd name="adj1" fmla="val 50000"/>
              <a:gd name="adj2" fmla="val 50000"/>
            </a:avLst>
          </a:prstGeom>
          <a:solidFill>
            <a:srgbClr val="7FB0ED"/>
          </a:solidFill>
          <a:ln w="9525" cap="flat" cmpd="sng">
            <a:solidFill>
              <a:schemeClr val="dk2"/>
            </a:solidFill>
            <a:prstDash val="solid"/>
            <a:round/>
            <a:headEnd type="none" w="sm" len="sm"/>
            <a:tailEnd type="none" w="sm" len="sm"/>
          </a:ln>
          <a:effectLst>
            <a:outerShdw blurRad="57150" dist="19050" dir="9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4;p20"/>
          <p:cNvSpPr/>
          <p:nvPr/>
        </p:nvSpPr>
        <p:spPr>
          <a:xfrm>
            <a:off x="462741" y="1810338"/>
            <a:ext cx="2292000" cy="646800"/>
          </a:xfrm>
          <a:prstGeom prst="rightArrow">
            <a:avLst>
              <a:gd name="adj1" fmla="val 50000"/>
              <a:gd name="adj2" fmla="val 50000"/>
            </a:avLst>
          </a:prstGeom>
          <a:solidFill>
            <a:srgbClr val="7FB0ED"/>
          </a:solidFill>
          <a:ln w="9525" cap="flat" cmpd="sng">
            <a:solidFill>
              <a:schemeClr val="dk2"/>
            </a:solidFill>
            <a:prstDash val="solid"/>
            <a:round/>
            <a:headEnd type="none" w="sm" len="sm"/>
            <a:tailEnd type="none" w="sm" len="sm"/>
          </a:ln>
          <a:effectLst>
            <a:outerShdw blurRad="57150" dist="19050" dir="9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5;p20"/>
          <p:cNvSpPr txBox="1"/>
          <p:nvPr/>
        </p:nvSpPr>
        <p:spPr>
          <a:xfrm>
            <a:off x="2145266" y="1399863"/>
            <a:ext cx="767100" cy="45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600" b="1"/>
              <a:t>2019</a:t>
            </a:r>
            <a:endParaRPr sz="1600" b="1"/>
          </a:p>
        </p:txBody>
      </p:sp>
      <p:sp>
        <p:nvSpPr>
          <p:cNvPr id="15" name="Google Shape;116;p20"/>
          <p:cNvSpPr txBox="1"/>
          <p:nvPr/>
        </p:nvSpPr>
        <p:spPr>
          <a:xfrm>
            <a:off x="4126466" y="1399863"/>
            <a:ext cx="767100" cy="45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600" b="1"/>
              <a:t>2020</a:t>
            </a:r>
            <a:endParaRPr sz="1600" b="1"/>
          </a:p>
        </p:txBody>
      </p:sp>
      <p:sp>
        <p:nvSpPr>
          <p:cNvPr id="16" name="Google Shape;117;p20"/>
          <p:cNvSpPr txBox="1"/>
          <p:nvPr/>
        </p:nvSpPr>
        <p:spPr>
          <a:xfrm>
            <a:off x="6107666" y="1399863"/>
            <a:ext cx="747300" cy="45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600" b="1"/>
              <a:t>2021</a:t>
            </a:r>
            <a:endParaRPr sz="1600" b="1"/>
          </a:p>
        </p:txBody>
      </p:sp>
      <p:sp>
        <p:nvSpPr>
          <p:cNvPr id="17" name="Google Shape;118;p20"/>
          <p:cNvSpPr txBox="1"/>
          <p:nvPr/>
        </p:nvSpPr>
        <p:spPr>
          <a:xfrm>
            <a:off x="480266" y="3185438"/>
            <a:ext cx="1865400" cy="7371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s-ES" sz="1200">
                <a:solidFill>
                  <a:schemeClr val="accent2"/>
                </a:solidFill>
              </a:rPr>
              <a:t>COPERNICUS CMEMS</a:t>
            </a:r>
            <a:r>
              <a:rPr lang="es-ES" sz="1200">
                <a:solidFill>
                  <a:schemeClr val="accent1"/>
                </a:solidFill>
              </a:rPr>
              <a:t> </a:t>
            </a:r>
            <a:r>
              <a:rPr lang="es-ES" sz="1200" b="1">
                <a:solidFill>
                  <a:schemeClr val="accent2"/>
                </a:solidFill>
              </a:rPr>
              <a:t>Final report</a:t>
            </a:r>
            <a:r>
              <a:rPr lang="es-ES" sz="1200">
                <a:solidFill>
                  <a:schemeClr val="accent2"/>
                </a:solidFill>
              </a:rPr>
              <a:t>:</a:t>
            </a:r>
            <a:r>
              <a:rPr lang="es-ES" sz="1200">
                <a:solidFill>
                  <a:schemeClr val="accent1"/>
                </a:solidFill>
              </a:rPr>
              <a:t> ORCA036 profiling</a:t>
            </a:r>
            <a:endParaRPr sz="1200">
              <a:solidFill>
                <a:schemeClr val="accent1"/>
              </a:solidFill>
            </a:endParaRPr>
          </a:p>
        </p:txBody>
      </p:sp>
      <p:cxnSp>
        <p:nvCxnSpPr>
          <p:cNvPr id="18" name="Google Shape;119;p20"/>
          <p:cNvCxnSpPr>
            <a:stCxn id="17" idx="0"/>
          </p:cNvCxnSpPr>
          <p:nvPr/>
        </p:nvCxnSpPr>
        <p:spPr>
          <a:xfrm rot="10800000">
            <a:off x="1412966" y="2597138"/>
            <a:ext cx="0" cy="588300"/>
          </a:xfrm>
          <a:prstGeom prst="straightConnector1">
            <a:avLst/>
          </a:prstGeom>
          <a:noFill/>
          <a:ln w="28575" cap="flat" cmpd="sng">
            <a:solidFill>
              <a:schemeClr val="accent1"/>
            </a:solidFill>
            <a:prstDash val="solid"/>
            <a:round/>
            <a:headEnd type="none" w="med" len="med"/>
            <a:tailEnd type="triangle" w="med" len="med"/>
          </a:ln>
        </p:spPr>
      </p:cxnSp>
      <p:sp>
        <p:nvSpPr>
          <p:cNvPr id="19" name="Google Shape;120;p20"/>
          <p:cNvSpPr txBox="1"/>
          <p:nvPr/>
        </p:nvSpPr>
        <p:spPr>
          <a:xfrm>
            <a:off x="1451851" y="4585573"/>
            <a:ext cx="1971600" cy="6027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s-ES" sz="1200">
                <a:solidFill>
                  <a:schemeClr val="accent2"/>
                </a:solidFill>
              </a:rPr>
              <a:t>IMMERSE D4.1:</a:t>
            </a:r>
            <a:r>
              <a:rPr lang="es-ES" sz="1200">
                <a:solidFill>
                  <a:schemeClr val="accent1"/>
                </a:solidFill>
              </a:rPr>
              <a:t> Activities during 2019</a:t>
            </a:r>
            <a:endParaRPr sz="1200">
              <a:solidFill>
                <a:schemeClr val="accent1"/>
              </a:solidFill>
            </a:endParaRPr>
          </a:p>
        </p:txBody>
      </p:sp>
      <p:cxnSp>
        <p:nvCxnSpPr>
          <p:cNvPr id="20" name="Google Shape;121;p20"/>
          <p:cNvCxnSpPr>
            <a:stCxn id="19" idx="0"/>
          </p:cNvCxnSpPr>
          <p:nvPr/>
        </p:nvCxnSpPr>
        <p:spPr>
          <a:xfrm rot="10800000">
            <a:off x="2437651" y="2625073"/>
            <a:ext cx="0" cy="1960500"/>
          </a:xfrm>
          <a:prstGeom prst="straightConnector1">
            <a:avLst/>
          </a:prstGeom>
          <a:noFill/>
          <a:ln w="28575" cap="flat" cmpd="sng">
            <a:solidFill>
              <a:schemeClr val="accent1"/>
            </a:solidFill>
            <a:prstDash val="solid"/>
            <a:round/>
            <a:headEnd type="none" w="med" len="med"/>
            <a:tailEnd type="triangle" w="med" len="med"/>
          </a:ln>
        </p:spPr>
      </p:cxnSp>
      <p:sp>
        <p:nvSpPr>
          <p:cNvPr id="21" name="Google Shape;122;p20"/>
          <p:cNvSpPr txBox="1"/>
          <p:nvPr/>
        </p:nvSpPr>
        <p:spPr>
          <a:xfrm>
            <a:off x="8088866" y="1399863"/>
            <a:ext cx="702900" cy="45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600" b="1"/>
              <a:t>2022</a:t>
            </a:r>
            <a:endParaRPr sz="1600" b="1"/>
          </a:p>
        </p:txBody>
      </p:sp>
      <p:sp>
        <p:nvSpPr>
          <p:cNvPr id="22" name="Google Shape;123;p20"/>
          <p:cNvSpPr txBox="1"/>
          <p:nvPr/>
        </p:nvSpPr>
        <p:spPr>
          <a:xfrm>
            <a:off x="2594391" y="3185438"/>
            <a:ext cx="2343000" cy="1207800"/>
          </a:xfrm>
          <a:prstGeom prst="rect">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s-ES" sz="1200">
                <a:solidFill>
                  <a:schemeClr val="accent2"/>
                </a:solidFill>
              </a:rPr>
              <a:t>IS-ENES3 </a:t>
            </a:r>
            <a:r>
              <a:rPr lang="es-ES" sz="1200" b="1">
                <a:solidFill>
                  <a:schemeClr val="accent2"/>
                </a:solidFill>
              </a:rPr>
              <a:t>M8.4</a:t>
            </a:r>
            <a:r>
              <a:rPr lang="es-ES" sz="1200">
                <a:solidFill>
                  <a:schemeClr val="accent2"/>
                </a:solidFill>
              </a:rPr>
              <a:t>:</a:t>
            </a:r>
            <a:r>
              <a:rPr lang="es-ES" sz="1200">
                <a:solidFill>
                  <a:schemeClr val="accent1"/>
                </a:solidFill>
              </a:rPr>
              <a:t> Definition of the optimization strategy</a:t>
            </a:r>
            <a:endParaRPr sz="1200">
              <a:solidFill>
                <a:schemeClr val="accent1"/>
              </a:solidFill>
            </a:endParaRPr>
          </a:p>
          <a:p>
            <a:pPr marL="0" lvl="0" indent="0" algn="l" rtl="0">
              <a:spcBef>
                <a:spcPts val="0"/>
              </a:spcBef>
              <a:spcAft>
                <a:spcPts val="0"/>
              </a:spcAft>
              <a:buClr>
                <a:schemeClr val="dk1"/>
              </a:buClr>
              <a:buSzPts val="1100"/>
              <a:buFont typeface="Arial"/>
              <a:buNone/>
            </a:pPr>
            <a:r>
              <a:rPr lang="es-ES" sz="1200">
                <a:solidFill>
                  <a:schemeClr val="accent2"/>
                </a:solidFill>
              </a:rPr>
              <a:t>IMMERSE </a:t>
            </a:r>
            <a:r>
              <a:rPr lang="es-ES" sz="1200" b="1">
                <a:solidFill>
                  <a:schemeClr val="accent2"/>
                </a:solidFill>
              </a:rPr>
              <a:t>MS25</a:t>
            </a:r>
            <a:r>
              <a:rPr lang="es-ES" sz="1200">
                <a:solidFill>
                  <a:schemeClr val="accent2"/>
                </a:solidFill>
              </a:rPr>
              <a:t>:</a:t>
            </a:r>
            <a:r>
              <a:rPr lang="es-ES" sz="1200">
                <a:solidFill>
                  <a:schemeClr val="accent1"/>
                </a:solidFill>
              </a:rPr>
              <a:t> First setup of online diagnostics</a:t>
            </a:r>
            <a:endParaRPr sz="1200">
              <a:solidFill>
                <a:schemeClr val="accent1"/>
              </a:solidFill>
            </a:endParaRPr>
          </a:p>
          <a:p>
            <a:pPr marL="0" lvl="0" indent="0" algn="l" rtl="0">
              <a:spcBef>
                <a:spcPts val="0"/>
              </a:spcBef>
              <a:spcAft>
                <a:spcPts val="0"/>
              </a:spcAft>
              <a:buClr>
                <a:schemeClr val="dk1"/>
              </a:buClr>
              <a:buSzPts val="1100"/>
              <a:buFont typeface="Arial"/>
              <a:buNone/>
            </a:pPr>
            <a:r>
              <a:rPr lang="es-ES" sz="1200">
                <a:solidFill>
                  <a:schemeClr val="accent2"/>
                </a:solidFill>
              </a:rPr>
              <a:t>ESiWACE2 D1.2: </a:t>
            </a:r>
            <a:r>
              <a:rPr lang="es-ES" sz="1200">
                <a:solidFill>
                  <a:schemeClr val="accent1"/>
                </a:solidFill>
              </a:rPr>
              <a:t>Model inter-comparison</a:t>
            </a:r>
            <a:endParaRPr sz="1200">
              <a:solidFill>
                <a:schemeClr val="accent1"/>
              </a:solidFill>
            </a:endParaRPr>
          </a:p>
        </p:txBody>
      </p:sp>
      <p:cxnSp>
        <p:nvCxnSpPr>
          <p:cNvPr id="23" name="Google Shape;124;p20"/>
          <p:cNvCxnSpPr/>
          <p:nvPr/>
        </p:nvCxnSpPr>
        <p:spPr>
          <a:xfrm rot="10800000">
            <a:off x="4426191" y="2593838"/>
            <a:ext cx="0" cy="591600"/>
          </a:xfrm>
          <a:prstGeom prst="straightConnector1">
            <a:avLst/>
          </a:prstGeom>
          <a:noFill/>
          <a:ln w="28575" cap="flat" cmpd="sng">
            <a:solidFill>
              <a:schemeClr val="accent1"/>
            </a:solidFill>
            <a:prstDash val="solid"/>
            <a:round/>
            <a:headEnd type="none" w="med" len="med"/>
            <a:tailEnd type="triangle" w="med" len="med"/>
          </a:ln>
        </p:spPr>
      </p:cxnSp>
      <p:sp>
        <p:nvSpPr>
          <p:cNvPr id="24" name="Google Shape;109;p20"/>
          <p:cNvSpPr txBox="1"/>
          <p:nvPr/>
        </p:nvSpPr>
        <p:spPr>
          <a:xfrm>
            <a:off x="3196341" y="5813738"/>
            <a:ext cx="2102100" cy="59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800" b="1">
                <a:solidFill>
                  <a:schemeClr val="accent6"/>
                </a:solidFill>
              </a:rPr>
              <a:t>NEMO 4.2 beta</a:t>
            </a:r>
            <a:endParaRPr sz="1800" b="1">
              <a:solidFill>
                <a:schemeClr val="accent6"/>
              </a:solidFill>
            </a:endParaRPr>
          </a:p>
        </p:txBody>
      </p:sp>
      <p:cxnSp>
        <p:nvCxnSpPr>
          <p:cNvPr id="25" name="Google Shape;125;p20"/>
          <p:cNvCxnSpPr/>
          <p:nvPr/>
        </p:nvCxnSpPr>
        <p:spPr>
          <a:xfrm rot="10800000">
            <a:off x="6353741" y="2619513"/>
            <a:ext cx="0" cy="2209800"/>
          </a:xfrm>
          <a:prstGeom prst="straightConnector1">
            <a:avLst/>
          </a:prstGeom>
          <a:noFill/>
          <a:ln w="28575" cap="flat" cmpd="sng">
            <a:solidFill>
              <a:schemeClr val="accent1"/>
            </a:solidFill>
            <a:prstDash val="lgDash"/>
            <a:round/>
            <a:headEnd type="none" w="med" len="med"/>
            <a:tailEnd type="triangle" w="med" len="med"/>
          </a:ln>
        </p:spPr>
      </p:cxnSp>
      <p:sp>
        <p:nvSpPr>
          <p:cNvPr id="26" name="Google Shape;126;p20"/>
          <p:cNvSpPr txBox="1"/>
          <p:nvPr/>
        </p:nvSpPr>
        <p:spPr>
          <a:xfrm>
            <a:off x="5035216" y="3185438"/>
            <a:ext cx="2173200" cy="884700"/>
          </a:xfrm>
          <a:prstGeom prst="rect">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s-ES" sz="1200">
                <a:solidFill>
                  <a:schemeClr val="accent2"/>
                </a:solidFill>
              </a:rPr>
              <a:t>IMMERSE </a:t>
            </a:r>
            <a:r>
              <a:rPr lang="es-ES" sz="1200" b="1">
                <a:solidFill>
                  <a:schemeClr val="accent2"/>
                </a:solidFill>
              </a:rPr>
              <a:t>MS34</a:t>
            </a:r>
            <a:r>
              <a:rPr lang="es-ES" sz="1200">
                <a:solidFill>
                  <a:schemeClr val="accent2"/>
                </a:solidFill>
              </a:rPr>
              <a:t>:</a:t>
            </a:r>
            <a:r>
              <a:rPr lang="es-ES" sz="1200">
                <a:solidFill>
                  <a:schemeClr val="accent1"/>
                </a:solidFill>
              </a:rPr>
              <a:t> Final setup of online diagnostics</a:t>
            </a:r>
            <a:endParaRPr sz="1200">
              <a:solidFill>
                <a:schemeClr val="accent1"/>
              </a:solidFill>
            </a:endParaRPr>
          </a:p>
          <a:p>
            <a:pPr marL="0" lvl="0" indent="0" algn="l" rtl="0">
              <a:spcBef>
                <a:spcPts val="0"/>
              </a:spcBef>
              <a:spcAft>
                <a:spcPts val="0"/>
              </a:spcAft>
              <a:buNone/>
            </a:pPr>
            <a:r>
              <a:rPr lang="es-ES" sz="1200">
                <a:solidFill>
                  <a:schemeClr val="accent2"/>
                </a:solidFill>
              </a:rPr>
              <a:t>ESiWACE2 D1.1:</a:t>
            </a:r>
            <a:r>
              <a:rPr lang="es-ES" sz="1200">
                <a:solidFill>
                  <a:schemeClr val="accent1"/>
                </a:solidFill>
              </a:rPr>
              <a:t> Production mode configurations</a:t>
            </a:r>
            <a:endParaRPr sz="1200">
              <a:solidFill>
                <a:schemeClr val="accent1"/>
              </a:solidFill>
            </a:endParaRPr>
          </a:p>
        </p:txBody>
      </p:sp>
      <p:cxnSp>
        <p:nvCxnSpPr>
          <p:cNvPr id="27" name="Google Shape;127;p20"/>
          <p:cNvCxnSpPr/>
          <p:nvPr/>
        </p:nvCxnSpPr>
        <p:spPr>
          <a:xfrm rot="10800000">
            <a:off x="7085841" y="2629288"/>
            <a:ext cx="0" cy="561000"/>
          </a:xfrm>
          <a:prstGeom prst="straightConnector1">
            <a:avLst/>
          </a:prstGeom>
          <a:noFill/>
          <a:ln w="28575" cap="flat" cmpd="sng">
            <a:solidFill>
              <a:schemeClr val="accent1"/>
            </a:solidFill>
            <a:prstDash val="solid"/>
            <a:round/>
            <a:headEnd type="none" w="med" len="med"/>
            <a:tailEnd type="triangle" w="med" len="med"/>
          </a:ln>
        </p:spPr>
      </p:cxnSp>
      <p:cxnSp>
        <p:nvCxnSpPr>
          <p:cNvPr id="28" name="Google Shape;128;p20"/>
          <p:cNvCxnSpPr/>
          <p:nvPr/>
        </p:nvCxnSpPr>
        <p:spPr>
          <a:xfrm rot="10800000">
            <a:off x="7695441" y="2629213"/>
            <a:ext cx="0" cy="1516200"/>
          </a:xfrm>
          <a:prstGeom prst="straightConnector1">
            <a:avLst/>
          </a:prstGeom>
          <a:noFill/>
          <a:ln w="28575" cap="flat" cmpd="sng">
            <a:solidFill>
              <a:schemeClr val="accent1"/>
            </a:solidFill>
            <a:prstDash val="lgDash"/>
            <a:round/>
            <a:headEnd type="none" w="med" len="med"/>
            <a:tailEnd type="triangle" w="med" len="med"/>
          </a:ln>
        </p:spPr>
      </p:cxnSp>
      <p:sp>
        <p:nvSpPr>
          <p:cNvPr id="29" name="Google Shape;129;p20"/>
          <p:cNvSpPr txBox="1"/>
          <p:nvPr/>
        </p:nvSpPr>
        <p:spPr>
          <a:xfrm>
            <a:off x="5812466" y="4137888"/>
            <a:ext cx="1971600" cy="561000"/>
          </a:xfrm>
          <a:prstGeom prst="rect">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s-ES" sz="1200">
                <a:solidFill>
                  <a:schemeClr val="accent2"/>
                </a:solidFill>
              </a:rPr>
              <a:t>IS-ENES3 </a:t>
            </a:r>
            <a:r>
              <a:rPr lang="es-ES" sz="1200" b="1">
                <a:solidFill>
                  <a:schemeClr val="accent2"/>
                </a:solidFill>
              </a:rPr>
              <a:t>D8.5</a:t>
            </a:r>
            <a:r>
              <a:rPr lang="es-ES" sz="1200">
                <a:solidFill>
                  <a:schemeClr val="accent2"/>
                </a:solidFill>
              </a:rPr>
              <a:t>:</a:t>
            </a:r>
            <a:r>
              <a:rPr lang="es-ES" sz="1200">
                <a:solidFill>
                  <a:schemeClr val="accent1"/>
                </a:solidFill>
              </a:rPr>
              <a:t> Update NEMO code</a:t>
            </a:r>
            <a:endParaRPr sz="1200">
              <a:solidFill>
                <a:schemeClr val="accent1"/>
              </a:solidFill>
            </a:endParaRPr>
          </a:p>
        </p:txBody>
      </p:sp>
      <p:sp>
        <p:nvSpPr>
          <p:cNvPr id="30" name="Google Shape;130;p20"/>
          <p:cNvSpPr txBox="1"/>
          <p:nvPr/>
        </p:nvSpPr>
        <p:spPr>
          <a:xfrm>
            <a:off x="6463870" y="4799038"/>
            <a:ext cx="1815000" cy="938400"/>
          </a:xfrm>
          <a:prstGeom prst="rect">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s-ES" sz="1200">
                <a:solidFill>
                  <a:schemeClr val="accent2"/>
                </a:solidFill>
              </a:rPr>
              <a:t>IMMERSE D4.4:</a:t>
            </a:r>
            <a:r>
              <a:rPr lang="es-ES" sz="1200">
                <a:solidFill>
                  <a:schemeClr val="accent1"/>
                </a:solidFill>
              </a:rPr>
              <a:t> Node performance</a:t>
            </a:r>
            <a:endParaRPr sz="1200">
              <a:solidFill>
                <a:schemeClr val="accent1"/>
              </a:solidFill>
            </a:endParaRPr>
          </a:p>
          <a:p>
            <a:pPr marL="0" lvl="0" indent="0" algn="l" rtl="0">
              <a:spcBef>
                <a:spcPts val="0"/>
              </a:spcBef>
              <a:spcAft>
                <a:spcPts val="0"/>
              </a:spcAft>
              <a:buNone/>
            </a:pPr>
            <a:r>
              <a:rPr lang="es-ES" sz="1200">
                <a:solidFill>
                  <a:schemeClr val="accent2"/>
                </a:solidFill>
              </a:rPr>
              <a:t>IMMERSE </a:t>
            </a:r>
            <a:r>
              <a:rPr lang="es-ES" sz="1200" b="1">
                <a:solidFill>
                  <a:schemeClr val="accent2"/>
                </a:solidFill>
              </a:rPr>
              <a:t>D4.5</a:t>
            </a:r>
            <a:r>
              <a:rPr lang="es-ES" sz="1200">
                <a:solidFill>
                  <a:schemeClr val="accent2"/>
                </a:solidFill>
              </a:rPr>
              <a:t>:</a:t>
            </a:r>
            <a:r>
              <a:rPr lang="es-ES" sz="1200">
                <a:solidFill>
                  <a:schemeClr val="accent1"/>
                </a:solidFill>
              </a:rPr>
              <a:t> Report online diagnostics</a:t>
            </a:r>
            <a:endParaRPr sz="1200">
              <a:solidFill>
                <a:schemeClr val="accent1"/>
              </a:solidFill>
            </a:endParaRPr>
          </a:p>
          <a:p>
            <a:pPr marL="0" lvl="0" indent="0" algn="l" rtl="0">
              <a:spcBef>
                <a:spcPts val="0"/>
              </a:spcBef>
              <a:spcAft>
                <a:spcPts val="0"/>
              </a:spcAft>
              <a:buNone/>
            </a:pPr>
            <a:endParaRPr sz="1200">
              <a:solidFill>
                <a:schemeClr val="accent1"/>
              </a:solidFill>
            </a:endParaRPr>
          </a:p>
        </p:txBody>
      </p:sp>
      <p:cxnSp>
        <p:nvCxnSpPr>
          <p:cNvPr id="31" name="Google Shape;131;p20"/>
          <p:cNvCxnSpPr/>
          <p:nvPr/>
        </p:nvCxnSpPr>
        <p:spPr>
          <a:xfrm rot="10800000">
            <a:off x="8030141" y="2619713"/>
            <a:ext cx="0" cy="2190600"/>
          </a:xfrm>
          <a:prstGeom prst="straightConnector1">
            <a:avLst/>
          </a:prstGeom>
          <a:noFill/>
          <a:ln w="28575" cap="flat" cmpd="sng">
            <a:solidFill>
              <a:schemeClr val="accent1"/>
            </a:solidFill>
            <a:prstDash val="lgDash"/>
            <a:round/>
            <a:headEnd type="none" w="med" len="med"/>
            <a:tailEnd type="triangle" w="med" len="med"/>
          </a:ln>
        </p:spPr>
      </p:cxnSp>
      <p:sp>
        <p:nvSpPr>
          <p:cNvPr id="32" name="Google Shape;132;p20"/>
          <p:cNvSpPr/>
          <p:nvPr/>
        </p:nvSpPr>
        <p:spPr>
          <a:xfrm rot="5400000">
            <a:off x="1547066" y="1114738"/>
            <a:ext cx="259800" cy="1401600"/>
          </a:xfrm>
          <a:prstGeom prst="leftBrace">
            <a:avLst>
              <a:gd name="adj1" fmla="val 8333"/>
              <a:gd name="adj2" fmla="val 50000"/>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b="1"/>
          </a:p>
        </p:txBody>
      </p:sp>
      <p:sp>
        <p:nvSpPr>
          <p:cNvPr id="33" name="Google Shape;133;p20"/>
          <p:cNvSpPr txBox="1"/>
          <p:nvPr/>
        </p:nvSpPr>
        <p:spPr>
          <a:xfrm>
            <a:off x="1166291" y="1381538"/>
            <a:ext cx="1026900" cy="37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b="1">
                <a:solidFill>
                  <a:schemeClr val="accent2"/>
                </a:solidFill>
              </a:rPr>
              <a:t>TYPE-C ??</a:t>
            </a:r>
            <a:endParaRPr b="1"/>
          </a:p>
        </p:txBody>
      </p:sp>
      <p:sp>
        <p:nvSpPr>
          <p:cNvPr id="34" name="Google Shape;134;p20"/>
          <p:cNvSpPr txBox="1"/>
          <p:nvPr/>
        </p:nvSpPr>
        <p:spPr>
          <a:xfrm>
            <a:off x="4455612" y="4799038"/>
            <a:ext cx="1932900" cy="938400"/>
          </a:xfrm>
          <a:prstGeom prst="rect">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s-ES" sz="1200">
                <a:solidFill>
                  <a:schemeClr val="accent2"/>
                </a:solidFill>
              </a:rPr>
              <a:t>IS-ENES3 </a:t>
            </a:r>
            <a:r>
              <a:rPr lang="es-ES" sz="1200" b="1">
                <a:solidFill>
                  <a:schemeClr val="accent2"/>
                </a:solidFill>
              </a:rPr>
              <a:t>D4.3</a:t>
            </a:r>
            <a:r>
              <a:rPr lang="es-ES" sz="1200">
                <a:solidFill>
                  <a:schemeClr val="accent2"/>
                </a:solidFill>
              </a:rPr>
              <a:t>:</a:t>
            </a:r>
            <a:r>
              <a:rPr lang="es-ES" sz="1200">
                <a:solidFill>
                  <a:schemeClr val="accent1"/>
                </a:solidFill>
              </a:rPr>
              <a:t> CPMIP metrics &amp; performance</a:t>
            </a:r>
            <a:endParaRPr sz="1200">
              <a:solidFill>
                <a:schemeClr val="accent1"/>
              </a:solidFill>
            </a:endParaRPr>
          </a:p>
          <a:p>
            <a:pPr marL="0" lvl="0" indent="0" algn="l" rtl="0">
              <a:spcBef>
                <a:spcPts val="0"/>
              </a:spcBef>
              <a:spcAft>
                <a:spcPts val="0"/>
              </a:spcAft>
              <a:buNone/>
            </a:pPr>
            <a:r>
              <a:rPr lang="es-ES" sz="1200">
                <a:solidFill>
                  <a:schemeClr val="accent2"/>
                </a:solidFill>
              </a:rPr>
              <a:t>IMMERSE D4.3:</a:t>
            </a:r>
            <a:r>
              <a:rPr lang="es-ES" sz="1200">
                <a:solidFill>
                  <a:schemeClr val="accent1"/>
                </a:solidFill>
              </a:rPr>
              <a:t> AGRIF performance</a:t>
            </a:r>
            <a:endParaRPr sz="1200">
              <a:solidFill>
                <a:schemeClr val="accent1"/>
              </a:solidFill>
            </a:endParaRPr>
          </a:p>
        </p:txBody>
      </p:sp>
      <p:sp>
        <p:nvSpPr>
          <p:cNvPr id="35" name="Google Shape;135;p20"/>
          <p:cNvSpPr txBox="1"/>
          <p:nvPr/>
        </p:nvSpPr>
        <p:spPr>
          <a:xfrm>
            <a:off x="7276216" y="3185438"/>
            <a:ext cx="1401600" cy="884700"/>
          </a:xfrm>
          <a:prstGeom prst="rect">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s-ES" sz="1200">
                <a:solidFill>
                  <a:schemeClr val="accent2"/>
                </a:solidFill>
              </a:rPr>
              <a:t>ESiWACE2 D1.3:</a:t>
            </a:r>
            <a:r>
              <a:rPr lang="es-ES" sz="1200">
                <a:solidFill>
                  <a:schemeClr val="accent1"/>
                </a:solidFill>
              </a:rPr>
              <a:t> Scalability for pre-exascale systems</a:t>
            </a:r>
            <a:endParaRPr sz="1200">
              <a:solidFill>
                <a:schemeClr val="accent1"/>
              </a:solidFill>
            </a:endParaRPr>
          </a:p>
        </p:txBody>
      </p:sp>
      <p:cxnSp>
        <p:nvCxnSpPr>
          <p:cNvPr id="36" name="Google Shape;136;p20"/>
          <p:cNvCxnSpPr/>
          <p:nvPr/>
        </p:nvCxnSpPr>
        <p:spPr>
          <a:xfrm rot="10800000">
            <a:off x="8333541" y="2629238"/>
            <a:ext cx="0" cy="556800"/>
          </a:xfrm>
          <a:prstGeom prst="straightConnector1">
            <a:avLst/>
          </a:prstGeom>
          <a:noFill/>
          <a:ln w="28575" cap="flat" cmpd="sng">
            <a:solidFill>
              <a:schemeClr val="accent1"/>
            </a:solidFill>
            <a:prstDash val="solid"/>
            <a:round/>
            <a:headEnd type="none" w="med" len="med"/>
            <a:tailEnd type="triangle" w="med" len="med"/>
          </a:ln>
        </p:spPr>
      </p:cxnSp>
      <p:sp>
        <p:nvSpPr>
          <p:cNvPr id="37" name="Google Shape;137;p20"/>
          <p:cNvSpPr txBox="1"/>
          <p:nvPr/>
        </p:nvSpPr>
        <p:spPr>
          <a:xfrm>
            <a:off x="5330525" y="6400800"/>
            <a:ext cx="3794265" cy="43533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solidFill>
                  <a:schemeClr val="accent2"/>
                </a:solidFill>
              </a:rPr>
              <a:t>* Bold indicates BSC is the lead</a:t>
            </a:r>
            <a:endParaRPr lang="en-GB" dirty="0">
              <a:solidFill>
                <a:schemeClr val="accent2"/>
              </a:solidFill>
            </a:endParaRPr>
          </a:p>
        </p:txBody>
      </p:sp>
    </p:spTree>
    <p:extLst>
      <p:ext uri="{BB962C8B-B14F-4D97-AF65-F5344CB8AC3E}">
        <p14:creationId xmlns:p14="http://schemas.microsoft.com/office/powerpoint/2010/main" val="40457474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 name="CustomShape 1"/>
          <p:cNvSpPr/>
          <p:nvPr/>
        </p:nvSpPr>
        <p:spPr>
          <a:xfrm>
            <a:off x="98906" y="148891"/>
            <a:ext cx="7324726" cy="644525"/>
          </a:xfrm>
          <a:prstGeom prst="rect">
            <a:avLst/>
          </a:prstGeom>
          <a:noFill/>
          <a:ln>
            <a:noFill/>
          </a:ln>
        </p:spPr>
        <p:txBody>
          <a:bodyPr lIns="90000" tIns="45000" rIns="90000" bIns="45000"/>
          <a:lstStyle/>
          <a:p>
            <a:r>
              <a:rPr lang="en-US" sz="3600" b="1" spc="-1" dirty="0">
                <a:solidFill>
                  <a:srgbClr val="FFFFFF"/>
                </a:solidFill>
                <a:uFill>
                  <a:solidFill>
                    <a:srgbClr val="FFFFFF"/>
                  </a:solidFill>
                </a:uFill>
                <a:latin typeface="Calibri" panose="020F0502020204030204" pitchFamily="34" charset="0"/>
                <a:ea typeface="ＭＳ Ｐゴシック"/>
              </a:rPr>
              <a:t>EC-Earth as </a:t>
            </a:r>
            <a:r>
              <a:rPr lang="en-US" sz="3600" b="1" spc="-1" dirty="0" smtClean="0">
                <a:solidFill>
                  <a:srgbClr val="FFFFFF"/>
                </a:solidFill>
                <a:uFill>
                  <a:solidFill>
                    <a:srgbClr val="FFFFFF"/>
                  </a:solidFill>
                </a:uFill>
                <a:latin typeface="Calibri" panose="020F0502020204030204" pitchFamily="34" charset="0"/>
                <a:ea typeface="ＭＳ Ｐゴシック"/>
              </a:rPr>
              <a:t>main prediction tool</a:t>
            </a:r>
            <a:endParaRPr lang="en-US" sz="3600" b="1" spc="-1" dirty="0">
              <a:solidFill>
                <a:srgbClr val="FFFFFF"/>
              </a:solidFill>
              <a:uFill>
                <a:solidFill>
                  <a:srgbClr val="FFFFFF"/>
                </a:solidFill>
              </a:uFill>
              <a:latin typeface="Calibri" panose="020F0502020204030204" pitchFamily="34" charset="0"/>
              <a:ea typeface="ＭＳ Ｐゴシック"/>
            </a:endParaRPr>
          </a:p>
        </p:txBody>
      </p:sp>
      <p:pic>
        <p:nvPicPr>
          <p:cNvPr id="6146"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32463" y="3814763"/>
            <a:ext cx="315595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1" name="CustomShape 7"/>
          <p:cNvSpPr/>
          <p:nvPr/>
        </p:nvSpPr>
        <p:spPr>
          <a:xfrm>
            <a:off x="5153025" y="3107595"/>
            <a:ext cx="4157663" cy="601662"/>
          </a:xfrm>
          <a:prstGeom prst="rect">
            <a:avLst/>
          </a:prstGeom>
          <a:noFill/>
          <a:ln>
            <a:noFill/>
          </a:ln>
        </p:spPr>
        <p:style>
          <a:lnRef idx="0">
            <a:scrgbClr r="0" g="0" b="0"/>
          </a:lnRef>
          <a:fillRef idx="0">
            <a:scrgbClr r="0" g="0" b="0"/>
          </a:fillRef>
          <a:effectRef idx="0">
            <a:scrgbClr r="0" g="0" b="0"/>
          </a:effectRef>
          <a:fontRef idx="minor"/>
        </p:style>
        <p:txBody>
          <a:bodyPr wrap="none" lIns="90000" tIns="59400" rIns="90000" bIns="45000"/>
          <a:lstStyle/>
          <a:p>
            <a:pPr algn="ctr" defTabSz="914400">
              <a:defRPr/>
            </a:pPr>
            <a:r>
              <a:rPr lang="en-US" sz="1900" b="1" spc="-1" dirty="0">
                <a:solidFill>
                  <a:srgbClr val="000000"/>
                </a:solidFill>
                <a:uFill>
                  <a:solidFill>
                    <a:srgbClr val="FFFFFF"/>
                  </a:solidFill>
                </a:uFill>
                <a:ea typeface="ＭＳ Ｐゴシック"/>
              </a:rPr>
              <a:t>EC-EARTH </a:t>
            </a:r>
          </a:p>
          <a:p>
            <a:pPr algn="ctr" defTabSz="914400">
              <a:defRPr/>
            </a:pPr>
            <a:r>
              <a:rPr lang="en-US" sz="1900" b="1" spc="-1" dirty="0" smtClean="0">
                <a:solidFill>
                  <a:srgbClr val="000000"/>
                </a:solidFill>
                <a:uFill>
                  <a:solidFill>
                    <a:srgbClr val="FFFFFF"/>
                  </a:solidFill>
                </a:uFill>
                <a:ea typeface="ＭＳ Ｐゴシック"/>
              </a:rPr>
              <a:t>Global Coupled model</a:t>
            </a:r>
            <a:endParaRPr lang="en-US" sz="1900" spc="-1" dirty="0">
              <a:solidFill>
                <a:srgbClr val="000000"/>
              </a:solidFill>
              <a:uFill>
                <a:solidFill>
                  <a:srgbClr val="FFFFFF"/>
                </a:solidFill>
              </a:uFill>
            </a:endParaRPr>
          </a:p>
        </p:txBody>
      </p:sp>
      <p:sp>
        <p:nvSpPr>
          <p:cNvPr id="15" name="CustomShape 8"/>
          <p:cNvSpPr/>
          <p:nvPr/>
        </p:nvSpPr>
        <p:spPr>
          <a:xfrm>
            <a:off x="936625" y="1076325"/>
            <a:ext cx="5041900" cy="255905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buClr>
                <a:srgbClr val="004990"/>
              </a:buClr>
            </a:pPr>
            <a:r>
              <a:rPr lang="en-US" altLang="en-US" sz="1800" b="1" dirty="0" smtClean="0">
                <a:solidFill>
                  <a:srgbClr val="004990"/>
                </a:solidFill>
              </a:rPr>
              <a:t>IFS</a:t>
            </a:r>
            <a:r>
              <a:rPr lang="en-US" altLang="en-US" sz="1800" dirty="0" smtClean="0">
                <a:solidFill>
                  <a:srgbClr val="004990"/>
                </a:solidFill>
              </a:rPr>
              <a:t> (Atmospheric Model):</a:t>
            </a:r>
            <a:endParaRPr lang="en-US" altLang="en-US" sz="1800" dirty="0" smtClean="0">
              <a:solidFill>
                <a:srgbClr val="000000"/>
              </a:solidFill>
            </a:endParaRPr>
          </a:p>
          <a:p>
            <a:pPr defTabSz="914400" eaLnBrk="1" fontAlgn="base" hangingPunct="1">
              <a:spcBef>
                <a:spcPct val="0"/>
              </a:spcBef>
              <a:spcAft>
                <a:spcPct val="0"/>
              </a:spcAft>
            </a:pPr>
            <a:r>
              <a:rPr lang="en-US" altLang="en-US" sz="1800" dirty="0" smtClean="0">
                <a:solidFill>
                  <a:srgbClr val="004990"/>
                </a:solidFill>
              </a:rPr>
              <a:t>      </a:t>
            </a:r>
            <a:r>
              <a:rPr lang="en-US" altLang="en-US" sz="1700" dirty="0" smtClean="0">
                <a:solidFill>
                  <a:srgbClr val="000000"/>
                </a:solidFill>
              </a:rPr>
              <a:t>T255 (0.75º) ~80km</a:t>
            </a:r>
          </a:p>
          <a:p>
            <a:pPr defTabSz="914400" eaLnBrk="1" fontAlgn="base" hangingPunct="1">
              <a:spcBef>
                <a:spcPct val="0"/>
              </a:spcBef>
              <a:spcAft>
                <a:spcPct val="0"/>
              </a:spcAft>
            </a:pPr>
            <a:r>
              <a:rPr lang="en-US" altLang="en-US" sz="1700" dirty="0" smtClean="0">
                <a:solidFill>
                  <a:srgbClr val="000000"/>
                </a:solidFill>
              </a:rPr>
              <a:t>      L91 (top 0.01hPa) ~mesosphere</a:t>
            </a:r>
          </a:p>
          <a:p>
            <a:pPr defTabSz="914400" eaLnBrk="1" fontAlgn="base" hangingPunct="1">
              <a:spcBef>
                <a:spcPct val="0"/>
              </a:spcBef>
              <a:spcAft>
                <a:spcPct val="0"/>
              </a:spcAft>
            </a:pPr>
            <a:r>
              <a:rPr lang="en-US" altLang="en-US" sz="1700" i="1" dirty="0" smtClean="0">
                <a:solidFill>
                  <a:srgbClr val="000000"/>
                </a:solidFill>
              </a:rPr>
              <a:t>      IFS-HTESSEL (Land Model)</a:t>
            </a:r>
          </a:p>
          <a:p>
            <a:pPr defTabSz="914400" eaLnBrk="1" fontAlgn="base" hangingPunct="1">
              <a:spcBef>
                <a:spcPct val="0"/>
              </a:spcBef>
              <a:spcAft>
                <a:spcPct val="0"/>
              </a:spcAft>
            </a:pPr>
            <a:endParaRPr lang="en-US" altLang="en-US" sz="1000" dirty="0" smtClean="0">
              <a:solidFill>
                <a:srgbClr val="000000"/>
              </a:solidFill>
            </a:endParaRPr>
          </a:p>
          <a:p>
            <a:pPr defTabSz="914400" eaLnBrk="1" fontAlgn="base" hangingPunct="1">
              <a:spcBef>
                <a:spcPct val="0"/>
              </a:spcBef>
              <a:spcAft>
                <a:spcPct val="0"/>
              </a:spcAft>
              <a:buClr>
                <a:srgbClr val="004990"/>
              </a:buClr>
            </a:pPr>
            <a:r>
              <a:rPr lang="en-US" altLang="en-US" sz="1800" b="1" dirty="0" smtClean="0">
                <a:solidFill>
                  <a:srgbClr val="004990"/>
                </a:solidFill>
              </a:rPr>
              <a:t>NEMO</a:t>
            </a:r>
            <a:r>
              <a:rPr lang="en-US" altLang="en-US" sz="1800" dirty="0" smtClean="0">
                <a:solidFill>
                  <a:srgbClr val="004990"/>
                </a:solidFill>
              </a:rPr>
              <a:t> (Ocean Model):</a:t>
            </a:r>
            <a:endParaRPr lang="en-US" altLang="en-US" sz="1800" dirty="0" smtClean="0">
              <a:solidFill>
                <a:srgbClr val="000000"/>
              </a:solidFill>
            </a:endParaRPr>
          </a:p>
          <a:p>
            <a:pPr defTabSz="914400" eaLnBrk="1" fontAlgn="base" hangingPunct="1">
              <a:spcBef>
                <a:spcPct val="0"/>
              </a:spcBef>
              <a:spcAft>
                <a:spcPct val="0"/>
              </a:spcAft>
            </a:pPr>
            <a:r>
              <a:rPr lang="en-US" altLang="en-US" sz="1800" dirty="0" smtClean="0">
                <a:solidFill>
                  <a:srgbClr val="000000"/>
                </a:solidFill>
              </a:rPr>
              <a:t>      </a:t>
            </a:r>
            <a:r>
              <a:rPr lang="en-US" altLang="en-US" sz="1700" dirty="0" smtClean="0">
                <a:solidFill>
                  <a:srgbClr val="000000"/>
                </a:solidFill>
              </a:rPr>
              <a:t>Nominal 1° Resolution	</a:t>
            </a:r>
          </a:p>
          <a:p>
            <a:pPr defTabSz="914400" eaLnBrk="1" fontAlgn="base" hangingPunct="1">
              <a:spcBef>
                <a:spcPct val="0"/>
              </a:spcBef>
              <a:spcAft>
                <a:spcPct val="0"/>
              </a:spcAft>
            </a:pPr>
            <a:r>
              <a:rPr lang="en-US" altLang="en-US" sz="1700" dirty="0" smtClean="0">
                <a:solidFill>
                  <a:srgbClr val="000000"/>
                </a:solidFill>
              </a:rPr>
              <a:t>      L75 levels (thousands km deep)</a:t>
            </a:r>
            <a:endParaRPr lang="en-US" altLang="en-US" sz="1700" dirty="0" smtClean="0">
              <a:solidFill>
                <a:srgbClr val="004990"/>
              </a:solidFill>
            </a:endParaRPr>
          </a:p>
          <a:p>
            <a:pPr defTabSz="914400" eaLnBrk="1" fontAlgn="base" hangingPunct="1">
              <a:spcBef>
                <a:spcPct val="0"/>
              </a:spcBef>
              <a:spcAft>
                <a:spcPct val="0"/>
              </a:spcAft>
            </a:pPr>
            <a:r>
              <a:rPr lang="en-US" altLang="en-US" sz="1700" i="1" dirty="0" smtClean="0">
                <a:solidFill>
                  <a:srgbClr val="000000"/>
                </a:solidFill>
              </a:rPr>
              <a:t>      PISCES (Biogeochemistry Model</a:t>
            </a:r>
            <a:r>
              <a:rPr lang="en-US" altLang="en-US" sz="1800" i="1" dirty="0" smtClean="0">
                <a:solidFill>
                  <a:srgbClr val="000000"/>
                </a:solidFill>
              </a:rPr>
              <a:t>)</a:t>
            </a:r>
          </a:p>
          <a:p>
            <a:pPr defTabSz="914400" eaLnBrk="1" fontAlgn="base" hangingPunct="1">
              <a:spcBef>
                <a:spcPct val="0"/>
              </a:spcBef>
              <a:spcAft>
                <a:spcPct val="0"/>
              </a:spcAft>
            </a:pPr>
            <a:endParaRPr lang="en-US" altLang="en-US" sz="1000" dirty="0" smtClean="0">
              <a:solidFill>
                <a:srgbClr val="000000"/>
              </a:solidFill>
            </a:endParaRPr>
          </a:p>
          <a:p>
            <a:pPr defTabSz="914400" eaLnBrk="1" fontAlgn="base" hangingPunct="1">
              <a:spcBef>
                <a:spcPct val="0"/>
              </a:spcBef>
              <a:spcAft>
                <a:spcPct val="0"/>
              </a:spcAft>
              <a:buClr>
                <a:srgbClr val="004990"/>
              </a:buClr>
            </a:pPr>
            <a:r>
              <a:rPr lang="en-US" altLang="en-US" sz="1800" b="1" dirty="0" smtClean="0">
                <a:solidFill>
                  <a:srgbClr val="004990"/>
                </a:solidFill>
              </a:rPr>
              <a:t>LIM</a:t>
            </a:r>
            <a:r>
              <a:rPr lang="en-US" altLang="en-US" sz="1800" dirty="0" smtClean="0">
                <a:solidFill>
                  <a:srgbClr val="004990"/>
                </a:solidFill>
              </a:rPr>
              <a:t> (Sea-ice Model):</a:t>
            </a:r>
            <a:endParaRPr lang="en-US" altLang="en-US" sz="1800" dirty="0" smtClean="0">
              <a:solidFill>
                <a:srgbClr val="000000"/>
              </a:solidFill>
            </a:endParaRPr>
          </a:p>
          <a:p>
            <a:pPr defTabSz="914400" eaLnBrk="1" fontAlgn="base" hangingPunct="1">
              <a:spcBef>
                <a:spcPct val="0"/>
              </a:spcBef>
              <a:spcAft>
                <a:spcPct val="0"/>
              </a:spcAft>
            </a:pPr>
            <a:r>
              <a:rPr lang="en-US" altLang="en-US" sz="1700" dirty="0" smtClean="0">
                <a:solidFill>
                  <a:srgbClr val="000000"/>
                </a:solidFill>
              </a:rPr>
              <a:t>      Multiple (5) ice category</a:t>
            </a:r>
          </a:p>
        </p:txBody>
      </p:sp>
      <p:sp>
        <p:nvSpPr>
          <p:cNvPr id="17" name="Rectángulo 16"/>
          <p:cNvSpPr/>
          <p:nvPr/>
        </p:nvSpPr>
        <p:spPr>
          <a:xfrm>
            <a:off x="495300" y="965200"/>
            <a:ext cx="4508500" cy="3238500"/>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s-ES">
              <a:solidFill>
                <a:prstClr val="white"/>
              </a:solidFill>
            </a:endParaRPr>
          </a:p>
        </p:txBody>
      </p:sp>
      <p:pic>
        <p:nvPicPr>
          <p:cNvPr id="6150" name="Google Shape;44;p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9600" y="1498600"/>
            <a:ext cx="25749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1" name="Agrupar 4"/>
          <p:cNvGrpSpPr>
            <a:grpSpLocks/>
          </p:cNvGrpSpPr>
          <p:nvPr/>
        </p:nvGrpSpPr>
        <p:grpSpPr bwMode="auto">
          <a:xfrm>
            <a:off x="7061200" y="1054100"/>
            <a:ext cx="1778000" cy="495300"/>
            <a:chOff x="6883400" y="2489200"/>
            <a:chExt cx="1778000" cy="495300"/>
          </a:xfrm>
        </p:grpSpPr>
        <p:sp>
          <p:nvSpPr>
            <p:cNvPr id="6163" name="Google Shape;53;p7"/>
            <p:cNvSpPr>
              <a:spLocks noChangeArrowheads="1"/>
            </p:cNvSpPr>
            <p:nvPr/>
          </p:nvSpPr>
          <p:spPr bwMode="auto">
            <a:xfrm>
              <a:off x="6985000" y="2489200"/>
              <a:ext cx="1257300" cy="495300"/>
            </a:xfrm>
            <a:prstGeom prst="ellipse">
              <a:avLst/>
            </a:prstGeom>
            <a:solidFill>
              <a:srgbClr val="A8D08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1" fontAlgn="base" hangingPunct="1">
                <a:spcBef>
                  <a:spcPct val="0"/>
                </a:spcBef>
                <a:spcAft>
                  <a:spcPct val="0"/>
                </a:spcAft>
              </a:pPr>
              <a:endParaRPr lang="en-US" altLang="en-US" sz="1800" smtClean="0">
                <a:solidFill>
                  <a:srgbClr val="FFFFFF"/>
                </a:solidFill>
                <a:latin typeface="Calibri" pitchFamily="34" charset="0"/>
                <a:sym typeface="Calibri" pitchFamily="34" charset="0"/>
              </a:endParaRPr>
            </a:p>
          </p:txBody>
        </p:sp>
        <p:sp>
          <p:nvSpPr>
            <p:cNvPr id="6164" name="Google Shape;54;p7"/>
            <p:cNvSpPr txBox="1">
              <a:spLocks noChangeArrowheads="1"/>
            </p:cNvSpPr>
            <p:nvPr/>
          </p:nvSpPr>
          <p:spPr bwMode="auto">
            <a:xfrm>
              <a:off x="6883400" y="2552700"/>
              <a:ext cx="177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pPr>
              <a:r>
                <a:rPr lang="en-US" altLang="en-US" sz="1600" smtClean="0">
                  <a:solidFill>
                    <a:srgbClr val="385723"/>
                  </a:solidFill>
                  <a:cs typeface="Arial" pitchFamily="34" charset="0"/>
                  <a:sym typeface="Arial" pitchFamily="34" charset="0"/>
                </a:rPr>
                <a:t>IFS-HTESSEL</a:t>
              </a:r>
              <a:endParaRPr lang="es-ES" altLang="en-US" sz="1600" smtClean="0">
                <a:solidFill>
                  <a:srgbClr val="385723"/>
                </a:solidFill>
                <a:cs typeface="Arial" pitchFamily="34" charset="0"/>
                <a:sym typeface="Arial" pitchFamily="34" charset="0"/>
              </a:endParaRPr>
            </a:p>
          </p:txBody>
        </p:sp>
      </p:grpSp>
      <p:pic>
        <p:nvPicPr>
          <p:cNvPr id="6152" name="Imagen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1019175"/>
            <a:ext cx="11303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CuadroTexto 29"/>
          <p:cNvSpPr txBox="1">
            <a:spLocks noChangeArrowheads="1"/>
          </p:cNvSpPr>
          <p:nvPr/>
        </p:nvSpPr>
        <p:spPr bwMode="auto">
          <a:xfrm>
            <a:off x="1600200" y="4216400"/>
            <a:ext cx="24733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pPr>
            <a:r>
              <a:rPr lang="es-ES" altLang="en-US" sz="2200" b="1" smtClean="0">
                <a:solidFill>
                  <a:srgbClr val="000000"/>
                </a:solidFill>
              </a:rPr>
              <a:t>Initial Conditions</a:t>
            </a:r>
          </a:p>
        </p:txBody>
      </p:sp>
      <p:sp>
        <p:nvSpPr>
          <p:cNvPr id="6154" name="CuadroTexto 23"/>
          <p:cNvSpPr txBox="1">
            <a:spLocks noChangeArrowheads="1"/>
          </p:cNvSpPr>
          <p:nvPr/>
        </p:nvSpPr>
        <p:spPr bwMode="auto">
          <a:xfrm rot="-5400000">
            <a:off x="-698500" y="2311401"/>
            <a:ext cx="28019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pPr>
            <a:r>
              <a:rPr lang="es-ES" altLang="en-US" sz="2200" b="1" smtClean="0">
                <a:solidFill>
                  <a:srgbClr val="000000"/>
                </a:solidFill>
              </a:rPr>
              <a:t>Model Components</a:t>
            </a:r>
          </a:p>
        </p:txBody>
      </p:sp>
      <p:pic>
        <p:nvPicPr>
          <p:cNvPr id="6155" name="Google Shape;50;p7"/>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9000" y="2513013"/>
            <a:ext cx="115570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Google Shape;52;p7"/>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7400" y="2578100"/>
            <a:ext cx="8255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CustomShape 3"/>
          <p:cNvSpPr/>
          <p:nvPr/>
        </p:nvSpPr>
        <p:spPr>
          <a:xfrm>
            <a:off x="307975" y="5843588"/>
            <a:ext cx="2160588" cy="936625"/>
          </a:xfrm>
          <a:prstGeom prst="rect">
            <a:avLst/>
          </a:prstGeom>
          <a:solidFill>
            <a:srgbClr val="00B8FF"/>
          </a:solidFill>
          <a:ln w="72000">
            <a:solidFill>
              <a:srgbClr val="280099"/>
            </a:solidFill>
            <a:round/>
          </a:ln>
        </p:spPr>
        <p:style>
          <a:lnRef idx="0">
            <a:scrgbClr r="0" g="0" b="0"/>
          </a:lnRef>
          <a:fillRef idx="0">
            <a:scrgbClr r="0" g="0" b="0"/>
          </a:fillRef>
          <a:effectRef idx="0">
            <a:scrgbClr r="0" g="0" b="0"/>
          </a:effectRef>
          <a:fontRef idx="minor"/>
        </p:style>
        <p:txBody>
          <a:bodyPr wrap="none" lIns="126000" tIns="95400" rIns="126000" bIns="81000" anchor="ctr"/>
          <a:lstStyle/>
          <a:p>
            <a:pPr algn="ctr" defTabSz="914400">
              <a:defRPr/>
            </a:pPr>
            <a:r>
              <a:rPr lang="en-US" spc="-1" dirty="0">
                <a:solidFill>
                  <a:srgbClr val="000000"/>
                </a:solidFill>
                <a:uFill>
                  <a:solidFill>
                    <a:srgbClr val="FFFFFF"/>
                  </a:solidFill>
                </a:uFill>
                <a:ea typeface="ＭＳ Ｐゴシック"/>
              </a:rPr>
              <a:t>Ocean reanalysis</a:t>
            </a:r>
            <a:endParaRPr lang="en-US" spc="-1" dirty="0">
              <a:solidFill>
                <a:srgbClr val="000000"/>
              </a:solidFill>
              <a:uFill>
                <a:solidFill>
                  <a:srgbClr val="FFFFFF"/>
                </a:solidFill>
              </a:uFill>
            </a:endParaRPr>
          </a:p>
          <a:p>
            <a:pPr algn="ctr" defTabSz="914400">
              <a:defRPr/>
            </a:pPr>
            <a:r>
              <a:rPr lang="en-US" spc="-1" dirty="0">
                <a:solidFill>
                  <a:srgbClr val="000000"/>
                </a:solidFill>
                <a:uFill>
                  <a:solidFill>
                    <a:srgbClr val="FFFFFF"/>
                  </a:solidFill>
                </a:uFill>
                <a:ea typeface="ＭＳ Ｐゴシック"/>
              </a:rPr>
              <a:t>(</a:t>
            </a:r>
            <a:r>
              <a:rPr lang="en-US" b="1" spc="-1" dirty="0">
                <a:solidFill>
                  <a:srgbClr val="000000"/>
                </a:solidFill>
                <a:uFill>
                  <a:solidFill>
                    <a:srgbClr val="FFFFFF"/>
                  </a:solidFill>
                </a:uFill>
                <a:ea typeface="ＭＳ Ｐゴシック"/>
              </a:rPr>
              <a:t>ORAS4</a:t>
            </a:r>
            <a:r>
              <a:rPr lang="en-US" spc="-1" dirty="0">
                <a:solidFill>
                  <a:srgbClr val="000000"/>
                </a:solidFill>
                <a:uFill>
                  <a:solidFill>
                    <a:srgbClr val="FFFFFF"/>
                  </a:solidFill>
                </a:uFill>
                <a:ea typeface="ＭＳ Ｐゴシック"/>
              </a:rPr>
              <a:t>)</a:t>
            </a:r>
            <a:endParaRPr lang="en-US" spc="-1" dirty="0">
              <a:solidFill>
                <a:srgbClr val="000000"/>
              </a:solidFill>
              <a:uFill>
                <a:solidFill>
                  <a:srgbClr val="FFFFFF"/>
                </a:solidFill>
              </a:uFill>
            </a:endParaRPr>
          </a:p>
        </p:txBody>
      </p:sp>
      <p:sp>
        <p:nvSpPr>
          <p:cNvPr id="23" name="CustomShape 5"/>
          <p:cNvSpPr/>
          <p:nvPr/>
        </p:nvSpPr>
        <p:spPr>
          <a:xfrm>
            <a:off x="307975" y="4687888"/>
            <a:ext cx="2160588" cy="936625"/>
          </a:xfrm>
          <a:prstGeom prst="rect">
            <a:avLst/>
          </a:prstGeom>
          <a:solidFill>
            <a:srgbClr val="E6E6FF"/>
          </a:solidFill>
          <a:ln w="72000">
            <a:solidFill>
              <a:srgbClr val="47B8B8"/>
            </a:solidFill>
            <a:round/>
          </a:ln>
        </p:spPr>
        <p:style>
          <a:lnRef idx="0">
            <a:scrgbClr r="0" g="0" b="0"/>
          </a:lnRef>
          <a:fillRef idx="0">
            <a:scrgbClr r="0" g="0" b="0"/>
          </a:fillRef>
          <a:effectRef idx="0">
            <a:scrgbClr r="0" g="0" b="0"/>
          </a:effectRef>
          <a:fontRef idx="minor"/>
        </p:style>
        <p:txBody>
          <a:bodyPr wrap="none" lIns="126000" tIns="95400" rIns="126000" bIns="81000" anchor="ctr"/>
          <a:lstStyle/>
          <a:p>
            <a:pPr algn="ctr" defTabSz="914400">
              <a:defRPr/>
            </a:pPr>
            <a:r>
              <a:rPr lang="en-US" spc="-1" dirty="0">
                <a:solidFill>
                  <a:srgbClr val="000000"/>
                </a:solidFill>
                <a:uFill>
                  <a:solidFill>
                    <a:srgbClr val="FFFFFF"/>
                  </a:solidFill>
                </a:uFill>
                <a:ea typeface="ＭＳ Ｐゴシック"/>
              </a:rPr>
              <a:t>Sea Ice</a:t>
            </a:r>
            <a:endParaRPr lang="en-US" spc="-1" dirty="0">
              <a:solidFill>
                <a:srgbClr val="000000"/>
              </a:solidFill>
              <a:uFill>
                <a:solidFill>
                  <a:srgbClr val="FFFFFF"/>
                </a:solidFill>
              </a:uFill>
            </a:endParaRPr>
          </a:p>
          <a:p>
            <a:pPr algn="ctr" defTabSz="914400">
              <a:defRPr/>
            </a:pPr>
            <a:r>
              <a:rPr lang="en-US" spc="-1" dirty="0">
                <a:solidFill>
                  <a:srgbClr val="000000"/>
                </a:solidFill>
                <a:uFill>
                  <a:solidFill>
                    <a:srgbClr val="FFFFFF"/>
                  </a:solidFill>
                </a:uFill>
                <a:ea typeface="ＭＳ Ｐゴシック"/>
              </a:rPr>
              <a:t>reanalysis</a:t>
            </a:r>
            <a:endParaRPr lang="en-US" spc="-1" dirty="0">
              <a:solidFill>
                <a:srgbClr val="000000"/>
              </a:solidFill>
              <a:uFill>
                <a:solidFill>
                  <a:srgbClr val="FFFFFF"/>
                </a:solidFill>
              </a:uFill>
            </a:endParaRPr>
          </a:p>
          <a:p>
            <a:pPr algn="ctr" defTabSz="914400">
              <a:defRPr/>
            </a:pPr>
            <a:r>
              <a:rPr lang="en-US" spc="-1" dirty="0">
                <a:solidFill>
                  <a:srgbClr val="000000"/>
                </a:solidFill>
                <a:uFill>
                  <a:solidFill>
                    <a:srgbClr val="FFFFFF"/>
                  </a:solidFill>
                </a:uFill>
                <a:ea typeface="ＭＳ Ｐゴシック"/>
              </a:rPr>
              <a:t>(</a:t>
            </a:r>
            <a:r>
              <a:rPr lang="en-US" b="1" spc="-1" dirty="0">
                <a:solidFill>
                  <a:srgbClr val="000000"/>
                </a:solidFill>
                <a:uFill>
                  <a:solidFill>
                    <a:srgbClr val="FFFFFF"/>
                  </a:solidFill>
                </a:uFill>
                <a:ea typeface="ＭＳ Ｐゴシック"/>
              </a:rPr>
              <a:t>ESA</a:t>
            </a:r>
            <a:r>
              <a:rPr lang="en-US" spc="-1" dirty="0">
                <a:solidFill>
                  <a:srgbClr val="000000"/>
                </a:solidFill>
                <a:uFill>
                  <a:solidFill>
                    <a:srgbClr val="FFFFFF"/>
                  </a:solidFill>
                </a:uFill>
                <a:ea typeface="ＭＳ Ｐゴシック"/>
              </a:rPr>
              <a:t>)</a:t>
            </a:r>
            <a:endParaRPr lang="en-US" spc="-1" dirty="0">
              <a:solidFill>
                <a:srgbClr val="000000"/>
              </a:solidFill>
              <a:uFill>
                <a:solidFill>
                  <a:srgbClr val="FFFFFF"/>
                </a:solidFill>
              </a:uFill>
            </a:endParaRPr>
          </a:p>
        </p:txBody>
      </p:sp>
      <p:sp>
        <p:nvSpPr>
          <p:cNvPr id="24" name="Rectángulo redondeado 23"/>
          <p:cNvSpPr/>
          <p:nvPr/>
        </p:nvSpPr>
        <p:spPr>
          <a:xfrm>
            <a:off x="377251" y="4682690"/>
            <a:ext cx="2006600" cy="2095500"/>
          </a:xfrm>
          <a:prstGeom prst="roundRect">
            <a:avLst>
              <a:gd name="adj" fmla="val 50000"/>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s-ES">
              <a:solidFill>
                <a:prstClr val="white"/>
              </a:solidFill>
            </a:endParaRPr>
          </a:p>
        </p:txBody>
      </p:sp>
      <p:sp>
        <p:nvSpPr>
          <p:cNvPr id="6160" name="CuadroTexto 2"/>
          <p:cNvSpPr txBox="1">
            <a:spLocks noChangeArrowheads="1"/>
          </p:cNvSpPr>
          <p:nvPr/>
        </p:nvSpPr>
        <p:spPr bwMode="auto">
          <a:xfrm>
            <a:off x="487363" y="4125913"/>
            <a:ext cx="10398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1" fontAlgn="base" hangingPunct="1">
              <a:lnSpc>
                <a:spcPct val="90000"/>
              </a:lnSpc>
              <a:spcBef>
                <a:spcPct val="0"/>
              </a:spcBef>
              <a:spcAft>
                <a:spcPct val="0"/>
              </a:spcAft>
            </a:pPr>
            <a:r>
              <a:rPr lang="es-ES" altLang="en-US" sz="1600" smtClean="0">
                <a:solidFill>
                  <a:srgbClr val="FF0000"/>
                </a:solidFill>
              </a:rPr>
              <a:t>produced </a:t>
            </a:r>
          </a:p>
          <a:p>
            <a:pPr algn="ctr" defTabSz="914400" eaLnBrk="1" fontAlgn="base" hangingPunct="1">
              <a:lnSpc>
                <a:spcPct val="90000"/>
              </a:lnSpc>
              <a:spcBef>
                <a:spcPct val="0"/>
              </a:spcBef>
              <a:spcAft>
                <a:spcPct val="0"/>
              </a:spcAft>
            </a:pPr>
            <a:r>
              <a:rPr lang="es-ES" altLang="en-US" sz="1600" smtClean="0">
                <a:solidFill>
                  <a:srgbClr val="FF0000"/>
                </a:solidFill>
              </a:rPr>
              <a:t>in-house</a:t>
            </a:r>
          </a:p>
        </p:txBody>
      </p:sp>
      <p:sp>
        <p:nvSpPr>
          <p:cNvPr id="30" name="CustomShape 2"/>
          <p:cNvSpPr/>
          <p:nvPr/>
        </p:nvSpPr>
        <p:spPr>
          <a:xfrm>
            <a:off x="2646363" y="5856288"/>
            <a:ext cx="2160587" cy="936625"/>
          </a:xfrm>
          <a:prstGeom prst="rect">
            <a:avLst/>
          </a:prstGeom>
          <a:solidFill>
            <a:srgbClr val="3DEB3D"/>
          </a:solidFill>
          <a:ln w="72000">
            <a:solidFill>
              <a:srgbClr val="008000"/>
            </a:solidFill>
            <a:round/>
          </a:ln>
        </p:spPr>
        <p:style>
          <a:lnRef idx="0">
            <a:scrgbClr r="0" g="0" b="0"/>
          </a:lnRef>
          <a:fillRef idx="0">
            <a:scrgbClr r="0" g="0" b="0"/>
          </a:fillRef>
          <a:effectRef idx="0">
            <a:scrgbClr r="0" g="0" b="0"/>
          </a:effectRef>
          <a:fontRef idx="minor"/>
        </p:style>
        <p:txBody>
          <a:bodyPr wrap="none" lIns="126000" tIns="95400" rIns="126000" bIns="81000" anchor="ctr"/>
          <a:lstStyle/>
          <a:p>
            <a:pPr algn="ctr" defTabSz="914400">
              <a:defRPr/>
            </a:pPr>
            <a:r>
              <a:rPr lang="en-US" spc="-1" dirty="0">
                <a:solidFill>
                  <a:srgbClr val="000000"/>
                </a:solidFill>
                <a:uFill>
                  <a:solidFill>
                    <a:srgbClr val="FFFFFF"/>
                  </a:solidFill>
                </a:uFill>
                <a:ea typeface="ＭＳ Ｐゴシック"/>
              </a:rPr>
              <a:t>Land reanalysis</a:t>
            </a:r>
            <a:endParaRPr lang="en-US" spc="-1" dirty="0">
              <a:solidFill>
                <a:srgbClr val="000000"/>
              </a:solidFill>
              <a:uFill>
                <a:solidFill>
                  <a:srgbClr val="FFFFFF"/>
                </a:solidFill>
              </a:uFill>
            </a:endParaRPr>
          </a:p>
          <a:p>
            <a:pPr algn="ctr" defTabSz="914400">
              <a:defRPr/>
            </a:pPr>
            <a:r>
              <a:rPr lang="en-US" spc="-1" dirty="0">
                <a:solidFill>
                  <a:srgbClr val="000000"/>
                </a:solidFill>
                <a:uFill>
                  <a:solidFill>
                    <a:srgbClr val="FFFFFF"/>
                  </a:solidFill>
                </a:uFill>
                <a:ea typeface="ＭＳ Ｐゴシック"/>
              </a:rPr>
              <a:t>(</a:t>
            </a:r>
            <a:r>
              <a:rPr lang="en-US" b="1" spc="-1" dirty="0">
                <a:solidFill>
                  <a:srgbClr val="000000"/>
                </a:solidFill>
                <a:uFill>
                  <a:solidFill>
                    <a:srgbClr val="FFFFFF"/>
                  </a:solidFill>
                </a:uFill>
                <a:ea typeface="ＭＳ Ｐゴシック"/>
              </a:rPr>
              <a:t>ERA-Land</a:t>
            </a:r>
            <a:r>
              <a:rPr lang="en-US" spc="-1" dirty="0">
                <a:solidFill>
                  <a:srgbClr val="000000"/>
                </a:solidFill>
                <a:uFill>
                  <a:solidFill>
                    <a:srgbClr val="FFFFFF"/>
                  </a:solidFill>
                </a:uFill>
                <a:ea typeface="ＭＳ Ｐゴシック"/>
              </a:rPr>
              <a:t>)</a:t>
            </a:r>
            <a:endParaRPr lang="en-US" spc="-1" dirty="0">
              <a:solidFill>
                <a:srgbClr val="000000"/>
              </a:solidFill>
              <a:uFill>
                <a:solidFill>
                  <a:srgbClr val="FFFFFF"/>
                </a:solidFill>
              </a:uFill>
            </a:endParaRPr>
          </a:p>
        </p:txBody>
      </p:sp>
      <p:sp>
        <p:nvSpPr>
          <p:cNvPr id="31" name="CustomShape 4"/>
          <p:cNvSpPr/>
          <p:nvPr/>
        </p:nvSpPr>
        <p:spPr>
          <a:xfrm>
            <a:off x="2646363" y="4687888"/>
            <a:ext cx="2160587" cy="936625"/>
          </a:xfrm>
          <a:prstGeom prst="rect">
            <a:avLst/>
          </a:prstGeom>
          <a:solidFill>
            <a:srgbClr val="C0C0C0"/>
          </a:solidFill>
          <a:ln w="72000">
            <a:solidFill>
              <a:srgbClr val="808080"/>
            </a:solidFill>
            <a:round/>
          </a:ln>
        </p:spPr>
        <p:style>
          <a:lnRef idx="0">
            <a:scrgbClr r="0" g="0" b="0"/>
          </a:lnRef>
          <a:fillRef idx="0">
            <a:scrgbClr r="0" g="0" b="0"/>
          </a:fillRef>
          <a:effectRef idx="0">
            <a:scrgbClr r="0" g="0" b="0"/>
          </a:effectRef>
          <a:fontRef idx="minor"/>
        </p:style>
        <p:txBody>
          <a:bodyPr wrap="none" lIns="126000" tIns="95400" rIns="126000" bIns="81000" anchor="ctr"/>
          <a:lstStyle/>
          <a:p>
            <a:pPr algn="ctr" defTabSz="914400">
              <a:defRPr/>
            </a:pPr>
            <a:r>
              <a:rPr lang="en-US" spc="-1" dirty="0">
                <a:solidFill>
                  <a:srgbClr val="000000"/>
                </a:solidFill>
                <a:uFill>
                  <a:solidFill>
                    <a:srgbClr val="FFFFFF"/>
                  </a:solidFill>
                </a:uFill>
                <a:ea typeface="ＭＳ Ｐゴシック"/>
              </a:rPr>
              <a:t>Atmosphere </a:t>
            </a:r>
            <a:endParaRPr lang="en-US" spc="-1" dirty="0">
              <a:solidFill>
                <a:srgbClr val="000000"/>
              </a:solidFill>
              <a:uFill>
                <a:solidFill>
                  <a:srgbClr val="FFFFFF"/>
                </a:solidFill>
              </a:uFill>
            </a:endParaRPr>
          </a:p>
          <a:p>
            <a:pPr algn="ctr" defTabSz="914400">
              <a:defRPr/>
            </a:pPr>
            <a:r>
              <a:rPr lang="en-US" spc="-1" dirty="0">
                <a:solidFill>
                  <a:srgbClr val="000000"/>
                </a:solidFill>
                <a:uFill>
                  <a:solidFill>
                    <a:srgbClr val="FFFFFF"/>
                  </a:solidFill>
                </a:uFill>
                <a:ea typeface="ＭＳ Ｐゴシック"/>
              </a:rPr>
              <a:t>reanalysis</a:t>
            </a:r>
            <a:endParaRPr lang="en-US" spc="-1" dirty="0">
              <a:solidFill>
                <a:srgbClr val="000000"/>
              </a:solidFill>
              <a:uFill>
                <a:solidFill>
                  <a:srgbClr val="FFFFFF"/>
                </a:solidFill>
              </a:uFill>
            </a:endParaRPr>
          </a:p>
          <a:p>
            <a:pPr algn="ctr" defTabSz="914400">
              <a:defRPr/>
            </a:pPr>
            <a:r>
              <a:rPr lang="en-US" spc="-1" dirty="0">
                <a:solidFill>
                  <a:srgbClr val="000000"/>
                </a:solidFill>
                <a:uFill>
                  <a:solidFill>
                    <a:srgbClr val="FFFFFF"/>
                  </a:solidFill>
                </a:uFill>
                <a:ea typeface="ＭＳ Ｐゴシック"/>
              </a:rPr>
              <a:t>(</a:t>
            </a:r>
            <a:r>
              <a:rPr lang="en-US" b="1" spc="-1" dirty="0">
                <a:solidFill>
                  <a:srgbClr val="000000"/>
                </a:solidFill>
                <a:uFill>
                  <a:solidFill>
                    <a:srgbClr val="FFFFFF"/>
                  </a:solidFill>
                </a:uFill>
                <a:ea typeface="ＭＳ Ｐゴシック"/>
              </a:rPr>
              <a:t>ERA-Interim</a:t>
            </a:r>
            <a:r>
              <a:rPr lang="en-US" spc="-1" dirty="0">
                <a:solidFill>
                  <a:srgbClr val="000000"/>
                </a:solidFill>
                <a:uFill>
                  <a:solidFill>
                    <a:srgbClr val="FFFFFF"/>
                  </a:solidFill>
                </a:uFill>
                <a:ea typeface="ＭＳ Ｐゴシック"/>
              </a:rPr>
              <a:t>)</a:t>
            </a:r>
            <a:endParaRPr lang="en-US" spc="-1" dirty="0">
              <a:solidFill>
                <a:srgbClr val="000000"/>
              </a:solidFill>
              <a:uFill>
                <a:solidFill>
                  <a:srgbClr val="FFFFFF"/>
                </a:solidFill>
              </a:uFill>
            </a:endParaRPr>
          </a:p>
        </p:txBody>
      </p:sp>
    </p:spTree>
    <p:extLst>
      <p:ext uri="{BB962C8B-B14F-4D97-AF65-F5344CB8AC3E}">
        <p14:creationId xmlns:p14="http://schemas.microsoft.com/office/powerpoint/2010/main" val="431249205"/>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285176" y="2455511"/>
            <a:ext cx="8347075" cy="646331"/>
          </a:xfrm>
          <a:prstGeom prst="rect">
            <a:avLst/>
          </a:prstGeom>
        </p:spPr>
        <p:txBody>
          <a:bodyPr>
            <a:spAutoFit/>
          </a:bodyPr>
          <a:lstStyle/>
          <a:p>
            <a:pPr marL="342900" indent="-342900" algn="just">
              <a:spcBef>
                <a:spcPts val="1400"/>
              </a:spcBef>
              <a:buFontTx/>
              <a:buChar char="-"/>
              <a:defRPr/>
            </a:pPr>
            <a:r>
              <a:rPr lang="en-US" spc="-1" dirty="0" smtClean="0">
                <a:uFill>
                  <a:solidFill>
                    <a:srgbClr val="FFFFFF"/>
                  </a:solidFill>
                </a:uFill>
                <a:ea typeface="Trebuchet MS"/>
                <a:cs typeface="Arial"/>
              </a:rPr>
              <a:t>We </a:t>
            </a:r>
            <a:r>
              <a:rPr lang="en-US" spc="-1" dirty="0">
                <a:uFill>
                  <a:solidFill>
                    <a:srgbClr val="FFFFFF"/>
                  </a:solidFill>
                </a:uFill>
                <a:ea typeface="Trebuchet MS"/>
                <a:cs typeface="Arial"/>
              </a:rPr>
              <a:t>are currently </a:t>
            </a:r>
            <a:r>
              <a:rPr lang="en-US" b="1" spc="-1" dirty="0">
                <a:uFill>
                  <a:solidFill>
                    <a:srgbClr val="FFFFFF"/>
                  </a:solidFill>
                </a:uFill>
                <a:ea typeface="Trebuchet MS"/>
                <a:cs typeface="Arial"/>
              </a:rPr>
              <a:t>testing </a:t>
            </a:r>
            <a:r>
              <a:rPr lang="en-US" spc="-1" dirty="0">
                <a:uFill>
                  <a:solidFill>
                    <a:srgbClr val="FFFFFF"/>
                  </a:solidFill>
                </a:uFill>
                <a:ea typeface="Trebuchet MS"/>
                <a:cs typeface="Arial"/>
              </a:rPr>
              <a:t>how different </a:t>
            </a:r>
            <a:r>
              <a:rPr lang="en-US" b="1" spc="-1" dirty="0">
                <a:uFill>
                  <a:solidFill>
                    <a:srgbClr val="FFFFFF"/>
                  </a:solidFill>
                </a:uFill>
                <a:ea typeface="Trebuchet MS"/>
                <a:cs typeface="Arial"/>
              </a:rPr>
              <a:t>relaxation coefficients </a:t>
            </a:r>
            <a:r>
              <a:rPr lang="en-US" spc="-1" dirty="0">
                <a:uFill>
                  <a:solidFill>
                    <a:srgbClr val="FFFFFF"/>
                  </a:solidFill>
                </a:uFill>
                <a:ea typeface="Trebuchet MS"/>
                <a:cs typeface="Arial"/>
              </a:rPr>
              <a:t>for</a:t>
            </a:r>
            <a:r>
              <a:rPr lang="en-US" b="1" spc="-1" dirty="0">
                <a:uFill>
                  <a:solidFill>
                    <a:srgbClr val="FFFFFF"/>
                  </a:solidFill>
                </a:uFill>
                <a:ea typeface="Trebuchet MS"/>
                <a:cs typeface="Arial"/>
              </a:rPr>
              <a:t> SST and SSS </a:t>
            </a:r>
            <a:r>
              <a:rPr lang="en-US" spc="-1" dirty="0">
                <a:uFill>
                  <a:solidFill>
                    <a:srgbClr val="FFFFFF"/>
                  </a:solidFill>
                </a:uFill>
                <a:ea typeface="Trebuchet MS"/>
                <a:cs typeface="Arial"/>
              </a:rPr>
              <a:t>affect the </a:t>
            </a:r>
            <a:r>
              <a:rPr lang="en-US" b="1" spc="-1" dirty="0">
                <a:uFill>
                  <a:solidFill>
                    <a:srgbClr val="FFFFFF"/>
                  </a:solidFill>
                </a:uFill>
                <a:ea typeface="Trebuchet MS"/>
                <a:cs typeface="Arial"/>
              </a:rPr>
              <a:t>realism of the sea ice evolution</a:t>
            </a:r>
            <a:endParaRPr lang="en-US" spc="-1" dirty="0">
              <a:uFill>
                <a:solidFill>
                  <a:srgbClr val="FFFFFF"/>
                </a:solidFill>
              </a:uFill>
              <a:ea typeface="Trebuchet MS"/>
              <a:cs typeface="Arial"/>
            </a:endParaRPr>
          </a:p>
        </p:txBody>
      </p:sp>
      <p:sp>
        <p:nvSpPr>
          <p:cNvPr id="21" name="Rectángulo 20"/>
          <p:cNvSpPr/>
          <p:nvPr/>
        </p:nvSpPr>
        <p:spPr>
          <a:xfrm>
            <a:off x="284566" y="1475785"/>
            <a:ext cx="8347075" cy="825867"/>
          </a:xfrm>
          <a:prstGeom prst="rect">
            <a:avLst/>
          </a:prstGeom>
        </p:spPr>
        <p:txBody>
          <a:bodyPr>
            <a:spAutoFit/>
          </a:bodyPr>
          <a:lstStyle/>
          <a:p>
            <a:pPr marL="342900" indent="-342900" algn="just">
              <a:spcBef>
                <a:spcPts val="1400"/>
              </a:spcBef>
              <a:buFontTx/>
              <a:buChar char="-"/>
              <a:defRPr/>
            </a:pPr>
            <a:r>
              <a:rPr lang="en-US" spc="-1" dirty="0">
                <a:uFill>
                  <a:solidFill>
                    <a:srgbClr val="FFFFFF"/>
                  </a:solidFill>
                </a:uFill>
                <a:ea typeface="Trebuchet MS"/>
                <a:cs typeface="Arial"/>
              </a:rPr>
              <a:t>Forced with </a:t>
            </a:r>
            <a:r>
              <a:rPr lang="en-US" b="1" spc="-1" dirty="0">
                <a:uFill>
                  <a:solidFill>
                    <a:srgbClr val="FFFFFF"/>
                  </a:solidFill>
                </a:uFill>
                <a:ea typeface="Trebuchet MS"/>
                <a:cs typeface="Arial"/>
              </a:rPr>
              <a:t>DFS</a:t>
            </a:r>
            <a:r>
              <a:rPr lang="en-US" spc="-1" dirty="0">
                <a:uFill>
                  <a:solidFill>
                    <a:srgbClr val="FFFFFF"/>
                  </a:solidFill>
                </a:uFill>
                <a:ea typeface="Trebuchet MS"/>
                <a:cs typeface="Arial"/>
              </a:rPr>
              <a:t> atmospheric fluxes until 2015 and </a:t>
            </a:r>
            <a:r>
              <a:rPr lang="en-US" b="1" spc="-1" dirty="0">
                <a:uFill>
                  <a:solidFill>
                    <a:srgbClr val="FFFFFF"/>
                  </a:solidFill>
                </a:uFill>
                <a:ea typeface="Trebuchet MS"/>
                <a:cs typeface="Arial"/>
              </a:rPr>
              <a:t>ERA-Interim </a:t>
            </a:r>
            <a:r>
              <a:rPr lang="en-US" spc="-1" dirty="0">
                <a:uFill>
                  <a:solidFill>
                    <a:srgbClr val="FFFFFF"/>
                  </a:solidFill>
                </a:uFill>
                <a:ea typeface="Trebuchet MS"/>
                <a:cs typeface="Arial"/>
              </a:rPr>
              <a:t>afterwards</a:t>
            </a:r>
          </a:p>
          <a:p>
            <a:pPr marL="342900" indent="-342900" algn="just">
              <a:spcBef>
                <a:spcPts val="1400"/>
              </a:spcBef>
              <a:buFontTx/>
              <a:buChar char="-"/>
              <a:defRPr/>
            </a:pPr>
            <a:r>
              <a:rPr lang="en-US" b="1" spc="-1" dirty="0">
                <a:uFill>
                  <a:solidFill>
                    <a:srgbClr val="FFFFFF"/>
                  </a:solidFill>
                </a:uFill>
                <a:ea typeface="Trebuchet MS"/>
                <a:cs typeface="Arial"/>
              </a:rPr>
              <a:t>Nudged globally </a:t>
            </a:r>
            <a:r>
              <a:rPr lang="en-US" spc="-1" dirty="0">
                <a:uFill>
                  <a:solidFill>
                    <a:srgbClr val="FFFFFF"/>
                  </a:solidFill>
                </a:uFill>
                <a:ea typeface="Trebuchet MS"/>
                <a:cs typeface="Arial"/>
              </a:rPr>
              <a:t>towards 3D T and S from </a:t>
            </a:r>
            <a:r>
              <a:rPr lang="en-US" b="1" spc="-1" dirty="0" smtClean="0">
                <a:uFill>
                  <a:solidFill>
                    <a:srgbClr val="FFFFFF"/>
                  </a:solidFill>
                </a:uFill>
                <a:ea typeface="Trebuchet MS"/>
                <a:cs typeface="Arial"/>
              </a:rPr>
              <a:t>ORAS4 </a:t>
            </a:r>
            <a:endParaRPr lang="en-US" spc="-1" dirty="0">
              <a:uFill>
                <a:solidFill>
                  <a:srgbClr val="FFFFFF"/>
                </a:solidFill>
              </a:uFill>
              <a:ea typeface="Trebuchet MS"/>
              <a:cs typeface="Arial"/>
            </a:endParaRPr>
          </a:p>
        </p:txBody>
      </p:sp>
      <p:pic>
        <p:nvPicPr>
          <p:cNvPr id="2" name="Imagen 1"/>
          <p:cNvPicPr>
            <a:picLocks noChangeAspect="1"/>
          </p:cNvPicPr>
          <p:nvPr/>
        </p:nvPicPr>
        <p:blipFill rotWithShape="1">
          <a:blip r:embed="rId3"/>
          <a:srcRect t="11418"/>
          <a:stretch/>
        </p:blipFill>
        <p:spPr>
          <a:xfrm>
            <a:off x="3592952" y="3361890"/>
            <a:ext cx="5257240" cy="2300860"/>
          </a:xfrm>
          <a:prstGeom prst="rect">
            <a:avLst/>
          </a:prstGeom>
        </p:spPr>
      </p:pic>
      <p:sp>
        <p:nvSpPr>
          <p:cNvPr id="42" name="CustomShape 1"/>
          <p:cNvSpPr/>
          <p:nvPr/>
        </p:nvSpPr>
        <p:spPr>
          <a:xfrm>
            <a:off x="121667" y="148891"/>
            <a:ext cx="6399213" cy="644525"/>
          </a:xfrm>
          <a:prstGeom prst="rect">
            <a:avLst/>
          </a:prstGeom>
          <a:noFill/>
          <a:ln>
            <a:noFill/>
          </a:ln>
        </p:spPr>
        <p:txBody>
          <a:bodyPr lIns="90000" tIns="45000" rIns="90000" bIns="45000"/>
          <a:lstStyle/>
          <a:p>
            <a:r>
              <a:rPr lang="en-US" sz="3600" b="1" spc="-1" dirty="0">
                <a:solidFill>
                  <a:srgbClr val="FFFFFF"/>
                </a:solidFill>
                <a:uFill>
                  <a:solidFill>
                    <a:srgbClr val="FFFFFF"/>
                  </a:solidFill>
                </a:uFill>
                <a:latin typeface="Calibri" panose="020F0502020204030204" pitchFamily="34" charset="0"/>
                <a:ea typeface="ＭＳ Ｐゴシック"/>
              </a:rPr>
              <a:t>Generation of initial conditions</a:t>
            </a:r>
          </a:p>
        </p:txBody>
      </p:sp>
      <p:sp>
        <p:nvSpPr>
          <p:cNvPr id="4" name="CustomShape 3"/>
          <p:cNvSpPr/>
          <p:nvPr/>
        </p:nvSpPr>
        <p:spPr>
          <a:xfrm>
            <a:off x="307975" y="5843588"/>
            <a:ext cx="2160588" cy="936625"/>
          </a:xfrm>
          <a:prstGeom prst="rect">
            <a:avLst/>
          </a:prstGeom>
          <a:solidFill>
            <a:srgbClr val="00B8FF"/>
          </a:solidFill>
          <a:ln w="72000">
            <a:solidFill>
              <a:srgbClr val="280099"/>
            </a:solidFill>
            <a:round/>
          </a:ln>
        </p:spPr>
        <p:style>
          <a:lnRef idx="0">
            <a:scrgbClr r="0" g="0" b="0"/>
          </a:lnRef>
          <a:fillRef idx="0">
            <a:scrgbClr r="0" g="0" b="0"/>
          </a:fillRef>
          <a:effectRef idx="0">
            <a:scrgbClr r="0" g="0" b="0"/>
          </a:effectRef>
          <a:fontRef idx="minor"/>
        </p:style>
        <p:txBody>
          <a:bodyPr wrap="none" lIns="126000" tIns="95400" rIns="126000" bIns="81000" anchor="ctr"/>
          <a:lstStyle/>
          <a:p>
            <a:pPr algn="ctr" defTabSz="914400">
              <a:defRPr/>
            </a:pPr>
            <a:r>
              <a:rPr lang="en-US" spc="-1" dirty="0">
                <a:solidFill>
                  <a:srgbClr val="000000"/>
                </a:solidFill>
                <a:uFill>
                  <a:solidFill>
                    <a:srgbClr val="FFFFFF"/>
                  </a:solidFill>
                </a:uFill>
                <a:ea typeface="ＭＳ Ｐゴシック"/>
              </a:rPr>
              <a:t>Ocean reanalysis</a:t>
            </a:r>
            <a:endParaRPr lang="en-US" spc="-1" dirty="0">
              <a:solidFill>
                <a:srgbClr val="000000"/>
              </a:solidFill>
              <a:uFill>
                <a:solidFill>
                  <a:srgbClr val="FFFFFF"/>
                </a:solidFill>
              </a:uFill>
            </a:endParaRPr>
          </a:p>
          <a:p>
            <a:pPr algn="ctr" defTabSz="914400">
              <a:defRPr/>
            </a:pPr>
            <a:r>
              <a:rPr lang="en-US" spc="-1" dirty="0">
                <a:solidFill>
                  <a:srgbClr val="000000"/>
                </a:solidFill>
                <a:uFill>
                  <a:solidFill>
                    <a:srgbClr val="FFFFFF"/>
                  </a:solidFill>
                </a:uFill>
                <a:ea typeface="ＭＳ Ｐゴシック"/>
              </a:rPr>
              <a:t>(</a:t>
            </a:r>
            <a:r>
              <a:rPr lang="en-US" b="1" spc="-1" dirty="0">
                <a:solidFill>
                  <a:srgbClr val="000000"/>
                </a:solidFill>
                <a:uFill>
                  <a:solidFill>
                    <a:srgbClr val="FFFFFF"/>
                  </a:solidFill>
                </a:uFill>
                <a:ea typeface="ＭＳ Ｐゴシック"/>
              </a:rPr>
              <a:t>ORAS4</a:t>
            </a:r>
            <a:r>
              <a:rPr lang="en-US" spc="-1" dirty="0">
                <a:solidFill>
                  <a:srgbClr val="000000"/>
                </a:solidFill>
                <a:uFill>
                  <a:solidFill>
                    <a:srgbClr val="FFFFFF"/>
                  </a:solidFill>
                </a:uFill>
                <a:ea typeface="ＭＳ Ｐゴシック"/>
              </a:rPr>
              <a:t>)</a:t>
            </a:r>
            <a:endParaRPr lang="en-US" spc="-1" dirty="0">
              <a:solidFill>
                <a:srgbClr val="000000"/>
              </a:solidFill>
              <a:uFill>
                <a:solidFill>
                  <a:srgbClr val="FFFFFF"/>
                </a:solidFill>
              </a:uFill>
            </a:endParaRPr>
          </a:p>
        </p:txBody>
      </p:sp>
      <p:sp>
        <p:nvSpPr>
          <p:cNvPr id="5" name="CustomShape 5"/>
          <p:cNvSpPr/>
          <p:nvPr/>
        </p:nvSpPr>
        <p:spPr>
          <a:xfrm>
            <a:off x="307975" y="4687888"/>
            <a:ext cx="2160588" cy="936625"/>
          </a:xfrm>
          <a:prstGeom prst="rect">
            <a:avLst/>
          </a:prstGeom>
          <a:solidFill>
            <a:srgbClr val="E6E6FF"/>
          </a:solidFill>
          <a:ln w="72000">
            <a:solidFill>
              <a:srgbClr val="47B8B8"/>
            </a:solidFill>
            <a:round/>
          </a:ln>
        </p:spPr>
        <p:style>
          <a:lnRef idx="0">
            <a:scrgbClr r="0" g="0" b="0"/>
          </a:lnRef>
          <a:fillRef idx="0">
            <a:scrgbClr r="0" g="0" b="0"/>
          </a:fillRef>
          <a:effectRef idx="0">
            <a:scrgbClr r="0" g="0" b="0"/>
          </a:effectRef>
          <a:fontRef idx="minor"/>
        </p:style>
        <p:txBody>
          <a:bodyPr wrap="none" lIns="126000" tIns="95400" rIns="126000" bIns="81000" anchor="ctr"/>
          <a:lstStyle/>
          <a:p>
            <a:pPr algn="ctr" defTabSz="914400">
              <a:defRPr/>
            </a:pPr>
            <a:r>
              <a:rPr lang="en-US" spc="-1" dirty="0">
                <a:solidFill>
                  <a:srgbClr val="000000"/>
                </a:solidFill>
                <a:uFill>
                  <a:solidFill>
                    <a:srgbClr val="FFFFFF"/>
                  </a:solidFill>
                </a:uFill>
                <a:ea typeface="ＭＳ Ｐゴシック"/>
              </a:rPr>
              <a:t>Sea Ice</a:t>
            </a:r>
            <a:endParaRPr lang="en-US" spc="-1" dirty="0">
              <a:solidFill>
                <a:srgbClr val="000000"/>
              </a:solidFill>
              <a:uFill>
                <a:solidFill>
                  <a:srgbClr val="FFFFFF"/>
                </a:solidFill>
              </a:uFill>
            </a:endParaRPr>
          </a:p>
          <a:p>
            <a:pPr algn="ctr" defTabSz="914400">
              <a:defRPr/>
            </a:pPr>
            <a:r>
              <a:rPr lang="en-US" spc="-1" dirty="0">
                <a:solidFill>
                  <a:srgbClr val="000000"/>
                </a:solidFill>
                <a:uFill>
                  <a:solidFill>
                    <a:srgbClr val="FFFFFF"/>
                  </a:solidFill>
                </a:uFill>
                <a:ea typeface="ＭＳ Ｐゴシック"/>
              </a:rPr>
              <a:t>reanalysis</a:t>
            </a:r>
            <a:endParaRPr lang="en-US" spc="-1" dirty="0">
              <a:solidFill>
                <a:srgbClr val="000000"/>
              </a:solidFill>
              <a:uFill>
                <a:solidFill>
                  <a:srgbClr val="FFFFFF"/>
                </a:solidFill>
              </a:uFill>
            </a:endParaRPr>
          </a:p>
          <a:p>
            <a:pPr algn="ctr" defTabSz="914400">
              <a:defRPr/>
            </a:pPr>
            <a:r>
              <a:rPr lang="en-US" spc="-1" dirty="0">
                <a:solidFill>
                  <a:srgbClr val="000000"/>
                </a:solidFill>
                <a:uFill>
                  <a:solidFill>
                    <a:srgbClr val="FFFFFF"/>
                  </a:solidFill>
                </a:uFill>
                <a:ea typeface="ＭＳ Ｐゴシック"/>
              </a:rPr>
              <a:t>(</a:t>
            </a:r>
            <a:r>
              <a:rPr lang="en-US" b="1" spc="-1" dirty="0">
                <a:solidFill>
                  <a:srgbClr val="000000"/>
                </a:solidFill>
                <a:uFill>
                  <a:solidFill>
                    <a:srgbClr val="FFFFFF"/>
                  </a:solidFill>
                </a:uFill>
                <a:ea typeface="ＭＳ Ｐゴシック"/>
              </a:rPr>
              <a:t>ESA</a:t>
            </a:r>
            <a:r>
              <a:rPr lang="en-US" spc="-1" dirty="0">
                <a:solidFill>
                  <a:srgbClr val="000000"/>
                </a:solidFill>
                <a:uFill>
                  <a:solidFill>
                    <a:srgbClr val="FFFFFF"/>
                  </a:solidFill>
                </a:uFill>
                <a:ea typeface="ＭＳ Ｐゴシック"/>
              </a:rPr>
              <a:t>)</a:t>
            </a:r>
            <a:endParaRPr lang="en-US" spc="-1" dirty="0">
              <a:solidFill>
                <a:srgbClr val="000000"/>
              </a:solidFill>
              <a:uFill>
                <a:solidFill>
                  <a:srgbClr val="FFFFFF"/>
                </a:solidFill>
              </a:uFill>
            </a:endParaRPr>
          </a:p>
        </p:txBody>
      </p:sp>
      <p:sp>
        <p:nvSpPr>
          <p:cNvPr id="8198" name="CuadroTexto 2"/>
          <p:cNvSpPr txBox="1">
            <a:spLocks noChangeArrowheads="1"/>
          </p:cNvSpPr>
          <p:nvPr/>
        </p:nvSpPr>
        <p:spPr bwMode="auto">
          <a:xfrm>
            <a:off x="487363" y="4125913"/>
            <a:ext cx="10398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1" fontAlgn="base" hangingPunct="1">
              <a:lnSpc>
                <a:spcPct val="90000"/>
              </a:lnSpc>
              <a:spcBef>
                <a:spcPct val="0"/>
              </a:spcBef>
              <a:spcAft>
                <a:spcPct val="0"/>
              </a:spcAft>
            </a:pPr>
            <a:r>
              <a:rPr lang="es-ES" altLang="en-US" sz="1600" smtClean="0">
                <a:solidFill>
                  <a:srgbClr val="FF0000"/>
                </a:solidFill>
              </a:rPr>
              <a:t>produced </a:t>
            </a:r>
          </a:p>
          <a:p>
            <a:pPr algn="ctr" defTabSz="914400" eaLnBrk="1" fontAlgn="base" hangingPunct="1">
              <a:lnSpc>
                <a:spcPct val="90000"/>
              </a:lnSpc>
              <a:spcBef>
                <a:spcPct val="0"/>
              </a:spcBef>
              <a:spcAft>
                <a:spcPct val="0"/>
              </a:spcAft>
            </a:pPr>
            <a:r>
              <a:rPr lang="es-ES" altLang="en-US" sz="1600" smtClean="0">
                <a:solidFill>
                  <a:srgbClr val="FF0000"/>
                </a:solidFill>
              </a:rPr>
              <a:t>in-house</a:t>
            </a:r>
          </a:p>
        </p:txBody>
      </p:sp>
      <p:sp>
        <p:nvSpPr>
          <p:cNvPr id="8199" name="CuadroTexto 2"/>
          <p:cNvSpPr txBox="1">
            <a:spLocks noChangeArrowheads="1"/>
          </p:cNvSpPr>
          <p:nvPr/>
        </p:nvSpPr>
        <p:spPr bwMode="auto">
          <a:xfrm>
            <a:off x="307975" y="948454"/>
            <a:ext cx="6398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s-ES" altLang="en-US" sz="2000" dirty="0" err="1" smtClean="0">
                <a:solidFill>
                  <a:schemeClr val="tx2"/>
                </a:solidFill>
              </a:rPr>
              <a:t>Historical</a:t>
            </a:r>
            <a:r>
              <a:rPr lang="es-ES" altLang="en-US" sz="2000" dirty="0" smtClean="0">
                <a:solidFill>
                  <a:schemeClr val="tx2"/>
                </a:solidFill>
              </a:rPr>
              <a:t> </a:t>
            </a:r>
            <a:r>
              <a:rPr lang="es-ES" altLang="en-US" sz="2000" dirty="0" err="1" smtClean="0">
                <a:solidFill>
                  <a:schemeClr val="tx2"/>
                </a:solidFill>
              </a:rPr>
              <a:t>reconstruction</a:t>
            </a:r>
            <a:r>
              <a:rPr lang="es-ES" altLang="en-US" sz="2000" dirty="0" smtClean="0">
                <a:solidFill>
                  <a:schemeClr val="tx2"/>
                </a:solidFill>
              </a:rPr>
              <a:t> </a:t>
            </a:r>
            <a:r>
              <a:rPr lang="es-ES" altLang="en-US" sz="2000" dirty="0" err="1" smtClean="0">
                <a:solidFill>
                  <a:schemeClr val="tx2"/>
                </a:solidFill>
              </a:rPr>
              <a:t>using</a:t>
            </a:r>
            <a:r>
              <a:rPr lang="es-ES" altLang="en-US" sz="2000" dirty="0" smtClean="0">
                <a:solidFill>
                  <a:schemeClr val="tx2"/>
                </a:solidFill>
              </a:rPr>
              <a:t> </a:t>
            </a:r>
            <a:r>
              <a:rPr lang="es-ES" altLang="en-US" sz="2000" b="1" dirty="0" smtClean="0">
                <a:solidFill>
                  <a:schemeClr val="tx2"/>
                </a:solidFill>
              </a:rPr>
              <a:t>NEMO-LIM </a:t>
            </a:r>
            <a:r>
              <a:rPr lang="es-ES" altLang="en-US" sz="2000" b="1" dirty="0" err="1" smtClean="0">
                <a:solidFill>
                  <a:schemeClr val="tx2"/>
                </a:solidFill>
              </a:rPr>
              <a:t>standalone</a:t>
            </a:r>
            <a:endParaRPr lang="es-ES" altLang="en-US" sz="2000" b="1" dirty="0" smtClean="0">
              <a:solidFill>
                <a:schemeClr val="tx2"/>
              </a:solidFill>
            </a:endParaRPr>
          </a:p>
        </p:txBody>
      </p:sp>
      <p:sp>
        <p:nvSpPr>
          <p:cNvPr id="13" name="CuadroTexto 12"/>
          <p:cNvSpPr txBox="1"/>
          <p:nvPr/>
        </p:nvSpPr>
        <p:spPr>
          <a:xfrm>
            <a:off x="3454400" y="5653088"/>
            <a:ext cx="5261288" cy="1323439"/>
          </a:xfrm>
          <a:prstGeom prst="rect">
            <a:avLst/>
          </a:prstGeom>
          <a:noFill/>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s-ES" altLang="en-US" sz="1800" b="1" dirty="0" err="1" smtClean="0">
                <a:solidFill>
                  <a:prstClr val="black"/>
                </a:solidFill>
              </a:rPr>
              <a:t>nsidc</a:t>
            </a:r>
            <a:r>
              <a:rPr lang="es-ES" altLang="en-US" sz="1800" dirty="0" smtClean="0">
                <a:solidFill>
                  <a:prstClr val="black"/>
                </a:solidFill>
              </a:rPr>
              <a:t>/</a:t>
            </a:r>
            <a:r>
              <a:rPr lang="es-ES" altLang="en-US" sz="1800" b="1" dirty="0" smtClean="0">
                <a:solidFill>
                  <a:srgbClr val="FF0000"/>
                </a:solidFill>
              </a:rPr>
              <a:t>nsidc0051</a:t>
            </a:r>
            <a:r>
              <a:rPr lang="es-ES" altLang="en-US" sz="1800" b="1" dirty="0" smtClean="0"/>
              <a:t>/</a:t>
            </a:r>
            <a:r>
              <a:rPr lang="es-ES" altLang="en-US" sz="1800" b="1" dirty="0" smtClean="0">
                <a:solidFill>
                  <a:srgbClr val="008000"/>
                </a:solidFill>
              </a:rPr>
              <a:t>ESA</a:t>
            </a:r>
            <a:r>
              <a:rPr lang="es-ES" altLang="en-US" sz="1800" dirty="0" smtClean="0">
                <a:solidFill>
                  <a:prstClr val="black"/>
                </a:solidFill>
              </a:rPr>
              <a:t>: </a:t>
            </a:r>
            <a:r>
              <a:rPr lang="es-ES" altLang="en-US" sz="1800" dirty="0" err="1" smtClean="0">
                <a:solidFill>
                  <a:prstClr val="black"/>
                </a:solidFill>
              </a:rPr>
              <a:t>different</a:t>
            </a:r>
            <a:r>
              <a:rPr lang="es-ES" altLang="en-US" sz="1800" dirty="0" smtClean="0">
                <a:solidFill>
                  <a:prstClr val="black"/>
                </a:solidFill>
              </a:rPr>
              <a:t> </a:t>
            </a:r>
            <a:r>
              <a:rPr lang="es-ES" altLang="en-US" sz="1800" dirty="0" err="1" smtClean="0">
                <a:solidFill>
                  <a:prstClr val="black"/>
                </a:solidFill>
              </a:rPr>
              <a:t>satellite</a:t>
            </a:r>
            <a:r>
              <a:rPr lang="es-ES" altLang="en-US" sz="1800" dirty="0" smtClean="0">
                <a:solidFill>
                  <a:prstClr val="black"/>
                </a:solidFill>
              </a:rPr>
              <a:t> </a:t>
            </a:r>
            <a:r>
              <a:rPr lang="es-ES" altLang="en-US" sz="1800" dirty="0" err="1" smtClean="0">
                <a:solidFill>
                  <a:prstClr val="black"/>
                </a:solidFill>
              </a:rPr>
              <a:t>products</a:t>
            </a:r>
            <a:endParaRPr lang="es-ES" altLang="en-US" sz="1800" dirty="0" smtClean="0">
              <a:solidFill>
                <a:prstClr val="black"/>
              </a:solidFill>
            </a:endParaRPr>
          </a:p>
          <a:p>
            <a:pPr eaLnBrk="1" fontAlgn="base" hangingPunct="1">
              <a:spcBef>
                <a:spcPct val="0"/>
              </a:spcBef>
              <a:spcAft>
                <a:spcPct val="0"/>
              </a:spcAft>
            </a:pPr>
            <a:r>
              <a:rPr lang="es-ES" altLang="en-US" sz="1800" b="1" dirty="0" smtClean="0">
                <a:solidFill>
                  <a:srgbClr val="0000FF"/>
                </a:solidFill>
              </a:rPr>
              <a:t>a1ov</a:t>
            </a:r>
            <a:r>
              <a:rPr lang="es-ES" altLang="en-US" sz="1800" dirty="0" smtClean="0">
                <a:solidFill>
                  <a:prstClr val="black"/>
                </a:solidFill>
              </a:rPr>
              <a:t>:</a:t>
            </a:r>
            <a:r>
              <a:rPr lang="es-ES" altLang="en-US" sz="1800" b="1" dirty="0" smtClean="0">
                <a:solidFill>
                  <a:srgbClr val="0000FF"/>
                </a:solidFill>
              </a:rPr>
              <a:t>  </a:t>
            </a:r>
            <a:r>
              <a:rPr lang="es-ES" altLang="en-US" sz="1800" dirty="0" err="1" smtClean="0">
                <a:solidFill>
                  <a:prstClr val="black"/>
                </a:solidFill>
              </a:rPr>
              <a:t>reconstruction</a:t>
            </a:r>
            <a:r>
              <a:rPr lang="es-ES" altLang="en-US" sz="1800" dirty="0" smtClean="0">
                <a:solidFill>
                  <a:prstClr val="black"/>
                </a:solidFill>
              </a:rPr>
              <a:t> </a:t>
            </a:r>
            <a:r>
              <a:rPr lang="es-ES" altLang="en-US" sz="1800" dirty="0" err="1" smtClean="0">
                <a:solidFill>
                  <a:prstClr val="black"/>
                </a:solidFill>
              </a:rPr>
              <a:t>with</a:t>
            </a:r>
            <a:r>
              <a:rPr lang="es-ES" altLang="en-US" sz="1800" dirty="0" smtClean="0">
                <a:solidFill>
                  <a:prstClr val="black"/>
                </a:solidFill>
              </a:rPr>
              <a:t> </a:t>
            </a:r>
            <a:r>
              <a:rPr lang="en-US" altLang="en-US" sz="2200" dirty="0" err="1" smtClean="0">
                <a:solidFill>
                  <a:prstClr val="black"/>
                </a:solidFill>
                <a:latin typeface="Symbol" pitchFamily="18" charset="2"/>
              </a:rPr>
              <a:t>γ</a:t>
            </a:r>
            <a:r>
              <a:rPr lang="en-US" altLang="en-US" sz="1800" b="1" baseline="-25000" dirty="0" err="1" smtClean="0">
                <a:solidFill>
                  <a:prstClr val="black"/>
                </a:solidFill>
              </a:rPr>
              <a:t>T</a:t>
            </a:r>
            <a:r>
              <a:rPr lang="en-US" altLang="en-US" sz="1800" b="1" dirty="0" smtClean="0">
                <a:solidFill>
                  <a:prstClr val="black"/>
                </a:solidFill>
              </a:rPr>
              <a:t> = -600W/m</a:t>
            </a:r>
            <a:r>
              <a:rPr lang="en-US" altLang="en-US" sz="1800" b="1" baseline="30000" dirty="0" smtClean="0">
                <a:solidFill>
                  <a:prstClr val="black"/>
                </a:solidFill>
              </a:rPr>
              <a:t>2</a:t>
            </a:r>
            <a:r>
              <a:rPr lang="en-US" altLang="en-US" sz="1800" b="1" dirty="0" smtClean="0">
                <a:solidFill>
                  <a:prstClr val="black"/>
                </a:solidFill>
              </a:rPr>
              <a:t>/K </a:t>
            </a:r>
            <a:endParaRPr lang="es-ES" altLang="en-US" sz="1800" dirty="0" smtClean="0">
              <a:solidFill>
                <a:prstClr val="black"/>
              </a:solidFill>
            </a:endParaRPr>
          </a:p>
          <a:p>
            <a:pPr eaLnBrk="1" fontAlgn="base" hangingPunct="1">
              <a:spcBef>
                <a:spcPct val="0"/>
              </a:spcBef>
              <a:spcAft>
                <a:spcPct val="0"/>
              </a:spcAft>
            </a:pPr>
            <a:r>
              <a:rPr lang="es-ES" altLang="en-US" sz="1800" b="1" dirty="0" smtClean="0">
                <a:solidFill>
                  <a:srgbClr val="B7DEE8"/>
                </a:solidFill>
              </a:rPr>
              <a:t>a1ow</a:t>
            </a:r>
            <a:r>
              <a:rPr lang="es-ES" altLang="en-US" sz="1800" dirty="0" smtClean="0">
                <a:solidFill>
                  <a:prstClr val="black"/>
                </a:solidFill>
              </a:rPr>
              <a:t>:  </a:t>
            </a:r>
            <a:r>
              <a:rPr lang="es-ES" altLang="en-US" sz="1800" dirty="0" err="1" smtClean="0">
                <a:solidFill>
                  <a:prstClr val="black"/>
                </a:solidFill>
              </a:rPr>
              <a:t>reconstruction</a:t>
            </a:r>
            <a:r>
              <a:rPr lang="es-ES" altLang="en-US" sz="1800" dirty="0" smtClean="0">
                <a:solidFill>
                  <a:prstClr val="black"/>
                </a:solidFill>
              </a:rPr>
              <a:t> </a:t>
            </a:r>
            <a:r>
              <a:rPr lang="es-ES" altLang="en-US" sz="1800" dirty="0" err="1" smtClean="0">
                <a:solidFill>
                  <a:prstClr val="black"/>
                </a:solidFill>
              </a:rPr>
              <a:t>with</a:t>
            </a:r>
            <a:r>
              <a:rPr lang="es-ES" altLang="en-US" sz="1800" dirty="0" smtClean="0">
                <a:solidFill>
                  <a:prstClr val="black"/>
                </a:solidFill>
              </a:rPr>
              <a:t> </a:t>
            </a:r>
            <a:r>
              <a:rPr lang="en-US" altLang="en-US" sz="2200" dirty="0" err="1" smtClean="0">
                <a:solidFill>
                  <a:prstClr val="black"/>
                </a:solidFill>
                <a:latin typeface="Symbol" pitchFamily="18" charset="2"/>
              </a:rPr>
              <a:t>γ</a:t>
            </a:r>
            <a:r>
              <a:rPr lang="en-US" altLang="en-US" sz="1800" b="1" baseline="-25000" dirty="0" err="1" smtClean="0">
                <a:solidFill>
                  <a:prstClr val="black"/>
                </a:solidFill>
              </a:rPr>
              <a:t>T</a:t>
            </a:r>
            <a:r>
              <a:rPr lang="en-US" altLang="en-US" sz="1800" b="1" dirty="0" smtClean="0">
                <a:solidFill>
                  <a:prstClr val="black"/>
                </a:solidFill>
              </a:rPr>
              <a:t> = -2400W/m</a:t>
            </a:r>
            <a:r>
              <a:rPr lang="en-US" altLang="en-US" sz="1800" b="1" baseline="30000" dirty="0" smtClean="0">
                <a:solidFill>
                  <a:prstClr val="black"/>
                </a:solidFill>
              </a:rPr>
              <a:t>2</a:t>
            </a:r>
            <a:r>
              <a:rPr lang="en-US" altLang="en-US" sz="1800" b="1" dirty="0" smtClean="0">
                <a:solidFill>
                  <a:prstClr val="black"/>
                </a:solidFill>
              </a:rPr>
              <a:t>/K </a:t>
            </a:r>
            <a:endParaRPr lang="es-ES" altLang="en-US" sz="1800" dirty="0" smtClean="0">
              <a:solidFill>
                <a:prstClr val="black"/>
              </a:solidFill>
            </a:endParaRPr>
          </a:p>
          <a:p>
            <a:pPr eaLnBrk="1" fontAlgn="base" hangingPunct="1">
              <a:spcBef>
                <a:spcPct val="0"/>
              </a:spcBef>
              <a:spcAft>
                <a:spcPct val="0"/>
              </a:spcAft>
            </a:pPr>
            <a:r>
              <a:rPr lang="es-ES" altLang="en-US" sz="1800" dirty="0" smtClean="0">
                <a:solidFill>
                  <a:prstClr val="black"/>
                </a:solidFill>
              </a:rPr>
              <a:t>  </a:t>
            </a:r>
          </a:p>
        </p:txBody>
      </p:sp>
      <p:sp>
        <p:nvSpPr>
          <p:cNvPr id="8202" name="CuadroTexto 14"/>
          <p:cNvSpPr txBox="1">
            <a:spLocks noChangeArrowheads="1"/>
          </p:cNvSpPr>
          <p:nvPr/>
        </p:nvSpPr>
        <p:spPr bwMode="auto">
          <a:xfrm>
            <a:off x="5265738" y="3019425"/>
            <a:ext cx="2266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s-ES" altLang="en-US" sz="1800" b="1" dirty="0" err="1" smtClean="0">
                <a:solidFill>
                  <a:prstClr val="black"/>
                </a:solidFill>
              </a:rPr>
              <a:t>Arctic</a:t>
            </a:r>
            <a:r>
              <a:rPr lang="es-ES" altLang="en-US" sz="1800" b="1" dirty="0" smtClean="0">
                <a:solidFill>
                  <a:prstClr val="black"/>
                </a:solidFill>
              </a:rPr>
              <a:t> Sea Ice </a:t>
            </a:r>
            <a:r>
              <a:rPr lang="es-ES" altLang="en-US" sz="1800" b="1" dirty="0" err="1" smtClean="0">
                <a:solidFill>
                  <a:prstClr val="black"/>
                </a:solidFill>
              </a:rPr>
              <a:t>Area</a:t>
            </a:r>
            <a:endParaRPr lang="es-ES" altLang="en-US" sz="1800" b="1" dirty="0" smtClean="0">
              <a:solidFill>
                <a:prstClr val="black"/>
              </a:solidFill>
            </a:endParaRPr>
          </a:p>
        </p:txBody>
      </p:sp>
      <p:sp>
        <p:nvSpPr>
          <p:cNvPr id="8203" name="Rectángulo 13"/>
          <p:cNvSpPr>
            <a:spLocks noChangeArrowheads="1"/>
          </p:cNvSpPr>
          <p:nvPr/>
        </p:nvSpPr>
        <p:spPr bwMode="auto">
          <a:xfrm>
            <a:off x="4164013" y="3022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en-US" altLang="en-US" sz="1800" smtClean="0">
              <a:solidFill>
                <a:prstClr val="black"/>
              </a:solidFill>
            </a:endParaRPr>
          </a:p>
        </p:txBody>
      </p:sp>
      <p:pic>
        <p:nvPicPr>
          <p:cNvPr id="8204" name="Imagen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3292475"/>
            <a:ext cx="1350962"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Imagen 1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3663" y="3179763"/>
            <a:ext cx="22955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redondeado 14"/>
          <p:cNvSpPr/>
          <p:nvPr/>
        </p:nvSpPr>
        <p:spPr>
          <a:xfrm>
            <a:off x="377251" y="4682690"/>
            <a:ext cx="2006600" cy="2095500"/>
          </a:xfrm>
          <a:prstGeom prst="roundRect">
            <a:avLst>
              <a:gd name="adj" fmla="val 50000"/>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s-ES">
              <a:solidFill>
                <a:prstClr val="white"/>
              </a:solidFill>
            </a:endParaRPr>
          </a:p>
        </p:txBody>
      </p:sp>
      <p:sp>
        <p:nvSpPr>
          <p:cNvPr id="17" name="Text Box 9"/>
          <p:cNvSpPr txBox="1">
            <a:spLocks noChangeArrowheads="1"/>
          </p:cNvSpPr>
          <p:nvPr/>
        </p:nvSpPr>
        <p:spPr bwMode="auto">
          <a:xfrm rot="1884964" flipH="1">
            <a:off x="3448055" y="4460375"/>
            <a:ext cx="5752156" cy="794064"/>
          </a:xfrm>
          <a:prstGeom prst="rect">
            <a:avLst/>
          </a:prstGeom>
          <a:solidFill>
            <a:srgbClr val="D9D9D9">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bIns="9144" anchor="b">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ct val="50000"/>
              </a:spcBef>
            </a:pPr>
            <a:r>
              <a:rPr lang="en-GB" altLang="es-ES" sz="2400" b="1" dirty="0" smtClean="0">
                <a:solidFill>
                  <a:srgbClr val="FF0000"/>
                </a:solidFill>
                <a:latin typeface="Century Gothic" pitchFamily="34" charset="0"/>
              </a:rPr>
              <a:t>Still unclear which one is more compatible with observations</a:t>
            </a:r>
            <a:endParaRPr lang="en-GB" altLang="es-ES" sz="2400" b="1" dirty="0">
              <a:solidFill>
                <a:srgbClr val="FF0000"/>
              </a:solidFill>
              <a:latin typeface="Century Gothic" pitchFamily="34" charset="0"/>
            </a:endParaRPr>
          </a:p>
        </p:txBody>
      </p:sp>
      <p:sp>
        <p:nvSpPr>
          <p:cNvPr id="3" name="Rectángulo 2"/>
          <p:cNvSpPr/>
          <p:nvPr/>
        </p:nvSpPr>
        <p:spPr>
          <a:xfrm>
            <a:off x="6126444" y="1705718"/>
            <a:ext cx="4572000" cy="769441"/>
          </a:xfrm>
          <a:prstGeom prst="rect">
            <a:avLst/>
          </a:prstGeom>
        </p:spPr>
        <p:txBody>
          <a:bodyPr>
            <a:spAutoFit/>
          </a:bodyPr>
          <a:lstStyle/>
          <a:p>
            <a:pPr fontAlgn="base">
              <a:spcBef>
                <a:spcPct val="0"/>
              </a:spcBef>
              <a:spcAft>
                <a:spcPct val="0"/>
              </a:spcAft>
            </a:pPr>
            <a:r>
              <a:rPr lang="en-US" altLang="en-US" sz="2200" dirty="0" err="1">
                <a:solidFill>
                  <a:schemeClr val="accent5"/>
                </a:solidFill>
                <a:latin typeface="Symbol" pitchFamily="18" charset="2"/>
              </a:rPr>
              <a:t>γ</a:t>
            </a:r>
            <a:r>
              <a:rPr lang="en-US" altLang="en-US" b="1" baseline="-25000" dirty="0" err="1">
                <a:solidFill>
                  <a:schemeClr val="accent5"/>
                </a:solidFill>
              </a:rPr>
              <a:t>T</a:t>
            </a:r>
            <a:r>
              <a:rPr lang="en-US" altLang="en-US" b="1" dirty="0">
                <a:solidFill>
                  <a:schemeClr val="accent5"/>
                </a:solidFill>
              </a:rPr>
              <a:t> = </a:t>
            </a:r>
            <a:r>
              <a:rPr lang="en-US" altLang="en-US" b="1" dirty="0" smtClean="0">
                <a:solidFill>
                  <a:schemeClr val="accent5"/>
                </a:solidFill>
              </a:rPr>
              <a:t>-</a:t>
            </a:r>
            <a:r>
              <a:rPr lang="en-US" altLang="en-US" b="1" dirty="0">
                <a:solidFill>
                  <a:schemeClr val="accent5"/>
                </a:solidFill>
              </a:rPr>
              <a:t>4</a:t>
            </a:r>
            <a:r>
              <a:rPr lang="en-US" altLang="en-US" b="1" dirty="0" smtClean="0">
                <a:solidFill>
                  <a:schemeClr val="accent5"/>
                </a:solidFill>
              </a:rPr>
              <a:t>0W</a:t>
            </a:r>
            <a:r>
              <a:rPr lang="en-US" altLang="en-US" b="1" dirty="0">
                <a:solidFill>
                  <a:schemeClr val="accent5"/>
                </a:solidFill>
              </a:rPr>
              <a:t>/m</a:t>
            </a:r>
            <a:r>
              <a:rPr lang="en-US" altLang="en-US" b="1" baseline="30000" dirty="0">
                <a:solidFill>
                  <a:schemeClr val="accent5"/>
                </a:solidFill>
              </a:rPr>
              <a:t>2</a:t>
            </a:r>
            <a:r>
              <a:rPr lang="en-US" altLang="en-US" b="1" dirty="0">
                <a:solidFill>
                  <a:schemeClr val="accent5"/>
                </a:solidFill>
              </a:rPr>
              <a:t>/</a:t>
            </a:r>
            <a:r>
              <a:rPr lang="en-US" altLang="en-US" b="1" dirty="0" smtClean="0">
                <a:solidFill>
                  <a:schemeClr val="accent5"/>
                </a:solidFill>
              </a:rPr>
              <a:t>K</a:t>
            </a:r>
          </a:p>
          <a:p>
            <a:pPr fontAlgn="base">
              <a:spcBef>
                <a:spcPct val="0"/>
              </a:spcBef>
              <a:spcAft>
                <a:spcPct val="0"/>
              </a:spcAft>
            </a:pPr>
            <a:r>
              <a:rPr lang="en-US" altLang="en-US" sz="2200" dirty="0" err="1" smtClean="0">
                <a:solidFill>
                  <a:schemeClr val="accent5"/>
                </a:solidFill>
                <a:latin typeface="Symbol" pitchFamily="18" charset="2"/>
              </a:rPr>
              <a:t>γ</a:t>
            </a:r>
            <a:r>
              <a:rPr lang="en-US" altLang="en-US" b="1" baseline="-25000" dirty="0" err="1" smtClean="0">
                <a:solidFill>
                  <a:schemeClr val="accent5"/>
                </a:solidFill>
              </a:rPr>
              <a:t>S</a:t>
            </a:r>
            <a:r>
              <a:rPr lang="en-US" altLang="en-US" b="1" dirty="0" smtClean="0">
                <a:solidFill>
                  <a:schemeClr val="accent5"/>
                </a:solidFill>
              </a:rPr>
              <a:t> </a:t>
            </a:r>
            <a:r>
              <a:rPr lang="en-US" altLang="en-US" b="1" dirty="0">
                <a:solidFill>
                  <a:schemeClr val="accent5"/>
                </a:solidFill>
              </a:rPr>
              <a:t>= -150 kg/m2/s/</a:t>
            </a:r>
            <a:r>
              <a:rPr lang="en-US" altLang="en-US" b="1" dirty="0" err="1" smtClean="0">
                <a:solidFill>
                  <a:schemeClr val="accent5"/>
                </a:solidFill>
              </a:rPr>
              <a:t>psu</a:t>
            </a:r>
            <a:endParaRPr lang="es-ES" dirty="0">
              <a:solidFill>
                <a:schemeClr val="accent5"/>
              </a:solidFill>
            </a:endParaRPr>
          </a:p>
        </p:txBody>
      </p:sp>
      <p:sp>
        <p:nvSpPr>
          <p:cNvPr id="6" name="Abrir corchete 5"/>
          <p:cNvSpPr/>
          <p:nvPr/>
        </p:nvSpPr>
        <p:spPr>
          <a:xfrm>
            <a:off x="6095842" y="1851238"/>
            <a:ext cx="45719" cy="612000"/>
          </a:xfrm>
          <a:prstGeom prst="leftBracket">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20" name="Abrir corchete 19"/>
          <p:cNvSpPr/>
          <p:nvPr/>
        </p:nvSpPr>
        <p:spPr>
          <a:xfrm flipH="1">
            <a:off x="8598891" y="1851238"/>
            <a:ext cx="45719" cy="612000"/>
          </a:xfrm>
          <a:prstGeom prst="leftBracket">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28205285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8202" grpId="0"/>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 name="CustomShape 3"/>
          <p:cNvSpPr/>
          <p:nvPr/>
        </p:nvSpPr>
        <p:spPr>
          <a:xfrm>
            <a:off x="1962150" y="1334003"/>
            <a:ext cx="5634038" cy="709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167" name="CustomShape 15"/>
          <p:cNvSpPr/>
          <p:nvPr/>
        </p:nvSpPr>
        <p:spPr>
          <a:xfrm>
            <a:off x="296863" y="5255128"/>
            <a:ext cx="8682037" cy="100488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fontAlgn="base">
              <a:spcBef>
                <a:spcPct val="0"/>
              </a:spcBef>
              <a:spcAft>
                <a:spcPct val="0"/>
              </a:spcAft>
              <a:defRPr/>
            </a:pPr>
            <a:r>
              <a:rPr lang="en-US" sz="2000" b="1" spc="-1" dirty="0" err="1">
                <a:solidFill>
                  <a:srgbClr val="000000"/>
                </a:solidFill>
                <a:uFill>
                  <a:solidFill>
                    <a:srgbClr val="FFFFFF"/>
                  </a:solidFill>
                </a:uFill>
                <a:ea typeface="ＭＳ Ｐゴシック"/>
              </a:rPr>
              <a:t>Initialised</a:t>
            </a:r>
            <a:r>
              <a:rPr lang="en-US" sz="2000" b="1" spc="-1" dirty="0">
                <a:solidFill>
                  <a:srgbClr val="000000"/>
                </a:solidFill>
                <a:uFill>
                  <a:solidFill>
                    <a:srgbClr val="FFFFFF"/>
                  </a:solidFill>
                </a:uFill>
                <a:ea typeface="ＭＳ Ｐゴシック"/>
              </a:rPr>
              <a:t> forecasts </a:t>
            </a:r>
            <a:r>
              <a:rPr lang="en-US" sz="2000" spc="-1" dirty="0">
                <a:solidFill>
                  <a:srgbClr val="000000"/>
                </a:solidFill>
                <a:uFill>
                  <a:solidFill>
                    <a:srgbClr val="FFFFFF"/>
                  </a:solidFill>
                </a:uFill>
                <a:ea typeface="ＭＳ Ｐゴシック"/>
              </a:rPr>
              <a:t>with EC-Earth reproduce the global temperature,  and </a:t>
            </a:r>
            <a:r>
              <a:rPr lang="en-US" sz="2000" b="1" spc="-1" dirty="0">
                <a:solidFill>
                  <a:srgbClr val="000000"/>
                </a:solidFill>
                <a:uFill>
                  <a:solidFill>
                    <a:srgbClr val="FFFFFF"/>
                  </a:solidFill>
                </a:uFill>
                <a:ea typeface="ＭＳ Ｐゴシック"/>
              </a:rPr>
              <a:t>describe more accurately </a:t>
            </a:r>
            <a:r>
              <a:rPr lang="en-US" sz="2000" spc="-1" dirty="0">
                <a:solidFill>
                  <a:srgbClr val="000000"/>
                </a:solidFill>
                <a:uFill>
                  <a:solidFill>
                    <a:srgbClr val="FFFFFF"/>
                  </a:solidFill>
                </a:uFill>
                <a:ea typeface="ＭＳ Ｐゴシック"/>
              </a:rPr>
              <a:t>than the non-initialized ones the recent </a:t>
            </a:r>
            <a:r>
              <a:rPr lang="en-US" sz="2000" b="1" spc="-1" dirty="0">
                <a:solidFill>
                  <a:srgbClr val="000000"/>
                </a:solidFill>
                <a:uFill>
                  <a:solidFill>
                    <a:srgbClr val="FFFFFF"/>
                  </a:solidFill>
                </a:uFill>
                <a:ea typeface="ＭＳ Ｐゴシック"/>
              </a:rPr>
              <a:t>HIATUS</a:t>
            </a:r>
            <a:r>
              <a:rPr lang="en-US" sz="2000" spc="-1" dirty="0">
                <a:solidFill>
                  <a:srgbClr val="000000"/>
                </a:solidFill>
                <a:uFill>
                  <a:solidFill>
                    <a:srgbClr val="FFFFFF"/>
                  </a:solidFill>
                </a:uFill>
                <a:ea typeface="ＭＳ Ｐゴシック"/>
              </a:rPr>
              <a:t> period, which suggests a </a:t>
            </a:r>
            <a:r>
              <a:rPr lang="en-US" sz="2000" b="1" spc="-1" dirty="0">
                <a:solidFill>
                  <a:srgbClr val="000000"/>
                </a:solidFill>
                <a:uFill>
                  <a:solidFill>
                    <a:srgbClr val="FFFFFF"/>
                  </a:solidFill>
                </a:uFill>
                <a:ea typeface="ＭＳ Ｐゴシック"/>
              </a:rPr>
              <a:t>key contribution of internal climate variability</a:t>
            </a:r>
            <a:endParaRPr lang="en-US" sz="2000" b="1" spc="-1" dirty="0">
              <a:solidFill>
                <a:srgbClr val="000000"/>
              </a:solidFill>
              <a:uFill>
                <a:solidFill>
                  <a:srgbClr val="FFFFFF"/>
                </a:solidFill>
              </a:uFill>
            </a:endParaRPr>
          </a:p>
        </p:txBody>
      </p:sp>
      <p:sp>
        <p:nvSpPr>
          <p:cNvPr id="1168" name="TextShape 16"/>
          <p:cNvSpPr txBox="1"/>
          <p:nvPr/>
        </p:nvSpPr>
        <p:spPr>
          <a:xfrm>
            <a:off x="-311150" y="997734"/>
            <a:ext cx="9537700" cy="906463"/>
          </a:xfrm>
          <a:prstGeom prst="rect">
            <a:avLst/>
          </a:prstGeom>
          <a:noFill/>
          <a:ln>
            <a:noFill/>
          </a:ln>
        </p:spPr>
        <p:txBody>
          <a:bodyPr/>
          <a:lstStyle/>
          <a:p>
            <a:pPr algn="ctr" fontAlgn="base">
              <a:spcBef>
                <a:spcPts val="400"/>
              </a:spcBef>
              <a:spcAft>
                <a:spcPct val="0"/>
              </a:spcAft>
              <a:defRPr/>
            </a:pPr>
            <a:r>
              <a:rPr lang="en-US" sz="2000" spc="-1" dirty="0">
                <a:solidFill>
                  <a:schemeClr val="tx2"/>
                </a:solidFill>
                <a:uFill>
                  <a:solidFill>
                    <a:srgbClr val="FFFFFF"/>
                  </a:solidFill>
                </a:uFill>
                <a:ea typeface="ＭＳ Ｐゴシック"/>
              </a:rPr>
              <a:t>Predictive skill of </a:t>
            </a:r>
            <a:r>
              <a:rPr lang="en-US" sz="2000" b="1" spc="-1" dirty="0">
                <a:solidFill>
                  <a:schemeClr val="tx2"/>
                </a:solidFill>
                <a:uFill>
                  <a:solidFill>
                    <a:srgbClr val="FFFFFF"/>
                  </a:solidFill>
                </a:uFill>
                <a:ea typeface="ＭＳ Ｐゴシック"/>
              </a:rPr>
              <a:t>global mean surface-air temperature </a:t>
            </a:r>
            <a:r>
              <a:rPr lang="en-US" sz="2000" spc="-1" dirty="0">
                <a:solidFill>
                  <a:schemeClr val="tx2"/>
                </a:solidFill>
                <a:uFill>
                  <a:solidFill>
                    <a:srgbClr val="FFFFFF"/>
                  </a:solidFill>
                </a:uFill>
                <a:ea typeface="ＭＳ Ｐゴシック"/>
              </a:rPr>
              <a:t>(Ec-Earth2.3)</a:t>
            </a:r>
            <a:endParaRPr lang="en-US" sz="2000" spc="-1" dirty="0">
              <a:solidFill>
                <a:schemeClr val="tx2"/>
              </a:solidFill>
              <a:uFill>
                <a:solidFill>
                  <a:srgbClr val="FFFFFF"/>
                </a:solidFill>
              </a:uFill>
            </a:endParaRPr>
          </a:p>
        </p:txBody>
      </p:sp>
      <p:sp>
        <p:nvSpPr>
          <p:cNvPr id="19" name="TextShape 2"/>
          <p:cNvSpPr txBox="1"/>
          <p:nvPr/>
        </p:nvSpPr>
        <p:spPr>
          <a:xfrm>
            <a:off x="108290" y="141288"/>
            <a:ext cx="6191250" cy="679450"/>
          </a:xfrm>
          <a:prstGeom prst="rect">
            <a:avLst/>
          </a:prstGeom>
          <a:noFill/>
          <a:ln>
            <a:noFill/>
          </a:ln>
        </p:spPr>
        <p:txBody>
          <a:bodyPr lIns="90000" tIns="45000" rIns="90000" bIns="45000"/>
          <a:lstStyle>
            <a:defPPr>
              <a:defRPr lang="en-US"/>
            </a:defPPr>
            <a:lvl1pPr>
              <a:defRPr sz="3600" b="1" spc="-1">
                <a:solidFill>
                  <a:srgbClr val="FFFFFF"/>
                </a:solidFill>
                <a:uFill>
                  <a:solidFill>
                    <a:srgbClr val="FFFFFF"/>
                  </a:solidFill>
                </a:uFill>
                <a:latin typeface="Calibri" panose="020F0502020204030204" pitchFamily="34" charset="0"/>
                <a:ea typeface="ＭＳ Ｐゴシック"/>
              </a:defRPr>
            </a:lvl1pPr>
          </a:lstStyle>
          <a:p>
            <a:r>
              <a:rPr lang="en-US" dirty="0" smtClean="0"/>
              <a:t>Decadal </a:t>
            </a:r>
            <a:r>
              <a:rPr lang="en-US" dirty="0"/>
              <a:t>prediction (I)</a:t>
            </a:r>
          </a:p>
        </p:txBody>
      </p:sp>
      <p:pic>
        <p:nvPicPr>
          <p:cNvPr id="33797" name="Shape 13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5579" r="5579"/>
          <a:stretch>
            <a:fillRect/>
          </a:stretch>
        </p:blipFill>
        <p:spPr bwMode="auto">
          <a:xfrm>
            <a:off x="1612900" y="1480053"/>
            <a:ext cx="51308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9"/>
          <p:cNvSpPr/>
          <p:nvPr/>
        </p:nvSpPr>
        <p:spPr>
          <a:xfrm>
            <a:off x="-14118" y="6457950"/>
            <a:ext cx="3452813" cy="400050"/>
          </a:xfrm>
          <a:prstGeom prst="rect">
            <a:avLst/>
          </a:prstGeom>
        </p:spPr>
        <p:txBody>
          <a:bodyPr wrap="none">
            <a:spAutoFit/>
          </a:bodyPr>
          <a:lstStyle/>
          <a:p>
            <a:pPr>
              <a:defRPr/>
            </a:pPr>
            <a:r>
              <a:rPr lang="en-US" sz="2000" i="1" spc="-1" dirty="0" err="1">
                <a:solidFill>
                  <a:srgbClr val="000000"/>
                </a:solidFill>
                <a:uFill>
                  <a:solidFill>
                    <a:srgbClr val="FFFFFF"/>
                  </a:solidFill>
                </a:uFill>
                <a:latin typeface="Calibri"/>
                <a:ea typeface="ＭＳ Ｐゴシック"/>
              </a:rPr>
              <a:t>Guemas</a:t>
            </a:r>
            <a:r>
              <a:rPr lang="en-US" sz="2000" i="1" spc="-1" dirty="0">
                <a:solidFill>
                  <a:srgbClr val="000000"/>
                </a:solidFill>
                <a:uFill>
                  <a:solidFill>
                    <a:srgbClr val="FFFFFF"/>
                  </a:solidFill>
                </a:uFill>
                <a:latin typeface="Calibri"/>
                <a:ea typeface="ＭＳ Ｐゴシック"/>
              </a:rPr>
              <a:t> et al (Nat. Geo., 2013)</a:t>
            </a:r>
            <a:endParaRPr lang="es-ES" sz="2000" i="1" dirty="0">
              <a:solidFill>
                <a:prstClr val="black"/>
              </a:solidFill>
            </a:endParaRPr>
          </a:p>
        </p:txBody>
      </p:sp>
      <p:sp>
        <p:nvSpPr>
          <p:cNvPr id="8" name="Rectángulo 7"/>
          <p:cNvSpPr/>
          <p:nvPr/>
        </p:nvSpPr>
        <p:spPr>
          <a:xfrm>
            <a:off x="5166535" y="4194678"/>
            <a:ext cx="1493806" cy="369332"/>
          </a:xfrm>
          <a:prstGeom prst="rect">
            <a:avLst/>
          </a:prstGeom>
        </p:spPr>
        <p:txBody>
          <a:bodyPr wrap="none">
            <a:spAutoFit/>
          </a:bodyPr>
          <a:lstStyle/>
          <a:p>
            <a:r>
              <a:rPr lang="fi-FI" b="1" dirty="0" smtClean="0">
                <a:solidFill>
                  <a:schemeClr val="bg1">
                    <a:lumMod val="50000"/>
                  </a:schemeClr>
                </a:solidFill>
              </a:rPr>
              <a:t>[1962–2014]</a:t>
            </a:r>
            <a:endParaRPr lang="es-ES" b="1" dirty="0"/>
          </a:p>
        </p:txBody>
      </p:sp>
    </p:spTree>
    <p:extLst>
      <p:ext uri="{BB962C8B-B14F-4D97-AF65-F5344CB8AC3E}">
        <p14:creationId xmlns:p14="http://schemas.microsoft.com/office/powerpoint/2010/main" val="167416680"/>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 name="CustomShape 3"/>
          <p:cNvSpPr/>
          <p:nvPr/>
        </p:nvSpPr>
        <p:spPr>
          <a:xfrm>
            <a:off x="1962150" y="1595273"/>
            <a:ext cx="5634038" cy="708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167" name="CustomShape 15"/>
          <p:cNvSpPr/>
          <p:nvPr/>
        </p:nvSpPr>
        <p:spPr>
          <a:xfrm>
            <a:off x="296863" y="5559260"/>
            <a:ext cx="8682037" cy="100488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fontAlgn="base">
              <a:spcBef>
                <a:spcPct val="0"/>
              </a:spcBef>
              <a:spcAft>
                <a:spcPct val="0"/>
              </a:spcAft>
              <a:defRPr/>
            </a:pPr>
            <a:r>
              <a:rPr lang="en-US" sz="2000" spc="-1" dirty="0">
                <a:solidFill>
                  <a:srgbClr val="000000"/>
                </a:solidFill>
                <a:uFill>
                  <a:solidFill>
                    <a:srgbClr val="FFFFFF"/>
                  </a:solidFill>
                </a:uFill>
                <a:ea typeface="ＭＳ Ｐゴシック"/>
              </a:rPr>
              <a:t>Only in the </a:t>
            </a:r>
            <a:r>
              <a:rPr lang="en-US" sz="2000" b="1" spc="-1" dirty="0">
                <a:solidFill>
                  <a:srgbClr val="000000"/>
                </a:solidFill>
                <a:uFill>
                  <a:solidFill>
                    <a:srgbClr val="FFFFFF"/>
                  </a:solidFill>
                </a:uFill>
                <a:ea typeface="ＭＳ Ｐゴシック"/>
              </a:rPr>
              <a:t>Atlantic Ocean</a:t>
            </a:r>
            <a:r>
              <a:rPr lang="en-US" sz="2000" spc="-1" dirty="0">
                <a:solidFill>
                  <a:srgbClr val="000000"/>
                </a:solidFill>
                <a:uFill>
                  <a:solidFill>
                    <a:srgbClr val="FFFFFF"/>
                  </a:solidFill>
                </a:uFill>
                <a:ea typeface="ＭＳ Ｐゴシック"/>
              </a:rPr>
              <a:t>, the </a:t>
            </a:r>
            <a:r>
              <a:rPr lang="en-US" sz="2000" b="1" spc="-1" dirty="0">
                <a:solidFill>
                  <a:srgbClr val="000000"/>
                </a:solidFill>
                <a:uFill>
                  <a:solidFill>
                    <a:srgbClr val="FFFFFF"/>
                  </a:solidFill>
                </a:uFill>
                <a:ea typeface="ＭＳ Ｐゴシック"/>
              </a:rPr>
              <a:t>initialized forecasts </a:t>
            </a:r>
            <a:r>
              <a:rPr lang="en-US" sz="2000" spc="-1" dirty="0">
                <a:solidFill>
                  <a:srgbClr val="000000"/>
                </a:solidFill>
                <a:uFill>
                  <a:solidFill>
                    <a:srgbClr val="FFFFFF"/>
                  </a:solidFill>
                </a:uFill>
                <a:ea typeface="ＭＳ Ｐゴシック"/>
              </a:rPr>
              <a:t>show significant </a:t>
            </a:r>
            <a:r>
              <a:rPr lang="en-US" sz="2000" b="1" spc="-1" dirty="0">
                <a:solidFill>
                  <a:srgbClr val="000000"/>
                </a:solidFill>
                <a:uFill>
                  <a:solidFill>
                    <a:srgbClr val="FFFFFF"/>
                  </a:solidFill>
                </a:uFill>
                <a:ea typeface="ＭＳ Ｐゴシック"/>
              </a:rPr>
              <a:t>predictive skill </a:t>
            </a:r>
            <a:r>
              <a:rPr lang="en-US" sz="2000" spc="-1" dirty="0">
                <a:solidFill>
                  <a:srgbClr val="000000"/>
                </a:solidFill>
                <a:uFill>
                  <a:solidFill>
                    <a:srgbClr val="FFFFFF"/>
                  </a:solidFill>
                </a:uFill>
                <a:ea typeface="ＭＳ Ｐゴシック"/>
              </a:rPr>
              <a:t>and beat persistence</a:t>
            </a:r>
            <a:r>
              <a:rPr lang="en-US" sz="2000" b="1" spc="-1" dirty="0">
                <a:solidFill>
                  <a:srgbClr val="000000"/>
                </a:solidFill>
                <a:uFill>
                  <a:solidFill>
                    <a:srgbClr val="FFFFFF"/>
                  </a:solidFill>
                </a:uFill>
                <a:ea typeface="ＭＳ Ｐゴシック"/>
              </a:rPr>
              <a:t>, </a:t>
            </a:r>
            <a:r>
              <a:rPr lang="en-US" sz="2000" spc="-1" dirty="0">
                <a:solidFill>
                  <a:srgbClr val="000000"/>
                </a:solidFill>
                <a:uFill>
                  <a:solidFill>
                    <a:srgbClr val="FFFFFF"/>
                  </a:solidFill>
                </a:uFill>
                <a:ea typeface="ＭＳ Ｐゴシック"/>
              </a:rPr>
              <a:t>for forecast times of </a:t>
            </a:r>
            <a:r>
              <a:rPr lang="en-US" sz="2000" b="1" spc="-1" dirty="0">
                <a:solidFill>
                  <a:srgbClr val="000000"/>
                </a:solidFill>
                <a:uFill>
                  <a:solidFill>
                    <a:srgbClr val="FFFFFF"/>
                  </a:solidFill>
                </a:uFill>
                <a:ea typeface="ＭＳ Ｐゴシック"/>
              </a:rPr>
              <a:t>up to 10 </a:t>
            </a:r>
            <a:r>
              <a:rPr lang="en-US" sz="2000" b="1" spc="-1" dirty="0" err="1">
                <a:solidFill>
                  <a:srgbClr val="000000"/>
                </a:solidFill>
                <a:uFill>
                  <a:solidFill>
                    <a:srgbClr val="FFFFFF"/>
                  </a:solidFill>
                </a:uFill>
                <a:ea typeface="ＭＳ Ｐゴシック"/>
              </a:rPr>
              <a:t>yrs</a:t>
            </a:r>
            <a:endParaRPr lang="en-US" sz="2000" b="1" spc="-1" dirty="0">
              <a:solidFill>
                <a:srgbClr val="000000"/>
              </a:solidFill>
              <a:uFill>
                <a:solidFill>
                  <a:srgbClr val="FFFFFF"/>
                </a:solidFill>
              </a:uFill>
            </a:endParaRPr>
          </a:p>
        </p:txBody>
      </p:sp>
      <p:sp>
        <p:nvSpPr>
          <p:cNvPr id="19" name="TextShape 2"/>
          <p:cNvSpPr txBox="1"/>
          <p:nvPr/>
        </p:nvSpPr>
        <p:spPr>
          <a:xfrm>
            <a:off x="108290" y="141288"/>
            <a:ext cx="6191250" cy="679450"/>
          </a:xfrm>
          <a:prstGeom prst="rect">
            <a:avLst/>
          </a:prstGeom>
          <a:noFill/>
          <a:ln>
            <a:noFill/>
          </a:ln>
        </p:spPr>
        <p:txBody>
          <a:bodyPr lIns="90000" tIns="45000" rIns="90000" bIns="45000"/>
          <a:lstStyle>
            <a:defPPr>
              <a:defRPr lang="en-US"/>
            </a:defPPr>
            <a:lvl1pPr>
              <a:defRPr sz="3600" b="1" spc="-1">
                <a:solidFill>
                  <a:srgbClr val="FFFFFF"/>
                </a:solidFill>
                <a:uFill>
                  <a:solidFill>
                    <a:srgbClr val="FFFFFF"/>
                  </a:solidFill>
                </a:uFill>
                <a:latin typeface="Calibri" panose="020F0502020204030204" pitchFamily="34" charset="0"/>
                <a:ea typeface="ＭＳ Ｐゴシック"/>
              </a:defRPr>
            </a:lvl1pPr>
          </a:lstStyle>
          <a:p>
            <a:r>
              <a:rPr lang="en-US" dirty="0" smtClean="0"/>
              <a:t>Decadal </a:t>
            </a:r>
            <a:r>
              <a:rPr lang="en-US" dirty="0"/>
              <a:t>prediction (II)</a:t>
            </a:r>
          </a:p>
        </p:txBody>
      </p:sp>
      <p:sp>
        <p:nvSpPr>
          <p:cNvPr id="36868" name="Rectángulo 12"/>
          <p:cNvSpPr>
            <a:spLocks noChangeArrowheads="1"/>
          </p:cNvSpPr>
          <p:nvPr/>
        </p:nvSpPr>
        <p:spPr bwMode="auto">
          <a:xfrm>
            <a:off x="5662613" y="5300498"/>
            <a:ext cx="15636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s-ES" altLang="en-US" sz="800" baseline="30000" smtClean="0">
                <a:solidFill>
                  <a:prstClr val="black"/>
                </a:solidFill>
              </a:rPr>
              <a:t> </a:t>
            </a:r>
            <a:endParaRPr lang="es-ES" altLang="en-US" sz="800" smtClean="0">
              <a:solidFill>
                <a:srgbClr val="000000"/>
              </a:solidFill>
            </a:endParaRPr>
          </a:p>
        </p:txBody>
      </p:sp>
      <p:pic>
        <p:nvPicPr>
          <p:cNvPr id="36869" name="Imagen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9863" y="1400010"/>
            <a:ext cx="5824537"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70" name="Agrupar 5"/>
          <p:cNvGrpSpPr>
            <a:grpSpLocks/>
          </p:cNvGrpSpPr>
          <p:nvPr/>
        </p:nvGrpSpPr>
        <p:grpSpPr bwMode="auto">
          <a:xfrm>
            <a:off x="114300" y="2943060"/>
            <a:ext cx="1524000" cy="939800"/>
            <a:chOff x="165100" y="2946400"/>
            <a:chExt cx="1524000" cy="939800"/>
          </a:xfrm>
        </p:grpSpPr>
        <p:pic>
          <p:nvPicPr>
            <p:cNvPr id="36876" name="Imagen 23"/>
            <p:cNvPicPr>
              <a:picLocks noChangeAspect="1"/>
            </p:cNvPicPr>
            <p:nvPr/>
          </p:nvPicPr>
          <p:blipFill>
            <a:blip r:embed="rId4" cstate="print">
              <a:extLst>
                <a:ext uri="{28A0092B-C50C-407E-A947-70E740481C1C}">
                  <a14:useLocalDpi xmlns:a14="http://schemas.microsoft.com/office/drawing/2010/main" val="0"/>
                </a:ext>
              </a:extLst>
            </a:blip>
            <a:srcRect l="8992" t="47543" r="50371" b="17239"/>
            <a:stretch>
              <a:fillRect/>
            </a:stretch>
          </p:blipFill>
          <p:spPr bwMode="auto">
            <a:xfrm>
              <a:off x="177800" y="2959100"/>
              <a:ext cx="15113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165100" y="2946400"/>
              <a:ext cx="1524000" cy="939800"/>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endParaRPr>
            </a:p>
          </p:txBody>
        </p:sp>
      </p:grpSp>
      <p:grpSp>
        <p:nvGrpSpPr>
          <p:cNvPr id="36871" name="Agrupar 4"/>
          <p:cNvGrpSpPr>
            <a:grpSpLocks/>
          </p:cNvGrpSpPr>
          <p:nvPr/>
        </p:nvGrpSpPr>
        <p:grpSpPr bwMode="auto">
          <a:xfrm>
            <a:off x="7366000" y="2936710"/>
            <a:ext cx="1612900" cy="952500"/>
            <a:chOff x="7442200" y="2870200"/>
            <a:chExt cx="1612900" cy="952500"/>
          </a:xfrm>
        </p:grpSpPr>
        <p:pic>
          <p:nvPicPr>
            <p:cNvPr id="36874" name="Imagen 13"/>
            <p:cNvPicPr>
              <a:picLocks noChangeAspect="1"/>
            </p:cNvPicPr>
            <p:nvPr/>
          </p:nvPicPr>
          <p:blipFill>
            <a:blip r:embed="rId5" cstate="print">
              <a:extLst>
                <a:ext uri="{28A0092B-C50C-407E-A947-70E740481C1C}">
                  <a14:useLocalDpi xmlns:a14="http://schemas.microsoft.com/office/drawing/2010/main" val="0"/>
                </a:ext>
              </a:extLst>
            </a:blip>
            <a:srcRect l="55125" t="47462" r="3407" b="17941"/>
            <a:stretch>
              <a:fillRect/>
            </a:stretch>
          </p:blipFill>
          <p:spPr bwMode="auto">
            <a:xfrm>
              <a:off x="7442200" y="2870200"/>
              <a:ext cx="16129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ángulo 25"/>
            <p:cNvSpPr/>
            <p:nvPr/>
          </p:nvSpPr>
          <p:spPr>
            <a:xfrm>
              <a:off x="7454900" y="2882900"/>
              <a:ext cx="1600200" cy="939800"/>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endParaRPr>
            </a:p>
          </p:txBody>
        </p:sp>
      </p:grpSp>
      <p:sp>
        <p:nvSpPr>
          <p:cNvPr id="27" name="TextShape 16"/>
          <p:cNvSpPr txBox="1"/>
          <p:nvPr/>
        </p:nvSpPr>
        <p:spPr>
          <a:xfrm>
            <a:off x="-114300" y="996785"/>
            <a:ext cx="9385300" cy="906463"/>
          </a:xfrm>
          <a:prstGeom prst="rect">
            <a:avLst/>
          </a:prstGeom>
          <a:noFill/>
          <a:ln>
            <a:noFill/>
          </a:ln>
        </p:spPr>
        <p:txBody>
          <a:bodyPr/>
          <a:lstStyle/>
          <a:p>
            <a:pPr algn="ctr" fontAlgn="base">
              <a:spcBef>
                <a:spcPts val="400"/>
              </a:spcBef>
              <a:spcAft>
                <a:spcPct val="0"/>
              </a:spcAft>
              <a:defRPr/>
            </a:pPr>
            <a:r>
              <a:rPr lang="en-US" sz="2000" spc="-1" dirty="0">
                <a:solidFill>
                  <a:srgbClr val="004990"/>
                </a:solidFill>
                <a:uFill>
                  <a:solidFill>
                    <a:srgbClr val="FFFFFF"/>
                  </a:solidFill>
                </a:uFill>
                <a:ea typeface="ＭＳ Ｐゴシック"/>
              </a:rPr>
              <a:t>Predictive skill of </a:t>
            </a:r>
            <a:r>
              <a:rPr lang="en-US" sz="2000" b="1" spc="-1" dirty="0">
                <a:solidFill>
                  <a:srgbClr val="004990"/>
                </a:solidFill>
                <a:uFill>
                  <a:solidFill>
                    <a:srgbClr val="FFFFFF"/>
                  </a:solidFill>
                </a:uFill>
                <a:ea typeface="ＭＳ Ｐゴシック"/>
              </a:rPr>
              <a:t>modes of multi-annual</a:t>
            </a:r>
            <a:r>
              <a:rPr lang="en-US" sz="2000" spc="-1" dirty="0">
                <a:solidFill>
                  <a:srgbClr val="004990"/>
                </a:solidFill>
                <a:uFill>
                  <a:solidFill>
                    <a:srgbClr val="FFFFFF"/>
                  </a:solidFill>
                </a:uFill>
                <a:ea typeface="ＭＳ Ｐゴシック"/>
              </a:rPr>
              <a:t> </a:t>
            </a:r>
            <a:r>
              <a:rPr lang="en-US" sz="2000" b="1" spc="-1" dirty="0">
                <a:solidFill>
                  <a:srgbClr val="004990"/>
                </a:solidFill>
                <a:uFill>
                  <a:solidFill>
                    <a:srgbClr val="FFFFFF"/>
                  </a:solidFill>
                </a:uFill>
                <a:ea typeface="ＭＳ Ｐゴシック"/>
              </a:rPr>
              <a:t>climate variability </a:t>
            </a:r>
            <a:r>
              <a:rPr lang="en-US" sz="2000" spc="-1" dirty="0">
                <a:solidFill>
                  <a:srgbClr val="004990"/>
                </a:solidFill>
                <a:uFill>
                  <a:solidFill>
                    <a:srgbClr val="FFFFFF"/>
                  </a:solidFill>
                </a:uFill>
                <a:ea typeface="ＭＳ Ｐゴシック"/>
              </a:rPr>
              <a:t>(in CMIP5)</a:t>
            </a:r>
            <a:endParaRPr lang="en-US" sz="2000" spc="-1" dirty="0">
              <a:solidFill>
                <a:srgbClr val="004990"/>
              </a:solidFill>
              <a:uFill>
                <a:solidFill>
                  <a:srgbClr val="FFFFFF"/>
                </a:solidFill>
              </a:uFill>
            </a:endParaRPr>
          </a:p>
        </p:txBody>
      </p:sp>
      <p:sp>
        <p:nvSpPr>
          <p:cNvPr id="36873" name="CuadroTexto 2"/>
          <p:cNvSpPr txBox="1">
            <a:spLocks noChangeArrowheads="1"/>
          </p:cNvSpPr>
          <p:nvPr/>
        </p:nvSpPr>
        <p:spPr bwMode="auto">
          <a:xfrm>
            <a:off x="-14118" y="6489700"/>
            <a:ext cx="4343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s-ES" altLang="en-US" sz="1800" i="1" smtClean="0">
                <a:solidFill>
                  <a:srgbClr val="000000"/>
                </a:solidFill>
              </a:rPr>
              <a:t>Doblas-Reyes et al (Nat. Comm., 2013)</a:t>
            </a:r>
          </a:p>
        </p:txBody>
      </p:sp>
    </p:spTree>
    <p:extLst>
      <p:ext uri="{BB962C8B-B14F-4D97-AF65-F5344CB8AC3E}">
        <p14:creationId xmlns:p14="http://schemas.microsoft.com/office/powerpoint/2010/main" val="3676562222"/>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 name="CustomShape 3"/>
          <p:cNvSpPr/>
          <p:nvPr/>
        </p:nvSpPr>
        <p:spPr>
          <a:xfrm>
            <a:off x="1962000" y="1591200"/>
            <a:ext cx="5633640" cy="708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2" name="Shape 138"/>
          <p:cNvSpPr txBox="1"/>
          <p:nvPr/>
        </p:nvSpPr>
        <p:spPr>
          <a:xfrm>
            <a:off x="10449645" y="1876859"/>
            <a:ext cx="2806800" cy="51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solidFill>
                  <a:srgbClr val="999999"/>
                </a:solidFill>
              </a:rPr>
              <a:t>Guemas et al. (2013)</a:t>
            </a:r>
            <a:endParaRPr sz="2000">
              <a:solidFill>
                <a:srgbClr val="999999"/>
              </a:solidFill>
            </a:endParaRPr>
          </a:p>
        </p:txBody>
      </p:sp>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b="47365"/>
          <a:stretch/>
        </p:blipFill>
        <p:spPr>
          <a:xfrm>
            <a:off x="1440036" y="1397001"/>
            <a:ext cx="5824364" cy="2108200"/>
          </a:xfrm>
          <a:prstGeom prst="rect">
            <a:avLst/>
          </a:prstGeom>
        </p:spPr>
      </p:pic>
      <p:sp>
        <p:nvSpPr>
          <p:cNvPr id="9" name="CustomShape 15"/>
          <p:cNvSpPr/>
          <p:nvPr/>
        </p:nvSpPr>
        <p:spPr>
          <a:xfrm>
            <a:off x="525600" y="5612800"/>
            <a:ext cx="7754800" cy="100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2000" spc="-1" dirty="0" smtClean="0">
                <a:solidFill>
                  <a:srgbClr val="000000"/>
                </a:solidFill>
                <a:uFill>
                  <a:solidFill>
                    <a:srgbClr val="FFFFFF"/>
                  </a:solidFill>
                </a:uFill>
                <a:latin typeface="Arial"/>
                <a:ea typeface="ＭＳ Ｐゴシック"/>
                <a:cs typeface="DejaVu Sans"/>
              </a:rPr>
              <a:t>The </a:t>
            </a:r>
            <a:r>
              <a:rPr lang="en-US" sz="2000" b="1" spc="-1" dirty="0" smtClean="0">
                <a:solidFill>
                  <a:srgbClr val="000000"/>
                </a:solidFill>
                <a:uFill>
                  <a:solidFill>
                    <a:srgbClr val="FFFFFF"/>
                  </a:solidFill>
                </a:uFill>
                <a:latin typeface="Arial"/>
                <a:ea typeface="ＭＳ Ｐゴシック"/>
                <a:cs typeface="DejaVu Sans"/>
              </a:rPr>
              <a:t>grand challenge </a:t>
            </a:r>
            <a:r>
              <a:rPr lang="en-US" sz="2000" spc="-1" dirty="0" smtClean="0">
                <a:solidFill>
                  <a:srgbClr val="000000"/>
                </a:solidFill>
                <a:uFill>
                  <a:solidFill>
                    <a:srgbClr val="FFFFFF"/>
                  </a:solidFill>
                </a:uFill>
                <a:latin typeface="Arial"/>
                <a:ea typeface="ＭＳ Ｐゴシック"/>
                <a:cs typeface="DejaVu Sans"/>
              </a:rPr>
              <a:t>of current </a:t>
            </a:r>
            <a:r>
              <a:rPr lang="en-US" sz="2000" b="1" spc="-1" dirty="0" smtClean="0">
                <a:solidFill>
                  <a:srgbClr val="000000"/>
                </a:solidFill>
                <a:uFill>
                  <a:solidFill>
                    <a:srgbClr val="FFFFFF"/>
                  </a:solidFill>
                </a:uFill>
                <a:latin typeface="Arial"/>
                <a:ea typeface="ＭＳ Ｐゴシック"/>
                <a:cs typeface="DejaVu Sans"/>
              </a:rPr>
              <a:t>decadal prediction systems </a:t>
            </a:r>
            <a:r>
              <a:rPr lang="en-US" sz="2000" spc="-1" dirty="0" smtClean="0">
                <a:solidFill>
                  <a:srgbClr val="000000"/>
                </a:solidFill>
                <a:uFill>
                  <a:solidFill>
                    <a:srgbClr val="FFFFFF"/>
                  </a:solidFill>
                </a:uFill>
                <a:latin typeface="Arial"/>
                <a:ea typeface="ＭＳ Ｐゴシック"/>
                <a:cs typeface="DejaVu Sans"/>
              </a:rPr>
              <a:t>is to improve the </a:t>
            </a:r>
            <a:r>
              <a:rPr lang="en-US" sz="2000" b="1" spc="-1" dirty="0" smtClean="0">
                <a:solidFill>
                  <a:srgbClr val="000000"/>
                </a:solidFill>
                <a:uFill>
                  <a:solidFill>
                    <a:srgbClr val="FFFFFF"/>
                  </a:solidFill>
                </a:uFill>
                <a:latin typeface="Arial"/>
                <a:ea typeface="ＭＳ Ｐゴシック"/>
                <a:cs typeface="DejaVu Sans"/>
              </a:rPr>
              <a:t>predictive </a:t>
            </a:r>
            <a:r>
              <a:rPr lang="en-US" sz="2000" spc="-1" dirty="0" smtClean="0">
                <a:solidFill>
                  <a:srgbClr val="000000"/>
                </a:solidFill>
                <a:uFill>
                  <a:solidFill>
                    <a:srgbClr val="FFFFFF"/>
                  </a:solidFill>
                </a:uFill>
                <a:latin typeface="Arial"/>
                <a:ea typeface="ＭＳ Ｐゴシック"/>
                <a:cs typeface="DejaVu Sans"/>
              </a:rPr>
              <a:t>skill over the </a:t>
            </a:r>
            <a:r>
              <a:rPr lang="en-US" sz="2000" b="1" spc="-1" dirty="0" smtClean="0">
                <a:solidFill>
                  <a:srgbClr val="000000"/>
                </a:solidFill>
                <a:uFill>
                  <a:solidFill>
                    <a:srgbClr val="FFFFFF"/>
                  </a:solidFill>
                </a:uFill>
                <a:latin typeface="Arial"/>
                <a:ea typeface="ＭＳ Ｐゴシック"/>
                <a:cs typeface="DejaVu Sans"/>
              </a:rPr>
              <a:t>continents</a:t>
            </a:r>
            <a:endParaRPr lang="en-US" sz="2000" b="1" spc="-1" dirty="0">
              <a:solidFill>
                <a:srgbClr val="000000"/>
              </a:solidFill>
              <a:uFill>
                <a:solidFill>
                  <a:srgbClr val="FFFFFF"/>
                </a:solidFill>
              </a:uFill>
              <a:latin typeface="Arial"/>
              <a:ea typeface="DejaVu Sans"/>
              <a:cs typeface="DejaVu Sans"/>
            </a:endParaRPr>
          </a:p>
        </p:txBody>
      </p:sp>
      <p:grpSp>
        <p:nvGrpSpPr>
          <p:cNvPr id="10" name="Agrupar 9"/>
          <p:cNvGrpSpPr/>
          <p:nvPr/>
        </p:nvGrpSpPr>
        <p:grpSpPr>
          <a:xfrm>
            <a:off x="114300" y="2940050"/>
            <a:ext cx="1524000" cy="939800"/>
            <a:chOff x="165100" y="2946400"/>
            <a:chExt cx="1524000" cy="939800"/>
          </a:xfrm>
        </p:grpSpPr>
        <p:pic>
          <p:nvPicPr>
            <p:cNvPr id="11" name="Imagen 10"/>
            <p:cNvPicPr>
              <a:picLocks noChangeAspect="1"/>
            </p:cNvPicPr>
            <p:nvPr/>
          </p:nvPicPr>
          <p:blipFill rotWithShape="1">
            <a:blip r:embed="rId4"/>
            <a:srcRect l="8992" t="47544" r="50371" b="17239"/>
            <a:stretch/>
          </p:blipFill>
          <p:spPr>
            <a:xfrm>
              <a:off x="177800" y="2959100"/>
              <a:ext cx="1511300" cy="927100"/>
            </a:xfrm>
            <a:prstGeom prst="rect">
              <a:avLst/>
            </a:prstGeom>
          </p:spPr>
        </p:pic>
        <p:sp>
          <p:nvSpPr>
            <p:cNvPr id="12" name="Rectángulo 11"/>
            <p:cNvSpPr/>
            <p:nvPr/>
          </p:nvSpPr>
          <p:spPr>
            <a:xfrm>
              <a:off x="165100" y="2946400"/>
              <a:ext cx="1524000" cy="939800"/>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13" name="Agrupar 12"/>
          <p:cNvGrpSpPr/>
          <p:nvPr/>
        </p:nvGrpSpPr>
        <p:grpSpPr>
          <a:xfrm>
            <a:off x="7366000" y="2933700"/>
            <a:ext cx="1612900" cy="952500"/>
            <a:chOff x="7442200" y="2870200"/>
            <a:chExt cx="1612900" cy="952500"/>
          </a:xfrm>
        </p:grpSpPr>
        <p:pic>
          <p:nvPicPr>
            <p:cNvPr id="14" name="Imagen 13"/>
            <p:cNvPicPr>
              <a:picLocks noChangeAspect="1"/>
            </p:cNvPicPr>
            <p:nvPr/>
          </p:nvPicPr>
          <p:blipFill rotWithShape="1">
            <a:blip r:embed="rId4"/>
            <a:srcRect l="55125" t="47462" r="3407" b="17941"/>
            <a:stretch/>
          </p:blipFill>
          <p:spPr>
            <a:xfrm>
              <a:off x="7442200" y="2870200"/>
              <a:ext cx="1612900" cy="952500"/>
            </a:xfrm>
            <a:prstGeom prst="rect">
              <a:avLst/>
            </a:prstGeom>
          </p:spPr>
        </p:pic>
        <p:sp>
          <p:nvSpPr>
            <p:cNvPr id="15" name="Rectángulo 14"/>
            <p:cNvSpPr/>
            <p:nvPr/>
          </p:nvSpPr>
          <p:spPr>
            <a:xfrm>
              <a:off x="7454900" y="2882900"/>
              <a:ext cx="1600200" cy="939800"/>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pic>
        <p:nvPicPr>
          <p:cNvPr id="2" name="Imagen 1"/>
          <p:cNvPicPr>
            <a:picLocks noChangeAspect="1"/>
          </p:cNvPicPr>
          <p:nvPr/>
        </p:nvPicPr>
        <p:blipFill rotWithShape="1">
          <a:blip r:embed="rId5"/>
          <a:srcRect l="-5606" t="10909" r="-6854"/>
          <a:stretch/>
        </p:blipFill>
        <p:spPr>
          <a:xfrm>
            <a:off x="1841500" y="3886200"/>
            <a:ext cx="5626100" cy="1763207"/>
          </a:xfrm>
          <a:prstGeom prst="rect">
            <a:avLst/>
          </a:prstGeom>
          <a:solidFill>
            <a:srgbClr val="FFFFFF"/>
          </a:solidFill>
        </p:spPr>
      </p:pic>
      <p:sp>
        <p:nvSpPr>
          <p:cNvPr id="4" name="CuadroTexto 3"/>
          <p:cNvSpPr txBox="1"/>
          <p:nvPr/>
        </p:nvSpPr>
        <p:spPr>
          <a:xfrm>
            <a:off x="1968500" y="3530600"/>
            <a:ext cx="4647426" cy="369332"/>
          </a:xfrm>
          <a:prstGeom prst="rect">
            <a:avLst/>
          </a:prstGeom>
          <a:noFill/>
        </p:spPr>
        <p:txBody>
          <a:bodyPr wrap="none" rtlCol="0">
            <a:spAutoFit/>
          </a:bodyPr>
          <a:lstStyle/>
          <a:p>
            <a:r>
              <a:rPr lang="es-ES" b="1" dirty="0" err="1" smtClean="0"/>
              <a:t>Multi-model</a:t>
            </a:r>
            <a:r>
              <a:rPr lang="es-ES" b="1" dirty="0" smtClean="0"/>
              <a:t> </a:t>
            </a:r>
            <a:r>
              <a:rPr lang="es-ES" b="1" dirty="0" err="1" smtClean="0"/>
              <a:t>skill</a:t>
            </a:r>
            <a:r>
              <a:rPr lang="es-ES" b="1" dirty="0" smtClean="0"/>
              <a:t> in SAT 2-5 </a:t>
            </a:r>
            <a:r>
              <a:rPr lang="es-ES" b="1" dirty="0" err="1" smtClean="0"/>
              <a:t>yrs</a:t>
            </a:r>
            <a:r>
              <a:rPr lang="es-ES" b="1" dirty="0" smtClean="0"/>
              <a:t> lead time</a:t>
            </a:r>
            <a:endParaRPr lang="es-ES" b="1" dirty="0"/>
          </a:p>
        </p:txBody>
      </p:sp>
      <p:pic>
        <p:nvPicPr>
          <p:cNvPr id="5" name="Imagen 4"/>
          <p:cNvPicPr>
            <a:picLocks noChangeAspect="1"/>
          </p:cNvPicPr>
          <p:nvPr/>
        </p:nvPicPr>
        <p:blipFill rotWithShape="1">
          <a:blip r:embed="rId6"/>
          <a:srcRect t="1338"/>
          <a:stretch/>
        </p:blipFill>
        <p:spPr>
          <a:xfrm>
            <a:off x="2079342" y="3898900"/>
            <a:ext cx="3997521" cy="1638300"/>
          </a:xfrm>
          <a:prstGeom prst="rect">
            <a:avLst/>
          </a:prstGeom>
        </p:spPr>
      </p:pic>
      <p:sp>
        <p:nvSpPr>
          <p:cNvPr id="18" name="TextShape 2"/>
          <p:cNvSpPr txBox="1"/>
          <p:nvPr/>
        </p:nvSpPr>
        <p:spPr>
          <a:xfrm>
            <a:off x="108290" y="141288"/>
            <a:ext cx="6191250" cy="679450"/>
          </a:xfrm>
          <a:prstGeom prst="rect">
            <a:avLst/>
          </a:prstGeom>
          <a:noFill/>
          <a:ln>
            <a:noFill/>
          </a:ln>
        </p:spPr>
        <p:txBody>
          <a:bodyPr lIns="90000" tIns="45000" rIns="90000" bIns="45000"/>
          <a:lstStyle>
            <a:defPPr>
              <a:defRPr lang="en-US"/>
            </a:defPPr>
            <a:lvl1pPr>
              <a:defRPr sz="3600" b="1" spc="-1">
                <a:solidFill>
                  <a:srgbClr val="FFFFFF"/>
                </a:solidFill>
                <a:uFill>
                  <a:solidFill>
                    <a:srgbClr val="FFFFFF"/>
                  </a:solidFill>
                </a:uFill>
                <a:latin typeface="Calibri" panose="020F0502020204030204" pitchFamily="34" charset="0"/>
                <a:ea typeface="ＭＳ Ｐゴシック"/>
              </a:defRPr>
            </a:lvl1pPr>
          </a:lstStyle>
          <a:p>
            <a:r>
              <a:rPr lang="en-US" dirty="0" smtClean="0"/>
              <a:t>Decadal </a:t>
            </a:r>
            <a:r>
              <a:rPr lang="en-US" dirty="0"/>
              <a:t>prediction (II)</a:t>
            </a:r>
          </a:p>
        </p:txBody>
      </p:sp>
      <p:sp>
        <p:nvSpPr>
          <p:cNvPr id="21" name="TextShape 16"/>
          <p:cNvSpPr txBox="1"/>
          <p:nvPr/>
        </p:nvSpPr>
        <p:spPr>
          <a:xfrm>
            <a:off x="-114300" y="996785"/>
            <a:ext cx="9385300" cy="906463"/>
          </a:xfrm>
          <a:prstGeom prst="rect">
            <a:avLst/>
          </a:prstGeom>
          <a:noFill/>
          <a:ln>
            <a:noFill/>
          </a:ln>
        </p:spPr>
        <p:txBody>
          <a:bodyPr/>
          <a:lstStyle/>
          <a:p>
            <a:pPr algn="ctr" fontAlgn="base">
              <a:spcBef>
                <a:spcPts val="400"/>
              </a:spcBef>
              <a:spcAft>
                <a:spcPct val="0"/>
              </a:spcAft>
              <a:defRPr/>
            </a:pPr>
            <a:r>
              <a:rPr lang="en-US" sz="2000" spc="-1" dirty="0">
                <a:solidFill>
                  <a:srgbClr val="004990"/>
                </a:solidFill>
                <a:uFill>
                  <a:solidFill>
                    <a:srgbClr val="FFFFFF"/>
                  </a:solidFill>
                </a:uFill>
                <a:ea typeface="ＭＳ Ｐゴシック"/>
              </a:rPr>
              <a:t>Predictive skill of </a:t>
            </a:r>
            <a:r>
              <a:rPr lang="en-US" sz="2000" b="1" spc="-1" dirty="0">
                <a:solidFill>
                  <a:srgbClr val="004990"/>
                </a:solidFill>
                <a:uFill>
                  <a:solidFill>
                    <a:srgbClr val="FFFFFF"/>
                  </a:solidFill>
                </a:uFill>
                <a:ea typeface="ＭＳ Ｐゴシック"/>
              </a:rPr>
              <a:t>modes of multi-annual</a:t>
            </a:r>
            <a:r>
              <a:rPr lang="en-US" sz="2000" spc="-1" dirty="0">
                <a:solidFill>
                  <a:srgbClr val="004990"/>
                </a:solidFill>
                <a:uFill>
                  <a:solidFill>
                    <a:srgbClr val="FFFFFF"/>
                  </a:solidFill>
                </a:uFill>
                <a:ea typeface="ＭＳ Ｐゴシック"/>
              </a:rPr>
              <a:t> </a:t>
            </a:r>
            <a:r>
              <a:rPr lang="en-US" sz="2000" b="1" spc="-1" dirty="0">
                <a:solidFill>
                  <a:srgbClr val="004990"/>
                </a:solidFill>
                <a:uFill>
                  <a:solidFill>
                    <a:srgbClr val="FFFFFF"/>
                  </a:solidFill>
                </a:uFill>
                <a:ea typeface="ＭＳ Ｐゴシック"/>
              </a:rPr>
              <a:t>climate variability </a:t>
            </a:r>
            <a:r>
              <a:rPr lang="en-US" sz="2000" spc="-1" dirty="0">
                <a:solidFill>
                  <a:srgbClr val="004990"/>
                </a:solidFill>
                <a:uFill>
                  <a:solidFill>
                    <a:srgbClr val="FFFFFF"/>
                  </a:solidFill>
                </a:uFill>
                <a:ea typeface="ＭＳ Ｐゴシック"/>
              </a:rPr>
              <a:t>(in CMIP5)</a:t>
            </a:r>
            <a:endParaRPr lang="en-US" sz="2000" spc="-1" dirty="0">
              <a:solidFill>
                <a:srgbClr val="004990"/>
              </a:solidFill>
              <a:uFill>
                <a:solidFill>
                  <a:srgbClr val="FFFFFF"/>
                </a:solidFill>
              </a:uFill>
            </a:endParaRPr>
          </a:p>
        </p:txBody>
      </p:sp>
      <p:sp>
        <p:nvSpPr>
          <p:cNvPr id="23" name="CuadroTexto 2"/>
          <p:cNvSpPr txBox="1">
            <a:spLocks noChangeArrowheads="1"/>
          </p:cNvSpPr>
          <p:nvPr/>
        </p:nvSpPr>
        <p:spPr bwMode="auto">
          <a:xfrm>
            <a:off x="-14118" y="6489700"/>
            <a:ext cx="4343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s-ES" altLang="en-US" sz="1800" i="1" smtClean="0">
                <a:solidFill>
                  <a:srgbClr val="000000"/>
                </a:solidFill>
              </a:rPr>
              <a:t>Doblas-Reyes et al (Nat. Comm., 2013)</a:t>
            </a:r>
          </a:p>
        </p:txBody>
      </p:sp>
    </p:spTree>
    <p:extLst>
      <p:ext uri="{BB962C8B-B14F-4D97-AF65-F5344CB8AC3E}">
        <p14:creationId xmlns:p14="http://schemas.microsoft.com/office/powerpoint/2010/main" val="1436441081"/>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11"/>
          <p:cNvPicPr>
            <a:picLocks noChangeAspect="1" noChangeArrowheads="1"/>
          </p:cNvPicPr>
          <p:nvPr/>
        </p:nvPicPr>
        <p:blipFill>
          <a:blip r:embed="rId3">
            <a:extLst>
              <a:ext uri="{28A0092B-C50C-407E-A947-70E740481C1C}">
                <a14:useLocalDpi xmlns:a14="http://schemas.microsoft.com/office/drawing/2010/main" val="0"/>
              </a:ext>
            </a:extLst>
          </a:blip>
          <a:srcRect l="23071" t="12202" r="42052" b="46530"/>
          <a:stretch>
            <a:fillRect/>
          </a:stretch>
        </p:blipFill>
        <p:spPr bwMode="auto">
          <a:xfrm>
            <a:off x="88900" y="1225550"/>
            <a:ext cx="5224463"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CuadroTexto 3"/>
          <p:cNvSpPr txBox="1">
            <a:spLocks noChangeArrowheads="1"/>
          </p:cNvSpPr>
          <p:nvPr/>
        </p:nvSpPr>
        <p:spPr bwMode="auto">
          <a:xfrm>
            <a:off x="5154448" y="839621"/>
            <a:ext cx="4053225" cy="3693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GB" altLang="en-US" sz="1800" b="1" dirty="0" smtClean="0">
                <a:solidFill>
                  <a:prstClr val="black"/>
                </a:solidFill>
              </a:rPr>
              <a:t>2017 predictions for 2018-2022 SAT</a:t>
            </a:r>
          </a:p>
        </p:txBody>
      </p:sp>
      <p:sp>
        <p:nvSpPr>
          <p:cNvPr id="42" name="CustomShape 1"/>
          <p:cNvSpPr/>
          <p:nvPr/>
        </p:nvSpPr>
        <p:spPr>
          <a:xfrm>
            <a:off x="130357" y="150377"/>
            <a:ext cx="6553200" cy="644525"/>
          </a:xfrm>
          <a:prstGeom prst="rect">
            <a:avLst/>
          </a:prstGeom>
          <a:noFill/>
          <a:ln>
            <a:noFill/>
          </a:ln>
        </p:spPr>
        <p:txBody>
          <a:bodyPr lIns="90000" tIns="45000" rIns="90000" bIns="45000"/>
          <a:lstStyle/>
          <a:p>
            <a:r>
              <a:rPr lang="en-US" sz="3600" b="1" spc="-1" dirty="0">
                <a:solidFill>
                  <a:srgbClr val="FFFFFF"/>
                </a:solidFill>
                <a:uFill>
                  <a:solidFill>
                    <a:srgbClr val="FFFFFF"/>
                  </a:solidFill>
                </a:uFill>
                <a:latin typeface="Calibri" panose="020F0502020204030204" pitchFamily="34" charset="0"/>
                <a:ea typeface="ＭＳ Ｐゴシック"/>
              </a:rPr>
              <a:t>Real-time decadal </a:t>
            </a:r>
            <a:r>
              <a:rPr lang="en-US" sz="3600" b="1" spc="-1" dirty="0" smtClean="0">
                <a:solidFill>
                  <a:srgbClr val="FFFFFF"/>
                </a:solidFill>
                <a:uFill>
                  <a:solidFill>
                    <a:srgbClr val="FFFFFF"/>
                  </a:solidFill>
                </a:uFill>
                <a:latin typeface="Calibri" panose="020F0502020204030204" pitchFamily="34" charset="0"/>
                <a:ea typeface="ＭＳ Ｐゴシック"/>
              </a:rPr>
              <a:t>prediction</a:t>
            </a:r>
            <a:endParaRPr lang="en-US" sz="3600" b="1" spc="-1" dirty="0">
              <a:solidFill>
                <a:srgbClr val="FFFFFF"/>
              </a:solidFill>
              <a:uFill>
                <a:solidFill>
                  <a:srgbClr val="FFFFFF"/>
                </a:solidFill>
              </a:uFill>
              <a:latin typeface="Calibri" panose="020F0502020204030204" pitchFamily="34" charset="0"/>
              <a:ea typeface="ＭＳ Ｐゴシック"/>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9344" y="1194399"/>
            <a:ext cx="3625801" cy="5665313"/>
          </a:xfrm>
          <a:prstGeom prst="rect">
            <a:avLst/>
          </a:prstGeom>
        </p:spPr>
      </p:pic>
      <p:sp>
        <p:nvSpPr>
          <p:cNvPr id="1188" name="CustomShape 1"/>
          <p:cNvSpPr/>
          <p:nvPr/>
        </p:nvSpPr>
        <p:spPr>
          <a:xfrm>
            <a:off x="5585577" y="2604440"/>
            <a:ext cx="1514475" cy="777114"/>
          </a:xfrm>
          <a:prstGeom prst="rect">
            <a:avLst/>
          </a:prstGeom>
          <a:noFill/>
          <a:ln>
            <a:solidFill>
              <a:schemeClr val="tx1"/>
            </a:solidFill>
            <a:round/>
          </a:ln>
        </p:spPr>
        <p:style>
          <a:lnRef idx="2">
            <a:schemeClr val="accent1">
              <a:shade val="50000"/>
            </a:schemeClr>
          </a:lnRef>
          <a:fillRef idx="1">
            <a:schemeClr val="accent1"/>
          </a:fillRef>
          <a:effectRef idx="0">
            <a:schemeClr val="accent1"/>
          </a:effectRef>
          <a:fontRef idx="minor"/>
        </p:style>
      </p:sp>
      <p:grpSp>
        <p:nvGrpSpPr>
          <p:cNvPr id="37893" name="Agrupar 9"/>
          <p:cNvGrpSpPr>
            <a:grpSpLocks/>
          </p:cNvGrpSpPr>
          <p:nvPr/>
        </p:nvGrpSpPr>
        <p:grpSpPr bwMode="auto">
          <a:xfrm>
            <a:off x="431800" y="4741110"/>
            <a:ext cx="8293100" cy="1968500"/>
            <a:chOff x="431800" y="4660900"/>
            <a:chExt cx="8292700" cy="1968500"/>
          </a:xfrm>
        </p:grpSpPr>
        <p:pic>
          <p:nvPicPr>
            <p:cNvPr id="37896" name="Imagen 7"/>
            <p:cNvPicPr>
              <a:picLocks noChangeAspect="1"/>
            </p:cNvPicPr>
            <p:nvPr/>
          </p:nvPicPr>
          <p:blipFill>
            <a:blip r:embed="rId5">
              <a:extLst>
                <a:ext uri="{28A0092B-C50C-407E-A947-70E740481C1C}">
                  <a14:useLocalDpi xmlns:a14="http://schemas.microsoft.com/office/drawing/2010/main" val="0"/>
                </a:ext>
              </a:extLst>
            </a:blip>
            <a:srcRect t="21802" b="49910"/>
            <a:stretch>
              <a:fillRect/>
            </a:stretch>
          </p:blipFill>
          <p:spPr bwMode="auto">
            <a:xfrm>
              <a:off x="444500" y="5422900"/>
              <a:ext cx="82800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TextBox 12"/>
            <p:cNvSpPr txBox="1">
              <a:spLocks noChangeArrowheads="1"/>
            </p:cNvSpPr>
            <p:nvPr/>
          </p:nvSpPr>
          <p:spPr bwMode="auto">
            <a:xfrm>
              <a:off x="1541951" y="4697817"/>
              <a:ext cx="34240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2000" smtClean="0">
                  <a:solidFill>
                    <a:prstClr val="black"/>
                  </a:solidFill>
                </a:rPr>
                <a:t>Smith et al. (2013, ClimDyn)</a:t>
              </a:r>
            </a:p>
          </p:txBody>
        </p:sp>
        <p:sp>
          <p:nvSpPr>
            <p:cNvPr id="38" name="CuadroTexto 37"/>
            <p:cNvSpPr txBox="1"/>
            <p:nvPr/>
          </p:nvSpPr>
          <p:spPr>
            <a:xfrm>
              <a:off x="431800" y="4667250"/>
              <a:ext cx="8257777" cy="747713"/>
            </a:xfrm>
            <a:prstGeom prst="rect">
              <a:avLst/>
            </a:prstGeom>
            <a:solidFill>
              <a:schemeClr val="accent5">
                <a:lumMod val="60000"/>
                <a:lumOff val="40000"/>
              </a:schemeClr>
            </a:solidFill>
          </p:spPr>
          <p:txBody>
            <a:bodyPr anchor="ctr">
              <a:spAutoFit/>
            </a:bodyPr>
            <a:lstStyle/>
            <a:p>
              <a:pPr algn="ctr" fontAlgn="base">
                <a:lnSpc>
                  <a:spcPct val="120000"/>
                </a:lnSpc>
                <a:spcBef>
                  <a:spcPct val="0"/>
                </a:spcBef>
                <a:spcAft>
                  <a:spcPct val="0"/>
                </a:spcAft>
                <a:defRPr/>
              </a:pPr>
              <a:r>
                <a:rPr lang="es-ES" dirty="0">
                  <a:solidFill>
                    <a:prstClr val="black"/>
                  </a:solidFill>
                  <a:ea typeface="ＭＳ Ｐゴシック" charset="0"/>
                </a:rPr>
                <a:t>15 centers </a:t>
              </a:r>
              <a:r>
                <a:rPr lang="es-ES" dirty="0" err="1">
                  <a:solidFill>
                    <a:prstClr val="black"/>
                  </a:solidFill>
                  <a:ea typeface="ＭＳ Ｐゴシック" charset="0"/>
                </a:rPr>
                <a:t>will</a:t>
              </a:r>
              <a:r>
                <a:rPr lang="es-ES" dirty="0">
                  <a:solidFill>
                    <a:prstClr val="black"/>
                  </a:solidFill>
                  <a:ea typeface="ＭＳ Ｐゴシック" charset="0"/>
                </a:rPr>
                <a:t> </a:t>
              </a:r>
              <a:r>
                <a:rPr lang="es-ES" dirty="0" err="1">
                  <a:solidFill>
                    <a:prstClr val="black"/>
                  </a:solidFill>
                  <a:ea typeface="ＭＳ Ｐゴシック" charset="0"/>
                </a:rPr>
                <a:t>contribute</a:t>
              </a:r>
              <a:r>
                <a:rPr lang="es-ES" dirty="0">
                  <a:solidFill>
                    <a:prstClr val="black"/>
                  </a:solidFill>
                  <a:ea typeface="ＭＳ Ｐゴシック" charset="0"/>
                </a:rPr>
                <a:t> </a:t>
              </a:r>
              <a:r>
                <a:rPr lang="es-ES" dirty="0" err="1">
                  <a:solidFill>
                    <a:prstClr val="black"/>
                  </a:solidFill>
                  <a:ea typeface="ＭＳ Ｐゴシック" charset="0"/>
                </a:rPr>
                <a:t>to</a:t>
              </a:r>
              <a:r>
                <a:rPr lang="es-ES" dirty="0">
                  <a:solidFill>
                    <a:prstClr val="black"/>
                  </a:solidFill>
                  <a:ea typeface="ＭＳ Ｐゴシック" charset="0"/>
                </a:rPr>
                <a:t> </a:t>
              </a:r>
              <a:r>
                <a:rPr lang="es-ES" dirty="0" err="1">
                  <a:solidFill>
                    <a:prstClr val="black"/>
                  </a:solidFill>
                  <a:ea typeface="ＭＳ Ｐゴシック" charset="0"/>
                </a:rPr>
                <a:t>Annual</a:t>
              </a:r>
              <a:r>
                <a:rPr lang="es-ES" dirty="0">
                  <a:solidFill>
                    <a:prstClr val="black"/>
                  </a:solidFill>
                  <a:ea typeface="ＭＳ Ｐゴシック" charset="0"/>
                </a:rPr>
                <a:t> </a:t>
              </a:r>
              <a:r>
                <a:rPr lang="es-ES" dirty="0" err="1">
                  <a:solidFill>
                    <a:prstClr val="black"/>
                  </a:solidFill>
                  <a:ea typeface="ＭＳ Ｐゴシック" charset="0"/>
                </a:rPr>
                <a:t>Decadal</a:t>
              </a:r>
              <a:r>
                <a:rPr lang="es-ES" dirty="0">
                  <a:solidFill>
                    <a:prstClr val="black"/>
                  </a:solidFill>
                  <a:ea typeface="ＭＳ Ｐゴシック" charset="0"/>
                </a:rPr>
                <a:t> </a:t>
              </a:r>
              <a:r>
                <a:rPr lang="es-ES" dirty="0" err="1">
                  <a:solidFill>
                    <a:prstClr val="black"/>
                  </a:solidFill>
                  <a:ea typeface="ＭＳ Ｐゴシック" charset="0"/>
                </a:rPr>
                <a:t>Climate</a:t>
              </a:r>
              <a:r>
                <a:rPr lang="es-ES" dirty="0">
                  <a:solidFill>
                    <a:prstClr val="black"/>
                  </a:solidFill>
                  <a:ea typeface="ＭＳ Ｐゴシック" charset="0"/>
                </a:rPr>
                <a:t> </a:t>
              </a:r>
              <a:r>
                <a:rPr lang="es-ES" dirty="0" err="1">
                  <a:solidFill>
                    <a:prstClr val="black"/>
                  </a:solidFill>
                  <a:ea typeface="ＭＳ Ｐゴシック" charset="0"/>
                </a:rPr>
                <a:t>Prediction</a:t>
              </a:r>
              <a:r>
                <a:rPr lang="es-ES" dirty="0">
                  <a:solidFill>
                    <a:prstClr val="black"/>
                  </a:solidFill>
                  <a:ea typeface="ＭＳ Ｐゴシック" charset="0"/>
                </a:rPr>
                <a:t> Exchange</a:t>
              </a:r>
            </a:p>
            <a:p>
              <a:pPr algn="ctr" fontAlgn="base">
                <a:lnSpc>
                  <a:spcPct val="120000"/>
                </a:lnSpc>
                <a:spcBef>
                  <a:spcPct val="0"/>
                </a:spcBef>
                <a:spcAft>
                  <a:spcPct val="0"/>
                </a:spcAft>
                <a:defRPr/>
              </a:pPr>
              <a:r>
                <a:rPr lang="es-ES" dirty="0">
                  <a:solidFill>
                    <a:prstClr val="black"/>
                  </a:solidFill>
                  <a:ea typeface="ＭＳ Ｐゴシック" charset="0"/>
                </a:rPr>
                <a:t>4 </a:t>
              </a:r>
              <a:r>
                <a:rPr lang="es-ES" dirty="0" err="1">
                  <a:solidFill>
                    <a:prstClr val="black"/>
                  </a:solidFill>
                  <a:ea typeface="ＭＳ Ｐゴシック" charset="0"/>
                </a:rPr>
                <a:t>applied</a:t>
              </a:r>
              <a:r>
                <a:rPr lang="es-ES" dirty="0">
                  <a:solidFill>
                    <a:prstClr val="black"/>
                  </a:solidFill>
                  <a:ea typeface="ＭＳ Ｐゴシック" charset="0"/>
                </a:rPr>
                <a:t> </a:t>
              </a:r>
              <a:r>
                <a:rPr lang="es-ES" dirty="0" err="1">
                  <a:solidFill>
                    <a:prstClr val="black"/>
                  </a:solidFill>
                  <a:ea typeface="ＭＳ Ｐゴシック" charset="0"/>
                </a:rPr>
                <a:t>for</a:t>
              </a:r>
              <a:r>
                <a:rPr lang="es-ES" dirty="0">
                  <a:solidFill>
                    <a:prstClr val="black"/>
                  </a:solidFill>
                  <a:ea typeface="ＭＳ Ｐゴシック" charset="0"/>
                </a:rPr>
                <a:t> WMO-</a:t>
              </a:r>
              <a:r>
                <a:rPr lang="es-ES" dirty="0" err="1">
                  <a:solidFill>
                    <a:prstClr val="black"/>
                  </a:solidFill>
                  <a:ea typeface="ＭＳ Ｐゴシック" charset="0"/>
                </a:rPr>
                <a:t>designation</a:t>
              </a:r>
              <a:r>
                <a:rPr lang="es-ES" dirty="0">
                  <a:solidFill>
                    <a:prstClr val="black"/>
                  </a:solidFill>
                  <a:ea typeface="ＭＳ Ｐゴシック" charset="0"/>
                </a:rPr>
                <a:t> (</a:t>
              </a:r>
              <a:r>
                <a:rPr lang="es-ES" b="1" dirty="0">
                  <a:solidFill>
                    <a:prstClr val="black"/>
                  </a:solidFill>
                  <a:ea typeface="ＭＳ Ｐゴシック" charset="0"/>
                </a:rPr>
                <a:t>BSC</a:t>
              </a:r>
              <a:r>
                <a:rPr lang="es-ES" dirty="0">
                  <a:solidFill>
                    <a:prstClr val="black"/>
                  </a:solidFill>
                  <a:ea typeface="ＭＳ Ｐゴシック" charset="0"/>
                </a:rPr>
                <a:t> </a:t>
              </a:r>
              <a:r>
                <a:rPr lang="es-ES" dirty="0" err="1">
                  <a:solidFill>
                    <a:prstClr val="black"/>
                  </a:solidFill>
                  <a:ea typeface="ＭＳ Ｐゴシック" charset="0"/>
                </a:rPr>
                <a:t>the</a:t>
              </a:r>
              <a:r>
                <a:rPr lang="es-ES" dirty="0">
                  <a:solidFill>
                    <a:prstClr val="black"/>
                  </a:solidFill>
                  <a:ea typeface="ＭＳ Ｐゴシック" charset="0"/>
                </a:rPr>
                <a:t> </a:t>
              </a:r>
              <a:r>
                <a:rPr lang="es-ES" dirty="0" err="1">
                  <a:solidFill>
                    <a:prstClr val="black"/>
                  </a:solidFill>
                  <a:ea typeface="ＭＳ Ｐゴシック" charset="0"/>
                </a:rPr>
                <a:t>only</a:t>
              </a:r>
              <a:r>
                <a:rPr lang="es-ES" dirty="0">
                  <a:solidFill>
                    <a:prstClr val="black"/>
                  </a:solidFill>
                  <a:ea typeface="ＭＳ Ｐゴシック" charset="0"/>
                </a:rPr>
                <a:t> non </a:t>
              </a:r>
              <a:r>
                <a:rPr lang="es-ES" dirty="0" err="1">
                  <a:solidFill>
                    <a:prstClr val="black"/>
                  </a:solidFill>
                  <a:ea typeface="ＭＳ Ｐゴシック" charset="0"/>
                </a:rPr>
                <a:t>meteorological</a:t>
              </a:r>
              <a:r>
                <a:rPr lang="es-ES" dirty="0">
                  <a:solidFill>
                    <a:prstClr val="black"/>
                  </a:solidFill>
                  <a:ea typeface="ＭＳ Ｐゴシック" charset="0"/>
                </a:rPr>
                <a:t> center) </a:t>
              </a:r>
            </a:p>
          </p:txBody>
        </p:sp>
        <p:sp>
          <p:nvSpPr>
            <p:cNvPr id="6" name="Rectángulo 5"/>
            <p:cNvSpPr/>
            <p:nvPr/>
          </p:nvSpPr>
          <p:spPr>
            <a:xfrm>
              <a:off x="431800" y="4660900"/>
              <a:ext cx="8280001" cy="1968500"/>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endParaRPr>
            </a:p>
          </p:txBody>
        </p:sp>
      </p:grpSp>
    </p:spTree>
    <p:extLst>
      <p:ext uri="{BB962C8B-B14F-4D97-AF65-F5344CB8AC3E}">
        <p14:creationId xmlns:p14="http://schemas.microsoft.com/office/powerpoint/2010/main" val="669667279"/>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p:cNvSpPr/>
          <p:nvPr/>
        </p:nvSpPr>
        <p:spPr>
          <a:xfrm>
            <a:off x="449268" y="2743514"/>
            <a:ext cx="2452687" cy="2453495"/>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35" name="Oval 34"/>
          <p:cNvSpPr/>
          <p:nvPr/>
        </p:nvSpPr>
        <p:spPr>
          <a:xfrm>
            <a:off x="2239970" y="1561739"/>
            <a:ext cx="2452687" cy="2451944"/>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36" name="Oval 35"/>
          <p:cNvSpPr/>
          <p:nvPr/>
        </p:nvSpPr>
        <p:spPr>
          <a:xfrm>
            <a:off x="4481519" y="1546230"/>
            <a:ext cx="2452687" cy="2451944"/>
          </a:xfrm>
          <a:prstGeom prst="ellipse">
            <a:avLst/>
          </a:prstGeom>
          <a:blipFill dpi="0" rotWithShape="1">
            <a:blip r:embed="rId5" cstate="email">
              <a:extLst>
                <a:ext uri="{28A0092B-C50C-407E-A947-70E740481C1C}">
                  <a14:useLocalDpi xmlns:a14="http://schemas.microsoft.com/office/drawing/2010/main"/>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34" name="Oval 33"/>
          <p:cNvSpPr/>
          <p:nvPr/>
        </p:nvSpPr>
        <p:spPr>
          <a:xfrm>
            <a:off x="6226175" y="2729556"/>
            <a:ext cx="2452688" cy="2453495"/>
          </a:xfrm>
          <a:prstGeom prst="ellipse">
            <a:avLst/>
          </a:prstGeom>
          <a:blipFill dpi="0" rotWithShape="1">
            <a:blip r:embed="rId6" cstate="email">
              <a:extLst>
                <a:ext uri="{28A0092B-C50C-407E-A947-70E740481C1C}">
                  <a14:useLocalDpi xmlns:a14="http://schemas.microsoft.com/office/drawing/2010/main"/>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23558" name="Título 1"/>
          <p:cNvSpPr>
            <a:spLocks noGrp="1"/>
          </p:cNvSpPr>
          <p:nvPr>
            <p:ph type="title"/>
          </p:nvPr>
        </p:nvSpPr>
        <p:spPr bwMode="auto">
          <a:xfrm>
            <a:off x="449263" y="218675"/>
            <a:ext cx="8229600" cy="7444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GB" altLang="en-US" sz="3600" smtClean="0"/>
              <a:t>Earth Sciences Department</a:t>
            </a:r>
          </a:p>
        </p:txBody>
      </p:sp>
      <p:sp>
        <p:nvSpPr>
          <p:cNvPr id="21" name="TextBox 30"/>
          <p:cNvSpPr txBox="1">
            <a:spLocks noChangeArrowheads="1"/>
          </p:cNvSpPr>
          <p:nvPr/>
        </p:nvSpPr>
        <p:spPr bwMode="auto">
          <a:xfrm>
            <a:off x="393705" y="3604251"/>
            <a:ext cx="2562225" cy="831273"/>
          </a:xfrm>
          <a:prstGeom prst="rect">
            <a:avLst/>
          </a:prstGeom>
          <a:noFill/>
          <a:ln>
            <a:noFill/>
          </a:ln>
          <a:effectLst>
            <a:outerShdw blurRad="1905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ca-ES" sz="2400" b="1" dirty="0" smtClean="0">
                <a:solidFill>
                  <a:prstClr val="white"/>
                </a:solidFill>
                <a:latin typeface="Calibri" panose="020F0502020204030204" pitchFamily="34" charset="0"/>
              </a:rPr>
              <a:t>Computational Earth Sciences</a:t>
            </a:r>
          </a:p>
        </p:txBody>
      </p:sp>
      <p:sp>
        <p:nvSpPr>
          <p:cNvPr id="23" name="TextBox 30"/>
          <p:cNvSpPr txBox="1">
            <a:spLocks noChangeArrowheads="1"/>
          </p:cNvSpPr>
          <p:nvPr/>
        </p:nvSpPr>
        <p:spPr bwMode="auto">
          <a:xfrm>
            <a:off x="2366967" y="2309267"/>
            <a:ext cx="2058987" cy="830997"/>
          </a:xfrm>
          <a:prstGeom prst="rect">
            <a:avLst/>
          </a:prstGeom>
          <a:noFill/>
          <a:ln>
            <a:noFill/>
          </a:ln>
          <a:effectLst>
            <a:outerShdw blurRad="1905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ca-ES" sz="2400" b="1" dirty="0" smtClean="0">
                <a:solidFill>
                  <a:prstClr val="white"/>
                </a:solidFill>
                <a:latin typeface="Calibri" panose="020F0502020204030204" pitchFamily="34" charset="0"/>
              </a:rPr>
              <a:t>Climate Prediction</a:t>
            </a:r>
          </a:p>
        </p:txBody>
      </p:sp>
      <p:sp>
        <p:nvSpPr>
          <p:cNvPr id="25" name="TextBox 30"/>
          <p:cNvSpPr txBox="1">
            <a:spLocks noChangeArrowheads="1"/>
          </p:cNvSpPr>
          <p:nvPr/>
        </p:nvSpPr>
        <p:spPr bwMode="auto">
          <a:xfrm>
            <a:off x="4572000" y="2309267"/>
            <a:ext cx="2239963" cy="830997"/>
          </a:xfrm>
          <a:prstGeom prst="rect">
            <a:avLst/>
          </a:prstGeom>
          <a:noFill/>
          <a:ln>
            <a:noFill/>
          </a:ln>
          <a:effectLst>
            <a:outerShdw blurRad="1905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ca-ES" sz="2400" b="1" dirty="0" smtClean="0">
                <a:solidFill>
                  <a:prstClr val="white"/>
                </a:solidFill>
                <a:latin typeface="Calibri" panose="020F0502020204030204" pitchFamily="34" charset="0"/>
              </a:rPr>
              <a:t>Atmospheric Composition</a:t>
            </a:r>
          </a:p>
        </p:txBody>
      </p:sp>
      <p:sp>
        <p:nvSpPr>
          <p:cNvPr id="27" name="TextBox 30"/>
          <p:cNvSpPr txBox="1">
            <a:spLocks noChangeArrowheads="1"/>
          </p:cNvSpPr>
          <p:nvPr/>
        </p:nvSpPr>
        <p:spPr bwMode="auto">
          <a:xfrm>
            <a:off x="6477000" y="3604251"/>
            <a:ext cx="1951038" cy="831273"/>
          </a:xfrm>
          <a:prstGeom prst="rect">
            <a:avLst/>
          </a:prstGeom>
          <a:noFill/>
          <a:ln>
            <a:noFill/>
          </a:ln>
          <a:effectLst>
            <a:outerShdw blurRad="1905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ca-ES" sz="2400" b="1" dirty="0" smtClean="0">
                <a:solidFill>
                  <a:prstClr val="white"/>
                </a:solidFill>
                <a:latin typeface="Calibri" panose="020F0502020204030204" pitchFamily="34" charset="0"/>
              </a:rPr>
              <a:t>Earth  System Services</a:t>
            </a:r>
          </a:p>
        </p:txBody>
      </p:sp>
      <p:sp>
        <p:nvSpPr>
          <p:cNvPr id="23563" name="Marcador de contenido 2"/>
          <p:cNvSpPr txBox="1">
            <a:spLocks/>
          </p:cNvSpPr>
          <p:nvPr/>
        </p:nvSpPr>
        <p:spPr bwMode="auto">
          <a:xfrm>
            <a:off x="607095" y="759351"/>
            <a:ext cx="7983538" cy="71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Arial" pitchFamily="34" charset="0"/>
                <a:ea typeface="ＭＳ Ｐゴシック" pitchFamily="34" charset="-128"/>
              </a:defRPr>
            </a:lvl1pPr>
            <a:lvl2pPr marL="742950" indent="-285750" defTabSz="457200" eaLnBrk="0" hangingPunct="0">
              <a:defRPr>
                <a:solidFill>
                  <a:schemeClr val="tx1"/>
                </a:solidFill>
                <a:latin typeface="Arial" pitchFamily="34" charset="0"/>
                <a:ea typeface="ＭＳ Ｐゴシック" pitchFamily="34" charset="-128"/>
              </a:defRPr>
            </a:lvl2pPr>
            <a:lvl3pPr marL="1143000" indent="-228600" defTabSz="457200" eaLnBrk="0" hangingPunct="0">
              <a:defRPr>
                <a:solidFill>
                  <a:schemeClr val="tx1"/>
                </a:solidFill>
                <a:latin typeface="Arial" pitchFamily="34" charset="0"/>
                <a:ea typeface="ＭＳ Ｐゴシック" pitchFamily="34" charset="-128"/>
              </a:defRPr>
            </a:lvl3pPr>
            <a:lvl4pPr marL="1600200" indent="-228600" defTabSz="457200" eaLnBrk="0" hangingPunct="0">
              <a:defRPr>
                <a:solidFill>
                  <a:schemeClr val="tx1"/>
                </a:solidFill>
                <a:latin typeface="Arial" pitchFamily="34" charset="0"/>
                <a:ea typeface="ＭＳ Ｐゴシック" pitchFamily="34" charset="-128"/>
              </a:defRPr>
            </a:lvl4pPr>
            <a:lvl5pPr marL="2057400" indent="-228600" defTabSz="4572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fontAlgn="base" hangingPunct="1">
              <a:spcBef>
                <a:spcPct val="20000"/>
              </a:spcBef>
              <a:spcAft>
                <a:spcPct val="0"/>
              </a:spcAft>
            </a:pPr>
            <a:r>
              <a:rPr lang="en-US" altLang="es-ES" sz="2400" dirty="0" smtClean="0">
                <a:solidFill>
                  <a:srgbClr val="414141"/>
                </a:solidFill>
                <a:latin typeface="Calibri" pitchFamily="34" charset="0"/>
              </a:rPr>
              <a:t>Environmental modelling and forecasting, with a particular focus on weather, climate and air quality</a:t>
            </a:r>
          </a:p>
        </p:txBody>
      </p:sp>
      <p:cxnSp>
        <p:nvCxnSpPr>
          <p:cNvPr id="50" name="Conector recto 11"/>
          <p:cNvCxnSpPr/>
          <p:nvPr/>
        </p:nvCxnSpPr>
        <p:spPr>
          <a:xfrm>
            <a:off x="2730500" y="5657617"/>
            <a:ext cx="361950" cy="0"/>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1" name="Conector recto 9"/>
          <p:cNvCxnSpPr/>
          <p:nvPr/>
        </p:nvCxnSpPr>
        <p:spPr>
          <a:xfrm>
            <a:off x="2725738" y="5193904"/>
            <a:ext cx="363537" cy="0"/>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Conector recto 8"/>
          <p:cNvCxnSpPr/>
          <p:nvPr/>
        </p:nvCxnSpPr>
        <p:spPr>
          <a:xfrm>
            <a:off x="2725738" y="4913194"/>
            <a:ext cx="0" cy="744423"/>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7" name="Rectángulo 23"/>
          <p:cNvSpPr/>
          <p:nvPr/>
        </p:nvSpPr>
        <p:spPr>
          <a:xfrm>
            <a:off x="2741613" y="4941110"/>
            <a:ext cx="6089650" cy="1569660"/>
          </a:xfrm>
          <a:prstGeom prst="rect">
            <a:avLst/>
          </a:prstGeom>
        </p:spPr>
        <p:txBody>
          <a:bodyPr>
            <a:spAutoFit/>
          </a:bodyPr>
          <a:lstStyle/>
          <a:p>
            <a:pPr marL="623888" indent="-216000">
              <a:buFont typeface="Arial" panose="020B0604020202020204" pitchFamily="34" charset="0"/>
              <a:buChar char="•"/>
              <a:defRPr/>
            </a:pPr>
            <a:r>
              <a:rPr lang="en-US" sz="2400" dirty="0" smtClean="0">
                <a:solidFill>
                  <a:srgbClr val="004890"/>
                </a:solidFill>
                <a:ea typeface="ＭＳ Ｐゴシック" pitchFamily="34" charset="-128"/>
              </a:rPr>
              <a:t>~100 </a:t>
            </a:r>
            <a:r>
              <a:rPr lang="en-US" sz="2400" dirty="0">
                <a:solidFill>
                  <a:srgbClr val="004890"/>
                </a:solidFill>
                <a:ea typeface="ＭＳ Ｐゴシック" pitchFamily="34" charset="-128"/>
              </a:rPr>
              <a:t>people</a:t>
            </a:r>
          </a:p>
          <a:p>
            <a:pPr marL="623888" indent="-216000">
              <a:buFont typeface="Arial" panose="020B0604020202020204" pitchFamily="34" charset="0"/>
              <a:buChar char="•"/>
              <a:defRPr/>
            </a:pPr>
            <a:r>
              <a:rPr lang="en-US" sz="2400" dirty="0" smtClean="0">
                <a:solidFill>
                  <a:srgbClr val="004890"/>
                </a:solidFill>
                <a:ea typeface="ＭＳ Ｐゴシック" pitchFamily="34" charset="-128"/>
              </a:rPr>
              <a:t>Funding from H2020, COPERNICUS, private contracts</a:t>
            </a:r>
            <a:r>
              <a:rPr lang="en-US" sz="2400" dirty="0">
                <a:solidFill>
                  <a:srgbClr val="004890"/>
                </a:solidFill>
                <a:ea typeface="ＭＳ Ｐゴシック" pitchFamily="34" charset="-128"/>
              </a:rPr>
              <a:t>, </a:t>
            </a:r>
            <a:r>
              <a:rPr lang="en-US" sz="2400" dirty="0" smtClean="0">
                <a:solidFill>
                  <a:srgbClr val="004890"/>
                </a:solidFill>
                <a:ea typeface="ＭＳ Ｐゴシック" pitchFamily="34" charset="-128"/>
              </a:rPr>
              <a:t>ESA, Spanish and regional governments</a:t>
            </a:r>
            <a:endParaRPr lang="en-US" sz="2400" dirty="0">
              <a:solidFill>
                <a:srgbClr val="004890"/>
              </a:solidFill>
              <a:ea typeface="ＭＳ Ｐゴシック" pitchFamily="34" charset="-128"/>
            </a:endParaRPr>
          </a:p>
        </p:txBody>
      </p:sp>
    </p:spTree>
    <p:extLst>
      <p:ext uri="{BB962C8B-B14F-4D97-AF65-F5344CB8AC3E}">
        <p14:creationId xmlns:p14="http://schemas.microsoft.com/office/powerpoint/2010/main" val="265313102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TextShape 2"/>
          <p:cNvSpPr txBox="1"/>
          <p:nvPr/>
        </p:nvSpPr>
        <p:spPr>
          <a:xfrm>
            <a:off x="102604" y="115220"/>
            <a:ext cx="8075613" cy="679450"/>
          </a:xfrm>
          <a:prstGeom prst="rect">
            <a:avLst/>
          </a:prstGeom>
          <a:noFill/>
          <a:ln>
            <a:noFill/>
          </a:ln>
        </p:spPr>
        <p:txBody>
          <a:bodyPr lIns="90000" tIns="45000" rIns="90000" bIns="45000"/>
          <a:lstStyle>
            <a:defPPr>
              <a:defRPr lang="en-US"/>
            </a:defPPr>
            <a:lvl1pPr>
              <a:defRPr sz="3600" b="1" spc="-1">
                <a:solidFill>
                  <a:srgbClr val="FFFFFF"/>
                </a:solidFill>
                <a:uFill>
                  <a:solidFill>
                    <a:srgbClr val="FFFFFF"/>
                  </a:solidFill>
                </a:uFill>
                <a:latin typeface="Calibri" panose="020F0502020204030204" pitchFamily="34" charset="0"/>
                <a:ea typeface="ＭＳ Ｐゴシック"/>
              </a:defRPr>
            </a:lvl1pPr>
          </a:lstStyle>
          <a:p>
            <a:r>
              <a:rPr lang="en-US" dirty="0"/>
              <a:t>Impact of volcanoes on climate</a:t>
            </a:r>
          </a:p>
        </p:txBody>
      </p:sp>
      <p:sp>
        <p:nvSpPr>
          <p:cNvPr id="20" name="Rectángulo 19"/>
          <p:cNvSpPr/>
          <p:nvPr/>
        </p:nvSpPr>
        <p:spPr>
          <a:xfrm>
            <a:off x="5922963" y="938213"/>
            <a:ext cx="3175000" cy="400050"/>
          </a:xfrm>
          <a:prstGeom prst="rect">
            <a:avLst/>
          </a:prstGeom>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2000" i="1" smtClean="0">
                <a:solidFill>
                  <a:srgbClr val="000000"/>
                </a:solidFill>
                <a:latin typeface="Calibri" pitchFamily="34" charset="0"/>
              </a:rPr>
              <a:t>Martín et al (In Preparation)</a:t>
            </a:r>
            <a:endParaRPr lang="es-ES" altLang="en-US" sz="2000" i="1" smtClean="0">
              <a:solidFill>
                <a:prstClr val="black"/>
              </a:solidFill>
            </a:endParaRPr>
          </a:p>
        </p:txBody>
      </p:sp>
      <p:pic>
        <p:nvPicPr>
          <p:cNvPr id="25603"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19913" y="5813425"/>
            <a:ext cx="2081212"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ángulo 23"/>
          <p:cNvSpPr/>
          <p:nvPr/>
        </p:nvSpPr>
        <p:spPr>
          <a:xfrm>
            <a:off x="5037138" y="5967413"/>
            <a:ext cx="1747837" cy="631825"/>
          </a:xfrm>
          <a:prstGeom prst="rect">
            <a:avLst/>
          </a:prstGeom>
        </p:spPr>
        <p:txBody>
          <a:bodyPr wrap="none">
            <a:spAutoFit/>
          </a:bodyPr>
          <a:lstStyle/>
          <a:p>
            <a:pPr>
              <a:defRPr/>
            </a:pPr>
            <a:r>
              <a:rPr lang="en-US" sz="3500" b="1" spc="-1" dirty="0">
                <a:solidFill>
                  <a:srgbClr val="F79646"/>
                </a:solidFill>
                <a:uFill>
                  <a:solidFill>
                    <a:srgbClr val="FFFFFF"/>
                  </a:solidFill>
                </a:uFill>
                <a:latin typeface="Candara"/>
                <a:ea typeface="ＭＳ Ｐゴシック"/>
                <a:cs typeface="Candara"/>
              </a:rPr>
              <a:t>VOLMIP</a:t>
            </a:r>
            <a:endParaRPr lang="es-ES" sz="3500" b="1" dirty="0">
              <a:solidFill>
                <a:srgbClr val="F79646"/>
              </a:solidFill>
              <a:latin typeface="Candara"/>
              <a:cs typeface="Candara"/>
            </a:endParaRPr>
          </a:p>
        </p:txBody>
      </p:sp>
      <p:sp>
        <p:nvSpPr>
          <p:cNvPr id="25605" name="CuadroTexto 7"/>
          <p:cNvSpPr txBox="1">
            <a:spLocks noChangeArrowheads="1"/>
          </p:cNvSpPr>
          <p:nvPr/>
        </p:nvSpPr>
        <p:spPr bwMode="auto">
          <a:xfrm>
            <a:off x="246063" y="2551113"/>
            <a:ext cx="2857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s-ES" altLang="en-US" sz="1600" b="1" smtClean="0">
                <a:solidFill>
                  <a:prstClr val="black"/>
                </a:solidFill>
              </a:rPr>
              <a:t>Zonally averaged total AOD</a:t>
            </a:r>
          </a:p>
        </p:txBody>
      </p:sp>
      <p:grpSp>
        <p:nvGrpSpPr>
          <p:cNvPr id="25606" name="Agrupar 2"/>
          <p:cNvGrpSpPr>
            <a:grpSpLocks/>
          </p:cNvGrpSpPr>
          <p:nvPr/>
        </p:nvGrpSpPr>
        <p:grpSpPr bwMode="auto">
          <a:xfrm>
            <a:off x="720725" y="2967038"/>
            <a:ext cx="2111375" cy="2506662"/>
            <a:chOff x="481013" y="2549525"/>
            <a:chExt cx="2555875" cy="3033713"/>
          </a:xfrm>
        </p:grpSpPr>
        <p:pic>
          <p:nvPicPr>
            <p:cNvPr id="25618" name="Imagen 6"/>
            <p:cNvPicPr>
              <a:picLocks noChangeAspect="1"/>
            </p:cNvPicPr>
            <p:nvPr/>
          </p:nvPicPr>
          <p:blipFill>
            <a:blip r:embed="rId4">
              <a:extLst>
                <a:ext uri="{28A0092B-C50C-407E-A947-70E740481C1C}">
                  <a14:useLocalDpi xmlns:a14="http://schemas.microsoft.com/office/drawing/2010/main" val="0"/>
                </a:ext>
              </a:extLst>
            </a:blip>
            <a:srcRect l="53494" t="3853" b="13338"/>
            <a:stretch>
              <a:fillRect/>
            </a:stretch>
          </p:blipFill>
          <p:spPr bwMode="auto">
            <a:xfrm>
              <a:off x="481013" y="2549525"/>
              <a:ext cx="2555875"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ángulo 28"/>
            <p:cNvSpPr/>
            <p:nvPr/>
          </p:nvSpPr>
          <p:spPr>
            <a:xfrm>
              <a:off x="529056" y="2597557"/>
              <a:ext cx="2229184" cy="2739757"/>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prstClr val="white"/>
                </a:solidFill>
              </a:endParaRPr>
            </a:p>
          </p:txBody>
        </p:sp>
        <p:sp>
          <p:nvSpPr>
            <p:cNvPr id="25620" name="CuadroTexto 38"/>
            <p:cNvSpPr txBox="1">
              <a:spLocks noChangeArrowheads="1"/>
            </p:cNvSpPr>
            <p:nvPr/>
          </p:nvSpPr>
          <p:spPr bwMode="auto">
            <a:xfrm>
              <a:off x="671798" y="4930044"/>
              <a:ext cx="9429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s-ES" altLang="en-US" sz="1500" smtClean="0">
                  <a:solidFill>
                    <a:srgbClr val="FF0000"/>
                  </a:solidFill>
                </a:rPr>
                <a:t>Pinatubo</a:t>
              </a:r>
            </a:p>
            <a:p>
              <a:pPr eaLnBrk="1" fontAlgn="base" hangingPunct="1">
                <a:spcBef>
                  <a:spcPct val="0"/>
                </a:spcBef>
                <a:spcAft>
                  <a:spcPct val="0"/>
                </a:spcAft>
              </a:pPr>
              <a:r>
                <a:rPr lang="es-ES" altLang="en-US" sz="1500" smtClean="0">
                  <a:solidFill>
                    <a:srgbClr val="FF0000"/>
                  </a:solidFill>
                </a:rPr>
                <a:t> </a:t>
              </a:r>
            </a:p>
          </p:txBody>
        </p:sp>
        <p:sp>
          <p:nvSpPr>
            <p:cNvPr id="25621" name="CuadroTexto 39"/>
            <p:cNvSpPr txBox="1">
              <a:spLocks noChangeArrowheads="1"/>
            </p:cNvSpPr>
            <p:nvPr/>
          </p:nvSpPr>
          <p:spPr bwMode="auto">
            <a:xfrm>
              <a:off x="1036638" y="2752725"/>
              <a:ext cx="1788795" cy="670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s-ES" altLang="en-US" sz="1500" smtClean="0">
                  <a:solidFill>
                    <a:srgbClr val="660066"/>
                  </a:solidFill>
                </a:rPr>
                <a:t>Tambora</a:t>
              </a:r>
            </a:p>
            <a:p>
              <a:pPr eaLnBrk="1" fontAlgn="base" hangingPunct="1">
                <a:spcBef>
                  <a:spcPct val="0"/>
                </a:spcBef>
                <a:spcAft>
                  <a:spcPct val="0"/>
                </a:spcAft>
              </a:pPr>
              <a:r>
                <a:rPr lang="es-ES" altLang="en-US" sz="1500" smtClean="0">
                  <a:solidFill>
                    <a:srgbClr val="660066"/>
                  </a:solidFill>
                </a:rPr>
                <a:t>(6 times larger)</a:t>
              </a:r>
            </a:p>
          </p:txBody>
        </p:sp>
      </p:grpSp>
      <p:grpSp>
        <p:nvGrpSpPr>
          <p:cNvPr id="25607" name="Agrupar 12"/>
          <p:cNvGrpSpPr>
            <a:grpSpLocks/>
          </p:cNvGrpSpPr>
          <p:nvPr/>
        </p:nvGrpSpPr>
        <p:grpSpPr bwMode="auto">
          <a:xfrm>
            <a:off x="3284538" y="3011488"/>
            <a:ext cx="5786437" cy="2373312"/>
            <a:chOff x="3014183" y="3925452"/>
            <a:chExt cx="6880780" cy="2822788"/>
          </a:xfrm>
        </p:grpSpPr>
        <p:pic>
          <p:nvPicPr>
            <p:cNvPr id="25616" name="Imagen 11"/>
            <p:cNvPicPr>
              <a:picLocks noChangeAspect="1"/>
            </p:cNvPicPr>
            <p:nvPr/>
          </p:nvPicPr>
          <p:blipFill>
            <a:blip r:embed="rId5">
              <a:extLst>
                <a:ext uri="{28A0092B-C50C-407E-A947-70E740481C1C}">
                  <a14:useLocalDpi xmlns:a14="http://schemas.microsoft.com/office/drawing/2010/main" val="0"/>
                </a:ext>
              </a:extLst>
            </a:blip>
            <a:srcRect l="3394" b="73181"/>
            <a:stretch>
              <a:fillRect/>
            </a:stretch>
          </p:blipFill>
          <p:spPr bwMode="auto">
            <a:xfrm>
              <a:off x="3269624" y="3925452"/>
              <a:ext cx="6625339" cy="183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Imagen 41"/>
            <p:cNvPicPr>
              <a:picLocks noChangeAspect="1"/>
            </p:cNvPicPr>
            <p:nvPr/>
          </p:nvPicPr>
          <p:blipFill>
            <a:blip r:embed="rId5">
              <a:extLst>
                <a:ext uri="{28A0092B-C50C-407E-A947-70E740481C1C}">
                  <a14:useLocalDpi xmlns:a14="http://schemas.microsoft.com/office/drawing/2010/main" val="0"/>
                </a:ext>
              </a:extLst>
            </a:blip>
            <a:srcRect t="84772"/>
            <a:stretch>
              <a:fillRect/>
            </a:stretch>
          </p:blipFill>
          <p:spPr bwMode="auto">
            <a:xfrm>
              <a:off x="3014183" y="5703872"/>
              <a:ext cx="6858000" cy="1044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08" name="Rectángulo 17"/>
          <p:cNvSpPr>
            <a:spLocks noChangeArrowheads="1"/>
          </p:cNvSpPr>
          <p:nvPr/>
        </p:nvSpPr>
        <p:spPr bwMode="auto">
          <a:xfrm>
            <a:off x="3508375" y="2551113"/>
            <a:ext cx="5349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s-ES" altLang="en-US" sz="1600" b="1" smtClean="0">
                <a:solidFill>
                  <a:prstClr val="black"/>
                </a:solidFill>
              </a:rPr>
              <a:t>Predicted surface air temperature response (1st year)</a:t>
            </a:r>
          </a:p>
        </p:txBody>
      </p:sp>
      <p:sp>
        <p:nvSpPr>
          <p:cNvPr id="14348" name="CuadroTexto 18"/>
          <p:cNvSpPr txBox="1">
            <a:spLocks noChangeArrowheads="1"/>
          </p:cNvSpPr>
          <p:nvPr/>
        </p:nvSpPr>
        <p:spPr bwMode="auto">
          <a:xfrm>
            <a:off x="3992563" y="2960688"/>
            <a:ext cx="1608137" cy="323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DejaVu Sans" charset="0"/>
              </a:defRPr>
            </a:lvl1pPr>
            <a:lvl2pPr marL="742950" indent="-285750">
              <a:defRPr>
                <a:solidFill>
                  <a:schemeClr val="tx1"/>
                </a:solidFill>
                <a:latin typeface="Arial" charset="0"/>
                <a:ea typeface="DejaVu Sans" charset="0"/>
                <a:cs typeface="DejaVu Sans" charset="0"/>
              </a:defRPr>
            </a:lvl2pPr>
            <a:lvl3pPr marL="1143000" indent="-228600">
              <a:defRPr>
                <a:solidFill>
                  <a:schemeClr val="tx1"/>
                </a:solidFill>
                <a:latin typeface="Arial" charset="0"/>
                <a:ea typeface="DejaVu Sans" charset="0"/>
                <a:cs typeface="DejaVu Sans" charset="0"/>
              </a:defRPr>
            </a:lvl3pPr>
            <a:lvl4pPr marL="1600200" indent="-228600">
              <a:defRPr>
                <a:solidFill>
                  <a:schemeClr val="tx1"/>
                </a:solidFill>
                <a:latin typeface="Arial" charset="0"/>
                <a:ea typeface="DejaVu Sans" charset="0"/>
                <a:cs typeface="DejaVu Sans" charset="0"/>
              </a:defRPr>
            </a:lvl4pPr>
            <a:lvl5pPr marL="2057400" indent="-228600">
              <a:defRPr>
                <a:solidFill>
                  <a:schemeClr val="tx1"/>
                </a:solidFill>
                <a:latin typeface="Arial" charset="0"/>
                <a:ea typeface="DejaVu Sans" charset="0"/>
                <a:cs typeface="DejaVu Sans" charset="0"/>
              </a:defRPr>
            </a:lvl5pPr>
            <a:lvl6pPr marL="2514600" indent="-228600" fontAlgn="base">
              <a:spcBef>
                <a:spcPct val="0"/>
              </a:spcBef>
              <a:spcAft>
                <a:spcPct val="0"/>
              </a:spcAft>
              <a:defRPr>
                <a:solidFill>
                  <a:schemeClr val="tx1"/>
                </a:solidFill>
                <a:latin typeface="Arial" charset="0"/>
                <a:ea typeface="DejaVu Sans" charset="0"/>
                <a:cs typeface="DejaVu Sans" charset="0"/>
              </a:defRPr>
            </a:lvl6pPr>
            <a:lvl7pPr marL="2971800" indent="-228600" fontAlgn="base">
              <a:spcBef>
                <a:spcPct val="0"/>
              </a:spcBef>
              <a:spcAft>
                <a:spcPct val="0"/>
              </a:spcAft>
              <a:defRPr>
                <a:solidFill>
                  <a:schemeClr val="tx1"/>
                </a:solidFill>
                <a:latin typeface="Arial" charset="0"/>
                <a:ea typeface="DejaVu Sans" charset="0"/>
                <a:cs typeface="DejaVu Sans" charset="0"/>
              </a:defRPr>
            </a:lvl7pPr>
            <a:lvl8pPr marL="3429000" indent="-228600" fontAlgn="base">
              <a:spcBef>
                <a:spcPct val="0"/>
              </a:spcBef>
              <a:spcAft>
                <a:spcPct val="0"/>
              </a:spcAft>
              <a:defRPr>
                <a:solidFill>
                  <a:schemeClr val="tx1"/>
                </a:solidFill>
                <a:latin typeface="Arial" charset="0"/>
                <a:ea typeface="DejaVu Sans" charset="0"/>
                <a:cs typeface="DejaVu Sans" charset="0"/>
              </a:defRPr>
            </a:lvl8pPr>
            <a:lvl9pPr marL="3886200" indent="-228600" fontAlgn="base">
              <a:spcBef>
                <a:spcPct val="0"/>
              </a:spcBef>
              <a:spcAft>
                <a:spcPct val="0"/>
              </a:spcAft>
              <a:defRPr>
                <a:solidFill>
                  <a:schemeClr val="tx1"/>
                </a:solidFill>
                <a:latin typeface="Arial" charset="0"/>
                <a:ea typeface="DejaVu Sans" charset="0"/>
                <a:cs typeface="DejaVu Sans" charset="0"/>
              </a:defRPr>
            </a:lvl9pPr>
          </a:lstStyle>
          <a:p>
            <a:pPr fontAlgn="base">
              <a:spcBef>
                <a:spcPct val="0"/>
              </a:spcBef>
              <a:spcAft>
                <a:spcPct val="0"/>
              </a:spcAft>
              <a:defRPr/>
            </a:pPr>
            <a:r>
              <a:rPr lang="es-ES" sz="1500" dirty="0" smtClean="0">
                <a:solidFill>
                  <a:srgbClr val="660066"/>
                </a:solidFill>
              </a:rPr>
              <a:t>Tambora </a:t>
            </a:r>
            <a:r>
              <a:rPr lang="es-ES" sz="1500" dirty="0" smtClean="0">
                <a:solidFill>
                  <a:prstClr val="black"/>
                </a:solidFill>
              </a:rPr>
              <a:t>-</a:t>
            </a:r>
            <a:r>
              <a:rPr lang="es-ES" sz="1500" dirty="0" smtClean="0">
                <a:solidFill>
                  <a:srgbClr val="660066"/>
                </a:solidFill>
              </a:rPr>
              <a:t> </a:t>
            </a:r>
            <a:r>
              <a:rPr lang="es-ES" sz="1500" dirty="0" smtClean="0">
                <a:solidFill>
                  <a:prstClr val="black">
                    <a:lumMod val="50000"/>
                    <a:lumOff val="50000"/>
                  </a:prstClr>
                </a:solidFill>
              </a:rPr>
              <a:t>CTRL</a:t>
            </a:r>
          </a:p>
        </p:txBody>
      </p:sp>
      <p:sp>
        <p:nvSpPr>
          <p:cNvPr id="14349" name="CuadroTexto 20"/>
          <p:cNvSpPr txBox="1">
            <a:spLocks noChangeArrowheads="1"/>
          </p:cNvSpPr>
          <p:nvPr/>
        </p:nvSpPr>
        <p:spPr bwMode="auto">
          <a:xfrm>
            <a:off x="6789738" y="2960688"/>
            <a:ext cx="1611312" cy="323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DejaVu Sans" charset="0"/>
              </a:defRPr>
            </a:lvl1pPr>
            <a:lvl2pPr marL="742950" indent="-285750">
              <a:defRPr>
                <a:solidFill>
                  <a:schemeClr val="tx1"/>
                </a:solidFill>
                <a:latin typeface="Arial" charset="0"/>
                <a:ea typeface="DejaVu Sans" charset="0"/>
                <a:cs typeface="DejaVu Sans" charset="0"/>
              </a:defRPr>
            </a:lvl2pPr>
            <a:lvl3pPr marL="1143000" indent="-228600">
              <a:defRPr>
                <a:solidFill>
                  <a:schemeClr val="tx1"/>
                </a:solidFill>
                <a:latin typeface="Arial" charset="0"/>
                <a:ea typeface="DejaVu Sans" charset="0"/>
                <a:cs typeface="DejaVu Sans" charset="0"/>
              </a:defRPr>
            </a:lvl3pPr>
            <a:lvl4pPr marL="1600200" indent="-228600">
              <a:defRPr>
                <a:solidFill>
                  <a:schemeClr val="tx1"/>
                </a:solidFill>
                <a:latin typeface="Arial" charset="0"/>
                <a:ea typeface="DejaVu Sans" charset="0"/>
                <a:cs typeface="DejaVu Sans" charset="0"/>
              </a:defRPr>
            </a:lvl4pPr>
            <a:lvl5pPr marL="2057400" indent="-228600">
              <a:defRPr>
                <a:solidFill>
                  <a:schemeClr val="tx1"/>
                </a:solidFill>
                <a:latin typeface="Arial" charset="0"/>
                <a:ea typeface="DejaVu Sans" charset="0"/>
                <a:cs typeface="DejaVu Sans" charset="0"/>
              </a:defRPr>
            </a:lvl5pPr>
            <a:lvl6pPr marL="2514600" indent="-228600" fontAlgn="base">
              <a:spcBef>
                <a:spcPct val="0"/>
              </a:spcBef>
              <a:spcAft>
                <a:spcPct val="0"/>
              </a:spcAft>
              <a:defRPr>
                <a:solidFill>
                  <a:schemeClr val="tx1"/>
                </a:solidFill>
                <a:latin typeface="Arial" charset="0"/>
                <a:ea typeface="DejaVu Sans" charset="0"/>
                <a:cs typeface="DejaVu Sans" charset="0"/>
              </a:defRPr>
            </a:lvl6pPr>
            <a:lvl7pPr marL="2971800" indent="-228600" fontAlgn="base">
              <a:spcBef>
                <a:spcPct val="0"/>
              </a:spcBef>
              <a:spcAft>
                <a:spcPct val="0"/>
              </a:spcAft>
              <a:defRPr>
                <a:solidFill>
                  <a:schemeClr val="tx1"/>
                </a:solidFill>
                <a:latin typeface="Arial" charset="0"/>
                <a:ea typeface="DejaVu Sans" charset="0"/>
                <a:cs typeface="DejaVu Sans" charset="0"/>
              </a:defRPr>
            </a:lvl7pPr>
            <a:lvl8pPr marL="3429000" indent="-228600" fontAlgn="base">
              <a:spcBef>
                <a:spcPct val="0"/>
              </a:spcBef>
              <a:spcAft>
                <a:spcPct val="0"/>
              </a:spcAft>
              <a:defRPr>
                <a:solidFill>
                  <a:schemeClr val="tx1"/>
                </a:solidFill>
                <a:latin typeface="Arial" charset="0"/>
                <a:ea typeface="DejaVu Sans" charset="0"/>
                <a:cs typeface="DejaVu Sans" charset="0"/>
              </a:defRPr>
            </a:lvl8pPr>
            <a:lvl9pPr marL="3886200" indent="-228600" fontAlgn="base">
              <a:spcBef>
                <a:spcPct val="0"/>
              </a:spcBef>
              <a:spcAft>
                <a:spcPct val="0"/>
              </a:spcAft>
              <a:defRPr>
                <a:solidFill>
                  <a:schemeClr val="tx1"/>
                </a:solidFill>
                <a:latin typeface="Arial" charset="0"/>
                <a:ea typeface="DejaVu Sans" charset="0"/>
                <a:cs typeface="DejaVu Sans" charset="0"/>
              </a:defRPr>
            </a:lvl9pPr>
          </a:lstStyle>
          <a:p>
            <a:pPr fontAlgn="base">
              <a:spcBef>
                <a:spcPct val="0"/>
              </a:spcBef>
              <a:spcAft>
                <a:spcPct val="0"/>
              </a:spcAft>
              <a:defRPr/>
            </a:pPr>
            <a:r>
              <a:rPr lang="es-ES" sz="1500" dirty="0" err="1" smtClean="0">
                <a:solidFill>
                  <a:srgbClr val="FF0000"/>
                </a:solidFill>
              </a:rPr>
              <a:t>Pinatubo</a:t>
            </a:r>
            <a:r>
              <a:rPr lang="es-ES" sz="1500" dirty="0" smtClean="0">
                <a:solidFill>
                  <a:srgbClr val="FF0000"/>
                </a:solidFill>
              </a:rPr>
              <a:t> </a:t>
            </a:r>
            <a:r>
              <a:rPr lang="es-ES" sz="1500" dirty="0" smtClean="0">
                <a:solidFill>
                  <a:srgbClr val="000000"/>
                </a:solidFill>
              </a:rPr>
              <a:t>-</a:t>
            </a:r>
            <a:r>
              <a:rPr lang="es-ES" sz="1500" dirty="0" smtClean="0">
                <a:solidFill>
                  <a:srgbClr val="FF0000"/>
                </a:solidFill>
              </a:rPr>
              <a:t> </a:t>
            </a:r>
            <a:r>
              <a:rPr lang="es-ES" sz="1500" dirty="0" smtClean="0">
                <a:solidFill>
                  <a:prstClr val="black">
                    <a:lumMod val="50000"/>
                    <a:lumOff val="50000"/>
                  </a:prstClr>
                </a:solidFill>
              </a:rPr>
              <a:t>CTRL</a:t>
            </a:r>
          </a:p>
        </p:txBody>
      </p:sp>
      <p:sp>
        <p:nvSpPr>
          <p:cNvPr id="25611" name="CuadroTexto 21"/>
          <p:cNvSpPr txBox="1">
            <a:spLocks noChangeArrowheads="1"/>
          </p:cNvSpPr>
          <p:nvPr/>
        </p:nvSpPr>
        <p:spPr bwMode="auto">
          <a:xfrm>
            <a:off x="261938" y="5651500"/>
            <a:ext cx="461327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lnSpc>
                <a:spcPct val="110000"/>
              </a:lnSpc>
              <a:spcBef>
                <a:spcPct val="0"/>
              </a:spcBef>
              <a:spcAft>
                <a:spcPct val="0"/>
              </a:spcAft>
            </a:pPr>
            <a:r>
              <a:rPr lang="es-ES" altLang="en-US" sz="1800" b="1" smtClean="0">
                <a:solidFill>
                  <a:srgbClr val="4F81BD"/>
                </a:solidFill>
              </a:rPr>
              <a:t>Eruptions </a:t>
            </a:r>
            <a:r>
              <a:rPr lang="es-ES" altLang="en-US" sz="1800" smtClean="0">
                <a:solidFill>
                  <a:srgbClr val="4F81BD"/>
                </a:solidFill>
              </a:rPr>
              <a:t>of different magnitude exert </a:t>
            </a:r>
            <a:r>
              <a:rPr lang="es-ES" altLang="en-US" sz="1800" b="1" smtClean="0">
                <a:solidFill>
                  <a:srgbClr val="4F81BD"/>
                </a:solidFill>
              </a:rPr>
              <a:t>similar climate impacts:</a:t>
            </a:r>
            <a:r>
              <a:rPr lang="es-ES" altLang="en-US" sz="1800" smtClean="0">
                <a:solidFill>
                  <a:srgbClr val="4F81BD"/>
                </a:solidFill>
              </a:rPr>
              <a:t> a</a:t>
            </a:r>
            <a:r>
              <a:rPr lang="es-ES" altLang="en-US" sz="1800" b="1" smtClean="0">
                <a:solidFill>
                  <a:srgbClr val="4F81BD"/>
                </a:solidFill>
              </a:rPr>
              <a:t> global cooling </a:t>
            </a:r>
            <a:r>
              <a:rPr lang="es-ES" altLang="en-US" sz="1800" smtClean="0">
                <a:solidFill>
                  <a:srgbClr val="4F81BD"/>
                </a:solidFill>
              </a:rPr>
              <a:t>and regional </a:t>
            </a:r>
            <a:r>
              <a:rPr lang="es-ES" altLang="en-US" sz="1800" b="1" smtClean="0">
                <a:solidFill>
                  <a:srgbClr val="4F81BD"/>
                </a:solidFill>
              </a:rPr>
              <a:t>warming over the Arctic</a:t>
            </a:r>
          </a:p>
        </p:txBody>
      </p:sp>
      <p:sp>
        <p:nvSpPr>
          <p:cNvPr id="25612" name="CuadroTexto 1"/>
          <p:cNvSpPr txBox="1">
            <a:spLocks noChangeArrowheads="1"/>
          </p:cNvSpPr>
          <p:nvPr/>
        </p:nvSpPr>
        <p:spPr bwMode="auto">
          <a:xfrm>
            <a:off x="295275" y="965200"/>
            <a:ext cx="5097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s-ES" altLang="en-US" sz="1800" b="1" smtClean="0">
                <a:solidFill>
                  <a:prstClr val="black"/>
                </a:solidFill>
              </a:rPr>
              <a:t>Perfect model experiments with EC-Earth 3.2</a:t>
            </a:r>
          </a:p>
        </p:txBody>
      </p:sp>
      <p:sp>
        <p:nvSpPr>
          <p:cNvPr id="25613" name="Rectángulo 3"/>
          <p:cNvSpPr>
            <a:spLocks noChangeArrowheads="1"/>
          </p:cNvSpPr>
          <p:nvPr/>
        </p:nvSpPr>
        <p:spPr bwMode="auto">
          <a:xfrm>
            <a:off x="439738" y="1374775"/>
            <a:ext cx="3589337"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lnSpc>
                <a:spcPct val="120000"/>
              </a:lnSpc>
              <a:spcBef>
                <a:spcPct val="0"/>
              </a:spcBef>
              <a:spcAft>
                <a:spcPct val="0"/>
              </a:spcAft>
            </a:pPr>
            <a:r>
              <a:rPr lang="es-ES" altLang="en-US" sz="1700" smtClean="0">
                <a:solidFill>
                  <a:srgbClr val="FF0000"/>
                </a:solidFill>
              </a:rPr>
              <a:t>Idealised </a:t>
            </a:r>
            <a:r>
              <a:rPr lang="es-ES" altLang="en-US" sz="1700" b="1" smtClean="0">
                <a:solidFill>
                  <a:srgbClr val="FF0000"/>
                </a:solidFill>
              </a:rPr>
              <a:t>Pinatubo</a:t>
            </a:r>
            <a:r>
              <a:rPr lang="es-ES" altLang="en-US" sz="1700" smtClean="0">
                <a:solidFill>
                  <a:prstClr val="black"/>
                </a:solidFill>
              </a:rPr>
              <a:t> (1991 eruption)</a:t>
            </a:r>
          </a:p>
          <a:p>
            <a:pPr eaLnBrk="1" fontAlgn="base" hangingPunct="1">
              <a:lnSpc>
                <a:spcPct val="120000"/>
              </a:lnSpc>
              <a:spcBef>
                <a:spcPct val="0"/>
              </a:spcBef>
              <a:spcAft>
                <a:spcPct val="0"/>
              </a:spcAft>
            </a:pPr>
            <a:r>
              <a:rPr lang="es-ES" altLang="en-US" sz="1700" smtClean="0">
                <a:solidFill>
                  <a:srgbClr val="660066"/>
                </a:solidFill>
              </a:rPr>
              <a:t>Idealised </a:t>
            </a:r>
            <a:r>
              <a:rPr lang="es-ES" altLang="en-US" sz="1700" b="1" smtClean="0">
                <a:solidFill>
                  <a:srgbClr val="660066"/>
                </a:solidFill>
              </a:rPr>
              <a:t>Tambora</a:t>
            </a:r>
            <a:r>
              <a:rPr lang="es-ES" altLang="en-US" sz="1700" smtClean="0">
                <a:solidFill>
                  <a:prstClr val="black"/>
                </a:solidFill>
              </a:rPr>
              <a:t> (1815 eruption)</a:t>
            </a:r>
          </a:p>
          <a:p>
            <a:pPr eaLnBrk="1" fontAlgn="base" hangingPunct="1">
              <a:lnSpc>
                <a:spcPct val="120000"/>
              </a:lnSpc>
              <a:spcBef>
                <a:spcPct val="0"/>
              </a:spcBef>
              <a:spcAft>
                <a:spcPct val="0"/>
              </a:spcAft>
            </a:pPr>
            <a:r>
              <a:rPr lang="es-ES" altLang="en-US" sz="1700" b="1" smtClean="0">
                <a:solidFill>
                  <a:srgbClr val="7F7F7F"/>
                </a:solidFill>
              </a:rPr>
              <a:t>CTRL</a:t>
            </a:r>
            <a:r>
              <a:rPr lang="es-ES" altLang="en-US" sz="1700" smtClean="0">
                <a:solidFill>
                  <a:prstClr val="black"/>
                </a:solidFill>
              </a:rPr>
              <a:t> (background aerosols)</a:t>
            </a:r>
          </a:p>
        </p:txBody>
      </p:sp>
      <p:sp>
        <p:nvSpPr>
          <p:cNvPr id="25614" name="CuadroTexto 4"/>
          <p:cNvSpPr txBox="1">
            <a:spLocks noChangeArrowheads="1"/>
          </p:cNvSpPr>
          <p:nvPr/>
        </p:nvSpPr>
        <p:spPr bwMode="auto">
          <a:xfrm>
            <a:off x="4502150" y="1570038"/>
            <a:ext cx="414655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s-ES" altLang="en-US" sz="1700" smtClean="0">
                <a:solidFill>
                  <a:prstClr val="black"/>
                </a:solidFill>
              </a:rPr>
              <a:t>Initialized from </a:t>
            </a:r>
            <a:r>
              <a:rPr lang="es-ES" altLang="en-US" sz="1700" b="1" smtClean="0">
                <a:solidFill>
                  <a:prstClr val="black"/>
                </a:solidFill>
              </a:rPr>
              <a:t>10 different initial states </a:t>
            </a:r>
          </a:p>
          <a:p>
            <a:pPr algn="ctr" eaLnBrk="1" fontAlgn="base" hangingPunct="1">
              <a:spcBef>
                <a:spcPct val="0"/>
              </a:spcBef>
              <a:spcAft>
                <a:spcPct val="0"/>
              </a:spcAft>
            </a:pPr>
            <a:r>
              <a:rPr lang="es-ES" altLang="en-US" sz="1700" smtClean="0">
                <a:solidFill>
                  <a:prstClr val="black"/>
                </a:solidFill>
              </a:rPr>
              <a:t>(common to the three ensembles)</a:t>
            </a:r>
          </a:p>
        </p:txBody>
      </p:sp>
      <p:sp>
        <p:nvSpPr>
          <p:cNvPr id="6" name="Cerrar llave 5"/>
          <p:cNvSpPr/>
          <p:nvPr/>
        </p:nvSpPr>
        <p:spPr>
          <a:xfrm>
            <a:off x="4019550" y="1387475"/>
            <a:ext cx="393700" cy="974725"/>
          </a:xfrm>
          <a:prstGeom prst="rightBrace">
            <a:avLst>
              <a:gd name="adj1" fmla="val 4863"/>
              <a:gd name="adj2" fmla="val 50000"/>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s-ES">
              <a:solidFill>
                <a:prstClr val="black"/>
              </a:solidFill>
            </a:endParaRPr>
          </a:p>
        </p:txBody>
      </p:sp>
    </p:spTree>
    <p:extLst>
      <p:ext uri="{BB962C8B-B14F-4D97-AF65-F5344CB8AC3E}">
        <p14:creationId xmlns:p14="http://schemas.microsoft.com/office/powerpoint/2010/main" val="3131416611"/>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uadroTexto 37"/>
          <p:cNvSpPr txBox="1">
            <a:spLocks noChangeArrowheads="1"/>
          </p:cNvSpPr>
          <p:nvPr/>
        </p:nvSpPr>
        <p:spPr bwMode="auto">
          <a:xfrm>
            <a:off x="5781675" y="1720850"/>
            <a:ext cx="10541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s-ES" altLang="en-US" sz="2000" b="1" smtClean="0">
                <a:solidFill>
                  <a:prstClr val="white"/>
                </a:solidFill>
                <a:latin typeface="Calibri" pitchFamily="34" charset="0"/>
              </a:rPr>
              <a:t>ORCA12</a:t>
            </a:r>
          </a:p>
        </p:txBody>
      </p:sp>
      <p:pic>
        <p:nvPicPr>
          <p:cNvPr id="27651"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19913" y="5813425"/>
            <a:ext cx="2081212"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2" name="Agrupar 1"/>
          <p:cNvGrpSpPr>
            <a:grpSpLocks/>
          </p:cNvGrpSpPr>
          <p:nvPr/>
        </p:nvGrpSpPr>
        <p:grpSpPr bwMode="auto">
          <a:xfrm>
            <a:off x="4445000" y="1577975"/>
            <a:ext cx="4548188" cy="3411538"/>
            <a:chOff x="4212618" y="1277020"/>
            <a:chExt cx="4949825" cy="3713163"/>
          </a:xfrm>
        </p:grpSpPr>
        <p:pic>
          <p:nvPicPr>
            <p:cNvPr id="27666" name="Imagen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12618" y="1277020"/>
              <a:ext cx="4949825" cy="371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ángulo 40"/>
            <p:cNvSpPr/>
            <p:nvPr/>
          </p:nvSpPr>
          <p:spPr>
            <a:xfrm>
              <a:off x="4839769" y="1721080"/>
              <a:ext cx="3838921" cy="2861329"/>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prstClr val="white"/>
                </a:solidFill>
              </a:endParaRPr>
            </a:p>
          </p:txBody>
        </p:sp>
      </p:grpSp>
      <p:sp>
        <p:nvSpPr>
          <p:cNvPr id="27653" name="Shape 153"/>
          <p:cNvSpPr txBox="1">
            <a:spLocks/>
          </p:cNvSpPr>
          <p:nvPr/>
        </p:nvSpPr>
        <p:spPr bwMode="auto">
          <a:xfrm>
            <a:off x="4868863" y="4702175"/>
            <a:ext cx="402272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180000" rIns="180000" bIns="18000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1" fontAlgn="base" hangingPunct="1">
              <a:spcBef>
                <a:spcPts val="1000"/>
              </a:spcBef>
              <a:spcAft>
                <a:spcPct val="0"/>
              </a:spcAft>
              <a:buFont typeface="Arial" pitchFamily="34" charset="0"/>
              <a:buNone/>
            </a:pPr>
            <a:r>
              <a:rPr lang="es-ES" altLang="en-US" sz="1800" b="1" smtClean="0">
                <a:solidFill>
                  <a:srgbClr val="980000"/>
                </a:solidFill>
              </a:rPr>
              <a:t>Volcanic eruptions</a:t>
            </a:r>
            <a:r>
              <a:rPr lang="es-ES" altLang="en-US" sz="1800" smtClean="0">
                <a:solidFill>
                  <a:srgbClr val="980000"/>
                </a:solidFill>
              </a:rPr>
              <a:t> can however excite</a:t>
            </a:r>
            <a:r>
              <a:rPr lang="es-ES" altLang="en-US" sz="1800" b="1" smtClean="0">
                <a:solidFill>
                  <a:srgbClr val="980000"/>
                </a:solidFill>
              </a:rPr>
              <a:t> non-linear responses</a:t>
            </a:r>
            <a:r>
              <a:rPr lang="es-ES" altLang="en-US" sz="1800" smtClean="0">
                <a:solidFill>
                  <a:srgbClr val="980000"/>
                </a:solidFill>
              </a:rPr>
              <a:t>, as seen above for</a:t>
            </a:r>
            <a:r>
              <a:rPr lang="es-ES" altLang="en-US" sz="1800" b="1" smtClean="0">
                <a:solidFill>
                  <a:srgbClr val="980000"/>
                </a:solidFill>
              </a:rPr>
              <a:t> El Niño region</a:t>
            </a:r>
          </a:p>
        </p:txBody>
      </p:sp>
      <p:sp>
        <p:nvSpPr>
          <p:cNvPr id="16" name="Rectángulo 15"/>
          <p:cNvSpPr/>
          <p:nvPr/>
        </p:nvSpPr>
        <p:spPr>
          <a:xfrm>
            <a:off x="5037138" y="5967413"/>
            <a:ext cx="1747837" cy="631825"/>
          </a:xfrm>
          <a:prstGeom prst="rect">
            <a:avLst/>
          </a:prstGeom>
        </p:spPr>
        <p:txBody>
          <a:bodyPr wrap="none">
            <a:spAutoFit/>
          </a:bodyPr>
          <a:lstStyle/>
          <a:p>
            <a:pPr>
              <a:defRPr/>
            </a:pPr>
            <a:r>
              <a:rPr lang="en-US" sz="3500" b="1" spc="-1" dirty="0">
                <a:solidFill>
                  <a:srgbClr val="F79646"/>
                </a:solidFill>
                <a:uFill>
                  <a:solidFill>
                    <a:srgbClr val="FFFFFF"/>
                  </a:solidFill>
                </a:uFill>
                <a:latin typeface="Candara"/>
                <a:ea typeface="ＭＳ Ｐゴシック"/>
                <a:cs typeface="Candara"/>
              </a:rPr>
              <a:t>VOLMIP</a:t>
            </a:r>
            <a:endParaRPr lang="es-ES" sz="3500" b="1" dirty="0">
              <a:solidFill>
                <a:srgbClr val="F79646"/>
              </a:solidFill>
              <a:latin typeface="Candara"/>
              <a:cs typeface="Candara"/>
            </a:endParaRPr>
          </a:p>
        </p:txBody>
      </p:sp>
      <p:sp>
        <p:nvSpPr>
          <p:cNvPr id="27655" name="CuadroTexto 7"/>
          <p:cNvSpPr txBox="1">
            <a:spLocks noChangeArrowheads="1"/>
          </p:cNvSpPr>
          <p:nvPr/>
        </p:nvSpPr>
        <p:spPr bwMode="auto">
          <a:xfrm>
            <a:off x="246063" y="2551113"/>
            <a:ext cx="2857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s-ES" altLang="en-US" sz="1600" b="1" smtClean="0">
                <a:solidFill>
                  <a:prstClr val="black"/>
                </a:solidFill>
              </a:rPr>
              <a:t>Zonally averaged total AOD</a:t>
            </a:r>
          </a:p>
        </p:txBody>
      </p:sp>
      <p:grpSp>
        <p:nvGrpSpPr>
          <p:cNvPr id="27656" name="Agrupar 17"/>
          <p:cNvGrpSpPr>
            <a:grpSpLocks/>
          </p:cNvGrpSpPr>
          <p:nvPr/>
        </p:nvGrpSpPr>
        <p:grpSpPr bwMode="auto">
          <a:xfrm>
            <a:off x="720725" y="2967038"/>
            <a:ext cx="2111375" cy="2506662"/>
            <a:chOff x="481013" y="2549525"/>
            <a:chExt cx="2555875" cy="3033713"/>
          </a:xfrm>
        </p:grpSpPr>
        <p:pic>
          <p:nvPicPr>
            <p:cNvPr id="27662" name="Imagen 6"/>
            <p:cNvPicPr>
              <a:picLocks noChangeAspect="1"/>
            </p:cNvPicPr>
            <p:nvPr/>
          </p:nvPicPr>
          <p:blipFill>
            <a:blip r:embed="rId5">
              <a:extLst>
                <a:ext uri="{28A0092B-C50C-407E-A947-70E740481C1C}">
                  <a14:useLocalDpi xmlns:a14="http://schemas.microsoft.com/office/drawing/2010/main" val="0"/>
                </a:ext>
              </a:extLst>
            </a:blip>
            <a:srcRect l="53494" t="3853" b="13338"/>
            <a:stretch>
              <a:fillRect/>
            </a:stretch>
          </p:blipFill>
          <p:spPr bwMode="auto">
            <a:xfrm>
              <a:off x="481013" y="2549525"/>
              <a:ext cx="2555875"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ángulo 19"/>
            <p:cNvSpPr/>
            <p:nvPr/>
          </p:nvSpPr>
          <p:spPr>
            <a:xfrm>
              <a:off x="529056" y="2597557"/>
              <a:ext cx="2229184" cy="2739757"/>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prstClr val="white"/>
                </a:solidFill>
              </a:endParaRPr>
            </a:p>
          </p:txBody>
        </p:sp>
        <p:sp>
          <p:nvSpPr>
            <p:cNvPr id="27664" name="CuadroTexto 38"/>
            <p:cNvSpPr txBox="1">
              <a:spLocks noChangeArrowheads="1"/>
            </p:cNvSpPr>
            <p:nvPr/>
          </p:nvSpPr>
          <p:spPr bwMode="auto">
            <a:xfrm>
              <a:off x="671798" y="4930044"/>
              <a:ext cx="9429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s-ES" altLang="en-US" sz="1500" smtClean="0">
                  <a:solidFill>
                    <a:srgbClr val="FF0000"/>
                  </a:solidFill>
                </a:rPr>
                <a:t>Pinatubo</a:t>
              </a:r>
            </a:p>
            <a:p>
              <a:pPr eaLnBrk="1" fontAlgn="base" hangingPunct="1">
                <a:spcBef>
                  <a:spcPct val="0"/>
                </a:spcBef>
                <a:spcAft>
                  <a:spcPct val="0"/>
                </a:spcAft>
              </a:pPr>
              <a:r>
                <a:rPr lang="es-ES" altLang="en-US" sz="1500" smtClean="0">
                  <a:solidFill>
                    <a:srgbClr val="FF0000"/>
                  </a:solidFill>
                </a:rPr>
                <a:t> </a:t>
              </a:r>
            </a:p>
          </p:txBody>
        </p:sp>
        <p:sp>
          <p:nvSpPr>
            <p:cNvPr id="27665" name="CuadroTexto 39"/>
            <p:cNvSpPr txBox="1">
              <a:spLocks noChangeArrowheads="1"/>
            </p:cNvSpPr>
            <p:nvPr/>
          </p:nvSpPr>
          <p:spPr bwMode="auto">
            <a:xfrm>
              <a:off x="1036638" y="2752725"/>
              <a:ext cx="1788795" cy="670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s-ES" altLang="en-US" sz="1500" smtClean="0">
                  <a:solidFill>
                    <a:srgbClr val="660066"/>
                  </a:solidFill>
                </a:rPr>
                <a:t>Tambora</a:t>
              </a:r>
            </a:p>
            <a:p>
              <a:pPr eaLnBrk="1" fontAlgn="base" hangingPunct="1">
                <a:spcBef>
                  <a:spcPct val="0"/>
                </a:spcBef>
                <a:spcAft>
                  <a:spcPct val="0"/>
                </a:spcAft>
              </a:pPr>
              <a:r>
                <a:rPr lang="es-ES" altLang="en-US" sz="1500" smtClean="0">
                  <a:solidFill>
                    <a:srgbClr val="660066"/>
                  </a:solidFill>
                </a:rPr>
                <a:t>(6 times larger)</a:t>
              </a:r>
            </a:p>
          </p:txBody>
        </p:sp>
      </p:grpSp>
      <p:sp>
        <p:nvSpPr>
          <p:cNvPr id="27657" name="CuadroTexto 21"/>
          <p:cNvSpPr txBox="1">
            <a:spLocks noChangeArrowheads="1"/>
          </p:cNvSpPr>
          <p:nvPr/>
        </p:nvSpPr>
        <p:spPr bwMode="auto">
          <a:xfrm>
            <a:off x="261938" y="5651500"/>
            <a:ext cx="461327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lnSpc>
                <a:spcPct val="110000"/>
              </a:lnSpc>
              <a:spcBef>
                <a:spcPct val="0"/>
              </a:spcBef>
              <a:spcAft>
                <a:spcPct val="0"/>
              </a:spcAft>
            </a:pPr>
            <a:r>
              <a:rPr lang="es-ES" altLang="en-US" sz="1800" b="1" smtClean="0">
                <a:solidFill>
                  <a:srgbClr val="4F81BD"/>
                </a:solidFill>
              </a:rPr>
              <a:t>Eruptions </a:t>
            </a:r>
            <a:r>
              <a:rPr lang="es-ES" altLang="en-US" sz="1800" smtClean="0">
                <a:solidFill>
                  <a:srgbClr val="4F81BD"/>
                </a:solidFill>
              </a:rPr>
              <a:t>of different magnitude exert </a:t>
            </a:r>
            <a:r>
              <a:rPr lang="es-ES" altLang="en-US" sz="1800" b="1" smtClean="0">
                <a:solidFill>
                  <a:srgbClr val="4F81BD"/>
                </a:solidFill>
              </a:rPr>
              <a:t>similar climate impacts:</a:t>
            </a:r>
            <a:r>
              <a:rPr lang="es-ES" altLang="en-US" sz="1800" smtClean="0">
                <a:solidFill>
                  <a:srgbClr val="4F81BD"/>
                </a:solidFill>
              </a:rPr>
              <a:t> a</a:t>
            </a:r>
            <a:r>
              <a:rPr lang="es-ES" altLang="en-US" sz="1800" b="1" smtClean="0">
                <a:solidFill>
                  <a:srgbClr val="4F81BD"/>
                </a:solidFill>
              </a:rPr>
              <a:t> global cooling </a:t>
            </a:r>
            <a:r>
              <a:rPr lang="es-ES" altLang="en-US" sz="1800" smtClean="0">
                <a:solidFill>
                  <a:srgbClr val="4F81BD"/>
                </a:solidFill>
              </a:rPr>
              <a:t>and regional </a:t>
            </a:r>
            <a:r>
              <a:rPr lang="es-ES" altLang="en-US" sz="1800" b="1" smtClean="0">
                <a:solidFill>
                  <a:srgbClr val="4F81BD"/>
                </a:solidFill>
              </a:rPr>
              <a:t>warming over the Arctic</a:t>
            </a:r>
          </a:p>
        </p:txBody>
      </p:sp>
      <p:sp>
        <p:nvSpPr>
          <p:cNvPr id="27658" name="CuadroTexto 24"/>
          <p:cNvSpPr txBox="1">
            <a:spLocks noChangeArrowheads="1"/>
          </p:cNvSpPr>
          <p:nvPr/>
        </p:nvSpPr>
        <p:spPr bwMode="auto">
          <a:xfrm>
            <a:off x="295275" y="965200"/>
            <a:ext cx="5097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s-ES" altLang="en-US" sz="1800" b="1" dirty="0" err="1" smtClean="0">
                <a:solidFill>
                  <a:prstClr val="black"/>
                </a:solidFill>
              </a:rPr>
              <a:t>Perfect</a:t>
            </a:r>
            <a:r>
              <a:rPr lang="es-ES" altLang="en-US" sz="1800" b="1" dirty="0" smtClean="0">
                <a:solidFill>
                  <a:prstClr val="black"/>
                </a:solidFill>
              </a:rPr>
              <a:t> </a:t>
            </a:r>
            <a:r>
              <a:rPr lang="es-ES" altLang="en-US" sz="1800" b="1" dirty="0" err="1" smtClean="0">
                <a:solidFill>
                  <a:prstClr val="black"/>
                </a:solidFill>
              </a:rPr>
              <a:t>model</a:t>
            </a:r>
            <a:r>
              <a:rPr lang="es-ES" altLang="en-US" sz="1800" b="1" dirty="0" smtClean="0">
                <a:solidFill>
                  <a:prstClr val="black"/>
                </a:solidFill>
              </a:rPr>
              <a:t> </a:t>
            </a:r>
            <a:r>
              <a:rPr lang="es-ES" altLang="en-US" sz="1800" b="1" dirty="0" err="1" smtClean="0">
                <a:solidFill>
                  <a:prstClr val="black"/>
                </a:solidFill>
              </a:rPr>
              <a:t>experiments</a:t>
            </a:r>
            <a:r>
              <a:rPr lang="es-ES" altLang="en-US" sz="1800" b="1" dirty="0" smtClean="0">
                <a:solidFill>
                  <a:prstClr val="black"/>
                </a:solidFill>
              </a:rPr>
              <a:t> </a:t>
            </a:r>
            <a:r>
              <a:rPr lang="es-ES" altLang="en-US" sz="1800" b="1" dirty="0" err="1" smtClean="0">
                <a:solidFill>
                  <a:prstClr val="black"/>
                </a:solidFill>
              </a:rPr>
              <a:t>with</a:t>
            </a:r>
            <a:r>
              <a:rPr lang="es-ES" altLang="en-US" sz="1800" b="1" dirty="0" smtClean="0">
                <a:solidFill>
                  <a:prstClr val="black"/>
                </a:solidFill>
              </a:rPr>
              <a:t> EC-</a:t>
            </a:r>
            <a:r>
              <a:rPr lang="es-ES" altLang="en-US" sz="1800" b="1" dirty="0" err="1" smtClean="0">
                <a:solidFill>
                  <a:prstClr val="black"/>
                </a:solidFill>
              </a:rPr>
              <a:t>Earth</a:t>
            </a:r>
            <a:r>
              <a:rPr lang="es-ES" altLang="en-US" sz="1800" b="1" dirty="0" smtClean="0">
                <a:solidFill>
                  <a:prstClr val="black"/>
                </a:solidFill>
              </a:rPr>
              <a:t> 3.2</a:t>
            </a:r>
          </a:p>
        </p:txBody>
      </p:sp>
      <p:sp>
        <p:nvSpPr>
          <p:cNvPr id="27659" name="Rectángulo 25"/>
          <p:cNvSpPr>
            <a:spLocks noChangeArrowheads="1"/>
          </p:cNvSpPr>
          <p:nvPr/>
        </p:nvSpPr>
        <p:spPr bwMode="auto">
          <a:xfrm>
            <a:off x="439738" y="1374775"/>
            <a:ext cx="3589337"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lnSpc>
                <a:spcPct val="120000"/>
              </a:lnSpc>
              <a:spcBef>
                <a:spcPct val="0"/>
              </a:spcBef>
              <a:spcAft>
                <a:spcPct val="0"/>
              </a:spcAft>
            </a:pPr>
            <a:r>
              <a:rPr lang="es-ES" altLang="en-US" sz="1700" smtClean="0">
                <a:solidFill>
                  <a:srgbClr val="FF0000"/>
                </a:solidFill>
              </a:rPr>
              <a:t>Idealised </a:t>
            </a:r>
            <a:r>
              <a:rPr lang="es-ES" altLang="en-US" sz="1700" b="1" smtClean="0">
                <a:solidFill>
                  <a:srgbClr val="FF0000"/>
                </a:solidFill>
              </a:rPr>
              <a:t>Pinatubo</a:t>
            </a:r>
            <a:r>
              <a:rPr lang="es-ES" altLang="en-US" sz="1700" smtClean="0">
                <a:solidFill>
                  <a:prstClr val="black"/>
                </a:solidFill>
              </a:rPr>
              <a:t> (1991 eruption)</a:t>
            </a:r>
          </a:p>
          <a:p>
            <a:pPr eaLnBrk="1" fontAlgn="base" hangingPunct="1">
              <a:lnSpc>
                <a:spcPct val="120000"/>
              </a:lnSpc>
              <a:spcBef>
                <a:spcPct val="0"/>
              </a:spcBef>
              <a:spcAft>
                <a:spcPct val="0"/>
              </a:spcAft>
            </a:pPr>
            <a:r>
              <a:rPr lang="es-ES" altLang="en-US" sz="1700" smtClean="0">
                <a:solidFill>
                  <a:srgbClr val="660066"/>
                </a:solidFill>
              </a:rPr>
              <a:t>Idealised </a:t>
            </a:r>
            <a:r>
              <a:rPr lang="es-ES" altLang="en-US" sz="1700" b="1" smtClean="0">
                <a:solidFill>
                  <a:srgbClr val="660066"/>
                </a:solidFill>
              </a:rPr>
              <a:t>Tambora</a:t>
            </a:r>
            <a:r>
              <a:rPr lang="es-ES" altLang="en-US" sz="1700" smtClean="0">
                <a:solidFill>
                  <a:prstClr val="black"/>
                </a:solidFill>
              </a:rPr>
              <a:t> (1815 eruption)</a:t>
            </a:r>
          </a:p>
          <a:p>
            <a:pPr eaLnBrk="1" fontAlgn="base" hangingPunct="1">
              <a:lnSpc>
                <a:spcPct val="120000"/>
              </a:lnSpc>
              <a:spcBef>
                <a:spcPct val="0"/>
              </a:spcBef>
              <a:spcAft>
                <a:spcPct val="0"/>
              </a:spcAft>
            </a:pPr>
            <a:r>
              <a:rPr lang="es-ES" altLang="en-US" sz="1700" b="1" smtClean="0">
                <a:solidFill>
                  <a:srgbClr val="7F7F7F"/>
                </a:solidFill>
              </a:rPr>
              <a:t>CTRL</a:t>
            </a:r>
            <a:r>
              <a:rPr lang="es-ES" altLang="en-US" sz="1700" smtClean="0">
                <a:solidFill>
                  <a:prstClr val="black"/>
                </a:solidFill>
              </a:rPr>
              <a:t> (background aerosols)</a:t>
            </a:r>
          </a:p>
        </p:txBody>
      </p:sp>
      <p:sp>
        <p:nvSpPr>
          <p:cNvPr id="27660" name="Rectángulo 10"/>
          <p:cNvSpPr>
            <a:spLocks noChangeArrowheads="1"/>
          </p:cNvSpPr>
          <p:nvPr/>
        </p:nvSpPr>
        <p:spPr bwMode="auto">
          <a:xfrm>
            <a:off x="4816475" y="1554163"/>
            <a:ext cx="5349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s-ES" altLang="en-US" sz="1600" b="1" smtClean="0">
                <a:solidFill>
                  <a:prstClr val="black"/>
                </a:solidFill>
              </a:rPr>
              <a:t>Predicted ENSO3.4 after the eruptions</a:t>
            </a:r>
          </a:p>
        </p:txBody>
      </p:sp>
      <p:sp>
        <p:nvSpPr>
          <p:cNvPr id="30" name="Rectángulo 29"/>
          <p:cNvSpPr/>
          <p:nvPr/>
        </p:nvSpPr>
        <p:spPr>
          <a:xfrm>
            <a:off x="5922963" y="938213"/>
            <a:ext cx="3175000" cy="400050"/>
          </a:xfrm>
          <a:prstGeom prst="rect">
            <a:avLst/>
          </a:prstGeom>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2000" i="1" smtClean="0">
                <a:solidFill>
                  <a:srgbClr val="000000"/>
                </a:solidFill>
                <a:latin typeface="Calibri" pitchFamily="34" charset="0"/>
              </a:rPr>
              <a:t>Martín et al (In Preparation)</a:t>
            </a:r>
            <a:endParaRPr lang="es-ES" altLang="en-US" sz="2000" i="1" smtClean="0">
              <a:solidFill>
                <a:prstClr val="black"/>
              </a:solidFill>
            </a:endParaRPr>
          </a:p>
        </p:txBody>
      </p:sp>
      <p:sp>
        <p:nvSpPr>
          <p:cNvPr id="22" name="TextShape 2"/>
          <p:cNvSpPr txBox="1"/>
          <p:nvPr/>
        </p:nvSpPr>
        <p:spPr>
          <a:xfrm>
            <a:off x="102604" y="115220"/>
            <a:ext cx="8075613" cy="679450"/>
          </a:xfrm>
          <a:prstGeom prst="rect">
            <a:avLst/>
          </a:prstGeom>
          <a:noFill/>
          <a:ln>
            <a:noFill/>
          </a:ln>
        </p:spPr>
        <p:txBody>
          <a:bodyPr lIns="90000" tIns="45000" rIns="90000" bIns="45000"/>
          <a:lstStyle>
            <a:defPPr>
              <a:defRPr lang="en-US"/>
            </a:defPPr>
            <a:lvl1pPr>
              <a:defRPr sz="3600" b="1" spc="-1">
                <a:solidFill>
                  <a:srgbClr val="FFFFFF"/>
                </a:solidFill>
                <a:uFill>
                  <a:solidFill>
                    <a:srgbClr val="FFFFFF"/>
                  </a:solidFill>
                </a:uFill>
                <a:latin typeface="Calibri" panose="020F0502020204030204" pitchFamily="34" charset="0"/>
                <a:ea typeface="ＭＳ Ｐゴシック"/>
              </a:defRPr>
            </a:lvl1pPr>
          </a:lstStyle>
          <a:p>
            <a:r>
              <a:rPr lang="en-US" dirty="0"/>
              <a:t>Impact of volcanoes on climate</a:t>
            </a:r>
          </a:p>
        </p:txBody>
      </p:sp>
    </p:spTree>
    <p:extLst>
      <p:ext uri="{BB962C8B-B14F-4D97-AF65-F5344CB8AC3E}">
        <p14:creationId xmlns:p14="http://schemas.microsoft.com/office/powerpoint/2010/main" val="1981168491"/>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TextShape 2"/>
          <p:cNvSpPr txBox="1"/>
          <p:nvPr/>
        </p:nvSpPr>
        <p:spPr>
          <a:xfrm>
            <a:off x="121403" y="115220"/>
            <a:ext cx="6718300" cy="679450"/>
          </a:xfrm>
          <a:prstGeom prst="rect">
            <a:avLst/>
          </a:prstGeom>
          <a:noFill/>
          <a:ln>
            <a:noFill/>
          </a:ln>
        </p:spPr>
        <p:txBody>
          <a:bodyPr lIns="90000" tIns="45000" rIns="90000" bIns="45000"/>
          <a:lstStyle>
            <a:defPPr>
              <a:defRPr lang="en-US"/>
            </a:defPPr>
            <a:lvl1pPr>
              <a:defRPr sz="3600" b="1" spc="-1">
                <a:solidFill>
                  <a:srgbClr val="FFFFFF"/>
                </a:solidFill>
                <a:uFill>
                  <a:solidFill>
                    <a:srgbClr val="FFFFFF"/>
                  </a:solidFill>
                </a:uFill>
                <a:latin typeface="Calibri" panose="020F0502020204030204" pitchFamily="34" charset="0"/>
                <a:ea typeface="ＭＳ Ｐゴシック"/>
              </a:defRPr>
            </a:lvl1pPr>
          </a:lstStyle>
          <a:p>
            <a:r>
              <a:rPr lang="en-US" dirty="0"/>
              <a:t>Impact of the model resolution</a:t>
            </a:r>
          </a:p>
        </p:txBody>
      </p:sp>
      <p:pic>
        <p:nvPicPr>
          <p:cNvPr id="15362" name="Imagen 3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6263" y="6230938"/>
            <a:ext cx="1752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3" name="Agrupar 1119"/>
          <p:cNvGrpSpPr>
            <a:grpSpLocks/>
          </p:cNvGrpSpPr>
          <p:nvPr/>
        </p:nvGrpSpPr>
        <p:grpSpPr bwMode="auto">
          <a:xfrm>
            <a:off x="244475" y="1601788"/>
            <a:ext cx="4572000" cy="2308225"/>
            <a:chOff x="244250" y="1601392"/>
            <a:chExt cx="4572000" cy="2308324"/>
          </a:xfrm>
        </p:grpSpPr>
        <p:sp>
          <p:nvSpPr>
            <p:cNvPr id="15365" name="Rectángulo 5"/>
            <p:cNvSpPr>
              <a:spLocks noChangeArrowheads="1"/>
            </p:cNvSpPr>
            <p:nvPr/>
          </p:nvSpPr>
          <p:spPr bwMode="auto">
            <a:xfrm>
              <a:off x="244250" y="1601392"/>
              <a:ext cx="4572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s-ES" altLang="en-US" sz="1800" smtClean="0">
                  <a:solidFill>
                    <a:prstClr val="black"/>
                  </a:solidFill>
                </a:rPr>
                <a:t>Standard resolution (</a:t>
              </a:r>
              <a:r>
                <a:rPr lang="es-ES" altLang="en-US" sz="1800" b="1" smtClean="0">
                  <a:solidFill>
                    <a:prstClr val="black"/>
                  </a:solidFill>
                </a:rPr>
                <a:t>SR</a:t>
              </a:r>
              <a:r>
                <a:rPr lang="es-ES" altLang="en-US" sz="1800" smtClean="0">
                  <a:solidFill>
                    <a:prstClr val="black"/>
                  </a:solidFill>
                </a:rPr>
                <a:t>)</a:t>
              </a:r>
              <a:endParaRPr lang="es-ES" altLang="en-US" sz="1800" b="1" smtClean="0">
                <a:solidFill>
                  <a:prstClr val="black"/>
                </a:solidFill>
              </a:endParaRPr>
            </a:p>
            <a:p>
              <a:pPr eaLnBrk="1" fontAlgn="base" hangingPunct="1">
                <a:spcBef>
                  <a:spcPct val="0"/>
                </a:spcBef>
                <a:spcAft>
                  <a:spcPct val="0"/>
                </a:spcAft>
              </a:pPr>
              <a:r>
                <a:rPr lang="es-ES" altLang="en-US" sz="1800" smtClean="0">
                  <a:solidFill>
                    <a:prstClr val="black"/>
                  </a:solidFill>
                </a:rPr>
                <a:t>	Atmos:  </a:t>
              </a:r>
              <a:r>
                <a:rPr lang="es-ES" altLang="en-US" sz="1800" u="sng" smtClean="0">
                  <a:solidFill>
                    <a:prstClr val="black"/>
                  </a:solidFill>
                </a:rPr>
                <a:t>T255</a:t>
              </a:r>
              <a:r>
                <a:rPr lang="es-ES" altLang="en-US" sz="1800" smtClean="0">
                  <a:solidFill>
                    <a:prstClr val="black"/>
                  </a:solidFill>
                </a:rPr>
                <a:t> (~ 80 km)</a:t>
              </a:r>
            </a:p>
            <a:p>
              <a:pPr eaLnBrk="1" fontAlgn="base" hangingPunct="1">
                <a:spcBef>
                  <a:spcPct val="0"/>
                </a:spcBef>
                <a:spcAft>
                  <a:spcPct val="0"/>
                </a:spcAft>
              </a:pPr>
              <a:r>
                <a:rPr lang="es-ES" altLang="en-US" sz="1800" smtClean="0">
                  <a:solidFill>
                    <a:prstClr val="black"/>
                  </a:solidFill>
                </a:rPr>
                <a:t>	Ocean:  </a:t>
              </a:r>
              <a:r>
                <a:rPr lang="es-ES" altLang="en-US" sz="1800" u="sng" smtClean="0">
                  <a:solidFill>
                    <a:prstClr val="black"/>
                  </a:solidFill>
                </a:rPr>
                <a:t>ORCA1</a:t>
              </a:r>
              <a:r>
                <a:rPr lang="es-ES" altLang="en-US" sz="1800" smtClean="0">
                  <a:solidFill>
                    <a:prstClr val="black"/>
                  </a:solidFill>
                </a:rPr>
                <a:t> (~ 100 km)</a:t>
              </a:r>
            </a:p>
            <a:p>
              <a:pPr eaLnBrk="1" fontAlgn="base" hangingPunct="1">
                <a:spcBef>
                  <a:spcPct val="0"/>
                </a:spcBef>
                <a:spcAft>
                  <a:spcPct val="0"/>
                </a:spcAft>
              </a:pPr>
              <a:endParaRPr lang="es-ES" altLang="en-US" sz="1800" smtClean="0">
                <a:solidFill>
                  <a:prstClr val="black"/>
                </a:solidFill>
              </a:endParaRPr>
            </a:p>
            <a:p>
              <a:pPr eaLnBrk="1" fontAlgn="base" hangingPunct="1">
                <a:spcBef>
                  <a:spcPct val="0"/>
                </a:spcBef>
                <a:spcAft>
                  <a:spcPct val="0"/>
                </a:spcAft>
              </a:pPr>
              <a:r>
                <a:rPr lang="es-ES" altLang="en-US" sz="1800" smtClean="0">
                  <a:solidFill>
                    <a:prstClr val="black"/>
                  </a:solidFill>
                </a:rPr>
                <a:t>High resolution (</a:t>
              </a:r>
              <a:r>
                <a:rPr lang="es-ES" altLang="en-US" sz="1800" b="1" smtClean="0">
                  <a:solidFill>
                    <a:prstClr val="black"/>
                  </a:solidFill>
                </a:rPr>
                <a:t>HR</a:t>
              </a:r>
              <a:r>
                <a:rPr lang="es-ES" altLang="en-US" sz="1800" smtClean="0">
                  <a:solidFill>
                    <a:prstClr val="black"/>
                  </a:solidFill>
                </a:rPr>
                <a:t>)</a:t>
              </a:r>
              <a:endParaRPr lang="es-ES" altLang="en-US" sz="1800" b="1" smtClean="0">
                <a:solidFill>
                  <a:prstClr val="black"/>
                </a:solidFill>
              </a:endParaRPr>
            </a:p>
            <a:p>
              <a:pPr eaLnBrk="1" fontAlgn="base" hangingPunct="1">
                <a:spcBef>
                  <a:spcPct val="0"/>
                </a:spcBef>
                <a:spcAft>
                  <a:spcPct val="0"/>
                </a:spcAft>
              </a:pPr>
              <a:r>
                <a:rPr lang="es-ES" altLang="en-US" sz="1800" smtClean="0">
                  <a:solidFill>
                    <a:prstClr val="black"/>
                  </a:solidFill>
                </a:rPr>
                <a:t>	Atmos:  </a:t>
              </a:r>
              <a:r>
                <a:rPr lang="es-ES" altLang="en-US" sz="1800" u="sng" smtClean="0">
                  <a:solidFill>
                    <a:prstClr val="black"/>
                  </a:solidFill>
                </a:rPr>
                <a:t>T511</a:t>
              </a:r>
              <a:r>
                <a:rPr lang="es-ES" altLang="en-US" sz="1800" smtClean="0">
                  <a:solidFill>
                    <a:prstClr val="black"/>
                  </a:solidFill>
                </a:rPr>
                <a:t> (~ 40 km)</a:t>
              </a:r>
            </a:p>
            <a:p>
              <a:pPr eaLnBrk="1" fontAlgn="base" hangingPunct="1">
                <a:spcBef>
                  <a:spcPct val="0"/>
                </a:spcBef>
                <a:spcAft>
                  <a:spcPct val="0"/>
                </a:spcAft>
              </a:pPr>
              <a:r>
                <a:rPr lang="es-ES" altLang="en-US" sz="1800" smtClean="0">
                  <a:solidFill>
                    <a:prstClr val="black"/>
                  </a:solidFill>
                </a:rPr>
                <a:t>	Ocean:  </a:t>
              </a:r>
              <a:r>
                <a:rPr lang="es-ES" altLang="en-US" sz="1800" u="sng" smtClean="0">
                  <a:solidFill>
                    <a:prstClr val="black"/>
                  </a:solidFill>
                </a:rPr>
                <a:t>ORCA025</a:t>
              </a:r>
              <a:r>
                <a:rPr lang="es-ES" altLang="en-US" sz="1800" smtClean="0">
                  <a:solidFill>
                    <a:prstClr val="black"/>
                  </a:solidFill>
                </a:rPr>
                <a:t> (~ 25 km)</a:t>
              </a:r>
            </a:p>
            <a:p>
              <a:pPr eaLnBrk="1" fontAlgn="base" hangingPunct="1">
                <a:spcBef>
                  <a:spcPct val="0"/>
                </a:spcBef>
                <a:spcAft>
                  <a:spcPct val="0"/>
                </a:spcAft>
              </a:pPr>
              <a:endParaRPr lang="es-ES" altLang="en-US" sz="1800" smtClean="0">
                <a:solidFill>
                  <a:prstClr val="black"/>
                </a:solidFill>
              </a:endParaRPr>
            </a:p>
          </p:txBody>
        </p:sp>
        <p:sp>
          <p:nvSpPr>
            <p:cNvPr id="22" name="Abrir corchete 21"/>
            <p:cNvSpPr/>
            <p:nvPr/>
          </p:nvSpPr>
          <p:spPr>
            <a:xfrm>
              <a:off x="564925" y="2006221"/>
              <a:ext cx="104775" cy="444519"/>
            </a:xfrm>
            <a:prstGeom prst="leftBracket">
              <a:avLst/>
            </a:prstGeom>
            <a:ln w="28575" cmpd="sng">
              <a:solidFill>
                <a:schemeClr val="accent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s-ES">
                <a:solidFill>
                  <a:prstClr val="black"/>
                </a:solidFill>
              </a:endParaRPr>
            </a:p>
          </p:txBody>
        </p:sp>
        <p:sp>
          <p:nvSpPr>
            <p:cNvPr id="39" name="Abrir corchete 38"/>
            <p:cNvSpPr/>
            <p:nvPr/>
          </p:nvSpPr>
          <p:spPr>
            <a:xfrm>
              <a:off x="564925" y="3082593"/>
              <a:ext cx="104775" cy="444519"/>
            </a:xfrm>
            <a:prstGeom prst="leftBracket">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s-ES">
                <a:solidFill>
                  <a:prstClr val="black"/>
                </a:solidFill>
              </a:endParaRPr>
            </a:p>
          </p:txBody>
        </p:sp>
        <p:sp>
          <p:nvSpPr>
            <p:cNvPr id="40" name="Abrir corchete 39"/>
            <p:cNvSpPr/>
            <p:nvPr/>
          </p:nvSpPr>
          <p:spPr>
            <a:xfrm flipH="1">
              <a:off x="3695475" y="2006221"/>
              <a:ext cx="104775" cy="444519"/>
            </a:xfrm>
            <a:prstGeom prst="leftBracket">
              <a:avLst/>
            </a:prstGeom>
            <a:ln w="28575" cmpd="sng">
              <a:solidFill>
                <a:schemeClr val="accent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s-ES">
                <a:solidFill>
                  <a:prstClr val="black"/>
                </a:solidFill>
              </a:endParaRPr>
            </a:p>
          </p:txBody>
        </p:sp>
        <p:sp>
          <p:nvSpPr>
            <p:cNvPr id="41" name="Abrir corchete 40"/>
            <p:cNvSpPr/>
            <p:nvPr/>
          </p:nvSpPr>
          <p:spPr>
            <a:xfrm flipH="1">
              <a:off x="3836763" y="3082593"/>
              <a:ext cx="104775" cy="444519"/>
            </a:xfrm>
            <a:prstGeom prst="leftBracket">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s-ES">
                <a:solidFill>
                  <a:prstClr val="black"/>
                </a:solidFill>
              </a:endParaRPr>
            </a:p>
          </p:txBody>
        </p:sp>
      </p:grpSp>
      <p:pic>
        <p:nvPicPr>
          <p:cNvPr id="15364" name="Imagen 4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875" y="5353050"/>
            <a:ext cx="138747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259130" y="987827"/>
            <a:ext cx="5448276" cy="369332"/>
          </a:xfrm>
          <a:prstGeom prst="rect">
            <a:avLst/>
          </a:prstGeom>
        </p:spPr>
        <p:txBody>
          <a:bodyPr wrap="none">
            <a:spAutoFit/>
          </a:bodyPr>
          <a:lstStyle/>
          <a:p>
            <a:r>
              <a:rPr lang="fi-FI" b="1" dirty="0" err="1" smtClean="0"/>
              <a:t>Seasonal</a:t>
            </a:r>
            <a:r>
              <a:rPr lang="fi-FI" b="1" dirty="0" smtClean="0"/>
              <a:t> </a:t>
            </a:r>
            <a:r>
              <a:rPr lang="fi-FI" b="1" dirty="0" err="1" smtClean="0"/>
              <a:t>Forecasts</a:t>
            </a:r>
            <a:r>
              <a:rPr lang="fi-FI" b="1" dirty="0" smtClean="0"/>
              <a:t> </a:t>
            </a:r>
            <a:r>
              <a:rPr lang="fi-FI" b="1" dirty="0" smtClean="0">
                <a:solidFill>
                  <a:schemeClr val="bg1">
                    <a:lumMod val="50000"/>
                  </a:schemeClr>
                </a:solidFill>
              </a:rPr>
              <a:t>[1981</a:t>
            </a:r>
            <a:r>
              <a:rPr lang="fi-FI" b="1" dirty="0">
                <a:solidFill>
                  <a:schemeClr val="bg1">
                    <a:lumMod val="50000"/>
                  </a:schemeClr>
                </a:solidFill>
              </a:rPr>
              <a:t>–</a:t>
            </a:r>
            <a:r>
              <a:rPr lang="fi-FI" b="1" dirty="0" smtClean="0">
                <a:solidFill>
                  <a:schemeClr val="bg1">
                    <a:lumMod val="50000"/>
                  </a:schemeClr>
                </a:solidFill>
              </a:rPr>
              <a:t>2010]</a:t>
            </a:r>
            <a:r>
              <a:rPr lang="fi-FI" dirty="0"/>
              <a:t> </a:t>
            </a:r>
            <a:r>
              <a:rPr lang="fi-FI" dirty="0" smtClean="0">
                <a:latin typeface="Wingdings"/>
                <a:ea typeface="Wingdings"/>
                <a:cs typeface="Wingdings"/>
                <a:sym typeface="Wingdings"/>
              </a:rPr>
              <a:t></a:t>
            </a:r>
            <a:r>
              <a:rPr lang="fi-FI" dirty="0" smtClean="0"/>
              <a:t> </a:t>
            </a:r>
            <a:r>
              <a:rPr lang="fi-FI" b="1" dirty="0" smtClean="0"/>
              <a:t>10 </a:t>
            </a:r>
            <a:r>
              <a:rPr lang="fi-FI" b="1" dirty="0" err="1" smtClean="0"/>
              <a:t>members</a:t>
            </a:r>
            <a:endParaRPr lang="es-ES" b="1" dirty="0"/>
          </a:p>
        </p:txBody>
      </p:sp>
    </p:spTree>
    <p:extLst>
      <p:ext uri="{BB962C8B-B14F-4D97-AF65-F5344CB8AC3E}">
        <p14:creationId xmlns:p14="http://schemas.microsoft.com/office/powerpoint/2010/main" val="355772026"/>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agen 3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6263" y="6230938"/>
            <a:ext cx="1752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1" name="Agrupar 1119"/>
          <p:cNvGrpSpPr>
            <a:grpSpLocks/>
          </p:cNvGrpSpPr>
          <p:nvPr/>
        </p:nvGrpSpPr>
        <p:grpSpPr bwMode="auto">
          <a:xfrm>
            <a:off x="244475" y="1601788"/>
            <a:ext cx="4572000" cy="2308225"/>
            <a:chOff x="244250" y="1601392"/>
            <a:chExt cx="4572000" cy="2308324"/>
          </a:xfrm>
        </p:grpSpPr>
        <p:sp>
          <p:nvSpPr>
            <p:cNvPr id="17420" name="Rectángulo 5"/>
            <p:cNvSpPr>
              <a:spLocks noChangeArrowheads="1"/>
            </p:cNvSpPr>
            <p:nvPr/>
          </p:nvSpPr>
          <p:spPr bwMode="auto">
            <a:xfrm>
              <a:off x="244250" y="1601392"/>
              <a:ext cx="4572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s-ES" altLang="en-US" sz="1800" smtClean="0">
                  <a:solidFill>
                    <a:prstClr val="black"/>
                  </a:solidFill>
                </a:rPr>
                <a:t>Standard resolution (</a:t>
              </a:r>
              <a:r>
                <a:rPr lang="es-ES" altLang="en-US" sz="1800" b="1" smtClean="0">
                  <a:solidFill>
                    <a:prstClr val="black"/>
                  </a:solidFill>
                </a:rPr>
                <a:t>SR</a:t>
              </a:r>
              <a:r>
                <a:rPr lang="es-ES" altLang="en-US" sz="1800" smtClean="0">
                  <a:solidFill>
                    <a:prstClr val="black"/>
                  </a:solidFill>
                </a:rPr>
                <a:t>)</a:t>
              </a:r>
              <a:endParaRPr lang="es-ES" altLang="en-US" sz="1800" b="1" smtClean="0">
                <a:solidFill>
                  <a:prstClr val="black"/>
                </a:solidFill>
              </a:endParaRPr>
            </a:p>
            <a:p>
              <a:pPr eaLnBrk="1" fontAlgn="base" hangingPunct="1">
                <a:spcBef>
                  <a:spcPct val="0"/>
                </a:spcBef>
                <a:spcAft>
                  <a:spcPct val="0"/>
                </a:spcAft>
              </a:pPr>
              <a:r>
                <a:rPr lang="es-ES" altLang="en-US" sz="1800" smtClean="0">
                  <a:solidFill>
                    <a:prstClr val="black"/>
                  </a:solidFill>
                </a:rPr>
                <a:t>	Atmos:  </a:t>
              </a:r>
              <a:r>
                <a:rPr lang="es-ES" altLang="en-US" sz="1800" u="sng" smtClean="0">
                  <a:solidFill>
                    <a:prstClr val="black"/>
                  </a:solidFill>
                </a:rPr>
                <a:t>T255</a:t>
              </a:r>
              <a:r>
                <a:rPr lang="es-ES" altLang="en-US" sz="1800" smtClean="0">
                  <a:solidFill>
                    <a:prstClr val="black"/>
                  </a:solidFill>
                </a:rPr>
                <a:t> (~ 80 km)</a:t>
              </a:r>
            </a:p>
            <a:p>
              <a:pPr eaLnBrk="1" fontAlgn="base" hangingPunct="1">
                <a:spcBef>
                  <a:spcPct val="0"/>
                </a:spcBef>
                <a:spcAft>
                  <a:spcPct val="0"/>
                </a:spcAft>
              </a:pPr>
              <a:r>
                <a:rPr lang="es-ES" altLang="en-US" sz="1800" smtClean="0">
                  <a:solidFill>
                    <a:prstClr val="black"/>
                  </a:solidFill>
                </a:rPr>
                <a:t>	Ocean:  </a:t>
              </a:r>
              <a:r>
                <a:rPr lang="es-ES" altLang="en-US" sz="1800" u="sng" smtClean="0">
                  <a:solidFill>
                    <a:prstClr val="black"/>
                  </a:solidFill>
                </a:rPr>
                <a:t>ORCA1</a:t>
              </a:r>
              <a:r>
                <a:rPr lang="es-ES" altLang="en-US" sz="1800" smtClean="0">
                  <a:solidFill>
                    <a:prstClr val="black"/>
                  </a:solidFill>
                </a:rPr>
                <a:t> (~ 100 km)</a:t>
              </a:r>
            </a:p>
            <a:p>
              <a:pPr eaLnBrk="1" fontAlgn="base" hangingPunct="1">
                <a:spcBef>
                  <a:spcPct val="0"/>
                </a:spcBef>
                <a:spcAft>
                  <a:spcPct val="0"/>
                </a:spcAft>
              </a:pPr>
              <a:endParaRPr lang="es-ES" altLang="en-US" sz="1800" smtClean="0">
                <a:solidFill>
                  <a:prstClr val="black"/>
                </a:solidFill>
              </a:endParaRPr>
            </a:p>
            <a:p>
              <a:pPr eaLnBrk="1" fontAlgn="base" hangingPunct="1">
                <a:spcBef>
                  <a:spcPct val="0"/>
                </a:spcBef>
                <a:spcAft>
                  <a:spcPct val="0"/>
                </a:spcAft>
              </a:pPr>
              <a:r>
                <a:rPr lang="es-ES" altLang="en-US" sz="1800" smtClean="0">
                  <a:solidFill>
                    <a:prstClr val="black"/>
                  </a:solidFill>
                </a:rPr>
                <a:t>High resolution (</a:t>
              </a:r>
              <a:r>
                <a:rPr lang="es-ES" altLang="en-US" sz="1800" b="1" smtClean="0">
                  <a:solidFill>
                    <a:prstClr val="black"/>
                  </a:solidFill>
                </a:rPr>
                <a:t>HR</a:t>
              </a:r>
              <a:r>
                <a:rPr lang="es-ES" altLang="en-US" sz="1800" smtClean="0">
                  <a:solidFill>
                    <a:prstClr val="black"/>
                  </a:solidFill>
                </a:rPr>
                <a:t>)</a:t>
              </a:r>
              <a:endParaRPr lang="es-ES" altLang="en-US" sz="1800" b="1" smtClean="0">
                <a:solidFill>
                  <a:prstClr val="black"/>
                </a:solidFill>
              </a:endParaRPr>
            </a:p>
            <a:p>
              <a:pPr eaLnBrk="1" fontAlgn="base" hangingPunct="1">
                <a:spcBef>
                  <a:spcPct val="0"/>
                </a:spcBef>
                <a:spcAft>
                  <a:spcPct val="0"/>
                </a:spcAft>
              </a:pPr>
              <a:r>
                <a:rPr lang="es-ES" altLang="en-US" sz="1800" smtClean="0">
                  <a:solidFill>
                    <a:prstClr val="black"/>
                  </a:solidFill>
                </a:rPr>
                <a:t>	Atmos:  </a:t>
              </a:r>
              <a:r>
                <a:rPr lang="es-ES" altLang="en-US" sz="1800" u="sng" smtClean="0">
                  <a:solidFill>
                    <a:prstClr val="black"/>
                  </a:solidFill>
                </a:rPr>
                <a:t>T511</a:t>
              </a:r>
              <a:r>
                <a:rPr lang="es-ES" altLang="en-US" sz="1800" smtClean="0">
                  <a:solidFill>
                    <a:prstClr val="black"/>
                  </a:solidFill>
                </a:rPr>
                <a:t> (~ 40 km)</a:t>
              </a:r>
            </a:p>
            <a:p>
              <a:pPr eaLnBrk="1" fontAlgn="base" hangingPunct="1">
                <a:spcBef>
                  <a:spcPct val="0"/>
                </a:spcBef>
                <a:spcAft>
                  <a:spcPct val="0"/>
                </a:spcAft>
              </a:pPr>
              <a:r>
                <a:rPr lang="es-ES" altLang="en-US" sz="1800" smtClean="0">
                  <a:solidFill>
                    <a:prstClr val="black"/>
                  </a:solidFill>
                </a:rPr>
                <a:t>	Ocean:  </a:t>
              </a:r>
              <a:r>
                <a:rPr lang="es-ES" altLang="en-US" sz="1800" u="sng" smtClean="0">
                  <a:solidFill>
                    <a:prstClr val="black"/>
                  </a:solidFill>
                </a:rPr>
                <a:t>ORCA025</a:t>
              </a:r>
              <a:r>
                <a:rPr lang="es-ES" altLang="en-US" sz="1800" smtClean="0">
                  <a:solidFill>
                    <a:prstClr val="black"/>
                  </a:solidFill>
                </a:rPr>
                <a:t> (~ 25 km)</a:t>
              </a:r>
            </a:p>
            <a:p>
              <a:pPr eaLnBrk="1" fontAlgn="base" hangingPunct="1">
                <a:spcBef>
                  <a:spcPct val="0"/>
                </a:spcBef>
                <a:spcAft>
                  <a:spcPct val="0"/>
                </a:spcAft>
              </a:pPr>
              <a:endParaRPr lang="es-ES" altLang="en-US" sz="1800" smtClean="0">
                <a:solidFill>
                  <a:prstClr val="black"/>
                </a:solidFill>
              </a:endParaRPr>
            </a:p>
          </p:txBody>
        </p:sp>
        <p:sp>
          <p:nvSpPr>
            <p:cNvPr id="22" name="Abrir corchete 21"/>
            <p:cNvSpPr/>
            <p:nvPr/>
          </p:nvSpPr>
          <p:spPr>
            <a:xfrm>
              <a:off x="564925" y="2006221"/>
              <a:ext cx="104775" cy="444519"/>
            </a:xfrm>
            <a:prstGeom prst="leftBracket">
              <a:avLst/>
            </a:prstGeom>
            <a:ln w="28575" cmpd="sng">
              <a:solidFill>
                <a:schemeClr val="accent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s-ES">
                <a:solidFill>
                  <a:prstClr val="black"/>
                </a:solidFill>
              </a:endParaRPr>
            </a:p>
          </p:txBody>
        </p:sp>
        <p:sp>
          <p:nvSpPr>
            <p:cNvPr id="39" name="Abrir corchete 38"/>
            <p:cNvSpPr/>
            <p:nvPr/>
          </p:nvSpPr>
          <p:spPr>
            <a:xfrm>
              <a:off x="564925" y="3082593"/>
              <a:ext cx="104775" cy="444519"/>
            </a:xfrm>
            <a:prstGeom prst="leftBracket">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s-ES">
                <a:solidFill>
                  <a:prstClr val="black"/>
                </a:solidFill>
              </a:endParaRPr>
            </a:p>
          </p:txBody>
        </p:sp>
        <p:sp>
          <p:nvSpPr>
            <p:cNvPr id="40" name="Abrir corchete 39"/>
            <p:cNvSpPr/>
            <p:nvPr/>
          </p:nvSpPr>
          <p:spPr>
            <a:xfrm flipH="1">
              <a:off x="3695475" y="2006221"/>
              <a:ext cx="104775" cy="444519"/>
            </a:xfrm>
            <a:prstGeom prst="leftBracket">
              <a:avLst/>
            </a:prstGeom>
            <a:ln w="28575" cmpd="sng">
              <a:solidFill>
                <a:schemeClr val="accent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s-ES">
                <a:solidFill>
                  <a:prstClr val="black"/>
                </a:solidFill>
              </a:endParaRPr>
            </a:p>
          </p:txBody>
        </p:sp>
        <p:sp>
          <p:nvSpPr>
            <p:cNvPr id="41" name="Abrir corchete 40"/>
            <p:cNvSpPr/>
            <p:nvPr/>
          </p:nvSpPr>
          <p:spPr>
            <a:xfrm flipH="1">
              <a:off x="3836763" y="3082593"/>
              <a:ext cx="104775" cy="444519"/>
            </a:xfrm>
            <a:prstGeom prst="leftBracket">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s-ES">
                <a:solidFill>
                  <a:prstClr val="black"/>
                </a:solidFill>
              </a:endParaRPr>
            </a:p>
          </p:txBody>
        </p:sp>
      </p:grpSp>
      <p:pic>
        <p:nvPicPr>
          <p:cNvPr id="17412" name="Imagen 4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875" y="5353050"/>
            <a:ext cx="138747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Shape 128"/>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3738" y="1169988"/>
            <a:ext cx="3870325"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Shape 129"/>
          <p:cNvSpPr txBox="1">
            <a:spLocks noChangeArrowheads="1"/>
          </p:cNvSpPr>
          <p:nvPr/>
        </p:nvSpPr>
        <p:spPr bwMode="auto">
          <a:xfrm>
            <a:off x="4714875" y="1154113"/>
            <a:ext cx="3767138" cy="392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s-ES" altLang="en-US" sz="1800" b="1" smtClean="0">
                <a:solidFill>
                  <a:prstClr val="black"/>
                </a:solidFill>
              </a:rPr>
              <a:t>BIAS in SST  [SR minus OBS]</a:t>
            </a:r>
          </a:p>
        </p:txBody>
      </p:sp>
      <p:pic>
        <p:nvPicPr>
          <p:cNvPr id="17415" name="Shape 131"/>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0863" y="3813175"/>
            <a:ext cx="4416425"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Shape 132"/>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3088" y="3892550"/>
            <a:ext cx="4416425"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Shape 133"/>
          <p:cNvSpPr txBox="1">
            <a:spLocks noChangeArrowheads="1"/>
          </p:cNvSpPr>
          <p:nvPr/>
        </p:nvSpPr>
        <p:spPr bwMode="auto">
          <a:xfrm>
            <a:off x="4683125" y="3608388"/>
            <a:ext cx="3767138" cy="392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s-ES" altLang="en-US" sz="1800" b="1" smtClean="0">
                <a:solidFill>
                  <a:prstClr val="black"/>
                </a:solidFill>
              </a:rPr>
              <a:t>Diff in SST  [HR minus SR]</a:t>
            </a:r>
          </a:p>
        </p:txBody>
      </p:sp>
      <p:sp>
        <p:nvSpPr>
          <p:cNvPr id="54" name="Rectángulo 53"/>
          <p:cNvSpPr/>
          <p:nvPr/>
        </p:nvSpPr>
        <p:spPr>
          <a:xfrm>
            <a:off x="5205413" y="825500"/>
            <a:ext cx="2770187" cy="400050"/>
          </a:xfrm>
          <a:prstGeom prst="rect">
            <a:avLst/>
          </a:prstGeom>
        </p:spPr>
        <p:txBody>
          <a:bodyPr wrap="none">
            <a:spAutoFit/>
          </a:bodyPr>
          <a:lstStyle/>
          <a:p>
            <a:pPr>
              <a:defRPr/>
            </a:pPr>
            <a:r>
              <a:rPr lang="en-US" sz="2000" i="1" spc="-1" dirty="0" err="1">
                <a:solidFill>
                  <a:srgbClr val="000000"/>
                </a:solidFill>
                <a:uFill>
                  <a:solidFill>
                    <a:srgbClr val="FFFFFF"/>
                  </a:solidFill>
                </a:uFill>
                <a:latin typeface="Calibri"/>
                <a:ea typeface="ＭＳ Ｐゴシック"/>
              </a:rPr>
              <a:t>Prodhomme</a:t>
            </a:r>
            <a:r>
              <a:rPr lang="en-US" sz="2000" i="1" spc="-1" dirty="0">
                <a:solidFill>
                  <a:srgbClr val="000000"/>
                </a:solidFill>
                <a:uFill>
                  <a:solidFill>
                    <a:srgbClr val="FFFFFF"/>
                  </a:solidFill>
                </a:uFill>
                <a:latin typeface="Calibri"/>
                <a:ea typeface="ＭＳ Ｐゴシック"/>
              </a:rPr>
              <a:t> et al (2016)</a:t>
            </a:r>
            <a:endParaRPr lang="es-ES" sz="2000" i="1" dirty="0">
              <a:solidFill>
                <a:prstClr val="black"/>
              </a:solidFill>
            </a:endParaRPr>
          </a:p>
        </p:txBody>
      </p:sp>
      <p:sp>
        <p:nvSpPr>
          <p:cNvPr id="17419" name="Shape 153"/>
          <p:cNvSpPr txBox="1">
            <a:spLocks/>
          </p:cNvSpPr>
          <p:nvPr/>
        </p:nvSpPr>
        <p:spPr bwMode="auto">
          <a:xfrm>
            <a:off x="1630363" y="5673725"/>
            <a:ext cx="5373687"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180000" rIns="180000" bIns="18000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1" fontAlgn="base" hangingPunct="1">
              <a:spcBef>
                <a:spcPts val="1000"/>
              </a:spcBef>
              <a:spcAft>
                <a:spcPct val="0"/>
              </a:spcAft>
              <a:buFont typeface="Arial" pitchFamily="34" charset="0"/>
              <a:buNone/>
            </a:pPr>
            <a:r>
              <a:rPr lang="es-ES" altLang="en-US" sz="2200" b="1" smtClean="0">
                <a:solidFill>
                  <a:srgbClr val="980000"/>
                </a:solidFill>
              </a:rPr>
              <a:t>Increasing </a:t>
            </a:r>
            <a:r>
              <a:rPr lang="es-ES" altLang="en-US" sz="2200" smtClean="0">
                <a:solidFill>
                  <a:srgbClr val="980000"/>
                </a:solidFill>
              </a:rPr>
              <a:t>the</a:t>
            </a:r>
            <a:r>
              <a:rPr lang="es-ES" altLang="en-US" sz="2200" b="1" smtClean="0">
                <a:solidFill>
                  <a:srgbClr val="980000"/>
                </a:solidFill>
              </a:rPr>
              <a:t> resolution </a:t>
            </a:r>
            <a:r>
              <a:rPr lang="es-ES" altLang="en-US" sz="2200" smtClean="0">
                <a:solidFill>
                  <a:srgbClr val="980000"/>
                </a:solidFill>
              </a:rPr>
              <a:t>can help </a:t>
            </a:r>
            <a:r>
              <a:rPr lang="es-ES" altLang="en-US" sz="2200" b="1" smtClean="0">
                <a:solidFill>
                  <a:srgbClr val="980000"/>
                </a:solidFill>
              </a:rPr>
              <a:t>reducing </a:t>
            </a:r>
            <a:r>
              <a:rPr lang="es-ES" altLang="en-US" sz="2200" smtClean="0">
                <a:solidFill>
                  <a:srgbClr val="980000"/>
                </a:solidFill>
              </a:rPr>
              <a:t>some</a:t>
            </a:r>
            <a:r>
              <a:rPr lang="es-ES" altLang="en-US" sz="2200" b="1" smtClean="0">
                <a:solidFill>
                  <a:srgbClr val="980000"/>
                </a:solidFill>
              </a:rPr>
              <a:t> model biases</a:t>
            </a:r>
          </a:p>
        </p:txBody>
      </p:sp>
      <p:sp>
        <p:nvSpPr>
          <p:cNvPr id="19" name="Rectángulo 18"/>
          <p:cNvSpPr/>
          <p:nvPr/>
        </p:nvSpPr>
        <p:spPr>
          <a:xfrm>
            <a:off x="259130" y="987827"/>
            <a:ext cx="3726275" cy="369332"/>
          </a:xfrm>
          <a:prstGeom prst="rect">
            <a:avLst/>
          </a:prstGeom>
        </p:spPr>
        <p:txBody>
          <a:bodyPr wrap="none">
            <a:spAutoFit/>
          </a:bodyPr>
          <a:lstStyle/>
          <a:p>
            <a:r>
              <a:rPr lang="fi-FI" b="1" dirty="0" err="1" smtClean="0"/>
              <a:t>Seasonal</a:t>
            </a:r>
            <a:r>
              <a:rPr lang="fi-FI" b="1" dirty="0" smtClean="0"/>
              <a:t> </a:t>
            </a:r>
            <a:r>
              <a:rPr lang="fi-FI" b="1" dirty="0" err="1" smtClean="0"/>
              <a:t>Forecasts</a:t>
            </a:r>
            <a:r>
              <a:rPr lang="fi-FI" b="1" dirty="0" smtClean="0"/>
              <a:t> </a:t>
            </a:r>
            <a:r>
              <a:rPr lang="fi-FI" b="1" dirty="0" smtClean="0">
                <a:solidFill>
                  <a:schemeClr val="bg1">
                    <a:lumMod val="50000"/>
                  </a:schemeClr>
                </a:solidFill>
              </a:rPr>
              <a:t>[1981</a:t>
            </a:r>
            <a:r>
              <a:rPr lang="fi-FI" b="1" dirty="0">
                <a:solidFill>
                  <a:schemeClr val="bg1">
                    <a:lumMod val="50000"/>
                  </a:schemeClr>
                </a:solidFill>
              </a:rPr>
              <a:t>–</a:t>
            </a:r>
            <a:r>
              <a:rPr lang="fi-FI" b="1" dirty="0" smtClean="0">
                <a:solidFill>
                  <a:schemeClr val="bg1">
                    <a:lumMod val="50000"/>
                  </a:schemeClr>
                </a:solidFill>
              </a:rPr>
              <a:t>2010]</a:t>
            </a:r>
            <a:endParaRPr lang="es-ES" b="1" dirty="0"/>
          </a:p>
        </p:txBody>
      </p:sp>
      <p:sp>
        <p:nvSpPr>
          <p:cNvPr id="20" name="TextShape 2"/>
          <p:cNvSpPr txBox="1"/>
          <p:nvPr/>
        </p:nvSpPr>
        <p:spPr>
          <a:xfrm>
            <a:off x="121403" y="115220"/>
            <a:ext cx="6718300" cy="679450"/>
          </a:xfrm>
          <a:prstGeom prst="rect">
            <a:avLst/>
          </a:prstGeom>
          <a:noFill/>
          <a:ln>
            <a:noFill/>
          </a:ln>
        </p:spPr>
        <p:txBody>
          <a:bodyPr lIns="90000" tIns="45000" rIns="90000" bIns="45000"/>
          <a:lstStyle>
            <a:defPPr>
              <a:defRPr lang="en-US"/>
            </a:defPPr>
            <a:lvl1pPr>
              <a:defRPr sz="3600" b="1" spc="-1">
                <a:solidFill>
                  <a:srgbClr val="FFFFFF"/>
                </a:solidFill>
                <a:uFill>
                  <a:solidFill>
                    <a:srgbClr val="FFFFFF"/>
                  </a:solidFill>
                </a:uFill>
                <a:latin typeface="Calibri" panose="020F0502020204030204" pitchFamily="34" charset="0"/>
                <a:ea typeface="ＭＳ Ｐゴシック"/>
              </a:defRPr>
            </a:lvl1pPr>
          </a:lstStyle>
          <a:p>
            <a:r>
              <a:rPr lang="en-US" dirty="0"/>
              <a:t>Impact of the model resolution</a:t>
            </a:r>
          </a:p>
        </p:txBody>
      </p:sp>
    </p:spTree>
    <p:extLst>
      <p:ext uri="{BB962C8B-B14F-4D97-AF65-F5344CB8AC3E}">
        <p14:creationId xmlns:p14="http://schemas.microsoft.com/office/powerpoint/2010/main" val="1386394863"/>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Imagen 8"/>
          <p:cNvPicPr>
            <a:picLocks noChangeAspect="1"/>
          </p:cNvPicPr>
          <p:nvPr/>
        </p:nvPicPr>
        <p:blipFill>
          <a:blip r:embed="rId3">
            <a:extLst>
              <a:ext uri="{28A0092B-C50C-407E-A947-70E740481C1C}">
                <a14:useLocalDpi xmlns:a14="http://schemas.microsoft.com/office/drawing/2010/main" val="0"/>
              </a:ext>
            </a:extLst>
          </a:blip>
          <a:srcRect l="12671" b="15157"/>
          <a:stretch>
            <a:fillRect/>
          </a:stretch>
        </p:blipFill>
        <p:spPr bwMode="auto">
          <a:xfrm>
            <a:off x="5162550" y="1601788"/>
            <a:ext cx="39624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ángulo 20"/>
          <p:cNvSpPr/>
          <p:nvPr/>
        </p:nvSpPr>
        <p:spPr>
          <a:xfrm>
            <a:off x="5832475" y="3516313"/>
            <a:ext cx="2147888" cy="5207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prstClr val="white"/>
              </a:solidFill>
            </a:endParaRPr>
          </a:p>
        </p:txBody>
      </p:sp>
      <p:sp>
        <p:nvSpPr>
          <p:cNvPr id="10" name="Rectángulo 9"/>
          <p:cNvSpPr/>
          <p:nvPr/>
        </p:nvSpPr>
        <p:spPr>
          <a:xfrm>
            <a:off x="5319713" y="2135188"/>
            <a:ext cx="3368675" cy="2208212"/>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prstClr val="white"/>
              </a:solidFill>
            </a:endParaRPr>
          </a:p>
        </p:txBody>
      </p:sp>
      <p:sp>
        <p:nvSpPr>
          <p:cNvPr id="19461" name="CuadroTexto 10"/>
          <p:cNvSpPr txBox="1">
            <a:spLocks noChangeArrowheads="1"/>
          </p:cNvSpPr>
          <p:nvPr/>
        </p:nvSpPr>
        <p:spPr bwMode="auto">
          <a:xfrm>
            <a:off x="5316538" y="1695450"/>
            <a:ext cx="3429000"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s-ES" altLang="en-US" sz="1800" b="1" smtClean="0">
                <a:solidFill>
                  <a:prstClr val="black"/>
                </a:solidFill>
              </a:rPr>
              <a:t>Skill in ENSO (May Initialized)</a:t>
            </a:r>
          </a:p>
        </p:txBody>
      </p:sp>
      <p:sp>
        <p:nvSpPr>
          <p:cNvPr id="19462" name="CuadroTexto 22"/>
          <p:cNvSpPr txBox="1">
            <a:spLocks noChangeArrowheads="1"/>
          </p:cNvSpPr>
          <p:nvPr/>
        </p:nvSpPr>
        <p:spPr bwMode="auto">
          <a:xfrm>
            <a:off x="5162550" y="4354513"/>
            <a:ext cx="552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s-ES" altLang="en-US" sz="1600" smtClean="0">
                <a:solidFill>
                  <a:prstClr val="black"/>
                </a:solidFill>
                <a:latin typeface="Calibri" pitchFamily="34" charset="0"/>
              </a:rPr>
              <a:t>May</a:t>
            </a:r>
          </a:p>
        </p:txBody>
      </p:sp>
      <p:sp>
        <p:nvSpPr>
          <p:cNvPr id="19463" name="CuadroTexto 25"/>
          <p:cNvSpPr txBox="1">
            <a:spLocks noChangeArrowheads="1"/>
          </p:cNvSpPr>
          <p:nvPr/>
        </p:nvSpPr>
        <p:spPr bwMode="auto">
          <a:xfrm>
            <a:off x="6218238" y="4354513"/>
            <a:ext cx="5683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s-ES" altLang="en-US" sz="1600" smtClean="0">
                <a:solidFill>
                  <a:prstClr val="black"/>
                </a:solidFill>
                <a:latin typeface="Calibri" pitchFamily="34" charset="0"/>
              </a:rPr>
              <a:t>June</a:t>
            </a:r>
          </a:p>
        </p:txBody>
      </p:sp>
      <p:sp>
        <p:nvSpPr>
          <p:cNvPr id="19464" name="CuadroTexto 26"/>
          <p:cNvSpPr txBox="1">
            <a:spLocks noChangeArrowheads="1"/>
          </p:cNvSpPr>
          <p:nvPr/>
        </p:nvSpPr>
        <p:spPr bwMode="auto">
          <a:xfrm>
            <a:off x="7291388" y="4354513"/>
            <a:ext cx="4968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s-ES" altLang="en-US" sz="1600" smtClean="0">
                <a:solidFill>
                  <a:prstClr val="black"/>
                </a:solidFill>
                <a:latin typeface="Calibri" pitchFamily="34" charset="0"/>
              </a:rPr>
              <a:t>July</a:t>
            </a:r>
          </a:p>
        </p:txBody>
      </p:sp>
      <p:sp>
        <p:nvSpPr>
          <p:cNvPr id="19465" name="CuadroTexto 27"/>
          <p:cNvSpPr txBox="1">
            <a:spLocks noChangeArrowheads="1"/>
          </p:cNvSpPr>
          <p:nvPr/>
        </p:nvSpPr>
        <p:spPr bwMode="auto">
          <a:xfrm>
            <a:off x="8167688" y="4354513"/>
            <a:ext cx="7635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s-ES" altLang="en-US" sz="1600" smtClean="0">
                <a:solidFill>
                  <a:prstClr val="black"/>
                </a:solidFill>
                <a:latin typeface="Calibri" pitchFamily="34" charset="0"/>
              </a:rPr>
              <a:t>August</a:t>
            </a:r>
          </a:p>
        </p:txBody>
      </p:sp>
      <p:sp>
        <p:nvSpPr>
          <p:cNvPr id="19466" name="CuadroTexto 29"/>
          <p:cNvSpPr txBox="1">
            <a:spLocks noChangeArrowheads="1"/>
          </p:cNvSpPr>
          <p:nvPr/>
        </p:nvSpPr>
        <p:spPr bwMode="auto">
          <a:xfrm rot="-5400000">
            <a:off x="4888707" y="2059781"/>
            <a:ext cx="444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s-ES" altLang="en-US" sz="1600" smtClean="0">
                <a:solidFill>
                  <a:prstClr val="black"/>
                </a:solidFill>
                <a:latin typeface="Calibri" pitchFamily="34" charset="0"/>
              </a:rPr>
              <a:t>1.0</a:t>
            </a:r>
          </a:p>
        </p:txBody>
      </p:sp>
      <p:sp>
        <p:nvSpPr>
          <p:cNvPr id="19467" name="CuadroTexto 30"/>
          <p:cNvSpPr txBox="1">
            <a:spLocks noChangeArrowheads="1"/>
          </p:cNvSpPr>
          <p:nvPr/>
        </p:nvSpPr>
        <p:spPr bwMode="auto">
          <a:xfrm rot="-5400000">
            <a:off x="4888707" y="2494756"/>
            <a:ext cx="444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s-ES" altLang="en-US" sz="1600" smtClean="0">
                <a:solidFill>
                  <a:prstClr val="black"/>
                </a:solidFill>
                <a:latin typeface="Calibri" pitchFamily="34" charset="0"/>
              </a:rPr>
              <a:t>0.9</a:t>
            </a:r>
          </a:p>
        </p:txBody>
      </p:sp>
      <p:sp>
        <p:nvSpPr>
          <p:cNvPr id="19468" name="CuadroTexto 31"/>
          <p:cNvSpPr txBox="1">
            <a:spLocks noChangeArrowheads="1"/>
          </p:cNvSpPr>
          <p:nvPr/>
        </p:nvSpPr>
        <p:spPr bwMode="auto">
          <a:xfrm rot="-5400000">
            <a:off x="4888707" y="3390106"/>
            <a:ext cx="444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s-ES" altLang="en-US" sz="1600" smtClean="0">
                <a:solidFill>
                  <a:prstClr val="black"/>
                </a:solidFill>
                <a:latin typeface="Calibri" pitchFamily="34" charset="0"/>
              </a:rPr>
              <a:t>0.7</a:t>
            </a:r>
          </a:p>
        </p:txBody>
      </p:sp>
      <p:sp>
        <p:nvSpPr>
          <p:cNvPr id="19469" name="CuadroTexto 32"/>
          <p:cNvSpPr txBox="1">
            <a:spLocks noChangeArrowheads="1"/>
          </p:cNvSpPr>
          <p:nvPr/>
        </p:nvSpPr>
        <p:spPr bwMode="auto">
          <a:xfrm rot="-5400000">
            <a:off x="4888707" y="3864769"/>
            <a:ext cx="444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s-ES" altLang="en-US" sz="1600" smtClean="0">
                <a:solidFill>
                  <a:prstClr val="black"/>
                </a:solidFill>
                <a:latin typeface="Calibri" pitchFamily="34" charset="0"/>
              </a:rPr>
              <a:t>0.6</a:t>
            </a:r>
          </a:p>
        </p:txBody>
      </p:sp>
      <p:sp>
        <p:nvSpPr>
          <p:cNvPr id="19470" name="CuadroTexto 33"/>
          <p:cNvSpPr txBox="1">
            <a:spLocks noChangeArrowheads="1"/>
          </p:cNvSpPr>
          <p:nvPr/>
        </p:nvSpPr>
        <p:spPr bwMode="auto">
          <a:xfrm rot="-5400000">
            <a:off x="4888707" y="2964656"/>
            <a:ext cx="444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s-ES" altLang="en-US" sz="1600" smtClean="0">
                <a:solidFill>
                  <a:prstClr val="black"/>
                </a:solidFill>
                <a:latin typeface="Calibri" pitchFamily="34" charset="0"/>
              </a:rPr>
              <a:t>0.8</a:t>
            </a:r>
          </a:p>
        </p:txBody>
      </p:sp>
      <p:sp>
        <p:nvSpPr>
          <p:cNvPr id="19471" name="CuadroTexto 34"/>
          <p:cNvSpPr txBox="1">
            <a:spLocks noChangeArrowheads="1"/>
          </p:cNvSpPr>
          <p:nvPr/>
        </p:nvSpPr>
        <p:spPr bwMode="auto">
          <a:xfrm rot="-5400000">
            <a:off x="3879056" y="3077369"/>
            <a:ext cx="18319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s-ES" altLang="en-US" sz="1400" smtClean="0">
                <a:solidFill>
                  <a:prstClr val="black"/>
                </a:solidFill>
                <a:latin typeface="Calibri" pitchFamily="34" charset="0"/>
              </a:rPr>
              <a:t>Correlation Coefficient</a:t>
            </a:r>
          </a:p>
        </p:txBody>
      </p:sp>
      <p:sp>
        <p:nvSpPr>
          <p:cNvPr id="19472" name="CuadroTexto 12"/>
          <p:cNvSpPr txBox="1">
            <a:spLocks noChangeArrowheads="1"/>
          </p:cNvSpPr>
          <p:nvPr/>
        </p:nvSpPr>
        <p:spPr bwMode="auto">
          <a:xfrm>
            <a:off x="5745163" y="3443288"/>
            <a:ext cx="928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s-ES" altLang="en-US" sz="1200" b="1" smtClean="0">
                <a:solidFill>
                  <a:prstClr val="black"/>
                </a:solidFill>
                <a:latin typeface="Calibri" pitchFamily="34" charset="0"/>
              </a:rPr>
              <a:t>HR</a:t>
            </a:r>
            <a:r>
              <a:rPr lang="es-ES" altLang="en-US" sz="1200" smtClean="0">
                <a:solidFill>
                  <a:prstClr val="black"/>
                </a:solidFill>
                <a:latin typeface="Calibri" pitchFamily="34" charset="0"/>
              </a:rPr>
              <a:t> hindcast</a:t>
            </a:r>
          </a:p>
        </p:txBody>
      </p:sp>
      <p:sp>
        <p:nvSpPr>
          <p:cNvPr id="19473" name="CuadroTexto 35"/>
          <p:cNvSpPr txBox="1">
            <a:spLocks noChangeArrowheads="1"/>
          </p:cNvSpPr>
          <p:nvPr/>
        </p:nvSpPr>
        <p:spPr bwMode="auto">
          <a:xfrm>
            <a:off x="5745163" y="3627438"/>
            <a:ext cx="9350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s-ES" altLang="en-US" sz="1200" b="1" smtClean="0">
                <a:solidFill>
                  <a:prstClr val="black"/>
                </a:solidFill>
                <a:latin typeface="Calibri" pitchFamily="34" charset="0"/>
              </a:rPr>
              <a:t>LR</a:t>
            </a:r>
            <a:r>
              <a:rPr lang="es-ES" altLang="en-US" sz="1200" smtClean="0">
                <a:solidFill>
                  <a:prstClr val="black"/>
                </a:solidFill>
                <a:latin typeface="Calibri" pitchFamily="34" charset="0"/>
              </a:rPr>
              <a:t>  hindcast</a:t>
            </a:r>
          </a:p>
        </p:txBody>
      </p:sp>
      <p:pic>
        <p:nvPicPr>
          <p:cNvPr id="19474" name="Imagen 2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6263" y="6230938"/>
            <a:ext cx="1752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75" name="Agrupar 23"/>
          <p:cNvGrpSpPr>
            <a:grpSpLocks/>
          </p:cNvGrpSpPr>
          <p:nvPr/>
        </p:nvGrpSpPr>
        <p:grpSpPr bwMode="auto">
          <a:xfrm>
            <a:off x="244475" y="1601788"/>
            <a:ext cx="4572000" cy="2308225"/>
            <a:chOff x="244250" y="1601392"/>
            <a:chExt cx="4572000" cy="2308324"/>
          </a:xfrm>
        </p:grpSpPr>
        <p:sp>
          <p:nvSpPr>
            <p:cNvPr id="19478" name="Rectángulo 24"/>
            <p:cNvSpPr>
              <a:spLocks noChangeArrowheads="1"/>
            </p:cNvSpPr>
            <p:nvPr/>
          </p:nvSpPr>
          <p:spPr bwMode="auto">
            <a:xfrm>
              <a:off x="244250" y="1601392"/>
              <a:ext cx="4572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s-ES" altLang="en-US" sz="1800" smtClean="0">
                  <a:solidFill>
                    <a:prstClr val="black"/>
                  </a:solidFill>
                </a:rPr>
                <a:t>Standard resolution (</a:t>
              </a:r>
              <a:r>
                <a:rPr lang="es-ES" altLang="en-US" sz="1800" b="1" smtClean="0">
                  <a:solidFill>
                    <a:prstClr val="black"/>
                  </a:solidFill>
                </a:rPr>
                <a:t>SR</a:t>
              </a:r>
              <a:r>
                <a:rPr lang="es-ES" altLang="en-US" sz="1800" smtClean="0">
                  <a:solidFill>
                    <a:prstClr val="black"/>
                  </a:solidFill>
                </a:rPr>
                <a:t>)</a:t>
              </a:r>
              <a:endParaRPr lang="es-ES" altLang="en-US" sz="1800" b="1" smtClean="0">
                <a:solidFill>
                  <a:prstClr val="black"/>
                </a:solidFill>
              </a:endParaRPr>
            </a:p>
            <a:p>
              <a:pPr eaLnBrk="1" fontAlgn="base" hangingPunct="1">
                <a:spcBef>
                  <a:spcPct val="0"/>
                </a:spcBef>
                <a:spcAft>
                  <a:spcPct val="0"/>
                </a:spcAft>
              </a:pPr>
              <a:r>
                <a:rPr lang="es-ES" altLang="en-US" sz="1800" smtClean="0">
                  <a:solidFill>
                    <a:prstClr val="black"/>
                  </a:solidFill>
                </a:rPr>
                <a:t>	Atmos:  </a:t>
              </a:r>
              <a:r>
                <a:rPr lang="es-ES" altLang="en-US" sz="1800" u="sng" smtClean="0">
                  <a:solidFill>
                    <a:prstClr val="black"/>
                  </a:solidFill>
                </a:rPr>
                <a:t>T255</a:t>
              </a:r>
              <a:r>
                <a:rPr lang="es-ES" altLang="en-US" sz="1800" smtClean="0">
                  <a:solidFill>
                    <a:prstClr val="black"/>
                  </a:solidFill>
                </a:rPr>
                <a:t> (~ 80 km)</a:t>
              </a:r>
            </a:p>
            <a:p>
              <a:pPr eaLnBrk="1" fontAlgn="base" hangingPunct="1">
                <a:spcBef>
                  <a:spcPct val="0"/>
                </a:spcBef>
                <a:spcAft>
                  <a:spcPct val="0"/>
                </a:spcAft>
              </a:pPr>
              <a:r>
                <a:rPr lang="es-ES" altLang="en-US" sz="1800" smtClean="0">
                  <a:solidFill>
                    <a:prstClr val="black"/>
                  </a:solidFill>
                </a:rPr>
                <a:t>	Ocean:  </a:t>
              </a:r>
              <a:r>
                <a:rPr lang="es-ES" altLang="en-US" sz="1800" u="sng" smtClean="0">
                  <a:solidFill>
                    <a:prstClr val="black"/>
                  </a:solidFill>
                </a:rPr>
                <a:t>ORCA1</a:t>
              </a:r>
              <a:r>
                <a:rPr lang="es-ES" altLang="en-US" sz="1800" smtClean="0">
                  <a:solidFill>
                    <a:prstClr val="black"/>
                  </a:solidFill>
                </a:rPr>
                <a:t> (~ 100 km)</a:t>
              </a:r>
            </a:p>
            <a:p>
              <a:pPr eaLnBrk="1" fontAlgn="base" hangingPunct="1">
                <a:spcBef>
                  <a:spcPct val="0"/>
                </a:spcBef>
                <a:spcAft>
                  <a:spcPct val="0"/>
                </a:spcAft>
              </a:pPr>
              <a:endParaRPr lang="es-ES" altLang="en-US" sz="1800" smtClean="0">
                <a:solidFill>
                  <a:prstClr val="black"/>
                </a:solidFill>
              </a:endParaRPr>
            </a:p>
            <a:p>
              <a:pPr eaLnBrk="1" fontAlgn="base" hangingPunct="1">
                <a:spcBef>
                  <a:spcPct val="0"/>
                </a:spcBef>
                <a:spcAft>
                  <a:spcPct val="0"/>
                </a:spcAft>
              </a:pPr>
              <a:r>
                <a:rPr lang="es-ES" altLang="en-US" sz="1800" smtClean="0">
                  <a:solidFill>
                    <a:prstClr val="black"/>
                  </a:solidFill>
                </a:rPr>
                <a:t>High resolution (</a:t>
              </a:r>
              <a:r>
                <a:rPr lang="es-ES" altLang="en-US" sz="1800" b="1" smtClean="0">
                  <a:solidFill>
                    <a:prstClr val="black"/>
                  </a:solidFill>
                </a:rPr>
                <a:t>HR</a:t>
              </a:r>
              <a:r>
                <a:rPr lang="es-ES" altLang="en-US" sz="1800" smtClean="0">
                  <a:solidFill>
                    <a:prstClr val="black"/>
                  </a:solidFill>
                </a:rPr>
                <a:t>)</a:t>
              </a:r>
              <a:endParaRPr lang="es-ES" altLang="en-US" sz="1800" b="1" smtClean="0">
                <a:solidFill>
                  <a:prstClr val="black"/>
                </a:solidFill>
              </a:endParaRPr>
            </a:p>
            <a:p>
              <a:pPr eaLnBrk="1" fontAlgn="base" hangingPunct="1">
                <a:spcBef>
                  <a:spcPct val="0"/>
                </a:spcBef>
                <a:spcAft>
                  <a:spcPct val="0"/>
                </a:spcAft>
              </a:pPr>
              <a:r>
                <a:rPr lang="es-ES" altLang="en-US" sz="1800" smtClean="0">
                  <a:solidFill>
                    <a:prstClr val="black"/>
                  </a:solidFill>
                </a:rPr>
                <a:t>	Atmos:  </a:t>
              </a:r>
              <a:r>
                <a:rPr lang="es-ES" altLang="en-US" sz="1800" u="sng" smtClean="0">
                  <a:solidFill>
                    <a:prstClr val="black"/>
                  </a:solidFill>
                </a:rPr>
                <a:t>T511</a:t>
              </a:r>
              <a:r>
                <a:rPr lang="es-ES" altLang="en-US" sz="1800" smtClean="0">
                  <a:solidFill>
                    <a:prstClr val="black"/>
                  </a:solidFill>
                </a:rPr>
                <a:t> (~ 40 km)</a:t>
              </a:r>
            </a:p>
            <a:p>
              <a:pPr eaLnBrk="1" fontAlgn="base" hangingPunct="1">
                <a:spcBef>
                  <a:spcPct val="0"/>
                </a:spcBef>
                <a:spcAft>
                  <a:spcPct val="0"/>
                </a:spcAft>
              </a:pPr>
              <a:r>
                <a:rPr lang="es-ES" altLang="en-US" sz="1800" smtClean="0">
                  <a:solidFill>
                    <a:prstClr val="black"/>
                  </a:solidFill>
                </a:rPr>
                <a:t>	Ocean:  </a:t>
              </a:r>
              <a:r>
                <a:rPr lang="es-ES" altLang="en-US" sz="1800" u="sng" smtClean="0">
                  <a:solidFill>
                    <a:prstClr val="black"/>
                  </a:solidFill>
                </a:rPr>
                <a:t>ORCA025</a:t>
              </a:r>
              <a:r>
                <a:rPr lang="es-ES" altLang="en-US" sz="1800" smtClean="0">
                  <a:solidFill>
                    <a:prstClr val="black"/>
                  </a:solidFill>
                </a:rPr>
                <a:t> (~ 25 km)</a:t>
              </a:r>
            </a:p>
            <a:p>
              <a:pPr eaLnBrk="1" fontAlgn="base" hangingPunct="1">
                <a:spcBef>
                  <a:spcPct val="0"/>
                </a:spcBef>
                <a:spcAft>
                  <a:spcPct val="0"/>
                </a:spcAft>
              </a:pPr>
              <a:endParaRPr lang="es-ES" altLang="en-US" sz="1800" smtClean="0">
                <a:solidFill>
                  <a:prstClr val="black"/>
                </a:solidFill>
              </a:endParaRPr>
            </a:p>
          </p:txBody>
        </p:sp>
        <p:sp>
          <p:nvSpPr>
            <p:cNvPr id="29" name="Abrir corchete 28"/>
            <p:cNvSpPr/>
            <p:nvPr/>
          </p:nvSpPr>
          <p:spPr>
            <a:xfrm>
              <a:off x="564925" y="2006221"/>
              <a:ext cx="104775" cy="444519"/>
            </a:xfrm>
            <a:prstGeom prst="leftBracket">
              <a:avLst/>
            </a:prstGeom>
            <a:ln w="28575" cmpd="sng">
              <a:solidFill>
                <a:schemeClr val="accent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s-ES">
                <a:solidFill>
                  <a:prstClr val="black"/>
                </a:solidFill>
              </a:endParaRPr>
            </a:p>
          </p:txBody>
        </p:sp>
        <p:sp>
          <p:nvSpPr>
            <p:cNvPr id="37" name="Abrir corchete 36"/>
            <p:cNvSpPr/>
            <p:nvPr/>
          </p:nvSpPr>
          <p:spPr>
            <a:xfrm>
              <a:off x="564925" y="3082593"/>
              <a:ext cx="104775" cy="444519"/>
            </a:xfrm>
            <a:prstGeom prst="leftBracket">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s-ES">
                <a:solidFill>
                  <a:prstClr val="black"/>
                </a:solidFill>
              </a:endParaRPr>
            </a:p>
          </p:txBody>
        </p:sp>
        <p:sp>
          <p:nvSpPr>
            <p:cNvPr id="38" name="Abrir corchete 37"/>
            <p:cNvSpPr/>
            <p:nvPr/>
          </p:nvSpPr>
          <p:spPr>
            <a:xfrm flipH="1">
              <a:off x="3695475" y="2006221"/>
              <a:ext cx="104775" cy="444519"/>
            </a:xfrm>
            <a:prstGeom prst="leftBracket">
              <a:avLst/>
            </a:prstGeom>
            <a:ln w="28575" cmpd="sng">
              <a:solidFill>
                <a:schemeClr val="accent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s-ES">
                <a:solidFill>
                  <a:prstClr val="black"/>
                </a:solidFill>
              </a:endParaRPr>
            </a:p>
          </p:txBody>
        </p:sp>
        <p:sp>
          <p:nvSpPr>
            <p:cNvPr id="39" name="Abrir corchete 38"/>
            <p:cNvSpPr/>
            <p:nvPr/>
          </p:nvSpPr>
          <p:spPr>
            <a:xfrm flipH="1">
              <a:off x="3836763" y="3082593"/>
              <a:ext cx="104775" cy="444519"/>
            </a:xfrm>
            <a:prstGeom prst="leftBracket">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s-ES">
                <a:solidFill>
                  <a:prstClr val="black"/>
                </a:solidFill>
              </a:endParaRPr>
            </a:p>
          </p:txBody>
        </p:sp>
      </p:grpSp>
      <p:pic>
        <p:nvPicPr>
          <p:cNvPr id="19476" name="Imagen 3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6875" y="5353050"/>
            <a:ext cx="138747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7" name="Shape 153"/>
          <p:cNvSpPr txBox="1">
            <a:spLocks/>
          </p:cNvSpPr>
          <p:nvPr/>
        </p:nvSpPr>
        <p:spPr bwMode="auto">
          <a:xfrm>
            <a:off x="1917700" y="4992688"/>
            <a:ext cx="6827838"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180000" rIns="180000" bIns="18000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1" fontAlgn="base" hangingPunct="1">
              <a:spcBef>
                <a:spcPts val="1000"/>
              </a:spcBef>
              <a:spcAft>
                <a:spcPct val="0"/>
              </a:spcAft>
              <a:buFont typeface="Arial" pitchFamily="34" charset="0"/>
              <a:buNone/>
            </a:pPr>
            <a:r>
              <a:rPr lang="es-ES" altLang="en-US" sz="2200" b="1" smtClean="0">
                <a:solidFill>
                  <a:srgbClr val="980000"/>
                </a:solidFill>
              </a:rPr>
              <a:t>Increasing </a:t>
            </a:r>
            <a:r>
              <a:rPr lang="es-ES" altLang="en-US" sz="2200" smtClean="0">
                <a:solidFill>
                  <a:srgbClr val="980000"/>
                </a:solidFill>
              </a:rPr>
              <a:t>the</a:t>
            </a:r>
            <a:r>
              <a:rPr lang="es-ES" altLang="en-US" sz="2200" b="1" smtClean="0">
                <a:solidFill>
                  <a:srgbClr val="980000"/>
                </a:solidFill>
              </a:rPr>
              <a:t> resolution </a:t>
            </a:r>
            <a:r>
              <a:rPr lang="es-ES" altLang="en-US" sz="2200" smtClean="0">
                <a:solidFill>
                  <a:srgbClr val="980000"/>
                </a:solidFill>
              </a:rPr>
              <a:t>can also improve the </a:t>
            </a:r>
            <a:r>
              <a:rPr lang="es-ES" altLang="en-US" sz="2200" b="1" smtClean="0">
                <a:solidFill>
                  <a:srgbClr val="980000"/>
                </a:solidFill>
              </a:rPr>
              <a:t>prediction skill </a:t>
            </a:r>
            <a:r>
              <a:rPr lang="es-ES" altLang="en-US" sz="2200" smtClean="0">
                <a:solidFill>
                  <a:srgbClr val="980000"/>
                </a:solidFill>
              </a:rPr>
              <a:t>of key </a:t>
            </a:r>
            <a:r>
              <a:rPr lang="es-ES" altLang="en-US" sz="2200" b="1" smtClean="0">
                <a:solidFill>
                  <a:srgbClr val="980000"/>
                </a:solidFill>
              </a:rPr>
              <a:t>modes of variability</a:t>
            </a:r>
          </a:p>
        </p:txBody>
      </p:sp>
      <p:sp>
        <p:nvSpPr>
          <p:cNvPr id="28" name="Rectángulo 27"/>
          <p:cNvSpPr/>
          <p:nvPr/>
        </p:nvSpPr>
        <p:spPr>
          <a:xfrm>
            <a:off x="259130" y="987827"/>
            <a:ext cx="3726275" cy="369332"/>
          </a:xfrm>
          <a:prstGeom prst="rect">
            <a:avLst/>
          </a:prstGeom>
        </p:spPr>
        <p:txBody>
          <a:bodyPr wrap="none">
            <a:spAutoFit/>
          </a:bodyPr>
          <a:lstStyle/>
          <a:p>
            <a:r>
              <a:rPr lang="fi-FI" b="1" dirty="0" err="1" smtClean="0"/>
              <a:t>Seasonal</a:t>
            </a:r>
            <a:r>
              <a:rPr lang="fi-FI" b="1" dirty="0" smtClean="0"/>
              <a:t> </a:t>
            </a:r>
            <a:r>
              <a:rPr lang="fi-FI" b="1" dirty="0" err="1" smtClean="0"/>
              <a:t>Forecasts</a:t>
            </a:r>
            <a:r>
              <a:rPr lang="fi-FI" b="1" dirty="0" smtClean="0"/>
              <a:t> </a:t>
            </a:r>
            <a:r>
              <a:rPr lang="fi-FI" b="1" dirty="0" smtClean="0">
                <a:solidFill>
                  <a:schemeClr val="bg1">
                    <a:lumMod val="50000"/>
                  </a:schemeClr>
                </a:solidFill>
              </a:rPr>
              <a:t>[1981</a:t>
            </a:r>
            <a:r>
              <a:rPr lang="fi-FI" b="1" dirty="0">
                <a:solidFill>
                  <a:schemeClr val="bg1">
                    <a:lumMod val="50000"/>
                  </a:schemeClr>
                </a:solidFill>
              </a:rPr>
              <a:t>–</a:t>
            </a:r>
            <a:r>
              <a:rPr lang="fi-FI" b="1" dirty="0" smtClean="0">
                <a:solidFill>
                  <a:schemeClr val="bg1">
                    <a:lumMod val="50000"/>
                  </a:schemeClr>
                </a:solidFill>
              </a:rPr>
              <a:t>2010]</a:t>
            </a:r>
            <a:endParaRPr lang="es-ES" b="1" dirty="0"/>
          </a:p>
        </p:txBody>
      </p:sp>
      <p:sp>
        <p:nvSpPr>
          <p:cNvPr id="30" name="TextShape 2"/>
          <p:cNvSpPr txBox="1"/>
          <p:nvPr/>
        </p:nvSpPr>
        <p:spPr>
          <a:xfrm>
            <a:off x="121403" y="115220"/>
            <a:ext cx="6718300" cy="679450"/>
          </a:xfrm>
          <a:prstGeom prst="rect">
            <a:avLst/>
          </a:prstGeom>
          <a:noFill/>
          <a:ln>
            <a:noFill/>
          </a:ln>
        </p:spPr>
        <p:txBody>
          <a:bodyPr lIns="90000" tIns="45000" rIns="90000" bIns="45000"/>
          <a:lstStyle>
            <a:defPPr>
              <a:defRPr lang="en-US"/>
            </a:defPPr>
            <a:lvl1pPr>
              <a:defRPr sz="3600" b="1" spc="-1">
                <a:solidFill>
                  <a:srgbClr val="FFFFFF"/>
                </a:solidFill>
                <a:uFill>
                  <a:solidFill>
                    <a:srgbClr val="FFFFFF"/>
                  </a:solidFill>
                </a:uFill>
                <a:latin typeface="Calibri" panose="020F0502020204030204" pitchFamily="34" charset="0"/>
                <a:ea typeface="ＭＳ Ｐゴシック"/>
              </a:defRPr>
            </a:lvl1pPr>
          </a:lstStyle>
          <a:p>
            <a:r>
              <a:rPr lang="en-US" dirty="0"/>
              <a:t>Impact of the model resolution</a:t>
            </a:r>
          </a:p>
        </p:txBody>
      </p:sp>
    </p:spTree>
    <p:extLst>
      <p:ext uri="{BB962C8B-B14F-4D97-AF65-F5344CB8AC3E}">
        <p14:creationId xmlns:p14="http://schemas.microsoft.com/office/powerpoint/2010/main" val="1215014390"/>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t="42542" r="50014" b="44919"/>
          <a:stretch>
            <a:fillRect/>
          </a:stretch>
        </p:blipFill>
        <p:spPr bwMode="auto">
          <a:xfrm>
            <a:off x="5505450" y="1982788"/>
            <a:ext cx="36004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219" name="Picture 2"/>
          <p:cNvPicPr>
            <a:picLocks noChangeAspect="1" noChangeArrowheads="1"/>
          </p:cNvPicPr>
          <p:nvPr/>
        </p:nvPicPr>
        <p:blipFill>
          <a:blip r:embed="rId3">
            <a:extLst>
              <a:ext uri="{28A0092B-C50C-407E-A947-70E740481C1C}">
                <a14:useLocalDpi xmlns:a14="http://schemas.microsoft.com/office/drawing/2010/main" val="0"/>
              </a:ext>
            </a:extLst>
          </a:blip>
          <a:srcRect l="50204" t="42625" b="44485"/>
          <a:stretch>
            <a:fillRect/>
          </a:stretch>
        </p:blipFill>
        <p:spPr bwMode="auto">
          <a:xfrm>
            <a:off x="5505450" y="3187700"/>
            <a:ext cx="3600450"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220" name="Shape 81"/>
          <p:cNvSpPr txBox="1">
            <a:spLocks noChangeArrowheads="1"/>
          </p:cNvSpPr>
          <p:nvPr/>
        </p:nvSpPr>
        <p:spPr bwMode="auto">
          <a:xfrm>
            <a:off x="5575300" y="1214438"/>
            <a:ext cx="36004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ca-ES" altLang="en-US" sz="2000" b="1" smtClean="0">
                <a:solidFill>
                  <a:srgbClr val="000000"/>
                </a:solidFill>
                <a:latin typeface="Calibri" pitchFamily="34" charset="0"/>
                <a:sym typeface="Calibri" pitchFamily="34" charset="0"/>
              </a:rPr>
              <a:t>Observed teleconnection of Atlantic Niño with winter NIÑO</a:t>
            </a:r>
            <a:endParaRPr lang="es-ES" altLang="en-US" sz="2000" b="1" smtClean="0">
              <a:solidFill>
                <a:srgbClr val="000000"/>
              </a:solidFill>
              <a:latin typeface="Calibri" pitchFamily="34" charset="0"/>
              <a:sym typeface="Calibri" pitchFamily="34" charset="0"/>
            </a:endParaRPr>
          </a:p>
        </p:txBody>
      </p:sp>
      <p:sp>
        <p:nvSpPr>
          <p:cNvPr id="11" name="Flecha abajo 10"/>
          <p:cNvSpPr>
            <a:spLocks noChangeArrowheads="1"/>
          </p:cNvSpPr>
          <p:nvPr/>
        </p:nvSpPr>
        <p:spPr bwMode="auto">
          <a:xfrm rot="2344612">
            <a:off x="7962900" y="2530475"/>
            <a:ext cx="419100" cy="1538288"/>
          </a:xfrm>
          <a:prstGeom prst="downArrow">
            <a:avLst>
              <a:gd name="adj1" fmla="val 29278"/>
              <a:gd name="adj2" fmla="val 61718"/>
            </a:avLst>
          </a:prstGeom>
          <a:solidFill>
            <a:srgbClr val="FFFFFF"/>
          </a:solidFill>
          <a:ln w="9525">
            <a:solidFill>
              <a:srgbClr val="F79646"/>
            </a:solidFill>
            <a:miter lim="800000"/>
            <a:headEnd/>
            <a:tailEnd/>
          </a:ln>
          <a:effectLst>
            <a:outerShdw blurRad="40000" dist="23000" dir="5400000" rotWithShape="0">
              <a:srgbClr val="808080">
                <a:alpha val="34999"/>
              </a:srgbClr>
            </a:outerShdw>
          </a:effectLst>
        </p:spPr>
        <p:txBody>
          <a:bodyPr anchor="ctr"/>
          <a:lstStyle/>
          <a:p>
            <a:pPr algn="ctr">
              <a:defRPr/>
            </a:pPr>
            <a:endParaRPr lang="es-ES">
              <a:solidFill>
                <a:prstClr val="white"/>
              </a:solidFill>
            </a:endParaRPr>
          </a:p>
        </p:txBody>
      </p:sp>
      <p:sp>
        <p:nvSpPr>
          <p:cNvPr id="12" name="Rectángulo 11"/>
          <p:cNvSpPr/>
          <p:nvPr/>
        </p:nvSpPr>
        <p:spPr>
          <a:xfrm>
            <a:off x="5673725" y="882650"/>
            <a:ext cx="3451225" cy="400050"/>
          </a:xfrm>
          <a:prstGeom prst="rect">
            <a:avLst/>
          </a:prstGeom>
        </p:spPr>
        <p:txBody>
          <a:bodyPr wrap="none">
            <a:spAutoFit/>
          </a:bodyPr>
          <a:lstStyle/>
          <a:p>
            <a:pPr>
              <a:defRPr/>
            </a:pPr>
            <a:r>
              <a:rPr lang="en-US" sz="2000" i="1" spc="-1" dirty="0">
                <a:uFill>
                  <a:solidFill>
                    <a:srgbClr val="FFFFFF"/>
                  </a:solidFill>
                </a:uFill>
                <a:latin typeface="Calibri"/>
                <a:ea typeface="ＭＳ Ｐゴシック"/>
              </a:rPr>
              <a:t>Rodriguez-Fonseca et al (2009)</a:t>
            </a:r>
            <a:endParaRPr lang="es-ES" sz="2000" i="1" dirty="0"/>
          </a:p>
        </p:txBody>
      </p:sp>
      <p:pic>
        <p:nvPicPr>
          <p:cNvPr id="9223" name="Imagen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53288" y="5251450"/>
            <a:ext cx="1385887"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CuadroTexto 2"/>
          <p:cNvSpPr txBox="1">
            <a:spLocks noChangeArrowheads="1"/>
          </p:cNvSpPr>
          <p:nvPr/>
        </p:nvSpPr>
        <p:spPr bwMode="auto">
          <a:xfrm>
            <a:off x="304800" y="2305050"/>
            <a:ext cx="4930775"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lnSpc>
                <a:spcPct val="110000"/>
              </a:lnSpc>
              <a:spcBef>
                <a:spcPct val="0"/>
              </a:spcBef>
              <a:spcAft>
                <a:spcPct val="0"/>
              </a:spcAft>
            </a:pPr>
            <a:r>
              <a:rPr lang="en-GB" altLang="en-US" sz="1800" b="1" dirty="0" smtClean="0">
                <a:solidFill>
                  <a:srgbClr val="4F81BD"/>
                </a:solidFill>
              </a:rPr>
              <a:t>Observations</a:t>
            </a:r>
            <a:r>
              <a:rPr lang="en-GB" altLang="en-US" sz="1800" dirty="0" smtClean="0">
                <a:solidFill>
                  <a:srgbClr val="4F81BD"/>
                </a:solidFill>
              </a:rPr>
              <a:t> show that the </a:t>
            </a:r>
            <a:r>
              <a:rPr lang="en-GB" altLang="en-US" sz="1800" b="1" dirty="0" smtClean="0">
                <a:solidFill>
                  <a:srgbClr val="4F81BD"/>
                </a:solidFill>
              </a:rPr>
              <a:t>summer</a:t>
            </a:r>
            <a:r>
              <a:rPr lang="en-GB" altLang="en-US" sz="1800" dirty="0" smtClean="0">
                <a:solidFill>
                  <a:srgbClr val="4F81BD"/>
                </a:solidFill>
              </a:rPr>
              <a:t> </a:t>
            </a:r>
            <a:r>
              <a:rPr lang="en-GB" altLang="en-US" sz="1800" b="1" dirty="0" smtClean="0">
                <a:solidFill>
                  <a:srgbClr val="4F81BD"/>
                </a:solidFill>
              </a:rPr>
              <a:t>tropical Atlantic (TA) </a:t>
            </a:r>
            <a:r>
              <a:rPr lang="en-GB" altLang="en-US" sz="1800" dirty="0" smtClean="0">
                <a:solidFill>
                  <a:srgbClr val="4F81BD"/>
                </a:solidFill>
              </a:rPr>
              <a:t>can influence the variability of</a:t>
            </a:r>
            <a:r>
              <a:rPr lang="en-GB" altLang="en-US" sz="1800" b="1" dirty="0" smtClean="0">
                <a:solidFill>
                  <a:srgbClr val="4F81BD"/>
                </a:solidFill>
              </a:rPr>
              <a:t> ENSO in the following winter  (seasonal forecasts)</a:t>
            </a:r>
          </a:p>
        </p:txBody>
      </p:sp>
      <p:sp>
        <p:nvSpPr>
          <p:cNvPr id="10" name="TextShape 2"/>
          <p:cNvSpPr txBox="1"/>
          <p:nvPr/>
        </p:nvSpPr>
        <p:spPr>
          <a:xfrm>
            <a:off x="179973" y="115220"/>
            <a:ext cx="6718300" cy="679450"/>
          </a:xfrm>
          <a:prstGeom prst="rect">
            <a:avLst/>
          </a:prstGeom>
          <a:noFill/>
          <a:ln>
            <a:noFill/>
          </a:ln>
        </p:spPr>
        <p:txBody>
          <a:bodyPr lIns="90000" tIns="45000" rIns="90000" bIns="45000"/>
          <a:lstStyle>
            <a:defPPr>
              <a:defRPr lang="en-US"/>
            </a:defPPr>
            <a:lvl1pPr>
              <a:defRPr sz="3600" b="1" spc="-1">
                <a:solidFill>
                  <a:srgbClr val="FFFFFF"/>
                </a:solidFill>
                <a:uFill>
                  <a:solidFill>
                    <a:srgbClr val="FFFFFF"/>
                  </a:solidFill>
                </a:uFill>
                <a:latin typeface="Calibri" panose="020F0502020204030204" pitchFamily="34" charset="0"/>
                <a:ea typeface="ＭＳ Ｐゴシック"/>
              </a:defRPr>
            </a:lvl1pPr>
          </a:lstStyle>
          <a:p>
            <a:r>
              <a:rPr lang="en-US" dirty="0" err="1" smtClean="0"/>
              <a:t>Interbasin</a:t>
            </a:r>
            <a:r>
              <a:rPr lang="en-US" dirty="0" smtClean="0"/>
              <a:t> teleconnections</a:t>
            </a:r>
            <a:endParaRPr lang="en-US" dirty="0"/>
          </a:p>
        </p:txBody>
      </p:sp>
    </p:spTree>
    <p:extLst>
      <p:ext uri="{BB962C8B-B14F-4D97-AF65-F5344CB8AC3E}">
        <p14:creationId xmlns:p14="http://schemas.microsoft.com/office/powerpoint/2010/main" val="80461176"/>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t="42542" r="50014" b="44919"/>
          <a:stretch>
            <a:fillRect/>
          </a:stretch>
        </p:blipFill>
        <p:spPr bwMode="auto">
          <a:xfrm>
            <a:off x="5505450" y="1982788"/>
            <a:ext cx="36004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267" name="Picture 2"/>
          <p:cNvPicPr>
            <a:picLocks noChangeAspect="1" noChangeArrowheads="1"/>
          </p:cNvPicPr>
          <p:nvPr/>
        </p:nvPicPr>
        <p:blipFill>
          <a:blip r:embed="rId3">
            <a:extLst>
              <a:ext uri="{28A0092B-C50C-407E-A947-70E740481C1C}">
                <a14:useLocalDpi xmlns:a14="http://schemas.microsoft.com/office/drawing/2010/main" val="0"/>
              </a:ext>
            </a:extLst>
          </a:blip>
          <a:srcRect l="50204" t="42625" b="44485"/>
          <a:stretch>
            <a:fillRect/>
          </a:stretch>
        </p:blipFill>
        <p:spPr bwMode="auto">
          <a:xfrm>
            <a:off x="5505450" y="3187700"/>
            <a:ext cx="3600450"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268" name="Shape 81"/>
          <p:cNvSpPr txBox="1">
            <a:spLocks noChangeArrowheads="1"/>
          </p:cNvSpPr>
          <p:nvPr/>
        </p:nvSpPr>
        <p:spPr bwMode="auto">
          <a:xfrm>
            <a:off x="5575300" y="1214438"/>
            <a:ext cx="36004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ca-ES" altLang="en-US" sz="2000" b="1" smtClean="0">
                <a:solidFill>
                  <a:srgbClr val="000000"/>
                </a:solidFill>
                <a:latin typeface="Calibri" pitchFamily="34" charset="0"/>
                <a:sym typeface="Calibri" pitchFamily="34" charset="0"/>
              </a:rPr>
              <a:t>Observed teleconnection of Atlantic Niño with winter NIÑO</a:t>
            </a:r>
            <a:endParaRPr lang="es-ES" altLang="en-US" sz="2000" b="1" smtClean="0">
              <a:solidFill>
                <a:srgbClr val="000000"/>
              </a:solidFill>
              <a:latin typeface="Calibri" pitchFamily="34" charset="0"/>
              <a:sym typeface="Calibri" pitchFamily="34" charset="0"/>
            </a:endParaRPr>
          </a:p>
        </p:txBody>
      </p:sp>
      <p:sp>
        <p:nvSpPr>
          <p:cNvPr id="19" name="Flecha abajo 18"/>
          <p:cNvSpPr>
            <a:spLocks noChangeArrowheads="1"/>
          </p:cNvSpPr>
          <p:nvPr/>
        </p:nvSpPr>
        <p:spPr bwMode="auto">
          <a:xfrm rot="2344612">
            <a:off x="7962900" y="2530475"/>
            <a:ext cx="419100" cy="1538288"/>
          </a:xfrm>
          <a:prstGeom prst="downArrow">
            <a:avLst>
              <a:gd name="adj1" fmla="val 29278"/>
              <a:gd name="adj2" fmla="val 61718"/>
            </a:avLst>
          </a:prstGeom>
          <a:solidFill>
            <a:srgbClr val="FFFFFF"/>
          </a:solidFill>
          <a:ln w="9525">
            <a:solidFill>
              <a:srgbClr val="F79646"/>
            </a:solidFill>
            <a:miter lim="800000"/>
            <a:headEnd/>
            <a:tailEnd/>
          </a:ln>
          <a:effectLst>
            <a:outerShdw blurRad="40000" dist="23000" dir="5400000" rotWithShape="0">
              <a:srgbClr val="808080">
                <a:alpha val="34999"/>
              </a:srgbClr>
            </a:outerShdw>
          </a:effectLst>
        </p:spPr>
        <p:txBody>
          <a:bodyPr anchor="ctr"/>
          <a:lstStyle/>
          <a:p>
            <a:pPr algn="ctr">
              <a:defRPr/>
            </a:pPr>
            <a:endParaRPr lang="es-ES">
              <a:solidFill>
                <a:prstClr val="white"/>
              </a:solidFill>
            </a:endParaRPr>
          </a:p>
        </p:txBody>
      </p:sp>
      <p:sp>
        <p:nvSpPr>
          <p:cNvPr id="22" name="Rectángulo 21"/>
          <p:cNvSpPr/>
          <p:nvPr/>
        </p:nvSpPr>
        <p:spPr>
          <a:xfrm>
            <a:off x="5673725" y="882650"/>
            <a:ext cx="3451225" cy="400050"/>
          </a:xfrm>
          <a:prstGeom prst="rect">
            <a:avLst/>
          </a:prstGeom>
        </p:spPr>
        <p:txBody>
          <a:bodyPr wrap="none">
            <a:spAutoFit/>
          </a:bodyPr>
          <a:lstStyle/>
          <a:p>
            <a:pPr>
              <a:defRPr/>
            </a:pPr>
            <a:r>
              <a:rPr lang="en-US" sz="2000" i="1" spc="-1" dirty="0">
                <a:solidFill>
                  <a:srgbClr val="000000"/>
                </a:solidFill>
                <a:uFill>
                  <a:solidFill>
                    <a:srgbClr val="FFFFFF"/>
                  </a:solidFill>
                </a:uFill>
                <a:latin typeface="Calibri"/>
                <a:ea typeface="ＭＳ Ｐゴシック"/>
              </a:rPr>
              <a:t>Rodriguez-Fonseca et al (2009)</a:t>
            </a:r>
            <a:endParaRPr lang="es-ES" sz="2000" i="1" dirty="0">
              <a:solidFill>
                <a:prstClr val="black"/>
              </a:solidFill>
            </a:endParaRPr>
          </a:p>
        </p:txBody>
      </p:sp>
      <p:sp>
        <p:nvSpPr>
          <p:cNvPr id="11271" name="TextShape 3"/>
          <p:cNvSpPr txBox="1">
            <a:spLocks noChangeAspect="1" noChangeArrowheads="1"/>
          </p:cNvSpPr>
          <p:nvPr/>
        </p:nvSpPr>
        <p:spPr bwMode="auto">
          <a:xfrm>
            <a:off x="758825" y="4033838"/>
            <a:ext cx="453707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800" b="1" smtClean="0">
                <a:solidFill>
                  <a:srgbClr val="000000"/>
                </a:solidFill>
              </a:rPr>
              <a:t>Regression JJA ATL3 vs SON SST</a:t>
            </a:r>
            <a:endParaRPr lang="en-US" altLang="en-US" sz="1800" b="1" smtClean="0">
              <a:solidFill>
                <a:srgbClr val="000000"/>
              </a:solidFill>
              <a:latin typeface="Calibri" pitchFamily="34" charset="0"/>
            </a:endParaRPr>
          </a:p>
        </p:txBody>
      </p:sp>
      <p:pic>
        <p:nvPicPr>
          <p:cNvPr id="11272" name="Imagen 2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600" y="4445000"/>
            <a:ext cx="5788025"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ángulo 28"/>
          <p:cNvSpPr>
            <a:spLocks noChangeArrowheads="1"/>
          </p:cNvSpPr>
          <p:nvPr/>
        </p:nvSpPr>
        <p:spPr bwMode="auto">
          <a:xfrm>
            <a:off x="5067300" y="4965700"/>
            <a:ext cx="576263" cy="444500"/>
          </a:xfrm>
          <a:prstGeom prst="rect">
            <a:avLst/>
          </a:prstGeom>
          <a:noFill/>
          <a:ln w="28575">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s-ES">
              <a:solidFill>
                <a:prstClr val="white"/>
              </a:solidFill>
            </a:endParaRPr>
          </a:p>
        </p:txBody>
      </p:sp>
      <p:sp>
        <p:nvSpPr>
          <p:cNvPr id="30" name="Shape 81"/>
          <p:cNvSpPr txBox="1"/>
          <p:nvPr/>
        </p:nvSpPr>
        <p:spPr>
          <a:xfrm>
            <a:off x="400050" y="4410075"/>
            <a:ext cx="1247775" cy="573088"/>
          </a:xfrm>
          <a:prstGeom prst="rect">
            <a:avLst/>
          </a:prstGeom>
          <a:noFill/>
          <a:ln>
            <a:noFill/>
          </a:ln>
        </p:spPr>
        <p:txBody>
          <a:bodyPr spcFirstLastPara="1" lIns="91425" tIns="91425" rIns="91425" bIns="91425"/>
          <a:lstStyle/>
          <a:p>
            <a:pPr algn="ctr">
              <a:defRPr/>
            </a:pPr>
            <a:r>
              <a:rPr lang="ca-ES" b="1" dirty="0">
                <a:solidFill>
                  <a:srgbClr val="4BACC6"/>
                </a:solidFill>
                <a:latin typeface="Calibri"/>
                <a:ea typeface="Calibri"/>
                <a:cs typeface="Calibri"/>
                <a:sym typeface="Calibri"/>
              </a:rPr>
              <a:t>Control</a:t>
            </a:r>
            <a:endParaRPr b="1" dirty="0">
              <a:solidFill>
                <a:srgbClr val="4BACC6"/>
              </a:solidFill>
              <a:latin typeface="Calibri"/>
              <a:ea typeface="Calibri"/>
              <a:cs typeface="Calibri"/>
              <a:sym typeface="Calibri"/>
            </a:endParaRPr>
          </a:p>
        </p:txBody>
      </p:sp>
      <p:sp>
        <p:nvSpPr>
          <p:cNvPr id="11275" name="Shape 82"/>
          <p:cNvSpPr txBox="1">
            <a:spLocks noChangeArrowheads="1"/>
          </p:cNvSpPr>
          <p:nvPr/>
        </p:nvSpPr>
        <p:spPr bwMode="auto">
          <a:xfrm>
            <a:off x="3089275" y="4460875"/>
            <a:ext cx="244792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80000"/>
              </a:lnSpc>
              <a:spcBef>
                <a:spcPct val="0"/>
              </a:spcBef>
              <a:spcAft>
                <a:spcPct val="0"/>
              </a:spcAft>
            </a:pPr>
            <a:r>
              <a:rPr lang="ca-ES" altLang="en-US" sz="1800" b="1" smtClean="0">
                <a:solidFill>
                  <a:srgbClr val="FF0000"/>
                </a:solidFill>
                <a:latin typeface="Calibri" pitchFamily="34" charset="0"/>
                <a:sym typeface="Calibri" pitchFamily="34" charset="0"/>
              </a:rPr>
              <a:t>Wind forced        in TA </a:t>
            </a:r>
          </a:p>
        </p:txBody>
      </p:sp>
      <p:pic>
        <p:nvPicPr>
          <p:cNvPr id="11276" name="Imagen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53288" y="5251450"/>
            <a:ext cx="1385887"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p:cNvSpPr/>
          <p:nvPr/>
        </p:nvSpPr>
        <p:spPr>
          <a:xfrm>
            <a:off x="4851" y="6485020"/>
            <a:ext cx="3345788" cy="400110"/>
          </a:xfrm>
          <a:prstGeom prst="rect">
            <a:avLst/>
          </a:prstGeom>
        </p:spPr>
        <p:txBody>
          <a:bodyPr wrap="none">
            <a:spAutoFit/>
          </a:bodyPr>
          <a:lstStyle/>
          <a:p>
            <a:pPr>
              <a:defRPr/>
            </a:pPr>
            <a:r>
              <a:rPr lang="en-US" sz="2000" spc="-1" dirty="0" err="1">
                <a:solidFill>
                  <a:srgbClr val="000000"/>
                </a:solidFill>
                <a:uFill>
                  <a:solidFill>
                    <a:srgbClr val="FFFFFF"/>
                  </a:solidFill>
                </a:uFill>
                <a:latin typeface="Calibri"/>
                <a:ea typeface="ＭＳ Ｐゴシック"/>
              </a:rPr>
              <a:t>Exarchou</a:t>
            </a:r>
            <a:r>
              <a:rPr lang="en-US" sz="2000" spc="-1" dirty="0">
                <a:solidFill>
                  <a:srgbClr val="000000"/>
                </a:solidFill>
                <a:uFill>
                  <a:solidFill>
                    <a:srgbClr val="FFFFFF"/>
                  </a:solidFill>
                </a:uFill>
                <a:latin typeface="Calibri"/>
                <a:ea typeface="ＭＳ Ｐゴシック"/>
              </a:rPr>
              <a:t> et al </a:t>
            </a:r>
            <a:r>
              <a:rPr lang="en-US" sz="2000" spc="-1" dirty="0" smtClean="0">
                <a:solidFill>
                  <a:srgbClr val="000000"/>
                </a:solidFill>
                <a:uFill>
                  <a:solidFill>
                    <a:srgbClr val="FFFFFF"/>
                  </a:solidFill>
                </a:uFill>
                <a:latin typeface="Calibri"/>
                <a:ea typeface="ＭＳ Ｐゴシック"/>
              </a:rPr>
              <a:t>(in preparation</a:t>
            </a:r>
            <a:r>
              <a:rPr lang="en-US" sz="2000" spc="-1" dirty="0">
                <a:solidFill>
                  <a:srgbClr val="000000"/>
                </a:solidFill>
                <a:uFill>
                  <a:solidFill>
                    <a:srgbClr val="FFFFFF"/>
                  </a:solidFill>
                </a:uFill>
                <a:latin typeface="Calibri"/>
                <a:ea typeface="ＭＳ Ｐゴシック"/>
              </a:rPr>
              <a:t>)</a:t>
            </a:r>
            <a:endParaRPr lang="es-ES" sz="2000" dirty="0">
              <a:solidFill>
                <a:prstClr val="black"/>
              </a:solidFill>
            </a:endParaRPr>
          </a:p>
        </p:txBody>
      </p:sp>
      <p:sp>
        <p:nvSpPr>
          <p:cNvPr id="11278" name="CuadroTexto 19"/>
          <p:cNvSpPr txBox="1">
            <a:spLocks noChangeArrowheads="1"/>
          </p:cNvSpPr>
          <p:nvPr/>
        </p:nvSpPr>
        <p:spPr bwMode="auto">
          <a:xfrm>
            <a:off x="304800" y="2305050"/>
            <a:ext cx="4930775"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lnSpc>
                <a:spcPct val="110000"/>
              </a:lnSpc>
              <a:spcBef>
                <a:spcPct val="0"/>
              </a:spcBef>
              <a:spcAft>
                <a:spcPct val="0"/>
              </a:spcAft>
            </a:pPr>
            <a:r>
              <a:rPr lang="en-GB" altLang="en-US" sz="1800" dirty="0" smtClean="0">
                <a:solidFill>
                  <a:srgbClr val="4F81BD"/>
                </a:solidFill>
              </a:rPr>
              <a:t>We show in two sets of </a:t>
            </a:r>
            <a:r>
              <a:rPr lang="en-GB" altLang="en-US" sz="1800" b="1" dirty="0" smtClean="0">
                <a:solidFill>
                  <a:srgbClr val="4F81BD"/>
                </a:solidFill>
              </a:rPr>
              <a:t>seasonal forecasts</a:t>
            </a:r>
            <a:r>
              <a:rPr lang="en-GB" altLang="en-US" sz="1800" dirty="0" smtClean="0">
                <a:solidFill>
                  <a:srgbClr val="4F81BD"/>
                </a:solidFill>
              </a:rPr>
              <a:t> with </a:t>
            </a:r>
            <a:r>
              <a:rPr lang="en-GB" altLang="en-US" sz="1800" b="1" dirty="0" smtClean="0">
                <a:solidFill>
                  <a:srgbClr val="4F81BD"/>
                </a:solidFill>
              </a:rPr>
              <a:t>EC-Earth </a:t>
            </a:r>
            <a:r>
              <a:rPr lang="en-GB" altLang="en-US" sz="1800" dirty="0" smtClean="0">
                <a:solidFill>
                  <a:srgbClr val="4F81BD"/>
                </a:solidFill>
              </a:rPr>
              <a:t>that this </a:t>
            </a:r>
            <a:r>
              <a:rPr lang="en-GB" altLang="en-US" sz="1800" b="1" dirty="0" smtClean="0">
                <a:solidFill>
                  <a:srgbClr val="4F81BD"/>
                </a:solidFill>
              </a:rPr>
              <a:t>linkage is strengthened </a:t>
            </a:r>
            <a:r>
              <a:rPr lang="en-GB" altLang="en-US" sz="1800" dirty="0" smtClean="0">
                <a:solidFill>
                  <a:srgbClr val="4F81BD"/>
                </a:solidFill>
              </a:rPr>
              <a:t>when current </a:t>
            </a:r>
            <a:r>
              <a:rPr lang="en-GB" altLang="en-US" sz="1800" b="1" dirty="0" smtClean="0">
                <a:solidFill>
                  <a:srgbClr val="4F81BD"/>
                </a:solidFill>
              </a:rPr>
              <a:t>biases in the Tropical Atlantic are corrected</a:t>
            </a:r>
          </a:p>
        </p:txBody>
      </p:sp>
      <p:sp>
        <p:nvSpPr>
          <p:cNvPr id="17" name="TextShape 2"/>
          <p:cNvSpPr txBox="1"/>
          <p:nvPr/>
        </p:nvSpPr>
        <p:spPr>
          <a:xfrm>
            <a:off x="179973" y="115220"/>
            <a:ext cx="6718300" cy="679450"/>
          </a:xfrm>
          <a:prstGeom prst="rect">
            <a:avLst/>
          </a:prstGeom>
          <a:noFill/>
          <a:ln>
            <a:noFill/>
          </a:ln>
        </p:spPr>
        <p:txBody>
          <a:bodyPr lIns="90000" tIns="45000" rIns="90000" bIns="45000"/>
          <a:lstStyle>
            <a:defPPr>
              <a:defRPr lang="en-US"/>
            </a:defPPr>
            <a:lvl1pPr>
              <a:defRPr sz="3600" b="1" spc="-1">
                <a:solidFill>
                  <a:srgbClr val="FFFFFF"/>
                </a:solidFill>
                <a:uFill>
                  <a:solidFill>
                    <a:srgbClr val="FFFFFF"/>
                  </a:solidFill>
                </a:uFill>
                <a:latin typeface="Calibri" panose="020F0502020204030204" pitchFamily="34" charset="0"/>
                <a:ea typeface="ＭＳ Ｐゴシック"/>
              </a:defRPr>
            </a:lvl1pPr>
          </a:lstStyle>
          <a:p>
            <a:r>
              <a:rPr lang="en-US" dirty="0" err="1" smtClean="0"/>
              <a:t>Interbasin</a:t>
            </a:r>
            <a:r>
              <a:rPr lang="en-US" dirty="0" smtClean="0"/>
              <a:t> teleconnections</a:t>
            </a:r>
            <a:endParaRPr lang="en-US" dirty="0"/>
          </a:p>
        </p:txBody>
      </p:sp>
    </p:spTree>
    <p:extLst>
      <p:ext uri="{BB962C8B-B14F-4D97-AF65-F5344CB8AC3E}">
        <p14:creationId xmlns:p14="http://schemas.microsoft.com/office/powerpoint/2010/main" val="2673181576"/>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Shape 3"/>
          <p:cNvSpPr txBox="1">
            <a:spLocks noChangeAspect="1" noChangeArrowheads="1"/>
          </p:cNvSpPr>
          <p:nvPr/>
        </p:nvSpPr>
        <p:spPr bwMode="auto">
          <a:xfrm>
            <a:off x="758825" y="4033838"/>
            <a:ext cx="453707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800" b="1" smtClean="0">
                <a:solidFill>
                  <a:srgbClr val="000000"/>
                </a:solidFill>
              </a:rPr>
              <a:t>Regression JJA ATL3 vs SON SST</a:t>
            </a:r>
            <a:endParaRPr lang="en-US" altLang="en-US" sz="1800" b="1" smtClean="0">
              <a:solidFill>
                <a:srgbClr val="000000"/>
              </a:solidFill>
              <a:latin typeface="Calibri" pitchFamily="34" charset="0"/>
            </a:endParaRPr>
          </a:p>
        </p:txBody>
      </p:sp>
      <p:pic>
        <p:nvPicPr>
          <p:cNvPr id="13315" name="Imagen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00" y="4445000"/>
            <a:ext cx="5788025"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ángulo 23"/>
          <p:cNvSpPr>
            <a:spLocks noChangeArrowheads="1"/>
          </p:cNvSpPr>
          <p:nvPr/>
        </p:nvSpPr>
        <p:spPr bwMode="auto">
          <a:xfrm>
            <a:off x="5067300" y="4965700"/>
            <a:ext cx="576263" cy="444500"/>
          </a:xfrm>
          <a:prstGeom prst="rect">
            <a:avLst/>
          </a:prstGeom>
          <a:noFill/>
          <a:ln w="28575">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s-ES">
              <a:solidFill>
                <a:prstClr val="white"/>
              </a:solidFill>
            </a:endParaRPr>
          </a:p>
        </p:txBody>
      </p:sp>
      <p:sp>
        <p:nvSpPr>
          <p:cNvPr id="25" name="Shape 81"/>
          <p:cNvSpPr txBox="1"/>
          <p:nvPr/>
        </p:nvSpPr>
        <p:spPr>
          <a:xfrm>
            <a:off x="400050" y="4410075"/>
            <a:ext cx="1247775" cy="573088"/>
          </a:xfrm>
          <a:prstGeom prst="rect">
            <a:avLst/>
          </a:prstGeom>
          <a:noFill/>
          <a:ln>
            <a:noFill/>
          </a:ln>
        </p:spPr>
        <p:txBody>
          <a:bodyPr spcFirstLastPara="1" lIns="91425" tIns="91425" rIns="91425" bIns="91425"/>
          <a:lstStyle/>
          <a:p>
            <a:pPr algn="ctr">
              <a:defRPr/>
            </a:pPr>
            <a:r>
              <a:rPr lang="ca-ES" b="1" dirty="0">
                <a:solidFill>
                  <a:srgbClr val="4BACC6"/>
                </a:solidFill>
                <a:latin typeface="Calibri"/>
                <a:ea typeface="Calibri"/>
                <a:cs typeface="Calibri"/>
                <a:sym typeface="Calibri"/>
              </a:rPr>
              <a:t>Control</a:t>
            </a:r>
            <a:endParaRPr b="1" dirty="0">
              <a:solidFill>
                <a:srgbClr val="4BACC6"/>
              </a:solidFill>
              <a:latin typeface="Calibri"/>
              <a:ea typeface="Calibri"/>
              <a:cs typeface="Calibri"/>
              <a:sym typeface="Calibri"/>
            </a:endParaRPr>
          </a:p>
        </p:txBody>
      </p:sp>
      <p:sp>
        <p:nvSpPr>
          <p:cNvPr id="13318" name="TextShape 3"/>
          <p:cNvSpPr txBox="1">
            <a:spLocks noChangeAspect="1" noChangeArrowheads="1"/>
          </p:cNvSpPr>
          <p:nvPr/>
        </p:nvSpPr>
        <p:spPr bwMode="auto">
          <a:xfrm>
            <a:off x="1022350" y="1082675"/>
            <a:ext cx="34083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800" b="1" smtClean="0">
                <a:solidFill>
                  <a:srgbClr val="000000"/>
                </a:solidFill>
              </a:rPr>
              <a:t>Skill in ATL3 (1980-2004)</a:t>
            </a:r>
            <a:endParaRPr lang="en-US" altLang="en-US" sz="1800" b="1" smtClean="0">
              <a:solidFill>
                <a:srgbClr val="000000"/>
              </a:solidFill>
              <a:latin typeface="Calibri" pitchFamily="34" charset="0"/>
            </a:endParaRPr>
          </a:p>
        </p:txBody>
      </p:sp>
      <p:sp>
        <p:nvSpPr>
          <p:cNvPr id="13319" name="TextShape 3"/>
          <p:cNvSpPr txBox="1">
            <a:spLocks noChangeAspect="1" noChangeArrowheads="1"/>
          </p:cNvSpPr>
          <p:nvPr/>
        </p:nvSpPr>
        <p:spPr bwMode="auto">
          <a:xfrm>
            <a:off x="5059363" y="1082675"/>
            <a:ext cx="340836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800" b="1" smtClean="0">
                <a:solidFill>
                  <a:srgbClr val="000000"/>
                </a:solidFill>
              </a:rPr>
              <a:t>Skill in NIÑO (1980-2004)</a:t>
            </a:r>
            <a:endParaRPr lang="en-US" altLang="en-US" sz="1800" b="1" smtClean="0">
              <a:solidFill>
                <a:srgbClr val="000000"/>
              </a:solidFill>
              <a:latin typeface="Calibri" pitchFamily="34" charset="0"/>
            </a:endParaRPr>
          </a:p>
        </p:txBody>
      </p:sp>
      <p:pic>
        <p:nvPicPr>
          <p:cNvPr id="13320" name="Imagen 1"/>
          <p:cNvPicPr>
            <a:picLocks noChangeAspect="1"/>
          </p:cNvPicPr>
          <p:nvPr/>
        </p:nvPicPr>
        <p:blipFill>
          <a:blip r:embed="rId4" cstate="print">
            <a:extLst>
              <a:ext uri="{28A0092B-C50C-407E-A947-70E740481C1C}">
                <a14:useLocalDpi xmlns:a14="http://schemas.microsoft.com/office/drawing/2010/main" val="0"/>
              </a:ext>
            </a:extLst>
          </a:blip>
          <a:srcRect r="410" b="3365"/>
          <a:stretch>
            <a:fillRect/>
          </a:stretch>
        </p:blipFill>
        <p:spPr bwMode="auto">
          <a:xfrm>
            <a:off x="647700" y="1435100"/>
            <a:ext cx="36195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Imagen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463" y="1435100"/>
            <a:ext cx="3671887"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Shape 82"/>
          <p:cNvSpPr txBox="1">
            <a:spLocks noChangeArrowheads="1"/>
          </p:cNvSpPr>
          <p:nvPr/>
        </p:nvSpPr>
        <p:spPr bwMode="auto">
          <a:xfrm>
            <a:off x="3089275" y="4460875"/>
            <a:ext cx="244792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80000"/>
              </a:lnSpc>
              <a:spcBef>
                <a:spcPct val="0"/>
              </a:spcBef>
              <a:spcAft>
                <a:spcPct val="0"/>
              </a:spcAft>
            </a:pPr>
            <a:r>
              <a:rPr lang="ca-ES" altLang="en-US" sz="1800" b="1" smtClean="0">
                <a:solidFill>
                  <a:srgbClr val="FF0000"/>
                </a:solidFill>
                <a:latin typeface="Calibri" pitchFamily="34" charset="0"/>
                <a:sym typeface="Calibri" pitchFamily="34" charset="0"/>
              </a:rPr>
              <a:t>Wind forced        in TA </a:t>
            </a:r>
          </a:p>
        </p:txBody>
      </p:sp>
      <p:sp>
        <p:nvSpPr>
          <p:cNvPr id="13323" name="Rectángulo 3"/>
          <p:cNvSpPr>
            <a:spLocks noChangeArrowheads="1"/>
          </p:cNvSpPr>
          <p:nvPr/>
        </p:nvSpPr>
        <p:spPr bwMode="auto">
          <a:xfrm>
            <a:off x="109538" y="3540125"/>
            <a:ext cx="894080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ca-ES" altLang="en-US" sz="2000" b="1" smtClean="0">
                <a:solidFill>
                  <a:srgbClr val="C0504D"/>
                </a:solidFill>
              </a:rPr>
              <a:t>Improved</a:t>
            </a:r>
            <a:r>
              <a:rPr lang="ca-ES" altLang="en-US" sz="2000" smtClean="0">
                <a:solidFill>
                  <a:srgbClr val="C0504D"/>
                </a:solidFill>
              </a:rPr>
              <a:t> representation of </a:t>
            </a:r>
            <a:r>
              <a:rPr lang="ca-ES" altLang="en-US" sz="2000" b="1" smtClean="0">
                <a:solidFill>
                  <a:srgbClr val="C0504D"/>
                </a:solidFill>
              </a:rPr>
              <a:t>TA variability</a:t>
            </a:r>
            <a:r>
              <a:rPr lang="ca-ES" altLang="en-US" sz="2000" smtClean="0">
                <a:solidFill>
                  <a:srgbClr val="C0504D"/>
                </a:solidFill>
              </a:rPr>
              <a:t> can also </a:t>
            </a:r>
            <a:r>
              <a:rPr lang="ca-ES" altLang="en-US" sz="2000" b="1" smtClean="0">
                <a:solidFill>
                  <a:srgbClr val="C0504D"/>
                </a:solidFill>
              </a:rPr>
              <a:t>lead to better ENSO</a:t>
            </a:r>
            <a:r>
              <a:rPr lang="ca-ES" altLang="en-US" sz="2000" smtClean="0">
                <a:solidFill>
                  <a:srgbClr val="C0504D"/>
                </a:solidFill>
              </a:rPr>
              <a:t> skill</a:t>
            </a:r>
            <a:endParaRPr lang="es-ES" altLang="en-US" sz="2000" b="1" smtClean="0">
              <a:solidFill>
                <a:srgbClr val="C0504D"/>
              </a:solidFill>
            </a:endParaRPr>
          </a:p>
        </p:txBody>
      </p:sp>
      <p:sp>
        <p:nvSpPr>
          <p:cNvPr id="15" name="Rectángulo 14"/>
          <p:cNvSpPr/>
          <p:nvPr/>
        </p:nvSpPr>
        <p:spPr bwMode="auto">
          <a:xfrm>
            <a:off x="1168400" y="1511300"/>
            <a:ext cx="3097213" cy="168910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prstClr val="white"/>
              </a:solidFill>
            </a:endParaRPr>
          </a:p>
        </p:txBody>
      </p:sp>
      <p:sp>
        <p:nvSpPr>
          <p:cNvPr id="16" name="Rectángulo 15"/>
          <p:cNvSpPr/>
          <p:nvPr/>
        </p:nvSpPr>
        <p:spPr bwMode="auto">
          <a:xfrm>
            <a:off x="5143500" y="1498600"/>
            <a:ext cx="3132138" cy="1725613"/>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prstClr val="white"/>
              </a:solidFill>
            </a:endParaRPr>
          </a:p>
        </p:txBody>
      </p:sp>
      <p:pic>
        <p:nvPicPr>
          <p:cNvPr id="13326" name="Imagen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53288" y="5251450"/>
            <a:ext cx="1385887"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ángulo 14"/>
          <p:cNvSpPr/>
          <p:nvPr/>
        </p:nvSpPr>
        <p:spPr>
          <a:xfrm>
            <a:off x="4851" y="6485020"/>
            <a:ext cx="3345788" cy="400110"/>
          </a:xfrm>
          <a:prstGeom prst="rect">
            <a:avLst/>
          </a:prstGeom>
        </p:spPr>
        <p:txBody>
          <a:bodyPr wrap="none">
            <a:spAutoFit/>
          </a:bodyPr>
          <a:lstStyle/>
          <a:p>
            <a:pPr>
              <a:defRPr/>
            </a:pPr>
            <a:r>
              <a:rPr lang="en-US" sz="2000" spc="-1" dirty="0" err="1">
                <a:solidFill>
                  <a:srgbClr val="000000"/>
                </a:solidFill>
                <a:uFill>
                  <a:solidFill>
                    <a:srgbClr val="FFFFFF"/>
                  </a:solidFill>
                </a:uFill>
                <a:latin typeface="Calibri"/>
                <a:ea typeface="ＭＳ Ｐゴシック"/>
              </a:rPr>
              <a:t>Exarchou</a:t>
            </a:r>
            <a:r>
              <a:rPr lang="en-US" sz="2000" spc="-1" dirty="0">
                <a:solidFill>
                  <a:srgbClr val="000000"/>
                </a:solidFill>
                <a:uFill>
                  <a:solidFill>
                    <a:srgbClr val="FFFFFF"/>
                  </a:solidFill>
                </a:uFill>
                <a:latin typeface="Calibri"/>
                <a:ea typeface="ＭＳ Ｐゴシック"/>
              </a:rPr>
              <a:t> et al </a:t>
            </a:r>
            <a:r>
              <a:rPr lang="en-US" sz="2000" spc="-1" dirty="0" smtClean="0">
                <a:solidFill>
                  <a:srgbClr val="000000"/>
                </a:solidFill>
                <a:uFill>
                  <a:solidFill>
                    <a:srgbClr val="FFFFFF"/>
                  </a:solidFill>
                </a:uFill>
                <a:latin typeface="Calibri"/>
                <a:ea typeface="ＭＳ Ｐゴシック"/>
              </a:rPr>
              <a:t>(in preparation</a:t>
            </a:r>
            <a:r>
              <a:rPr lang="en-US" sz="2000" spc="-1" dirty="0">
                <a:solidFill>
                  <a:srgbClr val="000000"/>
                </a:solidFill>
                <a:uFill>
                  <a:solidFill>
                    <a:srgbClr val="FFFFFF"/>
                  </a:solidFill>
                </a:uFill>
                <a:latin typeface="Calibri"/>
                <a:ea typeface="ＭＳ Ｐゴシック"/>
              </a:rPr>
              <a:t>)</a:t>
            </a:r>
            <a:endParaRPr lang="es-ES" sz="2000" dirty="0">
              <a:solidFill>
                <a:prstClr val="black"/>
              </a:solidFill>
            </a:endParaRPr>
          </a:p>
        </p:txBody>
      </p:sp>
      <p:sp>
        <p:nvSpPr>
          <p:cNvPr id="19" name="TextShape 2"/>
          <p:cNvSpPr txBox="1"/>
          <p:nvPr/>
        </p:nvSpPr>
        <p:spPr>
          <a:xfrm>
            <a:off x="179973" y="115220"/>
            <a:ext cx="6718300" cy="679450"/>
          </a:xfrm>
          <a:prstGeom prst="rect">
            <a:avLst/>
          </a:prstGeom>
          <a:noFill/>
          <a:ln>
            <a:noFill/>
          </a:ln>
        </p:spPr>
        <p:txBody>
          <a:bodyPr lIns="90000" tIns="45000" rIns="90000" bIns="45000"/>
          <a:lstStyle>
            <a:defPPr>
              <a:defRPr lang="en-US"/>
            </a:defPPr>
            <a:lvl1pPr>
              <a:defRPr sz="3600" b="1" spc="-1">
                <a:solidFill>
                  <a:srgbClr val="FFFFFF"/>
                </a:solidFill>
                <a:uFill>
                  <a:solidFill>
                    <a:srgbClr val="FFFFFF"/>
                  </a:solidFill>
                </a:uFill>
                <a:latin typeface="Calibri" panose="020F0502020204030204" pitchFamily="34" charset="0"/>
                <a:ea typeface="ＭＳ Ｐゴシック"/>
              </a:defRPr>
            </a:lvl1pPr>
          </a:lstStyle>
          <a:p>
            <a:r>
              <a:rPr lang="en-US" dirty="0" err="1" smtClean="0"/>
              <a:t>Interbasin</a:t>
            </a:r>
            <a:r>
              <a:rPr lang="en-US" dirty="0" smtClean="0"/>
              <a:t> teleconnections</a:t>
            </a:r>
            <a:endParaRPr lang="en-US" dirty="0"/>
          </a:p>
        </p:txBody>
      </p:sp>
    </p:spTree>
    <p:extLst>
      <p:ext uri="{BB962C8B-B14F-4D97-AF65-F5344CB8AC3E}">
        <p14:creationId xmlns:p14="http://schemas.microsoft.com/office/powerpoint/2010/main" val="3074198793"/>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Espace réservé du numéro de diapositive 5"/>
          <p:cNvSpPr txBox="1">
            <a:spLocks/>
          </p:cNvSpPr>
          <p:nvPr/>
        </p:nvSpPr>
        <p:spPr bwMode="auto">
          <a:xfrm>
            <a:off x="8763000" y="6580188"/>
            <a:ext cx="298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eaLnBrk="1" fontAlgn="base" hangingPunct="1">
              <a:spcBef>
                <a:spcPct val="0"/>
              </a:spcBef>
              <a:spcAft>
                <a:spcPct val="0"/>
              </a:spcAft>
            </a:pPr>
            <a:r>
              <a:rPr lang="en-US" altLang="en-US" sz="1200" smtClean="0">
                <a:solidFill>
                  <a:prstClr val="white"/>
                </a:solidFill>
                <a:latin typeface="Calibri" pitchFamily="34" charset="0"/>
                <a:cs typeface="Arial" pitchFamily="34" charset="0"/>
              </a:rPr>
              <a:t>1</a:t>
            </a:r>
            <a:endParaRPr lang="en-GB" altLang="en-US" sz="1200" smtClean="0">
              <a:solidFill>
                <a:prstClr val="white"/>
              </a:solidFill>
              <a:latin typeface="Calibri" pitchFamily="34" charset="0"/>
              <a:cs typeface="Arial" pitchFamily="34" charset="0"/>
            </a:endParaRPr>
          </a:p>
        </p:txBody>
      </p:sp>
      <p:sp>
        <p:nvSpPr>
          <p:cNvPr id="29698" name="TextBox 6"/>
          <p:cNvSpPr txBox="1">
            <a:spLocks noChangeArrowheads="1"/>
          </p:cNvSpPr>
          <p:nvPr/>
        </p:nvSpPr>
        <p:spPr bwMode="auto">
          <a:xfrm>
            <a:off x="260350" y="1447800"/>
            <a:ext cx="850265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pPr>
            <a:r>
              <a:rPr lang="en-US" altLang="en-US" sz="2000" b="1" smtClean="0">
                <a:solidFill>
                  <a:prstClr val="black"/>
                </a:solidFill>
              </a:rPr>
              <a:t>DCPP Component C: Predictability, mechanisms and case studies </a:t>
            </a:r>
          </a:p>
          <a:p>
            <a:pPr algn="just" eaLnBrk="1" fontAlgn="base" hangingPunct="1">
              <a:spcBef>
                <a:spcPct val="0"/>
              </a:spcBef>
              <a:spcAft>
                <a:spcPct val="0"/>
              </a:spcAft>
            </a:pPr>
            <a:endParaRPr lang="en-US" altLang="en-US" sz="2000" b="1" smtClean="0">
              <a:solidFill>
                <a:prstClr val="black"/>
              </a:solidFill>
            </a:endParaRPr>
          </a:p>
          <a:p>
            <a:pPr algn="just" eaLnBrk="1" fontAlgn="base" hangingPunct="1">
              <a:spcBef>
                <a:spcPct val="0"/>
              </a:spcBef>
              <a:spcAft>
                <a:spcPct val="0"/>
              </a:spcAft>
            </a:pPr>
            <a:r>
              <a:rPr lang="en-US" altLang="en-US" sz="1800" smtClean="0">
                <a:solidFill>
                  <a:prstClr val="black"/>
                </a:solidFill>
                <a:sym typeface="Wingdings" pitchFamily="2" charset="2"/>
              </a:rPr>
              <a:t>Attribution of observed decadal climate variability to Atlantic-Pacific SST variations</a:t>
            </a:r>
            <a:endParaRPr lang="en-US" altLang="en-US" sz="1800" smtClean="0">
              <a:solidFill>
                <a:prstClr val="black"/>
              </a:solidFill>
            </a:endParaRPr>
          </a:p>
        </p:txBody>
      </p:sp>
      <p:sp>
        <p:nvSpPr>
          <p:cNvPr id="29699" name="TextBox 1"/>
          <p:cNvSpPr txBox="1">
            <a:spLocks noChangeArrowheads="1"/>
          </p:cNvSpPr>
          <p:nvPr/>
        </p:nvSpPr>
        <p:spPr bwMode="auto">
          <a:xfrm>
            <a:off x="-204788" y="2652713"/>
            <a:ext cx="914400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fr-FR" altLang="en-US" sz="2000" b="1" smtClean="0">
                <a:solidFill>
                  <a:srgbClr val="4BACC6"/>
                </a:solidFill>
              </a:rPr>
              <a:t>Idealized Atlantic Multidecadal Variability (AMV) experiments</a:t>
            </a:r>
          </a:p>
        </p:txBody>
      </p:sp>
      <p:sp>
        <p:nvSpPr>
          <p:cNvPr id="29700" name="Text Box 4"/>
          <p:cNvSpPr txBox="1">
            <a:spLocks noChangeArrowheads="1"/>
          </p:cNvSpPr>
          <p:nvPr/>
        </p:nvSpPr>
        <p:spPr bwMode="auto">
          <a:xfrm>
            <a:off x="168444" y="146384"/>
            <a:ext cx="9144000" cy="648512"/>
          </a:xfrm>
          <a:prstGeom prst="rect">
            <a:avLst/>
          </a:prstGeom>
          <a:noFill/>
          <a:ln>
            <a:noFill/>
          </a:ln>
          <a:extLst/>
        </p:spPr>
        <p:txBody>
          <a:bodyPr lIns="90000" tIns="45000" rIns="90000" bIns="45000"/>
          <a:lstStyle>
            <a:defPPr>
              <a:defRPr lang="en-US"/>
            </a:defPPr>
            <a:lvl1pPr>
              <a:defRPr sz="3600" b="1" spc="-1">
                <a:solidFill>
                  <a:srgbClr val="FFFFFF"/>
                </a:solidFill>
                <a:uFill>
                  <a:solidFill>
                    <a:srgbClr val="FFFFFF"/>
                  </a:solidFill>
                </a:uFill>
                <a:latin typeface="Calibri" panose="020F0502020204030204" pitchFamily="34" charset="0"/>
                <a:ea typeface="ＭＳ Ｐゴシック"/>
              </a:defRPr>
            </a:lvl1pPr>
          </a:lstStyle>
          <a:p>
            <a:r>
              <a:rPr lang="en-GB" altLang="en-US" dirty="0"/>
              <a:t>Understanding </a:t>
            </a:r>
            <a:r>
              <a:rPr lang="en-GB" altLang="en-US" dirty="0" smtClean="0"/>
              <a:t>teleconnections</a:t>
            </a:r>
            <a:endParaRPr lang="en-GB" altLang="en-US" dirty="0"/>
          </a:p>
        </p:txBody>
      </p:sp>
      <p:pic>
        <p:nvPicPr>
          <p:cNvPr id="29701" name="Imagen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19913" y="5813425"/>
            <a:ext cx="2081212"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ángulo 24"/>
          <p:cNvSpPr/>
          <p:nvPr/>
        </p:nvSpPr>
        <p:spPr>
          <a:xfrm>
            <a:off x="5230813" y="5967413"/>
            <a:ext cx="1223962" cy="631825"/>
          </a:xfrm>
          <a:prstGeom prst="rect">
            <a:avLst/>
          </a:prstGeom>
        </p:spPr>
        <p:txBody>
          <a:bodyPr wrap="none">
            <a:spAutoFit/>
          </a:bodyPr>
          <a:lstStyle/>
          <a:p>
            <a:pPr>
              <a:defRPr/>
            </a:pPr>
            <a:r>
              <a:rPr lang="en-US" sz="3500" b="1" spc="-1" dirty="0">
                <a:solidFill>
                  <a:srgbClr val="4BACC6"/>
                </a:solidFill>
                <a:uFill>
                  <a:solidFill>
                    <a:srgbClr val="FFFFFF"/>
                  </a:solidFill>
                </a:uFill>
                <a:latin typeface="Candara"/>
                <a:ea typeface="ＭＳ Ｐゴシック"/>
                <a:cs typeface="Candara"/>
              </a:rPr>
              <a:t>DCPP</a:t>
            </a:r>
            <a:endParaRPr lang="es-ES" sz="3500" b="1" dirty="0">
              <a:solidFill>
                <a:srgbClr val="4BACC6"/>
              </a:solidFill>
              <a:latin typeface="Candara"/>
              <a:cs typeface="Candara"/>
            </a:endParaRPr>
          </a:p>
        </p:txBody>
      </p:sp>
      <p:sp>
        <p:nvSpPr>
          <p:cNvPr id="26" name="Rectángulo 25"/>
          <p:cNvSpPr/>
          <p:nvPr/>
        </p:nvSpPr>
        <p:spPr>
          <a:xfrm>
            <a:off x="323850" y="860425"/>
            <a:ext cx="1976438" cy="400050"/>
          </a:xfrm>
          <a:prstGeom prst="rect">
            <a:avLst/>
          </a:prstGeom>
        </p:spPr>
        <p:txBody>
          <a:bodyPr wrap="none">
            <a:spAutoFit/>
          </a:bodyPr>
          <a:lstStyle/>
          <a:p>
            <a:pPr>
              <a:defRPr/>
            </a:pPr>
            <a:r>
              <a:rPr lang="en-US" sz="2000" i="1" spc="-1" dirty="0">
                <a:solidFill>
                  <a:srgbClr val="000000"/>
                </a:solidFill>
                <a:uFill>
                  <a:solidFill>
                    <a:srgbClr val="FFFFFF"/>
                  </a:solidFill>
                </a:uFill>
                <a:latin typeface="Calibri"/>
                <a:ea typeface="ＭＳ Ｐゴシック"/>
              </a:rPr>
              <a:t>Boer et al (2016)</a:t>
            </a:r>
            <a:endParaRPr lang="es-ES" sz="2000" i="1" dirty="0">
              <a:solidFill>
                <a:prstClr val="black"/>
              </a:solidFill>
            </a:endParaRPr>
          </a:p>
        </p:txBody>
      </p:sp>
      <p:sp>
        <p:nvSpPr>
          <p:cNvPr id="29704" name="Espace réservé du numéro de diapositive 5"/>
          <p:cNvSpPr txBox="1">
            <a:spLocks/>
          </p:cNvSpPr>
          <p:nvPr/>
        </p:nvSpPr>
        <p:spPr bwMode="auto">
          <a:xfrm>
            <a:off x="8763000" y="5805488"/>
            <a:ext cx="298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eaLnBrk="1" fontAlgn="base" hangingPunct="1">
              <a:spcBef>
                <a:spcPct val="0"/>
              </a:spcBef>
              <a:spcAft>
                <a:spcPct val="0"/>
              </a:spcAft>
            </a:pPr>
            <a:r>
              <a:rPr lang="en-US" altLang="en-US" sz="1200" smtClean="0">
                <a:solidFill>
                  <a:prstClr val="white"/>
                </a:solidFill>
                <a:latin typeface="Calibri" pitchFamily="34" charset="0"/>
                <a:cs typeface="Arial" pitchFamily="34" charset="0"/>
              </a:rPr>
              <a:t>1</a:t>
            </a:r>
            <a:endParaRPr lang="en-GB" altLang="en-US" sz="1200" smtClean="0">
              <a:solidFill>
                <a:prstClr val="white"/>
              </a:solidFill>
              <a:latin typeface="Calibri" pitchFamily="34" charset="0"/>
              <a:cs typeface="Arial" pitchFamily="34" charset="0"/>
            </a:endParaRPr>
          </a:p>
        </p:txBody>
      </p:sp>
      <p:pic>
        <p:nvPicPr>
          <p:cNvPr id="29705" name="Picture 23"/>
          <p:cNvPicPr>
            <a:picLocks noChangeAspect="1" noChangeArrowheads="1"/>
          </p:cNvPicPr>
          <p:nvPr/>
        </p:nvPicPr>
        <p:blipFill>
          <a:blip r:embed="rId4">
            <a:extLst>
              <a:ext uri="{28A0092B-C50C-407E-A947-70E740481C1C}">
                <a14:useLocalDpi xmlns:a14="http://schemas.microsoft.com/office/drawing/2010/main" val="0"/>
              </a:ext>
            </a:extLst>
          </a:blip>
          <a:srcRect l="2084" t="35724" r="46555" b="43159"/>
          <a:stretch>
            <a:fillRect/>
          </a:stretch>
        </p:blipFill>
        <p:spPr bwMode="auto">
          <a:xfrm>
            <a:off x="17463" y="3719513"/>
            <a:ext cx="5159375"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TextBox 26"/>
          <p:cNvSpPr txBox="1">
            <a:spLocks noChangeArrowheads="1"/>
          </p:cNvSpPr>
          <p:nvPr/>
        </p:nvSpPr>
        <p:spPr bwMode="auto">
          <a:xfrm>
            <a:off x="811213" y="3379788"/>
            <a:ext cx="4292600" cy="368300"/>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1800" b="1" smtClean="0">
                <a:solidFill>
                  <a:prstClr val="black"/>
                </a:solidFill>
              </a:rPr>
              <a:t>North Atlantic SST time series </a:t>
            </a:r>
            <a:r>
              <a:rPr lang="en-US" altLang="en-US" sz="1400" smtClean="0">
                <a:solidFill>
                  <a:prstClr val="black"/>
                </a:solidFill>
              </a:rPr>
              <a:t>(Ting et al. 2009)</a:t>
            </a:r>
          </a:p>
        </p:txBody>
      </p:sp>
      <p:cxnSp>
        <p:nvCxnSpPr>
          <p:cNvPr id="40" name="Straight Connector 28"/>
          <p:cNvCxnSpPr/>
          <p:nvPr/>
        </p:nvCxnSpPr>
        <p:spPr>
          <a:xfrm>
            <a:off x="922338" y="4129088"/>
            <a:ext cx="215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708" name="TextBox 29"/>
          <p:cNvSpPr txBox="1">
            <a:spLocks noChangeArrowheads="1"/>
          </p:cNvSpPr>
          <p:nvPr/>
        </p:nvSpPr>
        <p:spPr bwMode="auto">
          <a:xfrm>
            <a:off x="1371600" y="3981450"/>
            <a:ext cx="546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1400" smtClean="0">
                <a:solidFill>
                  <a:prstClr val="black"/>
                </a:solidFill>
              </a:rPr>
              <a:t>AMV</a:t>
            </a:r>
            <a:endParaRPr lang="en-GB" altLang="en-US" sz="1400" smtClean="0">
              <a:solidFill>
                <a:prstClr val="black"/>
              </a:solidFill>
            </a:endParaRPr>
          </a:p>
        </p:txBody>
      </p:sp>
      <p:cxnSp>
        <p:nvCxnSpPr>
          <p:cNvPr id="42" name="Straight Connector 30"/>
          <p:cNvCxnSpPr/>
          <p:nvPr/>
        </p:nvCxnSpPr>
        <p:spPr>
          <a:xfrm>
            <a:off x="922338" y="3911600"/>
            <a:ext cx="4492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710" name="TextBox 31"/>
          <p:cNvSpPr txBox="1">
            <a:spLocks noChangeArrowheads="1"/>
          </p:cNvSpPr>
          <p:nvPr/>
        </p:nvSpPr>
        <p:spPr bwMode="auto">
          <a:xfrm>
            <a:off x="1371600" y="3763963"/>
            <a:ext cx="2173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1400" smtClean="0">
                <a:solidFill>
                  <a:prstClr val="black"/>
                </a:solidFill>
              </a:rPr>
              <a:t>Externally forced variability</a:t>
            </a:r>
            <a:endParaRPr lang="en-GB" altLang="en-US" sz="1400" smtClean="0">
              <a:solidFill>
                <a:prstClr val="black"/>
              </a:solidFill>
            </a:endParaRPr>
          </a:p>
        </p:txBody>
      </p:sp>
      <p:cxnSp>
        <p:nvCxnSpPr>
          <p:cNvPr id="44" name="Straight Connector 32"/>
          <p:cNvCxnSpPr/>
          <p:nvPr/>
        </p:nvCxnSpPr>
        <p:spPr>
          <a:xfrm>
            <a:off x="1139825" y="4129088"/>
            <a:ext cx="215900" cy="0"/>
          </a:xfrm>
          <a:prstGeom prst="line">
            <a:avLst/>
          </a:prstGeom>
          <a:ln w="38100">
            <a:solidFill>
              <a:srgbClr val="0E13D6"/>
            </a:solidFill>
          </a:ln>
        </p:spPr>
        <p:style>
          <a:lnRef idx="1">
            <a:schemeClr val="accent1"/>
          </a:lnRef>
          <a:fillRef idx="0">
            <a:schemeClr val="accent1"/>
          </a:fillRef>
          <a:effectRef idx="0">
            <a:schemeClr val="accent1"/>
          </a:effectRef>
          <a:fontRef idx="minor">
            <a:schemeClr val="tx1"/>
          </a:fontRef>
        </p:style>
      </p:cxnSp>
      <p:sp>
        <p:nvSpPr>
          <p:cNvPr id="29712" name="TextBox 33"/>
          <p:cNvSpPr txBox="1">
            <a:spLocks noChangeArrowheads="1"/>
          </p:cNvSpPr>
          <p:nvPr/>
        </p:nvSpPr>
        <p:spPr bwMode="auto">
          <a:xfrm>
            <a:off x="6275388" y="3349625"/>
            <a:ext cx="1425575" cy="369888"/>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1800" b="1" smtClean="0">
                <a:solidFill>
                  <a:prstClr val="black"/>
                </a:solidFill>
              </a:rPr>
              <a:t>AMV pattern</a:t>
            </a:r>
            <a:endParaRPr lang="en-US" altLang="en-US" sz="1400" smtClean="0">
              <a:solidFill>
                <a:prstClr val="black"/>
              </a:solidFill>
            </a:endParaRPr>
          </a:p>
        </p:txBody>
      </p:sp>
      <p:pic>
        <p:nvPicPr>
          <p:cNvPr id="29713" name="Picture 34"/>
          <p:cNvPicPr>
            <a:picLocks noChangeAspect="1"/>
          </p:cNvPicPr>
          <p:nvPr/>
        </p:nvPicPr>
        <p:blipFill>
          <a:blip r:embed="rId5">
            <a:extLst>
              <a:ext uri="{28A0092B-C50C-407E-A947-70E740481C1C}">
                <a14:useLocalDpi xmlns:a14="http://schemas.microsoft.com/office/drawing/2010/main" val="0"/>
              </a:ext>
            </a:extLst>
          </a:blip>
          <a:srcRect l="38474" t="53036" r="28218" b="13696"/>
          <a:stretch>
            <a:fillRect/>
          </a:stretch>
        </p:blipFill>
        <p:spPr bwMode="auto">
          <a:xfrm>
            <a:off x="5457825" y="3787775"/>
            <a:ext cx="360362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245886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Box 1"/>
          <p:cNvSpPr txBox="1">
            <a:spLocks noChangeArrowheads="1"/>
          </p:cNvSpPr>
          <p:nvPr/>
        </p:nvSpPr>
        <p:spPr bwMode="auto">
          <a:xfrm>
            <a:off x="515938" y="2374900"/>
            <a:ext cx="728027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1800" smtClean="0">
                <a:solidFill>
                  <a:prstClr val="black"/>
                </a:solidFill>
              </a:rPr>
              <a:t>Restoring coefficient of </a:t>
            </a:r>
            <a:r>
              <a:rPr lang="en-US" altLang="en-US" sz="2200" smtClean="0">
                <a:solidFill>
                  <a:prstClr val="black"/>
                </a:solidFill>
                <a:latin typeface="Symbol" pitchFamily="18" charset="2"/>
              </a:rPr>
              <a:t>γ</a:t>
            </a:r>
            <a:r>
              <a:rPr lang="en-US" altLang="en-US" sz="1800" b="1" baseline="-25000" smtClean="0">
                <a:solidFill>
                  <a:prstClr val="black"/>
                </a:solidFill>
              </a:rPr>
              <a:t>T</a:t>
            </a:r>
            <a:r>
              <a:rPr lang="en-US" altLang="en-US" sz="1800" b="1" smtClean="0">
                <a:solidFill>
                  <a:prstClr val="black"/>
                </a:solidFill>
              </a:rPr>
              <a:t> = -40W/m</a:t>
            </a:r>
            <a:r>
              <a:rPr lang="en-US" altLang="en-US" sz="1800" b="1" baseline="30000" smtClean="0">
                <a:solidFill>
                  <a:prstClr val="black"/>
                </a:solidFill>
              </a:rPr>
              <a:t>2</a:t>
            </a:r>
            <a:r>
              <a:rPr lang="en-US" altLang="en-US" sz="1800" b="1" smtClean="0">
                <a:solidFill>
                  <a:prstClr val="black"/>
                </a:solidFill>
              </a:rPr>
              <a:t>/K </a:t>
            </a:r>
            <a:r>
              <a:rPr lang="en-US" altLang="en-US" sz="1800" smtClean="0">
                <a:solidFill>
                  <a:prstClr val="black"/>
                </a:solidFill>
              </a:rPr>
              <a:t>over North Atlantic (Eq-70</a:t>
            </a:r>
            <a:r>
              <a:rPr lang="en-US" altLang="en-US" sz="1800" baseline="30000" smtClean="0">
                <a:solidFill>
                  <a:prstClr val="black"/>
                </a:solidFill>
              </a:rPr>
              <a:t>o</a:t>
            </a:r>
            <a:r>
              <a:rPr lang="en-US" altLang="en-US" sz="1800" smtClean="0">
                <a:solidFill>
                  <a:prstClr val="black"/>
                </a:solidFill>
              </a:rPr>
              <a:t>N)</a:t>
            </a:r>
          </a:p>
          <a:p>
            <a:pPr eaLnBrk="1" fontAlgn="base" hangingPunct="1">
              <a:spcBef>
                <a:spcPct val="0"/>
              </a:spcBef>
              <a:spcAft>
                <a:spcPct val="0"/>
              </a:spcAft>
            </a:pPr>
            <a:endParaRPr lang="en-US" altLang="en-US" sz="1000" smtClean="0">
              <a:solidFill>
                <a:prstClr val="black"/>
              </a:solidFill>
            </a:endParaRPr>
          </a:p>
          <a:p>
            <a:pPr eaLnBrk="1" fontAlgn="base" hangingPunct="1">
              <a:spcBef>
                <a:spcPct val="0"/>
              </a:spcBef>
              <a:spcAft>
                <a:spcPct val="0"/>
              </a:spcAft>
            </a:pPr>
            <a:r>
              <a:rPr lang="en-US" altLang="en-US" sz="1800" smtClean="0">
                <a:solidFill>
                  <a:prstClr val="black"/>
                </a:solidFill>
              </a:rPr>
              <a:t>Free ocean-ice-land-atmosphere interactions outside of North Atlantic</a:t>
            </a:r>
          </a:p>
        </p:txBody>
      </p:sp>
      <p:sp>
        <p:nvSpPr>
          <p:cNvPr id="31746" name="TextBox 5"/>
          <p:cNvSpPr txBox="1">
            <a:spLocks noChangeArrowheads="1"/>
          </p:cNvSpPr>
          <p:nvPr/>
        </p:nvSpPr>
        <p:spPr bwMode="auto">
          <a:xfrm>
            <a:off x="547688" y="952500"/>
            <a:ext cx="661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1800" b="1" smtClean="0">
                <a:solidFill>
                  <a:prstClr val="black"/>
                </a:solidFill>
              </a:rPr>
              <a:t>Restoring of SST through non-solar surface surface fluxes</a:t>
            </a:r>
          </a:p>
        </p:txBody>
      </p:sp>
      <p:sp>
        <p:nvSpPr>
          <p:cNvPr id="31748" name="Espace réservé du numéro de diapositive 5"/>
          <p:cNvSpPr txBox="1">
            <a:spLocks/>
          </p:cNvSpPr>
          <p:nvPr/>
        </p:nvSpPr>
        <p:spPr bwMode="auto">
          <a:xfrm>
            <a:off x="8763000" y="6580188"/>
            <a:ext cx="298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eaLnBrk="1" fontAlgn="base" hangingPunct="1">
              <a:spcBef>
                <a:spcPct val="0"/>
              </a:spcBef>
              <a:spcAft>
                <a:spcPct val="0"/>
              </a:spcAft>
            </a:pPr>
            <a:r>
              <a:rPr lang="en-US" altLang="en-US" sz="1200" smtClean="0">
                <a:solidFill>
                  <a:prstClr val="white"/>
                </a:solidFill>
                <a:latin typeface="Calibri" pitchFamily="34" charset="0"/>
                <a:cs typeface="Arial" pitchFamily="34" charset="0"/>
              </a:rPr>
              <a:t>1</a:t>
            </a:r>
            <a:endParaRPr lang="en-GB" altLang="en-US" sz="1200" smtClean="0">
              <a:solidFill>
                <a:prstClr val="white"/>
              </a:solidFill>
              <a:latin typeface="Calibri" pitchFamily="34" charset="0"/>
              <a:cs typeface="Arial" pitchFamily="34" charset="0"/>
            </a:endParaRPr>
          </a:p>
        </p:txBody>
      </p:sp>
      <p:pic>
        <p:nvPicPr>
          <p:cNvPr id="31749" name="Imagen 2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19913" y="5813425"/>
            <a:ext cx="2081212"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ángulo 30"/>
          <p:cNvSpPr/>
          <p:nvPr/>
        </p:nvSpPr>
        <p:spPr>
          <a:xfrm>
            <a:off x="5230813" y="5967413"/>
            <a:ext cx="1223962" cy="631825"/>
          </a:xfrm>
          <a:prstGeom prst="rect">
            <a:avLst/>
          </a:prstGeom>
        </p:spPr>
        <p:txBody>
          <a:bodyPr wrap="none">
            <a:spAutoFit/>
          </a:bodyPr>
          <a:lstStyle/>
          <a:p>
            <a:pPr>
              <a:defRPr/>
            </a:pPr>
            <a:r>
              <a:rPr lang="en-US" sz="3500" b="1" spc="-1" dirty="0">
                <a:solidFill>
                  <a:srgbClr val="4BACC6"/>
                </a:solidFill>
                <a:uFill>
                  <a:solidFill>
                    <a:srgbClr val="FFFFFF"/>
                  </a:solidFill>
                </a:uFill>
                <a:latin typeface="Candara"/>
                <a:ea typeface="ＭＳ Ｐゴシック"/>
                <a:cs typeface="Candara"/>
              </a:rPr>
              <a:t>DCPP</a:t>
            </a:r>
            <a:endParaRPr lang="es-ES" sz="3500" b="1" dirty="0">
              <a:solidFill>
                <a:srgbClr val="4BACC6"/>
              </a:solidFill>
              <a:latin typeface="Candara"/>
              <a:cs typeface="Candara"/>
            </a:endParaRPr>
          </a:p>
        </p:txBody>
      </p:sp>
      <p:sp>
        <p:nvSpPr>
          <p:cNvPr id="31751" name="Espace réservé du numéro de diapositive 5"/>
          <p:cNvSpPr txBox="1">
            <a:spLocks/>
          </p:cNvSpPr>
          <p:nvPr/>
        </p:nvSpPr>
        <p:spPr bwMode="auto">
          <a:xfrm>
            <a:off x="8763000" y="5805488"/>
            <a:ext cx="298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eaLnBrk="1" fontAlgn="base" hangingPunct="1">
              <a:spcBef>
                <a:spcPct val="0"/>
              </a:spcBef>
              <a:spcAft>
                <a:spcPct val="0"/>
              </a:spcAft>
            </a:pPr>
            <a:r>
              <a:rPr lang="en-US" altLang="en-US" sz="1200" smtClean="0">
                <a:solidFill>
                  <a:prstClr val="white"/>
                </a:solidFill>
                <a:latin typeface="Calibri" pitchFamily="34" charset="0"/>
                <a:cs typeface="Arial" pitchFamily="34" charset="0"/>
              </a:rPr>
              <a:t>1</a:t>
            </a:r>
            <a:endParaRPr lang="en-GB" altLang="en-US" sz="1200" smtClean="0">
              <a:solidFill>
                <a:prstClr val="white"/>
              </a:solidFill>
              <a:latin typeface="Calibri" pitchFamily="34" charset="0"/>
              <a:cs typeface="Arial" pitchFamily="34" charset="0"/>
            </a:endParaRPr>
          </a:p>
        </p:txBody>
      </p:sp>
      <p:sp>
        <p:nvSpPr>
          <p:cNvPr id="31752" name="TextBox 33"/>
          <p:cNvSpPr txBox="1">
            <a:spLocks noChangeArrowheads="1"/>
          </p:cNvSpPr>
          <p:nvPr/>
        </p:nvSpPr>
        <p:spPr bwMode="auto">
          <a:xfrm>
            <a:off x="6275388" y="3349625"/>
            <a:ext cx="1425575" cy="369888"/>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1800" b="1" smtClean="0">
                <a:solidFill>
                  <a:prstClr val="black"/>
                </a:solidFill>
              </a:rPr>
              <a:t>AMV pattern</a:t>
            </a:r>
            <a:endParaRPr lang="en-US" altLang="en-US" sz="1400" smtClean="0">
              <a:solidFill>
                <a:prstClr val="black"/>
              </a:solidFill>
            </a:endParaRPr>
          </a:p>
        </p:txBody>
      </p:sp>
      <p:pic>
        <p:nvPicPr>
          <p:cNvPr id="31753" name="Picture 34"/>
          <p:cNvPicPr>
            <a:picLocks noChangeAspect="1"/>
          </p:cNvPicPr>
          <p:nvPr/>
        </p:nvPicPr>
        <p:blipFill>
          <a:blip r:embed="rId4">
            <a:extLst>
              <a:ext uri="{28A0092B-C50C-407E-A947-70E740481C1C}">
                <a14:useLocalDpi xmlns:a14="http://schemas.microsoft.com/office/drawing/2010/main" val="0"/>
              </a:ext>
            </a:extLst>
          </a:blip>
          <a:srcRect l="38474" t="53036" r="28218" b="13696"/>
          <a:stretch>
            <a:fillRect/>
          </a:stretch>
        </p:blipFill>
        <p:spPr bwMode="auto">
          <a:xfrm>
            <a:off x="5457825" y="3787775"/>
            <a:ext cx="360362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4" name="Rectángulo 17"/>
          <p:cNvSpPr>
            <a:spLocks noChangeArrowheads="1"/>
          </p:cNvSpPr>
          <p:nvPr/>
        </p:nvSpPr>
        <p:spPr bwMode="auto">
          <a:xfrm>
            <a:off x="768350" y="3565525"/>
            <a:ext cx="4021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1800" i="1" smtClean="0">
                <a:solidFill>
                  <a:prstClr val="black"/>
                </a:solidFill>
              </a:rPr>
              <a:t>SST</a:t>
            </a:r>
            <a:r>
              <a:rPr lang="en-US" altLang="en-US" sz="1800" i="1" baseline="-25000" smtClean="0">
                <a:solidFill>
                  <a:prstClr val="black"/>
                </a:solidFill>
              </a:rPr>
              <a:t>AMV</a:t>
            </a:r>
            <a:r>
              <a:rPr lang="en-US" altLang="en-US" sz="1800" smtClean="0">
                <a:solidFill>
                  <a:prstClr val="black"/>
                </a:solidFill>
              </a:rPr>
              <a:t> = </a:t>
            </a:r>
            <a:r>
              <a:rPr lang="en-US" altLang="en-US" sz="1700" b="1" smtClean="0">
                <a:solidFill>
                  <a:prstClr val="black"/>
                </a:solidFill>
              </a:rPr>
              <a:t>Climatology</a:t>
            </a:r>
            <a:r>
              <a:rPr lang="en-US" altLang="en-US" sz="1700" smtClean="0">
                <a:solidFill>
                  <a:prstClr val="black"/>
                </a:solidFill>
              </a:rPr>
              <a:t> </a:t>
            </a:r>
            <a:r>
              <a:rPr lang="en-US" altLang="en-US" sz="1700" b="1" smtClean="0">
                <a:solidFill>
                  <a:prstClr val="black"/>
                </a:solidFill>
              </a:rPr>
              <a:t>+ AMV pattern</a:t>
            </a:r>
            <a:endParaRPr lang="es-ES" altLang="en-US" sz="1700" smtClean="0">
              <a:solidFill>
                <a:prstClr val="black"/>
              </a:solidFill>
            </a:endParaRPr>
          </a:p>
        </p:txBody>
      </p:sp>
      <p:pic>
        <p:nvPicPr>
          <p:cNvPr id="31755" name="Imagen 6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73200" y="1484313"/>
            <a:ext cx="4567238" cy="68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31756" name="Group 6"/>
          <p:cNvGrpSpPr>
            <a:grpSpLocks/>
          </p:cNvGrpSpPr>
          <p:nvPr/>
        </p:nvGrpSpPr>
        <p:grpSpPr bwMode="auto">
          <a:xfrm>
            <a:off x="1865313" y="3908425"/>
            <a:ext cx="1574800" cy="531813"/>
            <a:chOff x="4345852" y="850730"/>
            <a:chExt cx="1574734" cy="532414"/>
          </a:xfrm>
        </p:grpSpPr>
        <p:pic>
          <p:nvPicPr>
            <p:cNvPr id="31762" name="Picture 2"/>
            <p:cNvPicPr>
              <a:picLocks noChangeAspect="1" noChangeArrowheads="1"/>
            </p:cNvPicPr>
            <p:nvPr/>
          </p:nvPicPr>
          <p:blipFill>
            <a:blip r:embed="rId6">
              <a:extLst>
                <a:ext uri="{28A0092B-C50C-407E-A947-70E740481C1C}">
                  <a14:useLocalDpi xmlns:a14="http://schemas.microsoft.com/office/drawing/2010/main" val="0"/>
                </a:ext>
              </a:extLst>
            </a:blip>
            <a:srcRect l="36246" t="36417" r="58772" b="37375"/>
            <a:stretch>
              <a:fillRect/>
            </a:stretch>
          </p:blipFill>
          <p:spPr bwMode="auto">
            <a:xfrm rot="5400000">
              <a:off x="4867012" y="329570"/>
              <a:ext cx="532414" cy="157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6" name="Connecteur droit avec flèche 18"/>
            <p:cNvCxnSpPr/>
            <p:nvPr/>
          </p:nvCxnSpPr>
          <p:spPr>
            <a:xfrm>
              <a:off x="4488721" y="1117731"/>
              <a:ext cx="936586"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67" name="Rectángulo 66"/>
          <p:cNvSpPr/>
          <p:nvPr/>
        </p:nvSpPr>
        <p:spPr>
          <a:xfrm>
            <a:off x="5457825" y="1854200"/>
            <a:ext cx="468313" cy="179388"/>
          </a:xfrm>
          <a:prstGeom prst="rect">
            <a:avLst/>
          </a:prstGeom>
          <a:solidFill>
            <a:srgbClr val="FFFFFF"/>
          </a:solidFill>
          <a:ln w="2857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prstClr val="white"/>
              </a:solidFill>
            </a:endParaRPr>
          </a:p>
        </p:txBody>
      </p:sp>
      <p:sp>
        <p:nvSpPr>
          <p:cNvPr id="31758" name="Rectángulo 67"/>
          <p:cNvSpPr>
            <a:spLocks noChangeArrowheads="1"/>
          </p:cNvSpPr>
          <p:nvPr/>
        </p:nvSpPr>
        <p:spPr bwMode="auto">
          <a:xfrm>
            <a:off x="5373688" y="1749425"/>
            <a:ext cx="617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1400" i="1" smtClean="0">
                <a:solidFill>
                  <a:prstClr val="black"/>
                </a:solidFill>
              </a:rPr>
              <a:t>AMV </a:t>
            </a:r>
            <a:endParaRPr lang="es-ES" altLang="en-US" sz="1400" i="1" smtClean="0">
              <a:solidFill>
                <a:prstClr val="black"/>
              </a:solidFill>
            </a:endParaRPr>
          </a:p>
        </p:txBody>
      </p:sp>
      <p:sp>
        <p:nvSpPr>
          <p:cNvPr id="69" name="Abrir corchete 68"/>
          <p:cNvSpPr/>
          <p:nvPr/>
        </p:nvSpPr>
        <p:spPr>
          <a:xfrm>
            <a:off x="458788" y="2508250"/>
            <a:ext cx="104775" cy="684213"/>
          </a:xfrm>
          <a:prstGeom prst="leftBracket">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s-ES">
              <a:solidFill>
                <a:prstClr val="black"/>
              </a:solidFill>
            </a:endParaRPr>
          </a:p>
        </p:txBody>
      </p:sp>
      <p:sp>
        <p:nvSpPr>
          <p:cNvPr id="70" name="Abrir corchete 69"/>
          <p:cNvSpPr/>
          <p:nvPr/>
        </p:nvSpPr>
        <p:spPr>
          <a:xfrm flipH="1">
            <a:off x="7678738" y="2508250"/>
            <a:ext cx="106362" cy="684213"/>
          </a:xfrm>
          <a:prstGeom prst="leftBracket">
            <a:avLst/>
          </a:prstGeom>
          <a:ln w="38100" cmpd="sng">
            <a:solidFill>
              <a:schemeClr val="accent6"/>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s-ES">
              <a:solidFill>
                <a:prstClr val="black"/>
              </a:solidFill>
            </a:endParaRPr>
          </a:p>
        </p:txBody>
      </p:sp>
      <p:sp>
        <p:nvSpPr>
          <p:cNvPr id="31761" name="Rectángulo 70"/>
          <p:cNvSpPr>
            <a:spLocks noChangeArrowheads="1"/>
          </p:cNvSpPr>
          <p:nvPr/>
        </p:nvSpPr>
        <p:spPr bwMode="auto">
          <a:xfrm>
            <a:off x="469900" y="4800600"/>
            <a:ext cx="4613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1800" smtClean="0">
                <a:solidFill>
                  <a:srgbClr val="C0504D"/>
                </a:solidFill>
              </a:rPr>
              <a:t>By running this protocol in </a:t>
            </a:r>
            <a:r>
              <a:rPr lang="en-US" altLang="en-US" sz="1800" b="1" smtClean="0">
                <a:solidFill>
                  <a:srgbClr val="C0504D"/>
                </a:solidFill>
              </a:rPr>
              <a:t>coupled mode </a:t>
            </a:r>
            <a:r>
              <a:rPr lang="en-US" altLang="en-US" sz="1800" smtClean="0">
                <a:solidFill>
                  <a:srgbClr val="C0504D"/>
                </a:solidFill>
              </a:rPr>
              <a:t>we will be able to explore the </a:t>
            </a:r>
            <a:r>
              <a:rPr lang="en-US" altLang="en-US" sz="1800" b="1" smtClean="0">
                <a:solidFill>
                  <a:srgbClr val="C0504D"/>
                </a:solidFill>
              </a:rPr>
              <a:t>atmospheric linkages</a:t>
            </a:r>
            <a:r>
              <a:rPr lang="en-US" altLang="en-US" sz="1800" smtClean="0">
                <a:solidFill>
                  <a:srgbClr val="C0504D"/>
                </a:solidFill>
              </a:rPr>
              <a:t> responsible for the </a:t>
            </a:r>
            <a:r>
              <a:rPr lang="en-US" altLang="en-US" sz="1800" b="1" smtClean="0">
                <a:solidFill>
                  <a:srgbClr val="C0504D"/>
                </a:solidFill>
              </a:rPr>
              <a:t>AMV impacts </a:t>
            </a:r>
            <a:r>
              <a:rPr lang="en-US" altLang="en-US" sz="1800" smtClean="0">
                <a:solidFill>
                  <a:srgbClr val="C0504D"/>
                </a:solidFill>
              </a:rPr>
              <a:t>in the other basins. </a:t>
            </a:r>
            <a:endParaRPr lang="es-ES" altLang="en-US" sz="1700" smtClean="0">
              <a:solidFill>
                <a:srgbClr val="C0504D"/>
              </a:solidFill>
            </a:endParaRPr>
          </a:p>
        </p:txBody>
      </p:sp>
      <p:sp>
        <p:nvSpPr>
          <p:cNvPr id="21" name="Text Box 4"/>
          <p:cNvSpPr txBox="1">
            <a:spLocks noChangeArrowheads="1"/>
          </p:cNvSpPr>
          <p:nvPr/>
        </p:nvSpPr>
        <p:spPr bwMode="auto">
          <a:xfrm>
            <a:off x="168444" y="146384"/>
            <a:ext cx="9144000" cy="648512"/>
          </a:xfrm>
          <a:prstGeom prst="rect">
            <a:avLst/>
          </a:prstGeom>
          <a:noFill/>
          <a:ln>
            <a:noFill/>
          </a:ln>
          <a:extLst/>
        </p:spPr>
        <p:txBody>
          <a:bodyPr lIns="90000" tIns="45000" rIns="90000" bIns="45000"/>
          <a:lstStyle>
            <a:defPPr>
              <a:defRPr lang="en-US"/>
            </a:defPPr>
            <a:lvl1pPr>
              <a:defRPr sz="3600" b="1" spc="-1">
                <a:solidFill>
                  <a:srgbClr val="FFFFFF"/>
                </a:solidFill>
                <a:uFill>
                  <a:solidFill>
                    <a:srgbClr val="FFFFFF"/>
                  </a:solidFill>
                </a:uFill>
                <a:latin typeface="Calibri" panose="020F0502020204030204" pitchFamily="34" charset="0"/>
                <a:ea typeface="ＭＳ Ｐゴシック"/>
              </a:defRPr>
            </a:lvl1pPr>
          </a:lstStyle>
          <a:p>
            <a:r>
              <a:rPr lang="en-GB" altLang="en-US" dirty="0"/>
              <a:t>Understanding </a:t>
            </a:r>
            <a:r>
              <a:rPr lang="en-GB" altLang="en-US" dirty="0" smtClean="0"/>
              <a:t>teleconnections</a:t>
            </a:r>
            <a:endParaRPr lang="en-GB" altLang="en-US" dirty="0"/>
          </a:p>
        </p:txBody>
      </p:sp>
    </p:spTree>
    <p:extLst>
      <p:ext uri="{BB962C8B-B14F-4D97-AF65-F5344CB8AC3E}">
        <p14:creationId xmlns:p14="http://schemas.microsoft.com/office/powerpoint/2010/main" val="44968284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Título 1"/>
          <p:cNvSpPr>
            <a:spLocks noGrp="1"/>
          </p:cNvSpPr>
          <p:nvPr>
            <p:ph type="title"/>
          </p:nvPr>
        </p:nvSpPr>
        <p:spPr bwMode="auto">
          <a:xfrm>
            <a:off x="449263" y="218675"/>
            <a:ext cx="8229600" cy="7444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GB" altLang="en-US" sz="3600" dirty="0" smtClean="0"/>
              <a:t>Objectives</a:t>
            </a:r>
          </a:p>
        </p:txBody>
      </p:sp>
      <p:sp>
        <p:nvSpPr>
          <p:cNvPr id="16" name="Espace réservé du texte 2">
            <a:extLst>
              <a:ext uri="{FF2B5EF4-FFF2-40B4-BE49-F238E27FC236}">
                <a16:creationId xmlns="" xmlns:a16="http://schemas.microsoft.com/office/drawing/2014/main" id="{DE005E42-9F5E-4C53-8F0C-28B769DB37FF}"/>
              </a:ext>
            </a:extLst>
          </p:cNvPr>
          <p:cNvSpPr txBox="1">
            <a:spLocks/>
          </p:cNvSpPr>
          <p:nvPr/>
        </p:nvSpPr>
        <p:spPr>
          <a:xfrm>
            <a:off x="0" y="853734"/>
            <a:ext cx="9144000" cy="51892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2100" b="1" dirty="0" smtClean="0">
                <a:solidFill>
                  <a:srgbClr val="004890"/>
                </a:solidFill>
                <a:latin typeface="Calibri" panose="020F0502020204030204" pitchFamily="34" charset="0"/>
              </a:rPr>
              <a:t>Mission</a:t>
            </a:r>
            <a:r>
              <a:rPr lang="en-GB" sz="2100" dirty="0" smtClean="0">
                <a:solidFill>
                  <a:srgbClr val="004890"/>
                </a:solidFill>
                <a:latin typeface="Calibri" panose="020F0502020204030204" pitchFamily="34" charset="0"/>
              </a:rPr>
              <a:t>:</a:t>
            </a:r>
          </a:p>
          <a:p>
            <a:pPr marL="0" indent="0" algn="just">
              <a:buNone/>
            </a:pPr>
            <a:r>
              <a:rPr lang="en-GB" sz="2100" dirty="0" smtClean="0">
                <a:solidFill>
                  <a:srgbClr val="004890"/>
                </a:solidFill>
                <a:latin typeface="Calibri" panose="020F0502020204030204" pitchFamily="34" charset="0"/>
              </a:rPr>
              <a:t>Performing </a:t>
            </a:r>
            <a:r>
              <a:rPr lang="en-GB" sz="2100" dirty="0">
                <a:solidFill>
                  <a:srgbClr val="004890"/>
                </a:solidFill>
                <a:latin typeface="Calibri" panose="020F0502020204030204" pitchFamily="34" charset="0"/>
              </a:rPr>
              <a:t>research on and developing methods for environmental forecasting, with a particular focus on the atmosphere-ocean-biosphere system. This includes managing and transferring technology to support the main societal challenges through </a:t>
            </a:r>
            <a:r>
              <a:rPr lang="en-GB" sz="2100" dirty="0" smtClean="0">
                <a:solidFill>
                  <a:srgbClr val="004890"/>
                </a:solidFill>
                <a:latin typeface="Calibri" panose="020F0502020204030204" pitchFamily="34" charset="0"/>
              </a:rPr>
              <a:t>models </a:t>
            </a:r>
            <a:r>
              <a:rPr lang="en-GB" sz="2100" dirty="0">
                <a:solidFill>
                  <a:srgbClr val="004890"/>
                </a:solidFill>
                <a:latin typeface="Calibri" panose="020F0502020204030204" pitchFamily="34" charset="0"/>
              </a:rPr>
              <a:t>and data applications in </a:t>
            </a:r>
            <a:r>
              <a:rPr lang="en-GB" sz="2100" dirty="0" smtClean="0">
                <a:solidFill>
                  <a:srgbClr val="004890"/>
                </a:solidFill>
                <a:latin typeface="Calibri" panose="020F0502020204030204" pitchFamily="34" charset="0"/>
              </a:rPr>
              <a:t>HPC </a:t>
            </a:r>
            <a:r>
              <a:rPr lang="en-GB" sz="2100" dirty="0">
                <a:solidFill>
                  <a:srgbClr val="004890"/>
                </a:solidFill>
                <a:latin typeface="Calibri" panose="020F0502020204030204" pitchFamily="34" charset="0"/>
              </a:rPr>
              <a:t>and Big data </a:t>
            </a:r>
            <a:r>
              <a:rPr lang="en-GB" sz="2100" dirty="0" smtClean="0">
                <a:solidFill>
                  <a:srgbClr val="004890"/>
                </a:solidFill>
                <a:latin typeface="Calibri" panose="020F0502020204030204" pitchFamily="34" charset="0"/>
              </a:rPr>
              <a:t>solutions.</a:t>
            </a:r>
          </a:p>
          <a:p>
            <a:pPr marL="0" indent="0" algn="just">
              <a:buNone/>
            </a:pPr>
            <a:r>
              <a:rPr lang="en-GB" sz="2100" b="1" dirty="0" smtClean="0">
                <a:solidFill>
                  <a:srgbClr val="004890"/>
                </a:solidFill>
                <a:latin typeface="Calibri" panose="020F0502020204030204" pitchFamily="34" charset="0"/>
              </a:rPr>
              <a:t>Objectives</a:t>
            </a:r>
            <a:r>
              <a:rPr lang="en-GB" sz="2100" dirty="0" smtClean="0">
                <a:solidFill>
                  <a:srgbClr val="004890"/>
                </a:solidFill>
                <a:latin typeface="Calibri" panose="020F0502020204030204" pitchFamily="34" charset="0"/>
              </a:rPr>
              <a:t>:</a:t>
            </a:r>
          </a:p>
          <a:p>
            <a:pPr marL="0" indent="0" algn="just">
              <a:buNone/>
            </a:pPr>
            <a:r>
              <a:rPr lang="en-GB" sz="2100" dirty="0" smtClean="0">
                <a:solidFill>
                  <a:srgbClr val="004890"/>
                </a:solidFill>
                <a:latin typeface="Calibri" panose="020F0502020204030204" pitchFamily="34" charset="0"/>
              </a:rPr>
              <a:t>Develop </a:t>
            </a:r>
            <a:r>
              <a:rPr lang="en-GB" sz="2100" dirty="0">
                <a:solidFill>
                  <a:srgbClr val="004890"/>
                </a:solidFill>
                <a:latin typeface="Calibri" panose="020F0502020204030204" pitchFamily="34" charset="0"/>
              </a:rPr>
              <a:t>an </a:t>
            </a:r>
            <a:r>
              <a:rPr lang="en-GB" sz="2100" b="1" dirty="0">
                <a:solidFill>
                  <a:srgbClr val="FF0000"/>
                </a:solidFill>
                <a:latin typeface="Calibri" panose="020F0502020204030204" pitchFamily="34" charset="0"/>
              </a:rPr>
              <a:t>online chemical weather model</a:t>
            </a:r>
            <a:r>
              <a:rPr lang="en-GB" sz="2100" dirty="0">
                <a:solidFill>
                  <a:srgbClr val="004890"/>
                </a:solidFill>
                <a:latin typeface="Calibri" panose="020F0502020204030204" pitchFamily="34" charset="0"/>
              </a:rPr>
              <a:t> from global to urban scales to </a:t>
            </a:r>
            <a:r>
              <a:rPr lang="en-GB" sz="2100" dirty="0" smtClean="0">
                <a:solidFill>
                  <a:srgbClr val="004890"/>
                </a:solidFill>
                <a:latin typeface="Calibri" panose="020F0502020204030204" pitchFamily="34" charset="0"/>
              </a:rPr>
              <a:t>understand </a:t>
            </a:r>
            <a:r>
              <a:rPr lang="en-GB" sz="2100" dirty="0">
                <a:solidFill>
                  <a:srgbClr val="004890"/>
                </a:solidFill>
                <a:latin typeface="Calibri" panose="020F0502020204030204" pitchFamily="34" charset="0"/>
              </a:rPr>
              <a:t>and predict the chemical composition of the </a:t>
            </a:r>
            <a:r>
              <a:rPr lang="en-GB" sz="2100" dirty="0" smtClean="0">
                <a:solidFill>
                  <a:srgbClr val="004890"/>
                </a:solidFill>
                <a:latin typeface="Calibri" panose="020F0502020204030204" pitchFamily="34" charset="0"/>
              </a:rPr>
              <a:t>atmosphere.</a:t>
            </a:r>
          </a:p>
          <a:p>
            <a:pPr marL="0" indent="0" algn="just">
              <a:buNone/>
            </a:pPr>
            <a:r>
              <a:rPr lang="en-GB" sz="2100" dirty="0">
                <a:solidFill>
                  <a:srgbClr val="004890"/>
                </a:solidFill>
                <a:latin typeface="Calibri" panose="020F0502020204030204" pitchFamily="34" charset="0"/>
              </a:rPr>
              <a:t>Implement the most reliable and </a:t>
            </a:r>
            <a:r>
              <a:rPr lang="en-GB" sz="2100" dirty="0" smtClean="0">
                <a:solidFill>
                  <a:srgbClr val="004890"/>
                </a:solidFill>
                <a:latin typeface="Calibri" panose="020F0502020204030204" pitchFamily="34" charset="0"/>
              </a:rPr>
              <a:t>skilful global </a:t>
            </a:r>
            <a:r>
              <a:rPr lang="en-GB" sz="2100" b="1" dirty="0" smtClean="0">
                <a:solidFill>
                  <a:srgbClr val="FF0000"/>
                </a:solidFill>
                <a:latin typeface="Calibri" panose="020F0502020204030204" pitchFamily="34" charset="0"/>
              </a:rPr>
              <a:t>climate </a:t>
            </a:r>
            <a:r>
              <a:rPr lang="en-GB" sz="2100" b="1" dirty="0">
                <a:solidFill>
                  <a:srgbClr val="FF0000"/>
                </a:solidFill>
                <a:latin typeface="Calibri" panose="020F0502020204030204" pitchFamily="34" charset="0"/>
              </a:rPr>
              <a:t>prediction system to cover time scales ranging from a month to three </a:t>
            </a:r>
            <a:r>
              <a:rPr lang="en-GB" sz="2100" b="1" dirty="0" smtClean="0">
                <a:solidFill>
                  <a:srgbClr val="FF0000"/>
                </a:solidFill>
                <a:latin typeface="Calibri" panose="020F0502020204030204" pitchFamily="34" charset="0"/>
              </a:rPr>
              <a:t>decades</a:t>
            </a:r>
            <a:r>
              <a:rPr lang="en-GB" sz="2100" dirty="0" smtClean="0">
                <a:solidFill>
                  <a:srgbClr val="004890"/>
                </a:solidFill>
                <a:latin typeface="Calibri" panose="020F0502020204030204" pitchFamily="34" charset="0"/>
              </a:rPr>
              <a:t>.</a:t>
            </a:r>
            <a:endParaRPr lang="en-GB" sz="2100" dirty="0">
              <a:solidFill>
                <a:srgbClr val="004890"/>
              </a:solidFill>
              <a:latin typeface="Calibri" panose="020F0502020204030204" pitchFamily="34" charset="0"/>
            </a:endParaRPr>
          </a:p>
          <a:p>
            <a:pPr marL="0" indent="0" algn="just">
              <a:buNone/>
            </a:pPr>
            <a:r>
              <a:rPr lang="en-GB" sz="2100" dirty="0">
                <a:solidFill>
                  <a:srgbClr val="004890"/>
                </a:solidFill>
                <a:latin typeface="Calibri" panose="020F0502020204030204" pitchFamily="34" charset="0"/>
              </a:rPr>
              <a:t>Investigate the impact of weather/climate and atmospheric composition on socio-economic sectors through the development of </a:t>
            </a:r>
            <a:r>
              <a:rPr lang="en-GB" sz="2100" b="1" dirty="0">
                <a:solidFill>
                  <a:srgbClr val="FF0000"/>
                </a:solidFill>
                <a:latin typeface="Calibri" panose="020F0502020204030204" pitchFamily="34" charset="0"/>
              </a:rPr>
              <a:t>user-oriented </a:t>
            </a:r>
            <a:r>
              <a:rPr lang="en-GB" sz="2100" b="1" dirty="0" smtClean="0">
                <a:solidFill>
                  <a:srgbClr val="FF0000"/>
                </a:solidFill>
                <a:latin typeface="Calibri" panose="020F0502020204030204" pitchFamily="34" charset="0"/>
              </a:rPr>
              <a:t>services</a:t>
            </a:r>
            <a:r>
              <a:rPr lang="en-GB" sz="2100" dirty="0" smtClean="0">
                <a:solidFill>
                  <a:srgbClr val="004890"/>
                </a:solidFill>
                <a:latin typeface="Calibri" panose="020F0502020204030204" pitchFamily="34" charset="0"/>
              </a:rPr>
              <a:t>.</a:t>
            </a:r>
            <a:endParaRPr lang="en-GB" sz="2100" dirty="0">
              <a:solidFill>
                <a:srgbClr val="004890"/>
              </a:solidFill>
              <a:latin typeface="Calibri" panose="020F0502020204030204" pitchFamily="34" charset="0"/>
            </a:endParaRPr>
          </a:p>
          <a:p>
            <a:pPr marL="0" indent="0" algn="just">
              <a:buNone/>
            </a:pPr>
            <a:r>
              <a:rPr lang="en-GB" sz="2100" dirty="0">
                <a:solidFill>
                  <a:srgbClr val="004890"/>
                </a:solidFill>
                <a:latin typeface="Calibri" panose="020F0502020204030204" pitchFamily="34" charset="0"/>
              </a:rPr>
              <a:t>Make </a:t>
            </a:r>
            <a:r>
              <a:rPr lang="en-GB" sz="2100" b="1" dirty="0">
                <a:solidFill>
                  <a:srgbClr val="FF0000"/>
                </a:solidFill>
                <a:latin typeface="Calibri" panose="020F0502020204030204" pitchFamily="34" charset="0"/>
              </a:rPr>
              <a:t>optimal use of cutting-edge HPC and big data technologies</a:t>
            </a:r>
            <a:r>
              <a:rPr lang="en-GB" sz="2100" dirty="0">
                <a:solidFill>
                  <a:srgbClr val="004890"/>
                </a:solidFill>
                <a:latin typeface="Calibri" panose="020F0502020204030204" pitchFamily="34" charset="0"/>
              </a:rPr>
              <a:t> to increment the efficiency, portability and user-friendliness of Earth system models, including the pre- and post-processing of </a:t>
            </a:r>
            <a:r>
              <a:rPr lang="en-GB" sz="2100" dirty="0" smtClean="0">
                <a:solidFill>
                  <a:srgbClr val="004890"/>
                </a:solidFill>
                <a:latin typeface="Calibri" panose="020F0502020204030204" pitchFamily="34" charset="0"/>
              </a:rPr>
              <a:t>environmental </a:t>
            </a:r>
            <a:r>
              <a:rPr lang="en-GB" sz="2100" dirty="0">
                <a:solidFill>
                  <a:srgbClr val="004890"/>
                </a:solidFill>
                <a:latin typeface="Calibri" panose="020F0502020204030204" pitchFamily="34" charset="0"/>
              </a:rPr>
              <a:t>data</a:t>
            </a:r>
            <a:r>
              <a:rPr lang="en-GB" sz="2100" dirty="0" smtClean="0">
                <a:solidFill>
                  <a:srgbClr val="004890"/>
                </a:solidFill>
                <a:latin typeface="Calibri" panose="020F0502020204030204" pitchFamily="34" charset="0"/>
              </a:rPr>
              <a:t>.</a:t>
            </a:r>
            <a:endParaRPr lang="en-GB" sz="2100" dirty="0">
              <a:solidFill>
                <a:srgbClr val="004890"/>
              </a:solidFill>
              <a:latin typeface="Calibri" panose="020F0502020204030204" pitchFamily="34" charset="0"/>
            </a:endParaRPr>
          </a:p>
        </p:txBody>
      </p:sp>
      <p:sp>
        <p:nvSpPr>
          <p:cNvPr id="4" name="Text Box 9"/>
          <p:cNvSpPr txBox="1">
            <a:spLocks noChangeArrowheads="1"/>
          </p:cNvSpPr>
          <p:nvPr/>
        </p:nvSpPr>
        <p:spPr bwMode="auto">
          <a:xfrm rot="1884964" flipH="1">
            <a:off x="145382" y="3317818"/>
            <a:ext cx="8904288" cy="1101840"/>
          </a:xfrm>
          <a:prstGeom prst="rect">
            <a:avLst/>
          </a:prstGeom>
          <a:solidFill>
            <a:srgbClr val="D9D9D9">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bIns="9144" anchor="b">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ct val="50000"/>
              </a:spcBef>
            </a:pPr>
            <a:r>
              <a:rPr lang="en-GB" altLang="es-ES" sz="3400" b="1" dirty="0" smtClean="0">
                <a:solidFill>
                  <a:srgbClr val="FF0000"/>
                </a:solidFill>
                <a:latin typeface="Century Gothic" pitchFamily="34" charset="0"/>
              </a:rPr>
              <a:t>Why these ones? Windows of opportunity driven largely by external funding</a:t>
            </a:r>
            <a:endParaRPr lang="en-GB" altLang="es-ES" sz="3400" b="1" dirty="0">
              <a:solidFill>
                <a:srgbClr val="FF0000"/>
              </a:solidFill>
              <a:latin typeface="Century Gothic" pitchFamily="34" charset="0"/>
            </a:endParaRPr>
          </a:p>
        </p:txBody>
      </p:sp>
    </p:spTree>
    <p:extLst>
      <p:ext uri="{BB962C8B-B14F-4D97-AF65-F5344CB8AC3E}">
        <p14:creationId xmlns:p14="http://schemas.microsoft.com/office/powerpoint/2010/main" val="14092514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69850" y="1301750"/>
            <a:ext cx="8890000" cy="4479925"/>
            <a:chOff x="44" y="820"/>
            <a:chExt cx="5600" cy="2822"/>
          </a:xfrm>
        </p:grpSpPr>
        <p:grpSp>
          <p:nvGrpSpPr>
            <p:cNvPr id="5123" name="Group 3"/>
            <p:cNvGrpSpPr>
              <a:grpSpLocks/>
            </p:cNvGrpSpPr>
            <p:nvPr/>
          </p:nvGrpSpPr>
          <p:grpSpPr bwMode="auto">
            <a:xfrm>
              <a:off x="346" y="1789"/>
              <a:ext cx="2361" cy="1826"/>
              <a:chOff x="346" y="1789"/>
              <a:chExt cx="2361" cy="1826"/>
            </a:xfrm>
          </p:grpSpPr>
          <p:sp>
            <p:nvSpPr>
              <p:cNvPr id="5124" name="Rectangle 4"/>
              <p:cNvSpPr>
                <a:spLocks noChangeArrowheads="1"/>
              </p:cNvSpPr>
              <p:nvPr/>
            </p:nvSpPr>
            <p:spPr bwMode="auto">
              <a:xfrm>
                <a:off x="386" y="1789"/>
                <a:ext cx="2320" cy="16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fontAlgn="base">
                  <a:spcBef>
                    <a:spcPct val="0"/>
                  </a:spcBef>
                  <a:spcAft>
                    <a:spcPct val="0"/>
                  </a:spcAft>
                  <a:buSzPct val="100000"/>
                </a:pPr>
                <a:r>
                  <a:rPr lang="en-US" altLang="en-US" b="1" smtClean="0">
                    <a:solidFill>
                      <a:srgbClr val="004990"/>
                    </a:solidFill>
                    <a:ea typeface="ＭＳ Ｐゴシック" pitchFamily="34" charset="-128"/>
                  </a:rPr>
                  <a:t>IFS</a:t>
                </a:r>
                <a:r>
                  <a:rPr lang="en-US" altLang="en-US" smtClean="0">
                    <a:solidFill>
                      <a:srgbClr val="004990"/>
                    </a:solidFill>
                    <a:ea typeface="ＭＳ Ｐゴシック" pitchFamily="34" charset="-128"/>
                  </a:rPr>
                  <a:t> (Atmospheric Model):</a:t>
                </a:r>
              </a:p>
              <a:p>
                <a:pPr fontAlgn="base">
                  <a:spcBef>
                    <a:spcPct val="0"/>
                  </a:spcBef>
                  <a:spcAft>
                    <a:spcPct val="0"/>
                  </a:spcAft>
                  <a:buSzPct val="100000"/>
                </a:pPr>
                <a:r>
                  <a:rPr lang="en-US" altLang="en-US" smtClean="0">
                    <a:solidFill>
                      <a:srgbClr val="004990"/>
                    </a:solidFill>
                    <a:ea typeface="ＭＳ Ｐゴシック" pitchFamily="34" charset="-128"/>
                  </a:rPr>
                  <a:t>      </a:t>
                </a:r>
                <a:r>
                  <a:rPr lang="en-US" altLang="en-US" sz="1700" smtClean="0">
                    <a:ea typeface="ＭＳ Ｐゴシック" pitchFamily="34" charset="-128"/>
                  </a:rPr>
                  <a:t>T255 (0.75º) ~80km</a:t>
                </a:r>
              </a:p>
              <a:p>
                <a:pPr fontAlgn="base">
                  <a:spcBef>
                    <a:spcPct val="0"/>
                  </a:spcBef>
                  <a:spcAft>
                    <a:spcPct val="0"/>
                  </a:spcAft>
                  <a:buSzPct val="100000"/>
                </a:pPr>
                <a:r>
                  <a:rPr lang="en-US" altLang="en-US" sz="1700" smtClean="0">
                    <a:ea typeface="ＭＳ Ｐゴシック" pitchFamily="34" charset="-128"/>
                  </a:rPr>
                  <a:t>      L91 (top 0.01hPa) ~mesosphere</a:t>
                </a:r>
              </a:p>
              <a:p>
                <a:pPr fontAlgn="base">
                  <a:spcBef>
                    <a:spcPct val="0"/>
                  </a:spcBef>
                  <a:spcAft>
                    <a:spcPct val="0"/>
                  </a:spcAft>
                  <a:buSzPct val="100000"/>
                </a:pPr>
                <a:r>
                  <a:rPr lang="en-US" altLang="en-US" sz="1700" i="1" smtClean="0">
                    <a:ea typeface="ＭＳ Ｐゴシック" pitchFamily="34" charset="-128"/>
                  </a:rPr>
                  <a:t>      IFS-HTESSEL (Land Model)</a:t>
                </a:r>
              </a:p>
              <a:p>
                <a:pPr fontAlgn="base">
                  <a:spcBef>
                    <a:spcPct val="0"/>
                  </a:spcBef>
                  <a:spcAft>
                    <a:spcPct val="0"/>
                  </a:spcAft>
                  <a:buSzPct val="100000"/>
                </a:pPr>
                <a:endParaRPr lang="en-US" altLang="en-US" sz="1000" smtClean="0"/>
              </a:p>
              <a:p>
                <a:pPr fontAlgn="base">
                  <a:spcBef>
                    <a:spcPct val="0"/>
                  </a:spcBef>
                  <a:spcAft>
                    <a:spcPct val="0"/>
                  </a:spcAft>
                  <a:buSzPct val="100000"/>
                </a:pPr>
                <a:r>
                  <a:rPr lang="en-US" altLang="en-US" b="1" smtClean="0">
                    <a:solidFill>
                      <a:srgbClr val="004990"/>
                    </a:solidFill>
                    <a:ea typeface="ＭＳ Ｐゴシック" pitchFamily="34" charset="-128"/>
                  </a:rPr>
                  <a:t>NEMO</a:t>
                </a:r>
                <a:r>
                  <a:rPr lang="en-US" altLang="en-US" smtClean="0">
                    <a:solidFill>
                      <a:srgbClr val="004990"/>
                    </a:solidFill>
                    <a:ea typeface="ＭＳ Ｐゴシック" pitchFamily="34" charset="-128"/>
                  </a:rPr>
                  <a:t> (Ocean Model):</a:t>
                </a:r>
              </a:p>
              <a:p>
                <a:pPr fontAlgn="base">
                  <a:spcBef>
                    <a:spcPct val="0"/>
                  </a:spcBef>
                  <a:spcAft>
                    <a:spcPct val="0"/>
                  </a:spcAft>
                  <a:buSzPct val="100000"/>
                </a:pPr>
                <a:r>
                  <a:rPr lang="en-US" altLang="en-US" smtClean="0">
                    <a:ea typeface="ＭＳ Ｐゴシック" pitchFamily="34" charset="-128"/>
                  </a:rPr>
                  <a:t>      </a:t>
                </a:r>
                <a:r>
                  <a:rPr lang="en-US" altLang="en-US" sz="1700" smtClean="0">
                    <a:ea typeface="ＭＳ Ｐゴシック" pitchFamily="34" charset="-128"/>
                  </a:rPr>
                  <a:t>Nominal 1° Resolution	</a:t>
                </a:r>
              </a:p>
              <a:p>
                <a:pPr fontAlgn="base">
                  <a:spcBef>
                    <a:spcPct val="0"/>
                  </a:spcBef>
                  <a:spcAft>
                    <a:spcPct val="0"/>
                  </a:spcAft>
                  <a:buSzPct val="100000"/>
                </a:pPr>
                <a:r>
                  <a:rPr lang="en-US" altLang="en-US" sz="1700" smtClean="0">
                    <a:ea typeface="ＭＳ Ｐゴシック" pitchFamily="34" charset="-128"/>
                  </a:rPr>
                  <a:t>      L75 levels (thousands km deep)</a:t>
                </a:r>
              </a:p>
              <a:p>
                <a:pPr fontAlgn="base">
                  <a:spcBef>
                    <a:spcPct val="0"/>
                  </a:spcBef>
                  <a:spcAft>
                    <a:spcPct val="0"/>
                  </a:spcAft>
                  <a:buSzPct val="100000"/>
                </a:pPr>
                <a:endParaRPr lang="en-US" altLang="en-US" sz="1000" smtClean="0"/>
              </a:p>
              <a:p>
                <a:pPr fontAlgn="base">
                  <a:spcBef>
                    <a:spcPct val="0"/>
                  </a:spcBef>
                  <a:spcAft>
                    <a:spcPct val="0"/>
                  </a:spcAft>
                  <a:buSzPct val="100000"/>
                </a:pPr>
                <a:r>
                  <a:rPr lang="en-US" altLang="en-US" b="1" smtClean="0">
                    <a:solidFill>
                      <a:srgbClr val="004990"/>
                    </a:solidFill>
                    <a:ea typeface="ＭＳ Ｐゴシック" pitchFamily="34" charset="-128"/>
                  </a:rPr>
                  <a:t>LIM</a:t>
                </a:r>
                <a:r>
                  <a:rPr lang="en-US" altLang="en-US" smtClean="0">
                    <a:solidFill>
                      <a:srgbClr val="004990"/>
                    </a:solidFill>
                    <a:ea typeface="ＭＳ Ｐゴシック" pitchFamily="34" charset="-128"/>
                  </a:rPr>
                  <a:t> (Sea-ice Model):</a:t>
                </a:r>
              </a:p>
              <a:p>
                <a:pPr fontAlgn="base">
                  <a:spcBef>
                    <a:spcPct val="0"/>
                  </a:spcBef>
                  <a:spcAft>
                    <a:spcPct val="0"/>
                  </a:spcAft>
                  <a:buSzPct val="100000"/>
                </a:pPr>
                <a:r>
                  <a:rPr lang="en-US" altLang="en-US" sz="1700" smtClean="0">
                    <a:ea typeface="ＭＳ Ｐゴシック" pitchFamily="34" charset="-128"/>
                  </a:rPr>
                  <a:t>      Multiple (5) ice category</a:t>
                </a:r>
              </a:p>
              <a:p>
                <a:pPr fontAlgn="base">
                  <a:spcBef>
                    <a:spcPct val="0"/>
                  </a:spcBef>
                  <a:spcAft>
                    <a:spcPct val="0"/>
                  </a:spcAft>
                  <a:buSzPct val="100000"/>
                </a:pPr>
                <a:endParaRPr lang="en-US" altLang="en-US" sz="1700" b="1" smtClean="0">
                  <a:solidFill>
                    <a:srgbClr val="004990"/>
                  </a:solidFill>
                  <a:ea typeface="ＭＳ Ｐゴシック" pitchFamily="34" charset="-128"/>
                </a:endParaRPr>
              </a:p>
              <a:p>
                <a:pPr fontAlgn="base">
                  <a:spcBef>
                    <a:spcPct val="0"/>
                  </a:spcBef>
                  <a:spcAft>
                    <a:spcPct val="0"/>
                  </a:spcAft>
                  <a:buSzPct val="100000"/>
                </a:pPr>
                <a:endParaRPr lang="en-US" altLang="en-US" sz="1700" b="1" i="1" smtClean="0">
                  <a:solidFill>
                    <a:srgbClr val="004990"/>
                  </a:solidFill>
                  <a:ea typeface="ＭＳ Ｐゴシック" pitchFamily="34" charset="-128"/>
                </a:endParaRPr>
              </a:p>
            </p:txBody>
          </p:sp>
          <p:sp>
            <p:nvSpPr>
              <p:cNvPr id="5125" name="Rectangle 5"/>
              <p:cNvSpPr>
                <a:spLocks noChangeArrowheads="1"/>
              </p:cNvSpPr>
              <p:nvPr/>
            </p:nvSpPr>
            <p:spPr bwMode="auto">
              <a:xfrm>
                <a:off x="346" y="1789"/>
                <a:ext cx="2337" cy="1826"/>
              </a:xfrm>
              <a:prstGeom prst="rect">
                <a:avLst/>
              </a:prstGeom>
              <a:noFill/>
              <a:ln w="381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buClr>
                    <a:srgbClr val="000000"/>
                  </a:buClr>
                  <a:buSzPct val="100000"/>
                  <a:buFont typeface="Times New Roman" pitchFamily="18" charset="0"/>
                  <a:buNone/>
                </a:pPr>
                <a:endParaRPr lang="en-GB" smtClean="0">
                  <a:solidFill>
                    <a:srgbClr val="FFFFFF"/>
                  </a:solidFill>
                </a:endParaRPr>
              </a:p>
            </p:txBody>
          </p:sp>
        </p:grpSp>
        <p:sp>
          <p:nvSpPr>
            <p:cNvPr id="5126" name="Text Box 6"/>
            <p:cNvSpPr txBox="1">
              <a:spLocks noChangeArrowheads="1"/>
            </p:cNvSpPr>
            <p:nvPr/>
          </p:nvSpPr>
          <p:spPr bwMode="auto">
            <a:xfrm rot="16200000">
              <a:off x="-694" y="2558"/>
              <a:ext cx="1745" cy="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fontAlgn="base">
                <a:spcBef>
                  <a:spcPct val="0"/>
                </a:spcBef>
                <a:spcAft>
                  <a:spcPct val="0"/>
                </a:spcAft>
                <a:buSzPct val="100000"/>
              </a:pPr>
              <a:r>
                <a:rPr lang="es-ES" altLang="en-US" sz="2200" b="1" smtClean="0"/>
                <a:t>Model Components</a:t>
              </a:r>
            </a:p>
          </p:txBody>
        </p:sp>
        <p:sp>
          <p:nvSpPr>
            <p:cNvPr id="5127" name="Text Box 7"/>
            <p:cNvSpPr txBox="1">
              <a:spLocks noChangeArrowheads="1"/>
            </p:cNvSpPr>
            <p:nvPr/>
          </p:nvSpPr>
          <p:spPr bwMode="auto">
            <a:xfrm>
              <a:off x="1950" y="820"/>
              <a:ext cx="1794"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algn="ctr" fontAlgn="base">
                <a:spcBef>
                  <a:spcPct val="0"/>
                </a:spcBef>
                <a:spcAft>
                  <a:spcPct val="0"/>
                </a:spcAft>
                <a:buSzPct val="100000"/>
              </a:pPr>
              <a:r>
                <a:rPr lang="es-ES" altLang="en-US" sz="2200" b="1" smtClean="0"/>
                <a:t>EC-Earth3-CC</a:t>
              </a:r>
            </a:p>
            <a:p>
              <a:pPr algn="ctr" fontAlgn="base">
                <a:spcBef>
                  <a:spcPct val="0"/>
                </a:spcBef>
                <a:spcAft>
                  <a:spcPct val="0"/>
                </a:spcAft>
                <a:buSzPct val="100000"/>
              </a:pPr>
              <a:r>
                <a:rPr lang="es-ES" altLang="en-US" sz="2200" b="1" smtClean="0"/>
                <a:t>Earth System Model</a:t>
              </a:r>
            </a:p>
          </p:txBody>
        </p:sp>
        <p:grpSp>
          <p:nvGrpSpPr>
            <p:cNvPr id="5128" name="Group 8"/>
            <p:cNvGrpSpPr>
              <a:grpSpLocks/>
            </p:cNvGrpSpPr>
            <p:nvPr/>
          </p:nvGrpSpPr>
          <p:grpSpPr bwMode="auto">
            <a:xfrm>
              <a:off x="2822" y="1794"/>
              <a:ext cx="2821" cy="1848"/>
              <a:chOff x="2822" y="1794"/>
              <a:chExt cx="2821" cy="1848"/>
            </a:xfrm>
          </p:grpSpPr>
          <p:sp>
            <p:nvSpPr>
              <p:cNvPr id="5129" name="Rectangle 9"/>
              <p:cNvSpPr>
                <a:spLocks noChangeArrowheads="1"/>
              </p:cNvSpPr>
              <p:nvPr/>
            </p:nvSpPr>
            <p:spPr bwMode="auto">
              <a:xfrm>
                <a:off x="2829" y="1794"/>
                <a:ext cx="2815" cy="1826"/>
              </a:xfrm>
              <a:prstGeom prst="rect">
                <a:avLst/>
              </a:prstGeom>
              <a:noFill/>
              <a:ln w="381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buClr>
                    <a:srgbClr val="000000"/>
                  </a:buClr>
                  <a:buSzPct val="100000"/>
                  <a:buFont typeface="Times New Roman" pitchFamily="18" charset="0"/>
                  <a:buNone/>
                </a:pPr>
                <a:endParaRPr lang="en-GB" smtClean="0">
                  <a:solidFill>
                    <a:srgbClr val="FFFFFF"/>
                  </a:solidFill>
                </a:endParaRPr>
              </a:p>
            </p:txBody>
          </p:sp>
          <p:sp>
            <p:nvSpPr>
              <p:cNvPr id="5130" name="Text Box 10"/>
              <p:cNvSpPr txBox="1">
                <a:spLocks noChangeArrowheads="1"/>
              </p:cNvSpPr>
              <p:nvPr/>
            </p:nvSpPr>
            <p:spPr bwMode="auto">
              <a:xfrm>
                <a:off x="2822" y="1944"/>
                <a:ext cx="2821" cy="16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fontAlgn="base">
                  <a:spcBef>
                    <a:spcPct val="0"/>
                  </a:spcBef>
                  <a:spcAft>
                    <a:spcPct val="0"/>
                  </a:spcAft>
                  <a:buClr>
                    <a:srgbClr val="000000"/>
                  </a:buClr>
                  <a:buSzPct val="100000"/>
                  <a:buFont typeface="Times New Roman" pitchFamily="18" charset="0"/>
                  <a:buNone/>
                </a:pPr>
                <a:r>
                  <a:rPr lang="en-US" altLang="en-US" sz="1700" b="1" smtClean="0">
                    <a:solidFill>
                      <a:srgbClr val="004990"/>
                    </a:solidFill>
                    <a:ea typeface="ＭＳ Ｐゴシック" pitchFamily="34" charset="-128"/>
                  </a:rPr>
                  <a:t>PISCESv2 </a:t>
                </a:r>
                <a:r>
                  <a:rPr lang="en-US" altLang="en-US" sz="1700" smtClean="0">
                    <a:solidFill>
                      <a:srgbClr val="004990"/>
                    </a:solidFill>
                    <a:ea typeface="ＭＳ Ｐゴシック" pitchFamily="34" charset="-128"/>
                  </a:rPr>
                  <a:t>(Ocean Biogeochemical Model</a:t>
                </a:r>
                <a:r>
                  <a:rPr lang="en-US" altLang="en-US" sz="1700" i="1" smtClean="0">
                    <a:solidFill>
                      <a:srgbClr val="004990"/>
                    </a:solidFill>
                    <a:ea typeface="ＭＳ Ｐゴシック" pitchFamily="34" charset="-128"/>
                  </a:rPr>
                  <a:t>):</a:t>
                </a:r>
              </a:p>
              <a:p>
                <a:pPr fontAlgn="base">
                  <a:spcBef>
                    <a:spcPct val="0"/>
                  </a:spcBef>
                  <a:spcAft>
                    <a:spcPct val="0"/>
                  </a:spcAft>
                  <a:buClr>
                    <a:srgbClr val="000000"/>
                  </a:buClr>
                  <a:buSzPct val="100000"/>
                  <a:buFont typeface="Times New Roman" pitchFamily="18" charset="0"/>
                  <a:buNone/>
                </a:pPr>
                <a:r>
                  <a:rPr lang="en-US" altLang="en-US" sz="1700" b="1" i="1" smtClean="0">
                    <a:solidFill>
                      <a:srgbClr val="004990"/>
                    </a:solidFill>
                    <a:ea typeface="ＭＳ Ｐゴシック" pitchFamily="34" charset="-128"/>
                  </a:rPr>
                  <a:t>   </a:t>
                </a:r>
                <a:r>
                  <a:rPr lang="en-US" altLang="en-US" sz="1700" smtClean="0">
                    <a:ea typeface="ＭＳ Ｐゴシック" pitchFamily="34" charset="-128"/>
                  </a:rPr>
                  <a:t>Lower trophic levels of marine ecosystems</a:t>
                </a:r>
              </a:p>
              <a:p>
                <a:pPr fontAlgn="base">
                  <a:spcBef>
                    <a:spcPct val="0"/>
                  </a:spcBef>
                  <a:spcAft>
                    <a:spcPct val="0"/>
                  </a:spcAft>
                  <a:buClr>
                    <a:srgbClr val="000000"/>
                  </a:buClr>
                  <a:buSzPct val="100000"/>
                  <a:buFont typeface="Times New Roman" pitchFamily="18" charset="0"/>
                  <a:buNone/>
                </a:pPr>
                <a:endParaRPr lang="en-US" altLang="en-US" smtClean="0"/>
              </a:p>
              <a:p>
                <a:pPr fontAlgn="base">
                  <a:spcBef>
                    <a:spcPct val="0"/>
                  </a:spcBef>
                  <a:spcAft>
                    <a:spcPct val="0"/>
                  </a:spcAft>
                  <a:buClr>
                    <a:srgbClr val="000000"/>
                  </a:buClr>
                  <a:buSzPct val="100000"/>
                  <a:buFont typeface="Times New Roman" pitchFamily="18" charset="0"/>
                  <a:buNone/>
                </a:pPr>
                <a:r>
                  <a:rPr lang="en-US" altLang="en-US" sz="1700" b="1" smtClean="0">
                    <a:solidFill>
                      <a:srgbClr val="004990"/>
                    </a:solidFill>
                    <a:ea typeface="ＭＳ Ｐゴシック" pitchFamily="34" charset="-128"/>
                  </a:rPr>
                  <a:t>LPJ-GUESS</a:t>
                </a:r>
                <a:r>
                  <a:rPr lang="en-US" altLang="en-US" sz="1700" smtClean="0">
                    <a:solidFill>
                      <a:srgbClr val="004990"/>
                    </a:solidFill>
                    <a:ea typeface="ＭＳ Ｐゴシック" pitchFamily="34" charset="-128"/>
                  </a:rPr>
                  <a:t> (Dyn. Glob. Vegetation Model): </a:t>
                </a:r>
              </a:p>
              <a:p>
                <a:pPr fontAlgn="base">
                  <a:spcBef>
                    <a:spcPct val="0"/>
                  </a:spcBef>
                  <a:spcAft>
                    <a:spcPct val="0"/>
                  </a:spcAft>
                  <a:buClr>
                    <a:srgbClr val="000000"/>
                  </a:buClr>
                  <a:buSzPct val="100000"/>
                  <a:buFont typeface="Times New Roman" pitchFamily="18" charset="0"/>
                  <a:buNone/>
                </a:pPr>
                <a:r>
                  <a:rPr lang="en-US" altLang="en-US" sz="1700" smtClean="0">
                    <a:solidFill>
                      <a:srgbClr val="004990"/>
                    </a:solidFill>
                    <a:ea typeface="ＭＳ Ｐゴシック" pitchFamily="34" charset="-128"/>
                  </a:rPr>
                  <a:t>     </a:t>
                </a:r>
                <a:r>
                  <a:rPr lang="en-US" altLang="en-US" sz="1700" smtClean="0">
                    <a:ea typeface="ＭＳ Ｐゴシック" pitchFamily="34" charset="-128"/>
                  </a:rPr>
                  <a:t> Process-based, plant functional types</a:t>
                </a:r>
              </a:p>
              <a:p>
                <a:pPr fontAlgn="base">
                  <a:spcBef>
                    <a:spcPct val="0"/>
                  </a:spcBef>
                  <a:spcAft>
                    <a:spcPct val="0"/>
                  </a:spcAft>
                  <a:buClr>
                    <a:srgbClr val="000000"/>
                  </a:buClr>
                  <a:buSzPct val="100000"/>
                  <a:buFont typeface="Times New Roman" pitchFamily="18" charset="0"/>
                  <a:buNone/>
                </a:pPr>
                <a:endParaRPr lang="en-US" altLang="en-US" sz="1700" smtClean="0">
                  <a:ea typeface="ＭＳ Ｐゴシック" pitchFamily="34" charset="-128"/>
                </a:endParaRPr>
              </a:p>
              <a:p>
                <a:pPr fontAlgn="base">
                  <a:spcBef>
                    <a:spcPct val="0"/>
                  </a:spcBef>
                  <a:spcAft>
                    <a:spcPct val="0"/>
                  </a:spcAft>
                  <a:buClr>
                    <a:srgbClr val="000000"/>
                  </a:buClr>
                  <a:buSzPct val="100000"/>
                  <a:buFont typeface="Times New Roman" pitchFamily="18" charset="0"/>
                  <a:buNone/>
                </a:pPr>
                <a:r>
                  <a:rPr lang="en-US" altLang="en-US" sz="1700" b="1" smtClean="0">
                    <a:solidFill>
                      <a:srgbClr val="004990"/>
                    </a:solidFill>
                    <a:ea typeface="ＭＳ Ｐゴシック" pitchFamily="34" charset="-128"/>
                  </a:rPr>
                  <a:t>TM5-CO2</a:t>
                </a:r>
                <a:r>
                  <a:rPr lang="en-US" altLang="en-US" sz="1700" smtClean="0">
                    <a:solidFill>
                      <a:srgbClr val="004990"/>
                    </a:solidFill>
                    <a:ea typeface="ＭＳ Ｐゴシック" pitchFamily="34" charset="-128"/>
                  </a:rPr>
                  <a:t> (Atm. Chem. Transport Model): </a:t>
                </a:r>
              </a:p>
              <a:p>
                <a:pPr fontAlgn="base">
                  <a:spcBef>
                    <a:spcPct val="0"/>
                  </a:spcBef>
                  <a:spcAft>
                    <a:spcPct val="0"/>
                  </a:spcAft>
                  <a:buClr>
                    <a:srgbClr val="000000"/>
                  </a:buClr>
                  <a:buSzPct val="100000"/>
                  <a:buFont typeface="Times New Roman" pitchFamily="18" charset="0"/>
                  <a:buNone/>
                </a:pPr>
                <a:r>
                  <a:rPr lang="en-US" altLang="en-US" sz="1700" smtClean="0">
                    <a:solidFill>
                      <a:srgbClr val="004990"/>
                    </a:solidFill>
                    <a:ea typeface="ＭＳ Ｐゴシック" pitchFamily="34" charset="-128"/>
                  </a:rPr>
                  <a:t>     </a:t>
                </a:r>
                <a:r>
                  <a:rPr lang="en-US" altLang="en-US" sz="1700" smtClean="0">
                    <a:ea typeface="ＭＳ Ｐゴシック" pitchFamily="34" charset="-128"/>
                  </a:rPr>
                  <a:t> 34 layers, single-tracer version (CO2)</a:t>
                </a:r>
              </a:p>
            </p:txBody>
          </p:sp>
        </p:grpSp>
        <p:sp>
          <p:nvSpPr>
            <p:cNvPr id="5131" name="Text Box 11"/>
            <p:cNvSpPr txBox="1">
              <a:spLocks noChangeArrowheads="1"/>
            </p:cNvSpPr>
            <p:nvPr/>
          </p:nvSpPr>
          <p:spPr bwMode="auto">
            <a:xfrm>
              <a:off x="550" y="1472"/>
              <a:ext cx="1901" cy="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fontAlgn="base">
                <a:spcBef>
                  <a:spcPct val="0"/>
                </a:spcBef>
                <a:spcAft>
                  <a:spcPct val="0"/>
                </a:spcAft>
                <a:buSzPct val="100000"/>
              </a:pPr>
              <a:r>
                <a:rPr lang="es-ES" altLang="en-US" sz="2200" b="1" smtClean="0"/>
                <a:t>Global Climate Model</a:t>
              </a:r>
            </a:p>
          </p:txBody>
        </p:sp>
        <p:sp>
          <p:nvSpPr>
            <p:cNvPr id="5132" name="Text Box 12"/>
            <p:cNvSpPr txBox="1">
              <a:spLocks noChangeArrowheads="1"/>
            </p:cNvSpPr>
            <p:nvPr/>
          </p:nvSpPr>
          <p:spPr bwMode="auto">
            <a:xfrm>
              <a:off x="2975" y="1484"/>
              <a:ext cx="2449" cy="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fontAlgn="base">
                <a:spcBef>
                  <a:spcPct val="0"/>
                </a:spcBef>
                <a:spcAft>
                  <a:spcPct val="0"/>
                </a:spcAft>
                <a:buSzPct val="100000"/>
              </a:pPr>
              <a:r>
                <a:rPr lang="es-ES" altLang="en-US" sz="2200" b="1" smtClean="0"/>
                <a:t>Global Carbon Cycle Model </a:t>
              </a:r>
            </a:p>
          </p:txBody>
        </p:sp>
        <p:grpSp>
          <p:nvGrpSpPr>
            <p:cNvPr id="5133" name="Group 13"/>
            <p:cNvGrpSpPr>
              <a:grpSpLocks/>
            </p:cNvGrpSpPr>
            <p:nvPr/>
          </p:nvGrpSpPr>
          <p:grpSpPr bwMode="auto">
            <a:xfrm>
              <a:off x="1498" y="1322"/>
              <a:ext cx="2764" cy="287"/>
              <a:chOff x="1498" y="1322"/>
              <a:chExt cx="2764" cy="287"/>
            </a:xfrm>
          </p:grpSpPr>
          <p:sp>
            <p:nvSpPr>
              <p:cNvPr id="5134" name="Line 14"/>
              <p:cNvSpPr>
                <a:spLocks noChangeShapeType="1"/>
              </p:cNvSpPr>
              <p:nvPr/>
            </p:nvSpPr>
            <p:spPr bwMode="auto">
              <a:xfrm flipV="1">
                <a:off x="1498" y="1321"/>
                <a:ext cx="0" cy="231"/>
              </a:xfrm>
              <a:prstGeom prst="line">
                <a:avLst/>
              </a:prstGeom>
              <a:noFill/>
              <a:ln w="1908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buClr>
                    <a:srgbClr val="000000"/>
                  </a:buClr>
                  <a:buSzPct val="100000"/>
                  <a:buFont typeface="Times New Roman" pitchFamily="18" charset="0"/>
                  <a:buNone/>
                </a:pPr>
                <a:endParaRPr lang="en-GB" smtClean="0">
                  <a:solidFill>
                    <a:srgbClr val="FFFFFF"/>
                  </a:solidFill>
                </a:endParaRPr>
              </a:p>
            </p:txBody>
          </p:sp>
          <p:sp>
            <p:nvSpPr>
              <p:cNvPr id="5135" name="Line 15"/>
              <p:cNvSpPr>
                <a:spLocks noChangeShapeType="1"/>
              </p:cNvSpPr>
              <p:nvPr/>
            </p:nvSpPr>
            <p:spPr bwMode="auto">
              <a:xfrm>
                <a:off x="1498" y="1322"/>
                <a:ext cx="2764" cy="0"/>
              </a:xfrm>
              <a:prstGeom prst="line">
                <a:avLst/>
              </a:prstGeom>
              <a:noFill/>
              <a:ln w="1908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buClr>
                    <a:srgbClr val="000000"/>
                  </a:buClr>
                  <a:buSzPct val="100000"/>
                  <a:buFont typeface="Times New Roman" pitchFamily="18" charset="0"/>
                  <a:buNone/>
                </a:pPr>
                <a:endParaRPr lang="en-GB" smtClean="0">
                  <a:solidFill>
                    <a:srgbClr val="FFFFFF"/>
                  </a:solidFill>
                </a:endParaRPr>
              </a:p>
            </p:txBody>
          </p:sp>
          <p:sp>
            <p:nvSpPr>
              <p:cNvPr id="5136" name="Line 16"/>
              <p:cNvSpPr>
                <a:spLocks noChangeShapeType="1"/>
              </p:cNvSpPr>
              <p:nvPr/>
            </p:nvSpPr>
            <p:spPr bwMode="auto">
              <a:xfrm>
                <a:off x="4262" y="1322"/>
                <a:ext cx="0" cy="287"/>
              </a:xfrm>
              <a:prstGeom prst="line">
                <a:avLst/>
              </a:prstGeom>
              <a:noFill/>
              <a:ln w="1908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buClr>
                    <a:srgbClr val="000000"/>
                  </a:buClr>
                  <a:buSzPct val="100000"/>
                  <a:buFont typeface="Times New Roman" pitchFamily="18" charset="0"/>
                  <a:buNone/>
                </a:pPr>
                <a:endParaRPr lang="en-GB" smtClean="0">
                  <a:solidFill>
                    <a:srgbClr val="FFFFFF"/>
                  </a:solidFill>
                </a:endParaRPr>
              </a:p>
            </p:txBody>
          </p:sp>
        </p:grpSp>
      </p:grpSp>
      <p:sp>
        <p:nvSpPr>
          <p:cNvPr id="19" name="CustomShape 1"/>
          <p:cNvSpPr/>
          <p:nvPr/>
        </p:nvSpPr>
        <p:spPr>
          <a:xfrm>
            <a:off x="24397" y="149225"/>
            <a:ext cx="6905457" cy="644525"/>
          </a:xfrm>
          <a:prstGeom prst="rect">
            <a:avLst/>
          </a:prstGeom>
          <a:noFill/>
          <a:ln>
            <a:noFill/>
          </a:ln>
        </p:spPr>
        <p:txBody>
          <a:bodyPr lIns="90000" tIns="45000" rIns="90000" bIns="45000"/>
          <a:lstStyle/>
          <a:p>
            <a:r>
              <a:rPr lang="en-US" sz="3600" b="1" spc="-1" dirty="0">
                <a:solidFill>
                  <a:srgbClr val="FFFFFF"/>
                </a:solidFill>
                <a:uFill>
                  <a:solidFill>
                    <a:srgbClr val="FFFFFF"/>
                  </a:solidFill>
                </a:uFill>
                <a:latin typeface="Calibri" panose="020F0502020204030204" pitchFamily="34" charset="0"/>
                <a:ea typeface="ＭＳ Ｐゴシック"/>
              </a:rPr>
              <a:t>Global carbon </a:t>
            </a:r>
            <a:r>
              <a:rPr lang="en-US" sz="3600" b="1" spc="-1" dirty="0" smtClean="0">
                <a:solidFill>
                  <a:srgbClr val="FFFFFF"/>
                </a:solidFill>
                <a:uFill>
                  <a:solidFill>
                    <a:srgbClr val="FFFFFF"/>
                  </a:solidFill>
                </a:uFill>
                <a:latin typeface="Calibri" panose="020F0502020204030204" pitchFamily="34" charset="0"/>
                <a:ea typeface="ＭＳ Ｐゴシック"/>
              </a:rPr>
              <a:t>cycle</a:t>
            </a:r>
            <a:r>
              <a:rPr lang="en-US" sz="3600" b="1" spc="-1" dirty="0">
                <a:solidFill>
                  <a:srgbClr val="FFFFFF"/>
                </a:solidFill>
                <a:uFill>
                  <a:solidFill>
                    <a:srgbClr val="FFFFFF"/>
                  </a:solidFill>
                </a:uFill>
                <a:latin typeface="Calibri" panose="020F0502020204030204" pitchFamily="34" charset="0"/>
                <a:ea typeface="ＭＳ Ｐゴシック"/>
              </a:rPr>
              <a:t>: EC-Earth3-CC</a:t>
            </a:r>
          </a:p>
        </p:txBody>
      </p:sp>
    </p:spTree>
    <p:extLst>
      <p:ext uri="{BB962C8B-B14F-4D97-AF65-F5344CB8AC3E}">
        <p14:creationId xmlns:p14="http://schemas.microsoft.com/office/powerpoint/2010/main" val="385339163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Rectangle 1"/>
          <p:cNvSpPr>
            <a:spLocks noChangeArrowheads="1"/>
          </p:cNvSpPr>
          <p:nvPr/>
        </p:nvSpPr>
        <p:spPr bwMode="auto">
          <a:xfrm>
            <a:off x="38349" y="149058"/>
            <a:ext cx="7324726" cy="644525"/>
          </a:xfrm>
          <a:prstGeom prst="rect">
            <a:avLst/>
          </a:prstGeom>
          <a:noFill/>
          <a:ln>
            <a:noFill/>
          </a:ln>
          <a:extLst/>
        </p:spPr>
        <p:txBody>
          <a:bodyPr lIns="90000" tIns="45000" rIns="90000" bIns="45000"/>
          <a:lstStyle/>
          <a:p>
            <a:r>
              <a:rPr lang="en-US" altLang="en-US" sz="3600" b="1" spc="-1" dirty="0" smtClean="0">
                <a:solidFill>
                  <a:srgbClr val="FFFFFF"/>
                </a:solidFill>
                <a:uFill>
                  <a:solidFill>
                    <a:srgbClr val="FFFFFF"/>
                  </a:solidFill>
                </a:uFill>
                <a:latin typeface="Calibri" panose="020F0502020204030204" pitchFamily="34" charset="0"/>
                <a:ea typeface="ＭＳ Ｐゴシック"/>
              </a:rPr>
              <a:t>Atlantic </a:t>
            </a:r>
            <a:r>
              <a:rPr lang="en-US" altLang="en-US" sz="3600" b="1" spc="-1" dirty="0">
                <a:solidFill>
                  <a:srgbClr val="FFFFFF"/>
                </a:solidFill>
                <a:uFill>
                  <a:solidFill>
                    <a:srgbClr val="FFFFFF"/>
                  </a:solidFill>
                </a:uFill>
                <a:latin typeface="Calibri" panose="020F0502020204030204" pitchFamily="34" charset="0"/>
                <a:ea typeface="ＭＳ Ｐゴシック"/>
              </a:rPr>
              <a:t>upwelling </a:t>
            </a:r>
            <a:r>
              <a:rPr lang="en-US" altLang="en-US" sz="3600" b="1" spc="-1" dirty="0" smtClean="0">
                <a:solidFill>
                  <a:srgbClr val="FFFFFF"/>
                </a:solidFill>
                <a:uFill>
                  <a:solidFill>
                    <a:srgbClr val="FFFFFF"/>
                  </a:solidFill>
                </a:uFill>
                <a:latin typeface="Calibri" panose="020F0502020204030204" pitchFamily="34" charset="0"/>
                <a:ea typeface="ＭＳ Ｐゴシック"/>
              </a:rPr>
              <a:t>predictability</a:t>
            </a:r>
            <a:endParaRPr lang="en-US" altLang="en-US" sz="3600" b="1" spc="-1" dirty="0">
              <a:solidFill>
                <a:srgbClr val="FFFFFF"/>
              </a:solidFill>
              <a:uFill>
                <a:solidFill>
                  <a:srgbClr val="FFFFFF"/>
                </a:solidFill>
              </a:uFill>
              <a:latin typeface="Calibri" panose="020F0502020204030204" pitchFamily="34" charset="0"/>
              <a:ea typeface="ＭＳ Ｐゴシック"/>
            </a:endParaRPr>
          </a:p>
        </p:txBody>
      </p:sp>
      <p:sp>
        <p:nvSpPr>
          <p:cNvPr id="6146" name="Text Box 2"/>
          <p:cNvSpPr txBox="1">
            <a:spLocks noChangeArrowheads="1"/>
          </p:cNvSpPr>
          <p:nvPr/>
        </p:nvSpPr>
        <p:spPr bwMode="auto">
          <a:xfrm>
            <a:off x="398463" y="996950"/>
            <a:ext cx="146367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fontAlgn="base">
              <a:spcBef>
                <a:spcPct val="0"/>
              </a:spcBef>
              <a:spcAft>
                <a:spcPct val="0"/>
              </a:spcAft>
              <a:buClr>
                <a:srgbClr val="000000"/>
              </a:buClr>
              <a:buSzPct val="100000"/>
              <a:buFont typeface="Times New Roman" pitchFamily="18" charset="0"/>
              <a:buNone/>
            </a:pPr>
            <a:r>
              <a:rPr lang="en-US" altLang="en-US" b="1" smtClean="0"/>
              <a:t>TRIATLAS</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331913"/>
            <a:ext cx="1711325" cy="954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8" name="Group 4"/>
          <p:cNvGrpSpPr>
            <a:grpSpLocks/>
          </p:cNvGrpSpPr>
          <p:nvPr/>
        </p:nvGrpSpPr>
        <p:grpSpPr bwMode="auto">
          <a:xfrm>
            <a:off x="7497763" y="977900"/>
            <a:ext cx="1462087" cy="1306513"/>
            <a:chOff x="4723" y="616"/>
            <a:chExt cx="921" cy="823"/>
          </a:xfrm>
        </p:grpSpPr>
        <p:sp>
          <p:nvSpPr>
            <p:cNvPr id="6149" name="Text Box 5"/>
            <p:cNvSpPr txBox="1">
              <a:spLocks noChangeArrowheads="1"/>
            </p:cNvSpPr>
            <p:nvPr/>
          </p:nvSpPr>
          <p:spPr bwMode="auto">
            <a:xfrm>
              <a:off x="4723" y="616"/>
              <a:ext cx="921" cy="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fontAlgn="base">
                <a:spcBef>
                  <a:spcPct val="0"/>
                </a:spcBef>
                <a:spcAft>
                  <a:spcPct val="0"/>
                </a:spcAft>
                <a:buClr>
                  <a:srgbClr val="000000"/>
                </a:buClr>
                <a:buSzPct val="100000"/>
                <a:buFont typeface="Times New Roman" pitchFamily="18" charset="0"/>
                <a:buNone/>
              </a:pPr>
              <a:r>
                <a:rPr lang="en-US" altLang="en-US" b="1" smtClean="0"/>
                <a:t>NeTNPPAO</a:t>
              </a:r>
            </a:p>
          </p:txBody>
        </p:sp>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l="18704" t="5740" r="21935" b="5060"/>
            <a:stretch>
              <a:fillRect/>
            </a:stretch>
          </p:blipFill>
          <p:spPr bwMode="auto">
            <a:xfrm>
              <a:off x="4815" y="806"/>
              <a:ext cx="633" cy="633"/>
            </a:xfrm>
            <a:prstGeom prst="rect">
              <a:avLst/>
            </a:prstGeom>
            <a:noFill/>
            <a:ln>
              <a:noFill/>
            </a:ln>
            <a:effectLst/>
            <a:extLst>
              <a:ext uri="{909E8E84-426E-40dd-AFC4-6F175D3DCCD1}">
                <a14:hiddenFill xmlns:a14="http://schemas.microsoft.com/office/drawing/2010/main">
                  <a:blipFill dpi="0" rotWithShape="0">
                    <a:blip/>
                    <a:srcRect l="18704" t="5740" r="21935" b="5060"/>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6151" name="Text Box 7"/>
          <p:cNvSpPr txBox="1">
            <a:spLocks noChangeArrowheads="1"/>
          </p:cNvSpPr>
          <p:nvPr/>
        </p:nvSpPr>
        <p:spPr bwMode="auto">
          <a:xfrm>
            <a:off x="2047875" y="1211263"/>
            <a:ext cx="5394325" cy="912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algn="ctr" fontAlgn="base">
              <a:spcBef>
                <a:spcPct val="0"/>
              </a:spcBef>
              <a:spcAft>
                <a:spcPct val="0"/>
              </a:spcAft>
              <a:buClr>
                <a:srgbClr val="000000"/>
              </a:buClr>
              <a:buSzPct val="100000"/>
              <a:buFont typeface="Times New Roman" pitchFamily="18" charset="0"/>
              <a:buNone/>
            </a:pPr>
            <a:r>
              <a:rPr lang="en-US" altLang="en-US" b="1" smtClean="0"/>
              <a:t>Investigating mechanisms of predictability of ocean biogeochemical properties</a:t>
            </a:r>
          </a:p>
        </p:txBody>
      </p:sp>
      <p:pic>
        <p:nvPicPr>
          <p:cNvPr id="615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6338" y="2111375"/>
            <a:ext cx="5432425" cy="2643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3" name="Text Box 9"/>
          <p:cNvSpPr txBox="1">
            <a:spLocks noChangeArrowheads="1"/>
          </p:cNvSpPr>
          <p:nvPr/>
        </p:nvSpPr>
        <p:spPr bwMode="auto">
          <a:xfrm>
            <a:off x="5508625" y="5448300"/>
            <a:ext cx="3565525" cy="1319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fontAlgn="base">
              <a:spcBef>
                <a:spcPct val="0"/>
              </a:spcBef>
              <a:spcAft>
                <a:spcPct val="0"/>
              </a:spcAft>
              <a:buClr>
                <a:srgbClr val="000000"/>
              </a:buClr>
              <a:buSzPct val="100000"/>
              <a:buFont typeface="Times New Roman" pitchFamily="18" charset="0"/>
              <a:buNone/>
            </a:pPr>
            <a:r>
              <a:rPr lang="en-US" altLang="en-US" smtClean="0"/>
              <a:t>Retrospective decadal predictions using different initializations</a:t>
            </a:r>
          </a:p>
        </p:txBody>
      </p:sp>
      <p:pic>
        <p:nvPicPr>
          <p:cNvPr id="6154"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50" y="3540125"/>
            <a:ext cx="4975225" cy="3146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5" name="Line 11"/>
          <p:cNvSpPr>
            <a:spLocks noChangeShapeType="1"/>
          </p:cNvSpPr>
          <p:nvPr/>
        </p:nvSpPr>
        <p:spPr bwMode="auto">
          <a:xfrm flipV="1">
            <a:off x="7132638" y="4845050"/>
            <a:ext cx="1587" cy="604838"/>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buClr>
                <a:srgbClr val="000000"/>
              </a:buClr>
              <a:buSzPct val="100000"/>
              <a:buFont typeface="Times New Roman" pitchFamily="18" charset="0"/>
              <a:buNone/>
            </a:pPr>
            <a:endParaRPr lang="en-GB" smtClean="0">
              <a:solidFill>
                <a:srgbClr val="FFFFFF"/>
              </a:solidFill>
            </a:endParaRPr>
          </a:p>
        </p:txBody>
      </p:sp>
      <p:sp>
        <p:nvSpPr>
          <p:cNvPr id="6156" name="Text Box 12"/>
          <p:cNvSpPr txBox="1">
            <a:spLocks noChangeArrowheads="1"/>
          </p:cNvSpPr>
          <p:nvPr/>
        </p:nvSpPr>
        <p:spPr bwMode="auto">
          <a:xfrm>
            <a:off x="274638" y="2560638"/>
            <a:ext cx="329247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fontAlgn="base">
              <a:spcBef>
                <a:spcPct val="0"/>
              </a:spcBef>
              <a:spcAft>
                <a:spcPct val="0"/>
              </a:spcAft>
              <a:buClr>
                <a:srgbClr val="000000"/>
              </a:buClr>
              <a:buSzPct val="100000"/>
              <a:buFont typeface="Times New Roman" pitchFamily="18" charset="0"/>
              <a:buNone/>
            </a:pPr>
            <a:r>
              <a:rPr lang="en-US" altLang="en-US" smtClean="0"/>
              <a:t>Validation using satellite obs</a:t>
            </a:r>
          </a:p>
        </p:txBody>
      </p:sp>
      <p:sp>
        <p:nvSpPr>
          <p:cNvPr id="6157" name="Line 13"/>
          <p:cNvSpPr>
            <a:spLocks noChangeShapeType="1"/>
          </p:cNvSpPr>
          <p:nvPr/>
        </p:nvSpPr>
        <p:spPr bwMode="auto">
          <a:xfrm>
            <a:off x="1828800" y="2925763"/>
            <a:ext cx="365125" cy="1830387"/>
          </a:xfrm>
          <a:prstGeom prst="line">
            <a:avLst/>
          </a:prstGeom>
          <a:noFill/>
          <a:ln w="19080" cap="flat">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buClr>
                <a:srgbClr val="000000"/>
              </a:buClr>
              <a:buSzPct val="100000"/>
              <a:buFont typeface="Times New Roman" pitchFamily="18" charset="0"/>
              <a:buNone/>
            </a:pPr>
            <a:endParaRPr lang="en-GB" smtClean="0">
              <a:solidFill>
                <a:srgbClr val="FFFFFF"/>
              </a:solidFill>
            </a:endParaRPr>
          </a:p>
        </p:txBody>
      </p:sp>
      <p:sp>
        <p:nvSpPr>
          <p:cNvPr id="6158" name="Line 14"/>
          <p:cNvSpPr>
            <a:spLocks noChangeShapeType="1"/>
          </p:cNvSpPr>
          <p:nvPr/>
        </p:nvSpPr>
        <p:spPr bwMode="auto">
          <a:xfrm>
            <a:off x="2125663" y="2921000"/>
            <a:ext cx="342900" cy="2474913"/>
          </a:xfrm>
          <a:prstGeom prst="line">
            <a:avLst/>
          </a:prstGeom>
          <a:noFill/>
          <a:ln w="19080" cap="flat">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buClr>
                <a:srgbClr val="000000"/>
              </a:buClr>
              <a:buSzPct val="100000"/>
              <a:buFont typeface="Times New Roman" pitchFamily="18" charset="0"/>
              <a:buNone/>
            </a:pPr>
            <a:endParaRPr lang="en-GB" smtClean="0">
              <a:solidFill>
                <a:srgbClr val="FFFFFF"/>
              </a:solidFill>
            </a:endParaRPr>
          </a:p>
        </p:txBody>
      </p:sp>
    </p:spTree>
    <p:extLst>
      <p:ext uri="{BB962C8B-B14F-4D97-AF65-F5344CB8AC3E}">
        <p14:creationId xmlns:p14="http://schemas.microsoft.com/office/powerpoint/2010/main" val="118195640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Rectangle 1"/>
          <p:cNvSpPr>
            <a:spLocks noChangeArrowheads="1"/>
          </p:cNvSpPr>
          <p:nvPr/>
        </p:nvSpPr>
        <p:spPr bwMode="auto">
          <a:xfrm>
            <a:off x="102015" y="164933"/>
            <a:ext cx="7789363" cy="644525"/>
          </a:xfrm>
          <a:prstGeom prst="rect">
            <a:avLst/>
          </a:prstGeom>
          <a:noFill/>
          <a:ln>
            <a:noFill/>
          </a:ln>
          <a:extLst/>
        </p:spPr>
        <p:txBody>
          <a:bodyPr lIns="90000" tIns="45000" rIns="90000" bIns="45000"/>
          <a:lstStyle/>
          <a:p>
            <a:r>
              <a:rPr lang="en-US" altLang="en-US" sz="3600" b="1" spc="-1" dirty="0" smtClean="0">
                <a:solidFill>
                  <a:srgbClr val="FFFFFF"/>
                </a:solidFill>
                <a:uFill>
                  <a:solidFill>
                    <a:srgbClr val="FFFFFF"/>
                  </a:solidFill>
                </a:uFill>
                <a:latin typeface="Calibri" panose="020F0502020204030204" pitchFamily="34" charset="0"/>
                <a:ea typeface="ＭＳ Ｐゴシック"/>
              </a:rPr>
              <a:t>Southern </a:t>
            </a:r>
            <a:r>
              <a:rPr lang="en-US" altLang="en-US" sz="3600" b="1" spc="-1" dirty="0">
                <a:solidFill>
                  <a:srgbClr val="FFFFFF"/>
                </a:solidFill>
                <a:uFill>
                  <a:solidFill>
                    <a:srgbClr val="FFFFFF"/>
                  </a:solidFill>
                </a:uFill>
                <a:latin typeface="Calibri" panose="020F0502020204030204" pitchFamily="34" charset="0"/>
                <a:ea typeface="ＭＳ Ｐゴシック"/>
              </a:rPr>
              <a:t>Ocean </a:t>
            </a:r>
            <a:r>
              <a:rPr lang="en-US" altLang="en-US" sz="3600" b="1" spc="-1" dirty="0" smtClean="0">
                <a:solidFill>
                  <a:srgbClr val="FFFFFF"/>
                </a:solidFill>
                <a:uFill>
                  <a:solidFill>
                    <a:srgbClr val="FFFFFF"/>
                  </a:solidFill>
                </a:uFill>
                <a:latin typeface="Calibri" panose="020F0502020204030204" pitchFamily="34" charset="0"/>
                <a:ea typeface="ＭＳ Ｐゴシック"/>
              </a:rPr>
              <a:t>Carbon uptake</a:t>
            </a:r>
            <a:endParaRPr lang="en-US" altLang="en-US" sz="3600" b="1" spc="-1" dirty="0">
              <a:solidFill>
                <a:srgbClr val="FFFFFF"/>
              </a:solidFill>
              <a:uFill>
                <a:solidFill>
                  <a:srgbClr val="FFFFFF"/>
                </a:solidFill>
              </a:uFill>
              <a:latin typeface="Calibri" panose="020F0502020204030204" pitchFamily="34" charset="0"/>
              <a:ea typeface="ＭＳ Ｐゴシック"/>
            </a:endParaRPr>
          </a:p>
        </p:txBody>
      </p:sp>
      <p:sp>
        <p:nvSpPr>
          <p:cNvPr id="7170" name="Text Box 2"/>
          <p:cNvSpPr txBox="1">
            <a:spLocks noChangeArrowheads="1"/>
          </p:cNvSpPr>
          <p:nvPr/>
        </p:nvSpPr>
        <p:spPr bwMode="auto">
          <a:xfrm>
            <a:off x="398463" y="996950"/>
            <a:ext cx="146367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fontAlgn="base">
              <a:spcBef>
                <a:spcPct val="0"/>
              </a:spcBef>
              <a:spcAft>
                <a:spcPct val="0"/>
              </a:spcAft>
              <a:buClr>
                <a:srgbClr val="000000"/>
              </a:buClr>
              <a:buSzPct val="100000"/>
              <a:buFont typeface="Times New Roman" pitchFamily="18" charset="0"/>
              <a:buNone/>
            </a:pPr>
            <a:r>
              <a:rPr lang="en-US" altLang="en-US" b="1" smtClean="0"/>
              <a:t>DeCUSO</a:t>
            </a:r>
          </a:p>
        </p:txBody>
      </p:sp>
      <p:sp>
        <p:nvSpPr>
          <p:cNvPr id="7171" name="Text Box 3"/>
          <p:cNvSpPr txBox="1">
            <a:spLocks noChangeArrowheads="1"/>
          </p:cNvSpPr>
          <p:nvPr/>
        </p:nvSpPr>
        <p:spPr bwMode="auto">
          <a:xfrm>
            <a:off x="2047875" y="1211263"/>
            <a:ext cx="5394325" cy="912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algn="ctr" fontAlgn="base">
              <a:spcBef>
                <a:spcPct val="0"/>
              </a:spcBef>
              <a:spcAft>
                <a:spcPct val="0"/>
              </a:spcAft>
              <a:buClr>
                <a:srgbClr val="000000"/>
              </a:buClr>
              <a:buSzPct val="100000"/>
              <a:buFont typeface="Times New Roman" pitchFamily="18" charset="0"/>
              <a:buNone/>
            </a:pPr>
            <a:r>
              <a:rPr lang="en-US" altLang="en-US" b="1" smtClean="0"/>
              <a:t>Investigating mechanisms of variability of Southern Ocean Carbon uptake and the role of the Biological Carbon Pump</a:t>
            </a:r>
          </a:p>
        </p:txBody>
      </p:sp>
      <p:sp>
        <p:nvSpPr>
          <p:cNvPr id="7172" name="Text Box 4"/>
          <p:cNvSpPr txBox="1">
            <a:spLocks noChangeArrowheads="1"/>
          </p:cNvSpPr>
          <p:nvPr/>
        </p:nvSpPr>
        <p:spPr bwMode="auto">
          <a:xfrm>
            <a:off x="274638" y="2560638"/>
            <a:ext cx="4206875" cy="912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fontAlgn="base">
              <a:spcBef>
                <a:spcPct val="0"/>
              </a:spcBef>
              <a:spcAft>
                <a:spcPct val="0"/>
              </a:spcAft>
              <a:buClr>
                <a:srgbClr val="000000"/>
              </a:buClr>
              <a:buSzPct val="100000"/>
              <a:buFont typeface="Times New Roman" pitchFamily="18" charset="0"/>
              <a:buNone/>
            </a:pPr>
            <a:r>
              <a:rPr lang="en-US" altLang="en-US" smtClean="0"/>
              <a:t>Validation using satellite obs-based reconstructions of air-sea CO2 flux</a:t>
            </a:r>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r="21718"/>
          <a:stretch>
            <a:fillRect/>
          </a:stretch>
        </p:blipFill>
        <p:spPr bwMode="auto">
          <a:xfrm>
            <a:off x="274638" y="1362075"/>
            <a:ext cx="1463675" cy="484188"/>
          </a:xfrm>
          <a:prstGeom prst="rect">
            <a:avLst/>
          </a:prstGeom>
          <a:noFill/>
          <a:ln>
            <a:noFill/>
          </a:ln>
          <a:effectLst/>
          <a:extLst>
            <a:ext uri="{909E8E84-426E-40dd-AFC4-6F175D3DCCD1}">
              <a14:hiddenFill xmlns:a14="http://schemas.microsoft.com/office/drawing/2010/main">
                <a:blipFill dpi="0" rotWithShape="0">
                  <a:blip/>
                  <a:srcRect r="21718"/>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3402013"/>
            <a:ext cx="5029200" cy="3127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5" name="Text Box 7"/>
          <p:cNvSpPr txBox="1">
            <a:spLocks noChangeArrowheads="1"/>
          </p:cNvSpPr>
          <p:nvPr/>
        </p:nvSpPr>
        <p:spPr bwMode="auto">
          <a:xfrm>
            <a:off x="5051425" y="2568575"/>
            <a:ext cx="3840163" cy="91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fontAlgn="base">
              <a:spcBef>
                <a:spcPct val="0"/>
              </a:spcBef>
              <a:spcAft>
                <a:spcPct val="0"/>
              </a:spcAft>
              <a:buClr>
                <a:srgbClr val="000000"/>
              </a:buClr>
              <a:buSzPct val="100000"/>
              <a:buFont typeface="Times New Roman" pitchFamily="18" charset="0"/>
              <a:buNone/>
            </a:pPr>
            <a:r>
              <a:rPr lang="en-US" altLang="en-US" smtClean="0"/>
              <a:t>Transport Matrix Method (TMM) with NEMO for fast equilibration of bgc tracers</a:t>
            </a:r>
          </a:p>
        </p:txBody>
      </p:sp>
      <p:sp>
        <p:nvSpPr>
          <p:cNvPr id="7176" name="Text Box 8"/>
          <p:cNvSpPr txBox="1">
            <a:spLocks noChangeArrowheads="1"/>
          </p:cNvSpPr>
          <p:nvPr/>
        </p:nvSpPr>
        <p:spPr bwMode="auto">
          <a:xfrm>
            <a:off x="5594350" y="3317875"/>
            <a:ext cx="384016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buClr>
                <a:srgbClr val="000000"/>
              </a:buClr>
              <a:buSzPct val="100000"/>
              <a:buFont typeface="Times New Roman" pitchFamily="18" charset="0"/>
              <a:buNone/>
            </a:pPr>
            <a:endParaRPr lang="en-GB" smtClean="0">
              <a:solidFill>
                <a:srgbClr val="FFFFFF"/>
              </a:solidFill>
            </a:endParaRPr>
          </a:p>
        </p:txBody>
      </p:sp>
      <p:sp>
        <p:nvSpPr>
          <p:cNvPr id="7177" name="Text Box 9"/>
          <p:cNvSpPr txBox="1">
            <a:spLocks noChangeArrowheads="1"/>
          </p:cNvSpPr>
          <p:nvPr/>
        </p:nvSpPr>
        <p:spPr bwMode="auto">
          <a:xfrm>
            <a:off x="5594350" y="3317875"/>
            <a:ext cx="384016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buClr>
                <a:srgbClr val="000000"/>
              </a:buClr>
              <a:buSzPct val="100000"/>
              <a:buFont typeface="Times New Roman" pitchFamily="18" charset="0"/>
              <a:buNone/>
            </a:pPr>
            <a:endParaRPr lang="en-GB" smtClean="0">
              <a:solidFill>
                <a:srgbClr val="FFFFFF"/>
              </a:solidFill>
            </a:endParaRPr>
          </a:p>
        </p:txBody>
      </p:sp>
      <p:sp>
        <p:nvSpPr>
          <p:cNvPr id="7178" name="Text Box 10"/>
          <p:cNvSpPr txBox="1">
            <a:spLocks noChangeArrowheads="1"/>
          </p:cNvSpPr>
          <p:nvPr/>
        </p:nvSpPr>
        <p:spPr bwMode="auto">
          <a:xfrm>
            <a:off x="5051425" y="5160963"/>
            <a:ext cx="3840163"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fontAlgn="base">
              <a:spcBef>
                <a:spcPct val="0"/>
              </a:spcBef>
              <a:spcAft>
                <a:spcPct val="0"/>
              </a:spcAft>
              <a:buClr>
                <a:srgbClr val="000000"/>
              </a:buClr>
              <a:buSzPct val="100000"/>
              <a:buFont typeface="Times New Roman" pitchFamily="18" charset="0"/>
              <a:buNone/>
            </a:pPr>
            <a:r>
              <a:rPr lang="en-US" altLang="en-US" smtClean="0"/>
              <a:t>Impact of the BCP uncertainty on total carbon uptake estimates</a:t>
            </a:r>
          </a:p>
        </p:txBody>
      </p:sp>
      <p:sp>
        <p:nvSpPr>
          <p:cNvPr id="7179" name="Text Box 11"/>
          <p:cNvSpPr txBox="1">
            <a:spLocks noChangeArrowheads="1"/>
          </p:cNvSpPr>
          <p:nvPr/>
        </p:nvSpPr>
        <p:spPr bwMode="auto">
          <a:xfrm>
            <a:off x="5051425" y="3865563"/>
            <a:ext cx="3840163"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fontAlgn="base">
              <a:spcBef>
                <a:spcPct val="0"/>
              </a:spcBef>
              <a:spcAft>
                <a:spcPct val="0"/>
              </a:spcAft>
              <a:buClr>
                <a:srgbClr val="000000"/>
              </a:buClr>
              <a:buSzPct val="100000"/>
              <a:buFont typeface="Times New Roman" pitchFamily="18" charset="0"/>
              <a:buNone/>
            </a:pPr>
            <a:r>
              <a:rPr lang="en-US" altLang="en-US" smtClean="0"/>
              <a:t>Retrospective decadal predictions of ocean carbon uptake</a:t>
            </a:r>
          </a:p>
        </p:txBody>
      </p:sp>
    </p:spTree>
    <p:extLst>
      <p:ext uri="{BB962C8B-B14F-4D97-AF65-F5344CB8AC3E}">
        <p14:creationId xmlns:p14="http://schemas.microsoft.com/office/powerpoint/2010/main" val="339416461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Rectangle 1"/>
          <p:cNvSpPr>
            <a:spLocks noChangeArrowheads="1"/>
          </p:cNvSpPr>
          <p:nvPr/>
        </p:nvSpPr>
        <p:spPr bwMode="auto">
          <a:xfrm>
            <a:off x="38516" y="165100"/>
            <a:ext cx="7324726" cy="644525"/>
          </a:xfrm>
          <a:prstGeom prst="rect">
            <a:avLst/>
          </a:prstGeom>
          <a:noFill/>
          <a:ln>
            <a:noFill/>
          </a:ln>
          <a:extLst/>
        </p:spPr>
        <p:txBody>
          <a:bodyPr lIns="90000" tIns="45000" rIns="90000" bIns="45000"/>
          <a:lstStyle/>
          <a:p>
            <a:r>
              <a:rPr lang="en-US" altLang="en-US" sz="3600" b="1" spc="-1" dirty="0">
                <a:solidFill>
                  <a:srgbClr val="FFFFFF"/>
                </a:solidFill>
                <a:uFill>
                  <a:solidFill>
                    <a:srgbClr val="FFFFFF"/>
                  </a:solidFill>
                </a:uFill>
                <a:latin typeface="Calibri" panose="020F0502020204030204" pitchFamily="34" charset="0"/>
                <a:ea typeface="ＭＳ Ｐゴシック"/>
              </a:rPr>
              <a:t>Future </a:t>
            </a:r>
            <a:r>
              <a:rPr lang="en-US" altLang="en-US" sz="3600" b="1" spc="-1" dirty="0" smtClean="0">
                <a:solidFill>
                  <a:srgbClr val="FFFFFF"/>
                </a:solidFill>
                <a:uFill>
                  <a:solidFill>
                    <a:srgbClr val="FFFFFF"/>
                  </a:solidFill>
                </a:uFill>
                <a:latin typeface="Calibri" panose="020F0502020204030204" pitchFamily="34" charset="0"/>
                <a:ea typeface="ＭＳ Ｐゴシック"/>
              </a:rPr>
              <a:t>carbon-climate </a:t>
            </a:r>
            <a:r>
              <a:rPr lang="en-US" altLang="en-US" sz="3600" b="1" spc="-1" dirty="0">
                <a:solidFill>
                  <a:srgbClr val="FFFFFF"/>
                </a:solidFill>
                <a:uFill>
                  <a:solidFill>
                    <a:srgbClr val="FFFFFF"/>
                  </a:solidFill>
                </a:uFill>
                <a:latin typeface="Calibri" panose="020F0502020204030204" pitchFamily="34" charset="0"/>
                <a:ea typeface="ＭＳ Ｐゴシック"/>
              </a:rPr>
              <a:t>interactions  </a:t>
            </a:r>
          </a:p>
        </p:txBody>
      </p:sp>
      <p:sp>
        <p:nvSpPr>
          <p:cNvPr id="8194" name="Text Box 2"/>
          <p:cNvSpPr txBox="1">
            <a:spLocks noChangeArrowheads="1"/>
          </p:cNvSpPr>
          <p:nvPr/>
        </p:nvSpPr>
        <p:spPr bwMode="auto">
          <a:xfrm>
            <a:off x="398463" y="996950"/>
            <a:ext cx="146367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fontAlgn="base">
              <a:spcBef>
                <a:spcPct val="0"/>
              </a:spcBef>
              <a:spcAft>
                <a:spcPct val="0"/>
              </a:spcAft>
              <a:buClr>
                <a:srgbClr val="000000"/>
              </a:buClr>
              <a:buSzPct val="100000"/>
              <a:buFont typeface="Times New Roman" pitchFamily="18" charset="0"/>
              <a:buNone/>
            </a:pPr>
            <a:r>
              <a:rPr lang="en-US" altLang="en-US" b="1" smtClean="0"/>
              <a:t>CCiCC</a:t>
            </a:r>
          </a:p>
        </p:txBody>
      </p:sp>
      <p:sp>
        <p:nvSpPr>
          <p:cNvPr id="8195" name="Text Box 3"/>
          <p:cNvSpPr txBox="1">
            <a:spLocks noChangeArrowheads="1"/>
          </p:cNvSpPr>
          <p:nvPr/>
        </p:nvSpPr>
        <p:spPr bwMode="auto">
          <a:xfrm>
            <a:off x="2479675" y="1052513"/>
            <a:ext cx="5394325" cy="912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algn="ctr" fontAlgn="base">
              <a:spcBef>
                <a:spcPct val="0"/>
              </a:spcBef>
              <a:spcAft>
                <a:spcPct val="0"/>
              </a:spcAft>
              <a:buClr>
                <a:srgbClr val="000000"/>
              </a:buClr>
              <a:buSzPct val="100000"/>
              <a:buFont typeface="Times New Roman" pitchFamily="18" charset="0"/>
              <a:buNone/>
            </a:pPr>
            <a:r>
              <a:rPr lang="en-US" altLang="en-US" b="1" dirty="0" smtClean="0"/>
              <a:t>Towards a near-term prediction of the climate and carbon cycle interactions in response to Paris Agreement emission trajectories</a:t>
            </a:r>
          </a:p>
        </p:txBody>
      </p:sp>
      <p:sp>
        <p:nvSpPr>
          <p:cNvPr id="8196" name="Text Box 4"/>
          <p:cNvSpPr txBox="1">
            <a:spLocks noChangeArrowheads="1"/>
          </p:cNvSpPr>
          <p:nvPr/>
        </p:nvSpPr>
        <p:spPr bwMode="auto">
          <a:xfrm>
            <a:off x="5122863" y="2568575"/>
            <a:ext cx="3840162" cy="91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fontAlgn="base">
              <a:spcBef>
                <a:spcPct val="0"/>
              </a:spcBef>
              <a:spcAft>
                <a:spcPct val="0"/>
              </a:spcAft>
              <a:buClr>
                <a:srgbClr val="000000"/>
              </a:buClr>
              <a:buSzPct val="100000"/>
              <a:buFont typeface="Times New Roman" pitchFamily="18" charset="0"/>
              <a:buNone/>
            </a:pPr>
            <a:r>
              <a:rPr lang="en-US" altLang="en-US" smtClean="0"/>
              <a:t>Testing different ocean biogeochemical reconstructions as initial conditions</a:t>
            </a:r>
          </a:p>
        </p:txBody>
      </p:sp>
      <p:sp>
        <p:nvSpPr>
          <p:cNvPr id="8197" name="Text Box 5"/>
          <p:cNvSpPr txBox="1">
            <a:spLocks noChangeArrowheads="1"/>
          </p:cNvSpPr>
          <p:nvPr/>
        </p:nvSpPr>
        <p:spPr bwMode="auto">
          <a:xfrm>
            <a:off x="5594350" y="3317875"/>
            <a:ext cx="384016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buClr>
                <a:srgbClr val="000000"/>
              </a:buClr>
              <a:buSzPct val="100000"/>
              <a:buFont typeface="Times New Roman" pitchFamily="18" charset="0"/>
              <a:buNone/>
            </a:pPr>
            <a:endParaRPr lang="en-GB" smtClean="0">
              <a:solidFill>
                <a:srgbClr val="FFFFFF"/>
              </a:solidFill>
            </a:endParaRPr>
          </a:p>
        </p:txBody>
      </p:sp>
      <p:sp>
        <p:nvSpPr>
          <p:cNvPr id="8198" name="Text Box 6"/>
          <p:cNvSpPr txBox="1">
            <a:spLocks noChangeArrowheads="1"/>
          </p:cNvSpPr>
          <p:nvPr/>
        </p:nvSpPr>
        <p:spPr bwMode="auto">
          <a:xfrm>
            <a:off x="5594350" y="3317875"/>
            <a:ext cx="384016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buClr>
                <a:srgbClr val="000000"/>
              </a:buClr>
              <a:buSzPct val="100000"/>
              <a:buFont typeface="Times New Roman" pitchFamily="18" charset="0"/>
              <a:buNone/>
            </a:pPr>
            <a:endParaRPr lang="en-GB" smtClean="0">
              <a:solidFill>
                <a:srgbClr val="FFFFFF"/>
              </a:solidFill>
            </a:endParaRPr>
          </a:p>
        </p:txBody>
      </p:sp>
      <p:sp>
        <p:nvSpPr>
          <p:cNvPr id="8199" name="Text Box 7"/>
          <p:cNvSpPr txBox="1">
            <a:spLocks noChangeArrowheads="1"/>
          </p:cNvSpPr>
          <p:nvPr/>
        </p:nvSpPr>
        <p:spPr bwMode="auto">
          <a:xfrm>
            <a:off x="5122863" y="3865563"/>
            <a:ext cx="3840162"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fontAlgn="base">
              <a:spcBef>
                <a:spcPct val="0"/>
              </a:spcBef>
              <a:spcAft>
                <a:spcPct val="0"/>
              </a:spcAft>
              <a:buClr>
                <a:srgbClr val="000000"/>
              </a:buClr>
              <a:buSzPct val="100000"/>
              <a:buFont typeface="Times New Roman" pitchFamily="18" charset="0"/>
              <a:buNone/>
            </a:pPr>
            <a:r>
              <a:rPr lang="en-US" altLang="en-US" smtClean="0"/>
              <a:t>Retrospective decadal predictions of ocean and land carbon uptake </a:t>
            </a:r>
          </a:p>
        </p:txBody>
      </p:sp>
      <p:pic>
        <p:nvPicPr>
          <p:cNvPr id="82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5" y="1331913"/>
            <a:ext cx="1711325" cy="954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201" name="Text Box 9"/>
          <p:cNvSpPr txBox="1">
            <a:spLocks noChangeArrowheads="1"/>
          </p:cNvSpPr>
          <p:nvPr/>
        </p:nvSpPr>
        <p:spPr bwMode="auto">
          <a:xfrm>
            <a:off x="5087938" y="5018088"/>
            <a:ext cx="4000500"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fontAlgn="base">
              <a:spcBef>
                <a:spcPct val="0"/>
              </a:spcBef>
              <a:spcAft>
                <a:spcPct val="0"/>
              </a:spcAft>
              <a:buClr>
                <a:srgbClr val="000000"/>
              </a:buClr>
              <a:buSzPct val="100000"/>
              <a:buFont typeface="Times New Roman" pitchFamily="18" charset="0"/>
              <a:buNone/>
            </a:pPr>
            <a:r>
              <a:rPr lang="en-US" altLang="en-US" smtClean="0"/>
              <a:t>Idealized perfect-model experiments to investigate mechanisms of C uptake predictability in the ocean.</a:t>
            </a:r>
          </a:p>
        </p:txBody>
      </p:sp>
      <p:pic>
        <p:nvPicPr>
          <p:cNvPr id="820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3" y="3289300"/>
            <a:ext cx="4754562" cy="3521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203" name="Text Box 11"/>
          <p:cNvSpPr txBox="1">
            <a:spLocks noChangeArrowheads="1"/>
          </p:cNvSpPr>
          <p:nvPr/>
        </p:nvSpPr>
        <p:spPr bwMode="auto">
          <a:xfrm>
            <a:off x="457200" y="2524125"/>
            <a:ext cx="4389438"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fontAlgn="base">
              <a:spcBef>
                <a:spcPct val="0"/>
              </a:spcBef>
              <a:spcAft>
                <a:spcPct val="0"/>
              </a:spcAft>
              <a:buClr>
                <a:srgbClr val="000000"/>
              </a:buClr>
              <a:buSzPct val="100000"/>
              <a:buFont typeface="Times New Roman" pitchFamily="18" charset="0"/>
              <a:buNone/>
            </a:pPr>
            <a:r>
              <a:rPr lang="en-US" altLang="en-US" smtClean="0"/>
              <a:t>Variability in atm CO2 growth rate is mostly due to natural variability</a:t>
            </a:r>
          </a:p>
        </p:txBody>
      </p:sp>
      <p:sp>
        <p:nvSpPr>
          <p:cNvPr id="2" name="Rectángulo 1"/>
          <p:cNvSpPr/>
          <p:nvPr/>
        </p:nvSpPr>
        <p:spPr>
          <a:xfrm>
            <a:off x="2931203" y="1942584"/>
            <a:ext cx="4585585" cy="369332"/>
          </a:xfrm>
          <a:prstGeom prst="rect">
            <a:avLst/>
          </a:prstGeom>
        </p:spPr>
        <p:txBody>
          <a:bodyPr wrap="none">
            <a:spAutoFit/>
          </a:bodyPr>
          <a:lstStyle/>
          <a:p>
            <a:r>
              <a:rPr lang="es-ES" b="1" dirty="0" smtClean="0">
                <a:solidFill>
                  <a:srgbClr val="04347D"/>
                </a:solidFill>
              </a:rPr>
              <a:t>[</a:t>
            </a:r>
            <a:r>
              <a:rPr lang="es-ES" dirty="0" smtClean="0">
                <a:solidFill>
                  <a:srgbClr val="04347D"/>
                </a:solidFill>
              </a:rPr>
              <a:t> Global </a:t>
            </a:r>
            <a:r>
              <a:rPr lang="es-ES" b="1" dirty="0" err="1" smtClean="0">
                <a:solidFill>
                  <a:srgbClr val="04347D"/>
                </a:solidFill>
              </a:rPr>
              <a:t>carbon</a:t>
            </a:r>
            <a:r>
              <a:rPr lang="es-ES" b="1" dirty="0" smtClean="0">
                <a:solidFill>
                  <a:srgbClr val="04347D"/>
                </a:solidFill>
              </a:rPr>
              <a:t> </a:t>
            </a:r>
            <a:r>
              <a:rPr lang="es-ES" b="1" dirty="0" err="1" smtClean="0">
                <a:solidFill>
                  <a:srgbClr val="04347D"/>
                </a:solidFill>
              </a:rPr>
              <a:t>stocktake</a:t>
            </a:r>
            <a:r>
              <a:rPr lang="es-ES" b="1" dirty="0" smtClean="0">
                <a:solidFill>
                  <a:srgbClr val="04347D"/>
                </a:solidFill>
              </a:rPr>
              <a:t> </a:t>
            </a:r>
            <a:r>
              <a:rPr lang="es-ES" dirty="0" err="1">
                <a:solidFill>
                  <a:srgbClr val="04347D"/>
                </a:solidFill>
              </a:rPr>
              <a:t>every</a:t>
            </a:r>
            <a:r>
              <a:rPr lang="es-ES" dirty="0">
                <a:solidFill>
                  <a:srgbClr val="04347D"/>
                </a:solidFill>
              </a:rPr>
              <a:t> </a:t>
            </a:r>
            <a:r>
              <a:rPr lang="es-ES" b="1" dirty="0">
                <a:solidFill>
                  <a:srgbClr val="04347D"/>
                </a:solidFill>
              </a:rPr>
              <a:t>5 </a:t>
            </a:r>
            <a:r>
              <a:rPr lang="es-ES" b="1" dirty="0" err="1" smtClean="0">
                <a:solidFill>
                  <a:srgbClr val="04347D"/>
                </a:solidFill>
              </a:rPr>
              <a:t>years</a:t>
            </a:r>
            <a:r>
              <a:rPr lang="es-ES" b="1" dirty="0" smtClean="0">
                <a:solidFill>
                  <a:srgbClr val="04347D"/>
                </a:solidFill>
              </a:rPr>
              <a:t> ]</a:t>
            </a:r>
            <a:endParaRPr lang="es-ES" b="1" dirty="0">
              <a:solidFill>
                <a:srgbClr val="04347D"/>
              </a:solidFill>
            </a:endParaRPr>
          </a:p>
        </p:txBody>
      </p:sp>
    </p:spTree>
    <p:extLst>
      <p:ext uri="{BB962C8B-B14F-4D97-AF65-F5344CB8AC3E}">
        <p14:creationId xmlns:p14="http://schemas.microsoft.com/office/powerpoint/2010/main" val="223760249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Rectangle 1"/>
          <p:cNvSpPr>
            <a:spLocks noChangeArrowheads="1"/>
          </p:cNvSpPr>
          <p:nvPr/>
        </p:nvSpPr>
        <p:spPr bwMode="auto">
          <a:xfrm>
            <a:off x="38683" y="164933"/>
            <a:ext cx="7140786" cy="644525"/>
          </a:xfrm>
          <a:prstGeom prst="rect">
            <a:avLst/>
          </a:prstGeom>
          <a:noFill/>
          <a:ln>
            <a:noFill/>
          </a:ln>
          <a:extLst/>
        </p:spPr>
        <p:txBody>
          <a:bodyPr lIns="90000" tIns="45000" rIns="90000" bIns="45000"/>
          <a:lstStyle/>
          <a:p>
            <a:r>
              <a:rPr lang="en-US" altLang="en-US" sz="3600" b="1" spc="-1" dirty="0">
                <a:solidFill>
                  <a:srgbClr val="FFFFFF"/>
                </a:solidFill>
                <a:uFill>
                  <a:solidFill>
                    <a:srgbClr val="FFFFFF"/>
                  </a:solidFill>
                </a:uFill>
                <a:latin typeface="Calibri" panose="020F0502020204030204" pitchFamily="34" charset="0"/>
                <a:ea typeface="ＭＳ Ｐゴシック"/>
              </a:rPr>
              <a:t>Organic </a:t>
            </a:r>
            <a:r>
              <a:rPr lang="en-US" altLang="en-US" sz="3600" b="1" spc="-1" dirty="0" smtClean="0">
                <a:solidFill>
                  <a:srgbClr val="FFFFFF"/>
                </a:solidFill>
                <a:uFill>
                  <a:solidFill>
                    <a:srgbClr val="FFFFFF"/>
                  </a:solidFill>
                </a:uFill>
                <a:latin typeface="Calibri" panose="020F0502020204030204" pitchFamily="34" charset="0"/>
                <a:ea typeface="ＭＳ Ｐゴシック"/>
              </a:rPr>
              <a:t>C ocean sequestration</a:t>
            </a:r>
            <a:endParaRPr lang="en-US" altLang="en-US" sz="3600" b="1" spc="-1" dirty="0">
              <a:solidFill>
                <a:srgbClr val="FFFFFF"/>
              </a:solidFill>
              <a:uFill>
                <a:solidFill>
                  <a:srgbClr val="FFFFFF"/>
                </a:solidFill>
              </a:uFill>
              <a:latin typeface="Calibri" panose="020F0502020204030204" pitchFamily="34" charset="0"/>
              <a:ea typeface="ＭＳ Ｐゴシック"/>
            </a:endParaRPr>
          </a:p>
        </p:txBody>
      </p:sp>
      <p:sp>
        <p:nvSpPr>
          <p:cNvPr id="9218" name="Text Box 2"/>
          <p:cNvSpPr txBox="1">
            <a:spLocks noChangeArrowheads="1"/>
          </p:cNvSpPr>
          <p:nvPr/>
        </p:nvSpPr>
        <p:spPr bwMode="auto">
          <a:xfrm>
            <a:off x="398463" y="996950"/>
            <a:ext cx="146367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fontAlgn="base">
              <a:spcBef>
                <a:spcPct val="0"/>
              </a:spcBef>
              <a:spcAft>
                <a:spcPct val="0"/>
              </a:spcAft>
              <a:buClr>
                <a:srgbClr val="000000"/>
              </a:buClr>
              <a:buSzPct val="100000"/>
              <a:buFont typeface="Times New Roman" pitchFamily="18" charset="0"/>
              <a:buNone/>
            </a:pPr>
            <a:r>
              <a:rPr lang="en-US" altLang="en-US" b="1" smtClean="0"/>
              <a:t>ORCAS</a:t>
            </a:r>
          </a:p>
        </p:txBody>
      </p:sp>
      <p:sp>
        <p:nvSpPr>
          <p:cNvPr id="9219" name="Text Box 3"/>
          <p:cNvSpPr txBox="1">
            <a:spLocks noChangeArrowheads="1"/>
          </p:cNvSpPr>
          <p:nvPr/>
        </p:nvSpPr>
        <p:spPr bwMode="auto">
          <a:xfrm>
            <a:off x="2468563" y="969963"/>
            <a:ext cx="5394325"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fontAlgn="base">
              <a:spcBef>
                <a:spcPct val="0"/>
              </a:spcBef>
              <a:spcAft>
                <a:spcPct val="0"/>
              </a:spcAft>
              <a:buClr>
                <a:srgbClr val="000000"/>
              </a:buClr>
              <a:buSzPct val="100000"/>
              <a:buFont typeface="Times New Roman" pitchFamily="18" charset="0"/>
              <a:buNone/>
            </a:pPr>
            <a:r>
              <a:rPr lang="en-US" altLang="en-US" b="1" smtClean="0">
                <a:cs typeface="Times New Roman" pitchFamily="18" charset="0"/>
              </a:rPr>
              <a:t>Atmospheric CO2 is taken up by phytoplankton and exported to the the deep ocean in the form of sinking particles, where carbon can be sequestered for centuries.</a:t>
            </a:r>
          </a:p>
        </p:txBody>
      </p:sp>
      <p:sp>
        <p:nvSpPr>
          <p:cNvPr id="9220" name="Text Box 4"/>
          <p:cNvSpPr txBox="1">
            <a:spLocks noChangeArrowheads="1"/>
          </p:cNvSpPr>
          <p:nvPr/>
        </p:nvSpPr>
        <p:spPr bwMode="auto">
          <a:xfrm>
            <a:off x="5211763" y="2676525"/>
            <a:ext cx="3840162"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fontAlgn="base">
              <a:spcBef>
                <a:spcPct val="0"/>
              </a:spcBef>
              <a:spcAft>
                <a:spcPts val="1200"/>
              </a:spcAft>
              <a:buClr>
                <a:srgbClr val="000000"/>
              </a:buClr>
              <a:buSzPct val="100000"/>
              <a:buFont typeface="Times New Roman" pitchFamily="18" charset="0"/>
              <a:buNone/>
            </a:pPr>
            <a:r>
              <a:rPr lang="en-US" altLang="en-US" smtClean="0">
                <a:cs typeface="Times New Roman" pitchFamily="18" charset="0"/>
              </a:rPr>
              <a:t>Validate PISCES against novel high-resolution data from drifting underwater robots (bio-argo floats)</a:t>
            </a:r>
          </a:p>
        </p:txBody>
      </p:sp>
      <p:sp>
        <p:nvSpPr>
          <p:cNvPr id="9221" name="Text Box 5"/>
          <p:cNvSpPr txBox="1">
            <a:spLocks noChangeArrowheads="1"/>
          </p:cNvSpPr>
          <p:nvPr/>
        </p:nvSpPr>
        <p:spPr bwMode="auto">
          <a:xfrm>
            <a:off x="5594350" y="3317875"/>
            <a:ext cx="384016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buClr>
                <a:srgbClr val="000000"/>
              </a:buClr>
              <a:buSzPct val="100000"/>
              <a:buFont typeface="Times New Roman" pitchFamily="18" charset="0"/>
              <a:buNone/>
            </a:pPr>
            <a:endParaRPr lang="en-GB" smtClean="0">
              <a:solidFill>
                <a:srgbClr val="FFFFFF"/>
              </a:solidFill>
            </a:endParaRPr>
          </a:p>
        </p:txBody>
      </p:sp>
      <p:sp>
        <p:nvSpPr>
          <p:cNvPr id="9222" name="Text Box 6"/>
          <p:cNvSpPr txBox="1">
            <a:spLocks noChangeArrowheads="1"/>
          </p:cNvSpPr>
          <p:nvPr/>
        </p:nvSpPr>
        <p:spPr bwMode="auto">
          <a:xfrm>
            <a:off x="5594350" y="3317875"/>
            <a:ext cx="384016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buClr>
                <a:srgbClr val="000000"/>
              </a:buClr>
              <a:buSzPct val="100000"/>
              <a:buFont typeface="Times New Roman" pitchFamily="18" charset="0"/>
              <a:buNone/>
            </a:pPr>
            <a:endParaRPr lang="en-GB" smtClean="0">
              <a:solidFill>
                <a:srgbClr val="FFFFFF"/>
              </a:solidFill>
            </a:endParaRPr>
          </a:p>
        </p:txBody>
      </p:sp>
      <p:pic>
        <p:nvPicPr>
          <p:cNvPr id="922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5" y="1300163"/>
            <a:ext cx="1974850" cy="622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4"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963" y="2266950"/>
            <a:ext cx="5029200" cy="3776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5" name="Text Box 9"/>
          <p:cNvSpPr txBox="1">
            <a:spLocks noChangeArrowheads="1"/>
          </p:cNvSpPr>
          <p:nvPr/>
        </p:nvSpPr>
        <p:spPr bwMode="auto">
          <a:xfrm>
            <a:off x="5211763" y="4152900"/>
            <a:ext cx="3840162"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fontAlgn="base">
              <a:spcBef>
                <a:spcPct val="0"/>
              </a:spcBef>
              <a:spcAft>
                <a:spcPts val="1200"/>
              </a:spcAft>
              <a:buClr>
                <a:srgbClr val="000000"/>
              </a:buClr>
              <a:buSzPct val="100000"/>
              <a:buFont typeface="Times New Roman" pitchFamily="18" charset="0"/>
              <a:buNone/>
            </a:pPr>
            <a:r>
              <a:rPr lang="en-US" altLang="en-US" smtClean="0">
                <a:cs typeface="Times New Roman" pitchFamily="18" charset="0"/>
              </a:rPr>
              <a:t>Test improved model formulations for particle supply and degradation in the oceans' twilight zone (200 to 1000 m depth)</a:t>
            </a:r>
          </a:p>
        </p:txBody>
      </p:sp>
      <p:sp>
        <p:nvSpPr>
          <p:cNvPr id="9226" name="Text Box 10"/>
          <p:cNvSpPr txBox="1">
            <a:spLocks noChangeArrowheads="1"/>
          </p:cNvSpPr>
          <p:nvPr/>
        </p:nvSpPr>
        <p:spPr bwMode="auto">
          <a:xfrm>
            <a:off x="5211763" y="2678113"/>
            <a:ext cx="3840162"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fontAlgn="base">
              <a:spcBef>
                <a:spcPct val="0"/>
              </a:spcBef>
              <a:spcAft>
                <a:spcPts val="1200"/>
              </a:spcAft>
              <a:buClr>
                <a:srgbClr val="000000"/>
              </a:buClr>
              <a:buSzPct val="100000"/>
              <a:buFont typeface="Times New Roman" pitchFamily="18" charset="0"/>
              <a:buNone/>
            </a:pPr>
            <a:r>
              <a:rPr lang="en-US" altLang="en-US" smtClean="0">
                <a:cs typeface="Times New Roman" pitchFamily="18" charset="0"/>
              </a:rPr>
              <a:t>Validate PISCES against novel high-resolution data from drifting underwater robots (bio-argo floats)</a:t>
            </a:r>
          </a:p>
        </p:txBody>
      </p:sp>
    </p:spTree>
    <p:extLst>
      <p:ext uri="{BB962C8B-B14F-4D97-AF65-F5344CB8AC3E}">
        <p14:creationId xmlns:p14="http://schemas.microsoft.com/office/powerpoint/2010/main" val="4042423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texte 2">
            <a:extLst>
              <a:ext uri="{FF2B5EF4-FFF2-40B4-BE49-F238E27FC236}">
                <a16:creationId xmlns="" xmlns:a16="http://schemas.microsoft.com/office/drawing/2014/main" id="{DE005E42-9F5E-4C53-8F0C-28B769DB37FF}"/>
              </a:ext>
            </a:extLst>
          </p:cNvPr>
          <p:cNvSpPr txBox="1">
            <a:spLocks/>
          </p:cNvSpPr>
          <p:nvPr/>
        </p:nvSpPr>
        <p:spPr>
          <a:xfrm>
            <a:off x="144379" y="863786"/>
            <a:ext cx="8887325" cy="51635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smtClean="0">
                <a:solidFill>
                  <a:srgbClr val="004890"/>
                </a:solidFill>
                <a:latin typeface="Calibri" panose="020F0502020204030204" pitchFamily="34" charset="0"/>
              </a:rPr>
              <a:t>BSC is a key developer of the Copernicus services.</a:t>
            </a:r>
          </a:p>
          <a:p>
            <a:endParaRPr lang="en-US" sz="2100" dirty="0">
              <a:solidFill>
                <a:srgbClr val="004890"/>
              </a:solidFill>
              <a:latin typeface="Calibri" panose="020F0502020204030204" pitchFamily="34" charset="0"/>
            </a:endParaRPr>
          </a:p>
          <a:p>
            <a:endParaRPr lang="en-US" sz="2100" dirty="0" smtClean="0">
              <a:solidFill>
                <a:srgbClr val="004890"/>
              </a:solidFill>
              <a:latin typeface="Calibri" panose="020F0502020204030204" pitchFamily="34" charset="0"/>
            </a:endParaRPr>
          </a:p>
          <a:p>
            <a:endParaRPr lang="en-US" sz="2100" dirty="0">
              <a:solidFill>
                <a:srgbClr val="004890"/>
              </a:solidFill>
              <a:latin typeface="Calibri" panose="020F0502020204030204" pitchFamily="34" charset="0"/>
            </a:endParaRPr>
          </a:p>
          <a:p>
            <a:endParaRPr lang="en-US" sz="2100" dirty="0" smtClean="0">
              <a:solidFill>
                <a:srgbClr val="004890"/>
              </a:solidFill>
              <a:latin typeface="Calibri" panose="020F0502020204030204" pitchFamily="34" charset="0"/>
            </a:endParaRPr>
          </a:p>
          <a:p>
            <a:endParaRPr lang="en-US" sz="2100" dirty="0">
              <a:solidFill>
                <a:srgbClr val="004890"/>
              </a:solidFill>
              <a:latin typeface="Calibri" panose="020F0502020204030204" pitchFamily="34" charset="0"/>
            </a:endParaRPr>
          </a:p>
          <a:p>
            <a:endParaRPr lang="en-US" sz="2100" dirty="0" smtClean="0">
              <a:solidFill>
                <a:srgbClr val="004890"/>
              </a:solidFill>
              <a:latin typeface="Calibri" panose="020F0502020204030204" pitchFamily="34" charset="0"/>
            </a:endParaRPr>
          </a:p>
          <a:p>
            <a:endParaRPr lang="en-US" sz="2100" dirty="0">
              <a:solidFill>
                <a:srgbClr val="004890"/>
              </a:solidFill>
              <a:latin typeface="Calibri" panose="020F0502020204030204" pitchFamily="34" charset="0"/>
            </a:endParaRPr>
          </a:p>
          <a:p>
            <a:endParaRPr lang="en-US" sz="2100" dirty="0" smtClean="0">
              <a:solidFill>
                <a:srgbClr val="004890"/>
              </a:solidFill>
              <a:latin typeface="Calibri" panose="020F0502020204030204" pitchFamily="34" charset="0"/>
            </a:endParaRPr>
          </a:p>
          <a:p>
            <a:endParaRPr lang="en-US" sz="2100" dirty="0">
              <a:solidFill>
                <a:srgbClr val="004890"/>
              </a:solidFill>
              <a:latin typeface="Calibri" panose="020F0502020204030204" pitchFamily="34" charset="0"/>
            </a:endParaRPr>
          </a:p>
          <a:p>
            <a:endParaRPr lang="en-US" sz="2100" dirty="0" smtClean="0">
              <a:solidFill>
                <a:srgbClr val="004890"/>
              </a:solidFill>
              <a:latin typeface="Calibri" panose="020F0502020204030204" pitchFamily="34" charset="0"/>
            </a:endParaRPr>
          </a:p>
          <a:p>
            <a:endParaRPr lang="en-US" sz="2100" dirty="0">
              <a:solidFill>
                <a:srgbClr val="004890"/>
              </a:solidFill>
              <a:latin typeface="Calibri" panose="020F0502020204030204" pitchFamily="34" charset="0"/>
            </a:endParaRPr>
          </a:p>
          <a:p>
            <a:r>
              <a:rPr lang="en-US" sz="2100" dirty="0" smtClean="0">
                <a:solidFill>
                  <a:srgbClr val="004890"/>
                </a:solidFill>
                <a:latin typeface="Calibri" panose="020F0502020204030204" pitchFamily="34" charset="0"/>
              </a:rPr>
              <a:t>The ESA CCI is another important, and underexploited, opportunity.</a:t>
            </a:r>
            <a:endParaRPr lang="en-US" sz="2100" dirty="0">
              <a:solidFill>
                <a:srgbClr val="004890"/>
              </a:solidFill>
              <a:latin typeface="Calibri" panose="020F0502020204030204" pitchFamily="34" charset="0"/>
            </a:endParaRPr>
          </a:p>
        </p:txBody>
      </p:sp>
      <p:sp>
        <p:nvSpPr>
          <p:cNvPr id="11" name="Título 1"/>
          <p:cNvSpPr>
            <a:spLocks noGrp="1"/>
          </p:cNvSpPr>
          <p:nvPr>
            <p:ph type="title"/>
          </p:nvPr>
        </p:nvSpPr>
        <p:spPr>
          <a:xfrm>
            <a:off x="127921" y="185809"/>
            <a:ext cx="8871702" cy="838397"/>
          </a:xfrm>
        </p:spPr>
        <p:txBody>
          <a:bodyPr/>
          <a:lstStyle/>
          <a:p>
            <a:r>
              <a:rPr lang="en-GB" dirty="0" smtClean="0"/>
              <a:t>Making a difference in environmental services</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3985" y="2599700"/>
            <a:ext cx="1355638" cy="95928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773" y="1379623"/>
            <a:ext cx="7323521" cy="4247894"/>
          </a:xfrm>
          <a:prstGeom prst="rect">
            <a:avLst/>
          </a:prstGeom>
        </p:spPr>
      </p:pic>
    </p:spTree>
    <p:extLst>
      <p:ext uri="{BB962C8B-B14F-4D97-AF65-F5344CB8AC3E}">
        <p14:creationId xmlns:p14="http://schemas.microsoft.com/office/powerpoint/2010/main" val="2108657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From research to services</a:t>
            </a:r>
            <a:endParaRPr lang="en-GB" dirty="0"/>
          </a:p>
        </p:txBody>
      </p:sp>
      <p:grpSp>
        <p:nvGrpSpPr>
          <p:cNvPr id="36" name="Group 4"/>
          <p:cNvGrpSpPr/>
          <p:nvPr/>
        </p:nvGrpSpPr>
        <p:grpSpPr>
          <a:xfrm rot="16200000">
            <a:off x="3701227" y="-148110"/>
            <a:ext cx="1807312" cy="5423501"/>
            <a:chOff x="-1976515" y="3224740"/>
            <a:chExt cx="1946313" cy="2153740"/>
          </a:xfrm>
        </p:grpSpPr>
        <p:cxnSp>
          <p:nvCxnSpPr>
            <p:cNvPr id="38" name="Conector recto 9"/>
            <p:cNvCxnSpPr/>
            <p:nvPr/>
          </p:nvCxnSpPr>
          <p:spPr>
            <a:xfrm rot="5400000" flipH="1" flipV="1">
              <a:off x="-1011989" y="3329339"/>
              <a:ext cx="3522" cy="1926808"/>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5" name="Conector recto 8"/>
            <p:cNvCxnSpPr/>
            <p:nvPr/>
          </p:nvCxnSpPr>
          <p:spPr>
            <a:xfrm rot="5400000">
              <a:off x="-1121326" y="4301490"/>
              <a:ext cx="2153500" cy="0"/>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6" name="Conector recto 13"/>
            <p:cNvCxnSpPr/>
            <p:nvPr/>
          </p:nvCxnSpPr>
          <p:spPr>
            <a:xfrm rot="5400000" flipV="1">
              <a:off x="-993937" y="2263136"/>
              <a:ext cx="0" cy="1927471"/>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7" name="Conector recto 14"/>
            <p:cNvCxnSpPr/>
            <p:nvPr/>
          </p:nvCxnSpPr>
          <p:spPr>
            <a:xfrm rot="5400000" flipV="1">
              <a:off x="-1018320" y="4420285"/>
              <a:ext cx="0" cy="1916389"/>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48" name="TextBox 47"/>
          <p:cNvSpPr txBox="1"/>
          <p:nvPr/>
        </p:nvSpPr>
        <p:spPr>
          <a:xfrm>
            <a:off x="4430553" y="3286288"/>
            <a:ext cx="268941" cy="369332"/>
          </a:xfrm>
          <a:prstGeom prst="rect">
            <a:avLst/>
          </a:prstGeom>
          <a:noFill/>
        </p:spPr>
        <p:txBody>
          <a:bodyPr wrap="square" rtlCol="0">
            <a:spAutoFit/>
          </a:bodyPr>
          <a:lstStyle/>
          <a:p>
            <a:r>
              <a:rPr lang="en-GB" dirty="0" smtClean="0">
                <a:solidFill>
                  <a:srgbClr val="004890"/>
                </a:solidFill>
              </a:rPr>
              <a:t>●</a:t>
            </a:r>
            <a:endParaRPr lang="en-GB" dirty="0">
              <a:solidFill>
                <a:srgbClr val="004890"/>
              </a:solidFill>
            </a:endParaRPr>
          </a:p>
        </p:txBody>
      </p:sp>
      <p:sp>
        <p:nvSpPr>
          <p:cNvPr id="49" name="TextBox 48"/>
          <p:cNvSpPr txBox="1"/>
          <p:nvPr/>
        </p:nvSpPr>
        <p:spPr>
          <a:xfrm>
            <a:off x="7145981" y="3276101"/>
            <a:ext cx="268941" cy="369332"/>
          </a:xfrm>
          <a:prstGeom prst="rect">
            <a:avLst/>
          </a:prstGeom>
          <a:noFill/>
        </p:spPr>
        <p:txBody>
          <a:bodyPr wrap="square" rtlCol="0">
            <a:spAutoFit/>
          </a:bodyPr>
          <a:lstStyle/>
          <a:p>
            <a:r>
              <a:rPr lang="en-GB" dirty="0" smtClean="0">
                <a:solidFill>
                  <a:srgbClr val="004890"/>
                </a:solidFill>
              </a:rPr>
              <a:t>●</a:t>
            </a:r>
            <a:endParaRPr lang="en-GB" dirty="0">
              <a:solidFill>
                <a:srgbClr val="004890"/>
              </a:solidFill>
            </a:endParaRPr>
          </a:p>
        </p:txBody>
      </p:sp>
      <p:sp>
        <p:nvSpPr>
          <p:cNvPr id="50" name="17 Rectángulo"/>
          <p:cNvSpPr/>
          <p:nvPr/>
        </p:nvSpPr>
        <p:spPr>
          <a:xfrm>
            <a:off x="957299" y="1904358"/>
            <a:ext cx="1871663" cy="516355"/>
          </a:xfrm>
          <a:prstGeom prst="snip1Rect">
            <a:avLst/>
          </a:prstGeom>
          <a:solidFill>
            <a:schemeClr val="bg2"/>
          </a:solidFill>
          <a:ln>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lnSpc>
                <a:spcPct val="80000"/>
              </a:lnSpc>
              <a:defRPr/>
            </a:pPr>
            <a:r>
              <a:rPr lang="en-GB" b="1" dirty="0" smtClean="0">
                <a:solidFill>
                  <a:schemeClr val="accent1"/>
                </a:solidFill>
              </a:rPr>
              <a:t>Climate</a:t>
            </a:r>
            <a:endParaRPr lang="en-GB" b="1" dirty="0">
              <a:solidFill>
                <a:schemeClr val="accent1"/>
              </a:solidFill>
            </a:endParaRPr>
          </a:p>
        </p:txBody>
      </p:sp>
      <p:sp>
        <p:nvSpPr>
          <p:cNvPr id="51" name="17 Rectángulo"/>
          <p:cNvSpPr/>
          <p:nvPr/>
        </p:nvSpPr>
        <p:spPr>
          <a:xfrm>
            <a:off x="3642288" y="1904358"/>
            <a:ext cx="1871663" cy="516355"/>
          </a:xfrm>
          <a:prstGeom prst="snip1Rect">
            <a:avLst/>
          </a:prstGeom>
          <a:solidFill>
            <a:schemeClr val="bg2"/>
          </a:solidFill>
          <a:ln>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lnSpc>
                <a:spcPct val="80000"/>
              </a:lnSpc>
              <a:defRPr/>
            </a:pPr>
            <a:r>
              <a:rPr lang="en-GB" b="1" dirty="0" smtClean="0">
                <a:solidFill>
                  <a:schemeClr val="accent1"/>
                </a:solidFill>
              </a:rPr>
              <a:t>Mineral Dust</a:t>
            </a:r>
            <a:endParaRPr lang="en-GB" b="1" dirty="0">
              <a:solidFill>
                <a:schemeClr val="accent1"/>
              </a:solidFill>
            </a:endParaRPr>
          </a:p>
        </p:txBody>
      </p:sp>
      <p:sp>
        <p:nvSpPr>
          <p:cNvPr id="52" name="17 Rectángulo"/>
          <p:cNvSpPr/>
          <p:nvPr/>
        </p:nvSpPr>
        <p:spPr>
          <a:xfrm>
            <a:off x="6268219" y="1904358"/>
            <a:ext cx="1871663" cy="516355"/>
          </a:xfrm>
          <a:prstGeom prst="snip1Rect">
            <a:avLst/>
          </a:prstGeom>
          <a:solidFill>
            <a:schemeClr val="bg2"/>
          </a:solidFill>
          <a:ln>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lnSpc>
                <a:spcPct val="80000"/>
              </a:lnSpc>
              <a:defRPr/>
            </a:pPr>
            <a:r>
              <a:rPr lang="en-GB" b="1" dirty="0" smtClean="0">
                <a:solidFill>
                  <a:schemeClr val="accent1"/>
                </a:solidFill>
              </a:rPr>
              <a:t>Air Quality</a:t>
            </a:r>
            <a:endParaRPr lang="en-GB" b="1" dirty="0">
              <a:solidFill>
                <a:schemeClr val="accent1"/>
              </a:solidFill>
            </a:endParaRPr>
          </a:p>
        </p:txBody>
      </p:sp>
      <p:sp>
        <p:nvSpPr>
          <p:cNvPr id="53" name="18 Rectángulo"/>
          <p:cNvSpPr/>
          <p:nvPr/>
        </p:nvSpPr>
        <p:spPr>
          <a:xfrm>
            <a:off x="957297" y="2664586"/>
            <a:ext cx="7188558" cy="365567"/>
          </a:xfrm>
          <a:prstGeom prst="snip1Rect">
            <a:avLst/>
          </a:prstGeom>
          <a:solidFill>
            <a:srgbClr val="6082AD"/>
          </a:solidFill>
          <a:ln>
            <a:solidFill>
              <a:schemeClr val="accent1">
                <a:shade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Service user sectors</a:t>
            </a:r>
            <a:endParaRPr lang="en-GB" sz="2000" b="1" dirty="0"/>
          </a:p>
        </p:txBody>
      </p:sp>
      <p:sp>
        <p:nvSpPr>
          <p:cNvPr id="54" name="18 Rectángulo"/>
          <p:cNvSpPr/>
          <p:nvPr/>
        </p:nvSpPr>
        <p:spPr>
          <a:xfrm>
            <a:off x="3387819" y="1181815"/>
            <a:ext cx="2383566" cy="365567"/>
          </a:xfrm>
          <a:prstGeom prst="snip1Rect">
            <a:avLst/>
          </a:prstGeom>
          <a:solidFill>
            <a:srgbClr val="6082AD"/>
          </a:solidFill>
          <a:ln>
            <a:solidFill>
              <a:schemeClr val="accent1">
                <a:shade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Research field</a:t>
            </a:r>
            <a:endParaRPr lang="en-GB" sz="2000" b="1" dirty="0"/>
          </a:p>
        </p:txBody>
      </p:sp>
      <p:grpSp>
        <p:nvGrpSpPr>
          <p:cNvPr id="55" name="50 Grupo"/>
          <p:cNvGrpSpPr/>
          <p:nvPr/>
        </p:nvGrpSpPr>
        <p:grpSpPr>
          <a:xfrm>
            <a:off x="6593044" y="3570320"/>
            <a:ext cx="2094302" cy="1966828"/>
            <a:chOff x="1042793" y="3696932"/>
            <a:chExt cx="2094302" cy="1966828"/>
          </a:xfrm>
        </p:grpSpPr>
        <p:sp>
          <p:nvSpPr>
            <p:cNvPr id="66" name="CuadroTexto 36"/>
            <p:cNvSpPr txBox="1"/>
            <p:nvPr/>
          </p:nvSpPr>
          <p:spPr>
            <a:xfrm>
              <a:off x="1807066" y="3720046"/>
              <a:ext cx="1330029" cy="641714"/>
            </a:xfrm>
            <a:prstGeom prst="rect">
              <a:avLst/>
            </a:prstGeom>
            <a:noFill/>
          </p:spPr>
          <p:txBody>
            <a:bodyPr wrap="square" rtlCol="0" anchor="ctr">
              <a:spAutoFit/>
            </a:bodyPr>
            <a:lstStyle/>
            <a:p>
              <a:pPr>
                <a:lnSpc>
                  <a:spcPct val="85000"/>
                </a:lnSpc>
              </a:pPr>
              <a:r>
                <a:rPr lang="en-GB" sz="1400" dirty="0" smtClean="0">
                  <a:solidFill>
                    <a:srgbClr val="004890"/>
                  </a:solidFill>
                </a:rPr>
                <a:t>Air quality and mobility planning</a:t>
              </a:r>
              <a:endParaRPr lang="en-GB" sz="1400" dirty="0">
                <a:solidFill>
                  <a:srgbClr val="004890"/>
                </a:solidFill>
              </a:endParaRPr>
            </a:p>
          </p:txBody>
        </p:sp>
        <p:sp>
          <p:nvSpPr>
            <p:cNvPr id="67" name="CuadroTexto 39"/>
            <p:cNvSpPr txBox="1"/>
            <p:nvPr/>
          </p:nvSpPr>
          <p:spPr>
            <a:xfrm>
              <a:off x="1782848" y="4543418"/>
              <a:ext cx="670376" cy="277064"/>
            </a:xfrm>
            <a:prstGeom prst="rect">
              <a:avLst/>
            </a:prstGeom>
            <a:noFill/>
          </p:spPr>
          <p:txBody>
            <a:bodyPr wrap="none" rtlCol="0" anchor="ctr">
              <a:spAutoFit/>
            </a:bodyPr>
            <a:lstStyle/>
            <a:p>
              <a:pPr>
                <a:lnSpc>
                  <a:spcPct val="85000"/>
                </a:lnSpc>
              </a:pPr>
              <a:r>
                <a:rPr lang="en-GB" altLang="es-ES" sz="1400" dirty="0" smtClean="0">
                  <a:solidFill>
                    <a:srgbClr val="004890"/>
                  </a:solidFill>
                </a:rPr>
                <a:t>Health</a:t>
              </a:r>
              <a:endParaRPr lang="en-GB" sz="1400" dirty="0">
                <a:solidFill>
                  <a:srgbClr val="004890"/>
                </a:solidFill>
              </a:endParaRPr>
            </a:p>
          </p:txBody>
        </p:sp>
        <p:sp>
          <p:nvSpPr>
            <p:cNvPr id="68" name="CuadroTexto 39"/>
            <p:cNvSpPr txBox="1"/>
            <p:nvPr/>
          </p:nvSpPr>
          <p:spPr>
            <a:xfrm>
              <a:off x="1780501" y="5120901"/>
              <a:ext cx="1048460" cy="458587"/>
            </a:xfrm>
            <a:prstGeom prst="rect">
              <a:avLst/>
            </a:prstGeom>
            <a:noFill/>
          </p:spPr>
          <p:txBody>
            <a:bodyPr wrap="square" rtlCol="0">
              <a:spAutoFit/>
            </a:bodyPr>
            <a:lstStyle/>
            <a:p>
              <a:pPr>
                <a:lnSpc>
                  <a:spcPct val="85000"/>
                </a:lnSpc>
              </a:pPr>
              <a:r>
                <a:rPr lang="en-GB" altLang="es-ES" sz="1400" dirty="0" smtClean="0">
                  <a:solidFill>
                    <a:srgbClr val="004890"/>
                  </a:solidFill>
                </a:rPr>
                <a:t>Heavy industry</a:t>
              </a:r>
              <a:endParaRPr lang="en-GB" sz="1400" dirty="0">
                <a:solidFill>
                  <a:srgbClr val="004890"/>
                </a:solidFill>
              </a:endParaRPr>
            </a:p>
          </p:txBody>
        </p:sp>
        <p:pic>
          <p:nvPicPr>
            <p:cNvPr id="71"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0019" y="4333420"/>
              <a:ext cx="699251" cy="648000"/>
            </a:xfrm>
            <a:prstGeom prst="rect">
              <a:avLst/>
            </a:prstGeom>
            <a:noFill/>
            <a:ln w="9525">
              <a:noFill/>
              <a:miter lim="800000"/>
              <a:headEnd/>
              <a:tailEnd/>
            </a:ln>
          </p:spPr>
        </p:pic>
        <p:pic>
          <p:nvPicPr>
            <p:cNvPr id="72"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42793" y="5015760"/>
              <a:ext cx="836271" cy="648000"/>
            </a:xfrm>
            <a:prstGeom prst="rect">
              <a:avLst/>
            </a:prstGeom>
            <a:noFill/>
            <a:ln w="9525">
              <a:noFill/>
              <a:miter lim="800000"/>
              <a:headEnd/>
              <a:tailEnd/>
            </a:ln>
          </p:spPr>
        </p:pic>
        <p:pic>
          <p:nvPicPr>
            <p:cNvPr id="73" name="Picture 1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61052" y="3696932"/>
              <a:ext cx="832080" cy="608352"/>
            </a:xfrm>
            <a:prstGeom prst="rect">
              <a:avLst/>
            </a:prstGeom>
            <a:noFill/>
            <a:ln w="9525">
              <a:noFill/>
              <a:miter lim="800000"/>
              <a:headEnd/>
              <a:tailEnd/>
            </a:ln>
          </p:spPr>
        </p:pic>
      </p:grpSp>
      <p:grpSp>
        <p:nvGrpSpPr>
          <p:cNvPr id="74" name="54 Grupo"/>
          <p:cNvGrpSpPr/>
          <p:nvPr/>
        </p:nvGrpSpPr>
        <p:grpSpPr>
          <a:xfrm>
            <a:off x="957297" y="3526501"/>
            <a:ext cx="2146900" cy="3233023"/>
            <a:chOff x="957297" y="3624977"/>
            <a:chExt cx="2146900" cy="3233023"/>
          </a:xfrm>
        </p:grpSpPr>
        <p:sp>
          <p:nvSpPr>
            <p:cNvPr id="75" name="53 Rectángulo"/>
            <p:cNvSpPr/>
            <p:nvPr/>
          </p:nvSpPr>
          <p:spPr>
            <a:xfrm>
              <a:off x="957297" y="3668796"/>
              <a:ext cx="2146900" cy="31892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6" name="52 Grupo"/>
            <p:cNvGrpSpPr/>
            <p:nvPr/>
          </p:nvGrpSpPr>
          <p:grpSpPr>
            <a:xfrm>
              <a:off x="1079075" y="3624977"/>
              <a:ext cx="2025122" cy="3160664"/>
              <a:chOff x="6429560" y="3676604"/>
              <a:chExt cx="2025122" cy="3160664"/>
            </a:xfrm>
            <a:solidFill>
              <a:schemeClr val="bg1"/>
            </a:solidFill>
          </p:grpSpPr>
          <p:sp>
            <p:nvSpPr>
              <p:cNvPr id="77" name="CuadroTexto 41"/>
              <p:cNvSpPr txBox="1"/>
              <p:nvPr/>
            </p:nvSpPr>
            <p:spPr>
              <a:xfrm>
                <a:off x="7251508" y="3811609"/>
                <a:ext cx="991362" cy="458587"/>
              </a:xfrm>
              <a:prstGeom prst="rect">
                <a:avLst/>
              </a:prstGeom>
              <a:grpFill/>
            </p:spPr>
            <p:txBody>
              <a:bodyPr wrap="none" rtlCol="0" anchor="ctr">
                <a:spAutoFit/>
              </a:bodyPr>
              <a:lstStyle/>
              <a:p>
                <a:pPr>
                  <a:lnSpc>
                    <a:spcPct val="85000"/>
                  </a:lnSpc>
                </a:pPr>
                <a:r>
                  <a:rPr lang="en-GB" altLang="es-ES" sz="1400" dirty="0" smtClean="0">
                    <a:solidFill>
                      <a:srgbClr val="004890"/>
                    </a:solidFill>
                  </a:rPr>
                  <a:t>Renewable</a:t>
                </a:r>
              </a:p>
              <a:p>
                <a:pPr>
                  <a:lnSpc>
                    <a:spcPct val="85000"/>
                  </a:lnSpc>
                </a:pPr>
                <a:r>
                  <a:rPr lang="en-GB" altLang="es-ES" sz="1400" dirty="0" smtClean="0">
                    <a:solidFill>
                      <a:srgbClr val="004890"/>
                    </a:solidFill>
                  </a:rPr>
                  <a:t>energy</a:t>
                </a:r>
                <a:endParaRPr lang="en-GB" sz="1400" dirty="0">
                  <a:solidFill>
                    <a:srgbClr val="004890"/>
                  </a:solidFill>
                </a:endParaRPr>
              </a:p>
            </p:txBody>
          </p:sp>
          <p:sp>
            <p:nvSpPr>
              <p:cNvPr id="78" name="CuadroTexto 42"/>
              <p:cNvSpPr txBox="1"/>
              <p:nvPr/>
            </p:nvSpPr>
            <p:spPr>
              <a:xfrm>
                <a:off x="7251508" y="4502016"/>
                <a:ext cx="995016" cy="275460"/>
              </a:xfrm>
              <a:prstGeom prst="rect">
                <a:avLst/>
              </a:prstGeom>
              <a:grpFill/>
            </p:spPr>
            <p:txBody>
              <a:bodyPr wrap="none" rtlCol="0" anchor="ctr">
                <a:spAutoFit/>
              </a:bodyPr>
              <a:lstStyle/>
              <a:p>
                <a:pPr>
                  <a:lnSpc>
                    <a:spcPct val="85000"/>
                  </a:lnSpc>
                </a:pPr>
                <a:r>
                  <a:rPr lang="en-GB" sz="1400" dirty="0" smtClean="0">
                    <a:solidFill>
                      <a:srgbClr val="004890"/>
                    </a:solidFill>
                  </a:rPr>
                  <a:t>Agriculture</a:t>
                </a:r>
                <a:endParaRPr lang="en-GB" sz="1400" dirty="0">
                  <a:solidFill>
                    <a:srgbClr val="004890"/>
                  </a:solidFill>
                </a:endParaRPr>
              </a:p>
            </p:txBody>
          </p:sp>
          <p:sp>
            <p:nvSpPr>
              <p:cNvPr id="79" name="CuadroTexto 43"/>
              <p:cNvSpPr txBox="1"/>
              <p:nvPr/>
            </p:nvSpPr>
            <p:spPr>
              <a:xfrm>
                <a:off x="7251508" y="5113988"/>
                <a:ext cx="894347" cy="275460"/>
              </a:xfrm>
              <a:prstGeom prst="rect">
                <a:avLst/>
              </a:prstGeom>
              <a:grpFill/>
            </p:spPr>
            <p:txBody>
              <a:bodyPr wrap="none" rtlCol="0">
                <a:spAutoFit/>
              </a:bodyPr>
              <a:lstStyle/>
              <a:p>
                <a:pPr>
                  <a:lnSpc>
                    <a:spcPct val="85000"/>
                  </a:lnSpc>
                </a:pPr>
                <a:r>
                  <a:rPr lang="en-GB" altLang="es-ES" sz="1400" dirty="0" smtClean="0">
                    <a:solidFill>
                      <a:srgbClr val="004890"/>
                    </a:solidFill>
                  </a:rPr>
                  <a:t>Insurance</a:t>
                </a:r>
                <a:endParaRPr lang="en-GB" sz="1400" dirty="0">
                  <a:solidFill>
                    <a:srgbClr val="004890"/>
                  </a:solidFill>
                </a:endParaRPr>
              </a:p>
            </p:txBody>
          </p:sp>
          <p:sp>
            <p:nvSpPr>
              <p:cNvPr id="80" name="CuadroTexto 43"/>
              <p:cNvSpPr txBox="1"/>
              <p:nvPr/>
            </p:nvSpPr>
            <p:spPr>
              <a:xfrm>
                <a:off x="7249159" y="5667839"/>
                <a:ext cx="1205523" cy="458587"/>
              </a:xfrm>
              <a:prstGeom prst="rect">
                <a:avLst/>
              </a:prstGeom>
              <a:grpFill/>
            </p:spPr>
            <p:txBody>
              <a:bodyPr wrap="square" rtlCol="0">
                <a:spAutoFit/>
              </a:bodyPr>
              <a:lstStyle/>
              <a:p>
                <a:pPr>
                  <a:lnSpc>
                    <a:spcPct val="85000"/>
                  </a:lnSpc>
                </a:pPr>
                <a:r>
                  <a:rPr lang="en-GB" altLang="es-ES" sz="1400" dirty="0" smtClean="0">
                    <a:solidFill>
                      <a:srgbClr val="004890"/>
                    </a:solidFill>
                  </a:rPr>
                  <a:t>Water management</a:t>
                </a:r>
                <a:endParaRPr lang="en-GB" sz="1400" dirty="0">
                  <a:solidFill>
                    <a:srgbClr val="004890"/>
                  </a:solidFill>
                </a:endParaRPr>
              </a:p>
            </p:txBody>
          </p:sp>
          <p:sp>
            <p:nvSpPr>
              <p:cNvPr id="81" name="CuadroTexto 43"/>
              <p:cNvSpPr txBox="1"/>
              <p:nvPr/>
            </p:nvSpPr>
            <p:spPr>
              <a:xfrm>
                <a:off x="7263228" y="6371239"/>
                <a:ext cx="994631" cy="277064"/>
              </a:xfrm>
              <a:prstGeom prst="rect">
                <a:avLst/>
              </a:prstGeom>
              <a:grpFill/>
            </p:spPr>
            <p:txBody>
              <a:bodyPr wrap="none" rtlCol="0">
                <a:spAutoFit/>
              </a:bodyPr>
              <a:lstStyle/>
              <a:p>
                <a:pPr>
                  <a:lnSpc>
                    <a:spcPct val="85000"/>
                  </a:lnSpc>
                </a:pPr>
                <a:r>
                  <a:rPr lang="en-GB" altLang="es-ES" sz="1400" dirty="0" smtClean="0">
                    <a:solidFill>
                      <a:srgbClr val="004890"/>
                    </a:solidFill>
                  </a:rPr>
                  <a:t>Forest fires</a:t>
                </a:r>
                <a:endParaRPr lang="en-GB" sz="1400" dirty="0">
                  <a:solidFill>
                    <a:srgbClr val="004890"/>
                  </a:solidFill>
                </a:endParaRPr>
              </a:p>
            </p:txBody>
          </p:sp>
          <p:pic>
            <p:nvPicPr>
              <p:cNvPr id="82"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502092" y="4321988"/>
                <a:ext cx="717311" cy="720000"/>
              </a:xfrm>
              <a:prstGeom prst="rect">
                <a:avLst/>
              </a:prstGeom>
              <a:grpFill/>
              <a:ln w="9525">
                <a:noFill/>
                <a:miter lim="800000"/>
                <a:headEnd/>
                <a:tailEnd/>
              </a:ln>
            </p:spPr>
          </p:pic>
          <p:pic>
            <p:nvPicPr>
              <p:cNvPr id="83"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95406" y="4945420"/>
                <a:ext cx="749029" cy="612000"/>
              </a:xfrm>
              <a:prstGeom prst="rect">
                <a:avLst/>
              </a:prstGeom>
              <a:grpFill/>
              <a:ln w="9525">
                <a:noFill/>
                <a:miter lim="800000"/>
                <a:headEnd/>
                <a:tailEnd/>
              </a:ln>
            </p:spPr>
          </p:pic>
          <p:pic>
            <p:nvPicPr>
              <p:cNvPr id="84" name="Picture 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480517" y="3676604"/>
                <a:ext cx="687733" cy="612000"/>
              </a:xfrm>
              <a:prstGeom prst="rect">
                <a:avLst/>
              </a:prstGeom>
              <a:grpFill/>
              <a:ln w="9525">
                <a:noFill/>
                <a:miter lim="800000"/>
                <a:headEnd/>
                <a:tailEnd/>
              </a:ln>
            </p:spPr>
          </p:pic>
          <p:pic>
            <p:nvPicPr>
              <p:cNvPr id="85" name="Picture 11"/>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429560" y="5589214"/>
                <a:ext cx="822709" cy="756000"/>
              </a:xfrm>
              <a:prstGeom prst="rect">
                <a:avLst/>
              </a:prstGeom>
              <a:grpFill/>
              <a:ln w="9525">
                <a:noFill/>
                <a:miter lim="800000"/>
                <a:headEnd/>
                <a:tailEnd/>
              </a:ln>
            </p:spPr>
          </p:pic>
          <p:pic>
            <p:nvPicPr>
              <p:cNvPr id="86" name="Picture 5"/>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495406" y="6190792"/>
                <a:ext cx="764229" cy="646476"/>
              </a:xfrm>
              <a:prstGeom prst="rect">
                <a:avLst/>
              </a:prstGeom>
              <a:grpFill/>
              <a:ln w="9525">
                <a:noFill/>
                <a:miter lim="800000"/>
                <a:headEnd/>
                <a:tailEnd/>
              </a:ln>
            </p:spPr>
          </p:pic>
        </p:grpSp>
      </p:grpSp>
      <p:grpSp>
        <p:nvGrpSpPr>
          <p:cNvPr id="87" name="51 Grupo"/>
          <p:cNvGrpSpPr/>
          <p:nvPr/>
        </p:nvGrpSpPr>
        <p:grpSpPr>
          <a:xfrm>
            <a:off x="3809238" y="3542184"/>
            <a:ext cx="1563347" cy="1922964"/>
            <a:chOff x="3809236" y="3696932"/>
            <a:chExt cx="1563347" cy="1922964"/>
          </a:xfrm>
        </p:grpSpPr>
        <p:sp>
          <p:nvSpPr>
            <p:cNvPr id="88" name="CuadroTexto 38"/>
            <p:cNvSpPr txBox="1"/>
            <p:nvPr/>
          </p:nvSpPr>
          <p:spPr>
            <a:xfrm>
              <a:off x="4586982" y="3811609"/>
              <a:ext cx="685572" cy="458587"/>
            </a:xfrm>
            <a:prstGeom prst="rect">
              <a:avLst/>
            </a:prstGeom>
            <a:noFill/>
          </p:spPr>
          <p:txBody>
            <a:bodyPr wrap="none" rtlCol="0" anchor="ctr">
              <a:spAutoFit/>
            </a:bodyPr>
            <a:lstStyle/>
            <a:p>
              <a:pPr>
                <a:lnSpc>
                  <a:spcPct val="85000"/>
                </a:lnSpc>
              </a:pPr>
              <a:r>
                <a:rPr lang="en-GB" sz="1400" dirty="0" smtClean="0">
                  <a:solidFill>
                    <a:srgbClr val="004890"/>
                  </a:solidFill>
                </a:rPr>
                <a:t>Solar</a:t>
              </a:r>
            </a:p>
            <a:p>
              <a:pPr>
                <a:lnSpc>
                  <a:spcPct val="85000"/>
                </a:lnSpc>
              </a:pPr>
              <a:r>
                <a:rPr lang="en-GB" sz="1400" dirty="0" smtClean="0">
                  <a:solidFill>
                    <a:srgbClr val="004890"/>
                  </a:solidFill>
                </a:rPr>
                <a:t>energy</a:t>
              </a:r>
              <a:endParaRPr lang="en-GB" sz="1400" dirty="0">
                <a:solidFill>
                  <a:srgbClr val="004890"/>
                </a:solidFill>
              </a:endParaRPr>
            </a:p>
          </p:txBody>
        </p:sp>
        <p:sp>
          <p:nvSpPr>
            <p:cNvPr id="89" name="CuadroTexto 40"/>
            <p:cNvSpPr txBox="1"/>
            <p:nvPr/>
          </p:nvSpPr>
          <p:spPr>
            <a:xfrm>
              <a:off x="4586983" y="4543418"/>
              <a:ext cx="785600" cy="277064"/>
            </a:xfrm>
            <a:prstGeom prst="rect">
              <a:avLst/>
            </a:prstGeom>
            <a:noFill/>
          </p:spPr>
          <p:txBody>
            <a:bodyPr wrap="none" rtlCol="0" anchor="ctr">
              <a:spAutoFit/>
            </a:bodyPr>
            <a:lstStyle/>
            <a:p>
              <a:pPr>
                <a:lnSpc>
                  <a:spcPct val="85000"/>
                </a:lnSpc>
              </a:pPr>
              <a:r>
                <a:rPr lang="en-GB" altLang="es-ES" sz="1400" dirty="0" smtClean="0">
                  <a:solidFill>
                    <a:srgbClr val="004890"/>
                  </a:solidFill>
                </a:rPr>
                <a:t>Aviation</a:t>
              </a:r>
              <a:endParaRPr lang="en-GB" sz="1400" dirty="0">
                <a:solidFill>
                  <a:srgbClr val="004890"/>
                </a:solidFill>
              </a:endParaRPr>
            </a:p>
          </p:txBody>
        </p:sp>
        <p:sp>
          <p:nvSpPr>
            <p:cNvPr id="90" name="CuadroTexto 40"/>
            <p:cNvSpPr txBox="1"/>
            <p:nvPr/>
          </p:nvSpPr>
          <p:spPr>
            <a:xfrm>
              <a:off x="4598703" y="5197594"/>
              <a:ext cx="670376" cy="277064"/>
            </a:xfrm>
            <a:prstGeom prst="rect">
              <a:avLst/>
            </a:prstGeom>
            <a:noFill/>
          </p:spPr>
          <p:txBody>
            <a:bodyPr wrap="none" rtlCol="0">
              <a:spAutoFit/>
            </a:bodyPr>
            <a:lstStyle/>
            <a:p>
              <a:pPr>
                <a:lnSpc>
                  <a:spcPct val="85000"/>
                </a:lnSpc>
              </a:pPr>
              <a:r>
                <a:rPr lang="en-GB" altLang="es-ES" sz="1400" dirty="0" smtClean="0">
                  <a:solidFill>
                    <a:srgbClr val="004890"/>
                  </a:solidFill>
                </a:rPr>
                <a:t>Health</a:t>
              </a:r>
              <a:endParaRPr lang="en-GB" sz="1400" dirty="0">
                <a:solidFill>
                  <a:srgbClr val="004890"/>
                </a:solidFill>
              </a:endParaRPr>
            </a:p>
          </p:txBody>
        </p:sp>
        <p:pic>
          <p:nvPicPr>
            <p:cNvPr id="91" name="Picture 4"/>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809236" y="4350124"/>
              <a:ext cx="803234" cy="648000"/>
            </a:xfrm>
            <a:prstGeom prst="rect">
              <a:avLst/>
            </a:prstGeom>
            <a:noFill/>
            <a:ln w="9525">
              <a:noFill/>
              <a:miter lim="800000"/>
              <a:headEnd/>
              <a:tailEnd/>
            </a:ln>
          </p:spPr>
        </p:pic>
        <p:pic>
          <p:nvPicPr>
            <p:cNvPr id="92" name="Picture 6"/>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927588" y="5007896"/>
              <a:ext cx="660404" cy="612000"/>
            </a:xfrm>
            <a:prstGeom prst="rect">
              <a:avLst/>
            </a:prstGeom>
            <a:noFill/>
            <a:ln w="9525">
              <a:noFill/>
              <a:miter lim="800000"/>
              <a:headEnd/>
              <a:tailEnd/>
            </a:ln>
          </p:spPr>
        </p:pic>
        <p:pic>
          <p:nvPicPr>
            <p:cNvPr id="93" name="Picture 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876318" y="3696932"/>
              <a:ext cx="687733" cy="612000"/>
            </a:xfrm>
            <a:prstGeom prst="rect">
              <a:avLst/>
            </a:prstGeom>
            <a:noFill/>
            <a:ln w="9525">
              <a:noFill/>
              <a:miter lim="800000"/>
              <a:headEnd/>
              <a:tailEnd/>
            </a:ln>
          </p:spPr>
        </p:pic>
      </p:grpSp>
      <p:sp>
        <p:nvSpPr>
          <p:cNvPr id="94" name="TextBox 59"/>
          <p:cNvSpPr txBox="1"/>
          <p:nvPr/>
        </p:nvSpPr>
        <p:spPr>
          <a:xfrm>
            <a:off x="1733835" y="3257260"/>
            <a:ext cx="268941" cy="369332"/>
          </a:xfrm>
          <a:prstGeom prst="rect">
            <a:avLst/>
          </a:prstGeom>
          <a:noFill/>
        </p:spPr>
        <p:txBody>
          <a:bodyPr wrap="square" rtlCol="0">
            <a:spAutoFit/>
          </a:bodyPr>
          <a:lstStyle/>
          <a:p>
            <a:r>
              <a:rPr lang="en-GB" dirty="0" smtClean="0">
                <a:solidFill>
                  <a:srgbClr val="004890"/>
                </a:solidFill>
              </a:rPr>
              <a:t>●</a:t>
            </a:r>
            <a:endParaRPr lang="en-GB" dirty="0">
              <a:solidFill>
                <a:srgbClr val="004890"/>
              </a:solidFill>
            </a:endParaRPr>
          </a:p>
        </p:txBody>
      </p:sp>
      <p:sp>
        <p:nvSpPr>
          <p:cNvPr id="3" name="Rectangle 2"/>
          <p:cNvSpPr/>
          <p:nvPr/>
        </p:nvSpPr>
        <p:spPr>
          <a:xfrm>
            <a:off x="3225976" y="5670306"/>
            <a:ext cx="5796839" cy="1061829"/>
          </a:xfrm>
          <a:prstGeom prst="rect">
            <a:avLst/>
          </a:prstGeom>
          <a:solidFill>
            <a:schemeClr val="accent1"/>
          </a:solidFill>
        </p:spPr>
        <p:txBody>
          <a:bodyPr wrap="square">
            <a:spAutoFit/>
          </a:bodyPr>
          <a:lstStyle/>
          <a:p>
            <a:pPr algn="ctr"/>
            <a:r>
              <a:rPr lang="en-GB" sz="2100" dirty="0" smtClean="0">
                <a:solidFill>
                  <a:schemeClr val="bg1"/>
                </a:solidFill>
                <a:latin typeface="Calibri" panose="020F0502020204030204" pitchFamily="34" charset="0"/>
              </a:rPr>
              <a:t>The Earth System Services group facilitates technology transfer of state-of-the-art research from local, national to international levels</a:t>
            </a:r>
            <a:endParaRPr lang="en-GB" sz="21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3431147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Box 1"/>
          <p:cNvSpPr txBox="1">
            <a:spLocks noChangeArrowheads="1"/>
          </p:cNvSpPr>
          <p:nvPr/>
        </p:nvSpPr>
        <p:spPr bwMode="auto">
          <a:xfrm>
            <a:off x="2555875" y="1885950"/>
            <a:ext cx="6326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1800" dirty="0" smtClean="0">
                <a:solidFill>
                  <a:prstClr val="black"/>
                </a:solidFill>
              </a:rPr>
              <a:t>Sea ice and ocean variability, </a:t>
            </a:r>
            <a:r>
              <a:rPr lang="en-US" altLang="en-US" sz="1800" b="1" dirty="0" smtClean="0">
                <a:solidFill>
                  <a:srgbClr val="1F497D"/>
                </a:solidFill>
              </a:rPr>
              <a:t>prediction</a:t>
            </a:r>
            <a:r>
              <a:rPr lang="en-US" altLang="en-US" sz="1800" dirty="0" smtClean="0">
                <a:solidFill>
                  <a:srgbClr val="1F497D"/>
                </a:solidFill>
              </a:rPr>
              <a:t> </a:t>
            </a:r>
            <a:r>
              <a:rPr lang="en-US" altLang="en-US" sz="1800" dirty="0" smtClean="0">
                <a:solidFill>
                  <a:prstClr val="black"/>
                </a:solidFill>
              </a:rPr>
              <a:t>and impacts</a:t>
            </a:r>
          </a:p>
        </p:txBody>
      </p:sp>
      <p:sp>
        <p:nvSpPr>
          <p:cNvPr id="5122" name="TextBox 4"/>
          <p:cNvSpPr txBox="1">
            <a:spLocks noChangeArrowheads="1"/>
          </p:cNvSpPr>
          <p:nvPr/>
        </p:nvSpPr>
        <p:spPr bwMode="auto">
          <a:xfrm>
            <a:off x="2568575" y="2743200"/>
            <a:ext cx="6327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1800" smtClean="0">
                <a:solidFill>
                  <a:prstClr val="black"/>
                </a:solidFill>
              </a:rPr>
              <a:t>Climate model </a:t>
            </a:r>
            <a:r>
              <a:rPr lang="en-US" altLang="en-US" sz="1800" b="1" smtClean="0">
                <a:solidFill>
                  <a:srgbClr val="1F497D"/>
                </a:solidFill>
              </a:rPr>
              <a:t>initialization</a:t>
            </a:r>
            <a:r>
              <a:rPr lang="en-US" altLang="en-US" sz="1800" smtClean="0">
                <a:solidFill>
                  <a:prstClr val="black"/>
                </a:solidFill>
              </a:rPr>
              <a:t> and data </a:t>
            </a:r>
            <a:r>
              <a:rPr lang="en-US" altLang="en-US" sz="1800" b="1" smtClean="0">
                <a:solidFill>
                  <a:srgbClr val="1F497D"/>
                </a:solidFill>
              </a:rPr>
              <a:t>assimilation</a:t>
            </a:r>
          </a:p>
        </p:txBody>
      </p:sp>
      <p:sp>
        <p:nvSpPr>
          <p:cNvPr id="5123" name="TextBox 6"/>
          <p:cNvSpPr txBox="1">
            <a:spLocks noChangeArrowheads="1"/>
          </p:cNvSpPr>
          <p:nvPr/>
        </p:nvSpPr>
        <p:spPr bwMode="auto">
          <a:xfrm>
            <a:off x="2560638" y="3602038"/>
            <a:ext cx="6327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1800" smtClean="0">
                <a:solidFill>
                  <a:prstClr val="black"/>
                </a:solidFill>
              </a:rPr>
              <a:t>Tropical </a:t>
            </a:r>
            <a:r>
              <a:rPr lang="en-US" altLang="en-US" sz="1800" b="1" smtClean="0">
                <a:solidFill>
                  <a:srgbClr val="1F497D"/>
                </a:solidFill>
              </a:rPr>
              <a:t>cyclones</a:t>
            </a:r>
          </a:p>
        </p:txBody>
      </p:sp>
      <p:sp>
        <p:nvSpPr>
          <p:cNvPr id="5124" name="TextBox 8"/>
          <p:cNvSpPr txBox="1">
            <a:spLocks noChangeArrowheads="1"/>
          </p:cNvSpPr>
          <p:nvPr/>
        </p:nvSpPr>
        <p:spPr bwMode="auto">
          <a:xfrm>
            <a:off x="2557463" y="4457700"/>
            <a:ext cx="6327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1800" smtClean="0">
                <a:solidFill>
                  <a:prstClr val="black"/>
                </a:solidFill>
              </a:rPr>
              <a:t>Ocean </a:t>
            </a:r>
            <a:r>
              <a:rPr lang="en-US" altLang="en-US" sz="1800" b="1" smtClean="0">
                <a:solidFill>
                  <a:srgbClr val="1F497D"/>
                </a:solidFill>
              </a:rPr>
              <a:t>biogeochemistry</a:t>
            </a:r>
            <a:r>
              <a:rPr lang="en-US" altLang="en-US" sz="1800" smtClean="0">
                <a:solidFill>
                  <a:prstClr val="black"/>
                </a:solidFill>
              </a:rPr>
              <a:t> and climate feedbacks</a:t>
            </a:r>
          </a:p>
        </p:txBody>
      </p:sp>
      <p:sp>
        <p:nvSpPr>
          <p:cNvPr id="5125" name="TextBox 12"/>
          <p:cNvSpPr txBox="1">
            <a:spLocks noChangeArrowheads="1"/>
          </p:cNvSpPr>
          <p:nvPr/>
        </p:nvSpPr>
        <p:spPr bwMode="auto">
          <a:xfrm>
            <a:off x="2574925" y="5313363"/>
            <a:ext cx="6326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1800" b="1" smtClean="0">
                <a:solidFill>
                  <a:srgbClr val="1F497D"/>
                </a:solidFill>
              </a:rPr>
              <a:t>Inter-basin </a:t>
            </a:r>
            <a:r>
              <a:rPr lang="en-US" altLang="en-US" sz="1800" smtClean="0">
                <a:solidFill>
                  <a:prstClr val="black"/>
                </a:solidFill>
              </a:rPr>
              <a:t>teleconnections</a:t>
            </a:r>
          </a:p>
        </p:txBody>
      </p:sp>
      <p:sp>
        <p:nvSpPr>
          <p:cNvPr id="5126" name="TextBox 13"/>
          <p:cNvSpPr txBox="1">
            <a:spLocks noChangeArrowheads="1"/>
          </p:cNvSpPr>
          <p:nvPr/>
        </p:nvSpPr>
        <p:spPr bwMode="auto">
          <a:xfrm>
            <a:off x="2563813" y="6170613"/>
            <a:ext cx="6327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1800" b="1" smtClean="0">
                <a:solidFill>
                  <a:srgbClr val="1F497D"/>
                </a:solidFill>
              </a:rPr>
              <a:t>Bias development </a:t>
            </a:r>
            <a:r>
              <a:rPr lang="en-US" altLang="en-US" sz="1800" smtClean="0">
                <a:solidFill>
                  <a:prstClr val="black"/>
                </a:solidFill>
              </a:rPr>
              <a:t>and </a:t>
            </a:r>
            <a:r>
              <a:rPr lang="en-US" altLang="en-US" sz="1800" b="1" smtClean="0">
                <a:solidFill>
                  <a:srgbClr val="1F497D"/>
                </a:solidFill>
              </a:rPr>
              <a:t>initial shock </a:t>
            </a:r>
            <a:r>
              <a:rPr lang="en-US" altLang="en-US" sz="1800" smtClean="0">
                <a:solidFill>
                  <a:prstClr val="black"/>
                </a:solidFill>
              </a:rPr>
              <a:t>mechanisms</a:t>
            </a:r>
          </a:p>
        </p:txBody>
      </p:sp>
      <p:pic>
        <p:nvPicPr>
          <p:cNvPr id="512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2288" y="1787525"/>
            <a:ext cx="1833562" cy="69373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8"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700" y="2641600"/>
            <a:ext cx="1836738" cy="6921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9"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750" y="3492500"/>
            <a:ext cx="1800225" cy="6794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30" name="Picture 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8163" y="4330700"/>
            <a:ext cx="1801812" cy="68103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31" name="Picture 20"/>
          <p:cNvPicPr>
            <a:picLocks noChangeAspect="1"/>
          </p:cNvPicPr>
          <p:nvPr/>
        </p:nvPicPr>
        <p:blipFill>
          <a:blip r:embed="rId6">
            <a:extLst>
              <a:ext uri="{28A0092B-C50C-407E-A947-70E740481C1C}">
                <a14:useLocalDpi xmlns:a14="http://schemas.microsoft.com/office/drawing/2010/main" val="0"/>
              </a:ext>
            </a:extLst>
          </a:blip>
          <a:srcRect l="22003" t="58984" r="22568" b="1913"/>
          <a:stretch>
            <a:fillRect/>
          </a:stretch>
        </p:blipFill>
        <p:spPr bwMode="auto">
          <a:xfrm>
            <a:off x="541338" y="5172075"/>
            <a:ext cx="1797050" cy="730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32" name="Picture 2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8163" y="6061075"/>
            <a:ext cx="1801812" cy="6810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 name="TextShape 2"/>
          <p:cNvSpPr txBox="1"/>
          <p:nvPr/>
        </p:nvSpPr>
        <p:spPr>
          <a:xfrm>
            <a:off x="9109" y="110290"/>
            <a:ext cx="6278562" cy="679450"/>
          </a:xfrm>
          <a:prstGeom prst="rect">
            <a:avLst/>
          </a:prstGeom>
          <a:noFill/>
          <a:ln>
            <a:noFill/>
          </a:ln>
        </p:spPr>
        <p:txBody>
          <a:bodyPr lIns="90000" tIns="45000" rIns="90000" bIns="45000"/>
          <a:lstStyle/>
          <a:p>
            <a:pPr>
              <a:defRPr/>
            </a:pPr>
            <a:r>
              <a:rPr lang="en-US" sz="3600" b="1" spc="-1" dirty="0" smtClean="0">
                <a:solidFill>
                  <a:srgbClr val="FFFFFF"/>
                </a:solidFill>
                <a:uFill>
                  <a:solidFill>
                    <a:srgbClr val="FFFFFF"/>
                  </a:solidFill>
                </a:uFill>
                <a:latin typeface="Calibri" panose="020F0502020204030204" pitchFamily="34" charset="0"/>
                <a:ea typeface="ＭＳ Ｐゴシック"/>
              </a:rPr>
              <a:t>Ocean-related research lines</a:t>
            </a:r>
            <a:endParaRPr lang="en-US" sz="3600" b="1" spc="-1" dirty="0">
              <a:solidFill>
                <a:srgbClr val="004990"/>
              </a:solidFill>
              <a:uFill>
                <a:solidFill>
                  <a:srgbClr val="FFFFFF"/>
                </a:solidFill>
              </a:uFill>
              <a:latin typeface="Calibri" panose="020F0502020204030204" pitchFamily="34" charset="0"/>
            </a:endParaRPr>
          </a:p>
        </p:txBody>
      </p:sp>
      <p:sp>
        <p:nvSpPr>
          <p:cNvPr id="5134" name="TextBox 6"/>
          <p:cNvSpPr txBox="1">
            <a:spLocks noChangeArrowheads="1"/>
          </p:cNvSpPr>
          <p:nvPr/>
        </p:nvSpPr>
        <p:spPr bwMode="auto">
          <a:xfrm>
            <a:off x="2574925" y="1030288"/>
            <a:ext cx="6327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1800" smtClean="0">
                <a:solidFill>
                  <a:prstClr val="black"/>
                </a:solidFill>
              </a:rPr>
              <a:t>Model </a:t>
            </a:r>
            <a:r>
              <a:rPr lang="en-US" altLang="en-US" sz="1800" b="1" smtClean="0">
                <a:solidFill>
                  <a:srgbClr val="1F497D"/>
                </a:solidFill>
              </a:rPr>
              <a:t>computational efficiency</a:t>
            </a:r>
          </a:p>
        </p:txBody>
      </p:sp>
      <p:grpSp>
        <p:nvGrpSpPr>
          <p:cNvPr id="5135" name="Agrupar 2"/>
          <p:cNvGrpSpPr>
            <a:grpSpLocks/>
          </p:cNvGrpSpPr>
          <p:nvPr/>
        </p:nvGrpSpPr>
        <p:grpSpPr bwMode="auto">
          <a:xfrm>
            <a:off x="519113" y="882650"/>
            <a:ext cx="1835150" cy="746125"/>
            <a:chOff x="3058812" y="3495569"/>
            <a:chExt cx="1836001" cy="746792"/>
          </a:xfrm>
        </p:grpSpPr>
        <p:pic>
          <p:nvPicPr>
            <p:cNvPr id="5136" name="Shape 121"/>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0023" t="9506" b="67316"/>
            <a:stretch>
              <a:fillRect/>
            </a:stretch>
          </p:blipFill>
          <p:spPr bwMode="auto">
            <a:xfrm>
              <a:off x="3058812" y="3495570"/>
              <a:ext cx="1273567" cy="74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Shape 121"/>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087" t="76822" r="24094"/>
            <a:stretch>
              <a:fillRect/>
            </a:stretch>
          </p:blipFill>
          <p:spPr bwMode="auto">
            <a:xfrm>
              <a:off x="3977350" y="3495569"/>
              <a:ext cx="917463" cy="74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ángulo 20"/>
            <p:cNvSpPr/>
            <p:nvPr/>
          </p:nvSpPr>
          <p:spPr>
            <a:xfrm>
              <a:off x="3058812" y="3495569"/>
              <a:ext cx="1836001" cy="719781"/>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endParaRPr>
            </a:p>
          </p:txBody>
        </p:sp>
      </p:grpSp>
    </p:spTree>
    <p:extLst>
      <p:ext uri="{BB962C8B-B14F-4D97-AF65-F5344CB8AC3E}">
        <p14:creationId xmlns:p14="http://schemas.microsoft.com/office/powerpoint/2010/main" val="4051745750"/>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p:cNvPicPr>
          <p:nvPr/>
        </p:nvPicPr>
        <p:blipFill rotWithShape="1">
          <a:blip r:embed="rId3"/>
          <a:srcRect l="2755" t="6415" r="1687" b="6444"/>
          <a:stretch/>
        </p:blipFill>
        <p:spPr>
          <a:xfrm>
            <a:off x="5105400" y="3778251"/>
            <a:ext cx="3852863" cy="1400174"/>
          </a:xfrm>
          <a:prstGeom prst="rect">
            <a:avLst/>
          </a:prstGeom>
        </p:spPr>
      </p:pic>
      <p:sp>
        <p:nvSpPr>
          <p:cNvPr id="1145" name="TextShape 2"/>
          <p:cNvSpPr txBox="1"/>
          <p:nvPr/>
        </p:nvSpPr>
        <p:spPr>
          <a:xfrm>
            <a:off x="-8521" y="131262"/>
            <a:ext cx="8075613" cy="679450"/>
          </a:xfrm>
          <a:prstGeom prst="rect">
            <a:avLst/>
          </a:prstGeom>
          <a:noFill/>
          <a:ln>
            <a:noFill/>
          </a:ln>
        </p:spPr>
        <p:txBody>
          <a:bodyPr lIns="90000" tIns="45000" rIns="90000" bIns="45000"/>
          <a:lstStyle>
            <a:defPPr>
              <a:defRPr lang="en-US"/>
            </a:defPPr>
            <a:lvl1pPr>
              <a:defRPr sz="3600" b="1" spc="-1">
                <a:solidFill>
                  <a:srgbClr val="FFFFFF"/>
                </a:solidFill>
                <a:uFill>
                  <a:solidFill>
                    <a:srgbClr val="FFFFFF"/>
                  </a:solidFill>
                </a:uFill>
                <a:latin typeface="Calibri" panose="020F0502020204030204" pitchFamily="34" charset="0"/>
                <a:ea typeface="ＭＳ Ｐゴシック"/>
              </a:defRPr>
            </a:lvl1pPr>
          </a:lstStyle>
          <a:p>
            <a:r>
              <a:rPr lang="en-US" altLang="en-US" dirty="0" smtClean="0"/>
              <a:t>Climate model resolution</a:t>
            </a:r>
            <a:endParaRPr lang="en-US" altLang="en-US" dirty="0"/>
          </a:p>
        </p:txBody>
      </p:sp>
      <p:pic>
        <p:nvPicPr>
          <p:cNvPr id="23554" name="Imagen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4" y="6333958"/>
            <a:ext cx="1752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Shape 72"/>
          <p:cNvSpPr txBox="1">
            <a:spLocks/>
          </p:cNvSpPr>
          <p:nvPr/>
        </p:nvSpPr>
        <p:spPr bwMode="auto">
          <a:xfrm>
            <a:off x="141538" y="946150"/>
            <a:ext cx="657383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1" fontAlgn="base" hangingPunct="1">
              <a:lnSpc>
                <a:spcPct val="90000"/>
              </a:lnSpc>
              <a:spcBef>
                <a:spcPct val="0"/>
              </a:spcBef>
              <a:spcAft>
                <a:spcPct val="0"/>
              </a:spcAft>
              <a:buClr>
                <a:srgbClr val="4F81BD"/>
              </a:buClr>
              <a:buFont typeface="Calibri" pitchFamily="34" charset="0"/>
              <a:buNone/>
            </a:pPr>
            <a:r>
              <a:rPr lang="en-GB" altLang="en-US" sz="2600" dirty="0" smtClean="0">
                <a:solidFill>
                  <a:prstClr val="black"/>
                </a:solidFill>
              </a:rPr>
              <a:t>Increase in ocean resolution</a:t>
            </a:r>
            <a:endParaRPr lang="en-GB" altLang="en-US" sz="2600" b="1" dirty="0" smtClean="0">
              <a:solidFill>
                <a:srgbClr val="4F81BD"/>
              </a:solidFill>
              <a:latin typeface="Calibri" pitchFamily="34" charset="0"/>
              <a:sym typeface="Calibri" pitchFamily="34" charset="0"/>
            </a:endParaRPr>
          </a:p>
        </p:txBody>
      </p:sp>
      <p:sp>
        <p:nvSpPr>
          <p:cNvPr id="23556" name="Shape 74"/>
          <p:cNvSpPr txBox="1">
            <a:spLocks noChangeArrowheads="1"/>
          </p:cNvSpPr>
          <p:nvPr/>
        </p:nvSpPr>
        <p:spPr bwMode="auto">
          <a:xfrm>
            <a:off x="-25400" y="1398588"/>
            <a:ext cx="521335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GB" altLang="en-US" sz="1700" b="1" dirty="0" smtClean="0">
                <a:solidFill>
                  <a:srgbClr val="2F5597"/>
                </a:solidFill>
              </a:rPr>
              <a:t>Standard Resolution ORCA1 (1º)</a:t>
            </a:r>
          </a:p>
        </p:txBody>
      </p:sp>
      <p:sp>
        <p:nvSpPr>
          <p:cNvPr id="23557" name="Shape 75"/>
          <p:cNvSpPr txBox="1">
            <a:spLocks noChangeArrowheads="1"/>
          </p:cNvSpPr>
          <p:nvPr/>
        </p:nvSpPr>
        <p:spPr bwMode="auto">
          <a:xfrm>
            <a:off x="315913" y="5060950"/>
            <a:ext cx="8205787"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36000" rIns="91425" bIns="4570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GB" altLang="en-US" sz="2200" dirty="0" smtClean="0">
                <a:solidFill>
                  <a:prstClr val="black"/>
                </a:solidFill>
                <a:latin typeface="Calibri" pitchFamily="34" charset="0"/>
                <a:sym typeface="Calibri" pitchFamily="34" charset="0"/>
              </a:rPr>
              <a:t> The </a:t>
            </a:r>
            <a:r>
              <a:rPr lang="en-GB" altLang="en-US" sz="2200" b="1" dirty="0" smtClean="0">
                <a:solidFill>
                  <a:prstClr val="black"/>
                </a:solidFill>
                <a:latin typeface="Calibri" pitchFamily="34" charset="0"/>
                <a:sym typeface="Calibri" pitchFamily="34" charset="0"/>
              </a:rPr>
              <a:t>improvements in ocean resolution</a:t>
            </a:r>
            <a:r>
              <a:rPr lang="en-GB" altLang="en-US" sz="2200" dirty="0" smtClean="0">
                <a:solidFill>
                  <a:prstClr val="black"/>
                </a:solidFill>
                <a:latin typeface="Calibri" pitchFamily="34" charset="0"/>
                <a:sym typeface="Calibri" pitchFamily="34" charset="0"/>
              </a:rPr>
              <a:t> translate in a </a:t>
            </a:r>
            <a:r>
              <a:rPr lang="en-GB" altLang="en-US" sz="2200" b="1" dirty="0" smtClean="0">
                <a:solidFill>
                  <a:prstClr val="black"/>
                </a:solidFill>
                <a:latin typeface="Calibri" pitchFamily="34" charset="0"/>
                <a:sym typeface="Calibri" pitchFamily="34" charset="0"/>
              </a:rPr>
              <a:t>better representation of eddies</a:t>
            </a:r>
            <a:r>
              <a:rPr lang="en-GB" altLang="en-US" sz="2200" dirty="0" smtClean="0">
                <a:solidFill>
                  <a:prstClr val="black"/>
                </a:solidFill>
                <a:latin typeface="Calibri" pitchFamily="34" charset="0"/>
                <a:sym typeface="Calibri" pitchFamily="34" charset="0"/>
              </a:rPr>
              <a:t> and </a:t>
            </a:r>
            <a:r>
              <a:rPr lang="en-GB" altLang="en-US" sz="2200" b="1" dirty="0" smtClean="0">
                <a:solidFill>
                  <a:prstClr val="black"/>
                </a:solidFill>
                <a:latin typeface="Calibri" pitchFamily="34" charset="0"/>
                <a:sym typeface="Calibri" pitchFamily="34" charset="0"/>
              </a:rPr>
              <a:t>ocean currents</a:t>
            </a:r>
            <a:r>
              <a:rPr lang="en-GB" altLang="en-US" sz="2200" dirty="0" smtClean="0">
                <a:solidFill>
                  <a:prstClr val="black"/>
                </a:solidFill>
                <a:latin typeface="Calibri" pitchFamily="34" charset="0"/>
                <a:sym typeface="Calibri" pitchFamily="34" charset="0"/>
              </a:rPr>
              <a:t>, which are key to describe more realistically decadal variability in the ocean </a:t>
            </a:r>
          </a:p>
        </p:txBody>
      </p:sp>
      <p:sp>
        <p:nvSpPr>
          <p:cNvPr id="23558" name="CuadroTexto 35"/>
          <p:cNvSpPr txBox="1">
            <a:spLocks noChangeArrowheads="1"/>
          </p:cNvSpPr>
          <p:nvPr/>
        </p:nvSpPr>
        <p:spPr bwMode="auto">
          <a:xfrm>
            <a:off x="3027363" y="2105025"/>
            <a:ext cx="984693" cy="3385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GB" altLang="en-US" sz="1600" b="1" dirty="0" smtClean="0">
                <a:solidFill>
                  <a:prstClr val="black"/>
                </a:solidFill>
                <a:latin typeface="Calibri" pitchFamily="34" charset="0"/>
              </a:rPr>
              <a:t>ORCA025</a:t>
            </a:r>
          </a:p>
        </p:txBody>
      </p:sp>
      <p:sp>
        <p:nvSpPr>
          <p:cNvPr id="37" name="Rectángulo 36"/>
          <p:cNvSpPr/>
          <p:nvPr/>
        </p:nvSpPr>
        <p:spPr>
          <a:xfrm>
            <a:off x="3232150" y="2436813"/>
            <a:ext cx="498475" cy="309562"/>
          </a:xfrm>
          <a:prstGeom prst="rect">
            <a:avLst/>
          </a:prstGeom>
          <a:solidFill>
            <a:srgbClr val="FFFFFF"/>
          </a:solidFill>
          <a:ln w="2857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dirty="0">
              <a:solidFill>
                <a:prstClr val="white"/>
              </a:solidFill>
            </a:endParaRPr>
          </a:p>
        </p:txBody>
      </p:sp>
      <p:sp>
        <p:nvSpPr>
          <p:cNvPr id="23560" name="CuadroTexto 37"/>
          <p:cNvSpPr txBox="1">
            <a:spLocks noChangeArrowheads="1"/>
          </p:cNvSpPr>
          <p:nvPr/>
        </p:nvSpPr>
        <p:spPr bwMode="auto">
          <a:xfrm>
            <a:off x="5630863" y="1982788"/>
            <a:ext cx="1054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GB" altLang="en-US" sz="2000" b="1" dirty="0" smtClean="0">
                <a:solidFill>
                  <a:prstClr val="white"/>
                </a:solidFill>
                <a:latin typeface="Calibri" pitchFamily="34" charset="0"/>
              </a:rPr>
              <a:t>ORCA12</a:t>
            </a:r>
          </a:p>
        </p:txBody>
      </p:sp>
      <p:pic>
        <p:nvPicPr>
          <p:cNvPr id="23561" name="Imagen 1"/>
          <p:cNvPicPr>
            <a:picLocks noChangeAspect="1"/>
          </p:cNvPicPr>
          <p:nvPr/>
        </p:nvPicPr>
        <p:blipFill>
          <a:blip r:embed="rId5" cstate="print">
            <a:extLst>
              <a:ext uri="{28A0092B-C50C-407E-A947-70E740481C1C}">
                <a14:useLocalDpi xmlns:a14="http://schemas.microsoft.com/office/drawing/2010/main" val="0"/>
              </a:ext>
            </a:extLst>
          </a:blip>
          <a:srcRect l="2" t="-2" r="1112" b="237"/>
          <a:stretch>
            <a:fillRect/>
          </a:stretch>
        </p:blipFill>
        <p:spPr bwMode="auto">
          <a:xfrm>
            <a:off x="650875" y="3762375"/>
            <a:ext cx="3856038"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Imagen 2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3" y="1814513"/>
            <a:ext cx="3892550"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Imagen 22"/>
          <p:cNvPicPr>
            <a:picLocks noChangeAspect="1"/>
          </p:cNvPicPr>
          <p:nvPr/>
        </p:nvPicPr>
        <p:blipFill>
          <a:blip r:embed="rId7" cstate="print">
            <a:extLst>
              <a:ext uri="{28A0092B-C50C-407E-A947-70E740481C1C}">
                <a14:useLocalDpi xmlns:a14="http://schemas.microsoft.com/office/drawing/2010/main" val="0"/>
              </a:ext>
            </a:extLst>
          </a:blip>
          <a:srcRect l="690" t="-2" b="-188"/>
          <a:stretch>
            <a:fillRect/>
          </a:stretch>
        </p:blipFill>
        <p:spPr bwMode="auto">
          <a:xfrm>
            <a:off x="5114925" y="1811338"/>
            <a:ext cx="3857625"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ángulo 23"/>
          <p:cNvSpPr/>
          <p:nvPr/>
        </p:nvSpPr>
        <p:spPr>
          <a:xfrm>
            <a:off x="655638" y="1811338"/>
            <a:ext cx="3851275" cy="1404937"/>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dirty="0">
              <a:solidFill>
                <a:prstClr val="white"/>
              </a:solidFill>
            </a:endParaRPr>
          </a:p>
        </p:txBody>
      </p:sp>
      <p:sp>
        <p:nvSpPr>
          <p:cNvPr id="25" name="Rectángulo 24"/>
          <p:cNvSpPr/>
          <p:nvPr/>
        </p:nvSpPr>
        <p:spPr>
          <a:xfrm>
            <a:off x="668338" y="3775075"/>
            <a:ext cx="3851275" cy="140335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dirty="0">
              <a:solidFill>
                <a:prstClr val="white"/>
              </a:solidFill>
            </a:endParaRPr>
          </a:p>
        </p:txBody>
      </p:sp>
      <p:sp>
        <p:nvSpPr>
          <p:cNvPr id="26" name="Rectángulo 25"/>
          <p:cNvSpPr/>
          <p:nvPr/>
        </p:nvSpPr>
        <p:spPr>
          <a:xfrm>
            <a:off x="5114925" y="1817688"/>
            <a:ext cx="3851275" cy="1404937"/>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dirty="0">
              <a:solidFill>
                <a:prstClr val="white"/>
              </a:solidFill>
            </a:endParaRPr>
          </a:p>
        </p:txBody>
      </p:sp>
      <p:sp>
        <p:nvSpPr>
          <p:cNvPr id="27" name="Rectángulo 26"/>
          <p:cNvSpPr/>
          <p:nvPr/>
        </p:nvSpPr>
        <p:spPr>
          <a:xfrm>
            <a:off x="5105400" y="3762375"/>
            <a:ext cx="3852863" cy="140335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dirty="0">
              <a:solidFill>
                <a:prstClr val="white"/>
              </a:solidFill>
            </a:endParaRPr>
          </a:p>
        </p:txBody>
      </p:sp>
      <p:sp>
        <p:nvSpPr>
          <p:cNvPr id="23569" name="Shape 77"/>
          <p:cNvSpPr txBox="1">
            <a:spLocks noChangeArrowheads="1"/>
          </p:cNvSpPr>
          <p:nvPr/>
        </p:nvSpPr>
        <p:spPr bwMode="auto">
          <a:xfrm>
            <a:off x="5010150" y="1398588"/>
            <a:ext cx="4197350"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GB" altLang="en-US" sz="1700" b="1" dirty="0" smtClean="0">
                <a:solidFill>
                  <a:srgbClr val="2F5597"/>
                </a:solidFill>
              </a:rPr>
              <a:t>High Resolution ORCA025 (0.25º) </a:t>
            </a:r>
          </a:p>
          <a:p>
            <a:pPr algn="ctr" eaLnBrk="1" fontAlgn="base" hangingPunct="1">
              <a:spcBef>
                <a:spcPct val="0"/>
              </a:spcBef>
              <a:spcAft>
                <a:spcPct val="0"/>
              </a:spcAft>
            </a:pPr>
            <a:endParaRPr lang="en-GB" altLang="en-US" sz="1700" b="1" dirty="0" smtClean="0">
              <a:solidFill>
                <a:srgbClr val="2F5597"/>
              </a:solidFill>
            </a:endParaRPr>
          </a:p>
          <a:p>
            <a:pPr algn="ctr" eaLnBrk="1" fontAlgn="base" hangingPunct="1">
              <a:spcBef>
                <a:spcPct val="0"/>
              </a:spcBef>
              <a:spcAft>
                <a:spcPct val="0"/>
              </a:spcAft>
            </a:pPr>
            <a:endParaRPr lang="en-GB" altLang="en-US" sz="1700" b="1" dirty="0" smtClean="0">
              <a:solidFill>
                <a:srgbClr val="2F5597"/>
              </a:solidFill>
            </a:endParaRPr>
          </a:p>
          <a:p>
            <a:pPr algn="ctr" eaLnBrk="1" fontAlgn="base" hangingPunct="1">
              <a:spcBef>
                <a:spcPct val="0"/>
              </a:spcBef>
              <a:spcAft>
                <a:spcPct val="0"/>
              </a:spcAft>
            </a:pPr>
            <a:endParaRPr lang="en-GB" altLang="en-US" sz="1700" b="1" dirty="0" smtClean="0">
              <a:solidFill>
                <a:srgbClr val="2F5597"/>
              </a:solidFill>
            </a:endParaRPr>
          </a:p>
          <a:p>
            <a:pPr algn="ctr" eaLnBrk="1" fontAlgn="base" hangingPunct="1">
              <a:spcBef>
                <a:spcPct val="0"/>
              </a:spcBef>
              <a:spcAft>
                <a:spcPct val="0"/>
              </a:spcAft>
            </a:pPr>
            <a:endParaRPr lang="en-GB" altLang="en-US" sz="1700" b="1" dirty="0" smtClean="0">
              <a:solidFill>
                <a:srgbClr val="2F5597"/>
              </a:solidFill>
            </a:endParaRPr>
          </a:p>
        </p:txBody>
      </p:sp>
      <p:sp>
        <p:nvSpPr>
          <p:cNvPr id="23570" name="Rectángulo 2"/>
          <p:cNvSpPr>
            <a:spLocks noChangeArrowheads="1"/>
          </p:cNvSpPr>
          <p:nvPr/>
        </p:nvSpPr>
        <p:spPr bwMode="auto">
          <a:xfrm>
            <a:off x="6529388" y="2846388"/>
            <a:ext cx="17573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GB" altLang="en-US" sz="1600" b="1" dirty="0" smtClean="0">
                <a:solidFill>
                  <a:prstClr val="black"/>
                </a:solidFill>
              </a:rPr>
              <a:t>Eddy-permitting</a:t>
            </a:r>
          </a:p>
        </p:txBody>
      </p:sp>
      <p:sp>
        <p:nvSpPr>
          <p:cNvPr id="23571" name="Rectángulo 29"/>
          <p:cNvSpPr>
            <a:spLocks noChangeArrowheads="1"/>
          </p:cNvSpPr>
          <p:nvPr/>
        </p:nvSpPr>
        <p:spPr bwMode="auto">
          <a:xfrm>
            <a:off x="2298700" y="4827588"/>
            <a:ext cx="1666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GB" altLang="en-US" sz="1600" b="1" dirty="0" smtClean="0">
                <a:solidFill>
                  <a:prstClr val="black"/>
                </a:solidFill>
              </a:rPr>
              <a:t>Eddy-resolving</a:t>
            </a:r>
          </a:p>
        </p:txBody>
      </p:sp>
      <p:sp>
        <p:nvSpPr>
          <p:cNvPr id="23572" name="Shape 77"/>
          <p:cNvSpPr txBox="1">
            <a:spLocks noChangeArrowheads="1"/>
          </p:cNvSpPr>
          <p:nvPr/>
        </p:nvSpPr>
        <p:spPr bwMode="auto">
          <a:xfrm>
            <a:off x="382169" y="3338513"/>
            <a:ext cx="4552700"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GB" altLang="en-US" sz="1700" b="1" dirty="0" smtClean="0">
                <a:solidFill>
                  <a:srgbClr val="2F5597"/>
                </a:solidFill>
              </a:rPr>
              <a:t>Very High Resolution ORCA12 (0.083º) </a:t>
            </a:r>
          </a:p>
          <a:p>
            <a:pPr algn="ctr" eaLnBrk="1" fontAlgn="base" hangingPunct="1">
              <a:spcBef>
                <a:spcPct val="0"/>
              </a:spcBef>
              <a:spcAft>
                <a:spcPct val="0"/>
              </a:spcAft>
            </a:pPr>
            <a:endParaRPr lang="en-GB" altLang="en-US" sz="1700" b="1" dirty="0" smtClean="0">
              <a:solidFill>
                <a:srgbClr val="2F5597"/>
              </a:solidFill>
            </a:endParaRPr>
          </a:p>
          <a:p>
            <a:pPr algn="ctr" eaLnBrk="1" fontAlgn="base" hangingPunct="1">
              <a:spcBef>
                <a:spcPct val="0"/>
              </a:spcBef>
              <a:spcAft>
                <a:spcPct val="0"/>
              </a:spcAft>
            </a:pPr>
            <a:endParaRPr lang="en-GB" altLang="en-US" sz="1700" b="1" dirty="0" smtClean="0">
              <a:solidFill>
                <a:srgbClr val="2F5597"/>
              </a:solidFill>
            </a:endParaRPr>
          </a:p>
          <a:p>
            <a:pPr algn="ctr" eaLnBrk="1" fontAlgn="base" hangingPunct="1">
              <a:spcBef>
                <a:spcPct val="0"/>
              </a:spcBef>
              <a:spcAft>
                <a:spcPct val="0"/>
              </a:spcAft>
            </a:pPr>
            <a:endParaRPr lang="en-GB" altLang="en-US" sz="1700" b="1" dirty="0" smtClean="0">
              <a:solidFill>
                <a:srgbClr val="2F5597"/>
              </a:solidFill>
            </a:endParaRPr>
          </a:p>
          <a:p>
            <a:pPr algn="ctr" eaLnBrk="1" fontAlgn="base" hangingPunct="1">
              <a:spcBef>
                <a:spcPct val="0"/>
              </a:spcBef>
              <a:spcAft>
                <a:spcPct val="0"/>
              </a:spcAft>
            </a:pPr>
            <a:endParaRPr lang="en-GB" altLang="en-US" sz="1700" b="1" dirty="0" smtClean="0">
              <a:solidFill>
                <a:srgbClr val="2F5597"/>
              </a:solidFill>
            </a:endParaRPr>
          </a:p>
        </p:txBody>
      </p:sp>
      <p:sp>
        <p:nvSpPr>
          <p:cNvPr id="23573" name="Shape 77"/>
          <p:cNvSpPr txBox="1">
            <a:spLocks noChangeArrowheads="1"/>
          </p:cNvSpPr>
          <p:nvPr/>
        </p:nvSpPr>
        <p:spPr bwMode="auto">
          <a:xfrm>
            <a:off x="4897438" y="3325813"/>
            <a:ext cx="4197350"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GB" altLang="en-US" sz="1700" b="1" dirty="0" smtClean="0">
                <a:solidFill>
                  <a:prstClr val="black"/>
                </a:solidFill>
              </a:rPr>
              <a:t>Satellite-based observations</a:t>
            </a:r>
          </a:p>
          <a:p>
            <a:pPr algn="ctr" eaLnBrk="1" fontAlgn="base" hangingPunct="1">
              <a:spcBef>
                <a:spcPct val="0"/>
              </a:spcBef>
              <a:spcAft>
                <a:spcPct val="0"/>
              </a:spcAft>
            </a:pPr>
            <a:endParaRPr lang="en-GB" altLang="en-US" sz="1700" b="1" dirty="0" smtClean="0">
              <a:solidFill>
                <a:prstClr val="black"/>
              </a:solidFill>
            </a:endParaRPr>
          </a:p>
          <a:p>
            <a:pPr algn="ctr" eaLnBrk="1" fontAlgn="base" hangingPunct="1">
              <a:spcBef>
                <a:spcPct val="0"/>
              </a:spcBef>
              <a:spcAft>
                <a:spcPct val="0"/>
              </a:spcAft>
            </a:pPr>
            <a:endParaRPr lang="en-GB" altLang="en-US" sz="1700" b="1" dirty="0" smtClean="0">
              <a:solidFill>
                <a:prstClr val="black"/>
              </a:solidFill>
            </a:endParaRPr>
          </a:p>
          <a:p>
            <a:pPr algn="ctr" eaLnBrk="1" fontAlgn="base" hangingPunct="1">
              <a:spcBef>
                <a:spcPct val="0"/>
              </a:spcBef>
              <a:spcAft>
                <a:spcPct val="0"/>
              </a:spcAft>
            </a:pPr>
            <a:endParaRPr lang="en-GB" altLang="en-US" sz="1700" b="1" dirty="0" smtClean="0">
              <a:solidFill>
                <a:prstClr val="black"/>
              </a:solidFill>
            </a:endParaRPr>
          </a:p>
          <a:p>
            <a:pPr algn="ctr" eaLnBrk="1" fontAlgn="base" hangingPunct="1">
              <a:spcBef>
                <a:spcPct val="0"/>
              </a:spcBef>
              <a:spcAft>
                <a:spcPct val="0"/>
              </a:spcAft>
            </a:pPr>
            <a:endParaRPr lang="en-GB" altLang="en-US" sz="1700" b="1" dirty="0" smtClean="0">
              <a:solidFill>
                <a:prstClr val="black"/>
              </a:solidFill>
            </a:endParaRPr>
          </a:p>
        </p:txBody>
      </p:sp>
      <p:sp>
        <p:nvSpPr>
          <p:cNvPr id="23574" name="CuadroTexto 3"/>
          <p:cNvSpPr txBox="1">
            <a:spLocks noChangeArrowheads="1"/>
          </p:cNvSpPr>
          <p:nvPr/>
        </p:nvSpPr>
        <p:spPr bwMode="auto">
          <a:xfrm rot="-5400000">
            <a:off x="-1542257" y="3298032"/>
            <a:ext cx="3624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GB" altLang="en-US" sz="1800" dirty="0" smtClean="0">
                <a:solidFill>
                  <a:prstClr val="black"/>
                </a:solidFill>
              </a:rPr>
              <a:t>Surfaces ocean velocities in 2007</a:t>
            </a:r>
          </a:p>
        </p:txBody>
      </p:sp>
      <p:sp>
        <p:nvSpPr>
          <p:cNvPr id="34" name="Rectángulo 33"/>
          <p:cNvSpPr/>
          <p:nvPr/>
        </p:nvSpPr>
        <p:spPr>
          <a:xfrm>
            <a:off x="6557963" y="958850"/>
            <a:ext cx="2571750" cy="400050"/>
          </a:xfrm>
          <a:prstGeom prst="rect">
            <a:avLst/>
          </a:prstGeom>
        </p:spPr>
        <p:txBody>
          <a:bodyPr wrap="none">
            <a:spAutoFit/>
          </a:bodyPr>
          <a:lstStyle/>
          <a:p>
            <a:pPr>
              <a:defRPr/>
            </a:pPr>
            <a:r>
              <a:rPr lang="en-GB" sz="2000" i="1" spc="-1" dirty="0" err="1" smtClean="0">
                <a:solidFill>
                  <a:srgbClr val="000000"/>
                </a:solidFill>
                <a:uFill>
                  <a:solidFill>
                    <a:srgbClr val="FFFFFF"/>
                  </a:solidFill>
                </a:uFill>
                <a:latin typeface="Calibri"/>
                <a:ea typeface="ＭＳ Ｐゴシック"/>
              </a:rPr>
              <a:t>Marzocchi</a:t>
            </a:r>
            <a:r>
              <a:rPr lang="en-GB" sz="2000" i="1" spc="-1" dirty="0" smtClean="0">
                <a:solidFill>
                  <a:srgbClr val="000000"/>
                </a:solidFill>
                <a:uFill>
                  <a:solidFill>
                    <a:srgbClr val="FFFFFF"/>
                  </a:solidFill>
                </a:uFill>
                <a:latin typeface="Calibri"/>
                <a:ea typeface="ＭＳ Ｐゴシック"/>
              </a:rPr>
              <a:t> et al (2015)</a:t>
            </a:r>
            <a:endParaRPr lang="en-GB" sz="2000" i="1" dirty="0">
              <a:solidFill>
                <a:prstClr val="black"/>
              </a:solidFill>
            </a:endParaRPr>
          </a:p>
        </p:txBody>
      </p:sp>
    </p:spTree>
    <p:extLst>
      <p:ext uri="{BB962C8B-B14F-4D97-AF65-F5344CB8AC3E}">
        <p14:creationId xmlns:p14="http://schemas.microsoft.com/office/powerpoint/2010/main" val="2990276144"/>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TextShape 2"/>
          <p:cNvSpPr txBox="1"/>
          <p:nvPr/>
        </p:nvSpPr>
        <p:spPr>
          <a:xfrm>
            <a:off x="5348" y="131262"/>
            <a:ext cx="6718300" cy="679450"/>
          </a:xfrm>
          <a:prstGeom prst="rect">
            <a:avLst/>
          </a:prstGeom>
          <a:noFill/>
          <a:ln>
            <a:noFill/>
          </a:ln>
        </p:spPr>
        <p:txBody>
          <a:bodyPr lIns="90000" tIns="45000" rIns="90000" bIns="45000"/>
          <a:lstStyle>
            <a:defPPr>
              <a:defRPr lang="en-US"/>
            </a:defPPr>
            <a:lvl1pPr>
              <a:defRPr sz="3600" b="1" spc="-1">
                <a:solidFill>
                  <a:srgbClr val="FFFFFF"/>
                </a:solidFill>
                <a:uFill>
                  <a:solidFill>
                    <a:srgbClr val="FFFFFF"/>
                  </a:solidFill>
                </a:uFill>
                <a:latin typeface="Calibri" panose="020F0502020204030204" pitchFamily="34" charset="0"/>
                <a:ea typeface="ＭＳ Ｐゴシック"/>
              </a:defRPr>
            </a:lvl1pPr>
          </a:lstStyle>
          <a:p>
            <a:r>
              <a:rPr lang="en-US" dirty="0" smtClean="0"/>
              <a:t>Climate model resolution teleconnections</a:t>
            </a:r>
            <a:endParaRPr lang="en-US" dirty="0"/>
          </a:p>
        </p:txBody>
      </p:sp>
      <p:pic>
        <p:nvPicPr>
          <p:cNvPr id="10" name="current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1890" y="2486525"/>
            <a:ext cx="7772393" cy="3886197"/>
          </a:xfrm>
          <a:prstGeom prst="rect">
            <a:avLst/>
          </a:prstGeom>
        </p:spPr>
      </p:pic>
      <p:sp>
        <p:nvSpPr>
          <p:cNvPr id="13" name="Espace réservé du texte 2">
            <a:extLst>
              <a:ext uri="{FF2B5EF4-FFF2-40B4-BE49-F238E27FC236}">
                <a16:creationId xmlns="" xmlns:a16="http://schemas.microsoft.com/office/drawing/2014/main" id="{DE005E42-9F5E-4C53-8F0C-28B769DB37FF}"/>
              </a:ext>
            </a:extLst>
          </p:cNvPr>
          <p:cNvSpPr txBox="1">
            <a:spLocks/>
          </p:cNvSpPr>
          <p:nvPr/>
        </p:nvSpPr>
        <p:spPr>
          <a:xfrm>
            <a:off x="0" y="827926"/>
            <a:ext cx="9144000" cy="51892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defRPr/>
            </a:pPr>
            <a:r>
              <a:rPr lang="en-US" sz="2000" dirty="0" smtClean="0">
                <a:solidFill>
                  <a:srgbClr val="004890"/>
                </a:solidFill>
                <a:latin typeface="+mj-lt"/>
              </a:rPr>
              <a:t>In the </a:t>
            </a:r>
            <a:r>
              <a:rPr lang="en-US" sz="2000" dirty="0">
                <a:solidFill>
                  <a:srgbClr val="004890"/>
                </a:solidFill>
                <a:latin typeface="+mj-lt"/>
              </a:rPr>
              <a:t>very high resolution configuration </a:t>
            </a:r>
            <a:r>
              <a:rPr lang="en-US" sz="2000" dirty="0" smtClean="0">
                <a:solidFill>
                  <a:srgbClr val="004890"/>
                </a:solidFill>
                <a:latin typeface="+mj-lt"/>
              </a:rPr>
              <a:t>of EC-Earth runs </a:t>
            </a:r>
            <a:r>
              <a:rPr lang="en-US" sz="2000" dirty="0">
                <a:solidFill>
                  <a:srgbClr val="004890"/>
                </a:solidFill>
                <a:latin typeface="+mj-lt"/>
              </a:rPr>
              <a:t>at ~10 </a:t>
            </a:r>
            <a:r>
              <a:rPr lang="en-US" sz="2000" dirty="0" smtClean="0">
                <a:solidFill>
                  <a:srgbClr val="004890"/>
                </a:solidFill>
                <a:latin typeface="+mj-lt"/>
              </a:rPr>
              <a:t>km the </a:t>
            </a:r>
            <a:r>
              <a:rPr lang="en-US" sz="2000" dirty="0">
                <a:solidFill>
                  <a:srgbClr val="004890"/>
                </a:solidFill>
                <a:latin typeface="+mj-lt"/>
              </a:rPr>
              <a:t>physical interaction between ocean and atmosphere is far more </a:t>
            </a:r>
            <a:r>
              <a:rPr lang="en-US" sz="2000" dirty="0" smtClean="0">
                <a:solidFill>
                  <a:srgbClr val="004890"/>
                </a:solidFill>
                <a:latin typeface="+mj-lt"/>
              </a:rPr>
              <a:t>realistic. At </a:t>
            </a:r>
            <a:r>
              <a:rPr lang="en-US" sz="2000" dirty="0">
                <a:solidFill>
                  <a:srgbClr val="004890"/>
                </a:solidFill>
                <a:latin typeface="+mj-lt"/>
              </a:rPr>
              <a:t>these </a:t>
            </a:r>
            <a:r>
              <a:rPr lang="en-US" sz="2000" dirty="0" smtClean="0">
                <a:solidFill>
                  <a:srgbClr val="004890"/>
                </a:solidFill>
                <a:latin typeface="+mj-lt"/>
              </a:rPr>
              <a:t>resolutions 220 </a:t>
            </a:r>
            <a:r>
              <a:rPr lang="en-US" sz="2000" dirty="0" err="1" smtClean="0">
                <a:solidFill>
                  <a:srgbClr val="004890"/>
                </a:solidFill>
                <a:latin typeface="+mj-lt"/>
              </a:rPr>
              <a:t>kCPU</a:t>
            </a:r>
            <a:r>
              <a:rPr lang="en-US" sz="2000" dirty="0" smtClean="0">
                <a:solidFill>
                  <a:srgbClr val="004890"/>
                </a:solidFill>
                <a:latin typeface="+mj-lt"/>
              </a:rPr>
              <a:t> hour </a:t>
            </a:r>
            <a:r>
              <a:rPr lang="en-US" sz="2000" dirty="0">
                <a:solidFill>
                  <a:srgbClr val="004890"/>
                </a:solidFill>
                <a:latin typeface="+mj-lt"/>
              </a:rPr>
              <a:t>per simulated </a:t>
            </a:r>
            <a:r>
              <a:rPr lang="en-US" sz="2000" dirty="0" smtClean="0">
                <a:solidFill>
                  <a:srgbClr val="004890"/>
                </a:solidFill>
                <a:latin typeface="+mj-lt"/>
              </a:rPr>
              <a:t>year are needed </a:t>
            </a:r>
            <a:r>
              <a:rPr lang="en-US" sz="2000" dirty="0">
                <a:solidFill>
                  <a:srgbClr val="004890"/>
                </a:solidFill>
                <a:latin typeface="+mj-lt"/>
              </a:rPr>
              <a:t>(typical simulation is 150 years times several members</a:t>
            </a:r>
            <a:r>
              <a:rPr lang="en-US" sz="2000" dirty="0" smtClean="0">
                <a:solidFill>
                  <a:srgbClr val="004890"/>
                </a:solidFill>
                <a:latin typeface="+mj-lt"/>
              </a:rPr>
              <a:t>). </a:t>
            </a:r>
            <a:r>
              <a:rPr lang="en-US" sz="2000" b="1" spc="-1" dirty="0" smtClean="0">
                <a:solidFill>
                  <a:srgbClr val="FF0000"/>
                </a:solidFill>
                <a:uFill>
                  <a:solidFill>
                    <a:srgbClr val="FFFFFF"/>
                  </a:solidFill>
                </a:uFill>
                <a:latin typeface="+mj-lt"/>
                <a:ea typeface="ＭＳ Ｐゴシック"/>
              </a:rPr>
              <a:t>Optimization is indispensable to </a:t>
            </a:r>
            <a:r>
              <a:rPr lang="en-US" sz="2000" b="1" spc="-1" dirty="0">
                <a:solidFill>
                  <a:srgbClr val="FF0000"/>
                </a:solidFill>
                <a:uFill>
                  <a:solidFill>
                    <a:srgbClr val="FFFFFF"/>
                  </a:solidFill>
                </a:uFill>
                <a:latin typeface="+mj-lt"/>
                <a:ea typeface="ＭＳ Ｐゴシック"/>
              </a:rPr>
              <a:t>increase the performance of these models</a:t>
            </a:r>
            <a:r>
              <a:rPr lang="en-US" sz="2000" spc="-1" dirty="0" smtClean="0">
                <a:solidFill>
                  <a:srgbClr val="004990"/>
                </a:solidFill>
                <a:uFill>
                  <a:solidFill>
                    <a:srgbClr val="FFFFFF"/>
                  </a:solidFill>
                </a:uFill>
                <a:latin typeface="+mj-lt"/>
                <a:ea typeface="ＭＳ Ｐゴシック"/>
              </a:rPr>
              <a:t>.</a:t>
            </a:r>
            <a:endParaRPr lang="en-US" sz="2000" dirty="0">
              <a:solidFill>
                <a:srgbClr val="004890"/>
              </a:solidFill>
              <a:latin typeface="+mj-lt"/>
            </a:endParaRPr>
          </a:p>
          <a:p>
            <a:pPr marL="0" indent="0" algn="just">
              <a:buNone/>
            </a:pPr>
            <a:endParaRPr lang="en-GB" sz="2000" dirty="0">
              <a:solidFill>
                <a:srgbClr val="004890"/>
              </a:solidFill>
              <a:latin typeface="+mj-lt"/>
            </a:endParaRPr>
          </a:p>
        </p:txBody>
      </p:sp>
      <p:sp>
        <p:nvSpPr>
          <p:cNvPr id="14" name="Text Box 9"/>
          <p:cNvSpPr txBox="1">
            <a:spLocks noChangeArrowheads="1"/>
          </p:cNvSpPr>
          <p:nvPr/>
        </p:nvSpPr>
        <p:spPr bwMode="auto">
          <a:xfrm rot="1884964" flipH="1">
            <a:off x="145382" y="3317818"/>
            <a:ext cx="8904288" cy="1101840"/>
          </a:xfrm>
          <a:prstGeom prst="rect">
            <a:avLst/>
          </a:prstGeom>
          <a:solidFill>
            <a:srgbClr val="D9D9D9">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bIns="9144" anchor="b">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ct val="50000"/>
              </a:spcBef>
            </a:pPr>
            <a:r>
              <a:rPr lang="en-GB" altLang="es-ES" sz="3400" b="1" dirty="0" smtClean="0">
                <a:solidFill>
                  <a:srgbClr val="FF0000"/>
                </a:solidFill>
                <a:latin typeface="Century Gothic" pitchFamily="34" charset="0"/>
              </a:rPr>
              <a:t>Currently the main bottleneck is in the atmospheric I/O</a:t>
            </a:r>
            <a:endParaRPr lang="en-GB" altLang="es-ES" sz="3400" b="1" dirty="0">
              <a:solidFill>
                <a:srgbClr val="FF0000"/>
              </a:solidFill>
              <a:latin typeface="Century Gothic" pitchFamily="34" charset="0"/>
            </a:endParaRPr>
          </a:p>
        </p:txBody>
      </p:sp>
      <p:pic>
        <p:nvPicPr>
          <p:cNvPr id="15" name="Imagen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305801"/>
            <a:ext cx="1752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3550582"/>
      </p:ext>
    </p:extLst>
  </p:cSld>
  <p:clrMapOvr>
    <a:masterClrMapping/>
  </p:clrMapOvr>
  <p:timing>
    <p:tnLst>
      <p:par>
        <p:cTn xmlns:p14="http://schemas.microsoft.com/office/powerpoint/2010/main" id="1" dur="indefinite" restart="never" nodeType="tmRoot">
          <p:childTnLst>
            <p:seq>
              <p:cTn id="2"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TextShape 2"/>
          <p:cNvSpPr txBox="1"/>
          <p:nvPr/>
        </p:nvSpPr>
        <p:spPr>
          <a:xfrm>
            <a:off x="5348" y="131262"/>
            <a:ext cx="6718300" cy="679450"/>
          </a:xfrm>
          <a:prstGeom prst="rect">
            <a:avLst/>
          </a:prstGeom>
          <a:noFill/>
          <a:ln>
            <a:noFill/>
          </a:ln>
        </p:spPr>
        <p:txBody>
          <a:bodyPr lIns="90000" tIns="45000" rIns="90000" bIns="45000"/>
          <a:lstStyle>
            <a:defPPr>
              <a:defRPr lang="en-US"/>
            </a:defPPr>
            <a:lvl1pPr>
              <a:defRPr sz="3600" b="1" spc="-1">
                <a:solidFill>
                  <a:srgbClr val="FFFFFF"/>
                </a:solidFill>
                <a:uFill>
                  <a:solidFill>
                    <a:srgbClr val="FFFFFF"/>
                  </a:solidFill>
                </a:uFill>
                <a:latin typeface="Calibri" panose="020F0502020204030204" pitchFamily="34" charset="0"/>
                <a:ea typeface="ＭＳ Ｐゴシック"/>
              </a:defRPr>
            </a:lvl1pPr>
          </a:lstStyle>
          <a:p>
            <a:r>
              <a:rPr lang="en-US" dirty="0" smtClean="0"/>
              <a:t>NEMO3.6 scalability teleconnections</a:t>
            </a:r>
            <a:endParaRPr lang="en-US" dirty="0"/>
          </a:p>
        </p:txBody>
      </p:sp>
      <p:sp>
        <p:nvSpPr>
          <p:cNvPr id="13" name="Espace réservé du texte 2">
            <a:extLst>
              <a:ext uri="{FF2B5EF4-FFF2-40B4-BE49-F238E27FC236}">
                <a16:creationId xmlns="" xmlns:a16="http://schemas.microsoft.com/office/drawing/2014/main" id="{DE005E42-9F5E-4C53-8F0C-28B769DB37FF}"/>
              </a:ext>
            </a:extLst>
          </p:cNvPr>
          <p:cNvSpPr txBox="1">
            <a:spLocks/>
          </p:cNvSpPr>
          <p:nvPr/>
        </p:nvSpPr>
        <p:spPr>
          <a:xfrm>
            <a:off x="0" y="946484"/>
            <a:ext cx="9144000" cy="50707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480"/>
              </a:spcBef>
              <a:buClr>
                <a:srgbClr val="000000"/>
              </a:buClr>
              <a:buNone/>
            </a:pPr>
            <a:r>
              <a:rPr lang="en-GB" sz="2000" kern="0" dirty="0" smtClean="0">
                <a:solidFill>
                  <a:srgbClr val="4472C4"/>
                </a:solidFill>
                <a:latin typeface="+mj-lt"/>
                <a:ea typeface="Calibri"/>
                <a:cs typeface="Calibri"/>
                <a:sym typeface="Calibri"/>
              </a:rPr>
              <a:t>ORCA12-LIM3 scalability: NEMO 300s, LIM3 600s time step</a:t>
            </a:r>
            <a:r>
              <a:rPr lang="en-GB" sz="2000" dirty="0" smtClean="0">
                <a:solidFill>
                  <a:srgbClr val="004890"/>
                </a:solidFill>
                <a:latin typeface="+mj-lt"/>
                <a:sym typeface="Calibri"/>
              </a:rPr>
              <a:t>.</a:t>
            </a:r>
            <a:endParaRPr lang="en-GB" sz="1200" kern="0" dirty="0">
              <a:solidFill>
                <a:srgbClr val="4472C4"/>
              </a:solidFill>
              <a:latin typeface="+mj-lt"/>
              <a:ea typeface="Calibri"/>
              <a:cs typeface="Calibri"/>
              <a:sym typeface="Calibri"/>
            </a:endParaRPr>
          </a:p>
        </p:txBody>
      </p:sp>
      <p:pic>
        <p:nvPicPr>
          <p:cNvPr id="7" name="Google Shape;134;p23"/>
          <p:cNvPicPr preferRelativeResize="0"/>
          <p:nvPr/>
        </p:nvPicPr>
        <p:blipFill rotWithShape="1">
          <a:blip r:embed="rId3">
            <a:alphaModFix/>
          </a:blip>
          <a:srcRect b="8155"/>
          <a:stretch/>
        </p:blipFill>
        <p:spPr>
          <a:xfrm>
            <a:off x="477643" y="1989049"/>
            <a:ext cx="8229600" cy="4421625"/>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399248387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TextShape 2"/>
          <p:cNvSpPr txBox="1"/>
          <p:nvPr/>
        </p:nvSpPr>
        <p:spPr>
          <a:xfrm>
            <a:off x="5348" y="131262"/>
            <a:ext cx="6718300" cy="679450"/>
          </a:xfrm>
          <a:prstGeom prst="rect">
            <a:avLst/>
          </a:prstGeom>
          <a:noFill/>
          <a:ln>
            <a:noFill/>
          </a:ln>
        </p:spPr>
        <p:txBody>
          <a:bodyPr lIns="90000" tIns="45000" rIns="90000" bIns="45000"/>
          <a:lstStyle>
            <a:defPPr>
              <a:defRPr lang="en-US"/>
            </a:defPPr>
            <a:lvl1pPr>
              <a:defRPr sz="3600" b="1" spc="-1">
                <a:solidFill>
                  <a:srgbClr val="FFFFFF"/>
                </a:solidFill>
                <a:uFill>
                  <a:solidFill>
                    <a:srgbClr val="FFFFFF"/>
                  </a:solidFill>
                </a:uFill>
                <a:latin typeface="Calibri" panose="020F0502020204030204" pitchFamily="34" charset="0"/>
                <a:ea typeface="ＭＳ Ｐゴシック"/>
              </a:defRPr>
            </a:lvl1pPr>
          </a:lstStyle>
          <a:p>
            <a:r>
              <a:rPr lang="en-US" dirty="0" smtClean="0"/>
              <a:t>NEMO performance analysis</a:t>
            </a:r>
            <a:endParaRPr lang="en-US" dirty="0"/>
          </a:p>
        </p:txBody>
      </p:sp>
      <p:sp>
        <p:nvSpPr>
          <p:cNvPr id="13" name="Espace réservé du texte 2">
            <a:extLst>
              <a:ext uri="{FF2B5EF4-FFF2-40B4-BE49-F238E27FC236}">
                <a16:creationId xmlns="" xmlns:a16="http://schemas.microsoft.com/office/drawing/2014/main" id="{DE005E42-9F5E-4C53-8F0C-28B769DB37FF}"/>
              </a:ext>
            </a:extLst>
          </p:cNvPr>
          <p:cNvSpPr txBox="1">
            <a:spLocks/>
          </p:cNvSpPr>
          <p:nvPr/>
        </p:nvSpPr>
        <p:spPr>
          <a:xfrm>
            <a:off x="0" y="946484"/>
            <a:ext cx="9144000" cy="50707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80"/>
              </a:spcBef>
              <a:buClr>
                <a:srgbClr val="000000"/>
              </a:buClr>
              <a:buSzPts val="2200"/>
            </a:pPr>
            <a:r>
              <a:rPr lang="en-GB" kern="0" dirty="0">
                <a:solidFill>
                  <a:srgbClr val="4472C4"/>
                </a:solidFill>
                <a:latin typeface="+mj-lt"/>
                <a:ea typeface="Calibri"/>
                <a:cs typeface="Calibri"/>
                <a:sym typeface="Calibri"/>
              </a:rPr>
              <a:t>Communications are the main performance problem. Even in the 16-core case parallel efficiency is really bad.</a:t>
            </a:r>
          </a:p>
          <a:p>
            <a:pPr>
              <a:spcBef>
                <a:spcPts val="480"/>
              </a:spcBef>
              <a:buClr>
                <a:srgbClr val="000000"/>
              </a:buClr>
              <a:buSzPts val="2200"/>
            </a:pPr>
            <a:r>
              <a:rPr lang="en-GB" kern="0" dirty="0">
                <a:solidFill>
                  <a:srgbClr val="4472C4"/>
                </a:solidFill>
                <a:latin typeface="+mj-lt"/>
                <a:ea typeface="Calibri"/>
                <a:cs typeface="Calibri"/>
                <a:sym typeface="Calibri"/>
              </a:rPr>
              <a:t>The </a:t>
            </a:r>
            <a:r>
              <a:rPr lang="en-GB" kern="0" dirty="0" smtClean="0">
                <a:solidFill>
                  <a:srgbClr val="4472C4"/>
                </a:solidFill>
                <a:latin typeface="+mj-lt"/>
                <a:ea typeface="Calibri"/>
                <a:cs typeface="Calibri"/>
                <a:sym typeface="Calibri"/>
              </a:rPr>
              <a:t>panel on the </a:t>
            </a:r>
            <a:r>
              <a:rPr lang="en-GB" kern="0" dirty="0">
                <a:solidFill>
                  <a:srgbClr val="4472C4"/>
                </a:solidFill>
                <a:latin typeface="+mj-lt"/>
                <a:ea typeface="Calibri"/>
                <a:cs typeface="Calibri"/>
                <a:sym typeface="Calibri"/>
              </a:rPr>
              <a:t>right shows how sensitive the model is to network latency.</a:t>
            </a:r>
          </a:p>
          <a:p>
            <a:pPr>
              <a:spcBef>
                <a:spcPts val="480"/>
              </a:spcBef>
              <a:buClr>
                <a:srgbClr val="000000"/>
              </a:buClr>
              <a:buSzPts val="2200"/>
            </a:pPr>
            <a:r>
              <a:rPr lang="en-GB" kern="0" dirty="0" smtClean="0">
                <a:solidFill>
                  <a:srgbClr val="4472C4"/>
                </a:solidFill>
                <a:latin typeface="+mj-lt"/>
                <a:ea typeface="Calibri"/>
                <a:cs typeface="Calibri"/>
                <a:sym typeface="Calibri"/>
              </a:rPr>
              <a:t>Communication </a:t>
            </a:r>
            <a:r>
              <a:rPr lang="en-GB" kern="0" dirty="0">
                <a:solidFill>
                  <a:srgbClr val="4472C4"/>
                </a:solidFill>
                <a:latin typeface="+mj-lt"/>
                <a:ea typeface="Calibri"/>
                <a:cs typeface="Calibri"/>
                <a:sym typeface="Calibri"/>
              </a:rPr>
              <a:t>efficiency drops much </a:t>
            </a:r>
            <a:r>
              <a:rPr lang="en-GB" kern="0" dirty="0" smtClean="0">
                <a:solidFill>
                  <a:srgbClr val="4472C4"/>
                </a:solidFill>
                <a:latin typeface="+mj-lt"/>
                <a:ea typeface="Calibri"/>
                <a:cs typeface="Calibri"/>
                <a:sym typeface="Calibri"/>
              </a:rPr>
              <a:t>faster than computational efficiency.</a:t>
            </a:r>
            <a:endParaRPr lang="en-GB" kern="0" dirty="0">
              <a:solidFill>
                <a:srgbClr val="4472C4"/>
              </a:solidFill>
              <a:latin typeface="+mj-lt"/>
              <a:ea typeface="Calibri"/>
              <a:cs typeface="Calibri"/>
              <a:sym typeface="Calibri"/>
            </a:endParaRPr>
          </a:p>
        </p:txBody>
      </p:sp>
      <p:pic>
        <p:nvPicPr>
          <p:cNvPr id="5" name="Google Shape;258;p28"/>
          <p:cNvPicPr preferRelativeResize="0"/>
          <p:nvPr/>
        </p:nvPicPr>
        <p:blipFill rotWithShape="1">
          <a:blip r:embed="rId3">
            <a:alphaModFix/>
          </a:blip>
          <a:srcRect/>
          <a:stretch/>
        </p:blipFill>
        <p:spPr>
          <a:xfrm>
            <a:off x="4611916" y="3513919"/>
            <a:ext cx="4500000" cy="2374765"/>
          </a:xfrm>
          <a:prstGeom prst="rect">
            <a:avLst/>
          </a:prstGeom>
          <a:noFill/>
          <a:ln>
            <a:noFill/>
          </a:ln>
        </p:spPr>
      </p:pic>
      <p:pic>
        <p:nvPicPr>
          <p:cNvPr id="6" name="Google Shape;259;p28"/>
          <p:cNvPicPr preferRelativeResize="0"/>
          <p:nvPr/>
        </p:nvPicPr>
        <p:blipFill rotWithShape="1">
          <a:blip r:embed="rId4">
            <a:alphaModFix/>
          </a:blip>
          <a:srcRect/>
          <a:stretch/>
        </p:blipFill>
        <p:spPr>
          <a:xfrm>
            <a:off x="69516" y="3336757"/>
            <a:ext cx="4422292" cy="2684931"/>
          </a:xfrm>
          <a:prstGeom prst="rect">
            <a:avLst/>
          </a:prstGeom>
          <a:noFill/>
          <a:ln>
            <a:noFill/>
          </a:ln>
        </p:spPr>
      </p:pic>
    </p:spTree>
    <p:extLst>
      <p:ext uri="{BB962C8B-B14F-4D97-AF65-F5344CB8AC3E}">
        <p14:creationId xmlns:p14="http://schemas.microsoft.com/office/powerpoint/2010/main" val="342118058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TextShape 2"/>
          <p:cNvSpPr txBox="1"/>
          <p:nvPr/>
        </p:nvSpPr>
        <p:spPr>
          <a:xfrm>
            <a:off x="5348" y="131262"/>
            <a:ext cx="6718300" cy="679450"/>
          </a:xfrm>
          <a:prstGeom prst="rect">
            <a:avLst/>
          </a:prstGeom>
          <a:noFill/>
          <a:ln>
            <a:noFill/>
          </a:ln>
        </p:spPr>
        <p:txBody>
          <a:bodyPr lIns="90000" tIns="45000" rIns="90000" bIns="45000"/>
          <a:lstStyle>
            <a:defPPr>
              <a:defRPr lang="en-US"/>
            </a:defPPr>
            <a:lvl1pPr>
              <a:defRPr sz="3600" b="1" spc="-1">
                <a:solidFill>
                  <a:srgbClr val="FFFFFF"/>
                </a:solidFill>
                <a:uFill>
                  <a:solidFill>
                    <a:srgbClr val="FFFFFF"/>
                  </a:solidFill>
                </a:uFill>
                <a:latin typeface="Calibri" panose="020F0502020204030204" pitchFamily="34" charset="0"/>
                <a:ea typeface="ＭＳ Ｐゴシック"/>
              </a:defRPr>
            </a:lvl1pPr>
          </a:lstStyle>
          <a:p>
            <a:r>
              <a:rPr lang="en-US" dirty="0" smtClean="0"/>
              <a:t>NEMO optimizations</a:t>
            </a:r>
            <a:endParaRPr lang="en-US" dirty="0"/>
          </a:p>
        </p:txBody>
      </p:sp>
      <p:pic>
        <p:nvPicPr>
          <p:cNvPr id="7" name="Google Shape;265;p29"/>
          <p:cNvPicPr preferRelativeResize="0"/>
          <p:nvPr/>
        </p:nvPicPr>
        <p:blipFill rotWithShape="1">
          <a:blip r:embed="rId3">
            <a:alphaModFix/>
          </a:blip>
          <a:srcRect t="13739" b="11673"/>
          <a:stretch/>
        </p:blipFill>
        <p:spPr>
          <a:xfrm>
            <a:off x="477325" y="2476500"/>
            <a:ext cx="3570300" cy="1385100"/>
          </a:xfrm>
          <a:prstGeom prst="rect">
            <a:avLst/>
          </a:prstGeom>
          <a:noFill/>
          <a:ln>
            <a:noFill/>
          </a:ln>
        </p:spPr>
      </p:pic>
      <p:pic>
        <p:nvPicPr>
          <p:cNvPr id="8" name="Google Shape;266;p29"/>
          <p:cNvPicPr preferRelativeResize="0"/>
          <p:nvPr/>
        </p:nvPicPr>
        <p:blipFill rotWithShape="1">
          <a:blip r:embed="rId4">
            <a:alphaModFix/>
          </a:blip>
          <a:srcRect/>
          <a:stretch/>
        </p:blipFill>
        <p:spPr>
          <a:xfrm>
            <a:off x="4722487" y="4531141"/>
            <a:ext cx="4019700" cy="1677000"/>
          </a:xfrm>
          <a:prstGeom prst="rect">
            <a:avLst/>
          </a:prstGeom>
          <a:noFill/>
          <a:ln>
            <a:noFill/>
          </a:ln>
        </p:spPr>
      </p:pic>
      <p:pic>
        <p:nvPicPr>
          <p:cNvPr id="9" name="Google Shape;267;p29"/>
          <p:cNvPicPr preferRelativeResize="0"/>
          <p:nvPr/>
        </p:nvPicPr>
        <p:blipFill rotWithShape="1">
          <a:blip r:embed="rId5">
            <a:alphaModFix/>
          </a:blip>
          <a:srcRect/>
          <a:stretch/>
        </p:blipFill>
        <p:spPr>
          <a:xfrm>
            <a:off x="4519470" y="2553202"/>
            <a:ext cx="4013100" cy="998700"/>
          </a:xfrm>
          <a:prstGeom prst="rect">
            <a:avLst/>
          </a:prstGeom>
          <a:noFill/>
          <a:ln>
            <a:noFill/>
          </a:ln>
        </p:spPr>
      </p:pic>
      <p:sp>
        <p:nvSpPr>
          <p:cNvPr id="10" name="Google Shape;268;p29"/>
          <p:cNvSpPr txBox="1"/>
          <p:nvPr/>
        </p:nvSpPr>
        <p:spPr>
          <a:xfrm>
            <a:off x="749330" y="896506"/>
            <a:ext cx="2454600" cy="369300"/>
          </a:xfrm>
          <a:prstGeom prst="rect">
            <a:avLst/>
          </a:prstGeom>
          <a:noFill/>
          <a:ln>
            <a:noFill/>
          </a:ln>
        </p:spPr>
        <p:txBody>
          <a:bodyPr spcFirstLastPara="1" wrap="square" lIns="91425" tIns="45700" rIns="91425" bIns="45700" anchor="t" anchorCtr="0">
            <a:noAutofit/>
          </a:bodyPr>
          <a:lstStyle/>
          <a:p>
            <a:pPr defTabSz="914400">
              <a:buClr>
                <a:srgbClr val="000000"/>
              </a:buClr>
              <a:buFont typeface="Arial"/>
              <a:buNone/>
            </a:pPr>
            <a:r>
              <a:rPr lang="es-ES" kern="0">
                <a:solidFill>
                  <a:srgbClr val="000000"/>
                </a:solidFill>
                <a:latin typeface="+mj-lt"/>
                <a:ea typeface="Calibri"/>
                <a:cs typeface="Calibri"/>
                <a:sym typeface="Calibri"/>
              </a:rPr>
              <a:t>MPI message packing</a:t>
            </a:r>
            <a:endParaRPr sz="1400" kern="0">
              <a:solidFill>
                <a:srgbClr val="000000"/>
              </a:solidFill>
              <a:latin typeface="+mj-lt"/>
              <a:ea typeface="Calibri"/>
              <a:cs typeface="Calibri"/>
              <a:sym typeface="Calibri"/>
            </a:endParaRPr>
          </a:p>
        </p:txBody>
      </p:sp>
      <p:sp>
        <p:nvSpPr>
          <p:cNvPr id="11" name="Google Shape;269;p29"/>
          <p:cNvSpPr txBox="1"/>
          <p:nvPr/>
        </p:nvSpPr>
        <p:spPr>
          <a:xfrm>
            <a:off x="5004048" y="896506"/>
            <a:ext cx="3236700" cy="369300"/>
          </a:xfrm>
          <a:prstGeom prst="rect">
            <a:avLst/>
          </a:prstGeom>
          <a:noFill/>
          <a:ln>
            <a:noFill/>
          </a:ln>
        </p:spPr>
        <p:txBody>
          <a:bodyPr spcFirstLastPara="1" wrap="square" lIns="91425" tIns="45700" rIns="91425" bIns="45700" anchor="t" anchorCtr="0">
            <a:noAutofit/>
          </a:bodyPr>
          <a:lstStyle/>
          <a:p>
            <a:pPr defTabSz="914400">
              <a:buClr>
                <a:srgbClr val="000000"/>
              </a:buClr>
              <a:buFont typeface="Arial"/>
              <a:buNone/>
            </a:pPr>
            <a:r>
              <a:rPr lang="es-ES" kern="0">
                <a:solidFill>
                  <a:srgbClr val="000000"/>
                </a:solidFill>
                <a:latin typeface="+mj-lt"/>
                <a:ea typeface="Calibri"/>
                <a:cs typeface="Calibri"/>
                <a:sym typeface="Calibri"/>
              </a:rPr>
              <a:t>Convergence check reduction</a:t>
            </a:r>
            <a:endParaRPr sz="1400" kern="0">
              <a:solidFill>
                <a:srgbClr val="000000"/>
              </a:solidFill>
              <a:latin typeface="+mj-lt"/>
              <a:ea typeface="Calibri"/>
              <a:cs typeface="Calibri"/>
              <a:sym typeface="Calibri"/>
            </a:endParaRPr>
          </a:p>
        </p:txBody>
      </p:sp>
      <p:sp>
        <p:nvSpPr>
          <p:cNvPr id="12" name="Google Shape;270;p29"/>
          <p:cNvSpPr txBox="1"/>
          <p:nvPr/>
        </p:nvSpPr>
        <p:spPr>
          <a:xfrm>
            <a:off x="749313" y="4141320"/>
            <a:ext cx="1326000" cy="369300"/>
          </a:xfrm>
          <a:prstGeom prst="rect">
            <a:avLst/>
          </a:prstGeom>
          <a:noFill/>
          <a:ln>
            <a:noFill/>
          </a:ln>
        </p:spPr>
        <p:txBody>
          <a:bodyPr spcFirstLastPara="1" wrap="square" lIns="91425" tIns="45700" rIns="91425" bIns="45700" anchor="t" anchorCtr="0">
            <a:noAutofit/>
          </a:bodyPr>
          <a:lstStyle/>
          <a:p>
            <a:pPr defTabSz="914400">
              <a:buClr>
                <a:srgbClr val="000000"/>
              </a:buClr>
              <a:buFont typeface="Arial"/>
              <a:buNone/>
            </a:pPr>
            <a:r>
              <a:rPr lang="en-GB" kern="0" dirty="0" smtClean="0">
                <a:solidFill>
                  <a:srgbClr val="000000"/>
                </a:solidFill>
                <a:latin typeface="+mj-lt"/>
                <a:ea typeface="Calibri"/>
                <a:cs typeface="Calibri"/>
                <a:sym typeface="Calibri"/>
              </a:rPr>
              <a:t>Reordering</a:t>
            </a:r>
            <a:endParaRPr lang="en-GB" sz="1400" kern="0" dirty="0">
              <a:solidFill>
                <a:srgbClr val="000000"/>
              </a:solidFill>
              <a:latin typeface="+mj-lt"/>
              <a:ea typeface="Calibri"/>
              <a:cs typeface="Calibri"/>
              <a:sym typeface="Calibri"/>
            </a:endParaRPr>
          </a:p>
        </p:txBody>
      </p:sp>
      <p:cxnSp>
        <p:nvCxnSpPr>
          <p:cNvPr id="14" name="Google Shape;272;p29"/>
          <p:cNvCxnSpPr/>
          <p:nvPr/>
        </p:nvCxnSpPr>
        <p:spPr>
          <a:xfrm>
            <a:off x="323528" y="4044564"/>
            <a:ext cx="8424900" cy="0"/>
          </a:xfrm>
          <a:prstGeom prst="straightConnector1">
            <a:avLst/>
          </a:prstGeom>
          <a:noFill/>
          <a:ln w="9525" cap="flat" cmpd="sng">
            <a:solidFill>
              <a:srgbClr val="00478F"/>
            </a:solidFill>
            <a:prstDash val="solid"/>
            <a:round/>
            <a:headEnd type="none" w="sm" len="sm"/>
            <a:tailEnd type="none" w="sm" len="sm"/>
          </a:ln>
        </p:spPr>
      </p:cxnSp>
      <p:cxnSp>
        <p:nvCxnSpPr>
          <p:cNvPr id="15" name="Google Shape;273;p29"/>
          <p:cNvCxnSpPr/>
          <p:nvPr/>
        </p:nvCxnSpPr>
        <p:spPr>
          <a:xfrm>
            <a:off x="4122818" y="1268736"/>
            <a:ext cx="0" cy="2779500"/>
          </a:xfrm>
          <a:prstGeom prst="straightConnector1">
            <a:avLst/>
          </a:prstGeom>
          <a:noFill/>
          <a:ln w="9525" cap="flat" cmpd="sng">
            <a:solidFill>
              <a:srgbClr val="00478F"/>
            </a:solidFill>
            <a:prstDash val="solid"/>
            <a:round/>
            <a:headEnd type="none" w="sm" len="sm"/>
            <a:tailEnd type="none" w="sm" len="sm"/>
          </a:ln>
        </p:spPr>
      </p:cxnSp>
      <p:sp>
        <p:nvSpPr>
          <p:cNvPr id="16" name="Google Shape;274;p29"/>
          <p:cNvSpPr txBox="1"/>
          <p:nvPr/>
        </p:nvSpPr>
        <p:spPr>
          <a:xfrm>
            <a:off x="179512" y="1353620"/>
            <a:ext cx="3744300" cy="900300"/>
          </a:xfrm>
          <a:prstGeom prst="rect">
            <a:avLst/>
          </a:prstGeom>
          <a:noFill/>
          <a:ln>
            <a:noFill/>
          </a:ln>
        </p:spPr>
        <p:txBody>
          <a:bodyPr spcFirstLastPara="1" wrap="square" lIns="91425" tIns="45700" rIns="91425" bIns="45700" anchor="t" anchorCtr="0">
            <a:noAutofit/>
          </a:bodyPr>
          <a:lstStyle/>
          <a:p>
            <a:pPr algn="just" defTabSz="914400">
              <a:buClr>
                <a:srgbClr val="000000"/>
              </a:buClr>
              <a:buFont typeface="Arial"/>
              <a:buNone/>
            </a:pPr>
            <a:r>
              <a:rPr lang="en-GB" sz="1200" kern="0" dirty="0" smtClean="0">
                <a:solidFill>
                  <a:srgbClr val="002448"/>
                </a:solidFill>
                <a:latin typeface="+mj-lt"/>
                <a:ea typeface="Calibri"/>
                <a:cs typeface="Calibri"/>
                <a:sym typeface="Calibri"/>
              </a:rPr>
              <a:t>Taking into account that NEMO is really sensitive to latency, message aggregation is the best way to reduce the time invested in communications. Therefore, consecutive messages have been packed wherever the computational dependencies allow to do so.</a:t>
            </a:r>
            <a:endParaRPr lang="en-GB" sz="1200" kern="0" dirty="0">
              <a:solidFill>
                <a:srgbClr val="000000"/>
              </a:solidFill>
              <a:latin typeface="+mj-lt"/>
              <a:ea typeface="Calibri"/>
              <a:cs typeface="Calibri"/>
              <a:sym typeface="Calibri"/>
            </a:endParaRPr>
          </a:p>
        </p:txBody>
      </p:sp>
      <p:sp>
        <p:nvSpPr>
          <p:cNvPr id="17" name="Google Shape;275;p29"/>
          <p:cNvSpPr txBox="1"/>
          <p:nvPr/>
        </p:nvSpPr>
        <p:spPr>
          <a:xfrm>
            <a:off x="4283968" y="1353620"/>
            <a:ext cx="4320600" cy="900300"/>
          </a:xfrm>
          <a:prstGeom prst="rect">
            <a:avLst/>
          </a:prstGeom>
          <a:noFill/>
          <a:ln>
            <a:noFill/>
          </a:ln>
        </p:spPr>
        <p:txBody>
          <a:bodyPr spcFirstLastPara="1" wrap="square" lIns="91425" tIns="45700" rIns="91425" bIns="45700" anchor="t" anchorCtr="0">
            <a:noAutofit/>
          </a:bodyPr>
          <a:lstStyle/>
          <a:p>
            <a:pPr algn="just" defTabSz="914400">
              <a:buClr>
                <a:srgbClr val="000000"/>
              </a:buClr>
              <a:buFont typeface="Arial"/>
              <a:buNone/>
            </a:pPr>
            <a:r>
              <a:rPr lang="en-GB" sz="1200" kern="0" dirty="0" smtClean="0">
                <a:solidFill>
                  <a:srgbClr val="002448"/>
                </a:solidFill>
                <a:latin typeface="+mj-lt"/>
                <a:ea typeface="Calibri"/>
                <a:cs typeface="Calibri"/>
                <a:sym typeface="Calibri"/>
              </a:rPr>
              <a:t>Some routines use collective communications to perform a convergence check in iterative solvers. The cost of </a:t>
            </a:r>
            <a:r>
              <a:rPr lang="en-GB" sz="1200" kern="0" dirty="0" err="1" smtClean="0">
                <a:solidFill>
                  <a:srgbClr val="002448"/>
                </a:solidFill>
                <a:latin typeface="+mj-lt"/>
                <a:ea typeface="Calibri"/>
                <a:cs typeface="Calibri"/>
                <a:sym typeface="Calibri"/>
              </a:rPr>
              <a:t>theseverifications</a:t>
            </a:r>
            <a:r>
              <a:rPr lang="en-GB" sz="1200" kern="0" dirty="0" smtClean="0">
                <a:solidFill>
                  <a:srgbClr val="002448"/>
                </a:solidFill>
                <a:latin typeface="+mj-lt"/>
                <a:ea typeface="Calibri"/>
                <a:cs typeface="Calibri"/>
                <a:sym typeface="Calibri"/>
              </a:rPr>
              <a:t> is really high, reaching 66% of the time. Wherever the model allowed it, we reduced the frequency of these verifications in order to increase parallel efficiency.</a:t>
            </a:r>
            <a:endParaRPr lang="en-GB" sz="1200" kern="0" dirty="0">
              <a:solidFill>
                <a:srgbClr val="000000"/>
              </a:solidFill>
              <a:latin typeface="+mj-lt"/>
              <a:ea typeface="Calibri"/>
              <a:cs typeface="Calibri"/>
              <a:sym typeface="Calibri"/>
            </a:endParaRPr>
          </a:p>
        </p:txBody>
      </p:sp>
      <p:sp>
        <p:nvSpPr>
          <p:cNvPr id="18" name="Google Shape;276;p29"/>
          <p:cNvSpPr txBox="1"/>
          <p:nvPr/>
        </p:nvSpPr>
        <p:spPr>
          <a:xfrm>
            <a:off x="179500" y="4607350"/>
            <a:ext cx="4192500" cy="1385100"/>
          </a:xfrm>
          <a:prstGeom prst="rect">
            <a:avLst/>
          </a:prstGeom>
          <a:noFill/>
          <a:ln>
            <a:noFill/>
          </a:ln>
        </p:spPr>
        <p:txBody>
          <a:bodyPr spcFirstLastPara="1" wrap="square" lIns="91425" tIns="45700" rIns="91425" bIns="45700" anchor="t" anchorCtr="0">
            <a:noAutofit/>
          </a:bodyPr>
          <a:lstStyle/>
          <a:p>
            <a:pPr algn="just" defTabSz="914400">
              <a:buClr>
                <a:srgbClr val="000000"/>
              </a:buClr>
              <a:buFont typeface="Arial"/>
              <a:buNone/>
            </a:pPr>
            <a:r>
              <a:rPr lang="en-GB" sz="1200" kern="0" dirty="0" smtClean="0">
                <a:solidFill>
                  <a:srgbClr val="002448"/>
                </a:solidFill>
                <a:latin typeface="+mj-lt"/>
                <a:ea typeface="Calibri"/>
                <a:cs typeface="Calibri"/>
                <a:sym typeface="Calibri"/>
              </a:rPr>
              <a:t>In order to apply the message packing optimization to as many routines as it was possible, it was necessary to rearrange some computation and communication regions, taking into account the dependencies between them, to reduce the number of messages. This way it was possible to compute (and communicate) up to 41 variables at the same time, resulting in a dramatic reduction of the granularity.</a:t>
            </a:r>
            <a:endParaRPr lang="en-GB" sz="1200" kern="0" dirty="0">
              <a:solidFill>
                <a:srgbClr val="000000"/>
              </a:solidFill>
              <a:latin typeface="+mj-lt"/>
              <a:ea typeface="Calibri"/>
              <a:cs typeface="Calibri"/>
              <a:sym typeface="Calibri"/>
            </a:endParaRPr>
          </a:p>
        </p:txBody>
      </p:sp>
    </p:spTree>
    <p:extLst>
      <p:ext uri="{BB962C8B-B14F-4D97-AF65-F5344CB8AC3E}">
        <p14:creationId xmlns:p14="http://schemas.microsoft.com/office/powerpoint/2010/main" val="23392103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childTnLst>
                                </p:cTn>
                              </p:par>
                              <p:par>
                                <p:cTn id="36" presetID="10"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childTnLst>
                                </p:cTn>
                              </p:par>
                              <p:par>
                                <p:cTn id="39" presetID="10"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ma de Office">
  <a:themeElements>
    <a:clrScheme name="Personalizado 1">
      <a:dk1>
        <a:sysClr val="windowText" lastClr="000000"/>
      </a:dk1>
      <a:lt1>
        <a:sysClr val="window" lastClr="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1800" b="0" i="0" u="none" strike="noStrike" cap="none" normalizeH="0" baseline="0" smtClean="0">
            <a:ln>
              <a:noFill/>
            </a:ln>
            <a:solidFill>
              <a:schemeClr val="bg1"/>
            </a:solidFill>
            <a:effectLst/>
            <a:latin typeface="Arial"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1800" b="0" i="0" u="none" strike="noStrike" cap="none" normalizeH="0" baseline="0" smtClean="0">
            <a:ln>
              <a:noFill/>
            </a:ln>
            <a:solidFill>
              <a:schemeClr val="bg1"/>
            </a:solidFill>
            <a:effectLst/>
            <a:latin typeface="Arial"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16063</TotalTime>
  <Words>4098</Words>
  <Application>Microsoft Macintosh PowerPoint</Application>
  <PresentationFormat>Presentación en pantalla (4:3)</PresentationFormat>
  <Paragraphs>522</Paragraphs>
  <Slides>36</Slides>
  <Notes>34</Notes>
  <HiddenSlides>0</HiddenSlides>
  <MMClips>1</MMClips>
  <ScaleCrop>false</ScaleCrop>
  <HeadingPairs>
    <vt:vector size="4" baseType="variant">
      <vt:variant>
        <vt:lpstr>Tema</vt:lpstr>
      </vt:variant>
      <vt:variant>
        <vt:i4>5</vt:i4>
      </vt:variant>
      <vt:variant>
        <vt:lpstr>Títulos de diapositiva</vt:lpstr>
      </vt:variant>
      <vt:variant>
        <vt:i4>36</vt:i4>
      </vt:variant>
    </vt:vector>
  </HeadingPairs>
  <TitlesOfParts>
    <vt:vector size="41" baseType="lpstr">
      <vt:lpstr>Tema de Office</vt:lpstr>
      <vt:lpstr>1_Office Theme</vt:lpstr>
      <vt:lpstr>1_Tema de Office</vt:lpstr>
      <vt:lpstr>2_Office Theme</vt:lpstr>
      <vt:lpstr>Office Theme</vt:lpstr>
      <vt:lpstr>Presentación de PowerPoint</vt:lpstr>
      <vt:lpstr>Earth Sciences Department</vt:lpstr>
      <vt:lpstr>Objectives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Making a difference in environmental services</vt:lpstr>
      <vt:lpstr>From research to services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BSC Slides v.1</dc:title>
  <dc:creator>BSC-CNS</dc:creator>
  <cp:lastModifiedBy>P. Ortega (BSC)</cp:lastModifiedBy>
  <cp:revision>519</cp:revision>
  <dcterms:created xsi:type="dcterms:W3CDTF">2016-07-07T10:13:32Z</dcterms:created>
  <dcterms:modified xsi:type="dcterms:W3CDTF">2019-02-18T08:31:14Z</dcterms:modified>
</cp:coreProperties>
</file>