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2" r:id="rId4"/>
    <p:sldId id="260" r:id="rId5"/>
    <p:sldId id="263" r:id="rId6"/>
    <p:sldId id="264" r:id="rId7"/>
    <p:sldId id="266" r:id="rId8"/>
    <p:sldId id="265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967D0-BF7E-F04A-BF98-7BF582A5F677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BA69B-9F50-2F40-9A04-CABC26323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14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FED6D-4DC3-DB44-8886-26A00979B68B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81C90-27A1-5C41-B69E-15E757BD3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50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B99E-7555-0948-835C-B85912327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4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B99E-7555-0948-835C-B85912327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4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B99E-7555-0948-835C-B85912327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5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B99E-7555-0948-835C-B85912327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2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B99E-7555-0948-835C-B85912327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2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B99E-7555-0948-835C-B85912327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4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B99E-7555-0948-835C-B85912327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3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B99E-7555-0948-835C-B85912327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3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B99E-7555-0948-835C-B85912327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4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B99E-7555-0948-835C-B85912327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9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B99E-7555-0948-835C-B85912327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21174"/>
            <a:ext cx="418155" cy="258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B99E-7555-0948-835C-B85912327F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200534" y="64973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pv_logo_sun_simple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59" y="6163948"/>
            <a:ext cx="2143569" cy="6534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716206" y="6244052"/>
            <a:ext cx="1844993" cy="50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64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T4ZQAQf5y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5305"/>
            <a:ext cx="7772400" cy="1470025"/>
          </a:xfrm>
        </p:spPr>
        <p:txBody>
          <a:bodyPr/>
          <a:lstStyle/>
          <a:p>
            <a:r>
              <a:rPr lang="en-US" dirty="0" smtClean="0"/>
              <a:t>PRIMAVERA model evaluation aims and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8390"/>
            <a:ext cx="7086600" cy="21104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en-US" b="1" i="1" dirty="0" err="1" smtClean="0"/>
              <a:t>Virginie</a:t>
            </a:r>
            <a:r>
              <a:rPr lang="en-US" b="1" i="1" dirty="0" smtClean="0"/>
              <a:t> </a:t>
            </a:r>
            <a:r>
              <a:rPr lang="en-US" b="1" i="1" dirty="0" err="1" smtClean="0"/>
              <a:t>Guemas</a:t>
            </a:r>
            <a:r>
              <a:rPr lang="en-US" b="1" i="1" dirty="0" smtClean="0"/>
              <a:t> (BSC), </a:t>
            </a:r>
            <a:r>
              <a:rPr lang="en-US" dirty="0" smtClean="0"/>
              <a:t>Malcolm Roberts (Reading), Pier Luigi </a:t>
            </a:r>
            <a:r>
              <a:rPr lang="en-US" dirty="0" err="1" smtClean="0"/>
              <a:t>Vidale</a:t>
            </a:r>
            <a:r>
              <a:rPr lang="en-US" dirty="0" smtClean="0"/>
              <a:t> (</a:t>
            </a:r>
            <a:r>
              <a:rPr lang="en-US" dirty="0" err="1" smtClean="0"/>
              <a:t>MetOffice</a:t>
            </a:r>
            <a:r>
              <a:rPr lang="en-US" dirty="0" smtClean="0"/>
              <a:t>), </a:t>
            </a:r>
            <a:r>
              <a:rPr lang="en-US" dirty="0" err="1" smtClean="0"/>
              <a:t>Torben</a:t>
            </a:r>
            <a:r>
              <a:rPr lang="en-US" dirty="0" smtClean="0"/>
              <a:t> </a:t>
            </a:r>
            <a:r>
              <a:rPr lang="en-US" dirty="0" err="1" smtClean="0"/>
              <a:t>Koenigk</a:t>
            </a:r>
            <a:r>
              <a:rPr lang="en-US" dirty="0" smtClean="0"/>
              <a:t> (SMHI), Martin </a:t>
            </a:r>
            <a:r>
              <a:rPr lang="en-US" dirty="0" err="1" smtClean="0"/>
              <a:t>Evaldsson</a:t>
            </a:r>
            <a:r>
              <a:rPr lang="en-US" dirty="0" smtClean="0"/>
              <a:t> (SMHI), </a:t>
            </a:r>
            <a:r>
              <a:rPr lang="en-GB" dirty="0"/>
              <a:t>Ramon Fuentes Franco </a:t>
            </a:r>
            <a:r>
              <a:rPr lang="en-GB" dirty="0" smtClean="0"/>
              <a:t>(SMHI), </a:t>
            </a:r>
            <a:r>
              <a:rPr lang="en-US" dirty="0" smtClean="0"/>
              <a:t>Benoit </a:t>
            </a:r>
            <a:r>
              <a:rPr lang="en-US" dirty="0" err="1" smtClean="0"/>
              <a:t>Vanniere</a:t>
            </a:r>
            <a:r>
              <a:rPr lang="en-US" dirty="0" smtClean="0"/>
              <a:t> (Reading), </a:t>
            </a:r>
            <a:r>
              <a:rPr lang="en-US" dirty="0"/>
              <a:t>Jeremy Grist (NERC</a:t>
            </a:r>
            <a:r>
              <a:rPr lang="en-US" dirty="0" smtClean="0"/>
              <a:t>), Adrian New (NERC), Simon </a:t>
            </a:r>
            <a:r>
              <a:rPr lang="en-US" dirty="0"/>
              <a:t>Josey (NERC</a:t>
            </a:r>
            <a:r>
              <a:rPr lang="en-US" dirty="0" smtClean="0"/>
              <a:t>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322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 aims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fidelity is central to PRIMAVERA</a:t>
            </a:r>
          </a:p>
          <a:p>
            <a:r>
              <a:rPr lang="en-US" dirty="0" smtClean="0"/>
              <a:t>Focus on recent past to near future</a:t>
            </a:r>
          </a:p>
          <a:p>
            <a:r>
              <a:rPr lang="en-US" dirty="0"/>
              <a:t>Process understanding to identify the impacts of climate change and disentangle them from fingerprints of internal variability</a:t>
            </a:r>
          </a:p>
          <a:p>
            <a:r>
              <a:rPr lang="en-US" dirty="0" smtClean="0"/>
              <a:t>Quantify </a:t>
            </a:r>
            <a:r>
              <a:rPr lang="en-US" dirty="0"/>
              <a:t>uncertainties in projection</a:t>
            </a:r>
          </a:p>
          <a:p>
            <a:r>
              <a:rPr lang="en-US" dirty="0" smtClean="0"/>
              <a:t>Focus </a:t>
            </a:r>
            <a:r>
              <a:rPr lang="en-US" dirty="0" smtClean="0"/>
              <a:t>on the North Atlantic Ocean</a:t>
            </a:r>
            <a:r>
              <a:rPr lang="en-US" smtClean="0"/>
              <a:t>, </a:t>
            </a:r>
            <a:r>
              <a:rPr lang="en-US" smtClean="0"/>
              <a:t>Arctic, </a:t>
            </a:r>
            <a:r>
              <a:rPr lang="en-US" dirty="0" smtClean="0"/>
              <a:t>Tropics and their impact on Europe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the added-value of high-resolution</a:t>
            </a:r>
          </a:p>
          <a:p>
            <a:r>
              <a:rPr lang="en-US" dirty="0"/>
              <a:t>Explain how resolution impacts the representation of climate </a:t>
            </a:r>
            <a:r>
              <a:rPr lang="en-US" dirty="0" smtClean="0"/>
              <a:t>variability and change at </a:t>
            </a:r>
            <a:r>
              <a:rPr lang="en-US" dirty="0"/>
              <a:t>the process level</a:t>
            </a:r>
          </a:p>
          <a:p>
            <a:r>
              <a:rPr lang="en-US" dirty="0"/>
              <a:t>Process-based model evaluation 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 aims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to extreme high resolution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78" y="3881087"/>
            <a:ext cx="9124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www.youtube.com/watch?v=JT4ZQAQf5yI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0810" y="1759226"/>
            <a:ext cx="667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Ec-Earth3 climate simulation </a:t>
            </a:r>
            <a:r>
              <a:rPr lang="en-US" sz="2400" dirty="0" err="1" smtClean="0"/>
              <a:t>spinup</a:t>
            </a:r>
            <a:r>
              <a:rPr lang="en-US" sz="2400" dirty="0" smtClean="0"/>
              <a:t> with the ORAC12-T1279 resolution (about 8km globally)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84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processes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AMO variability -&gt; African Easterly wave interactions -&gt; Sahel rainfall + tropical cyclone activity -&gt; mid-latitude storms</a:t>
            </a:r>
          </a:p>
          <a:p>
            <a:r>
              <a:rPr lang="en-US" dirty="0" smtClean="0"/>
              <a:t>Gulf Stream variability -&gt; mid-latitude jet variability / storm tracks -&gt; heat and moisture transport toward Arctic &amp; Europe</a:t>
            </a:r>
          </a:p>
          <a:p>
            <a:r>
              <a:rPr lang="en-US" dirty="0" smtClean="0"/>
              <a:t>Interactions between ice and polar storms</a:t>
            </a:r>
          </a:p>
          <a:p>
            <a:r>
              <a:rPr lang="en-US" dirty="0" smtClean="0"/>
              <a:t>Northward ocean heat transport (response to external forcing) -&gt; sea 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Stream variability (SMHI)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42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EC-Earth HR (T511-ORCA025) vs LR (T255-ORCA1) 1990-2009 : stronger SST gradient – wavier Gulf stream – higher frequency variability in HR</a:t>
            </a:r>
            <a:endParaRPr lang="en-US" sz="2400" dirty="0"/>
          </a:p>
        </p:txBody>
      </p:sp>
      <p:pic>
        <p:nvPicPr>
          <p:cNvPr id="5" name="Image 86"/>
          <p:cNvPicPr>
            <a:picLocks noChangeAspect="1"/>
          </p:cNvPicPr>
          <p:nvPr/>
        </p:nvPicPr>
        <p:blipFill>
          <a:blip r:embed="rId2" cstate="print"/>
          <a:srcRect l="9441" t="1877" r="14166" b="3133"/>
          <a:stretch>
            <a:fillRect/>
          </a:stretch>
        </p:blipFill>
        <p:spPr bwMode="auto">
          <a:xfrm>
            <a:off x="1006692" y="2614202"/>
            <a:ext cx="3318054" cy="30943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Image 87"/>
          <p:cNvPicPr>
            <a:picLocks noChangeAspect="1"/>
          </p:cNvPicPr>
          <p:nvPr/>
        </p:nvPicPr>
        <p:blipFill>
          <a:blip r:embed="rId3" cstate="print"/>
          <a:srcRect l="9441" t="1877" r="14166" b="3133"/>
          <a:stretch>
            <a:fillRect/>
          </a:stretch>
        </p:blipFill>
        <p:spPr bwMode="auto">
          <a:xfrm>
            <a:off x="4433788" y="2614201"/>
            <a:ext cx="3318054" cy="30943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90040" y="5804450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frequency (about 5 years)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36505" y="5807763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frequency (about 10 years)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20478" y="5959299"/>
            <a:ext cx="89440" cy="1035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67461" y="5962614"/>
            <a:ext cx="89440" cy="1035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37930" y="2753172"/>
            <a:ext cx="7205870" cy="2067307"/>
            <a:chOff x="337930" y="2753172"/>
            <a:chExt cx="7205870" cy="2067307"/>
          </a:xfrm>
        </p:grpSpPr>
        <p:sp>
          <p:nvSpPr>
            <p:cNvPr id="4" name="Oval 3"/>
            <p:cNvSpPr/>
            <p:nvPr/>
          </p:nvSpPr>
          <p:spPr>
            <a:xfrm>
              <a:off x="685800" y="4071923"/>
              <a:ext cx="6609521" cy="74855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7930" y="2753172"/>
              <a:ext cx="7205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Higher SST frequency at higher resolution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8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Moisture transport to lands (UREAD)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81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(P-E)/P over land represents the fraction of local precipitation due to moisture convergence</a:t>
            </a:r>
            <a:endParaRPr lang="en-US" sz="2800" dirty="0"/>
          </a:p>
        </p:txBody>
      </p:sp>
      <p:pic>
        <p:nvPicPr>
          <p:cNvPr id="4" name="Synthetic_plot_SouthAmerica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6355" y="2469767"/>
            <a:ext cx="4661401" cy="36563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6"/>
          <p:cNvGrpSpPr/>
          <p:nvPr/>
        </p:nvGrpSpPr>
        <p:grpSpPr>
          <a:xfrm>
            <a:off x="178904" y="3419059"/>
            <a:ext cx="8965095" cy="2707104"/>
            <a:chOff x="178904" y="3419059"/>
            <a:chExt cx="8965095" cy="2707104"/>
          </a:xfrm>
        </p:grpSpPr>
        <p:sp>
          <p:nvSpPr>
            <p:cNvPr id="5" name="Oval 4"/>
            <p:cNvSpPr/>
            <p:nvPr/>
          </p:nvSpPr>
          <p:spPr>
            <a:xfrm>
              <a:off x="3876261" y="5049078"/>
              <a:ext cx="1948069" cy="107708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8904" y="3419059"/>
              <a:ext cx="8965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Larger moisture convergence over land at higher resolution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7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cean heat transport (NERC)</a:t>
            </a:r>
            <a:endParaRPr lang="en-US" dirty="0"/>
          </a:p>
        </p:txBody>
      </p:sp>
      <p:pic>
        <p:nvPicPr>
          <p:cNvPr id="4" name="Content Placeholder 3" descr="Pages from Grist_primavera_final.pd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4575" y="1162878"/>
            <a:ext cx="7466581" cy="50626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02026" y="1848678"/>
            <a:ext cx="1600200" cy="42837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Coordinated sets of experiments to be described in session </a:t>
            </a:r>
            <a:r>
              <a:rPr lang="en-US" dirty="0" smtClean="0"/>
              <a:t>6</a:t>
            </a:r>
            <a:endParaRPr lang="en-US" dirty="0" smtClean="0"/>
          </a:p>
          <a:p>
            <a:r>
              <a:rPr lang="en-US" dirty="0" smtClean="0"/>
              <a:t>Development of process-based metrics to be incorporated in </a:t>
            </a:r>
            <a:r>
              <a:rPr lang="en-US" dirty="0" err="1" smtClean="0"/>
              <a:t>ESMValTool</a:t>
            </a:r>
            <a:r>
              <a:rPr lang="en-US" dirty="0"/>
              <a:t> </a:t>
            </a:r>
            <a:r>
              <a:rPr lang="en-US" dirty="0" smtClean="0"/>
              <a:t>: for single model components and coupled processes ; covering North Atlantic ocean, Arctic, Tropics and impacts on Europe ; to be detailed in session </a:t>
            </a:r>
            <a:r>
              <a:rPr lang="en-US" dirty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92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363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PRIMAVERA model evaluation aims and plan</vt:lpstr>
      <vt:lpstr>Model evaluation aims (1)</vt:lpstr>
      <vt:lpstr>Model evaluation aims (2)</vt:lpstr>
      <vt:lpstr>Up to extreme high resolution</vt:lpstr>
      <vt:lpstr>Examples of processes of interest</vt:lpstr>
      <vt:lpstr>Gulf Stream variability (SMHI)</vt:lpstr>
      <vt:lpstr>Moisture transport to lands (UREAD) </vt:lpstr>
      <vt:lpstr>Ocean heat transport (NERC)</vt:lpstr>
      <vt:lpstr>Model evaluation plans</vt:lpstr>
    </vt:vector>
  </TitlesOfParts>
  <Company>NCAS-Climate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J. Roberts</dc:creator>
  <cp:lastModifiedBy>virginieguemas</cp:lastModifiedBy>
  <cp:revision>43</cp:revision>
  <dcterms:created xsi:type="dcterms:W3CDTF">2015-05-28T07:35:22Z</dcterms:created>
  <dcterms:modified xsi:type="dcterms:W3CDTF">2017-05-20T21:29:01Z</dcterms:modified>
</cp:coreProperties>
</file>