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9" r:id="rId3"/>
    <p:sldId id="276" r:id="rId4"/>
    <p:sldId id="275" r:id="rId5"/>
    <p:sldId id="277" r:id="rId6"/>
    <p:sldId id="278" r:id="rId7"/>
    <p:sldId id="279" r:id="rId8"/>
    <p:sldId id="287" r:id="rId9"/>
    <p:sldId id="280" r:id="rId10"/>
    <p:sldId id="288" r:id="rId11"/>
    <p:sldId id="281" r:id="rId12"/>
    <p:sldId id="283" r:id="rId13"/>
    <p:sldId id="286" r:id="rId14"/>
    <p:sldId id="284" r:id="rId15"/>
    <p:sldId id="294" r:id="rId16"/>
    <p:sldId id="290" r:id="rId17"/>
    <p:sldId id="291" r:id="rId18"/>
    <p:sldId id="292" r:id="rId19"/>
    <p:sldId id="293" r:id="rId20"/>
    <p:sldId id="295" r:id="rId21"/>
    <p:sldId id="282" r:id="rId22"/>
    <p:sldId id="274" r:id="rId23"/>
    <p:sldId id="273" r:id="rId24"/>
    <p:sldId id="285" r:id="rId25"/>
    <p:sldId id="268" r:id="rId26"/>
  </p:sldIdLst>
  <p:sldSz cx="9144000" cy="7019925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0"/>
    <p:restoredTop sz="94591"/>
  </p:normalViewPr>
  <p:slideViewPr>
    <p:cSldViewPr>
      <p:cViewPr varScale="1">
        <p:scale>
          <a:sx n="116" d="100"/>
          <a:sy n="116" d="100"/>
        </p:scale>
        <p:origin x="568" y="192"/>
      </p:cViewPr>
      <p:guideLst>
        <p:guide orient="horz" pos="22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3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1F8792-5ECC-4B51-8C51-5A474EE81B27}" type="doc">
      <dgm:prSet loTypeId="urn:microsoft.com/office/officeart/2005/8/layout/vList4" loCatId="picture" qsTypeId="urn:microsoft.com/office/officeart/2005/8/quickstyle/3d2" qsCatId="3D" csTypeId="urn:microsoft.com/office/officeart/2005/8/colors/accent4_5" csCatId="accent4" phldr="1"/>
      <dgm:spPr/>
      <dgm:t>
        <a:bodyPr/>
        <a:lstStyle/>
        <a:p>
          <a:endParaRPr lang="es-ES"/>
        </a:p>
      </dgm:t>
    </dgm:pt>
    <dgm:pt modelId="{A123D125-7EF6-453E-B15C-69C06AFD1EB5}">
      <dgm:prSet phldrT="[Texto]"/>
      <dgm:spPr/>
      <dgm:t>
        <a:bodyPr/>
        <a:lstStyle/>
        <a:p>
          <a:r>
            <a:rPr lang="en-US" noProof="0" dirty="0" smtClean="0"/>
            <a:t>Performance Team</a:t>
          </a:r>
          <a:endParaRPr lang="en-US" noProof="0" dirty="0"/>
        </a:p>
      </dgm:t>
    </dgm:pt>
    <dgm:pt modelId="{DC8DCE14-E681-4DD8-AC3A-8595CB65C901}" type="parTrans" cxnId="{0111D394-644C-4171-A261-465F8ABFABAB}">
      <dgm:prSet/>
      <dgm:spPr/>
      <dgm:t>
        <a:bodyPr/>
        <a:lstStyle/>
        <a:p>
          <a:endParaRPr lang="es-ES"/>
        </a:p>
      </dgm:t>
    </dgm:pt>
    <dgm:pt modelId="{8607441D-4507-40D9-A98D-5639FF5522CE}" type="sibTrans" cxnId="{0111D394-644C-4171-A261-465F8ABFABAB}">
      <dgm:prSet/>
      <dgm:spPr/>
      <dgm:t>
        <a:bodyPr/>
        <a:lstStyle/>
        <a:p>
          <a:endParaRPr lang="es-ES"/>
        </a:p>
      </dgm:t>
    </dgm:pt>
    <dgm:pt modelId="{07D97D8B-DB47-4313-BAC3-B6EF37156FEB}">
      <dgm:prSet phldrT="[Texto]"/>
      <dgm:spPr/>
      <dgm:t>
        <a:bodyPr/>
        <a:lstStyle/>
        <a:p>
          <a:r>
            <a:rPr lang="en-US" noProof="0" dirty="0" smtClean="0"/>
            <a:t>Models and Workflows Team</a:t>
          </a:r>
          <a:endParaRPr lang="en-US" noProof="0" dirty="0"/>
        </a:p>
      </dgm:t>
    </dgm:pt>
    <dgm:pt modelId="{D46EFBB0-507A-46BA-9FA4-56A6F1175BCA}" type="parTrans" cxnId="{968AC3C2-76C1-4AAF-9531-E83EAA10176E}">
      <dgm:prSet/>
      <dgm:spPr/>
      <dgm:t>
        <a:bodyPr/>
        <a:lstStyle/>
        <a:p>
          <a:endParaRPr lang="es-ES"/>
        </a:p>
      </dgm:t>
    </dgm:pt>
    <dgm:pt modelId="{02F46843-FE29-4E86-BAB5-87C20253D978}" type="sibTrans" cxnId="{968AC3C2-76C1-4AAF-9531-E83EAA10176E}">
      <dgm:prSet/>
      <dgm:spPr/>
      <dgm:t>
        <a:bodyPr/>
        <a:lstStyle/>
        <a:p>
          <a:endParaRPr lang="es-ES"/>
        </a:p>
      </dgm:t>
    </dgm:pt>
    <dgm:pt modelId="{E5117543-343F-47EE-8DD7-25BD29417C5D}">
      <dgm:prSet phldrT="[Texto]"/>
      <dgm:spPr/>
      <dgm:t>
        <a:bodyPr/>
        <a:lstStyle/>
        <a:p>
          <a:r>
            <a:rPr lang="en-US" noProof="0" dirty="0" smtClean="0"/>
            <a:t>Data and Diagnostics Team</a:t>
          </a:r>
          <a:endParaRPr lang="en-US" noProof="0" dirty="0"/>
        </a:p>
      </dgm:t>
    </dgm:pt>
    <dgm:pt modelId="{799A1866-AEC6-4B4E-B6AC-C3BA46A2571F}" type="parTrans" cxnId="{03C5EBF1-CE94-4E8E-A4C9-771C9E250D06}">
      <dgm:prSet/>
      <dgm:spPr/>
      <dgm:t>
        <a:bodyPr/>
        <a:lstStyle/>
        <a:p>
          <a:endParaRPr lang="es-ES"/>
        </a:p>
      </dgm:t>
    </dgm:pt>
    <dgm:pt modelId="{FB1DB511-904B-4346-A978-E472EF49D194}" type="sibTrans" cxnId="{03C5EBF1-CE94-4E8E-A4C9-771C9E250D06}">
      <dgm:prSet/>
      <dgm:spPr/>
      <dgm:t>
        <a:bodyPr/>
        <a:lstStyle/>
        <a:p>
          <a:endParaRPr lang="es-ES"/>
        </a:p>
      </dgm:t>
    </dgm:pt>
    <dgm:pt modelId="{92E43371-CA92-4830-89D9-7930614048A2}">
      <dgm:prSet phldrT="[Texto]"/>
      <dgm:spPr/>
      <dgm:t>
        <a:bodyPr/>
        <a:lstStyle/>
        <a:p>
          <a:r>
            <a:rPr lang="en-US" noProof="0" dirty="0" smtClean="0"/>
            <a:t>Provide HPC Services</a:t>
          </a:r>
          <a:endParaRPr lang="en-US" noProof="0" dirty="0"/>
        </a:p>
      </dgm:t>
    </dgm:pt>
    <dgm:pt modelId="{3CCC444D-02A7-4D98-B89B-D2A820ACB974}" type="parTrans" cxnId="{5BC28BE3-CCC0-4E8D-A363-72CB62E6ADC8}">
      <dgm:prSet/>
      <dgm:spPr/>
      <dgm:t>
        <a:bodyPr/>
        <a:lstStyle/>
        <a:p>
          <a:endParaRPr lang="es-ES"/>
        </a:p>
      </dgm:t>
    </dgm:pt>
    <dgm:pt modelId="{6B5E989C-26F0-4C0F-A1F4-0639008AFA7A}" type="sibTrans" cxnId="{5BC28BE3-CCC0-4E8D-A363-72CB62E6ADC8}">
      <dgm:prSet/>
      <dgm:spPr/>
      <dgm:t>
        <a:bodyPr/>
        <a:lstStyle/>
        <a:p>
          <a:endParaRPr lang="es-ES"/>
        </a:p>
      </dgm:t>
    </dgm:pt>
    <dgm:pt modelId="{74B06648-8045-49C4-A12F-4B52B5B32E5B}">
      <dgm:prSet phldrT="[Texto]"/>
      <dgm:spPr/>
      <dgm:t>
        <a:bodyPr/>
        <a:lstStyle/>
        <a:p>
          <a:r>
            <a:rPr lang="en-US" noProof="0" dirty="0" smtClean="0"/>
            <a:t>Apply new computational methods</a:t>
          </a:r>
          <a:endParaRPr lang="en-US" noProof="0" dirty="0"/>
        </a:p>
      </dgm:t>
    </dgm:pt>
    <dgm:pt modelId="{7B74BC40-8B28-438D-BB08-0C7B23253E47}" type="parTrans" cxnId="{84312252-8B81-4BCF-B4C1-4D8993BB0DC4}">
      <dgm:prSet/>
      <dgm:spPr/>
      <dgm:t>
        <a:bodyPr/>
        <a:lstStyle/>
        <a:p>
          <a:endParaRPr lang="es-ES"/>
        </a:p>
      </dgm:t>
    </dgm:pt>
    <dgm:pt modelId="{CF700658-26D1-4B1C-BA66-CDDA38D7867D}" type="sibTrans" cxnId="{84312252-8B81-4BCF-B4C1-4D8993BB0DC4}">
      <dgm:prSet/>
      <dgm:spPr/>
      <dgm:t>
        <a:bodyPr/>
        <a:lstStyle/>
        <a:p>
          <a:endParaRPr lang="es-ES"/>
        </a:p>
      </dgm:t>
    </dgm:pt>
    <dgm:pt modelId="{D2A8842A-8A3D-4739-9456-1AB22B514FA3}">
      <dgm:prSet phldrT="[Texto]"/>
      <dgm:spPr/>
      <dgm:t>
        <a:bodyPr/>
        <a:lstStyle/>
        <a:p>
          <a:r>
            <a:rPr lang="en-US" b="0" noProof="0" dirty="0" smtClean="0"/>
            <a:t>Development of HPC user-friendly software framework </a:t>
          </a:r>
          <a:endParaRPr lang="en-US" b="0" noProof="0" dirty="0"/>
        </a:p>
      </dgm:t>
    </dgm:pt>
    <dgm:pt modelId="{217C7EFF-35F1-4B8A-AF87-4EEABDCBA183}" type="parTrans" cxnId="{8D3FC872-85E3-44AB-B073-853E2723F9DF}">
      <dgm:prSet/>
      <dgm:spPr/>
      <dgm:t>
        <a:bodyPr/>
        <a:lstStyle/>
        <a:p>
          <a:endParaRPr lang="es-ES"/>
        </a:p>
      </dgm:t>
    </dgm:pt>
    <dgm:pt modelId="{08D74E64-FF6D-4BA2-BD8E-634ED8078437}" type="sibTrans" cxnId="{8D3FC872-85E3-44AB-B073-853E2723F9DF}">
      <dgm:prSet/>
      <dgm:spPr/>
      <dgm:t>
        <a:bodyPr/>
        <a:lstStyle/>
        <a:p>
          <a:endParaRPr lang="es-ES"/>
        </a:p>
      </dgm:t>
    </dgm:pt>
    <dgm:pt modelId="{F1D3A2A9-43FB-4BAF-BE1F-BA9EFA113388}">
      <dgm:prSet phldrT="[Texto]"/>
      <dgm:spPr/>
      <dgm:t>
        <a:bodyPr/>
        <a:lstStyle/>
        <a:p>
          <a:r>
            <a:rPr lang="en-US" b="0" noProof="0" dirty="0" smtClean="0"/>
            <a:t>Provision of internal and external data services</a:t>
          </a:r>
          <a:endParaRPr lang="en-US" b="0" noProof="0" dirty="0"/>
        </a:p>
      </dgm:t>
    </dgm:pt>
    <dgm:pt modelId="{3CC18DD9-796F-4050-B069-46B0B9AE3223}" type="parTrans" cxnId="{49555174-F28B-4549-A25B-5EC35A5554B8}">
      <dgm:prSet/>
      <dgm:spPr/>
      <dgm:t>
        <a:bodyPr/>
        <a:lstStyle/>
        <a:p>
          <a:endParaRPr lang="es-ES"/>
        </a:p>
      </dgm:t>
    </dgm:pt>
    <dgm:pt modelId="{5636A050-0C62-46F3-9539-AB74FAE6B39D}" type="sibTrans" cxnId="{49555174-F28B-4549-A25B-5EC35A5554B8}">
      <dgm:prSet/>
      <dgm:spPr/>
      <dgm:t>
        <a:bodyPr/>
        <a:lstStyle/>
        <a:p>
          <a:endParaRPr lang="es-ES"/>
        </a:p>
      </dgm:t>
    </dgm:pt>
    <dgm:pt modelId="{BDA1E968-8F3C-4862-B0A7-C9E73E870C2D}">
      <dgm:prSet phldrT="[Texto]"/>
      <dgm:spPr/>
      <dgm:t>
        <a:bodyPr/>
        <a:lstStyle/>
        <a:p>
          <a:r>
            <a:rPr lang="en-US" noProof="0" dirty="0" smtClean="0"/>
            <a:t>Big Data in Earth Sciences</a:t>
          </a:r>
          <a:endParaRPr lang="en-US" noProof="0" dirty="0"/>
        </a:p>
      </dgm:t>
    </dgm:pt>
    <dgm:pt modelId="{B7E19142-5ACB-4BB0-B3B2-B809585CE76F}" type="parTrans" cxnId="{CC280872-36D1-4809-B769-772B30825CE7}">
      <dgm:prSet/>
      <dgm:spPr/>
      <dgm:t>
        <a:bodyPr/>
        <a:lstStyle/>
        <a:p>
          <a:endParaRPr lang="es-ES"/>
        </a:p>
      </dgm:t>
    </dgm:pt>
    <dgm:pt modelId="{1898EA31-EB73-4A98-B150-680BB9A52B1C}" type="sibTrans" cxnId="{CC280872-36D1-4809-B769-772B30825CE7}">
      <dgm:prSet/>
      <dgm:spPr/>
      <dgm:t>
        <a:bodyPr/>
        <a:lstStyle/>
        <a:p>
          <a:endParaRPr lang="es-ES"/>
        </a:p>
      </dgm:t>
    </dgm:pt>
    <dgm:pt modelId="{27FDE753-79B6-4E1E-B9EF-6E039F11774C}">
      <dgm:prSet phldrT="[Texto]"/>
      <dgm:spPr/>
      <dgm:t>
        <a:bodyPr/>
        <a:lstStyle/>
        <a:p>
          <a:r>
            <a:rPr lang="en-US" noProof="0" dirty="0" smtClean="0"/>
            <a:t>Support the development of climate and atmospheric research software</a:t>
          </a:r>
          <a:endParaRPr lang="en-US" b="0" noProof="0" dirty="0"/>
        </a:p>
      </dgm:t>
    </dgm:pt>
    <dgm:pt modelId="{134DD26A-C19D-4AAB-A860-A0FD88961B6E}" type="parTrans" cxnId="{07ED5CB9-6304-44C5-BA7F-F39EAE6758BB}">
      <dgm:prSet/>
      <dgm:spPr/>
      <dgm:t>
        <a:bodyPr/>
        <a:lstStyle/>
        <a:p>
          <a:endParaRPr lang="es-ES"/>
        </a:p>
      </dgm:t>
    </dgm:pt>
    <dgm:pt modelId="{941851A4-4F74-4148-A35F-EF6A09D54864}" type="sibTrans" cxnId="{07ED5CB9-6304-44C5-BA7F-F39EAE6758BB}">
      <dgm:prSet/>
      <dgm:spPr/>
      <dgm:t>
        <a:bodyPr/>
        <a:lstStyle/>
        <a:p>
          <a:endParaRPr lang="es-ES"/>
        </a:p>
      </dgm:t>
    </dgm:pt>
    <dgm:pt modelId="{CBEEC5A7-6BCC-466B-BB97-CB97E64B0F68}">
      <dgm:prSet phldrT="[Texto]"/>
      <dgm:spPr/>
      <dgm:t>
        <a:bodyPr/>
        <a:lstStyle/>
        <a:p>
          <a:r>
            <a:rPr lang="en-US" b="0" noProof="0" dirty="0" smtClean="0"/>
            <a:t>Visualization </a:t>
          </a:r>
          <a:endParaRPr lang="en-US" b="0" noProof="0" dirty="0"/>
        </a:p>
      </dgm:t>
    </dgm:pt>
    <dgm:pt modelId="{A78CF75C-DDFC-45AF-9D19-25BE6E0CD5B7}" type="parTrans" cxnId="{2CE17A17-7521-4905-AF88-93B7AEFB7602}">
      <dgm:prSet/>
      <dgm:spPr/>
      <dgm:t>
        <a:bodyPr/>
        <a:lstStyle/>
        <a:p>
          <a:endParaRPr lang="es-ES"/>
        </a:p>
      </dgm:t>
    </dgm:pt>
    <dgm:pt modelId="{71B9C926-DE0D-40B0-AE40-CF9184513A9F}" type="sibTrans" cxnId="{2CE17A17-7521-4905-AF88-93B7AEFB7602}">
      <dgm:prSet/>
      <dgm:spPr/>
      <dgm:t>
        <a:bodyPr/>
        <a:lstStyle/>
        <a:p>
          <a:endParaRPr lang="es-ES"/>
        </a:p>
      </dgm:t>
    </dgm:pt>
    <dgm:pt modelId="{FCCB26DD-2F3E-475A-A03C-3F0F2C9B4FED}" type="pres">
      <dgm:prSet presAssocID="{201F8792-5ECC-4B51-8C51-5A474EE81B2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035508B-A5FA-4296-BD86-320076B889DF}" type="pres">
      <dgm:prSet presAssocID="{A123D125-7EF6-453E-B15C-69C06AFD1EB5}" presName="comp" presStyleCnt="0"/>
      <dgm:spPr/>
      <dgm:t>
        <a:bodyPr/>
        <a:lstStyle/>
        <a:p>
          <a:endParaRPr lang="en-US"/>
        </a:p>
      </dgm:t>
    </dgm:pt>
    <dgm:pt modelId="{6C8B2541-4F66-4EA9-B6D5-FB54CBB84199}" type="pres">
      <dgm:prSet presAssocID="{A123D125-7EF6-453E-B15C-69C06AFD1EB5}" presName="box" presStyleLbl="node1" presStyleIdx="0" presStyleCnt="3"/>
      <dgm:spPr/>
      <dgm:t>
        <a:bodyPr/>
        <a:lstStyle/>
        <a:p>
          <a:endParaRPr lang="es-ES"/>
        </a:p>
      </dgm:t>
    </dgm:pt>
    <dgm:pt modelId="{809C7699-0949-4BC1-B840-7D4E36A61EAE}" type="pres">
      <dgm:prSet presAssocID="{A123D125-7EF6-453E-B15C-69C06AFD1EB5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s-ES"/>
        </a:p>
      </dgm:t>
    </dgm:pt>
    <dgm:pt modelId="{518CB0F3-0DBA-4BC3-92B6-291B0DB0C209}" type="pres">
      <dgm:prSet presAssocID="{A123D125-7EF6-453E-B15C-69C06AFD1EB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09C6A6-0F31-4499-985C-AF8477FCC191}" type="pres">
      <dgm:prSet presAssocID="{8607441D-4507-40D9-A98D-5639FF5522CE}" presName="spacer" presStyleCnt="0"/>
      <dgm:spPr/>
      <dgm:t>
        <a:bodyPr/>
        <a:lstStyle/>
        <a:p>
          <a:endParaRPr lang="en-US"/>
        </a:p>
      </dgm:t>
    </dgm:pt>
    <dgm:pt modelId="{215FFA80-0E93-4EC9-BAF4-70FDFBCB4D62}" type="pres">
      <dgm:prSet presAssocID="{07D97D8B-DB47-4313-BAC3-B6EF37156FEB}" presName="comp" presStyleCnt="0"/>
      <dgm:spPr/>
      <dgm:t>
        <a:bodyPr/>
        <a:lstStyle/>
        <a:p>
          <a:endParaRPr lang="en-US"/>
        </a:p>
      </dgm:t>
    </dgm:pt>
    <dgm:pt modelId="{160F69EF-B36A-42E9-B99B-3C030D91E488}" type="pres">
      <dgm:prSet presAssocID="{07D97D8B-DB47-4313-BAC3-B6EF37156FEB}" presName="box" presStyleLbl="node1" presStyleIdx="1" presStyleCnt="3"/>
      <dgm:spPr/>
      <dgm:t>
        <a:bodyPr/>
        <a:lstStyle/>
        <a:p>
          <a:endParaRPr lang="es-ES"/>
        </a:p>
      </dgm:t>
    </dgm:pt>
    <dgm:pt modelId="{24D4CB9A-8D15-4F50-97A9-BA4441A4BED8}" type="pres">
      <dgm:prSet presAssocID="{07D97D8B-DB47-4313-BAC3-B6EF37156FEB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s-ES"/>
        </a:p>
      </dgm:t>
    </dgm:pt>
    <dgm:pt modelId="{E5D50E8E-5487-4725-AD1F-1AE01327FB9A}" type="pres">
      <dgm:prSet presAssocID="{07D97D8B-DB47-4313-BAC3-B6EF37156FE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CD392E-AD2A-4EED-9718-994B24AF7435}" type="pres">
      <dgm:prSet presAssocID="{02F46843-FE29-4E86-BAB5-87C20253D978}" presName="spacer" presStyleCnt="0"/>
      <dgm:spPr/>
      <dgm:t>
        <a:bodyPr/>
        <a:lstStyle/>
        <a:p>
          <a:endParaRPr lang="en-US"/>
        </a:p>
      </dgm:t>
    </dgm:pt>
    <dgm:pt modelId="{35FD8F5B-35F5-4952-B3A1-FC5D849CBB6B}" type="pres">
      <dgm:prSet presAssocID="{E5117543-343F-47EE-8DD7-25BD29417C5D}" presName="comp" presStyleCnt="0"/>
      <dgm:spPr/>
      <dgm:t>
        <a:bodyPr/>
        <a:lstStyle/>
        <a:p>
          <a:endParaRPr lang="en-US"/>
        </a:p>
      </dgm:t>
    </dgm:pt>
    <dgm:pt modelId="{04E04B15-3739-4017-8C26-B1A34F78A363}" type="pres">
      <dgm:prSet presAssocID="{E5117543-343F-47EE-8DD7-25BD29417C5D}" presName="box" presStyleLbl="node1" presStyleIdx="2" presStyleCnt="3"/>
      <dgm:spPr/>
      <dgm:t>
        <a:bodyPr/>
        <a:lstStyle/>
        <a:p>
          <a:endParaRPr lang="es-ES"/>
        </a:p>
      </dgm:t>
    </dgm:pt>
    <dgm:pt modelId="{9434B9FE-19A0-4A4F-8D61-CD51CEAD3527}" type="pres">
      <dgm:prSet presAssocID="{E5117543-343F-47EE-8DD7-25BD29417C5D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s-ES"/>
        </a:p>
      </dgm:t>
    </dgm:pt>
    <dgm:pt modelId="{3DC645EF-1750-4021-A090-9C955D013822}" type="pres">
      <dgm:prSet presAssocID="{E5117543-343F-47EE-8DD7-25BD29417C5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29E9036-89BF-4D3A-A069-3283286F22BD}" type="presOf" srcId="{F1D3A2A9-43FB-4BAF-BE1F-BA9EFA113388}" destId="{04E04B15-3739-4017-8C26-B1A34F78A363}" srcOrd="0" destOrd="2" presId="urn:microsoft.com/office/officeart/2005/8/layout/vList4"/>
    <dgm:cxn modelId="{07ED5CB9-6304-44C5-BA7F-F39EAE6758BB}" srcId="{07D97D8B-DB47-4313-BAC3-B6EF37156FEB}" destId="{27FDE753-79B6-4E1E-B9EF-6E039F11774C}" srcOrd="1" destOrd="0" parTransId="{134DD26A-C19D-4AAB-A860-A0FD88961B6E}" sibTransId="{941851A4-4F74-4148-A35F-EF6A09D54864}"/>
    <dgm:cxn modelId="{C4CD89A7-78C7-48E6-8497-060BB2E19E63}" type="presOf" srcId="{BDA1E968-8F3C-4862-B0A7-C9E73E870C2D}" destId="{04E04B15-3739-4017-8C26-B1A34F78A363}" srcOrd="0" destOrd="1" presId="urn:microsoft.com/office/officeart/2005/8/layout/vList4"/>
    <dgm:cxn modelId="{1494A18E-58A9-46F0-B0E7-ED434F76FE7D}" type="presOf" srcId="{F1D3A2A9-43FB-4BAF-BE1F-BA9EFA113388}" destId="{3DC645EF-1750-4021-A090-9C955D013822}" srcOrd="1" destOrd="2" presId="urn:microsoft.com/office/officeart/2005/8/layout/vList4"/>
    <dgm:cxn modelId="{502723CF-F009-4C98-BA45-22B2FB33BDF8}" type="presOf" srcId="{E5117543-343F-47EE-8DD7-25BD29417C5D}" destId="{3DC645EF-1750-4021-A090-9C955D013822}" srcOrd="1" destOrd="0" presId="urn:microsoft.com/office/officeart/2005/8/layout/vList4"/>
    <dgm:cxn modelId="{1BCA89B9-4906-409B-B48C-4CD9CC56A5E4}" type="presOf" srcId="{201F8792-5ECC-4B51-8C51-5A474EE81B27}" destId="{FCCB26DD-2F3E-475A-A03C-3F0F2C9B4FED}" srcOrd="0" destOrd="0" presId="urn:microsoft.com/office/officeart/2005/8/layout/vList4"/>
    <dgm:cxn modelId="{35CF3359-CCF6-4D60-819D-88F732891700}" type="presOf" srcId="{CBEEC5A7-6BCC-466B-BB97-CB97E64B0F68}" destId="{04E04B15-3739-4017-8C26-B1A34F78A363}" srcOrd="0" destOrd="3" presId="urn:microsoft.com/office/officeart/2005/8/layout/vList4"/>
    <dgm:cxn modelId="{968AC3C2-76C1-4AAF-9531-E83EAA10176E}" srcId="{201F8792-5ECC-4B51-8C51-5A474EE81B27}" destId="{07D97D8B-DB47-4313-BAC3-B6EF37156FEB}" srcOrd="1" destOrd="0" parTransId="{D46EFBB0-507A-46BA-9FA4-56A6F1175BCA}" sibTransId="{02F46843-FE29-4E86-BAB5-87C20253D978}"/>
    <dgm:cxn modelId="{0875F136-FD09-4987-BF64-1F2A511AD5C5}" type="presOf" srcId="{E5117543-343F-47EE-8DD7-25BD29417C5D}" destId="{04E04B15-3739-4017-8C26-B1A34F78A363}" srcOrd="0" destOrd="0" presId="urn:microsoft.com/office/officeart/2005/8/layout/vList4"/>
    <dgm:cxn modelId="{EA0F24C2-F683-47B4-938B-74A819D6A257}" type="presOf" srcId="{74B06648-8045-49C4-A12F-4B52B5B32E5B}" destId="{6C8B2541-4F66-4EA9-B6D5-FB54CBB84199}" srcOrd="0" destOrd="2" presId="urn:microsoft.com/office/officeart/2005/8/layout/vList4"/>
    <dgm:cxn modelId="{0111D394-644C-4171-A261-465F8ABFABAB}" srcId="{201F8792-5ECC-4B51-8C51-5A474EE81B27}" destId="{A123D125-7EF6-453E-B15C-69C06AFD1EB5}" srcOrd="0" destOrd="0" parTransId="{DC8DCE14-E681-4DD8-AC3A-8595CB65C901}" sibTransId="{8607441D-4507-40D9-A98D-5639FF5522CE}"/>
    <dgm:cxn modelId="{0CB37F0B-E72F-451B-AFBE-C4AE8630E057}" type="presOf" srcId="{07D97D8B-DB47-4313-BAC3-B6EF37156FEB}" destId="{E5D50E8E-5487-4725-AD1F-1AE01327FB9A}" srcOrd="1" destOrd="0" presId="urn:microsoft.com/office/officeart/2005/8/layout/vList4"/>
    <dgm:cxn modelId="{03C5EBF1-CE94-4E8E-A4C9-771C9E250D06}" srcId="{201F8792-5ECC-4B51-8C51-5A474EE81B27}" destId="{E5117543-343F-47EE-8DD7-25BD29417C5D}" srcOrd="2" destOrd="0" parTransId="{799A1866-AEC6-4B4E-B6AC-C3BA46A2571F}" sibTransId="{FB1DB511-904B-4346-A978-E472EF49D194}"/>
    <dgm:cxn modelId="{21A4146C-552C-4886-9CEA-840885B7BBA7}" type="presOf" srcId="{D2A8842A-8A3D-4739-9456-1AB22B514FA3}" destId="{E5D50E8E-5487-4725-AD1F-1AE01327FB9A}" srcOrd="1" destOrd="1" presId="urn:microsoft.com/office/officeart/2005/8/layout/vList4"/>
    <dgm:cxn modelId="{8D3FC872-85E3-44AB-B073-853E2723F9DF}" srcId="{07D97D8B-DB47-4313-BAC3-B6EF37156FEB}" destId="{D2A8842A-8A3D-4739-9456-1AB22B514FA3}" srcOrd="0" destOrd="0" parTransId="{217C7EFF-35F1-4B8A-AF87-4EEABDCBA183}" sibTransId="{08D74E64-FF6D-4BA2-BD8E-634ED8078437}"/>
    <dgm:cxn modelId="{8AC8853D-C821-488B-9E15-0145C1E94BE5}" type="presOf" srcId="{74B06648-8045-49C4-A12F-4B52B5B32E5B}" destId="{518CB0F3-0DBA-4BC3-92B6-291B0DB0C209}" srcOrd="1" destOrd="2" presId="urn:microsoft.com/office/officeart/2005/8/layout/vList4"/>
    <dgm:cxn modelId="{0CA62180-7141-4C9B-89C4-A7A8401EE42C}" type="presOf" srcId="{92E43371-CA92-4830-89D9-7930614048A2}" destId="{518CB0F3-0DBA-4BC3-92B6-291B0DB0C209}" srcOrd="1" destOrd="1" presId="urn:microsoft.com/office/officeart/2005/8/layout/vList4"/>
    <dgm:cxn modelId="{84312252-8B81-4BCF-B4C1-4D8993BB0DC4}" srcId="{A123D125-7EF6-453E-B15C-69C06AFD1EB5}" destId="{74B06648-8045-49C4-A12F-4B52B5B32E5B}" srcOrd="1" destOrd="0" parTransId="{7B74BC40-8B28-438D-BB08-0C7B23253E47}" sibTransId="{CF700658-26D1-4B1C-BA66-CDDA38D7867D}"/>
    <dgm:cxn modelId="{2CE17A17-7521-4905-AF88-93B7AEFB7602}" srcId="{E5117543-343F-47EE-8DD7-25BD29417C5D}" destId="{CBEEC5A7-6BCC-466B-BB97-CB97E64B0F68}" srcOrd="2" destOrd="0" parTransId="{A78CF75C-DDFC-45AF-9D19-25BE6E0CD5B7}" sibTransId="{71B9C926-DE0D-40B0-AE40-CF9184513A9F}"/>
    <dgm:cxn modelId="{847A217A-F0AD-458F-81F3-7C041D397B6C}" type="presOf" srcId="{07D97D8B-DB47-4313-BAC3-B6EF37156FEB}" destId="{160F69EF-B36A-42E9-B99B-3C030D91E488}" srcOrd="0" destOrd="0" presId="urn:microsoft.com/office/officeart/2005/8/layout/vList4"/>
    <dgm:cxn modelId="{FB3A00E5-E214-4147-82E1-DEF02B2D5B6E}" type="presOf" srcId="{CBEEC5A7-6BCC-466B-BB97-CB97E64B0F68}" destId="{3DC645EF-1750-4021-A090-9C955D013822}" srcOrd="1" destOrd="3" presId="urn:microsoft.com/office/officeart/2005/8/layout/vList4"/>
    <dgm:cxn modelId="{57D3A9AA-43DE-4753-85FA-310B3D8F39BB}" type="presOf" srcId="{92E43371-CA92-4830-89D9-7930614048A2}" destId="{6C8B2541-4F66-4EA9-B6D5-FB54CBB84199}" srcOrd="0" destOrd="1" presId="urn:microsoft.com/office/officeart/2005/8/layout/vList4"/>
    <dgm:cxn modelId="{CC280872-36D1-4809-B769-772B30825CE7}" srcId="{E5117543-343F-47EE-8DD7-25BD29417C5D}" destId="{BDA1E968-8F3C-4862-B0A7-C9E73E870C2D}" srcOrd="0" destOrd="0" parTransId="{B7E19142-5ACB-4BB0-B3B2-B809585CE76F}" sibTransId="{1898EA31-EB73-4A98-B150-680BB9A52B1C}"/>
    <dgm:cxn modelId="{4CFF619D-C70D-4ACF-BB7F-67BFB5FF94B0}" type="presOf" srcId="{27FDE753-79B6-4E1E-B9EF-6E039F11774C}" destId="{E5D50E8E-5487-4725-AD1F-1AE01327FB9A}" srcOrd="1" destOrd="2" presId="urn:microsoft.com/office/officeart/2005/8/layout/vList4"/>
    <dgm:cxn modelId="{6B7D2419-3393-4A4B-A72D-7232FE4359E9}" type="presOf" srcId="{A123D125-7EF6-453E-B15C-69C06AFD1EB5}" destId="{6C8B2541-4F66-4EA9-B6D5-FB54CBB84199}" srcOrd="0" destOrd="0" presId="urn:microsoft.com/office/officeart/2005/8/layout/vList4"/>
    <dgm:cxn modelId="{A351284B-12B7-4C44-A112-6743765CEC93}" type="presOf" srcId="{A123D125-7EF6-453E-B15C-69C06AFD1EB5}" destId="{518CB0F3-0DBA-4BC3-92B6-291B0DB0C209}" srcOrd="1" destOrd="0" presId="urn:microsoft.com/office/officeart/2005/8/layout/vList4"/>
    <dgm:cxn modelId="{3BE92B7E-89BD-48B8-BA58-8DB935BA22B2}" type="presOf" srcId="{BDA1E968-8F3C-4862-B0A7-C9E73E870C2D}" destId="{3DC645EF-1750-4021-A090-9C955D013822}" srcOrd="1" destOrd="1" presId="urn:microsoft.com/office/officeart/2005/8/layout/vList4"/>
    <dgm:cxn modelId="{49555174-F28B-4549-A25B-5EC35A5554B8}" srcId="{E5117543-343F-47EE-8DD7-25BD29417C5D}" destId="{F1D3A2A9-43FB-4BAF-BE1F-BA9EFA113388}" srcOrd="1" destOrd="0" parTransId="{3CC18DD9-796F-4050-B069-46B0B9AE3223}" sibTransId="{5636A050-0C62-46F3-9539-AB74FAE6B39D}"/>
    <dgm:cxn modelId="{5BC28BE3-CCC0-4E8D-A363-72CB62E6ADC8}" srcId="{A123D125-7EF6-453E-B15C-69C06AFD1EB5}" destId="{92E43371-CA92-4830-89D9-7930614048A2}" srcOrd="0" destOrd="0" parTransId="{3CCC444D-02A7-4D98-B89B-D2A820ACB974}" sibTransId="{6B5E989C-26F0-4C0F-A1F4-0639008AFA7A}"/>
    <dgm:cxn modelId="{600EDA42-EF0A-4FE2-B071-866DAC559CE2}" type="presOf" srcId="{D2A8842A-8A3D-4739-9456-1AB22B514FA3}" destId="{160F69EF-B36A-42E9-B99B-3C030D91E488}" srcOrd="0" destOrd="1" presId="urn:microsoft.com/office/officeart/2005/8/layout/vList4"/>
    <dgm:cxn modelId="{D0A51FA5-3BED-406A-9F50-C0D8BBFC2AE5}" type="presOf" srcId="{27FDE753-79B6-4E1E-B9EF-6E039F11774C}" destId="{160F69EF-B36A-42E9-B99B-3C030D91E488}" srcOrd="0" destOrd="2" presId="urn:microsoft.com/office/officeart/2005/8/layout/vList4"/>
    <dgm:cxn modelId="{4E872F57-2C48-44E4-8B39-B2A26F448F37}" type="presParOf" srcId="{FCCB26DD-2F3E-475A-A03C-3F0F2C9B4FED}" destId="{2035508B-A5FA-4296-BD86-320076B889DF}" srcOrd="0" destOrd="0" presId="urn:microsoft.com/office/officeart/2005/8/layout/vList4"/>
    <dgm:cxn modelId="{2580BFD7-3C0C-4E44-ADA6-2EE247ED7F0C}" type="presParOf" srcId="{2035508B-A5FA-4296-BD86-320076B889DF}" destId="{6C8B2541-4F66-4EA9-B6D5-FB54CBB84199}" srcOrd="0" destOrd="0" presId="urn:microsoft.com/office/officeart/2005/8/layout/vList4"/>
    <dgm:cxn modelId="{9D9D9D55-9CFC-4FA4-8C12-BDA1F0A5C568}" type="presParOf" srcId="{2035508B-A5FA-4296-BD86-320076B889DF}" destId="{809C7699-0949-4BC1-B840-7D4E36A61EAE}" srcOrd="1" destOrd="0" presId="urn:microsoft.com/office/officeart/2005/8/layout/vList4"/>
    <dgm:cxn modelId="{27EBEC17-7ACA-4C8A-B356-99878701E15E}" type="presParOf" srcId="{2035508B-A5FA-4296-BD86-320076B889DF}" destId="{518CB0F3-0DBA-4BC3-92B6-291B0DB0C209}" srcOrd="2" destOrd="0" presId="urn:microsoft.com/office/officeart/2005/8/layout/vList4"/>
    <dgm:cxn modelId="{CB963940-E679-44E0-B7CF-DD5E5BA0B0E2}" type="presParOf" srcId="{FCCB26DD-2F3E-475A-A03C-3F0F2C9B4FED}" destId="{E409C6A6-0F31-4499-985C-AF8477FCC191}" srcOrd="1" destOrd="0" presId="urn:microsoft.com/office/officeart/2005/8/layout/vList4"/>
    <dgm:cxn modelId="{E09CD09E-C7BD-407B-B6C2-A057CD95D430}" type="presParOf" srcId="{FCCB26DD-2F3E-475A-A03C-3F0F2C9B4FED}" destId="{215FFA80-0E93-4EC9-BAF4-70FDFBCB4D62}" srcOrd="2" destOrd="0" presId="urn:microsoft.com/office/officeart/2005/8/layout/vList4"/>
    <dgm:cxn modelId="{71402F64-0F73-421A-B9F6-B03B879366C9}" type="presParOf" srcId="{215FFA80-0E93-4EC9-BAF4-70FDFBCB4D62}" destId="{160F69EF-B36A-42E9-B99B-3C030D91E488}" srcOrd="0" destOrd="0" presId="urn:microsoft.com/office/officeart/2005/8/layout/vList4"/>
    <dgm:cxn modelId="{8CDB747C-31A2-4BB7-8FDF-214ABF8DE71A}" type="presParOf" srcId="{215FFA80-0E93-4EC9-BAF4-70FDFBCB4D62}" destId="{24D4CB9A-8D15-4F50-97A9-BA4441A4BED8}" srcOrd="1" destOrd="0" presId="urn:microsoft.com/office/officeart/2005/8/layout/vList4"/>
    <dgm:cxn modelId="{B616160A-7CA2-4B77-B37B-83EC595EC814}" type="presParOf" srcId="{215FFA80-0E93-4EC9-BAF4-70FDFBCB4D62}" destId="{E5D50E8E-5487-4725-AD1F-1AE01327FB9A}" srcOrd="2" destOrd="0" presId="urn:microsoft.com/office/officeart/2005/8/layout/vList4"/>
    <dgm:cxn modelId="{CEF781AB-6CE1-46FF-914B-498353383621}" type="presParOf" srcId="{FCCB26DD-2F3E-475A-A03C-3F0F2C9B4FED}" destId="{5ECD392E-AD2A-4EED-9718-994B24AF7435}" srcOrd="3" destOrd="0" presId="urn:microsoft.com/office/officeart/2005/8/layout/vList4"/>
    <dgm:cxn modelId="{24B0EEE3-CC07-4E7E-90FD-370095A4D76A}" type="presParOf" srcId="{FCCB26DD-2F3E-475A-A03C-3F0F2C9B4FED}" destId="{35FD8F5B-35F5-4952-B3A1-FC5D849CBB6B}" srcOrd="4" destOrd="0" presId="urn:microsoft.com/office/officeart/2005/8/layout/vList4"/>
    <dgm:cxn modelId="{CB038A49-79EF-4CDB-9BF9-178103FA0ACA}" type="presParOf" srcId="{35FD8F5B-35F5-4952-B3A1-FC5D849CBB6B}" destId="{04E04B15-3739-4017-8C26-B1A34F78A363}" srcOrd="0" destOrd="0" presId="urn:microsoft.com/office/officeart/2005/8/layout/vList4"/>
    <dgm:cxn modelId="{93F035D1-595B-4C7C-8B5B-2B86AA755F73}" type="presParOf" srcId="{35FD8F5B-35F5-4952-B3A1-FC5D849CBB6B}" destId="{9434B9FE-19A0-4A4F-8D61-CD51CEAD3527}" srcOrd="1" destOrd="0" presId="urn:microsoft.com/office/officeart/2005/8/layout/vList4"/>
    <dgm:cxn modelId="{30EBE6F5-8AC4-41C1-85CF-B20F05938EF1}" type="presParOf" srcId="{35FD8F5B-35F5-4952-B3A1-FC5D849CBB6B}" destId="{3DC645EF-1750-4021-A090-9C955D01382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B2541-4F66-4EA9-B6D5-FB54CBB84199}">
      <dsp:nvSpPr>
        <dsp:cNvPr id="0" name=""/>
        <dsp:cNvSpPr/>
      </dsp:nvSpPr>
      <dsp:spPr>
        <a:xfrm>
          <a:off x="0" y="0"/>
          <a:ext cx="8640960" cy="1744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noProof="0" dirty="0" smtClean="0"/>
            <a:t>Performance Team</a:t>
          </a:r>
          <a:endParaRPr lang="en-US" sz="26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 smtClean="0"/>
            <a:t>Provide HPC Services</a:t>
          </a:r>
          <a:endParaRPr lang="en-US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 smtClean="0"/>
            <a:t>Apply new computational methods</a:t>
          </a:r>
          <a:endParaRPr lang="en-US" sz="2000" kern="1200" noProof="0" dirty="0"/>
        </a:p>
      </dsp:txBody>
      <dsp:txXfrm>
        <a:off x="1902611" y="0"/>
        <a:ext cx="6738348" cy="1744195"/>
      </dsp:txXfrm>
    </dsp:sp>
    <dsp:sp modelId="{809C7699-0949-4BC1-B840-7D4E36A61EAE}">
      <dsp:nvSpPr>
        <dsp:cNvPr id="0" name=""/>
        <dsp:cNvSpPr/>
      </dsp:nvSpPr>
      <dsp:spPr>
        <a:xfrm>
          <a:off x="174419" y="174419"/>
          <a:ext cx="1728192" cy="13953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F69EF-B36A-42E9-B99B-3C030D91E488}">
      <dsp:nvSpPr>
        <dsp:cNvPr id="0" name=""/>
        <dsp:cNvSpPr/>
      </dsp:nvSpPr>
      <dsp:spPr>
        <a:xfrm>
          <a:off x="0" y="1918615"/>
          <a:ext cx="8640960" cy="1744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noProof="0" dirty="0" smtClean="0"/>
            <a:t>Models and Workflows Team</a:t>
          </a:r>
          <a:endParaRPr lang="en-US" sz="26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noProof="0" dirty="0" smtClean="0"/>
            <a:t>Development of HPC user-friendly software framework </a:t>
          </a:r>
          <a:endParaRPr lang="en-US" sz="2000" b="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 smtClean="0"/>
            <a:t>Support the development of climate and atmospheric research software</a:t>
          </a:r>
          <a:endParaRPr lang="en-US" sz="2000" b="0" kern="1200" noProof="0" dirty="0"/>
        </a:p>
      </dsp:txBody>
      <dsp:txXfrm>
        <a:off x="1902611" y="1918615"/>
        <a:ext cx="6738348" cy="1744195"/>
      </dsp:txXfrm>
    </dsp:sp>
    <dsp:sp modelId="{24D4CB9A-8D15-4F50-97A9-BA4441A4BED8}">
      <dsp:nvSpPr>
        <dsp:cNvPr id="0" name=""/>
        <dsp:cNvSpPr/>
      </dsp:nvSpPr>
      <dsp:spPr>
        <a:xfrm>
          <a:off x="174419" y="2093034"/>
          <a:ext cx="1728192" cy="13953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04B15-3739-4017-8C26-B1A34F78A363}">
      <dsp:nvSpPr>
        <dsp:cNvPr id="0" name=""/>
        <dsp:cNvSpPr/>
      </dsp:nvSpPr>
      <dsp:spPr>
        <a:xfrm>
          <a:off x="0" y="3837230"/>
          <a:ext cx="8640960" cy="1744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noProof="0" dirty="0" smtClean="0"/>
            <a:t>Data and Diagnostics Team</a:t>
          </a:r>
          <a:endParaRPr lang="en-US" sz="26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 smtClean="0"/>
            <a:t>Big Data in Earth Sciences</a:t>
          </a:r>
          <a:endParaRPr lang="en-US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noProof="0" dirty="0" smtClean="0"/>
            <a:t>Provision of internal and external data services</a:t>
          </a:r>
          <a:endParaRPr lang="en-US" sz="2000" b="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noProof="0" dirty="0" smtClean="0"/>
            <a:t>Visualization </a:t>
          </a:r>
          <a:endParaRPr lang="en-US" sz="2000" b="0" kern="1200" noProof="0" dirty="0"/>
        </a:p>
      </dsp:txBody>
      <dsp:txXfrm>
        <a:off x="1902611" y="3837230"/>
        <a:ext cx="6738348" cy="1744195"/>
      </dsp:txXfrm>
    </dsp:sp>
    <dsp:sp modelId="{9434B9FE-19A0-4A4F-8D61-CD51CEAD3527}">
      <dsp:nvSpPr>
        <dsp:cNvPr id="0" name=""/>
        <dsp:cNvSpPr/>
      </dsp:nvSpPr>
      <dsp:spPr>
        <a:xfrm>
          <a:off x="174419" y="4011649"/>
          <a:ext cx="1728192" cy="13953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0D95F3-CC76-4D03-B179-E0F8E6EF691B}" type="datetimeFigureOut">
              <a:rPr lang="en-US" altLang="es-ES"/>
              <a:pPr/>
              <a:t>7/17/17</a:t>
            </a:fld>
            <a:endParaRPr lang="en-US" alt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A377B7-678C-4AE5-B149-56EBC23A77D1}" type="slidenum">
              <a:rPr lang="en-US" altLang="es-ES"/>
              <a:pPr/>
              <a:t>‹Nr.›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487291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1E1A44-D549-4291-9F89-CEFC5AE73BCD}" type="datetimeFigureOut">
              <a:rPr lang="en-US" altLang="es-ES"/>
              <a:pPr/>
              <a:t>7/17/17</a:t>
            </a:fld>
            <a:endParaRPr lang="en-US" alt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910534C-6FAF-4F10-94FB-482E5A692ACE}" type="slidenum">
              <a:rPr lang="en-US" altLang="es-ES"/>
              <a:pPr/>
              <a:t>‹Nr.›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462297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0534C-6FAF-4F10-94FB-482E5A692ACE}" type="slidenum">
              <a:rPr lang="en-US" altLang="es-ES" smtClean="0"/>
              <a:pPr/>
              <a:t>6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318060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8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youtube.com/user/BSCCNS" TargetMode="External"/><Relationship Id="rId1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linkedin.com/company/barcelona-supercomputing-center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www.facebook.com/BSCCNS" TargetMode="External"/><Relationship Id="rId8" Type="http://schemas.openxmlformats.org/officeDocument/2006/relationships/image" Target="../media/image5.png"/><Relationship Id="rId9" Type="http://schemas.openxmlformats.org/officeDocument/2006/relationships/hyperlink" Target="https://twitter.com/bsc_cns" TargetMode="External"/><Relationship Id="rId10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0263"/>
            <a:ext cx="46037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386513"/>
            <a:ext cx="4254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389688"/>
            <a:ext cx="393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386513"/>
            <a:ext cx="447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1"/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386513"/>
            <a:ext cx="7635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530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" y="0"/>
            <a:ext cx="9139586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A1B881DA-2FC2-48D0-9DF6-36FFB17CEEC2}" type="slidenum">
              <a:rPr lang="en-US" altLang="es-ES" sz="1000">
                <a:solidFill>
                  <a:srgbClr val="23589C"/>
                </a:solidFill>
              </a:rPr>
              <a:pPr algn="r" eaLnBrk="1" hangingPunct="1"/>
              <a:t>‹Nr.›</a:t>
            </a:fld>
            <a:endParaRPr lang="en-US" altLang="es-ES" sz="1800">
              <a:latin typeface="Calibri" panose="020F0502020204030204" pitchFamily="34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11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0AB7F8A3-2537-453B-BEC3-C00B6FC7C54B}" type="slidenum">
              <a:rPr lang="en-US" altLang="es-ES" sz="1000">
                <a:solidFill>
                  <a:srgbClr val="23589C"/>
                </a:solidFill>
              </a:rPr>
              <a:pPr algn="r" eaLnBrk="1" hangingPunct="1"/>
              <a:t>‹Nr.›</a:t>
            </a:fld>
            <a:endParaRPr lang="en-US" altLang="es-ES" sz="1800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7991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78"/>
            <a:ext cx="9144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C4D999BD-818F-46D2-8FE9-7C97D27F2691}" type="slidenum">
              <a:rPr lang="en-US" altLang="es-ES" sz="1000">
                <a:solidFill>
                  <a:srgbClr val="23589C"/>
                </a:solidFill>
              </a:rPr>
              <a:pPr algn="r" eaLnBrk="1" hangingPunct="1"/>
              <a:t>‹Nr.›</a:t>
            </a:fld>
            <a:endParaRPr lang="en-US" altLang="es-ES" sz="1800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0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MAIN RESEARCH LINES &amp; RESULTS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76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04234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5738"/>
            <a:ext cx="33067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76996"/>
            <a:ext cx="8229600" cy="66593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342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84325"/>
            <a:ext cx="619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3477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06600"/>
            <a:ext cx="830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23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25" r:id="rId1"/>
    <p:sldLayoutId id="2147484926" r:id="rId2"/>
    <p:sldLayoutId id="2147484927" r:id="rId3"/>
    <p:sldLayoutId id="2147484928" r:id="rId4"/>
    <p:sldLayoutId id="2147484929" r:id="rId5"/>
    <p:sldLayoutId id="2147484930" r:id="rId6"/>
    <p:sldLayoutId id="2147484931" r:id="rId7"/>
    <p:sldLayoutId id="2147484932" r:id="rId8"/>
    <p:sldLayoutId id="2147484933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anose="020B0600070205080204" pitchFamily="34" charset="-128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python.org/pypi/autosubmit" TargetMode="Externa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ypi.python.org/pypi/pycuda" TargetMode="Externa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Shape 1"/>
          <p:cNvSpPr txBox="1">
            <a:spLocks noChangeArrowheads="1"/>
          </p:cNvSpPr>
          <p:nvPr/>
        </p:nvSpPr>
        <p:spPr bwMode="auto">
          <a:xfrm>
            <a:off x="6548438" y="196850"/>
            <a:ext cx="2447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s-ES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Urbana, IL</a:t>
            </a:r>
            <a:r>
              <a:rPr lang="en-US" altLang="es-ES" sz="1400" smtClean="0">
                <a:solidFill>
                  <a:srgbClr val="FFFFFF"/>
                </a:solidFill>
                <a:latin typeface="Calibri" panose="020F0502020204030204" pitchFamily="34" charset="0"/>
              </a:rPr>
              <a:t>, </a:t>
            </a:r>
            <a:r>
              <a:rPr lang="en-US" altLang="es-ES" sz="1400" smtClean="0">
                <a:solidFill>
                  <a:srgbClr val="FFFFFF"/>
                </a:solidFill>
                <a:latin typeface="Calibri" panose="020F0502020204030204" pitchFamily="34" charset="0"/>
              </a:rPr>
              <a:t>17</a:t>
            </a:r>
            <a:r>
              <a:rPr lang="en-US" altLang="es-ES" sz="1400" baseline="30000" smtClean="0">
                <a:solidFill>
                  <a:srgbClr val="FFFFFF"/>
                </a:solidFill>
                <a:latin typeface="Calibri" panose="020F0502020204030204" pitchFamily="34" charset="0"/>
              </a:rPr>
              <a:t>th</a:t>
            </a:r>
            <a:r>
              <a:rPr lang="en-US" altLang="es-ES" sz="140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es-ES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July 2017</a:t>
            </a:r>
            <a:endParaRPr lang="en-US" altLang="es-ES" sz="1800" dirty="0">
              <a:latin typeface="Calibri" panose="020F0502020204030204" pitchFamily="34" charset="0"/>
            </a:endParaRPr>
          </a:p>
        </p:txBody>
      </p:sp>
      <p:sp>
        <p:nvSpPr>
          <p:cNvPr id="13315" name="TextShape 2"/>
          <p:cNvSpPr txBox="1">
            <a:spLocks noChangeArrowheads="1"/>
          </p:cNvSpPr>
          <p:nvPr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s-ES" sz="3200" b="1" dirty="0">
                <a:solidFill>
                  <a:srgbClr val="FFFFFF"/>
                </a:solidFill>
              </a:rPr>
              <a:t>Online diagnostics generation in high resolution climate simulations</a:t>
            </a:r>
            <a:endParaRPr lang="en-US" altLang="es-ES" sz="1800" dirty="0">
              <a:latin typeface="Calibri" panose="020F0502020204030204" pitchFamily="34" charset="0"/>
            </a:endParaRPr>
          </a:p>
        </p:txBody>
      </p:sp>
      <p:sp>
        <p:nvSpPr>
          <p:cNvPr id="13316" name="TextShape 3"/>
          <p:cNvSpPr txBox="1">
            <a:spLocks noChangeAspect="1" noChangeArrowheads="1"/>
          </p:cNvSpPr>
          <p:nvPr/>
        </p:nvSpPr>
        <p:spPr bwMode="auto">
          <a:xfrm>
            <a:off x="1371600" y="3717925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s-ES" dirty="0" smtClean="0">
                <a:solidFill>
                  <a:srgbClr val="FFFFFF"/>
                </a:solidFill>
              </a:rPr>
              <a:t>JLESC 2017</a:t>
            </a:r>
            <a:endParaRPr lang="en-US" altLang="es-ES" sz="1800" dirty="0">
              <a:latin typeface="Calibri" panose="020F0502020204030204" pitchFamily="34" charset="0"/>
            </a:endParaRPr>
          </a:p>
        </p:txBody>
      </p:sp>
      <p:sp>
        <p:nvSpPr>
          <p:cNvPr id="13317" name="TextShape 4"/>
          <p:cNvSpPr txBox="1">
            <a:spLocks noChangeArrowheads="1"/>
          </p:cNvSpPr>
          <p:nvPr/>
        </p:nvSpPr>
        <p:spPr bwMode="auto">
          <a:xfrm>
            <a:off x="1350963" y="4757738"/>
            <a:ext cx="64801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800" dirty="0" smtClean="0">
                <a:solidFill>
                  <a:srgbClr val="FFFFFF"/>
                </a:solidFill>
              </a:rPr>
              <a:t>Kim </a:t>
            </a:r>
            <a:r>
              <a:rPr lang="es-ES" altLang="es-ES" sz="1800" dirty="0" err="1" smtClean="0">
                <a:solidFill>
                  <a:srgbClr val="FFFFFF"/>
                </a:solidFill>
              </a:rPr>
              <a:t>Serradell</a:t>
            </a:r>
            <a:r>
              <a:rPr lang="es-ES" altLang="es-ES" sz="1800" dirty="0" smtClean="0">
                <a:solidFill>
                  <a:srgbClr val="FFFFFF"/>
                </a:solidFill>
              </a:rPr>
              <a:t> </a:t>
            </a:r>
            <a:r>
              <a:rPr lang="es-ES" altLang="es-ES" sz="1800" dirty="0" err="1" smtClean="0">
                <a:solidFill>
                  <a:srgbClr val="FFFFFF"/>
                </a:solidFill>
              </a:rPr>
              <a:t>Maronda</a:t>
            </a:r>
            <a:endParaRPr lang="en-US" altLang="es-ES" sz="1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5362"/>
            <a:ext cx="7772400" cy="54970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530458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Ocean </a:t>
            </a:r>
            <a:r>
              <a:rPr lang="en-US" sz="1600" i="1" dirty="0"/>
              <a:t>currents T1279-ORCA12 </a:t>
            </a:r>
            <a:r>
              <a:rPr lang="en-US" sz="1600" i="1" dirty="0" smtClean="0"/>
              <a:t>EC-Earth run (courtesy L. </a:t>
            </a:r>
            <a:r>
              <a:rPr lang="en-US" sz="1600" i="1" dirty="0" err="1" smtClean="0"/>
              <a:t>Brodeau</a:t>
            </a:r>
            <a:r>
              <a:rPr lang="en-US" sz="1600" i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469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a decadal experiment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162"/>
            <a:ext cx="9144000" cy="554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0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Autosubmit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Autosubmit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 versatile tool to manage Weather and Climate Experiments in diverse Supercomputing Environments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pypi.python.org/pypi/autosubmit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07849"/>
            <a:ext cx="8077200" cy="3531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78"/>
          <a:stretch/>
        </p:blipFill>
        <p:spPr>
          <a:xfrm>
            <a:off x="4287077" y="5840480"/>
            <a:ext cx="4797152" cy="1353865"/>
          </a:xfrm>
          <a:prstGeom prst="rect">
            <a:avLst/>
          </a:prstGeom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2550" y="6594475"/>
            <a:ext cx="18986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sz="1600" dirty="0" smtClean="0">
                <a:latin typeface="Calibri" pitchFamily="34" charset="0"/>
              </a:rPr>
              <a:t>D. </a:t>
            </a:r>
            <a:r>
              <a:rPr lang="en-GB" altLang="es-ES" sz="1600" dirty="0" err="1">
                <a:latin typeface="Calibri" pitchFamily="34" charset="0"/>
              </a:rPr>
              <a:t>Manubens</a:t>
            </a:r>
            <a:r>
              <a:rPr lang="en-GB" altLang="es-ES" sz="1600" dirty="0">
                <a:latin typeface="Calibri" pitchFamily="34" charset="0"/>
              </a:rPr>
              <a:t> (BSC)</a:t>
            </a:r>
            <a:endParaRPr lang="en-US" altLang="es-ES" sz="1600" dirty="0">
              <a:latin typeface="Calibri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352800" y="5719762"/>
            <a:ext cx="1752600" cy="5334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gradFill flip="none" rotWithShape="1">
                <a:gsLst>
                  <a:gs pos="0">
                    <a:schemeClr val="lt1">
                      <a:tint val="66000"/>
                      <a:satMod val="160000"/>
                    </a:schemeClr>
                  </a:gs>
                  <a:gs pos="50000">
                    <a:schemeClr val="lt1">
                      <a:tint val="44500"/>
                      <a:satMod val="160000"/>
                    </a:schemeClr>
                  </a:gs>
                  <a:gs pos="100000">
                    <a:schemeClr val="l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7043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diagnostics today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Diagnostics are computed after simulation</a:t>
            </a:r>
          </a:p>
          <a:p>
            <a:pPr lvl="1"/>
            <a:r>
              <a:rPr lang="en-US" dirty="0" smtClean="0"/>
              <a:t>Only a subset of variables is saved</a:t>
            </a:r>
          </a:p>
          <a:p>
            <a:endParaRPr lang="en-US" dirty="0"/>
          </a:p>
          <a:p>
            <a:r>
              <a:rPr lang="en-US" dirty="0"/>
              <a:t>D</a:t>
            </a:r>
            <a:r>
              <a:rPr lang="en-US" dirty="0" smtClean="0"/>
              <a:t>iagnostics generation is mainly sequential </a:t>
            </a:r>
          </a:p>
          <a:p>
            <a:endParaRPr lang="en-US" dirty="0"/>
          </a:p>
          <a:p>
            <a:r>
              <a:rPr lang="en-US" dirty="0" smtClean="0"/>
              <a:t>Different languages and technologies:</a:t>
            </a:r>
          </a:p>
          <a:p>
            <a:pPr lvl="1"/>
            <a:r>
              <a:rPr lang="en-US" dirty="0" smtClean="0"/>
              <a:t>Fortran codes</a:t>
            </a:r>
          </a:p>
          <a:p>
            <a:pPr lvl="1"/>
            <a:r>
              <a:rPr lang="en-US" dirty="0" smtClean="0"/>
              <a:t>Bash scripts using tools like CDO or NCO</a:t>
            </a:r>
          </a:p>
          <a:p>
            <a:pPr lvl="1"/>
            <a:r>
              <a:rPr lang="en-US" dirty="0" smtClean="0"/>
              <a:t>Python scripts using modules like </a:t>
            </a:r>
            <a:r>
              <a:rPr lang="en-US" dirty="0" err="1" smtClean="0"/>
              <a:t>numpy</a:t>
            </a:r>
            <a:r>
              <a:rPr lang="en-US" dirty="0" smtClean="0"/>
              <a:t>, iris, </a:t>
            </a:r>
            <a:r>
              <a:rPr lang="en-US" dirty="0" err="1" smtClean="0"/>
              <a:t>pycdo</a:t>
            </a:r>
            <a:r>
              <a:rPr lang="en-US" dirty="0" smtClean="0"/>
              <a:t>…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We use fat nodes with a big amount of memory to compute these diagnostics.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44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diagnostics for climate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" y="1299850"/>
            <a:ext cx="866523" cy="649892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1" y="1397375"/>
            <a:ext cx="1421650" cy="749698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9998" y="2537400"/>
            <a:ext cx="1652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Climate Models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483768" y="1660376"/>
            <a:ext cx="765085" cy="38520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HPC</a:t>
            </a:r>
            <a:endParaRPr lang="en-US" sz="1200" dirty="0"/>
          </a:p>
        </p:txBody>
      </p:sp>
      <p:sp>
        <p:nvSpPr>
          <p:cNvPr id="10" name="Flowchart: Magnetic Disk 9"/>
          <p:cNvSpPr/>
          <p:nvPr/>
        </p:nvSpPr>
        <p:spPr>
          <a:xfrm>
            <a:off x="3338863" y="1520908"/>
            <a:ext cx="990110" cy="81009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Model outputs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2123728" y="1147762"/>
            <a:ext cx="2974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Current approach: offline diagnostics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53" y="1482654"/>
            <a:ext cx="840722" cy="84072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10800000">
            <a:off x="6849253" y="1738113"/>
            <a:ext cx="765085" cy="22972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Magnetic Disk 13"/>
          <p:cNvSpPr/>
          <p:nvPr/>
        </p:nvSpPr>
        <p:spPr>
          <a:xfrm>
            <a:off x="2626078" y="2677162"/>
            <a:ext cx="990110" cy="81009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Model </a:t>
            </a:r>
            <a:r>
              <a:rPr lang="en-US" sz="1100" dirty="0" smtClean="0"/>
              <a:t>outputs</a:t>
            </a:r>
            <a:endParaRPr lang="en-US" sz="1100" dirty="0"/>
          </a:p>
        </p:txBody>
      </p:sp>
      <p:sp>
        <p:nvSpPr>
          <p:cNvPr id="15" name="Folded Corner 14"/>
          <p:cNvSpPr/>
          <p:nvPr/>
        </p:nvSpPr>
        <p:spPr>
          <a:xfrm>
            <a:off x="3444047" y="3025855"/>
            <a:ext cx="1052531" cy="52674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Diagnostics</a:t>
            </a:r>
          </a:p>
          <a:p>
            <a:pPr algn="ctr"/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555776" y="2382931"/>
            <a:ext cx="283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Future approach: online diagnostics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08" y="2827320"/>
            <a:ext cx="840722" cy="84072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0800000">
            <a:off x="4659182" y="3132816"/>
            <a:ext cx="765085" cy="22972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lded Corner 18"/>
          <p:cNvSpPr/>
          <p:nvPr/>
        </p:nvSpPr>
        <p:spPr>
          <a:xfrm>
            <a:off x="5679121" y="1586501"/>
            <a:ext cx="1052531" cy="52674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Diagnostics</a:t>
            </a:r>
          </a:p>
          <a:p>
            <a:pPr algn="ctr"/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659343" y="2267462"/>
            <a:ext cx="1020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Users need diagnostics for their analyses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463988" y="1657270"/>
            <a:ext cx="1125125" cy="38520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Serial node</a:t>
            </a:r>
            <a:endParaRPr lang="en-US" sz="1200" dirty="0"/>
          </a:p>
        </p:txBody>
      </p:sp>
      <p:sp>
        <p:nvSpPr>
          <p:cNvPr id="22" name="Right Arrow 21"/>
          <p:cNvSpPr/>
          <p:nvPr/>
        </p:nvSpPr>
        <p:spPr>
          <a:xfrm rot="2087187">
            <a:off x="1805206" y="2528995"/>
            <a:ext cx="765085" cy="38520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HPC</a:t>
            </a:r>
            <a:endParaRPr lang="en-US" sz="12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" y="1738113"/>
            <a:ext cx="1064874" cy="747620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0710" y="3890962"/>
            <a:ext cx="8578490" cy="2514600"/>
          </a:xfrm>
        </p:spPr>
        <p:txBody>
          <a:bodyPr/>
          <a:lstStyle/>
          <a:p>
            <a:r>
              <a:rPr lang="en-US" dirty="0"/>
              <a:t>Diagnostics computed as Analytics as a Service</a:t>
            </a:r>
          </a:p>
          <a:p>
            <a:pPr lvl="1"/>
            <a:r>
              <a:rPr lang="en-US" dirty="0"/>
              <a:t>Diagnostics online (during model run)</a:t>
            </a:r>
          </a:p>
          <a:p>
            <a:pPr lvl="1"/>
            <a:r>
              <a:rPr lang="en-US" dirty="0"/>
              <a:t>Reduced data traffic</a:t>
            </a:r>
          </a:p>
          <a:p>
            <a:pPr lvl="1"/>
            <a:r>
              <a:rPr lang="en-US" dirty="0"/>
              <a:t>Diagnostics possible on the computing nodes</a:t>
            </a:r>
          </a:p>
          <a:p>
            <a:pPr lvl="1"/>
            <a:r>
              <a:rPr lang="en-US" dirty="0"/>
              <a:t>New diagnostics (data mining of extremes) possible</a:t>
            </a:r>
          </a:p>
          <a:p>
            <a:pPr lvl="1"/>
            <a:r>
              <a:rPr lang="en-US" dirty="0"/>
              <a:t>The user gets the results faster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crucial </a:t>
            </a:r>
            <a:r>
              <a:rPr lang="en-US" dirty="0"/>
              <a:t>to adapt to climate change and to develop climate services (public and private)</a:t>
            </a:r>
          </a:p>
        </p:txBody>
      </p:sp>
    </p:spTree>
    <p:extLst>
      <p:ext uri="{BB962C8B-B14F-4D97-AF65-F5344CB8AC3E}">
        <p14:creationId xmlns:p14="http://schemas.microsoft.com/office/powerpoint/2010/main" val="7845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8" grpId="0" animBg="1"/>
      <p:bldP spid="22" grpId="0" animBg="1"/>
      <p:bldP spid="2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XIOS to create diagnostics</a:t>
            </a:r>
            <a:endParaRPr lang="en-GB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I/O server developed at IPSL (FR)</a:t>
            </a:r>
          </a:p>
          <a:p>
            <a:r>
              <a:rPr lang="en-GB" dirty="0" smtClean="0"/>
              <a:t>Writes outputs in </a:t>
            </a:r>
            <a:r>
              <a:rPr lang="en-GB" dirty="0" err="1" smtClean="0"/>
              <a:t>NetCDF</a:t>
            </a:r>
            <a:endParaRPr lang="en-GB" dirty="0" smtClean="0"/>
          </a:p>
          <a:p>
            <a:r>
              <a:rPr lang="en-GB" dirty="0" smtClean="0"/>
              <a:t>Configuration using XML files (flexible)</a:t>
            </a:r>
          </a:p>
          <a:p>
            <a:endParaRPr lang="en-GB" dirty="0" smtClean="0"/>
          </a:p>
          <a:p>
            <a:r>
              <a:rPr lang="en-GB" dirty="0" smtClean="0"/>
              <a:t>Right now, only NEMO (ocean) uses XIOS</a:t>
            </a:r>
          </a:p>
          <a:p>
            <a:r>
              <a:rPr lang="en-GB" dirty="0" smtClean="0"/>
              <a:t>BSC is porting XIOS to IFS (atmosphere)</a:t>
            </a:r>
          </a:p>
          <a:p>
            <a:endParaRPr lang="en-GB" dirty="0"/>
          </a:p>
          <a:p>
            <a:r>
              <a:rPr lang="en-GB" dirty="0" smtClean="0"/>
              <a:t>XIOS computes diagnostics but some of them are computationally expensive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57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876" y="144432"/>
            <a:ext cx="6613524" cy="696944"/>
          </a:xfrm>
        </p:spPr>
        <p:txBody>
          <a:bodyPr/>
          <a:lstStyle/>
          <a:p>
            <a:r>
              <a:rPr lang="en-US" dirty="0" smtClean="0"/>
              <a:t>Porting Earth diagnostics to GPUs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/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95535" y="985391"/>
                <a:ext cx="8443665" cy="5520184"/>
              </a:xfrm>
            </p:spPr>
            <p:txBody>
              <a:bodyPr/>
              <a:lstStyle/>
              <a:p>
                <a:r>
                  <a:rPr lang="en-US" dirty="0" smtClean="0"/>
                  <a:t>How is defined the ocean heat content?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h𝑒𝑎𝑡𝑐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𝜌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nary>
                        <m:nary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b="0" dirty="0" smtClean="0"/>
              </a:p>
              <a:p>
                <a:r>
                  <a:rPr lang="en-US" dirty="0" smtClean="0"/>
                  <a:t>It is the integral of the seawater potential temperature between two levels multiplied by the density and the specific heat of water</a:t>
                </a:r>
              </a:p>
              <a:p>
                <a:endParaRPr lang="en-US" dirty="0"/>
              </a:p>
              <a:p>
                <a:r>
                  <a:rPr lang="en-US" dirty="0" smtClean="0"/>
                  <a:t>Using python 2.7.9 and </a:t>
                </a:r>
                <a:r>
                  <a:rPr lang="en-US" dirty="0" err="1" smtClean="0"/>
                  <a:t>PyCuda</a:t>
                </a:r>
                <a:r>
                  <a:rPr lang="en-US" dirty="0" smtClean="0"/>
                  <a:t> package</a:t>
                </a:r>
              </a:p>
              <a:p>
                <a:pPr lvl="1"/>
                <a:r>
                  <a:rPr lang="en-US" dirty="0"/>
                  <a:t>Python wrapper for </a:t>
                </a:r>
                <a:r>
                  <a:rPr lang="en-US" dirty="0" err="1"/>
                  <a:t>Nvidia</a:t>
                </a:r>
                <a:r>
                  <a:rPr lang="en-US" dirty="0"/>
                  <a:t> CUDA</a:t>
                </a:r>
                <a:endParaRPr lang="en-US" dirty="0" smtClean="0"/>
              </a:p>
              <a:p>
                <a:pPr lvl="2"/>
                <a:r>
                  <a:rPr lang="en-US" dirty="0">
                    <a:hlinkClick r:id="rId2"/>
                  </a:rPr>
                  <a:t>https://</a:t>
                </a:r>
                <a:r>
                  <a:rPr lang="en-US" dirty="0" smtClean="0">
                    <a:hlinkClick r:id="rId2"/>
                  </a:rPr>
                  <a:t>pypi.python.org/pypi/pycuda</a:t>
                </a:r>
                <a:endParaRPr lang="en-US" dirty="0" smtClean="0"/>
              </a:p>
              <a:p>
                <a:pPr lvl="2"/>
                <a:endParaRPr lang="en-US" dirty="0"/>
              </a:p>
            </p:txBody>
          </p:sp>
        </mc:Choice>
        <mc:Fallback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95535" y="985391"/>
                <a:ext cx="8443665" cy="5520184"/>
              </a:xfrm>
              <a:blipFill rotWithShape="0">
                <a:blip r:embed="rId3"/>
                <a:stretch>
                  <a:fillRect l="-1011" t="-7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45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Snippet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t="18823" r="35287" b="22485"/>
          <a:stretch/>
        </p:blipFill>
        <p:spPr>
          <a:xfrm>
            <a:off x="383628" y="1215586"/>
            <a:ext cx="8382000" cy="505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case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Ec</a:t>
            </a:r>
            <a:r>
              <a:rPr lang="en-US" dirty="0" smtClean="0"/>
              <a:t>-Earth 3.2 ORCA 0.25 L75 </a:t>
            </a:r>
          </a:p>
          <a:p>
            <a:pPr lvl="1"/>
            <a:r>
              <a:rPr lang="en-US" dirty="0" smtClean="0"/>
              <a:t>1442 x 1050 x 75 grid points</a:t>
            </a:r>
          </a:p>
          <a:p>
            <a:pPr lvl="1"/>
            <a:r>
              <a:rPr lang="en-US" dirty="0" smtClean="0"/>
              <a:t>Irregular across all dimensions (although we are only concerned by the z dimension)</a:t>
            </a:r>
          </a:p>
          <a:p>
            <a:pPr lvl="1"/>
            <a:r>
              <a:rPr lang="en-US" dirty="0" smtClean="0"/>
              <a:t>One timestep</a:t>
            </a:r>
          </a:p>
          <a:p>
            <a:r>
              <a:rPr lang="en-US" dirty="0" smtClean="0"/>
              <a:t>Test machine: CTE-POWER</a:t>
            </a:r>
          </a:p>
          <a:p>
            <a:pPr lvl="1"/>
            <a:r>
              <a:rPr lang="en-US" dirty="0"/>
              <a:t>1 login node and 6 compute nodes, each of them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 </a:t>
            </a:r>
            <a:r>
              <a:rPr lang="en-US" dirty="0"/>
              <a:t>2x IBM </a:t>
            </a:r>
            <a:r>
              <a:rPr lang="en-US" dirty="0" err="1"/>
              <a:t>PowerNV</a:t>
            </a:r>
            <a:r>
              <a:rPr lang="en-US" dirty="0"/>
              <a:t> 8335-GTB @ 4.00GHz (10 cores and 8 threads/core, total 160 threads per node)</a:t>
            </a:r>
          </a:p>
          <a:p>
            <a:pPr lvl="2"/>
            <a:r>
              <a:rPr lang="en-US" dirty="0"/>
              <a:t>256 GB of main memory distributed in 32 </a:t>
            </a:r>
            <a:r>
              <a:rPr lang="en-US" dirty="0" err="1"/>
              <a:t>dimms</a:t>
            </a:r>
            <a:r>
              <a:rPr lang="en-US" dirty="0"/>
              <a:t> x 8GB @ 2400MHz</a:t>
            </a:r>
          </a:p>
          <a:p>
            <a:pPr lvl="2"/>
            <a:r>
              <a:rPr lang="en-US" dirty="0" smtClean="0"/>
              <a:t>2x </a:t>
            </a:r>
            <a:r>
              <a:rPr lang="en-US" dirty="0" err="1"/>
              <a:t>nVidia</a:t>
            </a:r>
            <a:r>
              <a:rPr lang="en-US" dirty="0"/>
              <a:t> Pascal P100 GPU with 16GB of memory.</a:t>
            </a:r>
          </a:p>
          <a:p>
            <a:pPr lvl="2"/>
            <a:r>
              <a:rPr lang="en-US" dirty="0" smtClean="0"/>
              <a:t>GPFS </a:t>
            </a:r>
            <a:r>
              <a:rPr lang="en-US" dirty="0"/>
              <a:t>via two fiber links 10 </a:t>
            </a:r>
            <a:r>
              <a:rPr lang="en-US" dirty="0" err="1" smtClean="0"/>
              <a:t>Gbit</a:t>
            </a:r>
            <a:endParaRPr lang="en-US" dirty="0" smtClean="0"/>
          </a:p>
          <a:p>
            <a:pPr lvl="1"/>
            <a:r>
              <a:rPr lang="en-US" dirty="0" smtClean="0"/>
              <a:t>Test run at the login node</a:t>
            </a:r>
          </a:p>
          <a:p>
            <a:r>
              <a:rPr lang="en-US" dirty="0" smtClean="0"/>
              <a:t>Calculate ocean heat content from 0 to 300 meters depth</a:t>
            </a:r>
            <a:endParaRPr lang="en-US" dirty="0"/>
          </a:p>
          <a:p>
            <a:pPr lvl="1"/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CPU mean time execution: 71.68 seconds</a:t>
            </a:r>
          </a:p>
          <a:p>
            <a:r>
              <a:rPr lang="en-US" dirty="0" smtClean="0"/>
              <a:t>GPU </a:t>
            </a:r>
            <a:r>
              <a:rPr lang="en-US" dirty="0"/>
              <a:t>mean time execution: </a:t>
            </a:r>
            <a:r>
              <a:rPr lang="en-US" dirty="0" smtClean="0"/>
              <a:t>13.92 seconds</a:t>
            </a:r>
          </a:p>
          <a:p>
            <a:pPr lvl="1"/>
            <a:r>
              <a:rPr lang="en-US" dirty="0" smtClean="0"/>
              <a:t>Actual time spend in GPU related tasks:</a:t>
            </a:r>
          </a:p>
          <a:p>
            <a:pPr lvl="2"/>
            <a:r>
              <a:rPr lang="en-US" dirty="0" smtClean="0"/>
              <a:t>~ 200 </a:t>
            </a:r>
            <a:r>
              <a:rPr lang="en-US" dirty="0" err="1" smtClean="0"/>
              <a:t>ms</a:t>
            </a:r>
            <a:r>
              <a:rPr lang="en-US" dirty="0" smtClean="0"/>
              <a:t> moving data (4*450Mb </a:t>
            </a:r>
            <a:r>
              <a:rPr lang="en-US" dirty="0" err="1" smtClean="0"/>
              <a:t>aprox</a:t>
            </a:r>
            <a:r>
              <a:rPr lang="en-US" dirty="0" smtClean="0"/>
              <a:t>.) from and to GPU memory (taking advantage of </a:t>
            </a:r>
            <a:r>
              <a:rPr lang="en-US" dirty="0" err="1" smtClean="0"/>
              <a:t>NVLink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~ 5 </a:t>
            </a:r>
            <a:r>
              <a:rPr lang="en-US" dirty="0" err="1" smtClean="0"/>
              <a:t>ms</a:t>
            </a:r>
            <a:r>
              <a:rPr lang="en-US" dirty="0" smtClean="0"/>
              <a:t> computing on the GPU</a:t>
            </a:r>
          </a:p>
          <a:p>
            <a:r>
              <a:rPr lang="en-US" dirty="0" smtClean="0"/>
              <a:t>Speed up of more than 5x</a:t>
            </a:r>
            <a:endParaRPr lang="en-US" dirty="0"/>
          </a:p>
          <a:p>
            <a:r>
              <a:rPr lang="en-US" dirty="0" smtClean="0"/>
              <a:t>When computing more than one </a:t>
            </a:r>
            <a:r>
              <a:rPr lang="en-US" dirty="0" err="1" smtClean="0"/>
              <a:t>timestep</a:t>
            </a:r>
            <a:r>
              <a:rPr lang="en-US" dirty="0" smtClean="0"/>
              <a:t>, you can overlap computation with the following</a:t>
            </a:r>
          </a:p>
          <a:p>
            <a:endParaRPr lang="en-US" dirty="0"/>
          </a:p>
          <a:p>
            <a:r>
              <a:rPr lang="en-US" dirty="0" smtClean="0"/>
              <a:t>Next test, porting to FPGAs using </a:t>
            </a:r>
            <a:r>
              <a:rPr lang="en-US" dirty="0" err="1" smtClean="0"/>
              <a:t>PyOpenCL</a:t>
            </a:r>
            <a:r>
              <a:rPr lang="en-US" dirty="0" smtClean="0"/>
              <a:t> (same developer as </a:t>
            </a:r>
            <a:r>
              <a:rPr lang="en-US" dirty="0" err="1" smtClean="0"/>
              <a:t>PyCuda</a:t>
            </a:r>
            <a:endParaRPr lang="en-US" dirty="0" smtClean="0"/>
          </a:p>
          <a:p>
            <a:r>
              <a:rPr lang="en-US" dirty="0"/>
              <a:t>Sea ice area and extend has also been ported to GPUs</a:t>
            </a:r>
          </a:p>
          <a:p>
            <a:r>
              <a:rPr lang="en-US" dirty="0" smtClean="0"/>
              <a:t>Running </a:t>
            </a:r>
            <a:r>
              <a:rPr lang="en-US" dirty="0" smtClean="0"/>
              <a:t>simulations in an heterogeneous cluster</a:t>
            </a:r>
          </a:p>
          <a:p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97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>
                <a:ea typeface="ＭＳ Ｐゴシック" charset="0"/>
              </a:rPr>
              <a:t>Outline</a:t>
            </a:r>
            <a:endParaRPr lang="es-ES" dirty="0">
              <a:ea typeface="ＭＳ Ｐゴシック" charset="0"/>
            </a:endParaRPr>
          </a:p>
        </p:txBody>
      </p:sp>
      <p:sp>
        <p:nvSpPr>
          <p:cNvPr id="15362" name="Text Placeholder 4"/>
          <p:cNvSpPr>
            <a:spLocks noGrp="1" noChangeAspect="1"/>
          </p:cNvSpPr>
          <p:nvPr>
            <p:ph type="body" sz="quarter" idx="10"/>
          </p:nvPr>
        </p:nvSpPr>
        <p:spPr bwMode="auto">
          <a:xfrm>
            <a:off x="395288" y="985838"/>
            <a:ext cx="8329612" cy="551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dirty="0" err="1" smtClean="0"/>
              <a:t>Earth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activities</a:t>
            </a:r>
            <a:r>
              <a:rPr lang="es-ES" altLang="es-ES" dirty="0" smtClean="0"/>
              <a:t> at BSC</a:t>
            </a:r>
          </a:p>
          <a:p>
            <a:r>
              <a:rPr lang="en-US" altLang="es-ES" dirty="0" smtClean="0"/>
              <a:t>EC-Earth climate model</a:t>
            </a:r>
          </a:p>
          <a:p>
            <a:pPr lvl="1"/>
            <a:r>
              <a:rPr lang="en-US" altLang="es-ES" dirty="0" smtClean="0"/>
              <a:t>More resolution, bigger outputs</a:t>
            </a:r>
          </a:p>
          <a:p>
            <a:pPr lvl="1"/>
            <a:r>
              <a:rPr lang="en-US" altLang="es-ES" dirty="0" smtClean="0"/>
              <a:t>Compute diagnostics</a:t>
            </a:r>
          </a:p>
          <a:p>
            <a:pPr lvl="1"/>
            <a:r>
              <a:rPr lang="en-US" altLang="es-ES" dirty="0"/>
              <a:t>Adaptive ensemble </a:t>
            </a:r>
            <a:r>
              <a:rPr lang="en-US" altLang="es-ES" dirty="0" smtClean="0"/>
              <a:t>workflow</a:t>
            </a:r>
          </a:p>
          <a:p>
            <a:r>
              <a:rPr lang="en-US" altLang="es-ES" dirty="0" smtClean="0"/>
              <a:t>Discussion</a:t>
            </a:r>
          </a:p>
          <a:p>
            <a:pPr lvl="1"/>
            <a:r>
              <a:rPr lang="en-US" altLang="es-ES" dirty="0" smtClean="0"/>
              <a:t>Earth sciences in JLESC </a:t>
            </a:r>
          </a:p>
          <a:p>
            <a:endParaRPr lang="en-US" altLang="es-ES" dirty="0" smtClean="0"/>
          </a:p>
          <a:p>
            <a:pPr lvl="2"/>
            <a:endParaRPr lang="es-ES" alt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1 Título"/>
          <p:cNvSpPr>
            <a:spLocks noGrp="1"/>
          </p:cNvSpPr>
          <p:nvPr>
            <p:ph type="title"/>
          </p:nvPr>
        </p:nvSpPr>
        <p:spPr bwMode="auto">
          <a:xfrm>
            <a:off x="457200" y="3176588"/>
            <a:ext cx="8229600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s-ES" altLang="es-ES" sz="2800" dirty="0" err="1" smtClean="0"/>
              <a:t>Going</a:t>
            </a:r>
            <a:r>
              <a:rPr lang="es-ES" altLang="es-ES" sz="2800" dirty="0" smtClean="0"/>
              <a:t> </a:t>
            </a:r>
            <a:r>
              <a:rPr lang="es-ES" altLang="es-ES" sz="2800" dirty="0" err="1" smtClean="0"/>
              <a:t>further</a:t>
            </a:r>
            <a:endParaRPr lang="es-ES" altLang="es-ES" sz="2800" dirty="0" smtClean="0"/>
          </a:p>
        </p:txBody>
      </p:sp>
    </p:spTree>
    <p:extLst>
      <p:ext uri="{BB962C8B-B14F-4D97-AF65-F5344CB8AC3E}">
        <p14:creationId xmlns:p14="http://schemas.microsoft.com/office/powerpoint/2010/main" val="40390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Adaptative</a:t>
            </a:r>
            <a:r>
              <a:rPr lang="es-ES" dirty="0" smtClean="0"/>
              <a:t> </a:t>
            </a:r>
            <a:r>
              <a:rPr lang="es-ES" dirty="0" err="1" smtClean="0"/>
              <a:t>ensemble</a:t>
            </a:r>
            <a:r>
              <a:rPr lang="es-ES" dirty="0" smtClean="0"/>
              <a:t> </a:t>
            </a:r>
            <a:r>
              <a:rPr lang="es-ES" dirty="0" err="1" smtClean="0"/>
              <a:t>simulations</a:t>
            </a:r>
            <a:endParaRPr lang="es-ES" dirty="0"/>
          </a:p>
        </p:txBody>
      </p:sp>
      <p:sp>
        <p:nvSpPr>
          <p:cNvPr id="10" name="TextBox 7"/>
          <p:cNvSpPr txBox="1"/>
          <p:nvPr/>
        </p:nvSpPr>
        <p:spPr>
          <a:xfrm>
            <a:off x="766877" y="1051167"/>
            <a:ext cx="2124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Ensemble run</a:t>
            </a:r>
          </a:p>
          <a:p>
            <a:pPr algn="ctr"/>
            <a:r>
              <a:rPr lang="en-US" sz="1600" dirty="0" smtClean="0"/>
              <a:t>1 to 100 members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1192511" y="4462616"/>
            <a:ext cx="18278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/>
              <a:t>a</a:t>
            </a:r>
            <a:r>
              <a:rPr lang="en-US" sz="1050" i="1" smtClean="0"/>
              <a:t>fter </a:t>
            </a:r>
            <a:r>
              <a:rPr lang="en-US" sz="1050" i="1" dirty="0" smtClean="0"/>
              <a:t>1 week </a:t>
            </a:r>
            <a:r>
              <a:rPr lang="en-US" sz="1050" i="1" smtClean="0"/>
              <a:t>model simulation</a:t>
            </a:r>
            <a:endParaRPr lang="en-US" sz="1050" i="1" dirty="0" smtClean="0"/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1220167" y="4319104"/>
            <a:ext cx="18002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Elipse 14"/>
          <p:cNvSpPr/>
          <p:nvPr/>
        </p:nvSpPr>
        <p:spPr>
          <a:xfrm>
            <a:off x="2562974" y="1889295"/>
            <a:ext cx="504056" cy="4844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17" name="Elipse 16"/>
          <p:cNvSpPr/>
          <p:nvPr/>
        </p:nvSpPr>
        <p:spPr>
          <a:xfrm>
            <a:off x="2562974" y="2449434"/>
            <a:ext cx="504056" cy="4844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660328" y="3077409"/>
            <a:ext cx="461665" cy="39057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mr-IN" smtClean="0"/>
              <a:t>…</a:t>
            </a:r>
            <a:endParaRPr lang="en-GB" dirty="0" err="1" smtClean="0"/>
          </a:p>
        </p:txBody>
      </p:sp>
      <p:sp>
        <p:nvSpPr>
          <p:cNvPr id="19" name="Elipse 18"/>
          <p:cNvSpPr/>
          <p:nvPr/>
        </p:nvSpPr>
        <p:spPr>
          <a:xfrm>
            <a:off x="2562974" y="3529554"/>
            <a:ext cx="504056" cy="4844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smtClean="0"/>
              <a:t>100</a:t>
            </a:r>
            <a:endParaRPr lang="en-GB" sz="800" dirty="0"/>
          </a:p>
        </p:txBody>
      </p:sp>
      <p:sp>
        <p:nvSpPr>
          <p:cNvPr id="20" name="Forma libre 19"/>
          <p:cNvSpPr/>
          <p:nvPr/>
        </p:nvSpPr>
        <p:spPr>
          <a:xfrm>
            <a:off x="1189807" y="2170918"/>
            <a:ext cx="1278082" cy="893619"/>
          </a:xfrm>
          <a:custGeom>
            <a:avLst/>
            <a:gdLst>
              <a:gd name="connsiteX0" fmla="*/ 0 w 1278082"/>
              <a:gd name="connsiteY0" fmla="*/ 893619 h 893619"/>
              <a:gd name="connsiteX1" fmla="*/ 519545 w 1278082"/>
              <a:gd name="connsiteY1" fmla="*/ 280555 h 893619"/>
              <a:gd name="connsiteX2" fmla="*/ 1278082 w 1278082"/>
              <a:gd name="connsiteY2" fmla="*/ 0 h 893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8082" h="893619">
                <a:moveTo>
                  <a:pt x="0" y="893619"/>
                </a:moveTo>
                <a:cubicBezTo>
                  <a:pt x="153265" y="661555"/>
                  <a:pt x="306531" y="429491"/>
                  <a:pt x="519545" y="280555"/>
                </a:cubicBezTo>
                <a:cubicBezTo>
                  <a:pt x="732559" y="131619"/>
                  <a:pt x="1278082" y="0"/>
                  <a:pt x="1278082" y="0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orma libre 20"/>
          <p:cNvSpPr/>
          <p:nvPr/>
        </p:nvSpPr>
        <p:spPr>
          <a:xfrm>
            <a:off x="1196860" y="2618361"/>
            <a:ext cx="1271029" cy="437295"/>
          </a:xfrm>
          <a:custGeom>
            <a:avLst/>
            <a:gdLst>
              <a:gd name="connsiteX0" fmla="*/ 0 w 1330037"/>
              <a:gd name="connsiteY0" fmla="*/ 437295 h 437295"/>
              <a:gd name="connsiteX1" fmla="*/ 467591 w 1330037"/>
              <a:gd name="connsiteY1" fmla="*/ 73613 h 437295"/>
              <a:gd name="connsiteX2" fmla="*/ 945573 w 1330037"/>
              <a:gd name="connsiteY2" fmla="*/ 876 h 437295"/>
              <a:gd name="connsiteX3" fmla="*/ 1330037 w 1330037"/>
              <a:gd name="connsiteY3" fmla="*/ 32049 h 43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0037" h="437295">
                <a:moveTo>
                  <a:pt x="0" y="437295"/>
                </a:moveTo>
                <a:cubicBezTo>
                  <a:pt x="154998" y="291822"/>
                  <a:pt x="309996" y="146349"/>
                  <a:pt x="467591" y="73613"/>
                </a:cubicBezTo>
                <a:cubicBezTo>
                  <a:pt x="625187" y="876"/>
                  <a:pt x="801832" y="7803"/>
                  <a:pt x="945573" y="876"/>
                </a:cubicBezTo>
                <a:cubicBezTo>
                  <a:pt x="1089314" y="-6051"/>
                  <a:pt x="1281546" y="30317"/>
                  <a:pt x="1330037" y="32049"/>
                </a:cubicBezTo>
              </a:path>
            </a:pathLst>
          </a:cu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orma libre 21"/>
          <p:cNvSpPr/>
          <p:nvPr/>
        </p:nvSpPr>
        <p:spPr>
          <a:xfrm>
            <a:off x="1189807" y="2809154"/>
            <a:ext cx="1278082" cy="255383"/>
          </a:xfrm>
          <a:custGeom>
            <a:avLst/>
            <a:gdLst>
              <a:gd name="connsiteX0" fmla="*/ 0 w 1215737"/>
              <a:gd name="connsiteY0" fmla="*/ 220404 h 220404"/>
              <a:gd name="connsiteX1" fmla="*/ 696191 w 1215737"/>
              <a:gd name="connsiteY1" fmla="*/ 2195 h 220404"/>
              <a:gd name="connsiteX2" fmla="*/ 997528 w 1215737"/>
              <a:gd name="connsiteY2" fmla="*/ 106104 h 220404"/>
              <a:gd name="connsiteX3" fmla="*/ 1215737 w 1215737"/>
              <a:gd name="connsiteY3" fmla="*/ 74931 h 2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5737" h="220404">
                <a:moveTo>
                  <a:pt x="0" y="220404"/>
                </a:moveTo>
                <a:cubicBezTo>
                  <a:pt x="264968" y="120824"/>
                  <a:pt x="529936" y="21245"/>
                  <a:pt x="696191" y="2195"/>
                </a:cubicBezTo>
                <a:cubicBezTo>
                  <a:pt x="862446" y="-16855"/>
                  <a:pt x="910937" y="93981"/>
                  <a:pt x="997528" y="106104"/>
                </a:cubicBezTo>
                <a:lnTo>
                  <a:pt x="1215737" y="74931"/>
                </a:ln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orma libre 23"/>
          <p:cNvSpPr/>
          <p:nvPr/>
        </p:nvSpPr>
        <p:spPr>
          <a:xfrm>
            <a:off x="1187624" y="3080695"/>
            <a:ext cx="1257300" cy="715304"/>
          </a:xfrm>
          <a:custGeom>
            <a:avLst/>
            <a:gdLst>
              <a:gd name="connsiteX0" fmla="*/ 0 w 1257300"/>
              <a:gd name="connsiteY0" fmla="*/ 0 h 715304"/>
              <a:gd name="connsiteX1" fmla="*/ 426028 w 1257300"/>
              <a:gd name="connsiteY1" fmla="*/ 238991 h 715304"/>
              <a:gd name="connsiteX2" fmla="*/ 758537 w 1257300"/>
              <a:gd name="connsiteY2" fmla="*/ 685800 h 715304"/>
              <a:gd name="connsiteX3" fmla="*/ 1070264 w 1257300"/>
              <a:gd name="connsiteY3" fmla="*/ 675409 h 715304"/>
              <a:gd name="connsiteX4" fmla="*/ 1257300 w 1257300"/>
              <a:gd name="connsiteY4" fmla="*/ 696191 h 71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300" h="715304">
                <a:moveTo>
                  <a:pt x="0" y="0"/>
                </a:moveTo>
                <a:cubicBezTo>
                  <a:pt x="149802" y="62345"/>
                  <a:pt x="299605" y="124691"/>
                  <a:pt x="426028" y="238991"/>
                </a:cubicBezTo>
                <a:cubicBezTo>
                  <a:pt x="552451" y="353291"/>
                  <a:pt x="651164" y="613064"/>
                  <a:pt x="758537" y="685800"/>
                </a:cubicBezTo>
                <a:cubicBezTo>
                  <a:pt x="865910" y="758536"/>
                  <a:pt x="987137" y="673677"/>
                  <a:pt x="1070264" y="675409"/>
                </a:cubicBezTo>
                <a:cubicBezTo>
                  <a:pt x="1153391" y="677141"/>
                  <a:pt x="1257300" y="696191"/>
                  <a:pt x="1257300" y="696191"/>
                </a:cubicBezTo>
              </a:path>
            </a:pathLst>
          </a:cu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ángulo redondeado 24"/>
          <p:cNvSpPr/>
          <p:nvPr/>
        </p:nvSpPr>
        <p:spPr>
          <a:xfrm>
            <a:off x="3193286" y="1781770"/>
            <a:ext cx="618455" cy="2420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 dirty="0" smtClean="0"/>
              <a:t>Compute instantaneous diagnostic</a:t>
            </a:r>
            <a:endParaRPr lang="en-GB" sz="1600" dirty="0"/>
          </a:p>
        </p:txBody>
      </p:sp>
      <p:sp>
        <p:nvSpPr>
          <p:cNvPr id="27" name="TextBox 7"/>
          <p:cNvSpPr txBox="1"/>
          <p:nvPr/>
        </p:nvSpPr>
        <p:spPr>
          <a:xfrm>
            <a:off x="3887877" y="1061690"/>
            <a:ext cx="2124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Ensemble run</a:t>
            </a:r>
          </a:p>
          <a:p>
            <a:pPr algn="ctr"/>
            <a:r>
              <a:rPr lang="en-US" sz="1600" dirty="0" smtClean="0"/>
              <a:t>1 to 50 members</a:t>
            </a:r>
          </a:p>
        </p:txBody>
      </p:sp>
      <p:sp>
        <p:nvSpPr>
          <p:cNvPr id="28" name="Elipse 27"/>
          <p:cNvSpPr/>
          <p:nvPr/>
        </p:nvSpPr>
        <p:spPr>
          <a:xfrm>
            <a:off x="3956472" y="1889295"/>
            <a:ext cx="504056" cy="4844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29" name="Elipse 28"/>
          <p:cNvSpPr/>
          <p:nvPr/>
        </p:nvSpPr>
        <p:spPr>
          <a:xfrm>
            <a:off x="3956472" y="2449434"/>
            <a:ext cx="504056" cy="4844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30" name="Elipse 29"/>
          <p:cNvSpPr/>
          <p:nvPr/>
        </p:nvSpPr>
        <p:spPr>
          <a:xfrm>
            <a:off x="3956472" y="3529554"/>
            <a:ext cx="504056" cy="4844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smtClean="0"/>
              <a:t>100</a:t>
            </a:r>
            <a:endParaRPr lang="en-GB" sz="800" dirty="0"/>
          </a:p>
        </p:txBody>
      </p:sp>
      <p:sp>
        <p:nvSpPr>
          <p:cNvPr id="26" name="Cruz 25"/>
          <p:cNvSpPr/>
          <p:nvPr/>
        </p:nvSpPr>
        <p:spPr>
          <a:xfrm rot="2779764">
            <a:off x="3812946" y="2313232"/>
            <a:ext cx="801705" cy="792088"/>
          </a:xfrm>
          <a:prstGeom prst="plus">
            <a:avLst>
              <a:gd name="adj" fmla="val 4258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uadroTexto 31"/>
          <p:cNvSpPr txBox="1"/>
          <p:nvPr/>
        </p:nvSpPr>
        <p:spPr>
          <a:xfrm>
            <a:off x="4070871" y="3077914"/>
            <a:ext cx="461665" cy="39057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mr-IN" smtClean="0"/>
              <a:t>…</a:t>
            </a:r>
            <a:endParaRPr lang="en-GB" dirty="0" err="1" smtClean="0"/>
          </a:p>
        </p:txBody>
      </p:sp>
      <p:sp>
        <p:nvSpPr>
          <p:cNvPr id="33" name="Forma libre 32"/>
          <p:cNvSpPr/>
          <p:nvPr/>
        </p:nvSpPr>
        <p:spPr>
          <a:xfrm>
            <a:off x="4694614" y="2172913"/>
            <a:ext cx="1278082" cy="893619"/>
          </a:xfrm>
          <a:custGeom>
            <a:avLst/>
            <a:gdLst>
              <a:gd name="connsiteX0" fmla="*/ 0 w 1278082"/>
              <a:gd name="connsiteY0" fmla="*/ 893619 h 893619"/>
              <a:gd name="connsiteX1" fmla="*/ 519545 w 1278082"/>
              <a:gd name="connsiteY1" fmla="*/ 280555 h 893619"/>
              <a:gd name="connsiteX2" fmla="*/ 1278082 w 1278082"/>
              <a:gd name="connsiteY2" fmla="*/ 0 h 893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8082" h="893619">
                <a:moveTo>
                  <a:pt x="0" y="893619"/>
                </a:moveTo>
                <a:cubicBezTo>
                  <a:pt x="153265" y="661555"/>
                  <a:pt x="306531" y="429491"/>
                  <a:pt x="519545" y="280555"/>
                </a:cubicBezTo>
                <a:cubicBezTo>
                  <a:pt x="732559" y="131619"/>
                  <a:pt x="1278082" y="0"/>
                  <a:pt x="1278082" y="0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orma libre 34"/>
          <p:cNvSpPr/>
          <p:nvPr/>
        </p:nvSpPr>
        <p:spPr>
          <a:xfrm>
            <a:off x="4694614" y="2811149"/>
            <a:ext cx="1278082" cy="255383"/>
          </a:xfrm>
          <a:custGeom>
            <a:avLst/>
            <a:gdLst>
              <a:gd name="connsiteX0" fmla="*/ 0 w 1215737"/>
              <a:gd name="connsiteY0" fmla="*/ 220404 h 220404"/>
              <a:gd name="connsiteX1" fmla="*/ 696191 w 1215737"/>
              <a:gd name="connsiteY1" fmla="*/ 2195 h 220404"/>
              <a:gd name="connsiteX2" fmla="*/ 997528 w 1215737"/>
              <a:gd name="connsiteY2" fmla="*/ 106104 h 220404"/>
              <a:gd name="connsiteX3" fmla="*/ 1215737 w 1215737"/>
              <a:gd name="connsiteY3" fmla="*/ 74931 h 2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5737" h="220404">
                <a:moveTo>
                  <a:pt x="0" y="220404"/>
                </a:moveTo>
                <a:cubicBezTo>
                  <a:pt x="264968" y="120824"/>
                  <a:pt x="529936" y="21245"/>
                  <a:pt x="696191" y="2195"/>
                </a:cubicBezTo>
                <a:cubicBezTo>
                  <a:pt x="862446" y="-16855"/>
                  <a:pt x="910937" y="93981"/>
                  <a:pt x="997528" y="106104"/>
                </a:cubicBezTo>
                <a:lnTo>
                  <a:pt x="1215737" y="74931"/>
                </a:ln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orma libre 35"/>
          <p:cNvSpPr/>
          <p:nvPr/>
        </p:nvSpPr>
        <p:spPr>
          <a:xfrm>
            <a:off x="4692431" y="3082690"/>
            <a:ext cx="1257300" cy="715304"/>
          </a:xfrm>
          <a:custGeom>
            <a:avLst/>
            <a:gdLst>
              <a:gd name="connsiteX0" fmla="*/ 0 w 1257300"/>
              <a:gd name="connsiteY0" fmla="*/ 0 h 715304"/>
              <a:gd name="connsiteX1" fmla="*/ 426028 w 1257300"/>
              <a:gd name="connsiteY1" fmla="*/ 238991 h 715304"/>
              <a:gd name="connsiteX2" fmla="*/ 758537 w 1257300"/>
              <a:gd name="connsiteY2" fmla="*/ 685800 h 715304"/>
              <a:gd name="connsiteX3" fmla="*/ 1070264 w 1257300"/>
              <a:gd name="connsiteY3" fmla="*/ 675409 h 715304"/>
              <a:gd name="connsiteX4" fmla="*/ 1257300 w 1257300"/>
              <a:gd name="connsiteY4" fmla="*/ 696191 h 71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300" h="715304">
                <a:moveTo>
                  <a:pt x="0" y="0"/>
                </a:moveTo>
                <a:cubicBezTo>
                  <a:pt x="149802" y="62345"/>
                  <a:pt x="299605" y="124691"/>
                  <a:pt x="426028" y="238991"/>
                </a:cubicBezTo>
                <a:cubicBezTo>
                  <a:pt x="552451" y="353291"/>
                  <a:pt x="651164" y="613064"/>
                  <a:pt x="758537" y="685800"/>
                </a:cubicBezTo>
                <a:cubicBezTo>
                  <a:pt x="865910" y="758536"/>
                  <a:pt x="987137" y="673677"/>
                  <a:pt x="1070264" y="675409"/>
                </a:cubicBezTo>
                <a:cubicBezTo>
                  <a:pt x="1153391" y="677141"/>
                  <a:pt x="1257300" y="696191"/>
                  <a:pt x="1257300" y="696191"/>
                </a:cubicBezTo>
              </a:path>
            </a:pathLst>
          </a:cu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ángulo redondeado 46"/>
          <p:cNvSpPr/>
          <p:nvPr/>
        </p:nvSpPr>
        <p:spPr>
          <a:xfrm>
            <a:off x="6145614" y="1771431"/>
            <a:ext cx="618455" cy="2420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600" dirty="0" smtClean="0"/>
              <a:t>Compute </a:t>
            </a:r>
            <a:r>
              <a:rPr lang="en-GB" sz="1600" smtClean="0"/>
              <a:t>instantaneous diagnostic</a:t>
            </a:r>
            <a:endParaRPr lang="en-GB" sz="1600"/>
          </a:p>
        </p:txBody>
      </p:sp>
      <p:sp>
        <p:nvSpPr>
          <p:cNvPr id="48" name="TextBox 7"/>
          <p:cNvSpPr txBox="1"/>
          <p:nvPr/>
        </p:nvSpPr>
        <p:spPr>
          <a:xfrm>
            <a:off x="6804248" y="1061690"/>
            <a:ext cx="2124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Ensemble run</a:t>
            </a:r>
          </a:p>
          <a:p>
            <a:pPr algn="ctr"/>
            <a:r>
              <a:rPr lang="en-US" sz="1600" dirty="0" smtClean="0"/>
              <a:t>1 to 25 members</a:t>
            </a:r>
          </a:p>
        </p:txBody>
      </p:sp>
      <p:sp>
        <p:nvSpPr>
          <p:cNvPr id="49" name="Elipse 48"/>
          <p:cNvSpPr/>
          <p:nvPr/>
        </p:nvSpPr>
        <p:spPr>
          <a:xfrm>
            <a:off x="6908800" y="1878956"/>
            <a:ext cx="504056" cy="4844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50" name="Elipse 49"/>
          <p:cNvSpPr/>
          <p:nvPr/>
        </p:nvSpPr>
        <p:spPr>
          <a:xfrm>
            <a:off x="6908800" y="2439095"/>
            <a:ext cx="504056" cy="4844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51" name="Elipse 50"/>
          <p:cNvSpPr/>
          <p:nvPr/>
        </p:nvSpPr>
        <p:spPr>
          <a:xfrm>
            <a:off x="6908800" y="3519215"/>
            <a:ext cx="504056" cy="4844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smtClean="0"/>
              <a:t>100</a:t>
            </a:r>
            <a:endParaRPr lang="en-GB" sz="800" dirty="0"/>
          </a:p>
        </p:txBody>
      </p:sp>
      <p:sp>
        <p:nvSpPr>
          <p:cNvPr id="52" name="Cruz 51"/>
          <p:cNvSpPr/>
          <p:nvPr/>
        </p:nvSpPr>
        <p:spPr>
          <a:xfrm rot="2779764">
            <a:off x="6765274" y="2302893"/>
            <a:ext cx="801705" cy="792088"/>
          </a:xfrm>
          <a:prstGeom prst="plus">
            <a:avLst>
              <a:gd name="adj" fmla="val 4258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CuadroTexto 52"/>
          <p:cNvSpPr txBox="1"/>
          <p:nvPr/>
        </p:nvSpPr>
        <p:spPr>
          <a:xfrm>
            <a:off x="7023199" y="3067575"/>
            <a:ext cx="461665" cy="39057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mr-IN" smtClean="0"/>
              <a:t>…</a:t>
            </a:r>
            <a:endParaRPr lang="en-GB" dirty="0" err="1" smtClean="0"/>
          </a:p>
        </p:txBody>
      </p:sp>
      <p:sp>
        <p:nvSpPr>
          <p:cNvPr id="55" name="Forma libre 54"/>
          <p:cNvSpPr/>
          <p:nvPr/>
        </p:nvSpPr>
        <p:spPr>
          <a:xfrm>
            <a:off x="7646942" y="2800810"/>
            <a:ext cx="1278082" cy="255383"/>
          </a:xfrm>
          <a:custGeom>
            <a:avLst/>
            <a:gdLst>
              <a:gd name="connsiteX0" fmla="*/ 0 w 1215737"/>
              <a:gd name="connsiteY0" fmla="*/ 220404 h 220404"/>
              <a:gd name="connsiteX1" fmla="*/ 696191 w 1215737"/>
              <a:gd name="connsiteY1" fmla="*/ 2195 h 220404"/>
              <a:gd name="connsiteX2" fmla="*/ 997528 w 1215737"/>
              <a:gd name="connsiteY2" fmla="*/ 106104 h 220404"/>
              <a:gd name="connsiteX3" fmla="*/ 1215737 w 1215737"/>
              <a:gd name="connsiteY3" fmla="*/ 74931 h 2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5737" h="220404">
                <a:moveTo>
                  <a:pt x="0" y="220404"/>
                </a:moveTo>
                <a:cubicBezTo>
                  <a:pt x="264968" y="120824"/>
                  <a:pt x="529936" y="21245"/>
                  <a:pt x="696191" y="2195"/>
                </a:cubicBezTo>
                <a:cubicBezTo>
                  <a:pt x="862446" y="-16855"/>
                  <a:pt x="910937" y="93981"/>
                  <a:pt x="997528" y="106104"/>
                </a:cubicBezTo>
                <a:lnTo>
                  <a:pt x="1215737" y="74931"/>
                </a:ln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orma libre 55"/>
          <p:cNvSpPr/>
          <p:nvPr/>
        </p:nvSpPr>
        <p:spPr>
          <a:xfrm>
            <a:off x="7644759" y="3072351"/>
            <a:ext cx="1257300" cy="715304"/>
          </a:xfrm>
          <a:custGeom>
            <a:avLst/>
            <a:gdLst>
              <a:gd name="connsiteX0" fmla="*/ 0 w 1257300"/>
              <a:gd name="connsiteY0" fmla="*/ 0 h 715304"/>
              <a:gd name="connsiteX1" fmla="*/ 426028 w 1257300"/>
              <a:gd name="connsiteY1" fmla="*/ 238991 h 715304"/>
              <a:gd name="connsiteX2" fmla="*/ 758537 w 1257300"/>
              <a:gd name="connsiteY2" fmla="*/ 685800 h 715304"/>
              <a:gd name="connsiteX3" fmla="*/ 1070264 w 1257300"/>
              <a:gd name="connsiteY3" fmla="*/ 675409 h 715304"/>
              <a:gd name="connsiteX4" fmla="*/ 1257300 w 1257300"/>
              <a:gd name="connsiteY4" fmla="*/ 696191 h 71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300" h="715304">
                <a:moveTo>
                  <a:pt x="0" y="0"/>
                </a:moveTo>
                <a:cubicBezTo>
                  <a:pt x="149802" y="62345"/>
                  <a:pt x="299605" y="124691"/>
                  <a:pt x="426028" y="238991"/>
                </a:cubicBezTo>
                <a:cubicBezTo>
                  <a:pt x="552451" y="353291"/>
                  <a:pt x="651164" y="613064"/>
                  <a:pt x="758537" y="685800"/>
                </a:cubicBezTo>
                <a:cubicBezTo>
                  <a:pt x="865910" y="758536"/>
                  <a:pt x="987137" y="673677"/>
                  <a:pt x="1070264" y="675409"/>
                </a:cubicBezTo>
                <a:cubicBezTo>
                  <a:pt x="1153391" y="677141"/>
                  <a:pt x="1257300" y="696191"/>
                  <a:pt x="1257300" y="696191"/>
                </a:cubicBezTo>
              </a:path>
            </a:pathLst>
          </a:cu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Cruz 66"/>
          <p:cNvSpPr/>
          <p:nvPr/>
        </p:nvSpPr>
        <p:spPr>
          <a:xfrm rot="2779764">
            <a:off x="6765275" y="1753001"/>
            <a:ext cx="801705" cy="792088"/>
          </a:xfrm>
          <a:prstGeom prst="plus">
            <a:avLst>
              <a:gd name="adj" fmla="val 4258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extBox 7"/>
          <p:cNvSpPr txBox="1"/>
          <p:nvPr/>
        </p:nvSpPr>
        <p:spPr>
          <a:xfrm>
            <a:off x="3928815" y="4462616"/>
            <a:ext cx="18278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/>
              <a:t>a</a:t>
            </a:r>
            <a:r>
              <a:rPr lang="en-US" sz="1050" i="1" smtClean="0"/>
              <a:t>fter </a:t>
            </a:r>
            <a:r>
              <a:rPr lang="en-US" sz="1050" i="1" dirty="0" smtClean="0"/>
              <a:t>1 week </a:t>
            </a:r>
            <a:r>
              <a:rPr lang="en-US" sz="1050" i="1" smtClean="0"/>
              <a:t>model simulation</a:t>
            </a:r>
            <a:endParaRPr lang="en-US" sz="1050" i="1" dirty="0" smtClean="0"/>
          </a:p>
        </p:txBody>
      </p:sp>
      <p:cxnSp>
        <p:nvCxnSpPr>
          <p:cNvPr id="69" name="Conector recto de flecha 68"/>
          <p:cNvCxnSpPr/>
          <p:nvPr/>
        </p:nvCxnSpPr>
        <p:spPr>
          <a:xfrm>
            <a:off x="3956471" y="4319104"/>
            <a:ext cx="18002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0" name="TextBox 7"/>
          <p:cNvSpPr txBox="1"/>
          <p:nvPr/>
        </p:nvSpPr>
        <p:spPr>
          <a:xfrm>
            <a:off x="7008291" y="4466991"/>
            <a:ext cx="18278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/>
              <a:t>p</a:t>
            </a:r>
            <a:r>
              <a:rPr lang="en-US" sz="1050" i="1" dirty="0" smtClean="0"/>
              <a:t>erform the complete simulation</a:t>
            </a:r>
          </a:p>
        </p:txBody>
      </p:sp>
      <p:cxnSp>
        <p:nvCxnSpPr>
          <p:cNvPr id="71" name="Conector recto de flecha 70"/>
          <p:cNvCxnSpPr/>
          <p:nvPr/>
        </p:nvCxnSpPr>
        <p:spPr>
          <a:xfrm flipV="1">
            <a:off x="6980807" y="4319104"/>
            <a:ext cx="1921252" cy="32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295933" y="5382170"/>
            <a:ext cx="854021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Key Challenge</a:t>
            </a:r>
          </a:p>
          <a:p>
            <a:r>
              <a:rPr lang="en-GB" dirty="0" smtClean="0"/>
              <a:t>How can we perform this computation “instantaneously”?</a:t>
            </a:r>
            <a:endParaRPr lang="en-GB" dirty="0"/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Select a right diagnostic (climate science)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Work in XIOS I/O server and disk technologies (computer science</a:t>
            </a:r>
            <a:r>
              <a:rPr lang="en-GB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Using </a:t>
            </a:r>
            <a:r>
              <a:rPr lang="en-GB" dirty="0" err="1" smtClean="0"/>
              <a:t>PyCompSs</a:t>
            </a:r>
            <a:r>
              <a:rPr lang="en-GB" dirty="0" smtClean="0"/>
              <a:t> to orchestrate the workflow</a:t>
            </a:r>
            <a:endParaRPr lang="en-GB" dirty="0" smtClean="0"/>
          </a:p>
        </p:txBody>
      </p:sp>
      <p:sp>
        <p:nvSpPr>
          <p:cNvPr id="79" name="TextBox 7"/>
          <p:cNvSpPr txBox="1"/>
          <p:nvPr/>
        </p:nvSpPr>
        <p:spPr>
          <a:xfrm>
            <a:off x="35496" y="3111013"/>
            <a:ext cx="1100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Complex</a:t>
            </a:r>
          </a:p>
          <a:p>
            <a:pPr algn="ctr"/>
            <a:r>
              <a:rPr lang="en-US" sz="1200" dirty="0"/>
              <a:t>c</a:t>
            </a:r>
            <a:r>
              <a:rPr lang="en-US" sz="1200" dirty="0" smtClean="0"/>
              <a:t>limate model</a:t>
            </a:r>
          </a:p>
          <a:p>
            <a:pPr algn="ctr"/>
            <a:r>
              <a:rPr lang="en-US" sz="1200" dirty="0" smtClean="0"/>
              <a:t>(EC-Earth)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" y="2323238"/>
            <a:ext cx="1108945" cy="831709"/>
          </a:xfrm>
          <a:prstGeom prst="rect">
            <a:avLst/>
          </a:prstGeom>
        </p:spPr>
      </p:pic>
      <p:sp>
        <p:nvSpPr>
          <p:cNvPr id="43" name="TextBox 7"/>
          <p:cNvSpPr txBox="1"/>
          <p:nvPr/>
        </p:nvSpPr>
        <p:spPr>
          <a:xfrm>
            <a:off x="6860077" y="5245437"/>
            <a:ext cx="2124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When members are stopped, the system </a:t>
            </a:r>
            <a:r>
              <a:rPr lang="en-US" sz="1100" smtClean="0"/>
              <a:t>will dynamically </a:t>
            </a:r>
            <a:r>
              <a:rPr lang="en-US" sz="1100" dirty="0" smtClean="0"/>
              <a:t>distribute resources to remaining members</a:t>
            </a:r>
          </a:p>
        </p:txBody>
      </p:sp>
      <p:cxnSp>
        <p:nvCxnSpPr>
          <p:cNvPr id="5" name="Conector recto de flecha 4"/>
          <p:cNvCxnSpPr/>
          <p:nvPr/>
        </p:nvCxnSpPr>
        <p:spPr>
          <a:xfrm flipH="1" flipV="1">
            <a:off x="4560104" y="3093589"/>
            <a:ext cx="2314883" cy="227824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/>
          <p:cNvCxnSpPr/>
          <p:nvPr/>
        </p:nvCxnSpPr>
        <p:spPr>
          <a:xfrm flipV="1">
            <a:off x="6920409" y="3090757"/>
            <a:ext cx="86905" cy="230193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04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 animBg="1"/>
      <p:bldP spid="17" grpId="0" animBg="1"/>
      <p:bldP spid="16" grpId="0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/>
      <p:bldP spid="28" grpId="0" animBg="1"/>
      <p:bldP spid="29" grpId="0" animBg="1"/>
      <p:bldP spid="30" grpId="0" animBg="1"/>
      <p:bldP spid="26" grpId="0" animBg="1"/>
      <p:bldP spid="32" grpId="0"/>
      <p:bldP spid="33" grpId="0" animBg="1"/>
      <p:bldP spid="35" grpId="0" animBg="1"/>
      <p:bldP spid="36" grpId="0" animBg="1"/>
      <p:bldP spid="47" grpId="0" animBg="1"/>
      <p:bldP spid="48" grpId="0"/>
      <p:bldP spid="49" grpId="0" animBg="1"/>
      <p:bldP spid="50" grpId="0" animBg="1"/>
      <p:bldP spid="51" grpId="0" animBg="1"/>
      <p:bldP spid="52" grpId="0" animBg="1"/>
      <p:bldP spid="53" grpId="0"/>
      <p:bldP spid="55" grpId="0" animBg="1"/>
      <p:bldP spid="56" grpId="0" animBg="1"/>
      <p:bldP spid="67" grpId="0" animBg="1"/>
      <p:bldP spid="68" grpId="0"/>
      <p:bldP spid="70" grpId="0"/>
      <p:bldP spid="31" grpId="0"/>
      <p:bldP spid="79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1 Título"/>
          <p:cNvSpPr>
            <a:spLocks noGrp="1"/>
          </p:cNvSpPr>
          <p:nvPr>
            <p:ph type="title"/>
          </p:nvPr>
        </p:nvSpPr>
        <p:spPr bwMode="auto">
          <a:xfrm>
            <a:off x="457200" y="3176588"/>
            <a:ext cx="8229600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s-ES" altLang="es-ES" sz="2800" dirty="0" err="1" smtClean="0"/>
              <a:t>Discussion</a:t>
            </a:r>
            <a:endParaRPr lang="es-ES" altLang="es-ES" sz="2800" dirty="0" smtClean="0"/>
          </a:p>
        </p:txBody>
      </p:sp>
    </p:spTree>
    <p:extLst>
      <p:ext uri="{BB962C8B-B14F-4D97-AF65-F5344CB8AC3E}">
        <p14:creationId xmlns:p14="http://schemas.microsoft.com/office/powerpoint/2010/main" val="258878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</a:t>
            </a:r>
            <a:r>
              <a:rPr lang="en-US" dirty="0" smtClean="0"/>
              <a:t>Post process in </a:t>
            </a:r>
            <a:r>
              <a:rPr lang="en-US" dirty="0"/>
              <a:t>JLESC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Experiences in post processing Earth </a:t>
            </a:r>
            <a:r>
              <a:rPr lang="en-US" dirty="0" smtClean="0"/>
              <a:t>System </a:t>
            </a:r>
            <a:r>
              <a:rPr lang="en-US" dirty="0" smtClean="0"/>
              <a:t>model outputs </a:t>
            </a:r>
            <a:r>
              <a:rPr lang="en-US" dirty="0" smtClean="0"/>
              <a:t>in JLESC?</a:t>
            </a:r>
          </a:p>
          <a:p>
            <a:endParaRPr lang="en-US" dirty="0" smtClean="0"/>
          </a:p>
          <a:p>
            <a:r>
              <a:rPr lang="en-US" dirty="0" smtClean="0"/>
              <a:t>How do you produce </a:t>
            </a:r>
            <a:r>
              <a:rPr lang="en-US" dirty="0"/>
              <a:t>and analyze unusually large model output </a:t>
            </a:r>
            <a:r>
              <a:rPr lang="en-US" dirty="0" smtClean="0"/>
              <a:t>efficiently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Global simulation of nearly 1km from Riken.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Share experiences. </a:t>
            </a:r>
          </a:p>
          <a:p>
            <a:endParaRPr lang="en-US" dirty="0" smtClean="0"/>
          </a:p>
          <a:p>
            <a:r>
              <a:rPr lang="en-US" dirty="0" smtClean="0"/>
              <a:t>Tools</a:t>
            </a:r>
            <a:r>
              <a:rPr lang="en-US" dirty="0"/>
              <a:t>, performance and diagnostic selection are key topics to achieve successfully the generation and post-process of such simulations.</a:t>
            </a:r>
          </a:p>
        </p:txBody>
      </p:sp>
    </p:spTree>
    <p:extLst>
      <p:ext uri="{BB962C8B-B14F-4D97-AF65-F5344CB8AC3E}">
        <p14:creationId xmlns:p14="http://schemas.microsoft.com/office/powerpoint/2010/main" val="370030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5" name="Marcador de contenido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6762"/>
            <a:ext cx="9144000" cy="6253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40" y="2638425"/>
            <a:ext cx="280987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6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Shape 2"/>
          <p:cNvSpPr txBox="1">
            <a:spLocks noChangeArrowheads="1"/>
          </p:cNvSpPr>
          <p:nvPr/>
        </p:nvSpPr>
        <p:spPr bwMode="auto">
          <a:xfrm>
            <a:off x="1350963" y="4760913"/>
            <a:ext cx="64801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s-ES" sz="2000" dirty="0">
                <a:solidFill>
                  <a:srgbClr val="FFFFFF"/>
                </a:solidFill>
              </a:rPr>
              <a:t>For further information please contact</a:t>
            </a:r>
            <a:endParaRPr lang="en-US" altLang="es-ES" sz="1800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en-US" altLang="es-ES" sz="2000" dirty="0">
                <a:solidFill>
                  <a:srgbClr val="FFFFFF"/>
                </a:solidFill>
              </a:rPr>
              <a:t>k</a:t>
            </a:r>
            <a:r>
              <a:rPr lang="en-US" altLang="es-ES" sz="2000" dirty="0" smtClean="0">
                <a:solidFill>
                  <a:srgbClr val="FFFFFF"/>
                </a:solidFill>
              </a:rPr>
              <a:t>im.serradell@bsc.es</a:t>
            </a:r>
            <a:endParaRPr lang="en-US" altLang="es-ES" sz="1800" dirty="0">
              <a:latin typeface="Calibri" panose="020F0502020204030204" pitchFamily="34" charset="0"/>
            </a:endParaRPr>
          </a:p>
        </p:txBody>
      </p:sp>
      <p:sp>
        <p:nvSpPr>
          <p:cNvPr id="39938" name="TextShape 1"/>
          <p:cNvSpPr txBox="1">
            <a:spLocks noChangeArrowheads="1"/>
          </p:cNvSpPr>
          <p:nvPr/>
        </p:nvSpPr>
        <p:spPr bwMode="auto">
          <a:xfrm>
            <a:off x="1371600" y="3717925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s-ES" sz="3000">
                <a:solidFill>
                  <a:srgbClr val="FFFFFF"/>
                </a:solidFill>
              </a:rPr>
              <a:t>Thank you!</a:t>
            </a:r>
            <a:endParaRPr lang="en-US" altLang="es-ES" sz="18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1 Título"/>
          <p:cNvSpPr>
            <a:spLocks noGrp="1"/>
          </p:cNvSpPr>
          <p:nvPr>
            <p:ph type="title"/>
          </p:nvPr>
        </p:nvSpPr>
        <p:spPr bwMode="auto">
          <a:xfrm>
            <a:off x="457200" y="3176588"/>
            <a:ext cx="8229600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s-ES" altLang="es-ES" sz="2800" dirty="0" smtClean="0"/>
              <a:t>BSC </a:t>
            </a:r>
            <a:r>
              <a:rPr lang="es-ES" altLang="es-ES" sz="2800" dirty="0" err="1" smtClean="0"/>
              <a:t>Earth</a:t>
            </a:r>
            <a:r>
              <a:rPr lang="es-ES" altLang="es-ES" sz="2800" dirty="0" smtClean="0"/>
              <a:t> </a:t>
            </a:r>
            <a:r>
              <a:rPr lang="es-ES" altLang="es-ES" sz="2800" dirty="0" err="1" smtClean="0"/>
              <a:t>Department</a:t>
            </a:r>
            <a:endParaRPr lang="es-ES" altLang="es-ES" sz="2800" dirty="0" smtClean="0"/>
          </a:p>
        </p:txBody>
      </p:sp>
    </p:spTree>
    <p:extLst>
      <p:ext uri="{BB962C8B-B14F-4D97-AF65-F5344CB8AC3E}">
        <p14:creationId xmlns:p14="http://schemas.microsoft.com/office/powerpoint/2010/main" val="179726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0"/>
              </a:rPr>
              <a:t>BSC Earth Sciences Department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Rectángulo 19"/>
          <p:cNvSpPr>
            <a:spLocks noChangeArrowheads="1"/>
          </p:cNvSpPr>
          <p:nvPr/>
        </p:nvSpPr>
        <p:spPr bwMode="auto">
          <a:xfrm>
            <a:off x="4643438" y="3067050"/>
            <a:ext cx="4249737" cy="3827463"/>
          </a:xfrm>
          <a:prstGeom prst="rect">
            <a:avLst/>
          </a:prstGeom>
          <a:solidFill>
            <a:srgbClr val="004990"/>
          </a:soli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b"/>
          <a:lstStyle/>
          <a:p>
            <a:pPr>
              <a:defRPr/>
            </a:pPr>
            <a:endParaRPr lang="en-GB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6" name="Rectángulo 3"/>
          <p:cNvSpPr>
            <a:spLocks noChangeArrowheads="1"/>
          </p:cNvSpPr>
          <p:nvPr/>
        </p:nvSpPr>
        <p:spPr bwMode="auto">
          <a:xfrm>
            <a:off x="179388" y="1003300"/>
            <a:ext cx="4248150" cy="200183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u="sng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What</a:t>
            </a:r>
            <a:endParaRPr lang="en-US" sz="1600" u="sng" dirty="0">
              <a:solidFill>
                <a:schemeClr val="accent1"/>
              </a:solidFill>
              <a:latin typeface="Arial" charset="0"/>
              <a:ea typeface="ＭＳ Ｐゴシック" pitchFamily="34" charset="-128"/>
            </a:endParaRPr>
          </a:p>
          <a:p>
            <a:pPr>
              <a:defRPr/>
            </a:pPr>
            <a:endParaRPr lang="es-ES" sz="1600" dirty="0">
              <a:solidFill>
                <a:schemeClr val="accent1"/>
              </a:solidFill>
              <a:latin typeface="Arial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16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Environmental forecasting</a:t>
            </a:r>
          </a:p>
        </p:txBody>
      </p:sp>
      <p:sp>
        <p:nvSpPr>
          <p:cNvPr id="7" name="Rectángulo 4"/>
          <p:cNvSpPr>
            <a:spLocks noChangeArrowheads="1"/>
          </p:cNvSpPr>
          <p:nvPr/>
        </p:nvSpPr>
        <p:spPr bwMode="auto">
          <a:xfrm>
            <a:off x="179388" y="3078163"/>
            <a:ext cx="4249737" cy="3816350"/>
          </a:xfrm>
          <a:prstGeom prst="rect">
            <a:avLst/>
          </a:prstGeom>
          <a:solidFill>
            <a:srgbClr val="00499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u="sng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How</a:t>
            </a:r>
            <a:endParaRPr lang="en-US" sz="1600" u="sng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>
              <a:defRPr/>
            </a:pPr>
            <a:endParaRPr lang="es-ES" sz="1600" dirty="0">
              <a:solidFill>
                <a:schemeClr val="accent1"/>
              </a:solidFill>
              <a:latin typeface="Arial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Develop a capability to model air quality processes from urban to global and the impacts on weather, health and ecosystems</a:t>
            </a:r>
            <a:endParaRPr lang="es-ES" sz="1600" dirty="0">
              <a:solidFill>
                <a:schemeClr val="accent1"/>
              </a:solidFill>
              <a:latin typeface="Arial" charset="0"/>
              <a:ea typeface="ＭＳ Ｐゴシック" pitchFamily="34" charset="-128"/>
            </a:endParaRPr>
          </a:p>
          <a:p>
            <a:pPr>
              <a:defRPr/>
            </a:pPr>
            <a:endParaRPr lang="en-GB" sz="1600" dirty="0">
              <a:solidFill>
                <a:schemeClr val="accent1"/>
              </a:solidFill>
              <a:latin typeface="Arial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Implement a climate prediction system for </a:t>
            </a:r>
            <a:r>
              <a:rPr lang="en-GB" sz="16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subseasonal</a:t>
            </a:r>
            <a:r>
              <a:rPr lang="en-GB" sz="16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-to-decadal climate prediction</a:t>
            </a:r>
          </a:p>
          <a:p>
            <a:pPr>
              <a:defRPr/>
            </a:pPr>
            <a:endParaRPr lang="en-GB" sz="1600" dirty="0">
              <a:solidFill>
                <a:schemeClr val="accent1"/>
              </a:solidFill>
              <a:latin typeface="Arial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Develop user-oriented services that favour both technology transfer and adaptation</a:t>
            </a:r>
          </a:p>
          <a:p>
            <a:pPr>
              <a:defRPr/>
            </a:pPr>
            <a:endParaRPr lang="en-GB" sz="1600" dirty="0">
              <a:solidFill>
                <a:schemeClr val="accent1"/>
              </a:solidFill>
              <a:latin typeface="Arial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Use cutting-edge HPC and Big Data technologies for the efficiency and user-friendliness of Earth system models</a:t>
            </a:r>
          </a:p>
        </p:txBody>
      </p:sp>
      <p:sp>
        <p:nvSpPr>
          <p:cNvPr id="8" name="Rectángulo 5"/>
          <p:cNvSpPr>
            <a:spLocks noChangeArrowheads="1"/>
          </p:cNvSpPr>
          <p:nvPr/>
        </p:nvSpPr>
        <p:spPr bwMode="auto">
          <a:xfrm>
            <a:off x="4643438" y="989013"/>
            <a:ext cx="4248150" cy="2016125"/>
          </a:xfrm>
          <a:prstGeom prst="rect">
            <a:avLst/>
          </a:prstGeom>
          <a:solidFill>
            <a:srgbClr val="004990"/>
          </a:soli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2000" u="sng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Why</a:t>
            </a:r>
            <a:endParaRPr lang="en-US" sz="1600" u="sng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>
              <a:defRPr/>
            </a:pPr>
            <a:endParaRPr lang="es-ES" sz="1600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Our strength …</a:t>
            </a:r>
          </a:p>
          <a:p>
            <a:pPr lvl="1">
              <a:defRPr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research</a:t>
            </a:r>
          </a:p>
          <a:p>
            <a:pPr lvl="1">
              <a:defRPr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operations</a:t>
            </a:r>
          </a:p>
          <a:p>
            <a:pPr lvl="1">
              <a:defRPr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services</a:t>
            </a:r>
          </a:p>
          <a:p>
            <a:pPr lvl="1">
              <a:defRPr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more than 60 people working together</a:t>
            </a:r>
          </a:p>
          <a:p>
            <a:pPr lvl="1">
              <a:defRPr/>
            </a:pPr>
            <a:endParaRPr lang="en-US" sz="1600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" name="Arco de bloque 14"/>
          <p:cNvSpPr>
            <a:spLocks/>
          </p:cNvSpPr>
          <p:nvPr/>
        </p:nvSpPr>
        <p:spPr bwMode="auto">
          <a:xfrm>
            <a:off x="6405563" y="4492625"/>
            <a:ext cx="720725" cy="736600"/>
          </a:xfrm>
          <a:custGeom>
            <a:avLst/>
            <a:gdLst>
              <a:gd name="T0" fmla="*/ 9859 w 720725"/>
              <a:gd name="T1" fmla="*/ 282739 h 736600"/>
              <a:gd name="T2" fmla="*/ 434463 w 720725"/>
              <a:gd name="T3" fmla="*/ 7871 h 736600"/>
              <a:gd name="T4" fmla="*/ 715973 w 720725"/>
              <a:gd name="T5" fmla="*/ 427918 h 736600"/>
              <a:gd name="T6" fmla="*/ 312840 w 720725"/>
              <a:gd name="T7" fmla="*/ 733384 h 736600"/>
              <a:gd name="T8" fmla="*/ 1484 w 720725"/>
              <a:gd name="T9" fmla="*/ 334908 h 736600"/>
              <a:gd name="T10" fmla="*/ 18277 w 720725"/>
              <a:gd name="T11" fmla="*/ 336470 h 736600"/>
              <a:gd name="T12" fmla="*/ 315018 w 720725"/>
              <a:gd name="T13" fmla="*/ 716659 h 736600"/>
              <a:gd name="T14" fmla="*/ 699341 w 720725"/>
              <a:gd name="T15" fmla="*/ 425128 h 736600"/>
              <a:gd name="T16" fmla="*/ 431068 w 720725"/>
              <a:gd name="T17" fmla="*/ 24390 h 736600"/>
              <a:gd name="T18" fmla="*/ 26244 w 720725"/>
              <a:gd name="T19" fmla="*/ 286738 h 736600"/>
              <a:gd name="T20" fmla="*/ 9859 w 720725"/>
              <a:gd name="T21" fmla="*/ 282739 h 736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20725" h="736600">
                <a:moveTo>
                  <a:pt x="9859" y="282739"/>
                </a:moveTo>
                <a:cubicBezTo>
                  <a:pt x="55203" y="88713"/>
                  <a:pt x="243450" y="-33149"/>
                  <a:pt x="434463" y="7871"/>
                </a:cubicBezTo>
                <a:cubicBezTo>
                  <a:pt x="623130" y="48386"/>
                  <a:pt x="747179" y="233484"/>
                  <a:pt x="715973" y="427918"/>
                </a:cubicBezTo>
                <a:cubicBezTo>
                  <a:pt x="684446" y="624351"/>
                  <a:pt x="505907" y="759635"/>
                  <a:pt x="312840" y="733384"/>
                </a:cubicBezTo>
                <a:cubicBezTo>
                  <a:pt x="121316" y="707343"/>
                  <a:pt x="-16034" y="531562"/>
                  <a:pt x="1484" y="334908"/>
                </a:cubicBezTo>
                <a:lnTo>
                  <a:pt x="18277" y="336470"/>
                </a:lnTo>
                <a:cubicBezTo>
                  <a:pt x="1599" y="524089"/>
                  <a:pt x="132491" y="691789"/>
                  <a:pt x="315018" y="716659"/>
                </a:cubicBezTo>
                <a:cubicBezTo>
                  <a:pt x="499087" y="741739"/>
                  <a:pt x="669313" y="612613"/>
                  <a:pt x="699341" y="425128"/>
                </a:cubicBezTo>
                <a:cubicBezTo>
                  <a:pt x="729048" y="239644"/>
                  <a:pt x="610847" y="63078"/>
                  <a:pt x="431068" y="24390"/>
                </a:cubicBezTo>
                <a:cubicBezTo>
                  <a:pt x="248943" y="-14803"/>
                  <a:pt x="69437" y="101526"/>
                  <a:pt x="26244" y="286738"/>
                </a:cubicBezTo>
                <a:lnTo>
                  <a:pt x="9859" y="282739"/>
                </a:lnTo>
                <a:close/>
              </a:path>
            </a:pathLst>
          </a:custGeom>
          <a:gradFill rotWithShape="1">
            <a:gsLst>
              <a:gs pos="0">
                <a:srgbClr val="F8F8F8"/>
              </a:gs>
              <a:gs pos="20000">
                <a:srgbClr val="F7F7F7"/>
              </a:gs>
              <a:gs pos="100000">
                <a:srgbClr val="BDBDBD"/>
              </a:gs>
            </a:gsLst>
            <a:lin ang="5400000"/>
          </a:gradFill>
          <a:ln w="762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Rectángulo redondeado 7"/>
          <p:cNvSpPr>
            <a:spLocks noChangeArrowheads="1"/>
          </p:cNvSpPr>
          <p:nvPr/>
        </p:nvSpPr>
        <p:spPr bwMode="auto">
          <a:xfrm>
            <a:off x="4716463" y="3941763"/>
            <a:ext cx="2016125" cy="811212"/>
          </a:xfrm>
          <a:prstGeom prst="roundRect">
            <a:avLst>
              <a:gd name="adj" fmla="val 16667"/>
            </a:avLst>
          </a:prstGeom>
          <a:solidFill>
            <a:srgbClr val="40B0FF">
              <a:alpha val="70195"/>
            </a:srgbClr>
          </a:solidFill>
          <a:ln w="9525">
            <a:solidFill>
              <a:srgbClr val="F9F9F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Earth system services</a:t>
            </a:r>
          </a:p>
        </p:txBody>
      </p:sp>
      <p:sp>
        <p:nvSpPr>
          <p:cNvPr id="14" name="Rectángulo redondeado 9"/>
          <p:cNvSpPr>
            <a:spLocks noChangeArrowheads="1"/>
          </p:cNvSpPr>
          <p:nvPr/>
        </p:nvSpPr>
        <p:spPr bwMode="auto">
          <a:xfrm>
            <a:off x="4716463" y="4973638"/>
            <a:ext cx="2016125" cy="811212"/>
          </a:xfrm>
          <a:prstGeom prst="roundRect">
            <a:avLst>
              <a:gd name="adj" fmla="val 16667"/>
            </a:avLst>
          </a:prstGeom>
          <a:solidFill>
            <a:srgbClr val="A6A6A6">
              <a:alpha val="70195"/>
            </a:srgbClr>
          </a:solidFill>
          <a:ln w="9525">
            <a:solidFill>
              <a:srgbClr val="F9F9F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Atmospheric composition</a:t>
            </a:r>
          </a:p>
        </p:txBody>
      </p:sp>
      <p:sp>
        <p:nvSpPr>
          <p:cNvPr id="15" name="Rectángulo redondeado 10"/>
          <p:cNvSpPr>
            <a:spLocks noChangeArrowheads="1"/>
          </p:cNvSpPr>
          <p:nvPr/>
        </p:nvSpPr>
        <p:spPr bwMode="auto">
          <a:xfrm>
            <a:off x="6804025" y="4973638"/>
            <a:ext cx="2016125" cy="811212"/>
          </a:xfrm>
          <a:prstGeom prst="roundRect">
            <a:avLst>
              <a:gd name="adj" fmla="val 16667"/>
            </a:avLst>
          </a:prstGeom>
          <a:solidFill>
            <a:srgbClr val="FFFF00">
              <a:alpha val="50195"/>
            </a:srgbClr>
          </a:solidFill>
          <a:ln w="9525">
            <a:solidFill>
              <a:srgbClr val="F9F9F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Computational Earth sciences</a:t>
            </a:r>
          </a:p>
        </p:txBody>
      </p:sp>
      <p:sp>
        <p:nvSpPr>
          <p:cNvPr id="16" name="Rectángulo redondeado 8"/>
          <p:cNvSpPr>
            <a:spLocks noChangeArrowheads="1"/>
          </p:cNvSpPr>
          <p:nvPr/>
        </p:nvSpPr>
        <p:spPr bwMode="auto">
          <a:xfrm>
            <a:off x="6804025" y="3941763"/>
            <a:ext cx="2016125" cy="811212"/>
          </a:xfrm>
          <a:prstGeom prst="roundRect">
            <a:avLst>
              <a:gd name="adj" fmla="val 16667"/>
            </a:avLst>
          </a:prstGeom>
          <a:solidFill>
            <a:srgbClr val="CCFFCC">
              <a:alpha val="70195"/>
            </a:srgbClr>
          </a:solidFill>
          <a:ln w="9525">
            <a:solidFill>
              <a:srgbClr val="F9F9F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Climate prediction</a:t>
            </a:r>
          </a:p>
        </p:txBody>
      </p:sp>
    </p:spTree>
    <p:extLst>
      <p:ext uri="{BB962C8B-B14F-4D97-AF65-F5344CB8AC3E}">
        <p14:creationId xmlns:p14="http://schemas.microsoft.com/office/powerpoint/2010/main" val="302147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Earth Sciences</a:t>
            </a:r>
            <a:endParaRPr lang="en-US" dirty="0"/>
          </a:p>
        </p:txBody>
      </p:sp>
      <p:graphicFrame>
        <p:nvGraphicFramePr>
          <p:cNvPr id="7" name="Diagrama 4"/>
          <p:cNvGraphicFramePr/>
          <p:nvPr>
            <p:extLst>
              <p:ext uri="{D42A27DB-BD31-4B8C-83A1-F6EECF244321}">
                <p14:modId xmlns:p14="http://schemas.microsoft.com/office/powerpoint/2010/main" val="3294245735"/>
              </p:ext>
            </p:extLst>
          </p:nvPr>
        </p:nvGraphicFramePr>
        <p:xfrm>
          <a:off x="251520" y="1052736"/>
          <a:ext cx="8640960" cy="5581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619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1 Título"/>
          <p:cNvSpPr>
            <a:spLocks noGrp="1"/>
          </p:cNvSpPr>
          <p:nvPr>
            <p:ph type="title"/>
          </p:nvPr>
        </p:nvSpPr>
        <p:spPr bwMode="auto">
          <a:xfrm>
            <a:off x="457200" y="3176588"/>
            <a:ext cx="8229600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s-ES" altLang="es-ES" sz="2800" dirty="0" err="1" smtClean="0"/>
              <a:t>Let’s</a:t>
            </a:r>
            <a:r>
              <a:rPr lang="es-ES" altLang="es-ES" sz="2800" dirty="0" smtClean="0"/>
              <a:t> </a:t>
            </a:r>
            <a:r>
              <a:rPr lang="es-ES" altLang="es-ES" sz="2800" dirty="0" err="1" smtClean="0"/>
              <a:t>talk</a:t>
            </a:r>
            <a:r>
              <a:rPr lang="es-ES" altLang="es-ES" sz="2800" dirty="0" smtClean="0"/>
              <a:t> </a:t>
            </a:r>
            <a:r>
              <a:rPr lang="es-ES" altLang="es-ES" sz="2800" dirty="0" err="1" smtClean="0"/>
              <a:t>about</a:t>
            </a:r>
            <a:r>
              <a:rPr lang="es-ES" altLang="es-ES" sz="2800" dirty="0" smtClean="0"/>
              <a:t> </a:t>
            </a:r>
            <a:r>
              <a:rPr lang="es-ES" altLang="es-ES" sz="2800" dirty="0" err="1" smtClean="0"/>
              <a:t>applications</a:t>
            </a:r>
            <a:endParaRPr lang="es-ES" altLang="es-ES" sz="2800" dirty="0" smtClean="0"/>
          </a:p>
        </p:txBody>
      </p:sp>
    </p:spTree>
    <p:extLst>
      <p:ext uri="{BB962C8B-B14F-4D97-AF65-F5344CB8AC3E}">
        <p14:creationId xmlns:p14="http://schemas.microsoft.com/office/powerpoint/2010/main" val="172318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EC-Earth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EC-Earth </a:t>
            </a:r>
            <a:r>
              <a:rPr lang="en-US" dirty="0"/>
              <a:t>climate model</a:t>
            </a:r>
          </a:p>
          <a:p>
            <a:pPr lvl="1"/>
            <a:r>
              <a:rPr lang="en-US" dirty="0"/>
              <a:t>IFS for atmosphere </a:t>
            </a:r>
            <a:r>
              <a:rPr lang="en-US" dirty="0" smtClean="0"/>
              <a:t>(ECMWF)</a:t>
            </a:r>
          </a:p>
          <a:p>
            <a:pPr lvl="1"/>
            <a:r>
              <a:rPr lang="en-US" dirty="0" smtClean="0"/>
              <a:t>NEMO (IPSL) for ocean</a:t>
            </a:r>
          </a:p>
          <a:p>
            <a:endParaRPr lang="en-US" dirty="0" smtClean="0"/>
          </a:p>
          <a:p>
            <a:r>
              <a:rPr lang="en-US" dirty="0" smtClean="0"/>
              <a:t>EC-Earth </a:t>
            </a:r>
            <a:r>
              <a:rPr lang="en-US" dirty="0"/>
              <a:t>is developed as part of a Europe-wide consortium thus promoting international cooperation</a:t>
            </a:r>
          </a:p>
          <a:p>
            <a:endParaRPr lang="en-US" dirty="0" smtClean="0"/>
          </a:p>
          <a:p>
            <a:r>
              <a:rPr lang="en-US" dirty="0" smtClean="0"/>
              <a:t>Coupled </a:t>
            </a:r>
            <a:r>
              <a:rPr lang="en-US" dirty="0"/>
              <a:t>online with OASIS y XIOS as I/O server</a:t>
            </a:r>
          </a:p>
          <a:p>
            <a:endParaRPr lang="en-US" dirty="0" smtClean="0"/>
          </a:p>
          <a:p>
            <a:r>
              <a:rPr lang="en-US" dirty="0" smtClean="0"/>
              <a:t>About JLESC collaboration:</a:t>
            </a:r>
          </a:p>
          <a:p>
            <a:pPr lvl="1"/>
            <a:r>
              <a:rPr lang="en-US" dirty="0" smtClean="0"/>
              <a:t>EC-Earth </a:t>
            </a:r>
            <a:r>
              <a:rPr lang="en-US" dirty="0"/>
              <a:t>d</a:t>
            </a:r>
            <a:r>
              <a:rPr lang="en-US" dirty="0" smtClean="0"/>
              <a:t>eployed </a:t>
            </a:r>
            <a:r>
              <a:rPr lang="en-US" dirty="0"/>
              <a:t>in </a:t>
            </a:r>
            <a:r>
              <a:rPr lang="en-US" dirty="0" smtClean="0"/>
              <a:t>MIRA </a:t>
            </a:r>
            <a:r>
              <a:rPr lang="en-US" dirty="0"/>
              <a:t>(</a:t>
            </a:r>
            <a:r>
              <a:rPr lang="en-US" dirty="0" smtClean="0"/>
              <a:t>Argonne) with an INCITE call</a:t>
            </a:r>
          </a:p>
          <a:p>
            <a:pPr lvl="1"/>
            <a:r>
              <a:rPr lang="en-US" dirty="0" smtClean="0"/>
              <a:t>Currently in </a:t>
            </a:r>
            <a:r>
              <a:rPr lang="en-US" dirty="0" smtClean="0"/>
              <a:t>K </a:t>
            </a:r>
            <a:r>
              <a:rPr lang="en-US" dirty="0"/>
              <a:t>computer (in progress</a:t>
            </a:r>
            <a:r>
              <a:rPr lang="en-US" dirty="0" smtClean="0"/>
              <a:t>) </a:t>
            </a:r>
            <a:endParaRPr lang="en-US" dirty="0"/>
          </a:p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985391"/>
            <a:ext cx="2933700" cy="131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9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Earth system model: EC-Earth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22625" y="2384425"/>
            <a:ext cx="2654300" cy="671513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252000" tIns="180000" rIns="252000" bIns="18000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chemeClr val="accent1"/>
                </a:solidFill>
              </a:rPr>
              <a:t>Atmosphere-IFS</a:t>
            </a:r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4549775" y="3055938"/>
            <a:ext cx="22225" cy="1409700"/>
          </a:xfrm>
          <a:prstGeom prst="straightConnector1">
            <a:avLst/>
          </a:prstGeom>
          <a:ln w="5715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44850" y="4465638"/>
            <a:ext cx="2654300" cy="671512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52000" tIns="180000" rIns="252000" bIns="18000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chemeClr val="accent1"/>
                </a:solidFill>
              </a:rPr>
              <a:t>Ocean-NEMO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81738" y="5635625"/>
            <a:ext cx="2655887" cy="979488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52000" tIns="180000" rIns="252000" bIns="18000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chemeClr val="accent1"/>
                </a:solidFill>
              </a:rPr>
              <a:t>Biogeochemistry-PISCES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6375" y="5775325"/>
            <a:ext cx="2655888" cy="671513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52000" tIns="180000" rIns="252000" bIns="18000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chemeClr val="accent1"/>
                </a:solidFill>
              </a:rPr>
              <a:t>Sea ice-LIM</a:t>
            </a:r>
          </a:p>
        </p:txBody>
      </p:sp>
      <p:cxnSp>
        <p:nvCxnSpPr>
          <p:cNvPr id="7" name="Elbow Connector 6"/>
          <p:cNvCxnSpPr>
            <a:stCxn id="19" idx="0"/>
            <a:endCxn id="17" idx="1"/>
          </p:cNvCxnSpPr>
          <p:nvPr/>
        </p:nvCxnSpPr>
        <p:spPr>
          <a:xfrm rot="5400000" flipH="1" flipV="1">
            <a:off x="1902619" y="4433094"/>
            <a:ext cx="973137" cy="1711325"/>
          </a:xfrm>
          <a:prstGeom prst="bentConnector2">
            <a:avLst/>
          </a:prstGeom>
          <a:ln w="5715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18" idx="0"/>
          </p:cNvCxnSpPr>
          <p:nvPr/>
        </p:nvCxnSpPr>
        <p:spPr>
          <a:xfrm rot="16200000" flipV="1">
            <a:off x="6335713" y="4360862"/>
            <a:ext cx="838200" cy="1711325"/>
          </a:xfrm>
          <a:prstGeom prst="bentConnector2">
            <a:avLst/>
          </a:prstGeom>
          <a:ln w="5715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81738" y="1100138"/>
            <a:ext cx="2655887" cy="9779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252000" tIns="180000" rIns="252000" bIns="18000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chemeClr val="accent1"/>
                </a:solidFill>
              </a:rPr>
              <a:t>Atmospheric chemistry-TM5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4313" y="1308100"/>
            <a:ext cx="2655887" cy="671513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252000" tIns="180000" rIns="252000" bIns="18000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chemeClr val="accent1"/>
                </a:solidFill>
              </a:rPr>
              <a:t>Vegetation-LPJG</a:t>
            </a:r>
          </a:p>
        </p:txBody>
      </p:sp>
      <p:cxnSp>
        <p:nvCxnSpPr>
          <p:cNvPr id="29" name="Elbow Connector 28"/>
          <p:cNvCxnSpPr>
            <a:stCxn id="28" idx="2"/>
          </p:cNvCxnSpPr>
          <p:nvPr/>
        </p:nvCxnSpPr>
        <p:spPr>
          <a:xfrm rot="16200000" flipH="1">
            <a:off x="2012156" y="1508920"/>
            <a:ext cx="739775" cy="1681162"/>
          </a:xfrm>
          <a:prstGeom prst="bentConnector2">
            <a:avLst/>
          </a:prstGeom>
          <a:ln w="5715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endCxn id="3" idx="3"/>
          </p:cNvCxnSpPr>
          <p:nvPr/>
        </p:nvCxnSpPr>
        <p:spPr>
          <a:xfrm rot="10800000" flipV="1">
            <a:off x="5876925" y="2078038"/>
            <a:ext cx="1741488" cy="641350"/>
          </a:xfrm>
          <a:prstGeom prst="bentConnector3">
            <a:avLst>
              <a:gd name="adj1" fmla="val -1485"/>
            </a:avLst>
          </a:prstGeom>
          <a:ln w="5715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11188" y="2430463"/>
            <a:ext cx="1819275" cy="669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252000" tIns="180000" rIns="252000" bIns="18000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000000"/>
                </a:solidFill>
              </a:rPr>
              <a:t>OASIS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59575" y="2430463"/>
            <a:ext cx="1817688" cy="669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252000" tIns="180000" rIns="252000" bIns="18000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000000"/>
                </a:solidFill>
              </a:rPr>
              <a:t>OASIS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62363" y="3465513"/>
            <a:ext cx="1819275" cy="671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252000" tIns="180000" rIns="252000" bIns="18000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000000"/>
                </a:solidFill>
              </a:rPr>
              <a:t>OASIS</a:t>
            </a:r>
          </a:p>
        </p:txBody>
      </p:sp>
    </p:spTree>
    <p:extLst>
      <p:ext uri="{BB962C8B-B14F-4D97-AF65-F5344CB8AC3E}">
        <p14:creationId xmlns:p14="http://schemas.microsoft.com/office/powerpoint/2010/main" val="288323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876" y="144432"/>
            <a:ext cx="6335364" cy="696944"/>
          </a:xfrm>
        </p:spPr>
        <p:txBody>
          <a:bodyPr/>
          <a:lstStyle/>
          <a:p>
            <a:r>
              <a:rPr lang="es-ES" dirty="0"/>
              <a:t>More </a:t>
            </a:r>
            <a:r>
              <a:rPr lang="es-ES" dirty="0" err="1"/>
              <a:t>resolution</a:t>
            </a:r>
            <a:r>
              <a:rPr lang="es-ES" dirty="0"/>
              <a:t>, </a:t>
            </a:r>
            <a:r>
              <a:rPr lang="es-ES" dirty="0" err="1"/>
              <a:t>bigger</a:t>
            </a:r>
            <a:r>
              <a:rPr lang="es-ES" dirty="0"/>
              <a:t> outputs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1" y="1297676"/>
            <a:ext cx="7829082" cy="239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11188" y="919162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dirty="0">
                <a:sym typeface="Symbol" pitchFamily="18" charset="2"/>
              </a:rPr>
              <a:t></a:t>
            </a:r>
            <a:r>
              <a:rPr lang="en-US" altLang="en-US" dirty="0"/>
              <a:t> – 100km 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627438" y="919162"/>
            <a:ext cx="157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dirty="0">
                <a:sym typeface="Symbol" pitchFamily="18" charset="2"/>
              </a:rPr>
              <a:t>0.25</a:t>
            </a:r>
            <a:r>
              <a:rPr lang="en-US" altLang="en-US" dirty="0"/>
              <a:t> – </a:t>
            </a:r>
            <a:r>
              <a:rPr lang="en-US" altLang="en-US" dirty="0" smtClean="0"/>
              <a:t>25km </a:t>
            </a:r>
            <a:endParaRPr lang="en-US" altLang="en-US" dirty="0"/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867525" y="919162"/>
            <a:ext cx="1665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dirty="0">
                <a:sym typeface="Symbol" pitchFamily="18" charset="2"/>
              </a:rPr>
              <a:t>0.12</a:t>
            </a:r>
            <a:r>
              <a:rPr lang="en-US" altLang="en-US" dirty="0"/>
              <a:t> – </a:t>
            </a:r>
            <a:r>
              <a:rPr lang="en-US" altLang="en-US" dirty="0" smtClean="0"/>
              <a:t>12km </a:t>
            </a:r>
            <a:endParaRPr lang="en-US" alt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2322513" y="973137"/>
            <a:ext cx="944562" cy="269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472113" y="973137"/>
            <a:ext cx="944562" cy="269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3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501823"/>
              </p:ext>
            </p:extLst>
          </p:nvPr>
        </p:nvGraphicFramePr>
        <p:xfrm>
          <a:off x="381000" y="4043362"/>
          <a:ext cx="8280921" cy="2560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0160"/>
                <a:gridCol w="3096344"/>
                <a:gridCol w="37444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EC-</a:t>
                      </a:r>
                      <a:r>
                        <a:rPr lang="es-ES" dirty="0" err="1" smtClean="0"/>
                        <a:t>Earth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Horizontal </a:t>
                      </a:r>
                      <a:r>
                        <a:rPr lang="es-ES" dirty="0" err="1" smtClean="0"/>
                        <a:t>resolution</a:t>
                      </a:r>
                      <a:endParaRPr lang="es-ES" dirty="0" smtClean="0"/>
                    </a:p>
                    <a:p>
                      <a:pPr algn="ctr"/>
                      <a:r>
                        <a:rPr lang="es-ES" b="0" i="0" dirty="0" smtClean="0"/>
                        <a:t>(</a:t>
                      </a:r>
                      <a:r>
                        <a:rPr lang="es-ES" b="0" i="0" dirty="0" err="1" smtClean="0"/>
                        <a:t>atmosphere</a:t>
                      </a:r>
                      <a:r>
                        <a:rPr lang="es-ES" b="0" i="0" dirty="0" smtClean="0"/>
                        <a:t>/</a:t>
                      </a:r>
                      <a:r>
                        <a:rPr lang="es-ES" b="0" i="0" dirty="0" err="1" smtClean="0"/>
                        <a:t>ocean</a:t>
                      </a:r>
                      <a:r>
                        <a:rPr lang="es-ES" b="0" i="0" dirty="0" smtClean="0"/>
                        <a:t>)</a:t>
                      </a:r>
                      <a:endParaRPr lang="es-ES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Output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size</a:t>
                      </a:r>
                      <a:r>
                        <a:rPr lang="es-ES" baseline="0" dirty="0" smtClean="0"/>
                        <a:t> per </a:t>
                      </a:r>
                      <a:r>
                        <a:rPr lang="es-ES" baseline="0" dirty="0" err="1" smtClean="0"/>
                        <a:t>year</a:t>
                      </a:r>
                      <a:r>
                        <a:rPr lang="es-ES" baseline="0" dirty="0" smtClean="0"/>
                        <a:t> </a:t>
                      </a:r>
                    </a:p>
                    <a:p>
                      <a:pPr algn="ctr"/>
                      <a:r>
                        <a:rPr lang="es-ES" b="0" dirty="0" smtClean="0"/>
                        <a:t>(in</a:t>
                      </a:r>
                      <a:r>
                        <a:rPr lang="es-ES" b="0" baseline="0" dirty="0" smtClean="0"/>
                        <a:t> NetCDF4, </a:t>
                      </a:r>
                      <a:r>
                        <a:rPr lang="es-ES" b="0" baseline="0" dirty="0" err="1" smtClean="0"/>
                        <a:t>restarts</a:t>
                      </a:r>
                      <a:r>
                        <a:rPr lang="es-ES" b="0" baseline="0" dirty="0" smtClean="0"/>
                        <a:t> </a:t>
                      </a:r>
                      <a:r>
                        <a:rPr lang="es-ES" b="0" baseline="0" dirty="0" err="1" smtClean="0"/>
                        <a:t>not</a:t>
                      </a:r>
                      <a:r>
                        <a:rPr lang="es-ES" b="0" baseline="0" dirty="0" smtClean="0"/>
                        <a:t> </a:t>
                      </a:r>
                      <a:r>
                        <a:rPr lang="es-ES" b="0" baseline="0" dirty="0" err="1" smtClean="0"/>
                        <a:t>included</a:t>
                      </a:r>
                      <a:r>
                        <a:rPr lang="es-ES" b="0" baseline="0" dirty="0" smtClean="0"/>
                        <a:t>)</a:t>
                      </a:r>
                      <a:endParaRPr lang="es-ES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standard</a:t>
                      </a:r>
                    </a:p>
                    <a:p>
                      <a:pPr algn="ctr"/>
                      <a:r>
                        <a:rPr lang="es-ES" dirty="0" err="1" smtClean="0"/>
                        <a:t>resolution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T255/ORCA1</a:t>
                      </a:r>
                    </a:p>
                    <a:p>
                      <a:pPr algn="ctr"/>
                      <a:r>
                        <a:rPr lang="es-ES" dirty="0" smtClean="0"/>
                        <a:t>60km/100km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26 Gb</a:t>
                      </a:r>
                      <a:endParaRPr lang="es-E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high</a:t>
                      </a:r>
                      <a:endParaRPr lang="es-ES" dirty="0" smtClean="0"/>
                    </a:p>
                    <a:p>
                      <a:pPr algn="ctr"/>
                      <a:r>
                        <a:rPr lang="es-ES" dirty="0" err="1" smtClean="0"/>
                        <a:t>resolution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T511/ORCA025</a:t>
                      </a:r>
                    </a:p>
                    <a:p>
                      <a:pPr algn="ctr"/>
                      <a:r>
                        <a:rPr lang="es-ES" dirty="0" smtClean="0"/>
                        <a:t>40km/25km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170 Gb</a:t>
                      </a:r>
                      <a:endParaRPr lang="es-E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very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high</a:t>
                      </a:r>
                      <a:endParaRPr lang="es-ES" dirty="0" smtClean="0"/>
                    </a:p>
                    <a:p>
                      <a:pPr algn="ctr"/>
                      <a:r>
                        <a:rPr lang="es-ES" dirty="0" err="1" smtClean="0"/>
                        <a:t>resolution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T1279/ORCA012</a:t>
                      </a:r>
                    </a:p>
                    <a:p>
                      <a:pPr algn="ctr"/>
                      <a:r>
                        <a:rPr lang="es-ES" dirty="0" smtClean="0"/>
                        <a:t>25km/12km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 Tb</a:t>
                      </a:r>
                      <a:endParaRPr lang="es-E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91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SC_PPT_templat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SC_PPT_template" id="{94CB718F-9482-4772-8330-AF2E13FDACFA}" vid="{F244179F-E9AC-43E5-931B-BAECACC379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BSC_PPT_template</Template>
  <TotalTime>1175</TotalTime>
  <Words>1026</Words>
  <Application>Microsoft Macintosh PowerPoint</Application>
  <PresentationFormat>Personalizado</PresentationFormat>
  <Paragraphs>226</Paragraphs>
  <Slides>25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6" baseType="lpstr">
      <vt:lpstr>Calibri</vt:lpstr>
      <vt:lpstr>Cambria Math</vt:lpstr>
      <vt:lpstr>Courier New</vt:lpstr>
      <vt:lpstr>DejaVu Sans</vt:lpstr>
      <vt:lpstr>MS PGothic</vt:lpstr>
      <vt:lpstr>ＭＳ Ｐゴシック</vt:lpstr>
      <vt:lpstr>Symbol</vt:lpstr>
      <vt:lpstr>Times New Roman</vt:lpstr>
      <vt:lpstr>Wingdings</vt:lpstr>
      <vt:lpstr>Arial</vt:lpstr>
      <vt:lpstr>BSC_PPT_template</vt:lpstr>
      <vt:lpstr>Presentación de PowerPoint</vt:lpstr>
      <vt:lpstr>Outline</vt:lpstr>
      <vt:lpstr>BSC Earth Department</vt:lpstr>
      <vt:lpstr>BSC Earth Sciences Department</vt:lpstr>
      <vt:lpstr>Computational Earth Sciences</vt:lpstr>
      <vt:lpstr>Let’s talk about applications</vt:lpstr>
      <vt:lpstr>EC-Earth</vt:lpstr>
      <vt:lpstr>The Earth system model: EC-Earth</vt:lpstr>
      <vt:lpstr>More resolution, bigger outputs</vt:lpstr>
      <vt:lpstr>Presentación de PowerPoint</vt:lpstr>
      <vt:lpstr>Running a decadal experiment</vt:lpstr>
      <vt:lpstr>Autosubmit</vt:lpstr>
      <vt:lpstr>Computing diagnostics today</vt:lpstr>
      <vt:lpstr>Online diagnostics for climate models</vt:lpstr>
      <vt:lpstr>XIOS to create diagnostics</vt:lpstr>
      <vt:lpstr>Porting Earth diagnostics to GPUs</vt:lpstr>
      <vt:lpstr>Snippet</vt:lpstr>
      <vt:lpstr>Test case</vt:lpstr>
      <vt:lpstr>Performance</vt:lpstr>
      <vt:lpstr>Going further</vt:lpstr>
      <vt:lpstr>Adaptative ensemble simulations</vt:lpstr>
      <vt:lpstr>Discussion</vt:lpstr>
      <vt:lpstr>Discussion: Post process in JLESC  </vt:lpstr>
      <vt:lpstr>Questions</vt:lpstr>
      <vt:lpstr>Presentación de PowerPoint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bscuser</dc:creator>
  <cp:lastModifiedBy>Kim Serradell</cp:lastModifiedBy>
  <cp:revision>43</cp:revision>
  <dcterms:created xsi:type="dcterms:W3CDTF">2017-07-11T08:57:26Z</dcterms:created>
  <dcterms:modified xsi:type="dcterms:W3CDTF">2017-07-17T19:30:23Z</dcterms:modified>
</cp:coreProperties>
</file>