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1" r:id="rId3"/>
    <p:sldId id="304" r:id="rId4"/>
    <p:sldId id="280" r:id="rId5"/>
    <p:sldId id="283" r:id="rId6"/>
    <p:sldId id="321" r:id="rId7"/>
    <p:sldId id="320" r:id="rId8"/>
    <p:sldId id="311" r:id="rId9"/>
    <p:sldId id="312" r:id="rId10"/>
    <p:sldId id="324" r:id="rId11"/>
    <p:sldId id="294" r:id="rId12"/>
    <p:sldId id="296" r:id="rId13"/>
    <p:sldId id="298" r:id="rId14"/>
    <p:sldId id="310" r:id="rId15"/>
    <p:sldId id="328" r:id="rId16"/>
  </p:sldIdLst>
  <p:sldSz cx="9144000" cy="6858000" type="screen4x3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484"/>
    <a:srgbClr val="7F7F7F"/>
    <a:srgbClr val="6600CC"/>
    <a:srgbClr val="9966FF"/>
    <a:srgbClr val="58A539"/>
    <a:srgbClr val="8FAADC"/>
    <a:srgbClr val="993300"/>
    <a:srgbClr val="EAEDF2"/>
    <a:srgbClr val="FF6600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69207" autoAdjust="0"/>
  </p:normalViewPr>
  <p:slideViewPr>
    <p:cSldViewPr snapToGrid="0">
      <p:cViewPr varScale="1">
        <p:scale>
          <a:sx n="75" d="100"/>
          <a:sy n="75" d="100"/>
        </p:scale>
        <p:origin x="-2224" y="-96"/>
      </p:cViewPr>
      <p:guideLst>
        <p:guide orient="horz" pos="2115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ECA2A-2B8C-490B-AAA0-09928CE82135}" type="datetimeFigureOut">
              <a:rPr lang="en-GB" smtClean="0"/>
              <a:t>23/5/18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E01E4-6532-4C98-BAB6-F26151C059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679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23/5/18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Collaboration</a:t>
            </a:r>
            <a:r>
              <a:rPr lang="en-US" baseline="0" dirty="0" smtClean="0"/>
              <a:t> between BSC, Spanish Research Council and US EPA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23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Example of the SA O3 results for</a:t>
            </a:r>
            <a:r>
              <a:rPr lang="en-GB" baseline="0" dirty="0" smtClean="0"/>
              <a:t> the p90 of the O3 concentration</a:t>
            </a:r>
            <a:r>
              <a:rPr lang="en-GB" dirty="0" smtClean="0"/>
              <a:t>:</a:t>
            </a:r>
            <a:r>
              <a:rPr lang="en-GB" baseline="0" dirty="0" smtClean="0"/>
              <a:t> 31 July – ITL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[LEFT]: net O3 concentration. Highlight: main ozone basin &gt; 120ugm/3: </a:t>
            </a:r>
            <a:r>
              <a:rPr lang="en-GB" baseline="0" dirty="0" err="1" smtClean="0"/>
              <a:t>Gualdaquivir</a:t>
            </a:r>
            <a:r>
              <a:rPr lang="en-GB" baseline="0" dirty="0" smtClean="0"/>
              <a:t> Basin,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[RIGHT]: decomposition of O3 concentration by sources: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BCON: by</a:t>
            </a:r>
            <a:r>
              <a:rPr lang="en-GB" baseline="0" dirty="0" smtClean="0"/>
              <a:t> far the largest contributor.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Elevated point sources (power plants and industry): similar contribution (15-25)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On-road traffic: second largest contributor after BCON. High concentration around main urban areas.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Non-road traffic: important contribution along main shipping routes or around main harbours.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026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We have defined</a:t>
            </a:r>
            <a:r>
              <a:rPr lang="en-GB" baseline="0" dirty="0" smtClean="0"/>
              <a:t> 10 receptor regions with similar characteristics under exceedances of the 120 </a:t>
            </a:r>
            <a:r>
              <a:rPr lang="en-GB" baseline="0" dirty="0" err="1" smtClean="0"/>
              <a:t>ug</a:t>
            </a:r>
            <a:r>
              <a:rPr lang="en-GB" baseline="0" dirty="0" smtClean="0"/>
              <a:t>/m3 for the Max 8h.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Good correlation model and observation during exceedances (r=0.79)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Mediterranean receptor regions [MED, EIP, EV, NEIP]: higher </a:t>
            </a:r>
            <a:r>
              <a:rPr lang="en-GB" b="1" baseline="0" dirty="0" smtClean="0"/>
              <a:t>BCON</a:t>
            </a:r>
            <a:r>
              <a:rPr lang="en-GB" baseline="0" dirty="0" smtClean="0"/>
              <a:t> contribution for two reason: proximity of the eastern boundary and recirculation processes.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CIP and NEIP including main metropolitan area in Spain show high </a:t>
            </a:r>
            <a:r>
              <a:rPr lang="en-GB" b="1" baseline="0" dirty="0" smtClean="0"/>
              <a:t>on-road traffic </a:t>
            </a:r>
            <a:r>
              <a:rPr lang="en-GB" baseline="0" dirty="0" smtClean="0"/>
              <a:t>contribution.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GV and SIP also show important contribution of </a:t>
            </a:r>
            <a:r>
              <a:rPr lang="en-GB" b="1" baseline="0" dirty="0" smtClean="0"/>
              <a:t>shipping</a:t>
            </a:r>
            <a:r>
              <a:rPr lang="en-GB" baseline="0" dirty="0" smtClean="0"/>
              <a:t>, located along the shipping route through Gibraltar.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NIP and NWIP, together with GV, important contribution from power plants and industry.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WIP: lowest O3 concentration. No important NOx sources suggest the contribution from neighbour </a:t>
            </a:r>
            <a:r>
              <a:rPr lang="en-GB" baseline="0" dirty="0" err="1" smtClean="0"/>
              <a:t>negions</a:t>
            </a:r>
            <a:r>
              <a:rPr lang="en-GB" baseline="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5424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Two</a:t>
            </a:r>
            <a:r>
              <a:rPr lang="en-GB" baseline="0" dirty="0" smtClean="0"/>
              <a:t> time series for O3 and NO2: left, a urban stations in the Barcelona Metropolitan Area and right, a remote rural background station downwind Barcelona (EMEP, </a:t>
            </a:r>
            <a:r>
              <a:rPr lang="en-GB" baseline="0" dirty="0" err="1" smtClean="0"/>
              <a:t>Montseny</a:t>
            </a:r>
            <a:r>
              <a:rPr lang="en-GB" baseline="0" dirty="0" smtClean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Urban station: O3 is mainly BCON, intense titration effect by NO from traffic.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Rural station: several exceedances of the 120 predicted by the model and determined by traffic contribution (up to 40 </a:t>
            </a:r>
            <a:r>
              <a:rPr lang="en-GB" baseline="0" dirty="0" err="1" smtClean="0"/>
              <a:t>ug</a:t>
            </a:r>
            <a:r>
              <a:rPr lang="en-GB" baseline="0" dirty="0" smtClean="0"/>
              <a:t>/m3).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Highlight the good agreement between model and observation for O3 and NO2 both environments: urban vs. rural.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049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Two</a:t>
            </a:r>
            <a:r>
              <a:rPr lang="en-GB" baseline="0" dirty="0" smtClean="0"/>
              <a:t> time series for O3 and NO2: left, a urban stations in the industrial region of NWIP and right, a remote rural background station (</a:t>
            </a:r>
            <a:r>
              <a:rPr lang="en-GB" baseline="0" dirty="0" err="1" smtClean="0"/>
              <a:t>Noia</a:t>
            </a:r>
            <a:r>
              <a:rPr lang="en-GB" baseline="0" dirty="0" smtClean="0"/>
              <a:t>, EMEP station).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Urban station: during stagnant condition significant increase of O3 concentration with contribution from anthropogenic sources.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Rural station: several exceedances of the 120 measured during stagnant conditions. Model underestimated that but detected an increase of O3 concentration and a important contribution of anthropogenic sources.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Highlight: different synoptic patterns determine an ozone concentration with different origin.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Highlight: the good performance of the model near boundaries and at remote rural background stations indicate that boundary conditions are well characterized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6642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73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63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IP suffers severe O3 episodes in summer favoured by frequent</a:t>
            </a:r>
            <a:r>
              <a:rPr lang="en-GB" baseline="0" dirty="0" smtClean="0"/>
              <a:t> clear sky condition and complex topography that enhance the accumulation of precursors a long the Mediterranean Basin.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[Fig. Left]: the stagnant condition in summer enhances the ITL, when mesoscale phenomena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[Fig. Right]: exceedances of the information threshold (180 </a:t>
            </a:r>
            <a:r>
              <a:rPr lang="en-GB" baseline="0" dirty="0" err="1" smtClean="0"/>
              <a:t>ug</a:t>
            </a:r>
            <a:r>
              <a:rPr lang="en-GB" baseline="0" dirty="0" smtClean="0"/>
              <a:t>/m3) at monitoring sites are recorded downwind the main metropolitan areas in Spain (Barcelona and Madrid) and the main industrial regions.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origin of ozone is not well understood.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93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There is</a:t>
            </a:r>
            <a:r>
              <a:rPr lang="en-GB" baseline="0" dirty="0" smtClean="0"/>
              <a:t> any method based on observation that can distinguish the origin of ozone.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AQM (Air Quality Models) can apportion the contribution of sources to O3 concentration in two ways: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Zero-out or brute force: the simplest approach.</a:t>
            </a:r>
            <a:r>
              <a:rPr lang="en-GB" baseline="0" dirty="0" smtClean="0"/>
              <a:t> Ensemble of simulations zeroing out the sources one by one.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Tagging method within the AQM that track the pollutants and their precursors from the sources till their deposition.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Tagging method advantages (read slice).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02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You can read the slice.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749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You can read the slice.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193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ISAM is implemented within</a:t>
            </a:r>
            <a:r>
              <a:rPr lang="en-GB" baseline="0" dirty="0" smtClean="0"/>
              <a:t> the CMAQv5.0.2 (aero6 and CB05_Tu_Cl) and already applied in the States (Kwok et al., 2013; 2014).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ISAM is applied the first time in Europe.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tagging method implemented in ISAM is mass conservative: the net O3 is equal to the sum of O3 tags that were produced in either NOx or VOC-limited conditions.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Ozone formation regime is determined using the H2O3/HNO3 ratio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Under NOx-limited conditions (ratio&gt;0.35) the concentration of O3 due to a specific tag is a function of the net O3 (bulk) and the percentage of NOx corresponding to this tag.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Under </a:t>
            </a:r>
            <a:r>
              <a:rPr lang="en-GB" baseline="0" dirty="0" err="1" smtClean="0"/>
              <a:t>VOCx</a:t>
            </a:r>
            <a:r>
              <a:rPr lang="en-GB" baseline="0" dirty="0" smtClean="0"/>
              <a:t>-limited condition (ratio &lt; 0.35) the concentration of O3 due to a specific tag is also a function of the net O3, the percentage of </a:t>
            </a:r>
            <a:r>
              <a:rPr lang="en-GB" baseline="0" dirty="0" err="1" smtClean="0"/>
              <a:t>VOCx</a:t>
            </a:r>
            <a:r>
              <a:rPr lang="en-GB" baseline="0" dirty="0" smtClean="0"/>
              <a:t> corresponding to this tag and the potential of each single VOC specie to generate O3.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9368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tagged sectors in this study are those that account for the 92% of the total NOx emission in Spain,</a:t>
            </a:r>
            <a:r>
              <a:rPr lang="en-US" baseline="0" dirty="0" smtClean="0"/>
              <a:t> which correspond in order of importance to: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on-road transport (SNAP7, yellow)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Non-road transport (SNAP8, brown)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Power plants (SNAP1, purple) and combustion in energy (SNAP34, orange)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The other sectors accounting less than 8% are lumped in the tag “OTHER”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Note that OTHER is the biggest contributor to VOC emission, where a 70% come from biogenic sources.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ISAM will also tag: BCON and ICON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ICON after 6 days of spin-up is less than 1%.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5000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Analysis of observation</a:t>
            </a:r>
            <a:r>
              <a:rPr lang="en-GB" baseline="0" dirty="0" smtClean="0"/>
              <a:t> help to put in context the relevance of the selected episode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Time series of the Max 8h O3 from April to September in Spain by station type. In the selected episode rural background stations show: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highest values as in previous season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p75 is above 120ug/m3 as in severe episodes in 2003.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Number of exceedances change during the episode, with three relative maxima: 25, 28 and 31 July.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 smtClean="0"/>
              <a:t>Spatially the episode</a:t>
            </a:r>
            <a:r>
              <a:rPr lang="en-GB" baseline="0" dirty="0" smtClean="0"/>
              <a:t> affect most the Spanish IP, with ap90 of the Max 8h O3 concentration above 120 </a:t>
            </a:r>
            <a:r>
              <a:rPr lang="en-GB" baseline="0" dirty="0" err="1" smtClean="0"/>
              <a:t>ug</a:t>
            </a:r>
            <a:r>
              <a:rPr lang="en-GB" baseline="0" dirty="0" smtClean="0"/>
              <a:t>/m3 in many sites.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787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Analysis of the meteorology</a:t>
            </a:r>
            <a:r>
              <a:rPr lang="en-GB" baseline="0" dirty="0" smtClean="0"/>
              <a:t> helps the air flow that dominate the ozone during the episode.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Start: barometric swamp, which develop an ITL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Continue: NW advection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Finish: ITL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This is the typical situation in summer: ITL and </a:t>
            </a:r>
            <a:r>
              <a:rPr lang="en-GB" baseline="0" dirty="0" err="1" smtClean="0"/>
              <a:t>NWadv</a:t>
            </a:r>
            <a:r>
              <a:rPr lang="en-GB" baseline="0" dirty="0" smtClean="0"/>
              <a:t> represent 44% of the days in a year in Spain, both taking place in summer.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198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jpeg"/><Relationship Id="rId12" Type="http://schemas.openxmlformats.org/officeDocument/2006/relationships/image" Target="../media/image27.jpeg"/><Relationship Id="rId13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gif"/><Relationship Id="rId4" Type="http://schemas.openxmlformats.org/officeDocument/2006/relationships/image" Target="../media/image19.gif"/><Relationship Id="rId5" Type="http://schemas.openxmlformats.org/officeDocument/2006/relationships/image" Target="../media/image20.gif"/><Relationship Id="rId6" Type="http://schemas.openxmlformats.org/officeDocument/2006/relationships/image" Target="../media/image21.gif"/><Relationship Id="rId7" Type="http://schemas.openxmlformats.org/officeDocument/2006/relationships/image" Target="../media/image22.gif"/><Relationship Id="rId8" Type="http://schemas.openxmlformats.org/officeDocument/2006/relationships/image" Target="../media/image23.gif"/><Relationship Id="rId9" Type="http://schemas.openxmlformats.org/officeDocument/2006/relationships/image" Target="../media/image24.gif"/><Relationship Id="rId10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0.pn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Unravelling </a:t>
            </a:r>
            <a:r>
              <a:rPr lang="en-GB" sz="3600" dirty="0"/>
              <a:t>the origin of high ozone concentrations in </a:t>
            </a:r>
            <a:r>
              <a:rPr lang="en-GB" sz="3600" dirty="0" err="1"/>
              <a:t>southwestern</a:t>
            </a:r>
            <a:r>
              <a:rPr lang="en-GB" sz="3600" dirty="0"/>
              <a:t> Europe</a:t>
            </a:r>
            <a:endParaRPr lang="es-ES" sz="36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0661" y="4346171"/>
            <a:ext cx="5026945" cy="942109"/>
          </a:xfrm>
        </p:spPr>
        <p:txBody>
          <a:bodyPr/>
          <a:lstStyle/>
          <a:p>
            <a:r>
              <a:rPr lang="en-GB" sz="2000" u="sng" dirty="0" err="1"/>
              <a:t>María</a:t>
            </a:r>
            <a:r>
              <a:rPr lang="en-GB" sz="2000" u="sng" dirty="0"/>
              <a:t> Teresa </a:t>
            </a:r>
            <a:r>
              <a:rPr lang="en-GB" sz="2000" u="sng" dirty="0" smtClean="0"/>
              <a:t>Pay</a:t>
            </a:r>
            <a:r>
              <a:rPr lang="en-GB" sz="2000" u="sng" baseline="30000" dirty="0" smtClean="0"/>
              <a:t>1</a:t>
            </a:r>
            <a:r>
              <a:rPr lang="en-GB" sz="2000" dirty="0" smtClean="0"/>
              <a:t> </a:t>
            </a:r>
            <a:r>
              <a:rPr lang="en-GB" sz="2000" dirty="0"/>
              <a:t>, Carlos Pérez-</a:t>
            </a:r>
            <a:r>
              <a:rPr lang="en-GB" sz="2000" dirty="0" err="1"/>
              <a:t>García</a:t>
            </a:r>
            <a:r>
              <a:rPr lang="en-GB" sz="2000" dirty="0"/>
              <a:t> </a:t>
            </a:r>
            <a:r>
              <a:rPr lang="en-GB" sz="2000" dirty="0" smtClean="0"/>
              <a:t>Pando</a:t>
            </a:r>
            <a:r>
              <a:rPr lang="en-GB" sz="2000" baseline="30000" dirty="0" smtClean="0"/>
              <a:t>1</a:t>
            </a:r>
            <a:r>
              <a:rPr lang="en-GB" sz="2000" dirty="0" smtClean="0"/>
              <a:t>, </a:t>
            </a:r>
            <a:r>
              <a:rPr lang="en-GB" sz="2000" dirty="0"/>
              <a:t>Marc </a:t>
            </a:r>
            <a:r>
              <a:rPr lang="en-GB" sz="2000" dirty="0" smtClean="0"/>
              <a:t>Guevara</a:t>
            </a:r>
            <a:r>
              <a:rPr lang="en-GB" sz="2000" baseline="30000" dirty="0" smtClean="0"/>
              <a:t>1</a:t>
            </a:r>
            <a:r>
              <a:rPr lang="en-GB" sz="2000" dirty="0" smtClean="0"/>
              <a:t>, </a:t>
            </a:r>
            <a:r>
              <a:rPr lang="en-GB" sz="2000" dirty="0" err="1" smtClean="0"/>
              <a:t>Oriol</a:t>
            </a:r>
            <a:r>
              <a:rPr lang="en-GB" sz="2000" dirty="0" smtClean="0"/>
              <a:t> Jorba</a:t>
            </a:r>
            <a:r>
              <a:rPr lang="en-GB" sz="2000" baseline="30000" dirty="0" smtClean="0"/>
              <a:t>1</a:t>
            </a:r>
            <a:r>
              <a:rPr lang="en-GB" sz="2000" dirty="0" smtClean="0"/>
              <a:t>, Sergey Napelenok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, Xavier  Querol</a:t>
            </a:r>
            <a:r>
              <a:rPr lang="en-GB" sz="2000" baseline="30000" dirty="0" smtClean="0"/>
              <a:t>3</a:t>
            </a:r>
            <a:endParaRPr lang="es-ES" sz="20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14/05/2018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s-ES" sz="1800" dirty="0" smtClean="0"/>
              <a:t>36</a:t>
            </a:r>
            <a:r>
              <a:rPr lang="es-ES" sz="1800" baseline="30000" dirty="0" smtClean="0"/>
              <a:t>th</a:t>
            </a:r>
            <a:r>
              <a:rPr lang="es-ES" sz="1800" dirty="0" smtClean="0"/>
              <a:t> ITM - Ottawa (</a:t>
            </a:r>
            <a:r>
              <a:rPr lang="es-ES" sz="1800" dirty="0" err="1" smtClean="0"/>
              <a:t>Canada</a:t>
            </a:r>
            <a:r>
              <a:rPr lang="es-ES" sz="1800" dirty="0" smtClean="0"/>
              <a:t>)</a:t>
            </a:r>
            <a:endParaRPr lang="es-E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3720661" y="5322650"/>
            <a:ext cx="5029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aseline="30000" dirty="0" smtClean="0"/>
              <a:t>1</a:t>
            </a:r>
            <a:r>
              <a:rPr lang="en-GB" sz="1400" dirty="0" smtClean="0"/>
              <a:t>Barcelona </a:t>
            </a:r>
            <a:r>
              <a:rPr lang="en-GB" sz="1400" dirty="0"/>
              <a:t>Supercomputing </a:t>
            </a:r>
            <a:r>
              <a:rPr lang="en-GB" sz="1400" dirty="0" err="1" smtClean="0"/>
              <a:t>Center</a:t>
            </a:r>
            <a:endParaRPr lang="en-GB" sz="1400" dirty="0"/>
          </a:p>
          <a:p>
            <a:r>
              <a:rPr lang="en-GB" sz="1400" baseline="30000" dirty="0" smtClean="0"/>
              <a:t>2</a:t>
            </a:r>
            <a:r>
              <a:rPr lang="en-GB" sz="1400" dirty="0" smtClean="0"/>
              <a:t>U.S</a:t>
            </a:r>
            <a:r>
              <a:rPr lang="en-GB" sz="1400" dirty="0"/>
              <a:t>. EPA, Research Triangle Park, NC, USA. </a:t>
            </a:r>
          </a:p>
          <a:p>
            <a:r>
              <a:rPr lang="en-GB" sz="1400" baseline="30000" dirty="0" smtClean="0"/>
              <a:t>3</a:t>
            </a:r>
            <a:r>
              <a:rPr lang="en-GB" sz="1400" dirty="0" smtClean="0"/>
              <a:t>Institute </a:t>
            </a:r>
            <a:r>
              <a:rPr lang="en-GB" sz="1400" dirty="0"/>
              <a:t>of Environmental Assessment and Water </a:t>
            </a:r>
            <a:r>
              <a:rPr lang="en-GB" sz="1400" dirty="0" smtClean="0"/>
              <a:t>Research.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Source-sector contribution during </a:t>
            </a:r>
            <a:r>
              <a:rPr lang="en-US" dirty="0" smtClean="0"/>
              <a:t>peaks  ITL – July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28940"/>
            <a:ext cx="3957638" cy="2968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06" y="1058898"/>
            <a:ext cx="2626738" cy="19700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11" y="1059711"/>
            <a:ext cx="2626738" cy="19700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95" t="14824" r="2784" b="15182"/>
          <a:stretch/>
        </p:blipFill>
        <p:spPr>
          <a:xfrm>
            <a:off x="3493930" y="2561144"/>
            <a:ext cx="388493" cy="22859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186" y="2802718"/>
            <a:ext cx="2626738" cy="19700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186" y="4547398"/>
            <a:ext cx="2626738" cy="1970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11" y="2802716"/>
            <a:ext cx="2626738" cy="1970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11" y="4542634"/>
            <a:ext cx="2626738" cy="1970054"/>
          </a:xfrm>
          <a:prstGeom prst="rect">
            <a:avLst/>
          </a:prstGeom>
        </p:spPr>
      </p:pic>
      <p:pic>
        <p:nvPicPr>
          <p:cNvPr id="15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413" y="2236788"/>
            <a:ext cx="465137" cy="465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0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60" y="2150086"/>
            <a:ext cx="490538" cy="563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3977399"/>
            <a:ext cx="490537" cy="519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2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85" y="4050175"/>
            <a:ext cx="709941" cy="428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5257800" y="5906498"/>
            <a:ext cx="914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r" eaLnBrk="1" hangingPunct="1"/>
            <a:r>
              <a:rPr lang="en-US" altLang="en-US" sz="1600" b="1" dirty="0" smtClean="0">
                <a:solidFill>
                  <a:srgbClr val="000000"/>
                </a:solidFill>
              </a:rPr>
              <a:t>OTHER</a:t>
            </a:r>
            <a:endParaRPr lang="en-US" altLang="en-US" sz="1600" b="1" dirty="0">
              <a:solidFill>
                <a:srgbClr val="000000"/>
              </a:solidFill>
            </a:endParaRPr>
          </a:p>
        </p:txBody>
      </p:sp>
      <p:sp>
        <p:nvSpPr>
          <p:cNvPr id="20" name="TextBox 26"/>
          <p:cNvSpPr txBox="1">
            <a:spLocks noChangeArrowheads="1"/>
          </p:cNvSpPr>
          <p:nvPr/>
        </p:nvSpPr>
        <p:spPr bwMode="auto">
          <a:xfrm>
            <a:off x="7627387" y="5926000"/>
            <a:ext cx="914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r" eaLnBrk="1" hangingPunct="1"/>
            <a:r>
              <a:rPr lang="en-US" altLang="en-US" sz="1600" b="1" dirty="0" smtClean="0">
                <a:solidFill>
                  <a:srgbClr val="000000"/>
                </a:solidFill>
              </a:rPr>
              <a:t>BCON</a:t>
            </a:r>
            <a:endParaRPr lang="en-US" altLang="en-US" sz="1600" b="1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51068" y="1184031"/>
            <a:ext cx="522783" cy="5333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0" r="2316"/>
          <a:stretch/>
        </p:blipFill>
        <p:spPr>
          <a:xfrm>
            <a:off x="8551068" y="1671889"/>
            <a:ext cx="522783" cy="420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3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Regionalization of source-sector contribution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6" t="17235" b="11036"/>
          <a:stretch/>
        </p:blipFill>
        <p:spPr>
          <a:xfrm>
            <a:off x="224376" y="1943100"/>
            <a:ext cx="4266326" cy="3365500"/>
          </a:xfrm>
        </p:spPr>
      </p:pic>
      <p:sp>
        <p:nvSpPr>
          <p:cNvPr id="3" name="CuadroTexto 2"/>
          <p:cNvSpPr txBox="1"/>
          <p:nvPr/>
        </p:nvSpPr>
        <p:spPr>
          <a:xfrm>
            <a:off x="4405612" y="1353949"/>
            <a:ext cx="4940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Daily mean contribution during </a:t>
            </a:r>
          </a:p>
          <a:p>
            <a:pPr algn="ctr"/>
            <a:r>
              <a:rPr lang="en-US" b="1" dirty="0" smtClean="0"/>
              <a:t>DMA8 &gt; 120 µ/m</a:t>
            </a:r>
            <a:r>
              <a:rPr lang="en-US" b="1" baseline="30000" dirty="0" smtClean="0"/>
              <a:t>3</a:t>
            </a:r>
            <a:endParaRPr lang="en-US" b="1" baseline="30000" dirty="0"/>
          </a:p>
        </p:txBody>
      </p:sp>
      <p:pic>
        <p:nvPicPr>
          <p:cNvPr id="32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803" r="58719" b="52005"/>
          <a:stretch/>
        </p:blipFill>
        <p:spPr>
          <a:xfrm>
            <a:off x="4384877" y="2504985"/>
            <a:ext cx="4353603" cy="2351917"/>
          </a:xfrm>
          <a:prstGeom prst="rect">
            <a:avLst/>
          </a:prstGeom>
        </p:spPr>
      </p:pic>
      <p:pic>
        <p:nvPicPr>
          <p:cNvPr id="20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0" t="28740" r="49145" b="39772"/>
          <a:stretch/>
        </p:blipFill>
        <p:spPr>
          <a:xfrm>
            <a:off x="5088974" y="5133239"/>
            <a:ext cx="833992" cy="147740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364611" y="5057039"/>
            <a:ext cx="23749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Boundary conditions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Power Plants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On-road transport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Non-road transport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3" t="69701" r="48702" b="19319"/>
          <a:stretch/>
        </p:blipFill>
        <p:spPr>
          <a:xfrm>
            <a:off x="7460120" y="5418222"/>
            <a:ext cx="1371582" cy="847294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1909891" y="2183816"/>
            <a:ext cx="4404385" cy="2458853"/>
            <a:chOff x="1873225" y="1827642"/>
            <a:chExt cx="4404385" cy="2458853"/>
          </a:xfrm>
        </p:grpSpPr>
        <p:sp>
          <p:nvSpPr>
            <p:cNvPr id="5" name="Elipse 4"/>
            <p:cNvSpPr/>
            <p:nvPr/>
          </p:nvSpPr>
          <p:spPr>
            <a:xfrm rot="1501400">
              <a:off x="1873225" y="2276590"/>
              <a:ext cx="1582036" cy="200990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Conector recto de flecha 10"/>
            <p:cNvCxnSpPr/>
            <p:nvPr/>
          </p:nvCxnSpPr>
          <p:spPr>
            <a:xfrm>
              <a:off x="5219700" y="1827642"/>
              <a:ext cx="0" cy="4343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de flecha 11"/>
            <p:cNvCxnSpPr/>
            <p:nvPr/>
          </p:nvCxnSpPr>
          <p:spPr>
            <a:xfrm>
              <a:off x="5582920" y="1838216"/>
              <a:ext cx="0" cy="4343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/>
            <p:cNvCxnSpPr/>
            <p:nvPr/>
          </p:nvCxnSpPr>
          <p:spPr>
            <a:xfrm>
              <a:off x="5937250" y="1851602"/>
              <a:ext cx="0" cy="4343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/>
            <p:cNvCxnSpPr/>
            <p:nvPr/>
          </p:nvCxnSpPr>
          <p:spPr>
            <a:xfrm>
              <a:off x="6277610" y="1865742"/>
              <a:ext cx="0" cy="4343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/>
          <p:cNvGrpSpPr/>
          <p:nvPr/>
        </p:nvGrpSpPr>
        <p:grpSpPr>
          <a:xfrm>
            <a:off x="1406874" y="2208642"/>
            <a:ext cx="5264436" cy="1750094"/>
            <a:chOff x="1127474" y="1827642"/>
            <a:chExt cx="5264436" cy="1750094"/>
          </a:xfrm>
        </p:grpSpPr>
        <p:sp>
          <p:nvSpPr>
            <p:cNvPr id="10" name="Elipse 9"/>
            <p:cNvSpPr/>
            <p:nvPr/>
          </p:nvSpPr>
          <p:spPr>
            <a:xfrm rot="1501400">
              <a:off x="1127474" y="2647902"/>
              <a:ext cx="452094" cy="929834"/>
            </a:xfrm>
            <a:prstGeom prst="ellipse">
              <a:avLst/>
            </a:prstGeom>
            <a:noFill/>
            <a:ln>
              <a:solidFill>
                <a:srgbClr val="8FAA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Conector recto de flecha 8"/>
            <p:cNvCxnSpPr/>
            <p:nvPr/>
          </p:nvCxnSpPr>
          <p:spPr>
            <a:xfrm>
              <a:off x="6391910" y="1827642"/>
              <a:ext cx="0" cy="434340"/>
            </a:xfrm>
            <a:prstGeom prst="straightConnector1">
              <a:avLst/>
            </a:prstGeom>
            <a:ln w="38100">
              <a:solidFill>
                <a:srgbClr val="8FAAD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o 28"/>
          <p:cNvGrpSpPr/>
          <p:nvPr/>
        </p:nvGrpSpPr>
        <p:grpSpPr>
          <a:xfrm>
            <a:off x="940946" y="2195942"/>
            <a:ext cx="6078344" cy="2031388"/>
            <a:chOff x="598046" y="1814942"/>
            <a:chExt cx="6078344" cy="2031388"/>
          </a:xfrm>
        </p:grpSpPr>
        <p:sp>
          <p:nvSpPr>
            <p:cNvPr id="19" name="Elipse 18"/>
            <p:cNvSpPr/>
            <p:nvPr/>
          </p:nvSpPr>
          <p:spPr>
            <a:xfrm rot="736801">
              <a:off x="598046" y="2526181"/>
              <a:ext cx="501099" cy="1320149"/>
            </a:xfrm>
            <a:prstGeom prst="ellipse">
              <a:avLst/>
            </a:prstGeom>
            <a:noFill/>
            <a:ln>
              <a:solidFill>
                <a:srgbClr val="66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Conector recto de flecha 27"/>
            <p:cNvCxnSpPr/>
            <p:nvPr/>
          </p:nvCxnSpPr>
          <p:spPr>
            <a:xfrm>
              <a:off x="6676390" y="1814942"/>
              <a:ext cx="0" cy="434340"/>
            </a:xfrm>
            <a:prstGeom prst="straightConnector1">
              <a:avLst/>
            </a:prstGeom>
            <a:ln w="38100">
              <a:solidFill>
                <a:srgbClr val="66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883008" y="2195942"/>
            <a:ext cx="6529982" cy="2550665"/>
            <a:chOff x="438508" y="1827642"/>
            <a:chExt cx="6529982" cy="2550665"/>
          </a:xfrm>
        </p:grpSpPr>
        <p:sp>
          <p:nvSpPr>
            <p:cNvPr id="17" name="Elipse 16"/>
            <p:cNvSpPr/>
            <p:nvPr/>
          </p:nvSpPr>
          <p:spPr>
            <a:xfrm rot="4572581">
              <a:off x="887499" y="3536474"/>
              <a:ext cx="392842" cy="1290824"/>
            </a:xfrm>
            <a:prstGeom prst="ellipse">
              <a:avLst/>
            </a:prstGeom>
            <a:noFill/>
            <a:ln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Conector recto de flecha 15"/>
            <p:cNvCxnSpPr/>
            <p:nvPr/>
          </p:nvCxnSpPr>
          <p:spPr>
            <a:xfrm>
              <a:off x="6968490" y="1827642"/>
              <a:ext cx="0" cy="434340"/>
            </a:xfrm>
            <a:prstGeom prst="straightConnector1">
              <a:avLst/>
            </a:prstGeom>
            <a:ln w="38100">
              <a:solidFill>
                <a:srgbClr val="996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o 26"/>
          <p:cNvGrpSpPr/>
          <p:nvPr/>
        </p:nvGrpSpPr>
        <p:grpSpPr>
          <a:xfrm>
            <a:off x="333146" y="2183816"/>
            <a:ext cx="7769454" cy="930777"/>
            <a:chOff x="-174854" y="1815516"/>
            <a:chExt cx="7769454" cy="930777"/>
          </a:xfrm>
        </p:grpSpPr>
        <p:sp>
          <p:nvSpPr>
            <p:cNvPr id="18" name="Elipse 17"/>
            <p:cNvSpPr/>
            <p:nvPr/>
          </p:nvSpPr>
          <p:spPr>
            <a:xfrm rot="5020132">
              <a:off x="471901" y="1267616"/>
              <a:ext cx="831922" cy="2125431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Conector recto de flecha 24"/>
            <p:cNvCxnSpPr/>
            <p:nvPr/>
          </p:nvCxnSpPr>
          <p:spPr>
            <a:xfrm>
              <a:off x="7268210" y="1827642"/>
              <a:ext cx="0" cy="434340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/>
            <p:cNvCxnSpPr/>
            <p:nvPr/>
          </p:nvCxnSpPr>
          <p:spPr>
            <a:xfrm>
              <a:off x="7594600" y="1815516"/>
              <a:ext cx="0" cy="434340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/>
          <p:cNvGrpSpPr/>
          <p:nvPr/>
        </p:nvGrpSpPr>
        <p:grpSpPr>
          <a:xfrm>
            <a:off x="723690" y="2168017"/>
            <a:ext cx="7751230" cy="2250162"/>
            <a:chOff x="101180" y="1800860"/>
            <a:chExt cx="7751230" cy="2250162"/>
          </a:xfrm>
        </p:grpSpPr>
        <p:sp>
          <p:nvSpPr>
            <p:cNvPr id="15" name="Elipse 14"/>
            <p:cNvSpPr/>
            <p:nvPr/>
          </p:nvSpPr>
          <p:spPr>
            <a:xfrm rot="4081674">
              <a:off x="548840" y="3262576"/>
              <a:ext cx="340786" cy="1236106"/>
            </a:xfrm>
            <a:prstGeom prst="ellipse">
              <a:avLst/>
            </a:prstGeom>
            <a:noFill/>
            <a:ln>
              <a:solidFill>
                <a:srgbClr val="58A5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Conector recto de flecha 6"/>
            <p:cNvCxnSpPr/>
            <p:nvPr/>
          </p:nvCxnSpPr>
          <p:spPr>
            <a:xfrm>
              <a:off x="7852410" y="1800860"/>
              <a:ext cx="0" cy="434340"/>
            </a:xfrm>
            <a:prstGeom prst="straightConnector1">
              <a:avLst/>
            </a:prstGeom>
            <a:ln w="38100">
              <a:solidFill>
                <a:srgbClr val="58A5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uadroTexto 29"/>
          <p:cNvSpPr txBox="1"/>
          <p:nvPr/>
        </p:nvSpPr>
        <p:spPr>
          <a:xfrm>
            <a:off x="5088974" y="4718962"/>
            <a:ext cx="366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 =0.79 (without GV)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5037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583" y="915899"/>
            <a:ext cx="3000648" cy="1324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124374"/>
            <a:ext cx="8229598" cy="8383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dirty="0"/>
              <a:t>Northeastern Iberian Peninsula (NEIP)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98" r="6264"/>
          <a:stretch/>
        </p:blipFill>
        <p:spPr>
          <a:xfrm>
            <a:off x="197429" y="2888922"/>
            <a:ext cx="8707580" cy="32816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2" t="25791" r="10931" b="19452"/>
          <a:stretch/>
        </p:blipFill>
        <p:spPr>
          <a:xfrm>
            <a:off x="1626445" y="949093"/>
            <a:ext cx="1605127" cy="125800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663001" y="1086766"/>
            <a:ext cx="475054" cy="378352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639909" y="2402899"/>
            <a:ext cx="384809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Urban station (3)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4869009" y="2392005"/>
            <a:ext cx="384809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Rural station (4)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927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37" r="6447"/>
          <a:stretch/>
        </p:blipFill>
        <p:spPr>
          <a:xfrm>
            <a:off x="197429" y="2888921"/>
            <a:ext cx="8692373" cy="33144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124374"/>
            <a:ext cx="8229598" cy="838397"/>
          </a:xfrm>
        </p:spPr>
        <p:txBody>
          <a:bodyPr/>
          <a:lstStyle/>
          <a:p>
            <a:pPr algn="l"/>
            <a:r>
              <a:rPr lang="en-US" dirty="0" smtClean="0"/>
              <a:t>North Western Iberian Peninsula (NWIP)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583" y="915899"/>
            <a:ext cx="3000648" cy="13243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2" t="25791" r="10931" b="19452"/>
          <a:stretch/>
        </p:blipFill>
        <p:spPr>
          <a:xfrm>
            <a:off x="1626445" y="949093"/>
            <a:ext cx="1605127" cy="1258003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634301" y="962074"/>
            <a:ext cx="599744" cy="367962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2"/>
          <p:cNvSpPr txBox="1"/>
          <p:nvPr/>
        </p:nvSpPr>
        <p:spPr>
          <a:xfrm>
            <a:off x="639909" y="2402899"/>
            <a:ext cx="384809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Urban station (3)</a:t>
            </a:r>
            <a:endParaRPr lang="en-US" dirty="0"/>
          </a:p>
        </p:txBody>
      </p:sp>
      <p:sp>
        <p:nvSpPr>
          <p:cNvPr id="16" name="CuadroTexto 8"/>
          <p:cNvSpPr txBox="1"/>
          <p:nvPr/>
        </p:nvSpPr>
        <p:spPr>
          <a:xfrm>
            <a:off x="4869009" y="2392005"/>
            <a:ext cx="384809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Rural station (4)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692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1126172"/>
            <a:ext cx="8229598" cy="5123944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Estimation of the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origin of surface O</a:t>
            </a:r>
            <a:r>
              <a:rPr lang="en-US" sz="2000" b="1" baseline="-250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 over main receptors regions in Spain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O</a:t>
            </a:r>
            <a:r>
              <a:rPr lang="en-US" sz="2000" baseline="-250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problem is local, regional and hemispheric:</a:t>
            </a:r>
          </a:p>
          <a:p>
            <a:pPr lvl="1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external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contribution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 accounted for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46% to 68%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of the daily mean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under exceedances of the 120 µg m</a:t>
            </a:r>
            <a:r>
              <a:rPr lang="en-US" sz="1600" baseline="30000" dirty="0">
                <a:solidFill>
                  <a:schemeClr val="accent1">
                    <a:lumMod val="75000"/>
                  </a:schemeClr>
                </a:solidFill>
              </a:rPr>
              <a:t>-3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threshold for the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DMA8 O</a:t>
            </a:r>
            <a:r>
              <a:rPr lang="en-US" sz="1600" baseline="-250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, depending on the region. </a:t>
            </a:r>
          </a:p>
          <a:p>
            <a:pPr lvl="1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Contribution from local/regional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sources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is significant in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peaks downwind of NO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hotspots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2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Central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and NE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IP (big cities in Spain): the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highest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road transport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contribution to O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(up to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40%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in daily peak during events). 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2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Industrial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regions (N and NW IP and Guadalquivir Valley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):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energy generation and industrial processes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contribute to O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up to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11%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non-road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transport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is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 contributor as significant as the road transport in all sub-regions (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10-19%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). 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ISAM-CALIOPE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useful tool:</a:t>
            </a:r>
          </a:p>
          <a:p>
            <a:pPr lvl="1"/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Identification of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potential errors in emission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estimates</a:t>
            </a:r>
          </a:p>
          <a:p>
            <a:pPr lvl="1"/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Design more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cost-efficient mitigation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plans (together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with source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sensitivity).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Future work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: expand the study to a longer period and different ozone episodes. </a:t>
            </a:r>
          </a:p>
          <a:p>
            <a:pPr lvl="1"/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76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35482" y="2732809"/>
            <a:ext cx="5372100" cy="3046988"/>
          </a:xfrm>
          <a:prstGeom prst="rect">
            <a:avLst/>
          </a:prstGeom>
          <a:solidFill>
            <a:srgbClr val="7F7F7F">
              <a:alpha val="23137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</a:rPr>
              <a:t>Acknowledgments </a:t>
            </a:r>
            <a:endParaRPr lang="en-GB" sz="1600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Spanish </a:t>
            </a:r>
            <a:r>
              <a:rPr lang="en-GB" sz="1600" dirty="0">
                <a:solidFill>
                  <a:schemeClr val="accent1"/>
                </a:solidFill>
              </a:rPr>
              <a:t>Ministry of Economy and Competitiveness </a:t>
            </a:r>
            <a:r>
              <a:rPr lang="en-GB" sz="1600" dirty="0" smtClean="0">
                <a:solidFill>
                  <a:schemeClr val="accent1"/>
                </a:solidFill>
              </a:rPr>
              <a:t>under </a:t>
            </a:r>
            <a:r>
              <a:rPr lang="en-GB" sz="1600" dirty="0">
                <a:solidFill>
                  <a:schemeClr val="accent1"/>
                </a:solidFill>
              </a:rPr>
              <a:t>the project PAISA (CGL2016-75725-R). 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High </a:t>
            </a:r>
            <a:r>
              <a:rPr lang="en-GB" sz="1600" dirty="0">
                <a:solidFill>
                  <a:schemeClr val="accent1"/>
                </a:solidFill>
              </a:rPr>
              <a:t>Performance Computer resources of the “Red Española de </a:t>
            </a:r>
            <a:r>
              <a:rPr lang="en-GB" sz="1600" dirty="0" err="1">
                <a:solidFill>
                  <a:schemeClr val="accent1"/>
                </a:solidFill>
              </a:rPr>
              <a:t>Supercomputación</a:t>
            </a:r>
            <a:r>
              <a:rPr lang="en-GB" sz="1600" dirty="0">
                <a:solidFill>
                  <a:schemeClr val="accent1"/>
                </a:solidFill>
              </a:rPr>
              <a:t>” (AECT-2017-1-0008). 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accent1"/>
              </a:solidFill>
            </a:endParaRPr>
          </a:p>
          <a:p>
            <a:r>
              <a:rPr lang="en-GB" sz="1600" b="1" dirty="0" smtClean="0">
                <a:solidFill>
                  <a:schemeClr val="accent1"/>
                </a:solidFill>
              </a:rPr>
              <a:t>Full paper: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Pay, M.T., </a:t>
            </a:r>
            <a:r>
              <a:rPr lang="en-GB" sz="1600" dirty="0" err="1">
                <a:solidFill>
                  <a:schemeClr val="accent1"/>
                </a:solidFill>
              </a:rPr>
              <a:t>Gangoiti</a:t>
            </a:r>
            <a:r>
              <a:rPr lang="en-GB" sz="1600" dirty="0">
                <a:solidFill>
                  <a:schemeClr val="accent1"/>
                </a:solidFill>
              </a:rPr>
              <a:t>, G., Guevara, M., </a:t>
            </a:r>
            <a:r>
              <a:rPr lang="en-GB" sz="1600" dirty="0" err="1">
                <a:solidFill>
                  <a:schemeClr val="accent1"/>
                </a:solidFill>
              </a:rPr>
              <a:t>Napelenok</a:t>
            </a:r>
            <a:r>
              <a:rPr lang="en-GB" sz="1600" dirty="0">
                <a:solidFill>
                  <a:schemeClr val="accent1"/>
                </a:solidFill>
              </a:rPr>
              <a:t>, S., </a:t>
            </a:r>
            <a:r>
              <a:rPr lang="en-GB" sz="1600" dirty="0" err="1">
                <a:solidFill>
                  <a:schemeClr val="accent1"/>
                </a:solidFill>
              </a:rPr>
              <a:t>Querol</a:t>
            </a:r>
            <a:r>
              <a:rPr lang="en-GB" sz="1600" dirty="0">
                <a:solidFill>
                  <a:schemeClr val="accent1"/>
                </a:solidFill>
              </a:rPr>
              <a:t>, X., </a:t>
            </a:r>
            <a:r>
              <a:rPr lang="en-GB" sz="1600" dirty="0" err="1">
                <a:solidFill>
                  <a:schemeClr val="accent1"/>
                </a:solidFill>
              </a:rPr>
              <a:t>Jorba</a:t>
            </a:r>
            <a:r>
              <a:rPr lang="en-GB" sz="1600" dirty="0">
                <a:solidFill>
                  <a:schemeClr val="accent1"/>
                </a:solidFill>
              </a:rPr>
              <a:t>, O., Pérez </a:t>
            </a:r>
            <a:r>
              <a:rPr lang="en-GB" sz="1600" dirty="0" err="1">
                <a:solidFill>
                  <a:schemeClr val="accent1"/>
                </a:solidFill>
              </a:rPr>
              <a:t>García</a:t>
            </a:r>
            <a:r>
              <a:rPr lang="en-GB" sz="1600" dirty="0">
                <a:solidFill>
                  <a:schemeClr val="accent1"/>
                </a:solidFill>
              </a:rPr>
              <a:t>-Pando, C. </a:t>
            </a:r>
            <a:r>
              <a:rPr lang="en-GB" sz="1600" i="1" dirty="0">
                <a:solidFill>
                  <a:schemeClr val="accent1"/>
                </a:solidFill>
              </a:rPr>
              <a:t>A source apportionment assessment of ozone concentrations in peak summer events over the Iberian </a:t>
            </a:r>
            <a:r>
              <a:rPr lang="en-GB" sz="1600" i="1" dirty="0" smtClean="0">
                <a:solidFill>
                  <a:schemeClr val="accent1"/>
                </a:solidFill>
              </a:rPr>
              <a:t>Peninsula</a:t>
            </a:r>
            <a:r>
              <a:rPr lang="en-GB" sz="1600" dirty="0" smtClean="0">
                <a:solidFill>
                  <a:schemeClr val="accent1"/>
                </a:solidFill>
              </a:rPr>
              <a:t>. Atmos. Chem. Phys., submitted.</a:t>
            </a:r>
            <a:endParaRPr lang="en-GB" sz="1600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192" y="1425597"/>
            <a:ext cx="1251607" cy="6623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673" y="1395146"/>
            <a:ext cx="1940623" cy="439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6645" y="301336"/>
            <a:ext cx="2660073" cy="1652154"/>
          </a:xfrm>
          <a:prstGeom prst="rect">
            <a:avLst/>
          </a:prstGeom>
          <a:solidFill>
            <a:srgbClr val="124484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 Thank you! 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792116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and Motivation</a:t>
            </a:r>
            <a:endParaRPr lang="en-US" dirty="0"/>
          </a:p>
        </p:txBody>
      </p:sp>
      <p:grpSp>
        <p:nvGrpSpPr>
          <p:cNvPr id="23" name="Grupo 22"/>
          <p:cNvGrpSpPr/>
          <p:nvPr/>
        </p:nvGrpSpPr>
        <p:grpSpPr>
          <a:xfrm>
            <a:off x="292909" y="923375"/>
            <a:ext cx="4290985" cy="3465337"/>
            <a:chOff x="4787264" y="961949"/>
            <a:chExt cx="4290985" cy="3465337"/>
          </a:xfrm>
        </p:grpSpPr>
        <p:sp>
          <p:nvSpPr>
            <p:cNvPr id="8" name="TextBox 7"/>
            <p:cNvSpPr txBox="1"/>
            <p:nvPr/>
          </p:nvSpPr>
          <p:spPr>
            <a:xfrm>
              <a:off x="4787264" y="961949"/>
              <a:ext cx="4110558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</a:t>
              </a:r>
              <a:r>
                <a:rPr lang="en-US" b="1" baseline="-25000" dirty="0" smtClean="0"/>
                <a:t>3</a:t>
              </a:r>
              <a:r>
                <a:rPr lang="en-US" b="1" dirty="0" smtClean="0"/>
                <a:t> dynamic</a:t>
              </a:r>
              <a:endParaRPr lang="en-US" b="1" dirty="0"/>
            </a:p>
          </p:txBody>
        </p: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87264" y="1530659"/>
              <a:ext cx="4290985" cy="1967139"/>
            </a:xfrm>
            <a:prstGeom prst="rect">
              <a:avLst/>
            </a:prstGeom>
          </p:spPr>
        </p:pic>
        <p:sp>
          <p:nvSpPr>
            <p:cNvPr id="20" name="CuadroTexto 19"/>
            <p:cNvSpPr txBox="1"/>
            <p:nvPr/>
          </p:nvSpPr>
          <p:spPr>
            <a:xfrm>
              <a:off x="4837255" y="3611678"/>
              <a:ext cx="4154346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Sources: </a:t>
              </a:r>
              <a:r>
                <a:rPr lang="en-US" sz="1200" i="1" dirty="0" err="1" smtClean="0">
                  <a:solidFill>
                    <a:schemeClr val="bg1">
                      <a:lumMod val="50000"/>
                    </a:schemeClr>
                  </a:solidFill>
                </a:rPr>
                <a:t>Millán</a:t>
              </a:r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 et al., 1997, 2000, 2014; </a:t>
              </a:r>
              <a:r>
                <a:rPr lang="en-US" sz="1200" i="1" dirty="0" err="1" smtClean="0">
                  <a:solidFill>
                    <a:schemeClr val="bg1">
                      <a:lumMod val="50000"/>
                    </a:schemeClr>
                  </a:solidFill>
                </a:rPr>
                <a:t>Gangoiti</a:t>
              </a:r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 et al, 2001, 2002, 2006; Toll and </a:t>
              </a:r>
              <a:r>
                <a:rPr lang="en-US" sz="1200" i="1" dirty="0" err="1" smtClean="0">
                  <a:solidFill>
                    <a:schemeClr val="bg1">
                      <a:lumMod val="50000"/>
                    </a:schemeClr>
                  </a:solidFill>
                </a:rPr>
                <a:t>Baldasano</a:t>
              </a:r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, 2000</a:t>
              </a:r>
            </a:p>
            <a:p>
              <a:endParaRPr lang="en-US" sz="1200" i="1" dirty="0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endParaRPr lang="en-US" sz="11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4434840" y="926130"/>
            <a:ext cx="4560570" cy="3786311"/>
            <a:chOff x="171450" y="963695"/>
            <a:chExt cx="4560570" cy="3786311"/>
          </a:xfrm>
        </p:grpSpPr>
        <p:pic>
          <p:nvPicPr>
            <p:cNvPr id="5" name="Picture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14"/>
            <a:stretch/>
          </p:blipFill>
          <p:spPr bwMode="auto">
            <a:xfrm>
              <a:off x="171450" y="1301956"/>
              <a:ext cx="4560570" cy="344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42898" y="963695"/>
              <a:ext cx="4314828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b="1" dirty="0" smtClean="0"/>
                <a:t>O</a:t>
              </a:r>
              <a:r>
                <a:rPr lang="en-US" b="1" baseline="-25000" dirty="0" smtClean="0"/>
                <a:t>3</a:t>
              </a:r>
              <a:r>
                <a:rPr lang="en-US" b="1" dirty="0" smtClean="0"/>
                <a:t> Trends and exceedances</a:t>
              </a: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2343150" y="2859405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2198370" y="3240405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790700" y="3667125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 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3624104" y="2490073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3420269" y="2602006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028666" y="1696109"/>
              <a:ext cx="6688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S-T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1647667" y="3118521"/>
              <a:ext cx="148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342898" y="1495425"/>
              <a:ext cx="40576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N. Hourly Exceedances 180 µg/m</a:t>
              </a:r>
              <a:r>
                <a:rPr lang="en-US" sz="1400" b="1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(2000-2015)</a:t>
              </a:r>
            </a:p>
            <a:p>
              <a:endPara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CuadroTexto 2"/>
          <p:cNvSpPr txBox="1"/>
          <p:nvPr/>
        </p:nvSpPr>
        <p:spPr>
          <a:xfrm>
            <a:off x="4619607" y="4462663"/>
            <a:ext cx="4301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Source: </a:t>
            </a:r>
            <a:r>
              <a:rPr lang="en-US" sz="1200" i="1" dirty="0" err="1" smtClean="0">
                <a:solidFill>
                  <a:schemeClr val="bg1">
                    <a:lumMod val="50000"/>
                  </a:schemeClr>
                </a:solidFill>
              </a:rPr>
              <a:t>Querol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et al. (2016).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7000416" y="3616722"/>
            <a:ext cx="202636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solidFill>
                  <a:schemeClr val="bg1"/>
                </a:solidFill>
              </a:rPr>
              <a:t>S-T: Santander-</a:t>
            </a:r>
            <a:r>
              <a:rPr lang="en-US" sz="1050" i="1" dirty="0" err="1">
                <a:solidFill>
                  <a:schemeClr val="bg1"/>
                </a:solidFill>
              </a:rPr>
              <a:t>Torrelavega</a:t>
            </a:r>
            <a:r>
              <a:rPr lang="en-US" sz="1050" i="1" dirty="0">
                <a:solidFill>
                  <a:schemeClr val="bg1"/>
                </a:solidFill>
              </a:rPr>
              <a:t>, </a:t>
            </a:r>
            <a:endParaRPr lang="en-US" sz="1050" i="1" dirty="0" smtClean="0">
              <a:solidFill>
                <a:schemeClr val="bg1"/>
              </a:solidFill>
            </a:endParaRPr>
          </a:p>
          <a:p>
            <a:r>
              <a:rPr lang="en-US" sz="1050" i="1" dirty="0" smtClean="0">
                <a:solidFill>
                  <a:schemeClr val="bg1"/>
                </a:solidFill>
              </a:rPr>
              <a:t>T</a:t>
            </a:r>
            <a:r>
              <a:rPr lang="en-US" sz="1050" i="1" dirty="0">
                <a:solidFill>
                  <a:schemeClr val="bg1"/>
                </a:solidFill>
              </a:rPr>
              <a:t>: Tarragona, B: Barcelona</a:t>
            </a:r>
            <a:r>
              <a:rPr lang="en-US" sz="1050" i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sz="1050" i="1" dirty="0" smtClean="0">
                <a:solidFill>
                  <a:schemeClr val="bg1"/>
                </a:solidFill>
              </a:rPr>
              <a:t> </a:t>
            </a:r>
            <a:r>
              <a:rPr lang="en-US" sz="1050" i="1" dirty="0">
                <a:solidFill>
                  <a:schemeClr val="bg1"/>
                </a:solidFill>
              </a:rPr>
              <a:t>M: Madrid, P: </a:t>
            </a:r>
            <a:r>
              <a:rPr lang="en-US" sz="1050" i="1" dirty="0" smtClean="0">
                <a:solidFill>
                  <a:schemeClr val="bg1"/>
                </a:solidFill>
              </a:rPr>
              <a:t>Puertollano</a:t>
            </a:r>
          </a:p>
          <a:p>
            <a:r>
              <a:rPr lang="en-US" sz="1050" i="1" dirty="0" smtClean="0">
                <a:solidFill>
                  <a:schemeClr val="bg1"/>
                </a:solidFill>
              </a:rPr>
              <a:t>C</a:t>
            </a:r>
            <a:r>
              <a:rPr lang="en-US" sz="1050" i="1" dirty="0">
                <a:solidFill>
                  <a:schemeClr val="bg1"/>
                </a:solidFill>
              </a:rPr>
              <a:t>: </a:t>
            </a:r>
            <a:r>
              <a:rPr lang="en-US" sz="1050" i="1" dirty="0" err="1">
                <a:solidFill>
                  <a:schemeClr val="bg1"/>
                </a:solidFill>
              </a:rPr>
              <a:t>Cáceres</a:t>
            </a:r>
            <a:r>
              <a:rPr lang="en-US" sz="1050" i="1" dirty="0">
                <a:solidFill>
                  <a:schemeClr val="bg1"/>
                </a:solidFill>
              </a:rPr>
              <a:t>, S: </a:t>
            </a:r>
            <a:r>
              <a:rPr lang="en-US" sz="1050" i="1" dirty="0" err="1">
                <a:solidFill>
                  <a:schemeClr val="bg1"/>
                </a:solidFill>
              </a:rPr>
              <a:t>Sevilla</a:t>
            </a:r>
            <a:endParaRPr lang="en-US" sz="1050" i="1" dirty="0">
              <a:solidFill>
                <a:schemeClr val="bg1"/>
              </a:solidFill>
            </a:endParaRPr>
          </a:p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42899" y="4841099"/>
            <a:ext cx="8578217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Open questions: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What are the sources responsible for the high O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concentration in Spain?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Can administrations implement control strategies that are effective to reduce high O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concentration?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66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4762034" y="1098232"/>
            <a:ext cx="4086020" cy="50282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ángulo 45"/>
          <p:cNvSpPr/>
          <p:nvPr/>
        </p:nvSpPr>
        <p:spPr>
          <a:xfrm>
            <a:off x="381000" y="1098233"/>
            <a:ext cx="4097002" cy="5028246"/>
          </a:xfrm>
          <a:prstGeom prst="rect">
            <a:avLst/>
          </a:prstGeom>
          <a:solidFill>
            <a:srgbClr val="EAEDF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Source Apportionment (SA) </a:t>
            </a:r>
            <a:r>
              <a:rPr lang="en-US" sz="2800" dirty="0" smtClean="0"/>
              <a:t>methods </a:t>
            </a:r>
            <a:r>
              <a:rPr lang="en-US" sz="3200" dirty="0" smtClean="0"/>
              <a:t>in</a:t>
            </a:r>
            <a:br>
              <a:rPr lang="en-US" sz="3200" dirty="0" smtClean="0"/>
            </a:br>
            <a:r>
              <a:rPr lang="en-US" sz="3200" dirty="0" smtClean="0"/>
              <a:t>Air Quality Models (AQM)</a:t>
            </a:r>
            <a:endParaRPr lang="en-US" sz="3200" dirty="0"/>
          </a:p>
        </p:txBody>
      </p:sp>
      <p:sp>
        <p:nvSpPr>
          <p:cNvPr id="4" name="AutoShape 60"/>
          <p:cNvSpPr>
            <a:spLocks noChangeArrowheads="1"/>
          </p:cNvSpPr>
          <p:nvPr/>
        </p:nvSpPr>
        <p:spPr bwMode="auto">
          <a:xfrm>
            <a:off x="7703820" y="3033713"/>
            <a:ext cx="703263" cy="1219200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1466215" y="2635568"/>
            <a:ext cx="1503363" cy="6824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03952" y="3624195"/>
            <a:ext cx="1310527" cy="78057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20110274">
            <a:off x="1696133" y="2430781"/>
            <a:ext cx="1543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2400" dirty="0">
                <a:solidFill>
                  <a:srgbClr val="000000"/>
                </a:solidFill>
                <a:latin typeface="+mn-lt"/>
                <a:cs typeface="Arial" pitchFamily="34" charset="0"/>
              </a:rPr>
              <a:t>ZO </a:t>
            </a:r>
            <a:r>
              <a:rPr lang="it-IT" altLang="en-US" sz="24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1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381000" y="1098233"/>
            <a:ext cx="42021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+mn-lt"/>
                <a:cs typeface="Arial" pitchFamily="34" charset="0"/>
              </a:rPr>
              <a:t>Zero</a:t>
            </a:r>
            <a:r>
              <a:rPr lang="it-IT" altLang="en-US" sz="24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-Out (ZO)</a:t>
            </a:r>
          </a:p>
        </p:txBody>
      </p:sp>
      <p:grpSp>
        <p:nvGrpSpPr>
          <p:cNvPr id="21" name="Group 30"/>
          <p:cNvGrpSpPr>
            <a:grpSpLocks/>
          </p:cNvGrpSpPr>
          <p:nvPr/>
        </p:nvGrpSpPr>
        <p:grpSpPr bwMode="auto">
          <a:xfrm>
            <a:off x="6189345" y="2560638"/>
            <a:ext cx="1343025" cy="685800"/>
            <a:chOff x="3855" y="1440"/>
            <a:chExt cx="664" cy="432"/>
          </a:xfrm>
        </p:grpSpPr>
        <p:sp>
          <p:nvSpPr>
            <p:cNvPr id="22" name="Text Box 31"/>
            <p:cNvSpPr txBox="1">
              <a:spLocks noChangeArrowheads="1"/>
            </p:cNvSpPr>
            <p:nvPr/>
          </p:nvSpPr>
          <p:spPr bwMode="auto">
            <a:xfrm>
              <a:off x="3899" y="1440"/>
              <a:ext cx="5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en-US" sz="2400" dirty="0">
                  <a:solidFill>
                    <a:srgbClr val="000000"/>
                  </a:solidFill>
                  <a:latin typeface="+mn-lt"/>
                  <a:cs typeface="Arial" pitchFamily="34" charset="0"/>
                </a:rPr>
                <a:t>SA</a:t>
              </a:r>
              <a:endParaRPr lang="it-IT" altLang="en-US" sz="2800" dirty="0">
                <a:solidFill>
                  <a:srgbClr val="0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3" name="AutoShape 32"/>
            <p:cNvSpPr>
              <a:spLocks noChangeArrowheads="1"/>
            </p:cNvSpPr>
            <p:nvPr/>
          </p:nvSpPr>
          <p:spPr bwMode="auto">
            <a:xfrm>
              <a:off x="3855" y="1728"/>
              <a:ext cx="6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83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5038725" y="4297680"/>
            <a:ext cx="3571875" cy="160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2800" b="1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</a:t>
            </a:r>
            <a:r>
              <a:rPr lang="en-GB" b="1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dvantages</a:t>
            </a:r>
            <a:endParaRPr lang="en-GB" sz="2800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Time </a:t>
            </a:r>
            <a:r>
              <a:rPr lang="en-GB" sz="18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saving (one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simulation)</a:t>
            </a:r>
          </a:p>
          <a:p>
            <a:pPr marL="285750" indent="-285750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Mass consistency </a:t>
            </a:r>
          </a:p>
          <a:p>
            <a:pPr marL="285750" indent="-285750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Real atmospheric conditions  </a:t>
            </a:r>
          </a:p>
          <a:p>
            <a:pPr marL="285750" indent="-285750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Fully </a:t>
            </a:r>
            <a:r>
              <a:rPr lang="en-GB" sz="18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traceable</a:t>
            </a:r>
            <a:endParaRPr lang="en-GB" sz="28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5" name="Text Box 42"/>
          <p:cNvSpPr txBox="1">
            <a:spLocks noChangeArrowheads="1"/>
          </p:cNvSpPr>
          <p:nvPr/>
        </p:nvSpPr>
        <p:spPr bwMode="auto">
          <a:xfrm>
            <a:off x="4813300" y="1132523"/>
            <a:ext cx="4025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 sz="24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SA within the AQM</a:t>
            </a:r>
            <a:endParaRPr lang="it-IT" altLang="en-US" sz="2400" b="1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88352" y="2102644"/>
            <a:ext cx="748983" cy="2362200"/>
            <a:chOff x="983615" y="2883218"/>
            <a:chExt cx="748983" cy="2362200"/>
          </a:xfrm>
        </p:grpSpPr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>
              <a:off x="983615" y="2883218"/>
              <a:ext cx="703263" cy="2362200"/>
            </a:xfrm>
            <a:prstGeom prst="flowChartMagneticDisk">
              <a:avLst/>
            </a:prstGeom>
            <a:gradFill rotWithShape="0">
              <a:gsLst>
                <a:gs pos="0">
                  <a:srgbClr val="FF9933"/>
                </a:gs>
                <a:gs pos="50000">
                  <a:srgbClr val="FFFF00"/>
                </a:gs>
                <a:gs pos="100000">
                  <a:srgbClr val="FF9933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9pPr>
            </a:lstStyle>
            <a:p>
              <a:pPr eaLnBrk="1" hangingPunct="1"/>
              <a:endParaRPr lang="fr-FR" altLang="en-US">
                <a:latin typeface="+mn-lt"/>
                <a:cs typeface="Arial" pitchFamily="34" charset="0"/>
              </a:endParaRPr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1003935" y="4098608"/>
              <a:ext cx="728663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en-US" sz="2000" dirty="0" smtClean="0">
                  <a:solidFill>
                    <a:srgbClr val="000000"/>
                  </a:solidFill>
                  <a:latin typeface="+mn-lt"/>
                  <a:cs typeface="Arial" pitchFamily="34" charset="0"/>
                </a:rPr>
                <a:t>O</a:t>
              </a:r>
              <a:r>
                <a:rPr lang="it-IT" altLang="en-US" sz="2000" baseline="-25000" dirty="0" smtClean="0">
                  <a:solidFill>
                    <a:srgbClr val="000000"/>
                  </a:solidFill>
                  <a:latin typeface="+mn-lt"/>
                  <a:cs typeface="Arial" pitchFamily="34" charset="0"/>
                </a:rPr>
                <a:t>3</a:t>
              </a:r>
              <a:endParaRPr lang="it-IT" altLang="en-US" sz="2000" baseline="-25000" dirty="0">
                <a:solidFill>
                  <a:srgbClr val="0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6" name="Oval 44"/>
            <p:cNvSpPr>
              <a:spLocks noChangeArrowheads="1"/>
            </p:cNvSpPr>
            <p:nvPr/>
          </p:nvSpPr>
          <p:spPr bwMode="auto">
            <a:xfrm>
              <a:off x="983615" y="2883218"/>
              <a:ext cx="703263" cy="7848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/>
                  <a:cs typeface="DejaVu Sans"/>
                </a:defRPr>
              </a:lvl9pPr>
            </a:lstStyle>
            <a:p>
              <a:pPr eaLnBrk="1" hangingPunct="1"/>
              <a:endParaRPr lang="fr-FR" altLang="en-US">
                <a:latin typeface="+mn-lt"/>
                <a:cs typeface="Arial" pitchFamily="34" charset="0"/>
              </a:endParaRPr>
            </a:p>
          </p:txBody>
        </p:sp>
      </p:grpSp>
      <p:sp>
        <p:nvSpPr>
          <p:cNvPr id="8" name="AutoShape 45"/>
          <p:cNvSpPr>
            <a:spLocks noChangeArrowheads="1"/>
          </p:cNvSpPr>
          <p:nvPr/>
        </p:nvSpPr>
        <p:spPr bwMode="auto">
          <a:xfrm>
            <a:off x="3063240" y="2182178"/>
            <a:ext cx="703263" cy="1524000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9" name="Oval 46"/>
          <p:cNvSpPr>
            <a:spLocks noChangeArrowheads="1"/>
          </p:cNvSpPr>
          <p:nvPr/>
        </p:nvSpPr>
        <p:spPr bwMode="auto">
          <a:xfrm>
            <a:off x="3063240" y="2193608"/>
            <a:ext cx="703263" cy="492125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10" name="AutoShape 47" descr="Diagonali scure verso l'alto"/>
          <p:cNvSpPr>
            <a:spLocks noChangeArrowheads="1"/>
          </p:cNvSpPr>
          <p:nvPr/>
        </p:nvSpPr>
        <p:spPr bwMode="auto">
          <a:xfrm>
            <a:off x="3274378" y="1572578"/>
            <a:ext cx="703262" cy="838200"/>
          </a:xfrm>
          <a:prstGeom prst="flowChartMagneticDisk">
            <a:avLst/>
          </a:prstGeom>
          <a:pattFill prst="dkUpDiag">
            <a:fgClr>
              <a:srgbClr val="FF3300"/>
            </a:fgClr>
            <a:bgClr>
              <a:srgbClr val="FF9933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092133" y="2867978"/>
            <a:ext cx="94234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</a:t>
            </a:r>
            <a:r>
              <a:rPr lang="it-IT" altLang="en-US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(1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cs typeface="Arial" pitchFamily="34" charset="0"/>
              </a:rPr>
              <a:t>)</a:t>
            </a:r>
          </a:p>
        </p:txBody>
      </p:sp>
      <p:sp>
        <p:nvSpPr>
          <p:cNvPr id="27" name="Oval 48"/>
          <p:cNvSpPr>
            <a:spLocks noChangeArrowheads="1"/>
          </p:cNvSpPr>
          <p:nvPr/>
        </p:nvSpPr>
        <p:spPr bwMode="auto">
          <a:xfrm>
            <a:off x="3274378" y="1572578"/>
            <a:ext cx="703262" cy="271462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5" name="AutoShape 49"/>
          <p:cNvSpPr>
            <a:spLocks noChangeArrowheads="1"/>
          </p:cNvSpPr>
          <p:nvPr/>
        </p:nvSpPr>
        <p:spPr bwMode="auto">
          <a:xfrm>
            <a:off x="3024664" y="4854119"/>
            <a:ext cx="703263" cy="1143000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6" name="Oval 50"/>
          <p:cNvSpPr>
            <a:spLocks noChangeArrowheads="1"/>
          </p:cNvSpPr>
          <p:nvPr/>
        </p:nvSpPr>
        <p:spPr bwMode="auto">
          <a:xfrm>
            <a:off x="3024664" y="4765854"/>
            <a:ext cx="703263" cy="492125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7" name="AutoShape 51" descr="Diagonali scure verso l'alto"/>
          <p:cNvSpPr>
            <a:spLocks noChangeArrowheads="1"/>
          </p:cNvSpPr>
          <p:nvPr/>
        </p:nvSpPr>
        <p:spPr bwMode="auto">
          <a:xfrm>
            <a:off x="3235802" y="3939719"/>
            <a:ext cx="703262" cy="1143000"/>
          </a:xfrm>
          <a:prstGeom prst="flowChartMagneticDisk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3031649" y="5352594"/>
            <a:ext cx="833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</a:t>
            </a:r>
            <a:r>
              <a:rPr lang="it-IT" altLang="en-US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(2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cs typeface="Arial" pitchFamily="34" charset="0"/>
              </a:rPr>
              <a:t>)</a:t>
            </a:r>
          </a:p>
        </p:txBody>
      </p:sp>
      <p:sp>
        <p:nvSpPr>
          <p:cNvPr id="28" name="Oval 52"/>
          <p:cNvSpPr>
            <a:spLocks noChangeArrowheads="1"/>
          </p:cNvSpPr>
          <p:nvPr/>
        </p:nvSpPr>
        <p:spPr bwMode="auto">
          <a:xfrm>
            <a:off x="3235802" y="3939719"/>
            <a:ext cx="703262" cy="3857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29" name="AutoShape 53"/>
          <p:cNvSpPr>
            <a:spLocks noChangeArrowheads="1"/>
          </p:cNvSpPr>
          <p:nvPr/>
        </p:nvSpPr>
        <p:spPr bwMode="auto">
          <a:xfrm>
            <a:off x="5217795" y="1865313"/>
            <a:ext cx="703263" cy="2362200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31" name="Oval 55"/>
          <p:cNvSpPr>
            <a:spLocks noChangeArrowheads="1"/>
          </p:cNvSpPr>
          <p:nvPr/>
        </p:nvSpPr>
        <p:spPr bwMode="auto">
          <a:xfrm>
            <a:off x="5217795" y="1865313"/>
            <a:ext cx="703263" cy="7848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32" name="Oval 57"/>
          <p:cNvSpPr>
            <a:spLocks noChangeArrowheads="1"/>
          </p:cNvSpPr>
          <p:nvPr/>
        </p:nvSpPr>
        <p:spPr bwMode="auto">
          <a:xfrm>
            <a:off x="7703820" y="1966913"/>
            <a:ext cx="703263" cy="271462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33" name="AutoShape 58" descr="Diagonali scure verso l'alto"/>
          <p:cNvSpPr>
            <a:spLocks noChangeArrowheads="1"/>
          </p:cNvSpPr>
          <p:nvPr/>
        </p:nvSpPr>
        <p:spPr bwMode="auto">
          <a:xfrm>
            <a:off x="7703820" y="2424113"/>
            <a:ext cx="703263" cy="990600"/>
          </a:xfrm>
          <a:prstGeom prst="flowChartMagneticDisk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34" name="Oval 59"/>
          <p:cNvSpPr>
            <a:spLocks noChangeArrowheads="1"/>
          </p:cNvSpPr>
          <p:nvPr/>
        </p:nvSpPr>
        <p:spPr bwMode="auto">
          <a:xfrm>
            <a:off x="7703820" y="2424113"/>
            <a:ext cx="703263" cy="307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  <p:sp>
        <p:nvSpPr>
          <p:cNvPr id="35" name="AutoShape 56" descr="Diagonali scure verso l'alto"/>
          <p:cNvSpPr>
            <a:spLocks noChangeArrowheads="1"/>
          </p:cNvSpPr>
          <p:nvPr/>
        </p:nvSpPr>
        <p:spPr bwMode="auto">
          <a:xfrm>
            <a:off x="7703820" y="1966913"/>
            <a:ext cx="703263" cy="838200"/>
          </a:xfrm>
          <a:prstGeom prst="flowChartMagneticDisk">
            <a:avLst/>
          </a:prstGeom>
          <a:pattFill prst="dkUpDiag">
            <a:fgClr>
              <a:srgbClr val="FF3300"/>
            </a:fgClr>
            <a:bgClr>
              <a:srgbClr val="FF9933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 dirty="0">
              <a:latin typeface="+mn-lt"/>
              <a:cs typeface="Arial" pitchFamily="34" charset="0"/>
            </a:endParaRPr>
          </a:p>
        </p:txBody>
      </p:sp>
      <p:sp>
        <p:nvSpPr>
          <p:cNvPr id="36" name="Text Box 61"/>
          <p:cNvSpPr txBox="1">
            <a:spLocks noChangeArrowheads="1"/>
          </p:cNvSpPr>
          <p:nvPr/>
        </p:nvSpPr>
        <p:spPr bwMode="auto">
          <a:xfrm>
            <a:off x="7623810" y="2257425"/>
            <a:ext cx="895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="1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 </a:t>
            </a: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S1</a:t>
            </a:r>
            <a:endParaRPr lang="it-IT" altLang="en-US" sz="2400" b="1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7" name="Text Box 62"/>
          <p:cNvSpPr txBox="1">
            <a:spLocks noChangeArrowheads="1"/>
          </p:cNvSpPr>
          <p:nvPr/>
        </p:nvSpPr>
        <p:spPr bwMode="auto">
          <a:xfrm>
            <a:off x="7679150" y="2824163"/>
            <a:ext cx="9200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="1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</a:t>
            </a: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 S2</a:t>
            </a:r>
            <a:endParaRPr lang="it-IT" altLang="en-US" sz="2400" b="1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8" name="Text Box 63"/>
          <p:cNvSpPr txBox="1">
            <a:spLocks noChangeArrowheads="1"/>
          </p:cNvSpPr>
          <p:nvPr/>
        </p:nvSpPr>
        <p:spPr bwMode="auto">
          <a:xfrm>
            <a:off x="7620953" y="3567113"/>
            <a:ext cx="9096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b="1" dirty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b="1" baseline="-25000" dirty="0">
                <a:solidFill>
                  <a:srgbClr val="000000"/>
                </a:solidFill>
                <a:latin typeface="+mn-lt"/>
                <a:cs typeface="Arial" pitchFamily="34" charset="0"/>
              </a:rPr>
              <a:t>3 </a:t>
            </a:r>
            <a:r>
              <a:rPr lang="it-IT" altLang="en-US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other</a:t>
            </a:r>
            <a:endParaRPr lang="it-IT" altLang="en-US" baseline="-25000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 rot="1802400">
            <a:off x="1794189" y="3710312"/>
            <a:ext cx="1304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2400" dirty="0">
                <a:solidFill>
                  <a:srgbClr val="000000"/>
                </a:solidFill>
                <a:latin typeface="+mn-lt"/>
                <a:cs typeface="Arial" pitchFamily="34" charset="0"/>
              </a:rPr>
              <a:t>ZO 2 </a:t>
            </a:r>
          </a:p>
        </p:txBody>
      </p:sp>
      <p:sp>
        <p:nvSpPr>
          <p:cNvPr id="40" name="TextBox 43"/>
          <p:cNvSpPr txBox="1">
            <a:spLocks noChangeArrowheads="1"/>
          </p:cNvSpPr>
          <p:nvPr/>
        </p:nvSpPr>
        <p:spPr bwMode="auto">
          <a:xfrm>
            <a:off x="541796" y="4543426"/>
            <a:ext cx="1089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rgbClr val="000000"/>
                </a:solidFill>
                <a:latin typeface="+mn-lt"/>
              </a:rPr>
              <a:t>Baseline</a:t>
            </a:r>
          </a:p>
          <a:p>
            <a:pPr algn="ctr" eaLnBrk="1" hangingPunct="1"/>
            <a:r>
              <a:rPr lang="en-US" altLang="en-US" dirty="0">
                <a:solidFill>
                  <a:srgbClr val="000000"/>
                </a:solidFill>
                <a:latin typeface="+mn-lt"/>
              </a:rPr>
              <a:t>case</a:t>
            </a: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5236211" y="2997518"/>
            <a:ext cx="7286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</a:t>
            </a:r>
            <a:endParaRPr lang="it-IT" altLang="en-US" sz="2000" baseline="-25000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4" name="Text Box 15"/>
          <p:cNvSpPr txBox="1">
            <a:spLocks noChangeArrowheads="1"/>
          </p:cNvSpPr>
          <p:nvPr/>
        </p:nvSpPr>
        <p:spPr bwMode="auto">
          <a:xfrm rot="20121187">
            <a:off x="1531710" y="2940200"/>
            <a:ext cx="1543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12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Removing S1 emissions</a:t>
            </a: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 rot="1808008">
            <a:off x="1250912" y="3954136"/>
            <a:ext cx="1543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12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Removing S2 emissions</a:t>
            </a:r>
          </a:p>
        </p:txBody>
      </p:sp>
      <p:sp>
        <p:nvSpPr>
          <p:cNvPr id="48" name="Text Box 61"/>
          <p:cNvSpPr txBox="1">
            <a:spLocks noChangeArrowheads="1"/>
          </p:cNvSpPr>
          <p:nvPr/>
        </p:nvSpPr>
        <p:spPr bwMode="auto">
          <a:xfrm>
            <a:off x="3196812" y="1883955"/>
            <a:ext cx="895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="1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 </a:t>
            </a: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S1</a:t>
            </a:r>
            <a:endParaRPr lang="it-IT" altLang="en-US" sz="2400" b="1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9" name="Text Box 61"/>
          <p:cNvSpPr txBox="1">
            <a:spLocks noChangeArrowheads="1"/>
          </p:cNvSpPr>
          <p:nvPr/>
        </p:nvSpPr>
        <p:spPr bwMode="auto">
          <a:xfrm>
            <a:off x="3139758" y="4403816"/>
            <a:ext cx="895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O</a:t>
            </a:r>
            <a:r>
              <a:rPr lang="it-IT" altLang="en-US" sz="2000" b="1" baseline="-25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3 </a:t>
            </a:r>
            <a:r>
              <a:rPr lang="it-IT" altLang="en-US" sz="2000" b="1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S1</a:t>
            </a:r>
            <a:endParaRPr lang="it-IT" altLang="en-US" sz="2400" b="1" dirty="0">
              <a:solidFill>
                <a:srgbClr val="0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1" name="Oval 48"/>
          <p:cNvSpPr>
            <a:spLocks noChangeArrowheads="1"/>
          </p:cNvSpPr>
          <p:nvPr/>
        </p:nvSpPr>
        <p:spPr bwMode="auto">
          <a:xfrm>
            <a:off x="7703820" y="1966913"/>
            <a:ext cx="703262" cy="280987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fr-FR" altLang="en-US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7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250964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Unraveling the origin of the high surface O</a:t>
            </a:r>
            <a:r>
              <a:rPr lang="en-US" baseline="-25000" dirty="0" smtClean="0"/>
              <a:t>3</a:t>
            </a:r>
            <a:r>
              <a:rPr lang="en-US" dirty="0" smtClean="0"/>
              <a:t> concentrations in the Spanish Iberian Peninsula (IP) </a:t>
            </a:r>
          </a:p>
          <a:p>
            <a:r>
              <a:rPr lang="en-US" dirty="0" smtClean="0"/>
              <a:t>Quantifying </a:t>
            </a:r>
            <a:r>
              <a:rPr lang="en-US" dirty="0"/>
              <a:t>the contribution </a:t>
            </a:r>
            <a:r>
              <a:rPr lang="en-US" dirty="0" smtClean="0"/>
              <a:t>from:</a:t>
            </a:r>
          </a:p>
          <a:p>
            <a:pPr lvl="1"/>
            <a:r>
              <a:rPr lang="en-US" dirty="0" smtClean="0"/>
              <a:t>the </a:t>
            </a:r>
            <a:r>
              <a:rPr lang="en-US" b="1" dirty="0" smtClean="0"/>
              <a:t>main NO</a:t>
            </a:r>
            <a:r>
              <a:rPr lang="en-US" b="1" baseline="-25000" dirty="0" smtClean="0"/>
              <a:t>x</a:t>
            </a:r>
            <a:r>
              <a:rPr lang="en-US" b="1" dirty="0" smtClean="0"/>
              <a:t> emission sectors within the IP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b="1" dirty="0" smtClean="0"/>
              <a:t>external contribution</a:t>
            </a:r>
            <a:r>
              <a:rPr lang="en-US" dirty="0" smtClean="0"/>
              <a:t> (O</a:t>
            </a:r>
            <a:r>
              <a:rPr lang="en-US" baseline="-25000" dirty="0" smtClean="0"/>
              <a:t>3</a:t>
            </a:r>
            <a:r>
              <a:rPr lang="en-US" dirty="0" smtClean="0"/>
              <a:t> produced outside of the IP)</a:t>
            </a:r>
          </a:p>
          <a:p>
            <a:pPr lvl="0"/>
            <a:r>
              <a:rPr lang="en-US" dirty="0" smtClean="0"/>
              <a:t>Using the Integrated Source Apportionment Method (ISAM) in the CALIOPE air quality modelling System at high resolution over the IP.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6" y="4154299"/>
            <a:ext cx="9158416" cy="34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76900" y="5427865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5484477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5427865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550183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519788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67050" y="5117215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5100" y="518106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5636877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5850" y="576830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5850" y="502504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4850" y="519703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850" y="5636877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29150" y="521585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77100" y="542786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00" y="577138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7600" y="5836079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10550" y="5197651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29550" y="5410509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3200" y="5768923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19850" y="5580265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81600" y="5811097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62450" y="481597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3350" y="5063394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5800" y="6230197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10550" y="441818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24100" y="441818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tangChe" panose="02030609000101010101" pitchFamily="49" charset="-127"/>
                <a:ea typeface="BatangChe" panose="02030609000101010101" pitchFamily="49" charset="-127"/>
                <a:cs typeface="Aharoni" panose="02010803020104030203" pitchFamily="2" charset="-79"/>
              </a:rPr>
              <a:t>?</a:t>
            </a:r>
            <a:endParaRPr lang="en-US" sz="1050" dirty="0">
              <a:latin typeface="BatangChe" panose="02030609000101010101" pitchFamily="49" charset="-127"/>
              <a:ea typeface="BatangChe" panose="02030609000101010101" pitchFamily="49" charset="-127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31713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CALIOPE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190827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  <a:p>
            <a:pPr lvl="0"/>
            <a:endParaRPr lang="ca-E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t="1936" r="5812" b="20574"/>
          <a:stretch/>
        </p:blipFill>
        <p:spPr>
          <a:xfrm>
            <a:off x="323528" y="1916832"/>
            <a:ext cx="3168352" cy="2880320"/>
          </a:xfrm>
          <a:prstGeom prst="rect">
            <a:avLst/>
          </a:prstGeom>
        </p:spPr>
      </p:pic>
      <p:sp>
        <p:nvSpPr>
          <p:cNvPr id="6" name="Rectángulo redondeado 3"/>
          <p:cNvSpPr/>
          <p:nvPr/>
        </p:nvSpPr>
        <p:spPr>
          <a:xfrm>
            <a:off x="4033208" y="1291335"/>
            <a:ext cx="4802468" cy="1548173"/>
          </a:xfrm>
          <a:prstGeom prst="roundRect">
            <a:avLst/>
          </a:prstGeom>
          <a:solidFill>
            <a:srgbClr val="EAED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  </a:t>
            </a:r>
            <a:r>
              <a:rPr lang="es-ES_tradnl" sz="1600" b="1" dirty="0">
                <a:ln w="12700">
                  <a:prstDash val="solid"/>
                </a:ln>
                <a:solidFill>
                  <a:schemeClr val="accent1"/>
                </a:solidFill>
              </a:rPr>
              <a:t>WRF-ARWv3.5</a:t>
            </a:r>
            <a:r>
              <a:rPr lang="es-ES_tradnl" sz="1600" dirty="0">
                <a:ln w="12700">
                  <a:prstDash val="solid"/>
                </a:ln>
                <a:solidFill>
                  <a:schemeClr val="accent1"/>
                </a:solidFill>
              </a:rPr>
              <a:t> </a:t>
            </a:r>
            <a:r>
              <a:rPr lang="es-ES_tradnl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(RRTM/WSM3/YSU/</a:t>
            </a:r>
            <a:r>
              <a:rPr lang="es-ES_tradnl" sz="1600" dirty="0" err="1" smtClean="0">
                <a:ln w="12700">
                  <a:prstDash val="solid"/>
                </a:ln>
                <a:solidFill>
                  <a:schemeClr val="accent1"/>
                </a:solidFill>
              </a:rPr>
              <a:t>NoahLSM</a:t>
            </a:r>
            <a:r>
              <a:rPr lang="es-ES_tradnl" sz="1600" dirty="0">
                <a:ln w="12700">
                  <a:prstDash val="solid"/>
                </a:ln>
                <a:solidFill>
                  <a:schemeClr val="accent1"/>
                </a:solidFill>
              </a:rPr>
              <a:t>)</a:t>
            </a:r>
            <a:endParaRPr lang="es-ES" sz="1600" dirty="0">
              <a:ln w="12700">
                <a:prstDash val="solid"/>
              </a:ln>
              <a:solidFill>
                <a:schemeClr val="accent1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 Ver</a:t>
            </a:r>
            <a:r>
              <a:rPr lang="en-GB" sz="1600" dirty="0">
                <a:ln w="12700">
                  <a:prstDash val="solid"/>
                </a:ln>
                <a:solidFill>
                  <a:schemeClr val="accent1"/>
                </a:solidFill>
              </a:rPr>
              <a:t>. </a:t>
            </a:r>
            <a:r>
              <a:rPr lang="en-GB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Res.: 37</a:t>
            </a:r>
            <a:r>
              <a:rPr lang="el-GR" sz="1600" dirty="0" smtClean="0">
                <a:ln w="12700">
                  <a:prstDash val="solid"/>
                </a:ln>
                <a:solidFill>
                  <a:schemeClr val="accent1"/>
                </a:solidFill>
                <a:cs typeface="Arial"/>
              </a:rPr>
              <a:t>σ</a:t>
            </a:r>
            <a:r>
              <a:rPr lang="es-ES_tradnl" sz="1600" dirty="0" smtClean="0">
                <a:ln w="12700">
                  <a:prstDash val="solid"/>
                </a:ln>
                <a:solidFill>
                  <a:schemeClr val="accent1"/>
                </a:solidFill>
                <a:cs typeface="Arial"/>
              </a:rPr>
              <a:t> </a:t>
            </a:r>
            <a:r>
              <a:rPr lang="es-ES_tradnl" sz="1600" dirty="0">
                <a:ln w="12700">
                  <a:prstDash val="solid"/>
                </a:ln>
                <a:solidFill>
                  <a:schemeClr val="accent1"/>
                </a:solidFill>
                <a:cs typeface="Arial"/>
              </a:rPr>
              <a:t>/ </a:t>
            </a:r>
            <a:r>
              <a:rPr lang="en-GB" sz="1600" dirty="0">
                <a:ln w="12700">
                  <a:prstDash val="solid"/>
                </a:ln>
                <a:solidFill>
                  <a:schemeClr val="accent1"/>
                </a:solidFill>
              </a:rPr>
              <a:t>50hPa (top) </a:t>
            </a:r>
            <a:r>
              <a:rPr lang="en-GB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 Hor</a:t>
            </a:r>
            <a:r>
              <a:rPr lang="en-GB" sz="1600" b="1" dirty="0">
                <a:solidFill>
                  <a:schemeClr val="accent1"/>
                </a:solidFill>
              </a:rPr>
              <a:t>. Res: 12 km (</a:t>
            </a:r>
            <a:r>
              <a:rPr lang="en-GB" sz="1600" b="1" dirty="0" smtClean="0">
                <a:solidFill>
                  <a:schemeClr val="accent1"/>
                </a:solidFill>
              </a:rPr>
              <a:t>EU12)</a:t>
            </a:r>
            <a:r>
              <a:rPr lang="es-ES_tradnl" sz="1600" b="1" dirty="0" smtClean="0">
                <a:solidFill>
                  <a:schemeClr val="accent1"/>
                </a:solidFill>
              </a:rPr>
              <a:t> </a:t>
            </a:r>
            <a:r>
              <a:rPr lang="es-ES_tradnl" sz="1600" b="1" dirty="0">
                <a:solidFill>
                  <a:schemeClr val="accent1"/>
                </a:solidFill>
              </a:rPr>
              <a:t>4 km  (</a:t>
            </a:r>
            <a:r>
              <a:rPr lang="es-ES_tradnl" sz="1600" b="1" dirty="0" smtClean="0">
                <a:solidFill>
                  <a:schemeClr val="accent1"/>
                </a:solidFill>
              </a:rPr>
              <a:t>IP4)</a:t>
            </a:r>
            <a:endParaRPr lang="es-ES" sz="1600" b="1" dirty="0">
              <a:solidFill>
                <a:schemeClr val="accent1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600" b="1" dirty="0" smtClean="0">
                <a:ln w="12700">
                  <a:prstDash val="solid"/>
                </a:ln>
                <a:solidFill>
                  <a:schemeClr val="accent1"/>
                </a:solidFill>
              </a:rPr>
              <a:t> IC/BC </a:t>
            </a:r>
            <a:r>
              <a:rPr lang="en-US" sz="1600" b="1" dirty="0">
                <a:ln w="12700">
                  <a:prstDash val="solid"/>
                </a:ln>
                <a:solidFill>
                  <a:schemeClr val="accent1"/>
                </a:solidFill>
              </a:rPr>
              <a:t>(EU12/IP4): GFS (NCEP) </a:t>
            </a:r>
            <a:r>
              <a:rPr lang="en-US" sz="1600" dirty="0">
                <a:ln w="12700">
                  <a:prstDash val="solid"/>
                </a:ln>
                <a:solidFill>
                  <a:schemeClr val="accent1"/>
                </a:solidFill>
              </a:rPr>
              <a:t>/ nesting EU12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Rectángulo redondeado 16"/>
          <p:cNvSpPr/>
          <p:nvPr/>
        </p:nvSpPr>
        <p:spPr>
          <a:xfrm>
            <a:off x="4060592" y="3163543"/>
            <a:ext cx="4775084" cy="1584176"/>
          </a:xfrm>
          <a:prstGeom prst="roundRect">
            <a:avLst/>
          </a:prstGeom>
          <a:solidFill>
            <a:srgbClr val="EAED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n w="12700">
                  <a:prstDash val="solid"/>
                </a:ln>
                <a:solidFill>
                  <a:schemeClr val="accent1"/>
                </a:solidFill>
              </a:rPr>
              <a:t> </a:t>
            </a:r>
            <a:r>
              <a:rPr lang="en-US" sz="1600" b="1" dirty="0" smtClean="0">
                <a:ln w="12700">
                  <a:prstDash val="solid"/>
                </a:ln>
                <a:solidFill>
                  <a:schemeClr val="accent1"/>
                </a:solidFill>
              </a:rPr>
              <a:t>HERMESv2.0 </a:t>
            </a:r>
            <a:endParaRPr lang="es-ES" sz="1600" b="1" dirty="0">
              <a:ln w="12700">
                <a:prstDash val="solid"/>
              </a:ln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 EU12</a:t>
            </a:r>
            <a:r>
              <a:rPr lang="en-US" sz="1600" dirty="0">
                <a:ln w="12700">
                  <a:prstDash val="solid"/>
                </a:ln>
                <a:solidFill>
                  <a:schemeClr val="accent1"/>
                </a:solidFill>
              </a:rPr>
              <a:t>: HERMES-DIS (EMEP data 2009)</a:t>
            </a:r>
            <a:endParaRPr lang="es-ES" sz="1600" dirty="0">
              <a:ln w="12700">
                <a:prstDash val="solid"/>
              </a:ln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smtClean="0">
                <a:ln w="12700">
                  <a:prstDash val="solid"/>
                </a:ln>
                <a:solidFill>
                  <a:schemeClr val="accent1"/>
                </a:solidFill>
              </a:rPr>
              <a:t> </a:t>
            </a:r>
            <a:r>
              <a:rPr lang="en-US" sz="1600" b="1" dirty="0" smtClean="0">
                <a:ln w="12700">
                  <a:prstDash val="solid"/>
                </a:ln>
                <a:solidFill>
                  <a:srgbClr val="FF0000"/>
                </a:solidFill>
              </a:rPr>
              <a:t>IP4</a:t>
            </a:r>
            <a:r>
              <a:rPr lang="en-US" sz="1600" b="1" dirty="0">
                <a:ln w="12700">
                  <a:prstDash val="solid"/>
                </a:ln>
                <a:solidFill>
                  <a:srgbClr val="FF0000"/>
                </a:solidFill>
              </a:rPr>
              <a:t>: HERMES-BOUP (Spain) + </a:t>
            </a:r>
            <a:r>
              <a:rPr lang="en-US" sz="1600" b="1" dirty="0" smtClean="0">
                <a:ln w="12700">
                  <a:prstDash val="solid"/>
                </a:ln>
                <a:solidFill>
                  <a:srgbClr val="FF0000"/>
                </a:solidFill>
              </a:rPr>
              <a:t>HERMES-DIS(Europe) </a:t>
            </a:r>
            <a:endParaRPr lang="en-US" sz="1600" b="1" dirty="0">
              <a:ln w="12700">
                <a:prstDash val="solid"/>
              </a:ln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smtClean="0">
                <a:ln w="12700">
                  <a:prstDash val="solid"/>
                </a:ln>
                <a:solidFill>
                  <a:schemeClr val="accent1"/>
                </a:solidFill>
              </a:rPr>
              <a:t> Biogenic emission MEGANv2.0.4</a:t>
            </a:r>
            <a:endParaRPr lang="en-US" sz="1600" dirty="0">
              <a:ln w="12700">
                <a:prstDash val="solid"/>
              </a:ln>
              <a:solidFill>
                <a:schemeClr val="accent1"/>
              </a:solidFill>
            </a:endParaRPr>
          </a:p>
        </p:txBody>
      </p:sp>
      <p:sp>
        <p:nvSpPr>
          <p:cNvPr id="8" name="Rectángulo redondeado 18"/>
          <p:cNvSpPr/>
          <p:nvPr/>
        </p:nvSpPr>
        <p:spPr>
          <a:xfrm>
            <a:off x="4033208" y="5179767"/>
            <a:ext cx="4802468" cy="1296144"/>
          </a:xfrm>
          <a:prstGeom prst="roundRect">
            <a:avLst/>
          </a:prstGeom>
          <a:solidFill>
            <a:srgbClr val="EAED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s-ES_tradnl" sz="1600" b="1" dirty="0">
                <a:solidFill>
                  <a:schemeClr val="accent1"/>
                </a:solidFill>
              </a:rPr>
              <a:t>CMAQv5.0.2</a:t>
            </a:r>
            <a:r>
              <a:rPr lang="es-ES_tradnl" sz="1600" dirty="0">
                <a:solidFill>
                  <a:schemeClr val="accent1"/>
                </a:solidFill>
              </a:rPr>
              <a:t> (</a:t>
            </a:r>
            <a:r>
              <a:rPr lang="es-ES_tradnl" sz="1600" b="1" dirty="0" smtClean="0">
                <a:solidFill>
                  <a:srgbClr val="FF0000"/>
                </a:solidFill>
              </a:rPr>
              <a:t>ISAM</a:t>
            </a:r>
            <a:r>
              <a:rPr lang="es-ES_tradnl" sz="1600" dirty="0" smtClean="0">
                <a:solidFill>
                  <a:schemeClr val="accent1"/>
                </a:solidFill>
              </a:rPr>
              <a:t>, </a:t>
            </a:r>
            <a:r>
              <a:rPr lang="es-ES_tradnl" sz="1600" dirty="0">
                <a:solidFill>
                  <a:schemeClr val="accent1"/>
                </a:solidFill>
              </a:rPr>
              <a:t>CB05TUCL, AERO6) </a:t>
            </a:r>
            <a:endParaRPr lang="es-ES" sz="16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/>
                </a:solidFill>
              </a:rPr>
              <a:t> Ver</a:t>
            </a:r>
            <a:r>
              <a:rPr lang="es-ES_tradnl" sz="1600" dirty="0">
                <a:solidFill>
                  <a:schemeClr val="accent1"/>
                </a:solidFill>
              </a:rPr>
              <a:t>. </a:t>
            </a:r>
            <a:r>
              <a:rPr lang="es-ES_tradnl" sz="1600" dirty="0" smtClean="0">
                <a:solidFill>
                  <a:schemeClr val="accent1"/>
                </a:solidFill>
              </a:rPr>
              <a:t>Res: 37</a:t>
            </a:r>
            <a:r>
              <a:rPr lang="el-GR" sz="1600" dirty="0" smtClean="0">
                <a:solidFill>
                  <a:schemeClr val="accent1"/>
                </a:solidFill>
              </a:rPr>
              <a:t>σ</a:t>
            </a:r>
            <a:r>
              <a:rPr lang="es-ES_tradnl" sz="1600" dirty="0" smtClean="0">
                <a:solidFill>
                  <a:schemeClr val="accent1"/>
                </a:solidFill>
              </a:rPr>
              <a:t> </a:t>
            </a:r>
            <a:r>
              <a:rPr lang="es-ES_tradnl" sz="1600" dirty="0">
                <a:solidFill>
                  <a:schemeClr val="accent1"/>
                </a:solidFill>
              </a:rPr>
              <a:t>/ </a:t>
            </a:r>
            <a:r>
              <a:rPr lang="en-GB" sz="1600" dirty="0">
                <a:solidFill>
                  <a:schemeClr val="accent1"/>
                </a:solidFill>
              </a:rPr>
              <a:t>50hPa (top) 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 Hor. Res: 12 km (EU)</a:t>
            </a:r>
            <a:r>
              <a:rPr lang="es-ES_tradnl" sz="1600" dirty="0" smtClean="0">
                <a:solidFill>
                  <a:schemeClr val="accent1"/>
                </a:solidFill>
              </a:rPr>
              <a:t> </a:t>
            </a:r>
            <a:r>
              <a:rPr lang="es-ES_tradnl" sz="1600" dirty="0">
                <a:solidFill>
                  <a:schemeClr val="accent1"/>
                </a:solidFill>
              </a:rPr>
              <a:t>4 km </a:t>
            </a:r>
            <a:r>
              <a:rPr lang="es-ES_tradnl" sz="1600" dirty="0" smtClean="0">
                <a:solidFill>
                  <a:schemeClr val="accent1"/>
                </a:solidFill>
              </a:rPr>
              <a:t> (IP)</a:t>
            </a:r>
            <a:endParaRPr lang="es-ES" sz="16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/>
                </a:solidFill>
              </a:rPr>
              <a:t> BC </a:t>
            </a:r>
            <a:r>
              <a:rPr lang="es-ES_tradnl" sz="1600" dirty="0">
                <a:solidFill>
                  <a:schemeClr val="accent1"/>
                </a:solidFill>
              </a:rPr>
              <a:t>(EU12/IP4): </a:t>
            </a:r>
            <a:r>
              <a:rPr lang="es-ES_tradnl" sz="1600" dirty="0" smtClean="0">
                <a:solidFill>
                  <a:schemeClr val="accent1"/>
                </a:solidFill>
              </a:rPr>
              <a:t>MOZART4-GEOS-5/</a:t>
            </a:r>
            <a:r>
              <a:rPr lang="es-ES" sz="1600" dirty="0" err="1">
                <a:solidFill>
                  <a:schemeClr val="accent1"/>
                </a:solidFill>
              </a:rPr>
              <a:t>nesting</a:t>
            </a:r>
            <a:r>
              <a:rPr lang="es-ES" sz="1600" dirty="0">
                <a:solidFill>
                  <a:schemeClr val="accent1"/>
                </a:solidFill>
              </a:rPr>
              <a:t> </a:t>
            </a:r>
            <a:r>
              <a:rPr lang="es-ES" sz="1600" dirty="0" smtClean="0">
                <a:solidFill>
                  <a:schemeClr val="accent1"/>
                </a:solidFill>
              </a:rPr>
              <a:t>EU12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accent1"/>
                </a:solidFill>
              </a:rPr>
              <a:t> MCIPv4.0</a:t>
            </a:r>
            <a:endParaRPr lang="es-ES" sz="1600" dirty="0">
              <a:solidFill>
                <a:schemeClr val="accent1"/>
              </a:solidFill>
            </a:endParaRPr>
          </a:p>
        </p:txBody>
      </p:sp>
      <p:sp>
        <p:nvSpPr>
          <p:cNvPr id="9" name="Rectángulo redondeado 4"/>
          <p:cNvSpPr/>
          <p:nvPr/>
        </p:nvSpPr>
        <p:spPr>
          <a:xfrm rot="16200000">
            <a:off x="2965504" y="1782806"/>
            <a:ext cx="1836204" cy="4932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METEO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ángulo redondeado 22"/>
          <p:cNvSpPr/>
          <p:nvPr/>
        </p:nvSpPr>
        <p:spPr>
          <a:xfrm rot="16200000">
            <a:off x="3012663" y="3702173"/>
            <a:ext cx="1741886" cy="4932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EMIS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ángulo redondeado 23"/>
          <p:cNvSpPr/>
          <p:nvPr/>
        </p:nvSpPr>
        <p:spPr>
          <a:xfrm rot="16200000">
            <a:off x="3047116" y="5557381"/>
            <a:ext cx="1680497" cy="4932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CHEM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64803" y="4894017"/>
            <a:ext cx="3027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Set-up for the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Source Apportionment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29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</a:t>
            </a:r>
            <a:r>
              <a:rPr lang="en-US" sz="3200" baseline="-25000" dirty="0"/>
              <a:t>3</a:t>
            </a:r>
            <a:r>
              <a:rPr lang="en-US" sz="3200" dirty="0"/>
              <a:t> Integrated Source Apportionment Method </a:t>
            </a:r>
            <a:r>
              <a:rPr lang="en-US" sz="3200" dirty="0" smtClean="0"/>
              <a:t>(</a:t>
            </a:r>
            <a:r>
              <a:rPr lang="en-US" sz="3200" dirty="0"/>
              <a:t>ISAM)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669" y="2380758"/>
            <a:ext cx="3180952" cy="63809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60069" y="1131570"/>
            <a:ext cx="813433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Augmented version </a:t>
            </a:r>
            <a:r>
              <a:rPr lang="en-US" dirty="0" smtClean="0"/>
              <a:t>of </a:t>
            </a:r>
            <a:r>
              <a:rPr lang="en-US" b="1" dirty="0"/>
              <a:t>CMAQv5.0.2</a:t>
            </a:r>
            <a:r>
              <a:rPr lang="en-US" dirty="0"/>
              <a:t> (AERO6, CB05TUCL) (</a:t>
            </a:r>
            <a:r>
              <a:rPr lang="en-US" i="1" dirty="0"/>
              <a:t>Kwok et al., 2013; 2014</a:t>
            </a:r>
            <a:r>
              <a:rPr lang="en-US" dirty="0"/>
              <a:t>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Mass </a:t>
            </a:r>
            <a:r>
              <a:rPr lang="en-US" b="1" dirty="0" smtClean="0"/>
              <a:t>conservative</a:t>
            </a:r>
            <a:r>
              <a:rPr lang="en-US" dirty="0" smtClean="0"/>
              <a:t>: the </a:t>
            </a:r>
            <a:r>
              <a:rPr lang="en-US" dirty="0"/>
              <a:t>bulk O</a:t>
            </a:r>
            <a:r>
              <a:rPr lang="en-US" baseline="-25000" dirty="0"/>
              <a:t>3</a:t>
            </a:r>
            <a:r>
              <a:rPr lang="en-US" dirty="0"/>
              <a:t> concentration in each model grid cell (</a:t>
            </a:r>
            <a:r>
              <a:rPr lang="en-US" dirty="0" err="1"/>
              <a:t>P</a:t>
            </a:r>
            <a:r>
              <a:rPr lang="en-US" baseline="-25000" dirty="0" err="1"/>
              <a:t>bulk</a:t>
            </a:r>
            <a:r>
              <a:rPr lang="en-US" dirty="0"/>
              <a:t>) is equal to the sum of O</a:t>
            </a:r>
            <a:r>
              <a:rPr lang="en-US" baseline="-25000" dirty="0"/>
              <a:t>3</a:t>
            </a:r>
            <a:r>
              <a:rPr lang="en-US" dirty="0"/>
              <a:t> tracers that were produced in either NO</a:t>
            </a:r>
            <a:r>
              <a:rPr lang="en-US" baseline="-25000" dirty="0"/>
              <a:t>x</a:t>
            </a:r>
            <a:r>
              <a:rPr lang="en-US" dirty="0"/>
              <a:t> or </a:t>
            </a:r>
            <a:r>
              <a:rPr lang="en-US" dirty="0" smtClean="0"/>
              <a:t>VOC-limited conditions.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</a:t>
            </a:r>
            <a:r>
              <a:rPr lang="en-US" b="1" baseline="-25000" dirty="0" smtClean="0"/>
              <a:t>3</a:t>
            </a:r>
            <a:r>
              <a:rPr lang="en-US" b="1" dirty="0" smtClean="0"/>
              <a:t> </a:t>
            </a:r>
            <a:r>
              <a:rPr lang="en-US" b="1" dirty="0"/>
              <a:t>formation regime</a:t>
            </a:r>
            <a:r>
              <a:rPr lang="en-US" dirty="0"/>
              <a:t> (NOx- or VOC-limited conditions): ratio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/HNO</a:t>
            </a:r>
            <a:r>
              <a:rPr lang="en-US" baseline="-25000" dirty="0"/>
              <a:t>3</a:t>
            </a:r>
            <a:r>
              <a:rPr lang="en-US" dirty="0"/>
              <a:t> (</a:t>
            </a:r>
            <a:r>
              <a:rPr lang="en-US" i="1" dirty="0"/>
              <a:t>Zhang et al., 2009</a:t>
            </a:r>
            <a:r>
              <a:rPr lang="en-US" dirty="0"/>
              <a:t>).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36" y="3714749"/>
            <a:ext cx="3847619" cy="138095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525255" y="3862265"/>
            <a:ext cx="441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</a:t>
            </a:r>
            <a:r>
              <a:rPr lang="en-US" baseline="-25000" dirty="0" smtClean="0"/>
              <a:t>x</a:t>
            </a:r>
            <a:r>
              <a:rPr lang="en-US" dirty="0" smtClean="0"/>
              <a:t>-limited conditions - Ratio</a:t>
            </a:r>
            <a:r>
              <a:rPr lang="en-US" baseline="-25000" dirty="0" smtClean="0"/>
              <a:t>H2O2/HNO3 </a:t>
            </a:r>
            <a:r>
              <a:rPr lang="en-US" dirty="0" smtClean="0"/>
              <a:t>&gt; 0.35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4525255" y="4541517"/>
            <a:ext cx="4374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VOC-limited </a:t>
            </a:r>
            <a:r>
              <a:rPr lang="en-US" dirty="0"/>
              <a:t>conditions - </a:t>
            </a:r>
            <a:r>
              <a:rPr lang="en-US" dirty="0" smtClean="0"/>
              <a:t>Ratio</a:t>
            </a:r>
            <a:r>
              <a:rPr lang="en-US" baseline="-25000" dirty="0" smtClean="0"/>
              <a:t>H2O2/HNO3 </a:t>
            </a:r>
            <a:r>
              <a:rPr lang="en-US" dirty="0" smtClean="0"/>
              <a:t>&lt; 0.35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09596" y="5223233"/>
            <a:ext cx="7972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NOx,tag</a:t>
            </a:r>
            <a:r>
              <a:rPr lang="en-US" sz="1400" dirty="0" smtClean="0"/>
              <a:t>: </a:t>
            </a:r>
            <a:r>
              <a:rPr lang="en-US" sz="1400" dirty="0"/>
              <a:t>concentrations of the nitrogen </a:t>
            </a:r>
            <a:r>
              <a:rPr lang="en-US" sz="1400" dirty="0" smtClean="0"/>
              <a:t>species </a:t>
            </a:r>
            <a:r>
              <a:rPr lang="en-US" sz="1400" dirty="0"/>
              <a:t>in </a:t>
            </a:r>
            <a:r>
              <a:rPr lang="en-US" sz="1400" dirty="0" smtClean="0"/>
              <a:t>CB05 (9 species) </a:t>
            </a:r>
            <a:endParaRPr lang="en-US" sz="1400" dirty="0"/>
          </a:p>
          <a:p>
            <a:r>
              <a:rPr lang="en-US" sz="1400" dirty="0" err="1" smtClean="0"/>
              <a:t>VOCj,tag</a:t>
            </a:r>
            <a:r>
              <a:rPr lang="en-US" sz="1400" dirty="0" smtClean="0"/>
              <a:t>: </a:t>
            </a:r>
            <a:r>
              <a:rPr lang="en-US" sz="1400" dirty="0"/>
              <a:t>concentrations of the </a:t>
            </a:r>
            <a:r>
              <a:rPr lang="en-US" sz="1400" dirty="0" smtClean="0"/>
              <a:t>VOC </a:t>
            </a:r>
            <a:r>
              <a:rPr lang="en-US" sz="1400" dirty="0"/>
              <a:t>species in CB05 </a:t>
            </a:r>
            <a:r>
              <a:rPr lang="en-US" sz="1400" dirty="0" smtClean="0"/>
              <a:t>(14 species)</a:t>
            </a:r>
          </a:p>
          <a:p>
            <a:r>
              <a:rPr lang="en-US" sz="1400" dirty="0" err="1" smtClean="0"/>
              <a:t>MIRy</a:t>
            </a:r>
            <a:r>
              <a:rPr lang="en-US" sz="1400" dirty="0" smtClean="0"/>
              <a:t>: Maximum Incremental reactivity factor of the VOC species y, corresponding to the O</a:t>
            </a:r>
            <a:r>
              <a:rPr lang="en-US" sz="1400" baseline="-25000" dirty="0" smtClean="0"/>
              <a:t>3</a:t>
            </a:r>
            <a:r>
              <a:rPr lang="en-US" sz="1400" dirty="0" smtClean="0"/>
              <a:t> generating potential of each single VOC specie.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94349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 tagged sources in this </a:t>
            </a:r>
            <a:r>
              <a:rPr lang="en-US" dirty="0" smtClean="0"/>
              <a:t>study</a:t>
            </a:r>
            <a:endParaRPr lang="en-US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56" b="-1"/>
          <a:stretch/>
        </p:blipFill>
        <p:spPr>
          <a:xfrm>
            <a:off x="336539" y="1396943"/>
            <a:ext cx="8034402" cy="1893446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0" t="23633" r="55328" b="70965"/>
          <a:stretch/>
        </p:blipFill>
        <p:spPr>
          <a:xfrm>
            <a:off x="8079107" y="5941365"/>
            <a:ext cx="219076" cy="193694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9" t="28830" r="55310" b="66186"/>
          <a:stretch/>
        </p:blipFill>
        <p:spPr>
          <a:xfrm>
            <a:off x="8086726" y="5590483"/>
            <a:ext cx="196216" cy="1635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/>
          <a:srcRect l="1522" t="6790" r="752" b="25608"/>
          <a:stretch/>
        </p:blipFill>
        <p:spPr>
          <a:xfrm>
            <a:off x="1017269" y="3200400"/>
            <a:ext cx="7063741" cy="296100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028700" y="5437505"/>
            <a:ext cx="7038975" cy="4953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/>
          <p:cNvSpPr/>
          <p:nvPr/>
        </p:nvSpPr>
        <p:spPr>
          <a:xfrm>
            <a:off x="1028700" y="5958897"/>
            <a:ext cx="7038975" cy="1816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8214360" y="5852795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&lt;1 %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90269" y="1028700"/>
            <a:ext cx="6945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Annual emissions HERMESv2.0 in Spain 2009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34"/>
          <p:cNvSpPr txBox="1"/>
          <p:nvPr/>
        </p:nvSpPr>
        <p:spPr>
          <a:xfrm>
            <a:off x="7748721" y="1678216"/>
            <a:ext cx="2374900" cy="11049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Power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Plants</a:t>
            </a:r>
          </a:p>
          <a:p>
            <a:pPr>
              <a:lnSpc>
                <a:spcPct val="11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</a:p>
          <a:p>
            <a:pPr>
              <a:lnSpc>
                <a:spcPct val="11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  <a:p>
            <a:pPr>
              <a:lnSpc>
                <a:spcPct val="11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On-road transport</a:t>
            </a:r>
          </a:p>
          <a:p>
            <a:pPr>
              <a:lnSpc>
                <a:spcPct val="11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Non-road transport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7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t="53163" b="1642"/>
          <a:stretch/>
        </p:blipFill>
        <p:spPr>
          <a:xfrm>
            <a:off x="1132608" y="3938674"/>
            <a:ext cx="6687170" cy="24158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49"/>
          <a:stretch/>
        </p:blipFill>
        <p:spPr>
          <a:xfrm>
            <a:off x="1111827" y="1039166"/>
            <a:ext cx="6843035" cy="24937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 episode: J</a:t>
            </a:r>
            <a:r>
              <a:rPr lang="en-US" sz="3200" dirty="0" smtClean="0"/>
              <a:t>uly 21-31 2012</a:t>
            </a:r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6972300" y="1298938"/>
            <a:ext cx="455295" cy="22339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trella de 5 puntas 2"/>
          <p:cNvSpPr/>
          <p:nvPr/>
        </p:nvSpPr>
        <p:spPr>
          <a:xfrm>
            <a:off x="2508364" y="3953030"/>
            <a:ext cx="182880" cy="17145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trella de 5 puntas 5"/>
          <p:cNvSpPr/>
          <p:nvPr/>
        </p:nvSpPr>
        <p:spPr>
          <a:xfrm>
            <a:off x="3315400" y="4482164"/>
            <a:ext cx="182880" cy="17145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strella de 5 puntas 6"/>
          <p:cNvSpPr/>
          <p:nvPr/>
        </p:nvSpPr>
        <p:spPr>
          <a:xfrm>
            <a:off x="4113304" y="4535805"/>
            <a:ext cx="182880" cy="17145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11826" y="940452"/>
            <a:ext cx="6707951" cy="2597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Max 8h O</a:t>
            </a:r>
            <a:r>
              <a:rPr lang="en-GB" baseline="-25000" dirty="0" smtClean="0"/>
              <a:t>3</a:t>
            </a:r>
            <a:r>
              <a:rPr lang="en-GB" dirty="0" smtClean="0"/>
              <a:t> from April to September: episode vs. past years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111827" y="3645131"/>
            <a:ext cx="3408218" cy="2597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Number of exceedances (episode)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619379" y="3645131"/>
            <a:ext cx="3200397" cy="2597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p90 of the</a:t>
            </a:r>
            <a:r>
              <a:rPr lang="en-GB" dirty="0"/>
              <a:t> Max 8h O</a:t>
            </a:r>
            <a:r>
              <a:rPr lang="en-GB" baseline="-25000" dirty="0"/>
              <a:t>3</a:t>
            </a:r>
            <a:r>
              <a:rPr lang="en-GB" dirty="0" smtClean="0"/>
              <a:t> (episode)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84" t="57675" r="2575" b="7142"/>
          <a:stretch/>
        </p:blipFill>
        <p:spPr>
          <a:xfrm>
            <a:off x="7106630" y="3938674"/>
            <a:ext cx="641929" cy="2371205"/>
          </a:xfrm>
          <a:prstGeom prst="rect">
            <a:avLst/>
          </a:prstGeom>
        </p:spPr>
      </p:pic>
      <p:sp>
        <p:nvSpPr>
          <p:cNvPr id="14" name="TextBox 34"/>
          <p:cNvSpPr txBox="1"/>
          <p:nvPr/>
        </p:nvSpPr>
        <p:spPr>
          <a:xfrm>
            <a:off x="7725416" y="2039397"/>
            <a:ext cx="1418584" cy="6488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</a:p>
          <a:p>
            <a:pPr>
              <a:lnSpc>
                <a:spcPct val="90000"/>
              </a:lnSpc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Rural Background</a:t>
            </a:r>
          </a:p>
          <a:p>
            <a:pPr>
              <a:lnSpc>
                <a:spcPct val="90000"/>
              </a:lnSpc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Traffic</a:t>
            </a:r>
          </a:p>
          <a:p>
            <a:pPr>
              <a:lnSpc>
                <a:spcPct val="90000"/>
              </a:lnSpc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Urban Background</a:t>
            </a:r>
          </a:p>
        </p:txBody>
      </p:sp>
    </p:spTree>
    <p:extLst>
      <p:ext uri="{BB962C8B-B14F-4D97-AF65-F5344CB8AC3E}">
        <p14:creationId xmlns:p14="http://schemas.microsoft.com/office/powerpoint/2010/main" val="192939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Meteorological context (6 UTC)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" b="2519"/>
          <a:stretch/>
        </p:blipFill>
        <p:spPr>
          <a:xfrm>
            <a:off x="515657" y="880110"/>
            <a:ext cx="6395646" cy="5360670"/>
          </a:xfrm>
        </p:spPr>
      </p:pic>
      <p:sp>
        <p:nvSpPr>
          <p:cNvPr id="3" name="CuadroTexto 2"/>
          <p:cNvSpPr txBox="1"/>
          <p:nvPr/>
        </p:nvSpPr>
        <p:spPr>
          <a:xfrm>
            <a:off x="1587500" y="399373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ITL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542252" y="399373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ITL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512802" y="40178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NWadv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807200" y="2632872"/>
            <a:ext cx="2336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ITL</a:t>
            </a:r>
            <a:r>
              <a:rPr lang="en-US" dirty="0" smtClean="0"/>
              <a:t> and </a:t>
            </a:r>
            <a:r>
              <a:rPr lang="en-US" b="1" dirty="0" err="1" smtClean="0"/>
              <a:t>NWadv</a:t>
            </a:r>
            <a:r>
              <a:rPr lang="en-US" dirty="0" smtClean="0"/>
              <a:t> represent 44% of the days in the IP both taking place in summer</a:t>
            </a:r>
          </a:p>
          <a:p>
            <a:pPr algn="ctr"/>
            <a:r>
              <a:rPr lang="en-US" dirty="0" smtClean="0"/>
              <a:t>(</a:t>
            </a:r>
            <a:r>
              <a:rPr lang="en-US" i="1" dirty="0" err="1" smtClean="0"/>
              <a:t>Valverde</a:t>
            </a:r>
            <a:r>
              <a:rPr lang="en-US" i="1" dirty="0" smtClean="0"/>
              <a:t> et al., 2015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45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7197</TotalTime>
  <Words>2292</Words>
  <Application>Microsoft Macintosh PowerPoint</Application>
  <PresentationFormat>Presentación en pantalla (4:3)</PresentationFormat>
  <Paragraphs>260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Unravelling the origin of high ozone concentrations in southwestern Europe</vt:lpstr>
      <vt:lpstr>Background and Motivation</vt:lpstr>
      <vt:lpstr>Source Apportionment (SA) methods in Air Quality Models (AQM)</vt:lpstr>
      <vt:lpstr>Objective</vt:lpstr>
      <vt:lpstr>The CALIOPE System</vt:lpstr>
      <vt:lpstr>O3 Integrated Source Apportionment Method (ISAM)</vt:lpstr>
      <vt:lpstr>O3 tagged sources in this study</vt:lpstr>
      <vt:lpstr>O3 episode: July 21-31 2012</vt:lpstr>
      <vt:lpstr>Meteorological context (6 UTC)</vt:lpstr>
      <vt:lpstr>Source-sector contribution during peaks  ITL – July </vt:lpstr>
      <vt:lpstr>Regionalization of source-sector contribution</vt:lpstr>
      <vt:lpstr>Northeastern Iberian Peninsula (NEIP)</vt:lpstr>
      <vt:lpstr>North Western Iberian Peninsula (NWIP)</vt:lpstr>
      <vt:lpstr>Conclusions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oriol jorba</cp:lastModifiedBy>
  <cp:revision>444</cp:revision>
  <cp:lastPrinted>2018-05-10T12:44:24Z</cp:lastPrinted>
  <dcterms:created xsi:type="dcterms:W3CDTF">2016-07-07T10:13:32Z</dcterms:created>
  <dcterms:modified xsi:type="dcterms:W3CDTF">2018-05-23T14:29:26Z</dcterms:modified>
</cp:coreProperties>
</file>