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5" r:id="rId4"/>
    <p:sldMasterId id="2147483676"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7b46fc229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7b46fc2291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c24cbc699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
        <p:nvSpPr>
          <p:cNvPr id="298" name="Google Shape;298;gdc24cbc699_1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c24cbc699_18_1:notes"/>
          <p:cNvSpPr txBox="1"/>
          <p:nvPr>
            <p:ph idx="1" type="body"/>
          </p:nvPr>
        </p:nvSpPr>
        <p:spPr>
          <a:xfrm>
            <a:off x="762346" y="4676623"/>
            <a:ext cx="6100200" cy="4428900"/>
          </a:xfrm>
          <a:prstGeom prst="rect">
            <a:avLst/>
          </a:prstGeom>
          <a:noFill/>
          <a:ln>
            <a:noFill/>
          </a:ln>
        </p:spPr>
        <p:txBody>
          <a:bodyPr anchorCtr="0" anchor="t" bIns="0" lIns="0" spcFirstLastPara="1" rIns="0" wrap="square" tIns="0">
            <a:noAutofit/>
          </a:bodyPr>
          <a:lstStyle/>
          <a:p>
            <a:pPr indent="-292100" lvl="0" marL="457200" rtl="0" algn="l">
              <a:spcBef>
                <a:spcPts val="0"/>
              </a:spcBef>
              <a:spcAft>
                <a:spcPts val="0"/>
              </a:spcAft>
              <a:buClr>
                <a:srgbClr val="000000"/>
              </a:buClr>
              <a:buSzPts val="1000"/>
              <a:buFont typeface="Arial"/>
              <a:buChar char="●"/>
            </a:pPr>
            <a:r>
              <a:rPr lang="es" sz="1000"/>
              <a:t>my work focuses on </a:t>
            </a:r>
            <a:r>
              <a:rPr lang="es" sz="1000"/>
              <a:t>studying</a:t>
            </a:r>
            <a:r>
              <a:rPr lang="es" sz="1000"/>
              <a:t> OA optical properties</a:t>
            </a:r>
            <a:endParaRPr sz="1000"/>
          </a:p>
          <a:p>
            <a:pPr indent="-292100" lvl="0" marL="457200" rtl="0" algn="l">
              <a:spcBef>
                <a:spcPts val="0"/>
              </a:spcBef>
              <a:spcAft>
                <a:spcPts val="0"/>
              </a:spcAft>
              <a:buSzPts val="1000"/>
              <a:buChar char="●"/>
            </a:pPr>
            <a:r>
              <a:rPr lang="es" sz="1000"/>
              <a:t>But, why is OA so important?</a:t>
            </a:r>
            <a:endParaRPr sz="1000"/>
          </a:p>
          <a:p>
            <a:pPr indent="-292100" lvl="0" marL="457200" rtl="0" algn="l">
              <a:spcBef>
                <a:spcPts val="0"/>
              </a:spcBef>
              <a:spcAft>
                <a:spcPts val="0"/>
              </a:spcAft>
              <a:buSzPts val="1000"/>
              <a:buChar char="●"/>
            </a:pPr>
            <a:r>
              <a:rPr lang="es" sz="1000"/>
              <a:t>...bullet points</a:t>
            </a:r>
            <a:endParaRPr sz="1000"/>
          </a:p>
          <a:p>
            <a:pPr indent="-292100" lvl="0" marL="457200" rtl="0" algn="l">
              <a:spcBef>
                <a:spcPts val="0"/>
              </a:spcBef>
              <a:spcAft>
                <a:spcPts val="0"/>
              </a:spcAft>
              <a:buSzPts val="1000"/>
              <a:buChar char="●"/>
            </a:pPr>
            <a:r>
              <a:rPr lang="es" sz="1000"/>
              <a:t>In this picture we can see a schematic </a:t>
            </a:r>
            <a:r>
              <a:rPr lang="es" sz="1000"/>
              <a:t>representation</a:t>
            </a:r>
            <a:r>
              <a:rPr lang="es" sz="1000"/>
              <a:t> of BrC processes in the atmosphere. From emissions sources (biomass burning and anthropogenic), secondary formation, and changes in its absorbing properties during its aging (darker particles represent stronger absorption properties).</a:t>
            </a:r>
            <a:endParaRPr sz="1000"/>
          </a:p>
          <a:p>
            <a:pPr indent="-292100" lvl="0" marL="457200" rtl="0" algn="l">
              <a:spcBef>
                <a:spcPts val="0"/>
              </a:spcBef>
              <a:spcAft>
                <a:spcPts val="0"/>
              </a:spcAft>
              <a:buSzPts val="1000"/>
              <a:buChar char="●"/>
            </a:pPr>
            <a:r>
              <a:rPr lang="es" sz="1000"/>
              <a:t>Next slide please</a:t>
            </a:r>
            <a:endParaRPr sz="1000"/>
          </a:p>
        </p:txBody>
      </p:sp>
      <p:sp>
        <p:nvSpPr>
          <p:cNvPr id="304" name="Google Shape;304;gdc24cbc699_18_1:notes"/>
          <p:cNvSpPr txBox="1"/>
          <p:nvPr/>
        </p:nvSpPr>
        <p:spPr>
          <a:xfrm>
            <a:off x="4316206" y="9352913"/>
            <a:ext cx="3308400" cy="491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fld id="{00000000-1234-1234-1234-123412341234}" type="slidenum">
              <a:rPr b="0" lang="es" sz="1400" strike="noStrike">
                <a:solidFill>
                  <a:srgbClr val="000000"/>
                </a:solidFill>
                <a:latin typeface="Arial"/>
                <a:ea typeface="Arial"/>
                <a:cs typeface="Arial"/>
                <a:sym typeface="Arial"/>
              </a:rPr>
              <a:t>‹#›</a:t>
            </a:fld>
            <a:endParaRPr b="0" sz="1400" strike="noStrike">
              <a:solidFill>
                <a:srgbClr val="000000"/>
              </a:solidFill>
              <a:latin typeface="Times New Roman"/>
              <a:ea typeface="Times New Roman"/>
              <a:cs typeface="Times New Roman"/>
              <a:sym typeface="Times New Roman"/>
            </a:endParaRPr>
          </a:p>
        </p:txBody>
      </p:sp>
      <p:sp>
        <p:nvSpPr>
          <p:cNvPr id="305" name="Google Shape;305;gdc24cbc699_18_1:notes"/>
          <p:cNvSpPr/>
          <p:nvPr>
            <p:ph idx="2" type="sldImg"/>
          </p:nvPr>
        </p:nvSpPr>
        <p:spPr>
          <a:xfrm>
            <a:off x="439389" y="1142265"/>
            <a:ext cx="5979000" cy="3087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dc24cbc699_18_11:notes"/>
          <p:cNvSpPr txBox="1"/>
          <p:nvPr>
            <p:ph idx="1" type="body"/>
          </p:nvPr>
        </p:nvSpPr>
        <p:spPr>
          <a:xfrm>
            <a:off x="762346" y="4676623"/>
            <a:ext cx="6100200" cy="4428900"/>
          </a:xfrm>
          <a:prstGeom prst="rect">
            <a:avLst/>
          </a:prstGeom>
          <a:noFill/>
          <a:ln>
            <a:noFill/>
          </a:ln>
        </p:spPr>
        <p:txBody>
          <a:bodyPr anchorCtr="0" anchor="t" bIns="0" lIns="0" spcFirstLastPara="1" rIns="0" wrap="square" tIns="0">
            <a:noAutofit/>
          </a:bodyPr>
          <a:lstStyle/>
          <a:p>
            <a:pPr indent="-304800" lvl="0" marL="457200" rtl="0" algn="l">
              <a:spcBef>
                <a:spcPts val="0"/>
              </a:spcBef>
              <a:spcAft>
                <a:spcPts val="0"/>
              </a:spcAft>
              <a:buSzPts val="1200"/>
              <a:buChar char="●"/>
            </a:pPr>
            <a:r>
              <a:rPr lang="es" sz="1200"/>
              <a:t>So, what are we working on?</a:t>
            </a:r>
            <a:endParaRPr sz="1200"/>
          </a:p>
          <a:p>
            <a:pPr indent="-304800" lvl="0" marL="457200" rtl="0" algn="l">
              <a:spcBef>
                <a:spcPts val="0"/>
              </a:spcBef>
              <a:spcAft>
                <a:spcPts val="0"/>
              </a:spcAft>
              <a:buSzPts val="1200"/>
              <a:buChar char="●"/>
            </a:pPr>
            <a:r>
              <a:rPr lang="es" sz="1200"/>
              <a:t>We have implemented a new OA scheme in the monarch model. In which OA is represented in primary and secondary species of different origin (anthropogenic, biomass burning and biogenic sources). </a:t>
            </a:r>
            <a:endParaRPr sz="1200"/>
          </a:p>
          <a:p>
            <a:pPr indent="-304800" lvl="0" marL="457200" rtl="0" algn="just">
              <a:lnSpc>
                <a:spcPct val="115000"/>
              </a:lnSpc>
              <a:spcBef>
                <a:spcPts val="0"/>
              </a:spcBef>
              <a:spcAft>
                <a:spcPts val="0"/>
              </a:spcAft>
              <a:buSzPts val="1200"/>
              <a:buChar char="●"/>
            </a:pPr>
            <a:r>
              <a:rPr lang="es" sz="1200"/>
              <a:t>We are conducting simulations with the MONARCH model at the regional scale and are performing sensitivity tests perturbing the fraction of BrC in the atmosphere and its refractive index. Different cases are defined, from large abundance of BrC with strong absorbing properties both in its primary and secondary components, to the case where no BrC is present in the atmosphere.</a:t>
            </a:r>
            <a:endParaRPr sz="1200"/>
          </a:p>
          <a:p>
            <a:pPr indent="-304800" lvl="0" marL="457200" rtl="0" algn="just">
              <a:lnSpc>
                <a:spcPct val="115000"/>
              </a:lnSpc>
              <a:spcBef>
                <a:spcPts val="0"/>
              </a:spcBef>
              <a:spcAft>
                <a:spcPts val="0"/>
              </a:spcAft>
              <a:buSzPts val="1200"/>
              <a:buChar char="●"/>
            </a:pPr>
            <a:r>
              <a:rPr lang="es" sz="1200"/>
              <a:t>Model results are compared with detailed measurements of particulate mass, composition and optical properties in Barcelona, Montseny and Montsec stations </a:t>
            </a:r>
            <a:r>
              <a:rPr lang="es" sz="1200"/>
              <a:t>maintained</a:t>
            </a:r>
            <a:r>
              <a:rPr lang="es" sz="1200"/>
              <a:t> by the EGAR-CSIC group, which we are collaborating in this work. </a:t>
            </a:r>
            <a:endParaRPr sz="1200"/>
          </a:p>
          <a:p>
            <a:pPr indent="-304800" lvl="0" marL="457200" rtl="0" algn="just">
              <a:lnSpc>
                <a:spcPct val="115000"/>
              </a:lnSpc>
              <a:spcBef>
                <a:spcPts val="0"/>
              </a:spcBef>
              <a:spcAft>
                <a:spcPts val="0"/>
              </a:spcAft>
              <a:buSzPts val="1200"/>
              <a:buChar char="●"/>
            </a:pPr>
            <a:r>
              <a:rPr lang="es" sz="1200">
                <a:solidFill>
                  <a:schemeClr val="dk1"/>
                </a:solidFill>
              </a:rPr>
              <a:t>As you can see in the picture, </a:t>
            </a:r>
            <a:r>
              <a:rPr lang="es" sz="1200"/>
              <a:t>w</a:t>
            </a:r>
            <a:r>
              <a:rPr lang="es" sz="1200"/>
              <a:t>e are finding that in the urban environment , the absorption attributed to organic aerosols derived from observations (black line) can be explained if most of organic is BrC (blue-</a:t>
            </a:r>
            <a:r>
              <a:rPr lang="es" sz="1200"/>
              <a:t>orange</a:t>
            </a:r>
            <a:r>
              <a:rPr lang="es" sz="1200"/>
              <a:t> lines). In the regional sites, not shown here, the BrC absorption is likely not dominated by a large abundance of BrC and the signal is more driven by the secondary contribution.</a:t>
            </a:r>
            <a:endParaRPr sz="1200"/>
          </a:p>
          <a:p>
            <a:pPr indent="-304800" lvl="0" marL="457200" rtl="0" algn="just">
              <a:lnSpc>
                <a:spcPct val="115000"/>
              </a:lnSpc>
              <a:spcBef>
                <a:spcPts val="0"/>
              </a:spcBef>
              <a:spcAft>
                <a:spcPts val="0"/>
              </a:spcAft>
              <a:buSzPts val="1200"/>
              <a:buChar char="●"/>
            </a:pPr>
            <a:r>
              <a:rPr lang="es" sz="1200"/>
              <a:t>There still exists large uncertainty in the emission fraction and chemical aging of BrC, and we will continue this work to constrain its representation in the model.</a:t>
            </a:r>
            <a:endParaRPr sz="1200"/>
          </a:p>
          <a:p>
            <a:pPr indent="-304800" lvl="0" marL="457200" rtl="0" algn="just">
              <a:lnSpc>
                <a:spcPct val="115000"/>
              </a:lnSpc>
              <a:spcBef>
                <a:spcPts val="0"/>
              </a:spcBef>
              <a:spcAft>
                <a:spcPts val="0"/>
              </a:spcAft>
              <a:buSzPts val="1200"/>
              <a:buChar char="●"/>
            </a:pPr>
            <a:r>
              <a:rPr lang="es" sz="1200"/>
              <a:t>Now, Ruben will continue explaining his work with the model.</a:t>
            </a:r>
            <a:endParaRPr sz="1200"/>
          </a:p>
        </p:txBody>
      </p:sp>
      <p:sp>
        <p:nvSpPr>
          <p:cNvPr id="314" name="Google Shape;314;gdc24cbc699_18_11:notes"/>
          <p:cNvSpPr txBox="1"/>
          <p:nvPr/>
        </p:nvSpPr>
        <p:spPr>
          <a:xfrm>
            <a:off x="4316206" y="9352913"/>
            <a:ext cx="3308400" cy="491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fld id="{00000000-1234-1234-1234-123412341234}" type="slidenum">
              <a:rPr b="0" lang="es" sz="1400" strike="noStrike">
                <a:solidFill>
                  <a:srgbClr val="000000"/>
                </a:solidFill>
                <a:latin typeface="Arial"/>
                <a:ea typeface="Arial"/>
                <a:cs typeface="Arial"/>
                <a:sym typeface="Arial"/>
              </a:rPr>
              <a:t>‹#›</a:t>
            </a:fld>
            <a:endParaRPr b="0" sz="1400" strike="noStrike">
              <a:solidFill>
                <a:srgbClr val="000000"/>
              </a:solidFill>
              <a:latin typeface="Times New Roman"/>
              <a:ea typeface="Times New Roman"/>
              <a:cs typeface="Times New Roman"/>
              <a:sym typeface="Times New Roman"/>
            </a:endParaRPr>
          </a:p>
        </p:txBody>
      </p:sp>
      <p:sp>
        <p:nvSpPr>
          <p:cNvPr id="315" name="Google Shape;315;gdc24cbc699_18_11:notes"/>
          <p:cNvSpPr/>
          <p:nvPr>
            <p:ph idx="2" type="sldImg"/>
          </p:nvPr>
        </p:nvSpPr>
        <p:spPr>
          <a:xfrm>
            <a:off x="439389" y="1142265"/>
            <a:ext cx="5979000" cy="3087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c24cbc699_1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dc24cbc699_1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c24cbc699_1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dc24cbc699_1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Wang et al. 2019</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d953522f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d953522fc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7b46fc2291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7b46fc2291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dc24cbc699_1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dc24cbc699_1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d99d15c1e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d99d15c1e8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d99d15c1e8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d99d15c1e8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cd92319c4_1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dcd92319c4_11_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7b46fc2291_4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7b46fc2291_4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7b46fc2291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7b46fc2291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7b46fc2291_4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7b46fc2291_4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7b46fc2291_4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7b46fc2291_4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7b46fc2291_7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7b46fc2291_7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7b46fc2291_4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7b46fc2291_4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dd02680ad2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dd02680ad2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dc24cbc69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dc24cbc699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cd92319c4_1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dcd92319c4_11_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dcd92319c4_1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dcd92319c4_11_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cd92319c4_1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dcd92319c4_11_8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cd92319c4_1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dcd92319c4_11_9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dcd92319c4_1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dcd92319c4_11_9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cd92319c4_11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dcd92319c4_11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dceaf78265_2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dceaf78265_2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First">
  <p:cSld name="BSC2017-First">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p:nvPr/>
        </p:nvSpPr>
        <p:spPr>
          <a:xfrm>
            <a:off x="3048000" y="4571764"/>
            <a:ext cx="6096000" cy="365700"/>
          </a:xfrm>
          <a:prstGeom prst="rect">
            <a:avLst/>
          </a:prstGeom>
          <a:solidFill>
            <a:schemeClr val="lt1">
              <a:alpha val="7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2" name="Google Shape;52;p13"/>
          <p:cNvSpPr txBox="1"/>
          <p:nvPr>
            <p:ph type="ctrTitle"/>
          </p:nvPr>
        </p:nvSpPr>
        <p:spPr>
          <a:xfrm>
            <a:off x="3722916" y="1223797"/>
            <a:ext cx="5026800" cy="22491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4890"/>
              </a:buClr>
              <a:buSzPts val="5200"/>
              <a:buFont typeface="Calibri"/>
              <a:buNone/>
              <a:defRPr b="1" i="0" sz="5200" u="none" cap="none" strike="noStrike">
                <a:solidFill>
                  <a:srgbClr val="004890"/>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3" name="Google Shape;53;p13"/>
          <p:cNvSpPr txBox="1"/>
          <p:nvPr>
            <p:ph idx="1" type="subTitle"/>
          </p:nvPr>
        </p:nvSpPr>
        <p:spPr>
          <a:xfrm>
            <a:off x="3722916" y="3675106"/>
            <a:ext cx="5026800" cy="6171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ctr">
              <a:lnSpc>
                <a:spcPct val="90000"/>
              </a:lnSpc>
              <a:spcBef>
                <a:spcPts val="12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12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12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1200"/>
              </a:spcBef>
              <a:spcAft>
                <a:spcPts val="120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4" name="Google Shape;54;p13"/>
          <p:cNvSpPr/>
          <p:nvPr/>
        </p:nvSpPr>
        <p:spPr>
          <a:xfrm>
            <a:off x="1" y="4571764"/>
            <a:ext cx="3048000" cy="365700"/>
          </a:xfrm>
          <a:prstGeom prst="rect">
            <a:avLst/>
          </a:prstGeom>
          <a:solidFill>
            <a:srgbClr val="004890">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rgbClr val="FFFFFF"/>
              </a:solidFill>
              <a:latin typeface="Calibri"/>
              <a:ea typeface="Calibri"/>
              <a:cs typeface="Calibri"/>
              <a:sym typeface="Calibri"/>
            </a:endParaRPr>
          </a:p>
        </p:txBody>
      </p:sp>
      <p:sp>
        <p:nvSpPr>
          <p:cNvPr id="55" name="Google Shape;55;p13"/>
          <p:cNvSpPr txBox="1"/>
          <p:nvPr>
            <p:ph idx="2" type="body"/>
          </p:nvPr>
        </p:nvSpPr>
        <p:spPr>
          <a:xfrm>
            <a:off x="244475" y="4571764"/>
            <a:ext cx="2441700" cy="36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355600" lvl="1" marL="9144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200"/>
              </a:spcBef>
              <a:spcAft>
                <a:spcPts val="12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Google Shape;56;p13"/>
          <p:cNvSpPr txBox="1"/>
          <p:nvPr>
            <p:ph idx="3" type="body"/>
          </p:nvPr>
        </p:nvSpPr>
        <p:spPr>
          <a:xfrm>
            <a:off x="3722916" y="4571763"/>
            <a:ext cx="5026800" cy="36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4890"/>
              </a:buClr>
              <a:buSzPts val="2400"/>
              <a:buFont typeface="Arial"/>
              <a:buNone/>
              <a:defRPr b="0" i="0" sz="2400" u="none" cap="none" strike="noStrike">
                <a:solidFill>
                  <a:srgbClr val="004890"/>
                </a:solidFill>
                <a:latin typeface="Calibri"/>
                <a:ea typeface="Calibri"/>
                <a:cs typeface="Calibri"/>
                <a:sym typeface="Calibri"/>
              </a:defRPr>
            </a:lvl1pPr>
            <a:lvl2pPr indent="-355600" lvl="1" marL="9144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200"/>
              </a:spcBef>
              <a:spcAft>
                <a:spcPts val="12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7" name="Shape 57"/>
        <p:cNvGrpSpPr/>
        <p:nvPr/>
      </p:nvGrpSpPr>
      <p:grpSpPr>
        <a:xfrm>
          <a:off x="0" y="0"/>
          <a:ext cx="0" cy="0"/>
          <a:chOff x="0" y="0"/>
          <a:chExt cx="0" cy="0"/>
        </a:xfrm>
      </p:grpSpPr>
      <p:sp>
        <p:nvSpPr>
          <p:cNvPr id="58" name="Google Shape;58;p14"/>
          <p:cNvSpPr txBox="1"/>
          <p:nvPr>
            <p:ph type="title"/>
          </p:nvPr>
        </p:nvSpPr>
        <p:spPr>
          <a:xfrm>
            <a:off x="464803" y="163420"/>
            <a:ext cx="8229600" cy="6288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Generic">
  <p:cSld name="BSC2017-Generic">
    <p:spTree>
      <p:nvGrpSpPr>
        <p:cNvPr id="60" name="Shape 60"/>
        <p:cNvGrpSpPr/>
        <p:nvPr/>
      </p:nvGrpSpPr>
      <p:grpSpPr>
        <a:xfrm>
          <a:off x="0" y="0"/>
          <a:ext cx="0" cy="0"/>
          <a:chOff x="0" y="0"/>
          <a:chExt cx="0" cy="0"/>
        </a:xfrm>
      </p:grpSpPr>
      <p:sp>
        <p:nvSpPr>
          <p:cNvPr id="61" name="Google Shape;61;p16"/>
          <p:cNvSpPr txBox="1"/>
          <p:nvPr>
            <p:ph type="title"/>
          </p:nvPr>
        </p:nvSpPr>
        <p:spPr>
          <a:xfrm>
            <a:off x="464803" y="163420"/>
            <a:ext cx="8229598" cy="628798"/>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16"/>
          <p:cNvSpPr txBox="1"/>
          <p:nvPr>
            <p:ph idx="1" type="body"/>
          </p:nvPr>
        </p:nvSpPr>
        <p:spPr>
          <a:xfrm>
            <a:off x="464803" y="911304"/>
            <a:ext cx="8229598" cy="3624944"/>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0070C0"/>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070C0"/>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63" name="Google Shape;63;p16"/>
          <p:cNvPicPr preferRelativeResize="0"/>
          <p:nvPr/>
        </p:nvPicPr>
        <p:blipFill rotWithShape="1">
          <a:blip r:embed="rId2">
            <a:alphaModFix/>
          </a:blip>
          <a:srcRect b="0" l="0" r="0" t="0"/>
          <a:stretch/>
        </p:blipFill>
        <p:spPr>
          <a:xfrm>
            <a:off x="432709" y="4674108"/>
            <a:ext cx="1407319" cy="342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First">
  <p:cSld name="BSC2017-First">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7"/>
          <p:cNvSpPr/>
          <p:nvPr/>
        </p:nvSpPr>
        <p:spPr>
          <a:xfrm>
            <a:off x="3048000" y="4571764"/>
            <a:ext cx="6096000" cy="365650"/>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7"/>
          <p:cNvSpPr txBox="1"/>
          <p:nvPr>
            <p:ph type="ctrTitle"/>
          </p:nvPr>
        </p:nvSpPr>
        <p:spPr>
          <a:xfrm>
            <a:off x="3722916" y="1223797"/>
            <a:ext cx="5026945" cy="224912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4890"/>
              </a:buClr>
              <a:buSzPts val="5200"/>
              <a:buFont typeface="Calibri"/>
              <a:buNone/>
              <a:defRPr b="1" i="0" sz="5200" u="none" cap="none" strike="noStrike">
                <a:solidFill>
                  <a:srgbClr val="00489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 name="Google Shape;67;p17"/>
          <p:cNvSpPr txBox="1"/>
          <p:nvPr>
            <p:ph idx="1" type="subTitle"/>
          </p:nvPr>
        </p:nvSpPr>
        <p:spPr>
          <a:xfrm>
            <a:off x="3722916" y="3675106"/>
            <a:ext cx="5026945" cy="617056"/>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8" name="Google Shape;68;p17"/>
          <p:cNvSpPr/>
          <p:nvPr/>
        </p:nvSpPr>
        <p:spPr>
          <a:xfrm>
            <a:off x="1" y="4571764"/>
            <a:ext cx="3048000" cy="365650"/>
          </a:xfrm>
          <a:prstGeom prst="rect">
            <a:avLst/>
          </a:prstGeom>
          <a:solidFill>
            <a:srgbClr val="00489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69" name="Google Shape;69;p17"/>
          <p:cNvSpPr txBox="1"/>
          <p:nvPr>
            <p:ph idx="2" type="body"/>
          </p:nvPr>
        </p:nvSpPr>
        <p:spPr>
          <a:xfrm>
            <a:off x="244475" y="4571764"/>
            <a:ext cx="2441575" cy="36565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7"/>
          <p:cNvSpPr txBox="1"/>
          <p:nvPr>
            <p:ph idx="3" type="body"/>
          </p:nvPr>
        </p:nvSpPr>
        <p:spPr>
          <a:xfrm>
            <a:off x="3722916" y="4571763"/>
            <a:ext cx="5026946" cy="36565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4890"/>
              </a:buClr>
              <a:buSzPts val="2400"/>
              <a:buFont typeface="Arial"/>
              <a:buNone/>
              <a:defRPr b="0" i="0" sz="2400" u="none" cap="none" strike="noStrike">
                <a:solidFill>
                  <a:srgbClr val="004890"/>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8"/>
          <p:cNvSpPr txBox="1"/>
          <p:nvPr>
            <p:ph type="title"/>
          </p:nvPr>
        </p:nvSpPr>
        <p:spPr>
          <a:xfrm>
            <a:off x="1152000" y="658125"/>
            <a:ext cx="6840000" cy="29700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accent1"/>
              </a:buClr>
              <a:buSzPts val="6000"/>
              <a:buFont typeface="Calibri"/>
              <a:buNone/>
              <a:defRPr b="1" i="0" sz="6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SC2017-Last">
  <p:cSld name="BSC2017-Last">
    <p:spTree>
      <p:nvGrpSpPr>
        <p:cNvPr id="73" name="Shape 73"/>
        <p:cNvGrpSpPr/>
        <p:nvPr/>
      </p:nvGrpSpPr>
      <p:grpSpPr>
        <a:xfrm>
          <a:off x="0" y="0"/>
          <a:ext cx="0" cy="0"/>
          <a:chOff x="0" y="0"/>
          <a:chExt cx="0" cy="0"/>
        </a:xfrm>
      </p:grpSpPr>
      <p:pic>
        <p:nvPicPr>
          <p:cNvPr id="74" name="Google Shape;74;p19"/>
          <p:cNvPicPr preferRelativeResize="0"/>
          <p:nvPr/>
        </p:nvPicPr>
        <p:blipFill rotWithShape="1">
          <a:blip r:embed="rId2">
            <a:alphaModFix/>
          </a:blip>
          <a:srcRect b="0" l="0" r="0" t="0"/>
          <a:stretch/>
        </p:blipFill>
        <p:spPr>
          <a:xfrm>
            <a:off x="0" y="0"/>
            <a:ext cx="6858000" cy="5143500"/>
          </a:xfrm>
          <a:prstGeom prst="rect">
            <a:avLst/>
          </a:prstGeom>
          <a:noFill/>
          <a:ln>
            <a:noFill/>
          </a:ln>
        </p:spPr>
      </p:pic>
      <p:sp>
        <p:nvSpPr>
          <p:cNvPr id="75" name="Google Shape;75;p19"/>
          <p:cNvSpPr txBox="1"/>
          <p:nvPr/>
        </p:nvSpPr>
        <p:spPr>
          <a:xfrm>
            <a:off x="1991225" y="1977137"/>
            <a:ext cx="5161550" cy="676369"/>
          </a:xfrm>
          <a:prstGeom prst="rect">
            <a:avLst/>
          </a:prstGeom>
          <a:noFill/>
          <a:ln>
            <a:noFill/>
          </a:ln>
          <a:effectLst>
            <a:outerShdw blurRad="127000" rotWithShape="0" algn="ctr">
              <a:srgbClr val="082242">
                <a:alpha val="84313"/>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0" i="0" lang="es" sz="7200" u="none" cap="none" strike="noStrike">
                <a:solidFill>
                  <a:schemeClr val="lt1"/>
                </a:solidFill>
                <a:latin typeface="Calibri"/>
                <a:ea typeface="Calibri"/>
                <a:cs typeface="Calibri"/>
                <a:sym typeface="Calibri"/>
              </a:rPr>
              <a:t>THANK YOU!</a:t>
            </a:r>
            <a:endParaRPr b="0" i="0" sz="7200" u="none" cap="none" strike="noStrike">
              <a:solidFill>
                <a:schemeClr val="lt1"/>
              </a:solidFill>
              <a:latin typeface="Calibri"/>
              <a:ea typeface="Calibri"/>
              <a:cs typeface="Calibri"/>
              <a:sym typeface="Calibri"/>
            </a:endParaRPr>
          </a:p>
        </p:txBody>
      </p:sp>
      <p:sp>
        <p:nvSpPr>
          <p:cNvPr id="76" name="Google Shape;76;p19"/>
          <p:cNvSpPr txBox="1"/>
          <p:nvPr/>
        </p:nvSpPr>
        <p:spPr>
          <a:xfrm>
            <a:off x="3360099" y="4441562"/>
            <a:ext cx="2407901" cy="400618"/>
          </a:xfrm>
          <a:prstGeom prst="rect">
            <a:avLst/>
          </a:prstGeom>
          <a:noFill/>
          <a:ln>
            <a:noFill/>
          </a:ln>
          <a:effectLst>
            <a:outerShdw blurRad="127000" rotWithShape="0" algn="ctr">
              <a:srgbClr val="082242">
                <a:alpha val="84313"/>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s" sz="3600" u="none" cap="none" strike="noStrike">
                <a:solidFill>
                  <a:schemeClr val="lt1"/>
                </a:solidFill>
                <a:latin typeface="Calibri"/>
                <a:ea typeface="Calibri"/>
                <a:cs typeface="Calibri"/>
                <a:sym typeface="Calibri"/>
              </a:rPr>
              <a:t>www.bsc.es</a:t>
            </a:r>
            <a:endParaRPr b="0" i="0" sz="3600" u="none" cap="none" strike="noStrike">
              <a:solidFill>
                <a:schemeClr val="lt1"/>
              </a:solidFill>
              <a:latin typeface="Calibri"/>
              <a:ea typeface="Calibri"/>
              <a:cs typeface="Calibri"/>
              <a:sym typeface="Calibri"/>
            </a:endParaRPr>
          </a:p>
        </p:txBody>
      </p:sp>
      <p:sp>
        <p:nvSpPr>
          <p:cNvPr id="77" name="Google Shape;77;p19"/>
          <p:cNvSpPr txBox="1"/>
          <p:nvPr>
            <p:ph type="title"/>
          </p:nvPr>
        </p:nvSpPr>
        <p:spPr>
          <a:xfrm>
            <a:off x="910318" y="3076283"/>
            <a:ext cx="7323364" cy="51670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SC2017-Generic">
  <p:cSld name="6_BSC2017-Generic">
    <p:spTree>
      <p:nvGrpSpPr>
        <p:cNvPr id="78" name="Shape 78"/>
        <p:cNvGrpSpPr/>
        <p:nvPr/>
      </p:nvGrpSpPr>
      <p:grpSpPr>
        <a:xfrm>
          <a:off x="0" y="0"/>
          <a:ext cx="0" cy="0"/>
          <a:chOff x="0" y="0"/>
          <a:chExt cx="0" cy="0"/>
        </a:xfrm>
      </p:grpSpPr>
      <p:sp>
        <p:nvSpPr>
          <p:cNvPr id="79" name="Google Shape;79;p20"/>
          <p:cNvSpPr txBox="1"/>
          <p:nvPr>
            <p:ph type="title"/>
          </p:nvPr>
        </p:nvSpPr>
        <p:spPr>
          <a:xfrm>
            <a:off x="464803" y="163420"/>
            <a:ext cx="8229598" cy="628798"/>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accent1"/>
              </a:buClr>
              <a:buSzPts val="3500"/>
              <a:buFont typeface="Calibri"/>
              <a:buNone/>
              <a:defRPr b="1" i="0" sz="35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20"/>
          <p:cNvSpPr txBox="1"/>
          <p:nvPr>
            <p:ph idx="1" type="body"/>
          </p:nvPr>
        </p:nvSpPr>
        <p:spPr>
          <a:xfrm>
            <a:off x="464803" y="911304"/>
            <a:ext cx="8229598" cy="3624944"/>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0070C0"/>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rgbClr val="0070C0"/>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070C0"/>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rgbClr val="0070C0"/>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1" name="Google Shape;81;p20"/>
          <p:cNvPicPr preferRelativeResize="0"/>
          <p:nvPr/>
        </p:nvPicPr>
        <p:blipFill rotWithShape="1">
          <a:blip r:embed="rId2">
            <a:alphaModFix/>
          </a:blip>
          <a:srcRect b="0" l="0" r="0" t="0"/>
          <a:stretch/>
        </p:blipFill>
        <p:spPr>
          <a:xfrm>
            <a:off x="432709" y="4674108"/>
            <a:ext cx="1407319" cy="342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 name="Google Shape;88;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9" name="Google Shape;8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3" name="Shape 93"/>
        <p:cNvGrpSpPr/>
        <p:nvPr/>
      </p:nvGrpSpPr>
      <p:grpSpPr>
        <a:xfrm>
          <a:off x="0" y="0"/>
          <a:ext cx="0" cy="0"/>
          <a:chOff x="0" y="0"/>
          <a:chExt cx="0" cy="0"/>
        </a:xfrm>
      </p:grpSpPr>
      <p:sp>
        <p:nvSpPr>
          <p:cNvPr id="94" name="Google Shape;94;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5" name="Google Shape;95;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6" name="Google Shape;96;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7" name="Google Shape;9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0" name="Google Shape;10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1" name="Shape 101"/>
        <p:cNvGrpSpPr/>
        <p:nvPr/>
      </p:nvGrpSpPr>
      <p:grpSpPr>
        <a:xfrm>
          <a:off x="0" y="0"/>
          <a:ext cx="0" cy="0"/>
          <a:chOff x="0" y="0"/>
          <a:chExt cx="0" cy="0"/>
        </a:xfrm>
      </p:grpSpPr>
      <p:sp>
        <p:nvSpPr>
          <p:cNvPr id="102" name="Google Shape;102;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3" name="Google Shape;103;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4" name="Google Shape;10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5" name="Shape 105"/>
        <p:cNvGrpSpPr/>
        <p:nvPr/>
      </p:nvGrpSpPr>
      <p:grpSpPr>
        <a:xfrm>
          <a:off x="0" y="0"/>
          <a:ext cx="0" cy="0"/>
          <a:chOff x="0" y="0"/>
          <a:chExt cx="0" cy="0"/>
        </a:xfrm>
      </p:grpSpPr>
      <p:sp>
        <p:nvSpPr>
          <p:cNvPr id="106" name="Google Shape;106;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7" name="Google Shape;10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sp>
        <p:nvSpPr>
          <p:cNvPr id="109" name="Google Shape;109;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1" name="Google Shape;111;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2" name="Google Shape;112;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3" name="Google Shape;11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6" name="Google Shape;11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7" name="Shape 117"/>
        <p:cNvGrpSpPr/>
        <p:nvPr/>
      </p:nvGrpSpPr>
      <p:grpSpPr>
        <a:xfrm>
          <a:off x="0" y="0"/>
          <a:ext cx="0" cy="0"/>
          <a:chOff x="0" y="0"/>
          <a:chExt cx="0" cy="0"/>
        </a:xfrm>
      </p:grpSpPr>
      <p:sp>
        <p:nvSpPr>
          <p:cNvPr id="118" name="Google Shape;118;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9" name="Google Shape;119;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0" name="Google Shape;12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4" name="Google Shape;84;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1.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89.png"/><Relationship Id="rId4" Type="http://schemas.openxmlformats.org/officeDocument/2006/relationships/image" Target="../media/image61.png"/><Relationship Id="rId5"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image" Target="../media/image56.gif"/><Relationship Id="rId5"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60.png"/><Relationship Id="rId5" Type="http://schemas.openxmlformats.org/officeDocument/2006/relationships/hyperlink" Target="http://drive.google.com/file/d/1Hu23xL5JBNI9z3hj-TeA0s4hDY3I_Ajn/view" TargetMode="External"/><Relationship Id="rId6"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5.pn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5.png"/><Relationship Id="rId4" Type="http://schemas.openxmlformats.org/officeDocument/2006/relationships/image" Target="../media/image73.jpg"/><Relationship Id="rId9" Type="http://schemas.openxmlformats.org/officeDocument/2006/relationships/image" Target="../media/image69.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8.png"/><Relationship Id="rId8" Type="http://schemas.openxmlformats.org/officeDocument/2006/relationships/image" Target="../media/image75.png"/><Relationship Id="rId11" Type="http://schemas.openxmlformats.org/officeDocument/2006/relationships/image" Target="../media/image80.png"/><Relationship Id="rId10"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5.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6.png"/><Relationship Id="rId7" Type="http://schemas.openxmlformats.org/officeDocument/2006/relationships/image" Target="../media/image81.png"/><Relationship Id="rId8"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3.png"/><Relationship Id="rId5" Type="http://schemas.openxmlformats.org/officeDocument/2006/relationships/image" Target="../media/image77.png"/><Relationship Id="rId6" Type="http://schemas.openxmlformats.org/officeDocument/2006/relationships/image" Target="../media/image82.png"/><Relationship Id="rId7" Type="http://schemas.openxmlformats.org/officeDocument/2006/relationships/image" Target="../media/image84.png"/><Relationship Id="rId8"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5.png"/><Relationship Id="rId4" Type="http://schemas.openxmlformats.org/officeDocument/2006/relationships/hyperlink" Target="http://drive.google.com/file/d/1_E4MNyQxwl2C0RjwHs-3EJrNGpJXIFc1/view" TargetMode="External"/><Relationship Id="rId5" Type="http://schemas.openxmlformats.org/officeDocument/2006/relationships/image" Target="../media/image78.png"/><Relationship Id="rId6"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4.gif"/><Relationship Id="rId5" Type="http://schemas.openxmlformats.org/officeDocument/2006/relationships/image" Target="../media/image67.png"/><Relationship Id="rId6"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88.png"/><Relationship Id="rId5" Type="http://schemas.openxmlformats.org/officeDocument/2006/relationships/image" Target="../media/image7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87.png"/></Relationships>
</file>

<file path=ppt/slides/_rels/slide8.xml.rels><?xml version="1.0" encoding="UTF-8" standalone="yes"?><Relationships xmlns="http://schemas.openxmlformats.org/package/2006/relationships"><Relationship Id="rId20" Type="http://schemas.openxmlformats.org/officeDocument/2006/relationships/image" Target="../media/image32.png"/><Relationship Id="rId22" Type="http://schemas.openxmlformats.org/officeDocument/2006/relationships/image" Target="../media/image37.png"/><Relationship Id="rId21" Type="http://schemas.openxmlformats.org/officeDocument/2006/relationships/image" Target="../media/image39.png"/><Relationship Id="rId24" Type="http://schemas.openxmlformats.org/officeDocument/2006/relationships/image" Target="../media/image38.jpg"/><Relationship Id="rId23" Type="http://schemas.openxmlformats.org/officeDocument/2006/relationships/image" Target="../media/image44.png"/><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0.png"/><Relationship Id="rId25" Type="http://schemas.openxmlformats.org/officeDocument/2006/relationships/image" Target="../media/image47.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8.png"/><Relationship Id="rId11" Type="http://schemas.openxmlformats.org/officeDocument/2006/relationships/image" Target="../media/image22.png"/><Relationship Id="rId10" Type="http://schemas.openxmlformats.org/officeDocument/2006/relationships/image" Target="../media/image21.png"/><Relationship Id="rId13" Type="http://schemas.openxmlformats.org/officeDocument/2006/relationships/image" Target="../media/image34.png"/><Relationship Id="rId12" Type="http://schemas.openxmlformats.org/officeDocument/2006/relationships/image" Target="../media/image26.png"/><Relationship Id="rId15" Type="http://schemas.openxmlformats.org/officeDocument/2006/relationships/image" Target="../media/image31.png"/><Relationship Id="rId14" Type="http://schemas.openxmlformats.org/officeDocument/2006/relationships/image" Target="../media/image27.png"/><Relationship Id="rId17" Type="http://schemas.openxmlformats.org/officeDocument/2006/relationships/image" Target="../media/image29.png"/><Relationship Id="rId16" Type="http://schemas.openxmlformats.org/officeDocument/2006/relationships/image" Target="../media/image28.png"/><Relationship Id="rId19" Type="http://schemas.openxmlformats.org/officeDocument/2006/relationships/image" Target="../media/image30.png"/><Relationship Id="rId18"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31"/>
          <p:cNvSpPr txBox="1"/>
          <p:nvPr>
            <p:ph idx="1" type="subTitle"/>
          </p:nvPr>
        </p:nvSpPr>
        <p:spPr>
          <a:xfrm>
            <a:off x="404325" y="4088475"/>
            <a:ext cx="2338200" cy="483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1200"/>
              </a:spcAft>
              <a:buClr>
                <a:schemeClr val="dk1"/>
              </a:buClr>
              <a:buSzPts val="2800"/>
              <a:buNone/>
            </a:pPr>
            <a:r>
              <a:rPr b="1" lang="es" sz="1500">
                <a:solidFill>
                  <a:srgbClr val="FFFFFF"/>
                </a:solidFill>
              </a:rPr>
              <a:t>Department Day meeting</a:t>
            </a:r>
            <a:endParaRPr b="1" sz="1500">
              <a:solidFill>
                <a:srgbClr val="FFFFFF"/>
              </a:solidFill>
            </a:endParaRPr>
          </a:p>
        </p:txBody>
      </p:sp>
      <p:sp>
        <p:nvSpPr>
          <p:cNvPr id="126" name="Google Shape;126;p31"/>
          <p:cNvSpPr txBox="1"/>
          <p:nvPr>
            <p:ph idx="2" type="body"/>
          </p:nvPr>
        </p:nvSpPr>
        <p:spPr>
          <a:xfrm>
            <a:off x="244475" y="4571764"/>
            <a:ext cx="2441700" cy="365700"/>
          </a:xfrm>
          <a:prstGeom prst="rect">
            <a:avLst/>
          </a:prstGeom>
          <a:noFill/>
          <a:ln>
            <a:noFill/>
          </a:ln>
        </p:spPr>
        <p:txBody>
          <a:bodyPr anchorCtr="0" anchor="ctr" bIns="45700" lIns="91425" spcFirstLastPara="1" rIns="91425" wrap="square" tIns="45700">
            <a:normAutofit lnSpcReduction="20000"/>
          </a:bodyPr>
          <a:lstStyle/>
          <a:p>
            <a:pPr indent="0" lvl="0" marL="0" rtl="0" algn="ctr">
              <a:lnSpc>
                <a:spcPct val="90000"/>
              </a:lnSpc>
              <a:spcBef>
                <a:spcPts val="0"/>
              </a:spcBef>
              <a:spcAft>
                <a:spcPts val="1200"/>
              </a:spcAft>
              <a:buClr>
                <a:schemeClr val="lt1"/>
              </a:buClr>
              <a:buSzPts val="2400"/>
              <a:buNone/>
            </a:pPr>
            <a:r>
              <a:rPr lang="es"/>
              <a:t>27/05/2021</a:t>
            </a:r>
            <a:endParaRPr/>
          </a:p>
        </p:txBody>
      </p:sp>
      <p:pic>
        <p:nvPicPr>
          <p:cNvPr id="127" name="Google Shape;127;p31"/>
          <p:cNvPicPr preferRelativeResize="0"/>
          <p:nvPr/>
        </p:nvPicPr>
        <p:blipFill rotWithShape="1">
          <a:blip r:embed="rId3">
            <a:alphaModFix/>
          </a:blip>
          <a:srcRect b="4084" l="0" r="0" t="11874"/>
          <a:stretch/>
        </p:blipFill>
        <p:spPr>
          <a:xfrm>
            <a:off x="3342650" y="1515900"/>
            <a:ext cx="5428803" cy="3421574"/>
          </a:xfrm>
          <a:prstGeom prst="rect">
            <a:avLst/>
          </a:prstGeom>
          <a:noFill/>
          <a:ln>
            <a:noFill/>
          </a:ln>
        </p:spPr>
      </p:pic>
      <p:sp>
        <p:nvSpPr>
          <p:cNvPr id="128" name="Google Shape;128;p31"/>
          <p:cNvSpPr txBox="1"/>
          <p:nvPr>
            <p:ph type="ctrTitle"/>
          </p:nvPr>
        </p:nvSpPr>
        <p:spPr>
          <a:xfrm>
            <a:off x="3342650" y="1032600"/>
            <a:ext cx="5428800" cy="483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4890"/>
              </a:buClr>
              <a:buSzPts val="4700"/>
              <a:buFont typeface="Calibri"/>
              <a:buNone/>
            </a:pPr>
            <a:r>
              <a:rPr lang="es" sz="2000">
                <a:solidFill>
                  <a:srgbClr val="124484"/>
                </a:solidFill>
              </a:rPr>
              <a:t>The Atmospheric Composition Group in a nutshell</a:t>
            </a:r>
            <a:endParaRPr sz="2000">
              <a:solidFill>
                <a:srgbClr val="12448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0"/>
          <p:cNvSpPr txBox="1"/>
          <p:nvPr>
            <p:ph type="ctrTitle"/>
          </p:nvPr>
        </p:nvSpPr>
        <p:spPr>
          <a:xfrm>
            <a:off x="3279925" y="1389975"/>
            <a:ext cx="5631300" cy="2249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4890"/>
              </a:buClr>
              <a:buSzPts val="4230"/>
              <a:buFont typeface="Calibri"/>
              <a:buNone/>
            </a:pPr>
            <a:r>
              <a:rPr lang="es" sz="3530"/>
              <a:t>MONARCH:  </a:t>
            </a:r>
            <a:endParaRPr sz="3530"/>
          </a:p>
          <a:p>
            <a:pPr indent="0" lvl="0" marL="0" rtl="0" algn="ctr">
              <a:lnSpc>
                <a:spcPct val="90000"/>
              </a:lnSpc>
              <a:spcBef>
                <a:spcPts val="0"/>
              </a:spcBef>
              <a:spcAft>
                <a:spcPts val="0"/>
              </a:spcAft>
              <a:buClr>
                <a:srgbClr val="004890"/>
              </a:buClr>
              <a:buSzPts val="4230"/>
              <a:buFont typeface="Calibri"/>
              <a:buNone/>
            </a:pPr>
            <a:r>
              <a:rPr lang="es" sz="3530"/>
              <a:t>organic aerosol and </a:t>
            </a:r>
            <a:endParaRPr sz="3530"/>
          </a:p>
          <a:p>
            <a:pPr indent="0" lvl="0" marL="0" rtl="0" algn="ctr">
              <a:lnSpc>
                <a:spcPct val="90000"/>
              </a:lnSpc>
              <a:spcBef>
                <a:spcPts val="0"/>
              </a:spcBef>
              <a:spcAft>
                <a:spcPts val="0"/>
              </a:spcAft>
              <a:buClr>
                <a:srgbClr val="004890"/>
              </a:buClr>
              <a:buSzPts val="4230"/>
              <a:buFont typeface="Calibri"/>
              <a:buNone/>
            </a:pPr>
            <a:r>
              <a:rPr lang="es" sz="3530"/>
              <a:t>dust heterogeneous chemistry </a:t>
            </a:r>
            <a:endParaRPr sz="3530"/>
          </a:p>
        </p:txBody>
      </p:sp>
      <p:sp>
        <p:nvSpPr>
          <p:cNvPr id="301" name="Google Shape;301;p40"/>
          <p:cNvSpPr txBox="1"/>
          <p:nvPr>
            <p:ph idx="1" type="subTitle"/>
          </p:nvPr>
        </p:nvSpPr>
        <p:spPr>
          <a:xfrm>
            <a:off x="3426375" y="4045252"/>
            <a:ext cx="5323500" cy="927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s" sz="2800"/>
              <a:t>Hector Navarro </a:t>
            </a:r>
            <a:r>
              <a:rPr lang="es" sz="2800"/>
              <a:t>- PhD Student</a:t>
            </a:r>
            <a:endParaRPr sz="2800"/>
          </a:p>
          <a:p>
            <a:pPr indent="0" lvl="0" marL="0" rtl="0" algn="l">
              <a:lnSpc>
                <a:spcPct val="90000"/>
              </a:lnSpc>
              <a:spcBef>
                <a:spcPts val="1200"/>
              </a:spcBef>
              <a:spcAft>
                <a:spcPts val="1200"/>
              </a:spcAft>
              <a:buClr>
                <a:schemeClr val="dk1"/>
              </a:buClr>
              <a:buSzPts val="2800"/>
              <a:buNone/>
            </a:pPr>
            <a:r>
              <a:rPr lang="es" sz="2800"/>
              <a:t>Ruben Sousse </a:t>
            </a:r>
            <a:r>
              <a:rPr lang="es" sz="2800"/>
              <a:t>- PhD Student</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1"/>
          <p:cNvPicPr preferRelativeResize="0"/>
          <p:nvPr/>
        </p:nvPicPr>
        <p:blipFill rotWithShape="1">
          <a:blip r:embed="rId3">
            <a:alphaModFix/>
          </a:blip>
          <a:srcRect b="0" l="0" r="0" t="0"/>
          <a:stretch/>
        </p:blipFill>
        <p:spPr>
          <a:xfrm>
            <a:off x="220345" y="4522564"/>
            <a:ext cx="2342999" cy="529655"/>
          </a:xfrm>
          <a:prstGeom prst="rect">
            <a:avLst/>
          </a:prstGeom>
          <a:noFill/>
          <a:ln>
            <a:noFill/>
          </a:ln>
        </p:spPr>
      </p:pic>
      <p:sp>
        <p:nvSpPr>
          <p:cNvPr id="308" name="Google Shape;308;p41"/>
          <p:cNvSpPr txBox="1"/>
          <p:nvPr>
            <p:ph type="title"/>
          </p:nvPr>
        </p:nvSpPr>
        <p:spPr>
          <a:xfrm>
            <a:off x="457200" y="289074"/>
            <a:ext cx="8229600" cy="529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s" sz="3000">
                <a:solidFill>
                  <a:srgbClr val="124484"/>
                </a:solidFill>
              </a:rPr>
              <a:t>Why studying Organic aerosol (OA) ?</a:t>
            </a:r>
            <a:endParaRPr sz="3000">
              <a:solidFill>
                <a:srgbClr val="124484"/>
              </a:solidFill>
            </a:endParaRPr>
          </a:p>
          <a:p>
            <a:pPr indent="0" lvl="0" marL="0" marR="0" rtl="0" algn="ctr">
              <a:lnSpc>
                <a:spcPct val="90000"/>
              </a:lnSpc>
              <a:spcBef>
                <a:spcPts val="0"/>
              </a:spcBef>
              <a:spcAft>
                <a:spcPts val="0"/>
              </a:spcAft>
              <a:buNone/>
            </a:pPr>
            <a:r>
              <a:t/>
            </a:r>
            <a:endParaRPr sz="3000">
              <a:solidFill>
                <a:srgbClr val="124484"/>
              </a:solidFill>
            </a:endParaRPr>
          </a:p>
        </p:txBody>
      </p:sp>
      <p:sp>
        <p:nvSpPr>
          <p:cNvPr id="309" name="Google Shape;309;p41"/>
          <p:cNvSpPr txBox="1"/>
          <p:nvPr/>
        </p:nvSpPr>
        <p:spPr>
          <a:xfrm>
            <a:off x="4868100" y="1367400"/>
            <a:ext cx="3538800" cy="28197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s">
                <a:solidFill>
                  <a:schemeClr val="dk1"/>
                </a:solidFill>
              </a:rPr>
              <a:t>OA represents in some places more than </a:t>
            </a:r>
            <a:r>
              <a:rPr lang="es" sz="1300">
                <a:solidFill>
                  <a:schemeClr val="dk1"/>
                </a:solidFill>
              </a:rPr>
              <a:t>50</a:t>
            </a:r>
            <a:r>
              <a:rPr lang="es">
                <a:solidFill>
                  <a:schemeClr val="dk1"/>
                </a:solidFill>
              </a:rPr>
              <a:t>% of total aerosols mass.</a:t>
            </a:r>
            <a:endParaRPr sz="1300"/>
          </a:p>
          <a:p>
            <a:pPr indent="0" lvl="0" marL="457200" rtl="0" algn="l">
              <a:spcBef>
                <a:spcPts val="0"/>
              </a:spcBef>
              <a:spcAft>
                <a:spcPts val="0"/>
              </a:spcAft>
              <a:buNone/>
            </a:pPr>
            <a:r>
              <a:t/>
            </a:r>
            <a:endParaRPr sz="1300"/>
          </a:p>
          <a:p>
            <a:pPr indent="-317500" lvl="0" marL="457200" rtl="0" algn="l">
              <a:spcBef>
                <a:spcPts val="0"/>
              </a:spcBef>
              <a:spcAft>
                <a:spcPts val="0"/>
              </a:spcAft>
              <a:buClr>
                <a:schemeClr val="dk1"/>
              </a:buClr>
              <a:buSzPts val="1400"/>
              <a:buChar char="●"/>
            </a:pPr>
            <a:r>
              <a:rPr lang="es">
                <a:solidFill>
                  <a:schemeClr val="dk1"/>
                </a:solidFill>
              </a:rPr>
              <a:t>Chemistry of OA is currently not well understood.</a:t>
            </a:r>
            <a:endParaRPr sz="1300"/>
          </a:p>
          <a:p>
            <a:pPr indent="0" lvl="0" marL="457200" rtl="0" algn="l">
              <a:spcBef>
                <a:spcPts val="0"/>
              </a:spcBef>
              <a:spcAft>
                <a:spcPts val="0"/>
              </a:spcAft>
              <a:buNone/>
            </a:pPr>
            <a:r>
              <a:t/>
            </a:r>
            <a:endParaRPr sz="1300"/>
          </a:p>
          <a:p>
            <a:pPr indent="-311150" lvl="0" marL="457200" rtl="0" algn="l">
              <a:spcBef>
                <a:spcPts val="0"/>
              </a:spcBef>
              <a:spcAft>
                <a:spcPts val="0"/>
              </a:spcAft>
              <a:buSzPts val="1300"/>
              <a:buChar char="●"/>
            </a:pPr>
            <a:r>
              <a:rPr lang="es" sz="1300"/>
              <a:t>Certain primary and secondary OA have a strong influence on radiative effect absorbing solar radiation. </a:t>
            </a:r>
            <a:r>
              <a:rPr lang="es" sz="1300"/>
              <a:t> This type of OA is known as</a:t>
            </a:r>
            <a:r>
              <a:rPr b="1" lang="es" sz="1300"/>
              <a:t> Brown Carbon (BrC).</a:t>
            </a:r>
            <a:endParaRPr b="1" sz="1300"/>
          </a:p>
          <a:p>
            <a:pPr indent="0" lvl="0" marL="457200" rtl="0" algn="l">
              <a:spcBef>
                <a:spcPts val="0"/>
              </a:spcBef>
              <a:spcAft>
                <a:spcPts val="0"/>
              </a:spcAft>
              <a:buNone/>
            </a:pPr>
            <a:r>
              <a:t/>
            </a:r>
            <a:endParaRPr b="1" sz="1300"/>
          </a:p>
          <a:p>
            <a:pPr indent="0" lvl="0" marL="457200" rtl="0" algn="l">
              <a:spcBef>
                <a:spcPts val="0"/>
              </a:spcBef>
              <a:spcAft>
                <a:spcPts val="0"/>
              </a:spcAft>
              <a:buNone/>
            </a:pPr>
            <a:r>
              <a:t/>
            </a:r>
            <a:endParaRPr sz="1300"/>
          </a:p>
        </p:txBody>
      </p:sp>
      <p:pic>
        <p:nvPicPr>
          <p:cNvPr id="310" name="Google Shape;310;p41"/>
          <p:cNvPicPr preferRelativeResize="0"/>
          <p:nvPr/>
        </p:nvPicPr>
        <p:blipFill>
          <a:blip r:embed="rId4">
            <a:alphaModFix/>
          </a:blip>
          <a:stretch>
            <a:fillRect/>
          </a:stretch>
        </p:blipFill>
        <p:spPr>
          <a:xfrm>
            <a:off x="319275" y="1380975"/>
            <a:ext cx="3876850" cy="2225600"/>
          </a:xfrm>
          <a:prstGeom prst="rect">
            <a:avLst/>
          </a:prstGeom>
          <a:noFill/>
          <a:ln>
            <a:noFill/>
          </a:ln>
        </p:spPr>
      </p:pic>
      <p:sp>
        <p:nvSpPr>
          <p:cNvPr id="311" name="Google Shape;311;p41"/>
          <p:cNvSpPr txBox="1"/>
          <p:nvPr/>
        </p:nvSpPr>
        <p:spPr>
          <a:xfrm>
            <a:off x="1811025" y="3555275"/>
            <a:ext cx="2405700" cy="29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700"/>
              <a:t>Sources and chemistry of OA</a:t>
            </a:r>
            <a:r>
              <a:rPr lang="es" sz="700"/>
              <a:t> (</a:t>
            </a:r>
            <a:r>
              <a:rPr lang="es" sz="700">
                <a:solidFill>
                  <a:srgbClr val="0000FF"/>
                </a:solidFill>
              </a:rPr>
              <a:t>Hems</a:t>
            </a:r>
            <a:r>
              <a:rPr lang="es" sz="700">
                <a:solidFill>
                  <a:srgbClr val="0000FF"/>
                </a:solidFill>
              </a:rPr>
              <a:t> et al., 2021</a:t>
            </a:r>
            <a:r>
              <a:rPr lang="es" sz="700"/>
              <a:t>)</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42"/>
          <p:cNvPicPr preferRelativeResize="0"/>
          <p:nvPr/>
        </p:nvPicPr>
        <p:blipFill rotWithShape="1">
          <a:blip r:embed="rId3">
            <a:alphaModFix/>
          </a:blip>
          <a:srcRect b="0" l="0" r="0" t="0"/>
          <a:stretch/>
        </p:blipFill>
        <p:spPr>
          <a:xfrm>
            <a:off x="220345" y="4522564"/>
            <a:ext cx="2342999" cy="529655"/>
          </a:xfrm>
          <a:prstGeom prst="rect">
            <a:avLst/>
          </a:prstGeom>
          <a:noFill/>
          <a:ln>
            <a:noFill/>
          </a:ln>
        </p:spPr>
      </p:pic>
      <p:sp>
        <p:nvSpPr>
          <p:cNvPr id="318" name="Google Shape;318;p42"/>
          <p:cNvSpPr txBox="1"/>
          <p:nvPr/>
        </p:nvSpPr>
        <p:spPr>
          <a:xfrm>
            <a:off x="263800" y="76200"/>
            <a:ext cx="8655300" cy="541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s" sz="2600">
                <a:solidFill>
                  <a:srgbClr val="004890"/>
                </a:solidFill>
                <a:latin typeface="Calibri"/>
                <a:ea typeface="Calibri"/>
                <a:cs typeface="Calibri"/>
                <a:sym typeface="Calibri"/>
              </a:rPr>
              <a:t>OA and BrC representation in </a:t>
            </a:r>
            <a:r>
              <a:rPr b="1" lang="es" sz="2600">
                <a:solidFill>
                  <a:srgbClr val="004890"/>
                </a:solidFill>
                <a:latin typeface="Calibri"/>
                <a:ea typeface="Calibri"/>
                <a:cs typeface="Calibri"/>
                <a:sym typeface="Calibri"/>
              </a:rPr>
              <a:t>MONARCH </a:t>
            </a:r>
            <a:endParaRPr sz="700">
              <a:solidFill>
                <a:srgbClr val="004890"/>
              </a:solidFill>
            </a:endParaRPr>
          </a:p>
        </p:txBody>
      </p:sp>
      <p:sp>
        <p:nvSpPr>
          <p:cNvPr id="319" name="Google Shape;319;p42"/>
          <p:cNvSpPr txBox="1"/>
          <p:nvPr/>
        </p:nvSpPr>
        <p:spPr>
          <a:xfrm>
            <a:off x="220350" y="949125"/>
            <a:ext cx="3984000" cy="2177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100">
                <a:solidFill>
                  <a:schemeClr val="dk1"/>
                </a:solidFill>
              </a:rPr>
              <a:t>OA </a:t>
            </a:r>
            <a:r>
              <a:rPr lang="es" sz="1100">
                <a:solidFill>
                  <a:schemeClr val="dk1"/>
                </a:solidFill>
              </a:rPr>
              <a:t>scheme based on </a:t>
            </a:r>
            <a:r>
              <a:rPr lang="es" sz="1100">
                <a:solidFill>
                  <a:srgbClr val="0000FF"/>
                </a:solidFill>
              </a:rPr>
              <a:t>Pai et al. (2020)</a:t>
            </a:r>
            <a:r>
              <a:rPr lang="es" sz="1100">
                <a:solidFill>
                  <a:schemeClr val="dk1"/>
                </a:solidFill>
              </a:rPr>
              <a:t>:</a:t>
            </a:r>
            <a:endParaRPr sz="1100">
              <a:solidFill>
                <a:schemeClr val="dk1"/>
              </a:solidFill>
            </a:endParaRPr>
          </a:p>
          <a:p>
            <a:pPr indent="0" lvl="0" marL="0" rtl="0" algn="l">
              <a:spcBef>
                <a:spcPts val="0"/>
              </a:spcBef>
              <a:spcAft>
                <a:spcPts val="0"/>
              </a:spcAft>
              <a:buNone/>
            </a:pPr>
            <a:r>
              <a:t/>
            </a:r>
            <a:endParaRPr sz="900">
              <a:solidFill>
                <a:schemeClr val="dk1"/>
              </a:solidFill>
            </a:endParaRPr>
          </a:p>
          <a:p>
            <a:pPr indent="-298450" lvl="0" marL="457200" rtl="0" algn="l">
              <a:spcBef>
                <a:spcPts val="0"/>
              </a:spcBef>
              <a:spcAft>
                <a:spcPts val="0"/>
              </a:spcAft>
              <a:buClr>
                <a:schemeClr val="dk1"/>
              </a:buClr>
              <a:buSzPts val="1100"/>
              <a:buAutoNum type="arabicParenR"/>
            </a:pPr>
            <a:r>
              <a:rPr b="1" lang="es" sz="1100">
                <a:solidFill>
                  <a:schemeClr val="dk1"/>
                </a:solidFill>
              </a:rPr>
              <a:t>Primary Organic Aerosols (POA)</a:t>
            </a:r>
            <a:r>
              <a:rPr lang="es" sz="1100">
                <a:solidFill>
                  <a:schemeClr val="dk1"/>
                </a:solidFill>
              </a:rPr>
              <a:t> </a:t>
            </a:r>
            <a:endParaRPr sz="1100">
              <a:solidFill>
                <a:schemeClr val="dk1"/>
              </a:solidFill>
            </a:endParaRPr>
          </a:p>
          <a:p>
            <a:pPr indent="0" lvl="0" marL="0" rtl="0" algn="l">
              <a:spcBef>
                <a:spcPts val="0"/>
              </a:spcBef>
              <a:spcAft>
                <a:spcPts val="0"/>
              </a:spcAft>
              <a:buNone/>
            </a:pPr>
            <a:r>
              <a:t/>
            </a:r>
            <a:endParaRPr sz="900">
              <a:solidFill>
                <a:srgbClr val="008000"/>
              </a:solidFill>
            </a:endParaRPr>
          </a:p>
          <a:p>
            <a:pPr indent="0" lvl="0" marL="0" rtl="0" algn="l">
              <a:spcBef>
                <a:spcPts val="0"/>
              </a:spcBef>
              <a:spcAft>
                <a:spcPts val="0"/>
              </a:spcAft>
              <a:buNone/>
            </a:pPr>
            <a:r>
              <a:t/>
            </a:r>
            <a:endParaRPr sz="900">
              <a:solidFill>
                <a:srgbClr val="008000"/>
              </a:solidFill>
            </a:endParaRPr>
          </a:p>
          <a:p>
            <a:pPr indent="0" lvl="0" marL="0" rtl="0" algn="l">
              <a:spcBef>
                <a:spcPts val="0"/>
              </a:spcBef>
              <a:spcAft>
                <a:spcPts val="0"/>
              </a:spcAft>
              <a:buNone/>
            </a:pPr>
            <a:r>
              <a:t/>
            </a:r>
            <a:endParaRPr sz="900">
              <a:solidFill>
                <a:srgbClr val="008000"/>
              </a:solidFill>
            </a:endParaRPr>
          </a:p>
          <a:p>
            <a:pPr indent="0" lvl="0" marL="0" rtl="0" algn="l">
              <a:spcBef>
                <a:spcPts val="0"/>
              </a:spcBef>
              <a:spcAft>
                <a:spcPts val="0"/>
              </a:spcAft>
              <a:buNone/>
            </a:pPr>
            <a:r>
              <a:t/>
            </a:r>
            <a:endParaRPr sz="900">
              <a:solidFill>
                <a:srgbClr val="008000"/>
              </a:solidFill>
            </a:endParaRPr>
          </a:p>
          <a:p>
            <a:pPr indent="0" lvl="0" marL="0" rtl="0" algn="l">
              <a:spcBef>
                <a:spcPts val="0"/>
              </a:spcBef>
              <a:spcAft>
                <a:spcPts val="0"/>
              </a:spcAft>
              <a:buNone/>
            </a:pPr>
            <a:r>
              <a:t/>
            </a:r>
            <a:endParaRPr sz="900">
              <a:solidFill>
                <a:srgbClr val="008000"/>
              </a:solidFill>
            </a:endParaRPr>
          </a:p>
          <a:p>
            <a:pPr indent="-298450" lvl="0" marL="457200" rtl="0" algn="l">
              <a:spcBef>
                <a:spcPts val="0"/>
              </a:spcBef>
              <a:spcAft>
                <a:spcPts val="0"/>
              </a:spcAft>
              <a:buClr>
                <a:schemeClr val="dk1"/>
              </a:buClr>
              <a:buSzPts val="1100"/>
              <a:buAutoNum type="arabicParenR"/>
            </a:pPr>
            <a:r>
              <a:rPr b="1" lang="es" sz="1100">
                <a:solidFill>
                  <a:schemeClr val="dk1"/>
                </a:solidFill>
              </a:rPr>
              <a:t>Secondary Organic Aerosols (SOA)</a:t>
            </a:r>
            <a:r>
              <a:rPr lang="es" sz="1100">
                <a:solidFill>
                  <a:schemeClr val="dk1"/>
                </a:solidFill>
              </a:rPr>
              <a:t> </a:t>
            </a:r>
            <a:endParaRPr sz="1100">
              <a:solidFill>
                <a:schemeClr val="dk1"/>
              </a:solidFill>
            </a:endParaRPr>
          </a:p>
          <a:p>
            <a:pPr indent="0" lvl="0" marL="0" rtl="0" algn="l">
              <a:spcBef>
                <a:spcPts val="0"/>
              </a:spcBef>
              <a:spcAft>
                <a:spcPts val="0"/>
              </a:spcAft>
              <a:buNone/>
            </a:pPr>
            <a:r>
              <a:t/>
            </a:r>
            <a:endParaRPr sz="1000">
              <a:solidFill>
                <a:srgbClr val="0000FF"/>
              </a:solidFill>
            </a:endParaRPr>
          </a:p>
          <a:p>
            <a:pPr indent="0" lvl="0" marL="0" rtl="0" algn="l">
              <a:spcBef>
                <a:spcPts val="0"/>
              </a:spcBef>
              <a:spcAft>
                <a:spcPts val="0"/>
              </a:spcAft>
              <a:buNone/>
            </a:pPr>
            <a:r>
              <a:t/>
            </a:r>
            <a:endParaRPr sz="1000">
              <a:solidFill>
                <a:srgbClr val="0000FF"/>
              </a:solidFill>
            </a:endParaRPr>
          </a:p>
        </p:txBody>
      </p:sp>
      <p:pic>
        <p:nvPicPr>
          <p:cNvPr id="320" name="Google Shape;320;p42"/>
          <p:cNvPicPr preferRelativeResize="0"/>
          <p:nvPr/>
        </p:nvPicPr>
        <p:blipFill rotWithShape="1">
          <a:blip r:embed="rId4">
            <a:alphaModFix/>
          </a:blip>
          <a:srcRect b="68020" l="49492" r="4968" t="15074"/>
          <a:stretch/>
        </p:blipFill>
        <p:spPr>
          <a:xfrm>
            <a:off x="847602" y="1832143"/>
            <a:ext cx="2088232" cy="515951"/>
          </a:xfrm>
          <a:prstGeom prst="rect">
            <a:avLst/>
          </a:prstGeom>
          <a:noFill/>
          <a:ln>
            <a:noFill/>
          </a:ln>
        </p:spPr>
      </p:pic>
      <p:sp>
        <p:nvSpPr>
          <p:cNvPr id="321" name="Google Shape;321;p42"/>
          <p:cNvSpPr/>
          <p:nvPr/>
        </p:nvSpPr>
        <p:spPr>
          <a:xfrm>
            <a:off x="1217000" y="3048325"/>
            <a:ext cx="518700" cy="533100"/>
          </a:xfrm>
          <a:prstGeom prst="ellipse">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2"/>
          <p:cNvSpPr/>
          <p:nvPr/>
        </p:nvSpPr>
        <p:spPr>
          <a:xfrm>
            <a:off x="1332245" y="3174554"/>
            <a:ext cx="284100" cy="294900"/>
          </a:xfrm>
          <a:prstGeom prst="ellipse">
            <a:avLst/>
          </a:prstGeom>
          <a:solidFill>
            <a:srgbClr val="ED7D3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 name="Google Shape;323;p42"/>
          <p:cNvCxnSpPr>
            <a:stCxn id="322" idx="4"/>
          </p:cNvCxnSpPr>
          <p:nvPr/>
        </p:nvCxnSpPr>
        <p:spPr>
          <a:xfrm rot="10800000">
            <a:off x="794195" y="3460754"/>
            <a:ext cx="680100" cy="8700"/>
          </a:xfrm>
          <a:prstGeom prst="straightConnector1">
            <a:avLst/>
          </a:prstGeom>
          <a:noFill/>
          <a:ln cap="flat" cmpd="sng" w="19050">
            <a:solidFill>
              <a:srgbClr val="44546A"/>
            </a:solidFill>
            <a:prstDash val="dot"/>
            <a:round/>
            <a:headEnd len="med" w="med" type="none"/>
            <a:tailEnd len="med" w="med" type="none"/>
          </a:ln>
        </p:spPr>
      </p:cxnSp>
      <p:cxnSp>
        <p:nvCxnSpPr>
          <p:cNvPr id="324" name="Google Shape;324;p42"/>
          <p:cNvCxnSpPr>
            <a:stCxn id="322" idx="0"/>
          </p:cNvCxnSpPr>
          <p:nvPr/>
        </p:nvCxnSpPr>
        <p:spPr>
          <a:xfrm flipH="1">
            <a:off x="847595" y="3174554"/>
            <a:ext cx="626700" cy="19200"/>
          </a:xfrm>
          <a:prstGeom prst="straightConnector1">
            <a:avLst/>
          </a:prstGeom>
          <a:noFill/>
          <a:ln cap="flat" cmpd="sng" w="19050">
            <a:solidFill>
              <a:srgbClr val="44546A"/>
            </a:solidFill>
            <a:prstDash val="dot"/>
            <a:round/>
            <a:headEnd len="med" w="med" type="none"/>
            <a:tailEnd len="med" w="med" type="none"/>
          </a:ln>
        </p:spPr>
      </p:cxnSp>
      <p:sp>
        <p:nvSpPr>
          <p:cNvPr id="325" name="Google Shape;325;p42"/>
          <p:cNvSpPr txBox="1"/>
          <p:nvPr/>
        </p:nvSpPr>
        <p:spPr>
          <a:xfrm>
            <a:off x="416200" y="3117550"/>
            <a:ext cx="8541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rgbClr val="202124"/>
                </a:solidFill>
                <a:highlight>
                  <a:srgbClr val="FFFFFF"/>
                </a:highlight>
              </a:rPr>
              <a:t>0.02 µm</a:t>
            </a:r>
            <a:endParaRPr/>
          </a:p>
        </p:txBody>
      </p:sp>
      <p:sp>
        <p:nvSpPr>
          <p:cNvPr id="326" name="Google Shape;326;p42"/>
          <p:cNvSpPr txBox="1"/>
          <p:nvPr/>
        </p:nvSpPr>
        <p:spPr>
          <a:xfrm>
            <a:off x="570650" y="2819400"/>
            <a:ext cx="1285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900">
                <a:solidFill>
                  <a:srgbClr val="000000"/>
                </a:solidFill>
              </a:rPr>
              <a:t>anthropogenic SOA</a:t>
            </a:r>
            <a:endParaRPr b="1"/>
          </a:p>
        </p:txBody>
      </p:sp>
      <p:sp>
        <p:nvSpPr>
          <p:cNvPr id="327" name="Google Shape;327;p42"/>
          <p:cNvSpPr/>
          <p:nvPr/>
        </p:nvSpPr>
        <p:spPr>
          <a:xfrm>
            <a:off x="2512400" y="3048325"/>
            <a:ext cx="518700" cy="533100"/>
          </a:xfrm>
          <a:prstGeom prst="ellipse">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2"/>
          <p:cNvSpPr/>
          <p:nvPr/>
        </p:nvSpPr>
        <p:spPr>
          <a:xfrm>
            <a:off x="2627645" y="3174554"/>
            <a:ext cx="284100" cy="294900"/>
          </a:xfrm>
          <a:prstGeom prst="ellipse">
            <a:avLst/>
          </a:prstGeom>
          <a:solidFill>
            <a:srgbClr val="70AD47"/>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9" name="Google Shape;329;p42"/>
          <p:cNvCxnSpPr>
            <a:stCxn id="328" idx="4"/>
          </p:cNvCxnSpPr>
          <p:nvPr/>
        </p:nvCxnSpPr>
        <p:spPr>
          <a:xfrm rot="10800000">
            <a:off x="2089595" y="3460754"/>
            <a:ext cx="680100" cy="8700"/>
          </a:xfrm>
          <a:prstGeom prst="straightConnector1">
            <a:avLst/>
          </a:prstGeom>
          <a:noFill/>
          <a:ln cap="flat" cmpd="sng" w="19050">
            <a:solidFill>
              <a:srgbClr val="44546A"/>
            </a:solidFill>
            <a:prstDash val="dot"/>
            <a:round/>
            <a:headEnd len="med" w="med" type="none"/>
            <a:tailEnd len="med" w="med" type="none"/>
          </a:ln>
        </p:spPr>
      </p:cxnSp>
      <p:cxnSp>
        <p:nvCxnSpPr>
          <p:cNvPr id="330" name="Google Shape;330;p42"/>
          <p:cNvCxnSpPr>
            <a:stCxn id="328" idx="0"/>
          </p:cNvCxnSpPr>
          <p:nvPr/>
        </p:nvCxnSpPr>
        <p:spPr>
          <a:xfrm flipH="1">
            <a:off x="2142995" y="3174554"/>
            <a:ext cx="626700" cy="19200"/>
          </a:xfrm>
          <a:prstGeom prst="straightConnector1">
            <a:avLst/>
          </a:prstGeom>
          <a:noFill/>
          <a:ln cap="flat" cmpd="sng" w="19050">
            <a:solidFill>
              <a:srgbClr val="44546A"/>
            </a:solidFill>
            <a:prstDash val="dot"/>
            <a:round/>
            <a:headEnd len="med" w="med" type="none"/>
            <a:tailEnd len="med" w="med" type="none"/>
          </a:ln>
        </p:spPr>
      </p:cxnSp>
      <p:sp>
        <p:nvSpPr>
          <p:cNvPr id="331" name="Google Shape;331;p42"/>
          <p:cNvSpPr txBox="1"/>
          <p:nvPr/>
        </p:nvSpPr>
        <p:spPr>
          <a:xfrm>
            <a:off x="1711600" y="3117550"/>
            <a:ext cx="8541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rgbClr val="202124"/>
                </a:solidFill>
                <a:highlight>
                  <a:srgbClr val="FFFFFF"/>
                </a:highlight>
              </a:rPr>
              <a:t>0.02 µm</a:t>
            </a:r>
            <a:endParaRPr/>
          </a:p>
        </p:txBody>
      </p:sp>
      <p:sp>
        <p:nvSpPr>
          <p:cNvPr id="332" name="Google Shape;332;p42"/>
          <p:cNvSpPr txBox="1"/>
          <p:nvPr/>
        </p:nvSpPr>
        <p:spPr>
          <a:xfrm>
            <a:off x="1917400" y="2819400"/>
            <a:ext cx="146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900">
                <a:solidFill>
                  <a:srgbClr val="000000"/>
                </a:solidFill>
              </a:rPr>
              <a:t>biomass burning SOA</a:t>
            </a:r>
            <a:endParaRPr b="1"/>
          </a:p>
        </p:txBody>
      </p:sp>
      <p:sp>
        <p:nvSpPr>
          <p:cNvPr id="333" name="Google Shape;333;p42"/>
          <p:cNvSpPr/>
          <p:nvPr/>
        </p:nvSpPr>
        <p:spPr>
          <a:xfrm>
            <a:off x="1217000" y="3810325"/>
            <a:ext cx="518700" cy="533100"/>
          </a:xfrm>
          <a:prstGeom prst="ellipse">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2"/>
          <p:cNvSpPr/>
          <p:nvPr/>
        </p:nvSpPr>
        <p:spPr>
          <a:xfrm>
            <a:off x="1332245" y="3936554"/>
            <a:ext cx="284100" cy="294900"/>
          </a:xfrm>
          <a:prstGeom prst="ellipse">
            <a:avLst/>
          </a:prstGeom>
          <a:solidFill>
            <a:srgbClr val="AEC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5" name="Google Shape;335;p42"/>
          <p:cNvCxnSpPr>
            <a:stCxn id="334" idx="4"/>
          </p:cNvCxnSpPr>
          <p:nvPr/>
        </p:nvCxnSpPr>
        <p:spPr>
          <a:xfrm rot="10800000">
            <a:off x="794195" y="4222754"/>
            <a:ext cx="680100" cy="8700"/>
          </a:xfrm>
          <a:prstGeom prst="straightConnector1">
            <a:avLst/>
          </a:prstGeom>
          <a:noFill/>
          <a:ln cap="flat" cmpd="sng" w="19050">
            <a:solidFill>
              <a:srgbClr val="44546A"/>
            </a:solidFill>
            <a:prstDash val="dot"/>
            <a:round/>
            <a:headEnd len="med" w="med" type="none"/>
            <a:tailEnd len="med" w="med" type="none"/>
          </a:ln>
        </p:spPr>
      </p:cxnSp>
      <p:cxnSp>
        <p:nvCxnSpPr>
          <p:cNvPr id="336" name="Google Shape;336;p42"/>
          <p:cNvCxnSpPr>
            <a:stCxn id="334" idx="0"/>
          </p:cNvCxnSpPr>
          <p:nvPr/>
        </p:nvCxnSpPr>
        <p:spPr>
          <a:xfrm flipH="1">
            <a:off x="847595" y="3936554"/>
            <a:ext cx="626700" cy="19200"/>
          </a:xfrm>
          <a:prstGeom prst="straightConnector1">
            <a:avLst/>
          </a:prstGeom>
          <a:noFill/>
          <a:ln cap="flat" cmpd="sng" w="19050">
            <a:solidFill>
              <a:srgbClr val="44546A"/>
            </a:solidFill>
            <a:prstDash val="dot"/>
            <a:round/>
            <a:headEnd len="med" w="med" type="none"/>
            <a:tailEnd len="med" w="med" type="none"/>
          </a:ln>
        </p:spPr>
      </p:cxnSp>
      <p:sp>
        <p:nvSpPr>
          <p:cNvPr id="337" name="Google Shape;337;p42"/>
          <p:cNvSpPr txBox="1"/>
          <p:nvPr/>
        </p:nvSpPr>
        <p:spPr>
          <a:xfrm>
            <a:off x="416200" y="3879550"/>
            <a:ext cx="8541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rgbClr val="202124"/>
                </a:solidFill>
                <a:highlight>
                  <a:srgbClr val="FFFFFF"/>
                </a:highlight>
              </a:rPr>
              <a:t>0.02 µm</a:t>
            </a:r>
            <a:endParaRPr/>
          </a:p>
        </p:txBody>
      </p:sp>
      <p:sp>
        <p:nvSpPr>
          <p:cNvPr id="338" name="Google Shape;338;p42"/>
          <p:cNvSpPr txBox="1"/>
          <p:nvPr/>
        </p:nvSpPr>
        <p:spPr>
          <a:xfrm>
            <a:off x="416200" y="3581400"/>
            <a:ext cx="1501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900"/>
              <a:t>biogenic isoprene </a:t>
            </a:r>
            <a:r>
              <a:rPr b="1" lang="es" sz="900">
                <a:solidFill>
                  <a:srgbClr val="000000"/>
                </a:solidFill>
              </a:rPr>
              <a:t>SOA</a:t>
            </a:r>
            <a:endParaRPr b="1"/>
          </a:p>
        </p:txBody>
      </p:sp>
      <p:sp>
        <p:nvSpPr>
          <p:cNvPr id="339" name="Google Shape;339;p42"/>
          <p:cNvSpPr/>
          <p:nvPr/>
        </p:nvSpPr>
        <p:spPr>
          <a:xfrm>
            <a:off x="2512400" y="3810325"/>
            <a:ext cx="518700" cy="533100"/>
          </a:xfrm>
          <a:prstGeom prst="ellipse">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2"/>
          <p:cNvSpPr/>
          <p:nvPr/>
        </p:nvSpPr>
        <p:spPr>
          <a:xfrm>
            <a:off x="2627645" y="3936554"/>
            <a:ext cx="284100" cy="294900"/>
          </a:xfrm>
          <a:prstGeom prst="ellipse">
            <a:avLst/>
          </a:prstGeom>
          <a:solidFill>
            <a:srgbClr val="38761D"/>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1" name="Google Shape;341;p42"/>
          <p:cNvCxnSpPr>
            <a:stCxn id="340" idx="4"/>
          </p:cNvCxnSpPr>
          <p:nvPr/>
        </p:nvCxnSpPr>
        <p:spPr>
          <a:xfrm rot="10800000">
            <a:off x="2089595" y="4222754"/>
            <a:ext cx="680100" cy="8700"/>
          </a:xfrm>
          <a:prstGeom prst="straightConnector1">
            <a:avLst/>
          </a:prstGeom>
          <a:noFill/>
          <a:ln cap="flat" cmpd="sng" w="19050">
            <a:solidFill>
              <a:srgbClr val="44546A"/>
            </a:solidFill>
            <a:prstDash val="dot"/>
            <a:round/>
            <a:headEnd len="med" w="med" type="none"/>
            <a:tailEnd len="med" w="med" type="none"/>
          </a:ln>
        </p:spPr>
      </p:cxnSp>
      <p:cxnSp>
        <p:nvCxnSpPr>
          <p:cNvPr id="342" name="Google Shape;342;p42"/>
          <p:cNvCxnSpPr>
            <a:stCxn id="340" idx="0"/>
          </p:cNvCxnSpPr>
          <p:nvPr/>
        </p:nvCxnSpPr>
        <p:spPr>
          <a:xfrm flipH="1">
            <a:off x="2142995" y="3936554"/>
            <a:ext cx="626700" cy="19200"/>
          </a:xfrm>
          <a:prstGeom prst="straightConnector1">
            <a:avLst/>
          </a:prstGeom>
          <a:noFill/>
          <a:ln cap="flat" cmpd="sng" w="19050">
            <a:solidFill>
              <a:srgbClr val="44546A"/>
            </a:solidFill>
            <a:prstDash val="dot"/>
            <a:round/>
            <a:headEnd len="med" w="med" type="none"/>
            <a:tailEnd len="med" w="med" type="none"/>
          </a:ln>
        </p:spPr>
      </p:cxnSp>
      <p:sp>
        <p:nvSpPr>
          <p:cNvPr id="343" name="Google Shape;343;p42"/>
          <p:cNvSpPr txBox="1"/>
          <p:nvPr/>
        </p:nvSpPr>
        <p:spPr>
          <a:xfrm>
            <a:off x="1785300" y="3774163"/>
            <a:ext cx="85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rgbClr val="202124"/>
                </a:solidFill>
                <a:highlight>
                  <a:srgbClr val="FFFFFF"/>
                </a:highlight>
              </a:rPr>
              <a:t>0.02 µm</a:t>
            </a:r>
            <a:endParaRPr/>
          </a:p>
        </p:txBody>
      </p:sp>
      <p:sp>
        <p:nvSpPr>
          <p:cNvPr id="344" name="Google Shape;344;p42"/>
          <p:cNvSpPr txBox="1"/>
          <p:nvPr/>
        </p:nvSpPr>
        <p:spPr>
          <a:xfrm>
            <a:off x="1917400" y="3581400"/>
            <a:ext cx="146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900"/>
              <a:t>biogenic </a:t>
            </a:r>
            <a:r>
              <a:rPr b="1" lang="es" sz="900">
                <a:solidFill>
                  <a:srgbClr val="000000"/>
                </a:solidFill>
              </a:rPr>
              <a:t>terpeneSOA</a:t>
            </a:r>
            <a:endParaRPr b="1"/>
          </a:p>
        </p:txBody>
      </p:sp>
      <p:pic>
        <p:nvPicPr>
          <p:cNvPr id="345" name="Google Shape;345;p42"/>
          <p:cNvPicPr preferRelativeResize="0"/>
          <p:nvPr/>
        </p:nvPicPr>
        <p:blipFill>
          <a:blip r:embed="rId5">
            <a:alphaModFix/>
          </a:blip>
          <a:stretch>
            <a:fillRect/>
          </a:stretch>
        </p:blipFill>
        <p:spPr>
          <a:xfrm>
            <a:off x="4592800" y="1938225"/>
            <a:ext cx="3785999" cy="1870811"/>
          </a:xfrm>
          <a:prstGeom prst="rect">
            <a:avLst/>
          </a:prstGeom>
          <a:noFill/>
          <a:ln>
            <a:noFill/>
          </a:ln>
        </p:spPr>
      </p:pic>
      <p:pic>
        <p:nvPicPr>
          <p:cNvPr id="346" name="Google Shape;346;p42"/>
          <p:cNvPicPr preferRelativeResize="0"/>
          <p:nvPr/>
        </p:nvPicPr>
        <p:blipFill rotWithShape="1">
          <a:blip r:embed="rId6">
            <a:alphaModFix/>
          </a:blip>
          <a:srcRect b="0" l="0" r="0" t="0"/>
          <a:stretch/>
        </p:blipFill>
        <p:spPr>
          <a:xfrm>
            <a:off x="4985396" y="4164930"/>
            <a:ext cx="2925764" cy="731837"/>
          </a:xfrm>
          <a:prstGeom prst="rect">
            <a:avLst/>
          </a:prstGeom>
          <a:noFill/>
          <a:ln>
            <a:noFill/>
          </a:ln>
        </p:spPr>
      </p:pic>
      <p:sp>
        <p:nvSpPr>
          <p:cNvPr id="347" name="Google Shape;347;p42"/>
          <p:cNvSpPr txBox="1"/>
          <p:nvPr/>
        </p:nvSpPr>
        <p:spPr>
          <a:xfrm>
            <a:off x="4273200" y="3810325"/>
            <a:ext cx="18216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t>In c</a:t>
            </a:r>
            <a:r>
              <a:rPr lang="es" sz="1200"/>
              <a:t>ollaboration with: </a:t>
            </a:r>
            <a:endParaRPr sz="1200"/>
          </a:p>
        </p:txBody>
      </p:sp>
      <p:sp>
        <p:nvSpPr>
          <p:cNvPr id="348" name="Google Shape;348;p42"/>
          <p:cNvSpPr txBox="1"/>
          <p:nvPr/>
        </p:nvSpPr>
        <p:spPr>
          <a:xfrm>
            <a:off x="4374125" y="617400"/>
            <a:ext cx="4314600" cy="144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p>
          <a:p>
            <a:pPr indent="0" lvl="0" marL="0" rtl="0" algn="l">
              <a:spcBef>
                <a:spcPts val="0"/>
              </a:spcBef>
              <a:spcAft>
                <a:spcPts val="0"/>
              </a:spcAft>
              <a:buNone/>
            </a:pPr>
            <a:br>
              <a:rPr lang="es" sz="1200"/>
            </a:br>
            <a:r>
              <a:rPr lang="es" sz="1200">
                <a:solidFill>
                  <a:schemeClr val="dk1"/>
                </a:solidFill>
              </a:rPr>
              <a:t>We have performed sensitivity tests with different BrC fractions of OA to reproduce observations over Barcelona, Montseny, and Montsec EGAR stations: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sz="1200"/>
          </a:p>
        </p:txBody>
      </p:sp>
      <p:sp>
        <p:nvSpPr>
          <p:cNvPr id="349" name="Google Shape;349;p42"/>
          <p:cNvSpPr/>
          <p:nvPr/>
        </p:nvSpPr>
        <p:spPr>
          <a:xfrm rot="-2040752">
            <a:off x="3557609" y="2573960"/>
            <a:ext cx="680045" cy="469783"/>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grpSp>
        <p:nvGrpSpPr>
          <p:cNvPr id="354" name="Google Shape;354;p43"/>
          <p:cNvGrpSpPr/>
          <p:nvPr/>
        </p:nvGrpSpPr>
        <p:grpSpPr>
          <a:xfrm>
            <a:off x="3458375" y="2242924"/>
            <a:ext cx="5685624" cy="1915775"/>
            <a:chOff x="3458375" y="2242924"/>
            <a:chExt cx="5685624" cy="1915775"/>
          </a:xfrm>
        </p:grpSpPr>
        <p:pic>
          <p:nvPicPr>
            <p:cNvPr id="355" name="Google Shape;355;p43"/>
            <p:cNvPicPr preferRelativeResize="0"/>
            <p:nvPr/>
          </p:nvPicPr>
          <p:blipFill>
            <a:blip r:embed="rId3">
              <a:alphaModFix/>
            </a:blip>
            <a:stretch>
              <a:fillRect/>
            </a:stretch>
          </p:blipFill>
          <p:spPr>
            <a:xfrm>
              <a:off x="3458375" y="2242924"/>
              <a:ext cx="5685624" cy="1915775"/>
            </a:xfrm>
            <a:prstGeom prst="rect">
              <a:avLst/>
            </a:prstGeom>
            <a:noFill/>
            <a:ln>
              <a:noFill/>
            </a:ln>
          </p:spPr>
        </p:pic>
        <p:sp>
          <p:nvSpPr>
            <p:cNvPr id="356" name="Google Shape;356;p43"/>
            <p:cNvSpPr/>
            <p:nvPr/>
          </p:nvSpPr>
          <p:spPr>
            <a:xfrm>
              <a:off x="5891625" y="3173725"/>
              <a:ext cx="219000" cy="17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7" name="Google Shape;357;p43"/>
          <p:cNvSpPr txBox="1"/>
          <p:nvPr/>
        </p:nvSpPr>
        <p:spPr>
          <a:xfrm>
            <a:off x="0" y="641700"/>
            <a:ext cx="8988300" cy="7143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0"/>
              </a:spcBef>
              <a:spcAft>
                <a:spcPts val="0"/>
              </a:spcAft>
              <a:buNone/>
            </a:pPr>
            <a:r>
              <a:rPr lang="es" sz="1600"/>
              <a:t>Assessing role of dust mineralogy in atmospheric chemistry </a:t>
            </a:r>
            <a:endParaRPr sz="1600"/>
          </a:p>
          <a:p>
            <a:pPr indent="0" lvl="0" marL="457200" rtl="0" algn="ctr">
              <a:lnSpc>
                <a:spcPct val="150000"/>
              </a:lnSpc>
              <a:spcBef>
                <a:spcPts val="0"/>
              </a:spcBef>
              <a:spcAft>
                <a:spcPts val="0"/>
              </a:spcAft>
              <a:buNone/>
            </a:pPr>
            <a:r>
              <a:rPr lang="es" sz="1600"/>
              <a:t>(</a:t>
            </a:r>
            <a:r>
              <a:rPr lang="es" sz="1600"/>
              <a:t>as part of the </a:t>
            </a:r>
            <a:r>
              <a:rPr b="1" lang="es" sz="1600"/>
              <a:t>FRAGMENT (ERC) project</a:t>
            </a:r>
            <a:r>
              <a:rPr lang="es" sz="1600"/>
              <a:t>)</a:t>
            </a:r>
            <a:endParaRPr sz="1600"/>
          </a:p>
        </p:txBody>
      </p:sp>
      <p:sp>
        <p:nvSpPr>
          <p:cNvPr id="358" name="Google Shape;358;p43"/>
          <p:cNvSpPr txBox="1"/>
          <p:nvPr/>
        </p:nvSpPr>
        <p:spPr>
          <a:xfrm>
            <a:off x="244350" y="0"/>
            <a:ext cx="8655300" cy="64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s" sz="3300">
                <a:solidFill>
                  <a:srgbClr val="124484"/>
                </a:solidFill>
                <a:latin typeface="Calibri"/>
                <a:ea typeface="Calibri"/>
                <a:cs typeface="Calibri"/>
                <a:sym typeface="Calibri"/>
              </a:rPr>
              <a:t>D</a:t>
            </a:r>
            <a:r>
              <a:rPr b="1" lang="es" sz="3300">
                <a:solidFill>
                  <a:srgbClr val="124484"/>
                </a:solidFill>
                <a:latin typeface="Calibri"/>
                <a:ea typeface="Calibri"/>
                <a:cs typeface="Calibri"/>
                <a:sym typeface="Calibri"/>
              </a:rPr>
              <a:t>ust heterogeneous chemistry</a:t>
            </a:r>
            <a:endParaRPr>
              <a:solidFill>
                <a:srgbClr val="124484"/>
              </a:solidFill>
            </a:endParaRPr>
          </a:p>
        </p:txBody>
      </p:sp>
      <p:pic>
        <p:nvPicPr>
          <p:cNvPr id="359" name="Google Shape;359;p43"/>
          <p:cNvPicPr preferRelativeResize="0"/>
          <p:nvPr/>
        </p:nvPicPr>
        <p:blipFill rotWithShape="1">
          <a:blip r:embed="rId4">
            <a:alphaModFix/>
          </a:blip>
          <a:srcRect b="47970" l="50244" r="1430" t="7854"/>
          <a:stretch/>
        </p:blipFill>
        <p:spPr>
          <a:xfrm>
            <a:off x="0" y="2408150"/>
            <a:ext cx="3594625" cy="2430499"/>
          </a:xfrm>
          <a:prstGeom prst="rect">
            <a:avLst/>
          </a:prstGeom>
          <a:noFill/>
          <a:ln>
            <a:noFill/>
          </a:ln>
        </p:spPr>
      </p:pic>
      <p:pic>
        <p:nvPicPr>
          <p:cNvPr id="360" name="Google Shape;360;p43"/>
          <p:cNvPicPr preferRelativeResize="0"/>
          <p:nvPr/>
        </p:nvPicPr>
        <p:blipFill>
          <a:blip r:embed="rId5">
            <a:alphaModFix/>
          </a:blip>
          <a:stretch>
            <a:fillRect/>
          </a:stretch>
        </p:blipFill>
        <p:spPr>
          <a:xfrm>
            <a:off x="3657075" y="4341374"/>
            <a:ext cx="856400" cy="685700"/>
          </a:xfrm>
          <a:prstGeom prst="rect">
            <a:avLst/>
          </a:prstGeom>
          <a:noFill/>
          <a:ln>
            <a:noFill/>
          </a:ln>
        </p:spPr>
      </p:pic>
      <p:pic>
        <p:nvPicPr>
          <p:cNvPr id="361" name="Google Shape;361;p43"/>
          <p:cNvPicPr preferRelativeResize="0"/>
          <p:nvPr/>
        </p:nvPicPr>
        <p:blipFill>
          <a:blip r:embed="rId6">
            <a:alphaModFix/>
          </a:blip>
          <a:stretch>
            <a:fillRect/>
          </a:stretch>
        </p:blipFill>
        <p:spPr>
          <a:xfrm>
            <a:off x="3845425" y="3711725"/>
            <a:ext cx="1297455" cy="489675"/>
          </a:xfrm>
          <a:prstGeom prst="rect">
            <a:avLst/>
          </a:prstGeom>
          <a:noFill/>
          <a:ln>
            <a:noFill/>
          </a:ln>
        </p:spPr>
      </p:pic>
      <p:sp>
        <p:nvSpPr>
          <p:cNvPr id="362" name="Google Shape;362;p43"/>
          <p:cNvSpPr txBox="1"/>
          <p:nvPr/>
        </p:nvSpPr>
        <p:spPr>
          <a:xfrm>
            <a:off x="5477426" y="2410200"/>
            <a:ext cx="1387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900"/>
              <a:t>Uptake coefficient</a:t>
            </a:r>
            <a:endParaRPr b="1" sz="900"/>
          </a:p>
        </p:txBody>
      </p:sp>
      <p:sp>
        <p:nvSpPr>
          <p:cNvPr id="363" name="Google Shape;363;p43"/>
          <p:cNvSpPr txBox="1"/>
          <p:nvPr/>
        </p:nvSpPr>
        <p:spPr>
          <a:xfrm>
            <a:off x="68113" y="4764675"/>
            <a:ext cx="3458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 sz="800"/>
              <a:t>Image credit: </a:t>
            </a:r>
            <a:r>
              <a:rPr i="1" lang="es" sz="800"/>
              <a:t>María Gonçalves</a:t>
            </a:r>
            <a:endParaRPr i="1" sz="800"/>
          </a:p>
        </p:txBody>
      </p:sp>
      <p:grpSp>
        <p:nvGrpSpPr>
          <p:cNvPr id="364" name="Google Shape;364;p43"/>
          <p:cNvGrpSpPr/>
          <p:nvPr/>
        </p:nvGrpSpPr>
        <p:grpSpPr>
          <a:xfrm>
            <a:off x="116600" y="1780450"/>
            <a:ext cx="3073450" cy="585000"/>
            <a:chOff x="108050" y="1902825"/>
            <a:chExt cx="3073450" cy="585000"/>
          </a:xfrm>
        </p:grpSpPr>
        <p:sp>
          <p:nvSpPr>
            <p:cNvPr id="365" name="Google Shape;365;p43"/>
            <p:cNvSpPr txBox="1"/>
            <p:nvPr/>
          </p:nvSpPr>
          <p:spPr>
            <a:xfrm>
              <a:off x="235800" y="1902825"/>
              <a:ext cx="2945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300"/>
                <a:t>  </a:t>
              </a:r>
              <a:r>
                <a:rPr b="1" lang="es" sz="1300"/>
                <a:t> </a:t>
              </a:r>
              <a:r>
                <a:rPr lang="es" sz="1300"/>
                <a:t>Different sources → </a:t>
              </a:r>
              <a:endParaRPr sz="1300"/>
            </a:p>
            <a:p>
              <a:pPr indent="457200" lvl="0" marL="0" rtl="0" algn="l">
                <a:spcBef>
                  <a:spcPts val="0"/>
                </a:spcBef>
                <a:spcAft>
                  <a:spcPts val="0"/>
                </a:spcAft>
                <a:buNone/>
              </a:pPr>
              <a:r>
                <a:rPr lang="es" sz="1300"/>
                <a:t>different dust mineralogies</a:t>
              </a:r>
              <a:endParaRPr sz="1300"/>
            </a:p>
          </p:txBody>
        </p:sp>
        <p:sp>
          <p:nvSpPr>
            <p:cNvPr id="366" name="Google Shape;366;p43"/>
            <p:cNvSpPr/>
            <p:nvPr/>
          </p:nvSpPr>
          <p:spPr>
            <a:xfrm>
              <a:off x="108050" y="1944825"/>
              <a:ext cx="258600" cy="256200"/>
            </a:xfrm>
            <a:prstGeom prst="ellipse">
              <a:avLst/>
            </a:prstGeom>
            <a:solidFill>
              <a:srgbClr val="93C47D"/>
            </a:solidFill>
            <a:ln cap="flat" cmpd="sng" w="9525">
              <a:solidFill>
                <a:srgbClr val="0080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s" sz="1200"/>
                <a:t>1</a:t>
              </a:r>
              <a:endParaRPr b="1" sz="1200"/>
            </a:p>
          </p:txBody>
        </p:sp>
      </p:grpSp>
      <p:grpSp>
        <p:nvGrpSpPr>
          <p:cNvPr id="367" name="Google Shape;367;p43"/>
          <p:cNvGrpSpPr/>
          <p:nvPr/>
        </p:nvGrpSpPr>
        <p:grpSpPr>
          <a:xfrm>
            <a:off x="3139875" y="1690650"/>
            <a:ext cx="2569500" cy="585000"/>
            <a:chOff x="3122775" y="1723100"/>
            <a:chExt cx="2569500" cy="585000"/>
          </a:xfrm>
        </p:grpSpPr>
        <p:sp>
          <p:nvSpPr>
            <p:cNvPr id="368" name="Google Shape;368;p43"/>
            <p:cNvSpPr txBox="1"/>
            <p:nvPr/>
          </p:nvSpPr>
          <p:spPr>
            <a:xfrm>
              <a:off x="3122775" y="1723100"/>
              <a:ext cx="2569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300"/>
                <a:t>      </a:t>
              </a:r>
              <a:r>
                <a:rPr lang="es" sz="1300"/>
                <a:t>Dust is </a:t>
              </a:r>
              <a:r>
                <a:rPr lang="es" sz="1300"/>
                <a:t>emitted</a:t>
              </a:r>
              <a:r>
                <a:rPr lang="es" sz="1300"/>
                <a:t> and transported into the atmosphere</a:t>
              </a:r>
              <a:endParaRPr sz="1300"/>
            </a:p>
          </p:txBody>
        </p:sp>
        <p:sp>
          <p:nvSpPr>
            <p:cNvPr id="369" name="Google Shape;369;p43"/>
            <p:cNvSpPr/>
            <p:nvPr/>
          </p:nvSpPr>
          <p:spPr>
            <a:xfrm>
              <a:off x="3449650" y="1753975"/>
              <a:ext cx="258600" cy="256200"/>
            </a:xfrm>
            <a:prstGeom prst="ellipse">
              <a:avLst/>
            </a:prstGeom>
            <a:solidFill>
              <a:srgbClr val="93C47D"/>
            </a:solidFill>
            <a:ln cap="flat" cmpd="sng" w="9525">
              <a:solidFill>
                <a:srgbClr val="0080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s" sz="1200"/>
                <a:t>2</a:t>
              </a:r>
              <a:endParaRPr b="1" sz="1200"/>
            </a:p>
          </p:txBody>
        </p:sp>
      </p:grpSp>
      <p:grpSp>
        <p:nvGrpSpPr>
          <p:cNvPr id="370" name="Google Shape;370;p43"/>
          <p:cNvGrpSpPr/>
          <p:nvPr/>
        </p:nvGrpSpPr>
        <p:grpSpPr>
          <a:xfrm>
            <a:off x="5769150" y="1690638"/>
            <a:ext cx="3374700" cy="585000"/>
            <a:chOff x="5769300" y="1823150"/>
            <a:chExt cx="3374700" cy="585000"/>
          </a:xfrm>
        </p:grpSpPr>
        <p:sp>
          <p:nvSpPr>
            <p:cNvPr id="371" name="Google Shape;371;p43"/>
            <p:cNvSpPr txBox="1"/>
            <p:nvPr/>
          </p:nvSpPr>
          <p:spPr>
            <a:xfrm>
              <a:off x="5769300" y="1823150"/>
              <a:ext cx="3374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300"/>
                <a:t>     </a:t>
              </a:r>
              <a:r>
                <a:rPr lang="es" sz="1300"/>
                <a:t>Heterogeneous chemical reactions</a:t>
              </a:r>
              <a:endParaRPr sz="1300"/>
            </a:p>
            <a:p>
              <a:pPr indent="0" lvl="0" marL="0" rtl="0" algn="ctr">
                <a:spcBef>
                  <a:spcPts val="0"/>
                </a:spcBef>
                <a:spcAft>
                  <a:spcPts val="0"/>
                </a:spcAft>
                <a:buNone/>
              </a:pPr>
              <a:r>
                <a:rPr lang="es" sz="1300"/>
                <a:t>forming liquid coatings </a:t>
              </a:r>
              <a:endParaRPr sz="1300"/>
            </a:p>
          </p:txBody>
        </p:sp>
        <p:sp>
          <p:nvSpPr>
            <p:cNvPr id="372" name="Google Shape;372;p43"/>
            <p:cNvSpPr/>
            <p:nvPr/>
          </p:nvSpPr>
          <p:spPr>
            <a:xfrm>
              <a:off x="5974350" y="1887500"/>
              <a:ext cx="258600" cy="256200"/>
            </a:xfrm>
            <a:prstGeom prst="ellipse">
              <a:avLst/>
            </a:prstGeom>
            <a:solidFill>
              <a:srgbClr val="93C47D"/>
            </a:solidFill>
            <a:ln cap="flat" cmpd="sng" w="9525">
              <a:solidFill>
                <a:srgbClr val="0080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s" sz="1200"/>
                <a:t>3</a:t>
              </a:r>
              <a:endParaRPr b="1" sz="12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44"/>
          <p:cNvPicPr preferRelativeResize="0"/>
          <p:nvPr/>
        </p:nvPicPr>
        <p:blipFill>
          <a:blip r:embed="rId3">
            <a:alphaModFix/>
          </a:blip>
          <a:stretch>
            <a:fillRect/>
          </a:stretch>
        </p:blipFill>
        <p:spPr>
          <a:xfrm>
            <a:off x="460830" y="1384105"/>
            <a:ext cx="2995949" cy="994233"/>
          </a:xfrm>
          <a:prstGeom prst="rect">
            <a:avLst/>
          </a:prstGeom>
          <a:noFill/>
          <a:ln>
            <a:noFill/>
          </a:ln>
        </p:spPr>
      </p:pic>
      <p:sp>
        <p:nvSpPr>
          <p:cNvPr id="378" name="Google Shape;378;p44"/>
          <p:cNvSpPr txBox="1"/>
          <p:nvPr/>
        </p:nvSpPr>
        <p:spPr>
          <a:xfrm>
            <a:off x="105475" y="797800"/>
            <a:ext cx="41706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s" sz="1300"/>
              <a:t>     </a:t>
            </a:r>
            <a:r>
              <a:rPr lang="es" sz="1300">
                <a:solidFill>
                  <a:schemeClr val="dk1"/>
                </a:solidFill>
              </a:rPr>
              <a:t>I</a:t>
            </a:r>
            <a:r>
              <a:rPr lang="es" sz="1300">
                <a:solidFill>
                  <a:schemeClr val="dk1"/>
                </a:solidFill>
              </a:rPr>
              <a:t>n MONARCH </a:t>
            </a:r>
            <a:r>
              <a:rPr lang="es" sz="1300"/>
              <a:t>w</a:t>
            </a:r>
            <a:r>
              <a:rPr lang="es" sz="1300"/>
              <a:t>e i</a:t>
            </a:r>
            <a:r>
              <a:rPr b="1" lang="es" sz="1300"/>
              <a:t>mplemented</a:t>
            </a:r>
            <a:r>
              <a:rPr b="1" lang="es" sz="1300"/>
              <a:t> the </a:t>
            </a:r>
            <a:r>
              <a:rPr b="1" lang="es" sz="1300">
                <a:solidFill>
                  <a:schemeClr val="dk1"/>
                </a:solidFill>
              </a:rPr>
              <a:t>HNO</a:t>
            </a:r>
            <a:r>
              <a:rPr b="1" baseline="-25000" lang="es" sz="1300">
                <a:solidFill>
                  <a:schemeClr val="dk1"/>
                </a:solidFill>
              </a:rPr>
              <a:t>3</a:t>
            </a:r>
            <a:r>
              <a:rPr b="1" lang="es" sz="1300">
                <a:solidFill>
                  <a:schemeClr val="dk1"/>
                </a:solidFill>
              </a:rPr>
              <a:t> heterogeneous reaction </a:t>
            </a:r>
            <a:r>
              <a:rPr lang="es" sz="1300">
                <a:solidFill>
                  <a:schemeClr val="dk1"/>
                </a:solidFill>
              </a:rPr>
              <a:t>on dust surface</a:t>
            </a:r>
            <a:r>
              <a:rPr lang="es" sz="1300"/>
              <a:t>:</a:t>
            </a:r>
            <a:endParaRPr sz="1300"/>
          </a:p>
        </p:txBody>
      </p:sp>
      <p:sp>
        <p:nvSpPr>
          <p:cNvPr id="379" name="Google Shape;379;p44"/>
          <p:cNvSpPr txBox="1"/>
          <p:nvPr/>
        </p:nvSpPr>
        <p:spPr>
          <a:xfrm>
            <a:off x="244350" y="0"/>
            <a:ext cx="8655300" cy="64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s" sz="3300">
                <a:solidFill>
                  <a:srgbClr val="124484"/>
                </a:solidFill>
                <a:latin typeface="Calibri"/>
                <a:ea typeface="Calibri"/>
                <a:cs typeface="Calibri"/>
                <a:sym typeface="Calibri"/>
              </a:rPr>
              <a:t>MONARCH implementation</a:t>
            </a:r>
            <a:endParaRPr>
              <a:solidFill>
                <a:srgbClr val="124484"/>
              </a:solidFill>
            </a:endParaRPr>
          </a:p>
        </p:txBody>
      </p:sp>
      <p:sp>
        <p:nvSpPr>
          <p:cNvPr id="380" name="Google Shape;380;p44"/>
          <p:cNvSpPr txBox="1"/>
          <p:nvPr/>
        </p:nvSpPr>
        <p:spPr>
          <a:xfrm>
            <a:off x="244350" y="2852975"/>
            <a:ext cx="2996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Uptake coefficient</a:t>
            </a:r>
            <a:r>
              <a:rPr lang="es"/>
              <a:t> (𝛾) d</a:t>
            </a:r>
            <a:r>
              <a:rPr lang="es"/>
              <a:t>epends on:</a:t>
            </a:r>
            <a:endParaRPr/>
          </a:p>
          <a:p>
            <a:pPr indent="-317500" lvl="0" marL="457200" rtl="0" algn="l">
              <a:spcBef>
                <a:spcPts val="0"/>
              </a:spcBef>
              <a:spcAft>
                <a:spcPts val="0"/>
              </a:spcAft>
              <a:buSzPts val="1400"/>
              <a:buChar char="●"/>
            </a:pPr>
            <a:r>
              <a:rPr lang="es"/>
              <a:t>Dust mineralogy (source)</a:t>
            </a:r>
            <a:endParaRPr/>
          </a:p>
          <a:p>
            <a:pPr indent="-317500" lvl="0" marL="457200" rtl="0" algn="l">
              <a:spcBef>
                <a:spcPts val="0"/>
              </a:spcBef>
              <a:spcAft>
                <a:spcPts val="0"/>
              </a:spcAft>
              <a:buSzPts val="1400"/>
              <a:buChar char="●"/>
            </a:pPr>
            <a:r>
              <a:rPr lang="es"/>
              <a:t>Ambient humidity</a:t>
            </a:r>
            <a:endParaRPr/>
          </a:p>
          <a:p>
            <a:pPr indent="-317500" lvl="0" marL="457200" rtl="0" algn="l">
              <a:spcBef>
                <a:spcPts val="0"/>
              </a:spcBef>
              <a:spcAft>
                <a:spcPts val="0"/>
              </a:spcAft>
              <a:buSzPts val="1400"/>
              <a:buChar char="●"/>
            </a:pPr>
            <a:r>
              <a:rPr lang="es"/>
              <a:t>etc.</a:t>
            </a:r>
            <a:endParaRPr/>
          </a:p>
        </p:txBody>
      </p:sp>
      <p:cxnSp>
        <p:nvCxnSpPr>
          <p:cNvPr id="381" name="Google Shape;381;p44"/>
          <p:cNvCxnSpPr>
            <a:endCxn id="380" idx="0"/>
          </p:cNvCxnSpPr>
          <p:nvPr/>
        </p:nvCxnSpPr>
        <p:spPr>
          <a:xfrm>
            <a:off x="1742400" y="2433275"/>
            <a:ext cx="0" cy="419700"/>
          </a:xfrm>
          <a:prstGeom prst="straightConnector1">
            <a:avLst/>
          </a:prstGeom>
          <a:noFill/>
          <a:ln cap="flat" cmpd="sng" w="19050">
            <a:solidFill>
              <a:srgbClr val="0070C0"/>
            </a:solidFill>
            <a:prstDash val="solid"/>
            <a:round/>
            <a:headEnd len="med" w="med" type="none"/>
            <a:tailEnd len="med" w="med" type="triangle"/>
          </a:ln>
        </p:spPr>
      </p:cxnSp>
      <p:pic>
        <p:nvPicPr>
          <p:cNvPr id="382" name="Google Shape;382;p44"/>
          <p:cNvPicPr preferRelativeResize="0"/>
          <p:nvPr/>
        </p:nvPicPr>
        <p:blipFill>
          <a:blip r:embed="rId4">
            <a:alphaModFix/>
          </a:blip>
          <a:stretch>
            <a:fillRect/>
          </a:stretch>
        </p:blipFill>
        <p:spPr>
          <a:xfrm>
            <a:off x="5725200" y="2213425"/>
            <a:ext cx="3393499" cy="2124950"/>
          </a:xfrm>
          <a:prstGeom prst="rect">
            <a:avLst/>
          </a:prstGeom>
          <a:noFill/>
          <a:ln>
            <a:noFill/>
          </a:ln>
        </p:spPr>
      </p:pic>
      <p:cxnSp>
        <p:nvCxnSpPr>
          <p:cNvPr id="383" name="Google Shape;383;p44"/>
          <p:cNvCxnSpPr>
            <a:stCxn id="380" idx="3"/>
          </p:cNvCxnSpPr>
          <p:nvPr/>
        </p:nvCxnSpPr>
        <p:spPr>
          <a:xfrm flipH="1" rot="10800000">
            <a:off x="3240450" y="3120725"/>
            <a:ext cx="2083200" cy="255600"/>
          </a:xfrm>
          <a:prstGeom prst="straightConnector1">
            <a:avLst/>
          </a:prstGeom>
          <a:noFill/>
          <a:ln cap="flat" cmpd="sng" w="19050">
            <a:solidFill>
              <a:srgbClr val="0070C0"/>
            </a:solidFill>
            <a:prstDash val="solid"/>
            <a:round/>
            <a:headEnd len="med" w="med" type="none"/>
            <a:tailEnd len="med" w="med" type="triangle"/>
          </a:ln>
        </p:spPr>
      </p:cxnSp>
      <p:sp>
        <p:nvSpPr>
          <p:cNvPr id="384" name="Google Shape;384;p44"/>
          <p:cNvSpPr txBox="1"/>
          <p:nvPr/>
        </p:nvSpPr>
        <p:spPr>
          <a:xfrm>
            <a:off x="410825" y="4422150"/>
            <a:ext cx="5366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t>      Implementations are used in other </a:t>
            </a:r>
            <a:r>
              <a:rPr lang="es">
                <a:solidFill>
                  <a:schemeClr val="dk1"/>
                </a:solidFill>
              </a:rPr>
              <a:t>FRAGMENT working groups</a:t>
            </a:r>
            <a:r>
              <a:rPr lang="es"/>
              <a:t> </a:t>
            </a:r>
            <a:r>
              <a:rPr lang="es"/>
              <a:t>(i.e. </a:t>
            </a:r>
            <a:r>
              <a:rPr b="1" lang="es"/>
              <a:t>aerosol radiation</a:t>
            </a:r>
            <a:r>
              <a:rPr lang="es"/>
              <a:t>, </a:t>
            </a:r>
            <a:r>
              <a:rPr b="1" lang="es"/>
              <a:t>aerosol cloud interaction</a:t>
            </a:r>
            <a:r>
              <a:rPr lang="es"/>
              <a:t>)</a:t>
            </a:r>
            <a:endParaRPr/>
          </a:p>
        </p:txBody>
      </p:sp>
      <p:cxnSp>
        <p:nvCxnSpPr>
          <p:cNvPr id="385" name="Google Shape;385;p44"/>
          <p:cNvCxnSpPr>
            <a:endCxn id="384" idx="3"/>
          </p:cNvCxnSpPr>
          <p:nvPr/>
        </p:nvCxnSpPr>
        <p:spPr>
          <a:xfrm flipH="1">
            <a:off x="5776925" y="4422150"/>
            <a:ext cx="1557600" cy="307800"/>
          </a:xfrm>
          <a:prstGeom prst="bentConnector3">
            <a:avLst>
              <a:gd fmla="val 745" name="adj1"/>
            </a:avLst>
          </a:prstGeom>
          <a:noFill/>
          <a:ln cap="flat" cmpd="sng" w="19050">
            <a:solidFill>
              <a:srgbClr val="0070C0"/>
            </a:solidFill>
            <a:prstDash val="solid"/>
            <a:round/>
            <a:headEnd len="med" w="med" type="none"/>
            <a:tailEnd len="med" w="med" type="triangle"/>
          </a:ln>
        </p:spPr>
      </p:cxnSp>
      <p:sp>
        <p:nvSpPr>
          <p:cNvPr id="386" name="Google Shape;386;p44"/>
          <p:cNvSpPr/>
          <p:nvPr/>
        </p:nvSpPr>
        <p:spPr>
          <a:xfrm>
            <a:off x="105475" y="842650"/>
            <a:ext cx="258600" cy="256200"/>
          </a:xfrm>
          <a:prstGeom prst="ellipse">
            <a:avLst/>
          </a:prstGeom>
          <a:solidFill>
            <a:srgbClr val="93C47D"/>
          </a:solidFill>
          <a:ln cap="flat" cmpd="sng" w="9525">
            <a:solidFill>
              <a:srgbClr val="0080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s" sz="1200"/>
              <a:t>4</a:t>
            </a:r>
            <a:endParaRPr b="1" sz="1200"/>
          </a:p>
        </p:txBody>
      </p:sp>
      <p:sp>
        <p:nvSpPr>
          <p:cNvPr id="387" name="Google Shape;387;p44"/>
          <p:cNvSpPr/>
          <p:nvPr/>
        </p:nvSpPr>
        <p:spPr>
          <a:xfrm>
            <a:off x="683575" y="4447950"/>
            <a:ext cx="258600" cy="256200"/>
          </a:xfrm>
          <a:prstGeom prst="ellipse">
            <a:avLst/>
          </a:prstGeom>
          <a:solidFill>
            <a:srgbClr val="93C47D"/>
          </a:solidFill>
          <a:ln cap="flat" cmpd="sng" w="9525">
            <a:solidFill>
              <a:srgbClr val="0080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s" sz="1200"/>
              <a:t>6</a:t>
            </a:r>
            <a:endParaRPr b="1" sz="1200"/>
          </a:p>
        </p:txBody>
      </p:sp>
      <p:sp>
        <p:nvSpPr>
          <p:cNvPr id="388" name="Google Shape;388;p44"/>
          <p:cNvSpPr txBox="1"/>
          <p:nvPr/>
        </p:nvSpPr>
        <p:spPr>
          <a:xfrm>
            <a:off x="4701300" y="769750"/>
            <a:ext cx="4417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t>S</a:t>
            </a:r>
            <a:r>
              <a:rPr b="1" lang="es"/>
              <a:t>ensitivity studies</a:t>
            </a:r>
            <a:r>
              <a:rPr lang="es"/>
              <a:t> are performed and evaluated with observations</a:t>
            </a:r>
            <a:endParaRPr/>
          </a:p>
        </p:txBody>
      </p:sp>
      <p:sp>
        <p:nvSpPr>
          <p:cNvPr id="389" name="Google Shape;389;p44"/>
          <p:cNvSpPr/>
          <p:nvPr/>
        </p:nvSpPr>
        <p:spPr>
          <a:xfrm>
            <a:off x="4442700" y="842650"/>
            <a:ext cx="258600" cy="256200"/>
          </a:xfrm>
          <a:prstGeom prst="ellipse">
            <a:avLst/>
          </a:prstGeom>
          <a:solidFill>
            <a:srgbClr val="93C47D"/>
          </a:solidFill>
          <a:ln cap="flat" cmpd="sng" w="9525">
            <a:solidFill>
              <a:srgbClr val="0080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s" sz="1200"/>
              <a:t>5</a:t>
            </a:r>
            <a:endParaRPr b="1" sz="1200"/>
          </a:p>
        </p:txBody>
      </p:sp>
      <p:pic>
        <p:nvPicPr>
          <p:cNvPr id="390" name="Google Shape;390;p44"/>
          <p:cNvPicPr preferRelativeResize="0"/>
          <p:nvPr/>
        </p:nvPicPr>
        <p:blipFill>
          <a:blip r:embed="rId5">
            <a:alphaModFix/>
          </a:blip>
          <a:stretch>
            <a:fillRect/>
          </a:stretch>
        </p:blipFill>
        <p:spPr>
          <a:xfrm>
            <a:off x="4367050" y="1382800"/>
            <a:ext cx="2118824" cy="1272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5"/>
          <p:cNvSpPr txBox="1"/>
          <p:nvPr>
            <p:ph type="ctrTitle"/>
          </p:nvPr>
        </p:nvSpPr>
        <p:spPr>
          <a:xfrm>
            <a:off x="3056166" y="1389968"/>
            <a:ext cx="5693700" cy="2249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4890"/>
              </a:buClr>
              <a:buSzPts val="4700"/>
              <a:buFont typeface="Calibri"/>
              <a:buNone/>
            </a:pPr>
            <a:r>
              <a:rPr lang="es" sz="4700"/>
              <a:t>Iron Modeling  - </a:t>
            </a:r>
            <a:r>
              <a:rPr lang="es" sz="4700"/>
              <a:t>EC-Earth </a:t>
            </a:r>
            <a:endParaRPr sz="4700"/>
          </a:p>
        </p:txBody>
      </p:sp>
      <p:sp>
        <p:nvSpPr>
          <p:cNvPr id="396" name="Google Shape;396;p45"/>
          <p:cNvSpPr txBox="1"/>
          <p:nvPr>
            <p:ph idx="1" type="subTitle"/>
          </p:nvPr>
        </p:nvSpPr>
        <p:spPr>
          <a:xfrm>
            <a:off x="3426375" y="4571777"/>
            <a:ext cx="5323500" cy="927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s" sz="2800"/>
              <a:t>Elisa Bergas-Massó - PhD Student</a:t>
            </a:r>
            <a:endParaRPr sz="2800"/>
          </a:p>
          <a:p>
            <a:pPr indent="0" lvl="0" marL="0" rtl="0" algn="l">
              <a:lnSpc>
                <a:spcPct val="90000"/>
              </a:lnSpc>
              <a:spcBef>
                <a:spcPts val="1200"/>
              </a:spcBef>
              <a:spcAft>
                <a:spcPts val="1200"/>
              </a:spcAft>
              <a:buClr>
                <a:schemeClr val="dk1"/>
              </a:buClr>
              <a:buSzPts val="2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46"/>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02" name="Google Shape;402;p46"/>
          <p:cNvPicPr preferRelativeResize="0"/>
          <p:nvPr/>
        </p:nvPicPr>
        <p:blipFill rotWithShape="1">
          <a:blip r:embed="rId4">
            <a:alphaModFix/>
          </a:blip>
          <a:srcRect b="0" l="7502" r="-9" t="0"/>
          <a:stretch/>
        </p:blipFill>
        <p:spPr>
          <a:xfrm>
            <a:off x="6121500" y="3152625"/>
            <a:ext cx="905550" cy="957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7"/>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8"/>
          <p:cNvSpPr txBox="1"/>
          <p:nvPr>
            <p:ph type="ctrTitle"/>
          </p:nvPr>
        </p:nvSpPr>
        <p:spPr>
          <a:xfrm>
            <a:off x="3056166" y="1389968"/>
            <a:ext cx="5693700" cy="2249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4890"/>
              </a:buClr>
              <a:buSzPts val="4700"/>
              <a:buFont typeface="Calibri"/>
              <a:buNone/>
            </a:pPr>
            <a:r>
              <a:rPr lang="es" sz="4700"/>
              <a:t>Field campaigns in FRAGMENT</a:t>
            </a:r>
            <a:endParaRPr sz="4700"/>
          </a:p>
        </p:txBody>
      </p:sp>
      <p:sp>
        <p:nvSpPr>
          <p:cNvPr id="413" name="Google Shape;413;p48"/>
          <p:cNvSpPr txBox="1"/>
          <p:nvPr>
            <p:ph idx="1" type="subTitle"/>
          </p:nvPr>
        </p:nvSpPr>
        <p:spPr>
          <a:xfrm>
            <a:off x="3298550" y="4273850"/>
            <a:ext cx="5821500" cy="927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s" sz="2800"/>
              <a:t>Cristina González Flórez </a:t>
            </a:r>
            <a:r>
              <a:rPr lang="es" sz="2800"/>
              <a:t>- PhD Student</a:t>
            </a:r>
            <a:endParaRPr sz="2800"/>
          </a:p>
          <a:p>
            <a:pPr indent="0" lvl="0" marL="0" rtl="0" algn="l">
              <a:lnSpc>
                <a:spcPct val="90000"/>
              </a:lnSpc>
              <a:spcBef>
                <a:spcPts val="1200"/>
              </a:spcBef>
              <a:spcAft>
                <a:spcPts val="0"/>
              </a:spcAft>
              <a:buClr>
                <a:schemeClr val="dk1"/>
              </a:buClr>
              <a:buSzPts val="2800"/>
              <a:buNone/>
            </a:pPr>
            <a:r>
              <a:rPr lang="es" sz="2800"/>
              <a:t>Adolfo González Romero </a:t>
            </a:r>
            <a:r>
              <a:rPr lang="es" sz="2800"/>
              <a:t>- PhD Student</a:t>
            </a:r>
            <a:endParaRPr sz="2800"/>
          </a:p>
          <a:p>
            <a:pPr indent="0" lvl="0" marL="0" rtl="0" algn="l">
              <a:lnSpc>
                <a:spcPct val="90000"/>
              </a:lnSpc>
              <a:spcBef>
                <a:spcPts val="1200"/>
              </a:spcBef>
              <a:spcAft>
                <a:spcPts val="1200"/>
              </a:spcAft>
              <a:buClr>
                <a:schemeClr val="dk1"/>
              </a:buClr>
              <a:buSzPts val="28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7" name="Shape 417"/>
        <p:cNvGrpSpPr/>
        <p:nvPr/>
      </p:nvGrpSpPr>
      <p:grpSpPr>
        <a:xfrm>
          <a:off x="0" y="0"/>
          <a:ext cx="0" cy="0"/>
          <a:chOff x="0" y="0"/>
          <a:chExt cx="0" cy="0"/>
        </a:xfrm>
      </p:grpSpPr>
      <p:pic>
        <p:nvPicPr>
          <p:cNvPr id="418" name="Google Shape;418;p49"/>
          <p:cNvPicPr preferRelativeResize="0"/>
          <p:nvPr/>
        </p:nvPicPr>
        <p:blipFill>
          <a:blip r:embed="rId4">
            <a:alphaModFix/>
          </a:blip>
          <a:stretch>
            <a:fillRect/>
          </a:stretch>
        </p:blipFill>
        <p:spPr>
          <a:xfrm>
            <a:off x="570525" y="718762"/>
            <a:ext cx="5829749" cy="3705975"/>
          </a:xfrm>
          <a:prstGeom prst="rect">
            <a:avLst/>
          </a:prstGeom>
          <a:noFill/>
          <a:ln>
            <a:noFill/>
          </a:ln>
        </p:spPr>
      </p:pic>
      <p:pic>
        <p:nvPicPr>
          <p:cNvPr id="419" name="Google Shape;419;p49"/>
          <p:cNvPicPr preferRelativeResize="0"/>
          <p:nvPr/>
        </p:nvPicPr>
        <p:blipFill>
          <a:blip r:embed="rId5">
            <a:alphaModFix/>
          </a:blip>
          <a:stretch>
            <a:fillRect/>
          </a:stretch>
        </p:blipFill>
        <p:spPr>
          <a:xfrm>
            <a:off x="6712225" y="822500"/>
            <a:ext cx="1757000" cy="3654000"/>
          </a:xfrm>
          <a:prstGeom prst="rect">
            <a:avLst/>
          </a:prstGeom>
          <a:noFill/>
          <a:ln>
            <a:noFill/>
          </a:ln>
        </p:spPr>
      </p:pic>
      <p:sp>
        <p:nvSpPr>
          <p:cNvPr id="420" name="Google Shape;420;p49"/>
          <p:cNvSpPr txBox="1"/>
          <p:nvPr/>
        </p:nvSpPr>
        <p:spPr>
          <a:xfrm>
            <a:off x="570525" y="0"/>
            <a:ext cx="7898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004890"/>
                </a:solidFill>
              </a:rPr>
              <a:t>Frontiers in dust minerAloGical coMposition and its Effects upoN climaTe (FRAGMENT)</a:t>
            </a:r>
            <a:endParaRPr b="1" sz="1900">
              <a:solidFill>
                <a:srgbClr val="004890"/>
              </a:solidFill>
            </a:endParaRPr>
          </a:p>
        </p:txBody>
      </p:sp>
      <p:sp>
        <p:nvSpPr>
          <p:cNvPr id="421" name="Google Shape;421;p49"/>
          <p:cNvSpPr txBox="1"/>
          <p:nvPr/>
        </p:nvSpPr>
        <p:spPr>
          <a:xfrm>
            <a:off x="1481725" y="4424750"/>
            <a:ext cx="5230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t>Image credit: C. Pérez García-Pando (PI of FRAGMENT)</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2"/>
          <p:cNvSpPr txBox="1"/>
          <p:nvPr>
            <p:ph type="title"/>
          </p:nvPr>
        </p:nvSpPr>
        <p:spPr>
          <a:xfrm>
            <a:off x="464803" y="163420"/>
            <a:ext cx="8229598" cy="62879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lang="es"/>
              <a:t>Main goal</a:t>
            </a:r>
            <a:endParaRPr/>
          </a:p>
        </p:txBody>
      </p:sp>
      <p:sp>
        <p:nvSpPr>
          <p:cNvPr id="134" name="Google Shape;134;p32"/>
          <p:cNvSpPr txBox="1"/>
          <p:nvPr>
            <p:ph idx="1" type="body"/>
          </p:nvPr>
        </p:nvSpPr>
        <p:spPr>
          <a:xfrm>
            <a:off x="393253" y="888437"/>
            <a:ext cx="8528146" cy="1229223"/>
          </a:xfrm>
          <a:prstGeom prst="rect">
            <a:avLst/>
          </a:prstGeom>
          <a:noFill/>
          <a:ln>
            <a:noFill/>
          </a:ln>
        </p:spPr>
        <p:txBody>
          <a:bodyPr anchorCtr="0" anchor="t" bIns="45700" lIns="91425" spcFirstLastPara="1" rIns="91425" wrap="square" tIns="45700">
            <a:normAutofit/>
          </a:bodyPr>
          <a:lstStyle/>
          <a:p>
            <a:pPr indent="0" lvl="0" marL="76200" rtl="0" algn="ctr">
              <a:lnSpc>
                <a:spcPct val="90000"/>
              </a:lnSpc>
              <a:spcBef>
                <a:spcPts val="1000"/>
              </a:spcBef>
              <a:spcAft>
                <a:spcPts val="0"/>
              </a:spcAft>
              <a:buSzPts val="2400"/>
              <a:buNone/>
            </a:pPr>
            <a:r>
              <a:rPr lang="es"/>
              <a:t>To </a:t>
            </a:r>
            <a:r>
              <a:rPr lang="es">
                <a:solidFill>
                  <a:srgbClr val="FF0000"/>
                </a:solidFill>
              </a:rPr>
              <a:t>understand</a:t>
            </a:r>
            <a:r>
              <a:rPr lang="es"/>
              <a:t>, </a:t>
            </a:r>
            <a:r>
              <a:rPr lang="es">
                <a:solidFill>
                  <a:srgbClr val="FF0000"/>
                </a:solidFill>
              </a:rPr>
              <a:t>constrain</a:t>
            </a:r>
            <a:r>
              <a:rPr lang="es"/>
              <a:t> and </a:t>
            </a:r>
            <a:r>
              <a:rPr lang="es">
                <a:solidFill>
                  <a:srgbClr val="FF0000"/>
                </a:solidFill>
              </a:rPr>
              <a:t>predict</a:t>
            </a:r>
            <a:r>
              <a:rPr lang="es"/>
              <a:t> the spatiotemporal variations of </a:t>
            </a:r>
            <a:r>
              <a:rPr lang="es">
                <a:solidFill>
                  <a:srgbClr val="385623"/>
                </a:solidFill>
              </a:rPr>
              <a:t>atmospheric pollutants</a:t>
            </a:r>
            <a:r>
              <a:rPr lang="es"/>
              <a:t> </a:t>
            </a:r>
            <a:r>
              <a:rPr lang="es">
                <a:solidFill>
                  <a:srgbClr val="FF00FF"/>
                </a:solidFill>
              </a:rPr>
              <a:t>across scales</a:t>
            </a:r>
            <a:r>
              <a:rPr lang="es"/>
              <a:t> along with their effects upon </a:t>
            </a:r>
            <a:r>
              <a:rPr lang="es">
                <a:solidFill>
                  <a:srgbClr val="3E87E6"/>
                </a:solidFill>
              </a:rPr>
              <a:t>air quality, health, weather and climate</a:t>
            </a:r>
            <a:r>
              <a:rPr lang="es"/>
              <a:t>.</a:t>
            </a:r>
            <a:endParaRPr/>
          </a:p>
        </p:txBody>
      </p:sp>
      <p:grpSp>
        <p:nvGrpSpPr>
          <p:cNvPr id="135" name="Google Shape;135;p32"/>
          <p:cNvGrpSpPr/>
          <p:nvPr/>
        </p:nvGrpSpPr>
        <p:grpSpPr>
          <a:xfrm>
            <a:off x="1211632" y="2375099"/>
            <a:ext cx="7015208" cy="1919813"/>
            <a:chOff x="3495149" y="4684407"/>
            <a:chExt cx="5578694" cy="2097469"/>
          </a:xfrm>
        </p:grpSpPr>
        <p:pic>
          <p:nvPicPr>
            <p:cNvPr id="136" name="Google Shape;136;p32"/>
            <p:cNvPicPr preferRelativeResize="0"/>
            <p:nvPr/>
          </p:nvPicPr>
          <p:blipFill rotWithShape="1">
            <a:blip r:embed="rId3">
              <a:alphaModFix/>
            </a:blip>
            <a:srcRect b="0" l="0" r="0" t="0"/>
            <a:stretch/>
          </p:blipFill>
          <p:spPr>
            <a:xfrm>
              <a:off x="3495149" y="4697280"/>
              <a:ext cx="5501168" cy="2084596"/>
            </a:xfrm>
            <a:prstGeom prst="rect">
              <a:avLst/>
            </a:prstGeom>
            <a:noFill/>
            <a:ln>
              <a:noFill/>
            </a:ln>
          </p:spPr>
        </p:pic>
        <p:sp>
          <p:nvSpPr>
            <p:cNvPr id="137" name="Google Shape;137;p32"/>
            <p:cNvSpPr txBox="1"/>
            <p:nvPr/>
          </p:nvSpPr>
          <p:spPr>
            <a:xfrm>
              <a:off x="3935822" y="6195104"/>
              <a:ext cx="3674100" cy="33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Calibri"/>
                  <a:ea typeface="Calibri"/>
                  <a:cs typeface="Calibri"/>
                  <a:sym typeface="Calibri"/>
                </a:rPr>
                <a:t>NO</a:t>
              </a:r>
              <a:r>
                <a:rPr b="0" baseline="-25000" i="0" lang="es" sz="1400" u="none" cap="none" strike="noStrike">
                  <a:solidFill>
                    <a:schemeClr val="dk1"/>
                  </a:solidFill>
                  <a:latin typeface="Calibri"/>
                  <a:ea typeface="Calibri"/>
                  <a:cs typeface="Calibri"/>
                  <a:sym typeface="Calibri"/>
                </a:rPr>
                <a:t>x</a:t>
              </a:r>
              <a:r>
                <a:rPr b="0" i="0" lang="es" sz="1400" u="none" cap="none" strike="noStrike">
                  <a:solidFill>
                    <a:schemeClr val="dk1"/>
                  </a:solidFill>
                  <a:latin typeface="Calibri"/>
                  <a:ea typeface="Calibri"/>
                  <a:cs typeface="Calibri"/>
                  <a:sym typeface="Calibri"/>
                </a:rPr>
                <a:t>, SO</a:t>
              </a:r>
              <a:r>
                <a:rPr b="0" baseline="-25000" i="0" lang="es" sz="1400" u="none" cap="none" strike="noStrike">
                  <a:solidFill>
                    <a:schemeClr val="dk1"/>
                  </a:solidFill>
                  <a:latin typeface="Calibri"/>
                  <a:ea typeface="Calibri"/>
                  <a:cs typeface="Calibri"/>
                  <a:sym typeface="Calibri"/>
                </a:rPr>
                <a:t>2</a:t>
              </a:r>
              <a:r>
                <a:rPr b="0" i="0" lang="es" sz="1400" u="none" cap="none" strike="noStrike">
                  <a:solidFill>
                    <a:schemeClr val="dk1"/>
                  </a:solidFill>
                  <a:latin typeface="Calibri"/>
                  <a:ea typeface="Calibri"/>
                  <a:cs typeface="Calibri"/>
                  <a:sym typeface="Calibri"/>
                </a:rPr>
                <a:t>, NH</a:t>
              </a:r>
              <a:r>
                <a:rPr b="0" baseline="-25000" i="0" lang="es" sz="1400" u="none" cap="none" strike="noStrike">
                  <a:solidFill>
                    <a:schemeClr val="dk1"/>
                  </a:solidFill>
                  <a:latin typeface="Calibri"/>
                  <a:ea typeface="Calibri"/>
                  <a:cs typeface="Calibri"/>
                  <a:sym typeface="Calibri"/>
                </a:rPr>
                <a:t>3</a:t>
              </a:r>
              <a:r>
                <a:rPr b="0" i="0" lang="es" sz="1400" u="none" cap="none" strike="noStrike">
                  <a:solidFill>
                    <a:schemeClr val="dk1"/>
                  </a:solidFill>
                  <a:latin typeface="Calibri"/>
                  <a:ea typeface="Calibri"/>
                  <a:cs typeface="Calibri"/>
                  <a:sym typeface="Calibri"/>
                </a:rPr>
                <a:t>, POA, soot, sea salt, VOC</a:t>
              </a:r>
              <a:r>
                <a:rPr b="0" baseline="-25000" i="0" lang="es" sz="1400" u="none" cap="none" strike="noStrike">
                  <a:solidFill>
                    <a:schemeClr val="dk1"/>
                  </a:solidFill>
                  <a:latin typeface="Calibri"/>
                  <a:ea typeface="Calibri"/>
                  <a:cs typeface="Calibri"/>
                  <a:sym typeface="Calibri"/>
                </a:rPr>
                <a:t>s</a:t>
              </a:r>
              <a:r>
                <a:rPr b="0" i="0" lang="es"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p:txBody>
        </p:sp>
        <p:sp>
          <p:nvSpPr>
            <p:cNvPr id="138" name="Google Shape;138;p32"/>
            <p:cNvSpPr/>
            <p:nvPr/>
          </p:nvSpPr>
          <p:spPr>
            <a:xfrm>
              <a:off x="5588651" y="5715013"/>
              <a:ext cx="232800" cy="543000"/>
            </a:xfrm>
            <a:prstGeom prst="upArrow">
              <a:avLst>
                <a:gd fmla="val 50000" name="adj1"/>
                <a:gd fmla="val 50000" name="adj2"/>
              </a:avLst>
            </a:prstGeom>
            <a:gradFill>
              <a:gsLst>
                <a:gs pos="0">
                  <a:srgbClr val="485E92"/>
                </a:gs>
                <a:gs pos="50000">
                  <a:srgbClr val="0B4389"/>
                </a:gs>
                <a:gs pos="100000">
                  <a:srgbClr val="043A7D"/>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32"/>
            <p:cNvSpPr txBox="1"/>
            <p:nvPr/>
          </p:nvSpPr>
          <p:spPr>
            <a:xfrm>
              <a:off x="4556249" y="5289965"/>
              <a:ext cx="3829200" cy="33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Calibri"/>
                  <a:ea typeface="Calibri"/>
                  <a:cs typeface="Calibri"/>
                  <a:sym typeface="Calibri"/>
                </a:rPr>
                <a:t>O</a:t>
              </a:r>
              <a:r>
                <a:rPr b="0" baseline="-25000" i="0" lang="es" sz="1400" u="none" cap="none" strike="noStrike">
                  <a:solidFill>
                    <a:schemeClr val="dk1"/>
                  </a:solidFill>
                  <a:latin typeface="Calibri"/>
                  <a:ea typeface="Calibri"/>
                  <a:cs typeface="Calibri"/>
                  <a:sym typeface="Calibri"/>
                </a:rPr>
                <a:t>3</a:t>
              </a:r>
              <a:r>
                <a:rPr b="0" i="0" lang="es" sz="1400" u="none" cap="none" strike="noStrike">
                  <a:solidFill>
                    <a:schemeClr val="dk1"/>
                  </a:solidFill>
                  <a:latin typeface="Calibri"/>
                  <a:ea typeface="Calibri"/>
                  <a:cs typeface="Calibri"/>
                  <a:sym typeface="Calibri"/>
                </a:rPr>
                <a:t>, H</a:t>
              </a:r>
              <a:r>
                <a:rPr b="0" baseline="-25000" i="0" lang="es" sz="1400" u="none" cap="none" strike="noStrike">
                  <a:solidFill>
                    <a:schemeClr val="dk1"/>
                  </a:solidFill>
                  <a:latin typeface="Calibri"/>
                  <a:ea typeface="Calibri"/>
                  <a:cs typeface="Calibri"/>
                  <a:sym typeface="Calibri"/>
                </a:rPr>
                <a:t>2</a:t>
              </a:r>
              <a:r>
                <a:rPr b="0" i="0" lang="es" sz="1400" u="none" cap="none" strike="noStrike">
                  <a:solidFill>
                    <a:schemeClr val="dk1"/>
                  </a:solidFill>
                  <a:latin typeface="Calibri"/>
                  <a:ea typeface="Calibri"/>
                  <a:cs typeface="Calibri"/>
                  <a:sym typeface="Calibri"/>
                </a:rPr>
                <a:t>SO</a:t>
              </a:r>
              <a:r>
                <a:rPr b="0" baseline="-25000" i="0" lang="es" sz="1400" u="none" cap="none" strike="noStrike">
                  <a:solidFill>
                    <a:schemeClr val="dk1"/>
                  </a:solidFill>
                  <a:latin typeface="Calibri"/>
                  <a:ea typeface="Calibri"/>
                  <a:cs typeface="Calibri"/>
                  <a:sym typeface="Calibri"/>
                </a:rPr>
                <a:t>4</a:t>
              </a:r>
              <a:r>
                <a:rPr b="0" i="0" lang="es" sz="1400" u="none" cap="none" strike="noStrike">
                  <a:solidFill>
                    <a:schemeClr val="dk1"/>
                  </a:solidFill>
                  <a:latin typeface="Calibri"/>
                  <a:ea typeface="Calibri"/>
                  <a:cs typeface="Calibri"/>
                  <a:sym typeface="Calibri"/>
                </a:rPr>
                <a:t>, HNO</a:t>
              </a:r>
              <a:r>
                <a:rPr b="0" baseline="-25000" i="0" lang="es" sz="1400" u="none" cap="none" strike="noStrike">
                  <a:solidFill>
                    <a:schemeClr val="dk1"/>
                  </a:solidFill>
                  <a:latin typeface="Calibri"/>
                  <a:ea typeface="Calibri"/>
                  <a:cs typeface="Calibri"/>
                  <a:sym typeface="Calibri"/>
                </a:rPr>
                <a:t>3</a:t>
              </a:r>
              <a:r>
                <a:rPr b="0" i="0" lang="es" sz="1400" u="none" cap="none" strike="noStrike">
                  <a:solidFill>
                    <a:schemeClr val="dk1"/>
                  </a:solidFill>
                  <a:latin typeface="Calibri"/>
                  <a:ea typeface="Calibri"/>
                  <a:cs typeface="Calibri"/>
                  <a:sym typeface="Calibri"/>
                </a:rPr>
                <a:t>, BC, OA, NH</a:t>
              </a:r>
              <a:r>
                <a:rPr b="0" baseline="-25000" i="0" lang="es" sz="1400" u="none" cap="none" strike="noStrike">
                  <a:solidFill>
                    <a:schemeClr val="dk1"/>
                  </a:solidFill>
                  <a:latin typeface="Calibri"/>
                  <a:ea typeface="Calibri"/>
                  <a:cs typeface="Calibri"/>
                  <a:sym typeface="Calibri"/>
                </a:rPr>
                <a:t>4</a:t>
              </a:r>
              <a:r>
                <a:rPr b="0" baseline="30000" i="0" lang="es" sz="1400" u="none" cap="none" strike="noStrike">
                  <a:solidFill>
                    <a:schemeClr val="dk1"/>
                  </a:solidFill>
                  <a:latin typeface="Calibri"/>
                  <a:ea typeface="Calibri"/>
                  <a:cs typeface="Calibri"/>
                  <a:sym typeface="Calibri"/>
                </a:rPr>
                <a:t>+</a:t>
              </a:r>
              <a:r>
                <a:rPr b="0" i="0" lang="es" sz="1400" u="none" cap="none" strike="noStrike">
                  <a:solidFill>
                    <a:schemeClr val="dk1"/>
                  </a:solidFill>
                  <a:latin typeface="Calibri"/>
                  <a:ea typeface="Calibri"/>
                  <a:cs typeface="Calibri"/>
                  <a:sym typeface="Calibri"/>
                </a:rPr>
                <a:t>, SO</a:t>
              </a:r>
              <a:r>
                <a:rPr b="0" baseline="-25000" i="0" lang="es" sz="1400" u="none" cap="none" strike="noStrike">
                  <a:solidFill>
                    <a:schemeClr val="dk1"/>
                  </a:solidFill>
                  <a:latin typeface="Calibri"/>
                  <a:ea typeface="Calibri"/>
                  <a:cs typeface="Calibri"/>
                  <a:sym typeface="Calibri"/>
                </a:rPr>
                <a:t>4</a:t>
              </a:r>
              <a:r>
                <a:rPr b="0" baseline="30000" i="0" lang="es" sz="1400" u="none" cap="none" strike="noStrike">
                  <a:solidFill>
                    <a:schemeClr val="dk1"/>
                  </a:solidFill>
                  <a:latin typeface="Calibri"/>
                  <a:ea typeface="Calibri"/>
                  <a:cs typeface="Calibri"/>
                  <a:sym typeface="Calibri"/>
                </a:rPr>
                <a:t>2-</a:t>
              </a:r>
              <a:r>
                <a:rPr b="0" i="0" lang="es" sz="1400" u="none" cap="none" strike="noStrike">
                  <a:solidFill>
                    <a:schemeClr val="dk1"/>
                  </a:solidFill>
                  <a:latin typeface="Calibri"/>
                  <a:ea typeface="Calibri"/>
                  <a:cs typeface="Calibri"/>
                  <a:sym typeface="Calibri"/>
                </a:rPr>
                <a:t>, NO</a:t>
              </a:r>
              <a:r>
                <a:rPr b="0" baseline="-25000" i="0" lang="es" sz="1400" u="none" cap="none" strike="noStrike">
                  <a:solidFill>
                    <a:schemeClr val="dk1"/>
                  </a:solidFill>
                  <a:latin typeface="Calibri"/>
                  <a:ea typeface="Calibri"/>
                  <a:cs typeface="Calibri"/>
                  <a:sym typeface="Calibri"/>
                </a:rPr>
                <a:t>3</a:t>
              </a:r>
              <a:r>
                <a:rPr b="0" baseline="30000" i="0" lang="es"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p:txBody>
        </p:sp>
        <p:sp>
          <p:nvSpPr>
            <p:cNvPr id="140" name="Google Shape;140;p32"/>
            <p:cNvSpPr/>
            <p:nvPr/>
          </p:nvSpPr>
          <p:spPr>
            <a:xfrm>
              <a:off x="3645000" y="4855871"/>
              <a:ext cx="1366874" cy="350344"/>
            </a:xfrm>
            <a:custGeom>
              <a:rect b="b" l="l" r="r" t="t"/>
              <a:pathLst>
                <a:path extrusionOk="0" h="350344" w="1366874">
                  <a:moveTo>
                    <a:pt x="0" y="49799"/>
                  </a:moveTo>
                  <a:cubicBezTo>
                    <a:pt x="111482" y="15866"/>
                    <a:pt x="222965" y="-18066"/>
                    <a:pt x="329601" y="11019"/>
                  </a:cubicBezTo>
                  <a:cubicBezTo>
                    <a:pt x="436237" y="40104"/>
                    <a:pt x="518637" y="190377"/>
                    <a:pt x="639814" y="224309"/>
                  </a:cubicBezTo>
                  <a:cubicBezTo>
                    <a:pt x="760991" y="258241"/>
                    <a:pt x="935485" y="193608"/>
                    <a:pt x="1056662" y="214614"/>
                  </a:cubicBezTo>
                  <a:cubicBezTo>
                    <a:pt x="1177839" y="235620"/>
                    <a:pt x="1366874" y="350344"/>
                    <a:pt x="1366874" y="350344"/>
                  </a:cubicBezTo>
                </a:path>
              </a:pathLst>
            </a:custGeom>
            <a:noFill/>
            <a:ln cap="flat" cmpd="sng" w="635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32"/>
            <p:cNvSpPr/>
            <p:nvPr/>
          </p:nvSpPr>
          <p:spPr>
            <a:xfrm>
              <a:off x="5493435" y="4720867"/>
              <a:ext cx="1718933" cy="565877"/>
            </a:xfrm>
            <a:prstGeom prst="cloud">
              <a:avLst/>
            </a:prstGeom>
            <a:gradFill>
              <a:gsLst>
                <a:gs pos="0">
                  <a:srgbClr val="485E92"/>
                </a:gs>
                <a:gs pos="50000">
                  <a:srgbClr val="0B4389"/>
                </a:gs>
                <a:gs pos="100000">
                  <a:srgbClr val="043A7D"/>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32"/>
            <p:cNvSpPr txBox="1"/>
            <p:nvPr/>
          </p:nvSpPr>
          <p:spPr>
            <a:xfrm>
              <a:off x="8072516" y="5191079"/>
              <a:ext cx="632700" cy="33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Calibri"/>
                  <a:ea typeface="Calibri"/>
                  <a:cs typeface="Calibri"/>
                  <a:sym typeface="Calibri"/>
                </a:rPr>
                <a:t>dust</a:t>
              </a:r>
              <a:endParaRPr b="0" i="0" sz="1400" u="none" cap="none" strike="noStrike">
                <a:solidFill>
                  <a:schemeClr val="dk1"/>
                </a:solidFill>
                <a:latin typeface="Calibri"/>
                <a:ea typeface="Calibri"/>
                <a:cs typeface="Calibri"/>
                <a:sym typeface="Calibri"/>
              </a:endParaRPr>
            </a:p>
          </p:txBody>
        </p:sp>
        <p:cxnSp>
          <p:nvCxnSpPr>
            <p:cNvPr id="143" name="Google Shape;143;p32"/>
            <p:cNvCxnSpPr/>
            <p:nvPr/>
          </p:nvCxnSpPr>
          <p:spPr>
            <a:xfrm rot="10800000">
              <a:off x="7823235" y="5186825"/>
              <a:ext cx="1056600" cy="0"/>
            </a:xfrm>
            <a:prstGeom prst="straightConnector1">
              <a:avLst/>
            </a:prstGeom>
            <a:noFill/>
            <a:ln cap="flat" cmpd="sng" w="38100">
              <a:solidFill>
                <a:srgbClr val="C55A11"/>
              </a:solidFill>
              <a:prstDash val="solid"/>
              <a:miter lim="800000"/>
              <a:headEnd len="sm" w="sm" type="none"/>
              <a:tailEnd len="med" w="med" type="triangle"/>
            </a:ln>
          </p:spPr>
        </p:cxnSp>
        <p:sp>
          <p:nvSpPr>
            <p:cNvPr id="144" name="Google Shape;144;p32"/>
            <p:cNvSpPr txBox="1"/>
            <p:nvPr/>
          </p:nvSpPr>
          <p:spPr>
            <a:xfrm>
              <a:off x="3514929" y="4815040"/>
              <a:ext cx="1791985" cy="5043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Calibri"/>
                  <a:ea typeface="Calibri"/>
                  <a:cs typeface="Calibri"/>
                  <a:sym typeface="Calibri"/>
                </a:rPr>
                <a:t>Photochemistry</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Calibri"/>
                  <a:ea typeface="Calibri"/>
                  <a:cs typeface="Calibri"/>
                  <a:sym typeface="Calibri"/>
                </a:rPr>
                <a:t>Aerosol-radiation interactions</a:t>
              </a:r>
              <a:endParaRPr b="0" i="0" sz="1200" u="none" cap="none" strike="noStrike">
                <a:solidFill>
                  <a:schemeClr val="dk1"/>
                </a:solidFill>
                <a:latin typeface="Calibri"/>
                <a:ea typeface="Calibri"/>
                <a:cs typeface="Calibri"/>
                <a:sym typeface="Calibri"/>
              </a:endParaRPr>
            </a:p>
          </p:txBody>
        </p:sp>
        <p:sp>
          <p:nvSpPr>
            <p:cNvPr id="145" name="Google Shape;145;p32"/>
            <p:cNvSpPr txBox="1"/>
            <p:nvPr/>
          </p:nvSpPr>
          <p:spPr>
            <a:xfrm>
              <a:off x="5552519" y="4684407"/>
              <a:ext cx="1523728" cy="5043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lt1"/>
                  </a:solidFill>
                  <a:latin typeface="Calibri"/>
                  <a:ea typeface="Calibri"/>
                  <a:cs typeface="Calibri"/>
                  <a:sym typeface="Calibri"/>
                </a:rPr>
                <a:t>Cloud chemistry</a:t>
              </a:r>
              <a:endParaRPr b="0" i="0" sz="1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lt1"/>
                  </a:solidFill>
                  <a:latin typeface="Calibri"/>
                  <a:ea typeface="Calibri"/>
                  <a:cs typeface="Calibri"/>
                  <a:sym typeface="Calibri"/>
                </a:rPr>
                <a:t>Aerosol-cloud interactions</a:t>
              </a:r>
              <a:endParaRPr b="0" i="0" sz="1200" u="none" cap="none" strike="noStrike">
                <a:solidFill>
                  <a:schemeClr val="lt1"/>
                </a:solidFill>
                <a:latin typeface="Calibri"/>
                <a:ea typeface="Calibri"/>
                <a:cs typeface="Calibri"/>
                <a:sym typeface="Calibri"/>
              </a:endParaRPr>
            </a:p>
          </p:txBody>
        </p:sp>
        <p:sp>
          <p:nvSpPr>
            <p:cNvPr id="146" name="Google Shape;146;p32"/>
            <p:cNvSpPr txBox="1"/>
            <p:nvPr/>
          </p:nvSpPr>
          <p:spPr>
            <a:xfrm>
              <a:off x="7542043" y="4822670"/>
              <a:ext cx="1531800" cy="30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Calibri"/>
                  <a:ea typeface="Calibri"/>
                  <a:cs typeface="Calibri"/>
                  <a:sym typeface="Calibri"/>
                </a:rPr>
                <a:t>Long range transport</a:t>
              </a:r>
              <a:endParaRPr b="0" i="0" sz="1200" u="none" cap="none" strike="noStrike">
                <a:solidFill>
                  <a:schemeClr val="dk1"/>
                </a:solidFill>
                <a:latin typeface="Calibri"/>
                <a:ea typeface="Calibri"/>
                <a:cs typeface="Calibri"/>
                <a:sym typeface="Calibri"/>
              </a:endParaRPr>
            </a:p>
          </p:txBody>
        </p:sp>
        <p:sp>
          <p:nvSpPr>
            <p:cNvPr id="147" name="Google Shape;147;p32"/>
            <p:cNvSpPr txBox="1"/>
            <p:nvPr/>
          </p:nvSpPr>
          <p:spPr>
            <a:xfrm>
              <a:off x="5721861" y="5917440"/>
              <a:ext cx="829500" cy="30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Calibri"/>
                  <a:ea typeface="Calibri"/>
                  <a:cs typeface="Calibri"/>
                  <a:sym typeface="Calibri"/>
                </a:rPr>
                <a:t>Emissions</a:t>
              </a:r>
              <a:endParaRPr b="0" i="0" sz="1200" u="none" cap="none" strike="noStrike">
                <a:solidFill>
                  <a:schemeClr val="dk1"/>
                </a:solidFill>
                <a:latin typeface="Calibri"/>
                <a:ea typeface="Calibri"/>
                <a:cs typeface="Calibri"/>
                <a:sym typeface="Calibri"/>
              </a:endParaRPr>
            </a:p>
          </p:txBody>
        </p:sp>
        <p:sp>
          <p:nvSpPr>
            <p:cNvPr id="148" name="Google Shape;148;p32"/>
            <p:cNvSpPr txBox="1"/>
            <p:nvPr/>
          </p:nvSpPr>
          <p:spPr>
            <a:xfrm>
              <a:off x="8099081" y="6265949"/>
              <a:ext cx="936000" cy="30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Calibri"/>
                  <a:ea typeface="Calibri"/>
                  <a:cs typeface="Calibri"/>
                  <a:sym typeface="Calibri"/>
                </a:rPr>
                <a:t>Deposition</a:t>
              </a:r>
              <a:endParaRPr b="0" i="0" sz="12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pic>
        <p:nvPicPr>
          <p:cNvPr id="426" name="Google Shape;426;p50"/>
          <p:cNvPicPr preferRelativeResize="0"/>
          <p:nvPr/>
        </p:nvPicPr>
        <p:blipFill>
          <a:blip r:embed="rId4">
            <a:alphaModFix/>
          </a:blip>
          <a:stretch>
            <a:fillRect/>
          </a:stretch>
        </p:blipFill>
        <p:spPr>
          <a:xfrm>
            <a:off x="754375" y="659925"/>
            <a:ext cx="8217025" cy="4189975"/>
          </a:xfrm>
          <a:prstGeom prst="rect">
            <a:avLst/>
          </a:prstGeom>
          <a:noFill/>
          <a:ln>
            <a:noFill/>
          </a:ln>
        </p:spPr>
      </p:pic>
      <p:grpSp>
        <p:nvGrpSpPr>
          <p:cNvPr id="427" name="Google Shape;427;p50"/>
          <p:cNvGrpSpPr/>
          <p:nvPr/>
        </p:nvGrpSpPr>
        <p:grpSpPr>
          <a:xfrm>
            <a:off x="3997766" y="3586518"/>
            <a:ext cx="2522401" cy="609603"/>
            <a:chOff x="2674585" y="3811688"/>
            <a:chExt cx="2522401" cy="609603"/>
          </a:xfrm>
        </p:grpSpPr>
        <p:sp>
          <p:nvSpPr>
            <p:cNvPr id="428" name="Google Shape;428;p50"/>
            <p:cNvSpPr/>
            <p:nvPr/>
          </p:nvSpPr>
          <p:spPr>
            <a:xfrm>
              <a:off x="2674585" y="3811691"/>
              <a:ext cx="2522400" cy="609600"/>
            </a:xfrm>
            <a:prstGeom prst="wedgeRectCallout">
              <a:avLst>
                <a:gd fmla="val -20288" name="adj1"/>
                <a:gd fmla="val -313320" name="adj2"/>
              </a:avLst>
            </a:prstGeom>
            <a:solidFill>
              <a:srgbClr val="FFE599"/>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9" name="Google Shape;429;p50"/>
            <p:cNvSpPr txBox="1"/>
            <p:nvPr/>
          </p:nvSpPr>
          <p:spPr>
            <a:xfrm>
              <a:off x="2674586" y="3811688"/>
              <a:ext cx="2522400" cy="538500"/>
            </a:xfrm>
            <a:prstGeom prst="rect">
              <a:avLst/>
            </a:prstGeom>
            <a:solidFill>
              <a:srgbClr val="FFE599"/>
            </a:solid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M’Hamid el Ghizlane, Morocco, </a:t>
              </a:r>
              <a:r>
                <a:rPr lang="es"/>
                <a:t>S</a:t>
              </a:r>
              <a:r>
                <a:rPr b="0" i="0" lang="es" sz="1400" u="none" cap="none" strike="noStrike">
                  <a:solidFill>
                    <a:srgbClr val="000000"/>
                  </a:solidFill>
                  <a:latin typeface="Arial"/>
                  <a:ea typeface="Arial"/>
                  <a:cs typeface="Arial"/>
                  <a:sym typeface="Arial"/>
                </a:rPr>
                <a:t>eptember 2019</a:t>
              </a:r>
              <a:endParaRPr b="0" i="0" sz="2000" u="none" cap="none" strike="noStrike">
                <a:solidFill>
                  <a:srgbClr val="000000"/>
                </a:solidFill>
                <a:latin typeface="Arial"/>
                <a:ea typeface="Arial"/>
                <a:cs typeface="Arial"/>
                <a:sym typeface="Arial"/>
              </a:endParaRPr>
            </a:p>
          </p:txBody>
        </p:sp>
      </p:grpSp>
      <p:grpSp>
        <p:nvGrpSpPr>
          <p:cNvPr id="430" name="Google Shape;430;p50"/>
          <p:cNvGrpSpPr/>
          <p:nvPr/>
        </p:nvGrpSpPr>
        <p:grpSpPr>
          <a:xfrm>
            <a:off x="619425" y="3586551"/>
            <a:ext cx="2522401" cy="609600"/>
            <a:chOff x="-817086" y="3904789"/>
            <a:chExt cx="2522401" cy="609600"/>
          </a:xfrm>
        </p:grpSpPr>
        <p:sp>
          <p:nvSpPr>
            <p:cNvPr id="431" name="Google Shape;431;p50"/>
            <p:cNvSpPr/>
            <p:nvPr/>
          </p:nvSpPr>
          <p:spPr>
            <a:xfrm>
              <a:off x="-817086" y="3904789"/>
              <a:ext cx="2522400" cy="609600"/>
            </a:xfrm>
            <a:prstGeom prst="wedgeRectCallout">
              <a:avLst>
                <a:gd fmla="val 20743" name="adj1"/>
                <a:gd fmla="val -327643" name="adj2"/>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2" name="Google Shape;432;p50"/>
            <p:cNvSpPr txBox="1"/>
            <p:nvPr/>
          </p:nvSpPr>
          <p:spPr>
            <a:xfrm>
              <a:off x="-817085" y="3915560"/>
              <a:ext cx="2522400" cy="5385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Mojave desert, California, USA, </a:t>
              </a:r>
              <a:r>
                <a:rPr lang="es"/>
                <a:t>M</a:t>
              </a:r>
              <a:r>
                <a:rPr b="0" i="0" lang="es" sz="1400" u="none" cap="none" strike="noStrike">
                  <a:solidFill>
                    <a:srgbClr val="000000"/>
                  </a:solidFill>
                  <a:latin typeface="Arial"/>
                  <a:ea typeface="Arial"/>
                  <a:cs typeface="Arial"/>
                  <a:sym typeface="Arial"/>
                </a:rPr>
                <a:t>arch 2022</a:t>
              </a:r>
              <a:r>
                <a:rPr lang="es"/>
                <a:t>?</a:t>
              </a:r>
              <a:endParaRPr b="0" i="0" sz="1400" u="none" cap="none" strike="noStrike">
                <a:solidFill>
                  <a:srgbClr val="000000"/>
                </a:solidFill>
                <a:latin typeface="Arial"/>
                <a:ea typeface="Arial"/>
                <a:cs typeface="Arial"/>
                <a:sym typeface="Arial"/>
              </a:endParaRPr>
            </a:p>
          </p:txBody>
        </p:sp>
      </p:grpSp>
      <p:grpSp>
        <p:nvGrpSpPr>
          <p:cNvPr id="433" name="Google Shape;433;p50"/>
          <p:cNvGrpSpPr/>
          <p:nvPr/>
        </p:nvGrpSpPr>
        <p:grpSpPr>
          <a:xfrm>
            <a:off x="5444755" y="659936"/>
            <a:ext cx="2522401" cy="609600"/>
            <a:chOff x="6481092" y="1154086"/>
            <a:chExt cx="2522401" cy="609600"/>
          </a:xfrm>
        </p:grpSpPr>
        <p:sp>
          <p:nvSpPr>
            <p:cNvPr id="434" name="Google Shape;434;p50"/>
            <p:cNvSpPr/>
            <p:nvPr/>
          </p:nvSpPr>
          <p:spPr>
            <a:xfrm>
              <a:off x="6481092" y="1154086"/>
              <a:ext cx="2522400" cy="609600"/>
            </a:xfrm>
            <a:prstGeom prst="wedgeRectCallout">
              <a:avLst>
                <a:gd fmla="val -83191" name="adj1"/>
                <a:gd fmla="val 25777" name="adj2"/>
              </a:avLst>
            </a:prstGeom>
            <a:solidFill>
              <a:srgbClr val="D9EAD3"/>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5" name="Google Shape;435;p50"/>
            <p:cNvSpPr txBox="1"/>
            <p:nvPr/>
          </p:nvSpPr>
          <p:spPr>
            <a:xfrm>
              <a:off x="6481093" y="1198094"/>
              <a:ext cx="2522400" cy="5385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Vatnajökull glacier, Iceland, </a:t>
              </a:r>
              <a:r>
                <a:rPr lang="es"/>
                <a:t>A</a:t>
              </a:r>
              <a:r>
                <a:rPr b="0" i="0" lang="es" sz="1400" u="none" cap="none" strike="noStrike">
                  <a:solidFill>
                    <a:srgbClr val="000000"/>
                  </a:solidFill>
                  <a:latin typeface="Arial"/>
                  <a:ea typeface="Arial"/>
                  <a:cs typeface="Arial"/>
                  <a:sym typeface="Arial"/>
                </a:rPr>
                <a:t>ugust 2021 </a:t>
              </a:r>
              <a:endParaRPr b="0" i="0" sz="1400" u="none" cap="none" strike="noStrike">
                <a:solidFill>
                  <a:srgbClr val="000000"/>
                </a:solidFill>
                <a:latin typeface="Arial"/>
                <a:ea typeface="Arial"/>
                <a:cs typeface="Arial"/>
                <a:sym typeface="Arial"/>
              </a:endParaRPr>
            </a:p>
          </p:txBody>
        </p:sp>
      </p:grpSp>
      <p:grpSp>
        <p:nvGrpSpPr>
          <p:cNvPr id="436" name="Google Shape;436;p50"/>
          <p:cNvGrpSpPr/>
          <p:nvPr/>
        </p:nvGrpSpPr>
        <p:grpSpPr>
          <a:xfrm>
            <a:off x="6447049" y="1754700"/>
            <a:ext cx="2377621" cy="609600"/>
            <a:chOff x="9668442" y="1963711"/>
            <a:chExt cx="2522407" cy="609600"/>
          </a:xfrm>
        </p:grpSpPr>
        <p:sp>
          <p:nvSpPr>
            <p:cNvPr id="437" name="Google Shape;437;p50"/>
            <p:cNvSpPr/>
            <p:nvPr/>
          </p:nvSpPr>
          <p:spPr>
            <a:xfrm>
              <a:off x="9668442" y="1963711"/>
              <a:ext cx="2522400" cy="609600"/>
            </a:xfrm>
            <a:prstGeom prst="wedgeRectCallout">
              <a:avLst>
                <a:gd fmla="val -114078" name="adj1"/>
                <a:gd fmla="val -24083" name="adj2"/>
              </a:avLst>
            </a:prstGeom>
            <a:solidFill>
              <a:srgbClr val="FFFFFF"/>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8" name="Google Shape;438;p50"/>
            <p:cNvSpPr txBox="1"/>
            <p:nvPr/>
          </p:nvSpPr>
          <p:spPr>
            <a:xfrm>
              <a:off x="9668449" y="2114619"/>
              <a:ext cx="25224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Morocco, </a:t>
              </a:r>
              <a:r>
                <a:rPr lang="es"/>
                <a:t>S</a:t>
              </a:r>
              <a:r>
                <a:rPr b="0" i="0" lang="es" sz="1400" u="none" cap="none" strike="noStrike">
                  <a:solidFill>
                    <a:srgbClr val="000000"/>
                  </a:solidFill>
                  <a:latin typeface="Arial"/>
                  <a:ea typeface="Arial"/>
                  <a:cs typeface="Arial"/>
                  <a:sym typeface="Arial"/>
                </a:rPr>
                <a:t>eptember 2022?</a:t>
              </a:r>
              <a:endParaRPr b="0" i="0" sz="1400" u="none" cap="none" strike="noStrike">
                <a:solidFill>
                  <a:srgbClr val="000000"/>
                </a:solidFill>
                <a:latin typeface="Arial"/>
                <a:ea typeface="Arial"/>
                <a:cs typeface="Arial"/>
                <a:sym typeface="Arial"/>
              </a:endParaRPr>
            </a:p>
          </p:txBody>
        </p:sp>
      </p:grpSp>
      <p:sp>
        <p:nvSpPr>
          <p:cNvPr id="439" name="Google Shape;439;p50"/>
          <p:cNvSpPr txBox="1"/>
          <p:nvPr/>
        </p:nvSpPr>
        <p:spPr>
          <a:xfrm>
            <a:off x="754375" y="55475"/>
            <a:ext cx="78987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004890"/>
                </a:solidFill>
              </a:rPr>
              <a:t>Field campaigns in FRAGMENT</a:t>
            </a:r>
            <a:endParaRPr b="1" sz="1900">
              <a:solidFill>
                <a:srgbClr val="004890"/>
              </a:solidFill>
            </a:endParaRPr>
          </a:p>
        </p:txBody>
      </p:sp>
      <p:sp>
        <p:nvSpPr>
          <p:cNvPr id="440" name="Google Shape;440;p50"/>
          <p:cNvSpPr/>
          <p:nvPr/>
        </p:nvSpPr>
        <p:spPr>
          <a:xfrm>
            <a:off x="109363" y="792525"/>
            <a:ext cx="158400" cy="1350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0"/>
          <p:cNvSpPr/>
          <p:nvPr/>
        </p:nvSpPr>
        <p:spPr>
          <a:xfrm>
            <a:off x="109363" y="559025"/>
            <a:ext cx="158400" cy="1350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0"/>
          <p:cNvSpPr/>
          <p:nvPr/>
        </p:nvSpPr>
        <p:spPr>
          <a:xfrm>
            <a:off x="109363" y="1026025"/>
            <a:ext cx="158400" cy="1350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0"/>
          <p:cNvSpPr txBox="1"/>
          <p:nvPr/>
        </p:nvSpPr>
        <p:spPr>
          <a:xfrm>
            <a:off x="212288" y="426425"/>
            <a:ext cx="20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Successfully concluded</a:t>
            </a:r>
            <a:endParaRPr/>
          </a:p>
        </p:txBody>
      </p:sp>
      <p:sp>
        <p:nvSpPr>
          <p:cNvPr id="444" name="Google Shape;444;p50"/>
          <p:cNvSpPr txBox="1"/>
          <p:nvPr/>
        </p:nvSpPr>
        <p:spPr>
          <a:xfrm>
            <a:off x="212288" y="659925"/>
            <a:ext cx="20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Ongoing preparations </a:t>
            </a:r>
            <a:endParaRPr/>
          </a:p>
        </p:txBody>
      </p:sp>
      <p:sp>
        <p:nvSpPr>
          <p:cNvPr id="445" name="Google Shape;445;p50"/>
          <p:cNvSpPr txBox="1"/>
          <p:nvPr/>
        </p:nvSpPr>
        <p:spPr>
          <a:xfrm>
            <a:off x="212288" y="893425"/>
            <a:ext cx="20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Postponed</a:t>
            </a:r>
            <a:r>
              <a:rPr lang="es"/>
              <a:t> </a:t>
            </a:r>
            <a:endParaRPr/>
          </a:p>
        </p:txBody>
      </p:sp>
      <p:pic>
        <p:nvPicPr>
          <p:cNvPr id="446" name="Google Shape;446;p50"/>
          <p:cNvPicPr preferRelativeResize="0"/>
          <p:nvPr/>
        </p:nvPicPr>
        <p:blipFill>
          <a:blip r:embed="rId5">
            <a:alphaModFix/>
          </a:blip>
          <a:stretch>
            <a:fillRect/>
          </a:stretch>
        </p:blipFill>
        <p:spPr>
          <a:xfrm>
            <a:off x="465899" y="1220499"/>
            <a:ext cx="350400" cy="35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0" name="Shape 450"/>
        <p:cNvGrpSpPr/>
        <p:nvPr/>
      </p:nvGrpSpPr>
      <p:grpSpPr>
        <a:xfrm>
          <a:off x="0" y="0"/>
          <a:ext cx="0" cy="0"/>
          <a:chOff x="0" y="0"/>
          <a:chExt cx="0" cy="0"/>
        </a:xfrm>
      </p:grpSpPr>
      <p:pic>
        <p:nvPicPr>
          <p:cNvPr id="451" name="Google Shape;451;p51"/>
          <p:cNvPicPr preferRelativeResize="0"/>
          <p:nvPr/>
        </p:nvPicPr>
        <p:blipFill>
          <a:blip r:embed="rId4">
            <a:alphaModFix/>
          </a:blip>
          <a:stretch>
            <a:fillRect/>
          </a:stretch>
        </p:blipFill>
        <p:spPr>
          <a:xfrm>
            <a:off x="104850" y="390150"/>
            <a:ext cx="2702100" cy="3929126"/>
          </a:xfrm>
          <a:prstGeom prst="rect">
            <a:avLst/>
          </a:prstGeom>
          <a:noFill/>
          <a:ln>
            <a:noFill/>
          </a:ln>
        </p:spPr>
      </p:pic>
      <p:pic>
        <p:nvPicPr>
          <p:cNvPr id="452" name="Google Shape;452;p51" title="bsc charla.mp4">
            <a:hlinkClick r:id="rId5"/>
          </p:cNvPr>
          <p:cNvPicPr preferRelativeResize="0"/>
          <p:nvPr/>
        </p:nvPicPr>
        <p:blipFill>
          <a:blip r:embed="rId6">
            <a:alphaModFix/>
          </a:blip>
          <a:stretch>
            <a:fillRect/>
          </a:stretch>
        </p:blipFill>
        <p:spPr>
          <a:xfrm>
            <a:off x="3035375" y="580025"/>
            <a:ext cx="5912251" cy="3438501"/>
          </a:xfrm>
          <a:prstGeom prst="rect">
            <a:avLst/>
          </a:prstGeom>
          <a:noFill/>
          <a:ln>
            <a:noFill/>
          </a:ln>
        </p:spPr>
      </p:pic>
      <p:sp>
        <p:nvSpPr>
          <p:cNvPr id="453" name="Google Shape;453;p51"/>
          <p:cNvSpPr txBox="1"/>
          <p:nvPr/>
        </p:nvSpPr>
        <p:spPr>
          <a:xfrm>
            <a:off x="3273150" y="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004890"/>
                </a:solidFill>
              </a:rPr>
              <a:t>Experimental s</a:t>
            </a:r>
            <a:r>
              <a:rPr b="1" lang="es" sz="1900">
                <a:solidFill>
                  <a:srgbClr val="004890"/>
                </a:solidFill>
              </a:rPr>
              <a:t>etup</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7" name="Shape 457"/>
        <p:cNvGrpSpPr/>
        <p:nvPr/>
      </p:nvGrpSpPr>
      <p:grpSpPr>
        <a:xfrm>
          <a:off x="0" y="0"/>
          <a:ext cx="0" cy="0"/>
          <a:chOff x="0" y="0"/>
          <a:chExt cx="0" cy="0"/>
        </a:xfrm>
      </p:grpSpPr>
      <p:sp>
        <p:nvSpPr>
          <p:cNvPr id="458" name="Google Shape;458;p52"/>
          <p:cNvSpPr txBox="1"/>
          <p:nvPr/>
        </p:nvSpPr>
        <p:spPr>
          <a:xfrm>
            <a:off x="794925" y="55475"/>
            <a:ext cx="7655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004890"/>
                </a:solidFill>
              </a:rPr>
              <a:t>Meteorological &amp; airborne measurements</a:t>
            </a:r>
            <a:endParaRPr b="1" sz="1900">
              <a:solidFill>
                <a:srgbClr val="004890"/>
              </a:solidFill>
            </a:endParaRPr>
          </a:p>
        </p:txBody>
      </p:sp>
      <p:pic>
        <p:nvPicPr>
          <p:cNvPr id="459" name="Google Shape;459;p52"/>
          <p:cNvPicPr preferRelativeResize="0"/>
          <p:nvPr/>
        </p:nvPicPr>
        <p:blipFill rotWithShape="1">
          <a:blip r:embed="rId4">
            <a:alphaModFix/>
          </a:blip>
          <a:srcRect b="10746" l="0" r="0" t="0"/>
          <a:stretch/>
        </p:blipFill>
        <p:spPr>
          <a:xfrm>
            <a:off x="617675" y="458975"/>
            <a:ext cx="7908649" cy="39706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3" name="Shape 463"/>
        <p:cNvGrpSpPr/>
        <p:nvPr/>
      </p:nvGrpSpPr>
      <p:grpSpPr>
        <a:xfrm>
          <a:off x="0" y="0"/>
          <a:ext cx="0" cy="0"/>
          <a:chOff x="0" y="0"/>
          <a:chExt cx="0" cy="0"/>
        </a:xfrm>
      </p:grpSpPr>
      <p:pic>
        <p:nvPicPr>
          <p:cNvPr id="464" name="Google Shape;464;p53"/>
          <p:cNvPicPr preferRelativeResize="0"/>
          <p:nvPr/>
        </p:nvPicPr>
        <p:blipFill rotWithShape="1">
          <a:blip r:embed="rId4">
            <a:alphaModFix/>
          </a:blip>
          <a:srcRect b="28926" l="0" r="3521" t="0"/>
          <a:stretch/>
        </p:blipFill>
        <p:spPr>
          <a:xfrm>
            <a:off x="451601" y="915350"/>
            <a:ext cx="7451125" cy="3515126"/>
          </a:xfrm>
          <a:prstGeom prst="rect">
            <a:avLst/>
          </a:prstGeom>
          <a:noFill/>
          <a:ln>
            <a:noFill/>
          </a:ln>
        </p:spPr>
      </p:pic>
      <p:sp>
        <p:nvSpPr>
          <p:cNvPr id="465" name="Google Shape;465;p53"/>
          <p:cNvSpPr txBox="1"/>
          <p:nvPr/>
        </p:nvSpPr>
        <p:spPr>
          <a:xfrm>
            <a:off x="2366525" y="0"/>
            <a:ext cx="4901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004890"/>
                </a:solidFill>
              </a:rPr>
              <a:t>Local &amp; regional s</a:t>
            </a:r>
            <a:r>
              <a:rPr b="1" lang="es" sz="1900">
                <a:solidFill>
                  <a:srgbClr val="004890"/>
                </a:solidFill>
              </a:rPr>
              <a:t>oil sampling</a:t>
            </a:r>
            <a:endParaRPr b="1" sz="1900">
              <a:solidFill>
                <a:srgbClr val="004890"/>
              </a:solidFill>
            </a:endParaRPr>
          </a:p>
        </p:txBody>
      </p:sp>
      <p:sp>
        <p:nvSpPr>
          <p:cNvPr id="466" name="Google Shape;466;p53"/>
          <p:cNvSpPr/>
          <p:nvPr/>
        </p:nvSpPr>
        <p:spPr>
          <a:xfrm>
            <a:off x="389125" y="841925"/>
            <a:ext cx="6121800" cy="47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7" name="Google Shape;467;p53"/>
          <p:cNvGrpSpPr/>
          <p:nvPr/>
        </p:nvGrpSpPr>
        <p:grpSpPr>
          <a:xfrm>
            <a:off x="890250" y="623888"/>
            <a:ext cx="1066400" cy="1303050"/>
            <a:chOff x="248650" y="676625"/>
            <a:chExt cx="1066400" cy="1303050"/>
          </a:xfrm>
        </p:grpSpPr>
        <p:pic>
          <p:nvPicPr>
            <p:cNvPr id="468" name="Google Shape;468;p53"/>
            <p:cNvPicPr preferRelativeResize="0"/>
            <p:nvPr/>
          </p:nvPicPr>
          <p:blipFill rotWithShape="1">
            <a:blip r:embed="rId5">
              <a:alphaModFix/>
            </a:blip>
            <a:srcRect b="0" l="2363" r="33921" t="0"/>
            <a:stretch/>
          </p:blipFill>
          <p:spPr>
            <a:xfrm>
              <a:off x="284025" y="676625"/>
              <a:ext cx="1031025" cy="1213525"/>
            </a:xfrm>
            <a:prstGeom prst="rect">
              <a:avLst/>
            </a:prstGeom>
            <a:noFill/>
            <a:ln>
              <a:noFill/>
            </a:ln>
          </p:spPr>
        </p:pic>
        <p:sp>
          <p:nvSpPr>
            <p:cNvPr id="469" name="Google Shape;469;p53"/>
            <p:cNvSpPr txBox="1"/>
            <p:nvPr/>
          </p:nvSpPr>
          <p:spPr>
            <a:xfrm>
              <a:off x="248650" y="1610375"/>
              <a:ext cx="843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Dune</a:t>
              </a:r>
              <a:endParaRPr b="1" sz="1200"/>
            </a:p>
          </p:txBody>
        </p:sp>
      </p:grpSp>
      <p:grpSp>
        <p:nvGrpSpPr>
          <p:cNvPr id="470" name="Google Shape;470;p53"/>
          <p:cNvGrpSpPr/>
          <p:nvPr/>
        </p:nvGrpSpPr>
        <p:grpSpPr>
          <a:xfrm>
            <a:off x="2466025" y="589063"/>
            <a:ext cx="1127490" cy="1372700"/>
            <a:chOff x="1474025" y="660575"/>
            <a:chExt cx="1127490" cy="1372700"/>
          </a:xfrm>
        </p:grpSpPr>
        <p:pic>
          <p:nvPicPr>
            <p:cNvPr id="471" name="Google Shape;471;p53"/>
            <p:cNvPicPr preferRelativeResize="0"/>
            <p:nvPr/>
          </p:nvPicPr>
          <p:blipFill rotWithShape="1">
            <a:blip r:embed="rId6">
              <a:alphaModFix/>
            </a:blip>
            <a:srcRect b="0" l="0" r="0" t="12800"/>
            <a:stretch/>
          </p:blipFill>
          <p:spPr>
            <a:xfrm>
              <a:off x="1474025" y="660575"/>
              <a:ext cx="1063825" cy="1245606"/>
            </a:xfrm>
            <a:prstGeom prst="rect">
              <a:avLst/>
            </a:prstGeom>
            <a:noFill/>
            <a:ln>
              <a:noFill/>
            </a:ln>
          </p:spPr>
        </p:pic>
        <p:sp>
          <p:nvSpPr>
            <p:cNvPr id="472" name="Google Shape;472;p53"/>
            <p:cNvSpPr txBox="1"/>
            <p:nvPr/>
          </p:nvSpPr>
          <p:spPr>
            <a:xfrm>
              <a:off x="1613315" y="1479175"/>
              <a:ext cx="98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Paved sediment</a:t>
              </a:r>
              <a:endParaRPr b="1" sz="1200"/>
            </a:p>
          </p:txBody>
        </p:sp>
      </p:grpSp>
      <p:grpSp>
        <p:nvGrpSpPr>
          <p:cNvPr id="473" name="Google Shape;473;p53"/>
          <p:cNvGrpSpPr/>
          <p:nvPr/>
        </p:nvGrpSpPr>
        <p:grpSpPr>
          <a:xfrm>
            <a:off x="4029513" y="595275"/>
            <a:ext cx="1063838" cy="1360300"/>
            <a:chOff x="2696813" y="644550"/>
            <a:chExt cx="1063838" cy="1360300"/>
          </a:xfrm>
        </p:grpSpPr>
        <p:pic>
          <p:nvPicPr>
            <p:cNvPr id="474" name="Google Shape;474;p53"/>
            <p:cNvPicPr preferRelativeResize="0"/>
            <p:nvPr/>
          </p:nvPicPr>
          <p:blipFill rotWithShape="1">
            <a:blip r:embed="rId7">
              <a:alphaModFix/>
            </a:blip>
            <a:srcRect b="0" l="0" r="27870" t="37953"/>
            <a:stretch/>
          </p:blipFill>
          <p:spPr>
            <a:xfrm>
              <a:off x="2696825" y="644550"/>
              <a:ext cx="1063825" cy="1245600"/>
            </a:xfrm>
            <a:prstGeom prst="rect">
              <a:avLst/>
            </a:prstGeom>
            <a:noFill/>
            <a:ln>
              <a:noFill/>
            </a:ln>
          </p:spPr>
        </p:pic>
        <p:sp>
          <p:nvSpPr>
            <p:cNvPr id="475" name="Google Shape;475;p53"/>
            <p:cNvSpPr txBox="1"/>
            <p:nvPr/>
          </p:nvSpPr>
          <p:spPr>
            <a:xfrm>
              <a:off x="2696813" y="1635550"/>
              <a:ext cx="9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Sediment</a:t>
              </a:r>
              <a:endParaRPr b="1" sz="1200"/>
            </a:p>
          </p:txBody>
        </p:sp>
      </p:grpSp>
      <p:grpSp>
        <p:nvGrpSpPr>
          <p:cNvPr id="476" name="Google Shape;476;p53"/>
          <p:cNvGrpSpPr/>
          <p:nvPr/>
        </p:nvGrpSpPr>
        <p:grpSpPr>
          <a:xfrm>
            <a:off x="5479875" y="616213"/>
            <a:ext cx="1031025" cy="1318400"/>
            <a:chOff x="3900325" y="672000"/>
            <a:chExt cx="1031025" cy="1318400"/>
          </a:xfrm>
        </p:grpSpPr>
        <p:pic>
          <p:nvPicPr>
            <p:cNvPr id="477" name="Google Shape;477;p53"/>
            <p:cNvPicPr preferRelativeResize="0"/>
            <p:nvPr/>
          </p:nvPicPr>
          <p:blipFill rotWithShape="1">
            <a:blip r:embed="rId8">
              <a:alphaModFix/>
            </a:blip>
            <a:srcRect b="6696" l="0" r="17129" t="19557"/>
            <a:stretch/>
          </p:blipFill>
          <p:spPr>
            <a:xfrm>
              <a:off x="3900325" y="672000"/>
              <a:ext cx="1031025" cy="1222751"/>
            </a:xfrm>
            <a:prstGeom prst="rect">
              <a:avLst/>
            </a:prstGeom>
            <a:noFill/>
            <a:ln>
              <a:noFill/>
            </a:ln>
          </p:spPr>
        </p:pic>
        <p:sp>
          <p:nvSpPr>
            <p:cNvPr id="478" name="Google Shape;478;p53"/>
            <p:cNvSpPr txBox="1"/>
            <p:nvPr/>
          </p:nvSpPr>
          <p:spPr>
            <a:xfrm>
              <a:off x="3900325" y="1621100"/>
              <a:ext cx="9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Crust</a:t>
              </a:r>
              <a:endParaRPr b="1" sz="1200"/>
            </a:p>
          </p:txBody>
        </p:sp>
      </p:grpSp>
      <p:pic>
        <p:nvPicPr>
          <p:cNvPr id="479" name="Google Shape;479;p53"/>
          <p:cNvPicPr preferRelativeResize="0"/>
          <p:nvPr/>
        </p:nvPicPr>
        <p:blipFill>
          <a:blip r:embed="rId9">
            <a:alphaModFix/>
          </a:blip>
          <a:stretch>
            <a:fillRect/>
          </a:stretch>
        </p:blipFill>
        <p:spPr>
          <a:xfrm>
            <a:off x="7604875" y="528702"/>
            <a:ext cx="1127500" cy="1493423"/>
          </a:xfrm>
          <a:prstGeom prst="rect">
            <a:avLst/>
          </a:prstGeom>
          <a:noFill/>
          <a:ln>
            <a:noFill/>
          </a:ln>
        </p:spPr>
      </p:pic>
      <p:pic>
        <p:nvPicPr>
          <p:cNvPr id="480" name="Google Shape;480;p53"/>
          <p:cNvPicPr preferRelativeResize="0"/>
          <p:nvPr/>
        </p:nvPicPr>
        <p:blipFill rotWithShape="1">
          <a:blip r:embed="rId10">
            <a:alphaModFix/>
          </a:blip>
          <a:srcRect b="16078" l="19055" r="6826" t="23293"/>
          <a:stretch/>
        </p:blipFill>
        <p:spPr>
          <a:xfrm>
            <a:off x="6304575" y="3367675"/>
            <a:ext cx="2600850" cy="1598950"/>
          </a:xfrm>
          <a:prstGeom prst="rect">
            <a:avLst/>
          </a:prstGeom>
          <a:noFill/>
          <a:ln>
            <a:noFill/>
          </a:ln>
        </p:spPr>
      </p:pic>
      <p:sp>
        <p:nvSpPr>
          <p:cNvPr id="481" name="Google Shape;481;p53"/>
          <p:cNvSpPr txBox="1"/>
          <p:nvPr/>
        </p:nvSpPr>
        <p:spPr>
          <a:xfrm>
            <a:off x="7542825" y="1652825"/>
            <a:ext cx="125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Spectroscopy</a:t>
            </a:r>
            <a:endParaRPr b="1" sz="1200"/>
          </a:p>
        </p:txBody>
      </p:sp>
      <p:grpSp>
        <p:nvGrpSpPr>
          <p:cNvPr id="482" name="Google Shape;482;p53"/>
          <p:cNvGrpSpPr/>
          <p:nvPr/>
        </p:nvGrpSpPr>
        <p:grpSpPr>
          <a:xfrm>
            <a:off x="7542825" y="2022125"/>
            <a:ext cx="1362600" cy="1345550"/>
            <a:chOff x="5606375" y="428475"/>
            <a:chExt cx="1362600" cy="1345550"/>
          </a:xfrm>
        </p:grpSpPr>
        <p:pic>
          <p:nvPicPr>
            <p:cNvPr id="483" name="Google Shape;483;p53"/>
            <p:cNvPicPr preferRelativeResize="0"/>
            <p:nvPr/>
          </p:nvPicPr>
          <p:blipFill rotWithShape="1">
            <a:blip r:embed="rId11">
              <a:alphaModFix/>
            </a:blip>
            <a:srcRect b="30675" l="12426" r="0" t="0"/>
            <a:stretch/>
          </p:blipFill>
          <p:spPr>
            <a:xfrm>
              <a:off x="5641750" y="428475"/>
              <a:ext cx="1208824" cy="1275899"/>
            </a:xfrm>
            <a:prstGeom prst="rect">
              <a:avLst/>
            </a:prstGeom>
            <a:noFill/>
            <a:ln>
              <a:noFill/>
            </a:ln>
          </p:spPr>
        </p:pic>
        <p:sp>
          <p:nvSpPr>
            <p:cNvPr id="484" name="Google Shape;484;p53"/>
            <p:cNvSpPr txBox="1"/>
            <p:nvPr/>
          </p:nvSpPr>
          <p:spPr>
            <a:xfrm>
              <a:off x="5606375" y="1404725"/>
              <a:ext cx="136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Local Sampling</a:t>
              </a:r>
              <a:endParaRPr b="1" sz="1200"/>
            </a:p>
          </p:txBody>
        </p:sp>
      </p:grpSp>
      <p:sp>
        <p:nvSpPr>
          <p:cNvPr id="485" name="Google Shape;485;p53"/>
          <p:cNvSpPr txBox="1"/>
          <p:nvPr/>
        </p:nvSpPr>
        <p:spPr>
          <a:xfrm>
            <a:off x="7412625" y="4675150"/>
            <a:ext cx="1512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t>Surface</a:t>
            </a:r>
            <a:r>
              <a:rPr b="1" lang="es" sz="1200"/>
              <a:t> Sampling</a:t>
            </a:r>
            <a:endParaRPr b="1" sz="1200"/>
          </a:p>
        </p:txBody>
      </p:sp>
      <p:sp>
        <p:nvSpPr>
          <p:cNvPr id="486" name="Google Shape;486;p53"/>
          <p:cNvSpPr txBox="1"/>
          <p:nvPr/>
        </p:nvSpPr>
        <p:spPr>
          <a:xfrm>
            <a:off x="2749620" y="2911217"/>
            <a:ext cx="8439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1100">
                <a:solidFill>
                  <a:schemeClr val="dk1"/>
                </a:solidFill>
                <a:latin typeface="Calibri"/>
                <a:ea typeface="Calibri"/>
                <a:cs typeface="Calibri"/>
                <a:sym typeface="Calibri"/>
              </a:rPr>
              <a:t>CHEGAGA</a:t>
            </a:r>
            <a:endParaRPr sz="1100"/>
          </a:p>
        </p:txBody>
      </p:sp>
      <p:sp>
        <p:nvSpPr>
          <p:cNvPr id="487" name="Google Shape;487;p53"/>
          <p:cNvSpPr txBox="1"/>
          <p:nvPr/>
        </p:nvSpPr>
        <p:spPr>
          <a:xfrm>
            <a:off x="3218584" y="4099182"/>
            <a:ext cx="8808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1100">
                <a:solidFill>
                  <a:schemeClr val="dk1"/>
                </a:solidFill>
                <a:latin typeface="Calibri"/>
                <a:ea typeface="Calibri"/>
                <a:cs typeface="Calibri"/>
                <a:sym typeface="Calibri"/>
              </a:rPr>
              <a:t>OUED DRAA</a:t>
            </a:r>
            <a:endParaRPr sz="1100"/>
          </a:p>
        </p:txBody>
      </p:sp>
      <p:sp>
        <p:nvSpPr>
          <p:cNvPr id="488" name="Google Shape;488;p53"/>
          <p:cNvSpPr/>
          <p:nvPr/>
        </p:nvSpPr>
        <p:spPr>
          <a:xfrm>
            <a:off x="2046300" y="2781925"/>
            <a:ext cx="6584472" cy="1441155"/>
          </a:xfrm>
          <a:custGeom>
            <a:rect b="b" l="l" r="r" t="t"/>
            <a:pathLst>
              <a:path extrusionOk="0" h="1812773" w="8387862">
                <a:moveTo>
                  <a:pt x="8387862" y="0"/>
                </a:moveTo>
                <a:lnTo>
                  <a:pt x="8220808" y="123092"/>
                </a:lnTo>
                <a:cubicBezTo>
                  <a:pt x="8168054" y="162657"/>
                  <a:pt x="8112370" y="205154"/>
                  <a:pt x="8071339" y="237392"/>
                </a:cubicBezTo>
                <a:cubicBezTo>
                  <a:pt x="8030308" y="269630"/>
                  <a:pt x="8011259" y="291612"/>
                  <a:pt x="7974624" y="316523"/>
                </a:cubicBezTo>
                <a:cubicBezTo>
                  <a:pt x="7937989" y="341434"/>
                  <a:pt x="7880839" y="372207"/>
                  <a:pt x="7851531" y="386861"/>
                </a:cubicBezTo>
                <a:cubicBezTo>
                  <a:pt x="7822223" y="401515"/>
                  <a:pt x="7832481" y="407377"/>
                  <a:pt x="7798777" y="404446"/>
                </a:cubicBezTo>
                <a:cubicBezTo>
                  <a:pt x="7765073" y="401515"/>
                  <a:pt x="7696200" y="391257"/>
                  <a:pt x="7649308" y="369276"/>
                </a:cubicBezTo>
                <a:cubicBezTo>
                  <a:pt x="7602416" y="347295"/>
                  <a:pt x="7568712" y="298938"/>
                  <a:pt x="7517424" y="272561"/>
                </a:cubicBezTo>
                <a:cubicBezTo>
                  <a:pt x="7466135" y="246184"/>
                  <a:pt x="7403123" y="227134"/>
                  <a:pt x="7341577" y="211015"/>
                </a:cubicBezTo>
                <a:cubicBezTo>
                  <a:pt x="7280031" y="194896"/>
                  <a:pt x="7206762" y="184638"/>
                  <a:pt x="7148147" y="175846"/>
                </a:cubicBezTo>
                <a:cubicBezTo>
                  <a:pt x="7089532" y="167054"/>
                  <a:pt x="7049966" y="164123"/>
                  <a:pt x="6989885" y="158261"/>
                </a:cubicBezTo>
                <a:cubicBezTo>
                  <a:pt x="6929804" y="152399"/>
                  <a:pt x="6844812" y="139211"/>
                  <a:pt x="6787662" y="140676"/>
                </a:cubicBezTo>
                <a:cubicBezTo>
                  <a:pt x="6730512" y="142141"/>
                  <a:pt x="6708531" y="162657"/>
                  <a:pt x="6646985" y="167053"/>
                </a:cubicBezTo>
                <a:cubicBezTo>
                  <a:pt x="6585439" y="171449"/>
                  <a:pt x="6418385" y="167053"/>
                  <a:pt x="6418385" y="167053"/>
                </a:cubicBezTo>
                <a:cubicBezTo>
                  <a:pt x="6353908" y="167053"/>
                  <a:pt x="6308482" y="164122"/>
                  <a:pt x="6260124" y="167053"/>
                </a:cubicBezTo>
                <a:cubicBezTo>
                  <a:pt x="6211766" y="169984"/>
                  <a:pt x="6170735" y="175846"/>
                  <a:pt x="6128239" y="184638"/>
                </a:cubicBezTo>
                <a:cubicBezTo>
                  <a:pt x="6085743" y="193430"/>
                  <a:pt x="6037385" y="205153"/>
                  <a:pt x="6005147" y="219807"/>
                </a:cubicBezTo>
                <a:cubicBezTo>
                  <a:pt x="5972909" y="234461"/>
                  <a:pt x="5965581" y="256442"/>
                  <a:pt x="5934808" y="272561"/>
                </a:cubicBezTo>
                <a:cubicBezTo>
                  <a:pt x="5904035" y="288680"/>
                  <a:pt x="5843954" y="298938"/>
                  <a:pt x="5820508" y="316523"/>
                </a:cubicBezTo>
                <a:cubicBezTo>
                  <a:pt x="5797062" y="334108"/>
                  <a:pt x="5813181" y="353158"/>
                  <a:pt x="5794131" y="378069"/>
                </a:cubicBezTo>
                <a:cubicBezTo>
                  <a:pt x="5775081" y="402981"/>
                  <a:pt x="5732585" y="445477"/>
                  <a:pt x="5706208" y="465992"/>
                </a:cubicBezTo>
                <a:cubicBezTo>
                  <a:pt x="5679831" y="486507"/>
                  <a:pt x="5668108" y="486507"/>
                  <a:pt x="5635870" y="501161"/>
                </a:cubicBezTo>
                <a:cubicBezTo>
                  <a:pt x="5603632" y="515815"/>
                  <a:pt x="5543550" y="539261"/>
                  <a:pt x="5512777" y="553915"/>
                </a:cubicBezTo>
                <a:cubicBezTo>
                  <a:pt x="5482004" y="568569"/>
                  <a:pt x="5468815" y="574430"/>
                  <a:pt x="5451231" y="589084"/>
                </a:cubicBezTo>
                <a:cubicBezTo>
                  <a:pt x="5433646" y="603738"/>
                  <a:pt x="5430716" y="625719"/>
                  <a:pt x="5407270" y="641838"/>
                </a:cubicBezTo>
                <a:cubicBezTo>
                  <a:pt x="5383824" y="657957"/>
                  <a:pt x="5355981" y="671146"/>
                  <a:pt x="5310554" y="685800"/>
                </a:cubicBezTo>
                <a:cubicBezTo>
                  <a:pt x="5265127" y="700454"/>
                  <a:pt x="5166946" y="706315"/>
                  <a:pt x="5134708" y="729761"/>
                </a:cubicBezTo>
                <a:cubicBezTo>
                  <a:pt x="5102470" y="753207"/>
                  <a:pt x="5121520" y="797168"/>
                  <a:pt x="5117124" y="826476"/>
                </a:cubicBezTo>
                <a:cubicBezTo>
                  <a:pt x="5112728" y="855784"/>
                  <a:pt x="5125916" y="892419"/>
                  <a:pt x="5108331" y="905607"/>
                </a:cubicBezTo>
                <a:cubicBezTo>
                  <a:pt x="5090746" y="918796"/>
                  <a:pt x="5036527" y="908538"/>
                  <a:pt x="5011616" y="905607"/>
                </a:cubicBezTo>
                <a:cubicBezTo>
                  <a:pt x="4986705" y="902676"/>
                  <a:pt x="4979377" y="886558"/>
                  <a:pt x="4958862" y="888023"/>
                </a:cubicBezTo>
                <a:cubicBezTo>
                  <a:pt x="4938347" y="889488"/>
                  <a:pt x="4909039" y="896816"/>
                  <a:pt x="4888524" y="914400"/>
                </a:cubicBezTo>
                <a:cubicBezTo>
                  <a:pt x="4868009" y="931984"/>
                  <a:pt x="4835770" y="993530"/>
                  <a:pt x="4835770" y="993530"/>
                </a:cubicBezTo>
                <a:cubicBezTo>
                  <a:pt x="4818185" y="1011114"/>
                  <a:pt x="4812324" y="1011115"/>
                  <a:pt x="4783016" y="1019907"/>
                </a:cubicBezTo>
                <a:cubicBezTo>
                  <a:pt x="4753708" y="1028699"/>
                  <a:pt x="4706816" y="1030165"/>
                  <a:pt x="4659924" y="1046284"/>
                </a:cubicBezTo>
                <a:cubicBezTo>
                  <a:pt x="4613032" y="1062403"/>
                  <a:pt x="4542693" y="1093177"/>
                  <a:pt x="4501662" y="1116623"/>
                </a:cubicBezTo>
                <a:cubicBezTo>
                  <a:pt x="4460631" y="1140069"/>
                  <a:pt x="4441581" y="1138603"/>
                  <a:pt x="4413739" y="1186961"/>
                </a:cubicBezTo>
                <a:cubicBezTo>
                  <a:pt x="4385897" y="1235319"/>
                  <a:pt x="4355123" y="1356946"/>
                  <a:pt x="4334608" y="1406769"/>
                </a:cubicBezTo>
                <a:cubicBezTo>
                  <a:pt x="4314093" y="1456592"/>
                  <a:pt x="4314093" y="1466850"/>
                  <a:pt x="4290647" y="1485900"/>
                </a:cubicBezTo>
                <a:cubicBezTo>
                  <a:pt x="4267201" y="1504950"/>
                  <a:pt x="4246685" y="1515207"/>
                  <a:pt x="4193931" y="1521069"/>
                </a:cubicBezTo>
                <a:cubicBezTo>
                  <a:pt x="4141177" y="1526931"/>
                  <a:pt x="4026878" y="1515207"/>
                  <a:pt x="3974124" y="1521069"/>
                </a:cubicBezTo>
                <a:cubicBezTo>
                  <a:pt x="3921370" y="1526931"/>
                  <a:pt x="3925766" y="1534257"/>
                  <a:pt x="3877408" y="1556238"/>
                </a:cubicBezTo>
                <a:cubicBezTo>
                  <a:pt x="3829050" y="1578219"/>
                  <a:pt x="3738196" y="1630972"/>
                  <a:pt x="3683977" y="1652953"/>
                </a:cubicBezTo>
                <a:cubicBezTo>
                  <a:pt x="3629758" y="1674934"/>
                  <a:pt x="3603381" y="1673469"/>
                  <a:pt x="3552093" y="1688123"/>
                </a:cubicBezTo>
                <a:cubicBezTo>
                  <a:pt x="3500805" y="1702777"/>
                  <a:pt x="3431932" y="1723292"/>
                  <a:pt x="3376247" y="1740876"/>
                </a:cubicBezTo>
                <a:cubicBezTo>
                  <a:pt x="3320562" y="1758460"/>
                  <a:pt x="3272204" y="1781907"/>
                  <a:pt x="3217985" y="1793630"/>
                </a:cubicBezTo>
                <a:cubicBezTo>
                  <a:pt x="3163766" y="1805353"/>
                  <a:pt x="3113942" y="1817076"/>
                  <a:pt x="3050931" y="1811215"/>
                </a:cubicBezTo>
                <a:cubicBezTo>
                  <a:pt x="2987920" y="1805354"/>
                  <a:pt x="2907324" y="1781907"/>
                  <a:pt x="2839916" y="1758461"/>
                </a:cubicBezTo>
                <a:cubicBezTo>
                  <a:pt x="2772508" y="1735015"/>
                  <a:pt x="2688981" y="1692519"/>
                  <a:pt x="2646485" y="1670538"/>
                </a:cubicBezTo>
                <a:cubicBezTo>
                  <a:pt x="2603989" y="1648557"/>
                  <a:pt x="2639158" y="1630972"/>
                  <a:pt x="2584939" y="1626576"/>
                </a:cubicBezTo>
                <a:cubicBezTo>
                  <a:pt x="2530720" y="1622180"/>
                  <a:pt x="2385647" y="1636834"/>
                  <a:pt x="2321170" y="1644161"/>
                </a:cubicBezTo>
                <a:cubicBezTo>
                  <a:pt x="2256693" y="1651488"/>
                  <a:pt x="2244969" y="1663211"/>
                  <a:pt x="2198077" y="1670538"/>
                </a:cubicBezTo>
                <a:cubicBezTo>
                  <a:pt x="2151185" y="1677865"/>
                  <a:pt x="2096966" y="1685192"/>
                  <a:pt x="2039816" y="1688123"/>
                </a:cubicBezTo>
                <a:cubicBezTo>
                  <a:pt x="1982666" y="1691054"/>
                  <a:pt x="1855177" y="1688123"/>
                  <a:pt x="1855177" y="1688123"/>
                </a:cubicBezTo>
                <a:cubicBezTo>
                  <a:pt x="1806819" y="1688123"/>
                  <a:pt x="1793631" y="1710104"/>
                  <a:pt x="1749670" y="1688123"/>
                </a:cubicBezTo>
                <a:cubicBezTo>
                  <a:pt x="1705708" y="1666142"/>
                  <a:pt x="1639766" y="1595803"/>
                  <a:pt x="1591408" y="1556238"/>
                </a:cubicBezTo>
                <a:cubicBezTo>
                  <a:pt x="1543050" y="1516673"/>
                  <a:pt x="1503485" y="1482968"/>
                  <a:pt x="1459524" y="1450730"/>
                </a:cubicBezTo>
                <a:cubicBezTo>
                  <a:pt x="1415563" y="1418492"/>
                  <a:pt x="1373066" y="1386253"/>
                  <a:pt x="1327639" y="1362807"/>
                </a:cubicBezTo>
                <a:cubicBezTo>
                  <a:pt x="1282212" y="1339361"/>
                  <a:pt x="1222131" y="1318845"/>
                  <a:pt x="1186962" y="1310053"/>
                </a:cubicBezTo>
                <a:cubicBezTo>
                  <a:pt x="1151793" y="1301261"/>
                  <a:pt x="1150328" y="1301261"/>
                  <a:pt x="1116624" y="1310053"/>
                </a:cubicBezTo>
                <a:cubicBezTo>
                  <a:pt x="1082920" y="1318845"/>
                  <a:pt x="1055077" y="1358411"/>
                  <a:pt x="984739" y="1362807"/>
                </a:cubicBezTo>
                <a:cubicBezTo>
                  <a:pt x="914400" y="1367203"/>
                  <a:pt x="764931" y="1334965"/>
                  <a:pt x="694593" y="1336430"/>
                </a:cubicBezTo>
                <a:cubicBezTo>
                  <a:pt x="624255" y="1337895"/>
                  <a:pt x="562708" y="1371600"/>
                  <a:pt x="562708" y="1371600"/>
                </a:cubicBezTo>
                <a:lnTo>
                  <a:pt x="378070" y="1424353"/>
                </a:lnTo>
                <a:cubicBezTo>
                  <a:pt x="342901" y="1433145"/>
                  <a:pt x="391258" y="1417026"/>
                  <a:pt x="351693" y="1424353"/>
                </a:cubicBezTo>
                <a:cubicBezTo>
                  <a:pt x="312127" y="1431680"/>
                  <a:pt x="193431" y="1450730"/>
                  <a:pt x="140677" y="1468315"/>
                </a:cubicBezTo>
                <a:cubicBezTo>
                  <a:pt x="87923" y="1485900"/>
                  <a:pt x="58616" y="1516673"/>
                  <a:pt x="35170" y="1529861"/>
                </a:cubicBezTo>
                <a:cubicBezTo>
                  <a:pt x="11724" y="1543050"/>
                  <a:pt x="5862" y="1545248"/>
                  <a:pt x="0" y="1547446"/>
                </a:cubicBezTo>
              </a:path>
            </a:pathLst>
          </a:custGeom>
          <a:noFill/>
          <a:ln cap="flat" cmpd="sng" w="19050">
            <a:solidFill>
              <a:srgbClr val="00B0F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9" name="Google Shape;489;p53"/>
          <p:cNvSpPr txBox="1"/>
          <p:nvPr/>
        </p:nvSpPr>
        <p:spPr>
          <a:xfrm>
            <a:off x="6760963" y="3053402"/>
            <a:ext cx="8439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1100">
                <a:solidFill>
                  <a:schemeClr val="dk1"/>
                </a:solidFill>
                <a:latin typeface="Calibri"/>
                <a:ea typeface="Calibri"/>
                <a:cs typeface="Calibri"/>
                <a:sym typeface="Calibri"/>
              </a:rPr>
              <a:t>M’HAMID</a:t>
            </a:r>
            <a:endParaRPr sz="1100"/>
          </a:p>
        </p:txBody>
      </p:sp>
      <p:sp>
        <p:nvSpPr>
          <p:cNvPr id="490" name="Google Shape;490;p53"/>
          <p:cNvSpPr txBox="1"/>
          <p:nvPr/>
        </p:nvSpPr>
        <p:spPr>
          <a:xfrm>
            <a:off x="1092021" y="2997452"/>
            <a:ext cx="8439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s" sz="1100">
                <a:solidFill>
                  <a:schemeClr val="dk1"/>
                </a:solidFill>
                <a:latin typeface="Calibri"/>
                <a:ea typeface="Calibri"/>
                <a:cs typeface="Calibri"/>
                <a:sym typeface="Calibri"/>
              </a:rPr>
              <a:t>IRIKI</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4" name="Shape 494"/>
        <p:cNvGrpSpPr/>
        <p:nvPr/>
      </p:nvGrpSpPr>
      <p:grpSpPr>
        <a:xfrm>
          <a:off x="0" y="0"/>
          <a:ext cx="0" cy="0"/>
          <a:chOff x="0" y="0"/>
          <a:chExt cx="0" cy="0"/>
        </a:xfrm>
      </p:grpSpPr>
      <p:pic>
        <p:nvPicPr>
          <p:cNvPr id="495" name="Google Shape;495;p54"/>
          <p:cNvPicPr preferRelativeResize="0"/>
          <p:nvPr/>
        </p:nvPicPr>
        <p:blipFill>
          <a:blip r:embed="rId4">
            <a:alphaModFix/>
          </a:blip>
          <a:stretch>
            <a:fillRect/>
          </a:stretch>
        </p:blipFill>
        <p:spPr>
          <a:xfrm>
            <a:off x="3274950" y="152400"/>
            <a:ext cx="2777852" cy="2164625"/>
          </a:xfrm>
          <a:prstGeom prst="rect">
            <a:avLst/>
          </a:prstGeom>
          <a:noFill/>
          <a:ln>
            <a:noFill/>
          </a:ln>
        </p:spPr>
      </p:pic>
      <p:pic>
        <p:nvPicPr>
          <p:cNvPr id="496" name="Google Shape;496;p54"/>
          <p:cNvPicPr preferRelativeResize="0"/>
          <p:nvPr/>
        </p:nvPicPr>
        <p:blipFill>
          <a:blip r:embed="rId5">
            <a:alphaModFix/>
          </a:blip>
          <a:stretch>
            <a:fillRect/>
          </a:stretch>
        </p:blipFill>
        <p:spPr>
          <a:xfrm>
            <a:off x="6122525" y="152400"/>
            <a:ext cx="2695175" cy="2164633"/>
          </a:xfrm>
          <a:prstGeom prst="rect">
            <a:avLst/>
          </a:prstGeom>
          <a:noFill/>
          <a:ln>
            <a:noFill/>
          </a:ln>
        </p:spPr>
      </p:pic>
      <p:pic>
        <p:nvPicPr>
          <p:cNvPr id="497" name="Google Shape;497;p54"/>
          <p:cNvPicPr preferRelativeResize="0"/>
          <p:nvPr/>
        </p:nvPicPr>
        <p:blipFill>
          <a:blip r:embed="rId6">
            <a:alphaModFix/>
          </a:blip>
          <a:stretch>
            <a:fillRect/>
          </a:stretch>
        </p:blipFill>
        <p:spPr>
          <a:xfrm>
            <a:off x="3274950" y="2424050"/>
            <a:ext cx="3741000" cy="2284986"/>
          </a:xfrm>
          <a:prstGeom prst="rect">
            <a:avLst/>
          </a:prstGeom>
          <a:noFill/>
          <a:ln>
            <a:noFill/>
          </a:ln>
        </p:spPr>
      </p:pic>
      <p:pic>
        <p:nvPicPr>
          <p:cNvPr id="498" name="Google Shape;498;p54"/>
          <p:cNvPicPr preferRelativeResize="0"/>
          <p:nvPr/>
        </p:nvPicPr>
        <p:blipFill>
          <a:blip r:embed="rId7">
            <a:alphaModFix/>
          </a:blip>
          <a:stretch>
            <a:fillRect/>
          </a:stretch>
        </p:blipFill>
        <p:spPr>
          <a:xfrm>
            <a:off x="7054759" y="2424050"/>
            <a:ext cx="1754341" cy="2284975"/>
          </a:xfrm>
          <a:prstGeom prst="rect">
            <a:avLst/>
          </a:prstGeom>
          <a:noFill/>
          <a:ln>
            <a:noFill/>
          </a:ln>
        </p:spPr>
      </p:pic>
      <p:pic>
        <p:nvPicPr>
          <p:cNvPr id="499" name="Google Shape;499;p54"/>
          <p:cNvPicPr preferRelativeResize="0"/>
          <p:nvPr/>
        </p:nvPicPr>
        <p:blipFill>
          <a:blip r:embed="rId8">
            <a:alphaModFix/>
          </a:blip>
          <a:stretch>
            <a:fillRect/>
          </a:stretch>
        </p:blipFill>
        <p:spPr>
          <a:xfrm>
            <a:off x="104850" y="390150"/>
            <a:ext cx="2702100" cy="3929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pic>
        <p:nvPicPr>
          <p:cNvPr id="504" name="Google Shape;504;p55"/>
          <p:cNvPicPr preferRelativeResize="0"/>
          <p:nvPr/>
        </p:nvPicPr>
        <p:blipFill>
          <a:blip r:embed="rId4">
            <a:alphaModFix/>
          </a:blip>
          <a:stretch>
            <a:fillRect/>
          </a:stretch>
        </p:blipFill>
        <p:spPr>
          <a:xfrm>
            <a:off x="6325675" y="323500"/>
            <a:ext cx="2674875" cy="1506961"/>
          </a:xfrm>
          <a:prstGeom prst="rect">
            <a:avLst/>
          </a:prstGeom>
          <a:noFill/>
          <a:ln>
            <a:noFill/>
          </a:ln>
        </p:spPr>
      </p:pic>
      <p:pic>
        <p:nvPicPr>
          <p:cNvPr id="505" name="Google Shape;505;p55"/>
          <p:cNvPicPr preferRelativeResize="0"/>
          <p:nvPr/>
        </p:nvPicPr>
        <p:blipFill rotWithShape="1">
          <a:blip r:embed="rId5">
            <a:alphaModFix/>
          </a:blip>
          <a:srcRect b="4029" l="0" r="0" t="18474"/>
          <a:stretch/>
        </p:blipFill>
        <p:spPr>
          <a:xfrm>
            <a:off x="6325675" y="1873337"/>
            <a:ext cx="2674875" cy="1334350"/>
          </a:xfrm>
          <a:prstGeom prst="rect">
            <a:avLst/>
          </a:prstGeom>
          <a:noFill/>
          <a:ln>
            <a:noFill/>
          </a:ln>
        </p:spPr>
      </p:pic>
      <p:pic>
        <p:nvPicPr>
          <p:cNvPr id="506" name="Google Shape;506;p55"/>
          <p:cNvPicPr preferRelativeResize="0"/>
          <p:nvPr/>
        </p:nvPicPr>
        <p:blipFill>
          <a:blip r:embed="rId6">
            <a:alphaModFix/>
          </a:blip>
          <a:stretch>
            <a:fillRect/>
          </a:stretch>
        </p:blipFill>
        <p:spPr>
          <a:xfrm>
            <a:off x="3013550" y="307592"/>
            <a:ext cx="3185000" cy="1768483"/>
          </a:xfrm>
          <a:prstGeom prst="rect">
            <a:avLst/>
          </a:prstGeom>
          <a:noFill/>
          <a:ln>
            <a:noFill/>
          </a:ln>
        </p:spPr>
      </p:pic>
      <p:pic>
        <p:nvPicPr>
          <p:cNvPr id="507" name="Google Shape;507;p55"/>
          <p:cNvPicPr preferRelativeResize="0"/>
          <p:nvPr/>
        </p:nvPicPr>
        <p:blipFill rotWithShape="1">
          <a:blip r:embed="rId7">
            <a:alphaModFix/>
          </a:blip>
          <a:srcRect b="0" l="40518" r="0" t="0"/>
          <a:stretch/>
        </p:blipFill>
        <p:spPr>
          <a:xfrm>
            <a:off x="3013562" y="2179975"/>
            <a:ext cx="3213650" cy="2601325"/>
          </a:xfrm>
          <a:prstGeom prst="rect">
            <a:avLst/>
          </a:prstGeom>
          <a:noFill/>
          <a:ln>
            <a:noFill/>
          </a:ln>
        </p:spPr>
      </p:pic>
      <p:pic>
        <p:nvPicPr>
          <p:cNvPr id="508" name="Google Shape;508;p55"/>
          <p:cNvPicPr preferRelativeResize="0"/>
          <p:nvPr/>
        </p:nvPicPr>
        <p:blipFill>
          <a:blip r:embed="rId8">
            <a:alphaModFix/>
          </a:blip>
          <a:stretch>
            <a:fillRect/>
          </a:stretch>
        </p:blipFill>
        <p:spPr>
          <a:xfrm>
            <a:off x="104850" y="390150"/>
            <a:ext cx="2702100" cy="3929126"/>
          </a:xfrm>
          <a:prstGeom prst="rect">
            <a:avLst/>
          </a:prstGeom>
          <a:noFill/>
          <a:ln>
            <a:noFill/>
          </a:ln>
        </p:spPr>
      </p:pic>
      <p:sp>
        <p:nvSpPr>
          <p:cNvPr id="509" name="Google Shape;509;p55"/>
          <p:cNvSpPr txBox="1"/>
          <p:nvPr/>
        </p:nvSpPr>
        <p:spPr>
          <a:xfrm>
            <a:off x="7424350" y="307600"/>
            <a:ext cx="1536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solidFill>
                  <a:srgbClr val="980000"/>
                </a:solidFill>
              </a:rPr>
              <a:t>Floods in the desert?</a:t>
            </a:r>
            <a:endParaRPr b="1">
              <a:solidFill>
                <a:srgbClr val="980000"/>
              </a:solidFill>
            </a:endParaRPr>
          </a:p>
        </p:txBody>
      </p:sp>
      <p:sp>
        <p:nvSpPr>
          <p:cNvPr id="510" name="Google Shape;510;p55"/>
          <p:cNvSpPr/>
          <p:nvPr/>
        </p:nvSpPr>
        <p:spPr>
          <a:xfrm>
            <a:off x="3374700" y="3072125"/>
            <a:ext cx="636300" cy="768000"/>
          </a:xfrm>
          <a:prstGeom prst="ellipse">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1" name="Google Shape;511;p55"/>
          <p:cNvPicPr preferRelativeResize="0"/>
          <p:nvPr/>
        </p:nvPicPr>
        <p:blipFill rotWithShape="1">
          <a:blip r:embed="rId9">
            <a:alphaModFix/>
          </a:blip>
          <a:srcRect b="11103" l="43832" r="0" t="0"/>
          <a:stretch/>
        </p:blipFill>
        <p:spPr>
          <a:xfrm>
            <a:off x="6325675" y="3250575"/>
            <a:ext cx="2674875" cy="1530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5" name="Shape 515"/>
        <p:cNvGrpSpPr/>
        <p:nvPr/>
      </p:nvGrpSpPr>
      <p:grpSpPr>
        <a:xfrm>
          <a:off x="0" y="0"/>
          <a:ext cx="0" cy="0"/>
          <a:chOff x="0" y="0"/>
          <a:chExt cx="0" cy="0"/>
        </a:xfrm>
      </p:grpSpPr>
      <p:pic>
        <p:nvPicPr>
          <p:cNvPr id="516" name="Google Shape;516;p56" title="video emisió.mp4">
            <a:hlinkClick r:id="rId4"/>
          </p:cNvPr>
          <p:cNvPicPr preferRelativeResize="0"/>
          <p:nvPr/>
        </p:nvPicPr>
        <p:blipFill>
          <a:blip r:embed="rId5">
            <a:alphaModFix/>
          </a:blip>
          <a:stretch>
            <a:fillRect/>
          </a:stretch>
        </p:blipFill>
        <p:spPr>
          <a:xfrm>
            <a:off x="3167199" y="477000"/>
            <a:ext cx="5418526" cy="4063900"/>
          </a:xfrm>
          <a:prstGeom prst="rect">
            <a:avLst/>
          </a:prstGeom>
          <a:noFill/>
          <a:ln>
            <a:noFill/>
          </a:ln>
        </p:spPr>
      </p:pic>
      <p:sp>
        <p:nvSpPr>
          <p:cNvPr id="517" name="Google Shape;517;p56"/>
          <p:cNvSpPr txBox="1"/>
          <p:nvPr/>
        </p:nvSpPr>
        <p:spPr>
          <a:xfrm>
            <a:off x="2085600" y="4540900"/>
            <a:ext cx="705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chemeClr val="dk1"/>
                </a:solidFill>
              </a:rPr>
              <a:t>The main goal of these campaigns is t</a:t>
            </a:r>
            <a:r>
              <a:rPr lang="es">
                <a:solidFill>
                  <a:schemeClr val="dk1"/>
                </a:solidFill>
              </a:rPr>
              <a:t>o evaluate, monitor and sample dust events on the source area</a:t>
            </a:r>
            <a:endParaRPr>
              <a:solidFill>
                <a:schemeClr val="dk1"/>
              </a:solidFill>
            </a:endParaRPr>
          </a:p>
        </p:txBody>
      </p:sp>
      <p:pic>
        <p:nvPicPr>
          <p:cNvPr id="518" name="Google Shape;518;p56"/>
          <p:cNvPicPr preferRelativeResize="0"/>
          <p:nvPr/>
        </p:nvPicPr>
        <p:blipFill>
          <a:blip r:embed="rId6">
            <a:alphaModFix/>
          </a:blip>
          <a:stretch>
            <a:fillRect/>
          </a:stretch>
        </p:blipFill>
        <p:spPr>
          <a:xfrm>
            <a:off x="104850" y="390150"/>
            <a:ext cx="2702100" cy="3929126"/>
          </a:xfrm>
          <a:prstGeom prst="rect">
            <a:avLst/>
          </a:prstGeom>
          <a:noFill/>
          <a:ln>
            <a:noFill/>
          </a:ln>
        </p:spPr>
      </p:pic>
      <p:sp>
        <p:nvSpPr>
          <p:cNvPr id="519" name="Google Shape;519;p56"/>
          <p:cNvSpPr txBox="1"/>
          <p:nvPr/>
        </p:nvSpPr>
        <p:spPr>
          <a:xfrm>
            <a:off x="4279625" y="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900">
                <a:solidFill>
                  <a:srgbClr val="004890"/>
                </a:solidFill>
              </a:rPr>
              <a:t>Dust event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5" name="Google Shape;525;p57"/>
          <p:cNvSpPr txBox="1"/>
          <p:nvPr/>
        </p:nvSpPr>
        <p:spPr>
          <a:xfrm>
            <a:off x="236650" y="248025"/>
            <a:ext cx="360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100"/>
              <a:t>Next challenge…. 	</a:t>
            </a:r>
            <a:endParaRPr b="1" sz="2100"/>
          </a:p>
          <a:p>
            <a:pPr indent="457200" lvl="0" marL="1828800" rtl="0" algn="l">
              <a:spcBef>
                <a:spcPts val="0"/>
              </a:spcBef>
              <a:spcAft>
                <a:spcPts val="0"/>
              </a:spcAft>
              <a:buNone/>
            </a:pPr>
            <a:r>
              <a:rPr b="1" lang="es" sz="2100"/>
              <a:t>Iceland</a:t>
            </a:r>
            <a:endParaRPr b="1" sz="2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8"/>
          <p:cNvSpPr txBox="1"/>
          <p:nvPr>
            <p:ph type="ctrTitle"/>
          </p:nvPr>
        </p:nvSpPr>
        <p:spPr>
          <a:xfrm>
            <a:off x="3056166" y="1389968"/>
            <a:ext cx="5693700" cy="2249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4890"/>
              </a:buClr>
              <a:buSzPts val="4230"/>
              <a:buFont typeface="Calibri"/>
              <a:buNone/>
            </a:pPr>
            <a:r>
              <a:rPr lang="es" sz="3530"/>
              <a:t>Thank you!!</a:t>
            </a:r>
            <a:endParaRPr sz="353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3"/>
          <p:cNvSpPr txBox="1"/>
          <p:nvPr>
            <p:ph type="title"/>
          </p:nvPr>
        </p:nvSpPr>
        <p:spPr>
          <a:xfrm>
            <a:off x="464803" y="163420"/>
            <a:ext cx="8229598" cy="62879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lang="es"/>
              <a:t>Keywords</a:t>
            </a:r>
            <a:endParaRPr/>
          </a:p>
        </p:txBody>
      </p:sp>
      <p:sp>
        <p:nvSpPr>
          <p:cNvPr id="154" name="Google Shape;154;p33"/>
          <p:cNvSpPr txBox="1"/>
          <p:nvPr>
            <p:ph idx="1" type="body"/>
          </p:nvPr>
        </p:nvSpPr>
        <p:spPr>
          <a:xfrm>
            <a:off x="384850" y="971954"/>
            <a:ext cx="8389500" cy="3120300"/>
          </a:xfrm>
          <a:prstGeom prst="rect">
            <a:avLst/>
          </a:prstGeom>
          <a:noFill/>
          <a:ln>
            <a:noFill/>
          </a:ln>
        </p:spPr>
        <p:txBody>
          <a:bodyPr anchorCtr="0" anchor="t" bIns="45700" lIns="91425" spcFirstLastPara="1" rIns="91425" wrap="square" tIns="45700">
            <a:normAutofit fontScale="85000" lnSpcReduction="20000"/>
          </a:bodyPr>
          <a:lstStyle/>
          <a:p>
            <a:pPr indent="0" lvl="0" marL="76200" rtl="0" algn="ctr">
              <a:lnSpc>
                <a:spcPct val="150000"/>
              </a:lnSpc>
              <a:spcBef>
                <a:spcPts val="1000"/>
              </a:spcBef>
              <a:spcAft>
                <a:spcPts val="0"/>
              </a:spcAft>
              <a:buSzPct val="108107"/>
              <a:buNone/>
            </a:pPr>
            <a:r>
              <a:rPr b="1" lang="es">
                <a:solidFill>
                  <a:srgbClr val="FF0000"/>
                </a:solidFill>
              </a:rPr>
              <a:t>Emission inventories, natural emissions, source apportionment</a:t>
            </a:r>
            <a:endParaRPr b="1">
              <a:solidFill>
                <a:srgbClr val="FF0000"/>
              </a:solidFill>
            </a:endParaRPr>
          </a:p>
          <a:p>
            <a:pPr indent="0" lvl="0" marL="76200" rtl="0" algn="ctr">
              <a:lnSpc>
                <a:spcPct val="150000"/>
              </a:lnSpc>
              <a:spcBef>
                <a:spcPts val="1000"/>
              </a:spcBef>
              <a:spcAft>
                <a:spcPts val="0"/>
              </a:spcAft>
              <a:buSzPct val="108107"/>
              <a:buNone/>
            </a:pPr>
            <a:r>
              <a:rPr b="1" lang="es">
                <a:solidFill>
                  <a:srgbClr val="3E87E6"/>
                </a:solidFill>
              </a:rPr>
              <a:t>O</a:t>
            </a:r>
            <a:r>
              <a:rPr b="1" lang="es">
                <a:solidFill>
                  <a:srgbClr val="3E87E6"/>
                </a:solidFill>
              </a:rPr>
              <a:t>zone, mineral dust, secondary organic aerosols, iron cycle</a:t>
            </a:r>
            <a:endParaRPr b="1">
              <a:solidFill>
                <a:srgbClr val="3E87E6"/>
              </a:solidFill>
            </a:endParaRPr>
          </a:p>
          <a:p>
            <a:pPr indent="0" lvl="0" marL="76200" rtl="0" algn="ctr">
              <a:lnSpc>
                <a:spcPct val="150000"/>
              </a:lnSpc>
              <a:spcBef>
                <a:spcPts val="1000"/>
              </a:spcBef>
              <a:spcAft>
                <a:spcPts val="0"/>
              </a:spcAft>
              <a:buSzPct val="108107"/>
              <a:buNone/>
            </a:pPr>
            <a:r>
              <a:rPr b="1" lang="es">
                <a:solidFill>
                  <a:srgbClr val="3E87E6"/>
                </a:solidFill>
              </a:rPr>
              <a:t> </a:t>
            </a:r>
            <a:r>
              <a:rPr b="1" lang="es">
                <a:solidFill>
                  <a:srgbClr val="00B050"/>
                </a:solidFill>
              </a:rPr>
              <a:t>V</a:t>
            </a:r>
            <a:r>
              <a:rPr b="1" lang="es">
                <a:solidFill>
                  <a:srgbClr val="00B050"/>
                </a:solidFill>
              </a:rPr>
              <a:t>ariability and trends, aerosol chemistry, aerosol-radiation-cloud, climate</a:t>
            </a:r>
            <a:endParaRPr b="1">
              <a:solidFill>
                <a:srgbClr val="00B050"/>
              </a:solidFill>
            </a:endParaRPr>
          </a:p>
          <a:p>
            <a:pPr indent="0" lvl="0" marL="76200" rtl="0" algn="ctr">
              <a:lnSpc>
                <a:spcPct val="150000"/>
              </a:lnSpc>
              <a:spcBef>
                <a:spcPts val="1000"/>
              </a:spcBef>
              <a:spcAft>
                <a:spcPts val="0"/>
              </a:spcAft>
              <a:buSzPct val="108107"/>
              <a:buNone/>
            </a:pPr>
            <a:r>
              <a:rPr b="1" lang="es"/>
              <a:t> </a:t>
            </a:r>
            <a:r>
              <a:rPr b="1" lang="es">
                <a:solidFill>
                  <a:srgbClr val="7030A0"/>
                </a:solidFill>
              </a:rPr>
              <a:t>Model development, global, mesoscale, </a:t>
            </a:r>
            <a:r>
              <a:rPr b="1" lang="es">
                <a:solidFill>
                  <a:srgbClr val="7030A0"/>
                </a:solidFill>
              </a:rPr>
              <a:t>urban</a:t>
            </a:r>
            <a:endParaRPr b="1">
              <a:solidFill>
                <a:srgbClr val="7030A0"/>
              </a:solidFill>
            </a:endParaRPr>
          </a:p>
          <a:p>
            <a:pPr indent="0" lvl="0" marL="76200" rtl="0" algn="ctr">
              <a:lnSpc>
                <a:spcPct val="150000"/>
              </a:lnSpc>
              <a:spcBef>
                <a:spcPts val="1000"/>
              </a:spcBef>
              <a:spcAft>
                <a:spcPts val="0"/>
              </a:spcAft>
              <a:buSzPct val="108107"/>
              <a:buNone/>
            </a:pPr>
            <a:r>
              <a:rPr b="1" lang="es">
                <a:solidFill>
                  <a:srgbClr val="C55A11"/>
                </a:solidFill>
              </a:rPr>
              <a:t>F</a:t>
            </a:r>
            <a:r>
              <a:rPr b="1" lang="es">
                <a:solidFill>
                  <a:srgbClr val="C55A11"/>
                </a:solidFill>
              </a:rPr>
              <a:t>orecasting, reanalysis, data assimilation, machine learning, observations</a:t>
            </a:r>
            <a:endParaRPr b="1">
              <a:solidFill>
                <a:srgbClr val="C55A11"/>
              </a:solidFill>
            </a:endParaRPr>
          </a:p>
          <a:p>
            <a:pPr indent="0" lvl="0" marL="76200" rtl="0" algn="ctr">
              <a:lnSpc>
                <a:spcPct val="150000"/>
              </a:lnSpc>
              <a:spcBef>
                <a:spcPts val="1000"/>
              </a:spcBef>
              <a:spcAft>
                <a:spcPts val="0"/>
              </a:spcAft>
              <a:buSzPct val="108108"/>
              <a:buNone/>
            </a:pPr>
            <a:r>
              <a:rPr b="1" lang="es"/>
              <a:t>Field campaigns,</a:t>
            </a:r>
            <a:r>
              <a:rPr b="1" lang="es">
                <a:solidFill>
                  <a:srgbClr val="C55A11"/>
                </a:solidFill>
              </a:rPr>
              <a:t> </a:t>
            </a:r>
            <a:r>
              <a:rPr b="1" lang="es"/>
              <a:t>h</a:t>
            </a:r>
            <a:r>
              <a:rPr b="1" lang="es"/>
              <a:t>ealth effects</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4"/>
          <p:cNvSpPr txBox="1"/>
          <p:nvPr>
            <p:ph type="title"/>
          </p:nvPr>
        </p:nvSpPr>
        <p:spPr>
          <a:xfrm>
            <a:off x="464803" y="87220"/>
            <a:ext cx="8229600" cy="628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lang="es"/>
              <a:t>Model and tool developments</a:t>
            </a:r>
            <a:endParaRPr/>
          </a:p>
        </p:txBody>
      </p:sp>
      <p:sp>
        <p:nvSpPr>
          <p:cNvPr id="160" name="Google Shape;160;p34"/>
          <p:cNvSpPr txBox="1"/>
          <p:nvPr/>
        </p:nvSpPr>
        <p:spPr>
          <a:xfrm>
            <a:off x="1491625" y="4660750"/>
            <a:ext cx="60519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1" lang="es" u="none" cap="none" strike="noStrike">
                <a:solidFill>
                  <a:srgbClr val="000000"/>
                </a:solidFill>
              </a:rPr>
              <a:t>Strong </a:t>
            </a:r>
            <a:r>
              <a:rPr b="1" i="1" lang="es"/>
              <a:t>co-development </a:t>
            </a:r>
            <a:r>
              <a:rPr b="1" i="1" lang="es" u="none" cap="none" strike="noStrike">
                <a:solidFill>
                  <a:srgbClr val="000000"/>
                </a:solidFill>
              </a:rPr>
              <a:t>with CES</a:t>
            </a:r>
            <a:r>
              <a:rPr b="1" i="1" lang="es"/>
              <a:t> and</a:t>
            </a:r>
            <a:r>
              <a:rPr b="1" i="1" lang="es" u="none" cap="none" strike="noStrike">
                <a:solidFill>
                  <a:srgbClr val="000000"/>
                </a:solidFill>
              </a:rPr>
              <a:t> ESS and starting with CP</a:t>
            </a:r>
            <a:endParaRPr b="1" i="1" u="none" cap="none" strike="noStrike">
              <a:solidFill>
                <a:srgbClr val="000000"/>
              </a:solidFill>
            </a:endParaRPr>
          </a:p>
        </p:txBody>
      </p:sp>
      <p:grpSp>
        <p:nvGrpSpPr>
          <p:cNvPr id="161" name="Google Shape;161;p34"/>
          <p:cNvGrpSpPr/>
          <p:nvPr/>
        </p:nvGrpSpPr>
        <p:grpSpPr>
          <a:xfrm>
            <a:off x="345906" y="730167"/>
            <a:ext cx="2318866" cy="1927719"/>
            <a:chOff x="345912" y="730193"/>
            <a:chExt cx="2157888" cy="1721178"/>
          </a:xfrm>
        </p:grpSpPr>
        <p:sp>
          <p:nvSpPr>
            <p:cNvPr id="162" name="Google Shape;162;p34"/>
            <p:cNvSpPr/>
            <p:nvPr/>
          </p:nvSpPr>
          <p:spPr>
            <a:xfrm>
              <a:off x="381000" y="730193"/>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None/>
              </a:pPr>
              <a:r>
                <a:rPr b="1" i="0" lang="es" sz="1700" u="none" cap="none" strike="noStrike">
                  <a:solidFill>
                    <a:srgbClr val="FF0000"/>
                  </a:solidFill>
                  <a:latin typeface="Arial"/>
                  <a:ea typeface="Arial"/>
                  <a:cs typeface="Arial"/>
                  <a:sym typeface="Arial"/>
                </a:rPr>
                <a:t>HERMESv3</a:t>
              </a:r>
              <a:endParaRPr b="1" i="0" sz="1700" u="none" cap="none" strike="noStrike">
                <a:solidFill>
                  <a:srgbClr val="FF0000"/>
                </a:solidFill>
                <a:latin typeface="Arial"/>
                <a:ea typeface="Arial"/>
                <a:cs typeface="Arial"/>
                <a:sym typeface="Arial"/>
              </a:endParaRPr>
            </a:p>
          </p:txBody>
        </p:sp>
        <p:pic>
          <p:nvPicPr>
            <p:cNvPr id="163" name="Google Shape;163;p34"/>
            <p:cNvPicPr preferRelativeResize="0"/>
            <p:nvPr/>
          </p:nvPicPr>
          <p:blipFill rotWithShape="1">
            <a:blip r:embed="rId3">
              <a:alphaModFix/>
            </a:blip>
            <a:srcRect b="0" l="0" r="0" t="0"/>
            <a:stretch/>
          </p:blipFill>
          <p:spPr>
            <a:xfrm>
              <a:off x="345912" y="1460032"/>
              <a:ext cx="2112446" cy="991339"/>
            </a:xfrm>
            <a:prstGeom prst="rect">
              <a:avLst/>
            </a:prstGeom>
            <a:noFill/>
            <a:ln>
              <a:noFill/>
            </a:ln>
          </p:spPr>
        </p:pic>
        <p:sp>
          <p:nvSpPr>
            <p:cNvPr id="164" name="Google Shape;164;p34"/>
            <p:cNvSpPr/>
            <p:nvPr/>
          </p:nvSpPr>
          <p:spPr>
            <a:xfrm>
              <a:off x="503502" y="990907"/>
              <a:ext cx="1877700" cy="5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s" sz="1000" u="none" cap="none" strike="noStrike">
                  <a:solidFill>
                    <a:srgbClr val="000000"/>
                  </a:solidFill>
                  <a:latin typeface="Arial"/>
                  <a:ea typeface="Arial"/>
                  <a:cs typeface="Arial"/>
                  <a:sym typeface="Arial"/>
                </a:rPr>
                <a:t>A </a:t>
              </a:r>
              <a:r>
                <a:rPr b="1" i="0" lang="es" sz="1000" u="none" cap="none" strike="noStrike">
                  <a:solidFill>
                    <a:srgbClr val="000000"/>
                  </a:solidFill>
                  <a:latin typeface="Arial"/>
                  <a:ea typeface="Arial"/>
                  <a:cs typeface="Arial"/>
                  <a:sym typeface="Arial"/>
                </a:rPr>
                <a:t>python-based, open source, parallel and multiscale</a:t>
              </a:r>
              <a:r>
                <a:rPr b="0" i="0" lang="es" sz="1000" u="none" cap="none" strike="noStrike">
                  <a:solidFill>
                    <a:srgbClr val="000000"/>
                  </a:solidFill>
                  <a:latin typeface="Arial"/>
                  <a:ea typeface="Arial"/>
                  <a:cs typeface="Arial"/>
                  <a:sym typeface="Arial"/>
                </a:rPr>
                <a:t> emission model</a:t>
              </a:r>
              <a:endParaRPr b="0" i="0" sz="1000" u="none" cap="none" strike="noStrike">
                <a:solidFill>
                  <a:srgbClr val="000000"/>
                </a:solidFill>
                <a:latin typeface="Arial"/>
                <a:ea typeface="Arial"/>
                <a:cs typeface="Arial"/>
                <a:sym typeface="Arial"/>
              </a:endParaRPr>
            </a:p>
          </p:txBody>
        </p:sp>
      </p:grpSp>
      <p:grpSp>
        <p:nvGrpSpPr>
          <p:cNvPr id="165" name="Google Shape;165;p34"/>
          <p:cNvGrpSpPr/>
          <p:nvPr/>
        </p:nvGrpSpPr>
        <p:grpSpPr>
          <a:xfrm>
            <a:off x="2893785" y="776308"/>
            <a:ext cx="3453319" cy="1842947"/>
            <a:chOff x="2893785" y="776308"/>
            <a:chExt cx="3453319" cy="1842947"/>
          </a:xfrm>
        </p:grpSpPr>
        <p:sp>
          <p:nvSpPr>
            <p:cNvPr id="166" name="Google Shape;166;p34"/>
            <p:cNvSpPr/>
            <p:nvPr/>
          </p:nvSpPr>
          <p:spPr>
            <a:xfrm>
              <a:off x="4001704" y="776308"/>
              <a:ext cx="2345400" cy="305700"/>
            </a:xfrm>
            <a:prstGeom prst="rect">
              <a:avLst/>
            </a:prstGeom>
            <a:noFill/>
            <a:ln>
              <a:noFill/>
            </a:ln>
          </p:spPr>
          <p:txBody>
            <a:bodyPr anchorCtr="0" anchor="t" bIns="43950" lIns="87900" spcFirstLastPara="1" rIns="87900" wrap="square" tIns="43950">
              <a:noAutofit/>
            </a:bodyPr>
            <a:lstStyle/>
            <a:p>
              <a:pPr indent="0" lvl="0" marL="0" marR="0" rtl="0" algn="l">
                <a:lnSpc>
                  <a:spcPct val="100000"/>
                </a:lnSpc>
                <a:spcBef>
                  <a:spcPts val="0"/>
                </a:spcBef>
                <a:spcAft>
                  <a:spcPts val="0"/>
                </a:spcAft>
                <a:buNone/>
              </a:pPr>
              <a:r>
                <a:rPr b="1" i="0" lang="es" sz="1700" u="none" cap="none" strike="noStrike">
                  <a:solidFill>
                    <a:srgbClr val="FF0000"/>
                  </a:solidFill>
                </a:rPr>
                <a:t>MONARCH</a:t>
              </a:r>
              <a:endParaRPr b="1" i="0" sz="1700" u="none" cap="none" strike="noStrike">
                <a:solidFill>
                  <a:srgbClr val="FF0000"/>
                </a:solidFill>
              </a:endParaRPr>
            </a:p>
          </p:txBody>
        </p:sp>
        <p:pic>
          <p:nvPicPr>
            <p:cNvPr descr="ButterflySizeFINAL-mobile.png" id="167" name="Google Shape;167;p34"/>
            <p:cNvPicPr preferRelativeResize="0"/>
            <p:nvPr/>
          </p:nvPicPr>
          <p:blipFill rotWithShape="1">
            <a:blip r:embed="rId4">
              <a:alphaModFix/>
            </a:blip>
            <a:srcRect b="0" l="0" r="0" t="0"/>
            <a:stretch/>
          </p:blipFill>
          <p:spPr>
            <a:xfrm>
              <a:off x="3386179" y="810959"/>
              <a:ext cx="333078" cy="251614"/>
            </a:xfrm>
            <a:prstGeom prst="rect">
              <a:avLst/>
            </a:prstGeom>
            <a:noFill/>
            <a:ln>
              <a:noFill/>
            </a:ln>
          </p:spPr>
        </p:pic>
        <p:sp>
          <p:nvSpPr>
            <p:cNvPr id="168" name="Google Shape;168;p34"/>
            <p:cNvSpPr txBox="1"/>
            <p:nvPr/>
          </p:nvSpPr>
          <p:spPr>
            <a:xfrm>
              <a:off x="4200075" y="1370900"/>
              <a:ext cx="2122800" cy="316500"/>
            </a:xfrm>
            <a:prstGeom prst="rect">
              <a:avLst/>
            </a:prstGeom>
            <a:noFill/>
            <a:ln>
              <a:noFill/>
            </a:ln>
          </p:spPr>
          <p:txBody>
            <a:bodyPr anchorCtr="0" anchor="t" bIns="43950" lIns="87900" spcFirstLastPara="1" rIns="87900" wrap="square" tIns="62900">
              <a:noAutofit/>
            </a:bodyPr>
            <a:lstStyle/>
            <a:p>
              <a:pPr indent="-177800" lvl="0" marL="171450" marR="0" rtl="0" algn="l">
                <a:lnSpc>
                  <a:spcPct val="100000"/>
                </a:lnSpc>
                <a:spcBef>
                  <a:spcPts val="0"/>
                </a:spcBef>
                <a:spcAft>
                  <a:spcPts val="0"/>
                </a:spcAft>
                <a:buClr>
                  <a:srgbClr val="000000"/>
                </a:buClr>
                <a:buSzPts val="1000"/>
                <a:buFont typeface="Arial"/>
                <a:buChar char="•"/>
              </a:pPr>
              <a:r>
                <a:rPr b="1" i="0" lang="es" sz="1000" u="none" cap="none" strike="noStrike">
                  <a:solidFill>
                    <a:srgbClr val="000000"/>
                  </a:solidFill>
                  <a:latin typeface="Calibri"/>
                  <a:ea typeface="Calibri"/>
                  <a:cs typeface="Calibri"/>
                  <a:sym typeface="Calibri"/>
                </a:rPr>
                <a:t>Multiscale</a:t>
              </a:r>
              <a:r>
                <a:rPr b="0" i="0" lang="es" sz="1000" u="none" cap="none" strike="noStrike">
                  <a:solidFill>
                    <a:srgbClr val="000000"/>
                  </a:solidFill>
                  <a:latin typeface="Calibri"/>
                  <a:ea typeface="Calibri"/>
                  <a:cs typeface="Calibri"/>
                  <a:sym typeface="Calibri"/>
                </a:rPr>
                <a:t>: global to local (1km)</a:t>
              </a:r>
              <a:endParaRPr b="0" i="0" sz="1000" u="none" cap="none" strike="noStrike">
                <a:solidFill>
                  <a:srgbClr val="000000"/>
                </a:solidFill>
                <a:latin typeface="Calibri"/>
                <a:ea typeface="Calibri"/>
                <a:cs typeface="Calibri"/>
                <a:sym typeface="Calibri"/>
              </a:endParaRPr>
            </a:p>
          </p:txBody>
        </p:sp>
        <p:pic>
          <p:nvPicPr>
            <p:cNvPr id="169" name="Google Shape;169;p34"/>
            <p:cNvPicPr preferRelativeResize="0"/>
            <p:nvPr/>
          </p:nvPicPr>
          <p:blipFill rotWithShape="1">
            <a:blip r:embed="rId5">
              <a:alphaModFix/>
            </a:blip>
            <a:srcRect b="0" l="0" r="0" t="0"/>
            <a:stretch/>
          </p:blipFill>
          <p:spPr>
            <a:xfrm>
              <a:off x="3138124" y="1106713"/>
              <a:ext cx="2149593" cy="1493894"/>
            </a:xfrm>
            <a:prstGeom prst="rect">
              <a:avLst/>
            </a:prstGeom>
            <a:noFill/>
            <a:ln>
              <a:noFill/>
            </a:ln>
          </p:spPr>
        </p:pic>
        <p:sp>
          <p:nvSpPr>
            <p:cNvPr id="170" name="Google Shape;170;p34"/>
            <p:cNvSpPr txBox="1"/>
            <p:nvPr/>
          </p:nvSpPr>
          <p:spPr>
            <a:xfrm>
              <a:off x="2893785" y="2157620"/>
              <a:ext cx="1514929" cy="461635"/>
            </a:xfrm>
            <a:prstGeom prst="rect">
              <a:avLst/>
            </a:prstGeom>
            <a:noFill/>
            <a:ln>
              <a:noFill/>
            </a:ln>
          </p:spPr>
          <p:txBody>
            <a:bodyPr anchorCtr="0" anchor="t" bIns="91425" lIns="91425" spcFirstLastPara="1" rIns="91425" wrap="square" tIns="91425">
              <a:spAutoFit/>
            </a:bodyPr>
            <a:lstStyle/>
            <a:p>
              <a:pPr indent="0" lvl="0" marL="127000" marR="0" rtl="0" algn="l">
                <a:lnSpc>
                  <a:spcPct val="100000"/>
                </a:lnSpc>
                <a:spcBef>
                  <a:spcPts val="0"/>
                </a:spcBef>
                <a:spcAft>
                  <a:spcPts val="0"/>
                </a:spcAft>
                <a:buNone/>
              </a:pPr>
              <a:r>
                <a:rPr b="0" i="0" lang="es" sz="900" u="none" cap="none" strike="noStrike">
                  <a:solidFill>
                    <a:schemeClr val="dk1"/>
                  </a:solidFill>
                  <a:latin typeface="Calibri"/>
                  <a:ea typeface="Calibri"/>
                  <a:cs typeface="Calibri"/>
                  <a:sym typeface="Calibri"/>
                </a:rPr>
                <a:t>Ready to be coupled with </a:t>
              </a:r>
              <a:r>
                <a:rPr b="1" i="0" lang="es" sz="900" u="none" cap="none" strike="noStrike">
                  <a:solidFill>
                    <a:schemeClr val="dk1"/>
                  </a:solidFill>
                  <a:latin typeface="Calibri"/>
                  <a:ea typeface="Calibri"/>
                  <a:cs typeface="Calibri"/>
                  <a:sym typeface="Calibri"/>
                </a:rPr>
                <a:t>Urban model</a:t>
              </a:r>
              <a:endParaRPr b="0" i="0" sz="900" u="none" cap="none" strike="noStrike">
                <a:solidFill>
                  <a:srgbClr val="000000"/>
                </a:solidFill>
                <a:latin typeface="Arial"/>
                <a:ea typeface="Arial"/>
                <a:cs typeface="Arial"/>
                <a:sym typeface="Arial"/>
              </a:endParaRPr>
            </a:p>
          </p:txBody>
        </p:sp>
        <p:sp>
          <p:nvSpPr>
            <p:cNvPr id="171" name="Google Shape;171;p34"/>
            <p:cNvSpPr txBox="1"/>
            <p:nvPr/>
          </p:nvSpPr>
          <p:spPr>
            <a:xfrm>
              <a:off x="3771901" y="1142300"/>
              <a:ext cx="2575200" cy="318300"/>
            </a:xfrm>
            <a:prstGeom prst="rect">
              <a:avLst/>
            </a:prstGeom>
            <a:noFill/>
            <a:ln>
              <a:noFill/>
            </a:ln>
          </p:spPr>
          <p:txBody>
            <a:bodyPr anchorCtr="0" anchor="t" bIns="43950" lIns="87900" spcFirstLastPara="1" rIns="87900" wrap="square" tIns="62900">
              <a:noAutofit/>
            </a:bodyPr>
            <a:lstStyle/>
            <a:p>
              <a:pPr indent="-177800" lvl="0" marL="171450" marR="0" rtl="0" algn="l">
                <a:lnSpc>
                  <a:spcPct val="100000"/>
                </a:lnSpc>
                <a:spcBef>
                  <a:spcPts val="0"/>
                </a:spcBef>
                <a:spcAft>
                  <a:spcPts val="0"/>
                </a:spcAft>
                <a:buClr>
                  <a:srgbClr val="000000"/>
                </a:buClr>
                <a:buSzPts val="1000"/>
                <a:buFont typeface="Arial"/>
                <a:buChar char="•"/>
              </a:pPr>
              <a:r>
                <a:rPr b="1" i="0" lang="es" sz="1000" u="none" cap="none" strike="noStrike">
                  <a:solidFill>
                    <a:srgbClr val="000000"/>
                  </a:solidFill>
                  <a:latin typeface="Calibri"/>
                  <a:ea typeface="Calibri"/>
                  <a:cs typeface="Calibri"/>
                  <a:sym typeface="Calibri"/>
                </a:rPr>
                <a:t>On-line Atmosphere-Chemistry coupling</a:t>
              </a:r>
              <a:endParaRPr sz="1000"/>
            </a:p>
          </p:txBody>
        </p:sp>
        <p:sp>
          <p:nvSpPr>
            <p:cNvPr id="172" name="Google Shape;172;p34"/>
            <p:cNvSpPr txBox="1"/>
            <p:nvPr/>
          </p:nvSpPr>
          <p:spPr>
            <a:xfrm>
              <a:off x="4606480" y="1604939"/>
              <a:ext cx="1389734" cy="316397"/>
            </a:xfrm>
            <a:prstGeom prst="rect">
              <a:avLst/>
            </a:prstGeom>
            <a:noFill/>
            <a:ln>
              <a:noFill/>
            </a:ln>
          </p:spPr>
          <p:txBody>
            <a:bodyPr anchorCtr="0" anchor="t" bIns="43950" lIns="87900" spcFirstLastPara="1" rIns="87900" wrap="square" tIns="62900">
              <a:noAutofit/>
            </a:bodyPr>
            <a:lstStyle/>
            <a:p>
              <a:pPr indent="-177800" lvl="0" marL="171450" marR="0" rtl="0" algn="l">
                <a:lnSpc>
                  <a:spcPct val="100000"/>
                </a:lnSpc>
                <a:spcBef>
                  <a:spcPts val="0"/>
                </a:spcBef>
                <a:spcAft>
                  <a:spcPts val="0"/>
                </a:spcAft>
                <a:buClr>
                  <a:srgbClr val="000000"/>
                </a:buClr>
                <a:buSzPts val="1000"/>
                <a:buFont typeface="Arial"/>
                <a:buChar char="•"/>
              </a:pPr>
              <a:r>
                <a:rPr b="1" i="0" lang="es" sz="1000" u="none" cap="none" strike="noStrike">
                  <a:solidFill>
                    <a:srgbClr val="000000"/>
                  </a:solidFill>
                  <a:latin typeface="Calibri"/>
                  <a:ea typeface="Calibri"/>
                  <a:cs typeface="Calibri"/>
                  <a:sym typeface="Calibri"/>
                </a:rPr>
                <a:t>Telescoping nesting</a:t>
              </a:r>
              <a:endParaRPr b="0" i="0" sz="1000" u="none" cap="none" strike="noStrike">
                <a:solidFill>
                  <a:srgbClr val="000000"/>
                </a:solidFill>
                <a:latin typeface="Calibri"/>
                <a:ea typeface="Calibri"/>
                <a:cs typeface="Calibri"/>
                <a:sym typeface="Calibri"/>
              </a:endParaRPr>
            </a:p>
          </p:txBody>
        </p:sp>
      </p:grpSp>
      <p:grpSp>
        <p:nvGrpSpPr>
          <p:cNvPr id="173" name="Google Shape;173;p34"/>
          <p:cNvGrpSpPr/>
          <p:nvPr/>
        </p:nvGrpSpPr>
        <p:grpSpPr>
          <a:xfrm>
            <a:off x="6738250" y="746521"/>
            <a:ext cx="2188200" cy="1862428"/>
            <a:chOff x="6738250" y="746521"/>
            <a:chExt cx="2188200" cy="1862428"/>
          </a:xfrm>
        </p:grpSpPr>
        <p:pic>
          <p:nvPicPr>
            <p:cNvPr id="174" name="Google Shape;174;p34"/>
            <p:cNvPicPr preferRelativeResize="0"/>
            <p:nvPr/>
          </p:nvPicPr>
          <p:blipFill rotWithShape="1">
            <a:blip r:embed="rId6">
              <a:alphaModFix/>
            </a:blip>
            <a:srcRect b="9492" l="0" r="726" t="0"/>
            <a:stretch/>
          </p:blipFill>
          <p:spPr>
            <a:xfrm>
              <a:off x="7104278" y="1302649"/>
              <a:ext cx="1399745" cy="1306300"/>
            </a:xfrm>
            <a:prstGeom prst="rect">
              <a:avLst/>
            </a:prstGeom>
            <a:noFill/>
            <a:ln cap="flat" cmpd="sng" w="28425">
              <a:solidFill>
                <a:srgbClr val="FF0000"/>
              </a:solidFill>
              <a:prstDash val="solid"/>
              <a:round/>
              <a:headEnd len="sm" w="sm" type="none"/>
              <a:tailEnd len="sm" w="sm" type="none"/>
            </a:ln>
            <a:effectLst>
              <a:outerShdw blurRad="292100" rotWithShape="0" algn="tl" dir="2700000" dist="139700">
                <a:srgbClr val="333333">
                  <a:alpha val="64705"/>
                </a:srgbClr>
              </a:outerShdw>
            </a:effectLst>
          </p:spPr>
        </p:pic>
        <p:sp>
          <p:nvSpPr>
            <p:cNvPr id="175" name="Google Shape;175;p34"/>
            <p:cNvSpPr/>
            <p:nvPr/>
          </p:nvSpPr>
          <p:spPr>
            <a:xfrm>
              <a:off x="6738257" y="746521"/>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None/>
              </a:pPr>
              <a:r>
                <a:rPr b="1" i="0" lang="es" sz="1700" u="none" cap="none" strike="noStrike">
                  <a:solidFill>
                    <a:srgbClr val="FF0000"/>
                  </a:solidFill>
                </a:rPr>
                <a:t>CALIOPE-Urban</a:t>
              </a:r>
              <a:endParaRPr b="1" i="0" sz="1700" u="none" cap="none" strike="noStrike">
                <a:solidFill>
                  <a:srgbClr val="FF0000"/>
                </a:solidFill>
              </a:endParaRPr>
            </a:p>
          </p:txBody>
        </p:sp>
        <p:sp>
          <p:nvSpPr>
            <p:cNvPr id="176" name="Google Shape;176;p34"/>
            <p:cNvSpPr/>
            <p:nvPr/>
          </p:nvSpPr>
          <p:spPr>
            <a:xfrm>
              <a:off x="6738250" y="992400"/>
              <a:ext cx="2188200" cy="2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s" sz="1100" u="none" cap="none" strike="noStrike">
                  <a:solidFill>
                    <a:srgbClr val="000000"/>
                  </a:solidFill>
                  <a:latin typeface="Arial"/>
                  <a:ea typeface="Arial"/>
                  <a:cs typeface="Arial"/>
                  <a:sym typeface="Arial"/>
                </a:rPr>
                <a:t>Street-scale</a:t>
              </a:r>
              <a:r>
                <a:rPr b="0" i="0" lang="es" sz="1100" u="none" cap="none" strike="noStrike">
                  <a:solidFill>
                    <a:srgbClr val="000000"/>
                  </a:solidFill>
                  <a:latin typeface="Arial"/>
                  <a:ea typeface="Arial"/>
                  <a:cs typeface="Arial"/>
                  <a:sym typeface="Arial"/>
                </a:rPr>
                <a:t> dispersion model</a:t>
              </a:r>
              <a:endParaRPr b="0" i="0" sz="1100" u="none" cap="none" strike="noStrike">
                <a:solidFill>
                  <a:srgbClr val="000000"/>
                </a:solidFill>
                <a:latin typeface="Arial"/>
                <a:ea typeface="Arial"/>
                <a:cs typeface="Arial"/>
                <a:sym typeface="Arial"/>
              </a:endParaRPr>
            </a:p>
          </p:txBody>
        </p:sp>
      </p:grpSp>
      <p:sp>
        <p:nvSpPr>
          <p:cNvPr id="177" name="Google Shape;177;p34"/>
          <p:cNvSpPr/>
          <p:nvPr/>
        </p:nvSpPr>
        <p:spPr>
          <a:xfrm>
            <a:off x="520181" y="2740448"/>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None/>
            </a:pPr>
            <a:r>
              <a:rPr b="1" i="0" lang="es" sz="1700" u="none" cap="none" strike="noStrike">
                <a:solidFill>
                  <a:srgbClr val="FF0000"/>
                </a:solidFill>
                <a:latin typeface="Arial"/>
                <a:ea typeface="Arial"/>
                <a:cs typeface="Arial"/>
                <a:sym typeface="Arial"/>
              </a:rPr>
              <a:t>EC-Earth3</a:t>
            </a:r>
            <a:r>
              <a:rPr b="1" lang="es" sz="1700">
                <a:solidFill>
                  <a:srgbClr val="FF0000"/>
                </a:solidFill>
              </a:rPr>
              <a:t>-Iron</a:t>
            </a:r>
            <a:endParaRPr b="1" sz="1700">
              <a:solidFill>
                <a:srgbClr val="FF0000"/>
              </a:solidFill>
            </a:endParaRPr>
          </a:p>
        </p:txBody>
      </p:sp>
      <p:pic>
        <p:nvPicPr>
          <p:cNvPr descr="Captura de pantalla 2021-05-26 a las 12.11.40.png" id="178" name="Google Shape;178;p34"/>
          <p:cNvPicPr preferRelativeResize="0"/>
          <p:nvPr/>
        </p:nvPicPr>
        <p:blipFill rotWithShape="1">
          <a:blip r:embed="rId7">
            <a:alphaModFix/>
          </a:blip>
          <a:srcRect b="0" l="0" r="0" t="0"/>
          <a:stretch/>
        </p:blipFill>
        <p:spPr>
          <a:xfrm>
            <a:off x="345900" y="3333650"/>
            <a:ext cx="2234425" cy="1236600"/>
          </a:xfrm>
          <a:prstGeom prst="rect">
            <a:avLst/>
          </a:prstGeom>
          <a:noFill/>
          <a:ln>
            <a:noFill/>
          </a:ln>
        </p:spPr>
      </p:pic>
      <p:grpSp>
        <p:nvGrpSpPr>
          <p:cNvPr id="179" name="Google Shape;179;p34"/>
          <p:cNvGrpSpPr/>
          <p:nvPr/>
        </p:nvGrpSpPr>
        <p:grpSpPr>
          <a:xfrm>
            <a:off x="6346876" y="2700429"/>
            <a:ext cx="2533810" cy="1960331"/>
            <a:chOff x="6477006" y="2781879"/>
            <a:chExt cx="2403994" cy="1827133"/>
          </a:xfrm>
        </p:grpSpPr>
        <p:sp>
          <p:nvSpPr>
            <p:cNvPr id="180" name="Google Shape;180;p34"/>
            <p:cNvSpPr/>
            <p:nvPr/>
          </p:nvSpPr>
          <p:spPr>
            <a:xfrm>
              <a:off x="6672668" y="2781879"/>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None/>
              </a:pPr>
              <a:r>
                <a:rPr b="1" i="0" lang="es" sz="1700" u="none" cap="none" strike="noStrike">
                  <a:solidFill>
                    <a:srgbClr val="FF0000"/>
                  </a:solidFill>
                  <a:latin typeface="Arial"/>
                  <a:ea typeface="Arial"/>
                  <a:cs typeface="Arial"/>
                  <a:sym typeface="Arial"/>
                </a:rPr>
                <a:t>GHOST/Providentia</a:t>
              </a:r>
              <a:endParaRPr b="1" i="0" sz="1700" u="none" cap="none" strike="noStrike">
                <a:solidFill>
                  <a:srgbClr val="FF0000"/>
                </a:solidFill>
                <a:latin typeface="Arial"/>
                <a:ea typeface="Arial"/>
                <a:cs typeface="Arial"/>
                <a:sym typeface="Arial"/>
              </a:endParaRPr>
            </a:p>
          </p:txBody>
        </p:sp>
        <p:sp>
          <p:nvSpPr>
            <p:cNvPr id="181" name="Google Shape;181;p34"/>
            <p:cNvSpPr/>
            <p:nvPr/>
          </p:nvSpPr>
          <p:spPr>
            <a:xfrm>
              <a:off x="6604000" y="3064051"/>
              <a:ext cx="2277000" cy="5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s" sz="1000" u="none" cap="none" strike="noStrike">
                  <a:solidFill>
                    <a:srgbClr val="000000"/>
                  </a:solidFill>
                  <a:latin typeface="Arial"/>
                  <a:ea typeface="Arial"/>
                  <a:cs typeface="Arial"/>
                  <a:sym typeface="Arial"/>
                </a:rPr>
                <a:t>Harmonised</a:t>
              </a:r>
              <a:r>
                <a:rPr b="0" i="0" lang="es" sz="1000" u="none" cap="none" strike="noStrike">
                  <a:solidFill>
                    <a:srgbClr val="000000"/>
                  </a:solidFill>
                  <a:latin typeface="Arial"/>
                  <a:ea typeface="Arial"/>
                  <a:cs typeface="Arial"/>
                  <a:sym typeface="Arial"/>
                </a:rPr>
                <a:t> treatment of observations and </a:t>
              </a:r>
              <a:r>
                <a:rPr b="1" i="0" lang="es" sz="1000" u="none" cap="none" strike="noStrike">
                  <a:solidFill>
                    <a:srgbClr val="000000"/>
                  </a:solidFill>
                  <a:latin typeface="Arial"/>
                  <a:ea typeface="Arial"/>
                  <a:cs typeface="Arial"/>
                  <a:sym typeface="Arial"/>
                </a:rPr>
                <a:t>dynamic/flexible evaluation</a:t>
              </a:r>
              <a:r>
                <a:rPr b="0" i="0" lang="es" sz="1000" u="none" cap="none" strike="noStrike">
                  <a:solidFill>
                    <a:srgbClr val="000000"/>
                  </a:solidFill>
                  <a:latin typeface="Arial"/>
                  <a:ea typeface="Arial"/>
                  <a:cs typeface="Arial"/>
                  <a:sym typeface="Arial"/>
                </a:rPr>
                <a:t> system</a:t>
              </a:r>
              <a:endParaRPr b="0" i="0" sz="1000" u="none" cap="none" strike="noStrike">
                <a:solidFill>
                  <a:srgbClr val="000000"/>
                </a:solidFill>
                <a:latin typeface="Arial"/>
                <a:ea typeface="Arial"/>
                <a:cs typeface="Arial"/>
                <a:sym typeface="Arial"/>
              </a:endParaRPr>
            </a:p>
          </p:txBody>
        </p:sp>
        <p:pic>
          <p:nvPicPr>
            <p:cNvPr id="182" name="Google Shape;182;p34"/>
            <p:cNvPicPr preferRelativeResize="0"/>
            <p:nvPr/>
          </p:nvPicPr>
          <p:blipFill rotWithShape="1">
            <a:blip r:embed="rId8">
              <a:alphaModFix/>
            </a:blip>
            <a:srcRect b="0" l="0" r="0" t="0"/>
            <a:stretch/>
          </p:blipFill>
          <p:spPr>
            <a:xfrm>
              <a:off x="6477006" y="3560420"/>
              <a:ext cx="1819089" cy="780851"/>
            </a:xfrm>
            <a:prstGeom prst="rect">
              <a:avLst/>
            </a:prstGeom>
            <a:noFill/>
            <a:ln>
              <a:noFill/>
            </a:ln>
          </p:spPr>
        </p:pic>
        <p:pic>
          <p:nvPicPr>
            <p:cNvPr id="183" name="Google Shape;183;p34"/>
            <p:cNvPicPr preferRelativeResize="0"/>
            <p:nvPr/>
          </p:nvPicPr>
          <p:blipFill rotWithShape="1">
            <a:blip r:embed="rId9">
              <a:alphaModFix/>
            </a:blip>
            <a:srcRect b="0" l="0" r="0" t="0"/>
            <a:stretch/>
          </p:blipFill>
          <p:spPr>
            <a:xfrm>
              <a:off x="7473521" y="3828143"/>
              <a:ext cx="1276280" cy="780869"/>
            </a:xfrm>
            <a:prstGeom prst="rect">
              <a:avLst/>
            </a:prstGeom>
            <a:noFill/>
            <a:ln>
              <a:noFill/>
            </a:ln>
          </p:spPr>
        </p:pic>
      </p:grpSp>
      <p:grpSp>
        <p:nvGrpSpPr>
          <p:cNvPr id="184" name="Google Shape;184;p34"/>
          <p:cNvGrpSpPr/>
          <p:nvPr/>
        </p:nvGrpSpPr>
        <p:grpSpPr>
          <a:xfrm>
            <a:off x="3117359" y="2718655"/>
            <a:ext cx="2924579" cy="1851532"/>
            <a:chOff x="3345543" y="2731353"/>
            <a:chExt cx="2277000" cy="1851532"/>
          </a:xfrm>
        </p:grpSpPr>
        <p:sp>
          <p:nvSpPr>
            <p:cNvPr id="185" name="Google Shape;185;p34"/>
            <p:cNvSpPr/>
            <p:nvPr/>
          </p:nvSpPr>
          <p:spPr>
            <a:xfrm>
              <a:off x="3497942" y="2731353"/>
              <a:ext cx="2122800" cy="363900"/>
            </a:xfrm>
            <a:prstGeom prst="rect">
              <a:avLst/>
            </a:prstGeom>
            <a:noFill/>
            <a:ln>
              <a:noFill/>
            </a:ln>
          </p:spPr>
          <p:txBody>
            <a:bodyPr anchorCtr="0" anchor="t" bIns="43950" lIns="87900" spcFirstLastPara="1" rIns="87900" wrap="square" tIns="43950">
              <a:noAutofit/>
            </a:bodyPr>
            <a:lstStyle/>
            <a:p>
              <a:pPr indent="0" lvl="0" marL="0" marR="0" rtl="0" algn="ctr">
                <a:lnSpc>
                  <a:spcPct val="100000"/>
                </a:lnSpc>
                <a:spcBef>
                  <a:spcPts val="0"/>
                </a:spcBef>
                <a:spcAft>
                  <a:spcPts val="0"/>
                </a:spcAft>
                <a:buNone/>
              </a:pPr>
              <a:r>
                <a:rPr b="1" i="0" lang="es" sz="1700" u="none" cap="none" strike="noStrike">
                  <a:solidFill>
                    <a:srgbClr val="FF0000"/>
                  </a:solidFill>
                  <a:latin typeface="Arial"/>
                  <a:ea typeface="Arial"/>
                  <a:cs typeface="Arial"/>
                  <a:sym typeface="Arial"/>
                </a:rPr>
                <a:t>LETKF DA</a:t>
              </a:r>
              <a:endParaRPr b="1" i="0" sz="1700" u="none" cap="none" strike="noStrike">
                <a:solidFill>
                  <a:srgbClr val="FF0000"/>
                </a:solidFill>
                <a:latin typeface="Arial"/>
                <a:ea typeface="Arial"/>
                <a:cs typeface="Arial"/>
                <a:sym typeface="Arial"/>
              </a:endParaRPr>
            </a:p>
          </p:txBody>
        </p:sp>
        <p:grpSp>
          <p:nvGrpSpPr>
            <p:cNvPr id="186" name="Google Shape;186;p34"/>
            <p:cNvGrpSpPr/>
            <p:nvPr/>
          </p:nvGrpSpPr>
          <p:grpSpPr>
            <a:xfrm>
              <a:off x="3791857" y="3267102"/>
              <a:ext cx="1424212" cy="1315783"/>
              <a:chOff x="3438071" y="2985439"/>
              <a:chExt cx="1732643" cy="1600732"/>
            </a:xfrm>
          </p:grpSpPr>
          <p:pic>
            <p:nvPicPr>
              <p:cNvPr descr="Captura de pantalla 2021-05-26 a las 12.42.21.png" id="187" name="Google Shape;187;p34"/>
              <p:cNvPicPr preferRelativeResize="0"/>
              <p:nvPr/>
            </p:nvPicPr>
            <p:blipFill rotWithShape="1">
              <a:blip r:embed="rId10">
                <a:alphaModFix/>
              </a:blip>
              <a:srcRect b="0" l="0" r="0" t="0"/>
              <a:stretch/>
            </p:blipFill>
            <p:spPr>
              <a:xfrm>
                <a:off x="3438071" y="2985439"/>
                <a:ext cx="1687046" cy="1600732"/>
              </a:xfrm>
              <a:prstGeom prst="rect">
                <a:avLst/>
              </a:prstGeom>
              <a:noFill/>
              <a:ln>
                <a:noFill/>
              </a:ln>
            </p:spPr>
          </p:pic>
          <p:sp>
            <p:nvSpPr>
              <p:cNvPr id="188" name="Google Shape;188;p34"/>
              <p:cNvSpPr/>
              <p:nvPr/>
            </p:nvSpPr>
            <p:spPr>
              <a:xfrm>
                <a:off x="4871357" y="3102429"/>
                <a:ext cx="299357" cy="199571"/>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89" name="Google Shape;189;p34"/>
            <p:cNvSpPr/>
            <p:nvPr/>
          </p:nvSpPr>
          <p:spPr>
            <a:xfrm>
              <a:off x="3345543" y="2962716"/>
              <a:ext cx="22770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s" sz="1000" u="none" cap="none" strike="noStrike">
                  <a:solidFill>
                    <a:srgbClr val="000000"/>
                  </a:solidFill>
                  <a:latin typeface="Arial"/>
                  <a:ea typeface="Arial"/>
                  <a:cs typeface="Arial"/>
                  <a:sym typeface="Arial"/>
                </a:rPr>
                <a:t>Ensemble based Data Assimilation system</a:t>
              </a:r>
              <a:endParaRPr b="0" i="0" sz="10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5"/>
          <p:cNvSpPr txBox="1"/>
          <p:nvPr>
            <p:ph type="title"/>
          </p:nvPr>
        </p:nvSpPr>
        <p:spPr>
          <a:xfrm>
            <a:off x="464803" y="87220"/>
            <a:ext cx="8229600" cy="628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lang="es"/>
              <a:t>Forecasts, reanalysis, services</a:t>
            </a:r>
            <a:endParaRPr/>
          </a:p>
        </p:txBody>
      </p:sp>
      <p:pic>
        <p:nvPicPr>
          <p:cNvPr id="195" name="Google Shape;195;p35"/>
          <p:cNvPicPr preferRelativeResize="0"/>
          <p:nvPr/>
        </p:nvPicPr>
        <p:blipFill rotWithShape="1">
          <a:blip r:embed="rId3">
            <a:alphaModFix/>
          </a:blip>
          <a:srcRect b="0" l="51742" r="0" t="10897"/>
          <a:stretch/>
        </p:blipFill>
        <p:spPr>
          <a:xfrm>
            <a:off x="323600" y="3048275"/>
            <a:ext cx="2765725" cy="1945644"/>
          </a:xfrm>
          <a:prstGeom prst="rect">
            <a:avLst/>
          </a:prstGeom>
          <a:noFill/>
          <a:ln>
            <a:noFill/>
          </a:ln>
        </p:spPr>
      </p:pic>
      <p:pic>
        <p:nvPicPr>
          <p:cNvPr id="196" name="Google Shape;196;p35"/>
          <p:cNvPicPr preferRelativeResize="0"/>
          <p:nvPr/>
        </p:nvPicPr>
        <p:blipFill rotWithShape="1">
          <a:blip r:embed="rId4">
            <a:alphaModFix/>
          </a:blip>
          <a:srcRect b="0" l="0" r="0" t="12403"/>
          <a:stretch/>
        </p:blipFill>
        <p:spPr>
          <a:xfrm>
            <a:off x="464800" y="1137550"/>
            <a:ext cx="2375699" cy="1588375"/>
          </a:xfrm>
          <a:prstGeom prst="rect">
            <a:avLst/>
          </a:prstGeom>
          <a:noFill/>
          <a:ln>
            <a:noFill/>
          </a:ln>
        </p:spPr>
      </p:pic>
      <p:sp>
        <p:nvSpPr>
          <p:cNvPr id="197" name="Google Shape;197;p35"/>
          <p:cNvSpPr/>
          <p:nvPr/>
        </p:nvSpPr>
        <p:spPr>
          <a:xfrm>
            <a:off x="238388" y="664725"/>
            <a:ext cx="2936100" cy="29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s" sz="1500">
                <a:solidFill>
                  <a:srgbClr val="FF0000"/>
                </a:solidFill>
              </a:rPr>
              <a:t>WMO Dust Regional Centers</a:t>
            </a:r>
            <a:endParaRPr b="1" sz="1500">
              <a:solidFill>
                <a:srgbClr val="FF0000"/>
              </a:solidFill>
            </a:endParaRPr>
          </a:p>
          <a:p>
            <a:pPr indent="0" lvl="0" marL="0" marR="0" rtl="0" algn="ctr">
              <a:lnSpc>
                <a:spcPct val="100000"/>
              </a:lnSpc>
              <a:spcBef>
                <a:spcPts val="0"/>
              </a:spcBef>
              <a:spcAft>
                <a:spcPts val="0"/>
              </a:spcAft>
              <a:buNone/>
            </a:pPr>
            <a:r>
              <a:rPr b="1" lang="es" sz="1000"/>
              <a:t>Dust forecasts and and renalysis</a:t>
            </a:r>
            <a:endParaRPr b="1" sz="1000"/>
          </a:p>
        </p:txBody>
      </p:sp>
      <p:pic>
        <p:nvPicPr>
          <p:cNvPr id="198" name="Google Shape;198;p35"/>
          <p:cNvPicPr preferRelativeResize="0"/>
          <p:nvPr/>
        </p:nvPicPr>
        <p:blipFill>
          <a:blip r:embed="rId5">
            <a:alphaModFix/>
          </a:blip>
          <a:stretch>
            <a:fillRect/>
          </a:stretch>
        </p:blipFill>
        <p:spPr>
          <a:xfrm>
            <a:off x="3666150" y="1049100"/>
            <a:ext cx="5477850" cy="1627475"/>
          </a:xfrm>
          <a:prstGeom prst="rect">
            <a:avLst/>
          </a:prstGeom>
          <a:noFill/>
          <a:ln>
            <a:noFill/>
          </a:ln>
        </p:spPr>
      </p:pic>
      <p:sp>
        <p:nvSpPr>
          <p:cNvPr id="199" name="Google Shape;199;p35"/>
          <p:cNvSpPr/>
          <p:nvPr/>
        </p:nvSpPr>
        <p:spPr>
          <a:xfrm>
            <a:off x="5202750" y="696700"/>
            <a:ext cx="2936100" cy="29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s" sz="1500">
                <a:solidFill>
                  <a:srgbClr val="FF0000"/>
                </a:solidFill>
              </a:rPr>
              <a:t>CALIOPE Forecast system</a:t>
            </a:r>
            <a:endParaRPr b="1" i="0" sz="1500" u="none" cap="none" strike="noStrike">
              <a:solidFill>
                <a:srgbClr val="FF0000"/>
              </a:solidFill>
            </a:endParaRPr>
          </a:p>
        </p:txBody>
      </p:sp>
      <p:sp>
        <p:nvSpPr>
          <p:cNvPr id="200" name="Google Shape;200;p35"/>
          <p:cNvSpPr/>
          <p:nvPr/>
        </p:nvSpPr>
        <p:spPr>
          <a:xfrm>
            <a:off x="238388" y="2777438"/>
            <a:ext cx="2936100" cy="29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s" sz="1500">
                <a:solidFill>
                  <a:srgbClr val="FF0000"/>
                </a:solidFill>
              </a:rPr>
              <a:t>ICAP global aerosol ensemble</a:t>
            </a:r>
            <a:endParaRPr b="1" i="0" sz="1500" u="none" cap="none" strike="noStrike">
              <a:solidFill>
                <a:srgbClr val="FF0000"/>
              </a:solidFill>
            </a:endParaRPr>
          </a:p>
        </p:txBody>
      </p:sp>
      <p:sp>
        <p:nvSpPr>
          <p:cNvPr id="201" name="Google Shape;201;p35"/>
          <p:cNvSpPr/>
          <p:nvPr/>
        </p:nvSpPr>
        <p:spPr>
          <a:xfrm>
            <a:off x="3666075" y="2752775"/>
            <a:ext cx="5478000" cy="29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s" sz="1500">
                <a:solidFill>
                  <a:srgbClr val="FF0000"/>
                </a:solidFill>
              </a:rPr>
              <a:t>Soon joining the CAMS air quality regional ensemble</a:t>
            </a:r>
            <a:endParaRPr b="1" i="0" sz="1500" u="none" cap="none" strike="noStrike">
              <a:solidFill>
                <a:srgbClr val="FF0000"/>
              </a:solidFill>
            </a:endParaRPr>
          </a:p>
        </p:txBody>
      </p:sp>
      <p:pic>
        <p:nvPicPr>
          <p:cNvPr id="202" name="Google Shape;202;p35"/>
          <p:cNvPicPr preferRelativeResize="0"/>
          <p:nvPr/>
        </p:nvPicPr>
        <p:blipFill>
          <a:blip r:embed="rId6">
            <a:alphaModFix/>
          </a:blip>
          <a:stretch>
            <a:fillRect/>
          </a:stretch>
        </p:blipFill>
        <p:spPr>
          <a:xfrm>
            <a:off x="5044125" y="3124475"/>
            <a:ext cx="2841325" cy="1761075"/>
          </a:xfrm>
          <a:prstGeom prst="rect">
            <a:avLst/>
          </a:prstGeom>
          <a:noFill/>
          <a:ln>
            <a:noFill/>
          </a:ln>
        </p:spPr>
      </p:pic>
      <p:sp>
        <p:nvSpPr>
          <p:cNvPr id="203" name="Google Shape;203;p35"/>
          <p:cNvSpPr txBox="1"/>
          <p:nvPr/>
        </p:nvSpPr>
        <p:spPr>
          <a:xfrm>
            <a:off x="2897800" y="4808850"/>
            <a:ext cx="3316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1" lang="es"/>
              <a:t>In collaboration</a:t>
            </a:r>
            <a:r>
              <a:rPr b="1" i="1" lang="es"/>
              <a:t> </a:t>
            </a:r>
            <a:r>
              <a:rPr b="1" i="1" lang="es" u="none" cap="none" strike="noStrike">
                <a:solidFill>
                  <a:srgbClr val="000000"/>
                </a:solidFill>
              </a:rPr>
              <a:t>with CES</a:t>
            </a:r>
            <a:r>
              <a:rPr b="1" i="1" lang="es"/>
              <a:t> and</a:t>
            </a:r>
            <a:r>
              <a:rPr b="1" i="1" lang="es" u="none" cap="none" strike="noStrike">
                <a:solidFill>
                  <a:srgbClr val="000000"/>
                </a:solidFill>
              </a:rPr>
              <a:t> ESS </a:t>
            </a:r>
            <a:endParaRPr b="1" i="1" u="none" cap="none" strike="noStrike">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ph type="title"/>
          </p:nvPr>
        </p:nvSpPr>
        <p:spPr>
          <a:xfrm>
            <a:off x="464803" y="163420"/>
            <a:ext cx="8229598" cy="62879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lang="es"/>
              <a:t>Ongoing and near-future projects</a:t>
            </a:r>
            <a:endParaRPr/>
          </a:p>
        </p:txBody>
      </p:sp>
      <p:sp>
        <p:nvSpPr>
          <p:cNvPr id="209" name="Google Shape;209;p36"/>
          <p:cNvSpPr txBox="1"/>
          <p:nvPr>
            <p:ph idx="1" type="body"/>
          </p:nvPr>
        </p:nvSpPr>
        <p:spPr>
          <a:xfrm>
            <a:off x="256350" y="869925"/>
            <a:ext cx="8817600" cy="3624900"/>
          </a:xfrm>
          <a:prstGeom prst="rect">
            <a:avLst/>
          </a:prstGeom>
          <a:noFill/>
          <a:ln>
            <a:noFill/>
          </a:ln>
        </p:spPr>
        <p:txBody>
          <a:bodyPr anchorCtr="0" anchor="t" bIns="45700" lIns="91425" spcFirstLastPara="1" rIns="91425" wrap="square" tIns="45700">
            <a:normAutofit fontScale="77500" lnSpcReduction="10000"/>
          </a:bodyPr>
          <a:lstStyle/>
          <a:p>
            <a:pPr indent="0" lvl="0" marL="457200" marR="0" rtl="0" algn="l">
              <a:lnSpc>
                <a:spcPct val="90000"/>
              </a:lnSpc>
              <a:spcBef>
                <a:spcPts val="1000"/>
              </a:spcBef>
              <a:spcAft>
                <a:spcPts val="0"/>
              </a:spcAft>
              <a:buNone/>
            </a:pPr>
            <a:r>
              <a:rPr lang="es">
                <a:solidFill>
                  <a:srgbClr val="FF0000"/>
                </a:solidFill>
              </a:rPr>
              <a:t>AXA Research Fund</a:t>
            </a:r>
            <a:r>
              <a:rPr lang="es"/>
              <a:t>      </a:t>
            </a:r>
            <a:r>
              <a:rPr b="1" lang="es"/>
              <a:t>AXA Chair on Sand and Dust Storms </a:t>
            </a:r>
            <a:endParaRPr b="1"/>
          </a:p>
          <a:p>
            <a:pPr indent="0" lvl="0" marL="457200" rtl="0" algn="l">
              <a:spcBef>
                <a:spcPts val="1000"/>
              </a:spcBef>
              <a:spcAft>
                <a:spcPts val="0"/>
              </a:spcAft>
              <a:buClr>
                <a:schemeClr val="dk1"/>
              </a:buClr>
              <a:buSzPct val="45833"/>
              <a:buFont typeface="Arial"/>
              <a:buNone/>
            </a:pPr>
            <a:r>
              <a:rPr lang="es">
                <a:solidFill>
                  <a:srgbClr val="FF0000"/>
                </a:solidFill>
              </a:rPr>
              <a:t>ERC Consolidator  </a:t>
            </a:r>
            <a:r>
              <a:rPr lang="es"/>
              <a:t>        </a:t>
            </a:r>
            <a:r>
              <a:rPr b="1" lang="es"/>
              <a:t>FRAGMENT</a:t>
            </a:r>
            <a:endParaRPr/>
          </a:p>
          <a:p>
            <a:pPr indent="0" lvl="0" marL="457200" marR="0" rtl="0" algn="l">
              <a:lnSpc>
                <a:spcPct val="90000"/>
              </a:lnSpc>
              <a:spcBef>
                <a:spcPts val="1000"/>
              </a:spcBef>
              <a:spcAft>
                <a:spcPts val="0"/>
              </a:spcAft>
              <a:buNone/>
            </a:pPr>
            <a:r>
              <a:rPr lang="es">
                <a:solidFill>
                  <a:srgbClr val="FF0000"/>
                </a:solidFill>
              </a:rPr>
              <a:t>NASA                               </a:t>
            </a:r>
            <a:r>
              <a:rPr b="1" lang="es"/>
              <a:t>EMIT</a:t>
            </a:r>
            <a:endParaRPr/>
          </a:p>
          <a:p>
            <a:pPr indent="0" lvl="0" marL="457200" marR="0" rtl="0" algn="l">
              <a:lnSpc>
                <a:spcPct val="90000"/>
              </a:lnSpc>
              <a:spcBef>
                <a:spcPts val="1000"/>
              </a:spcBef>
              <a:spcAft>
                <a:spcPts val="0"/>
              </a:spcAft>
              <a:buNone/>
            </a:pPr>
            <a:r>
              <a:rPr lang="es">
                <a:solidFill>
                  <a:srgbClr val="FF0000"/>
                </a:solidFill>
              </a:rPr>
              <a:t>H2020</a:t>
            </a:r>
            <a:r>
              <a:rPr lang="es"/>
              <a:t>                             </a:t>
            </a:r>
            <a:r>
              <a:rPr b="1" lang="es"/>
              <a:t>SOLWARIS, FORCES, AQ-Watch, CoCO2</a:t>
            </a:r>
            <a:endParaRPr b="1"/>
          </a:p>
          <a:p>
            <a:pPr indent="0" lvl="0" marL="457200" marR="0" rtl="0" algn="l">
              <a:lnSpc>
                <a:spcPct val="90000"/>
              </a:lnSpc>
              <a:spcBef>
                <a:spcPts val="1000"/>
              </a:spcBef>
              <a:spcAft>
                <a:spcPts val="0"/>
              </a:spcAft>
              <a:buNone/>
            </a:pPr>
            <a:r>
              <a:rPr lang="es">
                <a:solidFill>
                  <a:srgbClr val="FF0000"/>
                </a:solidFill>
              </a:rPr>
              <a:t>CAMS</a:t>
            </a:r>
            <a:r>
              <a:rPr lang="es"/>
              <a:t>                              </a:t>
            </a:r>
            <a:r>
              <a:rPr b="1" lang="es"/>
              <a:t>43, 50, 61, 81, 84, COP_66, COP_79, 2_35, 2_40</a:t>
            </a:r>
            <a:endParaRPr/>
          </a:p>
          <a:p>
            <a:pPr indent="0" lvl="0" marL="457200" rtl="0" algn="l">
              <a:spcBef>
                <a:spcPts val="1000"/>
              </a:spcBef>
              <a:spcAft>
                <a:spcPts val="0"/>
              </a:spcAft>
              <a:buClr>
                <a:schemeClr val="dk1"/>
              </a:buClr>
              <a:buSzPct val="45833"/>
              <a:buFont typeface="Arial"/>
              <a:buNone/>
            </a:pPr>
            <a:r>
              <a:rPr lang="es">
                <a:solidFill>
                  <a:srgbClr val="FF0000"/>
                </a:solidFill>
              </a:rPr>
              <a:t>ERA4CS </a:t>
            </a:r>
            <a:r>
              <a:rPr lang="es"/>
              <a:t>                          </a:t>
            </a:r>
            <a:r>
              <a:rPr b="1" lang="es"/>
              <a:t>DustClim</a:t>
            </a:r>
            <a:endParaRPr b="1"/>
          </a:p>
          <a:p>
            <a:pPr indent="0" lvl="0" marL="457200" marR="0" rtl="0" algn="l">
              <a:lnSpc>
                <a:spcPct val="90000"/>
              </a:lnSpc>
              <a:spcBef>
                <a:spcPts val="1000"/>
              </a:spcBef>
              <a:spcAft>
                <a:spcPts val="0"/>
              </a:spcAft>
              <a:buNone/>
            </a:pPr>
            <a:r>
              <a:rPr lang="es">
                <a:solidFill>
                  <a:srgbClr val="FF0000"/>
                </a:solidFill>
              </a:rPr>
              <a:t>ESA</a:t>
            </a:r>
            <a:r>
              <a:rPr lang="es"/>
              <a:t>                                  </a:t>
            </a:r>
            <a:r>
              <a:rPr b="1" lang="es"/>
              <a:t>CCI, DOMOS</a:t>
            </a:r>
            <a:endParaRPr/>
          </a:p>
          <a:p>
            <a:pPr indent="0" lvl="0" marL="457200" marR="0" rtl="0" algn="l">
              <a:lnSpc>
                <a:spcPct val="90000"/>
              </a:lnSpc>
              <a:spcBef>
                <a:spcPts val="1000"/>
              </a:spcBef>
              <a:spcAft>
                <a:spcPts val="0"/>
              </a:spcAft>
              <a:buNone/>
            </a:pPr>
            <a:r>
              <a:rPr lang="es">
                <a:solidFill>
                  <a:srgbClr val="FF0000"/>
                </a:solidFill>
              </a:rPr>
              <a:t>National Retos </a:t>
            </a:r>
            <a:r>
              <a:rPr lang="es"/>
              <a:t>              </a:t>
            </a:r>
            <a:r>
              <a:rPr b="1" lang="es"/>
              <a:t>NUTRIENT, BROWNING, VITALIZE</a:t>
            </a:r>
            <a:endParaRPr b="1"/>
          </a:p>
          <a:p>
            <a:pPr indent="0" lvl="0" marL="457200" rtl="0" algn="l">
              <a:spcBef>
                <a:spcPts val="1000"/>
              </a:spcBef>
              <a:spcAft>
                <a:spcPts val="0"/>
              </a:spcAft>
              <a:buNone/>
            </a:pPr>
            <a:r>
              <a:rPr lang="es">
                <a:solidFill>
                  <a:srgbClr val="FF0000"/>
                </a:solidFill>
              </a:rPr>
              <a:t>Cost Action </a:t>
            </a:r>
            <a:r>
              <a:rPr lang="es"/>
              <a:t>                    </a:t>
            </a:r>
            <a:r>
              <a:rPr b="1" lang="es"/>
              <a:t>InDust</a:t>
            </a:r>
            <a:endParaRPr b="1"/>
          </a:p>
          <a:p>
            <a:pPr indent="0" lvl="0" marL="457200" marR="0" rtl="0" algn="l">
              <a:lnSpc>
                <a:spcPct val="90000"/>
              </a:lnSpc>
              <a:spcBef>
                <a:spcPts val="1000"/>
              </a:spcBef>
              <a:spcAft>
                <a:spcPts val="0"/>
              </a:spcAft>
              <a:buNone/>
            </a:pPr>
            <a:r>
              <a:rPr lang="es">
                <a:solidFill>
                  <a:srgbClr val="FF0000"/>
                </a:solidFill>
              </a:rPr>
              <a:t>Contracts and other</a:t>
            </a:r>
            <a:r>
              <a:rPr lang="es"/>
              <a:t>      </a:t>
            </a:r>
            <a:r>
              <a:rPr b="1" lang="es"/>
              <a:t>Encomienda Dust, Service agreement, Sedema, Generalitat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7"/>
          <p:cNvSpPr txBox="1"/>
          <p:nvPr>
            <p:ph type="title"/>
          </p:nvPr>
        </p:nvSpPr>
        <p:spPr>
          <a:xfrm>
            <a:off x="464803" y="163420"/>
            <a:ext cx="8229598" cy="62879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500"/>
              <a:buFont typeface="Calibri"/>
              <a:buNone/>
            </a:pPr>
            <a:r>
              <a:rPr lang="es"/>
              <a:t>COVID-19</a:t>
            </a:r>
            <a:endParaRPr/>
          </a:p>
        </p:txBody>
      </p:sp>
      <p:pic>
        <p:nvPicPr>
          <p:cNvPr id="215" name="Google Shape;215;p37"/>
          <p:cNvPicPr preferRelativeResize="0"/>
          <p:nvPr/>
        </p:nvPicPr>
        <p:blipFill>
          <a:blip r:embed="rId3">
            <a:alphaModFix/>
          </a:blip>
          <a:stretch>
            <a:fillRect/>
          </a:stretch>
        </p:blipFill>
        <p:spPr>
          <a:xfrm>
            <a:off x="101000" y="973500"/>
            <a:ext cx="2871026" cy="1302800"/>
          </a:xfrm>
          <a:prstGeom prst="rect">
            <a:avLst/>
          </a:prstGeom>
          <a:noFill/>
          <a:ln>
            <a:noFill/>
          </a:ln>
        </p:spPr>
      </p:pic>
      <p:pic>
        <p:nvPicPr>
          <p:cNvPr id="216" name="Google Shape;216;p37"/>
          <p:cNvPicPr preferRelativeResize="0"/>
          <p:nvPr/>
        </p:nvPicPr>
        <p:blipFill>
          <a:blip r:embed="rId4">
            <a:alphaModFix/>
          </a:blip>
          <a:stretch>
            <a:fillRect/>
          </a:stretch>
        </p:blipFill>
        <p:spPr>
          <a:xfrm>
            <a:off x="6136900" y="1073875"/>
            <a:ext cx="2825979" cy="1302800"/>
          </a:xfrm>
          <a:prstGeom prst="rect">
            <a:avLst/>
          </a:prstGeom>
          <a:noFill/>
          <a:ln>
            <a:noFill/>
          </a:ln>
        </p:spPr>
      </p:pic>
      <p:pic>
        <p:nvPicPr>
          <p:cNvPr id="217" name="Google Shape;217;p37"/>
          <p:cNvPicPr preferRelativeResize="0"/>
          <p:nvPr/>
        </p:nvPicPr>
        <p:blipFill>
          <a:blip r:embed="rId5">
            <a:alphaModFix/>
          </a:blip>
          <a:stretch>
            <a:fillRect/>
          </a:stretch>
        </p:blipFill>
        <p:spPr>
          <a:xfrm>
            <a:off x="3035925" y="1091625"/>
            <a:ext cx="3138275" cy="1218950"/>
          </a:xfrm>
          <a:prstGeom prst="rect">
            <a:avLst/>
          </a:prstGeom>
          <a:noFill/>
          <a:ln>
            <a:noFill/>
          </a:ln>
        </p:spPr>
      </p:pic>
      <p:pic>
        <p:nvPicPr>
          <p:cNvPr id="218" name="Google Shape;218;p37"/>
          <p:cNvPicPr preferRelativeResize="0"/>
          <p:nvPr/>
        </p:nvPicPr>
        <p:blipFill>
          <a:blip r:embed="rId6">
            <a:alphaModFix/>
          </a:blip>
          <a:stretch>
            <a:fillRect/>
          </a:stretch>
        </p:blipFill>
        <p:spPr>
          <a:xfrm>
            <a:off x="76200" y="2857838"/>
            <a:ext cx="2972025" cy="1264487"/>
          </a:xfrm>
          <a:prstGeom prst="rect">
            <a:avLst/>
          </a:prstGeom>
          <a:noFill/>
          <a:ln>
            <a:noFill/>
          </a:ln>
        </p:spPr>
      </p:pic>
      <p:pic>
        <p:nvPicPr>
          <p:cNvPr id="219" name="Google Shape;219;p37"/>
          <p:cNvPicPr preferRelativeResize="0"/>
          <p:nvPr/>
        </p:nvPicPr>
        <p:blipFill rotWithShape="1">
          <a:blip r:embed="rId7">
            <a:alphaModFix/>
          </a:blip>
          <a:srcRect b="0" l="0" r="13941" t="0"/>
          <a:stretch/>
        </p:blipFill>
        <p:spPr>
          <a:xfrm>
            <a:off x="6155855" y="2904425"/>
            <a:ext cx="2961595" cy="1218950"/>
          </a:xfrm>
          <a:prstGeom prst="rect">
            <a:avLst/>
          </a:prstGeom>
          <a:noFill/>
          <a:ln>
            <a:noFill/>
          </a:ln>
        </p:spPr>
      </p:pic>
      <p:pic>
        <p:nvPicPr>
          <p:cNvPr id="220" name="Google Shape;220;p37"/>
          <p:cNvPicPr preferRelativeResize="0"/>
          <p:nvPr/>
        </p:nvPicPr>
        <p:blipFill>
          <a:blip r:embed="rId8">
            <a:alphaModFix/>
          </a:blip>
          <a:stretch>
            <a:fillRect/>
          </a:stretch>
        </p:blipFill>
        <p:spPr>
          <a:xfrm>
            <a:off x="3035925" y="2904425"/>
            <a:ext cx="3138276" cy="1218950"/>
          </a:xfrm>
          <a:prstGeom prst="rect">
            <a:avLst/>
          </a:prstGeom>
          <a:noFill/>
          <a:ln>
            <a:noFill/>
          </a:ln>
        </p:spPr>
      </p:pic>
      <p:sp>
        <p:nvSpPr>
          <p:cNvPr id="221" name="Google Shape;221;p37"/>
          <p:cNvSpPr txBox="1"/>
          <p:nvPr/>
        </p:nvSpPr>
        <p:spPr>
          <a:xfrm>
            <a:off x="24800" y="675900"/>
            <a:ext cx="1344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rgbClr val="FF0000"/>
                </a:solidFill>
              </a:rPr>
              <a:t>Health effects</a:t>
            </a:r>
            <a:endParaRPr b="1" sz="1200">
              <a:solidFill>
                <a:srgbClr val="FF0000"/>
              </a:solidFill>
            </a:endParaRPr>
          </a:p>
        </p:txBody>
      </p:sp>
      <p:sp>
        <p:nvSpPr>
          <p:cNvPr id="222" name="Google Shape;222;p37"/>
          <p:cNvSpPr txBox="1"/>
          <p:nvPr/>
        </p:nvSpPr>
        <p:spPr>
          <a:xfrm>
            <a:off x="2959725" y="752100"/>
            <a:ext cx="266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rgbClr val="FF0000"/>
                </a:solidFill>
              </a:rPr>
              <a:t>NO</a:t>
            </a:r>
            <a:r>
              <a:rPr b="1" baseline="-25000" lang="es" sz="1200">
                <a:solidFill>
                  <a:srgbClr val="FF0000"/>
                </a:solidFill>
              </a:rPr>
              <a:t>2</a:t>
            </a:r>
            <a:r>
              <a:rPr b="1" lang="es" sz="1200">
                <a:solidFill>
                  <a:srgbClr val="FF0000"/>
                </a:solidFill>
              </a:rPr>
              <a:t> reductions, in situ, Spain </a:t>
            </a:r>
            <a:endParaRPr b="1" sz="1200">
              <a:solidFill>
                <a:srgbClr val="FF0000"/>
              </a:solidFill>
            </a:endParaRPr>
          </a:p>
        </p:txBody>
      </p:sp>
      <p:sp>
        <p:nvSpPr>
          <p:cNvPr id="223" name="Google Shape;223;p37"/>
          <p:cNvSpPr txBox="1"/>
          <p:nvPr/>
        </p:nvSpPr>
        <p:spPr>
          <a:xfrm>
            <a:off x="6044200" y="759875"/>
            <a:ext cx="3222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rgbClr val="FF0000"/>
                </a:solidFill>
              </a:rPr>
              <a:t>NO</a:t>
            </a:r>
            <a:r>
              <a:rPr b="1" baseline="-25000" lang="es" sz="1200">
                <a:solidFill>
                  <a:srgbClr val="FF0000"/>
                </a:solidFill>
              </a:rPr>
              <a:t>2</a:t>
            </a:r>
            <a:r>
              <a:rPr b="1" lang="es" sz="1200">
                <a:solidFill>
                  <a:srgbClr val="FF0000"/>
                </a:solidFill>
              </a:rPr>
              <a:t> reductions, satellite, models, Europe </a:t>
            </a:r>
            <a:endParaRPr b="1" sz="1200">
              <a:solidFill>
                <a:srgbClr val="FF0000"/>
              </a:solidFill>
            </a:endParaRPr>
          </a:p>
        </p:txBody>
      </p:sp>
      <p:sp>
        <p:nvSpPr>
          <p:cNvPr id="224" name="Google Shape;224;p37"/>
          <p:cNvSpPr txBox="1"/>
          <p:nvPr/>
        </p:nvSpPr>
        <p:spPr>
          <a:xfrm>
            <a:off x="24800" y="2457575"/>
            <a:ext cx="180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rgbClr val="FF0000"/>
                </a:solidFill>
              </a:rPr>
              <a:t>Emission reductions</a:t>
            </a:r>
            <a:endParaRPr b="1" sz="1200">
              <a:solidFill>
                <a:srgbClr val="FF0000"/>
              </a:solidFill>
            </a:endParaRPr>
          </a:p>
        </p:txBody>
      </p:sp>
      <p:sp>
        <p:nvSpPr>
          <p:cNvPr id="225" name="Google Shape;225;p37"/>
          <p:cNvSpPr txBox="1"/>
          <p:nvPr/>
        </p:nvSpPr>
        <p:spPr>
          <a:xfrm>
            <a:off x="2972025" y="2488550"/>
            <a:ext cx="279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rgbClr val="FF0000"/>
                </a:solidFill>
              </a:rPr>
              <a:t>PM, O</a:t>
            </a:r>
            <a:r>
              <a:rPr b="1" baseline="-25000" lang="es" sz="1200">
                <a:solidFill>
                  <a:srgbClr val="FF0000"/>
                </a:solidFill>
              </a:rPr>
              <a:t>3</a:t>
            </a:r>
            <a:r>
              <a:rPr b="1" lang="es" sz="1200">
                <a:solidFill>
                  <a:srgbClr val="FF0000"/>
                </a:solidFill>
              </a:rPr>
              <a:t> changes and implications</a:t>
            </a:r>
            <a:endParaRPr b="1" sz="1200">
              <a:solidFill>
                <a:srgbClr val="FF0000"/>
              </a:solidFill>
            </a:endParaRPr>
          </a:p>
        </p:txBody>
      </p:sp>
      <p:sp>
        <p:nvSpPr>
          <p:cNvPr id="226" name="Google Shape;226;p37"/>
          <p:cNvSpPr txBox="1"/>
          <p:nvPr/>
        </p:nvSpPr>
        <p:spPr>
          <a:xfrm>
            <a:off x="6155850" y="2488550"/>
            <a:ext cx="291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rgbClr val="FF0000"/>
                </a:solidFill>
              </a:rPr>
              <a:t>Avoided short-term mortality in Spain</a:t>
            </a:r>
            <a:endParaRPr b="1" sz="1200">
              <a:solidFill>
                <a:srgbClr val="FF0000"/>
              </a:solidFill>
            </a:endParaRPr>
          </a:p>
        </p:txBody>
      </p:sp>
      <p:sp>
        <p:nvSpPr>
          <p:cNvPr id="227" name="Google Shape;227;p37"/>
          <p:cNvSpPr txBox="1"/>
          <p:nvPr/>
        </p:nvSpPr>
        <p:spPr>
          <a:xfrm>
            <a:off x="2607588" y="4486975"/>
            <a:ext cx="3852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s" sz="1200"/>
              <a:t>In collaboration with ISGlobal, CSIC and ECMWF</a:t>
            </a:r>
            <a:endParaRPr b="1" i="1"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8"/>
          <p:cNvSpPr txBox="1"/>
          <p:nvPr>
            <p:ph type="title"/>
          </p:nvPr>
        </p:nvSpPr>
        <p:spPr>
          <a:xfrm>
            <a:off x="311700" y="111050"/>
            <a:ext cx="8520600" cy="5727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SzPts val="2800"/>
              <a:buNone/>
            </a:pPr>
            <a:r>
              <a:rPr b="1" lang="es" sz="2455">
                <a:solidFill>
                  <a:srgbClr val="004890"/>
                </a:solidFill>
              </a:rPr>
              <a:t>Who are we?</a:t>
            </a:r>
            <a:endParaRPr sz="3355"/>
          </a:p>
        </p:txBody>
      </p:sp>
      <p:pic>
        <p:nvPicPr>
          <p:cNvPr id="233" name="Google Shape;233;p38"/>
          <p:cNvPicPr preferRelativeResize="0"/>
          <p:nvPr/>
        </p:nvPicPr>
        <p:blipFill rotWithShape="1">
          <a:blip r:embed="rId3">
            <a:alphaModFix/>
          </a:blip>
          <a:srcRect b="0" l="0" r="0" t="0"/>
          <a:stretch/>
        </p:blipFill>
        <p:spPr>
          <a:xfrm>
            <a:off x="1458617" y="650364"/>
            <a:ext cx="834538" cy="848258"/>
          </a:xfrm>
          <a:prstGeom prst="rect">
            <a:avLst/>
          </a:prstGeom>
          <a:noFill/>
          <a:ln>
            <a:noFill/>
          </a:ln>
        </p:spPr>
      </p:pic>
      <p:pic>
        <p:nvPicPr>
          <p:cNvPr id="234" name="Google Shape;234;p38"/>
          <p:cNvPicPr preferRelativeResize="0"/>
          <p:nvPr/>
        </p:nvPicPr>
        <p:blipFill rotWithShape="1">
          <a:blip r:embed="rId4">
            <a:alphaModFix/>
          </a:blip>
          <a:srcRect b="0" l="0" r="0" t="0"/>
          <a:stretch/>
        </p:blipFill>
        <p:spPr>
          <a:xfrm>
            <a:off x="2397158" y="637916"/>
            <a:ext cx="840824" cy="873156"/>
          </a:xfrm>
          <a:prstGeom prst="rect">
            <a:avLst/>
          </a:prstGeom>
          <a:noFill/>
          <a:ln>
            <a:noFill/>
          </a:ln>
        </p:spPr>
      </p:pic>
      <p:pic>
        <p:nvPicPr>
          <p:cNvPr id="235" name="Google Shape;235;p38"/>
          <p:cNvPicPr preferRelativeResize="0"/>
          <p:nvPr/>
        </p:nvPicPr>
        <p:blipFill rotWithShape="1">
          <a:blip r:embed="rId5">
            <a:alphaModFix/>
          </a:blip>
          <a:srcRect b="7381" l="0" r="8037" t="0"/>
          <a:stretch/>
        </p:blipFill>
        <p:spPr>
          <a:xfrm>
            <a:off x="308350" y="1696250"/>
            <a:ext cx="816650" cy="832550"/>
          </a:xfrm>
          <a:prstGeom prst="rect">
            <a:avLst/>
          </a:prstGeom>
          <a:noFill/>
          <a:ln>
            <a:noFill/>
          </a:ln>
        </p:spPr>
      </p:pic>
      <p:pic>
        <p:nvPicPr>
          <p:cNvPr id="236" name="Google Shape;236;p38"/>
          <p:cNvPicPr preferRelativeResize="0"/>
          <p:nvPr/>
        </p:nvPicPr>
        <p:blipFill rotWithShape="1">
          <a:blip r:embed="rId6">
            <a:alphaModFix/>
          </a:blip>
          <a:srcRect b="0" l="0" r="0" t="0"/>
          <a:stretch/>
        </p:blipFill>
        <p:spPr>
          <a:xfrm>
            <a:off x="1442492" y="1682918"/>
            <a:ext cx="866775" cy="857250"/>
          </a:xfrm>
          <a:prstGeom prst="rect">
            <a:avLst/>
          </a:prstGeom>
          <a:noFill/>
          <a:ln>
            <a:noFill/>
          </a:ln>
        </p:spPr>
      </p:pic>
      <p:pic>
        <p:nvPicPr>
          <p:cNvPr id="237" name="Google Shape;237;p38"/>
          <p:cNvPicPr preferRelativeResize="0"/>
          <p:nvPr/>
        </p:nvPicPr>
        <p:blipFill rotWithShape="1">
          <a:blip r:embed="rId7">
            <a:alphaModFix/>
          </a:blip>
          <a:srcRect b="0" l="0" r="0" t="0"/>
          <a:stretch/>
        </p:blipFill>
        <p:spPr>
          <a:xfrm>
            <a:off x="3386331" y="625042"/>
            <a:ext cx="834538" cy="898926"/>
          </a:xfrm>
          <a:prstGeom prst="rect">
            <a:avLst/>
          </a:prstGeom>
          <a:noFill/>
          <a:ln>
            <a:noFill/>
          </a:ln>
        </p:spPr>
      </p:pic>
      <p:pic>
        <p:nvPicPr>
          <p:cNvPr id="238" name="Google Shape;238;p38"/>
          <p:cNvPicPr preferRelativeResize="0"/>
          <p:nvPr/>
        </p:nvPicPr>
        <p:blipFill rotWithShape="1">
          <a:blip r:embed="rId8">
            <a:alphaModFix/>
          </a:blip>
          <a:srcRect b="0" l="0" r="0" t="0"/>
          <a:stretch/>
        </p:blipFill>
        <p:spPr>
          <a:xfrm>
            <a:off x="2419158" y="1712430"/>
            <a:ext cx="834538" cy="832547"/>
          </a:xfrm>
          <a:prstGeom prst="rect">
            <a:avLst/>
          </a:prstGeom>
          <a:noFill/>
          <a:ln>
            <a:noFill/>
          </a:ln>
        </p:spPr>
      </p:pic>
      <p:pic>
        <p:nvPicPr>
          <p:cNvPr id="239" name="Google Shape;239;p38"/>
          <p:cNvPicPr preferRelativeResize="0"/>
          <p:nvPr/>
        </p:nvPicPr>
        <p:blipFill rotWithShape="1">
          <a:blip r:embed="rId9">
            <a:alphaModFix/>
          </a:blip>
          <a:srcRect b="6015" l="0" r="13397" t="0"/>
          <a:stretch/>
        </p:blipFill>
        <p:spPr>
          <a:xfrm>
            <a:off x="3414875" y="1692250"/>
            <a:ext cx="816650" cy="832550"/>
          </a:xfrm>
          <a:prstGeom prst="rect">
            <a:avLst/>
          </a:prstGeom>
          <a:noFill/>
          <a:ln>
            <a:noFill/>
          </a:ln>
        </p:spPr>
      </p:pic>
      <p:pic>
        <p:nvPicPr>
          <p:cNvPr id="240" name="Google Shape;240;p38"/>
          <p:cNvPicPr preferRelativeResize="0"/>
          <p:nvPr/>
        </p:nvPicPr>
        <p:blipFill rotWithShape="1">
          <a:blip r:embed="rId10">
            <a:alphaModFix/>
          </a:blip>
          <a:srcRect b="0" l="0" r="0" t="0"/>
          <a:stretch/>
        </p:blipFill>
        <p:spPr>
          <a:xfrm>
            <a:off x="297400" y="2724436"/>
            <a:ext cx="876300" cy="876300"/>
          </a:xfrm>
          <a:prstGeom prst="rect">
            <a:avLst/>
          </a:prstGeom>
          <a:noFill/>
          <a:ln>
            <a:noFill/>
          </a:ln>
        </p:spPr>
      </p:pic>
      <p:pic>
        <p:nvPicPr>
          <p:cNvPr id="241" name="Google Shape;241;p38"/>
          <p:cNvPicPr preferRelativeResize="0"/>
          <p:nvPr/>
        </p:nvPicPr>
        <p:blipFill rotWithShape="1">
          <a:blip r:embed="rId11">
            <a:alphaModFix/>
          </a:blip>
          <a:srcRect b="0" l="0" r="0" t="0"/>
          <a:stretch/>
        </p:blipFill>
        <p:spPr>
          <a:xfrm>
            <a:off x="2434451" y="3756458"/>
            <a:ext cx="866118" cy="914401"/>
          </a:xfrm>
          <a:prstGeom prst="rect">
            <a:avLst/>
          </a:prstGeom>
          <a:noFill/>
          <a:ln>
            <a:noFill/>
          </a:ln>
        </p:spPr>
      </p:pic>
      <p:pic>
        <p:nvPicPr>
          <p:cNvPr id="242" name="Google Shape;242;p38"/>
          <p:cNvPicPr preferRelativeResize="0"/>
          <p:nvPr/>
        </p:nvPicPr>
        <p:blipFill rotWithShape="1">
          <a:blip r:embed="rId12">
            <a:alphaModFix/>
          </a:blip>
          <a:srcRect b="6015" l="0" r="0" t="0"/>
          <a:stretch/>
        </p:blipFill>
        <p:spPr>
          <a:xfrm>
            <a:off x="2415075" y="2753488"/>
            <a:ext cx="904875" cy="832550"/>
          </a:xfrm>
          <a:prstGeom prst="rect">
            <a:avLst/>
          </a:prstGeom>
          <a:noFill/>
          <a:ln>
            <a:noFill/>
          </a:ln>
        </p:spPr>
      </p:pic>
      <p:pic>
        <p:nvPicPr>
          <p:cNvPr id="243" name="Google Shape;243;p38"/>
          <p:cNvPicPr preferRelativeResize="0"/>
          <p:nvPr/>
        </p:nvPicPr>
        <p:blipFill rotWithShape="1">
          <a:blip r:embed="rId13">
            <a:alphaModFix/>
          </a:blip>
          <a:srcRect b="0" l="0" r="0" t="0"/>
          <a:stretch/>
        </p:blipFill>
        <p:spPr>
          <a:xfrm>
            <a:off x="348142" y="3699268"/>
            <a:ext cx="904875" cy="971550"/>
          </a:xfrm>
          <a:prstGeom prst="rect">
            <a:avLst/>
          </a:prstGeom>
          <a:noFill/>
          <a:ln>
            <a:noFill/>
          </a:ln>
        </p:spPr>
      </p:pic>
      <p:pic>
        <p:nvPicPr>
          <p:cNvPr id="244" name="Google Shape;244;p38"/>
          <p:cNvPicPr preferRelativeResize="0"/>
          <p:nvPr/>
        </p:nvPicPr>
        <p:blipFill rotWithShape="1">
          <a:blip r:embed="rId14">
            <a:alphaModFix/>
          </a:blip>
          <a:srcRect b="0" l="0" r="0" t="0"/>
          <a:stretch/>
        </p:blipFill>
        <p:spPr>
          <a:xfrm>
            <a:off x="1409169" y="3708829"/>
            <a:ext cx="933450" cy="952500"/>
          </a:xfrm>
          <a:prstGeom prst="rect">
            <a:avLst/>
          </a:prstGeom>
          <a:noFill/>
          <a:ln>
            <a:noFill/>
          </a:ln>
        </p:spPr>
      </p:pic>
      <p:pic>
        <p:nvPicPr>
          <p:cNvPr id="245" name="Google Shape;245;p38"/>
          <p:cNvPicPr preferRelativeResize="0"/>
          <p:nvPr/>
        </p:nvPicPr>
        <p:blipFill rotWithShape="1">
          <a:blip r:embed="rId15">
            <a:alphaModFix/>
          </a:blip>
          <a:srcRect b="4532" l="0" r="2856" t="9134"/>
          <a:stretch/>
        </p:blipFill>
        <p:spPr>
          <a:xfrm>
            <a:off x="1400825" y="2746325"/>
            <a:ext cx="866775" cy="832550"/>
          </a:xfrm>
          <a:prstGeom prst="rect">
            <a:avLst/>
          </a:prstGeom>
          <a:noFill/>
          <a:ln>
            <a:noFill/>
          </a:ln>
        </p:spPr>
      </p:pic>
      <p:pic>
        <p:nvPicPr>
          <p:cNvPr id="246" name="Google Shape;246;p38"/>
          <p:cNvPicPr preferRelativeResize="0"/>
          <p:nvPr/>
        </p:nvPicPr>
        <p:blipFill rotWithShape="1">
          <a:blip r:embed="rId16">
            <a:alphaModFix/>
          </a:blip>
          <a:srcRect b="0" l="0" r="0" t="0"/>
          <a:stretch/>
        </p:blipFill>
        <p:spPr>
          <a:xfrm>
            <a:off x="4394407" y="3779295"/>
            <a:ext cx="816662" cy="868693"/>
          </a:xfrm>
          <a:prstGeom prst="rect">
            <a:avLst/>
          </a:prstGeom>
          <a:noFill/>
          <a:ln>
            <a:noFill/>
          </a:ln>
        </p:spPr>
      </p:pic>
      <p:pic>
        <p:nvPicPr>
          <p:cNvPr id="247" name="Google Shape;247;p38"/>
          <p:cNvPicPr preferRelativeResize="0"/>
          <p:nvPr/>
        </p:nvPicPr>
        <p:blipFill rotWithShape="1">
          <a:blip r:embed="rId17">
            <a:alphaModFix/>
          </a:blip>
          <a:srcRect b="0" l="0" r="8273" t="0"/>
          <a:stretch/>
        </p:blipFill>
        <p:spPr>
          <a:xfrm>
            <a:off x="4375025" y="2705300"/>
            <a:ext cx="760125" cy="898925"/>
          </a:xfrm>
          <a:prstGeom prst="rect">
            <a:avLst/>
          </a:prstGeom>
          <a:noFill/>
          <a:ln>
            <a:noFill/>
          </a:ln>
        </p:spPr>
      </p:pic>
      <p:pic>
        <p:nvPicPr>
          <p:cNvPr id="248" name="Google Shape;248;p38"/>
          <p:cNvPicPr preferRelativeResize="0"/>
          <p:nvPr/>
        </p:nvPicPr>
        <p:blipFill rotWithShape="1">
          <a:blip r:embed="rId18">
            <a:alphaModFix/>
          </a:blip>
          <a:srcRect b="8054" l="0" r="0" t="0"/>
          <a:stretch/>
        </p:blipFill>
        <p:spPr>
          <a:xfrm>
            <a:off x="3467425" y="2729650"/>
            <a:ext cx="760125" cy="857250"/>
          </a:xfrm>
          <a:prstGeom prst="rect">
            <a:avLst/>
          </a:prstGeom>
          <a:noFill/>
          <a:ln>
            <a:noFill/>
          </a:ln>
        </p:spPr>
      </p:pic>
      <p:sp>
        <p:nvSpPr>
          <p:cNvPr id="249" name="Google Shape;249;p38"/>
          <p:cNvSpPr txBox="1"/>
          <p:nvPr/>
        </p:nvSpPr>
        <p:spPr>
          <a:xfrm>
            <a:off x="5732207" y="2636695"/>
            <a:ext cx="2984400" cy="12006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Arial"/>
              <a:buChar char="+"/>
            </a:pPr>
            <a:r>
              <a:rPr i="1" lang="es" sz="1800"/>
              <a:t>long list of close collaborators from CES, ESS and CP</a:t>
            </a:r>
            <a:endParaRPr i="1" sz="1800"/>
          </a:p>
          <a:p>
            <a:pPr indent="0" lvl="0" marL="457200" marR="0" rtl="0" algn="l">
              <a:lnSpc>
                <a:spcPct val="100000"/>
              </a:lnSpc>
              <a:spcBef>
                <a:spcPts val="0"/>
              </a:spcBef>
              <a:spcAft>
                <a:spcPts val="0"/>
              </a:spcAft>
              <a:buNone/>
            </a:pPr>
            <a:r>
              <a:rPr i="1" lang="es" sz="1800"/>
              <a:t>Thanks!</a:t>
            </a:r>
            <a:endParaRPr i="1" sz="1800"/>
          </a:p>
        </p:txBody>
      </p:sp>
      <p:sp>
        <p:nvSpPr>
          <p:cNvPr id="250" name="Google Shape;250;p38"/>
          <p:cNvSpPr/>
          <p:nvPr/>
        </p:nvSpPr>
        <p:spPr>
          <a:xfrm>
            <a:off x="5321400" y="1015300"/>
            <a:ext cx="3693000" cy="1299300"/>
          </a:xfrm>
          <a:prstGeom prst="rect">
            <a:avLst/>
          </a:prstGeom>
          <a:noFill/>
          <a:ln cap="flat" cmpd="sng" w="9525">
            <a:solidFill>
              <a:srgbClr val="3B7FF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aptura de pantalla 2021-05-26 a las 12.56.24.png" id="251" name="Google Shape;251;p38"/>
          <p:cNvPicPr preferRelativeResize="0"/>
          <p:nvPr/>
        </p:nvPicPr>
        <p:blipFill rotWithShape="1">
          <a:blip r:embed="rId19">
            <a:alphaModFix/>
          </a:blip>
          <a:srcRect b="0" l="0" r="0" t="0"/>
          <a:stretch/>
        </p:blipFill>
        <p:spPr>
          <a:xfrm>
            <a:off x="5353134" y="1102200"/>
            <a:ext cx="760534" cy="752929"/>
          </a:xfrm>
          <a:prstGeom prst="rect">
            <a:avLst/>
          </a:prstGeom>
          <a:noFill/>
          <a:ln>
            <a:noFill/>
          </a:ln>
        </p:spPr>
      </p:pic>
      <p:pic>
        <p:nvPicPr>
          <p:cNvPr descr="Captura de pantalla 2021-05-26 a las 12.56.35.png" id="252" name="Google Shape;252;p38"/>
          <p:cNvPicPr preferRelativeResize="0"/>
          <p:nvPr/>
        </p:nvPicPr>
        <p:blipFill rotWithShape="1">
          <a:blip r:embed="rId20">
            <a:alphaModFix/>
          </a:blip>
          <a:srcRect b="0" l="13785" r="13200" t="0"/>
          <a:stretch/>
        </p:blipFill>
        <p:spPr>
          <a:xfrm>
            <a:off x="6920900" y="1102200"/>
            <a:ext cx="639775" cy="752925"/>
          </a:xfrm>
          <a:prstGeom prst="rect">
            <a:avLst/>
          </a:prstGeom>
          <a:noFill/>
          <a:ln>
            <a:noFill/>
          </a:ln>
        </p:spPr>
      </p:pic>
      <p:pic>
        <p:nvPicPr>
          <p:cNvPr descr="Captura de pantalla 2021-05-26 a las 12.56.42.png" id="253" name="Google Shape;253;p38"/>
          <p:cNvPicPr preferRelativeResize="0"/>
          <p:nvPr/>
        </p:nvPicPr>
        <p:blipFill rotWithShape="1">
          <a:blip r:embed="rId21">
            <a:alphaModFix/>
          </a:blip>
          <a:srcRect b="0" l="0" r="0" t="0"/>
          <a:stretch/>
        </p:blipFill>
        <p:spPr>
          <a:xfrm>
            <a:off x="7602550" y="1102199"/>
            <a:ext cx="681300" cy="752925"/>
          </a:xfrm>
          <a:prstGeom prst="rect">
            <a:avLst/>
          </a:prstGeom>
          <a:noFill/>
          <a:ln>
            <a:noFill/>
          </a:ln>
        </p:spPr>
      </p:pic>
      <p:pic>
        <p:nvPicPr>
          <p:cNvPr descr="Captura de pantalla 2021-05-26 a las 12.56.52.png" id="254" name="Google Shape;254;p38"/>
          <p:cNvPicPr preferRelativeResize="0"/>
          <p:nvPr/>
        </p:nvPicPr>
        <p:blipFill rotWithShape="1">
          <a:blip r:embed="rId22">
            <a:alphaModFix/>
          </a:blip>
          <a:srcRect b="0" l="0" r="0" t="0"/>
          <a:stretch/>
        </p:blipFill>
        <p:spPr>
          <a:xfrm>
            <a:off x="8325725" y="1102201"/>
            <a:ext cx="639775" cy="752925"/>
          </a:xfrm>
          <a:prstGeom prst="rect">
            <a:avLst/>
          </a:prstGeom>
          <a:noFill/>
          <a:ln>
            <a:noFill/>
          </a:ln>
        </p:spPr>
      </p:pic>
      <p:pic>
        <p:nvPicPr>
          <p:cNvPr descr="Captura de pantalla 2021-05-26 a las 13.00.22.png" id="255" name="Google Shape;255;p38"/>
          <p:cNvPicPr preferRelativeResize="0"/>
          <p:nvPr/>
        </p:nvPicPr>
        <p:blipFill rotWithShape="1">
          <a:blip r:embed="rId23">
            <a:alphaModFix/>
          </a:blip>
          <a:srcRect b="1195" l="0" r="0" t="0"/>
          <a:stretch/>
        </p:blipFill>
        <p:spPr>
          <a:xfrm>
            <a:off x="6208600" y="1102200"/>
            <a:ext cx="617375" cy="752925"/>
          </a:xfrm>
          <a:prstGeom prst="rect">
            <a:avLst/>
          </a:prstGeom>
          <a:noFill/>
          <a:ln>
            <a:noFill/>
          </a:ln>
        </p:spPr>
      </p:pic>
      <p:sp>
        <p:nvSpPr>
          <p:cNvPr id="256" name="Google Shape;256;p38"/>
          <p:cNvSpPr txBox="1"/>
          <p:nvPr/>
        </p:nvSpPr>
        <p:spPr>
          <a:xfrm>
            <a:off x="5411538" y="1923875"/>
            <a:ext cx="3658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s" sz="1800" u="none" cap="none" strike="noStrike">
                <a:solidFill>
                  <a:srgbClr val="000000"/>
                </a:solidFill>
                <a:latin typeface="Arial"/>
                <a:ea typeface="Arial"/>
                <a:cs typeface="Arial"/>
                <a:sym typeface="Arial"/>
              </a:rPr>
              <a:t>Visitors ex-BSC</a:t>
            </a:r>
            <a:r>
              <a:rPr i="1" lang="es" sz="1800"/>
              <a:t> and collaborators</a:t>
            </a:r>
            <a:endParaRPr i="1" sz="1800"/>
          </a:p>
        </p:txBody>
      </p:sp>
      <p:pic>
        <p:nvPicPr>
          <p:cNvPr id="257" name="Google Shape;257;p38"/>
          <p:cNvPicPr preferRelativeResize="0"/>
          <p:nvPr/>
        </p:nvPicPr>
        <p:blipFill rotWithShape="1">
          <a:blip r:embed="rId24">
            <a:alphaModFix/>
          </a:blip>
          <a:srcRect b="-6700" l="0" r="0" t="6700"/>
          <a:stretch/>
        </p:blipFill>
        <p:spPr>
          <a:xfrm>
            <a:off x="3467213" y="3756450"/>
            <a:ext cx="760525" cy="952500"/>
          </a:xfrm>
          <a:prstGeom prst="rect">
            <a:avLst/>
          </a:prstGeom>
          <a:noFill/>
          <a:ln>
            <a:noFill/>
          </a:ln>
        </p:spPr>
      </p:pic>
      <p:pic>
        <p:nvPicPr>
          <p:cNvPr id="258" name="Google Shape;258;p38"/>
          <p:cNvPicPr preferRelativeResize="0"/>
          <p:nvPr/>
        </p:nvPicPr>
        <p:blipFill rotWithShape="1">
          <a:blip r:embed="rId25">
            <a:alphaModFix/>
          </a:blip>
          <a:srcRect b="0" l="7180" r="15191" t="0"/>
          <a:stretch/>
        </p:blipFill>
        <p:spPr>
          <a:xfrm>
            <a:off x="327225" y="658225"/>
            <a:ext cx="816650" cy="832550"/>
          </a:xfrm>
          <a:prstGeom prst="rect">
            <a:avLst/>
          </a:prstGeom>
          <a:noFill/>
          <a:ln>
            <a:noFill/>
          </a:ln>
        </p:spPr>
      </p:pic>
      <p:sp>
        <p:nvSpPr>
          <p:cNvPr id="259" name="Google Shape;259;p38"/>
          <p:cNvSpPr txBox="1"/>
          <p:nvPr/>
        </p:nvSpPr>
        <p:spPr>
          <a:xfrm>
            <a:off x="449800" y="1429750"/>
            <a:ext cx="76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Carlos P.</a:t>
            </a:r>
            <a:endParaRPr sz="1000"/>
          </a:p>
        </p:txBody>
      </p:sp>
      <p:sp>
        <p:nvSpPr>
          <p:cNvPr id="260" name="Google Shape;260;p38"/>
          <p:cNvSpPr txBox="1"/>
          <p:nvPr/>
        </p:nvSpPr>
        <p:spPr>
          <a:xfrm>
            <a:off x="1564800" y="1429750"/>
            <a:ext cx="76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Oriol J</a:t>
            </a:r>
            <a:r>
              <a:rPr lang="es" sz="1000">
                <a:solidFill>
                  <a:schemeClr val="dk1"/>
                </a:solidFill>
              </a:rPr>
              <a:t>.</a:t>
            </a:r>
            <a:endParaRPr sz="1000"/>
          </a:p>
        </p:txBody>
      </p:sp>
      <p:sp>
        <p:nvSpPr>
          <p:cNvPr id="261" name="Google Shape;261;p38"/>
          <p:cNvSpPr txBox="1"/>
          <p:nvPr/>
        </p:nvSpPr>
        <p:spPr>
          <a:xfrm>
            <a:off x="2555400" y="1429750"/>
            <a:ext cx="76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María G</a:t>
            </a:r>
            <a:r>
              <a:rPr lang="es" sz="1000">
                <a:solidFill>
                  <a:schemeClr val="dk1"/>
                </a:solidFill>
              </a:rPr>
              <a:t>.</a:t>
            </a:r>
            <a:endParaRPr sz="1000"/>
          </a:p>
        </p:txBody>
      </p:sp>
      <p:sp>
        <p:nvSpPr>
          <p:cNvPr id="262" name="Google Shape;262;p38"/>
          <p:cNvSpPr txBox="1"/>
          <p:nvPr/>
        </p:nvSpPr>
        <p:spPr>
          <a:xfrm>
            <a:off x="3439425" y="1429750"/>
            <a:ext cx="840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Enza Di T.</a:t>
            </a:r>
            <a:endParaRPr sz="1000"/>
          </a:p>
        </p:txBody>
      </p:sp>
      <p:sp>
        <p:nvSpPr>
          <p:cNvPr id="263" name="Google Shape;263;p38"/>
          <p:cNvSpPr txBox="1"/>
          <p:nvPr/>
        </p:nvSpPr>
        <p:spPr>
          <a:xfrm>
            <a:off x="420475" y="2438238"/>
            <a:ext cx="76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Marc G.</a:t>
            </a:r>
            <a:endParaRPr sz="1000"/>
          </a:p>
        </p:txBody>
      </p:sp>
      <p:sp>
        <p:nvSpPr>
          <p:cNvPr id="264" name="Google Shape;264;p38"/>
          <p:cNvSpPr txBox="1"/>
          <p:nvPr/>
        </p:nvSpPr>
        <p:spPr>
          <a:xfrm>
            <a:off x="1507400" y="2438238"/>
            <a:ext cx="76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Sara B</a:t>
            </a:r>
            <a:r>
              <a:rPr lang="es" sz="1000">
                <a:solidFill>
                  <a:schemeClr val="dk1"/>
                </a:solidFill>
              </a:rPr>
              <a:t>.</a:t>
            </a:r>
            <a:endParaRPr sz="1000"/>
          </a:p>
        </p:txBody>
      </p:sp>
      <p:sp>
        <p:nvSpPr>
          <p:cNvPr id="265" name="Google Shape;265;p38"/>
          <p:cNvSpPr txBox="1"/>
          <p:nvPr/>
        </p:nvSpPr>
        <p:spPr>
          <a:xfrm>
            <a:off x="2460275" y="2438250"/>
            <a:ext cx="866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Jerónimo E.</a:t>
            </a:r>
            <a:endParaRPr sz="1000"/>
          </a:p>
        </p:txBody>
      </p:sp>
      <p:sp>
        <p:nvSpPr>
          <p:cNvPr id="266" name="Google Shape;266;p38"/>
          <p:cNvSpPr txBox="1"/>
          <p:nvPr/>
        </p:nvSpPr>
        <p:spPr>
          <a:xfrm>
            <a:off x="3566838" y="2438250"/>
            <a:ext cx="866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Dene B.</a:t>
            </a:r>
            <a:endParaRPr sz="1000"/>
          </a:p>
        </p:txBody>
      </p:sp>
      <p:sp>
        <p:nvSpPr>
          <p:cNvPr id="267" name="Google Shape;267;p38"/>
          <p:cNvSpPr txBox="1"/>
          <p:nvPr/>
        </p:nvSpPr>
        <p:spPr>
          <a:xfrm>
            <a:off x="436750" y="3516450"/>
            <a:ext cx="816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Montse C</a:t>
            </a:r>
            <a:r>
              <a:rPr lang="es" sz="1000">
                <a:solidFill>
                  <a:schemeClr val="dk1"/>
                </a:solidFill>
              </a:rPr>
              <a:t>.</a:t>
            </a:r>
            <a:endParaRPr sz="1000"/>
          </a:p>
        </p:txBody>
      </p:sp>
      <p:sp>
        <p:nvSpPr>
          <p:cNvPr id="268" name="Google Shape;268;p38"/>
          <p:cNvSpPr txBox="1"/>
          <p:nvPr/>
        </p:nvSpPr>
        <p:spPr>
          <a:xfrm>
            <a:off x="1570950" y="3488938"/>
            <a:ext cx="816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Arnau</a:t>
            </a:r>
            <a:r>
              <a:rPr lang="es" sz="1000">
                <a:solidFill>
                  <a:schemeClr val="dk1"/>
                </a:solidFill>
              </a:rPr>
              <a:t> B.</a:t>
            </a:r>
            <a:endParaRPr sz="1000"/>
          </a:p>
        </p:txBody>
      </p:sp>
      <p:sp>
        <p:nvSpPr>
          <p:cNvPr id="269" name="Google Shape;269;p38"/>
          <p:cNvSpPr txBox="1"/>
          <p:nvPr/>
        </p:nvSpPr>
        <p:spPr>
          <a:xfrm>
            <a:off x="2506363" y="3498900"/>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Santiago E.</a:t>
            </a:r>
            <a:endParaRPr sz="1000"/>
          </a:p>
        </p:txBody>
      </p:sp>
      <p:sp>
        <p:nvSpPr>
          <p:cNvPr id="270" name="Google Shape;270;p38"/>
          <p:cNvSpPr txBox="1"/>
          <p:nvPr/>
        </p:nvSpPr>
        <p:spPr>
          <a:xfrm>
            <a:off x="3547488" y="3488450"/>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Roger G. </a:t>
            </a:r>
            <a:endParaRPr sz="1000"/>
          </a:p>
        </p:txBody>
      </p:sp>
      <p:sp>
        <p:nvSpPr>
          <p:cNvPr id="271" name="Google Shape;271;p38"/>
          <p:cNvSpPr txBox="1"/>
          <p:nvPr/>
        </p:nvSpPr>
        <p:spPr>
          <a:xfrm>
            <a:off x="4410588" y="3498475"/>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Franco L.</a:t>
            </a:r>
            <a:endParaRPr sz="1000"/>
          </a:p>
        </p:txBody>
      </p:sp>
      <p:sp>
        <p:nvSpPr>
          <p:cNvPr id="272" name="Google Shape;272;p38"/>
          <p:cNvSpPr txBox="1"/>
          <p:nvPr/>
        </p:nvSpPr>
        <p:spPr>
          <a:xfrm>
            <a:off x="453688" y="4594650"/>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Hector N.</a:t>
            </a:r>
            <a:endParaRPr sz="1000"/>
          </a:p>
        </p:txBody>
      </p:sp>
      <p:sp>
        <p:nvSpPr>
          <p:cNvPr id="273" name="Google Shape;273;p38"/>
          <p:cNvSpPr txBox="1"/>
          <p:nvPr/>
        </p:nvSpPr>
        <p:spPr>
          <a:xfrm>
            <a:off x="1558363" y="4615825"/>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Ruben S.</a:t>
            </a:r>
            <a:endParaRPr sz="1000"/>
          </a:p>
        </p:txBody>
      </p:sp>
      <p:sp>
        <p:nvSpPr>
          <p:cNvPr id="274" name="Google Shape;274;p38"/>
          <p:cNvSpPr txBox="1"/>
          <p:nvPr/>
        </p:nvSpPr>
        <p:spPr>
          <a:xfrm>
            <a:off x="2604913" y="4611025"/>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Elisa B. </a:t>
            </a:r>
            <a:endParaRPr sz="1000"/>
          </a:p>
        </p:txBody>
      </p:sp>
      <p:sp>
        <p:nvSpPr>
          <p:cNvPr id="275" name="Google Shape;275;p38"/>
          <p:cNvSpPr txBox="1"/>
          <p:nvPr/>
        </p:nvSpPr>
        <p:spPr>
          <a:xfrm>
            <a:off x="3483675" y="4614850"/>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Adolfo G.</a:t>
            </a:r>
            <a:endParaRPr sz="1000"/>
          </a:p>
        </p:txBody>
      </p:sp>
      <p:sp>
        <p:nvSpPr>
          <p:cNvPr id="276" name="Google Shape;276;p38"/>
          <p:cNvSpPr txBox="1"/>
          <p:nvPr/>
        </p:nvSpPr>
        <p:spPr>
          <a:xfrm>
            <a:off x="4413825" y="4611025"/>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Cristina G.</a:t>
            </a:r>
            <a:endParaRPr sz="1000"/>
          </a:p>
        </p:txBody>
      </p:sp>
      <p:sp>
        <p:nvSpPr>
          <p:cNvPr id="277" name="Google Shape;277;p38"/>
          <p:cNvSpPr txBox="1"/>
          <p:nvPr/>
        </p:nvSpPr>
        <p:spPr>
          <a:xfrm>
            <a:off x="5748607" y="4159407"/>
            <a:ext cx="2984400" cy="3387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00000"/>
              </a:lnSpc>
              <a:spcBef>
                <a:spcPts val="0"/>
              </a:spcBef>
              <a:spcAft>
                <a:spcPts val="0"/>
              </a:spcAft>
              <a:buClr>
                <a:srgbClr val="FF0000"/>
              </a:buClr>
              <a:buSzPts val="1600"/>
              <a:buChar char="+"/>
            </a:pPr>
            <a:r>
              <a:rPr b="1" i="1" lang="es" sz="1600">
                <a:solidFill>
                  <a:srgbClr val="FF0000"/>
                </a:solidFill>
              </a:rPr>
              <a:t>4 Open positions</a:t>
            </a:r>
            <a:endParaRPr b="1" i="1" sz="160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311700" y="111050"/>
            <a:ext cx="8520600" cy="5727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SzPts val="2800"/>
              <a:buNone/>
            </a:pPr>
            <a:r>
              <a:rPr b="1" lang="es" sz="2455">
                <a:solidFill>
                  <a:srgbClr val="004890"/>
                </a:solidFill>
              </a:rPr>
              <a:t>Today</a:t>
            </a:r>
            <a:endParaRPr sz="3355"/>
          </a:p>
        </p:txBody>
      </p:sp>
      <p:pic>
        <p:nvPicPr>
          <p:cNvPr id="283" name="Google Shape;283;p39"/>
          <p:cNvPicPr preferRelativeResize="0"/>
          <p:nvPr/>
        </p:nvPicPr>
        <p:blipFill rotWithShape="1">
          <a:blip r:embed="rId3">
            <a:alphaModFix/>
          </a:blip>
          <a:srcRect b="0" l="0" r="0" t="0"/>
          <a:stretch/>
        </p:blipFill>
        <p:spPr>
          <a:xfrm>
            <a:off x="4321651" y="1993620"/>
            <a:ext cx="866118" cy="914401"/>
          </a:xfrm>
          <a:prstGeom prst="rect">
            <a:avLst/>
          </a:prstGeom>
          <a:noFill/>
          <a:ln>
            <a:noFill/>
          </a:ln>
        </p:spPr>
      </p:pic>
      <p:pic>
        <p:nvPicPr>
          <p:cNvPr id="284" name="Google Shape;284;p39"/>
          <p:cNvPicPr preferRelativeResize="0"/>
          <p:nvPr/>
        </p:nvPicPr>
        <p:blipFill rotWithShape="1">
          <a:blip r:embed="rId4">
            <a:alphaModFix/>
          </a:blip>
          <a:srcRect b="0" l="0" r="0" t="10586"/>
          <a:stretch/>
        </p:blipFill>
        <p:spPr>
          <a:xfrm>
            <a:off x="2235350" y="2039276"/>
            <a:ext cx="904875" cy="868700"/>
          </a:xfrm>
          <a:prstGeom prst="rect">
            <a:avLst/>
          </a:prstGeom>
          <a:noFill/>
          <a:ln>
            <a:noFill/>
          </a:ln>
        </p:spPr>
      </p:pic>
      <p:pic>
        <p:nvPicPr>
          <p:cNvPr id="285" name="Google Shape;285;p39"/>
          <p:cNvPicPr preferRelativeResize="0"/>
          <p:nvPr/>
        </p:nvPicPr>
        <p:blipFill rotWithShape="1">
          <a:blip r:embed="rId5">
            <a:alphaModFix/>
          </a:blip>
          <a:srcRect b="0" l="0" r="0" t="8800"/>
          <a:stretch/>
        </p:blipFill>
        <p:spPr>
          <a:xfrm>
            <a:off x="3296375" y="2029799"/>
            <a:ext cx="933450" cy="868700"/>
          </a:xfrm>
          <a:prstGeom prst="rect">
            <a:avLst/>
          </a:prstGeom>
          <a:noFill/>
          <a:ln>
            <a:noFill/>
          </a:ln>
        </p:spPr>
      </p:pic>
      <p:pic>
        <p:nvPicPr>
          <p:cNvPr id="286" name="Google Shape;286;p39"/>
          <p:cNvPicPr preferRelativeResize="0"/>
          <p:nvPr/>
        </p:nvPicPr>
        <p:blipFill rotWithShape="1">
          <a:blip r:embed="rId6">
            <a:alphaModFix/>
          </a:blip>
          <a:srcRect b="0" l="0" r="0" t="0"/>
          <a:stretch/>
        </p:blipFill>
        <p:spPr>
          <a:xfrm>
            <a:off x="6281607" y="2016457"/>
            <a:ext cx="816662" cy="868693"/>
          </a:xfrm>
          <a:prstGeom prst="rect">
            <a:avLst/>
          </a:prstGeom>
          <a:noFill/>
          <a:ln>
            <a:noFill/>
          </a:ln>
        </p:spPr>
      </p:pic>
      <p:pic>
        <p:nvPicPr>
          <p:cNvPr id="287" name="Google Shape;287;p39"/>
          <p:cNvPicPr preferRelativeResize="0"/>
          <p:nvPr/>
        </p:nvPicPr>
        <p:blipFill rotWithShape="1">
          <a:blip r:embed="rId7">
            <a:alphaModFix/>
          </a:blip>
          <a:srcRect b="-6700" l="0" r="0" t="6700"/>
          <a:stretch/>
        </p:blipFill>
        <p:spPr>
          <a:xfrm>
            <a:off x="5354413" y="1993613"/>
            <a:ext cx="760525" cy="952500"/>
          </a:xfrm>
          <a:prstGeom prst="rect">
            <a:avLst/>
          </a:prstGeom>
          <a:noFill/>
          <a:ln>
            <a:noFill/>
          </a:ln>
        </p:spPr>
      </p:pic>
      <p:sp>
        <p:nvSpPr>
          <p:cNvPr id="288" name="Google Shape;288;p39"/>
          <p:cNvSpPr txBox="1"/>
          <p:nvPr/>
        </p:nvSpPr>
        <p:spPr>
          <a:xfrm>
            <a:off x="2340888" y="2831813"/>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Hector N.</a:t>
            </a:r>
            <a:endParaRPr sz="1000"/>
          </a:p>
        </p:txBody>
      </p:sp>
      <p:sp>
        <p:nvSpPr>
          <p:cNvPr id="289" name="Google Shape;289;p39"/>
          <p:cNvSpPr txBox="1"/>
          <p:nvPr/>
        </p:nvSpPr>
        <p:spPr>
          <a:xfrm>
            <a:off x="3445563" y="2852988"/>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Ruben S.</a:t>
            </a:r>
            <a:endParaRPr sz="1000"/>
          </a:p>
        </p:txBody>
      </p:sp>
      <p:sp>
        <p:nvSpPr>
          <p:cNvPr id="290" name="Google Shape;290;p39"/>
          <p:cNvSpPr txBox="1"/>
          <p:nvPr/>
        </p:nvSpPr>
        <p:spPr>
          <a:xfrm>
            <a:off x="4492113" y="2848188"/>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Elisa B. </a:t>
            </a:r>
            <a:endParaRPr sz="1000"/>
          </a:p>
        </p:txBody>
      </p:sp>
      <p:sp>
        <p:nvSpPr>
          <p:cNvPr id="291" name="Google Shape;291;p39"/>
          <p:cNvSpPr txBox="1"/>
          <p:nvPr/>
        </p:nvSpPr>
        <p:spPr>
          <a:xfrm>
            <a:off x="5434675" y="2868363"/>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Adolfo G.</a:t>
            </a:r>
            <a:endParaRPr sz="1000"/>
          </a:p>
        </p:txBody>
      </p:sp>
      <p:sp>
        <p:nvSpPr>
          <p:cNvPr id="292" name="Google Shape;292;p39"/>
          <p:cNvSpPr txBox="1"/>
          <p:nvPr/>
        </p:nvSpPr>
        <p:spPr>
          <a:xfrm>
            <a:off x="6301025" y="2848188"/>
            <a:ext cx="904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a:solidFill>
                  <a:schemeClr val="dk1"/>
                </a:solidFill>
              </a:rPr>
              <a:t>Cristina G.</a:t>
            </a:r>
            <a:endParaRPr sz="1000"/>
          </a:p>
        </p:txBody>
      </p:sp>
      <p:sp>
        <p:nvSpPr>
          <p:cNvPr id="293" name="Google Shape;293;p39"/>
          <p:cNvSpPr txBox="1"/>
          <p:nvPr/>
        </p:nvSpPr>
        <p:spPr>
          <a:xfrm>
            <a:off x="2413899" y="1400800"/>
            <a:ext cx="1620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chemeClr val="dk1"/>
                </a:solidFill>
              </a:rPr>
              <a:t>Aerosol modeling</a:t>
            </a:r>
            <a:endParaRPr b="1" sz="1200">
              <a:solidFill>
                <a:schemeClr val="dk1"/>
              </a:solidFill>
            </a:endParaRPr>
          </a:p>
          <a:p>
            <a:pPr indent="0" lvl="0" marL="0" rtl="0" algn="ctr">
              <a:spcBef>
                <a:spcPts val="0"/>
              </a:spcBef>
              <a:spcAft>
                <a:spcPts val="0"/>
              </a:spcAft>
              <a:buNone/>
            </a:pPr>
            <a:r>
              <a:rPr b="1" lang="es" sz="1200">
                <a:solidFill>
                  <a:schemeClr val="dk1"/>
                </a:solidFill>
              </a:rPr>
              <a:t>MONARCH</a:t>
            </a:r>
            <a:endParaRPr b="1" sz="1200">
              <a:solidFill>
                <a:schemeClr val="dk1"/>
              </a:solidFill>
            </a:endParaRPr>
          </a:p>
        </p:txBody>
      </p:sp>
      <p:sp>
        <p:nvSpPr>
          <p:cNvPr id="294" name="Google Shape;294;p39"/>
          <p:cNvSpPr txBox="1"/>
          <p:nvPr/>
        </p:nvSpPr>
        <p:spPr>
          <a:xfrm>
            <a:off x="4130481" y="1377200"/>
            <a:ext cx="132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chemeClr val="dk1"/>
                </a:solidFill>
              </a:rPr>
              <a:t>Iron modeling</a:t>
            </a:r>
            <a:endParaRPr b="1" sz="1200">
              <a:solidFill>
                <a:schemeClr val="dk1"/>
              </a:solidFill>
            </a:endParaRPr>
          </a:p>
          <a:p>
            <a:pPr indent="0" lvl="0" marL="0" rtl="0" algn="ctr">
              <a:spcBef>
                <a:spcPts val="0"/>
              </a:spcBef>
              <a:spcAft>
                <a:spcPts val="0"/>
              </a:spcAft>
              <a:buNone/>
            </a:pPr>
            <a:r>
              <a:rPr b="1" lang="es" sz="1200">
                <a:solidFill>
                  <a:schemeClr val="dk1"/>
                </a:solidFill>
              </a:rPr>
              <a:t>EC-Earth</a:t>
            </a:r>
            <a:endParaRPr b="1" sz="1200">
              <a:solidFill>
                <a:schemeClr val="dk1"/>
              </a:solidFill>
            </a:endParaRPr>
          </a:p>
        </p:txBody>
      </p:sp>
      <p:sp>
        <p:nvSpPr>
          <p:cNvPr id="295" name="Google Shape;295;p39"/>
          <p:cNvSpPr txBox="1"/>
          <p:nvPr/>
        </p:nvSpPr>
        <p:spPr>
          <a:xfrm>
            <a:off x="5453775" y="1400800"/>
            <a:ext cx="1817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chemeClr val="dk1"/>
                </a:solidFill>
              </a:rPr>
              <a:t>Dust field campaigns</a:t>
            </a:r>
            <a:endParaRPr b="1" sz="1200">
              <a:solidFill>
                <a:schemeClr val="dk1"/>
              </a:solidFill>
            </a:endParaRPr>
          </a:p>
          <a:p>
            <a:pPr indent="0" lvl="0" marL="0" rtl="0" algn="ctr">
              <a:spcBef>
                <a:spcPts val="0"/>
              </a:spcBef>
              <a:spcAft>
                <a:spcPts val="0"/>
              </a:spcAft>
              <a:buNone/>
            </a:pPr>
            <a:r>
              <a:rPr b="1" lang="es" sz="1200">
                <a:solidFill>
                  <a:schemeClr val="dk1"/>
                </a:solidFill>
              </a:rPr>
              <a:t>FRAGMENT</a:t>
            </a:r>
            <a:endParaRPr b="1" sz="12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