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70" r:id="rId2"/>
    <p:sldMasterId id="2147483680" r:id="rId3"/>
    <p:sldMasterId id="2147483687" r:id="rId4"/>
  </p:sldMasterIdLst>
  <p:notesMasterIdLst>
    <p:notesMasterId r:id="rId31"/>
  </p:notesMasterIdLst>
  <p:sldIdLst>
    <p:sldId id="457" r:id="rId5"/>
    <p:sldId id="529" r:id="rId6"/>
    <p:sldId id="530" r:id="rId7"/>
    <p:sldId id="531" r:id="rId8"/>
    <p:sldId id="532" r:id="rId9"/>
    <p:sldId id="537" r:id="rId10"/>
    <p:sldId id="514" r:id="rId11"/>
    <p:sldId id="535" r:id="rId12"/>
    <p:sldId id="515" r:id="rId13"/>
    <p:sldId id="516" r:id="rId14"/>
    <p:sldId id="517" r:id="rId15"/>
    <p:sldId id="518" r:id="rId16"/>
    <p:sldId id="520" r:id="rId17"/>
    <p:sldId id="519" r:id="rId18"/>
    <p:sldId id="533" r:id="rId19"/>
    <p:sldId id="541" r:id="rId20"/>
    <p:sldId id="512" r:id="rId21"/>
    <p:sldId id="540" r:id="rId22"/>
    <p:sldId id="526" r:id="rId23"/>
    <p:sldId id="525" r:id="rId24"/>
    <p:sldId id="523" r:id="rId25"/>
    <p:sldId id="539" r:id="rId26"/>
    <p:sldId id="528" r:id="rId27"/>
    <p:sldId id="521" r:id="rId28"/>
    <p:sldId id="542" r:id="rId29"/>
    <p:sldId id="53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  <p15:guide id="5" orient="horz" pos="2183" userDrawn="1">
          <p15:clr>
            <a:srgbClr val="A4A3A4"/>
          </p15:clr>
        </p15:guide>
        <p15:guide id="6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4347D"/>
    <a:srgbClr val="C7A859"/>
    <a:srgbClr val="9C092F"/>
    <a:srgbClr val="1AA8FE"/>
    <a:srgbClr val="8FAADC"/>
    <a:srgbClr val="6082AD"/>
    <a:srgbClr val="004890"/>
    <a:srgbClr val="414141"/>
    <a:srgbClr val="EA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1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2016" y="60"/>
      </p:cViewPr>
      <p:guideLst>
        <p:guide pos="2880"/>
        <p:guide orient="horz"/>
        <p:guide/>
        <p:guide orient="horz" pos="2183"/>
        <p:guide pos="29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18/03/2021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5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0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Todos</a:t>
            </a:r>
            <a:r>
              <a:rPr lang="es-ES" baseline="0" dirty="0" smtClean="0"/>
              <a:t> estamos acostumbrados al pronóstico del tiempo.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0EC59-92A8-49D9-A266-1F666DA847F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5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51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17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19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9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spcAft>
                <a:spcPts val="600"/>
              </a:spcAft>
              <a:buClr>
                <a:srgbClr val="57798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To enable better management of the climate-related risks</a:t>
            </a:r>
          </a:p>
          <a:p>
            <a:pPr marL="285750" indent="-285750" algn="just">
              <a:spcAft>
                <a:spcPts val="600"/>
              </a:spcAft>
              <a:buClr>
                <a:srgbClr val="57798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To improve the resilience and adaptation to climate change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1904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26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6ff419df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6ff419df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ORCAS project uses robotic measurements of organic particles (sinking plankton, aggregates) and compares them to equivalent estimates made with PISCES, the ocean biogeochemistry component of EC-Earth. The values of key model parameters are optimized by running the model in 1D (water column) offline configuration and comparing it to observations iteratively until a good fit is obtained. The genetic algorithm is embedded in the Autosubmit workflow manager. The approach is repeated in different ocean regions with abundant measurements to obtain globally-relevant parameters that can be then used in global 3D simulations. This approach can also detect limitations in the model and lead to the development of new parameterizations.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93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4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9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6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06992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89540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89540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06992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24444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4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/>
          <p:cNvSpPr/>
          <p:nvPr userDrawn="1"/>
        </p:nvSpPr>
        <p:spPr>
          <a:xfrm>
            <a:off x="3048000" y="6094969"/>
            <a:ext cx="6096000" cy="4885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Rectángulo 12"/>
          <p:cNvSpPr/>
          <p:nvPr userDrawn="1"/>
        </p:nvSpPr>
        <p:spPr>
          <a:xfrm>
            <a:off x="0" y="6094969"/>
            <a:ext cx="3048000" cy="488528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S" dirty="0" smtClean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244478" y="6095691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238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2" y="6231446"/>
            <a:ext cx="1876425" cy="4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82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51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101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 userDrawn="1"/>
        </p:nvSpPr>
        <p:spPr>
          <a:xfrm>
            <a:off x="1990725" y="2487617"/>
            <a:ext cx="5162550" cy="1200383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7200" dirty="0">
                <a:solidFill>
                  <a:prstClr val="white"/>
                </a:solidFill>
                <a:ea typeface="ＭＳ Ｐゴシック" pitchFamily="34" charset="-128"/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034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1171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E0E8C09-F9C9-4CB9-962F-B81940FEB92B}" type="slidenum">
              <a:rPr 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3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0" y="122523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44440" y="5886720"/>
            <a:ext cx="2441160" cy="9054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722917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762500"/>
            <a:ext cx="5026945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6" y="6095687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6095686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220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46714" y="1569412"/>
            <a:ext cx="8247687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6"/>
            <a:ext cx="9144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520951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744" y="3028529"/>
            <a:ext cx="8238513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9979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7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2917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7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6095686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4194402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5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8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802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78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143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</a:rPr>
              <a:t>THANK YOU!</a:t>
            </a:r>
            <a:endParaRPr lang="es-ES" sz="72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7329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88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563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722760" y="1724040"/>
            <a:ext cx="5026680" cy="13716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048000" y="6096521"/>
            <a:ext cx="6096000" cy="4869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PlaceHolder 2"/>
          <p:cNvSpPr>
            <a:spLocks noGrp="1"/>
          </p:cNvSpPr>
          <p:nvPr>
            <p:ph type="title"/>
          </p:nvPr>
        </p:nvSpPr>
        <p:spPr bwMode="auto">
          <a:xfrm>
            <a:off x="3722691" y="1631528"/>
            <a:ext cx="5026025" cy="29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0" y="6096521"/>
            <a:ext cx="3048000" cy="486977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9" name="PlaceHolder 4"/>
          <p:cNvSpPr>
            <a:spLocks noGrp="1"/>
          </p:cNvSpPr>
          <p:nvPr>
            <p:ph type="body"/>
          </p:nvPr>
        </p:nvSpPr>
        <p:spPr bwMode="auto">
          <a:xfrm>
            <a:off x="244480" y="6096521"/>
            <a:ext cx="244157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day/month/year</a:t>
            </a: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 bwMode="auto">
          <a:xfrm>
            <a:off x="3722691" y="6094970"/>
            <a:ext cx="502602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Venue</a:t>
            </a:r>
          </a:p>
        </p:txBody>
      </p:sp>
    </p:spTree>
    <p:extLst>
      <p:ext uri="{BB962C8B-B14F-4D97-AF65-F5344CB8AC3E}">
        <p14:creationId xmlns:p14="http://schemas.microsoft.com/office/powerpoint/2010/main" val="3269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9"/>
            <a:ext cx="9144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2743" y="1514475"/>
            <a:ext cx="8238514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07946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6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emf"/><Relationship Id="rId7" Type="http://schemas.openxmlformats.org/officeDocument/2006/relationships/image" Target="../media/image43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jpe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png"/><Relationship Id="rId5" Type="http://schemas.openxmlformats.org/officeDocument/2006/relationships/hyperlink" Target="https://www.med-gold.eu/" TargetMode="Externa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8.png"/><Relationship Id="rId4" Type="http://schemas.openxmlformats.org/officeDocument/2006/relationships/hyperlink" Target="http://s2s4e.eu/dst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jp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meteo.cat/wpweb/climatologia/serveis-i-dades-climatiques/normals-climatiques-recent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087059" y="2326269"/>
            <a:ext cx="6030451" cy="29978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r>
              <a:rPr lang="es-ES" altLang="es-ES" sz="40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Modelización matemática de la información climática para una transición </a:t>
            </a:r>
            <a:r>
              <a:rPr lang="es-ES" altLang="es-ES" sz="40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justa </a:t>
            </a:r>
            <a:r>
              <a:rPr lang="es-ES" altLang="es-ES" sz="40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y eficiente: del byte a la COP</a:t>
            </a:r>
          </a:p>
          <a:p>
            <a:pPr defTabSz="914400">
              <a:defRPr/>
            </a:pPr>
            <a:endParaRPr lang="es-ES" altLang="es-ES" sz="2800" b="1" spc="-1" dirty="0" smtClean="0"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  <a:p>
            <a:pPr defTabSz="914400">
              <a:defRPr/>
            </a:pPr>
            <a:endParaRPr lang="es-ES" altLang="es-ES" sz="2800" b="1" spc="-1" dirty="0"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  <a:p>
            <a:pPr defTabSz="914400">
              <a:defRPr/>
            </a:pPr>
            <a:r>
              <a:rPr lang="es-ES" altLang="es-ES" sz="2800" b="1" spc="-1" dirty="0" smtClean="0"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Francisco Doblas-Reyes</a:t>
            </a:r>
            <a:endParaRPr lang="es-ES" altLang="es-ES" sz="2800" b="1" spc="-1" dirty="0"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2" name="TextShape 3"/>
          <p:cNvSpPr txBox="1"/>
          <p:nvPr/>
        </p:nvSpPr>
        <p:spPr>
          <a:xfrm>
            <a:off x="244481" y="6096522"/>
            <a:ext cx="244157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3" name="TextShape 4"/>
          <p:cNvSpPr txBox="1"/>
          <p:nvPr/>
        </p:nvSpPr>
        <p:spPr>
          <a:xfrm>
            <a:off x="3722693" y="6094971"/>
            <a:ext cx="502602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TextShape 1"/>
          <p:cNvSpPr txBox="1">
            <a:spLocks noChangeArrowheads="1"/>
          </p:cNvSpPr>
          <p:nvPr/>
        </p:nvSpPr>
        <p:spPr bwMode="auto">
          <a:xfrm>
            <a:off x="6402391" y="5"/>
            <a:ext cx="2714625" cy="40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14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 Marzo 2021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8" y="5880004"/>
            <a:ext cx="2366121" cy="9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6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88052"/>
            <a:ext cx="8229598" cy="838397"/>
          </a:xfrm>
        </p:spPr>
        <p:txBody>
          <a:bodyPr/>
          <a:lstStyle/>
          <a:p>
            <a:r>
              <a:rPr lang="es-ES" altLang="ca-ES" sz="3500" b="1" dirty="0" smtClean="0"/>
              <a:t>Causas de las variaciones</a:t>
            </a:r>
            <a:endParaRPr lang="es-ES" sz="3500" b="1" dirty="0"/>
          </a:p>
        </p:txBody>
      </p:sp>
      <p:sp>
        <p:nvSpPr>
          <p:cNvPr id="12" name="Rectángulo 5"/>
          <p:cNvSpPr/>
          <p:nvPr/>
        </p:nvSpPr>
        <p:spPr>
          <a:xfrm>
            <a:off x="395536" y="692696"/>
            <a:ext cx="8329533" cy="422292"/>
          </a:xfrm>
          <a:prstGeom prst="rect">
            <a:avLst/>
          </a:prstGeom>
        </p:spPr>
        <p:txBody>
          <a:bodyPr wrap="square" lIns="82927" tIns="41464" rIns="82927" bIns="41464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No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todos los periodos del siglo XX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tuvieron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el mismo estado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climático.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Book"/>
            </a:endParaRPr>
          </a:p>
        </p:txBody>
      </p:sp>
      <p:pic>
        <p:nvPicPr>
          <p:cNvPr id="13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22" y="1631888"/>
            <a:ext cx="1600101" cy="15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5"/>
          <p:cNvSpPr txBox="1"/>
          <p:nvPr/>
        </p:nvSpPr>
        <p:spPr>
          <a:xfrm>
            <a:off x="783585" y="4242051"/>
            <a:ext cx="8491274" cy="3976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7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Procesos de variabilidad interna </a:t>
            </a:r>
            <a:r>
              <a:rPr kumimoji="0" lang="es-E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(asociados a la memoria del sistema climático)</a:t>
            </a: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pic>
        <p:nvPicPr>
          <p:cNvPr id="1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29" y="1538743"/>
            <a:ext cx="1567446" cy="156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1"/>
          <p:cNvSpPr/>
          <p:nvPr/>
        </p:nvSpPr>
        <p:spPr>
          <a:xfrm>
            <a:off x="718267" y="1096580"/>
            <a:ext cx="4674385" cy="3330799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Factores externos al sistema climático</a:t>
            </a:r>
          </a:p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  <a:p>
            <a:pPr marL="466567" marR="0" lvl="0" indent="-466567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Factores internos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del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sistema climático</a:t>
            </a:r>
          </a:p>
        </p:txBody>
      </p:sp>
      <p:pic>
        <p:nvPicPr>
          <p:cNvPr id="18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67" y="1494795"/>
            <a:ext cx="1632756" cy="165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8921" y="1615807"/>
            <a:ext cx="1567446" cy="155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ángulo 2"/>
          <p:cNvSpPr/>
          <p:nvPr/>
        </p:nvSpPr>
        <p:spPr>
          <a:xfrm>
            <a:off x="756331" y="3166207"/>
            <a:ext cx="1329688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Medium"/>
              </a:rPr>
              <a:t>Actividad Solar</a:t>
            </a:r>
          </a:p>
        </p:txBody>
      </p:sp>
      <p:sp>
        <p:nvSpPr>
          <p:cNvPr id="25" name="Rectángulo 28"/>
          <p:cNvSpPr/>
          <p:nvPr/>
        </p:nvSpPr>
        <p:spPr>
          <a:xfrm>
            <a:off x="2396690" y="3166207"/>
            <a:ext cx="1780067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Medium"/>
              </a:rPr>
              <a:t>Aerosoles volcánicos</a:t>
            </a:r>
          </a:p>
        </p:txBody>
      </p:sp>
      <p:sp>
        <p:nvSpPr>
          <p:cNvPr id="26" name="Rectángulo 29"/>
          <p:cNvSpPr/>
          <p:nvPr/>
        </p:nvSpPr>
        <p:spPr>
          <a:xfrm>
            <a:off x="5306861" y="3134349"/>
            <a:ext cx="1155088" cy="545421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Medium"/>
              </a:rPr>
              <a:t>Gases Efecto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Medium"/>
              </a:rPr>
              <a:t>Invernadero</a:t>
            </a:r>
          </a:p>
        </p:txBody>
      </p:sp>
      <p:sp>
        <p:nvSpPr>
          <p:cNvPr id="27" name="Rectángulo 30"/>
          <p:cNvSpPr/>
          <p:nvPr/>
        </p:nvSpPr>
        <p:spPr>
          <a:xfrm>
            <a:off x="7109709" y="3238215"/>
            <a:ext cx="1244728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Medium"/>
              </a:rPr>
              <a:t>Usos de suelo</a:t>
            </a:r>
          </a:p>
        </p:txBody>
      </p:sp>
      <p:sp>
        <p:nvSpPr>
          <p:cNvPr id="28" name="Rectángulo 31"/>
          <p:cNvSpPr/>
          <p:nvPr/>
        </p:nvSpPr>
        <p:spPr>
          <a:xfrm>
            <a:off x="1547563" y="3559721"/>
            <a:ext cx="1810845" cy="345366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700" b="0" i="0" u="none" strike="noStrike" kern="1200" cap="none" spc="0" normalizeH="0" baseline="0" noProof="0" dirty="0">
                <a:ln>
                  <a:noFill/>
                </a:ln>
                <a:solidFill>
                  <a:srgbClr val="009973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Factores Naturales</a:t>
            </a:r>
          </a:p>
        </p:txBody>
      </p:sp>
      <p:pic>
        <p:nvPicPr>
          <p:cNvPr id="29" name="Picture 3"/>
          <p:cNvPicPr/>
          <p:nvPr/>
        </p:nvPicPr>
        <p:blipFill rotWithShape="1">
          <a:blip r:embed="rId6"/>
          <a:srcRect r="51207"/>
          <a:stretch/>
        </p:blipFill>
        <p:spPr>
          <a:xfrm>
            <a:off x="1506127" y="4856064"/>
            <a:ext cx="1689300" cy="1409869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</p:pic>
      <p:pic>
        <p:nvPicPr>
          <p:cNvPr id="30" name="Picture 5"/>
          <p:cNvPicPr/>
          <p:nvPr/>
        </p:nvPicPr>
        <p:blipFill rotWithShape="1">
          <a:blip r:embed="rId7"/>
          <a:srcRect t="571" r="19665" b="1"/>
          <a:stretch/>
        </p:blipFill>
        <p:spPr>
          <a:xfrm>
            <a:off x="6339621" y="4856064"/>
            <a:ext cx="1694206" cy="140986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31" name="Google Shape;63;p8"/>
          <p:cNvPicPr preferRelativeResize="0"/>
          <p:nvPr/>
        </p:nvPicPr>
        <p:blipFill rotWithShape="1">
          <a:blip r:embed="rId8">
            <a:alphaModFix/>
          </a:blip>
          <a:srcRect l="388" t="4443" b="39474"/>
          <a:stretch/>
        </p:blipFill>
        <p:spPr>
          <a:xfrm>
            <a:off x="3933232" y="4853221"/>
            <a:ext cx="1668583" cy="1415558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</p:pic>
      <p:sp>
        <p:nvSpPr>
          <p:cNvPr id="32" name="Rectángulo 42"/>
          <p:cNvSpPr/>
          <p:nvPr/>
        </p:nvSpPr>
        <p:spPr>
          <a:xfrm>
            <a:off x="1959300" y="4532264"/>
            <a:ext cx="765431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Medium"/>
              </a:rPr>
              <a:t>Océano</a:t>
            </a:r>
          </a:p>
        </p:txBody>
      </p:sp>
      <p:sp>
        <p:nvSpPr>
          <p:cNvPr id="33" name="Rectángulo 43"/>
          <p:cNvSpPr/>
          <p:nvPr/>
        </p:nvSpPr>
        <p:spPr>
          <a:xfrm>
            <a:off x="4222466" y="4532264"/>
            <a:ext cx="971192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Medium"/>
              </a:rPr>
              <a:t>Atmósfera</a:t>
            </a:r>
          </a:p>
        </p:txBody>
      </p:sp>
      <p:sp>
        <p:nvSpPr>
          <p:cNvPr id="34" name="Rectángulo 44"/>
          <p:cNvSpPr/>
          <p:nvPr/>
        </p:nvSpPr>
        <p:spPr>
          <a:xfrm>
            <a:off x="6682802" y="4532264"/>
            <a:ext cx="862252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Medium"/>
              </a:rPr>
              <a:t>Criosfera</a:t>
            </a: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Medium"/>
            </a:endParaRPr>
          </a:p>
        </p:txBody>
      </p:sp>
      <p:sp>
        <p:nvSpPr>
          <p:cNvPr id="36" name="Rectángulo 21"/>
          <p:cNvSpPr/>
          <p:nvPr/>
        </p:nvSpPr>
        <p:spPr>
          <a:xfrm>
            <a:off x="4917720" y="3575457"/>
            <a:ext cx="3829346" cy="345366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7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Factores </a:t>
            </a: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Antrópicos (entre muchos otros)</a:t>
            </a: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519" y="1565135"/>
            <a:ext cx="3727124" cy="2058008"/>
          </a:xfrm>
          <a:prstGeom prst="rect">
            <a:avLst/>
          </a:prstGeom>
          <a:solidFill>
            <a:srgbClr val="B2B2B2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936230" y="1576855"/>
            <a:ext cx="3727124" cy="2058008"/>
          </a:xfrm>
          <a:prstGeom prst="rect">
            <a:avLst/>
          </a:prstGeom>
          <a:solidFill>
            <a:srgbClr val="B2B2B2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8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88052"/>
            <a:ext cx="8229598" cy="838397"/>
          </a:xfrm>
        </p:spPr>
        <p:txBody>
          <a:bodyPr/>
          <a:lstStyle/>
          <a:p>
            <a:r>
              <a:rPr lang="es-ES" altLang="ca-ES" sz="3500" b="1" dirty="0" smtClean="0"/>
              <a:t>El clima del pasado</a:t>
            </a:r>
            <a:endParaRPr lang="es-ES" sz="3500" b="1" dirty="0"/>
          </a:p>
        </p:txBody>
      </p:sp>
      <p:sp>
        <p:nvSpPr>
          <p:cNvPr id="12" name="Rectángulo 5"/>
          <p:cNvSpPr/>
          <p:nvPr/>
        </p:nvSpPr>
        <p:spPr>
          <a:xfrm>
            <a:off x="56272" y="692696"/>
            <a:ext cx="9070606" cy="760846"/>
          </a:xfrm>
          <a:prstGeom prst="rect">
            <a:avLst/>
          </a:prstGeom>
        </p:spPr>
        <p:txBody>
          <a:bodyPr wrap="square" lIns="82927" tIns="41464" rIns="82927" bIns="41464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La evolución del clima pasado se explica por factores naturales y variabilidad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interna (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temperatura del Hemisferio Norte en los últimos 1000 años).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731742" y="6352513"/>
            <a:ext cx="2460960" cy="2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23" tIns="40811" rIns="81623" bIns="4081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647"/>
              </a:lnSpc>
              <a:spcBef>
                <a:spcPts val="1089"/>
              </a:spcBef>
              <a:spcAft>
                <a:spcPts val="907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r>
              <a:rPr kumimoji="0" lang="es-ES" sz="1500" b="0" i="1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charset="0"/>
                <a:cs typeface="Avenir Book"/>
              </a:rPr>
              <a:t>Los cazadores en la nieve</a:t>
            </a:r>
            <a:r>
              <a:rPr kumimoji="0" lang="es-ES" sz="15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charset="0"/>
                <a:cs typeface="Avenir Book"/>
              </a:rPr>
              <a:t>  </a:t>
            </a:r>
            <a:endParaRPr kumimoji="0" lang="es-ES" sz="15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charset="0"/>
              <a:cs typeface="Avenir Book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2274216" y="6317736"/>
            <a:ext cx="3466080" cy="31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23" tIns="40811" rIns="81623" bIns="4081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50000"/>
              </a:lnSpc>
              <a:spcBef>
                <a:spcPts val="1089"/>
              </a:spcBef>
              <a:spcAft>
                <a:spcPts val="907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s-ES" sz="1500" b="0" i="1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charset="0"/>
                <a:cs typeface="Avenir Book"/>
              </a:rPr>
              <a:t>Feria sobre el Támesis helado</a:t>
            </a:r>
            <a:r>
              <a:rPr kumimoji="0" lang="es-ES" sz="15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charset="0"/>
                <a:cs typeface="Avenir Book"/>
              </a:rPr>
              <a:t>  </a:t>
            </a:r>
            <a:endParaRPr kumimoji="0" lang="es-ES" sz="15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charset="0"/>
              <a:cs typeface="Avenir Book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86" y="4546551"/>
            <a:ext cx="2880089" cy="16929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1" y="4583511"/>
            <a:ext cx="2388205" cy="169824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" name="Rectángulo 11"/>
          <p:cNvSpPr/>
          <p:nvPr/>
        </p:nvSpPr>
        <p:spPr>
          <a:xfrm>
            <a:off x="2847774" y="6537232"/>
            <a:ext cx="2286965" cy="199154"/>
          </a:xfrm>
          <a:prstGeom prst="rect">
            <a:avLst/>
          </a:prstGeom>
        </p:spPr>
        <p:txBody>
          <a:bodyPr wrap="none" lIns="82927" tIns="41464" rIns="82927" bIns="41464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50000"/>
              </a:lnSpc>
              <a:spcBef>
                <a:spcPts val="1089"/>
              </a:spcBef>
              <a:spcAft>
                <a:spcPts val="90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(Thomas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Wyte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, 1683-1684)</a:t>
            </a:r>
          </a:p>
        </p:txBody>
      </p:sp>
      <p:sp>
        <p:nvSpPr>
          <p:cNvPr id="41" name="Rectángulo 12"/>
          <p:cNvSpPr/>
          <p:nvPr/>
        </p:nvSpPr>
        <p:spPr>
          <a:xfrm>
            <a:off x="6949556" y="6548487"/>
            <a:ext cx="1985023" cy="192229"/>
          </a:xfrm>
          <a:prstGeom prst="rect">
            <a:avLst/>
          </a:prstGeom>
        </p:spPr>
        <p:txBody>
          <a:bodyPr wrap="none" lIns="82927" tIns="41464" rIns="82927" bIns="41464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47"/>
              </a:lnSpc>
              <a:spcBef>
                <a:spcPts val="1089"/>
              </a:spcBef>
              <a:spcAft>
                <a:spcPts val="907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(</a:t>
            </a:r>
            <a:r>
              <a:rPr kumimoji="0" lang="es-ES" sz="15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Bruegel</a:t>
            </a:r>
            <a:r>
              <a:rPr kumimoji="0" lang="es-ES" sz="15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el Viejo, 1595)</a:t>
            </a:r>
            <a:endParaRPr kumimoji="0" lang="es-ES" sz="15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Book"/>
            </a:endParaRPr>
          </a:p>
        </p:txBody>
      </p:sp>
      <p:sp>
        <p:nvSpPr>
          <p:cNvPr id="43" name="Rectángulo 27"/>
          <p:cNvSpPr/>
          <p:nvPr/>
        </p:nvSpPr>
        <p:spPr bwMode="auto">
          <a:xfrm>
            <a:off x="2806472" y="2109330"/>
            <a:ext cx="2808652" cy="1633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charset="0"/>
              <a:cs typeface="SimSun" charset="0"/>
            </a:endParaRPr>
          </a:p>
        </p:txBody>
      </p:sp>
      <p:sp>
        <p:nvSpPr>
          <p:cNvPr id="44" name="Rectángulo 28"/>
          <p:cNvSpPr/>
          <p:nvPr/>
        </p:nvSpPr>
        <p:spPr bwMode="auto">
          <a:xfrm>
            <a:off x="5668961" y="2110653"/>
            <a:ext cx="966962" cy="14344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charset="0"/>
              <a:cs typeface="SimSun" charset="0"/>
            </a:endParaRPr>
          </a:p>
        </p:txBody>
      </p:sp>
      <p:pic>
        <p:nvPicPr>
          <p:cNvPr id="45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93" y="1492169"/>
            <a:ext cx="5747040" cy="300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1"/>
          <p:cNvSpPr txBox="1">
            <a:spLocks noChangeArrowheads="1"/>
          </p:cNvSpPr>
          <p:nvPr/>
        </p:nvSpPr>
        <p:spPr bwMode="auto">
          <a:xfrm>
            <a:off x="2259651" y="1862157"/>
            <a:ext cx="2557581" cy="3657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1623" tIns="58409" rIns="81623" bIns="4081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kumimoji="0" lang="es-ES" sz="1800" b="1" i="1" u="none" strike="noStrike" kern="1200" cap="none" spc="0" normalizeH="0" baseline="0" dirty="0" smtClean="0">
                <a:ln>
                  <a:noFill/>
                </a:ln>
                <a:solidFill>
                  <a:srgbClr val="B50042"/>
                </a:solidFill>
                <a:effectLst/>
                <a:uLnTx/>
                <a:uFillTx/>
                <a:latin typeface="Calibri" panose="020F0502020204030204"/>
                <a:ea typeface="SimSun" charset="0"/>
                <a:cs typeface="Avenir Medium"/>
              </a:rPr>
              <a:t>Periodo Cálido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kumimoji="0" lang="es-ES" sz="1800" b="1" i="1" u="none" strike="noStrike" kern="1200" cap="none" spc="0" normalizeH="0" baseline="0" dirty="0" smtClean="0">
                <a:ln>
                  <a:noFill/>
                </a:ln>
                <a:solidFill>
                  <a:srgbClr val="B50042"/>
                </a:solidFill>
                <a:effectLst/>
                <a:uLnTx/>
                <a:uFillTx/>
                <a:latin typeface="Calibri" panose="020F0502020204030204"/>
                <a:ea typeface="SimSun" charset="0"/>
                <a:cs typeface="Avenir Medium"/>
              </a:rPr>
              <a:t> Medieval</a:t>
            </a:r>
            <a:endParaRPr kumimoji="0" lang="es-ES" sz="1800" b="1" i="1" u="none" strike="noStrike" kern="1200" cap="none" spc="0" normalizeH="0" baseline="0" dirty="0">
              <a:ln>
                <a:noFill/>
              </a:ln>
              <a:solidFill>
                <a:srgbClr val="B50042"/>
              </a:solidFill>
              <a:effectLst/>
              <a:uLnTx/>
              <a:uFillTx/>
              <a:latin typeface="Calibri" panose="020F0502020204030204"/>
              <a:ea typeface="SimSun" charset="0"/>
              <a:cs typeface="Avenir Medium"/>
            </a:endParaRPr>
          </a:p>
        </p:txBody>
      </p:sp>
      <p:sp>
        <p:nvSpPr>
          <p:cNvPr id="47" name="Text Box 1"/>
          <p:cNvSpPr txBox="1">
            <a:spLocks noChangeArrowheads="1"/>
          </p:cNvSpPr>
          <p:nvPr/>
        </p:nvSpPr>
        <p:spPr bwMode="auto">
          <a:xfrm>
            <a:off x="3761953" y="2149602"/>
            <a:ext cx="3396510" cy="3657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1623" tIns="58409" rIns="81623" bIns="4081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kumimoji="0" lang="es-ES" sz="1800" b="1" i="1" u="none" strike="noStrike" kern="1200" cap="none" spc="0" normalizeH="0" baseline="0" dirty="0" smtClean="0">
                <a:ln>
                  <a:noFill/>
                </a:ln>
                <a:solidFill>
                  <a:srgbClr val="1793D4"/>
                </a:solidFill>
                <a:effectLst/>
                <a:uLnTx/>
                <a:uFillTx/>
                <a:latin typeface="Calibri" panose="020F0502020204030204"/>
                <a:ea typeface="SimSun" charset="0"/>
                <a:cs typeface="Avenir Medium"/>
              </a:rPr>
              <a:t>Pequeña Edad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kumimoji="0" lang="es-ES" sz="1800" b="1" i="1" u="none" strike="noStrike" kern="1200" cap="none" spc="0" normalizeH="0" baseline="0" dirty="0" smtClean="0">
                <a:ln>
                  <a:noFill/>
                </a:ln>
                <a:solidFill>
                  <a:srgbClr val="1793D4"/>
                </a:solidFill>
                <a:effectLst/>
                <a:uLnTx/>
                <a:uFillTx/>
                <a:latin typeface="Calibri" panose="020F0502020204030204"/>
                <a:ea typeface="SimSun" charset="0"/>
                <a:cs typeface="Avenir Medium"/>
              </a:rPr>
              <a:t>de Hielo</a:t>
            </a:r>
            <a:endParaRPr kumimoji="0" lang="es-ES" sz="1800" b="1" i="1" u="none" strike="noStrike" kern="1200" cap="none" spc="0" normalizeH="0" baseline="0" dirty="0">
              <a:ln>
                <a:noFill/>
              </a:ln>
              <a:solidFill>
                <a:srgbClr val="1793D4"/>
              </a:solidFill>
              <a:effectLst/>
              <a:uLnTx/>
              <a:uFillTx/>
              <a:latin typeface="Calibri" panose="020F0502020204030204"/>
              <a:ea typeface="SimSun" charset="0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70786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102120"/>
            <a:ext cx="8229598" cy="838397"/>
          </a:xfrm>
        </p:spPr>
        <p:txBody>
          <a:bodyPr/>
          <a:lstStyle/>
          <a:p>
            <a:r>
              <a:rPr lang="es-ES" altLang="ca-ES" sz="3500" b="1" dirty="0" smtClean="0"/>
              <a:t>Experimentos para entender las causas</a:t>
            </a:r>
            <a:endParaRPr lang="es-ES" sz="3500" b="1" dirty="0"/>
          </a:p>
        </p:txBody>
      </p:sp>
      <p:sp>
        <p:nvSpPr>
          <p:cNvPr id="12" name="Rectángulo 5"/>
          <p:cNvSpPr/>
          <p:nvPr/>
        </p:nvSpPr>
        <p:spPr>
          <a:xfrm>
            <a:off x="395536" y="706764"/>
            <a:ext cx="8329533" cy="422292"/>
          </a:xfrm>
          <a:prstGeom prst="rect">
            <a:avLst/>
          </a:prstGeom>
        </p:spPr>
        <p:txBody>
          <a:bodyPr wrap="square" lIns="82927" tIns="41464" rIns="82927" bIns="41464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El cambio global se debe a factores antrópicos</a:t>
            </a:r>
            <a:endParaRPr kumimoji="0" lang="es-ES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Book"/>
            </a:endParaRPr>
          </a:p>
        </p:txBody>
      </p:sp>
      <p:pic>
        <p:nvPicPr>
          <p:cNvPr id="15" name="Picture 4" descr="http://www.climatechange2013.org/images/figures/WGI_AR5_FigFAQ10.1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36"/>
          <a:stretch/>
        </p:blipFill>
        <p:spPr bwMode="auto">
          <a:xfrm>
            <a:off x="2213145" y="1125422"/>
            <a:ext cx="4750365" cy="536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2"/>
          <p:cNvSpPr/>
          <p:nvPr/>
        </p:nvSpPr>
        <p:spPr bwMode="auto">
          <a:xfrm>
            <a:off x="3088263" y="1401991"/>
            <a:ext cx="1241032" cy="26129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charset="0"/>
              <a:cs typeface="SimSun" charset="0"/>
            </a:endParaRPr>
          </a:p>
        </p:txBody>
      </p:sp>
      <p:sp>
        <p:nvSpPr>
          <p:cNvPr id="17" name="Rectángulo 9"/>
          <p:cNvSpPr/>
          <p:nvPr/>
        </p:nvSpPr>
        <p:spPr bwMode="auto">
          <a:xfrm>
            <a:off x="3403267" y="1742681"/>
            <a:ext cx="1241032" cy="52259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charset="0"/>
              <a:cs typeface="Arial"/>
            </a:endParaRPr>
          </a:p>
        </p:txBody>
      </p:sp>
      <p:sp>
        <p:nvSpPr>
          <p:cNvPr id="18" name="Rectángulo 10"/>
          <p:cNvSpPr/>
          <p:nvPr/>
        </p:nvSpPr>
        <p:spPr bwMode="auto">
          <a:xfrm>
            <a:off x="3088261" y="3922484"/>
            <a:ext cx="2412207" cy="30276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charset="0"/>
              <a:cs typeface="SimSun" charset="0"/>
            </a:endParaRPr>
          </a:p>
        </p:txBody>
      </p:sp>
      <p:sp>
        <p:nvSpPr>
          <p:cNvPr id="19" name="Rectángulo 11"/>
          <p:cNvSpPr/>
          <p:nvPr/>
        </p:nvSpPr>
        <p:spPr bwMode="auto">
          <a:xfrm>
            <a:off x="3127930" y="4277240"/>
            <a:ext cx="1241032" cy="52259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charset="0"/>
              <a:cs typeface="SimSun" charset="0"/>
            </a:endParaRPr>
          </a:p>
        </p:txBody>
      </p:sp>
      <p:sp>
        <p:nvSpPr>
          <p:cNvPr id="20" name="Rectángulo 12"/>
          <p:cNvSpPr/>
          <p:nvPr/>
        </p:nvSpPr>
        <p:spPr>
          <a:xfrm>
            <a:off x="4289804" y="1400487"/>
            <a:ext cx="2344709" cy="36075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Sólo factores naturales</a:t>
            </a:r>
            <a:endParaRPr kumimoji="0" lang="es-E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21" name="Rectángulo 13"/>
          <p:cNvSpPr/>
          <p:nvPr/>
        </p:nvSpPr>
        <p:spPr>
          <a:xfrm>
            <a:off x="4103403" y="3880397"/>
            <a:ext cx="2316688" cy="36075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Naturales + antrópicos</a:t>
            </a:r>
            <a:endParaRPr kumimoji="0" lang="es-E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22" name="Rectángulo 14"/>
          <p:cNvSpPr/>
          <p:nvPr/>
        </p:nvSpPr>
        <p:spPr>
          <a:xfrm>
            <a:off x="3403267" y="1715817"/>
            <a:ext cx="851993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Modelos</a:t>
            </a:r>
            <a:endParaRPr kumimoji="0" lang="es-ES" sz="15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4" name="Rectángulo 15"/>
          <p:cNvSpPr/>
          <p:nvPr/>
        </p:nvSpPr>
        <p:spPr>
          <a:xfrm>
            <a:off x="3403267" y="1980860"/>
            <a:ext cx="1310067" cy="314588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Observaciones</a:t>
            </a:r>
            <a:endParaRPr kumimoji="0" lang="es-ES" sz="15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8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www.cawcr.gov.au/projects/climatechange/images/Long_range_transport_of_aerosols_gas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361" y="764816"/>
            <a:ext cx="2741433" cy="245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6 Grupo"/>
          <p:cNvGrpSpPr>
            <a:grpSpLocks/>
          </p:cNvGrpSpPr>
          <p:nvPr/>
        </p:nvGrpSpPr>
        <p:grpSpPr bwMode="auto">
          <a:xfrm>
            <a:off x="914645" y="2759925"/>
            <a:ext cx="3506814" cy="2383607"/>
            <a:chOff x="539750" y="3462338"/>
            <a:chExt cx="4341813" cy="2951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539750" y="3462338"/>
              <a:ext cx="4341813" cy="29511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2D3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539750" y="3462338"/>
              <a:ext cx="4341813" cy="295116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9" descr="\frac{\partial u}{\partial t} = \eta v - \frac{\partial \Phi}{\partial x} - c_p \theta \frac{\partial \pi}{\partial x} - z\frac{\partial u}{\partial \sigma} - \frac{\partial (\frac{u^2 + v^2}{2})}{\partial x}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75" y="3605213"/>
              <a:ext cx="34385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0" descr="\frac{\partial v}{\partial t} = -\eta \frac{u}{v} - \frac{\partial \Phi}{\partial y} - c_p \theta \frac{\partial \pi}{\partial y} - z \frac{\partial v}{\partial \sigma} - \frac{\partial (\frac{u^2 + v^2}{2})}{\partial y}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75" y="4157663"/>
              <a:ext cx="36290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1" descr="\frac{\delta T}{\partial t} = \frac{\partial T}{\partial t} + u \frac{\partial T}{\partial x} + v \frac{\partial T}{\partial y} + w \frac{\partial T}{\partial z}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75" y="4749800"/>
              <a:ext cx="262890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2" descr="\frac{\delta W}{\partial t} = u \frac{\partial W}{\partial x} + v \frac{\partial W}{\partial y} + w \frac{\partial W}{\partial z}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75" y="5292725"/>
              <a:ext cx="238125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3" descr="\frac{\partial}{\partial t} \frac{\partial p}{\partial \sigma} = u \frac{\partial}{\partial x} x \frac{\partial p}{\partial \sigma} + v \frac{\partial}{\partial y} y \frac{\partial p}{\partial \sigma} + w \frac{\partial}{\partial z} z \frac{\partial p}{\partial \sigma}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75" y="5837238"/>
              <a:ext cx="329565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16 Grupo"/>
          <p:cNvGrpSpPr>
            <a:grpSpLocks/>
          </p:cNvGrpSpPr>
          <p:nvPr/>
        </p:nvGrpSpPr>
        <p:grpSpPr bwMode="auto">
          <a:xfrm>
            <a:off x="1803077" y="3840150"/>
            <a:ext cx="3518048" cy="2391244"/>
            <a:chOff x="539750" y="3449638"/>
            <a:chExt cx="4341813" cy="2951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539750" y="3449638"/>
              <a:ext cx="4341813" cy="295116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7" descr="TracerCod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71"/>
            <a:stretch>
              <a:fillRect/>
            </a:stretch>
          </p:blipFill>
          <p:spPr bwMode="auto">
            <a:xfrm>
              <a:off x="611188" y="3600000"/>
              <a:ext cx="4248150" cy="24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511860" y="699385"/>
            <a:ext cx="4587875" cy="3635375"/>
            <a:chOff x="4511860" y="699385"/>
            <a:chExt cx="4587875" cy="3635375"/>
          </a:xfrm>
        </p:grpSpPr>
        <p:pic>
          <p:nvPicPr>
            <p:cNvPr id="19" name="Picture 2" descr="am_schematic-1024x768-rev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860" y="699385"/>
              <a:ext cx="4587875" cy="363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Line 7"/>
            <p:cNvSpPr>
              <a:spLocks noChangeShapeType="1"/>
            </p:cNvSpPr>
            <p:nvPr/>
          </p:nvSpPr>
          <p:spPr bwMode="auto">
            <a:xfrm rot="188314" flipH="1">
              <a:off x="4594717" y="2265763"/>
              <a:ext cx="845483" cy="150822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15"/>
            <p:cNvSpPr>
              <a:spLocks noChangeArrowheads="1"/>
            </p:cNvSpPr>
            <p:nvPr/>
          </p:nvSpPr>
          <p:spPr bwMode="auto">
            <a:xfrm rot="18600910">
              <a:off x="5437442" y="2212020"/>
              <a:ext cx="110925" cy="11092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Picture 22" descr="C:\Users\ijimenez\Dropbox\BSC ES SERVICES COMM\Graphic Resources\BSC\BSC-MareNostrum-C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/>
          <a:stretch/>
        </p:blipFill>
        <p:spPr bwMode="auto">
          <a:xfrm>
            <a:off x="4567428" y="4360421"/>
            <a:ext cx="3530648" cy="2387676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467544" y="102120"/>
            <a:ext cx="8229598" cy="838397"/>
          </a:xfrm>
        </p:spPr>
        <p:txBody>
          <a:bodyPr/>
          <a:lstStyle/>
          <a:p>
            <a:r>
              <a:rPr lang="es-ES" altLang="ca-ES" sz="3500" b="1" dirty="0" smtClean="0"/>
              <a:t>Experimentos para entender las causas</a:t>
            </a:r>
            <a:endParaRPr lang="es-ES" sz="3500" b="1" dirty="0"/>
          </a:p>
        </p:txBody>
      </p:sp>
    </p:spTree>
    <p:extLst>
      <p:ext uri="{BB962C8B-B14F-4D97-AF65-F5344CB8AC3E}">
        <p14:creationId xmlns:p14="http://schemas.microsoft.com/office/powerpoint/2010/main" val="4811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803" y="77213"/>
            <a:ext cx="8229598" cy="838397"/>
          </a:xfrm>
        </p:spPr>
        <p:txBody>
          <a:bodyPr/>
          <a:lstStyle/>
          <a:p>
            <a:r>
              <a:rPr lang="en-US" dirty="0" err="1" smtClean="0"/>
              <a:t>Modelización</a:t>
            </a:r>
            <a:r>
              <a:rPr lang="en-US" dirty="0" smtClean="0"/>
              <a:t> del </a:t>
            </a:r>
            <a:r>
              <a:rPr lang="en-US" dirty="0" err="1" smtClean="0"/>
              <a:t>clima</a:t>
            </a:r>
            <a:r>
              <a:rPr lang="en-US" dirty="0" smtClean="0"/>
              <a:t> global</a:t>
            </a:r>
            <a:endParaRPr lang="en-GB" dirty="0"/>
          </a:p>
        </p:txBody>
      </p:sp>
      <p:pic>
        <p:nvPicPr>
          <p:cNvPr id="8" name="Shape 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68" y="5213684"/>
            <a:ext cx="2277624" cy="9116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5"/>
          <p:cNvSpPr/>
          <p:nvPr/>
        </p:nvSpPr>
        <p:spPr>
          <a:xfrm>
            <a:off x="1207148" y="4763048"/>
            <a:ext cx="1022350" cy="1714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UltraHighResolution_OceanAndAtmosphere_with_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1182" y="3085454"/>
            <a:ext cx="6594960" cy="3709665"/>
          </a:xfrm>
          <a:prstGeom prst="rect">
            <a:avLst/>
          </a:prstGeom>
        </p:spPr>
      </p:pic>
      <p:pic>
        <p:nvPicPr>
          <p:cNvPr id="18" name="Google Shape;335;g6e3e2ead57_1_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475177"/>
            <a:ext cx="2238375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96252" y="933246"/>
            <a:ext cx="8967537" cy="5318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BSC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desarrolla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un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modelo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global del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sistema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climático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terrestre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con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una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configuración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de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alta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resolución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(10 km).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El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objetivo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que se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persigue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entender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y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predecir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la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evolución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del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clima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global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escalas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temporales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que van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desde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un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mes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a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más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de 100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años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... y,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además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,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obtener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estimaciones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de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los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flujos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carbono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para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informar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la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implementación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de, entre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otros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, el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Acuerdo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de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París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y el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Pacto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Verde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europeo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07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725" y="70340"/>
            <a:ext cx="8229598" cy="838397"/>
          </a:xfrm>
        </p:spPr>
        <p:txBody>
          <a:bodyPr/>
          <a:lstStyle/>
          <a:p>
            <a:r>
              <a:rPr lang="es-ES" dirty="0" smtClean="0"/>
              <a:t>Experimentos internacionales, CMIP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150"/>
            <a:ext cx="9144000" cy="538438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A39C5B3-5C10-4544-986F-902AEE56F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45" y="6051359"/>
            <a:ext cx="1866391" cy="79988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72BB6DE-C4B0-2C4C-83B3-C8F4294E0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54" y="6110164"/>
            <a:ext cx="1559601" cy="7089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20945" y="4937760"/>
            <a:ext cx="3708410" cy="984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2204" y="838397"/>
            <a:ext cx="90455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Diseño de la fase 6 del experimento internacional </a:t>
            </a:r>
            <a:r>
              <a:rPr lang="es-ES" sz="2400" dirty="0" err="1" smtClean="0"/>
              <a:t>Coupled</a:t>
            </a:r>
            <a:r>
              <a:rPr lang="es-ES" sz="2400" dirty="0" smtClean="0"/>
              <a:t> </a:t>
            </a:r>
            <a:r>
              <a:rPr lang="es-ES" sz="2400" dirty="0" err="1" smtClean="0"/>
              <a:t>Model</a:t>
            </a:r>
            <a:r>
              <a:rPr lang="es-ES" sz="2400" dirty="0" smtClean="0"/>
              <a:t> </a:t>
            </a:r>
            <a:r>
              <a:rPr lang="es-ES" sz="2400" dirty="0" err="1" smtClean="0"/>
              <a:t>Intercomparison</a:t>
            </a:r>
            <a:r>
              <a:rPr lang="es-ES" sz="2400" dirty="0" smtClean="0"/>
              <a:t> Project.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2039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134267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s-ES" altLang="en-US" sz="3600" dirty="0" smtClean="0"/>
              <a:t>Nuestro entorno: el Mediterráneo</a:t>
            </a:r>
          </a:p>
        </p:txBody>
      </p:sp>
      <p:sp>
        <p:nvSpPr>
          <p:cNvPr id="23563" name="Marcador de contenido 2"/>
          <p:cNvSpPr txBox="1">
            <a:spLocks/>
          </p:cNvSpPr>
          <p:nvPr/>
        </p:nvSpPr>
        <p:spPr bwMode="auto">
          <a:xfrm>
            <a:off x="98213" y="733898"/>
            <a:ext cx="8961383" cy="13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s-ES" altLang="es-ES" sz="2400" dirty="0" smtClean="0">
                <a:solidFill>
                  <a:srgbClr val="414141"/>
                </a:solidFill>
                <a:latin typeface="Calibri" pitchFamily="34" charset="0"/>
              </a:rPr>
              <a:t>Temperatura del aire en superficie promediada sobre el Mediterráneo (solo sobre tierra) en el periodo histórico y en el futuro.</a:t>
            </a:r>
            <a:endParaRPr lang="es-ES" altLang="es-ES" sz="2400" dirty="0">
              <a:solidFill>
                <a:srgbClr val="414141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1" y="1534593"/>
            <a:ext cx="7772872" cy="47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724" y="70340"/>
            <a:ext cx="8229598" cy="838397"/>
          </a:xfrm>
        </p:spPr>
        <p:txBody>
          <a:bodyPr/>
          <a:lstStyle/>
          <a:p>
            <a:r>
              <a:rPr lang="es-ES" dirty="0" smtClean="0"/>
              <a:t>Conferencia de las Partes (COP) e IPCC</a:t>
            </a:r>
            <a:endParaRPr lang="es-E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2076352"/>
            <a:ext cx="7105650" cy="399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52" y="2833884"/>
            <a:ext cx="6006905" cy="389590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204" y="739921"/>
            <a:ext cx="904552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Uno de los grandes “clientes” de estos experimentos y de su análisis son el Panel Intergubernamental sobre el Cambio Climático (IPCC), quien informa a la Conferencia de las Partes de la Convención Marco de las Naciones Unidas sobre el Cambio Climático.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1454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92065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¿</a:t>
            </a:r>
            <a:r>
              <a:rPr lang="en-GB" altLang="en-US" sz="3600" dirty="0" err="1" smtClean="0"/>
              <a:t>Por</a:t>
            </a:r>
            <a:r>
              <a:rPr lang="en-GB" altLang="en-US" sz="3600" dirty="0" smtClean="0"/>
              <a:t> </a:t>
            </a:r>
            <a:r>
              <a:rPr lang="en-GB" altLang="en-US" sz="3600" dirty="0" err="1" smtClean="0"/>
              <a:t>qué</a:t>
            </a:r>
            <a:r>
              <a:rPr lang="en-GB" altLang="en-US" sz="3600" dirty="0" smtClean="0"/>
              <a:t> </a:t>
            </a:r>
            <a:r>
              <a:rPr lang="en-GB" altLang="en-US" sz="3600" dirty="0" err="1" smtClean="0"/>
              <a:t>tenemos</a:t>
            </a:r>
            <a:r>
              <a:rPr lang="en-GB" altLang="en-US" sz="3600" dirty="0" smtClean="0"/>
              <a:t> que </a:t>
            </a:r>
            <a:r>
              <a:rPr lang="en-GB" altLang="en-US" sz="3600" dirty="0" err="1" smtClean="0"/>
              <a:t>mejorar</a:t>
            </a:r>
            <a:r>
              <a:rPr lang="en-GB" altLang="en-US" sz="3600" dirty="0" smtClean="0"/>
              <a:t> </a:t>
            </a:r>
            <a:r>
              <a:rPr lang="en-GB" altLang="en-US" sz="3600" dirty="0" err="1" smtClean="0"/>
              <a:t>los</a:t>
            </a:r>
            <a:r>
              <a:rPr lang="en-GB" altLang="en-US" sz="3600" dirty="0" smtClean="0"/>
              <a:t> </a:t>
            </a:r>
            <a:r>
              <a:rPr lang="en-GB" altLang="en-US" sz="3600" dirty="0" err="1" smtClean="0"/>
              <a:t>modelos</a:t>
            </a:r>
            <a:r>
              <a:rPr lang="en-GB" altLang="en-US" sz="3600" dirty="0" smtClean="0"/>
              <a:t>?</a:t>
            </a:r>
            <a:endParaRPr lang="en-GB" altLang="en-US" sz="3600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2825539"/>
            <a:ext cx="4572000" cy="1338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“La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confianza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los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resultados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de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modelos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que no son lo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suficientemente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buenos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lleva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a un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exceso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de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optimismo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, que a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su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vez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genera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una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infraestimación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de las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incertidumbres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y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los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riesgos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físicos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”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52" y="780216"/>
            <a:ext cx="3993069" cy="6000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4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redondeado 26"/>
          <p:cNvSpPr/>
          <p:nvPr/>
        </p:nvSpPr>
        <p:spPr>
          <a:xfrm>
            <a:off x="3292478" y="5421885"/>
            <a:ext cx="5148263" cy="45751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3292478" y="4877524"/>
            <a:ext cx="5148263" cy="45751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3292478" y="4334717"/>
            <a:ext cx="5148263" cy="45595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365" name="Título 1"/>
          <p:cNvSpPr>
            <a:spLocks noGrp="1"/>
          </p:cNvSpPr>
          <p:nvPr>
            <p:ph type="title"/>
          </p:nvPr>
        </p:nvSpPr>
        <p:spPr bwMode="auto">
          <a:xfrm>
            <a:off x="465138" y="237287"/>
            <a:ext cx="8229600" cy="9212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500"/>
              </a:lnSpc>
            </a:pPr>
            <a:r>
              <a:rPr lang="es-ES" altLang="es-ES" sz="3200" smtClean="0"/>
              <a:t>Barcelona Supercomputing Center</a:t>
            </a:r>
            <a:br>
              <a:rPr lang="es-ES" altLang="es-ES" sz="3200" smtClean="0"/>
            </a:br>
            <a:r>
              <a:rPr lang="es-ES" altLang="es-ES" sz="3200" smtClean="0"/>
              <a:t>Centro Nacional de Supercomputación</a:t>
            </a:r>
            <a:endParaRPr lang="es-ES" altLang="en-US" sz="320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46464" y="4215299"/>
            <a:ext cx="4079875" cy="1778862"/>
          </a:xfrm>
          <a:prstGeom prst="rect">
            <a:avLst/>
          </a:prstGeom>
        </p:spPr>
        <p:txBody>
          <a:bodyPr lIns="0" tIns="32150" rIns="0" bIns="321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defTabSz="449263" eaLnBrk="1" hangingPunct="1">
              <a:lnSpc>
                <a:spcPct val="180000"/>
              </a:lnSpc>
              <a:buFontTx/>
              <a:buNone/>
              <a:defRPr/>
            </a:pPr>
            <a:r>
              <a:rPr lang="en-US" altLang="en-US" sz="1500" b="1" kern="0" dirty="0" err="1" smtClean="0">
                <a:solidFill>
                  <a:srgbClr val="0070C0"/>
                </a:solidFill>
                <a:ea typeface="ＭＳ Ｐゴシック" pitchFamily="34" charset="-128"/>
              </a:rPr>
              <a:t>Gobierno</a:t>
            </a:r>
            <a:r>
              <a:rPr lang="en-US" altLang="en-US" sz="1500" b="1" kern="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en-US" sz="1500" b="1" kern="0" dirty="0" err="1" smtClean="0">
                <a:solidFill>
                  <a:srgbClr val="0070C0"/>
                </a:solidFill>
                <a:ea typeface="ＭＳ Ｐゴシック" pitchFamily="34" charset="-128"/>
              </a:rPr>
              <a:t>espñol</a:t>
            </a:r>
            <a:r>
              <a:rPr lang="en-US" altLang="en-US" sz="1500" kern="0" dirty="0" smtClean="0">
                <a:solidFill>
                  <a:srgbClr val="0070C0"/>
                </a:solidFill>
                <a:ea typeface="ＭＳ Ｐゴシック" pitchFamily="34" charset="-128"/>
              </a:rPr>
              <a:t>                                 	</a:t>
            </a:r>
            <a:r>
              <a:rPr lang="en-US" altLang="en-US" sz="1800" b="1" kern="0" dirty="0" smtClean="0">
                <a:solidFill>
                  <a:srgbClr val="124484"/>
                </a:solidFill>
                <a:ea typeface="ＭＳ Ｐゴシック" pitchFamily="34" charset="-128"/>
              </a:rPr>
              <a:t>60%</a:t>
            </a:r>
            <a:endParaRPr lang="en-US" altLang="en-US" sz="1500" b="1" kern="0" dirty="0" smtClean="0">
              <a:solidFill>
                <a:srgbClr val="124484"/>
              </a:solidFill>
              <a:ea typeface="ＭＳ Ｐゴシック" pitchFamily="34" charset="-128"/>
            </a:endParaRPr>
          </a:p>
          <a:p>
            <a:pPr marL="0" indent="0" defTabSz="449263" eaLnBrk="1" hangingPunct="1">
              <a:lnSpc>
                <a:spcPct val="180000"/>
              </a:lnSpc>
              <a:buFontTx/>
              <a:buNone/>
              <a:defRPr/>
            </a:pPr>
            <a:r>
              <a:rPr lang="en-US" altLang="en-US" sz="1500" b="1" kern="0" dirty="0" err="1" smtClean="0">
                <a:solidFill>
                  <a:srgbClr val="0070C0"/>
                </a:solidFill>
                <a:ea typeface="ＭＳ Ｐゴシック" pitchFamily="34" charset="-128"/>
              </a:rPr>
              <a:t>Gobierno</a:t>
            </a:r>
            <a:r>
              <a:rPr lang="en-US" altLang="en-US" sz="1500" b="1" kern="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en-US" sz="1500" b="1" kern="0" dirty="0" err="1" smtClean="0">
                <a:solidFill>
                  <a:srgbClr val="0070C0"/>
                </a:solidFill>
                <a:ea typeface="ＭＳ Ｐゴシック" pitchFamily="34" charset="-128"/>
              </a:rPr>
              <a:t>catalán</a:t>
            </a:r>
            <a:r>
              <a:rPr lang="en-US" altLang="en-US" sz="1500" b="1" kern="0" dirty="0" smtClean="0">
                <a:solidFill>
                  <a:srgbClr val="0070C0"/>
                </a:solidFill>
                <a:ea typeface="ＭＳ Ｐゴシック" pitchFamily="34" charset="-128"/>
              </a:rPr>
              <a:t>	 </a:t>
            </a:r>
            <a:r>
              <a:rPr lang="en-US" altLang="en-US" sz="1500" kern="0" dirty="0" smtClean="0">
                <a:solidFill>
                  <a:prstClr val="black"/>
                </a:solidFill>
                <a:ea typeface="ＭＳ Ｐゴシック" pitchFamily="34" charset="-128"/>
              </a:rPr>
              <a:t>			</a:t>
            </a:r>
            <a:r>
              <a:rPr lang="en-US" altLang="en-US" sz="1800" b="1" kern="0" dirty="0" smtClean="0">
                <a:solidFill>
                  <a:srgbClr val="124484"/>
                </a:solidFill>
                <a:ea typeface="ＭＳ Ｐゴシック" pitchFamily="34" charset="-128"/>
              </a:rPr>
              <a:t>30%</a:t>
            </a:r>
            <a:endParaRPr lang="en-US" altLang="en-US" sz="1500" b="1" kern="0" dirty="0" smtClean="0">
              <a:solidFill>
                <a:srgbClr val="124484"/>
              </a:solidFill>
              <a:ea typeface="ＭＳ Ｐゴシック" pitchFamily="34" charset="-128"/>
            </a:endParaRPr>
          </a:p>
          <a:p>
            <a:pPr marL="0" indent="0" defTabSz="449263" eaLnBrk="1" hangingPunct="1">
              <a:lnSpc>
                <a:spcPct val="180000"/>
              </a:lnSpc>
              <a:buFontTx/>
              <a:buNone/>
              <a:defRPr/>
            </a:pPr>
            <a:r>
              <a:rPr lang="en-US" altLang="en-US" sz="1500" b="1" kern="0" dirty="0" smtClean="0">
                <a:solidFill>
                  <a:srgbClr val="0070C0"/>
                </a:solidFill>
                <a:ea typeface="ＭＳ Ｐゴシック" pitchFamily="34" charset="-128"/>
              </a:rPr>
              <a:t>Univ. </a:t>
            </a:r>
            <a:r>
              <a:rPr lang="en-US" altLang="en-US" sz="1500" b="1" kern="0" dirty="0" err="1" smtClean="0">
                <a:solidFill>
                  <a:srgbClr val="0070C0"/>
                </a:solidFill>
                <a:ea typeface="ＭＳ Ｐゴシック" pitchFamily="34" charset="-128"/>
              </a:rPr>
              <a:t>Politècnica</a:t>
            </a:r>
            <a:r>
              <a:rPr lang="en-US" altLang="en-US" sz="1500" b="1" kern="0" dirty="0" smtClean="0">
                <a:solidFill>
                  <a:srgbClr val="0070C0"/>
                </a:solidFill>
                <a:ea typeface="ＭＳ Ｐゴシック" pitchFamily="34" charset="-128"/>
              </a:rPr>
              <a:t> de </a:t>
            </a:r>
            <a:r>
              <a:rPr lang="en-US" altLang="en-US" sz="1500" b="1" kern="0" dirty="0" err="1" smtClean="0">
                <a:solidFill>
                  <a:srgbClr val="0070C0"/>
                </a:solidFill>
                <a:ea typeface="ＭＳ Ｐゴシック" pitchFamily="34" charset="-128"/>
              </a:rPr>
              <a:t>Catalunya</a:t>
            </a:r>
            <a:r>
              <a:rPr lang="en-US" altLang="en-US" sz="1500" b="1" kern="0" dirty="0" smtClean="0">
                <a:solidFill>
                  <a:srgbClr val="0070C0"/>
                </a:solidFill>
                <a:ea typeface="ＭＳ Ｐゴシック" pitchFamily="34" charset="-128"/>
              </a:rPr>
              <a:t> (UPC)      </a:t>
            </a:r>
            <a:r>
              <a:rPr lang="en-US" altLang="en-US" sz="1800" b="1" kern="0" dirty="0" smtClean="0">
                <a:solidFill>
                  <a:srgbClr val="124484"/>
                </a:solidFill>
                <a:ea typeface="ＭＳ Ｐゴシック" pitchFamily="34" charset="-128"/>
              </a:rPr>
              <a:t>10%</a:t>
            </a:r>
            <a:endParaRPr lang="en-US" altLang="en-US" sz="1500" b="1" kern="0" dirty="0" smtClean="0">
              <a:solidFill>
                <a:srgbClr val="124484"/>
              </a:solidFill>
              <a:ea typeface="ＭＳ Ｐゴシック" pitchFamily="34" charset="-128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8" y="4420014"/>
            <a:ext cx="1033463" cy="28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538200"/>
            <a:ext cx="1055688" cy="23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4995393"/>
            <a:ext cx="1084262" cy="2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upo 35"/>
          <p:cNvGrpSpPr>
            <a:grpSpLocks/>
          </p:cNvGrpSpPr>
          <p:nvPr/>
        </p:nvGrpSpPr>
        <p:grpSpPr bwMode="auto">
          <a:xfrm>
            <a:off x="717553" y="4209094"/>
            <a:ext cx="2505075" cy="1727682"/>
            <a:chOff x="840892" y="4267990"/>
            <a:chExt cx="2505720" cy="1727861"/>
          </a:xfrm>
        </p:grpSpPr>
        <p:sp>
          <p:nvSpPr>
            <p:cNvPr id="20" name="Flecha derecha 19"/>
            <p:cNvSpPr/>
            <p:nvPr/>
          </p:nvSpPr>
          <p:spPr>
            <a:xfrm>
              <a:off x="2223961" y="4480483"/>
              <a:ext cx="1122651" cy="302453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1" name="Flecha derecha 20"/>
            <p:cNvSpPr/>
            <p:nvPr/>
          </p:nvSpPr>
          <p:spPr>
            <a:xfrm>
              <a:off x="2223961" y="5015592"/>
              <a:ext cx="1122651" cy="302454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2223961" y="5567763"/>
              <a:ext cx="1122651" cy="302454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840892" y="4267990"/>
              <a:ext cx="1727645" cy="1727861"/>
            </a:xfrm>
            <a:prstGeom prst="ellipse">
              <a:avLst/>
            </a:prstGeom>
            <a:solidFill>
              <a:srgbClr val="BDD2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913936" y="4340889"/>
              <a:ext cx="1583146" cy="1583614"/>
            </a:xfrm>
            <a:prstGeom prst="ellipse">
              <a:avLst/>
            </a:prstGeom>
            <a:solidFill>
              <a:srgbClr val="EBF0F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058546" y="4679017"/>
              <a:ext cx="1259002" cy="8772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700" b="1" kern="0" dirty="0">
                  <a:solidFill>
                    <a:srgbClr val="004890"/>
                  </a:solidFill>
                  <a:ea typeface="ＭＳ Ｐゴシック" pitchFamily="34" charset="-128"/>
                </a:rPr>
                <a:t>BSC-CNS </a:t>
              </a:r>
              <a:r>
                <a:rPr lang="en-US" altLang="en-US" sz="1700" b="1" kern="0" dirty="0" err="1" smtClean="0">
                  <a:solidFill>
                    <a:srgbClr val="004890"/>
                  </a:solidFill>
                  <a:ea typeface="ＭＳ Ｐゴシック" pitchFamily="34" charset="-128"/>
                </a:rPr>
                <a:t>es</a:t>
              </a:r>
              <a:endParaRPr lang="en-US" altLang="en-US" sz="1700" b="1" kern="0" dirty="0">
                <a:solidFill>
                  <a:srgbClr val="004890"/>
                </a:solidFill>
                <a:ea typeface="ＭＳ Ｐゴシック" pitchFamily="34" charset="-128"/>
              </a:endParaRPr>
            </a:p>
            <a:p>
              <a:pPr algn="ctr">
                <a:defRPr/>
              </a:pPr>
              <a:r>
                <a:rPr lang="en-US" altLang="en-US" sz="1700" b="1" kern="0" dirty="0" smtClean="0">
                  <a:solidFill>
                    <a:srgbClr val="004890"/>
                  </a:solidFill>
                  <a:ea typeface="ＭＳ Ｐゴシック" pitchFamily="34" charset="-128"/>
                </a:rPr>
                <a:t>un </a:t>
              </a:r>
              <a:r>
                <a:rPr lang="en-US" altLang="en-US" sz="1700" b="1" kern="0" dirty="0" err="1" smtClean="0">
                  <a:solidFill>
                    <a:srgbClr val="004890"/>
                  </a:solidFill>
                  <a:ea typeface="ＭＳ Ｐゴシック" pitchFamily="34" charset="-128"/>
                </a:rPr>
                <a:t>consocio</a:t>
              </a:r>
              <a:endParaRPr lang="en-US" altLang="en-US" sz="1700" b="1" kern="0" dirty="0">
                <a:solidFill>
                  <a:srgbClr val="004890"/>
                </a:solidFill>
                <a:ea typeface="ＭＳ Ｐゴシック" pitchFamily="34" charset="-128"/>
              </a:endParaRPr>
            </a:p>
            <a:p>
              <a:pPr algn="ctr">
                <a:defRPr/>
              </a:pPr>
              <a:r>
                <a:rPr lang="en-US" altLang="en-US" sz="1700" b="1" kern="0" dirty="0" smtClean="0">
                  <a:solidFill>
                    <a:srgbClr val="004890"/>
                  </a:solidFill>
                  <a:ea typeface="ＭＳ Ｐゴシック" pitchFamily="34" charset="-128"/>
                </a:rPr>
                <a:t>que </a:t>
              </a:r>
              <a:r>
                <a:rPr lang="en-US" altLang="en-US" sz="1700" b="1" kern="0" dirty="0" err="1" smtClean="0">
                  <a:solidFill>
                    <a:srgbClr val="004890"/>
                  </a:solidFill>
                  <a:ea typeface="ＭＳ Ｐゴシック" pitchFamily="34" charset="-128"/>
                </a:rPr>
                <a:t>incluye</a:t>
              </a:r>
              <a:endParaRPr lang="en-US" altLang="en-US" sz="1700" b="1" kern="0" dirty="0">
                <a:solidFill>
                  <a:srgbClr val="004890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35" name="Grupo 34"/>
          <p:cNvGrpSpPr>
            <a:grpSpLocks/>
          </p:cNvGrpSpPr>
          <p:nvPr/>
        </p:nvGrpSpPr>
        <p:grpSpPr bwMode="auto">
          <a:xfrm>
            <a:off x="628648" y="1367878"/>
            <a:ext cx="8042748" cy="2461250"/>
            <a:chOff x="628567" y="1385546"/>
            <a:chExt cx="8043050" cy="2461526"/>
          </a:xfrm>
        </p:grpSpPr>
        <p:sp>
          <p:nvSpPr>
            <p:cNvPr id="31" name="Redondear rectángulo de esquina del mismo lado 30"/>
            <p:cNvSpPr/>
            <p:nvPr/>
          </p:nvSpPr>
          <p:spPr>
            <a:xfrm rot="10800000">
              <a:off x="6188204" y="2793905"/>
              <a:ext cx="2376579" cy="1053167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9" name="Redondear rectángulo de esquina del mismo lado 28"/>
            <p:cNvSpPr/>
            <p:nvPr/>
          </p:nvSpPr>
          <p:spPr>
            <a:xfrm rot="10800000">
              <a:off x="3560792" y="2793905"/>
              <a:ext cx="2376578" cy="1053167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8" name="Redondear rectángulo de esquina del mismo lado 27"/>
            <p:cNvSpPr/>
            <p:nvPr/>
          </p:nvSpPr>
          <p:spPr>
            <a:xfrm rot="10800000">
              <a:off x="628567" y="2793905"/>
              <a:ext cx="2663927" cy="1053167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5375" name="Rectangle 3"/>
            <p:cNvSpPr txBox="1">
              <a:spLocks noChangeArrowheads="1"/>
            </p:cNvSpPr>
            <p:nvPr/>
          </p:nvSpPr>
          <p:spPr bwMode="auto">
            <a:xfrm>
              <a:off x="1645546" y="1385546"/>
              <a:ext cx="5852909" cy="378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32150" rIns="0" bIns="32150"/>
            <a:lstStyle>
              <a:lvl1pPr marL="315913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6858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</a:pPr>
              <a:r>
                <a:rPr lang="en-US" altLang="en-US" sz="2400" b="1" dirty="0" smtClean="0">
                  <a:solidFill>
                    <a:srgbClr val="0070C0"/>
                  </a:solidFill>
                  <a:latin typeface="Calibri" pitchFamily="34" charset="0"/>
                </a:rPr>
                <a:t>BSC-CNS </a:t>
              </a:r>
              <a:r>
                <a:rPr lang="en-US" altLang="en-US" sz="2400" b="1" dirty="0" err="1" smtClean="0">
                  <a:solidFill>
                    <a:srgbClr val="0070C0"/>
                  </a:solidFill>
                  <a:latin typeface="Calibri" pitchFamily="34" charset="0"/>
                </a:rPr>
                <a:t>objetivos</a:t>
              </a:r>
              <a:endParaRPr lang="en-US" altLang="en-US" sz="2400" b="1" dirty="0" smtClean="0">
                <a:solidFill>
                  <a:srgbClr val="0070C0"/>
                </a:solidFill>
                <a:latin typeface="Calibri" pitchFamily="34" charset="0"/>
              </a:endParaRPr>
            </a:p>
          </p:txBody>
        </p:sp>
        <p:sp>
          <p:nvSpPr>
            <p:cNvPr id="15376" name="CuadroTexto 2"/>
            <p:cNvSpPr txBox="1">
              <a:spLocks noChangeArrowheads="1"/>
            </p:cNvSpPr>
            <p:nvPr/>
          </p:nvSpPr>
          <p:spPr bwMode="auto">
            <a:xfrm>
              <a:off x="792274" y="2883545"/>
              <a:ext cx="2336626" cy="877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Supercomputación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 para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investigadores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europeos</a:t>
              </a:r>
              <a:endParaRPr lang="en-US" altLang="en-US" sz="1700" dirty="0" smtClean="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y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españoles</a:t>
              </a:r>
              <a:endParaRPr lang="en-US" altLang="en-US" sz="1700" dirty="0" smtClean="0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sp>
          <p:nvSpPr>
            <p:cNvPr id="15377" name="CuadroTexto 13"/>
            <p:cNvSpPr txBox="1">
              <a:spLocks noChangeArrowheads="1"/>
            </p:cNvSpPr>
            <p:nvPr/>
          </p:nvSpPr>
          <p:spPr bwMode="auto">
            <a:xfrm>
              <a:off x="3707572" y="2884625"/>
              <a:ext cx="2082700" cy="877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indent="-28575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R&amp;D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en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ciencias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 de la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computación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, la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vida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la Tierra e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ingeniería</a:t>
              </a:r>
              <a:endParaRPr lang="en-US" altLang="en-US" sz="1700" dirty="0" smtClean="0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sp>
          <p:nvSpPr>
            <p:cNvPr id="15378" name="CuadroTexto 14"/>
            <p:cNvSpPr txBox="1">
              <a:spLocks noChangeArrowheads="1"/>
            </p:cNvSpPr>
            <p:nvPr/>
          </p:nvSpPr>
          <p:spPr bwMode="auto">
            <a:xfrm>
              <a:off x="6081965" y="2876508"/>
              <a:ext cx="2589652" cy="877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Programa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 doctoral, de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transferencia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 de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tecnología</a:t>
              </a:r>
              <a:endParaRPr lang="en-US" altLang="en-US" sz="1700" dirty="0" smtClean="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y de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compromiso</a:t>
              </a:r>
              <a:r>
                <a:rPr lang="en-US" altLang="en-US" sz="1700" dirty="0" smtClean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en-US" altLang="en-US" sz="1700" dirty="0" err="1" smtClean="0">
                  <a:solidFill>
                    <a:srgbClr val="002060"/>
                  </a:solidFill>
                  <a:latin typeface="Calibri" pitchFamily="34" charset="0"/>
                </a:rPr>
                <a:t>público</a:t>
              </a:r>
              <a:endParaRPr lang="en-US" altLang="en-US" sz="1700" dirty="0" smtClean="0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sp>
          <p:nvSpPr>
            <p:cNvPr id="32" name="Redondear rectángulo de esquina del mismo lado 31"/>
            <p:cNvSpPr/>
            <p:nvPr/>
          </p:nvSpPr>
          <p:spPr>
            <a:xfrm>
              <a:off x="628567" y="1969789"/>
              <a:ext cx="2664000" cy="822837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noFill/>
              </a:endParaRPr>
            </a:p>
          </p:txBody>
        </p:sp>
        <p:sp>
          <p:nvSpPr>
            <p:cNvPr id="33" name="Redondear rectángulo de esquina del mismo lado 32"/>
            <p:cNvSpPr/>
            <p:nvPr/>
          </p:nvSpPr>
          <p:spPr>
            <a:xfrm>
              <a:off x="3560792" y="1970295"/>
              <a:ext cx="2376578" cy="822060"/>
            </a:xfrm>
            <a:prstGeom prst="round2Same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4" name="Redondear rectángulo de esquina del mismo lado 33"/>
            <p:cNvSpPr/>
            <p:nvPr/>
          </p:nvSpPr>
          <p:spPr>
            <a:xfrm>
              <a:off x="6188782" y="1969789"/>
              <a:ext cx="2376001" cy="822837"/>
            </a:xfrm>
            <a:prstGeom prst="round2SameRect">
              <a:avLst/>
            </a:prstGeom>
            <a:blipFill dpi="0" rotWithShape="1">
              <a:blip r:embed="rId7"/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846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62375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err="1" smtClean="0"/>
              <a:t>Avances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rompedores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requeridos</a:t>
            </a:r>
            <a:endParaRPr lang="en-GB" altLang="en-US" dirty="0" smtClean="0"/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 bwMode="auto">
          <a:xfrm>
            <a:off x="87313" y="922776"/>
            <a:ext cx="8550250" cy="322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La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computación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extrema y la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gestión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de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los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datos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generados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requiere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:</a:t>
            </a:r>
            <a:endParaRPr lang="en-GB" sz="2100" dirty="0">
              <a:solidFill>
                <a:srgbClr val="414141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Modelos</a:t>
            </a:r>
            <a:r>
              <a:rPr lang="en-GB" sz="21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más</a:t>
            </a:r>
            <a:r>
              <a:rPr lang="en-GB" sz="21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realistas</a:t>
            </a:r>
            <a:r>
              <a:rPr lang="en-GB" sz="2100" dirty="0" smtClean="0">
                <a:solidFill>
                  <a:srgbClr val="FF0000"/>
                </a:solidFill>
                <a:latin typeface="Calibri" pitchFamily="34" charset="0"/>
              </a:rPr>
              <a:t> y </a:t>
            </a:r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una</a:t>
            </a:r>
            <a:r>
              <a:rPr lang="en-GB" sz="2100" dirty="0" smtClean="0">
                <a:solidFill>
                  <a:srgbClr val="FF0000"/>
                </a:solidFill>
                <a:latin typeface="Calibri" pitchFamily="34" charset="0"/>
              </a:rPr>
              <a:t> major </a:t>
            </a:r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combinación</a:t>
            </a:r>
            <a:r>
              <a:rPr lang="en-GB" sz="2100" dirty="0" smtClean="0">
                <a:solidFill>
                  <a:srgbClr val="FF0000"/>
                </a:solidFill>
                <a:latin typeface="Calibri" pitchFamily="34" charset="0"/>
              </a:rPr>
              <a:t> de las </a:t>
            </a:r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simulaciones</a:t>
            </a:r>
            <a:r>
              <a:rPr lang="en-GB" sz="2100" dirty="0" smtClean="0">
                <a:solidFill>
                  <a:srgbClr val="FF0000"/>
                </a:solidFill>
                <a:latin typeface="Calibri" pitchFamily="34" charset="0"/>
              </a:rPr>
              <a:t> y las </a:t>
            </a:r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observaciones</a:t>
            </a:r>
            <a:endParaRPr lang="en-GB" sz="21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Esta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inversión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necesita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, para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ser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eficaz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una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mayor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integración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con el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desarrollo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del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conocimiento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de la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vulnerabilidad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y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los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414141"/>
                </a:solidFill>
                <a:latin typeface="Calibri" pitchFamily="34" charset="0"/>
              </a:rPr>
              <a:t>impactos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.</a:t>
            </a:r>
          </a:p>
          <a:p>
            <a:endParaRPr lang="en-GB" sz="21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Gemelos</a:t>
            </a:r>
            <a:r>
              <a:rPr lang="en-GB" sz="21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GB" sz="2100" dirty="0" err="1" smtClean="0">
                <a:solidFill>
                  <a:srgbClr val="FF0000"/>
                </a:solidFill>
                <a:latin typeface="Calibri" pitchFamily="34" charset="0"/>
              </a:rPr>
              <a:t>digitales</a:t>
            </a:r>
            <a:r>
              <a:rPr lang="en-GB" sz="2100" dirty="0" smtClean="0">
                <a:solidFill>
                  <a:srgbClr val="414141"/>
                </a:solidFill>
                <a:latin typeface="Calibri" pitchFamily="34" charset="0"/>
              </a:rPr>
              <a:t>.</a:t>
            </a:r>
            <a:endParaRPr lang="en-GB" sz="2100" dirty="0">
              <a:solidFill>
                <a:srgbClr val="41414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34" y="2591744"/>
            <a:ext cx="4994033" cy="42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046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/>
          <p:cNvSpPr/>
          <p:nvPr/>
        </p:nvSpPr>
        <p:spPr>
          <a:xfrm>
            <a:off x="386857" y="4780393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40" name="Freeform 39"/>
          <p:cNvSpPr/>
          <p:nvPr/>
        </p:nvSpPr>
        <p:spPr>
          <a:xfrm>
            <a:off x="384703" y="3533350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9" name="Freeform 38"/>
          <p:cNvSpPr/>
          <p:nvPr/>
        </p:nvSpPr>
        <p:spPr>
          <a:xfrm>
            <a:off x="402115" y="2299878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1" y="217893"/>
            <a:ext cx="9000039" cy="838397"/>
          </a:xfrm>
        </p:spPr>
        <p:txBody>
          <a:bodyPr/>
          <a:lstStyle/>
          <a:p>
            <a:r>
              <a:rPr lang="en-GB" dirty="0" err="1" smtClean="0"/>
              <a:t>Barreras</a:t>
            </a:r>
            <a:r>
              <a:rPr lang="en-GB" dirty="0" smtClean="0"/>
              <a:t> para el </a:t>
            </a:r>
            <a:r>
              <a:rPr lang="en-GB" dirty="0" err="1" smtClean="0"/>
              <a:t>uso</a:t>
            </a:r>
            <a:r>
              <a:rPr lang="en-GB" dirty="0" smtClean="0"/>
              <a:t> de la </a:t>
            </a:r>
            <a:r>
              <a:rPr lang="en-GB" dirty="0" err="1" smtClean="0"/>
              <a:t>información</a:t>
            </a:r>
            <a:r>
              <a:rPr lang="en-GB" dirty="0" smtClean="0"/>
              <a:t> </a:t>
            </a:r>
            <a:r>
              <a:rPr lang="en-GB" dirty="0" err="1" smtClean="0"/>
              <a:t>climática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32F963-5E87-431E-8180-D807A218F0E8}" type="slidenum">
              <a:rPr lang="en-GB" smtClean="0"/>
              <a:pPr/>
              <a:t>21</a:t>
            </a:fld>
            <a:r>
              <a:rPr lang="en-GB" dirty="0" smtClean="0"/>
              <a:t> /50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370847" y="2282064"/>
            <a:ext cx="3610887" cy="3625568"/>
            <a:chOff x="370847" y="2212789"/>
            <a:chExt cx="3610887" cy="3625568"/>
          </a:xfrm>
        </p:grpSpPr>
        <p:sp>
          <p:nvSpPr>
            <p:cNvPr id="33" name="Oval 32"/>
            <p:cNvSpPr/>
            <p:nvPr/>
          </p:nvSpPr>
          <p:spPr>
            <a:xfrm>
              <a:off x="370847" y="4704527"/>
              <a:ext cx="1119531" cy="11338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84703" y="2212789"/>
              <a:ext cx="1119531" cy="11429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70847" y="3463198"/>
              <a:ext cx="1119531" cy="11338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" name="Rectángulo 14">
              <a:extLst>
                <a:ext uri="{FF2B5EF4-FFF2-40B4-BE49-F238E27FC236}">
                  <a16:creationId xmlns:a16="http://schemas.microsoft.com/office/drawing/2014/main" id="{AE8051BB-6DD3-4D0C-A5C4-15CBE2910F7C}"/>
                </a:ext>
              </a:extLst>
            </p:cNvPr>
            <p:cNvSpPr/>
            <p:nvPr/>
          </p:nvSpPr>
          <p:spPr>
            <a:xfrm>
              <a:off x="1257200" y="2620500"/>
              <a:ext cx="272453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buClr>
                  <a:srgbClr val="577982"/>
                </a:buClr>
                <a:buSzPct val="150000"/>
              </a:pPr>
              <a:r>
                <a:rPr lang="en-GB" sz="2000" b="1" dirty="0" smtClean="0">
                  <a:solidFill>
                    <a:schemeClr val="bg1"/>
                  </a:solidFill>
                  <a:cs typeface="Helvetica" panose="020B0604020202020204" pitchFamily="34" charset="0"/>
                </a:rPr>
                <a:t>No </a:t>
              </a:r>
              <a:r>
                <a:rPr lang="en-GB" sz="2000" b="1" dirty="0" err="1" smtClean="0">
                  <a:solidFill>
                    <a:schemeClr val="bg1"/>
                  </a:solidFill>
                  <a:cs typeface="Helvetica" panose="020B0604020202020204" pitchFamily="34" charset="0"/>
                </a:rPr>
                <a:t>estar</a:t>
              </a:r>
              <a:r>
                <a:rPr lang="en-GB" sz="2000" b="1" dirty="0" smtClean="0">
                  <a:solidFill>
                    <a:schemeClr val="bg1"/>
                  </a:solidFill>
                  <a:cs typeface="Helvetica" panose="020B0604020202020204" pitchFamily="34" charset="0"/>
                </a:rPr>
                <a:t> al </a:t>
              </a:r>
              <a:r>
                <a:rPr lang="en-GB" sz="2000" b="1" dirty="0" err="1" smtClean="0">
                  <a:solidFill>
                    <a:schemeClr val="bg1"/>
                  </a:solidFill>
                  <a:cs typeface="Helvetica" panose="020B0604020202020204" pitchFamily="34" charset="0"/>
                </a:rPr>
                <a:t>corriente</a:t>
              </a:r>
              <a:endParaRPr lang="en-GB" sz="2000" b="1" dirty="0">
                <a:solidFill>
                  <a:schemeClr val="bg1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8" name="Picture 4" descr="Resultado de imagen de icon awareness">
              <a:extLst>
                <a:ext uri="{FF2B5EF4-FFF2-40B4-BE49-F238E27FC236}">
                  <a16:creationId xmlns:a16="http://schemas.microsoft.com/office/drawing/2014/main" id="{C5786CBE-48AA-48F1-BE84-43E187CD0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5779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9161" y="2374857"/>
              <a:ext cx="849430" cy="839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ángulo 12">
              <a:extLst>
                <a:ext uri="{FF2B5EF4-FFF2-40B4-BE49-F238E27FC236}">
                  <a16:creationId xmlns:a16="http://schemas.microsoft.com/office/drawing/2014/main" id="{56981B90-20D3-4E55-83AF-B9D0563C8903}"/>
                </a:ext>
              </a:extLst>
            </p:cNvPr>
            <p:cNvSpPr/>
            <p:nvPr/>
          </p:nvSpPr>
          <p:spPr>
            <a:xfrm>
              <a:off x="1278152" y="3677154"/>
              <a:ext cx="26200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buClr>
                  <a:srgbClr val="577982"/>
                </a:buClr>
                <a:buSzPct val="150000"/>
              </a:pPr>
              <a:r>
                <a:rPr lang="en-GB" sz="2000" b="1" dirty="0" err="1" smtClean="0">
                  <a:solidFill>
                    <a:schemeClr val="bg1"/>
                  </a:solidFill>
                  <a:cs typeface="Helvetica" panose="020B0604020202020204" pitchFamily="34" charset="0"/>
                </a:rPr>
                <a:t>Dificultad</a:t>
              </a:r>
              <a:r>
                <a:rPr lang="en-GB" sz="2000" b="1" dirty="0" smtClean="0">
                  <a:solidFill>
                    <a:schemeClr val="bg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b="1" dirty="0" smtClean="0">
                  <a:solidFill>
                    <a:schemeClr val="bg1"/>
                  </a:solidFill>
                  <a:cs typeface="Helvetica" panose="020B0604020202020204" pitchFamily="34" charset="0"/>
                </a:rPr>
                <a:t>de </a:t>
              </a:r>
              <a:r>
                <a:rPr lang="en-GB" sz="2000" b="1" dirty="0" err="1" smtClean="0">
                  <a:solidFill>
                    <a:schemeClr val="bg1"/>
                  </a:solidFill>
                  <a:cs typeface="Helvetica" panose="020B0604020202020204" pitchFamily="34" charset="0"/>
                </a:rPr>
                <a:t>interpretación</a:t>
              </a:r>
              <a:endParaRPr lang="en-GB" sz="2000" b="1" dirty="0">
                <a:solidFill>
                  <a:schemeClr val="bg1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9" name="Imagen 11">
              <a:extLst>
                <a:ext uri="{FF2B5EF4-FFF2-40B4-BE49-F238E27FC236}">
                  <a16:creationId xmlns:a16="http://schemas.microsoft.com/office/drawing/2014/main" id="{62796DF9-E9A2-44E4-8C92-1BB0D587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40" y="3597078"/>
              <a:ext cx="681004" cy="774302"/>
            </a:xfrm>
            <a:prstGeom prst="rect">
              <a:avLst/>
            </a:prstGeom>
          </p:spPr>
        </p:pic>
        <p:pic>
          <p:nvPicPr>
            <p:cNvPr id="5" name="Picture 2" descr="Resultado de imagen de icon interpretation">
              <a:extLst>
                <a:ext uri="{FF2B5EF4-FFF2-40B4-BE49-F238E27FC236}">
                  <a16:creationId xmlns:a16="http://schemas.microsoft.com/office/drawing/2014/main" id="{8915B711-C17C-4576-A41E-211033995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185" y="4935643"/>
              <a:ext cx="718860" cy="688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ángulo 15">
            <a:extLst>
              <a:ext uri="{FF2B5EF4-FFF2-40B4-BE49-F238E27FC236}">
                <a16:creationId xmlns:a16="http://schemas.microsoft.com/office/drawing/2014/main" id="{BFC3D524-6F32-41D1-81F0-91E4BC7FC48A}"/>
              </a:ext>
            </a:extLst>
          </p:cNvPr>
          <p:cNvSpPr/>
          <p:nvPr/>
        </p:nvSpPr>
        <p:spPr>
          <a:xfrm>
            <a:off x="1398867" y="5005432"/>
            <a:ext cx="2708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buClr>
                <a:srgbClr val="577982"/>
              </a:buClr>
              <a:buSzPct val="150000"/>
            </a:pPr>
            <a:r>
              <a:rPr lang="en-GB" sz="2000" b="1" dirty="0" err="1" smtClean="0">
                <a:solidFill>
                  <a:schemeClr val="bg1"/>
                </a:solidFill>
                <a:cs typeface="Helvetica" panose="020B0604020202020204" pitchFamily="34" charset="0"/>
              </a:rPr>
              <a:t>Falta</a:t>
            </a:r>
            <a:r>
              <a:rPr lang="en-GB" sz="2000" b="1" dirty="0" smtClean="0">
                <a:solidFill>
                  <a:schemeClr val="bg1"/>
                </a:solidFill>
                <a:cs typeface="Helvetica" panose="020B0604020202020204" pitchFamily="34" charset="0"/>
              </a:rPr>
              <a:t> de </a:t>
            </a:r>
            <a:r>
              <a:rPr lang="en-GB" sz="2000" b="1" dirty="0" err="1" smtClean="0">
                <a:solidFill>
                  <a:schemeClr val="bg1"/>
                </a:solidFill>
                <a:cs typeface="Helvetica" panose="020B0604020202020204" pitchFamily="34" charset="0"/>
              </a:rPr>
              <a:t>experiencia</a:t>
            </a:r>
            <a:r>
              <a:rPr lang="en-GB" sz="2000" b="1" dirty="0" smtClean="0">
                <a:solidFill>
                  <a:schemeClr val="bg1"/>
                </a:solidFill>
                <a:cs typeface="Helvetica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cs typeface="Helvetica" panose="020B0604020202020204" pitchFamily="34" charset="0"/>
              </a:rPr>
              <a:t>en</a:t>
            </a:r>
            <a:r>
              <a:rPr lang="en-GB" sz="2000" b="1" dirty="0" smtClean="0">
                <a:solidFill>
                  <a:schemeClr val="bg1"/>
                </a:solidFill>
                <a:cs typeface="Helvetica" panose="020B0604020202020204" pitchFamily="34" charset="0"/>
              </a:rPr>
              <a:t> la </a:t>
            </a:r>
            <a:r>
              <a:rPr lang="en-GB" sz="2000" b="1" dirty="0" err="1" smtClean="0">
                <a:solidFill>
                  <a:schemeClr val="bg1"/>
                </a:solidFill>
                <a:cs typeface="Helvetica" panose="020B0604020202020204" pitchFamily="34" charset="0"/>
              </a:rPr>
              <a:t>integración</a:t>
            </a:r>
            <a:endParaRPr lang="en-GB" sz="2000" b="1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18" name="Rectángulo 7">
            <a:extLst>
              <a:ext uri="{FF2B5EF4-FFF2-40B4-BE49-F238E27FC236}">
                <a16:creationId xmlns:a16="http://schemas.microsoft.com/office/drawing/2014/main" id="{182B84EA-247E-4754-B3D5-ED730B775589}"/>
              </a:ext>
            </a:extLst>
          </p:cNvPr>
          <p:cNvSpPr/>
          <p:nvPr/>
        </p:nvSpPr>
        <p:spPr>
          <a:xfrm>
            <a:off x="83374" y="1204216"/>
            <a:ext cx="4295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577982"/>
              </a:buClr>
              <a:buSzPct val="200000"/>
            </a:pPr>
            <a:r>
              <a:rPr lang="en-GB" sz="2000" b="1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Algunas</a:t>
            </a:r>
            <a:r>
              <a:rPr lang="en-GB" sz="2000" b="1" dirty="0" smtClean="0">
                <a:solidFill>
                  <a:srgbClr val="414141"/>
                </a:solidFill>
                <a:cs typeface="Helvetica" panose="020B0604020202020204" pitchFamily="34" charset="0"/>
              </a:rPr>
              <a:t> de las </a:t>
            </a:r>
            <a:r>
              <a:rPr lang="en-GB" sz="2000" b="1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limitaciones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 para el </a:t>
            </a:r>
            <a:r>
              <a:rPr lang="en-GB" sz="2000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uso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eficiente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 de la </a:t>
            </a:r>
            <a:r>
              <a:rPr lang="en-GB" sz="2000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información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climática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en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 </a:t>
            </a:r>
            <a:r>
              <a:rPr lang="en-GB" sz="2000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sectores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 socio-</a:t>
            </a:r>
            <a:r>
              <a:rPr lang="en-GB" sz="2000" dirty="0" err="1" smtClean="0">
                <a:solidFill>
                  <a:srgbClr val="414141"/>
                </a:solidFill>
                <a:cs typeface="Helvetica" panose="020B0604020202020204" pitchFamily="34" charset="0"/>
              </a:rPr>
              <a:t>económicos</a:t>
            </a:r>
            <a:r>
              <a:rPr lang="en-GB" sz="2000" dirty="0" smtClean="0">
                <a:solidFill>
                  <a:srgbClr val="04347D"/>
                </a:solidFill>
                <a:cs typeface="Helvetica" panose="020B0604020202020204" pitchFamily="34" charset="0"/>
              </a:rPr>
              <a:t>. </a:t>
            </a:r>
            <a:endParaRPr lang="en-GB" sz="2000" dirty="0">
              <a:solidFill>
                <a:srgbClr val="04347D"/>
              </a:solidFill>
              <a:cs typeface="Helvetica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407099" y="1163777"/>
            <a:ext cx="4647749" cy="1323439"/>
            <a:chOff x="4407097" y="924621"/>
            <a:chExt cx="4647749" cy="1323439"/>
          </a:xfrm>
        </p:grpSpPr>
        <p:sp>
          <p:nvSpPr>
            <p:cNvPr id="19" name="Rectangle 18"/>
            <p:cNvSpPr/>
            <p:nvPr/>
          </p:nvSpPr>
          <p:spPr>
            <a:xfrm>
              <a:off x="4726377" y="924621"/>
              <a:ext cx="432846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spcAft>
                  <a:spcPts val="600"/>
                </a:spcAft>
                <a:buClr>
                  <a:srgbClr val="577982"/>
                </a:buClr>
                <a:buSzPct val="200000"/>
              </a:pPr>
              <a:r>
                <a:rPr lang="en-GB" sz="2000" b="1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Una</a:t>
              </a:r>
              <a:r>
                <a:rPr lang="en-GB" sz="2000" b="1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b="1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solución</a:t>
              </a:r>
              <a:r>
                <a:rPr lang="en-GB" sz="2000" b="1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b="1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posible</a:t>
              </a:r>
              <a:r>
                <a:rPr lang="en-GB" sz="2000" b="1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: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adaptar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los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datos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climáticos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a un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mensaje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orientado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al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usuario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que se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pueda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integrar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en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los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procesos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 de </a:t>
              </a:r>
              <a:r>
                <a:rPr lang="en-GB" sz="2000" dirty="0" err="1" smtClean="0">
                  <a:solidFill>
                    <a:srgbClr val="414141"/>
                  </a:solidFill>
                  <a:cs typeface="Helvetica" panose="020B0604020202020204" pitchFamily="34" charset="0"/>
                </a:rPr>
                <a:t>decisión</a:t>
              </a:r>
              <a:endParaRPr lang="en-GB" sz="2000" dirty="0">
                <a:solidFill>
                  <a:srgbClr val="414141"/>
                </a:solidFill>
                <a:cs typeface="Helvetica" panose="020B0604020202020204" pitchFamily="34" charset="0"/>
              </a:endParaRPr>
            </a:p>
          </p:txBody>
        </p:sp>
        <p:sp>
          <p:nvSpPr>
            <p:cNvPr id="24" name="Down Arrow 5">
              <a:extLst>
                <a:ext uri="{FF2B5EF4-FFF2-40B4-BE49-F238E27FC236}">
                  <a16:creationId xmlns:a16="http://schemas.microsoft.com/office/drawing/2014/main" id="{5A0EA1F8-9154-489B-9D83-73B6C880F1B4}"/>
                </a:ext>
              </a:extLst>
            </p:cNvPr>
            <p:cNvSpPr/>
            <p:nvPr/>
          </p:nvSpPr>
          <p:spPr>
            <a:xfrm rot="16200000">
              <a:off x="4302736" y="1314307"/>
              <a:ext cx="596348" cy="387626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66389" y="2517998"/>
            <a:ext cx="4260877" cy="3102965"/>
            <a:chOff x="4660878" y="2144776"/>
            <a:chExt cx="4260877" cy="3102965"/>
          </a:xfrm>
        </p:grpSpPr>
        <p:grpSp>
          <p:nvGrpSpPr>
            <p:cNvPr id="38" name="Group 37"/>
            <p:cNvGrpSpPr/>
            <p:nvPr/>
          </p:nvGrpSpPr>
          <p:grpSpPr>
            <a:xfrm>
              <a:off x="4660878" y="2144776"/>
              <a:ext cx="4260877" cy="3102965"/>
              <a:chOff x="4660878" y="2144776"/>
              <a:chExt cx="4260877" cy="3102965"/>
            </a:xfrm>
          </p:grpSpPr>
          <p:sp>
            <p:nvSpPr>
              <p:cNvPr id="34" name="Rectángulo 9">
                <a:extLst>
                  <a:ext uri="{FF2B5EF4-FFF2-40B4-BE49-F238E27FC236}">
                    <a16:creationId xmlns:a16="http://schemas.microsoft.com/office/drawing/2014/main" id="{E181093E-1C22-43B8-B888-5255368BCD90}"/>
                  </a:ext>
                </a:extLst>
              </p:cNvPr>
              <p:cNvSpPr/>
              <p:nvPr/>
            </p:nvSpPr>
            <p:spPr>
              <a:xfrm>
                <a:off x="4660878" y="2550743"/>
                <a:ext cx="4260877" cy="560153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rgbClr val="577982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 err="1" smtClean="0">
                    <a:solidFill>
                      <a:schemeClr val="bg1"/>
                    </a:solidFill>
                    <a:cs typeface="Helvetica" panose="020B0604020202020204" pitchFamily="34" charset="0"/>
                  </a:rPr>
                  <a:t>Servicios</a:t>
                </a:r>
                <a:r>
                  <a:rPr lang="en-GB" sz="2000" b="1" dirty="0" smtClean="0">
                    <a:solidFill>
                      <a:schemeClr val="bg1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schemeClr val="bg1"/>
                    </a:solidFill>
                    <a:cs typeface="Helvetica" panose="020B0604020202020204" pitchFamily="34" charset="0"/>
                  </a:rPr>
                  <a:t>climáticos</a:t>
                </a:r>
                <a:endParaRPr lang="en-GB" sz="2000" b="1" dirty="0">
                  <a:solidFill>
                    <a:schemeClr val="bg1"/>
                  </a:solidFill>
                  <a:cs typeface="Helvetica" panose="020B060402020202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036581" y="3231805"/>
                <a:ext cx="3654915" cy="201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Objectivo</a:t>
                </a:r>
                <a:r>
                  <a:rPr lang="en-GB" sz="2000" b="1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: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desarrollar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información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climática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sintetizada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y 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contextualizada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para 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una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aplicación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concreta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.</a:t>
                </a:r>
                <a:endParaRPr lang="en-GB" sz="2000" b="1" dirty="0">
                  <a:solidFill>
                    <a:srgbClr val="414141"/>
                  </a:solidFill>
                  <a:cs typeface="Helvetica" panose="020B0604020202020204" pitchFamily="34" charset="0"/>
                </a:endParaRPr>
              </a:p>
              <a:p>
                <a:pPr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Método</a:t>
                </a:r>
                <a:r>
                  <a:rPr lang="en-GB" sz="2000" b="1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de </a:t>
                </a:r>
                <a:r>
                  <a:rPr lang="en-GB" sz="2000" b="1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implementación</a:t>
                </a:r>
                <a:r>
                  <a:rPr lang="en-GB" sz="2000" b="1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: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co-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diseño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y co-</a:t>
                </a:r>
                <a:r>
                  <a:rPr lang="en-GB" sz="2000" dirty="0" err="1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producción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.</a:t>
                </a:r>
                <a:endParaRPr lang="en-GB" sz="2000" dirty="0">
                  <a:solidFill>
                    <a:srgbClr val="414141"/>
                  </a:solidFill>
                </a:endParaRPr>
              </a:p>
            </p:txBody>
          </p:sp>
          <p:sp>
            <p:nvSpPr>
              <p:cNvPr id="36" name="Down Arrow 5">
                <a:extLst>
                  <a:ext uri="{FF2B5EF4-FFF2-40B4-BE49-F238E27FC236}">
                    <a16:creationId xmlns:a16="http://schemas.microsoft.com/office/drawing/2014/main" id="{5A0EA1F8-9154-489B-9D83-73B6C880F1B4}"/>
                  </a:ext>
                </a:extLst>
              </p:cNvPr>
              <p:cNvSpPr/>
              <p:nvPr/>
            </p:nvSpPr>
            <p:spPr>
              <a:xfrm>
                <a:off x="6512274" y="2144776"/>
                <a:ext cx="596348" cy="387626"/>
              </a:xfrm>
              <a:prstGeom prst="down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>
                  <a:solidFill>
                    <a:srgbClr val="577982"/>
                  </a:solidFill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4774039" y="3231805"/>
              <a:ext cx="53091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2000" dirty="0" smtClean="0">
                  <a:cs typeface="Helvetica" panose="020B0604020202020204" pitchFamily="34" charset="0"/>
                </a:rPr>
                <a:t> </a:t>
              </a:r>
              <a:endParaRPr lang="en-GB" sz="2000" dirty="0">
                <a:cs typeface="Helvetica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71124" y="4561025"/>
              <a:ext cx="53091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2000" dirty="0">
                  <a:cs typeface="Helvetica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2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25" y="833457"/>
            <a:ext cx="5305852" cy="50405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1788" y="84408"/>
            <a:ext cx="8229598" cy="838397"/>
          </a:xfrm>
        </p:spPr>
        <p:txBody>
          <a:bodyPr/>
          <a:lstStyle/>
          <a:p>
            <a:r>
              <a:rPr lang="es-ES" dirty="0" smtClean="0"/>
              <a:t>Información climática para la agricultura</a:t>
            </a:r>
            <a:endParaRPr lang="es-ES" dirty="0"/>
          </a:p>
        </p:txBody>
      </p:sp>
      <p:sp>
        <p:nvSpPr>
          <p:cNvPr id="12" name="Rectangle 5"/>
          <p:cNvSpPr/>
          <p:nvPr/>
        </p:nvSpPr>
        <p:spPr>
          <a:xfrm>
            <a:off x="3043271" y="3061518"/>
            <a:ext cx="2225997" cy="76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Image result for grap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12" y="2834768"/>
            <a:ext cx="1239699" cy="12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5662036" y="2548124"/>
            <a:ext cx="1368152" cy="130535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6" t="34056" r="1319" b="50144"/>
          <a:stretch/>
        </p:blipFill>
        <p:spPr>
          <a:xfrm>
            <a:off x="6672562" y="2363896"/>
            <a:ext cx="1836712" cy="13920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770822" y="3766690"/>
            <a:ext cx="16401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592681"/>
                </a:solidFill>
                <a:latin typeface="Bookman Old Style" charset="0"/>
                <a:ea typeface="Bookman Old Style" charset="0"/>
                <a:cs typeface="Bookman Old Style" charset="0"/>
              </a:rPr>
              <a:t>FLORACIÓN</a:t>
            </a:r>
          </a:p>
          <a:p>
            <a:pPr algn="ctr"/>
            <a:r>
              <a:rPr lang="es-ES" sz="1600" dirty="0" smtClean="0"/>
              <a:t>Abril-Mayo</a:t>
            </a:r>
            <a:endParaRPr lang="es-ES_tradnl" sz="1600" dirty="0"/>
          </a:p>
        </p:txBody>
      </p:sp>
      <p:sp>
        <p:nvSpPr>
          <p:cNvPr id="5" name="Forma libre 4"/>
          <p:cNvSpPr/>
          <p:nvPr/>
        </p:nvSpPr>
        <p:spPr>
          <a:xfrm>
            <a:off x="2137294" y="1235183"/>
            <a:ext cx="1339403" cy="1339403"/>
          </a:xfrm>
          <a:custGeom>
            <a:avLst/>
            <a:gdLst>
              <a:gd name="connsiteX0" fmla="*/ 154547 w 1339403"/>
              <a:gd name="connsiteY0" fmla="*/ 515155 h 1339403"/>
              <a:gd name="connsiteX1" fmla="*/ 270457 w 1339403"/>
              <a:gd name="connsiteY1" fmla="*/ 90152 h 1339403"/>
              <a:gd name="connsiteX2" fmla="*/ 618186 w 1339403"/>
              <a:gd name="connsiteY2" fmla="*/ 0 h 1339403"/>
              <a:gd name="connsiteX3" fmla="*/ 875764 w 1339403"/>
              <a:gd name="connsiteY3" fmla="*/ 90152 h 1339403"/>
              <a:gd name="connsiteX4" fmla="*/ 1056068 w 1339403"/>
              <a:gd name="connsiteY4" fmla="*/ 425003 h 1339403"/>
              <a:gd name="connsiteX5" fmla="*/ 1030310 w 1339403"/>
              <a:gd name="connsiteY5" fmla="*/ 824248 h 1339403"/>
              <a:gd name="connsiteX6" fmla="*/ 1339403 w 1339403"/>
              <a:gd name="connsiteY6" fmla="*/ 1056067 h 1339403"/>
              <a:gd name="connsiteX7" fmla="*/ 1339403 w 1339403"/>
              <a:gd name="connsiteY7" fmla="*/ 1339403 h 1339403"/>
              <a:gd name="connsiteX8" fmla="*/ 0 w 1339403"/>
              <a:gd name="connsiteY8" fmla="*/ 1300766 h 1339403"/>
              <a:gd name="connsiteX9" fmla="*/ 0 w 1339403"/>
              <a:gd name="connsiteY9" fmla="*/ 1184856 h 1339403"/>
              <a:gd name="connsiteX10" fmla="*/ 115910 w 1339403"/>
              <a:gd name="connsiteY10" fmla="*/ 1004552 h 1339403"/>
              <a:gd name="connsiteX11" fmla="*/ 270457 w 1339403"/>
              <a:gd name="connsiteY11" fmla="*/ 1004552 h 1339403"/>
              <a:gd name="connsiteX12" fmla="*/ 360609 w 1339403"/>
              <a:gd name="connsiteY12" fmla="*/ 824248 h 1339403"/>
              <a:gd name="connsiteX13" fmla="*/ 128789 w 1339403"/>
              <a:gd name="connsiteY13" fmla="*/ 618186 h 1339403"/>
              <a:gd name="connsiteX14" fmla="*/ 154547 w 1339403"/>
              <a:gd name="connsiteY14" fmla="*/ 515155 h 133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39403" h="1339403">
                <a:moveTo>
                  <a:pt x="154547" y="515155"/>
                </a:moveTo>
                <a:lnTo>
                  <a:pt x="270457" y="90152"/>
                </a:lnTo>
                <a:lnTo>
                  <a:pt x="618186" y="0"/>
                </a:lnTo>
                <a:lnTo>
                  <a:pt x="875764" y="90152"/>
                </a:lnTo>
                <a:lnTo>
                  <a:pt x="1056068" y="425003"/>
                </a:lnTo>
                <a:lnTo>
                  <a:pt x="1030310" y="824248"/>
                </a:lnTo>
                <a:lnTo>
                  <a:pt x="1339403" y="1056067"/>
                </a:lnTo>
                <a:lnTo>
                  <a:pt x="1339403" y="1339403"/>
                </a:lnTo>
                <a:lnTo>
                  <a:pt x="0" y="1300766"/>
                </a:lnTo>
                <a:lnTo>
                  <a:pt x="0" y="1184856"/>
                </a:lnTo>
                <a:lnTo>
                  <a:pt x="115910" y="1004552"/>
                </a:lnTo>
                <a:lnTo>
                  <a:pt x="270457" y="1004552"/>
                </a:lnTo>
                <a:lnTo>
                  <a:pt x="360609" y="824248"/>
                </a:lnTo>
                <a:lnTo>
                  <a:pt x="128789" y="618186"/>
                </a:lnTo>
                <a:lnTo>
                  <a:pt x="154547" y="515155"/>
                </a:ln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9" name="Agrupar 18"/>
          <p:cNvGrpSpPr/>
          <p:nvPr/>
        </p:nvGrpSpPr>
        <p:grpSpPr>
          <a:xfrm>
            <a:off x="168450" y="1074483"/>
            <a:ext cx="1705813" cy="1445333"/>
            <a:chOff x="467544" y="848139"/>
            <a:chExt cx="1705813" cy="1445333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5" t="9459" r="68284" b="75293"/>
            <a:stretch/>
          </p:blipFill>
          <p:spPr>
            <a:xfrm>
              <a:off x="539552" y="949996"/>
              <a:ext cx="1429224" cy="1343476"/>
            </a:xfrm>
            <a:prstGeom prst="rect">
              <a:avLst/>
            </a:prstGeom>
          </p:spPr>
        </p:pic>
        <p:sp>
          <p:nvSpPr>
            <p:cNvPr id="21" name="Forma libre 20"/>
            <p:cNvSpPr/>
            <p:nvPr/>
          </p:nvSpPr>
          <p:spPr>
            <a:xfrm>
              <a:off x="1736035" y="848139"/>
              <a:ext cx="437322" cy="781878"/>
            </a:xfrm>
            <a:custGeom>
              <a:avLst/>
              <a:gdLst>
                <a:gd name="connsiteX0" fmla="*/ 92765 w 437322"/>
                <a:gd name="connsiteY0" fmla="*/ 0 h 781878"/>
                <a:gd name="connsiteX1" fmla="*/ 0 w 437322"/>
                <a:gd name="connsiteY1" fmla="*/ 225287 h 781878"/>
                <a:gd name="connsiteX2" fmla="*/ 238539 w 437322"/>
                <a:gd name="connsiteY2" fmla="*/ 781878 h 781878"/>
                <a:gd name="connsiteX3" fmla="*/ 437322 w 437322"/>
                <a:gd name="connsiteY3" fmla="*/ 596348 h 781878"/>
                <a:gd name="connsiteX4" fmla="*/ 357808 w 437322"/>
                <a:gd name="connsiteY4" fmla="*/ 79513 h 781878"/>
                <a:gd name="connsiteX5" fmla="*/ 92765 w 437322"/>
                <a:gd name="connsiteY5" fmla="*/ 0 h 7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322" h="781878">
                  <a:moveTo>
                    <a:pt x="92765" y="0"/>
                  </a:moveTo>
                  <a:lnTo>
                    <a:pt x="0" y="225287"/>
                  </a:lnTo>
                  <a:lnTo>
                    <a:pt x="238539" y="781878"/>
                  </a:lnTo>
                  <a:lnTo>
                    <a:pt x="437322" y="596348"/>
                  </a:lnTo>
                  <a:lnTo>
                    <a:pt x="357808" y="79513"/>
                  </a:lnTo>
                  <a:lnTo>
                    <a:pt x="92765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467544" y="2133600"/>
              <a:ext cx="178992" cy="1432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168450" y="2576634"/>
            <a:ext cx="150233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592681"/>
                </a:solidFill>
                <a:latin typeface="Bookman Old Style" charset="0"/>
                <a:ea typeface="Bookman Old Style" charset="0"/>
                <a:cs typeface="Bookman Old Style" charset="0"/>
              </a:rPr>
              <a:t>COSECHA</a:t>
            </a:r>
          </a:p>
          <a:p>
            <a:pPr algn="ctr"/>
            <a:r>
              <a:rPr lang="es-ES" sz="1600" dirty="0" smtClean="0"/>
              <a:t>Agosto-Octubre</a:t>
            </a:r>
            <a:endParaRPr lang="es-ES_tradnl" sz="1600" dirty="0"/>
          </a:p>
        </p:txBody>
      </p:sp>
      <p:sp>
        <p:nvSpPr>
          <p:cNvPr id="26" name="Rectángulo 25"/>
          <p:cNvSpPr/>
          <p:nvPr/>
        </p:nvSpPr>
        <p:spPr>
          <a:xfrm>
            <a:off x="0" y="5888085"/>
            <a:ext cx="2475335" cy="969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7" name="Picture 4" descr="VISCA - Vineyards Integrated Smart Climate Application"/>
          <p:cNvPicPr>
            <a:picLocks noChangeAspect="1" noChangeArrowheads="1"/>
          </p:cNvPicPr>
          <p:nvPr/>
        </p:nvPicPr>
        <p:blipFill rotWithShape="1">
          <a:blip r:embed="rId4" cstate="print"/>
          <a:srcRect r="19218"/>
          <a:stretch/>
        </p:blipFill>
        <p:spPr bwMode="auto">
          <a:xfrm>
            <a:off x="224797" y="4634237"/>
            <a:ext cx="1757710" cy="1080000"/>
          </a:xfrm>
          <a:prstGeom prst="rect">
            <a:avLst/>
          </a:prstGeom>
          <a:noFill/>
        </p:spPr>
      </p:pic>
      <p:pic>
        <p:nvPicPr>
          <p:cNvPr id="28" name="Picture 6" descr="MED-GOL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316" y="5848291"/>
            <a:ext cx="1728192" cy="881731"/>
          </a:xfrm>
          <a:prstGeom prst="rect">
            <a:avLst/>
          </a:prstGeom>
          <a:noFill/>
        </p:spPr>
      </p:pic>
      <p:pic>
        <p:nvPicPr>
          <p:cNvPr id="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00720" y="4393004"/>
            <a:ext cx="2843280" cy="24878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71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316"/>
            <a:ext cx="9144000" cy="3970873"/>
          </a:xfrm>
          <a:prstGeom prst="rect">
            <a:avLst/>
          </a:prstGeom>
        </p:spPr>
      </p:pic>
      <p:sp>
        <p:nvSpPr>
          <p:cNvPr id="7" name="14 Rectángulo"/>
          <p:cNvSpPr/>
          <p:nvPr/>
        </p:nvSpPr>
        <p:spPr>
          <a:xfrm>
            <a:off x="211015" y="889290"/>
            <a:ext cx="880478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El BSC ha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desarrollado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un </a:t>
            </a:r>
            <a:r>
              <a:rPr lang="en-US" sz="2200" dirty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  <a:hlinkClick r:id="rId4"/>
              </a:rPr>
              <a:t>decision support tool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de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información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global para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compañías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eléctricas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. El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sistema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se ha co-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diseñado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con la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industria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para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optimizar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su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eficiencia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y </a:t>
            </a:r>
            <a:r>
              <a:rPr lang="en-US" sz="2200" dirty="0" err="1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relevancia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.</a:t>
            </a:r>
            <a:endParaRPr lang="en-US" sz="2200" dirty="0">
              <a:solidFill>
                <a:srgbClr val="002548"/>
              </a:solidFill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803" y="63145"/>
            <a:ext cx="8229598" cy="838397"/>
          </a:xfrm>
        </p:spPr>
        <p:txBody>
          <a:bodyPr/>
          <a:lstStyle/>
          <a:p>
            <a:r>
              <a:rPr lang="en-GB" dirty="0" err="1" smtClean="0"/>
              <a:t>Información</a:t>
            </a:r>
            <a:r>
              <a:rPr lang="en-GB" dirty="0" smtClean="0"/>
              <a:t> </a:t>
            </a:r>
            <a:r>
              <a:rPr lang="en-GB" dirty="0" err="1" smtClean="0"/>
              <a:t>climática</a:t>
            </a:r>
            <a:r>
              <a:rPr lang="en-GB" dirty="0" smtClean="0"/>
              <a:t> para la </a:t>
            </a:r>
            <a:r>
              <a:rPr lang="en-GB" dirty="0" err="1" smtClean="0"/>
              <a:t>energía</a:t>
            </a:r>
            <a:endParaRPr lang="en-GB" dirty="0"/>
          </a:p>
        </p:txBody>
      </p:sp>
      <p:pic>
        <p:nvPicPr>
          <p:cNvPr id="6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88" y="6316394"/>
            <a:ext cx="1453946" cy="52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102120"/>
            <a:ext cx="8229598" cy="838397"/>
          </a:xfrm>
        </p:spPr>
        <p:txBody>
          <a:bodyPr/>
          <a:lstStyle/>
          <a:p>
            <a:r>
              <a:rPr lang="es-ES" sz="3500" b="1" dirty="0" smtClean="0"/>
              <a:t>Algunos mensajes</a:t>
            </a:r>
            <a:endParaRPr lang="es-ES" sz="3500" b="1" dirty="0"/>
          </a:p>
        </p:txBody>
      </p:sp>
      <p:sp>
        <p:nvSpPr>
          <p:cNvPr id="12" name="Rectángulo 5"/>
          <p:cNvSpPr/>
          <p:nvPr/>
        </p:nvSpPr>
        <p:spPr>
          <a:xfrm>
            <a:off x="226723" y="805237"/>
            <a:ext cx="8720328" cy="4146388"/>
          </a:xfrm>
          <a:prstGeom prst="rect">
            <a:avLst/>
          </a:prstGeom>
        </p:spPr>
        <p:txBody>
          <a:bodyPr wrap="square" lIns="82927" tIns="41464" rIns="82927" bIns="41464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Las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evidencias 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científicas más recientes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indican que e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l cambio climático está 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actualmente afectando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a todas las regiones del planeta, está cambiando los 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riesgos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asociados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al clima, 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no tiene precedentes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desde hace milenios, afecta a todas las componentes del sistema y es 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inequívocamente de origen antrópico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2200" dirty="0">
                <a:cs typeface="Avenir Book"/>
              </a:rPr>
              <a:t>El </a:t>
            </a:r>
            <a:r>
              <a:rPr lang="es-ES" sz="2200" dirty="0">
                <a:solidFill>
                  <a:srgbClr val="FF0000"/>
                </a:solidFill>
                <a:cs typeface="Avenir Book"/>
              </a:rPr>
              <a:t>calentamiento que se alcance a final de siglo depende en gran medida de nuestra actividad en el futuro cercano</a:t>
            </a:r>
            <a:r>
              <a:rPr lang="es-ES" sz="2200" dirty="0">
                <a:cs typeface="Avenir Book"/>
              </a:rPr>
              <a:t> (cada tonelada cuenta)</a:t>
            </a:r>
            <a:r>
              <a:rPr lang="es-ES" sz="2200" dirty="0">
                <a:solidFill>
                  <a:prstClr val="black"/>
                </a:solidFill>
                <a:cs typeface="Avenir Book"/>
              </a:rPr>
              <a:t>. El rango probable de calentamiento se extiende de 1,5ºC a 5ºC y en gran medida es función de los escenarios de actividad socioeconómico.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200" dirty="0" smtClean="0">
                <a:solidFill>
                  <a:prstClr val="black"/>
                </a:solidFill>
                <a:latin typeface="Calibri" panose="020F0502020204030204"/>
                <a:cs typeface="Avenir Book"/>
              </a:rPr>
              <a:t>La </a:t>
            </a:r>
            <a:r>
              <a:rPr lang="es-ES" sz="2200" dirty="0" smtClean="0">
                <a:solidFill>
                  <a:srgbClr val="FF0000"/>
                </a:solidFill>
                <a:latin typeface="Calibri" panose="020F0502020204030204"/>
                <a:cs typeface="Avenir Book"/>
              </a:rPr>
              <a:t>modelización del clima</a:t>
            </a:r>
            <a:r>
              <a:rPr lang="es-ES" sz="2200" dirty="0" smtClean="0">
                <a:solidFill>
                  <a:prstClr val="black"/>
                </a:solidFill>
                <a:latin typeface="Calibri" panose="020F0502020204030204"/>
                <a:cs typeface="Avenir Book"/>
              </a:rPr>
              <a:t> juega un papel fundamental en la elaboración de esta información, que para ser útil debe ser integrada en el marco de un </a:t>
            </a:r>
            <a:r>
              <a:rPr lang="es-ES" sz="2200" dirty="0" smtClean="0">
                <a:solidFill>
                  <a:srgbClr val="FF0000"/>
                </a:solidFill>
                <a:latin typeface="Calibri" panose="020F0502020204030204"/>
                <a:cs typeface="Avenir Book"/>
              </a:rPr>
              <a:t>servicio climático</a:t>
            </a:r>
            <a:r>
              <a:rPr lang="es-ES" sz="2200" dirty="0" smtClean="0">
                <a:solidFill>
                  <a:prstClr val="black"/>
                </a:solidFill>
                <a:latin typeface="Calibri" panose="020F0502020204030204"/>
                <a:cs typeface="Avenir Book"/>
              </a:rPr>
              <a:t>.</a:t>
            </a:r>
            <a:endParaRPr kumimoji="0" lang="es-ES" sz="22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104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102120"/>
            <a:ext cx="8229598" cy="838397"/>
          </a:xfrm>
        </p:spPr>
        <p:txBody>
          <a:bodyPr/>
          <a:lstStyle/>
          <a:p>
            <a:r>
              <a:rPr lang="es-ES" altLang="ca-ES" sz="3500" b="1" smtClean="0"/>
              <a:t>Una reflexión</a:t>
            </a:r>
            <a:endParaRPr lang="es-ES" sz="3500" b="1" dirty="0"/>
          </a:p>
        </p:txBody>
      </p:sp>
      <p:sp>
        <p:nvSpPr>
          <p:cNvPr id="12" name="Rectángulo 5"/>
          <p:cNvSpPr/>
          <p:nvPr/>
        </p:nvSpPr>
        <p:spPr>
          <a:xfrm>
            <a:off x="226723" y="805237"/>
            <a:ext cx="8720328" cy="1776509"/>
          </a:xfrm>
          <a:prstGeom prst="rect">
            <a:avLst/>
          </a:prstGeom>
        </p:spPr>
        <p:txBody>
          <a:bodyPr wrap="square" lIns="82927" tIns="41464" rIns="82927" bIns="41464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Tenemos un compromiso a largo plazo.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Incluso si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dejamos de emitir </a:t>
            </a:r>
            <a:r>
              <a:rPr lang="es-ES" sz="2200" dirty="0" err="1" smtClean="0">
                <a:solidFill>
                  <a:srgbClr val="FF0000"/>
                </a:solidFill>
                <a:latin typeface="Calibri" panose="020F0502020204030204"/>
                <a:cs typeface="Avenir Book"/>
              </a:rPr>
              <a:t>GEIs</a:t>
            </a:r>
            <a:r>
              <a:rPr lang="es-ES" sz="2200" dirty="0" smtClean="0">
                <a:solidFill>
                  <a:srgbClr val="FF0000"/>
                </a:solidFill>
                <a:latin typeface="Calibri" panose="020F0502020204030204"/>
                <a:cs typeface="Avenir Book"/>
              </a:rPr>
              <a:t> ahora</a:t>
            </a:r>
            <a:r>
              <a:rPr lang="es-ES" sz="2200" dirty="0" smtClean="0">
                <a:latin typeface="Calibri" panose="020F0502020204030204"/>
                <a:cs typeface="Avenir Book"/>
              </a:rPr>
              <a:t> (cero neto de CO2) </a:t>
            </a:r>
            <a:r>
              <a:rPr lang="es-ES" sz="2200" dirty="0" smtClean="0">
                <a:solidFill>
                  <a:srgbClr val="FF0000"/>
                </a:solidFill>
                <a:latin typeface="Calibri" panose="020F0502020204030204"/>
                <a:cs typeface="Avenir Book"/>
              </a:rPr>
              <a:t>el cambio climático seguirá afectándonos más allá de 2100</a:t>
            </a:r>
            <a:r>
              <a:rPr lang="es-ES" sz="2200" dirty="0" smtClean="0">
                <a:solidFill>
                  <a:prstClr val="black"/>
                </a:solidFill>
                <a:latin typeface="Calibri" panose="020F0502020204030204"/>
                <a:cs typeface="Avenir Book"/>
              </a:rPr>
              <a:t>. </a:t>
            </a:r>
            <a:r>
              <a:rPr kumimoji="0" lang="es-ES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Hay</a:t>
            </a:r>
            <a:r>
              <a:rPr kumimoji="0" lang="es-ES" sz="22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procesos que pueden traer sorpresas en un futuro no lejano como la inestabilidad del hielo de la Península Antártica que puede originar aumentos extremos del nivel del mar.</a:t>
            </a:r>
            <a:endParaRPr kumimoji="0" lang="es-ES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2823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 txBox="1">
            <a:spLocks/>
          </p:cNvSpPr>
          <p:nvPr/>
        </p:nvSpPr>
        <p:spPr>
          <a:xfrm>
            <a:off x="182882" y="189757"/>
            <a:ext cx="8792308" cy="8383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lvl1pPr marR="0" lvl="0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sz="35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2pPr>
            <a:lvl3pPr lvl="2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3pPr>
            <a:lvl4pPr lvl="3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4pPr>
            <a:lvl5pPr lvl="4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5pPr>
            <a:lvl6pPr marL="457200" lvl="5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6pPr>
            <a:lvl7pPr marL="914400" lvl="6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7pPr>
            <a:lvl8pPr marL="1371600" lvl="7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8pPr>
            <a:lvl9pPr marL="1828800" lvl="8" algn="l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en-GB" sz="3600" dirty="0" smtClean="0"/>
              <a:t>Characterising the twilight zone ecosystems</a:t>
            </a:r>
            <a:endParaRPr lang="en-GB" sz="3419" dirty="0">
              <a:latin typeface="+mn-lt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BC6FBE-4A5C-7C4D-AB6F-22E72CE3D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69"/>
          <a:stretch/>
        </p:blipFill>
        <p:spPr>
          <a:xfrm>
            <a:off x="8188" y="965044"/>
            <a:ext cx="3562350" cy="15127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A13CE7-9669-8E43-8B55-6C3720BBC514}"/>
              </a:ext>
            </a:extLst>
          </p:cNvPr>
          <p:cNvGrpSpPr/>
          <p:nvPr/>
        </p:nvGrpSpPr>
        <p:grpSpPr>
          <a:xfrm>
            <a:off x="6119406" y="6209857"/>
            <a:ext cx="2912234" cy="536681"/>
            <a:chOff x="-80958" y="4096076"/>
            <a:chExt cx="3882979" cy="7155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DA7DD5-F306-AD48-9975-10AA29523692}"/>
                </a:ext>
              </a:extLst>
            </p:cNvPr>
            <p:cNvSpPr/>
            <p:nvPr/>
          </p:nvSpPr>
          <p:spPr>
            <a:xfrm>
              <a:off x="-80958" y="4250868"/>
              <a:ext cx="2537618" cy="4514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414141"/>
                  </a:solidFill>
                </a:rPr>
                <a:t>In collaboration with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4505323E-7D4D-E147-9757-E52AF443D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8555" y="4170093"/>
              <a:ext cx="575561" cy="575561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A86E26C9-74CB-F341-9200-E2995652B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6447" y="4096076"/>
              <a:ext cx="715574" cy="715574"/>
            </a:xfrm>
            <a:prstGeom prst="rect">
              <a:avLst/>
            </a:prstGeom>
          </p:spPr>
        </p:pic>
      </p:grpSp>
      <p:pic>
        <p:nvPicPr>
          <p:cNvPr id="27" name="Picture 26" descr="A picture containing chart&#10;&#10;Description automatically generated">
            <a:extLst>
              <a:ext uri="{FF2B5EF4-FFF2-40B4-BE49-F238E27FC236}">
                <a16:creationId xmlns:a16="http://schemas.microsoft.com/office/drawing/2014/main" id="{78FFAF3C-4FED-0141-ABCC-B07105199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813"/>
          <a:stretch/>
        </p:blipFill>
        <p:spPr>
          <a:xfrm>
            <a:off x="14043" y="2632671"/>
            <a:ext cx="2558406" cy="19836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642D73-DD49-7543-A327-35868CDBE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568" y="1413141"/>
            <a:ext cx="1671189" cy="6343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AC2E7B-B1EC-444C-A1ED-B62EB859F5AC}"/>
              </a:ext>
            </a:extLst>
          </p:cNvPr>
          <p:cNvSpPr/>
          <p:nvPr/>
        </p:nvSpPr>
        <p:spPr>
          <a:xfrm>
            <a:off x="5247253" y="889147"/>
            <a:ext cx="39448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14141"/>
                </a:solidFill>
              </a:rPr>
              <a:t>The twilight zone</a:t>
            </a:r>
            <a:r>
              <a:rPr lang="en-GB" sz="2000" dirty="0">
                <a:solidFill>
                  <a:srgbClr val="414141"/>
                </a:solidFill>
              </a:rPr>
              <a:t> is:</a:t>
            </a:r>
            <a:endParaRPr lang="en-US" sz="2000" dirty="0">
              <a:solidFill>
                <a:srgbClr val="41414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14141"/>
                </a:solidFill>
              </a:rPr>
              <a:t>potential </a:t>
            </a:r>
            <a:r>
              <a:rPr lang="en-US" sz="2000" dirty="0">
                <a:solidFill>
                  <a:srgbClr val="414141"/>
                </a:solidFill>
              </a:rPr>
              <a:t>source of nutrients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14141"/>
                </a:solidFill>
              </a:rPr>
              <a:t>p</a:t>
            </a:r>
            <a:r>
              <a:rPr lang="en-US" sz="2000" dirty="0" smtClean="0">
                <a:solidFill>
                  <a:srgbClr val="414141"/>
                </a:solidFill>
              </a:rPr>
              <a:t>otential </a:t>
            </a:r>
            <a:r>
              <a:rPr lang="en-US" sz="2000" dirty="0">
                <a:solidFill>
                  <a:srgbClr val="414141"/>
                </a:solidFill>
              </a:rPr>
              <a:t>commercial exploitation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14141"/>
                </a:solidFill>
              </a:rPr>
              <a:t>but is it sustainable</a:t>
            </a:r>
            <a:r>
              <a:rPr lang="en-US" sz="2000" dirty="0">
                <a:solidFill>
                  <a:srgbClr val="414141"/>
                </a:solidFill>
              </a:rPr>
              <a:t>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14141"/>
                </a:solidFill>
              </a:rPr>
              <a:t>s</a:t>
            </a:r>
            <a:r>
              <a:rPr lang="en-US" sz="2000" dirty="0" smtClean="0">
                <a:solidFill>
                  <a:srgbClr val="414141"/>
                </a:solidFill>
              </a:rPr>
              <a:t>trategic </a:t>
            </a:r>
            <a:r>
              <a:rPr lang="en-US" sz="2000" dirty="0">
                <a:solidFill>
                  <a:srgbClr val="414141"/>
                </a:solidFill>
              </a:rPr>
              <a:t>resource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B8A396-99F3-6A49-B4A6-B1DAE0E0EDA5}"/>
              </a:ext>
            </a:extLst>
          </p:cNvPr>
          <p:cNvGrpSpPr/>
          <p:nvPr/>
        </p:nvGrpSpPr>
        <p:grpSpPr>
          <a:xfrm>
            <a:off x="4207939" y="2482337"/>
            <a:ext cx="1590733" cy="1943321"/>
            <a:chOff x="4843655" y="3162005"/>
            <a:chExt cx="2120977" cy="259109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6D5150-B65D-8A4F-9645-A129239B3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3990"/>
            <a:stretch/>
          </p:blipFill>
          <p:spPr>
            <a:xfrm>
              <a:off x="4860786" y="3162005"/>
              <a:ext cx="1799046" cy="9145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E6ACDC3-678F-8E4D-804B-5A356EFD3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330" t="50000" r="1330" b="3990"/>
            <a:stretch/>
          </p:blipFill>
          <p:spPr>
            <a:xfrm>
              <a:off x="4843655" y="4533752"/>
              <a:ext cx="1799048" cy="914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D169B5F-674E-3848-86A3-7D078A881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3990"/>
            <a:stretch/>
          </p:blipFill>
          <p:spPr>
            <a:xfrm>
              <a:off x="5013186" y="3314405"/>
              <a:ext cx="1799046" cy="9145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50AAE93-0C09-764F-B2EC-BC038A613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3990"/>
            <a:stretch/>
          </p:blipFill>
          <p:spPr>
            <a:xfrm>
              <a:off x="5165586" y="3466805"/>
              <a:ext cx="1799046" cy="9145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BCFCB40-B5FD-E74C-9AEC-607B6E352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330" t="50000" r="1330" b="3990"/>
            <a:stretch/>
          </p:blipFill>
          <p:spPr>
            <a:xfrm>
              <a:off x="4996055" y="4686152"/>
              <a:ext cx="1799048" cy="914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DFBD606-1C45-2548-A825-C5657DF83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330" t="50000" r="1330" b="3990"/>
            <a:stretch/>
          </p:blipFill>
          <p:spPr>
            <a:xfrm>
              <a:off x="5148455" y="4838552"/>
              <a:ext cx="1799048" cy="914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E2E2E9F-02C7-2F4A-9609-6443FDA90779}"/>
              </a:ext>
            </a:extLst>
          </p:cNvPr>
          <p:cNvCxnSpPr>
            <a:cxnSpLocks/>
          </p:cNvCxnSpPr>
          <p:nvPr/>
        </p:nvCxnSpPr>
        <p:spPr>
          <a:xfrm flipV="1">
            <a:off x="2853801" y="2975664"/>
            <a:ext cx="1130195" cy="4879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3706550-BCC7-E041-B7BA-D7002CDD1964}"/>
              </a:ext>
            </a:extLst>
          </p:cNvPr>
          <p:cNvCxnSpPr>
            <a:cxnSpLocks/>
          </p:cNvCxnSpPr>
          <p:nvPr/>
        </p:nvCxnSpPr>
        <p:spPr>
          <a:xfrm>
            <a:off x="2853802" y="3463640"/>
            <a:ext cx="1075322" cy="3121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Map&#10;&#10;Description automatically generated">
            <a:extLst>
              <a:ext uri="{FF2B5EF4-FFF2-40B4-BE49-F238E27FC236}">
                <a16:creationId xmlns:a16="http://schemas.microsoft.com/office/drawing/2014/main" id="{32A58547-8CC1-D940-9EAB-2D73225EA6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35"/>
          <a:stretch/>
        </p:blipFill>
        <p:spPr>
          <a:xfrm>
            <a:off x="6272791" y="3069282"/>
            <a:ext cx="2621882" cy="128113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13417D1-C81A-0740-A338-BD342953EA8A}"/>
              </a:ext>
            </a:extLst>
          </p:cNvPr>
          <p:cNvSpPr/>
          <p:nvPr/>
        </p:nvSpPr>
        <p:spPr>
          <a:xfrm>
            <a:off x="6487464" y="2461645"/>
            <a:ext cx="2251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414141"/>
                </a:solidFill>
              </a:rPr>
              <a:t>Environmental </a:t>
            </a:r>
          </a:p>
          <a:p>
            <a:pPr algn="ctr"/>
            <a:r>
              <a:rPr lang="en-GB" sz="2000" dirty="0">
                <a:solidFill>
                  <a:srgbClr val="414141"/>
                </a:solidFill>
              </a:rPr>
              <a:t>characterisation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ECE623B-562D-654E-A7F8-2583264975FC}"/>
              </a:ext>
            </a:extLst>
          </p:cNvPr>
          <p:cNvCxnSpPr>
            <a:cxnSpLocks/>
          </p:cNvCxnSpPr>
          <p:nvPr/>
        </p:nvCxnSpPr>
        <p:spPr>
          <a:xfrm>
            <a:off x="5853799" y="3044226"/>
            <a:ext cx="418992" cy="4264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A6932E3-E8E0-3741-B774-DF0A1C16C754}"/>
              </a:ext>
            </a:extLst>
          </p:cNvPr>
          <p:cNvCxnSpPr>
            <a:cxnSpLocks/>
          </p:cNvCxnSpPr>
          <p:nvPr/>
        </p:nvCxnSpPr>
        <p:spPr>
          <a:xfrm flipV="1">
            <a:off x="5787975" y="3658910"/>
            <a:ext cx="470360" cy="264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570F05D-9359-9240-92FD-DBC5F554E09E}"/>
              </a:ext>
            </a:extLst>
          </p:cNvPr>
          <p:cNvSpPr txBox="1"/>
          <p:nvPr/>
        </p:nvSpPr>
        <p:spPr>
          <a:xfrm>
            <a:off x="2462646" y="3771594"/>
            <a:ext cx="1828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14141"/>
                </a:solidFill>
              </a:rPr>
              <a:t>AI-based </a:t>
            </a:r>
            <a:r>
              <a:rPr lang="en-US" sz="2000" dirty="0" smtClean="0">
                <a:solidFill>
                  <a:srgbClr val="414141"/>
                </a:solidFill>
              </a:rPr>
              <a:t>image classification</a:t>
            </a:r>
            <a:endParaRPr lang="en-US" sz="2000" dirty="0">
              <a:solidFill>
                <a:srgbClr val="41414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61E0FF-EE3F-E447-935E-499D20BBD276}"/>
              </a:ext>
            </a:extLst>
          </p:cNvPr>
          <p:cNvSpPr txBox="1"/>
          <p:nvPr/>
        </p:nvSpPr>
        <p:spPr>
          <a:xfrm>
            <a:off x="464207" y="2372192"/>
            <a:ext cx="1711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14141"/>
                </a:solidFill>
              </a:rPr>
              <a:t>Bianchi et al, 2013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095EEA-643D-C24F-8FB8-E06E8D11A7FB}"/>
              </a:ext>
            </a:extLst>
          </p:cNvPr>
          <p:cNvSpPr txBox="1"/>
          <p:nvPr/>
        </p:nvSpPr>
        <p:spPr>
          <a:xfrm>
            <a:off x="6569612" y="4291929"/>
            <a:ext cx="2145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414141"/>
                </a:solidFill>
              </a:rPr>
              <a:t>Reygondeau</a:t>
            </a:r>
            <a:r>
              <a:rPr lang="en-US" sz="1600" dirty="0">
                <a:solidFill>
                  <a:srgbClr val="414141"/>
                </a:solidFill>
              </a:rPr>
              <a:t> et al, 2018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D95DE11-8087-9645-A1C2-BA157950A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442" y="4527347"/>
            <a:ext cx="4075802" cy="23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13708" r="10020"/>
          <a:stretch>
            <a:fillRect/>
          </a:stretch>
        </p:blipFill>
        <p:spPr bwMode="auto">
          <a:xfrm>
            <a:off x="0" y="0"/>
            <a:ext cx="9144000" cy="685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32"/>
          <p:cNvSpPr/>
          <p:nvPr/>
        </p:nvSpPr>
        <p:spPr>
          <a:xfrm>
            <a:off x="-228600" y="5172193"/>
            <a:ext cx="9372600" cy="16765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100000">
                <a:schemeClr val="bg1">
                  <a:alpha val="15000"/>
                </a:schemeClr>
              </a:gs>
              <a:gs pos="65000">
                <a:schemeClr val="bg1">
                  <a:alpha val="50000"/>
                </a:schemeClr>
              </a:gs>
              <a:gs pos="35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9144000" cy="20208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5000"/>
                </a:schemeClr>
              </a:gs>
              <a:gs pos="100000">
                <a:schemeClr val="tx1">
                  <a:alpha val="15000"/>
                </a:schemeClr>
              </a:gs>
              <a:gs pos="65000">
                <a:srgbClr val="121212">
                  <a:alpha val="50000"/>
                </a:srgbClr>
              </a:gs>
              <a:gs pos="35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90263" y="248537"/>
            <a:ext cx="3563476" cy="169277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4000" b="1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MareNostrum</a:t>
            </a:r>
            <a:r>
              <a:rPr lang="en-GB" sz="4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 4</a:t>
            </a:r>
          </a:p>
          <a:p>
            <a:pPr algn="ctr">
              <a:defRPr/>
            </a:pPr>
            <a:r>
              <a:rPr lang="en-GB" sz="2400" dirty="0" err="1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Rendimiento</a:t>
            </a:r>
            <a:r>
              <a:rPr lang="en-GB" sz="2400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 total </a:t>
            </a:r>
            <a:r>
              <a:rPr lang="en-GB" sz="2400" dirty="0" err="1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pico</a:t>
            </a:r>
            <a:r>
              <a:rPr lang="en-GB" sz="2400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:</a:t>
            </a:r>
            <a:endParaRPr lang="en-GB" sz="24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ＭＳ Ｐゴシック" pitchFamily="34" charset="-128"/>
            </a:endParaRPr>
          </a:p>
          <a:p>
            <a:pPr algn="ctr">
              <a:defRPr/>
            </a:pPr>
            <a:r>
              <a:rPr lang="en-GB" sz="32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 </a:t>
            </a:r>
            <a:r>
              <a:rPr lang="en-GB" sz="4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13,7 </a:t>
            </a:r>
            <a:r>
              <a:rPr lang="en-GB" sz="40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Pflops</a:t>
            </a:r>
            <a:r>
              <a:rPr lang="en-GB" sz="40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/s</a:t>
            </a:r>
            <a:endParaRPr lang="en-GB" sz="19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grpSp>
        <p:nvGrpSpPr>
          <p:cNvPr id="14" name="Grupo 13"/>
          <p:cNvGrpSpPr>
            <a:grpSpLocks/>
          </p:cNvGrpSpPr>
          <p:nvPr/>
        </p:nvGrpSpPr>
        <p:grpSpPr bwMode="auto">
          <a:xfrm>
            <a:off x="614363" y="5353646"/>
            <a:ext cx="2114550" cy="1299639"/>
            <a:chOff x="-409576" y="2488516"/>
            <a:chExt cx="2326200" cy="1430136"/>
          </a:xfrm>
        </p:grpSpPr>
        <p:sp>
          <p:nvSpPr>
            <p:cNvPr id="8" name="Elipse 7"/>
            <p:cNvSpPr/>
            <p:nvPr/>
          </p:nvSpPr>
          <p:spPr>
            <a:xfrm>
              <a:off x="-409576" y="2763280"/>
              <a:ext cx="728247" cy="66216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7" name="Elipse 6"/>
            <p:cNvSpPr/>
            <p:nvPr/>
          </p:nvSpPr>
          <p:spPr>
            <a:xfrm>
              <a:off x="171973" y="2488516"/>
              <a:ext cx="1744651" cy="13004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545B62"/>
                </a:clrFrom>
                <a:clrTo>
                  <a:srgbClr val="545B62">
                    <a:alpha val="0"/>
                  </a:srgbClr>
                </a:clrTo>
              </a:clrChange>
              <a:lum bright="100000" contrast="-100000"/>
            </a:blip>
            <a:stretch>
              <a:fillRect/>
            </a:stretch>
          </p:blipFill>
          <p:spPr>
            <a:xfrm>
              <a:off x="488072" y="2744507"/>
              <a:ext cx="1147382" cy="71336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406" name="CuadroTexto 10"/>
            <p:cNvSpPr txBox="1">
              <a:spLocks noChangeArrowheads="1"/>
            </p:cNvSpPr>
            <p:nvPr/>
          </p:nvSpPr>
          <p:spPr bwMode="auto">
            <a:xfrm>
              <a:off x="-294314" y="2874209"/>
              <a:ext cx="523745" cy="40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altLang="en-US" sz="2400" b="1" dirty="0">
                  <a:solidFill>
                    <a:srgbClr val="FFFFFF"/>
                  </a:solidFill>
                  <a:latin typeface="Calibri" pitchFamily="34" charset="0"/>
                </a:rPr>
                <a:t>4</a:t>
              </a:r>
              <a:r>
                <a:rPr lang="es-ES" altLang="en-US" sz="2400" b="1" dirty="0" smtClean="0">
                  <a:solidFill>
                    <a:srgbClr val="FFFFFF"/>
                  </a:solidFill>
                  <a:latin typeface="Calibri" pitchFamily="34" charset="0"/>
                </a:rPr>
                <a:t>0</a:t>
              </a:r>
              <a:r>
                <a:rPr lang="es-ES" altLang="en-US" dirty="0" smtClean="0">
                  <a:solidFill>
                    <a:srgbClr val="FFFFFF"/>
                  </a:solidFill>
                  <a:latin typeface="Calibri" pitchFamily="34" charset="0"/>
                </a:rPr>
                <a:t>%</a:t>
              </a:r>
              <a:endParaRPr lang="es-ES" altLang="en-US" sz="2400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-409576" y="3594397"/>
              <a:ext cx="2326200" cy="32425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6408" name="CuadroTexto 12"/>
            <p:cNvSpPr txBox="1">
              <a:spLocks noChangeArrowheads="1"/>
            </p:cNvSpPr>
            <p:nvPr/>
          </p:nvSpPr>
          <p:spPr bwMode="auto">
            <a:xfrm>
              <a:off x="-282090" y="3647241"/>
              <a:ext cx="2128556" cy="20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err="1" smtClean="0">
                  <a:solidFill>
                    <a:srgbClr val="FFFFFF"/>
                  </a:solidFill>
                  <a:latin typeface="Calibri" pitchFamily="34" charset="0"/>
                  <a:cs typeface="Times New Roman" pitchFamily="18" charset="0"/>
                </a:rPr>
                <a:t>Acceso</a:t>
              </a:r>
              <a:r>
                <a:rPr lang="en-US" altLang="en-US" sz="1200" dirty="0" smtClean="0">
                  <a:solidFill>
                    <a:srgbClr val="FFFFFF"/>
                  </a:solidFill>
                  <a:latin typeface="Calibri" pitchFamily="34" charset="0"/>
                  <a:cs typeface="Times New Roman" pitchFamily="18" charset="0"/>
                </a:rPr>
                <a:t>: prace-ri.eu/</a:t>
              </a:r>
              <a:r>
                <a:rPr lang="en-US" altLang="en-US" sz="1200" dirty="0" err="1" smtClean="0">
                  <a:solidFill>
                    <a:srgbClr val="FFFFFF"/>
                  </a:solidFill>
                  <a:latin typeface="Calibri" pitchFamily="34" charset="0"/>
                  <a:cs typeface="Times New Roman" pitchFamily="18" charset="0"/>
                </a:rPr>
                <a:t>hpc_acces</a:t>
              </a:r>
              <a:r>
                <a:rPr lang="es-ES" altLang="en-US" sz="1200" dirty="0" smtClean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</a:p>
          </p:txBody>
        </p:sp>
      </p:grpSp>
      <p:grpSp>
        <p:nvGrpSpPr>
          <p:cNvPr id="32" name="Grupo 31"/>
          <p:cNvGrpSpPr>
            <a:grpSpLocks/>
          </p:cNvGrpSpPr>
          <p:nvPr/>
        </p:nvGrpSpPr>
        <p:grpSpPr bwMode="auto">
          <a:xfrm>
            <a:off x="3244853" y="5344339"/>
            <a:ext cx="2259013" cy="1308944"/>
            <a:chOff x="2924225" y="2280563"/>
            <a:chExt cx="2485970" cy="1439200"/>
          </a:xfrm>
        </p:grpSpPr>
        <p:sp>
          <p:nvSpPr>
            <p:cNvPr id="16" name="Elipse 15"/>
            <p:cNvSpPr/>
            <p:nvPr/>
          </p:nvSpPr>
          <p:spPr>
            <a:xfrm>
              <a:off x="3490250" y="2280563"/>
              <a:ext cx="1919945" cy="1301078"/>
            </a:xfrm>
            <a:prstGeom prst="ellipse">
              <a:avLst/>
            </a:prstGeom>
            <a:solidFill>
              <a:srgbClr val="0D33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2924225" y="2563628"/>
              <a:ext cx="728496" cy="663328"/>
            </a:xfrm>
            <a:prstGeom prst="ellipse">
              <a:avLst/>
            </a:prstGeom>
            <a:solidFill>
              <a:srgbClr val="0D33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6399" name="CuadroTexto 18"/>
            <p:cNvSpPr txBox="1">
              <a:spLocks noChangeArrowheads="1"/>
            </p:cNvSpPr>
            <p:nvPr/>
          </p:nvSpPr>
          <p:spPr bwMode="auto">
            <a:xfrm>
              <a:off x="3056996" y="2671057"/>
              <a:ext cx="523924" cy="40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altLang="en-US" sz="2400" b="1" dirty="0" smtClean="0">
                  <a:solidFill>
                    <a:srgbClr val="FFFFFF"/>
                  </a:solidFill>
                  <a:latin typeface="Calibri" pitchFamily="34" charset="0"/>
                </a:rPr>
                <a:t>40</a:t>
              </a:r>
              <a:r>
                <a:rPr lang="es-ES" altLang="en-US" dirty="0" smtClean="0">
                  <a:solidFill>
                    <a:srgbClr val="FFFFFF"/>
                  </a:solidFill>
                  <a:latin typeface="Calibri" pitchFamily="34" charset="0"/>
                </a:rPr>
                <a:t>%</a:t>
              </a:r>
              <a:endParaRPr lang="es-ES" altLang="en-US" sz="2400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3224708" y="3395772"/>
              <a:ext cx="2159282" cy="323991"/>
            </a:xfrm>
            <a:prstGeom prst="roundRect">
              <a:avLst>
                <a:gd name="adj" fmla="val 50000"/>
              </a:avLst>
            </a:prstGeom>
            <a:solidFill>
              <a:srgbClr val="0D336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6401" name="CuadroTexto 20"/>
            <p:cNvSpPr txBox="1">
              <a:spLocks noChangeArrowheads="1"/>
            </p:cNvSpPr>
            <p:nvPr/>
          </p:nvSpPr>
          <p:spPr bwMode="auto">
            <a:xfrm>
              <a:off x="3378443" y="3448575"/>
              <a:ext cx="1899673" cy="20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err="1" smtClean="0">
                  <a:solidFill>
                    <a:srgbClr val="FFFFFF"/>
                  </a:solidFill>
                  <a:latin typeface="Calibri" pitchFamily="34" charset="0"/>
                  <a:cs typeface="Times New Roman" pitchFamily="18" charset="0"/>
                </a:rPr>
                <a:t>Acceso</a:t>
              </a:r>
              <a:r>
                <a:rPr lang="en-US" altLang="en-US" sz="1200" dirty="0" smtClean="0">
                  <a:solidFill>
                    <a:srgbClr val="FFFFFF"/>
                  </a:solidFill>
                  <a:latin typeface="Calibri" pitchFamily="34" charset="0"/>
                  <a:cs typeface="Times New Roman" pitchFamily="18" charset="0"/>
                </a:rPr>
                <a:t>: bsc.es/res-intranet</a:t>
              </a:r>
              <a:r>
                <a:rPr lang="es-ES" altLang="en-US" sz="1200" dirty="0" smtClean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</a:p>
          </p:txBody>
        </p:sp>
        <p:pic>
          <p:nvPicPr>
            <p:cNvPr id="16402" name="Imagen 28"/>
            <p:cNvPicPr>
              <a:picLocks noChangeAspect="1"/>
            </p:cNvPicPr>
            <p:nvPr/>
          </p:nvPicPr>
          <p:blipFill>
            <a:blip r:embed="rId4" cstate="print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550" y="2634097"/>
              <a:ext cx="1152111" cy="61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upo 30"/>
          <p:cNvGrpSpPr>
            <a:grpSpLocks/>
          </p:cNvGrpSpPr>
          <p:nvPr/>
        </p:nvGrpSpPr>
        <p:grpSpPr bwMode="auto">
          <a:xfrm>
            <a:off x="5882043" y="5397069"/>
            <a:ext cx="2761899" cy="1074762"/>
            <a:chOff x="6061096" y="2159619"/>
            <a:chExt cx="3037890" cy="1182861"/>
          </a:xfrm>
        </p:grpSpPr>
        <p:sp>
          <p:nvSpPr>
            <p:cNvPr id="23" name="Elipse 22"/>
            <p:cNvSpPr/>
            <p:nvPr/>
          </p:nvSpPr>
          <p:spPr>
            <a:xfrm>
              <a:off x="6542643" y="2159619"/>
              <a:ext cx="2556343" cy="1182861"/>
            </a:xfrm>
            <a:prstGeom prst="ellipse">
              <a:avLst/>
            </a:prstGeom>
            <a:solidFill>
              <a:srgbClr val="0D33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4" name="Elipse 23"/>
            <p:cNvSpPr/>
            <p:nvPr/>
          </p:nvSpPr>
          <p:spPr>
            <a:xfrm>
              <a:off x="6111347" y="2412236"/>
              <a:ext cx="661786" cy="662265"/>
            </a:xfrm>
            <a:prstGeom prst="ellipse">
              <a:avLst/>
            </a:prstGeom>
            <a:solidFill>
              <a:srgbClr val="0D33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6395" name="CuadroTexto 25"/>
            <p:cNvSpPr txBox="1">
              <a:spLocks noChangeArrowheads="1"/>
            </p:cNvSpPr>
            <p:nvPr/>
          </p:nvSpPr>
          <p:spPr bwMode="auto">
            <a:xfrm>
              <a:off x="6061096" y="2427598"/>
              <a:ext cx="786735" cy="57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altLang="en-US" sz="2800" b="1" dirty="0" smtClean="0">
                  <a:solidFill>
                    <a:srgbClr val="FFFFFF"/>
                  </a:solidFill>
                  <a:latin typeface="Calibri" pitchFamily="34" charset="0"/>
                </a:rPr>
                <a:t>20</a:t>
              </a:r>
              <a:r>
                <a:rPr lang="es-ES" altLang="en-US" dirty="0" smtClean="0">
                  <a:solidFill>
                    <a:srgbClr val="FFFFFF"/>
                  </a:solidFill>
                  <a:latin typeface="Calibri" pitchFamily="34" charset="0"/>
                </a:rPr>
                <a:t>%</a:t>
              </a:r>
              <a:endParaRPr lang="es-ES" altLang="en-US" sz="2400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16396" name="Imagen 29"/>
            <p:cNvPicPr>
              <a:picLocks noChangeAspect="1"/>
            </p:cNvPicPr>
            <p:nvPr/>
          </p:nvPicPr>
          <p:blipFill>
            <a:blip r:embed="rId5" cstate="print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903" y="2512266"/>
              <a:ext cx="1871943" cy="46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1822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 </a:t>
            </a:r>
            <a:r>
              <a:rPr lang="en-GB" altLang="en-US" dirty="0" err="1" smtClean="0"/>
              <a:t>Misión</a:t>
            </a:r>
            <a:r>
              <a:rPr lang="en-GB" altLang="en-US" dirty="0" smtClean="0"/>
              <a:t> de </a:t>
            </a:r>
            <a:r>
              <a:rPr lang="en-GB" altLang="en-US" dirty="0" err="1" smtClean="0"/>
              <a:t>los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departamentos</a:t>
            </a:r>
            <a:r>
              <a:rPr lang="en-GB" altLang="en-US" dirty="0" smtClean="0"/>
              <a:t> del BSC</a:t>
            </a:r>
          </a:p>
        </p:txBody>
      </p:sp>
      <p:pic>
        <p:nvPicPr>
          <p:cNvPr id="3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6" y="887104"/>
            <a:ext cx="2733675" cy="27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Elipse 37"/>
          <p:cNvSpPr/>
          <p:nvPr/>
        </p:nvSpPr>
        <p:spPr>
          <a:xfrm>
            <a:off x="514350" y="2406970"/>
            <a:ext cx="3829050" cy="1186425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6" y="887104"/>
            <a:ext cx="2733675" cy="27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630615"/>
            <a:ext cx="2484438" cy="24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6" y="3515850"/>
            <a:ext cx="2733675" cy="274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5930531" y="1398897"/>
            <a:ext cx="1997075" cy="984885"/>
          </a:xfrm>
          <a:prstGeom prst="rect">
            <a:avLst/>
          </a:prstGeom>
          <a:noFill/>
          <a:ln>
            <a:noFill/>
          </a:ln>
          <a:effectLst>
            <a:outerShdw blurRad="3810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900" b="1" dirty="0" err="1" smtClean="0">
                <a:solidFill>
                  <a:prstClr val="white"/>
                </a:solidFill>
                <a:latin typeface="Calibri" panose="020F0502020204030204" pitchFamily="34" charset="0"/>
              </a:rPr>
              <a:t>Ciencias</a:t>
            </a:r>
            <a:r>
              <a:rPr lang="en-US" altLang="ca-ES" sz="29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 de la Tierra</a:t>
            </a:r>
          </a:p>
        </p:txBody>
      </p:sp>
      <p:sp>
        <p:nvSpPr>
          <p:cNvPr id="43" name="TextBox 30"/>
          <p:cNvSpPr txBox="1">
            <a:spLocks noChangeArrowheads="1"/>
          </p:cNvSpPr>
          <p:nvPr/>
        </p:nvSpPr>
        <p:spPr bwMode="auto">
          <a:xfrm>
            <a:off x="6172203" y="4128449"/>
            <a:ext cx="1528763" cy="539707"/>
          </a:xfrm>
          <a:prstGeom prst="rect">
            <a:avLst/>
          </a:prstGeom>
          <a:noFill/>
          <a:ln>
            <a:noFill/>
          </a:ln>
          <a:effectLst>
            <a:outerShdw blurRad="3810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9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CASE</a:t>
            </a:r>
          </a:p>
        </p:txBody>
      </p:sp>
      <p:sp>
        <p:nvSpPr>
          <p:cNvPr id="44" name="TextBox 30"/>
          <p:cNvSpPr txBox="1">
            <a:spLocks noChangeArrowheads="1"/>
          </p:cNvSpPr>
          <p:nvPr/>
        </p:nvSpPr>
        <p:spPr bwMode="auto">
          <a:xfrm>
            <a:off x="1237446" y="1398895"/>
            <a:ext cx="2410091" cy="984885"/>
          </a:xfrm>
          <a:prstGeom prst="rect">
            <a:avLst/>
          </a:prstGeom>
          <a:noFill/>
          <a:ln>
            <a:noFill/>
          </a:ln>
          <a:effectLst>
            <a:outerShdw blurRad="3810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900" b="1" dirty="0" err="1" smtClean="0">
                <a:solidFill>
                  <a:prstClr val="white"/>
                </a:solidFill>
                <a:latin typeface="Calibri" panose="020F0502020204030204" pitchFamily="34" charset="0"/>
              </a:rPr>
              <a:t>Ciencias</a:t>
            </a:r>
            <a:r>
              <a:rPr lang="en-US" altLang="ca-ES" sz="2900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altLang="ca-ES" sz="29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de la </a:t>
            </a:r>
            <a:r>
              <a:rPr lang="en-US" altLang="ca-ES" sz="2900" b="1" dirty="0" err="1" smtClean="0">
                <a:solidFill>
                  <a:prstClr val="white"/>
                </a:solidFill>
                <a:latin typeface="Calibri" panose="020F0502020204030204" pitchFamily="34" charset="0"/>
              </a:rPr>
              <a:t>Computación</a:t>
            </a:r>
            <a:endParaRPr lang="en-US" altLang="ca-ES" sz="2800" b="1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30"/>
          <p:cNvSpPr txBox="1">
            <a:spLocks noChangeArrowheads="1"/>
          </p:cNvSpPr>
          <p:nvPr/>
        </p:nvSpPr>
        <p:spPr bwMode="auto">
          <a:xfrm>
            <a:off x="1515791" y="3965607"/>
            <a:ext cx="1832317" cy="984885"/>
          </a:xfrm>
          <a:prstGeom prst="rect">
            <a:avLst/>
          </a:prstGeom>
          <a:noFill/>
          <a:ln>
            <a:noFill/>
          </a:ln>
          <a:effectLst>
            <a:outerShdw blurRad="3810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900" b="1" dirty="0" err="1" smtClean="0">
                <a:solidFill>
                  <a:prstClr val="white"/>
                </a:solidFill>
                <a:latin typeface="Calibri" panose="020F0502020204030204" pitchFamily="34" charset="0"/>
              </a:rPr>
              <a:t>Ciencias</a:t>
            </a:r>
            <a:r>
              <a:rPr lang="en-US" altLang="ca-ES" sz="29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 de la Vida</a:t>
            </a:r>
          </a:p>
        </p:txBody>
      </p:sp>
      <p:sp>
        <p:nvSpPr>
          <p:cNvPr id="17420" name="Rectangle 3"/>
          <p:cNvSpPr txBox="1">
            <a:spLocks noChangeAspect="1" noChangeArrowheads="1"/>
          </p:cNvSpPr>
          <p:nvPr/>
        </p:nvSpPr>
        <p:spPr bwMode="auto">
          <a:xfrm>
            <a:off x="395288" y="2537244"/>
            <a:ext cx="4157662" cy="87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Influir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la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manera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la que se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construyen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las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máquinas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, se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programan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y se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usan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: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modelos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de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programación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herramientas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para el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rendimiento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eficiencia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energética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, Big Data</a:t>
            </a:r>
          </a:p>
        </p:txBody>
      </p:sp>
      <p:sp>
        <p:nvSpPr>
          <p:cNvPr id="47" name="Elipse 46"/>
          <p:cNvSpPr/>
          <p:nvPr/>
        </p:nvSpPr>
        <p:spPr>
          <a:xfrm>
            <a:off x="5026025" y="2442641"/>
            <a:ext cx="3829050" cy="1187976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7422" name="Rectangle 3"/>
          <p:cNvSpPr txBox="1">
            <a:spLocks noChangeAspect="1" noChangeArrowheads="1"/>
          </p:cNvSpPr>
          <p:nvPr/>
        </p:nvSpPr>
        <p:spPr bwMode="auto">
          <a:xfrm>
            <a:off x="5219700" y="2588423"/>
            <a:ext cx="3455988" cy="99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Desarrollar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e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implementar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modelos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globales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y regionals para la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modelización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y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predicción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de la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calidad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del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aire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y el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clima</a:t>
            </a:r>
            <a:endParaRPr lang="en-US" altLang="en-US" sz="1400" dirty="0" smtClean="0">
              <a:solidFill>
                <a:srgbClr val="00489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534988" y="5000045"/>
            <a:ext cx="3829050" cy="1187976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7424" name="Rectangle 3"/>
          <p:cNvSpPr txBox="1">
            <a:spLocks noChangeAspect="1" noChangeArrowheads="1"/>
          </p:cNvSpPr>
          <p:nvPr/>
        </p:nvSpPr>
        <p:spPr bwMode="auto">
          <a:xfrm>
            <a:off x="504825" y="5127216"/>
            <a:ext cx="3851275" cy="80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Comprender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los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organismos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vivos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a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través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de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métodos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de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cálculo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y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teóricos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: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modelización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molecular,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genómica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proteómica</a:t>
            </a:r>
            <a:endParaRPr lang="en-US" altLang="en-US" dirty="0" smtClean="0">
              <a:solidFill>
                <a:srgbClr val="00489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1" name="Elipse 50"/>
          <p:cNvSpPr/>
          <p:nvPr/>
        </p:nvSpPr>
        <p:spPr>
          <a:xfrm>
            <a:off x="4911725" y="4849610"/>
            <a:ext cx="3829050" cy="1186424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7426" name="Rectangle 3"/>
          <p:cNvSpPr txBox="1">
            <a:spLocks noChangeAspect="1" noChangeArrowheads="1"/>
          </p:cNvSpPr>
          <p:nvPr/>
        </p:nvSpPr>
        <p:spPr bwMode="auto">
          <a:xfrm>
            <a:off x="4879975" y="5027961"/>
            <a:ext cx="3995738" cy="10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Desarrollar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software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científico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para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explotar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eficientemente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las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capacidades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de la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supercomputación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en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ingeniería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: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geofísica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energía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aspectos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sociales</a:t>
            </a:r>
            <a:r>
              <a:rPr lang="en-US" altLang="en-US" sz="1400" dirty="0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 y </a:t>
            </a:r>
            <a:r>
              <a:rPr lang="en-US" altLang="en-US" sz="1400" dirty="0" err="1" smtClean="0">
                <a:solidFill>
                  <a:srgbClr val="004890"/>
                </a:solidFill>
                <a:latin typeface="Calibri" pitchFamily="34" charset="0"/>
                <a:cs typeface="Times New Roman" pitchFamily="18" charset="0"/>
              </a:rPr>
              <a:t>económicos</a:t>
            </a:r>
            <a:endParaRPr lang="en-US" altLang="en-US" sz="1400" dirty="0" smtClean="0">
              <a:solidFill>
                <a:srgbClr val="00489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18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449268" y="3669942"/>
            <a:ext cx="2452687" cy="2453495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239970" y="2488167"/>
            <a:ext cx="2452687" cy="2451944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81519" y="2472658"/>
            <a:ext cx="2452687" cy="2451944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26175" y="3655984"/>
            <a:ext cx="2452688" cy="2453495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err="1" smtClean="0"/>
              <a:t>Departamento</a:t>
            </a:r>
            <a:r>
              <a:rPr lang="en-GB" altLang="en-US" sz="3600" dirty="0" smtClean="0"/>
              <a:t> de </a:t>
            </a:r>
            <a:r>
              <a:rPr lang="en-GB" altLang="en-US" sz="3600" dirty="0" err="1" smtClean="0"/>
              <a:t>Ciencias</a:t>
            </a:r>
            <a:r>
              <a:rPr lang="en-GB" altLang="en-US" sz="3600" dirty="0" smtClean="0"/>
              <a:t> de la Tierra</a:t>
            </a: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393705" y="4530679"/>
            <a:ext cx="2562225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Computational Earth Sciences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2366967" y="3235695"/>
            <a:ext cx="2058987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Climate Prediction</a:t>
            </a: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4572000" y="3235695"/>
            <a:ext cx="2239963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Atmospheric Composition</a:t>
            </a: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6477000" y="4530679"/>
            <a:ext cx="1951038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Earth  System Services</a:t>
            </a:r>
          </a:p>
        </p:txBody>
      </p:sp>
      <p:sp>
        <p:nvSpPr>
          <p:cNvPr id="23563" name="Marcador de contenido 2"/>
          <p:cNvSpPr txBox="1">
            <a:spLocks/>
          </p:cNvSpPr>
          <p:nvPr/>
        </p:nvSpPr>
        <p:spPr bwMode="auto">
          <a:xfrm>
            <a:off x="112281" y="762036"/>
            <a:ext cx="8940279" cy="17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s-ES" sz="2400" dirty="0" err="1" smtClean="0">
                <a:solidFill>
                  <a:srgbClr val="FF0000"/>
                </a:solidFill>
                <a:latin typeface="Calibri" pitchFamily="34" charset="0"/>
              </a:rPr>
              <a:t>Modelización</a:t>
            </a: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 y </a:t>
            </a:r>
            <a:r>
              <a:rPr lang="en-US" altLang="es-ES" sz="2400" dirty="0" err="1" smtClean="0">
                <a:solidFill>
                  <a:srgbClr val="FF0000"/>
                </a:solidFill>
                <a:latin typeface="Calibri" pitchFamily="34" charset="0"/>
              </a:rPr>
              <a:t>predicción</a:t>
            </a: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FF0000"/>
                </a:solidFill>
                <a:latin typeface="Calibri" pitchFamily="34" charset="0"/>
              </a:rPr>
              <a:t>medioambiental</a:t>
            </a: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usando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modelos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basados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en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procesos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y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en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inteligencia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artificial, con un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interés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particular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en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la </a:t>
            </a:r>
            <a:r>
              <a:rPr lang="en-US" altLang="es-ES" sz="2400" dirty="0" err="1" smtClean="0">
                <a:solidFill>
                  <a:srgbClr val="FF0000"/>
                </a:solidFill>
                <a:latin typeface="Calibri" pitchFamily="34" charset="0"/>
              </a:rPr>
              <a:t>meteorología</a:t>
            </a: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, el </a:t>
            </a:r>
            <a:r>
              <a:rPr lang="en-US" altLang="es-ES" sz="2400" dirty="0" err="1" smtClean="0">
                <a:solidFill>
                  <a:srgbClr val="FF0000"/>
                </a:solidFill>
                <a:latin typeface="Calibri" pitchFamily="34" charset="0"/>
              </a:rPr>
              <a:t>clima</a:t>
            </a: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 y la </a:t>
            </a:r>
            <a:r>
              <a:rPr lang="en-US" altLang="es-ES" sz="2400" dirty="0" err="1" smtClean="0">
                <a:solidFill>
                  <a:srgbClr val="FF0000"/>
                </a:solidFill>
                <a:latin typeface="Calibri" pitchFamily="34" charset="0"/>
              </a:rPr>
              <a:t>calidad</a:t>
            </a: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 del </a:t>
            </a:r>
            <a:r>
              <a:rPr lang="en-US" altLang="es-ES" sz="2400" dirty="0" err="1" smtClean="0">
                <a:solidFill>
                  <a:srgbClr val="FF0000"/>
                </a:solidFill>
                <a:latin typeface="Calibri" pitchFamily="34" charset="0"/>
              </a:rPr>
              <a:t>aire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.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Incluye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una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US" altLang="es-ES" sz="2400" dirty="0" err="1" smtClean="0">
                <a:solidFill>
                  <a:srgbClr val="414141"/>
                </a:solidFill>
                <a:latin typeface="Calibri" pitchFamily="34" charset="0"/>
              </a:rPr>
              <a:t>componente</a:t>
            </a:r>
            <a:r>
              <a:rPr lang="en-US" altLang="es-ES" sz="2400" dirty="0" smtClean="0">
                <a:latin typeface="Calibri" pitchFamily="34" charset="0"/>
              </a:rPr>
              <a:t> </a:t>
            </a:r>
            <a:r>
              <a:rPr lang="en-GB" sz="2400" dirty="0" smtClean="0">
                <a:latin typeface="Calibri" pitchFamily="34" charset="0"/>
              </a:rPr>
              <a:t>de </a:t>
            </a:r>
            <a:r>
              <a:rPr lang="en-GB" sz="2400" dirty="0" err="1" smtClean="0">
                <a:solidFill>
                  <a:srgbClr val="FF0000"/>
                </a:solidFill>
                <a:latin typeface="Calibri" pitchFamily="34" charset="0"/>
              </a:rPr>
              <a:t>transferencia</a:t>
            </a:r>
            <a:r>
              <a:rPr lang="en-GB" sz="2400" dirty="0" smtClean="0">
                <a:solidFill>
                  <a:srgbClr val="FF0000"/>
                </a:solidFill>
                <a:latin typeface="Calibri" pitchFamily="34" charset="0"/>
              </a:rPr>
              <a:t> de </a:t>
            </a:r>
            <a:r>
              <a:rPr lang="en-GB" sz="2400" dirty="0" err="1" smtClean="0">
                <a:solidFill>
                  <a:srgbClr val="FF0000"/>
                </a:solidFill>
                <a:latin typeface="Calibri" pitchFamily="34" charset="0"/>
              </a:rPr>
              <a:t>soluciones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 para </a:t>
            </a:r>
            <a:r>
              <a:rPr lang="en-GB" sz="2400" dirty="0" err="1" smtClean="0">
                <a:solidFill>
                  <a:srgbClr val="414141"/>
                </a:solidFill>
                <a:latin typeface="Calibri" pitchFamily="34" charset="0"/>
              </a:rPr>
              <a:t>apoyar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400" dirty="0" err="1" smtClean="0">
                <a:solidFill>
                  <a:srgbClr val="414141"/>
                </a:solidFill>
                <a:latin typeface="Calibri" pitchFamily="34" charset="0"/>
              </a:rPr>
              <a:t>los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400" dirty="0" err="1" smtClean="0">
                <a:solidFill>
                  <a:srgbClr val="414141"/>
                </a:solidFill>
                <a:latin typeface="Calibri" pitchFamily="34" charset="0"/>
              </a:rPr>
              <a:t>retos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400" dirty="0" err="1" smtClean="0">
                <a:solidFill>
                  <a:srgbClr val="414141"/>
                </a:solidFill>
                <a:latin typeface="Calibri" pitchFamily="34" charset="0"/>
              </a:rPr>
              <a:t>actuales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.</a:t>
            </a:r>
            <a:endParaRPr lang="en-US" altLang="es-ES" sz="2400" dirty="0">
              <a:solidFill>
                <a:srgbClr val="414141"/>
              </a:solidFill>
              <a:latin typeface="Calibri" pitchFamily="34" charset="0"/>
            </a:endParaRPr>
          </a:p>
        </p:txBody>
      </p:sp>
      <p:cxnSp>
        <p:nvCxnSpPr>
          <p:cNvPr id="50" name="Conector recto 11"/>
          <p:cNvCxnSpPr/>
          <p:nvPr/>
        </p:nvCxnSpPr>
        <p:spPr>
          <a:xfrm>
            <a:off x="2730500" y="6295289"/>
            <a:ext cx="361950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9"/>
          <p:cNvCxnSpPr/>
          <p:nvPr/>
        </p:nvCxnSpPr>
        <p:spPr>
          <a:xfrm>
            <a:off x="2725738" y="5943870"/>
            <a:ext cx="363537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8"/>
          <p:cNvCxnSpPr/>
          <p:nvPr/>
        </p:nvCxnSpPr>
        <p:spPr>
          <a:xfrm flipH="1">
            <a:off x="2725738" y="5677428"/>
            <a:ext cx="4762" cy="625401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23"/>
          <p:cNvSpPr/>
          <p:nvPr/>
        </p:nvSpPr>
        <p:spPr>
          <a:xfrm>
            <a:off x="2632526" y="5691076"/>
            <a:ext cx="6557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04890"/>
                </a:solidFill>
                <a:ea typeface="ＭＳ Ｐゴシック" pitchFamily="34" charset="-128"/>
              </a:rPr>
              <a:t>~100 personas</a:t>
            </a:r>
            <a:endParaRPr lang="en-US" sz="2400" dirty="0">
              <a:solidFill>
                <a:srgbClr val="004890"/>
              </a:solidFill>
              <a:ea typeface="ＭＳ Ｐゴシック" pitchFamily="34" charset="-128"/>
            </a:endParaRPr>
          </a:p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rgbClr val="004890"/>
                </a:solidFill>
                <a:ea typeface="ＭＳ Ｐゴシック" pitchFamily="34" charset="-128"/>
              </a:rPr>
              <a:t>Financiación</a:t>
            </a:r>
            <a:r>
              <a:rPr lang="en-US" sz="2400" dirty="0" smtClean="0">
                <a:solidFill>
                  <a:srgbClr val="004890"/>
                </a:solidFill>
                <a:ea typeface="ＭＳ Ｐゴシック" pitchFamily="34" charset="-128"/>
              </a:rPr>
              <a:t> de la UE, Copernicus, sector </a:t>
            </a:r>
            <a:r>
              <a:rPr lang="en-US" sz="2400" dirty="0" err="1" smtClean="0">
                <a:solidFill>
                  <a:srgbClr val="004890"/>
                </a:solidFill>
                <a:ea typeface="ＭＳ Ｐゴシック" pitchFamily="34" charset="-128"/>
              </a:rPr>
              <a:t>privado</a:t>
            </a:r>
            <a:r>
              <a:rPr lang="en-US" sz="2400" dirty="0" smtClean="0">
                <a:solidFill>
                  <a:srgbClr val="004890"/>
                </a:solidFill>
                <a:ea typeface="ＭＳ Ｐゴシック" pitchFamily="34" charset="-128"/>
              </a:rPr>
              <a:t>, ESA, </a:t>
            </a:r>
            <a:r>
              <a:rPr lang="en-US" sz="2400" dirty="0" err="1" smtClean="0">
                <a:solidFill>
                  <a:srgbClr val="004890"/>
                </a:solidFill>
                <a:ea typeface="ＭＳ Ｐゴシック" pitchFamily="34" charset="-128"/>
              </a:rPr>
              <a:t>gobiernos</a:t>
            </a:r>
            <a:r>
              <a:rPr lang="en-US" sz="2400" dirty="0" smtClean="0">
                <a:solidFill>
                  <a:srgbClr val="004890"/>
                </a:solidFill>
                <a:ea typeface="ＭＳ Ｐゴシック" pitchFamily="34" charset="-128"/>
              </a:rPr>
              <a:t> regional y </a:t>
            </a:r>
            <a:r>
              <a:rPr lang="en-US" sz="2400" dirty="0" err="1" smtClean="0">
                <a:solidFill>
                  <a:srgbClr val="004890"/>
                </a:solidFill>
                <a:ea typeface="ＭＳ Ｐゴシック" pitchFamily="34" charset="-128"/>
              </a:rPr>
              <a:t>español</a:t>
            </a:r>
            <a:endParaRPr lang="en-US" sz="2400" dirty="0">
              <a:solidFill>
                <a:srgbClr val="00489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781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.libertaddigital.com/fotos/noticias/tiempo-tv3-12-o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60"/>
          <a:stretch/>
        </p:blipFill>
        <p:spPr bwMode="auto">
          <a:xfrm>
            <a:off x="0" y="0"/>
            <a:ext cx="6077243" cy="456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 result for satellite cold front euro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10818"/>
          <a:stretch/>
        </p:blipFill>
        <p:spPr bwMode="auto">
          <a:xfrm>
            <a:off x="3789905" y="2897318"/>
            <a:ext cx="5340032" cy="39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4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88052"/>
            <a:ext cx="8229598" cy="838397"/>
          </a:xfrm>
        </p:spPr>
        <p:txBody>
          <a:bodyPr/>
          <a:lstStyle/>
          <a:p>
            <a:r>
              <a:rPr lang="es-ES" altLang="ca-ES" sz="3500" b="1" dirty="0" smtClean="0"/>
              <a:t>Diferencia entre tiempo y clima</a:t>
            </a:r>
            <a:endParaRPr lang="es-ES" sz="3500" b="1" dirty="0"/>
          </a:p>
        </p:txBody>
      </p:sp>
      <p:sp>
        <p:nvSpPr>
          <p:cNvPr id="12" name="Rectángulo 5"/>
          <p:cNvSpPr/>
          <p:nvPr/>
        </p:nvSpPr>
        <p:spPr>
          <a:xfrm>
            <a:off x="395536" y="692696"/>
            <a:ext cx="8329533" cy="760846"/>
          </a:xfrm>
          <a:prstGeom prst="rect">
            <a:avLst/>
          </a:prstGeom>
        </p:spPr>
        <p:txBody>
          <a:bodyPr wrap="square" lIns="82927" tIns="41464" rIns="82927" bIns="41464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Clima: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e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stado del sistema climático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en </a:t>
            </a:r>
            <a:r>
              <a:rPr kumimoji="0" lang="es-ES" sz="2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una zona concreta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; se caracteriza por el estado promedio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Book"/>
            </a:endParaRPr>
          </a:p>
        </p:txBody>
      </p:sp>
      <p:sp>
        <p:nvSpPr>
          <p:cNvPr id="13" name="CuadroTexto 1"/>
          <p:cNvSpPr txBox="1"/>
          <p:nvPr/>
        </p:nvSpPr>
        <p:spPr>
          <a:xfrm>
            <a:off x="172822" y="4608498"/>
            <a:ext cx="4180320" cy="1437955"/>
          </a:xfrm>
          <a:prstGeom prst="rect">
            <a:avLst/>
          </a:prstGeom>
          <a:noFill/>
        </p:spPr>
        <p:txBody>
          <a:bodyPr wrap="square" lIns="82927" tIns="41464" rIns="82927" bIns="41464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lack"/>
              </a:rPr>
              <a:t>Clima mediterráneo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Inviernos (templados y lluviosos)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Veranos (secos y calurosos)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Primavera/otoño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(variables)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60848"/>
            <a:ext cx="4289437" cy="2482325"/>
          </a:xfrm>
          <a:prstGeom prst="rect">
            <a:avLst/>
          </a:prstGeom>
        </p:spPr>
      </p:pic>
      <p:pic>
        <p:nvPicPr>
          <p:cNvPr id="17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3152" r="3940" b="2866"/>
          <a:stretch/>
        </p:blipFill>
        <p:spPr>
          <a:xfrm>
            <a:off x="4139952" y="1520932"/>
            <a:ext cx="5005137" cy="4716380"/>
          </a:xfrm>
          <a:prstGeom prst="rect">
            <a:avLst/>
          </a:prstGeom>
        </p:spPr>
      </p:pic>
      <p:sp>
        <p:nvSpPr>
          <p:cNvPr id="18" name="CuadroTexto 5"/>
          <p:cNvSpPr txBox="1"/>
          <p:nvPr/>
        </p:nvSpPr>
        <p:spPr>
          <a:xfrm>
            <a:off x="4958930" y="1700808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Climatología Barcelona 1961-1990</a:t>
            </a:r>
            <a:endParaRPr kumimoji="0" lang="es-E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3"/>
          <p:cNvSpPr/>
          <p:nvPr/>
        </p:nvSpPr>
        <p:spPr>
          <a:xfrm>
            <a:off x="2834628" y="6239053"/>
            <a:ext cx="634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http://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www.meteo.cat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/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wpweb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/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climatologia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/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serveis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-i-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dades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-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climatiques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/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normals-climatiques-recents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/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5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/>
          <p:cNvSpPr>
            <a:spLocks noGrp="1"/>
          </p:cNvSpPr>
          <p:nvPr>
            <p:ph type="title"/>
          </p:nvPr>
        </p:nvSpPr>
        <p:spPr>
          <a:xfrm>
            <a:off x="464803" y="77213"/>
            <a:ext cx="8229598" cy="838397"/>
          </a:xfrm>
        </p:spPr>
        <p:txBody>
          <a:bodyPr/>
          <a:lstStyle/>
          <a:p>
            <a:r>
              <a:rPr lang="en-US" altLang="ca-ES" sz="3500" b="1" dirty="0" err="1" smtClean="0"/>
              <a:t>Escalas</a:t>
            </a:r>
            <a:r>
              <a:rPr lang="en-US" altLang="ca-ES" sz="3500" b="1" dirty="0" smtClean="0"/>
              <a:t> </a:t>
            </a:r>
            <a:r>
              <a:rPr lang="en-US" altLang="ca-ES" sz="3500" b="1" dirty="0" err="1" smtClean="0"/>
              <a:t>temporales</a:t>
            </a:r>
            <a:r>
              <a:rPr lang="en-US" altLang="ca-ES" sz="3500" b="1" dirty="0" smtClean="0"/>
              <a:t> </a:t>
            </a:r>
            <a:r>
              <a:rPr lang="en-US" altLang="ca-ES" sz="3500" b="1" dirty="0" err="1" smtClean="0"/>
              <a:t>en</a:t>
            </a:r>
            <a:r>
              <a:rPr lang="en-US" altLang="ca-ES" sz="3500" b="1" dirty="0" smtClean="0"/>
              <a:t> </a:t>
            </a:r>
            <a:r>
              <a:rPr lang="en-US" altLang="ca-ES" sz="3500" b="1" dirty="0" err="1" smtClean="0"/>
              <a:t>meteorolog</a:t>
            </a:r>
            <a:r>
              <a:rPr lang="en-GB" altLang="ca-ES" sz="3500" b="1" dirty="0" err="1" smtClean="0"/>
              <a:t>ía</a:t>
            </a:r>
            <a:r>
              <a:rPr lang="en-GB" altLang="ca-ES" sz="3500" b="1" dirty="0" smtClean="0"/>
              <a:t> y </a:t>
            </a:r>
            <a:r>
              <a:rPr lang="en-GB" altLang="ca-ES" sz="3500" b="1" dirty="0" err="1" smtClean="0"/>
              <a:t>clima</a:t>
            </a:r>
            <a:endParaRPr lang="es-ES" sz="3500" b="1" dirty="0"/>
          </a:p>
        </p:txBody>
      </p:sp>
      <p:cxnSp>
        <p:nvCxnSpPr>
          <p:cNvPr id="37" name="23 Conector recto"/>
          <p:cNvCxnSpPr/>
          <p:nvPr/>
        </p:nvCxnSpPr>
        <p:spPr>
          <a:xfrm flipH="1" flipV="1">
            <a:off x="2042497" y="1617761"/>
            <a:ext cx="6791" cy="2498046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 Conector recto"/>
          <p:cNvCxnSpPr/>
          <p:nvPr/>
        </p:nvCxnSpPr>
        <p:spPr>
          <a:xfrm>
            <a:off x="241300" y="4095679"/>
            <a:ext cx="8684733" cy="0"/>
          </a:xfrm>
          <a:prstGeom prst="line">
            <a:avLst/>
          </a:prstGeom>
          <a:ln w="254000"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4 CuadroTexto"/>
          <p:cNvSpPr txBox="1">
            <a:spLocks noChangeArrowheads="1"/>
          </p:cNvSpPr>
          <p:nvPr/>
        </p:nvSpPr>
        <p:spPr bwMode="auto">
          <a:xfrm rot="19800000">
            <a:off x="1860550" y="3505129"/>
            <a:ext cx="936625" cy="3698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 dirty="0" smtClean="0">
                <a:solidFill>
                  <a:schemeClr val="accent1"/>
                </a:solidFill>
                <a:latin typeface="+mn-lt"/>
              </a:rPr>
              <a:t>Hoy</a:t>
            </a:r>
            <a:endParaRPr lang="es-ES" altLang="es-E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0" name="5 CuadroTexto"/>
          <p:cNvSpPr txBox="1">
            <a:spLocks noChangeArrowheads="1"/>
          </p:cNvSpPr>
          <p:nvPr/>
        </p:nvSpPr>
        <p:spPr bwMode="auto">
          <a:xfrm rot="19800000">
            <a:off x="2511425" y="3505129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smtClean="0">
                <a:latin typeface="+mj-lt"/>
              </a:rPr>
              <a:t>Horas</a:t>
            </a:r>
            <a:endParaRPr lang="es-ES" altLang="es-ES" dirty="0">
              <a:latin typeface="+mj-lt"/>
            </a:endParaRPr>
          </a:p>
        </p:txBody>
      </p:sp>
      <p:sp>
        <p:nvSpPr>
          <p:cNvPr id="41" name="6 CuadroTexto"/>
          <p:cNvSpPr txBox="1">
            <a:spLocks noChangeArrowheads="1"/>
          </p:cNvSpPr>
          <p:nvPr/>
        </p:nvSpPr>
        <p:spPr bwMode="auto">
          <a:xfrm rot="19800000">
            <a:off x="3019425" y="3505129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smtClean="0">
                <a:latin typeface="+mj-lt"/>
              </a:rPr>
              <a:t>Días</a:t>
            </a:r>
            <a:endParaRPr lang="es-ES" altLang="es-ES" dirty="0">
              <a:latin typeface="+mj-lt"/>
            </a:endParaRPr>
          </a:p>
        </p:txBody>
      </p:sp>
      <p:sp>
        <p:nvSpPr>
          <p:cNvPr id="42" name="7 CuadroTexto"/>
          <p:cNvSpPr txBox="1">
            <a:spLocks noChangeArrowheads="1"/>
          </p:cNvSpPr>
          <p:nvPr/>
        </p:nvSpPr>
        <p:spPr bwMode="auto">
          <a:xfrm rot="19800000">
            <a:off x="3986965" y="3494182"/>
            <a:ext cx="1067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mtClean="0">
                <a:latin typeface="+mj-lt"/>
              </a:rPr>
              <a:t>Semanas</a:t>
            </a:r>
            <a:endParaRPr lang="es-ES" altLang="es-ES" dirty="0">
              <a:latin typeface="+mj-lt"/>
            </a:endParaRPr>
          </a:p>
        </p:txBody>
      </p:sp>
      <p:sp>
        <p:nvSpPr>
          <p:cNvPr id="43" name="8 CuadroTexto"/>
          <p:cNvSpPr txBox="1">
            <a:spLocks noChangeArrowheads="1"/>
          </p:cNvSpPr>
          <p:nvPr/>
        </p:nvSpPr>
        <p:spPr bwMode="auto">
          <a:xfrm rot="19800000">
            <a:off x="4589463" y="3505129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smtClean="0">
                <a:latin typeface="+mj-lt"/>
              </a:rPr>
              <a:t>Meses</a:t>
            </a:r>
            <a:endParaRPr lang="es-ES" altLang="es-ES" dirty="0">
              <a:latin typeface="+mj-lt"/>
            </a:endParaRPr>
          </a:p>
        </p:txBody>
      </p:sp>
      <p:sp>
        <p:nvSpPr>
          <p:cNvPr id="44" name="9 CuadroTexto"/>
          <p:cNvSpPr txBox="1">
            <a:spLocks noChangeArrowheads="1"/>
          </p:cNvSpPr>
          <p:nvPr/>
        </p:nvSpPr>
        <p:spPr bwMode="auto">
          <a:xfrm rot="19800000">
            <a:off x="5106988" y="3447463"/>
            <a:ext cx="116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smtClean="0">
                <a:latin typeface="+mj-lt"/>
              </a:rPr>
              <a:t>Estaciones</a:t>
            </a:r>
            <a:endParaRPr lang="es-ES" altLang="es-ES" dirty="0">
              <a:latin typeface="+mj-lt"/>
            </a:endParaRPr>
          </a:p>
        </p:txBody>
      </p:sp>
      <p:sp>
        <p:nvSpPr>
          <p:cNvPr id="45" name="10 CuadroTexto"/>
          <p:cNvSpPr txBox="1">
            <a:spLocks noChangeArrowheads="1"/>
          </p:cNvSpPr>
          <p:nvPr/>
        </p:nvSpPr>
        <p:spPr bwMode="auto">
          <a:xfrm rot="19800000">
            <a:off x="5683250" y="3447979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smtClean="0">
                <a:latin typeface="+mj-lt"/>
              </a:rPr>
              <a:t>Años</a:t>
            </a:r>
            <a:endParaRPr lang="es-ES" altLang="es-ES" dirty="0">
              <a:latin typeface="+mj-lt"/>
            </a:endParaRPr>
          </a:p>
        </p:txBody>
      </p:sp>
      <p:sp>
        <p:nvSpPr>
          <p:cNvPr id="46" name="11 CuadroTexto"/>
          <p:cNvSpPr txBox="1">
            <a:spLocks noChangeArrowheads="1"/>
          </p:cNvSpPr>
          <p:nvPr/>
        </p:nvSpPr>
        <p:spPr bwMode="auto">
          <a:xfrm rot="19800000">
            <a:off x="6245225" y="3447979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smtClean="0">
                <a:latin typeface="+mj-lt"/>
              </a:rPr>
              <a:t>Décadas</a:t>
            </a:r>
            <a:endParaRPr lang="es-ES" altLang="es-ES" dirty="0">
              <a:latin typeface="+mj-lt"/>
            </a:endParaRPr>
          </a:p>
        </p:txBody>
      </p:sp>
      <p:sp>
        <p:nvSpPr>
          <p:cNvPr id="47" name="12 CuadroTexto"/>
          <p:cNvSpPr txBox="1">
            <a:spLocks noChangeArrowheads="1"/>
          </p:cNvSpPr>
          <p:nvPr/>
        </p:nvSpPr>
        <p:spPr bwMode="auto">
          <a:xfrm rot="19800000">
            <a:off x="250825" y="3421870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smtClean="0">
                <a:latin typeface="+mj-lt"/>
              </a:rPr>
              <a:t>Pasado</a:t>
            </a:r>
            <a:endParaRPr lang="es-ES" altLang="es-ES" dirty="0">
              <a:latin typeface="+mj-lt"/>
            </a:endParaRPr>
          </a:p>
        </p:txBody>
      </p:sp>
      <p:sp>
        <p:nvSpPr>
          <p:cNvPr id="48" name="13 CuadroTexto"/>
          <p:cNvSpPr txBox="1">
            <a:spLocks noChangeArrowheads="1"/>
          </p:cNvSpPr>
          <p:nvPr/>
        </p:nvSpPr>
        <p:spPr bwMode="auto">
          <a:xfrm rot="19800000">
            <a:off x="7550181" y="3447979"/>
            <a:ext cx="116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smtClean="0">
                <a:latin typeface="+mj-lt"/>
              </a:rPr>
              <a:t>Siglo</a:t>
            </a:r>
            <a:endParaRPr lang="es-ES" altLang="es-ES" dirty="0">
              <a:latin typeface="+mj-lt"/>
            </a:endParaRPr>
          </a:p>
        </p:txBody>
      </p:sp>
      <p:sp>
        <p:nvSpPr>
          <p:cNvPr id="49" name="14 Rectángulo"/>
          <p:cNvSpPr/>
          <p:nvPr/>
        </p:nvSpPr>
        <p:spPr>
          <a:xfrm>
            <a:off x="2184400" y="4364771"/>
            <a:ext cx="1584325" cy="719138"/>
          </a:xfrm>
          <a:prstGeom prst="snip1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smtClean="0">
                <a:solidFill>
                  <a:schemeClr val="accent1"/>
                </a:solidFill>
              </a:rPr>
              <a:t>PRONÓSTICO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50" name="15 Rectángulo"/>
          <p:cNvSpPr/>
          <p:nvPr/>
        </p:nvSpPr>
        <p:spPr>
          <a:xfrm>
            <a:off x="3841750" y="4364771"/>
            <a:ext cx="3167063" cy="719138"/>
          </a:xfrm>
          <a:prstGeom prst="snip1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smtClean="0">
                <a:solidFill>
                  <a:schemeClr val="accent1"/>
                </a:solidFill>
              </a:rPr>
              <a:t>PREDICCIÓN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51" name="16 Rectángulo"/>
          <p:cNvSpPr/>
          <p:nvPr/>
        </p:nvSpPr>
        <p:spPr>
          <a:xfrm>
            <a:off x="7081838" y="4364771"/>
            <a:ext cx="1727200" cy="719138"/>
          </a:xfrm>
          <a:prstGeom prst="snip1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smtClean="0">
                <a:solidFill>
                  <a:schemeClr val="accent1"/>
                </a:solidFill>
              </a:rPr>
              <a:t>PROYECCIÓN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52" name="17 Rectángulo"/>
          <p:cNvSpPr/>
          <p:nvPr/>
        </p:nvSpPr>
        <p:spPr>
          <a:xfrm>
            <a:off x="241300" y="4364771"/>
            <a:ext cx="1871663" cy="719138"/>
          </a:xfrm>
          <a:prstGeom prst="snip1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smtClean="0">
                <a:solidFill>
                  <a:schemeClr val="accent1"/>
                </a:solidFill>
              </a:rPr>
              <a:t>CLIMATOLOGÍA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55" name="20 Rectángulo"/>
          <p:cNvSpPr/>
          <p:nvPr/>
        </p:nvSpPr>
        <p:spPr>
          <a:xfrm>
            <a:off x="249238" y="1617761"/>
            <a:ext cx="3459162" cy="431800"/>
          </a:xfrm>
          <a:prstGeom prst="snip1Rect">
            <a:avLst/>
          </a:prstGeom>
          <a:solidFill>
            <a:srgbClr val="6082AD"/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Predicción meteorológica</a:t>
            </a:r>
            <a:endParaRPr lang="es-ES" sz="2000" dirty="0"/>
          </a:p>
        </p:txBody>
      </p:sp>
      <p:sp>
        <p:nvSpPr>
          <p:cNvPr id="57" name="22 Rectángulo"/>
          <p:cNvSpPr/>
          <p:nvPr/>
        </p:nvSpPr>
        <p:spPr>
          <a:xfrm>
            <a:off x="6659563" y="2824261"/>
            <a:ext cx="2265362" cy="398463"/>
          </a:xfrm>
          <a:prstGeom prst="snip1Rect">
            <a:avLst/>
          </a:prstGeom>
          <a:solidFill>
            <a:schemeClr val="accent1">
              <a:alpha val="67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Proyección </a:t>
            </a:r>
            <a:r>
              <a:rPr lang="es-ES" sz="2000" dirty="0" err="1" smtClean="0"/>
              <a:t>clim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59" name="21 Rectángulo"/>
          <p:cNvSpPr/>
          <p:nvPr/>
        </p:nvSpPr>
        <p:spPr>
          <a:xfrm>
            <a:off x="3841750" y="2220191"/>
            <a:ext cx="3322538" cy="431800"/>
          </a:xfrm>
          <a:prstGeom prst="snip1Rect">
            <a:avLst/>
          </a:prstGeom>
          <a:solidFill>
            <a:schemeClr val="accent2">
              <a:alpha val="67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Predicción climática</a:t>
            </a:r>
            <a:endParaRPr lang="es-ES" sz="2000" dirty="0"/>
          </a:p>
        </p:txBody>
      </p:sp>
      <p:sp>
        <p:nvSpPr>
          <p:cNvPr id="60" name="TextBox 49"/>
          <p:cNvSpPr txBox="1"/>
          <p:nvPr/>
        </p:nvSpPr>
        <p:spPr>
          <a:xfrm>
            <a:off x="324949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1" name="TextBox 50"/>
          <p:cNvSpPr txBox="1"/>
          <p:nvPr/>
        </p:nvSpPr>
        <p:spPr>
          <a:xfrm>
            <a:off x="1888830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2" name="TextBox 51"/>
          <p:cNvSpPr txBox="1"/>
          <p:nvPr/>
        </p:nvSpPr>
        <p:spPr>
          <a:xfrm>
            <a:off x="2557965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3" name="TextBox 52"/>
          <p:cNvSpPr txBox="1"/>
          <p:nvPr/>
        </p:nvSpPr>
        <p:spPr>
          <a:xfrm>
            <a:off x="3080700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4" name="TextBox 53"/>
          <p:cNvSpPr txBox="1"/>
          <p:nvPr/>
        </p:nvSpPr>
        <p:spPr>
          <a:xfrm>
            <a:off x="4043583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5" name="TextBox 54"/>
          <p:cNvSpPr txBox="1"/>
          <p:nvPr/>
        </p:nvSpPr>
        <p:spPr>
          <a:xfrm>
            <a:off x="4609194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6" name="TextBox 55"/>
          <p:cNvSpPr txBox="1"/>
          <p:nvPr/>
        </p:nvSpPr>
        <p:spPr>
          <a:xfrm>
            <a:off x="5195059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7" name="TextBox 56"/>
          <p:cNvSpPr txBox="1"/>
          <p:nvPr/>
        </p:nvSpPr>
        <p:spPr>
          <a:xfrm>
            <a:off x="5813142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8" name="TextBox 57"/>
          <p:cNvSpPr txBox="1"/>
          <p:nvPr/>
        </p:nvSpPr>
        <p:spPr>
          <a:xfrm>
            <a:off x="6314724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69" name="TextBox 58"/>
          <p:cNvSpPr txBox="1"/>
          <p:nvPr/>
        </p:nvSpPr>
        <p:spPr>
          <a:xfrm>
            <a:off x="7657773" y="389335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8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88052"/>
            <a:ext cx="8229598" cy="838397"/>
          </a:xfrm>
        </p:spPr>
        <p:txBody>
          <a:bodyPr/>
          <a:lstStyle/>
          <a:p>
            <a:r>
              <a:rPr lang="es-ES" altLang="ca-ES" sz="3500" b="1" dirty="0" smtClean="0"/>
              <a:t>Estabilidad del clima</a:t>
            </a:r>
            <a:endParaRPr lang="es-ES" sz="3500" b="1" dirty="0"/>
          </a:p>
        </p:txBody>
      </p:sp>
      <p:sp>
        <p:nvSpPr>
          <p:cNvPr id="12" name="Rectángulo 5"/>
          <p:cNvSpPr/>
          <p:nvPr/>
        </p:nvSpPr>
        <p:spPr>
          <a:xfrm>
            <a:off x="395536" y="692696"/>
            <a:ext cx="8329533" cy="422292"/>
          </a:xfrm>
          <a:prstGeom prst="rect">
            <a:avLst/>
          </a:prstGeom>
        </p:spPr>
        <p:txBody>
          <a:bodyPr wrap="square" lIns="82927" tIns="41464" rIns="82927" bIns="41464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No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todos los periodos del siglo XX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tuvieron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el mismo estado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venir Book"/>
              </a:rPr>
              <a:t>climático.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venir Book"/>
            </a:endParaRPr>
          </a:p>
        </p:txBody>
      </p:sp>
      <p:pic>
        <p:nvPicPr>
          <p:cNvPr id="10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57" y="2449135"/>
            <a:ext cx="3738207" cy="2642333"/>
          </a:xfrm>
          <a:prstGeom prst="rect">
            <a:avLst/>
          </a:prstGeom>
        </p:spPr>
      </p:pic>
      <p:pic>
        <p:nvPicPr>
          <p:cNvPr id="11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6" y="2579783"/>
            <a:ext cx="4779548" cy="2492945"/>
          </a:xfrm>
          <a:prstGeom prst="rect">
            <a:avLst/>
          </a:prstGeom>
        </p:spPr>
      </p:pic>
      <p:sp>
        <p:nvSpPr>
          <p:cNvPr id="15" name="Rectángulo 2"/>
          <p:cNvSpPr/>
          <p:nvPr/>
        </p:nvSpPr>
        <p:spPr bwMode="auto">
          <a:xfrm>
            <a:off x="6825709" y="3184163"/>
            <a:ext cx="195952" cy="195973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2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20" name="Conector recto 4"/>
          <p:cNvCxnSpPr/>
          <p:nvPr/>
        </p:nvCxnSpPr>
        <p:spPr bwMode="auto">
          <a:xfrm flipH="1" flipV="1">
            <a:off x="4800867" y="2661568"/>
            <a:ext cx="2024842" cy="5225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ector recto 10"/>
          <p:cNvCxnSpPr/>
          <p:nvPr/>
        </p:nvCxnSpPr>
        <p:spPr bwMode="auto">
          <a:xfrm flipH="1">
            <a:off x="4798673" y="3380580"/>
            <a:ext cx="2024617" cy="134722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Rectángulo 9"/>
          <p:cNvSpPr/>
          <p:nvPr/>
        </p:nvSpPr>
        <p:spPr>
          <a:xfrm>
            <a:off x="864263" y="2341110"/>
            <a:ext cx="3856982" cy="299200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Temperatura Promedio en la Península Ibérica</a:t>
            </a:r>
          </a:p>
        </p:txBody>
      </p:sp>
      <p:cxnSp>
        <p:nvCxnSpPr>
          <p:cNvPr id="23" name="Conector recto 17"/>
          <p:cNvCxnSpPr/>
          <p:nvPr/>
        </p:nvCxnSpPr>
        <p:spPr bwMode="auto">
          <a:xfrm flipV="1">
            <a:off x="979537" y="3102378"/>
            <a:ext cx="3723097" cy="111051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952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21074</TotalTime>
  <Words>1356</Words>
  <Application>Microsoft Office PowerPoint</Application>
  <PresentationFormat>On-screen Show (4:3)</PresentationFormat>
  <Paragraphs>194</Paragraphs>
  <Slides>26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ＭＳ Ｐゴシック</vt:lpstr>
      <vt:lpstr>ＭＳ Ｐゴシック</vt:lpstr>
      <vt:lpstr>SimSun</vt:lpstr>
      <vt:lpstr>Arial</vt:lpstr>
      <vt:lpstr>Avenir Black</vt:lpstr>
      <vt:lpstr>Avenir Book</vt:lpstr>
      <vt:lpstr>Avenir Heavy</vt:lpstr>
      <vt:lpstr>Avenir Medium</vt:lpstr>
      <vt:lpstr>Bookman Old Style</vt:lpstr>
      <vt:lpstr>Calibri</vt:lpstr>
      <vt:lpstr>Calibri Light</vt:lpstr>
      <vt:lpstr>DejaVu Sans</vt:lpstr>
      <vt:lpstr>Helvetica</vt:lpstr>
      <vt:lpstr>Times New Roman</vt:lpstr>
      <vt:lpstr>1_Office Theme</vt:lpstr>
      <vt:lpstr>1_Tema de Office</vt:lpstr>
      <vt:lpstr>Diseño personalizado</vt:lpstr>
      <vt:lpstr>Tema de Office</vt:lpstr>
      <vt:lpstr>PowerPoint Presentation</vt:lpstr>
      <vt:lpstr>Barcelona Supercomputing Center Centro Nacional de Supercomputación</vt:lpstr>
      <vt:lpstr>PowerPoint Presentation</vt:lpstr>
      <vt:lpstr> Misión de los departamentos del BSC</vt:lpstr>
      <vt:lpstr>Departamento de Ciencias de la Tierra</vt:lpstr>
      <vt:lpstr>PowerPoint Presentation</vt:lpstr>
      <vt:lpstr>Diferencia entre tiempo y clima</vt:lpstr>
      <vt:lpstr>Escalas temporales en meteorología y clima</vt:lpstr>
      <vt:lpstr>Estabilidad del clima</vt:lpstr>
      <vt:lpstr>PowerPoint Presentation</vt:lpstr>
      <vt:lpstr>Causas de las variaciones</vt:lpstr>
      <vt:lpstr>El clima del pasado</vt:lpstr>
      <vt:lpstr>Experimentos para entender las causas</vt:lpstr>
      <vt:lpstr>Experimentos para entender las causas</vt:lpstr>
      <vt:lpstr>Modelización del clima global</vt:lpstr>
      <vt:lpstr>Experimentos internacionales, CMIP</vt:lpstr>
      <vt:lpstr>Nuestro entorno: el Mediterráneo</vt:lpstr>
      <vt:lpstr>Conferencia de las Partes (COP) e IPCC</vt:lpstr>
      <vt:lpstr>¿Por qué tenemos que mejorar los modelos?</vt:lpstr>
      <vt:lpstr>Avances rompedores requeridos</vt:lpstr>
      <vt:lpstr>Barreras para el uso de la información climática</vt:lpstr>
      <vt:lpstr>Información climática para la agricultura</vt:lpstr>
      <vt:lpstr>Información climática para la energía</vt:lpstr>
      <vt:lpstr>Algunos mensajes</vt:lpstr>
      <vt:lpstr>Una reflexión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Francisco Doblas-Reyes</cp:lastModifiedBy>
  <cp:revision>626</cp:revision>
  <dcterms:created xsi:type="dcterms:W3CDTF">2016-07-07T10:13:32Z</dcterms:created>
  <dcterms:modified xsi:type="dcterms:W3CDTF">2021-03-18T07:23:32Z</dcterms:modified>
</cp:coreProperties>
</file>