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5"/>
  </p:notesMasterIdLst>
  <p:handoutMasterIdLst>
    <p:handoutMasterId r:id="rId16"/>
  </p:handoutMasterIdLst>
  <p:sldIdLst>
    <p:sldId id="276" r:id="rId2"/>
    <p:sldId id="285" r:id="rId3"/>
    <p:sldId id="278" r:id="rId4"/>
    <p:sldId id="295" r:id="rId5"/>
    <p:sldId id="287" r:id="rId6"/>
    <p:sldId id="294" r:id="rId7"/>
    <p:sldId id="288" r:id="rId8"/>
    <p:sldId id="289" r:id="rId9"/>
    <p:sldId id="291" r:id="rId10"/>
    <p:sldId id="292" r:id="rId11"/>
    <p:sldId id="290" r:id="rId12"/>
    <p:sldId id="29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878"/>
    <a:srgbClr val="B1CF47"/>
    <a:srgbClr val="10BAB1"/>
    <a:srgbClr val="F26944"/>
    <a:srgbClr val="F9C327"/>
    <a:srgbClr val="144173"/>
    <a:srgbClr val="808285"/>
    <a:srgbClr val="7DCCEF"/>
    <a:srgbClr val="30AEE5"/>
    <a:srgbClr val="AB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452" autoAdjust="0"/>
  </p:normalViewPr>
  <p:slideViewPr>
    <p:cSldViewPr snapToGrid="0">
      <p:cViewPr varScale="1">
        <p:scale>
          <a:sx n="52" d="100"/>
          <a:sy n="52" d="100"/>
        </p:scale>
        <p:origin x="10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95F3658-71DB-4CBA-8822-F7939B43F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95176C-6BDE-49D3-AC66-947AD3BAF7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8A6F-63BF-4E65-9B41-098208855CC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3670BF-77D9-4703-82EC-90F03E8B0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5B8EE7-1787-46AD-A5CB-F417C78D55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38B-F208-40AB-88F4-B46B79739E0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19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90E03-5350-42EF-B9E1-9A9307E76119}" type="datetimeFigureOut">
              <a:rPr lang="fr-FR" smtClean="0"/>
              <a:t>08/04/2019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187AC-FE14-432B-B657-8CCEE4CDB90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1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0" dirty="0" smtClean="0">
                <a:effectLst/>
              </a:rPr>
              <a:t>My pitch</a:t>
            </a:r>
            <a:r>
              <a:rPr lang="en-US" b="0" baseline="0" dirty="0" smtClean="0">
                <a:effectLst/>
              </a:rPr>
              <a:t> comes from a completely different perspective since I’m working in climate services. So I will introduce you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that has not been discussed yesterday. I’ll talk about a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developing to support the increase the share of renewables in the energy mix. The project is S2S4E and it’s a 3 years H2020 project lead by BSC.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53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Finally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i’d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highlight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posible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download</a:t>
            </a:r>
            <a:r>
              <a:rPr lang="es-ES" baseline="0" dirty="0" smtClean="0"/>
              <a:t> data, </a:t>
            </a:r>
            <a:r>
              <a:rPr lang="es-ES" baseline="0" dirty="0" err="1" smtClean="0"/>
              <a:t>reports</a:t>
            </a:r>
            <a:r>
              <a:rPr lang="es-ES" baseline="0" dirty="0" smtClean="0"/>
              <a:t> and to Access </a:t>
            </a:r>
            <a:r>
              <a:rPr lang="es-ES" baseline="0" dirty="0" err="1" smtClean="0"/>
              <a:t>advanced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explanation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35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(PAUSE)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Tool</a:t>
            </a:r>
            <a:r>
              <a:rPr lang="es-ES" baseline="0" dirty="0" smtClean="0"/>
              <a:t>  has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co-developed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 industrial </a:t>
            </a:r>
            <a:r>
              <a:rPr lang="es-ES" baseline="0" dirty="0" err="1" smtClean="0"/>
              <a:t>partners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stakeholders</a:t>
            </a:r>
            <a:r>
              <a:rPr lang="es-ES" baseline="0" dirty="0" smtClean="0"/>
              <a:t>. EDPR, EDF &amp; </a:t>
            </a:r>
            <a:r>
              <a:rPr lang="es-ES" baseline="0" dirty="0" err="1" smtClean="0"/>
              <a:t>EnBW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Project </a:t>
            </a:r>
            <a:r>
              <a:rPr lang="es-ES" baseline="0" dirty="0" err="1" smtClean="0"/>
              <a:t>partners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involved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creation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tool</a:t>
            </a:r>
            <a:r>
              <a:rPr lang="es-ES" baseline="0" dirty="0" smtClean="0"/>
              <a:t> and in </a:t>
            </a:r>
            <a:r>
              <a:rPr lang="es-ES" baseline="0" dirty="0" err="1" smtClean="0"/>
              <a:t>finding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best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ways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presenting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information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Additional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stakeholder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including</a:t>
            </a:r>
            <a:r>
              <a:rPr lang="es-ES" baseline="0" dirty="0" smtClean="0"/>
              <a:t> REE,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contributed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process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683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DST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operational</a:t>
            </a:r>
            <a:r>
              <a:rPr lang="es-ES" baseline="0" dirty="0" smtClean="0"/>
              <a:t> and open to </a:t>
            </a:r>
            <a:r>
              <a:rPr lang="es-ES" baseline="0" dirty="0" err="1" smtClean="0"/>
              <a:t>everyone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testing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starting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June </a:t>
            </a:r>
            <a:r>
              <a:rPr lang="es-ES" baseline="0" dirty="0" err="1" smtClean="0"/>
              <a:t>until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Project in </a:t>
            </a:r>
            <a:r>
              <a:rPr lang="es-ES" baseline="0" dirty="0" err="1" smtClean="0"/>
              <a:t>November</a:t>
            </a:r>
            <a:r>
              <a:rPr lang="es-ES" baseline="0" dirty="0" smtClean="0"/>
              <a:t> 2020.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official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launch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20th of June in </a:t>
            </a:r>
            <a:r>
              <a:rPr lang="es-ES" baseline="0" dirty="0" err="1" smtClean="0"/>
              <a:t>Brussles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official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event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EUSEW19. </a:t>
            </a:r>
            <a:r>
              <a:rPr lang="es-ES" baseline="0" dirty="0" err="1" smtClean="0"/>
              <a:t>Registrations</a:t>
            </a:r>
            <a:r>
              <a:rPr lang="es-ES" baseline="0" dirty="0" smtClean="0"/>
              <a:t> are open.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1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Thank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45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share of </a:t>
            </a:r>
            <a:r>
              <a:rPr lang="es-ES" dirty="0" err="1" smtClean="0"/>
              <a:t>renewable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mix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increasing</a:t>
            </a:r>
            <a:r>
              <a:rPr lang="es-ES" baseline="0" dirty="0" smtClean="0"/>
              <a:t>, as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highlighted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speakers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countries</a:t>
            </a:r>
            <a:r>
              <a:rPr lang="es-ES" baseline="0" dirty="0" smtClean="0"/>
              <a:t>. In </a:t>
            </a:r>
            <a:r>
              <a:rPr lang="es-ES" baseline="0" dirty="0" err="1" smtClean="0"/>
              <a:t>Europe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continue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increaseto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smtClean="0"/>
              <a:t>targets </a:t>
            </a:r>
            <a:r>
              <a:rPr lang="es-ES" baseline="0" dirty="0" smtClean="0"/>
              <a:t>set </a:t>
            </a:r>
            <a:r>
              <a:rPr lang="es-ES" baseline="0" dirty="0" smtClean="0"/>
              <a:t>to </a:t>
            </a:r>
            <a:r>
              <a:rPr lang="es-ES" baseline="0" dirty="0" err="1" smtClean="0"/>
              <a:t>comply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emission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reductions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established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dirty="0" smtClean="0"/>
              <a:t>Paris </a:t>
            </a:r>
            <a:r>
              <a:rPr lang="es-ES" dirty="0" err="1" smtClean="0"/>
              <a:t>agreement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smtClean="0"/>
              <a:t>(more </a:t>
            </a:r>
            <a:r>
              <a:rPr lang="es-ES" baseline="0" dirty="0" err="1" smtClean="0"/>
              <a:t>integration</a:t>
            </a:r>
            <a:r>
              <a:rPr lang="es-ES" baseline="0" dirty="0" smtClean="0"/>
              <a:t> of RE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mix </a:t>
            </a:r>
            <a:r>
              <a:rPr lang="es-ES" baseline="0" dirty="0" smtClean="0">
                <a:sym typeface="Wingdings" panose="05000000000000000000" pitchFamily="2" charset="2"/>
              </a:rPr>
              <a:t> </a:t>
            </a:r>
            <a:r>
              <a:rPr lang="es-ES" baseline="0" dirty="0" err="1" smtClean="0">
                <a:sym typeface="Wingdings" panose="05000000000000000000" pitchFamily="2" charset="2"/>
              </a:rPr>
              <a:t>intermittent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nature</a:t>
            </a:r>
            <a:r>
              <a:rPr lang="es-ES" baseline="0" dirty="0" smtClean="0">
                <a:sym typeface="Wingdings" panose="05000000000000000000" pitchFamily="2" charset="2"/>
              </a:rPr>
              <a:t>  </a:t>
            </a:r>
            <a:r>
              <a:rPr lang="es-ES" baseline="0" dirty="0" err="1" smtClean="0">
                <a:sym typeface="Wingdings" panose="05000000000000000000" pitchFamily="2" charset="2"/>
              </a:rPr>
              <a:t>challenge</a:t>
            </a:r>
            <a:r>
              <a:rPr lang="es-ES" baseline="0" dirty="0" smtClean="0">
                <a:sym typeface="Wingdings" panose="05000000000000000000" pitchFamily="2" charset="2"/>
              </a:rPr>
              <a:t> to </a:t>
            </a:r>
            <a:r>
              <a:rPr lang="es-ES" baseline="0" dirty="0" err="1" smtClean="0">
                <a:sym typeface="Wingdings" panose="05000000000000000000" pitchFamily="2" charset="2"/>
              </a:rPr>
              <a:t>balancehigher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sensitivity</a:t>
            </a:r>
            <a:r>
              <a:rPr lang="es-ES" baseline="0" dirty="0" smtClean="0">
                <a:sym typeface="Wingdings" panose="05000000000000000000" pitchFamily="2" charset="2"/>
              </a:rPr>
              <a:t> to </a:t>
            </a:r>
            <a:r>
              <a:rPr lang="es-ES" baseline="0" dirty="0" err="1" smtClean="0">
                <a:sym typeface="Wingdings" panose="05000000000000000000" pitchFamily="2" charset="2"/>
              </a:rPr>
              <a:t>climate</a:t>
            </a:r>
            <a:r>
              <a:rPr lang="es-ES" baseline="0" dirty="0" smtClean="0">
                <a:sym typeface="Wingdings" panose="05000000000000000000" pitchFamily="2" charset="2"/>
              </a:rPr>
              <a:t> varia)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4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(Blackout after hurricane Sandy in New York</a:t>
            </a:r>
            <a:r>
              <a:rPr lang="en-GB" baseline="0" dirty="0"/>
              <a:t> in 2012</a:t>
            </a:r>
            <a:r>
              <a:rPr lang="en-GB" baseline="0" dirty="0" smtClean="0"/>
              <a:t>) Given 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intermittent nature of renewable energy sources and increasing climate variability,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integration of renewables makes more challenging the balancing of demand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supply. 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07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average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temperature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time </a:t>
            </a:r>
            <a:r>
              <a:rPr lang="es-ES" baseline="0" dirty="0" err="1" smtClean="0"/>
              <a:t>due</a:t>
            </a:r>
            <a:r>
              <a:rPr lang="es-ES" baseline="0" dirty="0" smtClean="0"/>
              <a:t> </a:t>
            </a:r>
            <a:r>
              <a:rPr lang="es-ES" baseline="0" dirty="0" smtClean="0"/>
              <a:t>to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change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e.g</a:t>
            </a:r>
            <a:r>
              <a:rPr lang="es-ES" baseline="0" dirty="0" smtClean="0"/>
              <a:t>. …) </a:t>
            </a:r>
            <a:r>
              <a:rPr lang="es-ES" baseline="0" dirty="0" smtClean="0"/>
              <a:t> </a:t>
            </a:r>
            <a:r>
              <a:rPr lang="es-ES" baseline="0" dirty="0" smtClean="0"/>
              <a:t>more </a:t>
            </a:r>
            <a:r>
              <a:rPr lang="es-ES" baseline="0" dirty="0" err="1" smtClean="0"/>
              <a:t>interestingly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observe </a:t>
            </a:r>
            <a:r>
              <a:rPr lang="es-ES" baseline="0" dirty="0" err="1" smtClean="0"/>
              <a:t>yearly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fluctuations</a:t>
            </a:r>
            <a:r>
              <a:rPr lang="es-ES" baseline="0" dirty="0" smtClean="0"/>
              <a:t> of </a:t>
            </a:r>
            <a:r>
              <a:rPr lang="es-ES" baseline="0" dirty="0" smtClean="0"/>
              <a:t>temperatura and </a:t>
            </a:r>
            <a:r>
              <a:rPr lang="es-ES" baseline="0" dirty="0" err="1" smtClean="0"/>
              <a:t>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variables </a:t>
            </a:r>
            <a:r>
              <a:rPr lang="es-ES" baseline="0" dirty="0" err="1" smtClean="0"/>
              <a:t>due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variability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implies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assuming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conditions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be similar to </a:t>
            </a:r>
            <a:r>
              <a:rPr lang="es-ES" baseline="0" dirty="0" err="1" smtClean="0"/>
              <a:t>past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conditions</a:t>
            </a:r>
            <a:r>
              <a:rPr lang="es-ES" baseline="0" dirty="0" smtClean="0"/>
              <a:t>, can lead to </a:t>
            </a:r>
            <a:r>
              <a:rPr lang="es-ES" baseline="0" dirty="0" err="1" smtClean="0"/>
              <a:t>huge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mistakes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accounting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variability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extrem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events</a:t>
            </a:r>
            <a:r>
              <a:rPr lang="es-ES" baseline="0" dirty="0" smtClean="0"/>
              <a:t>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climate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predictions take into account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in atmospheric dynamics, such as those caused by climate change,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therefore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better inform decision making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51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doing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S2S4E Project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developing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solution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targeted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sector.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developing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tool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providing</a:t>
            </a:r>
            <a:r>
              <a:rPr lang="es-ES" baseline="0" dirty="0" smtClean="0"/>
              <a:t> sub-</a:t>
            </a:r>
            <a:r>
              <a:rPr lang="es-ES" baseline="0" dirty="0" err="1" smtClean="0"/>
              <a:t>seasonal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seasonal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weeks</a:t>
            </a:r>
            <a:r>
              <a:rPr lang="es-ES" baseline="0" dirty="0" smtClean="0"/>
              <a:t> and up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next</a:t>
            </a:r>
            <a:r>
              <a:rPr lang="es-ES" baseline="0" dirty="0" smtClean="0"/>
              <a:t> 3 </a:t>
            </a:r>
            <a:r>
              <a:rPr lang="es-ES" baseline="0" dirty="0" err="1" smtClean="0"/>
              <a:t>months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solution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particularly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innovative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because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offers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same</a:t>
            </a:r>
            <a:r>
              <a:rPr lang="es-ES" baseline="0" dirty="0" smtClean="0"/>
              <a:t> time sub </a:t>
            </a:r>
            <a:r>
              <a:rPr lang="es-ES" baseline="0" dirty="0" err="1" smtClean="0"/>
              <a:t>seasonal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seasonal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wind</a:t>
            </a:r>
            <a:r>
              <a:rPr lang="es-ES" baseline="0" dirty="0" smtClean="0"/>
              <a:t>, solar and </a:t>
            </a:r>
            <a:r>
              <a:rPr lang="es-ES" baseline="0" dirty="0" err="1" smtClean="0"/>
              <a:t>hydro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power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well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demand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1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DST </a:t>
            </a:r>
            <a:r>
              <a:rPr lang="es-ES" dirty="0" err="1" smtClean="0"/>
              <a:t>will</a:t>
            </a:r>
            <a:r>
              <a:rPr lang="es-ES" dirty="0" smtClean="0"/>
              <a:t> look </a:t>
            </a:r>
            <a:r>
              <a:rPr lang="es-ES" dirty="0" err="1" smtClean="0"/>
              <a:t>like</a:t>
            </a:r>
            <a:r>
              <a:rPr lang="es-ES" dirty="0" smtClean="0"/>
              <a:t>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screenshot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prototype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I’m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highlight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functionalities</a:t>
            </a:r>
            <a:r>
              <a:rPr lang="es-ES" baseline="0" dirty="0" smtClean="0"/>
              <a:t> and show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05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start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selecting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variables of </a:t>
            </a:r>
            <a:r>
              <a:rPr lang="es-ES" baseline="0" dirty="0" err="1" smtClean="0"/>
              <a:t>interest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category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e.g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 to show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indicator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capacity</a:t>
            </a:r>
            <a:r>
              <a:rPr lang="es-ES" baseline="0" dirty="0" smtClean="0"/>
              <a:t> factor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42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display</a:t>
            </a:r>
            <a:r>
              <a:rPr lang="es-ES" baseline="0" dirty="0" smtClean="0"/>
              <a:t>, 1w, 2w </a:t>
            </a:r>
            <a:r>
              <a:rPr lang="es-ES" baseline="0" dirty="0" err="1" smtClean="0"/>
              <a:t>ahead</a:t>
            </a:r>
            <a:r>
              <a:rPr lang="es-ES" baseline="0" dirty="0" smtClean="0"/>
              <a:t> up to 3m </a:t>
            </a:r>
            <a:r>
              <a:rPr lang="es-ES" baseline="0" dirty="0" err="1" smtClean="0"/>
              <a:t>ahead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to look </a:t>
            </a:r>
            <a:r>
              <a:rPr lang="es-ES" baseline="0" dirty="0" err="1" smtClean="0"/>
              <a:t>into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backtesting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65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probabilistic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indicating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a variable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going</a:t>
            </a:r>
            <a:r>
              <a:rPr lang="es-ES" baseline="0" dirty="0" smtClean="0"/>
              <a:t> to be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above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average</a:t>
            </a:r>
            <a:r>
              <a:rPr lang="es-ES" baseline="0" dirty="0" smtClean="0"/>
              <a:t>.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50% </a:t>
            </a:r>
            <a:r>
              <a:rPr lang="es-ES" baseline="0" dirty="0" err="1" smtClean="0"/>
              <a:t>probability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having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average</a:t>
            </a:r>
            <a:r>
              <a:rPr lang="es-ES" baseline="0" dirty="0" smtClean="0"/>
              <a:t> .  In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probability</a:t>
            </a:r>
            <a:r>
              <a:rPr lang="es-ES" baseline="0" dirty="0" smtClean="0"/>
              <a:t> of 80% </a:t>
            </a:r>
            <a:r>
              <a:rPr lang="es-ES" baseline="0" dirty="0" err="1" smtClean="0"/>
              <a:t>above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average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probably</a:t>
            </a:r>
            <a:r>
              <a:rPr lang="es-ES" baseline="0" dirty="0" smtClean="0"/>
              <a:t> a case more </a:t>
            </a:r>
            <a:r>
              <a:rPr lang="es-ES" baseline="0" dirty="0" err="1" smtClean="0"/>
              <a:t>relevat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decisión </a:t>
            </a:r>
            <a:r>
              <a:rPr lang="es-ES" baseline="0" dirty="0" err="1" smtClean="0"/>
              <a:t>making</a:t>
            </a:r>
            <a:r>
              <a:rPr lang="es-ES" baseline="0" dirty="0" smtClean="0"/>
              <a:t>..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always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offers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measure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forecast’s</a:t>
            </a:r>
            <a:r>
              <a:rPr lang="es-ES" baseline="0" dirty="0" smtClean="0"/>
              <a:t> performance.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value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zero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indicates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forecasts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performs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climatology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47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hyperlink" Target="mailto:s2s4e@bsc.e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1AA90A-6250-4772-8B21-505C20ED392F}"/>
              </a:ext>
            </a:extLst>
          </p:cNvPr>
          <p:cNvSpPr/>
          <p:nvPr userDrawn="1"/>
        </p:nvSpPr>
        <p:spPr>
          <a:xfrm>
            <a:off x="1244339" y="6055284"/>
            <a:ext cx="75885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1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1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1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1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9A0BF0-FE4B-4EBC-9EA2-54748C622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02" y="3223969"/>
            <a:ext cx="8425112" cy="13563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9B515B4-64EC-4BE5-A99C-E05C0DEBD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803" y="4600844"/>
            <a:ext cx="8425111" cy="684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B24CC7-FBA3-499D-AF93-41DF6A37A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03" y="5345244"/>
            <a:ext cx="8425111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dirty="0"/>
              <a:t>Event, </a:t>
            </a:r>
            <a:r>
              <a:rPr lang="fr-FR" dirty="0" err="1"/>
              <a:t>Author</a:t>
            </a:r>
            <a:r>
              <a:rPr lang="fr-FR" dirty="0"/>
              <a:t>, Organisation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A1B233-5A12-4142-9CE4-C48C6424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" y="6127514"/>
            <a:ext cx="700032" cy="4665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B2CD8-70CA-4EB4-903A-4C2B41BF082C}"/>
              </a:ext>
            </a:extLst>
          </p:cNvPr>
          <p:cNvSpPr/>
          <p:nvPr userDrawn="1"/>
        </p:nvSpPr>
        <p:spPr>
          <a:xfrm>
            <a:off x="0" y="0"/>
            <a:ext cx="9144000" cy="2262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076FE2-489B-4E7C-99C8-4B25414792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2"/>
            <a:ext cx="9144000" cy="30295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FB4915-4A61-4816-B762-0D8B688450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98" y="319822"/>
            <a:ext cx="3629319" cy="13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73B78-7BA7-48A3-A437-C6602705B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2300" y="402833"/>
            <a:ext cx="7374119" cy="88695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95AE9-D0D0-4005-BCAE-C29FB4CEC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2300" y="1696644"/>
            <a:ext cx="7524948" cy="71661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7C6C3-2BA2-4C56-AC52-97B87809F779}"/>
              </a:ext>
            </a:extLst>
          </p:cNvPr>
          <p:cNvSpPr/>
          <p:nvPr userDrawn="1"/>
        </p:nvSpPr>
        <p:spPr>
          <a:xfrm>
            <a:off x="-1" y="0"/>
            <a:ext cx="135746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78F2C5-BEEA-40F8-848F-E6B7B78C2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" y="6212264"/>
            <a:ext cx="1122251" cy="4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2C3D8-28EE-494B-A594-C3CEEE15D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41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909327-CDB7-4F69-9809-B5841D54DF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A8A7301-3683-4E4C-9EE0-AFFE15854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81" y="6165133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968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5D75C302-566D-4792-9905-A8AE72A8A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88756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4" y="2630077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BAF73FB-76C3-4F70-81CE-FFAAC370C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806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7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7EF5EC0-8A64-4083-8F4B-F95D85AF1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7892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7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DAAF28C2-C867-40F8-A278-C43F2EC432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228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2F1F4F-15C7-4936-957D-C1FFCCE2073D}"/>
              </a:ext>
            </a:extLst>
          </p:cNvPr>
          <p:cNvSpPr/>
          <p:nvPr userDrawn="1"/>
        </p:nvSpPr>
        <p:spPr>
          <a:xfrm>
            <a:off x="0" y="0"/>
            <a:ext cx="9144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ACE99B-9EAD-4B42-971E-E8B2CF183FB1}"/>
              </a:ext>
            </a:extLst>
          </p:cNvPr>
          <p:cNvSpPr txBox="1"/>
          <p:nvPr userDrawn="1"/>
        </p:nvSpPr>
        <p:spPr>
          <a:xfrm>
            <a:off x="-47134" y="530524"/>
            <a:ext cx="4619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5AB9C-C060-4E09-B9E2-9DF9ADD1C71B}"/>
              </a:ext>
            </a:extLst>
          </p:cNvPr>
          <p:cNvSpPr/>
          <p:nvPr userDrawn="1"/>
        </p:nvSpPr>
        <p:spPr>
          <a:xfrm>
            <a:off x="112071" y="1421222"/>
            <a:ext cx="4411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Ilaria.vigo@bsc.es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6C448E3-AE86-46DD-A15D-48243B69DC61}"/>
              </a:ext>
            </a:extLst>
          </p:cNvPr>
          <p:cNvGrpSpPr/>
          <p:nvPr userDrawn="1"/>
        </p:nvGrpSpPr>
        <p:grpSpPr>
          <a:xfrm>
            <a:off x="1527143" y="2938861"/>
            <a:ext cx="7400957" cy="2769715"/>
            <a:chOff x="1569467" y="2963279"/>
            <a:chExt cx="7400957" cy="2769715"/>
          </a:xfrm>
        </p:grpSpPr>
        <p:sp>
          <p:nvSpPr>
            <p:cNvPr id="6" name="Titre 1">
              <a:extLst>
                <a:ext uri="{FF2B5EF4-FFF2-40B4-BE49-F238E27FC236}">
                  <a16:creationId xmlns:a16="http://schemas.microsoft.com/office/drawing/2014/main" id="{C9C2BC8D-BBA7-4E8F-9640-CDE80562F01C}"/>
                </a:ext>
              </a:extLst>
            </p:cNvPr>
            <p:cNvSpPr txBox="1">
              <a:spLocks/>
            </p:cNvSpPr>
            <p:nvPr/>
          </p:nvSpPr>
          <p:spPr>
            <a:xfrm>
              <a:off x="3047607" y="2991888"/>
              <a:ext cx="5762074" cy="112756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Public reports will be available for download on our website: </a:t>
              </a:r>
              <a:r>
                <a:rPr lang="fr-FR" sz="16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www.s2s4e.eu</a:t>
              </a:r>
              <a:endParaRPr lang="en-GB" sz="16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65E20D77-48B2-4DE1-A5D8-067529CC3412}"/>
                </a:ext>
              </a:extLst>
            </p:cNvPr>
            <p:cNvSpPr txBox="1">
              <a:spLocks/>
            </p:cNvSpPr>
            <p:nvPr/>
          </p:nvSpPr>
          <p:spPr>
            <a:xfrm>
              <a:off x="3066461" y="3883186"/>
              <a:ext cx="5903963" cy="1119947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600" b="0" dirty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Project coordinator: </a:t>
              </a: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Albert Soret, </a:t>
              </a:r>
            </a:p>
            <a:p>
              <a:pPr algn="l"/>
              <a:r>
                <a:rPr lang="fr-FR" sz="16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Barcelona Supercomputing Center (BSC)</a:t>
              </a:r>
            </a:p>
            <a:p>
              <a:pPr algn="l"/>
              <a:endParaRPr lang="fr-FR" sz="16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l"/>
              <a:r>
                <a:rPr lang="fr-FR" sz="16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s2s4e@bsc.es</a:t>
              </a:r>
            </a:p>
            <a:p>
              <a:pPr algn="l"/>
              <a:endParaRPr lang="fr-FR" sz="2000" b="1" u="sng" kern="1200" dirty="0">
                <a:solidFill>
                  <a:schemeClr val="tx1"/>
                </a:solidFill>
                <a:effectLst/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  <a:hlinkClick r:id="rId2"/>
              </a:endParaRPr>
            </a:p>
          </p:txBody>
        </p:sp>
        <p:sp>
          <p:nvSpPr>
            <p:cNvPr id="9" name="Titre 1">
              <a:extLst>
                <a:ext uri="{FF2B5EF4-FFF2-40B4-BE49-F238E27FC236}">
                  <a16:creationId xmlns:a16="http://schemas.microsoft.com/office/drawing/2014/main" id="{34445E9B-C40F-4694-BBC2-050F377C03EA}"/>
                </a:ext>
              </a:extLst>
            </p:cNvPr>
            <p:cNvSpPr txBox="1">
              <a:spLocks/>
            </p:cNvSpPr>
            <p:nvPr/>
          </p:nvSpPr>
          <p:spPr>
            <a:xfrm>
              <a:off x="3047607" y="5164670"/>
              <a:ext cx="5332823" cy="5683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@s2s4e</a:t>
              </a:r>
              <a:endParaRPr lang="en-GB" sz="18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4BBFC08-42D9-44B7-88DF-DD210FFE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047" y="5125100"/>
              <a:ext cx="593889" cy="59388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623EBD7-2A00-446F-B319-25BD1605D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55" y="2963279"/>
              <a:ext cx="750385" cy="75038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F65D943-0679-4BAF-958B-EA1225AE8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750" y="3997486"/>
              <a:ext cx="791590" cy="79159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0516342-C282-4FB1-B4D9-9117F1212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467" y="5103676"/>
              <a:ext cx="609268" cy="609268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449DAC3-2D29-4DF5-8F99-D15FA9B673A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1" y="574343"/>
            <a:ext cx="4157463" cy="14913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833BB2-B01F-4FEE-A5A0-1D06C4D40A5F}"/>
              </a:ext>
            </a:extLst>
          </p:cNvPr>
          <p:cNvSpPr/>
          <p:nvPr userDrawn="1"/>
        </p:nvSpPr>
        <p:spPr>
          <a:xfrm>
            <a:off x="1244339" y="6055284"/>
            <a:ext cx="75885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1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1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1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1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8A09E87-408E-48E4-BCB7-644B062FC7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" y="6127514"/>
            <a:ext cx="700032" cy="4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2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51" r:id="rId3"/>
    <p:sldLayoutId id="2147483669" r:id="rId4"/>
    <p:sldLayoutId id="2147483670" r:id="rId5"/>
    <p:sldLayoutId id="2147483671" r:id="rId6"/>
    <p:sldLayoutId id="2147483672" r:id="rId7"/>
    <p:sldLayoutId id="2147483663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png"/><Relationship Id="rId3" Type="http://schemas.openxmlformats.org/officeDocument/2006/relationships/image" Target="../media/image15.jfif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2s4e@bsc.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A4649-CD40-4608-8E64-066A32A0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Sub-seasonal to seasonal climate predictions for energy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D0A68B-E1E8-4DC6-9756-8277D32E5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02" y="4398621"/>
            <a:ext cx="8425111" cy="68483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10BAB1"/>
                </a:solidFill>
              </a:rPr>
              <a:t>Boosting renewables in the energy mix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9DA653-3396-4FD7-83D6-5A2369422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802" y="5083451"/>
            <a:ext cx="8425111" cy="433388"/>
          </a:xfrm>
        </p:spPr>
        <p:txBody>
          <a:bodyPr/>
          <a:lstStyle/>
          <a:p>
            <a:pPr lvl="0"/>
            <a:r>
              <a:rPr lang="es-ES" sz="1100" b="1" dirty="0"/>
              <a:t>I Vigo, I. </a:t>
            </a:r>
            <a:r>
              <a:rPr lang="es-ES" sz="1100" b="1" dirty="0" err="1" smtClean="0"/>
              <a:t>Christel</a:t>
            </a:r>
            <a:r>
              <a:rPr lang="es-ES" sz="1100" b="1" dirty="0" smtClean="0"/>
              <a:t>, </a:t>
            </a:r>
            <a:r>
              <a:rPr lang="es-ES" sz="1100" b="1" dirty="0"/>
              <a:t>A </a:t>
            </a:r>
            <a:r>
              <a:rPr lang="es-ES" sz="1100" b="1" dirty="0" err="1"/>
              <a:t>Soret</a:t>
            </a:r>
            <a:r>
              <a:rPr lang="es-ES" sz="1100" b="1" dirty="0"/>
              <a:t>, J </a:t>
            </a:r>
            <a:r>
              <a:rPr lang="es-ES" sz="1100" b="1" dirty="0" err="1"/>
              <a:t>Cannata</a:t>
            </a:r>
            <a:r>
              <a:rPr lang="es-ES" sz="1100" b="1" dirty="0"/>
              <a:t>, A Manrique-</a:t>
            </a:r>
            <a:r>
              <a:rPr lang="es-ES" sz="1100" b="1" dirty="0" err="1"/>
              <a:t>Suñén</a:t>
            </a:r>
            <a:r>
              <a:rPr lang="es-ES" sz="1100" b="1" dirty="0"/>
              <a:t>, Ll Lledó, V Torralba, N </a:t>
            </a:r>
            <a:r>
              <a:rPr lang="es-ES" sz="1100" b="1" dirty="0" err="1"/>
              <a:t>Cortesi</a:t>
            </a:r>
            <a:r>
              <a:rPr lang="es-ES" sz="1100" b="1" dirty="0"/>
              <a:t>, Ll Palma, N González-</a:t>
            </a:r>
            <a:r>
              <a:rPr lang="es-ES" sz="1100" b="1" dirty="0" err="1"/>
              <a:t>Reviriego</a:t>
            </a:r>
            <a:r>
              <a:rPr lang="es-ES" sz="1100" b="1" dirty="0"/>
              <a:t> and F J Doblas-Reyes </a:t>
            </a:r>
          </a:p>
          <a:p>
            <a:r>
              <a:rPr lang="fr-FR" sz="2000" dirty="0"/>
              <a:t>Barcelona Supercomputing Center </a:t>
            </a:r>
          </a:p>
        </p:txBody>
      </p:sp>
    </p:spTree>
    <p:extLst>
      <p:ext uri="{BB962C8B-B14F-4D97-AF65-F5344CB8AC3E}">
        <p14:creationId xmlns:p14="http://schemas.microsoft.com/office/powerpoint/2010/main" val="3978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-38703" y="1118464"/>
            <a:ext cx="9202031" cy="459628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6376" y="5328138"/>
            <a:ext cx="1481959" cy="325316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7913077" y="5398476"/>
            <a:ext cx="1185938" cy="254977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582206" y="5125915"/>
            <a:ext cx="6266558" cy="553914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461846" y="5305153"/>
            <a:ext cx="456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to data, reports and advanced climate explanations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7198758" y="5328138"/>
            <a:ext cx="483577" cy="25497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10800000">
            <a:off x="1682039" y="5333790"/>
            <a:ext cx="483577" cy="25497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1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376425" y="1583395"/>
            <a:ext cx="4013002" cy="4014000"/>
          </a:xfrm>
          <a:prstGeom prst="ellipse">
            <a:avLst/>
          </a:prstGeom>
          <a:noFill/>
          <a:ln w="57150"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2" y="3150770"/>
            <a:ext cx="2510078" cy="8323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09" y="4025208"/>
            <a:ext cx="1867283" cy="6090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30" y="3197444"/>
            <a:ext cx="1187511" cy="78109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C01E903-53B1-414F-8F88-3EDFAE8F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3" y="356334"/>
            <a:ext cx="8922619" cy="822652"/>
          </a:xfrm>
        </p:spPr>
        <p:txBody>
          <a:bodyPr/>
          <a:lstStyle/>
          <a:p>
            <a:r>
              <a:rPr lang="fr-FR" sz="3600" dirty="0"/>
              <a:t>Co-Production with industrial partners...</a:t>
            </a:r>
          </a:p>
        </p:txBody>
      </p:sp>
      <p:pic>
        <p:nvPicPr>
          <p:cNvPr id="11" name="Picture 2" descr="Image result for iberdrola renovab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92" y="1757453"/>
            <a:ext cx="1364907" cy="7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Image result for gas natural fenos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5541" r="7772" b="8181"/>
          <a:stretch/>
        </p:blipFill>
        <p:spPr bwMode="auto">
          <a:xfrm>
            <a:off x="7259229" y="3389943"/>
            <a:ext cx="1256121" cy="5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38160" r="7875" b="38161"/>
          <a:stretch/>
        </p:blipFill>
        <p:spPr bwMode="auto">
          <a:xfrm>
            <a:off x="6647858" y="4900671"/>
            <a:ext cx="1517997" cy="3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2" y="4679878"/>
            <a:ext cx="758745" cy="7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Image result for mepso macedonia ts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4" y="3675049"/>
            <a:ext cx="1271653" cy="4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://193.13.75.109/wp-content/uploads/2015/12/VRF-logo2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" y="1713406"/>
            <a:ext cx="2682372" cy="2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2C01E903-53B1-414F-8F88-3EDFAE8FFB31}"/>
              </a:ext>
            </a:extLst>
          </p:cNvPr>
          <p:cNvSpPr txBox="1">
            <a:spLocks/>
          </p:cNvSpPr>
          <p:nvPr/>
        </p:nvSpPr>
        <p:spPr>
          <a:xfrm>
            <a:off x="203797" y="6026128"/>
            <a:ext cx="7055432" cy="794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4417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r-FR" sz="3200" dirty="0"/>
              <a:t>...and external stakeholders</a:t>
            </a:r>
          </a:p>
        </p:txBody>
      </p:sp>
      <p:sp>
        <p:nvSpPr>
          <p:cNvPr id="4" name="Acorde 3"/>
          <p:cNvSpPr/>
          <p:nvPr/>
        </p:nvSpPr>
        <p:spPr>
          <a:xfrm>
            <a:off x="2375427" y="1576126"/>
            <a:ext cx="4014000" cy="4014000"/>
          </a:xfrm>
          <a:prstGeom prst="chord">
            <a:avLst>
              <a:gd name="adj1" fmla="val 12189789"/>
              <a:gd name="adj2" fmla="val 20217465"/>
            </a:avLst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229641" y="1946779"/>
            <a:ext cx="234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S2S4E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Industrial </a:t>
            </a:r>
            <a:r>
              <a:rPr lang="es-ES" b="1" dirty="0" err="1">
                <a:solidFill>
                  <a:schemeClr val="bg1"/>
                </a:solidFill>
              </a:rPr>
              <a:t>Partners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3" y="2593387"/>
            <a:ext cx="1826882" cy="5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2113282"/>
            <a:ext cx="9144000" cy="2796541"/>
          </a:xfrm>
          <a:prstGeom prst="rect">
            <a:avLst/>
          </a:prstGeom>
          <a:solidFill>
            <a:srgbClr val="B1CF47"/>
          </a:solidFill>
          <a:ln>
            <a:solidFill>
              <a:srgbClr val="F9C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dirty="0"/>
          </a:p>
          <a:p>
            <a:pPr algn="ctr"/>
            <a:r>
              <a:rPr lang="en-GB" sz="32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DST LAUNCH EVENT</a:t>
            </a:r>
          </a:p>
          <a:p>
            <a:pPr algn="ctr"/>
            <a:endParaRPr lang="en-GB" sz="2000" b="1" dirty="0">
              <a:solidFill>
                <a:srgbClr val="F269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Thursday, June 20</a:t>
            </a:r>
            <a:r>
              <a:rPr lang="en-GB" sz="2000" b="1" baseline="30000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14:00h</a:t>
            </a:r>
          </a:p>
          <a:p>
            <a:pPr algn="ctr"/>
            <a:r>
              <a:rPr lang="en-GB" dirty="0"/>
              <a:t>at</a:t>
            </a:r>
          </a:p>
          <a:p>
            <a:pPr algn="ctr"/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Norway House, Brussels</a:t>
            </a:r>
          </a:p>
          <a:p>
            <a:pPr algn="ctr"/>
            <a:r>
              <a:rPr lang="es-ES" dirty="0"/>
              <a:t>5 minutes </a:t>
            </a:r>
            <a:r>
              <a:rPr lang="es-ES" dirty="0" err="1"/>
              <a:t>walk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Berlaymont</a:t>
            </a:r>
            <a:endParaRPr lang="en-GB" sz="20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endParaRPr lang="es-ES" sz="2000" b="1" dirty="0">
              <a:solidFill>
                <a:srgbClr val="F269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354" r="1"/>
          <a:stretch/>
        </p:blipFill>
        <p:spPr>
          <a:xfrm>
            <a:off x="-12700" y="0"/>
            <a:ext cx="9156700" cy="2209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0156" t="2298" r="33066" b="81610"/>
          <a:stretch/>
        </p:blipFill>
        <p:spPr>
          <a:xfrm>
            <a:off x="1993900" y="563878"/>
            <a:ext cx="4140200" cy="13284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9910" t="22482" r="29293" b="13728"/>
          <a:stretch/>
        </p:blipFill>
        <p:spPr>
          <a:xfrm>
            <a:off x="4019454" y="633730"/>
            <a:ext cx="4121246" cy="14097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61487" y="6302493"/>
            <a:ext cx="308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 at </a:t>
            </a:r>
            <a:r>
              <a:rPr lang="en-GB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s2s4e@bsc.es</a:t>
            </a:r>
            <a:r>
              <a:rPr lang="en-GB" b="1" dirty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1834004"/>
            <a:ext cx="359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1CF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Official EUSEW 2019 Side Event</a:t>
            </a:r>
            <a:endParaRPr lang="es-ES" dirty="0">
              <a:solidFill>
                <a:srgbClr val="B1C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0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1E903-53B1-414F-8F88-3EDFAE8F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/>
          <a:stretch/>
        </p:blipFill>
        <p:spPr>
          <a:xfrm>
            <a:off x="-48699" y="0"/>
            <a:ext cx="9192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325039" y="5624126"/>
            <a:ext cx="1247775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29964" y="217893"/>
            <a:ext cx="9173963" cy="8383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>
                <a:solidFill>
                  <a:srgbClr val="144173"/>
                </a:solidFill>
                <a:latin typeface="Quattrocento Sans"/>
                <a:ea typeface="Quattrocento Sans"/>
                <a:cs typeface="Quattrocento Sans"/>
              </a:rPr>
              <a:t>… and climate change too, but what about climate variability?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506080" y="6340644"/>
            <a:ext cx="363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Link: https://youtu.be/PhbdyNnUliM</a:t>
            </a:r>
          </a:p>
        </p:txBody>
      </p:sp>
      <p:pic>
        <p:nvPicPr>
          <p:cNvPr id="3" name="climateNew.mp4">
            <a:hlinkClick r:id="" action="ppaction://media"/>
            <a:extLst>
              <a:ext uri="{FF2B5EF4-FFF2-40B4-BE49-F238E27FC236}">
                <a16:creationId xmlns:a16="http://schemas.microsoft.com/office/drawing/2014/main" id="{B42813F8-81C4-8B42-B9C4-5AFC5C90A6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5" y="1176299"/>
            <a:ext cx="9144000" cy="51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5"/>
          <p:cNvSpPr/>
          <p:nvPr/>
        </p:nvSpPr>
        <p:spPr>
          <a:xfrm>
            <a:off x="2650733" y="1710186"/>
            <a:ext cx="3012951" cy="1143184"/>
          </a:xfrm>
          <a:prstGeom prst="rect">
            <a:avLst/>
          </a:prstGeom>
          <a:solidFill>
            <a:srgbClr val="F9C327"/>
          </a:solidFill>
          <a:ln w="3175">
            <a:solidFill>
              <a:srgbClr val="F9C3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4" name="17 Rectángulo"/>
          <p:cNvSpPr/>
          <p:nvPr/>
        </p:nvSpPr>
        <p:spPr>
          <a:xfrm>
            <a:off x="241300" y="991048"/>
            <a:ext cx="2316665" cy="719138"/>
          </a:xfrm>
          <a:prstGeom prst="snip1Rect">
            <a:avLst/>
          </a:prstGeom>
          <a:solidFill>
            <a:schemeClr val="bg1"/>
          </a:solidFill>
          <a:ln>
            <a:solidFill>
              <a:srgbClr val="10BAB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s-ES" b="1" dirty="0" err="1">
                <a:solidFill>
                  <a:srgbClr val="0E4878"/>
                </a:solidFill>
              </a:rPr>
              <a:t>Weather</a:t>
            </a:r>
            <a:r>
              <a:rPr lang="es-ES" b="1" dirty="0">
                <a:solidFill>
                  <a:srgbClr val="0E4878"/>
                </a:solidFill>
              </a:rPr>
              <a:t> </a:t>
            </a:r>
            <a:r>
              <a:rPr lang="es-ES" b="1" dirty="0" err="1">
                <a:solidFill>
                  <a:srgbClr val="0E4878"/>
                </a:solidFill>
              </a:rPr>
              <a:t>Forecast</a:t>
            </a:r>
            <a:endParaRPr lang="es-ES" b="1" dirty="0">
              <a:solidFill>
                <a:srgbClr val="0E4878"/>
              </a:solidFill>
            </a:endParaRPr>
          </a:p>
        </p:txBody>
      </p:sp>
      <p:sp>
        <p:nvSpPr>
          <p:cNvPr id="5" name="15 Rectángulo"/>
          <p:cNvSpPr/>
          <p:nvPr/>
        </p:nvSpPr>
        <p:spPr>
          <a:xfrm>
            <a:off x="2650734" y="991048"/>
            <a:ext cx="4068565" cy="719138"/>
          </a:xfrm>
          <a:prstGeom prst="snip1Rect">
            <a:avLst/>
          </a:prstGeom>
          <a:solidFill>
            <a:schemeClr val="bg1"/>
          </a:solidFill>
          <a:ln>
            <a:solidFill>
              <a:srgbClr val="10BAB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s-ES" b="1" dirty="0" err="1">
                <a:solidFill>
                  <a:srgbClr val="0E4878"/>
                </a:solidFill>
              </a:rPr>
              <a:t>Climate</a:t>
            </a:r>
            <a:r>
              <a:rPr lang="es-ES" b="1" dirty="0">
                <a:solidFill>
                  <a:srgbClr val="0E4878"/>
                </a:solidFill>
              </a:rPr>
              <a:t> </a:t>
            </a:r>
            <a:r>
              <a:rPr lang="es-ES" b="1" dirty="0" err="1">
                <a:solidFill>
                  <a:srgbClr val="0E4878"/>
                </a:solidFill>
              </a:rPr>
              <a:t>Predictions</a:t>
            </a:r>
            <a:endParaRPr lang="es-ES" b="1" dirty="0">
              <a:solidFill>
                <a:srgbClr val="0E4878"/>
              </a:solidFill>
            </a:endParaRPr>
          </a:p>
        </p:txBody>
      </p:sp>
      <p:sp>
        <p:nvSpPr>
          <p:cNvPr id="7" name="16 Rectángulo"/>
          <p:cNvSpPr/>
          <p:nvPr/>
        </p:nvSpPr>
        <p:spPr>
          <a:xfrm>
            <a:off x="6812068" y="991048"/>
            <a:ext cx="1996970" cy="719138"/>
          </a:xfrm>
          <a:prstGeom prst="snip1Rect">
            <a:avLst/>
          </a:prstGeom>
          <a:solidFill>
            <a:schemeClr val="bg1"/>
          </a:solidFill>
          <a:ln>
            <a:solidFill>
              <a:srgbClr val="10BAB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s-ES" b="1" dirty="0" err="1">
                <a:solidFill>
                  <a:srgbClr val="0E4878"/>
                </a:solidFill>
              </a:rPr>
              <a:t>Multidecadal</a:t>
            </a:r>
            <a:r>
              <a:rPr lang="es-ES" b="1" dirty="0">
                <a:solidFill>
                  <a:srgbClr val="0E4878"/>
                </a:solidFill>
              </a:rPr>
              <a:t> and </a:t>
            </a:r>
            <a:r>
              <a:rPr lang="es-ES" b="1" dirty="0" err="1">
                <a:solidFill>
                  <a:srgbClr val="0E4878"/>
                </a:solidFill>
              </a:rPr>
              <a:t>Projections</a:t>
            </a:r>
            <a:endParaRPr lang="es-ES" b="1" dirty="0">
              <a:solidFill>
                <a:srgbClr val="0E4878"/>
              </a:solidFill>
            </a:endParaRPr>
          </a:p>
        </p:txBody>
      </p:sp>
      <p:cxnSp>
        <p:nvCxnSpPr>
          <p:cNvPr id="8" name="3 Conector recto"/>
          <p:cNvCxnSpPr/>
          <p:nvPr/>
        </p:nvCxnSpPr>
        <p:spPr>
          <a:xfrm>
            <a:off x="241300" y="2077084"/>
            <a:ext cx="8684733" cy="0"/>
          </a:xfrm>
          <a:prstGeom prst="line">
            <a:avLst/>
          </a:prstGeom>
          <a:ln w="254000">
            <a:solidFill>
              <a:srgbClr val="10BAB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1060417" y="189241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E4878"/>
                </a:solidFill>
              </a:rPr>
              <a:t>●</a:t>
            </a:r>
            <a:endParaRPr lang="en-GB" dirty="0">
              <a:solidFill>
                <a:srgbClr val="0E4878"/>
              </a:solidFill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080700" y="1874764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4737102" y="187251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E4878"/>
                </a:solidFill>
              </a:rPr>
              <a:t>●</a:t>
            </a:r>
            <a:endParaRPr lang="en-GB" dirty="0">
              <a:solidFill>
                <a:srgbClr val="0E4878"/>
              </a:solidFill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6181140" y="1874764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7508709" y="187251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2415070" y="166702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10 d-1 month</a:t>
            </a:r>
          </a:p>
        </p:txBody>
      </p:sp>
      <p:sp>
        <p:nvSpPr>
          <p:cNvPr id="16" name="Rectangle 25"/>
          <p:cNvSpPr/>
          <p:nvPr/>
        </p:nvSpPr>
        <p:spPr>
          <a:xfrm>
            <a:off x="4080900" y="1667022"/>
            <a:ext cx="1535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srgbClr val="124484">
                    <a:lumMod val="5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  </a:t>
            </a:r>
            <a:r>
              <a:rPr lang="en-US" sz="1400" dirty="0">
                <a:solidFill>
                  <a:srgbClr val="0E487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month–7</a:t>
            </a:r>
            <a:r>
              <a:rPr lang="en-US" sz="1400" dirty="0">
                <a:solidFill>
                  <a:srgbClr val="124484">
                    <a:lumMod val="5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month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5579188" y="1667022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2-30 years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7022842" y="1667022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E487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20-100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years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934"/>
            <a:ext cx="9144000" cy="2633676"/>
          </a:xfrm>
          <a:prstGeom prst="rect">
            <a:avLst/>
          </a:prstGeom>
          <a:solidFill>
            <a:srgbClr val="F9C327"/>
          </a:solidFill>
          <a:ln>
            <a:noFill/>
          </a:ln>
        </p:spPr>
      </p:pic>
      <p:sp>
        <p:nvSpPr>
          <p:cNvPr id="20" name="Rounded Rectangle 61"/>
          <p:cNvSpPr/>
          <p:nvPr/>
        </p:nvSpPr>
        <p:spPr>
          <a:xfrm>
            <a:off x="2769658" y="2341479"/>
            <a:ext cx="2775100" cy="376195"/>
          </a:xfrm>
          <a:prstGeom prst="roundRect">
            <a:avLst/>
          </a:prstGeom>
          <a:solidFill>
            <a:srgbClr val="F269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</a:rPr>
              <a:t>S2S4E project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0" y="6038610"/>
            <a:ext cx="9144000" cy="0"/>
          </a:xfrm>
          <a:prstGeom prst="line">
            <a:avLst/>
          </a:prstGeom>
          <a:ln w="38100" cmpd="sng">
            <a:solidFill>
              <a:srgbClr val="F9C327"/>
            </a:solidFill>
            <a:headEnd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0" y="3404934"/>
            <a:ext cx="9144000" cy="0"/>
          </a:xfrm>
          <a:prstGeom prst="line">
            <a:avLst/>
          </a:prstGeom>
          <a:ln w="38100" cmpd="sng">
            <a:solidFill>
              <a:srgbClr val="F9C327"/>
            </a:solidFill>
            <a:headEnd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3"/>
          <p:cNvSpPr txBox="1"/>
          <p:nvPr/>
        </p:nvSpPr>
        <p:spPr>
          <a:xfrm>
            <a:off x="427975" y="166702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Present-15d</a:t>
            </a:r>
          </a:p>
        </p:txBody>
      </p:sp>
    </p:spTree>
    <p:extLst>
      <p:ext uri="{BB962C8B-B14F-4D97-AF65-F5344CB8AC3E}">
        <p14:creationId xmlns:p14="http://schemas.microsoft.com/office/powerpoint/2010/main" val="12616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-38703" y="1107831"/>
            <a:ext cx="9202031" cy="45962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45684" y="136635"/>
            <a:ext cx="6033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solidFill>
                  <a:srgbClr val="14417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Decision Support Tool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-38703" y="1107831"/>
            <a:ext cx="9202031" cy="459628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5168" y="1820207"/>
            <a:ext cx="1441200" cy="954523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529122" y="1820207"/>
            <a:ext cx="6128080" cy="1501062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608004" y="1820207"/>
            <a:ext cx="1740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Categories</a:t>
            </a:r>
          </a:p>
          <a:p>
            <a:endParaRPr lang="en-GB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Essential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Balance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64271" y="1865070"/>
            <a:ext cx="396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Variables</a:t>
            </a:r>
          </a:p>
          <a:p>
            <a:endParaRPr lang="en-GB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 variables (T, wind, precipitation,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 indicators (capacity factor, </a:t>
            </a:r>
            <a:r>
              <a:rPr lang="en-GB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demand,etc</a:t>
            </a: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87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-38703" y="1107831"/>
            <a:ext cx="9202031" cy="459628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694046" y="1355834"/>
            <a:ext cx="3035609" cy="530718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694045" y="1973943"/>
            <a:ext cx="1181039" cy="725295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88175" y="1978409"/>
            <a:ext cx="124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Past forecasts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</a:p>
          <a:p>
            <a:pPr algn="ctr"/>
            <a:r>
              <a:rPr lang="en-GB" sz="1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Backtesting</a:t>
            </a:r>
            <a:endParaRPr lang="en-GB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15157" y="1973943"/>
            <a:ext cx="1814498" cy="725295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012701" y="2013424"/>
            <a:ext cx="171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 for the: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4 weeks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3 months</a:t>
            </a:r>
          </a:p>
        </p:txBody>
      </p:sp>
    </p:spTree>
    <p:extLst>
      <p:ext uri="{BB962C8B-B14F-4D97-AF65-F5344CB8AC3E}">
        <p14:creationId xmlns:p14="http://schemas.microsoft.com/office/powerpoint/2010/main" val="2390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-38703" y="1107831"/>
            <a:ext cx="9202031" cy="459628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913077" y="2195460"/>
            <a:ext cx="1169377" cy="1084071"/>
          </a:xfrm>
          <a:prstGeom prst="roundRect">
            <a:avLst/>
          </a:prstGeom>
          <a:noFill/>
          <a:ln w="28575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899637" y="2195460"/>
            <a:ext cx="1932565" cy="1084071"/>
          </a:xfrm>
          <a:prstGeom prst="rect">
            <a:avLst/>
          </a:prstGeom>
          <a:solidFill>
            <a:srgbClr val="F26944">
              <a:alpha val="8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5994520" y="2195460"/>
            <a:ext cx="17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 forecast</a:t>
            </a:r>
          </a:p>
          <a:p>
            <a:r>
              <a:rPr lang="en-GB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a measure of accuracy</a:t>
            </a:r>
          </a:p>
        </p:txBody>
      </p:sp>
    </p:spTree>
    <p:extLst>
      <p:ext uri="{BB962C8B-B14F-4D97-AF65-F5344CB8AC3E}">
        <p14:creationId xmlns:p14="http://schemas.microsoft.com/office/powerpoint/2010/main" val="22679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4716</TotalTime>
  <Words>848</Words>
  <Application>Microsoft Office PowerPoint</Application>
  <PresentationFormat>Presentación en pantalla (4:3)</PresentationFormat>
  <Paragraphs>84</Paragraphs>
  <Slides>13</Slides>
  <Notes>13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Ebrima</vt:lpstr>
      <vt:lpstr>Gadugi</vt:lpstr>
      <vt:lpstr>Quattrocento Sans</vt:lpstr>
      <vt:lpstr>Segoe UI</vt:lpstr>
      <vt:lpstr>Wingdings</vt:lpstr>
      <vt:lpstr>Wingdings 3</vt:lpstr>
      <vt:lpstr>Thème Office</vt:lpstr>
      <vt:lpstr>Sub-seasonal to seasonal climate predictions for energy</vt:lpstr>
      <vt:lpstr>Presentación de PowerPoint</vt:lpstr>
      <vt:lpstr>Presentación de PowerPoint</vt:lpstr>
      <vt:lpstr>… and climate change too, but what about climate variability?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Co-Production with industrial partners...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BAZIN-RETOURS</dc:creator>
  <cp:lastModifiedBy>Ilaria Vigo</cp:lastModifiedBy>
  <cp:revision>163</cp:revision>
  <dcterms:created xsi:type="dcterms:W3CDTF">2017-10-19T10:22:33Z</dcterms:created>
  <dcterms:modified xsi:type="dcterms:W3CDTF">2019-04-09T17:18:49Z</dcterms:modified>
</cp:coreProperties>
</file>