
<file path=[Content_Types].xml><?xml version="1.0" encoding="utf-8"?>
<Types xmlns="http://schemas.openxmlformats.org/package/2006/content-types">
  <Default Extension="png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6" r:id="rId1"/>
  </p:sldMasterIdLst>
  <p:notesMasterIdLst>
    <p:notesMasterId r:id="rId15"/>
  </p:notesMasterIdLst>
  <p:handoutMasterIdLst>
    <p:handoutMasterId r:id="rId16"/>
  </p:handoutMasterIdLst>
  <p:sldIdLst>
    <p:sldId id="276" r:id="rId2"/>
    <p:sldId id="285" r:id="rId3"/>
    <p:sldId id="278" r:id="rId4"/>
    <p:sldId id="295" r:id="rId5"/>
    <p:sldId id="287" r:id="rId6"/>
    <p:sldId id="294" r:id="rId7"/>
    <p:sldId id="288" r:id="rId8"/>
    <p:sldId id="289" r:id="rId9"/>
    <p:sldId id="291" r:id="rId10"/>
    <p:sldId id="292" r:id="rId11"/>
    <p:sldId id="290" r:id="rId12"/>
    <p:sldId id="293" r:id="rId13"/>
    <p:sldId id="280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E4878"/>
    <a:srgbClr val="B1CF47"/>
    <a:srgbClr val="10BAB1"/>
    <a:srgbClr val="F26944"/>
    <a:srgbClr val="F9C327"/>
    <a:srgbClr val="144173"/>
    <a:srgbClr val="808285"/>
    <a:srgbClr val="7DCCEF"/>
    <a:srgbClr val="30AEE5"/>
    <a:srgbClr val="AB8E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83" autoAdjust="0"/>
    <p:restoredTop sz="79452" autoAdjust="0"/>
  </p:normalViewPr>
  <p:slideViewPr>
    <p:cSldViewPr snapToGrid="0">
      <p:cViewPr varScale="1">
        <p:scale>
          <a:sx n="52" d="100"/>
          <a:sy n="52" d="100"/>
        </p:scale>
        <p:origin x="1092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1" d="100"/>
          <a:sy n="51" d="100"/>
        </p:scale>
        <p:origin x="2692" y="6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>
            <a:extLst>
              <a:ext uri="{FF2B5EF4-FFF2-40B4-BE49-F238E27FC236}">
                <a16:creationId xmlns:a16="http://schemas.microsoft.com/office/drawing/2014/main" id="{395F3658-71DB-4CBA-8822-F7939B43F8E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0D95176C-6BDE-49D3-AC66-947AD3BAF70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338A6F-63BF-4E65-9B41-098208855CC9}" type="datetimeFigureOut">
              <a:rPr lang="fr-FR" smtClean="0"/>
              <a:t>08/04/2019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A43670BF-77D9-4703-82EC-90F03E8B04B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85B8EE7-1787-46AD-A5CB-F417C78D55E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01BE38B-F208-40AB-88F4-B46B79739E04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7519276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D190E03-5350-42EF-B9E1-9A9307E76119}" type="datetimeFigureOut">
              <a:rPr lang="fr-FR" smtClean="0"/>
              <a:t>08/04/2019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C187AC-FE14-432B-B657-8CCEE4CDB902}" type="slidenum">
              <a:rPr lang="fr-FR" smtClean="0"/>
              <a:t>‹Nº›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74218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rtl="0"/>
            <a:r>
              <a:rPr lang="en-US" b="0" dirty="0" smtClean="0">
                <a:effectLst/>
              </a:rPr>
              <a:t>My pitch</a:t>
            </a:r>
            <a:r>
              <a:rPr lang="en-US" b="0" baseline="0" dirty="0" smtClean="0">
                <a:effectLst/>
              </a:rPr>
              <a:t> comes from a completely different perspective since I’m working in climate services. So I will introduce you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topic that has not been discussed yesterday. I’ll talk about a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solution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we are developing to support the increase the share of renewables in the energy mix. The project is S2S4E and it’s a 3 years H2020 project lead by BSC.</a:t>
            </a:r>
            <a:endParaRPr lang="en-US" b="0" dirty="0" smtClean="0">
              <a:effectLst/>
            </a:endParaRPr>
          </a:p>
          <a:p>
            <a:r>
              <a:rPr lang="en-US" dirty="0" smtClean="0"/>
              <a:t/>
            </a:r>
            <a:br>
              <a:rPr lang="en-US" dirty="0" smtClean="0"/>
            </a:b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9753541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Finally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i’d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like</a:t>
            </a:r>
            <a:r>
              <a:rPr lang="es-ES" baseline="0" dirty="0" smtClean="0"/>
              <a:t> to </a:t>
            </a:r>
            <a:r>
              <a:rPr lang="es-ES" baseline="0" dirty="0" err="1" smtClean="0"/>
              <a:t>highlight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that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it</a:t>
            </a:r>
            <a:r>
              <a:rPr lang="es-ES" dirty="0" smtClean="0"/>
              <a:t> </a:t>
            </a:r>
            <a:r>
              <a:rPr lang="es-ES" dirty="0" err="1" smtClean="0"/>
              <a:t>will</a:t>
            </a:r>
            <a:r>
              <a:rPr lang="es-ES" dirty="0" smtClean="0"/>
              <a:t> be posible</a:t>
            </a:r>
            <a:r>
              <a:rPr lang="es-ES" baseline="0" dirty="0" smtClean="0"/>
              <a:t> to </a:t>
            </a:r>
            <a:r>
              <a:rPr lang="es-ES" baseline="0" dirty="0" err="1" smtClean="0"/>
              <a:t>download</a:t>
            </a:r>
            <a:r>
              <a:rPr lang="es-ES" baseline="0" dirty="0" smtClean="0"/>
              <a:t> data, </a:t>
            </a:r>
            <a:r>
              <a:rPr lang="es-ES" baseline="0" dirty="0" err="1" smtClean="0"/>
              <a:t>reports</a:t>
            </a:r>
            <a:r>
              <a:rPr lang="es-ES" baseline="0" dirty="0" smtClean="0"/>
              <a:t> and to Access </a:t>
            </a:r>
            <a:r>
              <a:rPr lang="es-ES" baseline="0" dirty="0" err="1" smtClean="0"/>
              <a:t>advanced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climate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explanation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435248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smtClean="0"/>
              <a:t>(PAUSE) </a:t>
            </a:r>
            <a:r>
              <a:rPr lang="es-ES" baseline="0" dirty="0" err="1" smtClean="0"/>
              <a:t>this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Tool</a:t>
            </a:r>
            <a:r>
              <a:rPr lang="es-ES" baseline="0" dirty="0" smtClean="0"/>
              <a:t>  has </a:t>
            </a:r>
            <a:r>
              <a:rPr lang="es-ES" baseline="0" dirty="0" err="1" smtClean="0"/>
              <a:t>been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co-developed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with</a:t>
            </a:r>
            <a:r>
              <a:rPr lang="es-ES" baseline="0" dirty="0" smtClean="0"/>
              <a:t>  industrial </a:t>
            </a:r>
            <a:r>
              <a:rPr lang="es-ES" baseline="0" dirty="0" err="1" smtClean="0"/>
              <a:t>partners</a:t>
            </a:r>
            <a:r>
              <a:rPr lang="es-ES" baseline="0" dirty="0" smtClean="0"/>
              <a:t> and </a:t>
            </a:r>
            <a:r>
              <a:rPr lang="es-ES" baseline="0" dirty="0" err="1" smtClean="0"/>
              <a:t>other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stakeholders</a:t>
            </a:r>
            <a:r>
              <a:rPr lang="es-ES" baseline="0" dirty="0" smtClean="0"/>
              <a:t>. EDPR, EDF &amp; </a:t>
            </a:r>
            <a:r>
              <a:rPr lang="es-ES" baseline="0" dirty="0" err="1" smtClean="0"/>
              <a:t>EnBW</a:t>
            </a:r>
            <a:r>
              <a:rPr lang="es-ES" baseline="0" dirty="0" smtClean="0"/>
              <a:t> are </a:t>
            </a:r>
            <a:r>
              <a:rPr lang="es-ES" baseline="0" dirty="0" err="1" smtClean="0"/>
              <a:t>energy</a:t>
            </a:r>
            <a:r>
              <a:rPr lang="es-ES" baseline="0" dirty="0" smtClean="0"/>
              <a:t> Project </a:t>
            </a:r>
            <a:r>
              <a:rPr lang="es-ES" baseline="0" dirty="0" err="1" smtClean="0"/>
              <a:t>partners</a:t>
            </a:r>
            <a:r>
              <a:rPr lang="es-ES" baseline="0" dirty="0" smtClean="0"/>
              <a:t> and </a:t>
            </a:r>
            <a:r>
              <a:rPr lang="es-ES" baseline="0" dirty="0" err="1" smtClean="0"/>
              <a:t>they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have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been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highly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involved</a:t>
            </a:r>
            <a:r>
              <a:rPr lang="es-ES" baseline="0" dirty="0" smtClean="0"/>
              <a:t> in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creation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tool</a:t>
            </a:r>
            <a:r>
              <a:rPr lang="es-ES" baseline="0" dirty="0" smtClean="0"/>
              <a:t> and in </a:t>
            </a:r>
            <a:r>
              <a:rPr lang="es-ES" baseline="0" dirty="0" err="1" smtClean="0"/>
              <a:t>finding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 </a:t>
            </a:r>
            <a:r>
              <a:rPr lang="es-ES" baseline="0" dirty="0" err="1" smtClean="0"/>
              <a:t>best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ways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presenting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information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Additional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stakeholder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including</a:t>
            </a:r>
            <a:r>
              <a:rPr lang="es-ES" baseline="0" dirty="0" smtClean="0"/>
              <a:t> REE, </a:t>
            </a:r>
            <a:r>
              <a:rPr lang="es-ES" baseline="0" dirty="0" err="1" smtClean="0"/>
              <a:t>also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contributed</a:t>
            </a:r>
            <a:r>
              <a:rPr lang="es-ES" baseline="0" dirty="0" smtClean="0"/>
              <a:t> in </a:t>
            </a:r>
            <a:r>
              <a:rPr lang="es-ES" baseline="0" dirty="0" err="1" smtClean="0"/>
              <a:t>this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process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4568383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The</a:t>
            </a:r>
            <a:r>
              <a:rPr lang="es-ES" dirty="0" smtClean="0"/>
              <a:t> DST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will</a:t>
            </a:r>
            <a:r>
              <a:rPr lang="es-ES" baseline="0" dirty="0" smtClean="0"/>
              <a:t> be </a:t>
            </a:r>
            <a:r>
              <a:rPr lang="es-ES" baseline="0" dirty="0" err="1" smtClean="0"/>
              <a:t>operational</a:t>
            </a:r>
            <a:r>
              <a:rPr lang="es-ES" baseline="0" dirty="0" smtClean="0"/>
              <a:t> and open to </a:t>
            </a:r>
            <a:r>
              <a:rPr lang="es-ES" baseline="0" dirty="0" err="1" smtClean="0"/>
              <a:t>everyone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testing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starting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from</a:t>
            </a:r>
            <a:r>
              <a:rPr lang="es-ES" baseline="0" dirty="0" smtClean="0"/>
              <a:t> June </a:t>
            </a:r>
            <a:r>
              <a:rPr lang="es-ES" baseline="0" dirty="0" err="1" smtClean="0"/>
              <a:t>until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end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Project in </a:t>
            </a:r>
            <a:r>
              <a:rPr lang="es-ES" baseline="0" dirty="0" err="1" smtClean="0"/>
              <a:t>November</a:t>
            </a:r>
            <a:r>
              <a:rPr lang="es-ES" baseline="0" dirty="0" smtClean="0"/>
              <a:t> 2020.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official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launch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will</a:t>
            </a:r>
            <a:r>
              <a:rPr lang="es-ES" baseline="0" dirty="0" smtClean="0"/>
              <a:t> be </a:t>
            </a:r>
            <a:r>
              <a:rPr lang="es-ES" baseline="0" dirty="0" err="1" smtClean="0"/>
              <a:t>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20th of June in </a:t>
            </a:r>
            <a:r>
              <a:rPr lang="es-ES" baseline="0" dirty="0" err="1" smtClean="0"/>
              <a:t>Brussles</a:t>
            </a:r>
            <a:r>
              <a:rPr lang="es-ES" baseline="0" dirty="0" smtClean="0"/>
              <a:t> as </a:t>
            </a:r>
            <a:r>
              <a:rPr lang="es-ES" baseline="0" dirty="0" err="1" smtClean="0"/>
              <a:t>official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side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event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EUSEW19. </a:t>
            </a:r>
            <a:r>
              <a:rPr lang="es-ES" baseline="0" dirty="0" err="1" smtClean="0"/>
              <a:t>Registrations</a:t>
            </a:r>
            <a:r>
              <a:rPr lang="es-ES" baseline="0" dirty="0" smtClean="0"/>
              <a:t> are open.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2848117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Thank</a:t>
            </a:r>
            <a:r>
              <a:rPr lang="es-ES" baseline="0" dirty="0" smtClean="0"/>
              <a:t> </a:t>
            </a:r>
            <a:r>
              <a:rPr lang="es-ES" baseline="0" dirty="0" err="1" smtClean="0"/>
              <a:t>you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104577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The</a:t>
            </a:r>
            <a:r>
              <a:rPr lang="es-ES" dirty="0" smtClean="0"/>
              <a:t> share of </a:t>
            </a:r>
            <a:r>
              <a:rPr lang="es-ES" dirty="0" err="1" smtClean="0"/>
              <a:t>renewable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energy</a:t>
            </a:r>
            <a:r>
              <a:rPr lang="es-ES" baseline="0" dirty="0" smtClean="0"/>
              <a:t> in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energy</a:t>
            </a:r>
            <a:r>
              <a:rPr lang="es-ES" baseline="0" dirty="0" smtClean="0"/>
              <a:t> mix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increasing</a:t>
            </a:r>
            <a:r>
              <a:rPr lang="es-ES" baseline="0" dirty="0" smtClean="0"/>
              <a:t>, as </a:t>
            </a:r>
            <a:r>
              <a:rPr lang="es-ES" baseline="0" dirty="0" err="1" smtClean="0"/>
              <a:t>it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was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highlighted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from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speakers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from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different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countries</a:t>
            </a:r>
            <a:r>
              <a:rPr lang="es-ES" baseline="0" dirty="0" smtClean="0"/>
              <a:t>. In </a:t>
            </a:r>
            <a:r>
              <a:rPr lang="es-ES" baseline="0" dirty="0" err="1" smtClean="0"/>
              <a:t>Europe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will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continue</a:t>
            </a:r>
            <a:r>
              <a:rPr lang="es-ES" baseline="0" dirty="0" smtClean="0"/>
              <a:t> to </a:t>
            </a:r>
            <a:r>
              <a:rPr lang="es-ES" baseline="0" dirty="0" err="1" smtClean="0"/>
              <a:t>increaseto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meet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smtClean="0"/>
              <a:t>targets </a:t>
            </a:r>
            <a:r>
              <a:rPr lang="es-ES" baseline="0" dirty="0" smtClean="0"/>
              <a:t>set </a:t>
            </a:r>
            <a:r>
              <a:rPr lang="es-ES" baseline="0" dirty="0" smtClean="0"/>
              <a:t>to </a:t>
            </a:r>
            <a:r>
              <a:rPr lang="es-ES" baseline="0" dirty="0" err="1" smtClean="0"/>
              <a:t>comply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with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emission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reductions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established</a:t>
            </a:r>
            <a:r>
              <a:rPr lang="es-ES" baseline="0" dirty="0" smtClean="0"/>
              <a:t> in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dirty="0" smtClean="0"/>
              <a:t>Paris </a:t>
            </a:r>
            <a:r>
              <a:rPr lang="es-ES" dirty="0" err="1" smtClean="0"/>
              <a:t>agreement</a:t>
            </a:r>
            <a:r>
              <a:rPr lang="es-ES" baseline="0" dirty="0" smtClean="0"/>
              <a:t>. </a:t>
            </a:r>
          </a:p>
          <a:p>
            <a:endParaRPr lang="es-ES" baseline="0" dirty="0" smtClean="0"/>
          </a:p>
          <a:p>
            <a:r>
              <a:rPr lang="es-ES" baseline="0" dirty="0" smtClean="0"/>
              <a:t>(more </a:t>
            </a:r>
            <a:r>
              <a:rPr lang="es-ES" baseline="0" dirty="0" err="1" smtClean="0"/>
              <a:t>integration</a:t>
            </a:r>
            <a:r>
              <a:rPr lang="es-ES" baseline="0" dirty="0" smtClean="0"/>
              <a:t> of RE in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energy</a:t>
            </a:r>
            <a:r>
              <a:rPr lang="es-ES" baseline="0" dirty="0" smtClean="0"/>
              <a:t> mix </a:t>
            </a:r>
            <a:r>
              <a:rPr lang="es-ES" baseline="0" dirty="0" smtClean="0">
                <a:sym typeface="Wingdings" panose="05000000000000000000" pitchFamily="2" charset="2"/>
              </a:rPr>
              <a:t> </a:t>
            </a:r>
            <a:r>
              <a:rPr lang="es-ES" baseline="0" dirty="0" err="1" smtClean="0">
                <a:sym typeface="Wingdings" panose="05000000000000000000" pitchFamily="2" charset="2"/>
              </a:rPr>
              <a:t>intermittent</a:t>
            </a:r>
            <a:r>
              <a:rPr lang="es-ES" baseline="0" dirty="0" smtClean="0">
                <a:sym typeface="Wingdings" panose="05000000000000000000" pitchFamily="2" charset="2"/>
              </a:rPr>
              <a:t> </a:t>
            </a:r>
            <a:r>
              <a:rPr lang="es-ES" baseline="0" dirty="0" err="1" smtClean="0">
                <a:sym typeface="Wingdings" panose="05000000000000000000" pitchFamily="2" charset="2"/>
              </a:rPr>
              <a:t>nature</a:t>
            </a:r>
            <a:r>
              <a:rPr lang="es-ES" baseline="0" dirty="0" smtClean="0">
                <a:sym typeface="Wingdings" panose="05000000000000000000" pitchFamily="2" charset="2"/>
              </a:rPr>
              <a:t>  </a:t>
            </a:r>
            <a:r>
              <a:rPr lang="es-ES" baseline="0" dirty="0" err="1" smtClean="0">
                <a:sym typeface="Wingdings" panose="05000000000000000000" pitchFamily="2" charset="2"/>
              </a:rPr>
              <a:t>challenge</a:t>
            </a:r>
            <a:r>
              <a:rPr lang="es-ES" baseline="0" dirty="0" smtClean="0">
                <a:sym typeface="Wingdings" panose="05000000000000000000" pitchFamily="2" charset="2"/>
              </a:rPr>
              <a:t> to </a:t>
            </a:r>
            <a:r>
              <a:rPr lang="es-ES" baseline="0" dirty="0" err="1" smtClean="0">
                <a:sym typeface="Wingdings" panose="05000000000000000000" pitchFamily="2" charset="2"/>
              </a:rPr>
              <a:t>balancehigher</a:t>
            </a:r>
            <a:r>
              <a:rPr lang="es-ES" baseline="0" dirty="0" smtClean="0">
                <a:sym typeface="Wingdings" panose="05000000000000000000" pitchFamily="2" charset="2"/>
              </a:rPr>
              <a:t> </a:t>
            </a:r>
            <a:r>
              <a:rPr lang="es-ES" baseline="0" dirty="0" err="1" smtClean="0">
                <a:sym typeface="Wingdings" panose="05000000000000000000" pitchFamily="2" charset="2"/>
              </a:rPr>
              <a:t>sensitivity</a:t>
            </a:r>
            <a:r>
              <a:rPr lang="es-ES" baseline="0" dirty="0" smtClean="0">
                <a:sym typeface="Wingdings" panose="05000000000000000000" pitchFamily="2" charset="2"/>
              </a:rPr>
              <a:t> to </a:t>
            </a:r>
            <a:r>
              <a:rPr lang="es-ES" baseline="0" dirty="0" err="1" smtClean="0">
                <a:sym typeface="Wingdings" panose="05000000000000000000" pitchFamily="2" charset="2"/>
              </a:rPr>
              <a:t>climate</a:t>
            </a:r>
            <a:r>
              <a:rPr lang="es-ES" baseline="0" dirty="0" smtClean="0">
                <a:sym typeface="Wingdings" panose="05000000000000000000" pitchFamily="2" charset="2"/>
              </a:rPr>
              <a:t> varia)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03439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(Blackout after hurricane Sandy in New York</a:t>
            </a:r>
            <a:r>
              <a:rPr lang="en-GB" baseline="0" dirty="0"/>
              <a:t> in 2012</a:t>
            </a:r>
            <a:r>
              <a:rPr lang="en-GB" baseline="0" dirty="0" smtClean="0"/>
              <a:t>) Given t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he intermittent nature of renewable energy sources and increasing climate variability,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the integration of renewables makes more challenging the balancing of demand and 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supply.  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860700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average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temperature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increasing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over</a:t>
            </a:r>
            <a:r>
              <a:rPr lang="es-ES" baseline="0" dirty="0" smtClean="0"/>
              <a:t> time </a:t>
            </a:r>
            <a:r>
              <a:rPr lang="es-ES" baseline="0" dirty="0" err="1" smtClean="0"/>
              <a:t>due</a:t>
            </a:r>
            <a:r>
              <a:rPr lang="es-ES" baseline="0" dirty="0" smtClean="0"/>
              <a:t> </a:t>
            </a:r>
            <a:r>
              <a:rPr lang="es-ES" baseline="0" dirty="0" smtClean="0"/>
              <a:t>to </a:t>
            </a:r>
            <a:r>
              <a:rPr lang="es-ES" baseline="0" dirty="0" err="1" smtClean="0"/>
              <a:t>climate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change</a:t>
            </a:r>
            <a:r>
              <a:rPr lang="es-ES" baseline="0" dirty="0" smtClean="0"/>
              <a:t> (</a:t>
            </a:r>
            <a:r>
              <a:rPr lang="es-ES" baseline="0" dirty="0" err="1" smtClean="0"/>
              <a:t>e.g</a:t>
            </a:r>
            <a:r>
              <a:rPr lang="es-ES" baseline="0" dirty="0" smtClean="0"/>
              <a:t>. …) </a:t>
            </a:r>
            <a:r>
              <a:rPr lang="es-ES" baseline="0" dirty="0" smtClean="0"/>
              <a:t> </a:t>
            </a:r>
            <a:r>
              <a:rPr lang="es-ES" baseline="0" dirty="0" smtClean="0"/>
              <a:t>more </a:t>
            </a:r>
            <a:r>
              <a:rPr lang="es-ES" baseline="0" dirty="0" err="1" smtClean="0"/>
              <a:t>interestingly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we</a:t>
            </a:r>
            <a:r>
              <a:rPr lang="es-ES" baseline="0" dirty="0" smtClean="0"/>
              <a:t> observe </a:t>
            </a:r>
            <a:r>
              <a:rPr lang="es-ES" baseline="0" dirty="0" err="1" smtClean="0"/>
              <a:t>yearly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fluctuations</a:t>
            </a:r>
            <a:r>
              <a:rPr lang="es-ES" baseline="0" dirty="0" smtClean="0"/>
              <a:t> of </a:t>
            </a:r>
            <a:r>
              <a:rPr lang="es-ES" baseline="0" dirty="0" smtClean="0"/>
              <a:t>temperatura and </a:t>
            </a:r>
            <a:r>
              <a:rPr lang="es-ES" baseline="0" dirty="0" err="1" smtClean="0"/>
              <a:t>other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climate</a:t>
            </a:r>
            <a:r>
              <a:rPr lang="es-ES" baseline="0" dirty="0" smtClean="0"/>
              <a:t> variables </a:t>
            </a:r>
            <a:r>
              <a:rPr lang="es-ES" baseline="0" dirty="0" err="1" smtClean="0"/>
              <a:t>due</a:t>
            </a:r>
            <a:r>
              <a:rPr lang="es-ES" baseline="0" dirty="0" smtClean="0"/>
              <a:t> to </a:t>
            </a:r>
            <a:r>
              <a:rPr lang="es-ES" baseline="0" dirty="0" err="1" smtClean="0"/>
              <a:t>climate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variability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This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implies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that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assuming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that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future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conditions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will</a:t>
            </a:r>
            <a:r>
              <a:rPr lang="es-ES" baseline="0" dirty="0" smtClean="0"/>
              <a:t> be similar to </a:t>
            </a:r>
            <a:r>
              <a:rPr lang="es-ES" baseline="0" dirty="0" err="1" smtClean="0"/>
              <a:t>past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conditions</a:t>
            </a:r>
            <a:r>
              <a:rPr lang="es-ES" baseline="0" dirty="0" smtClean="0"/>
              <a:t>, can lead to </a:t>
            </a:r>
            <a:r>
              <a:rPr lang="es-ES" baseline="0" dirty="0" err="1" smtClean="0"/>
              <a:t>huge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mistakes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not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accounting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</a:t>
            </a:r>
            <a:r>
              <a:rPr lang="es-ES" baseline="0" dirty="0" smtClean="0"/>
              <a:t>  </a:t>
            </a:r>
            <a:r>
              <a:rPr lang="es-ES" baseline="0" dirty="0" err="1" smtClean="0"/>
              <a:t>climate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variability</a:t>
            </a:r>
            <a:r>
              <a:rPr lang="es-ES" baseline="0" dirty="0" smtClean="0"/>
              <a:t> and </a:t>
            </a:r>
            <a:r>
              <a:rPr lang="es-ES" baseline="0" dirty="0" err="1" smtClean="0"/>
              <a:t>extrem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events</a:t>
            </a:r>
            <a:r>
              <a:rPr lang="es-ES" baseline="0" dirty="0" smtClean="0"/>
              <a:t>.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climate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predictions take into account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changes in atmospheric dynamics, such as those caused by climate change,</a:t>
            </a:r>
            <a:r>
              <a:rPr lang="en-US" sz="1200" b="0" i="0" u="none" strike="noStrike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and therefore </a:t>
            </a:r>
            <a:r>
              <a:rPr lang="en-US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can better inform decision making 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2351123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What</a:t>
            </a:r>
            <a:r>
              <a:rPr lang="es-ES" dirty="0" smtClean="0"/>
              <a:t> </a:t>
            </a:r>
            <a:r>
              <a:rPr lang="es-ES" dirty="0" err="1" smtClean="0"/>
              <a:t>we</a:t>
            </a:r>
            <a:r>
              <a:rPr lang="es-ES" baseline="0" dirty="0" smtClean="0"/>
              <a:t> are </a:t>
            </a:r>
            <a:r>
              <a:rPr lang="es-ES" baseline="0" dirty="0" err="1" smtClean="0"/>
              <a:t>doing</a:t>
            </a:r>
            <a:r>
              <a:rPr lang="es-ES" baseline="0" dirty="0" smtClean="0"/>
              <a:t> in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S2S4E Project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developing</a:t>
            </a:r>
            <a:r>
              <a:rPr lang="es-ES" baseline="0" dirty="0" smtClean="0"/>
              <a:t> a </a:t>
            </a:r>
            <a:r>
              <a:rPr lang="es-ES" baseline="0" dirty="0" err="1" smtClean="0"/>
              <a:t>solution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targeted</a:t>
            </a:r>
            <a:r>
              <a:rPr lang="es-ES" baseline="0" dirty="0" smtClean="0"/>
              <a:t> to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energy</a:t>
            </a:r>
            <a:r>
              <a:rPr lang="es-ES" baseline="0" dirty="0" smtClean="0"/>
              <a:t> sector. </a:t>
            </a:r>
            <a:r>
              <a:rPr lang="es-ES" baseline="0" dirty="0" err="1" smtClean="0"/>
              <a:t>We</a:t>
            </a:r>
            <a:r>
              <a:rPr lang="es-ES" baseline="0" dirty="0" smtClean="0"/>
              <a:t> are </a:t>
            </a:r>
            <a:r>
              <a:rPr lang="es-ES" baseline="0" dirty="0" err="1" smtClean="0"/>
              <a:t>developing</a:t>
            </a:r>
            <a:r>
              <a:rPr lang="es-ES" baseline="0" dirty="0" smtClean="0"/>
              <a:t> a </a:t>
            </a:r>
            <a:r>
              <a:rPr lang="es-ES" baseline="0" dirty="0" err="1" smtClean="0"/>
              <a:t>tool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providing</a:t>
            </a:r>
            <a:r>
              <a:rPr lang="es-ES" baseline="0" dirty="0" smtClean="0"/>
              <a:t> sub-</a:t>
            </a:r>
            <a:r>
              <a:rPr lang="es-ES" baseline="0" dirty="0" err="1" smtClean="0"/>
              <a:t>seasonal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forecasts</a:t>
            </a:r>
            <a:r>
              <a:rPr lang="es-ES" baseline="0" dirty="0" smtClean="0"/>
              <a:t> and </a:t>
            </a:r>
            <a:r>
              <a:rPr lang="es-ES" baseline="0" dirty="0" err="1" smtClean="0"/>
              <a:t>seasonal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forecast</a:t>
            </a:r>
            <a:r>
              <a:rPr lang="es-ES" baseline="0" dirty="0" smtClean="0"/>
              <a:t>  </a:t>
            </a:r>
            <a:r>
              <a:rPr lang="es-ES" baseline="0" dirty="0" err="1" smtClean="0"/>
              <a:t>for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coming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weeks</a:t>
            </a:r>
            <a:r>
              <a:rPr lang="es-ES" baseline="0" dirty="0" smtClean="0"/>
              <a:t> and up to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next</a:t>
            </a:r>
            <a:r>
              <a:rPr lang="es-ES" baseline="0" dirty="0" smtClean="0"/>
              <a:t> 3 </a:t>
            </a:r>
            <a:r>
              <a:rPr lang="es-ES" baseline="0" dirty="0" err="1" smtClean="0"/>
              <a:t>months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solution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particularly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innovative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because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offers</a:t>
            </a:r>
            <a:r>
              <a:rPr lang="es-ES" baseline="0" dirty="0" smtClean="0"/>
              <a:t> at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same</a:t>
            </a:r>
            <a:r>
              <a:rPr lang="es-ES" baseline="0" dirty="0" smtClean="0"/>
              <a:t> time sub </a:t>
            </a:r>
            <a:r>
              <a:rPr lang="es-ES" baseline="0" dirty="0" err="1" smtClean="0"/>
              <a:t>seasonal</a:t>
            </a:r>
            <a:r>
              <a:rPr lang="es-ES" baseline="0" dirty="0" smtClean="0"/>
              <a:t> and </a:t>
            </a:r>
            <a:r>
              <a:rPr lang="es-ES" baseline="0" dirty="0" err="1" smtClean="0"/>
              <a:t>seasonal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forecast</a:t>
            </a:r>
            <a:r>
              <a:rPr lang="es-ES" baseline="0" dirty="0" smtClean="0"/>
              <a:t>  </a:t>
            </a:r>
            <a:r>
              <a:rPr lang="es-ES" baseline="0" dirty="0" err="1" smtClean="0"/>
              <a:t>for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wind</a:t>
            </a:r>
            <a:r>
              <a:rPr lang="es-ES" baseline="0" dirty="0" smtClean="0"/>
              <a:t>, solar and </a:t>
            </a:r>
            <a:r>
              <a:rPr lang="es-ES" baseline="0" dirty="0" err="1" smtClean="0"/>
              <a:t>hydro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power</a:t>
            </a:r>
            <a:r>
              <a:rPr lang="es-ES" baseline="0" dirty="0" smtClean="0"/>
              <a:t> as </a:t>
            </a:r>
            <a:r>
              <a:rPr lang="es-ES" baseline="0" dirty="0" err="1" smtClean="0"/>
              <a:t>well</a:t>
            </a:r>
            <a:r>
              <a:rPr lang="es-ES" baseline="0" dirty="0" smtClean="0"/>
              <a:t> as </a:t>
            </a:r>
            <a:r>
              <a:rPr lang="es-ES" baseline="0" dirty="0" err="1" smtClean="0"/>
              <a:t>for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energy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demand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0681796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This</a:t>
            </a:r>
            <a:r>
              <a:rPr lang="es-ES" dirty="0" smtClean="0"/>
              <a:t> </a:t>
            </a:r>
            <a:r>
              <a:rPr lang="es-ES" dirty="0" err="1" smtClean="0"/>
              <a:t>is</a:t>
            </a:r>
            <a:r>
              <a:rPr lang="es-ES" dirty="0" smtClean="0"/>
              <a:t> </a:t>
            </a:r>
            <a:r>
              <a:rPr lang="es-ES" dirty="0" err="1" smtClean="0"/>
              <a:t>how</a:t>
            </a:r>
            <a:r>
              <a:rPr lang="es-ES" dirty="0" smtClean="0"/>
              <a:t> </a:t>
            </a:r>
            <a:r>
              <a:rPr lang="es-ES" dirty="0" err="1" smtClean="0"/>
              <a:t>the</a:t>
            </a:r>
            <a:r>
              <a:rPr lang="es-ES" dirty="0" smtClean="0"/>
              <a:t> DST </a:t>
            </a:r>
            <a:r>
              <a:rPr lang="es-ES" dirty="0" err="1" smtClean="0"/>
              <a:t>will</a:t>
            </a:r>
            <a:r>
              <a:rPr lang="es-ES" dirty="0" smtClean="0"/>
              <a:t> look </a:t>
            </a:r>
            <a:r>
              <a:rPr lang="es-ES" dirty="0" err="1" smtClean="0"/>
              <a:t>like</a:t>
            </a:r>
            <a:r>
              <a:rPr lang="es-ES" dirty="0" smtClean="0"/>
              <a:t>. </a:t>
            </a:r>
            <a:r>
              <a:rPr lang="es-ES" dirty="0" err="1" smtClean="0"/>
              <a:t>This</a:t>
            </a:r>
            <a:r>
              <a:rPr lang="es-ES" dirty="0" smtClean="0"/>
              <a:t> </a:t>
            </a:r>
            <a:r>
              <a:rPr lang="es-ES" dirty="0" err="1" smtClean="0"/>
              <a:t>is</a:t>
            </a:r>
            <a:r>
              <a:rPr lang="es-ES" dirty="0" smtClean="0"/>
              <a:t> a </a:t>
            </a:r>
            <a:r>
              <a:rPr lang="es-ES" dirty="0" err="1" smtClean="0"/>
              <a:t>screenshot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prototype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I’m</a:t>
            </a:r>
            <a:r>
              <a:rPr lang="es-ES" baseline="0" dirty="0" smtClean="0"/>
              <a:t> </a:t>
            </a:r>
            <a:r>
              <a:rPr lang="es-ES" baseline="0" dirty="0" err="1" smtClean="0"/>
              <a:t>going</a:t>
            </a:r>
            <a:r>
              <a:rPr lang="es-ES" baseline="0" dirty="0" smtClean="0"/>
              <a:t> to </a:t>
            </a:r>
            <a:r>
              <a:rPr lang="es-ES" baseline="0" dirty="0" err="1" smtClean="0"/>
              <a:t>highlight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some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functionalities</a:t>
            </a:r>
            <a:r>
              <a:rPr lang="es-ES" baseline="0" dirty="0" smtClean="0"/>
              <a:t> and show </a:t>
            </a:r>
            <a:r>
              <a:rPr lang="es-ES" baseline="0" dirty="0" err="1" smtClean="0"/>
              <a:t>how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works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30529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For</a:t>
            </a:r>
            <a:r>
              <a:rPr lang="es-ES" dirty="0" smtClean="0"/>
              <a:t> </a:t>
            </a:r>
            <a:r>
              <a:rPr lang="es-ES" dirty="0" err="1" smtClean="0"/>
              <a:t>example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you</a:t>
            </a:r>
            <a:r>
              <a:rPr lang="es-ES" baseline="0" dirty="0" smtClean="0"/>
              <a:t> can </a:t>
            </a:r>
            <a:r>
              <a:rPr lang="es-ES" baseline="0" dirty="0" err="1" smtClean="0"/>
              <a:t>start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selecting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variables of </a:t>
            </a:r>
            <a:r>
              <a:rPr lang="es-ES" baseline="0" dirty="0" err="1" smtClean="0"/>
              <a:t>interest</a:t>
            </a:r>
            <a:r>
              <a:rPr lang="es-ES" baseline="0" dirty="0" smtClean="0"/>
              <a:t>: </a:t>
            </a:r>
            <a:r>
              <a:rPr lang="es-ES" baseline="0" dirty="0" err="1" smtClean="0"/>
              <a:t>you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select</a:t>
            </a:r>
            <a:r>
              <a:rPr lang="es-ES" baseline="0" dirty="0" smtClean="0"/>
              <a:t> a </a:t>
            </a:r>
            <a:r>
              <a:rPr lang="es-ES" baseline="0" dirty="0" err="1" smtClean="0"/>
              <a:t>category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e.g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wind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energy</a:t>
            </a:r>
            <a:r>
              <a:rPr lang="es-ES" baseline="0" dirty="0" smtClean="0"/>
              <a:t>, and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you</a:t>
            </a:r>
            <a:r>
              <a:rPr lang="es-ES" baseline="0" dirty="0" smtClean="0"/>
              <a:t> can </a:t>
            </a:r>
            <a:r>
              <a:rPr lang="es-ES" baseline="0" dirty="0" err="1" smtClean="0"/>
              <a:t>select</a:t>
            </a:r>
            <a:r>
              <a:rPr lang="es-ES" baseline="0" dirty="0" smtClean="0"/>
              <a:t> to show </a:t>
            </a:r>
            <a:r>
              <a:rPr lang="es-ES" baseline="0" dirty="0" err="1" smtClean="0"/>
              <a:t>an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energy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indicator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such</a:t>
            </a:r>
            <a:r>
              <a:rPr lang="es-ES" baseline="0" dirty="0" smtClean="0"/>
              <a:t> as </a:t>
            </a:r>
            <a:r>
              <a:rPr lang="es-ES" baseline="0" dirty="0" err="1" smtClean="0"/>
              <a:t>capacity</a:t>
            </a:r>
            <a:r>
              <a:rPr lang="es-ES" baseline="0" dirty="0" smtClean="0"/>
              <a:t> factor</a:t>
            </a:r>
          </a:p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8842882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Here</a:t>
            </a:r>
            <a:r>
              <a:rPr lang="es-ES" dirty="0" smtClean="0"/>
              <a:t> </a:t>
            </a:r>
            <a:r>
              <a:rPr lang="es-ES" dirty="0" err="1" smtClean="0"/>
              <a:t>you</a:t>
            </a:r>
            <a:r>
              <a:rPr lang="es-ES" baseline="0" dirty="0" smtClean="0"/>
              <a:t> can </a:t>
            </a:r>
            <a:r>
              <a:rPr lang="es-ES" baseline="0" dirty="0" err="1" smtClean="0"/>
              <a:t>select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which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forecasts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you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want</a:t>
            </a:r>
            <a:r>
              <a:rPr lang="es-ES" baseline="0" dirty="0" smtClean="0"/>
              <a:t> to </a:t>
            </a:r>
            <a:r>
              <a:rPr lang="es-ES" baseline="0" dirty="0" err="1" smtClean="0"/>
              <a:t>display</a:t>
            </a:r>
            <a:r>
              <a:rPr lang="es-ES" baseline="0" dirty="0" smtClean="0"/>
              <a:t>, 1w, 2w </a:t>
            </a:r>
            <a:r>
              <a:rPr lang="es-ES" baseline="0" dirty="0" err="1" smtClean="0"/>
              <a:t>ahead</a:t>
            </a:r>
            <a:r>
              <a:rPr lang="es-ES" baseline="0" dirty="0" smtClean="0"/>
              <a:t> up to 3m </a:t>
            </a:r>
            <a:r>
              <a:rPr lang="es-ES" baseline="0" dirty="0" err="1" smtClean="0"/>
              <a:t>ahead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It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also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possible</a:t>
            </a:r>
            <a:r>
              <a:rPr lang="es-ES" baseline="0" dirty="0" smtClean="0"/>
              <a:t> to look </a:t>
            </a:r>
            <a:r>
              <a:rPr lang="es-ES" baseline="0" dirty="0" err="1" smtClean="0"/>
              <a:t>into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past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forecasts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backtesting</a:t>
            </a:r>
            <a:r>
              <a:rPr lang="es-ES" baseline="0" dirty="0" smtClean="0"/>
              <a:t>.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686551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 err="1" smtClean="0"/>
              <a:t>We</a:t>
            </a:r>
            <a:r>
              <a:rPr lang="es-ES" dirty="0" smtClean="0"/>
              <a:t> </a:t>
            </a:r>
            <a:r>
              <a:rPr lang="es-ES" dirty="0" err="1" smtClean="0"/>
              <a:t>provide</a:t>
            </a:r>
            <a:r>
              <a:rPr lang="es-ES" dirty="0" smtClean="0"/>
              <a:t> a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probabilistic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forecast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indicating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if</a:t>
            </a:r>
            <a:r>
              <a:rPr lang="es-ES" baseline="0" dirty="0" smtClean="0"/>
              <a:t> a variable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going</a:t>
            </a:r>
            <a:r>
              <a:rPr lang="es-ES" baseline="0" dirty="0" smtClean="0"/>
              <a:t> to be </a:t>
            </a:r>
            <a:r>
              <a:rPr lang="es-ES" baseline="0" dirty="0" err="1" smtClean="0"/>
              <a:t>on</a:t>
            </a:r>
            <a:r>
              <a:rPr lang="es-ES" baseline="0" dirty="0" smtClean="0"/>
              <a:t>, </a:t>
            </a:r>
            <a:r>
              <a:rPr lang="es-ES" baseline="0" dirty="0" err="1" smtClean="0"/>
              <a:t>above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below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average</a:t>
            </a:r>
            <a:r>
              <a:rPr lang="es-ES" baseline="0" dirty="0" smtClean="0"/>
              <a:t>. In </a:t>
            </a:r>
            <a:r>
              <a:rPr lang="es-ES" baseline="0" dirty="0" err="1" smtClean="0"/>
              <a:t>this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example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Spain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there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50% </a:t>
            </a:r>
            <a:r>
              <a:rPr lang="es-ES" baseline="0" dirty="0" err="1" smtClean="0"/>
              <a:t>probability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having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wind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speed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above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average</a:t>
            </a:r>
            <a:r>
              <a:rPr lang="es-ES" baseline="0" dirty="0" smtClean="0"/>
              <a:t> .  In </a:t>
            </a:r>
            <a:r>
              <a:rPr lang="es-ES" baseline="0" dirty="0" err="1" smtClean="0"/>
              <a:t>another</a:t>
            </a:r>
            <a:r>
              <a:rPr lang="es-ES" baseline="0" dirty="0" smtClean="0"/>
              <a:t>  </a:t>
            </a:r>
            <a:r>
              <a:rPr lang="es-ES" baseline="0" dirty="0" err="1" smtClean="0"/>
              <a:t>we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might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have</a:t>
            </a:r>
            <a:r>
              <a:rPr lang="es-ES" baseline="0" dirty="0" smtClean="0"/>
              <a:t> a </a:t>
            </a:r>
            <a:r>
              <a:rPr lang="es-ES" baseline="0" dirty="0" err="1" smtClean="0"/>
              <a:t>probability</a:t>
            </a:r>
            <a:r>
              <a:rPr lang="es-ES" baseline="0" dirty="0" smtClean="0"/>
              <a:t> of 80% </a:t>
            </a:r>
            <a:r>
              <a:rPr lang="es-ES" baseline="0" dirty="0" err="1" smtClean="0"/>
              <a:t>above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average</a:t>
            </a:r>
            <a:r>
              <a:rPr lang="es-ES" baseline="0" dirty="0" smtClean="0"/>
              <a:t>. </a:t>
            </a:r>
            <a:r>
              <a:rPr lang="es-ES" baseline="0" dirty="0" err="1" smtClean="0"/>
              <a:t>This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probably</a:t>
            </a:r>
            <a:r>
              <a:rPr lang="es-ES" baseline="0" dirty="0" smtClean="0"/>
              <a:t> a case more </a:t>
            </a:r>
            <a:r>
              <a:rPr lang="es-ES" baseline="0" dirty="0" err="1" smtClean="0"/>
              <a:t>relevat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</a:t>
            </a:r>
            <a:r>
              <a:rPr lang="es-ES" baseline="0" dirty="0" smtClean="0"/>
              <a:t> decisión </a:t>
            </a:r>
            <a:r>
              <a:rPr lang="es-ES" baseline="0" dirty="0" err="1" smtClean="0"/>
              <a:t>making</a:t>
            </a:r>
            <a:r>
              <a:rPr lang="es-ES" baseline="0" dirty="0" smtClean="0"/>
              <a:t>..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tool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always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offers</a:t>
            </a:r>
            <a:r>
              <a:rPr lang="es-ES" baseline="0" dirty="0" smtClean="0"/>
              <a:t> a </a:t>
            </a:r>
            <a:r>
              <a:rPr lang="es-ES" baseline="0" dirty="0" err="1" smtClean="0"/>
              <a:t>measure</a:t>
            </a:r>
            <a:r>
              <a:rPr lang="es-ES" baseline="0" dirty="0" smtClean="0"/>
              <a:t> of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forecast’s</a:t>
            </a:r>
            <a:r>
              <a:rPr lang="es-ES" baseline="0" dirty="0" smtClean="0"/>
              <a:t> performance. </a:t>
            </a:r>
            <a:r>
              <a:rPr lang="es-ES" baseline="0" dirty="0" err="1" smtClean="0"/>
              <a:t>Any</a:t>
            </a:r>
            <a:r>
              <a:rPr lang="es-ES" baseline="0" dirty="0" smtClean="0"/>
              <a:t> </a:t>
            </a:r>
            <a:r>
              <a:rPr lang="es-ES" baseline="0" dirty="0" err="1" smtClean="0"/>
              <a:t>value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above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zero</a:t>
            </a:r>
            <a:r>
              <a:rPr lang="es-ES" baseline="0" dirty="0" smtClean="0"/>
              <a:t> </a:t>
            </a:r>
            <a:r>
              <a:rPr lang="es-ES" baseline="0" dirty="0" err="1" smtClean="0"/>
              <a:t>indicates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that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the</a:t>
            </a:r>
            <a:r>
              <a:rPr lang="es-ES" baseline="0" dirty="0" smtClean="0"/>
              <a:t> </a:t>
            </a:r>
            <a:r>
              <a:rPr lang="es-ES" baseline="0" dirty="0" err="1" smtClean="0"/>
              <a:t>forecasts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performs</a:t>
            </a:r>
            <a:r>
              <a:rPr lang="es-ES" baseline="0" dirty="0" smtClean="0"/>
              <a:t> </a:t>
            </a:r>
            <a:r>
              <a:rPr lang="es-ES" baseline="0" dirty="0" err="1" smtClean="0"/>
              <a:t>better</a:t>
            </a:r>
            <a:r>
              <a:rPr lang="es-ES" baseline="0" dirty="0" smtClean="0"/>
              <a:t> </a:t>
            </a:r>
            <a:r>
              <a:rPr lang="es-ES" baseline="0" dirty="0" err="1" smtClean="0"/>
              <a:t>than</a:t>
            </a:r>
            <a:r>
              <a:rPr lang="es-ES" baseline="0" dirty="0" smtClean="0"/>
              <a:t> </a:t>
            </a:r>
            <a:r>
              <a:rPr lang="es-ES" baseline="0" dirty="0" err="1" smtClean="0"/>
              <a:t>using</a:t>
            </a:r>
            <a:r>
              <a:rPr lang="es-ES" baseline="0" dirty="0" smtClean="0"/>
              <a:t> </a:t>
            </a:r>
            <a:r>
              <a:rPr lang="es-ES" baseline="0" dirty="0" err="1" smtClean="0"/>
              <a:t>climatology</a:t>
            </a: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0C187AC-FE14-432B-B657-8CCEE4CDB902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824704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image" Target="../media/image6.png"/><Relationship Id="rId7" Type="http://schemas.openxmlformats.org/officeDocument/2006/relationships/image" Target="../media/image3.PNG"/><Relationship Id="rId2" Type="http://schemas.openxmlformats.org/officeDocument/2006/relationships/hyperlink" Target="mailto:s2s4e@bsc.es" TargetMode="External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Diapositive de tit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461AA90A-6250-4772-8B21-505C20ED392F}"/>
              </a:ext>
            </a:extLst>
          </p:cNvPr>
          <p:cNvSpPr/>
          <p:nvPr userDrawn="1"/>
        </p:nvSpPr>
        <p:spPr>
          <a:xfrm>
            <a:off x="1244339" y="6055284"/>
            <a:ext cx="758857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11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1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</a:t>
            </a:r>
          </a:p>
          <a:p>
            <a:pPr lvl="0" algn="l"/>
            <a:r>
              <a:rPr lang="en-US" sz="11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content of this presentation reflects only the author’s view. The European Commission is not responsible for any use that may be made of the information it contains.</a:t>
            </a:r>
            <a:endParaRPr lang="fr-FR" sz="11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719A0BF0-FE4B-4EBC-9EA2-54748C6221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07802" y="3223969"/>
            <a:ext cx="8425112" cy="1356353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4400"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89B515B4-64EC-4BE5-A99C-E05C0DEBD53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407803" y="4600844"/>
            <a:ext cx="8425111" cy="68483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3200"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5FB24CC7-FBA3-499D-AF93-41DF6A37A03A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07803" y="5345244"/>
            <a:ext cx="8425111" cy="4333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 b="0">
                <a:solidFill>
                  <a:schemeClr val="tx1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defRPr>
            </a:lvl1pPr>
          </a:lstStyle>
          <a:p>
            <a:pPr lvl="0"/>
            <a:r>
              <a:rPr lang="fr-FR" dirty="0"/>
              <a:t>Event, </a:t>
            </a:r>
            <a:r>
              <a:rPr lang="fr-FR" dirty="0" err="1"/>
              <a:t>Author</a:t>
            </a:r>
            <a:r>
              <a:rPr lang="fr-FR" dirty="0"/>
              <a:t>, Organisation </a:t>
            </a:r>
            <a:r>
              <a:rPr lang="fr-FR" dirty="0" err="1"/>
              <a:t>name</a:t>
            </a:r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CAA1B233-5A12-4142-9CE4-C48C6424BFE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02" y="6127514"/>
            <a:ext cx="700032" cy="46657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D7B2CD8-70CA-4EB4-903A-4C2B41BF082C}"/>
              </a:ext>
            </a:extLst>
          </p:cNvPr>
          <p:cNvSpPr/>
          <p:nvPr userDrawn="1"/>
        </p:nvSpPr>
        <p:spPr>
          <a:xfrm>
            <a:off x="0" y="0"/>
            <a:ext cx="9144000" cy="226243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076FE2-489B-4E7C-99C8-4B2541479271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6562"/>
            <a:ext cx="9144000" cy="302957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2DFB4915-4A61-4816-B762-0D8B6884504C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5698" y="319822"/>
            <a:ext cx="3629319" cy="130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94522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6373B78-7BA7-48A3-A437-C6602705BB4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442300" y="402833"/>
            <a:ext cx="7374119" cy="886952"/>
          </a:xfrm>
          <a:prstGeom prst="rect">
            <a:avLst/>
          </a:prstGeom>
        </p:spPr>
        <p:txBody>
          <a:bodyPr/>
          <a:lstStyle>
            <a:lvl1pPr algn="l">
              <a:defRPr b="1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A795AE9-D0D0-4005-BCAE-C29FB4CEC6D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442300" y="1696644"/>
            <a:ext cx="7524948" cy="716617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267C6C3-2BA2-4C56-AC52-97B87809F779}"/>
              </a:ext>
            </a:extLst>
          </p:cNvPr>
          <p:cNvSpPr/>
          <p:nvPr userDrawn="1"/>
        </p:nvSpPr>
        <p:spPr>
          <a:xfrm>
            <a:off x="-1" y="0"/>
            <a:ext cx="1357461" cy="6858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6278F2C5-BEEA-40F8-848F-E6B7B78C2D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603" y="6212264"/>
            <a:ext cx="1122251" cy="402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1129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62C3D8-28EE-494B-A594-C3CEEE15DF7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rgbClr val="14417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8909327-CDB7-4F69-9809-B5841D54DF05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457200" indent="-457200">
              <a:buClr>
                <a:srgbClr val="F9C327"/>
              </a:buClr>
              <a:buFont typeface="Wingdings 3" panose="05040102010807070707" pitchFamily="18" charset="2"/>
              <a:buChar char="u"/>
              <a:defRPr sz="320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2A8A7301-3683-4E4C-9EE0-AFFE158546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3581" y="6165133"/>
            <a:ext cx="1341379" cy="481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9285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F9C32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66968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5D75C302-566D-4792-9905-A8AE72A8A654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18875685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0E487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24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2BAF73FB-76C3-4F70-81CE-FFAAC370C8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480688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10BAB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37EF5EC0-8A64-4083-8F4B-F95D85AF1A0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37892302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Disposition personnalisé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5A8BF89D-DA82-458F-811B-BFFE27A530FA}"/>
              </a:ext>
            </a:extLst>
          </p:cNvPr>
          <p:cNvSpPr/>
          <p:nvPr userDrawn="1"/>
        </p:nvSpPr>
        <p:spPr>
          <a:xfrm>
            <a:off x="2383816" y="4660085"/>
            <a:ext cx="4392891" cy="1003167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23F9E34-E043-4B0E-BA1C-4542A9F7898A}"/>
              </a:ext>
            </a:extLst>
          </p:cNvPr>
          <p:cNvSpPr/>
          <p:nvPr userDrawn="1"/>
        </p:nvSpPr>
        <p:spPr>
          <a:xfrm>
            <a:off x="0" y="0"/>
            <a:ext cx="9144000" cy="4873658"/>
          </a:xfrm>
          <a:prstGeom prst="rect">
            <a:avLst/>
          </a:prstGeom>
          <a:solidFill>
            <a:srgbClr val="F2694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72361A8-86BC-4E09-9F66-DB4C9E50968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30077"/>
            <a:ext cx="9160524" cy="3671951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EFBD0EEF-1904-44CF-A503-FB0EA5D34DA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50" y="6061438"/>
            <a:ext cx="1341379" cy="481181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6A7F15DE-DA67-42D1-BB42-CF5F9A648BD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8650" y="365126"/>
            <a:ext cx="7886700" cy="822652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r>
              <a:rPr lang="fr-FR" dirty="0"/>
              <a:t>Cliquez pour ajouter un titre</a:t>
            </a:r>
          </a:p>
        </p:txBody>
      </p:sp>
      <p:sp>
        <p:nvSpPr>
          <p:cNvPr id="9" name="Espace réservé du texte 3">
            <a:extLst>
              <a:ext uri="{FF2B5EF4-FFF2-40B4-BE49-F238E27FC236}">
                <a16:creationId xmlns:a16="http://schemas.microsoft.com/office/drawing/2014/main" id="{DAAF28C2-C867-40F8-A278-C43F2EC432EB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28650" y="1395414"/>
            <a:ext cx="7886700" cy="753898"/>
          </a:xfrm>
          <a:prstGeom prst="rect">
            <a:avLst/>
          </a:prstGeom>
        </p:spPr>
        <p:txBody>
          <a:bodyPr/>
          <a:lstStyle>
            <a:lvl1pPr marL="0" indent="0">
              <a:buClr>
                <a:srgbClr val="F9C327"/>
              </a:buClr>
              <a:buFontTx/>
              <a:buNone/>
              <a:defRPr sz="32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1pPr>
          </a:lstStyle>
          <a:p>
            <a:pPr lvl="0"/>
            <a:r>
              <a:rPr lang="fr-FR" dirty="0"/>
              <a:t>Cliquez pour ajouter un sous-titre</a:t>
            </a:r>
          </a:p>
        </p:txBody>
      </p:sp>
    </p:spTree>
    <p:extLst>
      <p:ext uri="{BB962C8B-B14F-4D97-AF65-F5344CB8AC3E}">
        <p14:creationId xmlns:p14="http://schemas.microsoft.com/office/powerpoint/2010/main" val="2422868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4F2F1F4F-15C7-4936-957D-C1FFCCE2073D}"/>
              </a:ext>
            </a:extLst>
          </p:cNvPr>
          <p:cNvSpPr/>
          <p:nvPr userDrawn="1"/>
        </p:nvSpPr>
        <p:spPr>
          <a:xfrm>
            <a:off x="0" y="0"/>
            <a:ext cx="9144000" cy="250753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3BACE99B-9EAD-4B42-971E-E8B2CF183FB1}"/>
              </a:ext>
            </a:extLst>
          </p:cNvPr>
          <p:cNvSpPr txBox="1"/>
          <p:nvPr userDrawn="1"/>
        </p:nvSpPr>
        <p:spPr>
          <a:xfrm>
            <a:off x="-47134" y="530524"/>
            <a:ext cx="4619134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Thank</a:t>
            </a:r>
            <a:r>
              <a:rPr lang="fr-FR" sz="44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 </a:t>
            </a:r>
            <a:r>
              <a:rPr lang="fr-FR" sz="4400" b="1" dirty="0" err="1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you</a:t>
            </a:r>
            <a:endParaRPr lang="fr-FR" sz="4400" b="1" dirty="0">
              <a:solidFill>
                <a:srgbClr val="0E4878"/>
              </a:solidFill>
              <a:latin typeface="Segoe UI" panose="020B0502040204020203" pitchFamily="34" charset="0"/>
              <a:ea typeface="Ebrima" panose="02000000000000000000" pitchFamily="2" charset="0"/>
              <a:cs typeface="Segoe UI" panose="020B0502040204020203" pitchFamily="34" charset="0"/>
            </a:endParaRPr>
          </a:p>
          <a:p>
            <a:pPr algn="ctr"/>
            <a:endParaRPr lang="fr-FR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D2A5AB9C-C060-4E09-B9E2-9DF9ADD1C71B}"/>
              </a:ext>
            </a:extLst>
          </p:cNvPr>
          <p:cNvSpPr/>
          <p:nvPr userDrawn="1"/>
        </p:nvSpPr>
        <p:spPr>
          <a:xfrm>
            <a:off x="112071" y="1421222"/>
            <a:ext cx="441174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>
                <a:solidFill>
                  <a:srgbClr val="0E4878"/>
                </a:solidFill>
                <a:latin typeface="Segoe UI" panose="020B0502040204020203" pitchFamily="34" charset="0"/>
                <a:ea typeface="Ebrima" panose="02000000000000000000" pitchFamily="2" charset="0"/>
                <a:cs typeface="Segoe UI" panose="020B0502040204020203" pitchFamily="34" charset="0"/>
              </a:rPr>
              <a:t>Ilaria.vigo@bsc.es</a:t>
            </a:r>
            <a:endParaRPr lang="en-GB" sz="2800" b="1" dirty="0">
              <a:solidFill>
                <a:srgbClr val="0E48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F6C448E3-AE86-46DD-A15D-48243B69DC61}"/>
              </a:ext>
            </a:extLst>
          </p:cNvPr>
          <p:cNvGrpSpPr/>
          <p:nvPr userDrawn="1"/>
        </p:nvGrpSpPr>
        <p:grpSpPr>
          <a:xfrm>
            <a:off x="1527143" y="2938861"/>
            <a:ext cx="7400957" cy="2769715"/>
            <a:chOff x="1569467" y="2963279"/>
            <a:chExt cx="7400957" cy="2769715"/>
          </a:xfrm>
        </p:grpSpPr>
        <p:sp>
          <p:nvSpPr>
            <p:cNvPr id="6" name="Titre 1">
              <a:extLst>
                <a:ext uri="{FF2B5EF4-FFF2-40B4-BE49-F238E27FC236}">
                  <a16:creationId xmlns:a16="http://schemas.microsoft.com/office/drawing/2014/main" id="{C9C2BC8D-BBA7-4E8F-9640-CDE80562F01C}"/>
                </a:ext>
              </a:extLst>
            </p:cNvPr>
            <p:cNvSpPr txBox="1">
              <a:spLocks/>
            </p:cNvSpPr>
            <p:nvPr/>
          </p:nvSpPr>
          <p:spPr>
            <a:xfrm>
              <a:off x="3047607" y="2991888"/>
              <a:ext cx="5762074" cy="1127563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1600" dirty="0">
                  <a:solidFill>
                    <a:schemeClr val="bg1">
                      <a:lumMod val="50000"/>
                    </a:schemeClr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Public reports will be available for download on our website: </a:t>
              </a:r>
              <a:r>
                <a:rPr lang="fr-FR" sz="16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www.s2s4e.eu</a:t>
              </a:r>
              <a:endParaRPr lang="en-GB" sz="16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sp>
          <p:nvSpPr>
            <p:cNvPr id="7" name="Titre 1">
              <a:extLst>
                <a:ext uri="{FF2B5EF4-FFF2-40B4-BE49-F238E27FC236}">
                  <a16:creationId xmlns:a16="http://schemas.microsoft.com/office/drawing/2014/main" id="{65E20D77-48B2-4DE1-A5D8-067529CC3412}"/>
                </a:ext>
              </a:extLst>
            </p:cNvPr>
            <p:cNvSpPr txBox="1">
              <a:spLocks/>
            </p:cNvSpPr>
            <p:nvPr/>
          </p:nvSpPr>
          <p:spPr>
            <a:xfrm>
              <a:off x="3066461" y="3883186"/>
              <a:ext cx="5903963" cy="1119947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l"/>
              <a:r>
                <a:rPr lang="fr-FR" sz="1600" b="0" dirty="0">
                  <a:solidFill>
                    <a:schemeClr val="bg1">
                      <a:lumMod val="50000"/>
                    </a:schemeClr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Project coordinator: </a:t>
              </a:r>
              <a:r>
                <a:rPr lang="fr-FR" sz="1600" dirty="0">
                  <a:solidFill>
                    <a:schemeClr val="bg1">
                      <a:lumMod val="50000"/>
                    </a:schemeClr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Albert Soret, </a:t>
              </a:r>
            </a:p>
            <a:p>
              <a:pPr algn="l"/>
              <a:r>
                <a:rPr lang="fr-FR" sz="16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Barcelona Supercomputing Center (BSC)</a:t>
              </a:r>
            </a:p>
            <a:p>
              <a:pPr algn="l"/>
              <a:endParaRPr lang="fr-FR" sz="16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  <a:p>
              <a:pPr algn="l"/>
              <a:r>
                <a:rPr lang="fr-FR" sz="16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s2s4e@bsc.es</a:t>
              </a:r>
            </a:p>
            <a:p>
              <a:pPr algn="l"/>
              <a:endParaRPr lang="fr-FR" sz="2000" b="1" u="sng" kern="1200" dirty="0">
                <a:solidFill>
                  <a:schemeClr val="tx1"/>
                </a:solidFill>
                <a:effectLst/>
                <a:latin typeface="Gadugi" panose="020B0502040204020203" pitchFamily="34" charset="0"/>
                <a:ea typeface="Ebrima" panose="02000000000000000000" pitchFamily="2" charset="0"/>
                <a:cs typeface="Ebrima" panose="02000000000000000000" pitchFamily="2" charset="0"/>
                <a:hlinkClick r:id="rId2"/>
              </a:endParaRPr>
            </a:p>
          </p:txBody>
        </p:sp>
        <p:sp>
          <p:nvSpPr>
            <p:cNvPr id="9" name="Titre 1">
              <a:extLst>
                <a:ext uri="{FF2B5EF4-FFF2-40B4-BE49-F238E27FC236}">
                  <a16:creationId xmlns:a16="http://schemas.microsoft.com/office/drawing/2014/main" id="{34445E9B-C40F-4694-BBC2-050F377C03EA}"/>
                </a:ext>
              </a:extLst>
            </p:cNvPr>
            <p:cNvSpPr txBox="1">
              <a:spLocks/>
            </p:cNvSpPr>
            <p:nvPr/>
          </p:nvSpPr>
          <p:spPr>
            <a:xfrm>
              <a:off x="3047607" y="5164670"/>
              <a:ext cx="5332823" cy="568324"/>
            </a:xfrm>
            <a:prstGeom prst="rect">
              <a:avLst/>
            </a:prstGeom>
          </p:spPr>
          <p:txBody>
            <a:bodyPr/>
            <a:lstStyle>
              <a:lvl1pPr algn="l" defTabSz="685800" rtl="0" eaLnBrk="1" latinLnBrk="0" hangingPunct="1">
                <a:lnSpc>
                  <a:spcPct val="90000"/>
                </a:lnSpc>
                <a:spcBef>
                  <a:spcPct val="0"/>
                </a:spcBef>
                <a:buNone/>
                <a:defRPr sz="3300" kern="1200">
                  <a:solidFill>
                    <a:schemeClr val="tx1">
                      <a:lumMod val="65000"/>
                      <a:lumOff val="35000"/>
                    </a:schemeClr>
                  </a:solidFill>
                  <a:latin typeface="+mj-lt"/>
                  <a:ea typeface="+mj-ea"/>
                  <a:cs typeface="+mj-cs"/>
                </a:defRPr>
              </a:lvl1pPr>
            </a:lstStyle>
            <a:p>
              <a:pPr algn="just"/>
              <a:r>
                <a:rPr lang="fr-FR" sz="1800" b="1" dirty="0">
                  <a:solidFill>
                    <a:srgbClr val="0E4878"/>
                  </a:solidFill>
                  <a:latin typeface="Ebrima" panose="02000000000000000000" pitchFamily="2" charset="0"/>
                  <a:ea typeface="Ebrima" panose="02000000000000000000" pitchFamily="2" charset="0"/>
                  <a:cs typeface="Ebrima" panose="02000000000000000000" pitchFamily="2" charset="0"/>
                </a:rPr>
                <a:t>@s2s4e</a:t>
              </a:r>
              <a:endParaRPr lang="en-GB" sz="1800" b="1" dirty="0">
                <a:solidFill>
                  <a:srgbClr val="0E4878"/>
                </a:solidFill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endParaRPr>
            </a:p>
          </p:txBody>
        </p:sp>
        <p:pic>
          <p:nvPicPr>
            <p:cNvPr id="18" name="Image 17">
              <a:extLst>
                <a:ext uri="{FF2B5EF4-FFF2-40B4-BE49-F238E27FC236}">
                  <a16:creationId xmlns:a16="http://schemas.microsoft.com/office/drawing/2014/main" id="{64BBFC08-42D9-44B7-88DF-DD210FFE81A1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67047" y="5125100"/>
              <a:ext cx="593889" cy="593889"/>
            </a:xfrm>
            <a:prstGeom prst="rect">
              <a:avLst/>
            </a:prstGeom>
          </p:spPr>
        </p:pic>
        <p:pic>
          <p:nvPicPr>
            <p:cNvPr id="23" name="Image 22">
              <a:extLst>
                <a:ext uri="{FF2B5EF4-FFF2-40B4-BE49-F238E27FC236}">
                  <a16:creationId xmlns:a16="http://schemas.microsoft.com/office/drawing/2014/main" id="{E623EBD7-2A00-446F-B319-25BD1605D96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5955" y="2963279"/>
              <a:ext cx="750385" cy="750385"/>
            </a:xfrm>
            <a:prstGeom prst="rect">
              <a:avLst/>
            </a:prstGeom>
          </p:spPr>
        </p:pic>
        <p:pic>
          <p:nvPicPr>
            <p:cNvPr id="25" name="Image 24">
              <a:extLst>
                <a:ext uri="{FF2B5EF4-FFF2-40B4-BE49-F238E27FC236}">
                  <a16:creationId xmlns:a16="http://schemas.microsoft.com/office/drawing/2014/main" id="{9F65D943-0679-4BAF-958B-EA1225AE8FBE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24750" y="3997486"/>
              <a:ext cx="791590" cy="791590"/>
            </a:xfrm>
            <a:prstGeom prst="rect">
              <a:avLst/>
            </a:prstGeom>
          </p:spPr>
        </p:pic>
        <p:pic>
          <p:nvPicPr>
            <p:cNvPr id="27" name="Image 26">
              <a:extLst>
                <a:ext uri="{FF2B5EF4-FFF2-40B4-BE49-F238E27FC236}">
                  <a16:creationId xmlns:a16="http://schemas.microsoft.com/office/drawing/2014/main" id="{70516342-C282-4FB1-B4D9-9117F1212115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6" cstate="hq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9467" y="5103676"/>
              <a:ext cx="609268" cy="609268"/>
            </a:xfrm>
            <a:prstGeom prst="rect">
              <a:avLst/>
            </a:prstGeom>
          </p:spPr>
        </p:pic>
      </p:grpSp>
      <p:pic>
        <p:nvPicPr>
          <p:cNvPr id="3" name="Image 2">
            <a:extLst>
              <a:ext uri="{FF2B5EF4-FFF2-40B4-BE49-F238E27FC236}">
                <a16:creationId xmlns:a16="http://schemas.microsoft.com/office/drawing/2014/main" id="{1449DAC3-2D29-4DF5-8F99-D15FA9B673AC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6871" y="574343"/>
            <a:ext cx="4157463" cy="1491371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id="{8A833BB2-B01F-4FEE-A5A0-1D06C4D40A5F}"/>
              </a:ext>
            </a:extLst>
          </p:cNvPr>
          <p:cNvSpPr/>
          <p:nvPr userDrawn="1"/>
        </p:nvSpPr>
        <p:spPr>
          <a:xfrm>
            <a:off x="1244339" y="6055284"/>
            <a:ext cx="7588575" cy="6001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en-GB" sz="1100" b="0" i="1" u="none" strike="noStrike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This project has received funding from the Horizon 2020 programme under grant agreement </a:t>
            </a:r>
            <a:r>
              <a:rPr lang="fr-FR" sz="1100" b="0" i="1" u="none" strike="noStrike" kern="1200" baseline="0" dirty="0">
                <a:solidFill>
                  <a:schemeClr val="tx1"/>
                </a:solidFill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n°776787.</a:t>
            </a:r>
          </a:p>
          <a:p>
            <a:pPr lvl="0" algn="l"/>
            <a:r>
              <a:rPr lang="en-US" sz="1100" b="0" i="1" kern="1200" dirty="0">
                <a:solidFill>
                  <a:schemeClr val="tx1"/>
                </a:solidFill>
                <a:effectLst/>
                <a:latin typeface="Arial" panose="020B0604020202020204" pitchFamily="34" charset="0"/>
                <a:ea typeface="Ebrima" panose="02000000000000000000" pitchFamily="2" charset="0"/>
                <a:cs typeface="Arial" panose="020B0604020202020204" pitchFamily="34" charset="0"/>
              </a:rPr>
              <a:t>The content of this presentation reflects only the author’s view. The European Commission is not responsible for any use that may be made of the information it contains.</a:t>
            </a:r>
            <a:endParaRPr lang="fr-FR" sz="1100" i="1" dirty="0">
              <a:solidFill>
                <a:schemeClr val="tx1"/>
              </a:solidFill>
              <a:latin typeface="Arial" panose="020B0604020202020204" pitchFamily="34" charset="0"/>
              <a:ea typeface="Ebrima" panose="02000000000000000000" pitchFamily="2" charset="0"/>
              <a:cs typeface="Arial" panose="020B0604020202020204" pitchFamily="34" charset="0"/>
            </a:endParaRP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8A09E87-408E-48E4-BCB7-644B062FC755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802" y="6127514"/>
            <a:ext cx="700032" cy="466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6386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SC2017-Generi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464803" y="217893"/>
            <a:ext cx="8229598" cy="83839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>
              <a:defRPr sz="3500" b="1"/>
            </a:lvl1pPr>
          </a:lstStyle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idx="1"/>
          </p:nvPr>
        </p:nvSpPr>
        <p:spPr>
          <a:xfrm>
            <a:off x="464803" y="1215072"/>
            <a:ext cx="8229598" cy="48332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5228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55577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50" r:id="rId2"/>
    <p:sldLayoutId id="2147483651" r:id="rId3"/>
    <p:sldLayoutId id="2147483669" r:id="rId4"/>
    <p:sldLayoutId id="2147483670" r:id="rId5"/>
    <p:sldLayoutId id="2147483671" r:id="rId6"/>
    <p:sldLayoutId id="2147483672" r:id="rId7"/>
    <p:sldLayoutId id="2147483663" r:id="rId8"/>
    <p:sldLayoutId id="2147483673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gif"/><Relationship Id="rId13" Type="http://schemas.openxmlformats.org/officeDocument/2006/relationships/image" Target="../media/image24.png"/><Relationship Id="rId3" Type="http://schemas.openxmlformats.org/officeDocument/2006/relationships/image" Target="../media/image15.jfif"/><Relationship Id="rId7" Type="http://schemas.openxmlformats.org/officeDocument/2006/relationships/image" Target="../media/image19.jpeg"/><Relationship Id="rId12" Type="http://schemas.openxmlformats.org/officeDocument/2006/relationships/image" Target="../media/image23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8.png"/><Relationship Id="rId11" Type="http://schemas.openxmlformats.org/officeDocument/2006/relationships/image" Target="../media/image22.png"/><Relationship Id="rId5" Type="http://schemas.openxmlformats.org/officeDocument/2006/relationships/image" Target="../media/image17.png"/><Relationship Id="rId10" Type="http://schemas.microsoft.com/office/2007/relationships/hdphoto" Target="../media/hdphoto1.wdp"/><Relationship Id="rId4" Type="http://schemas.openxmlformats.org/officeDocument/2006/relationships/image" Target="../media/image16.png"/><Relationship Id="rId9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hyperlink" Target="mailto:s2s4e@bsc.es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2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69A4649-CD40-4608-8E64-066A32A0E1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Sub-seasonal to seasonal climate predictions for energy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FD0A68B-E1E8-4DC6-9756-8277D32E5C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7802" y="4398621"/>
            <a:ext cx="8425111" cy="684830"/>
          </a:xfrm>
        </p:spPr>
        <p:txBody>
          <a:bodyPr>
            <a:normAutofit/>
          </a:bodyPr>
          <a:lstStyle/>
          <a:p>
            <a:r>
              <a:rPr lang="fr-FR" sz="2800" dirty="0">
                <a:solidFill>
                  <a:srgbClr val="10BAB1"/>
                </a:solidFill>
              </a:rPr>
              <a:t>Boosting renewables in the energy mix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FC9DA653-3396-4FD7-83D6-5A236942273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07802" y="5083451"/>
            <a:ext cx="8425111" cy="433388"/>
          </a:xfrm>
        </p:spPr>
        <p:txBody>
          <a:bodyPr/>
          <a:lstStyle/>
          <a:p>
            <a:pPr lvl="0"/>
            <a:r>
              <a:rPr lang="es-ES" sz="1100" b="1" dirty="0"/>
              <a:t>I Vigo, I. </a:t>
            </a:r>
            <a:r>
              <a:rPr lang="es-ES" sz="1100" b="1" dirty="0" err="1" smtClean="0"/>
              <a:t>Christel</a:t>
            </a:r>
            <a:r>
              <a:rPr lang="es-ES" sz="1100" b="1" dirty="0" smtClean="0"/>
              <a:t>, </a:t>
            </a:r>
            <a:r>
              <a:rPr lang="es-ES" sz="1100" b="1" dirty="0"/>
              <a:t>A </a:t>
            </a:r>
            <a:r>
              <a:rPr lang="es-ES" sz="1100" b="1" dirty="0" err="1"/>
              <a:t>Soret</a:t>
            </a:r>
            <a:r>
              <a:rPr lang="es-ES" sz="1100" b="1" dirty="0"/>
              <a:t>, J </a:t>
            </a:r>
            <a:r>
              <a:rPr lang="es-ES" sz="1100" b="1" dirty="0" err="1"/>
              <a:t>Cannata</a:t>
            </a:r>
            <a:r>
              <a:rPr lang="es-ES" sz="1100" b="1" dirty="0"/>
              <a:t>, A Manrique-</a:t>
            </a:r>
            <a:r>
              <a:rPr lang="es-ES" sz="1100" b="1" dirty="0" err="1"/>
              <a:t>Suñén</a:t>
            </a:r>
            <a:r>
              <a:rPr lang="es-ES" sz="1100" b="1" dirty="0"/>
              <a:t>, Ll Lledó, V Torralba, N </a:t>
            </a:r>
            <a:r>
              <a:rPr lang="es-ES" sz="1100" b="1" dirty="0" err="1"/>
              <a:t>Cortesi</a:t>
            </a:r>
            <a:r>
              <a:rPr lang="es-ES" sz="1100" b="1" dirty="0"/>
              <a:t>, Ll Palma, N González-</a:t>
            </a:r>
            <a:r>
              <a:rPr lang="es-ES" sz="1100" b="1" dirty="0" err="1"/>
              <a:t>Reviriego</a:t>
            </a:r>
            <a:r>
              <a:rPr lang="es-ES" sz="1100" b="1" dirty="0"/>
              <a:t> and F J Doblas-Reyes </a:t>
            </a:r>
          </a:p>
          <a:p>
            <a:r>
              <a:rPr lang="fr-FR" sz="2000" dirty="0"/>
              <a:t>Barcelona Supercomputing Center </a:t>
            </a:r>
          </a:p>
        </p:txBody>
      </p:sp>
    </p:spTree>
    <p:extLst>
      <p:ext uri="{BB962C8B-B14F-4D97-AF65-F5344CB8AC3E}">
        <p14:creationId xmlns:p14="http://schemas.microsoft.com/office/powerpoint/2010/main" val="39781349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0"/>
          <a:stretch/>
        </p:blipFill>
        <p:spPr>
          <a:xfrm>
            <a:off x="-38703" y="1118464"/>
            <a:ext cx="9202031" cy="4596282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26376" y="5328138"/>
            <a:ext cx="1481959" cy="325316"/>
          </a:xfrm>
          <a:prstGeom prst="roundRect">
            <a:avLst/>
          </a:prstGeom>
          <a:noFill/>
          <a:ln w="28575">
            <a:solidFill>
              <a:srgbClr val="F2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redondeado 6"/>
          <p:cNvSpPr/>
          <p:nvPr/>
        </p:nvSpPr>
        <p:spPr>
          <a:xfrm>
            <a:off x="7913077" y="5398476"/>
            <a:ext cx="1185938" cy="254977"/>
          </a:xfrm>
          <a:prstGeom prst="roundRect">
            <a:avLst/>
          </a:prstGeom>
          <a:noFill/>
          <a:ln w="28575">
            <a:solidFill>
              <a:srgbClr val="F2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Rectángulo 7"/>
          <p:cNvSpPr/>
          <p:nvPr/>
        </p:nvSpPr>
        <p:spPr>
          <a:xfrm>
            <a:off x="1582206" y="5125915"/>
            <a:ext cx="6266558" cy="553914"/>
          </a:xfrm>
          <a:prstGeom prst="rect">
            <a:avLst/>
          </a:prstGeom>
          <a:solidFill>
            <a:srgbClr val="F26944">
              <a:alpha val="8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2461846" y="5305153"/>
            <a:ext cx="4563208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Access to data, reports and advanced climate explanations</a:t>
            </a:r>
          </a:p>
        </p:txBody>
      </p:sp>
      <p:sp>
        <p:nvSpPr>
          <p:cNvPr id="2" name="Flecha derecha 1"/>
          <p:cNvSpPr/>
          <p:nvPr/>
        </p:nvSpPr>
        <p:spPr>
          <a:xfrm>
            <a:off x="7198758" y="5328138"/>
            <a:ext cx="483577" cy="25497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Flecha derecha 9"/>
          <p:cNvSpPr/>
          <p:nvPr/>
        </p:nvSpPr>
        <p:spPr>
          <a:xfrm rot="10800000">
            <a:off x="1682039" y="5333790"/>
            <a:ext cx="483577" cy="254977"/>
          </a:xfrm>
          <a:prstGeom prst="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1112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lipse 1"/>
          <p:cNvSpPr/>
          <p:nvPr/>
        </p:nvSpPr>
        <p:spPr>
          <a:xfrm>
            <a:off x="2376425" y="1583395"/>
            <a:ext cx="4013002" cy="4014000"/>
          </a:xfrm>
          <a:prstGeom prst="ellipse">
            <a:avLst/>
          </a:prstGeom>
          <a:noFill/>
          <a:ln w="57150">
            <a:solidFill>
              <a:srgbClr val="10B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3422" y="3150770"/>
            <a:ext cx="2510078" cy="832391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87109" y="4025208"/>
            <a:ext cx="1867283" cy="609071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0730" y="3197444"/>
            <a:ext cx="1187511" cy="781090"/>
          </a:xfrm>
          <a:prstGeom prst="rect">
            <a:avLst/>
          </a:prstGeom>
        </p:spPr>
      </p:pic>
      <p:sp>
        <p:nvSpPr>
          <p:cNvPr id="10" name="Titre 1">
            <a:extLst>
              <a:ext uri="{FF2B5EF4-FFF2-40B4-BE49-F238E27FC236}">
                <a16:creationId xmlns:a16="http://schemas.microsoft.com/office/drawing/2014/main" id="{2C01E903-53B1-414F-8F88-3EDFAE8FF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6213" y="356334"/>
            <a:ext cx="8922619" cy="822652"/>
          </a:xfrm>
        </p:spPr>
        <p:txBody>
          <a:bodyPr/>
          <a:lstStyle/>
          <a:p>
            <a:r>
              <a:rPr lang="fr-FR" sz="3600" dirty="0"/>
              <a:t>Co-Production with industrial partners...</a:t>
            </a:r>
          </a:p>
        </p:txBody>
      </p:sp>
      <p:pic>
        <p:nvPicPr>
          <p:cNvPr id="11" name="Picture 2" descr="Image result for iberdrola renovable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2492" y="1757453"/>
            <a:ext cx="1364907" cy="7308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7" descr="Image result for gas natural fenosa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02" t="15541" r="7772" b="8181"/>
          <a:stretch/>
        </p:blipFill>
        <p:spPr bwMode="auto">
          <a:xfrm>
            <a:off x="7259229" y="3389943"/>
            <a:ext cx="1256121" cy="573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2" descr="Related image"/>
          <p:cNvPicPr>
            <a:picLocks noChangeAspect="1" noChangeArrowheads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569" t="38160" r="7875" b="38161"/>
          <a:stretch/>
        </p:blipFill>
        <p:spPr bwMode="auto">
          <a:xfrm>
            <a:off x="6647858" y="4900671"/>
            <a:ext cx="1517997" cy="31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40"/>
          <p:cNvPicPr>
            <a:picLocks noChangeAspect="1" noChangeArrowheads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002" y="4679878"/>
            <a:ext cx="758745" cy="7587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43" descr="Image result for mepso macedonia tso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34" y="3675049"/>
            <a:ext cx="1271653" cy="451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4" descr="http://193.13.75.109/wp-content/uploads/2015/12/VRF-logo2.gif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213" y="1713406"/>
            <a:ext cx="2682372" cy="273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itre 1">
            <a:extLst>
              <a:ext uri="{FF2B5EF4-FFF2-40B4-BE49-F238E27FC236}">
                <a16:creationId xmlns:a16="http://schemas.microsoft.com/office/drawing/2014/main" id="{2C01E903-53B1-414F-8F88-3EDFAE8FFB31}"/>
              </a:ext>
            </a:extLst>
          </p:cNvPr>
          <p:cNvSpPr txBox="1">
            <a:spLocks/>
          </p:cNvSpPr>
          <p:nvPr/>
        </p:nvSpPr>
        <p:spPr>
          <a:xfrm>
            <a:off x="203797" y="6026128"/>
            <a:ext cx="7055432" cy="794697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rgbClr val="144173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defRPr>
            </a:lvl1pPr>
          </a:lstStyle>
          <a:p>
            <a:r>
              <a:rPr lang="fr-FR" sz="3200" dirty="0"/>
              <a:t>...and external stakeholders</a:t>
            </a:r>
          </a:p>
        </p:txBody>
      </p:sp>
      <p:sp>
        <p:nvSpPr>
          <p:cNvPr id="4" name="Acorde 3"/>
          <p:cNvSpPr/>
          <p:nvPr/>
        </p:nvSpPr>
        <p:spPr>
          <a:xfrm>
            <a:off x="2375427" y="1576126"/>
            <a:ext cx="4014000" cy="4014000"/>
          </a:xfrm>
          <a:prstGeom prst="chord">
            <a:avLst>
              <a:gd name="adj1" fmla="val 12189789"/>
              <a:gd name="adj2" fmla="val 20217465"/>
            </a:avLst>
          </a:prstGeom>
          <a:solidFill>
            <a:srgbClr val="10BAB1"/>
          </a:solidFill>
          <a:ln>
            <a:solidFill>
              <a:srgbClr val="10BAB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/>
          <p:cNvSpPr txBox="1"/>
          <p:nvPr/>
        </p:nvSpPr>
        <p:spPr>
          <a:xfrm>
            <a:off x="3229641" y="1946779"/>
            <a:ext cx="234380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b="1" dirty="0">
                <a:solidFill>
                  <a:schemeClr val="bg1"/>
                </a:solidFill>
              </a:rPr>
              <a:t>S2S4E</a:t>
            </a:r>
          </a:p>
          <a:p>
            <a:pPr algn="ctr"/>
            <a:r>
              <a:rPr lang="es-ES" b="1" dirty="0">
                <a:solidFill>
                  <a:schemeClr val="bg1"/>
                </a:solidFill>
              </a:rPr>
              <a:t>Industrial </a:t>
            </a:r>
            <a:r>
              <a:rPr lang="es-ES" b="1" dirty="0" err="1">
                <a:solidFill>
                  <a:schemeClr val="bg1"/>
                </a:solidFill>
              </a:rPr>
              <a:t>Partners</a:t>
            </a:r>
            <a:endParaRPr lang="es-ES" b="1" dirty="0">
              <a:solidFill>
                <a:schemeClr val="bg1"/>
              </a:solidFill>
            </a:endParaRPr>
          </a:p>
        </p:txBody>
      </p:sp>
      <p:pic>
        <p:nvPicPr>
          <p:cNvPr id="5" name="Imagen 4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223" y="2593387"/>
            <a:ext cx="1826882" cy="546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26320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/>
          <p:cNvSpPr/>
          <p:nvPr/>
        </p:nvSpPr>
        <p:spPr>
          <a:xfrm>
            <a:off x="0" y="2113282"/>
            <a:ext cx="9144000" cy="2796541"/>
          </a:xfrm>
          <a:prstGeom prst="rect">
            <a:avLst/>
          </a:prstGeom>
          <a:solidFill>
            <a:srgbClr val="B1CF47"/>
          </a:solidFill>
          <a:ln>
            <a:solidFill>
              <a:srgbClr val="F9C32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endParaRPr lang="es-ES" dirty="0"/>
          </a:p>
          <a:p>
            <a:pPr algn="ctr"/>
            <a:r>
              <a:rPr lang="en-GB" sz="3200" b="1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DST LAUNCH EVENT</a:t>
            </a:r>
          </a:p>
          <a:p>
            <a:pPr algn="ctr"/>
            <a:endParaRPr lang="en-GB" sz="2000" b="1" dirty="0">
              <a:solidFill>
                <a:srgbClr val="F269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GB" sz="2000" b="1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Thursday, June 20</a:t>
            </a:r>
            <a:r>
              <a:rPr lang="en-GB" sz="2000" b="1" baseline="30000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th</a:t>
            </a:r>
            <a:r>
              <a:rPr lang="en-GB" sz="2000" b="1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14:00h</a:t>
            </a:r>
          </a:p>
          <a:p>
            <a:pPr algn="ctr"/>
            <a:r>
              <a:rPr lang="en-GB" dirty="0"/>
              <a:t>at</a:t>
            </a:r>
          </a:p>
          <a:p>
            <a:pPr algn="ctr"/>
            <a:r>
              <a:rPr lang="en-GB" sz="2000" b="1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Norway House, Brussels</a:t>
            </a:r>
          </a:p>
          <a:p>
            <a:pPr algn="ctr"/>
            <a:r>
              <a:rPr lang="es-ES" dirty="0"/>
              <a:t>5 minutes </a:t>
            </a:r>
            <a:r>
              <a:rPr lang="es-ES" dirty="0" err="1"/>
              <a:t>walk</a:t>
            </a:r>
            <a:r>
              <a:rPr lang="es-ES" dirty="0"/>
              <a:t> </a:t>
            </a:r>
            <a:r>
              <a:rPr lang="es-ES" dirty="0" err="1"/>
              <a:t>from</a:t>
            </a:r>
            <a:r>
              <a:rPr lang="es-ES" dirty="0"/>
              <a:t> </a:t>
            </a:r>
            <a:r>
              <a:rPr lang="es-ES" dirty="0" err="1"/>
              <a:t>Berlaymont</a:t>
            </a:r>
            <a:endParaRPr lang="en-GB" sz="2000" b="1" dirty="0">
              <a:solidFill>
                <a:srgbClr val="0E4878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/>
            <a:r>
              <a:rPr lang="en-GB" sz="2000" b="1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  <a:p>
            <a:pPr algn="ctr"/>
            <a:endParaRPr lang="es-ES" sz="2000" b="1" dirty="0">
              <a:solidFill>
                <a:srgbClr val="F269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 rotWithShape="1">
          <a:blip r:embed="rId3"/>
          <a:srcRect l="9354" r="1"/>
          <a:stretch/>
        </p:blipFill>
        <p:spPr>
          <a:xfrm>
            <a:off x="-12700" y="0"/>
            <a:ext cx="9156700" cy="2209921"/>
          </a:xfrm>
          <a:prstGeom prst="rect">
            <a:avLst/>
          </a:prstGeom>
        </p:spPr>
      </p:pic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3"/>
          <a:srcRect l="40156" t="2298" r="33066" b="81610"/>
          <a:stretch/>
        </p:blipFill>
        <p:spPr>
          <a:xfrm>
            <a:off x="1993900" y="563878"/>
            <a:ext cx="4140200" cy="1328422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 rotWithShape="1">
          <a:blip r:embed="rId3"/>
          <a:srcRect l="29910" t="22482" r="29293" b="13728"/>
          <a:stretch/>
        </p:blipFill>
        <p:spPr>
          <a:xfrm>
            <a:off x="4019454" y="633730"/>
            <a:ext cx="4121246" cy="1409700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2461487" y="6302493"/>
            <a:ext cx="308263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Register at </a:t>
            </a:r>
            <a:r>
              <a:rPr lang="en-GB" b="1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  <a:hlinkClick r:id="rId4"/>
              </a:rPr>
              <a:t>s2s4e@bsc.es</a:t>
            </a:r>
            <a:r>
              <a:rPr lang="en-GB" b="1" dirty="0">
                <a:solidFill>
                  <a:srgbClr val="0E4878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</a:t>
            </a:r>
            <a:endParaRPr lang="es-ES" dirty="0"/>
          </a:p>
        </p:txBody>
      </p:sp>
      <p:sp>
        <p:nvSpPr>
          <p:cNvPr id="4" name="Rectángulo 3"/>
          <p:cNvSpPr/>
          <p:nvPr/>
        </p:nvSpPr>
        <p:spPr>
          <a:xfrm>
            <a:off x="0" y="1834004"/>
            <a:ext cx="35998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b="1" dirty="0">
                <a:solidFill>
                  <a:srgbClr val="B1CF47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Official EUSEW 2019 Side Event</a:t>
            </a:r>
            <a:endParaRPr lang="es-ES" dirty="0">
              <a:solidFill>
                <a:srgbClr val="B1CF4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8317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5406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7496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01E903-53B1-414F-8F88-3EDFAE8FFB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r-FR" dirty="0"/>
          </a:p>
        </p:txBody>
      </p:sp>
      <p:pic>
        <p:nvPicPr>
          <p:cNvPr id="7" name="Picture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71"/>
          <a:stretch/>
        </p:blipFill>
        <p:spPr>
          <a:xfrm>
            <a:off x="-48699" y="0"/>
            <a:ext cx="91926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260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Rectángulo"/>
          <p:cNvSpPr/>
          <p:nvPr/>
        </p:nvSpPr>
        <p:spPr>
          <a:xfrm>
            <a:off x="7325039" y="5624126"/>
            <a:ext cx="1247775" cy="1085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" name="Título 1"/>
          <p:cNvSpPr>
            <a:spLocks noGrp="1"/>
          </p:cNvSpPr>
          <p:nvPr>
            <p:ph type="title"/>
          </p:nvPr>
        </p:nvSpPr>
        <p:spPr>
          <a:xfrm>
            <a:off x="-29964" y="217893"/>
            <a:ext cx="9173963" cy="838397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sz="4000" dirty="0">
                <a:solidFill>
                  <a:srgbClr val="144173"/>
                </a:solidFill>
                <a:latin typeface="Quattrocento Sans"/>
                <a:ea typeface="Quattrocento Sans"/>
                <a:cs typeface="Quattrocento Sans"/>
              </a:rPr>
              <a:t>… and climate change too, but what about climate variability?</a:t>
            </a:r>
          </a:p>
        </p:txBody>
      </p:sp>
      <p:sp>
        <p:nvSpPr>
          <p:cNvPr id="6" name="5 Rectángulo"/>
          <p:cNvSpPr/>
          <p:nvPr/>
        </p:nvSpPr>
        <p:spPr>
          <a:xfrm>
            <a:off x="5506080" y="6340644"/>
            <a:ext cx="36379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dirty="0"/>
              <a:t>Link: https://youtu.be/PhbdyNnUliM</a:t>
            </a:r>
          </a:p>
        </p:txBody>
      </p:sp>
      <p:pic>
        <p:nvPicPr>
          <p:cNvPr id="3" name="climateNew.mp4">
            <a:hlinkClick r:id="" action="ppaction://media"/>
            <a:extLst>
              <a:ext uri="{FF2B5EF4-FFF2-40B4-BE49-F238E27FC236}">
                <a16:creationId xmlns:a16="http://schemas.microsoft.com/office/drawing/2014/main" id="{B42813F8-81C4-8B42-B9C4-5AFC5C90A6C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875" y="1176299"/>
            <a:ext cx="9144000" cy="51450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443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19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55"/>
          <p:cNvSpPr/>
          <p:nvPr/>
        </p:nvSpPr>
        <p:spPr>
          <a:xfrm>
            <a:off x="2650733" y="1710186"/>
            <a:ext cx="3012951" cy="1143184"/>
          </a:xfrm>
          <a:prstGeom prst="rect">
            <a:avLst/>
          </a:prstGeom>
          <a:solidFill>
            <a:srgbClr val="F9C327"/>
          </a:solidFill>
          <a:ln w="3175">
            <a:solidFill>
              <a:srgbClr val="F9C327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Calibri Light" panose="020F0302020204030204" pitchFamily="34" charset="0"/>
            </a:endParaRPr>
          </a:p>
        </p:txBody>
      </p:sp>
      <p:sp>
        <p:nvSpPr>
          <p:cNvPr id="4" name="17 Rectángulo"/>
          <p:cNvSpPr/>
          <p:nvPr/>
        </p:nvSpPr>
        <p:spPr>
          <a:xfrm>
            <a:off x="241300" y="991048"/>
            <a:ext cx="2316665" cy="719138"/>
          </a:xfrm>
          <a:prstGeom prst="snip1Rect">
            <a:avLst/>
          </a:prstGeom>
          <a:solidFill>
            <a:schemeClr val="bg1"/>
          </a:solidFill>
          <a:ln>
            <a:solidFill>
              <a:srgbClr val="10BAB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t"/>
          <a:lstStyle/>
          <a:p>
            <a:pPr algn="ctr" eaLnBrk="1" hangingPunct="1">
              <a:defRPr/>
            </a:pPr>
            <a:r>
              <a:rPr lang="es-ES" b="1" dirty="0" err="1">
                <a:solidFill>
                  <a:srgbClr val="0E4878"/>
                </a:solidFill>
              </a:rPr>
              <a:t>Weather</a:t>
            </a:r>
            <a:r>
              <a:rPr lang="es-ES" b="1" dirty="0">
                <a:solidFill>
                  <a:srgbClr val="0E4878"/>
                </a:solidFill>
              </a:rPr>
              <a:t> </a:t>
            </a:r>
            <a:r>
              <a:rPr lang="es-ES" b="1" dirty="0" err="1">
                <a:solidFill>
                  <a:srgbClr val="0E4878"/>
                </a:solidFill>
              </a:rPr>
              <a:t>Forecast</a:t>
            </a:r>
            <a:endParaRPr lang="es-ES" b="1" dirty="0">
              <a:solidFill>
                <a:srgbClr val="0E4878"/>
              </a:solidFill>
            </a:endParaRPr>
          </a:p>
        </p:txBody>
      </p:sp>
      <p:sp>
        <p:nvSpPr>
          <p:cNvPr id="5" name="15 Rectángulo"/>
          <p:cNvSpPr/>
          <p:nvPr/>
        </p:nvSpPr>
        <p:spPr>
          <a:xfrm>
            <a:off x="2650734" y="991048"/>
            <a:ext cx="4068565" cy="719138"/>
          </a:xfrm>
          <a:prstGeom prst="snip1Rect">
            <a:avLst/>
          </a:prstGeom>
          <a:solidFill>
            <a:schemeClr val="bg1"/>
          </a:solidFill>
          <a:ln>
            <a:solidFill>
              <a:srgbClr val="10BAB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t"/>
          <a:lstStyle/>
          <a:p>
            <a:pPr algn="ctr" eaLnBrk="1" hangingPunct="1">
              <a:defRPr/>
            </a:pPr>
            <a:r>
              <a:rPr lang="es-ES" b="1" dirty="0" err="1">
                <a:solidFill>
                  <a:srgbClr val="0E4878"/>
                </a:solidFill>
              </a:rPr>
              <a:t>Climate</a:t>
            </a:r>
            <a:r>
              <a:rPr lang="es-ES" b="1" dirty="0">
                <a:solidFill>
                  <a:srgbClr val="0E4878"/>
                </a:solidFill>
              </a:rPr>
              <a:t> </a:t>
            </a:r>
            <a:r>
              <a:rPr lang="es-ES" b="1" dirty="0" err="1">
                <a:solidFill>
                  <a:srgbClr val="0E4878"/>
                </a:solidFill>
              </a:rPr>
              <a:t>Predictions</a:t>
            </a:r>
            <a:endParaRPr lang="es-ES" b="1" dirty="0">
              <a:solidFill>
                <a:srgbClr val="0E4878"/>
              </a:solidFill>
            </a:endParaRPr>
          </a:p>
        </p:txBody>
      </p:sp>
      <p:sp>
        <p:nvSpPr>
          <p:cNvPr id="7" name="16 Rectángulo"/>
          <p:cNvSpPr/>
          <p:nvPr/>
        </p:nvSpPr>
        <p:spPr>
          <a:xfrm>
            <a:off x="6812068" y="991048"/>
            <a:ext cx="1996970" cy="719138"/>
          </a:xfrm>
          <a:prstGeom prst="snip1Rect">
            <a:avLst/>
          </a:prstGeom>
          <a:solidFill>
            <a:schemeClr val="bg1"/>
          </a:solidFill>
          <a:ln>
            <a:solidFill>
              <a:srgbClr val="10BAB1"/>
            </a:solidFill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anchor="t"/>
          <a:lstStyle/>
          <a:p>
            <a:pPr algn="ctr" eaLnBrk="1" hangingPunct="1">
              <a:defRPr/>
            </a:pPr>
            <a:r>
              <a:rPr lang="es-ES" b="1" dirty="0" err="1">
                <a:solidFill>
                  <a:srgbClr val="0E4878"/>
                </a:solidFill>
              </a:rPr>
              <a:t>Multidecadal</a:t>
            </a:r>
            <a:r>
              <a:rPr lang="es-ES" b="1" dirty="0">
                <a:solidFill>
                  <a:srgbClr val="0E4878"/>
                </a:solidFill>
              </a:rPr>
              <a:t> and </a:t>
            </a:r>
            <a:r>
              <a:rPr lang="es-ES" b="1" dirty="0" err="1">
                <a:solidFill>
                  <a:srgbClr val="0E4878"/>
                </a:solidFill>
              </a:rPr>
              <a:t>Projections</a:t>
            </a:r>
            <a:endParaRPr lang="es-ES" b="1" dirty="0">
              <a:solidFill>
                <a:srgbClr val="0E4878"/>
              </a:solidFill>
            </a:endParaRPr>
          </a:p>
        </p:txBody>
      </p:sp>
      <p:cxnSp>
        <p:nvCxnSpPr>
          <p:cNvPr id="8" name="3 Conector recto"/>
          <p:cNvCxnSpPr/>
          <p:nvPr/>
        </p:nvCxnSpPr>
        <p:spPr>
          <a:xfrm>
            <a:off x="241300" y="2077084"/>
            <a:ext cx="8684733" cy="0"/>
          </a:xfrm>
          <a:prstGeom prst="line">
            <a:avLst/>
          </a:prstGeom>
          <a:ln w="254000">
            <a:solidFill>
              <a:srgbClr val="10BAB1"/>
            </a:solidFill>
            <a:headEnd type="none" w="med" len="med"/>
            <a:tailEnd type="stealth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13"/>
          <p:cNvSpPr txBox="1"/>
          <p:nvPr/>
        </p:nvSpPr>
        <p:spPr>
          <a:xfrm>
            <a:off x="1060417" y="1892418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E4878"/>
                </a:solidFill>
              </a:rPr>
              <a:t>●</a:t>
            </a:r>
            <a:endParaRPr lang="en-GB" dirty="0">
              <a:solidFill>
                <a:srgbClr val="0E4878"/>
              </a:solidFill>
            </a:endParaRPr>
          </a:p>
        </p:txBody>
      </p:sp>
      <p:sp>
        <p:nvSpPr>
          <p:cNvPr id="10" name="TextBox 16"/>
          <p:cNvSpPr txBox="1"/>
          <p:nvPr/>
        </p:nvSpPr>
        <p:spPr>
          <a:xfrm>
            <a:off x="3080700" y="1874764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11" name="TextBox 17"/>
          <p:cNvSpPr txBox="1"/>
          <p:nvPr/>
        </p:nvSpPr>
        <p:spPr>
          <a:xfrm>
            <a:off x="4737102" y="1872515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E4878"/>
                </a:solidFill>
              </a:rPr>
              <a:t>●</a:t>
            </a:r>
            <a:endParaRPr lang="en-GB" dirty="0">
              <a:solidFill>
                <a:srgbClr val="0E4878"/>
              </a:solidFill>
            </a:endParaRPr>
          </a:p>
        </p:txBody>
      </p:sp>
      <p:sp>
        <p:nvSpPr>
          <p:cNvPr id="12" name="TextBox 18"/>
          <p:cNvSpPr txBox="1"/>
          <p:nvPr/>
        </p:nvSpPr>
        <p:spPr>
          <a:xfrm>
            <a:off x="6181140" y="1874764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13" name="TextBox 22"/>
          <p:cNvSpPr txBox="1"/>
          <p:nvPr/>
        </p:nvSpPr>
        <p:spPr>
          <a:xfrm>
            <a:off x="7508709" y="1872515"/>
            <a:ext cx="2689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dirty="0">
                <a:solidFill>
                  <a:srgbClr val="004890"/>
                </a:solidFill>
              </a:rPr>
              <a:t>●</a:t>
            </a:r>
            <a:endParaRPr lang="en-GB" dirty="0">
              <a:solidFill>
                <a:srgbClr val="004890"/>
              </a:solidFill>
            </a:endParaRPr>
          </a:p>
        </p:txBody>
      </p:sp>
      <p:sp>
        <p:nvSpPr>
          <p:cNvPr id="15" name="TextBox 23"/>
          <p:cNvSpPr txBox="1"/>
          <p:nvPr/>
        </p:nvSpPr>
        <p:spPr>
          <a:xfrm>
            <a:off x="2415070" y="1667022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10 d-1 month</a:t>
            </a:r>
          </a:p>
        </p:txBody>
      </p:sp>
      <p:sp>
        <p:nvSpPr>
          <p:cNvPr id="16" name="Rectangle 25"/>
          <p:cNvSpPr/>
          <p:nvPr/>
        </p:nvSpPr>
        <p:spPr>
          <a:xfrm>
            <a:off x="4080900" y="1667022"/>
            <a:ext cx="153574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/>
            <a:r>
              <a:rPr lang="en-US" sz="1400" dirty="0">
                <a:solidFill>
                  <a:srgbClr val="124484">
                    <a:lumMod val="50000"/>
                  </a:srgb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1  </a:t>
            </a:r>
            <a:r>
              <a:rPr lang="en-US" sz="1400" dirty="0">
                <a:solidFill>
                  <a:srgbClr val="0E4878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month–7</a:t>
            </a:r>
            <a:r>
              <a:rPr lang="en-US" sz="1400" dirty="0">
                <a:solidFill>
                  <a:srgbClr val="124484">
                    <a:lumMod val="50000"/>
                  </a:srgb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 month</a:t>
            </a:r>
          </a:p>
        </p:txBody>
      </p:sp>
      <p:sp>
        <p:nvSpPr>
          <p:cNvPr id="17" name="TextBox 26"/>
          <p:cNvSpPr txBox="1"/>
          <p:nvPr/>
        </p:nvSpPr>
        <p:spPr>
          <a:xfrm>
            <a:off x="5579188" y="1667022"/>
            <a:ext cx="1447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2-30 years</a:t>
            </a:r>
          </a:p>
        </p:txBody>
      </p:sp>
      <p:sp>
        <p:nvSpPr>
          <p:cNvPr id="18" name="TextBox 27"/>
          <p:cNvSpPr txBox="1"/>
          <p:nvPr/>
        </p:nvSpPr>
        <p:spPr>
          <a:xfrm>
            <a:off x="7022842" y="1667022"/>
            <a:ext cx="14477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rgbClr val="0E4878"/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20-100</a:t>
            </a:r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 years</a:t>
            </a:r>
          </a:p>
        </p:txBody>
      </p:sp>
      <p:pic>
        <p:nvPicPr>
          <p:cNvPr id="19" name="Imagen 1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04934"/>
            <a:ext cx="9144000" cy="2633676"/>
          </a:xfrm>
          <a:prstGeom prst="rect">
            <a:avLst/>
          </a:prstGeom>
          <a:solidFill>
            <a:srgbClr val="F9C327"/>
          </a:solidFill>
          <a:ln>
            <a:noFill/>
          </a:ln>
        </p:spPr>
      </p:pic>
      <p:sp>
        <p:nvSpPr>
          <p:cNvPr id="20" name="Rounded Rectangle 61"/>
          <p:cNvSpPr/>
          <p:nvPr/>
        </p:nvSpPr>
        <p:spPr>
          <a:xfrm>
            <a:off x="2769658" y="2341479"/>
            <a:ext cx="2775100" cy="376195"/>
          </a:xfrm>
          <a:prstGeom prst="roundRect">
            <a:avLst/>
          </a:prstGeom>
          <a:solidFill>
            <a:srgbClr val="F26944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>
                <a:solidFill>
                  <a:schemeClr val="bg1"/>
                </a:solidFill>
                <a:latin typeface="Calibri Light" panose="020F0302020204030204" pitchFamily="34" charset="0"/>
              </a:rPr>
              <a:t>S2S4E project</a:t>
            </a:r>
          </a:p>
        </p:txBody>
      </p:sp>
      <p:cxnSp>
        <p:nvCxnSpPr>
          <p:cNvPr id="23" name="Conector recto 22"/>
          <p:cNvCxnSpPr/>
          <p:nvPr/>
        </p:nvCxnSpPr>
        <p:spPr>
          <a:xfrm>
            <a:off x="0" y="6038610"/>
            <a:ext cx="9144000" cy="0"/>
          </a:xfrm>
          <a:prstGeom prst="line">
            <a:avLst/>
          </a:prstGeom>
          <a:ln w="38100" cmpd="sng">
            <a:solidFill>
              <a:srgbClr val="F9C327"/>
            </a:solidFill>
            <a:headEnd w="lg" len="lg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0" y="3404934"/>
            <a:ext cx="9144000" cy="0"/>
          </a:xfrm>
          <a:prstGeom prst="line">
            <a:avLst/>
          </a:prstGeom>
          <a:ln w="38100" cmpd="sng">
            <a:solidFill>
              <a:srgbClr val="F9C327"/>
            </a:solidFill>
            <a:headEnd w="lg" len="lg"/>
          </a:ln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sp>
        <p:nvSpPr>
          <p:cNvPr id="22" name="TextBox 23"/>
          <p:cNvSpPr txBox="1"/>
          <p:nvPr/>
        </p:nvSpPr>
        <p:spPr>
          <a:xfrm>
            <a:off x="427975" y="1667022"/>
            <a:ext cx="16002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accent1">
                    <a:lumMod val="50000"/>
                  </a:schemeClr>
                </a:solidFill>
                <a:latin typeface="Calibri Light" panose="020F0302020204030204" pitchFamily="34" charset="0"/>
                <a:cs typeface="Arial" panose="020B0604020202020204" pitchFamily="34" charset="0"/>
              </a:rPr>
              <a:t>Present-15d</a:t>
            </a:r>
          </a:p>
        </p:txBody>
      </p:sp>
    </p:spTree>
    <p:extLst>
      <p:ext uri="{BB962C8B-B14F-4D97-AF65-F5344CB8AC3E}">
        <p14:creationId xmlns:p14="http://schemas.microsoft.com/office/powerpoint/2010/main" val="1261686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0"/>
          <a:stretch/>
        </p:blipFill>
        <p:spPr>
          <a:xfrm>
            <a:off x="-38703" y="1107831"/>
            <a:ext cx="9202031" cy="4596282"/>
          </a:xfrm>
          <a:prstGeom prst="rect">
            <a:avLst/>
          </a:prstGeom>
        </p:spPr>
      </p:pic>
      <p:sp>
        <p:nvSpPr>
          <p:cNvPr id="4" name="Rectángulo 3"/>
          <p:cNvSpPr/>
          <p:nvPr/>
        </p:nvSpPr>
        <p:spPr>
          <a:xfrm>
            <a:off x="1545684" y="136635"/>
            <a:ext cx="603325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fr-FR" sz="4400" b="1" dirty="0">
                <a:solidFill>
                  <a:srgbClr val="144173"/>
                </a:solidFill>
                <a:latin typeface="Segoe UI" panose="020B0502040204020203" pitchFamily="34" charset="0"/>
                <a:ea typeface="+mj-ea"/>
                <a:cs typeface="Segoe UI" panose="020B0502040204020203" pitchFamily="34" charset="0"/>
              </a:rPr>
              <a:t>Decision Support Tool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215742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n 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0"/>
          <a:stretch/>
        </p:blipFill>
        <p:spPr>
          <a:xfrm>
            <a:off x="-38703" y="1107831"/>
            <a:ext cx="9202031" cy="4596282"/>
          </a:xfrm>
          <a:prstGeom prst="rect">
            <a:avLst/>
          </a:prstGeom>
        </p:spPr>
      </p:pic>
      <p:sp>
        <p:nvSpPr>
          <p:cNvPr id="2" name="Rectángulo redondeado 1"/>
          <p:cNvSpPr/>
          <p:nvPr/>
        </p:nvSpPr>
        <p:spPr>
          <a:xfrm>
            <a:off x="35168" y="1820207"/>
            <a:ext cx="1441200" cy="954523"/>
          </a:xfrm>
          <a:prstGeom prst="roundRect">
            <a:avLst/>
          </a:prstGeom>
          <a:noFill/>
          <a:ln w="28575">
            <a:solidFill>
              <a:srgbClr val="F2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/>
          <p:cNvSpPr/>
          <p:nvPr/>
        </p:nvSpPr>
        <p:spPr>
          <a:xfrm>
            <a:off x="1529122" y="1820207"/>
            <a:ext cx="6128080" cy="1501062"/>
          </a:xfrm>
          <a:prstGeom prst="rect">
            <a:avLst/>
          </a:prstGeom>
          <a:solidFill>
            <a:srgbClr val="F26944">
              <a:alpha val="8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3" name="CuadroTexto 2"/>
          <p:cNvSpPr txBox="1"/>
          <p:nvPr/>
        </p:nvSpPr>
        <p:spPr>
          <a:xfrm>
            <a:off x="1608004" y="1820207"/>
            <a:ext cx="1740968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Categories</a:t>
            </a:r>
          </a:p>
          <a:p>
            <a:endParaRPr lang="en-GB" sz="1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Essential Climate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Wind 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Solar 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Hydro Energy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Energy Balance</a:t>
            </a:r>
          </a:p>
        </p:txBody>
      </p:sp>
      <p:sp>
        <p:nvSpPr>
          <p:cNvPr id="10" name="CuadroTexto 9"/>
          <p:cNvSpPr txBox="1"/>
          <p:nvPr/>
        </p:nvSpPr>
        <p:spPr>
          <a:xfrm>
            <a:off x="3764271" y="1865070"/>
            <a:ext cx="39632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Variables</a:t>
            </a:r>
          </a:p>
          <a:p>
            <a:endParaRPr lang="en-GB" sz="1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Climate variables (T, wind, precipitation, etc.)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Energy indicators (capacity factor, </a:t>
            </a:r>
            <a:r>
              <a:rPr lang="en-GB" sz="1200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demand,etc</a:t>
            </a: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.)</a:t>
            </a:r>
          </a:p>
        </p:txBody>
      </p:sp>
    </p:spTree>
    <p:extLst>
      <p:ext uri="{BB962C8B-B14F-4D97-AF65-F5344CB8AC3E}">
        <p14:creationId xmlns:p14="http://schemas.microsoft.com/office/powerpoint/2010/main" val="27874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0"/>
          <a:stretch/>
        </p:blipFill>
        <p:spPr>
          <a:xfrm>
            <a:off x="-38703" y="1107831"/>
            <a:ext cx="9202031" cy="4596282"/>
          </a:xfrm>
          <a:prstGeom prst="rect">
            <a:avLst/>
          </a:prstGeom>
        </p:spPr>
      </p:pic>
      <p:sp>
        <p:nvSpPr>
          <p:cNvPr id="3" name="Rectángulo redondeado 2"/>
          <p:cNvSpPr/>
          <p:nvPr/>
        </p:nvSpPr>
        <p:spPr>
          <a:xfrm>
            <a:off x="1694046" y="1355834"/>
            <a:ext cx="3035609" cy="530718"/>
          </a:xfrm>
          <a:prstGeom prst="roundRect">
            <a:avLst/>
          </a:prstGeom>
          <a:noFill/>
          <a:ln w="28575">
            <a:solidFill>
              <a:srgbClr val="F2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/>
          <p:cNvSpPr/>
          <p:nvPr/>
        </p:nvSpPr>
        <p:spPr>
          <a:xfrm>
            <a:off x="1694045" y="1973943"/>
            <a:ext cx="1181039" cy="725295"/>
          </a:xfrm>
          <a:prstGeom prst="rect">
            <a:avLst/>
          </a:prstGeom>
          <a:solidFill>
            <a:srgbClr val="F26944">
              <a:alpha val="8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/>
          <p:cNvSpPr txBox="1"/>
          <p:nvPr/>
        </p:nvSpPr>
        <p:spPr>
          <a:xfrm>
            <a:off x="1688175" y="1978409"/>
            <a:ext cx="1248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Past forecasts </a:t>
            </a:r>
          </a:p>
          <a:p>
            <a:pPr algn="ctr"/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</a:t>
            </a:r>
          </a:p>
          <a:p>
            <a:pPr algn="ctr"/>
            <a:r>
              <a:rPr lang="en-GB" sz="1200" b="1" dirty="0" err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Backtesting</a:t>
            </a:r>
            <a:endParaRPr lang="en-GB" sz="12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Rectángulo 9"/>
          <p:cNvSpPr/>
          <p:nvPr/>
        </p:nvSpPr>
        <p:spPr>
          <a:xfrm>
            <a:off x="2915157" y="1973943"/>
            <a:ext cx="1814498" cy="725295"/>
          </a:xfrm>
          <a:prstGeom prst="rect">
            <a:avLst/>
          </a:prstGeom>
          <a:solidFill>
            <a:srgbClr val="F26944">
              <a:alpha val="8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CuadroTexto 8"/>
          <p:cNvSpPr txBox="1"/>
          <p:nvPr/>
        </p:nvSpPr>
        <p:spPr>
          <a:xfrm>
            <a:off x="3012701" y="2013424"/>
            <a:ext cx="17169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Forecast for the: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next 4 weeks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next 3 months</a:t>
            </a:r>
          </a:p>
        </p:txBody>
      </p:sp>
    </p:spTree>
    <p:extLst>
      <p:ext uri="{BB962C8B-B14F-4D97-AF65-F5344CB8AC3E}">
        <p14:creationId xmlns:p14="http://schemas.microsoft.com/office/powerpoint/2010/main" val="23909029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10"/>
          <a:stretch/>
        </p:blipFill>
        <p:spPr>
          <a:xfrm>
            <a:off x="-38703" y="1107831"/>
            <a:ext cx="9202031" cy="4596282"/>
          </a:xfrm>
          <a:prstGeom prst="rect">
            <a:avLst/>
          </a:prstGeom>
        </p:spPr>
      </p:pic>
      <p:sp>
        <p:nvSpPr>
          <p:cNvPr id="4" name="Rectángulo redondeado 3"/>
          <p:cNvSpPr/>
          <p:nvPr/>
        </p:nvSpPr>
        <p:spPr>
          <a:xfrm>
            <a:off x="7913077" y="2195460"/>
            <a:ext cx="1169377" cy="1084071"/>
          </a:xfrm>
          <a:prstGeom prst="roundRect">
            <a:avLst/>
          </a:prstGeom>
          <a:noFill/>
          <a:ln w="28575">
            <a:solidFill>
              <a:srgbClr val="F2694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Rectángulo 6"/>
          <p:cNvSpPr/>
          <p:nvPr/>
        </p:nvSpPr>
        <p:spPr>
          <a:xfrm>
            <a:off x="5899637" y="2195460"/>
            <a:ext cx="1932565" cy="1084071"/>
          </a:xfrm>
          <a:prstGeom prst="rect">
            <a:avLst/>
          </a:prstGeom>
          <a:solidFill>
            <a:srgbClr val="F26944">
              <a:alpha val="80000"/>
            </a:srgb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8" name="CuadroTexto 7"/>
          <p:cNvSpPr txBox="1"/>
          <p:nvPr/>
        </p:nvSpPr>
        <p:spPr>
          <a:xfrm>
            <a:off x="5994520" y="2195460"/>
            <a:ext cx="17409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Probabilistic forecast</a:t>
            </a:r>
          </a:p>
          <a:p>
            <a:r>
              <a:rPr lang="en-GB" sz="12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with a measure of accuracy</a:t>
            </a:r>
          </a:p>
        </p:txBody>
      </p:sp>
    </p:spTree>
    <p:extLst>
      <p:ext uri="{BB962C8B-B14F-4D97-AF65-F5344CB8AC3E}">
        <p14:creationId xmlns:p14="http://schemas.microsoft.com/office/powerpoint/2010/main" val="2267910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4716</TotalTime>
  <Words>848</Words>
  <Application>Microsoft Office PowerPoint</Application>
  <PresentationFormat>Presentación en pantalla (4:3)</PresentationFormat>
  <Paragraphs>84</Paragraphs>
  <Slides>13</Slides>
  <Notes>13</Notes>
  <HiddenSlides>0</HiddenSlides>
  <MMClips>1</MMClips>
  <ScaleCrop>false</ScaleCrop>
  <HeadingPairs>
    <vt:vector size="6" baseType="variant">
      <vt:variant>
        <vt:lpstr>Fuentes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23" baseType="lpstr">
      <vt:lpstr>Arial</vt:lpstr>
      <vt:lpstr>Calibri</vt:lpstr>
      <vt:lpstr>Calibri Light</vt:lpstr>
      <vt:lpstr>Ebrima</vt:lpstr>
      <vt:lpstr>Gadugi</vt:lpstr>
      <vt:lpstr>Quattrocento Sans</vt:lpstr>
      <vt:lpstr>Segoe UI</vt:lpstr>
      <vt:lpstr>Wingdings</vt:lpstr>
      <vt:lpstr>Wingdings 3</vt:lpstr>
      <vt:lpstr>Thème Office</vt:lpstr>
      <vt:lpstr>Sub-seasonal to seasonal climate predictions for energy</vt:lpstr>
      <vt:lpstr>Presentación de PowerPoint</vt:lpstr>
      <vt:lpstr>Presentación de PowerPoint</vt:lpstr>
      <vt:lpstr>… and climate change too, but what about climate variability?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Co-Production with industrial partners...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Mathilde BAZIN-RETOURS</dc:creator>
  <cp:lastModifiedBy>Ilaria Vigo</cp:lastModifiedBy>
  <cp:revision>163</cp:revision>
  <dcterms:created xsi:type="dcterms:W3CDTF">2017-10-19T10:22:33Z</dcterms:created>
  <dcterms:modified xsi:type="dcterms:W3CDTF">2019-04-09T17:18:49Z</dcterms:modified>
</cp:coreProperties>
</file>