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50"/>
  </p:notesMasterIdLst>
  <p:sldIdLst>
    <p:sldId id="256" r:id="rId2"/>
    <p:sldId id="271" r:id="rId3"/>
    <p:sldId id="318" r:id="rId4"/>
    <p:sldId id="272" r:id="rId5"/>
    <p:sldId id="283" r:id="rId6"/>
    <p:sldId id="275" r:id="rId7"/>
    <p:sldId id="276" r:id="rId8"/>
    <p:sldId id="277" r:id="rId9"/>
    <p:sldId id="278" r:id="rId10"/>
    <p:sldId id="281" r:id="rId11"/>
    <p:sldId id="282" r:id="rId12"/>
    <p:sldId id="314" r:id="rId13"/>
    <p:sldId id="286" r:id="rId14"/>
    <p:sldId id="287" r:id="rId15"/>
    <p:sldId id="288" r:id="rId16"/>
    <p:sldId id="319" r:id="rId17"/>
    <p:sldId id="289" r:id="rId18"/>
    <p:sldId id="290" r:id="rId19"/>
    <p:sldId id="291" r:id="rId20"/>
    <p:sldId id="292" r:id="rId21"/>
    <p:sldId id="321" r:id="rId22"/>
    <p:sldId id="320" r:id="rId23"/>
    <p:sldId id="293" r:id="rId24"/>
    <p:sldId id="294" r:id="rId25"/>
    <p:sldId id="295" r:id="rId26"/>
    <p:sldId id="296" r:id="rId27"/>
    <p:sldId id="297" r:id="rId28"/>
    <p:sldId id="298" r:id="rId29"/>
    <p:sldId id="299" r:id="rId30"/>
    <p:sldId id="300" r:id="rId31"/>
    <p:sldId id="301" r:id="rId32"/>
    <p:sldId id="302" r:id="rId33"/>
    <p:sldId id="303" r:id="rId34"/>
    <p:sldId id="304" r:id="rId35"/>
    <p:sldId id="315" r:id="rId36"/>
    <p:sldId id="305" r:id="rId37"/>
    <p:sldId id="307" r:id="rId38"/>
    <p:sldId id="308" r:id="rId39"/>
    <p:sldId id="309" r:id="rId40"/>
    <p:sldId id="310" r:id="rId41"/>
    <p:sldId id="311" r:id="rId42"/>
    <p:sldId id="313" r:id="rId43"/>
    <p:sldId id="306" r:id="rId44"/>
    <p:sldId id="322" r:id="rId45"/>
    <p:sldId id="316" r:id="rId46"/>
    <p:sldId id="323" r:id="rId47"/>
    <p:sldId id="317" r:id="rId48"/>
    <p:sldId id="269"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290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1212"/>
    <a:srgbClr val="EAEDF2"/>
    <a:srgbClr val="1E2B33"/>
    <a:srgbClr val="2F5597"/>
    <a:srgbClr val="6BA072"/>
    <a:srgbClr val="8FAADC"/>
    <a:srgbClr val="31681E"/>
    <a:srgbClr val="477A2E"/>
    <a:srgbClr val="58A539"/>
    <a:srgbClr val="DCEF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63" autoAdjust="0"/>
    <p:restoredTop sz="94660"/>
  </p:normalViewPr>
  <p:slideViewPr>
    <p:cSldViewPr snapToGrid="0">
      <p:cViewPr varScale="1">
        <p:scale>
          <a:sx n="82" d="100"/>
          <a:sy n="82" d="100"/>
        </p:scale>
        <p:origin x="1464" y="62"/>
      </p:cViewPr>
      <p:guideLst>
        <p:guide orient="horz" pos="2092"/>
        <p:guide pos="2903"/>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2CF067-2BCE-435C-85A5-A3598CA5FCB2}" type="doc">
      <dgm:prSet loTypeId="urn:microsoft.com/office/officeart/2005/8/layout/hProcess7" loCatId="process" qsTypeId="urn:microsoft.com/office/officeart/2005/8/quickstyle/simple1" qsCatId="simple" csTypeId="urn:microsoft.com/office/officeart/2005/8/colors/accent1_2" csCatId="accent1" phldr="1"/>
      <dgm:spPr/>
      <dgm:t>
        <a:bodyPr/>
        <a:lstStyle/>
        <a:p>
          <a:endParaRPr lang="en-US"/>
        </a:p>
      </dgm:t>
    </dgm:pt>
    <dgm:pt modelId="{5644912F-FA56-471C-8342-E56F009038A9}">
      <dgm:prSet phldrT="[Text]" custT="1"/>
      <dgm:spPr/>
      <dgm:t>
        <a:bodyPr/>
        <a:lstStyle/>
        <a:p>
          <a:r>
            <a:rPr lang="en-US" sz="1400" dirty="0"/>
            <a:t>Implement the emulator</a:t>
          </a:r>
        </a:p>
      </dgm:t>
    </dgm:pt>
    <dgm:pt modelId="{125DB4BE-CE0D-4F17-A526-B68CF8BB2EFE}" type="parTrans" cxnId="{57E4B537-2601-4025-B014-0DD51353F10A}">
      <dgm:prSet/>
      <dgm:spPr/>
      <dgm:t>
        <a:bodyPr/>
        <a:lstStyle/>
        <a:p>
          <a:endParaRPr lang="en-US"/>
        </a:p>
      </dgm:t>
    </dgm:pt>
    <dgm:pt modelId="{CEF9BDDF-74CA-412E-AFB2-E460AEEC3A88}" type="sibTrans" cxnId="{57E4B537-2601-4025-B014-0DD51353F10A}">
      <dgm:prSet/>
      <dgm:spPr/>
      <dgm:t>
        <a:bodyPr/>
        <a:lstStyle/>
        <a:p>
          <a:endParaRPr lang="en-US"/>
        </a:p>
      </dgm:t>
    </dgm:pt>
    <dgm:pt modelId="{E9DEE952-4DDD-4C79-8C8F-FFAEE5A45707}">
      <dgm:prSet phldrT="[Text]"/>
      <dgm:spPr/>
      <dgm:t>
        <a:bodyPr/>
        <a:lstStyle/>
        <a:p>
          <a:r>
            <a:rPr lang="en-US" dirty="0"/>
            <a:t>Replace REAL declarations</a:t>
          </a:r>
        </a:p>
      </dgm:t>
    </dgm:pt>
    <dgm:pt modelId="{B1B15C9E-EF92-4E85-9A2D-2BEC5871A172}" type="parTrans" cxnId="{A8D24678-CBDD-4293-A0DB-6F07A7FDB7BC}">
      <dgm:prSet/>
      <dgm:spPr/>
      <dgm:t>
        <a:bodyPr/>
        <a:lstStyle/>
        <a:p>
          <a:endParaRPr lang="en-US"/>
        </a:p>
      </dgm:t>
    </dgm:pt>
    <dgm:pt modelId="{77009632-D361-4EE7-B363-324BC3C18AD4}" type="sibTrans" cxnId="{A8D24678-CBDD-4293-A0DB-6F07A7FDB7BC}">
      <dgm:prSet/>
      <dgm:spPr/>
      <dgm:t>
        <a:bodyPr/>
        <a:lstStyle/>
        <a:p>
          <a:endParaRPr lang="en-US"/>
        </a:p>
      </dgm:t>
    </dgm:pt>
    <dgm:pt modelId="{ADAB6BC3-162E-4ACE-BD51-1B215A0AD5E2}">
      <dgm:prSet phldrT="[Text]" custT="1"/>
      <dgm:spPr/>
      <dgm:t>
        <a:bodyPr/>
        <a:lstStyle/>
        <a:p>
          <a:r>
            <a:rPr lang="en-US" sz="1400" dirty="0"/>
            <a:t>Design the tests</a:t>
          </a:r>
        </a:p>
      </dgm:t>
    </dgm:pt>
    <dgm:pt modelId="{67257631-9793-4FFD-9484-29F4487F19D8}" type="parTrans" cxnId="{12BED69F-20D1-485E-A7FB-8BC20C619609}">
      <dgm:prSet/>
      <dgm:spPr/>
      <dgm:t>
        <a:bodyPr/>
        <a:lstStyle/>
        <a:p>
          <a:endParaRPr lang="en-US"/>
        </a:p>
      </dgm:t>
    </dgm:pt>
    <dgm:pt modelId="{9C2A05B4-642B-46A4-B081-906016F863E0}" type="sibTrans" cxnId="{12BED69F-20D1-485E-A7FB-8BC20C619609}">
      <dgm:prSet/>
      <dgm:spPr/>
      <dgm:t>
        <a:bodyPr/>
        <a:lstStyle/>
        <a:p>
          <a:endParaRPr lang="en-US"/>
        </a:p>
      </dgm:t>
    </dgm:pt>
    <dgm:pt modelId="{B9A77DCD-2A5E-4810-9430-D2A5654A2EE4}">
      <dgm:prSet phldrT="[Text]"/>
      <dgm:spPr/>
      <dgm:t>
        <a:bodyPr/>
        <a:lstStyle/>
        <a:p>
          <a:r>
            <a:rPr lang="en-US" dirty="0"/>
            <a:t>Define the error</a:t>
          </a:r>
        </a:p>
      </dgm:t>
    </dgm:pt>
    <dgm:pt modelId="{2F11EF88-98FF-4CF1-A2A5-322B1DE84194}" type="parTrans" cxnId="{D5D3C63B-1E58-49EC-9376-7400C89927CB}">
      <dgm:prSet/>
      <dgm:spPr/>
      <dgm:t>
        <a:bodyPr/>
        <a:lstStyle/>
        <a:p>
          <a:endParaRPr lang="en-US"/>
        </a:p>
      </dgm:t>
    </dgm:pt>
    <dgm:pt modelId="{D1914115-70D0-4BB9-8372-F28834A306B7}" type="sibTrans" cxnId="{D5D3C63B-1E58-49EC-9376-7400C89927CB}">
      <dgm:prSet/>
      <dgm:spPr/>
      <dgm:t>
        <a:bodyPr/>
        <a:lstStyle/>
        <a:p>
          <a:endParaRPr lang="en-US"/>
        </a:p>
      </dgm:t>
    </dgm:pt>
    <dgm:pt modelId="{431BC10B-3F85-40BE-9622-1ACDC704F9CC}">
      <dgm:prSet phldrT="[Text]" custT="1"/>
      <dgm:spPr/>
      <dgm:t>
        <a:bodyPr/>
        <a:lstStyle/>
        <a:p>
          <a:r>
            <a:rPr lang="en-US" sz="1400" dirty="0"/>
            <a:t>Execute tests</a:t>
          </a:r>
        </a:p>
      </dgm:t>
    </dgm:pt>
    <dgm:pt modelId="{F1F3F385-B955-4008-846E-3E4F0B62B91B}" type="parTrans" cxnId="{D4FF1A8E-0FCA-40BE-A25A-119519A0F47C}">
      <dgm:prSet/>
      <dgm:spPr/>
      <dgm:t>
        <a:bodyPr/>
        <a:lstStyle/>
        <a:p>
          <a:endParaRPr lang="en-US"/>
        </a:p>
      </dgm:t>
    </dgm:pt>
    <dgm:pt modelId="{B384F60C-6DB9-496D-9902-DB292A7264F8}" type="sibTrans" cxnId="{D4FF1A8E-0FCA-40BE-A25A-119519A0F47C}">
      <dgm:prSet/>
      <dgm:spPr/>
      <dgm:t>
        <a:bodyPr/>
        <a:lstStyle/>
        <a:p>
          <a:endParaRPr lang="en-US"/>
        </a:p>
      </dgm:t>
    </dgm:pt>
    <dgm:pt modelId="{FAB93EE8-EA97-420E-A891-052593B6F4E4}">
      <dgm:prSet phldrT="[Text]"/>
      <dgm:spPr/>
      <dgm:t>
        <a:bodyPr/>
        <a:lstStyle/>
        <a:p>
          <a:r>
            <a:rPr lang="en-US" b="0" dirty="0"/>
            <a:t>Manage all the different tests (eventually thousands)</a:t>
          </a:r>
        </a:p>
      </dgm:t>
    </dgm:pt>
    <dgm:pt modelId="{30801EFB-D287-45FF-917C-408F82B72172}" type="parTrans" cxnId="{ADA17809-322A-4177-ACD3-F31718C477E6}">
      <dgm:prSet/>
      <dgm:spPr/>
      <dgm:t>
        <a:bodyPr/>
        <a:lstStyle/>
        <a:p>
          <a:endParaRPr lang="en-US"/>
        </a:p>
      </dgm:t>
    </dgm:pt>
    <dgm:pt modelId="{028571C6-CD71-44B3-A327-0805EDF9F0BD}" type="sibTrans" cxnId="{ADA17809-322A-4177-ACD3-F31718C477E6}">
      <dgm:prSet/>
      <dgm:spPr/>
      <dgm:t>
        <a:bodyPr/>
        <a:lstStyle/>
        <a:p>
          <a:endParaRPr lang="en-US"/>
        </a:p>
      </dgm:t>
    </dgm:pt>
    <dgm:pt modelId="{F92EC4E6-8138-43A5-A8FD-26C4917BF224}">
      <dgm:prSet phldrT="[Text]" custT="1"/>
      <dgm:spPr/>
      <dgm:t>
        <a:bodyPr/>
        <a:lstStyle/>
        <a:p>
          <a:r>
            <a:rPr lang="en-US" sz="1400" dirty="0"/>
            <a:t>Assimilate results</a:t>
          </a:r>
        </a:p>
      </dgm:t>
    </dgm:pt>
    <dgm:pt modelId="{72A9D06C-9368-46CD-88C8-6DA1067AC78D}" type="parTrans" cxnId="{C253D85D-F78D-42FF-A142-CFBF549D2DFC}">
      <dgm:prSet/>
      <dgm:spPr/>
      <dgm:t>
        <a:bodyPr/>
        <a:lstStyle/>
        <a:p>
          <a:endParaRPr lang="en-US"/>
        </a:p>
      </dgm:t>
    </dgm:pt>
    <dgm:pt modelId="{8C9ECD60-8231-4873-8AED-15E375B9B6B8}" type="sibTrans" cxnId="{C253D85D-F78D-42FF-A142-CFBF549D2DFC}">
      <dgm:prSet/>
      <dgm:spPr/>
      <dgm:t>
        <a:bodyPr/>
        <a:lstStyle/>
        <a:p>
          <a:endParaRPr lang="en-US"/>
        </a:p>
      </dgm:t>
    </dgm:pt>
    <dgm:pt modelId="{35B89A6B-102E-4805-A3A4-7C4DF689763F}">
      <dgm:prSet phldrT="[Text]"/>
      <dgm:spPr/>
      <dgm:t>
        <a:bodyPr/>
        <a:lstStyle/>
        <a:p>
          <a:r>
            <a:rPr lang="en-US" dirty="0"/>
            <a:t>Convert the results to something meaningful and useful</a:t>
          </a:r>
        </a:p>
      </dgm:t>
    </dgm:pt>
    <dgm:pt modelId="{53235C80-F581-4094-BDFB-96F15134A079}" type="parTrans" cxnId="{22C6F240-DB24-421E-8B6E-B602A488B921}">
      <dgm:prSet/>
      <dgm:spPr/>
      <dgm:t>
        <a:bodyPr/>
        <a:lstStyle/>
        <a:p>
          <a:endParaRPr lang="en-US"/>
        </a:p>
      </dgm:t>
    </dgm:pt>
    <dgm:pt modelId="{A79606AD-B8B5-4A58-877F-33349F8A9995}" type="sibTrans" cxnId="{22C6F240-DB24-421E-8B6E-B602A488B921}">
      <dgm:prSet/>
      <dgm:spPr/>
      <dgm:t>
        <a:bodyPr/>
        <a:lstStyle/>
        <a:p>
          <a:endParaRPr lang="en-US"/>
        </a:p>
      </dgm:t>
    </dgm:pt>
    <dgm:pt modelId="{8DBA907F-5F86-479C-A580-946A378A1139}">
      <dgm:prSet phldrT="[Text]"/>
      <dgm:spPr/>
      <dgm:t>
        <a:bodyPr/>
        <a:lstStyle/>
        <a:p>
          <a:r>
            <a:rPr lang="en-US" dirty="0"/>
            <a:t>Solve calls to external routines</a:t>
          </a:r>
        </a:p>
      </dgm:t>
    </dgm:pt>
    <dgm:pt modelId="{3C4E094A-15B4-4323-B061-E40214016466}" type="parTrans" cxnId="{C5868B3D-ABB8-481A-88D4-51FC71254420}">
      <dgm:prSet/>
      <dgm:spPr/>
      <dgm:t>
        <a:bodyPr/>
        <a:lstStyle/>
        <a:p>
          <a:endParaRPr lang="en-US"/>
        </a:p>
      </dgm:t>
    </dgm:pt>
    <dgm:pt modelId="{FE0F4680-2EFD-4AEC-AB7C-66F48CC15F1E}" type="sibTrans" cxnId="{C5868B3D-ABB8-481A-88D4-51FC71254420}">
      <dgm:prSet/>
      <dgm:spPr/>
      <dgm:t>
        <a:bodyPr/>
        <a:lstStyle/>
        <a:p>
          <a:endParaRPr lang="en-US"/>
        </a:p>
      </dgm:t>
    </dgm:pt>
    <dgm:pt modelId="{4C2E4B4F-0D08-4949-AA11-3F1E47A037BE}">
      <dgm:prSet phldrT="[Text]"/>
      <dgm:spPr/>
      <dgm:t>
        <a:bodyPr/>
        <a:lstStyle/>
        <a:p>
          <a:r>
            <a:rPr lang="en-US" dirty="0"/>
            <a:t>Fix function calls with hardcoded reals</a:t>
          </a:r>
        </a:p>
      </dgm:t>
    </dgm:pt>
    <dgm:pt modelId="{F983361D-CA10-437F-B7B4-4EF9AFDBF798}" type="parTrans" cxnId="{8B46EA2C-49AD-4D0D-82B2-CDA83B926EBE}">
      <dgm:prSet/>
      <dgm:spPr/>
      <dgm:t>
        <a:bodyPr/>
        <a:lstStyle/>
        <a:p>
          <a:endParaRPr lang="en-US"/>
        </a:p>
      </dgm:t>
    </dgm:pt>
    <dgm:pt modelId="{7F449443-9EE7-4961-A539-BE171B551D58}" type="sibTrans" cxnId="{8B46EA2C-49AD-4D0D-82B2-CDA83B926EBE}">
      <dgm:prSet/>
      <dgm:spPr/>
      <dgm:t>
        <a:bodyPr/>
        <a:lstStyle/>
        <a:p>
          <a:endParaRPr lang="en-US"/>
        </a:p>
      </dgm:t>
    </dgm:pt>
    <dgm:pt modelId="{0CE1890A-AB69-4D93-869F-2EB3E8615236}">
      <dgm:prSet phldrT="[Text]"/>
      <dgm:spPr/>
      <dgm:t>
        <a:bodyPr/>
        <a:lstStyle/>
        <a:p>
          <a:r>
            <a:rPr lang="en-US" dirty="0"/>
            <a:t>Fix read and write statements</a:t>
          </a:r>
        </a:p>
      </dgm:t>
    </dgm:pt>
    <dgm:pt modelId="{7FFC15E5-AA7B-4BE4-805E-FEA8BD5B4031}" type="parTrans" cxnId="{9DA83FD9-2A9A-4F29-AFF3-6FB5DBEB6EAF}">
      <dgm:prSet/>
      <dgm:spPr/>
      <dgm:t>
        <a:bodyPr/>
        <a:lstStyle/>
        <a:p>
          <a:endParaRPr lang="en-US"/>
        </a:p>
      </dgm:t>
    </dgm:pt>
    <dgm:pt modelId="{1E2EA30B-BC6B-4EFB-81E0-D93B22F2F070}" type="sibTrans" cxnId="{9DA83FD9-2A9A-4F29-AFF3-6FB5DBEB6EAF}">
      <dgm:prSet/>
      <dgm:spPr/>
      <dgm:t>
        <a:bodyPr/>
        <a:lstStyle/>
        <a:p>
          <a:endParaRPr lang="en-US"/>
        </a:p>
      </dgm:t>
    </dgm:pt>
    <dgm:pt modelId="{B2A06049-2C6A-4105-AA95-070EAA7E7337}">
      <dgm:prSet phldrT="[Text]"/>
      <dgm:spPr/>
      <dgm:t>
        <a:bodyPr/>
        <a:lstStyle/>
        <a:p>
          <a:r>
            <a:rPr lang="en-US" dirty="0"/>
            <a:t>Fix parameter declarations</a:t>
          </a:r>
        </a:p>
      </dgm:t>
    </dgm:pt>
    <dgm:pt modelId="{83C410FC-7176-443D-A3CE-76826C1937CA}" type="parTrans" cxnId="{0CD35466-0332-4700-98CE-C700E41AD858}">
      <dgm:prSet/>
      <dgm:spPr/>
      <dgm:t>
        <a:bodyPr/>
        <a:lstStyle/>
        <a:p>
          <a:endParaRPr lang="en-US"/>
        </a:p>
      </dgm:t>
    </dgm:pt>
    <dgm:pt modelId="{6FDADC0B-85DC-4F0A-A6E8-BA94832572A9}" type="sibTrans" cxnId="{0CD35466-0332-4700-98CE-C700E41AD858}">
      <dgm:prSet/>
      <dgm:spPr/>
      <dgm:t>
        <a:bodyPr/>
        <a:lstStyle/>
        <a:p>
          <a:endParaRPr lang="en-US"/>
        </a:p>
      </dgm:t>
    </dgm:pt>
    <dgm:pt modelId="{C06C22C4-022A-48FD-AD83-446AEA4C0DDA}">
      <dgm:prSet phldrT="[Text]"/>
      <dgm:spPr/>
      <dgm:t>
        <a:bodyPr/>
        <a:lstStyle/>
        <a:p>
          <a:r>
            <a:rPr lang="en-US" dirty="0"/>
            <a:t>Some more minor issues</a:t>
          </a:r>
        </a:p>
      </dgm:t>
    </dgm:pt>
    <dgm:pt modelId="{345BCF43-5D66-4F30-84F4-B5EC727302E9}" type="parTrans" cxnId="{9EC875CE-A296-47E6-82C9-21B526344224}">
      <dgm:prSet/>
      <dgm:spPr/>
      <dgm:t>
        <a:bodyPr/>
        <a:lstStyle/>
        <a:p>
          <a:endParaRPr lang="en-US"/>
        </a:p>
      </dgm:t>
    </dgm:pt>
    <dgm:pt modelId="{535A7280-723A-4F03-B7BF-9E80F1C66738}" type="sibTrans" cxnId="{9EC875CE-A296-47E6-82C9-21B526344224}">
      <dgm:prSet/>
      <dgm:spPr/>
      <dgm:t>
        <a:bodyPr/>
        <a:lstStyle/>
        <a:p>
          <a:endParaRPr lang="en-US"/>
        </a:p>
      </dgm:t>
    </dgm:pt>
    <dgm:pt modelId="{125D53C6-678C-4F1D-A2C8-950F995D6471}">
      <dgm:prSet phldrT="[Text]"/>
      <dgm:spPr/>
      <dgm:t>
        <a:bodyPr/>
        <a:lstStyle/>
        <a:p>
          <a:r>
            <a:rPr lang="en-US" dirty="0"/>
            <a:t>Minimize the number of tests</a:t>
          </a:r>
        </a:p>
        <a:p>
          <a:r>
            <a:rPr lang="en-US" dirty="0"/>
            <a:t>Generate the </a:t>
          </a:r>
          <a:r>
            <a:rPr lang="en-US" dirty="0" err="1"/>
            <a:t>namelists</a:t>
          </a:r>
          <a:endParaRPr lang="en-US" dirty="0"/>
        </a:p>
      </dgm:t>
    </dgm:pt>
    <dgm:pt modelId="{0C5CFF5E-9FD1-41A7-AFAA-06A56732CFBF}" type="parTrans" cxnId="{353F415B-F424-4F3D-B9CA-5C24015377C9}">
      <dgm:prSet/>
      <dgm:spPr/>
      <dgm:t>
        <a:bodyPr/>
        <a:lstStyle/>
        <a:p>
          <a:endParaRPr lang="en-US"/>
        </a:p>
      </dgm:t>
    </dgm:pt>
    <dgm:pt modelId="{791DC5C4-12E0-4A5F-9CD2-B818DA404A8E}" type="sibTrans" cxnId="{353F415B-F424-4F3D-B9CA-5C24015377C9}">
      <dgm:prSet/>
      <dgm:spPr/>
      <dgm:t>
        <a:bodyPr/>
        <a:lstStyle/>
        <a:p>
          <a:endParaRPr lang="en-US"/>
        </a:p>
      </dgm:t>
    </dgm:pt>
    <dgm:pt modelId="{9A83E984-8E28-4714-BF4A-7F38347CF43D}">
      <dgm:prSet phldrT="[Text]"/>
      <dgm:spPr/>
      <dgm:t>
        <a:bodyPr/>
        <a:lstStyle/>
        <a:p>
          <a:r>
            <a:rPr lang="en-US" b="0" dirty="0"/>
            <a:t>Handle dependencies</a:t>
          </a:r>
        </a:p>
      </dgm:t>
    </dgm:pt>
    <dgm:pt modelId="{45E1A5BB-8309-45DC-9D39-775E2EBD3B88}" type="parTrans" cxnId="{F51CCB06-F05C-4CEE-ADE1-DEE6C4F64E39}">
      <dgm:prSet/>
      <dgm:spPr/>
      <dgm:t>
        <a:bodyPr/>
        <a:lstStyle/>
        <a:p>
          <a:endParaRPr lang="en-US"/>
        </a:p>
      </dgm:t>
    </dgm:pt>
    <dgm:pt modelId="{209FAEF3-EBAA-4AD1-A1B3-900A953347E8}" type="sibTrans" cxnId="{F51CCB06-F05C-4CEE-ADE1-DEE6C4F64E39}">
      <dgm:prSet/>
      <dgm:spPr/>
      <dgm:t>
        <a:bodyPr/>
        <a:lstStyle/>
        <a:p>
          <a:endParaRPr lang="en-US"/>
        </a:p>
      </dgm:t>
    </dgm:pt>
    <dgm:pt modelId="{9CFE7234-9F67-4F7C-B1BB-C220EA43B10D}">
      <dgm:prSet phldrT="[Text]"/>
      <dgm:spPr/>
      <dgm:t>
        <a:bodyPr/>
        <a:lstStyle/>
        <a:p>
          <a:r>
            <a:rPr lang="en-US" b="0" dirty="0"/>
            <a:t>Collect results</a:t>
          </a:r>
        </a:p>
      </dgm:t>
    </dgm:pt>
    <dgm:pt modelId="{79C244E9-C805-4648-8F1F-DE2346D52E69}" type="parTrans" cxnId="{993135F5-F2F6-48BC-AF0C-34EC23278631}">
      <dgm:prSet/>
      <dgm:spPr/>
      <dgm:t>
        <a:bodyPr/>
        <a:lstStyle/>
        <a:p>
          <a:endParaRPr lang="en-US"/>
        </a:p>
      </dgm:t>
    </dgm:pt>
    <dgm:pt modelId="{691C99ED-AD96-4A4B-81B7-FFC89540461A}" type="sibTrans" cxnId="{993135F5-F2F6-48BC-AF0C-34EC23278631}">
      <dgm:prSet/>
      <dgm:spPr/>
      <dgm:t>
        <a:bodyPr/>
        <a:lstStyle/>
        <a:p>
          <a:endParaRPr lang="en-US"/>
        </a:p>
      </dgm:t>
    </dgm:pt>
    <dgm:pt modelId="{03D3AC24-8DB5-4B13-AA35-23B65A413F5E}" type="pres">
      <dgm:prSet presAssocID="{122CF067-2BCE-435C-85A5-A3598CA5FCB2}" presName="Name0" presStyleCnt="0">
        <dgm:presLayoutVars>
          <dgm:dir/>
          <dgm:animLvl val="lvl"/>
          <dgm:resizeHandles val="exact"/>
        </dgm:presLayoutVars>
      </dgm:prSet>
      <dgm:spPr/>
    </dgm:pt>
    <dgm:pt modelId="{E2291AF2-F7DF-4CA4-9510-D978EE682B31}" type="pres">
      <dgm:prSet presAssocID="{5644912F-FA56-471C-8342-E56F009038A9}" presName="compositeNode" presStyleCnt="0">
        <dgm:presLayoutVars>
          <dgm:bulletEnabled val="1"/>
        </dgm:presLayoutVars>
      </dgm:prSet>
      <dgm:spPr/>
    </dgm:pt>
    <dgm:pt modelId="{AEB9D87D-2176-4ED2-BCA6-2496B0507AF4}" type="pres">
      <dgm:prSet presAssocID="{5644912F-FA56-471C-8342-E56F009038A9}" presName="bgRect" presStyleLbl="node1" presStyleIdx="0" presStyleCnt="4"/>
      <dgm:spPr/>
    </dgm:pt>
    <dgm:pt modelId="{10BE72E8-1DF0-4EA0-93E6-0E1CEE71D816}" type="pres">
      <dgm:prSet presAssocID="{5644912F-FA56-471C-8342-E56F009038A9}" presName="parentNode" presStyleLbl="node1" presStyleIdx="0" presStyleCnt="4">
        <dgm:presLayoutVars>
          <dgm:chMax val="0"/>
          <dgm:bulletEnabled val="1"/>
        </dgm:presLayoutVars>
      </dgm:prSet>
      <dgm:spPr/>
    </dgm:pt>
    <dgm:pt modelId="{FC0CFE03-FF06-451E-A26B-9D85D750A048}" type="pres">
      <dgm:prSet presAssocID="{5644912F-FA56-471C-8342-E56F009038A9}" presName="childNode" presStyleLbl="node1" presStyleIdx="0" presStyleCnt="4">
        <dgm:presLayoutVars>
          <dgm:bulletEnabled val="1"/>
        </dgm:presLayoutVars>
      </dgm:prSet>
      <dgm:spPr/>
    </dgm:pt>
    <dgm:pt modelId="{C0D5B70E-29E2-4D46-84C8-D084E0EA0C53}" type="pres">
      <dgm:prSet presAssocID="{CEF9BDDF-74CA-412E-AFB2-E460AEEC3A88}" presName="hSp" presStyleCnt="0"/>
      <dgm:spPr/>
    </dgm:pt>
    <dgm:pt modelId="{A6AC2C07-FA02-4B2D-9E48-0C2D2B7D25E2}" type="pres">
      <dgm:prSet presAssocID="{CEF9BDDF-74CA-412E-AFB2-E460AEEC3A88}" presName="vProcSp" presStyleCnt="0"/>
      <dgm:spPr/>
    </dgm:pt>
    <dgm:pt modelId="{F15C1B45-0877-43EB-956D-6DADC5E0A955}" type="pres">
      <dgm:prSet presAssocID="{CEF9BDDF-74CA-412E-AFB2-E460AEEC3A88}" presName="vSp1" presStyleCnt="0"/>
      <dgm:spPr/>
    </dgm:pt>
    <dgm:pt modelId="{B3470F0B-ACB4-4DDD-9AF5-83A25D23D587}" type="pres">
      <dgm:prSet presAssocID="{CEF9BDDF-74CA-412E-AFB2-E460AEEC3A88}" presName="simulatedConn" presStyleLbl="solidFgAcc1" presStyleIdx="0" presStyleCnt="3"/>
      <dgm:spPr/>
    </dgm:pt>
    <dgm:pt modelId="{5340632B-18D0-48FD-9080-D09E4BF0992D}" type="pres">
      <dgm:prSet presAssocID="{CEF9BDDF-74CA-412E-AFB2-E460AEEC3A88}" presName="vSp2" presStyleCnt="0"/>
      <dgm:spPr/>
    </dgm:pt>
    <dgm:pt modelId="{17E1586F-E07B-445B-A5E2-2479DA3C97C7}" type="pres">
      <dgm:prSet presAssocID="{CEF9BDDF-74CA-412E-AFB2-E460AEEC3A88}" presName="sibTrans" presStyleCnt="0"/>
      <dgm:spPr/>
    </dgm:pt>
    <dgm:pt modelId="{9118FD93-6C31-43FC-B2A9-8F74A7CA815E}" type="pres">
      <dgm:prSet presAssocID="{ADAB6BC3-162E-4ACE-BD51-1B215A0AD5E2}" presName="compositeNode" presStyleCnt="0">
        <dgm:presLayoutVars>
          <dgm:bulletEnabled val="1"/>
        </dgm:presLayoutVars>
      </dgm:prSet>
      <dgm:spPr/>
    </dgm:pt>
    <dgm:pt modelId="{2C744C5D-8FAA-4F35-9203-257223EF6D48}" type="pres">
      <dgm:prSet presAssocID="{ADAB6BC3-162E-4ACE-BD51-1B215A0AD5E2}" presName="bgRect" presStyleLbl="node1" presStyleIdx="1" presStyleCnt="4"/>
      <dgm:spPr/>
    </dgm:pt>
    <dgm:pt modelId="{D2281A8B-9B94-42C5-A18B-8443ED151BE2}" type="pres">
      <dgm:prSet presAssocID="{ADAB6BC3-162E-4ACE-BD51-1B215A0AD5E2}" presName="parentNode" presStyleLbl="node1" presStyleIdx="1" presStyleCnt="4">
        <dgm:presLayoutVars>
          <dgm:chMax val="0"/>
          <dgm:bulletEnabled val="1"/>
        </dgm:presLayoutVars>
      </dgm:prSet>
      <dgm:spPr/>
    </dgm:pt>
    <dgm:pt modelId="{DC4B8BB2-7AFE-431E-AB70-35BFBDA7CEF7}" type="pres">
      <dgm:prSet presAssocID="{ADAB6BC3-162E-4ACE-BD51-1B215A0AD5E2}" presName="childNode" presStyleLbl="node1" presStyleIdx="1" presStyleCnt="4">
        <dgm:presLayoutVars>
          <dgm:bulletEnabled val="1"/>
        </dgm:presLayoutVars>
      </dgm:prSet>
      <dgm:spPr/>
    </dgm:pt>
    <dgm:pt modelId="{062983B6-2CCA-4846-915C-EDE18C382661}" type="pres">
      <dgm:prSet presAssocID="{9C2A05B4-642B-46A4-B081-906016F863E0}" presName="hSp" presStyleCnt="0"/>
      <dgm:spPr/>
    </dgm:pt>
    <dgm:pt modelId="{27D874BF-42E4-445F-B4D6-00E9B5279DF0}" type="pres">
      <dgm:prSet presAssocID="{9C2A05B4-642B-46A4-B081-906016F863E0}" presName="vProcSp" presStyleCnt="0"/>
      <dgm:spPr/>
    </dgm:pt>
    <dgm:pt modelId="{51D2630F-1710-4196-BC3A-90488EE38612}" type="pres">
      <dgm:prSet presAssocID="{9C2A05B4-642B-46A4-B081-906016F863E0}" presName="vSp1" presStyleCnt="0"/>
      <dgm:spPr/>
    </dgm:pt>
    <dgm:pt modelId="{49E600F3-BC4C-4612-8A51-4C177FD85EA0}" type="pres">
      <dgm:prSet presAssocID="{9C2A05B4-642B-46A4-B081-906016F863E0}" presName="simulatedConn" presStyleLbl="solidFgAcc1" presStyleIdx="1" presStyleCnt="3"/>
      <dgm:spPr/>
    </dgm:pt>
    <dgm:pt modelId="{911C1623-F34B-4011-8160-E1FE2A13B1AA}" type="pres">
      <dgm:prSet presAssocID="{9C2A05B4-642B-46A4-B081-906016F863E0}" presName="vSp2" presStyleCnt="0"/>
      <dgm:spPr/>
    </dgm:pt>
    <dgm:pt modelId="{06BAAB17-6C76-4444-A2D4-58A57C4AE8D3}" type="pres">
      <dgm:prSet presAssocID="{9C2A05B4-642B-46A4-B081-906016F863E0}" presName="sibTrans" presStyleCnt="0"/>
      <dgm:spPr/>
    </dgm:pt>
    <dgm:pt modelId="{05157C32-480A-4083-8DCC-61417850C590}" type="pres">
      <dgm:prSet presAssocID="{431BC10B-3F85-40BE-9622-1ACDC704F9CC}" presName="compositeNode" presStyleCnt="0">
        <dgm:presLayoutVars>
          <dgm:bulletEnabled val="1"/>
        </dgm:presLayoutVars>
      </dgm:prSet>
      <dgm:spPr/>
    </dgm:pt>
    <dgm:pt modelId="{EC305006-C02C-4023-ADF3-02A3C290F74D}" type="pres">
      <dgm:prSet presAssocID="{431BC10B-3F85-40BE-9622-1ACDC704F9CC}" presName="bgRect" presStyleLbl="node1" presStyleIdx="2" presStyleCnt="4"/>
      <dgm:spPr/>
    </dgm:pt>
    <dgm:pt modelId="{01498EA9-2C1A-4F2C-B672-F5048C243B91}" type="pres">
      <dgm:prSet presAssocID="{431BC10B-3F85-40BE-9622-1ACDC704F9CC}" presName="parentNode" presStyleLbl="node1" presStyleIdx="2" presStyleCnt="4">
        <dgm:presLayoutVars>
          <dgm:chMax val="0"/>
          <dgm:bulletEnabled val="1"/>
        </dgm:presLayoutVars>
      </dgm:prSet>
      <dgm:spPr/>
    </dgm:pt>
    <dgm:pt modelId="{AA2274C2-42FA-4E46-8571-36C66EA42688}" type="pres">
      <dgm:prSet presAssocID="{431BC10B-3F85-40BE-9622-1ACDC704F9CC}" presName="childNode" presStyleLbl="node1" presStyleIdx="2" presStyleCnt="4">
        <dgm:presLayoutVars>
          <dgm:bulletEnabled val="1"/>
        </dgm:presLayoutVars>
      </dgm:prSet>
      <dgm:spPr/>
    </dgm:pt>
    <dgm:pt modelId="{59150215-0A41-4E34-BD32-2083EE39851C}" type="pres">
      <dgm:prSet presAssocID="{B384F60C-6DB9-496D-9902-DB292A7264F8}" presName="hSp" presStyleCnt="0"/>
      <dgm:spPr/>
    </dgm:pt>
    <dgm:pt modelId="{F70C89C9-96A0-47AC-B75E-4B3E2F5242F6}" type="pres">
      <dgm:prSet presAssocID="{B384F60C-6DB9-496D-9902-DB292A7264F8}" presName="vProcSp" presStyleCnt="0"/>
      <dgm:spPr/>
    </dgm:pt>
    <dgm:pt modelId="{8B756150-C1DB-4C8D-ADE7-58783CD90194}" type="pres">
      <dgm:prSet presAssocID="{B384F60C-6DB9-496D-9902-DB292A7264F8}" presName="vSp1" presStyleCnt="0"/>
      <dgm:spPr/>
    </dgm:pt>
    <dgm:pt modelId="{B26766AC-AD6D-4D93-8A17-B86008F051E1}" type="pres">
      <dgm:prSet presAssocID="{B384F60C-6DB9-496D-9902-DB292A7264F8}" presName="simulatedConn" presStyleLbl="solidFgAcc1" presStyleIdx="2" presStyleCnt="3"/>
      <dgm:spPr/>
    </dgm:pt>
    <dgm:pt modelId="{A2DD3648-69D3-4727-89CB-BB7DC72E0BA0}" type="pres">
      <dgm:prSet presAssocID="{B384F60C-6DB9-496D-9902-DB292A7264F8}" presName="vSp2" presStyleCnt="0"/>
      <dgm:spPr/>
    </dgm:pt>
    <dgm:pt modelId="{25B81594-7D5D-4495-B6F5-BF02E9E7C644}" type="pres">
      <dgm:prSet presAssocID="{B384F60C-6DB9-496D-9902-DB292A7264F8}" presName="sibTrans" presStyleCnt="0"/>
      <dgm:spPr/>
    </dgm:pt>
    <dgm:pt modelId="{77CE21A8-5D9F-46FE-9CA5-D63B529204B2}" type="pres">
      <dgm:prSet presAssocID="{F92EC4E6-8138-43A5-A8FD-26C4917BF224}" presName="compositeNode" presStyleCnt="0">
        <dgm:presLayoutVars>
          <dgm:bulletEnabled val="1"/>
        </dgm:presLayoutVars>
      </dgm:prSet>
      <dgm:spPr/>
    </dgm:pt>
    <dgm:pt modelId="{7E6FB365-64BB-432C-84FF-917F9AAE03C9}" type="pres">
      <dgm:prSet presAssocID="{F92EC4E6-8138-43A5-A8FD-26C4917BF224}" presName="bgRect" presStyleLbl="node1" presStyleIdx="3" presStyleCnt="4"/>
      <dgm:spPr/>
    </dgm:pt>
    <dgm:pt modelId="{4801C42F-E8D0-47EF-AE72-6266B88BF0EA}" type="pres">
      <dgm:prSet presAssocID="{F92EC4E6-8138-43A5-A8FD-26C4917BF224}" presName="parentNode" presStyleLbl="node1" presStyleIdx="3" presStyleCnt="4">
        <dgm:presLayoutVars>
          <dgm:chMax val="0"/>
          <dgm:bulletEnabled val="1"/>
        </dgm:presLayoutVars>
      </dgm:prSet>
      <dgm:spPr/>
    </dgm:pt>
    <dgm:pt modelId="{F69F9FCE-3927-4BE4-A64E-4E4E0A08CB4A}" type="pres">
      <dgm:prSet presAssocID="{F92EC4E6-8138-43A5-A8FD-26C4917BF224}" presName="childNode" presStyleLbl="node1" presStyleIdx="3" presStyleCnt="4">
        <dgm:presLayoutVars>
          <dgm:bulletEnabled val="1"/>
        </dgm:presLayoutVars>
      </dgm:prSet>
      <dgm:spPr/>
    </dgm:pt>
  </dgm:ptLst>
  <dgm:cxnLst>
    <dgm:cxn modelId="{F51CCB06-F05C-4CEE-ADE1-DEE6C4F64E39}" srcId="{431BC10B-3F85-40BE-9622-1ACDC704F9CC}" destId="{9A83E984-8E28-4714-BF4A-7F38347CF43D}" srcOrd="1" destOrd="0" parTransId="{45E1A5BB-8309-45DC-9D39-775E2EBD3B88}" sibTransId="{209FAEF3-EBAA-4AD1-A1B3-900A953347E8}"/>
    <dgm:cxn modelId="{16B27707-47FA-4E66-B7DC-B28C5A17B359}" type="presOf" srcId="{C06C22C4-022A-48FD-AD83-446AEA4C0DDA}" destId="{FC0CFE03-FF06-451E-A26B-9D85D750A048}" srcOrd="0" destOrd="5" presId="urn:microsoft.com/office/officeart/2005/8/layout/hProcess7"/>
    <dgm:cxn modelId="{ADA17809-322A-4177-ACD3-F31718C477E6}" srcId="{431BC10B-3F85-40BE-9622-1ACDC704F9CC}" destId="{FAB93EE8-EA97-420E-A891-052593B6F4E4}" srcOrd="0" destOrd="0" parTransId="{30801EFB-D287-45FF-917C-408F82B72172}" sibTransId="{028571C6-CD71-44B3-A327-0805EDF9F0BD}"/>
    <dgm:cxn modelId="{C897891D-4D80-4622-96D1-6156CC1E5567}" type="presOf" srcId="{B2A06049-2C6A-4105-AA95-070EAA7E7337}" destId="{FC0CFE03-FF06-451E-A26B-9D85D750A048}" srcOrd="0" destOrd="1" presId="urn:microsoft.com/office/officeart/2005/8/layout/hProcess7"/>
    <dgm:cxn modelId="{8B46EA2C-49AD-4D0D-82B2-CDA83B926EBE}" srcId="{5644912F-FA56-471C-8342-E56F009038A9}" destId="{4C2E4B4F-0D08-4949-AA11-3F1E47A037BE}" srcOrd="3" destOrd="0" parTransId="{F983361D-CA10-437F-B7B4-4EF9AFDBF798}" sibTransId="{7F449443-9EE7-4961-A539-BE171B551D58}"/>
    <dgm:cxn modelId="{57E4B537-2601-4025-B014-0DD51353F10A}" srcId="{122CF067-2BCE-435C-85A5-A3598CA5FCB2}" destId="{5644912F-FA56-471C-8342-E56F009038A9}" srcOrd="0" destOrd="0" parTransId="{125DB4BE-CE0D-4F17-A526-B68CF8BB2EFE}" sibTransId="{CEF9BDDF-74CA-412E-AFB2-E460AEEC3A88}"/>
    <dgm:cxn modelId="{A85B8A38-D608-49E6-975F-8B3B294AF2B6}" type="presOf" srcId="{F92EC4E6-8138-43A5-A8FD-26C4917BF224}" destId="{4801C42F-E8D0-47EF-AE72-6266B88BF0EA}" srcOrd="1" destOrd="0" presId="urn:microsoft.com/office/officeart/2005/8/layout/hProcess7"/>
    <dgm:cxn modelId="{D5D3C63B-1E58-49EC-9376-7400C89927CB}" srcId="{ADAB6BC3-162E-4ACE-BD51-1B215A0AD5E2}" destId="{B9A77DCD-2A5E-4810-9430-D2A5654A2EE4}" srcOrd="0" destOrd="0" parTransId="{2F11EF88-98FF-4CF1-A2A5-322B1DE84194}" sibTransId="{D1914115-70D0-4BB9-8372-F28834A306B7}"/>
    <dgm:cxn modelId="{51B5453C-1BD5-4C3E-9F81-1D3924501297}" type="presOf" srcId="{125D53C6-678C-4F1D-A2C8-950F995D6471}" destId="{DC4B8BB2-7AFE-431E-AB70-35BFBDA7CEF7}" srcOrd="0" destOrd="1" presId="urn:microsoft.com/office/officeart/2005/8/layout/hProcess7"/>
    <dgm:cxn modelId="{C5868B3D-ABB8-481A-88D4-51FC71254420}" srcId="{5644912F-FA56-471C-8342-E56F009038A9}" destId="{8DBA907F-5F86-479C-A580-946A378A1139}" srcOrd="2" destOrd="0" parTransId="{3C4E094A-15B4-4323-B061-E40214016466}" sibTransId="{FE0F4680-2EFD-4AEC-AB7C-66F48CC15F1E}"/>
    <dgm:cxn modelId="{22C6F240-DB24-421E-8B6E-B602A488B921}" srcId="{F92EC4E6-8138-43A5-A8FD-26C4917BF224}" destId="{35B89A6B-102E-4805-A3A4-7C4DF689763F}" srcOrd="0" destOrd="0" parTransId="{53235C80-F581-4094-BDFB-96F15134A079}" sibTransId="{A79606AD-B8B5-4A58-877F-33349F8A9995}"/>
    <dgm:cxn modelId="{353F415B-F424-4F3D-B9CA-5C24015377C9}" srcId="{ADAB6BC3-162E-4ACE-BD51-1B215A0AD5E2}" destId="{125D53C6-678C-4F1D-A2C8-950F995D6471}" srcOrd="1" destOrd="0" parTransId="{0C5CFF5E-9FD1-41A7-AFAA-06A56732CFBF}" sibTransId="{791DC5C4-12E0-4A5F-9CD2-B818DA404A8E}"/>
    <dgm:cxn modelId="{C253D85D-F78D-42FF-A142-CFBF549D2DFC}" srcId="{122CF067-2BCE-435C-85A5-A3598CA5FCB2}" destId="{F92EC4E6-8138-43A5-A8FD-26C4917BF224}" srcOrd="3" destOrd="0" parTransId="{72A9D06C-9368-46CD-88C8-6DA1067AC78D}" sibTransId="{8C9ECD60-8231-4873-8AED-15E375B9B6B8}"/>
    <dgm:cxn modelId="{07131042-0286-4796-8DA9-173F6E217ED3}" type="presOf" srcId="{5644912F-FA56-471C-8342-E56F009038A9}" destId="{AEB9D87D-2176-4ED2-BCA6-2496B0507AF4}" srcOrd="0" destOrd="0" presId="urn:microsoft.com/office/officeart/2005/8/layout/hProcess7"/>
    <dgm:cxn modelId="{0CD35466-0332-4700-98CE-C700E41AD858}" srcId="{5644912F-FA56-471C-8342-E56F009038A9}" destId="{B2A06049-2C6A-4105-AA95-070EAA7E7337}" srcOrd="1" destOrd="0" parTransId="{83C410FC-7176-443D-A3CE-76826C1937CA}" sibTransId="{6FDADC0B-85DC-4F0A-A6E8-BA94832572A9}"/>
    <dgm:cxn modelId="{627AF44F-2D95-4C97-84EE-E229C82EE202}" type="presOf" srcId="{9A83E984-8E28-4714-BF4A-7F38347CF43D}" destId="{AA2274C2-42FA-4E46-8571-36C66EA42688}" srcOrd="0" destOrd="1" presId="urn:microsoft.com/office/officeart/2005/8/layout/hProcess7"/>
    <dgm:cxn modelId="{A8D24678-CBDD-4293-A0DB-6F07A7FDB7BC}" srcId="{5644912F-FA56-471C-8342-E56F009038A9}" destId="{E9DEE952-4DDD-4C79-8C8F-FFAEE5A45707}" srcOrd="0" destOrd="0" parTransId="{B1B15C9E-EF92-4E85-9A2D-2BEC5871A172}" sibTransId="{77009632-D361-4EE7-B363-324BC3C18AD4}"/>
    <dgm:cxn modelId="{EE6BA38D-C8FD-4898-9D93-D29D7BBE23A1}" type="presOf" srcId="{0CE1890A-AB69-4D93-869F-2EB3E8615236}" destId="{FC0CFE03-FF06-451E-A26B-9D85D750A048}" srcOrd="0" destOrd="4" presId="urn:microsoft.com/office/officeart/2005/8/layout/hProcess7"/>
    <dgm:cxn modelId="{D4FF1A8E-0FCA-40BE-A25A-119519A0F47C}" srcId="{122CF067-2BCE-435C-85A5-A3598CA5FCB2}" destId="{431BC10B-3F85-40BE-9622-1ACDC704F9CC}" srcOrd="2" destOrd="0" parTransId="{F1F3F385-B955-4008-846E-3E4F0B62B91B}" sibTransId="{B384F60C-6DB9-496D-9902-DB292A7264F8}"/>
    <dgm:cxn modelId="{4F759C90-8CEA-46BD-8052-246F023C7193}" type="presOf" srcId="{F92EC4E6-8138-43A5-A8FD-26C4917BF224}" destId="{7E6FB365-64BB-432C-84FF-917F9AAE03C9}" srcOrd="0" destOrd="0" presId="urn:microsoft.com/office/officeart/2005/8/layout/hProcess7"/>
    <dgm:cxn modelId="{2E17FB9D-6508-457B-860E-91AD9991F073}" type="presOf" srcId="{ADAB6BC3-162E-4ACE-BD51-1B215A0AD5E2}" destId="{2C744C5D-8FAA-4F35-9203-257223EF6D48}" srcOrd="0" destOrd="0" presId="urn:microsoft.com/office/officeart/2005/8/layout/hProcess7"/>
    <dgm:cxn modelId="{12BED69F-20D1-485E-A7FB-8BC20C619609}" srcId="{122CF067-2BCE-435C-85A5-A3598CA5FCB2}" destId="{ADAB6BC3-162E-4ACE-BD51-1B215A0AD5E2}" srcOrd="1" destOrd="0" parTransId="{67257631-9793-4FFD-9484-29F4487F19D8}" sibTransId="{9C2A05B4-642B-46A4-B081-906016F863E0}"/>
    <dgm:cxn modelId="{524FABA4-82FD-4E73-8C6B-EFEB001C969F}" type="presOf" srcId="{E9DEE952-4DDD-4C79-8C8F-FFAEE5A45707}" destId="{FC0CFE03-FF06-451E-A26B-9D85D750A048}" srcOrd="0" destOrd="0" presId="urn:microsoft.com/office/officeart/2005/8/layout/hProcess7"/>
    <dgm:cxn modelId="{6FB6FBAF-F6F2-414D-BBA3-63BA03269233}" type="presOf" srcId="{9CFE7234-9F67-4F7C-B1BB-C220EA43B10D}" destId="{AA2274C2-42FA-4E46-8571-36C66EA42688}" srcOrd="0" destOrd="2" presId="urn:microsoft.com/office/officeart/2005/8/layout/hProcess7"/>
    <dgm:cxn modelId="{C4E13FB1-6CD3-4613-BFF5-7C0236725A7F}" type="presOf" srcId="{8DBA907F-5F86-479C-A580-946A378A1139}" destId="{FC0CFE03-FF06-451E-A26B-9D85D750A048}" srcOrd="0" destOrd="2" presId="urn:microsoft.com/office/officeart/2005/8/layout/hProcess7"/>
    <dgm:cxn modelId="{0B0AE5B7-EC69-4ABF-9583-DED21CD57A05}" type="presOf" srcId="{431BC10B-3F85-40BE-9622-1ACDC704F9CC}" destId="{01498EA9-2C1A-4F2C-B672-F5048C243B91}" srcOrd="1" destOrd="0" presId="urn:microsoft.com/office/officeart/2005/8/layout/hProcess7"/>
    <dgm:cxn modelId="{D690C2BB-A82B-4EAB-B29F-323B70E756CC}" type="presOf" srcId="{122CF067-2BCE-435C-85A5-A3598CA5FCB2}" destId="{03D3AC24-8DB5-4B13-AA35-23B65A413F5E}" srcOrd="0" destOrd="0" presId="urn:microsoft.com/office/officeart/2005/8/layout/hProcess7"/>
    <dgm:cxn modelId="{9EC875CE-A296-47E6-82C9-21B526344224}" srcId="{5644912F-FA56-471C-8342-E56F009038A9}" destId="{C06C22C4-022A-48FD-AD83-446AEA4C0DDA}" srcOrd="5" destOrd="0" parTransId="{345BCF43-5D66-4F30-84F4-B5EC727302E9}" sibTransId="{535A7280-723A-4F03-B7BF-9E80F1C66738}"/>
    <dgm:cxn modelId="{902257D4-E2A5-4F65-B7B8-7807259968D5}" type="presOf" srcId="{431BC10B-3F85-40BE-9622-1ACDC704F9CC}" destId="{EC305006-C02C-4023-ADF3-02A3C290F74D}" srcOrd="0" destOrd="0" presId="urn:microsoft.com/office/officeart/2005/8/layout/hProcess7"/>
    <dgm:cxn modelId="{0CD03FD6-DC96-43D3-938A-5AAE31D0EB95}" type="presOf" srcId="{5644912F-FA56-471C-8342-E56F009038A9}" destId="{10BE72E8-1DF0-4EA0-93E6-0E1CEE71D816}" srcOrd="1" destOrd="0" presId="urn:microsoft.com/office/officeart/2005/8/layout/hProcess7"/>
    <dgm:cxn modelId="{9DA83FD9-2A9A-4F29-AFF3-6FB5DBEB6EAF}" srcId="{5644912F-FA56-471C-8342-E56F009038A9}" destId="{0CE1890A-AB69-4D93-869F-2EB3E8615236}" srcOrd="4" destOrd="0" parTransId="{7FFC15E5-AA7B-4BE4-805E-FEA8BD5B4031}" sibTransId="{1E2EA30B-BC6B-4EFB-81E0-D93B22F2F070}"/>
    <dgm:cxn modelId="{C9F903DE-7D78-4AD9-B7EA-FF1D6D2ED96D}" type="presOf" srcId="{ADAB6BC3-162E-4ACE-BD51-1B215A0AD5E2}" destId="{D2281A8B-9B94-42C5-A18B-8443ED151BE2}" srcOrd="1" destOrd="0" presId="urn:microsoft.com/office/officeart/2005/8/layout/hProcess7"/>
    <dgm:cxn modelId="{D94FCBEB-162A-4A0D-95FB-090EF6A2C2CD}" type="presOf" srcId="{FAB93EE8-EA97-420E-A891-052593B6F4E4}" destId="{AA2274C2-42FA-4E46-8571-36C66EA42688}" srcOrd="0" destOrd="0" presId="urn:microsoft.com/office/officeart/2005/8/layout/hProcess7"/>
    <dgm:cxn modelId="{207765EE-577C-49FF-B1D1-A9A22EAA41FB}" type="presOf" srcId="{35B89A6B-102E-4805-A3A4-7C4DF689763F}" destId="{F69F9FCE-3927-4BE4-A64E-4E4E0A08CB4A}" srcOrd="0" destOrd="0" presId="urn:microsoft.com/office/officeart/2005/8/layout/hProcess7"/>
    <dgm:cxn modelId="{993135F5-F2F6-48BC-AF0C-34EC23278631}" srcId="{431BC10B-3F85-40BE-9622-1ACDC704F9CC}" destId="{9CFE7234-9F67-4F7C-B1BB-C220EA43B10D}" srcOrd="2" destOrd="0" parTransId="{79C244E9-C805-4648-8F1F-DE2346D52E69}" sibTransId="{691C99ED-AD96-4A4B-81B7-FFC89540461A}"/>
    <dgm:cxn modelId="{B6BADDF6-113B-4DC0-8915-4A5ED6573A70}" type="presOf" srcId="{B9A77DCD-2A5E-4810-9430-D2A5654A2EE4}" destId="{DC4B8BB2-7AFE-431E-AB70-35BFBDA7CEF7}" srcOrd="0" destOrd="0" presId="urn:microsoft.com/office/officeart/2005/8/layout/hProcess7"/>
    <dgm:cxn modelId="{DF77A3FB-BD6C-4300-8E52-B465805A9D14}" type="presOf" srcId="{4C2E4B4F-0D08-4949-AA11-3F1E47A037BE}" destId="{FC0CFE03-FF06-451E-A26B-9D85D750A048}" srcOrd="0" destOrd="3" presId="urn:microsoft.com/office/officeart/2005/8/layout/hProcess7"/>
    <dgm:cxn modelId="{3FD6CDDE-2456-4E54-A10C-37DB77557C16}" type="presParOf" srcId="{03D3AC24-8DB5-4B13-AA35-23B65A413F5E}" destId="{E2291AF2-F7DF-4CA4-9510-D978EE682B31}" srcOrd="0" destOrd="0" presId="urn:microsoft.com/office/officeart/2005/8/layout/hProcess7"/>
    <dgm:cxn modelId="{67D92FC8-E082-4AC9-9420-31038B49F0E2}" type="presParOf" srcId="{E2291AF2-F7DF-4CA4-9510-D978EE682B31}" destId="{AEB9D87D-2176-4ED2-BCA6-2496B0507AF4}" srcOrd="0" destOrd="0" presId="urn:microsoft.com/office/officeart/2005/8/layout/hProcess7"/>
    <dgm:cxn modelId="{BE7C19A4-225B-40DD-9465-5BFE2CAC5F05}" type="presParOf" srcId="{E2291AF2-F7DF-4CA4-9510-D978EE682B31}" destId="{10BE72E8-1DF0-4EA0-93E6-0E1CEE71D816}" srcOrd="1" destOrd="0" presId="urn:microsoft.com/office/officeart/2005/8/layout/hProcess7"/>
    <dgm:cxn modelId="{0BE99E29-4C9C-442D-B7AA-CE2F35320B39}" type="presParOf" srcId="{E2291AF2-F7DF-4CA4-9510-D978EE682B31}" destId="{FC0CFE03-FF06-451E-A26B-9D85D750A048}" srcOrd="2" destOrd="0" presId="urn:microsoft.com/office/officeart/2005/8/layout/hProcess7"/>
    <dgm:cxn modelId="{8B36A996-A85D-43CF-9A5E-77FF8DE68159}" type="presParOf" srcId="{03D3AC24-8DB5-4B13-AA35-23B65A413F5E}" destId="{C0D5B70E-29E2-4D46-84C8-D084E0EA0C53}" srcOrd="1" destOrd="0" presId="urn:microsoft.com/office/officeart/2005/8/layout/hProcess7"/>
    <dgm:cxn modelId="{0F0869FA-4BB9-4E79-A7D5-A8941F16316D}" type="presParOf" srcId="{03D3AC24-8DB5-4B13-AA35-23B65A413F5E}" destId="{A6AC2C07-FA02-4B2D-9E48-0C2D2B7D25E2}" srcOrd="2" destOrd="0" presId="urn:microsoft.com/office/officeart/2005/8/layout/hProcess7"/>
    <dgm:cxn modelId="{EAC87D32-3028-4FC0-A3EC-C9F04DB69203}" type="presParOf" srcId="{A6AC2C07-FA02-4B2D-9E48-0C2D2B7D25E2}" destId="{F15C1B45-0877-43EB-956D-6DADC5E0A955}" srcOrd="0" destOrd="0" presId="urn:microsoft.com/office/officeart/2005/8/layout/hProcess7"/>
    <dgm:cxn modelId="{2C5E969A-38C1-4697-BDA8-7D7A95FE6019}" type="presParOf" srcId="{A6AC2C07-FA02-4B2D-9E48-0C2D2B7D25E2}" destId="{B3470F0B-ACB4-4DDD-9AF5-83A25D23D587}" srcOrd="1" destOrd="0" presId="urn:microsoft.com/office/officeart/2005/8/layout/hProcess7"/>
    <dgm:cxn modelId="{8C0821F9-7E7F-4D33-832D-7E48370B7EE8}" type="presParOf" srcId="{A6AC2C07-FA02-4B2D-9E48-0C2D2B7D25E2}" destId="{5340632B-18D0-48FD-9080-D09E4BF0992D}" srcOrd="2" destOrd="0" presId="urn:microsoft.com/office/officeart/2005/8/layout/hProcess7"/>
    <dgm:cxn modelId="{56D36024-545C-471E-B841-F522B58420D0}" type="presParOf" srcId="{03D3AC24-8DB5-4B13-AA35-23B65A413F5E}" destId="{17E1586F-E07B-445B-A5E2-2479DA3C97C7}" srcOrd="3" destOrd="0" presId="urn:microsoft.com/office/officeart/2005/8/layout/hProcess7"/>
    <dgm:cxn modelId="{8AECA558-55BB-4D9A-A97E-D4CAD957CEBB}" type="presParOf" srcId="{03D3AC24-8DB5-4B13-AA35-23B65A413F5E}" destId="{9118FD93-6C31-43FC-B2A9-8F74A7CA815E}" srcOrd="4" destOrd="0" presId="urn:microsoft.com/office/officeart/2005/8/layout/hProcess7"/>
    <dgm:cxn modelId="{222DDD16-8A3C-4C92-98CB-43BDC3E82015}" type="presParOf" srcId="{9118FD93-6C31-43FC-B2A9-8F74A7CA815E}" destId="{2C744C5D-8FAA-4F35-9203-257223EF6D48}" srcOrd="0" destOrd="0" presId="urn:microsoft.com/office/officeart/2005/8/layout/hProcess7"/>
    <dgm:cxn modelId="{C6B1565C-510A-40F4-9B42-EAEE52B1EF01}" type="presParOf" srcId="{9118FD93-6C31-43FC-B2A9-8F74A7CA815E}" destId="{D2281A8B-9B94-42C5-A18B-8443ED151BE2}" srcOrd="1" destOrd="0" presId="urn:microsoft.com/office/officeart/2005/8/layout/hProcess7"/>
    <dgm:cxn modelId="{AFF157A5-9C07-4046-A254-98387A3CD7E3}" type="presParOf" srcId="{9118FD93-6C31-43FC-B2A9-8F74A7CA815E}" destId="{DC4B8BB2-7AFE-431E-AB70-35BFBDA7CEF7}" srcOrd="2" destOrd="0" presId="urn:microsoft.com/office/officeart/2005/8/layout/hProcess7"/>
    <dgm:cxn modelId="{11C1F2CA-1CB5-41FE-A185-7CC6F1C53847}" type="presParOf" srcId="{03D3AC24-8DB5-4B13-AA35-23B65A413F5E}" destId="{062983B6-2CCA-4846-915C-EDE18C382661}" srcOrd="5" destOrd="0" presId="urn:microsoft.com/office/officeart/2005/8/layout/hProcess7"/>
    <dgm:cxn modelId="{91F32F51-343B-4C4D-8CF8-5AFB0CC46E73}" type="presParOf" srcId="{03D3AC24-8DB5-4B13-AA35-23B65A413F5E}" destId="{27D874BF-42E4-445F-B4D6-00E9B5279DF0}" srcOrd="6" destOrd="0" presId="urn:microsoft.com/office/officeart/2005/8/layout/hProcess7"/>
    <dgm:cxn modelId="{8D8EF6DA-AB94-42A7-AE8A-CC862A94F3F1}" type="presParOf" srcId="{27D874BF-42E4-445F-B4D6-00E9B5279DF0}" destId="{51D2630F-1710-4196-BC3A-90488EE38612}" srcOrd="0" destOrd="0" presId="urn:microsoft.com/office/officeart/2005/8/layout/hProcess7"/>
    <dgm:cxn modelId="{EA83D712-873A-49D8-8639-792A864EC415}" type="presParOf" srcId="{27D874BF-42E4-445F-B4D6-00E9B5279DF0}" destId="{49E600F3-BC4C-4612-8A51-4C177FD85EA0}" srcOrd="1" destOrd="0" presId="urn:microsoft.com/office/officeart/2005/8/layout/hProcess7"/>
    <dgm:cxn modelId="{0722C9B9-2C87-446F-9A8A-46F6BC77B7B9}" type="presParOf" srcId="{27D874BF-42E4-445F-B4D6-00E9B5279DF0}" destId="{911C1623-F34B-4011-8160-E1FE2A13B1AA}" srcOrd="2" destOrd="0" presId="urn:microsoft.com/office/officeart/2005/8/layout/hProcess7"/>
    <dgm:cxn modelId="{79DB9EBC-3E68-436C-A562-3C9E9DBE91D4}" type="presParOf" srcId="{03D3AC24-8DB5-4B13-AA35-23B65A413F5E}" destId="{06BAAB17-6C76-4444-A2D4-58A57C4AE8D3}" srcOrd="7" destOrd="0" presId="urn:microsoft.com/office/officeart/2005/8/layout/hProcess7"/>
    <dgm:cxn modelId="{7495E2ED-C6BE-41D4-81F9-F9F355282745}" type="presParOf" srcId="{03D3AC24-8DB5-4B13-AA35-23B65A413F5E}" destId="{05157C32-480A-4083-8DCC-61417850C590}" srcOrd="8" destOrd="0" presId="urn:microsoft.com/office/officeart/2005/8/layout/hProcess7"/>
    <dgm:cxn modelId="{2BD21F5A-4C3F-44EC-99B4-88182FC16199}" type="presParOf" srcId="{05157C32-480A-4083-8DCC-61417850C590}" destId="{EC305006-C02C-4023-ADF3-02A3C290F74D}" srcOrd="0" destOrd="0" presId="urn:microsoft.com/office/officeart/2005/8/layout/hProcess7"/>
    <dgm:cxn modelId="{7A705B1D-10A6-4335-8EE5-F0A017B2233B}" type="presParOf" srcId="{05157C32-480A-4083-8DCC-61417850C590}" destId="{01498EA9-2C1A-4F2C-B672-F5048C243B91}" srcOrd="1" destOrd="0" presId="urn:microsoft.com/office/officeart/2005/8/layout/hProcess7"/>
    <dgm:cxn modelId="{279B6D8A-AE97-4177-A27B-8DCCE33647BD}" type="presParOf" srcId="{05157C32-480A-4083-8DCC-61417850C590}" destId="{AA2274C2-42FA-4E46-8571-36C66EA42688}" srcOrd="2" destOrd="0" presId="urn:microsoft.com/office/officeart/2005/8/layout/hProcess7"/>
    <dgm:cxn modelId="{6BC32190-3BE1-47D8-8796-B65912D1D1FF}" type="presParOf" srcId="{03D3AC24-8DB5-4B13-AA35-23B65A413F5E}" destId="{59150215-0A41-4E34-BD32-2083EE39851C}" srcOrd="9" destOrd="0" presId="urn:microsoft.com/office/officeart/2005/8/layout/hProcess7"/>
    <dgm:cxn modelId="{762B44C4-D031-48FA-BC40-DC37F8C84B0D}" type="presParOf" srcId="{03D3AC24-8DB5-4B13-AA35-23B65A413F5E}" destId="{F70C89C9-96A0-47AC-B75E-4B3E2F5242F6}" srcOrd="10" destOrd="0" presId="urn:microsoft.com/office/officeart/2005/8/layout/hProcess7"/>
    <dgm:cxn modelId="{3A7DB7D5-7CA7-4F38-A4D3-3DC4B51B1ECD}" type="presParOf" srcId="{F70C89C9-96A0-47AC-B75E-4B3E2F5242F6}" destId="{8B756150-C1DB-4C8D-ADE7-58783CD90194}" srcOrd="0" destOrd="0" presId="urn:microsoft.com/office/officeart/2005/8/layout/hProcess7"/>
    <dgm:cxn modelId="{536DC7BB-73CF-4551-8519-D138B3E9A994}" type="presParOf" srcId="{F70C89C9-96A0-47AC-B75E-4B3E2F5242F6}" destId="{B26766AC-AD6D-4D93-8A17-B86008F051E1}" srcOrd="1" destOrd="0" presId="urn:microsoft.com/office/officeart/2005/8/layout/hProcess7"/>
    <dgm:cxn modelId="{C35D4E89-33D7-4E3C-9773-395116A6783E}" type="presParOf" srcId="{F70C89C9-96A0-47AC-B75E-4B3E2F5242F6}" destId="{A2DD3648-69D3-4727-89CB-BB7DC72E0BA0}" srcOrd="2" destOrd="0" presId="urn:microsoft.com/office/officeart/2005/8/layout/hProcess7"/>
    <dgm:cxn modelId="{4CE3B285-0981-4DC1-8B57-C0E82C72338B}" type="presParOf" srcId="{03D3AC24-8DB5-4B13-AA35-23B65A413F5E}" destId="{25B81594-7D5D-4495-B6F5-BF02E9E7C644}" srcOrd="11" destOrd="0" presId="urn:microsoft.com/office/officeart/2005/8/layout/hProcess7"/>
    <dgm:cxn modelId="{730B0C30-FE97-4C38-917F-972AECAFA220}" type="presParOf" srcId="{03D3AC24-8DB5-4B13-AA35-23B65A413F5E}" destId="{77CE21A8-5D9F-46FE-9CA5-D63B529204B2}" srcOrd="12" destOrd="0" presId="urn:microsoft.com/office/officeart/2005/8/layout/hProcess7"/>
    <dgm:cxn modelId="{6670AF9B-2530-4465-B374-B8B583A86641}" type="presParOf" srcId="{77CE21A8-5D9F-46FE-9CA5-D63B529204B2}" destId="{7E6FB365-64BB-432C-84FF-917F9AAE03C9}" srcOrd="0" destOrd="0" presId="urn:microsoft.com/office/officeart/2005/8/layout/hProcess7"/>
    <dgm:cxn modelId="{DA3AE556-146D-4417-9EA9-5A133CE5D69E}" type="presParOf" srcId="{77CE21A8-5D9F-46FE-9CA5-D63B529204B2}" destId="{4801C42F-E8D0-47EF-AE72-6266B88BF0EA}" srcOrd="1" destOrd="0" presId="urn:microsoft.com/office/officeart/2005/8/layout/hProcess7"/>
    <dgm:cxn modelId="{757FC964-88AD-46BA-B6DC-169DCB0C2A2D}" type="presParOf" srcId="{77CE21A8-5D9F-46FE-9CA5-D63B529204B2}" destId="{F69F9FCE-3927-4BE4-A64E-4E4E0A08CB4A}"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B9D87D-2176-4ED2-BCA6-2496B0507AF4}">
      <dsp:nvSpPr>
        <dsp:cNvPr id="0" name=""/>
        <dsp:cNvSpPr/>
      </dsp:nvSpPr>
      <dsp:spPr>
        <a:xfrm>
          <a:off x="3330" y="1215077"/>
          <a:ext cx="2003152" cy="2403782"/>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8006" rIns="62230" bIns="0" numCol="1" spcCol="1270" anchor="t" anchorCtr="0">
          <a:noAutofit/>
        </a:bodyPr>
        <a:lstStyle/>
        <a:p>
          <a:pPr marL="0" lvl="0" indent="0" algn="r" defTabSz="622300">
            <a:lnSpc>
              <a:spcPct val="90000"/>
            </a:lnSpc>
            <a:spcBef>
              <a:spcPct val="0"/>
            </a:spcBef>
            <a:spcAft>
              <a:spcPct val="35000"/>
            </a:spcAft>
            <a:buNone/>
          </a:pPr>
          <a:r>
            <a:rPr lang="en-US" sz="1400" kern="1200" dirty="0"/>
            <a:t>Implement the emulator</a:t>
          </a:r>
        </a:p>
      </dsp:txBody>
      <dsp:txXfrm rot="16200000">
        <a:off x="-781905" y="2000312"/>
        <a:ext cx="1971101" cy="400630"/>
      </dsp:txXfrm>
    </dsp:sp>
    <dsp:sp modelId="{FC0CFE03-FF06-451E-A26B-9D85D750A048}">
      <dsp:nvSpPr>
        <dsp:cNvPr id="0" name=""/>
        <dsp:cNvSpPr/>
      </dsp:nvSpPr>
      <dsp:spPr>
        <a:xfrm>
          <a:off x="403960" y="1215077"/>
          <a:ext cx="1492348" cy="240378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1148" rIns="0" bIns="0" numCol="1" spcCol="1270" anchor="t" anchorCtr="0">
          <a:noAutofit/>
        </a:bodyPr>
        <a:lstStyle/>
        <a:p>
          <a:pPr marL="0" lvl="0" indent="0" algn="l" defTabSz="533400">
            <a:lnSpc>
              <a:spcPct val="90000"/>
            </a:lnSpc>
            <a:spcBef>
              <a:spcPct val="0"/>
            </a:spcBef>
            <a:spcAft>
              <a:spcPct val="35000"/>
            </a:spcAft>
            <a:buNone/>
          </a:pPr>
          <a:r>
            <a:rPr lang="en-US" sz="1200" kern="1200" dirty="0"/>
            <a:t>Replace REAL declarations</a:t>
          </a:r>
        </a:p>
        <a:p>
          <a:pPr marL="0" lvl="0" indent="0" algn="l" defTabSz="533400">
            <a:lnSpc>
              <a:spcPct val="90000"/>
            </a:lnSpc>
            <a:spcBef>
              <a:spcPct val="0"/>
            </a:spcBef>
            <a:spcAft>
              <a:spcPct val="35000"/>
            </a:spcAft>
            <a:buNone/>
          </a:pPr>
          <a:r>
            <a:rPr lang="en-US" sz="1200" kern="1200" dirty="0"/>
            <a:t>Fix parameter declarations</a:t>
          </a:r>
        </a:p>
        <a:p>
          <a:pPr marL="0" lvl="0" indent="0" algn="l" defTabSz="533400">
            <a:lnSpc>
              <a:spcPct val="90000"/>
            </a:lnSpc>
            <a:spcBef>
              <a:spcPct val="0"/>
            </a:spcBef>
            <a:spcAft>
              <a:spcPct val="35000"/>
            </a:spcAft>
            <a:buNone/>
          </a:pPr>
          <a:r>
            <a:rPr lang="en-US" sz="1200" kern="1200" dirty="0"/>
            <a:t>Solve calls to external routines</a:t>
          </a:r>
        </a:p>
        <a:p>
          <a:pPr marL="0" lvl="0" indent="0" algn="l" defTabSz="533400">
            <a:lnSpc>
              <a:spcPct val="90000"/>
            </a:lnSpc>
            <a:spcBef>
              <a:spcPct val="0"/>
            </a:spcBef>
            <a:spcAft>
              <a:spcPct val="35000"/>
            </a:spcAft>
            <a:buNone/>
          </a:pPr>
          <a:r>
            <a:rPr lang="en-US" sz="1200" kern="1200" dirty="0"/>
            <a:t>Fix function calls with hardcoded reals</a:t>
          </a:r>
        </a:p>
        <a:p>
          <a:pPr marL="0" lvl="0" indent="0" algn="l" defTabSz="533400">
            <a:lnSpc>
              <a:spcPct val="90000"/>
            </a:lnSpc>
            <a:spcBef>
              <a:spcPct val="0"/>
            </a:spcBef>
            <a:spcAft>
              <a:spcPct val="35000"/>
            </a:spcAft>
            <a:buNone/>
          </a:pPr>
          <a:r>
            <a:rPr lang="en-US" sz="1200" kern="1200" dirty="0"/>
            <a:t>Fix read and write statements</a:t>
          </a:r>
        </a:p>
        <a:p>
          <a:pPr marL="0" lvl="0" indent="0" algn="l" defTabSz="533400">
            <a:lnSpc>
              <a:spcPct val="90000"/>
            </a:lnSpc>
            <a:spcBef>
              <a:spcPct val="0"/>
            </a:spcBef>
            <a:spcAft>
              <a:spcPct val="35000"/>
            </a:spcAft>
            <a:buNone/>
          </a:pPr>
          <a:r>
            <a:rPr lang="en-US" sz="1200" kern="1200" dirty="0"/>
            <a:t>Some more minor issues</a:t>
          </a:r>
        </a:p>
      </dsp:txBody>
      <dsp:txXfrm>
        <a:off x="403960" y="1215077"/>
        <a:ext cx="1492348" cy="2403782"/>
      </dsp:txXfrm>
    </dsp:sp>
    <dsp:sp modelId="{2C744C5D-8FAA-4F35-9203-257223EF6D48}">
      <dsp:nvSpPr>
        <dsp:cNvPr id="0" name=""/>
        <dsp:cNvSpPr/>
      </dsp:nvSpPr>
      <dsp:spPr>
        <a:xfrm>
          <a:off x="2076592" y="1215077"/>
          <a:ext cx="2003152" cy="2403782"/>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8006" rIns="62230" bIns="0" numCol="1" spcCol="1270" anchor="t" anchorCtr="0">
          <a:noAutofit/>
        </a:bodyPr>
        <a:lstStyle/>
        <a:p>
          <a:pPr marL="0" lvl="0" indent="0" algn="r" defTabSz="622300">
            <a:lnSpc>
              <a:spcPct val="90000"/>
            </a:lnSpc>
            <a:spcBef>
              <a:spcPct val="0"/>
            </a:spcBef>
            <a:spcAft>
              <a:spcPct val="35000"/>
            </a:spcAft>
            <a:buNone/>
          </a:pPr>
          <a:r>
            <a:rPr lang="en-US" sz="1400" kern="1200" dirty="0"/>
            <a:t>Design the tests</a:t>
          </a:r>
        </a:p>
      </dsp:txBody>
      <dsp:txXfrm rot="16200000">
        <a:off x="1291357" y="2000312"/>
        <a:ext cx="1971101" cy="400630"/>
      </dsp:txXfrm>
    </dsp:sp>
    <dsp:sp modelId="{B3470F0B-ACB4-4DDD-9AF5-83A25D23D587}">
      <dsp:nvSpPr>
        <dsp:cNvPr id="0" name=""/>
        <dsp:cNvSpPr/>
      </dsp:nvSpPr>
      <dsp:spPr>
        <a:xfrm rot="5400000">
          <a:off x="1909964" y="3125690"/>
          <a:ext cx="353288" cy="300472"/>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4B8BB2-7AFE-431E-AB70-35BFBDA7CEF7}">
      <dsp:nvSpPr>
        <dsp:cNvPr id="0" name=""/>
        <dsp:cNvSpPr/>
      </dsp:nvSpPr>
      <dsp:spPr>
        <a:xfrm>
          <a:off x="2477223" y="1215077"/>
          <a:ext cx="1492348" cy="240378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1148" rIns="0" bIns="0" numCol="1" spcCol="1270" anchor="t" anchorCtr="0">
          <a:noAutofit/>
        </a:bodyPr>
        <a:lstStyle/>
        <a:p>
          <a:pPr marL="0" lvl="0" indent="0" algn="l" defTabSz="533400">
            <a:lnSpc>
              <a:spcPct val="90000"/>
            </a:lnSpc>
            <a:spcBef>
              <a:spcPct val="0"/>
            </a:spcBef>
            <a:spcAft>
              <a:spcPct val="35000"/>
            </a:spcAft>
            <a:buNone/>
          </a:pPr>
          <a:r>
            <a:rPr lang="en-US" sz="1200" kern="1200" dirty="0"/>
            <a:t>Define the error</a:t>
          </a:r>
        </a:p>
        <a:p>
          <a:pPr marL="0" lvl="0" indent="0" algn="l" defTabSz="533400">
            <a:lnSpc>
              <a:spcPct val="90000"/>
            </a:lnSpc>
            <a:spcBef>
              <a:spcPct val="0"/>
            </a:spcBef>
            <a:spcAft>
              <a:spcPct val="35000"/>
            </a:spcAft>
            <a:buNone/>
          </a:pPr>
          <a:r>
            <a:rPr lang="en-US" sz="1200" kern="1200" dirty="0"/>
            <a:t>Minimize the number of tests</a:t>
          </a:r>
        </a:p>
        <a:p>
          <a:pPr marL="0" lvl="0" indent="0" algn="l" defTabSz="533400">
            <a:lnSpc>
              <a:spcPct val="90000"/>
            </a:lnSpc>
            <a:spcBef>
              <a:spcPct val="0"/>
            </a:spcBef>
            <a:spcAft>
              <a:spcPct val="35000"/>
            </a:spcAft>
            <a:buNone/>
          </a:pPr>
          <a:r>
            <a:rPr lang="en-US" sz="1200" kern="1200" dirty="0"/>
            <a:t>Generate the </a:t>
          </a:r>
          <a:r>
            <a:rPr lang="en-US" sz="1200" kern="1200" dirty="0" err="1"/>
            <a:t>namelists</a:t>
          </a:r>
          <a:endParaRPr lang="en-US" sz="1200" kern="1200" dirty="0"/>
        </a:p>
      </dsp:txBody>
      <dsp:txXfrm>
        <a:off x="2477223" y="1215077"/>
        <a:ext cx="1492348" cy="2403782"/>
      </dsp:txXfrm>
    </dsp:sp>
    <dsp:sp modelId="{EC305006-C02C-4023-ADF3-02A3C290F74D}">
      <dsp:nvSpPr>
        <dsp:cNvPr id="0" name=""/>
        <dsp:cNvSpPr/>
      </dsp:nvSpPr>
      <dsp:spPr>
        <a:xfrm>
          <a:off x="4149855" y="1215077"/>
          <a:ext cx="2003152" cy="2403782"/>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8006" rIns="62230" bIns="0" numCol="1" spcCol="1270" anchor="t" anchorCtr="0">
          <a:noAutofit/>
        </a:bodyPr>
        <a:lstStyle/>
        <a:p>
          <a:pPr marL="0" lvl="0" indent="0" algn="r" defTabSz="622300">
            <a:lnSpc>
              <a:spcPct val="90000"/>
            </a:lnSpc>
            <a:spcBef>
              <a:spcPct val="0"/>
            </a:spcBef>
            <a:spcAft>
              <a:spcPct val="35000"/>
            </a:spcAft>
            <a:buNone/>
          </a:pPr>
          <a:r>
            <a:rPr lang="en-US" sz="1400" kern="1200" dirty="0"/>
            <a:t>Execute tests</a:t>
          </a:r>
        </a:p>
      </dsp:txBody>
      <dsp:txXfrm rot="16200000">
        <a:off x="3364619" y="2000312"/>
        <a:ext cx="1971101" cy="400630"/>
      </dsp:txXfrm>
    </dsp:sp>
    <dsp:sp modelId="{49E600F3-BC4C-4612-8A51-4C177FD85EA0}">
      <dsp:nvSpPr>
        <dsp:cNvPr id="0" name=""/>
        <dsp:cNvSpPr/>
      </dsp:nvSpPr>
      <dsp:spPr>
        <a:xfrm rot="5400000">
          <a:off x="3983226" y="3125690"/>
          <a:ext cx="353288" cy="300472"/>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2274C2-42FA-4E46-8571-36C66EA42688}">
      <dsp:nvSpPr>
        <dsp:cNvPr id="0" name=""/>
        <dsp:cNvSpPr/>
      </dsp:nvSpPr>
      <dsp:spPr>
        <a:xfrm>
          <a:off x="4550485" y="1215077"/>
          <a:ext cx="1492348" cy="240378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1148" rIns="0" bIns="0" numCol="1" spcCol="1270" anchor="t" anchorCtr="0">
          <a:noAutofit/>
        </a:bodyPr>
        <a:lstStyle/>
        <a:p>
          <a:pPr marL="0" lvl="0" indent="0" algn="l" defTabSz="533400">
            <a:lnSpc>
              <a:spcPct val="90000"/>
            </a:lnSpc>
            <a:spcBef>
              <a:spcPct val="0"/>
            </a:spcBef>
            <a:spcAft>
              <a:spcPct val="35000"/>
            </a:spcAft>
            <a:buNone/>
          </a:pPr>
          <a:r>
            <a:rPr lang="en-US" sz="1200" b="0" kern="1200" dirty="0"/>
            <a:t>Manage all the different tests (eventually thousands)</a:t>
          </a:r>
        </a:p>
        <a:p>
          <a:pPr marL="0" lvl="0" indent="0" algn="l" defTabSz="533400">
            <a:lnSpc>
              <a:spcPct val="90000"/>
            </a:lnSpc>
            <a:spcBef>
              <a:spcPct val="0"/>
            </a:spcBef>
            <a:spcAft>
              <a:spcPct val="35000"/>
            </a:spcAft>
            <a:buNone/>
          </a:pPr>
          <a:r>
            <a:rPr lang="en-US" sz="1200" b="0" kern="1200" dirty="0"/>
            <a:t>Handle dependencies</a:t>
          </a:r>
        </a:p>
        <a:p>
          <a:pPr marL="0" lvl="0" indent="0" algn="l" defTabSz="533400">
            <a:lnSpc>
              <a:spcPct val="90000"/>
            </a:lnSpc>
            <a:spcBef>
              <a:spcPct val="0"/>
            </a:spcBef>
            <a:spcAft>
              <a:spcPct val="35000"/>
            </a:spcAft>
            <a:buNone/>
          </a:pPr>
          <a:r>
            <a:rPr lang="en-US" sz="1200" b="0" kern="1200" dirty="0"/>
            <a:t>Collect results</a:t>
          </a:r>
        </a:p>
      </dsp:txBody>
      <dsp:txXfrm>
        <a:off x="4550485" y="1215077"/>
        <a:ext cx="1492348" cy="2403782"/>
      </dsp:txXfrm>
    </dsp:sp>
    <dsp:sp modelId="{7E6FB365-64BB-432C-84FF-917F9AAE03C9}">
      <dsp:nvSpPr>
        <dsp:cNvPr id="0" name=""/>
        <dsp:cNvSpPr/>
      </dsp:nvSpPr>
      <dsp:spPr>
        <a:xfrm>
          <a:off x="6223117" y="1215077"/>
          <a:ext cx="2003152" cy="2403782"/>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8006" rIns="62230" bIns="0" numCol="1" spcCol="1270" anchor="t" anchorCtr="0">
          <a:noAutofit/>
        </a:bodyPr>
        <a:lstStyle/>
        <a:p>
          <a:pPr marL="0" lvl="0" indent="0" algn="r" defTabSz="622300">
            <a:lnSpc>
              <a:spcPct val="90000"/>
            </a:lnSpc>
            <a:spcBef>
              <a:spcPct val="0"/>
            </a:spcBef>
            <a:spcAft>
              <a:spcPct val="35000"/>
            </a:spcAft>
            <a:buNone/>
          </a:pPr>
          <a:r>
            <a:rPr lang="en-US" sz="1400" kern="1200" dirty="0"/>
            <a:t>Assimilate results</a:t>
          </a:r>
        </a:p>
      </dsp:txBody>
      <dsp:txXfrm rot="16200000">
        <a:off x="5437881" y="2000312"/>
        <a:ext cx="1971101" cy="400630"/>
      </dsp:txXfrm>
    </dsp:sp>
    <dsp:sp modelId="{B26766AC-AD6D-4D93-8A17-B86008F051E1}">
      <dsp:nvSpPr>
        <dsp:cNvPr id="0" name=""/>
        <dsp:cNvSpPr/>
      </dsp:nvSpPr>
      <dsp:spPr>
        <a:xfrm rot="5400000">
          <a:off x="6056489" y="3125690"/>
          <a:ext cx="353288" cy="300472"/>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9F9FCE-3927-4BE4-A64E-4E4E0A08CB4A}">
      <dsp:nvSpPr>
        <dsp:cNvPr id="0" name=""/>
        <dsp:cNvSpPr/>
      </dsp:nvSpPr>
      <dsp:spPr>
        <a:xfrm>
          <a:off x="6623748" y="1215077"/>
          <a:ext cx="1492348" cy="240378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1148" rIns="0" bIns="0" numCol="1" spcCol="1270" anchor="t" anchorCtr="0">
          <a:noAutofit/>
        </a:bodyPr>
        <a:lstStyle/>
        <a:p>
          <a:pPr marL="0" lvl="0" indent="0" algn="l" defTabSz="533400">
            <a:lnSpc>
              <a:spcPct val="90000"/>
            </a:lnSpc>
            <a:spcBef>
              <a:spcPct val="0"/>
            </a:spcBef>
            <a:spcAft>
              <a:spcPct val="35000"/>
            </a:spcAft>
            <a:buNone/>
          </a:pPr>
          <a:r>
            <a:rPr lang="en-US" sz="1200" kern="1200" dirty="0"/>
            <a:t>Convert the results to something meaningful and useful</a:t>
          </a:r>
        </a:p>
      </dsp:txBody>
      <dsp:txXfrm>
        <a:off x="6623748" y="1215077"/>
        <a:ext cx="1492348" cy="240378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80A98B-92B9-4661-8148-70A28B87BFA7}" type="datetimeFigureOut">
              <a:rPr lang="es-ES" smtClean="0"/>
              <a:t>24/04/2018</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10EC59-92A8-49D9-A266-1F666DA847F6}" type="slidenum">
              <a:rPr lang="es-ES" smtClean="0"/>
              <a:t>‹#›</a:t>
            </a:fld>
            <a:endParaRPr lang="es-ES"/>
          </a:p>
        </p:txBody>
      </p:sp>
    </p:spTree>
    <p:extLst>
      <p:ext uri="{BB962C8B-B14F-4D97-AF65-F5344CB8AC3E}">
        <p14:creationId xmlns:p14="http://schemas.microsoft.com/office/powerpoint/2010/main" val="3049826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10EC59-92A8-49D9-A266-1F666DA847F6}" type="slidenum">
              <a:rPr lang="es-ES" smtClean="0"/>
              <a:t>2</a:t>
            </a:fld>
            <a:endParaRPr lang="es-ES"/>
          </a:p>
        </p:txBody>
      </p:sp>
    </p:spTree>
    <p:extLst>
      <p:ext uri="{BB962C8B-B14F-4D97-AF65-F5344CB8AC3E}">
        <p14:creationId xmlns:p14="http://schemas.microsoft.com/office/powerpoint/2010/main" val="2862034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a-ES" dirty="0"/>
              <a:t>We could</a:t>
            </a:r>
            <a:r>
              <a:rPr lang="ca-ES" baseline="0" dirty="0"/>
              <a:t> se that the problem was related with the communication, </a:t>
            </a:r>
            <a:r>
              <a:rPr lang="ca-ES" dirty="0"/>
              <a:t>and </a:t>
            </a:r>
            <a:r>
              <a:rPr lang="ca-ES" baseline="0" dirty="0"/>
              <a:t>for instance in this plot you can see the impact of the network latency (the time that takes a message of 0 kb to be sent) in the model. We see that while in the ideal network with 0 latency the model keeps increasing the speed, in slower latencies the model does not scale using more than 64 cores.</a:t>
            </a:r>
          </a:p>
          <a:p>
            <a:r>
              <a:rPr lang="ca-ES" baseline="0" dirty="0"/>
              <a:t>This is usually related with a large number of small messages.</a:t>
            </a:r>
            <a:endParaRPr lang="ca-ES" dirty="0"/>
          </a:p>
        </p:txBody>
      </p:sp>
      <p:sp>
        <p:nvSpPr>
          <p:cNvPr id="4" name="Slide Number Placeholder 3"/>
          <p:cNvSpPr>
            <a:spLocks noGrp="1"/>
          </p:cNvSpPr>
          <p:nvPr>
            <p:ph type="sldNum" sz="quarter" idx="10"/>
          </p:nvPr>
        </p:nvSpPr>
        <p:spPr/>
        <p:txBody>
          <a:bodyPr/>
          <a:lstStyle/>
          <a:p>
            <a:fld id="{90799E72-CB38-4F12-87EF-E621BD195274}" type="slidenum">
              <a:rPr lang="es-ES" smtClean="0"/>
              <a:t>24</a:t>
            </a:fld>
            <a:endParaRPr lang="es-ES"/>
          </a:p>
        </p:txBody>
      </p:sp>
    </p:spTree>
    <p:extLst>
      <p:ext uri="{BB962C8B-B14F-4D97-AF65-F5344CB8AC3E}">
        <p14:creationId xmlns:p14="http://schemas.microsoft.com/office/powerpoint/2010/main" val="3077552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 name="Shape 4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8142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56" name="Shape 5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1947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69" name="Shape 6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9321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a-ES" dirty="0"/>
              <a:t>Back in nineteen-nintythree</a:t>
            </a:r>
            <a:r>
              <a:rPr lang="ca-ES" baseline="0" dirty="0"/>
              <a:t> when the top500 of fastest supercomputers started the fastests machine was able to perform 100 Gflop per second, a single node in the current MN3 can achieve  300 Gflop per second, and the fastest machine can reach 33 Pflops , more than 5 orders of magnitude increase.</a:t>
            </a:r>
            <a:endParaRPr lang="ca-ES" dirty="0"/>
          </a:p>
        </p:txBody>
      </p:sp>
      <p:sp>
        <p:nvSpPr>
          <p:cNvPr id="4" name="Slide Number Placeholder 3"/>
          <p:cNvSpPr>
            <a:spLocks noGrp="1"/>
          </p:cNvSpPr>
          <p:nvPr>
            <p:ph type="sldNum" sz="quarter" idx="10"/>
          </p:nvPr>
        </p:nvSpPr>
        <p:spPr/>
        <p:txBody>
          <a:bodyPr/>
          <a:lstStyle/>
          <a:p>
            <a:fld id="{90799E72-CB38-4F12-87EF-E621BD195274}" type="slidenum">
              <a:rPr lang="es-ES" smtClean="0"/>
              <a:t>17</a:t>
            </a:fld>
            <a:endParaRPr lang="es-ES"/>
          </a:p>
        </p:txBody>
      </p:sp>
    </p:spTree>
    <p:extLst>
      <p:ext uri="{BB962C8B-B14F-4D97-AF65-F5344CB8AC3E}">
        <p14:creationId xmlns:p14="http://schemas.microsoft.com/office/powerpoint/2010/main" val="3432488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a-ES" dirty="0"/>
              <a:t>But let me point that</a:t>
            </a:r>
            <a:r>
              <a:rPr lang="ca-ES" baseline="0" dirty="0"/>
              <a:t> during these time, a very important part of these increase came from the increment of the clock frequency, but back in 2005 it was clear that keep increasing this was impossible due to power-dissimpation limitations. Since then, to keep increasing the computing power of supercomputers, instead of going faster, it was necessary to increase the number of processor cores. While when the performance improvements came from the increment of processor speed the developers could have performance benefits just moving to new machines, now to being able to use more computing power, develoers must adapt their applications to the new paradigm.</a:t>
            </a:r>
            <a:endParaRPr lang="ca-ES" dirty="0"/>
          </a:p>
        </p:txBody>
      </p:sp>
      <p:sp>
        <p:nvSpPr>
          <p:cNvPr id="4" name="Slide Number Placeholder 3"/>
          <p:cNvSpPr>
            <a:spLocks noGrp="1"/>
          </p:cNvSpPr>
          <p:nvPr>
            <p:ph type="sldNum" sz="quarter" idx="10"/>
          </p:nvPr>
        </p:nvSpPr>
        <p:spPr/>
        <p:txBody>
          <a:bodyPr/>
          <a:lstStyle/>
          <a:p>
            <a:fld id="{90799E72-CB38-4F12-87EF-E621BD195274}" type="slidenum">
              <a:rPr lang="es-ES" smtClean="0"/>
              <a:t>18</a:t>
            </a:fld>
            <a:endParaRPr lang="es-ES"/>
          </a:p>
        </p:txBody>
      </p:sp>
    </p:spTree>
    <p:extLst>
      <p:ext uri="{BB962C8B-B14F-4D97-AF65-F5344CB8AC3E}">
        <p14:creationId xmlns:p14="http://schemas.microsoft.com/office/powerpoint/2010/main" val="3069689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a-ES" dirty="0"/>
              <a:t>So, its clear that to be able</a:t>
            </a:r>
            <a:r>
              <a:rPr lang="ca-ES" baseline="0" dirty="0"/>
              <a:t> to use the computing power of modern supercomputers, applications must exploit parallelism.</a:t>
            </a:r>
            <a:endParaRPr lang="ca-ES" dirty="0"/>
          </a:p>
        </p:txBody>
      </p:sp>
      <p:sp>
        <p:nvSpPr>
          <p:cNvPr id="4" name="Slide Number Placeholder 3"/>
          <p:cNvSpPr>
            <a:spLocks noGrp="1"/>
          </p:cNvSpPr>
          <p:nvPr>
            <p:ph type="sldNum" sz="quarter" idx="10"/>
          </p:nvPr>
        </p:nvSpPr>
        <p:spPr/>
        <p:txBody>
          <a:bodyPr/>
          <a:lstStyle/>
          <a:p>
            <a:fld id="{90799E72-CB38-4F12-87EF-E621BD195274}" type="slidenum">
              <a:rPr lang="es-ES" smtClean="0"/>
              <a:t>20</a:t>
            </a:fld>
            <a:endParaRPr lang="es-ES"/>
          </a:p>
        </p:txBody>
      </p:sp>
    </p:spTree>
    <p:extLst>
      <p:ext uri="{BB962C8B-B14F-4D97-AF65-F5344CB8AC3E}">
        <p14:creationId xmlns:p14="http://schemas.microsoft.com/office/powerpoint/2010/main" val="4120916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a-ES" dirty="0"/>
              <a:t>So, its clear that to be able</a:t>
            </a:r>
            <a:r>
              <a:rPr lang="ca-ES" baseline="0" dirty="0"/>
              <a:t> to use the computing power of modern supercomputers, applications must exploit parallelism.</a:t>
            </a:r>
            <a:endParaRPr lang="ca-ES" dirty="0"/>
          </a:p>
        </p:txBody>
      </p:sp>
      <p:sp>
        <p:nvSpPr>
          <p:cNvPr id="4" name="Slide Number Placeholder 3"/>
          <p:cNvSpPr>
            <a:spLocks noGrp="1"/>
          </p:cNvSpPr>
          <p:nvPr>
            <p:ph type="sldNum" sz="quarter" idx="10"/>
          </p:nvPr>
        </p:nvSpPr>
        <p:spPr/>
        <p:txBody>
          <a:bodyPr/>
          <a:lstStyle/>
          <a:p>
            <a:fld id="{90799E72-CB38-4F12-87EF-E621BD195274}" type="slidenum">
              <a:rPr lang="es-ES" smtClean="0"/>
              <a:t>21</a:t>
            </a:fld>
            <a:endParaRPr lang="es-ES"/>
          </a:p>
        </p:txBody>
      </p:sp>
    </p:spTree>
    <p:extLst>
      <p:ext uri="{BB962C8B-B14F-4D97-AF65-F5344CB8AC3E}">
        <p14:creationId xmlns:p14="http://schemas.microsoft.com/office/powerpoint/2010/main" val="1913051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a-ES" dirty="0"/>
              <a:t>Doing a stress test, trying to push the</a:t>
            </a:r>
            <a:r>
              <a:rPr lang="ca-ES" baseline="0" dirty="0"/>
              <a:t> model unti it does not go any faster, we could see that not all the parts of the model behave the same way, and in fact we saw that are mainly three routines of the model that are not scaling well and therefore limiting the model.</a:t>
            </a:r>
            <a:endParaRPr lang="ca-ES" dirty="0"/>
          </a:p>
        </p:txBody>
      </p:sp>
      <p:sp>
        <p:nvSpPr>
          <p:cNvPr id="4" name="Slide Number Placeholder 3"/>
          <p:cNvSpPr>
            <a:spLocks noGrp="1"/>
          </p:cNvSpPr>
          <p:nvPr>
            <p:ph type="sldNum" sz="quarter" idx="10"/>
          </p:nvPr>
        </p:nvSpPr>
        <p:spPr/>
        <p:txBody>
          <a:bodyPr/>
          <a:lstStyle/>
          <a:p>
            <a:fld id="{90799E72-CB38-4F12-87EF-E621BD195274}" type="slidenum">
              <a:rPr lang="es-ES" smtClean="0"/>
              <a:t>23</a:t>
            </a:fld>
            <a:endParaRPr lang="es-ES"/>
          </a:p>
        </p:txBody>
      </p:sp>
    </p:spTree>
    <p:extLst>
      <p:ext uri="{BB962C8B-B14F-4D97-AF65-F5344CB8AC3E}">
        <p14:creationId xmlns:p14="http://schemas.microsoft.com/office/powerpoint/2010/main" val="26042497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SC2017-Fir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3048000" y="6095685"/>
            <a:ext cx="6096000" cy="48753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le 1"/>
          <p:cNvSpPr>
            <a:spLocks noGrp="1"/>
          </p:cNvSpPr>
          <p:nvPr>
            <p:ph type="ctrTitle"/>
          </p:nvPr>
        </p:nvSpPr>
        <p:spPr>
          <a:xfrm>
            <a:off x="3722916" y="1631730"/>
            <a:ext cx="5026945" cy="2998826"/>
          </a:xfrm>
          <a:prstGeom prst="rect">
            <a:avLst/>
          </a:prstGeom>
        </p:spPr>
        <p:txBody>
          <a:bodyPr anchor="ctr">
            <a:normAutofit/>
          </a:bodyPr>
          <a:lstStyle>
            <a:lvl1pPr algn="l">
              <a:defRPr sz="5200" b="1">
                <a:solidFill>
                  <a:srgbClr val="004890"/>
                </a:solidFill>
                <a:latin typeface="+mn-lt"/>
              </a:defRPr>
            </a:lvl1pPr>
          </a:lstStyle>
          <a:p>
            <a:r>
              <a:rPr lang="es-ES" dirty="0"/>
              <a:t>Haga clic para modificar el estilo de título del patrón</a:t>
            </a:r>
            <a:endParaRPr lang="en-US" dirty="0"/>
          </a:p>
        </p:txBody>
      </p:sp>
      <p:sp>
        <p:nvSpPr>
          <p:cNvPr id="3" name="Subtitle 2"/>
          <p:cNvSpPr>
            <a:spLocks noGrp="1"/>
          </p:cNvSpPr>
          <p:nvPr>
            <p:ph type="subTitle" idx="1" hasCustomPrompt="1"/>
          </p:nvPr>
        </p:nvSpPr>
        <p:spPr>
          <a:xfrm>
            <a:off x="3722916" y="4900141"/>
            <a:ext cx="5026945" cy="822742"/>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a:t>
            </a:r>
            <a:r>
              <a:rPr lang="es-ES" dirty="0" err="1"/>
              <a:t>click</a:t>
            </a:r>
            <a:r>
              <a:rPr lang="es-ES" dirty="0"/>
              <a:t> aquí para modificar el subtítulo</a:t>
            </a:r>
          </a:p>
        </p:txBody>
      </p:sp>
      <p:sp>
        <p:nvSpPr>
          <p:cNvPr id="13" name="Rectángulo 12"/>
          <p:cNvSpPr/>
          <p:nvPr userDrawn="1"/>
        </p:nvSpPr>
        <p:spPr>
          <a:xfrm>
            <a:off x="1" y="6095685"/>
            <a:ext cx="3048000" cy="487533"/>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solidFill>
                <a:schemeClr val="bg1"/>
              </a:solidFill>
            </a:endParaRPr>
          </a:p>
        </p:txBody>
      </p:sp>
      <p:sp>
        <p:nvSpPr>
          <p:cNvPr id="15" name="Marcador de texto 14"/>
          <p:cNvSpPr>
            <a:spLocks noGrp="1"/>
          </p:cNvSpPr>
          <p:nvPr>
            <p:ph type="body" sz="quarter" idx="10" hasCustomPrompt="1"/>
          </p:nvPr>
        </p:nvSpPr>
        <p:spPr>
          <a:xfrm>
            <a:off x="244475" y="6095685"/>
            <a:ext cx="2441575" cy="487533"/>
          </a:xfrm>
          <a:prstGeom prst="rect">
            <a:avLst/>
          </a:prstGeom>
        </p:spPr>
        <p:txBody>
          <a:bodyPr anchor="ctr"/>
          <a:lstStyle>
            <a:lvl1pPr marL="0" indent="0" algn="ctr">
              <a:buNone/>
              <a:defRPr>
                <a:solidFill>
                  <a:schemeClr val="bg1"/>
                </a:solidFill>
              </a:defRPr>
            </a:lvl1pPr>
          </a:lstStyle>
          <a:p>
            <a:pPr lvl="0"/>
            <a:r>
              <a:rPr lang="es-ES" dirty="0" err="1"/>
              <a:t>day</a:t>
            </a:r>
            <a:r>
              <a:rPr lang="es-ES" dirty="0"/>
              <a:t>/</a:t>
            </a:r>
            <a:r>
              <a:rPr lang="es-ES" dirty="0" err="1"/>
              <a:t>month</a:t>
            </a:r>
            <a:r>
              <a:rPr lang="es-ES" dirty="0"/>
              <a:t>/</a:t>
            </a:r>
            <a:r>
              <a:rPr lang="es-ES" dirty="0" err="1"/>
              <a:t>year</a:t>
            </a:r>
            <a:endParaRPr lang="es-ES" dirty="0"/>
          </a:p>
        </p:txBody>
      </p:sp>
      <p:sp>
        <p:nvSpPr>
          <p:cNvPr id="17" name="Marcador de texto 16"/>
          <p:cNvSpPr>
            <a:spLocks noGrp="1"/>
          </p:cNvSpPr>
          <p:nvPr>
            <p:ph type="body" sz="quarter" idx="11" hasCustomPrompt="1"/>
          </p:nvPr>
        </p:nvSpPr>
        <p:spPr>
          <a:xfrm>
            <a:off x="3722916" y="6095684"/>
            <a:ext cx="5026946" cy="487533"/>
          </a:xfrm>
          <a:prstGeom prst="rect">
            <a:avLst/>
          </a:prstGeom>
        </p:spPr>
        <p:txBody>
          <a:bodyPr anchor="ctr"/>
          <a:lstStyle>
            <a:lvl1pPr marL="0" indent="0" algn="l">
              <a:buNone/>
              <a:defRPr>
                <a:solidFill>
                  <a:srgbClr val="004890"/>
                </a:solidFill>
              </a:defRPr>
            </a:lvl1pPr>
          </a:lstStyle>
          <a:p>
            <a:pPr lvl="0"/>
            <a:r>
              <a:rPr lang="es-ES" dirty="0" err="1"/>
              <a:t>Venue</a:t>
            </a:r>
            <a:endParaRPr lang="es-ES" dirty="0"/>
          </a:p>
        </p:txBody>
      </p:sp>
    </p:spTree>
    <p:extLst>
      <p:ext uri="{BB962C8B-B14F-4D97-AF65-F5344CB8AC3E}">
        <p14:creationId xmlns:p14="http://schemas.microsoft.com/office/powerpoint/2010/main" val="2787109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a:t>Haga clic para modificar el estilo de título del patrón</a:t>
            </a:r>
            <a:endParaRPr lang="en-US" dirty="0"/>
          </a:p>
        </p:txBody>
      </p:sp>
      <p:sp>
        <p:nvSpPr>
          <p:cNvPr id="7" name="Text Placeholder 2"/>
          <p:cNvSpPr>
            <a:spLocks noGrp="1"/>
          </p:cNvSpPr>
          <p:nvPr>
            <p:ph idx="1"/>
          </p:nvPr>
        </p:nvSpPr>
        <p:spPr>
          <a:xfrm>
            <a:off x="464803" y="1215072"/>
            <a:ext cx="8229598" cy="4833258"/>
          </a:xfrm>
          <a:prstGeom prst="rect">
            <a:avLst/>
          </a:prstGeom>
        </p:spPr>
        <p:txBody>
          <a:bodyPr vert="horz" lIns="91440" tIns="45720" rIns="91440" bIns="45720" rtlCol="0">
            <a:normAutofit/>
          </a:bodyPr>
          <a:lstStyle>
            <a:lvl1pPr>
              <a:buClr>
                <a:srgbClr val="0070C0"/>
              </a:buClr>
              <a:defRPr/>
            </a:lvl1pPr>
            <a:lvl2pPr>
              <a:buClr>
                <a:srgbClr val="0070C0"/>
              </a:buClr>
              <a:defRPr/>
            </a:lvl2pPr>
            <a:lvl3pPr>
              <a:buClr>
                <a:srgbClr val="0070C0"/>
              </a:buClr>
              <a:defRPr/>
            </a:lvl3pPr>
            <a:lvl4pPr>
              <a:buClr>
                <a:srgbClr val="0070C0"/>
              </a:buClr>
              <a:defRPr/>
            </a:lvl4pPr>
            <a:lvl5pPr>
              <a:buClr>
                <a:srgbClr val="0070C0"/>
              </a:buClr>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709" y="6232144"/>
            <a:ext cx="1876425" cy="457200"/>
          </a:xfrm>
          <a:prstGeom prst="rect">
            <a:avLst/>
          </a:prstGeom>
        </p:spPr>
      </p:pic>
      <p:pic>
        <p:nvPicPr>
          <p:cNvPr id="5" name="Picture 2" descr="http://www.otsa.es/images/logos/caos-uab.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23708" y="6204081"/>
            <a:ext cx="1899301" cy="51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546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152000" y="877500"/>
            <a:ext cx="6840000" cy="3960000"/>
          </a:xfrm>
          <a:prstGeom prst="rect">
            <a:avLst/>
          </a:prstGeom>
        </p:spPr>
        <p:txBody>
          <a:bodyPr anchor="ctr"/>
          <a:lstStyle>
            <a:lvl1pPr algn="ctr">
              <a:defRPr sz="6000" b="1">
                <a:latin typeface="+mn-lt"/>
              </a:defRPr>
            </a:lvl1pPr>
          </a:lstStyle>
          <a:p>
            <a:r>
              <a:rPr lang="es-ES" dirty="0"/>
              <a:t>Haga clic para modificar el estilo de título del patrón</a:t>
            </a:r>
          </a:p>
        </p:txBody>
      </p:sp>
    </p:spTree>
    <p:extLst>
      <p:ext uri="{BB962C8B-B14F-4D97-AF65-F5344CB8AC3E}">
        <p14:creationId xmlns:p14="http://schemas.microsoft.com/office/powerpoint/2010/main" val="1201753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SC2017-Last">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uadroTexto 3"/>
          <p:cNvSpPr txBox="1"/>
          <p:nvPr userDrawn="1"/>
        </p:nvSpPr>
        <p:spPr>
          <a:xfrm>
            <a:off x="1991225" y="2636182"/>
            <a:ext cx="5161550" cy="901825"/>
          </a:xfrm>
          <a:prstGeom prst="rect">
            <a:avLst/>
          </a:prstGeom>
          <a:effectLst>
            <a:outerShdw blurRad="127000" algn="ctr" rotWithShape="0">
              <a:schemeClr val="accent1">
                <a:lumMod val="50000"/>
                <a:alpha val="85000"/>
              </a:schemeClr>
            </a:outerShdw>
          </a:effectLst>
        </p:spPr>
        <p:txBody>
          <a:bodyPr wrap="square" rtlCol="0" anchor="ctr">
            <a:spAutoFit/>
          </a:bodyPr>
          <a:lstStyle/>
          <a:p>
            <a:pPr algn="ctr"/>
            <a:r>
              <a:rPr lang="es-ES" sz="7200" dirty="0">
                <a:solidFill>
                  <a:schemeClr val="bg1"/>
                </a:solidFill>
              </a:rPr>
              <a:t>THANK YOU!</a:t>
            </a:r>
          </a:p>
        </p:txBody>
      </p:sp>
      <p:sp>
        <p:nvSpPr>
          <p:cNvPr id="5" name="CuadroTexto 4"/>
          <p:cNvSpPr txBox="1"/>
          <p:nvPr userDrawn="1"/>
        </p:nvSpPr>
        <p:spPr>
          <a:xfrm>
            <a:off x="3360099" y="5922083"/>
            <a:ext cx="2407901" cy="534158"/>
          </a:xfrm>
          <a:prstGeom prst="rect">
            <a:avLst/>
          </a:prstGeom>
          <a:noFill/>
          <a:effectLst>
            <a:outerShdw blurRad="127000" algn="ctr" rotWithShape="0">
              <a:schemeClr val="accent1">
                <a:lumMod val="50000"/>
                <a:alpha val="85000"/>
              </a:schemeClr>
            </a:outerShdw>
          </a:effectLst>
        </p:spPr>
        <p:txBody>
          <a:bodyPr wrap="square" rtlCol="0" anchor="ctr">
            <a:spAutoFit/>
          </a:bodyPr>
          <a:lstStyle/>
          <a:p>
            <a:pPr algn="ctr"/>
            <a:r>
              <a:rPr lang="es-ES" sz="3600" dirty="0">
                <a:solidFill>
                  <a:schemeClr val="bg1"/>
                </a:solidFill>
              </a:rPr>
              <a:t>www.bsc.es</a:t>
            </a:r>
          </a:p>
        </p:txBody>
      </p:sp>
      <p:sp>
        <p:nvSpPr>
          <p:cNvPr id="2" name="Título 1"/>
          <p:cNvSpPr>
            <a:spLocks noGrp="1"/>
          </p:cNvSpPr>
          <p:nvPr>
            <p:ph type="title" hasCustomPrompt="1"/>
          </p:nvPr>
        </p:nvSpPr>
        <p:spPr>
          <a:xfrm>
            <a:off x="910318" y="4101711"/>
            <a:ext cx="7323364" cy="688936"/>
          </a:xfrm>
          <a:prstGeom prst="rect">
            <a:avLst/>
          </a:prstGeom>
        </p:spPr>
        <p:txBody>
          <a:bodyPr/>
          <a:lstStyle>
            <a:lvl1pPr algn="ctr">
              <a:defRPr sz="3600">
                <a:solidFill>
                  <a:schemeClr val="bg1"/>
                </a:solidFill>
              </a:defRPr>
            </a:lvl1pPr>
          </a:lstStyle>
          <a:p>
            <a:r>
              <a:rPr lang="es-ES" dirty="0"/>
              <a:t>YOUR-EMAIL@bsc.es</a:t>
            </a:r>
          </a:p>
        </p:txBody>
      </p:sp>
    </p:spTree>
    <p:extLst>
      <p:ext uri="{BB962C8B-B14F-4D97-AF65-F5344CB8AC3E}">
        <p14:creationId xmlns:p14="http://schemas.microsoft.com/office/powerpoint/2010/main" val="407056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objectives">
    <p:spTree>
      <p:nvGrpSpPr>
        <p:cNvPr id="1" name=""/>
        <p:cNvGrpSpPr/>
        <p:nvPr/>
      </p:nvGrpSpPr>
      <p:grpSpPr>
        <a:xfrm>
          <a:off x="0" y="0"/>
          <a:ext cx="0" cy="0"/>
          <a:chOff x="0" y="0"/>
          <a:chExt cx="0" cy="0"/>
        </a:xfrm>
      </p:grpSpPr>
      <p:pic>
        <p:nvPicPr>
          <p:cNvPr id="4"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44000" cy="80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Shape 3"/>
          <p:cNvSpPr txBox="1">
            <a:spLocks noChangeArrowheads="1"/>
          </p:cNvSpPr>
          <p:nvPr userDrawn="1"/>
        </p:nvSpPr>
        <p:spPr bwMode="auto">
          <a:xfrm>
            <a:off x="8458200" y="6355514"/>
            <a:ext cx="533400" cy="50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defRPr/>
            </a:pPr>
            <a:fld id="{DCFA3AF2-F9D4-4645-91BB-75BA9BDC66FF}" type="slidenum">
              <a:rPr lang="en-US" altLang="en-US" sz="1000" smtClean="0">
                <a:solidFill>
                  <a:srgbClr val="23589C"/>
                </a:solidFill>
                <a:ea typeface="+mn-ea"/>
              </a:rPr>
              <a:pPr algn="r" eaLnBrk="1" hangingPunct="1">
                <a:spcBef>
                  <a:spcPct val="0"/>
                </a:spcBef>
                <a:buFontTx/>
                <a:buNone/>
                <a:defRPr/>
              </a:pPr>
              <a:t>‹#›</a:t>
            </a:fld>
            <a:endParaRPr lang="en-US" altLang="en-US" sz="1800" dirty="0">
              <a:latin typeface="Calibri" pitchFamily="34" charset="0"/>
              <a:ea typeface="+mn-ea"/>
            </a:endParaRPr>
          </a:p>
        </p:txBody>
      </p:sp>
      <p:pic>
        <p:nvPicPr>
          <p:cNvPr id="6" name="Picture 11" descr="C:\Users\lbermude\Documents\Laura\PWP BSC\img_ok\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32588" y="141131"/>
            <a:ext cx="1936750" cy="56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9"/>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45476" y="122521"/>
            <a:ext cx="574675" cy="29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noChangeAspect="1"/>
          </p:cNvSpPr>
          <p:nvPr>
            <p:ph type="title"/>
          </p:nvPr>
        </p:nvSpPr>
        <p:spPr>
          <a:xfrm>
            <a:off x="396876" y="141100"/>
            <a:ext cx="6191348" cy="680868"/>
          </a:xfrm>
          <a:prstGeom prst="rect">
            <a:avLst/>
          </a:prstGeom>
        </p:spPr>
        <p:txBody>
          <a:bodyPr/>
          <a:lstStyle>
            <a:lvl1pPr algn="l">
              <a:defRPr sz="2800" baseline="0">
                <a:solidFill>
                  <a:schemeClr val="accent1"/>
                </a:solidFill>
                <a:latin typeface="+mj-lt"/>
              </a:defRPr>
            </a:lvl1pPr>
          </a:lstStyle>
          <a:p>
            <a:r>
              <a:rPr lang="en-US" dirty="0"/>
              <a:t>Click to edit Master title style</a:t>
            </a:r>
          </a:p>
        </p:txBody>
      </p:sp>
      <p:sp>
        <p:nvSpPr>
          <p:cNvPr id="11" name="Text Placeholder 10"/>
          <p:cNvSpPr>
            <a:spLocks noGrp="1" noChangeAspect="1"/>
          </p:cNvSpPr>
          <p:nvPr>
            <p:ph type="body" sz="quarter" idx="10"/>
          </p:nvPr>
        </p:nvSpPr>
        <p:spPr>
          <a:xfrm>
            <a:off x="395536" y="962661"/>
            <a:ext cx="8329365" cy="539285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874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graphics">
    <p:spTree>
      <p:nvGrpSpPr>
        <p:cNvPr id="1" name=""/>
        <p:cNvGrpSpPr/>
        <p:nvPr/>
      </p:nvGrpSpPr>
      <p:grpSpPr>
        <a:xfrm>
          <a:off x="0" y="0"/>
          <a:ext cx="0" cy="0"/>
          <a:chOff x="0" y="0"/>
          <a:chExt cx="0" cy="0"/>
        </a:xfrm>
      </p:grpSpPr>
      <p:pic>
        <p:nvPicPr>
          <p:cNvPr id="10"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44000" cy="80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rrowheads="1"/>
          </p:cNvSpPr>
          <p:nvPr userDrawn="1"/>
        </p:nvSpPr>
        <p:spPr bwMode="auto">
          <a:xfrm>
            <a:off x="8458200" y="6355514"/>
            <a:ext cx="533400" cy="50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defRPr/>
            </a:pPr>
            <a:fld id="{FF37EF30-EC72-4665-ABDB-DC60BA2EC161}" type="slidenum">
              <a:rPr lang="en-US" altLang="en-US" sz="1000" smtClean="0">
                <a:solidFill>
                  <a:srgbClr val="23589C"/>
                </a:solidFill>
                <a:ea typeface="+mn-ea"/>
              </a:rPr>
              <a:pPr algn="r" eaLnBrk="1" hangingPunct="1">
                <a:spcBef>
                  <a:spcPct val="0"/>
                </a:spcBef>
                <a:buFontTx/>
                <a:buNone/>
                <a:defRPr/>
              </a:pPr>
              <a:t>‹#›</a:t>
            </a:fld>
            <a:endParaRPr lang="en-US" altLang="en-US" sz="1800" dirty="0">
              <a:latin typeface="Calibri" pitchFamily="34" charset="0"/>
              <a:ea typeface="+mn-ea"/>
            </a:endParaRPr>
          </a:p>
        </p:txBody>
      </p:sp>
      <p:pic>
        <p:nvPicPr>
          <p:cNvPr id="7" name="Picture 11" descr="C:\Users\lbermude\Documents\Laura\PWP BSC\img_ok\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32588" y="141131"/>
            <a:ext cx="1936750" cy="56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9"/>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45476" y="122521"/>
            <a:ext cx="574675" cy="29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noChangeAspect="1"/>
          </p:cNvSpPr>
          <p:nvPr>
            <p:ph type="title"/>
          </p:nvPr>
        </p:nvSpPr>
        <p:spPr>
          <a:xfrm>
            <a:off x="396876" y="141100"/>
            <a:ext cx="6191348" cy="680868"/>
          </a:xfrm>
          <a:prstGeom prst="rect">
            <a:avLst/>
          </a:prstGeom>
        </p:spPr>
        <p:txBody>
          <a:bodyPr/>
          <a:lstStyle>
            <a:lvl1pPr algn="l">
              <a:defRPr sz="2800" baseline="0">
                <a:solidFill>
                  <a:schemeClr val="accent1"/>
                </a:solidFill>
                <a:latin typeface="+mj-lt"/>
              </a:defRPr>
            </a:lvl1pPr>
          </a:lstStyle>
          <a:p>
            <a:r>
              <a:rPr lang="en-US" dirty="0"/>
              <a:t>Click to edit Master title style</a:t>
            </a:r>
          </a:p>
        </p:txBody>
      </p:sp>
      <p:sp>
        <p:nvSpPr>
          <p:cNvPr id="9" name="Text Placeholder 10"/>
          <p:cNvSpPr>
            <a:spLocks noGrp="1" noChangeAspect="1"/>
          </p:cNvSpPr>
          <p:nvPr>
            <p:ph type="body" sz="quarter" idx="10"/>
          </p:nvPr>
        </p:nvSpPr>
        <p:spPr>
          <a:xfrm>
            <a:off x="395536" y="962661"/>
            <a:ext cx="8329365" cy="539285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p:cNvSpPr>
            <a:spLocks noGrp="1" noChangeAspect="1"/>
          </p:cNvSpPr>
          <p:nvPr>
            <p:ph type="chart" sz="quarter" idx="11"/>
          </p:nvPr>
        </p:nvSpPr>
        <p:spPr>
          <a:xfrm>
            <a:off x="4572000" y="1951712"/>
            <a:ext cx="4152900" cy="4502210"/>
          </a:xfrm>
          <a:prstGeom prst="rect">
            <a:avLst/>
          </a:prstGeom>
        </p:spPr>
        <p:txBody>
          <a:bodyPr/>
          <a:lstStyle>
            <a:lvl1pPr marL="0" indent="0">
              <a:buNone/>
              <a:defRPr sz="1200"/>
            </a:lvl1pPr>
          </a:lstStyle>
          <a:p>
            <a:pPr lvl="0"/>
            <a:r>
              <a:rPr lang="en-US" noProof="0"/>
              <a:t>Click icon to add chart</a:t>
            </a:r>
            <a:endParaRPr lang="es-ES" noProof="0" dirty="0"/>
          </a:p>
        </p:txBody>
      </p:sp>
    </p:spTree>
    <p:extLst>
      <p:ext uri="{BB962C8B-B14F-4D97-AF65-F5344CB8AC3E}">
        <p14:creationId xmlns:p14="http://schemas.microsoft.com/office/powerpoint/2010/main" val="4233756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ext-picture">
    <p:spTree>
      <p:nvGrpSpPr>
        <p:cNvPr id="1" name=""/>
        <p:cNvGrpSpPr/>
        <p:nvPr/>
      </p:nvGrpSpPr>
      <p:grpSpPr>
        <a:xfrm>
          <a:off x="0" y="0"/>
          <a:ext cx="0" cy="0"/>
          <a:chOff x="0" y="0"/>
          <a:chExt cx="0" cy="0"/>
        </a:xfrm>
      </p:grpSpPr>
      <p:pic>
        <p:nvPicPr>
          <p:cNvPr id="5"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1"/>
            <a:ext cx="9290050" cy="82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rrowheads="1"/>
          </p:cNvSpPr>
          <p:nvPr userDrawn="1"/>
        </p:nvSpPr>
        <p:spPr bwMode="auto">
          <a:xfrm>
            <a:off x="8458200" y="6355514"/>
            <a:ext cx="533400" cy="50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DACC0D0B-444E-4FFB-B124-D47BF54559B3}" type="slidenum">
              <a:rPr lang="en-US" altLang="ca-ES" sz="977">
                <a:solidFill>
                  <a:srgbClr val="23589C"/>
                </a:solidFill>
              </a:rPr>
              <a:pPr algn="r" eaLnBrk="1" hangingPunct="1"/>
              <a:t>‹#›</a:t>
            </a:fld>
            <a:endParaRPr lang="en-US" altLang="ca-ES" sz="1758">
              <a:latin typeface="Calibri" panose="020F0502020204030204" pitchFamily="34" charset="0"/>
            </a:endParaRPr>
          </a:p>
        </p:txBody>
      </p:sp>
      <p:pic>
        <p:nvPicPr>
          <p:cNvPr id="7" name="Picture 11" descr="C:\Users\lbermude\Documents\Laura\PWP BSC\img_ok\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32588" y="141131"/>
            <a:ext cx="1936750" cy="56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9"/>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45476" y="122521"/>
            <a:ext cx="574675" cy="29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p:cNvSpPr>
          <p:nvPr>
            <p:ph type="title"/>
          </p:nvPr>
        </p:nvSpPr>
        <p:spPr>
          <a:xfrm>
            <a:off x="396876" y="141100"/>
            <a:ext cx="6191348" cy="680868"/>
          </a:xfrm>
          <a:prstGeom prst="rect">
            <a:avLst/>
          </a:prstGeom>
        </p:spPr>
        <p:txBody>
          <a:bodyPr/>
          <a:lstStyle>
            <a:lvl1pPr algn="l">
              <a:defRPr sz="2735" baseline="0">
                <a:solidFill>
                  <a:schemeClr val="accent1"/>
                </a:solidFill>
                <a:latin typeface="+mj-lt"/>
              </a:defRPr>
            </a:lvl1pPr>
          </a:lstStyle>
          <a:p>
            <a:r>
              <a:rPr lang="en-US" dirty="0"/>
              <a:t>Click to edit Master title style</a:t>
            </a:r>
          </a:p>
        </p:txBody>
      </p:sp>
      <p:sp>
        <p:nvSpPr>
          <p:cNvPr id="10" name="Picture Placeholder 9"/>
          <p:cNvSpPr>
            <a:spLocks noGrp="1" noChangeAspect="1"/>
          </p:cNvSpPr>
          <p:nvPr>
            <p:ph type="pic" sz="quarter" idx="11"/>
          </p:nvPr>
        </p:nvSpPr>
        <p:spPr>
          <a:xfrm>
            <a:off x="4572000" y="3147612"/>
            <a:ext cx="4152900" cy="3306310"/>
          </a:xfrm>
          <a:prstGeom prst="rect">
            <a:avLst/>
          </a:prstGeom>
        </p:spPr>
        <p:txBody>
          <a:bodyPr/>
          <a:lstStyle>
            <a:lvl1pPr marL="0" indent="0">
              <a:buNone/>
              <a:defRPr sz="1172"/>
            </a:lvl1pPr>
          </a:lstStyle>
          <a:p>
            <a:pPr lvl="0"/>
            <a:r>
              <a:rPr lang="en-US" noProof="0"/>
              <a:t>Click icon to add picture</a:t>
            </a:r>
            <a:endParaRPr lang="en-US" noProof="0" dirty="0"/>
          </a:p>
        </p:txBody>
      </p:sp>
      <p:sp>
        <p:nvSpPr>
          <p:cNvPr id="9" name="Text Placeholder 10"/>
          <p:cNvSpPr>
            <a:spLocks noGrp="1" noChangeAspect="1"/>
          </p:cNvSpPr>
          <p:nvPr>
            <p:ph type="body" sz="quarter" idx="10"/>
          </p:nvPr>
        </p:nvSpPr>
        <p:spPr>
          <a:xfrm>
            <a:off x="395536" y="962661"/>
            <a:ext cx="8329365" cy="5392853"/>
          </a:xfrm>
          <a:prstGeom prst="rect">
            <a:avLst/>
          </a:prstGeom>
        </p:spPr>
        <p:txBody>
          <a:bodyPr/>
          <a:lstStyle>
            <a:lvl1pPr>
              <a:defRPr sz="2345"/>
            </a:lvl1pPr>
            <a:lvl2pPr>
              <a:defRPr sz="1954"/>
            </a:lvl2pPr>
            <a:lvl3pPr>
              <a:defRPr sz="1758"/>
            </a:lvl3pPr>
            <a:lvl4pPr>
              <a:defRPr sz="1563"/>
            </a:lvl4pPr>
            <a:lvl5pPr>
              <a:defRPr sz="136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4934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7" name="Footer Placeholder 6"/>
          <p:cNvSpPr>
            <a:spLocks noGrp="1"/>
          </p:cNvSpPr>
          <p:nvPr>
            <p:ph type="ftr" sz="quarter" idx="10"/>
          </p:nvPr>
        </p:nvSpPr>
        <p:spPr/>
        <p:txBody>
          <a:bodyPr/>
          <a:lstStyle/>
          <a:p>
            <a:endParaRPr lang="es-ES" dirty="0"/>
          </a:p>
        </p:txBody>
      </p:sp>
      <p:sp>
        <p:nvSpPr>
          <p:cNvPr id="8" name="Slide Number Placeholder 7"/>
          <p:cNvSpPr>
            <a:spLocks noGrp="1"/>
          </p:cNvSpPr>
          <p:nvPr>
            <p:ph type="sldNum" sz="quarter" idx="11"/>
          </p:nvPr>
        </p:nvSpPr>
        <p:spPr/>
        <p:txBody>
          <a:bodyPr anchor="b"/>
          <a:lstStyle/>
          <a:p>
            <a:fld id="{4A490C5D-AEA8-4823-B9B3-806910A0ECF7}" type="slidenum">
              <a:rPr lang="es-ES" smtClean="0"/>
              <a:pPr/>
              <a:t>‹#›</a:t>
            </a:fld>
            <a:endParaRPr lang="es-ES" dirty="0"/>
          </a:p>
        </p:txBody>
      </p:sp>
    </p:spTree>
    <p:extLst>
      <p:ext uri="{BB962C8B-B14F-4D97-AF65-F5344CB8AC3E}">
        <p14:creationId xmlns:p14="http://schemas.microsoft.com/office/powerpoint/2010/main" val="286019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2195736" y="6356350"/>
            <a:ext cx="6336704" cy="41404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8" name="Slide Number Placeholder 5"/>
          <p:cNvSpPr>
            <a:spLocks noGrp="1"/>
          </p:cNvSpPr>
          <p:nvPr>
            <p:ph type="sldNum" sz="quarter" idx="4"/>
          </p:nvPr>
        </p:nvSpPr>
        <p:spPr>
          <a:xfrm>
            <a:off x="8604448" y="6357553"/>
            <a:ext cx="442392" cy="412838"/>
          </a:xfrm>
          <a:prstGeom prst="rect">
            <a:avLst/>
          </a:prstGeom>
        </p:spPr>
        <p:txBody>
          <a:bodyPr anchor="b"/>
          <a:lstStyle>
            <a:lvl1pPr algn="r">
              <a:defRPr sz="1100">
                <a:solidFill>
                  <a:srgbClr val="004990"/>
                </a:solidFill>
              </a:defRPr>
            </a:lvl1pPr>
          </a:lstStyle>
          <a:p>
            <a:fld id="{4A490C5D-AEA8-4823-B9B3-806910A0ECF7}" type="slidenum">
              <a:rPr lang="es-ES" smtClean="0"/>
              <a:pPr/>
              <a:t>‹#›</a:t>
            </a:fld>
            <a:endParaRPr lang="es-ES" dirty="0"/>
          </a:p>
        </p:txBody>
      </p:sp>
      <p:sp>
        <p:nvSpPr>
          <p:cNvPr id="9" name="Title Placeholder 1"/>
          <p:cNvSpPr>
            <a:spLocks noGrp="1"/>
          </p:cNvSpPr>
          <p:nvPr>
            <p:ph type="title"/>
          </p:nvPr>
        </p:nvSpPr>
        <p:spPr>
          <a:xfrm>
            <a:off x="107504" y="44624"/>
            <a:ext cx="8928992" cy="792088"/>
          </a:xfrm>
          <a:prstGeom prst="rect">
            <a:avLst/>
          </a:prstGeom>
        </p:spPr>
        <p:txBody>
          <a:bodyPr vert="horz" lIns="91440" tIns="45720" rIns="91440" bIns="45720" rtlCol="0" anchor="b">
            <a:noAutofit/>
          </a:bodyPr>
          <a:lstStyle>
            <a:lvl1pPr>
              <a:lnSpc>
                <a:spcPts val="3000"/>
              </a:lnSpc>
              <a:defRPr/>
            </a:lvl1pPr>
          </a:lstStyle>
          <a:p>
            <a:r>
              <a:rPr lang="en-US"/>
              <a:t>Click to edit Master title style</a:t>
            </a:r>
            <a:endParaRPr lang="es-ES" dirty="0"/>
          </a:p>
        </p:txBody>
      </p:sp>
      <p:sp>
        <p:nvSpPr>
          <p:cNvPr id="10" name="Text Placeholder 2"/>
          <p:cNvSpPr>
            <a:spLocks noGrp="1"/>
          </p:cNvSpPr>
          <p:nvPr>
            <p:ph idx="1"/>
          </p:nvPr>
        </p:nvSpPr>
        <p:spPr>
          <a:xfrm>
            <a:off x="107504" y="980728"/>
            <a:ext cx="8928992" cy="51845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dirty="0"/>
          </a:p>
        </p:txBody>
      </p:sp>
    </p:spTree>
    <p:extLst>
      <p:ext uri="{BB962C8B-B14F-4D97-AF65-F5344CB8AC3E}">
        <p14:creationId xmlns:p14="http://schemas.microsoft.com/office/powerpoint/2010/main" val="988069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900457"/>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5" r:id="rId3"/>
    <p:sldLayoutId id="2147483654" r:id="rId4"/>
    <p:sldLayoutId id="2147483657" r:id="rId5"/>
    <p:sldLayoutId id="2147483658" r:id="rId6"/>
    <p:sldLayoutId id="2147483659" r:id="rId7"/>
    <p:sldLayoutId id="2147483660" r:id="rId8"/>
    <p:sldLayoutId id="2147483661" r:id="rId9"/>
  </p:sldLayoutIdLst>
  <p:hf sldNum="0" hdr="0" ftr="0"/>
  <p:txStyles>
    <p:title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3722915" y="1036370"/>
            <a:ext cx="5026945" cy="2998826"/>
          </a:xfrm>
        </p:spPr>
        <p:txBody>
          <a:bodyPr>
            <a:normAutofit/>
          </a:bodyPr>
          <a:lstStyle/>
          <a:p>
            <a:r>
              <a:rPr lang="es-ES" sz="4800" dirty="0"/>
              <a:t>NEMO:</a:t>
            </a:r>
            <a:br>
              <a:rPr lang="es-ES" sz="4800" dirty="0"/>
            </a:br>
            <a:r>
              <a:rPr lang="es-ES" sz="4800" dirty="0" err="1"/>
              <a:t>Towards</a:t>
            </a:r>
            <a:r>
              <a:rPr lang="es-ES" sz="4800" dirty="0"/>
              <a:t> exa-</a:t>
            </a:r>
            <a:r>
              <a:rPr lang="es-ES" sz="4800" dirty="0" err="1"/>
              <a:t>scale</a:t>
            </a:r>
            <a:r>
              <a:rPr lang="es-ES" sz="4800" dirty="0"/>
              <a:t> </a:t>
            </a:r>
            <a:r>
              <a:rPr lang="es-ES" sz="4800" dirty="0" err="1"/>
              <a:t>ocean</a:t>
            </a:r>
            <a:r>
              <a:rPr lang="es-ES" sz="4800" dirty="0"/>
              <a:t> </a:t>
            </a:r>
            <a:r>
              <a:rPr lang="es-ES" sz="4800" dirty="0" err="1"/>
              <a:t>simulation</a:t>
            </a:r>
            <a:endParaRPr lang="es-ES" sz="4800" dirty="0"/>
          </a:p>
        </p:txBody>
      </p:sp>
      <p:sp>
        <p:nvSpPr>
          <p:cNvPr id="5" name="Subtítulo 4"/>
          <p:cNvSpPr>
            <a:spLocks noGrp="1"/>
          </p:cNvSpPr>
          <p:nvPr>
            <p:ph type="subTitle" idx="1"/>
          </p:nvPr>
        </p:nvSpPr>
        <p:spPr>
          <a:xfrm>
            <a:off x="4501835" y="3632419"/>
            <a:ext cx="5026945" cy="822742"/>
          </a:xfrm>
        </p:spPr>
        <p:txBody>
          <a:bodyPr/>
          <a:lstStyle/>
          <a:p>
            <a:r>
              <a:rPr lang="es-ES" dirty="0"/>
              <a:t>Oriol Tintó </a:t>
            </a:r>
            <a:r>
              <a:rPr lang="es-ES" dirty="0" err="1"/>
              <a:t>Prims</a:t>
            </a:r>
            <a:endParaRPr lang="es-ES" dirty="0"/>
          </a:p>
        </p:txBody>
      </p:sp>
      <p:sp>
        <p:nvSpPr>
          <p:cNvPr id="2" name="Marcador de texto 1"/>
          <p:cNvSpPr>
            <a:spLocks noGrp="1"/>
          </p:cNvSpPr>
          <p:nvPr>
            <p:ph type="body" sz="quarter" idx="10"/>
          </p:nvPr>
        </p:nvSpPr>
        <p:spPr/>
        <p:txBody>
          <a:bodyPr/>
          <a:lstStyle/>
          <a:p>
            <a:r>
              <a:rPr lang="es-ES" dirty="0"/>
              <a:t>20/04/2018</a:t>
            </a:r>
          </a:p>
        </p:txBody>
      </p:sp>
      <p:sp>
        <p:nvSpPr>
          <p:cNvPr id="3" name="Marcador de texto 2"/>
          <p:cNvSpPr>
            <a:spLocks noGrp="1"/>
          </p:cNvSpPr>
          <p:nvPr>
            <p:ph type="body" sz="quarter" idx="11"/>
          </p:nvPr>
        </p:nvSpPr>
        <p:spPr/>
        <p:txBody>
          <a:bodyPr/>
          <a:lstStyle/>
          <a:p>
            <a:r>
              <a:rPr lang="es-ES" dirty="0" err="1"/>
              <a:t>Universitat</a:t>
            </a:r>
            <a:r>
              <a:rPr lang="es-ES" dirty="0"/>
              <a:t> </a:t>
            </a:r>
            <a:r>
              <a:rPr lang="es-ES" dirty="0" err="1"/>
              <a:t>Autònoma</a:t>
            </a:r>
            <a:r>
              <a:rPr lang="es-ES" dirty="0"/>
              <a:t> de Barcelona</a:t>
            </a:r>
          </a:p>
        </p:txBody>
      </p:sp>
      <p:sp>
        <p:nvSpPr>
          <p:cNvPr id="6" name="Subtítulo 4"/>
          <p:cNvSpPr txBox="1">
            <a:spLocks/>
          </p:cNvSpPr>
          <p:nvPr/>
        </p:nvSpPr>
        <p:spPr>
          <a:xfrm>
            <a:off x="3722915" y="4230604"/>
            <a:ext cx="5026945" cy="1919378"/>
          </a:xfrm>
          <a:prstGeom prst="rect">
            <a:avLst/>
          </a:prstGeom>
          <a:noFill/>
          <a:effectLst/>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2000" dirty="0" err="1"/>
              <a:t>Advisors</a:t>
            </a:r>
            <a:r>
              <a:rPr lang="es-ES" sz="2000" dirty="0"/>
              <a:t>:</a:t>
            </a:r>
          </a:p>
          <a:p>
            <a:pPr marL="457200" indent="-457200">
              <a:buFont typeface="Arial" panose="020B0604020202020204" pitchFamily="34" charset="0"/>
              <a:buChar char="•"/>
            </a:pPr>
            <a:r>
              <a:rPr lang="es-ES" sz="2000" dirty="0"/>
              <a:t>Anna Cortés</a:t>
            </a:r>
          </a:p>
          <a:p>
            <a:pPr marL="457200" indent="-457200">
              <a:buFont typeface="Arial" panose="020B0604020202020204" pitchFamily="34" charset="0"/>
              <a:buChar char="•"/>
            </a:pPr>
            <a:r>
              <a:rPr lang="es-ES" sz="2000" dirty="0"/>
              <a:t>Mario C. Acosta</a:t>
            </a:r>
          </a:p>
          <a:p>
            <a:pPr marL="457200" indent="-457200">
              <a:buFont typeface="Arial" panose="020B0604020202020204" pitchFamily="34" charset="0"/>
              <a:buChar char="•"/>
            </a:pPr>
            <a:r>
              <a:rPr lang="es-ES" sz="2000" dirty="0"/>
              <a:t>Francisco J. Doblas-Reyes</a:t>
            </a:r>
          </a:p>
        </p:txBody>
      </p:sp>
    </p:spTree>
    <p:extLst>
      <p:ext uri="{BB962C8B-B14F-4D97-AF65-F5344CB8AC3E}">
        <p14:creationId xmlns:p14="http://schemas.microsoft.com/office/powerpoint/2010/main" val="2967086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6712"/>
            <a:ext cx="3473176" cy="4020650"/>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lstStyle/>
          <a:p>
            <a:r>
              <a:rPr lang="en-US" dirty="0"/>
              <a:t>Motivation</a:t>
            </a:r>
          </a:p>
        </p:txBody>
      </p:sp>
      <p:sp>
        <p:nvSpPr>
          <p:cNvPr id="3" name="Slide Number Placeholder 2"/>
          <p:cNvSpPr>
            <a:spLocks noGrp="1"/>
          </p:cNvSpPr>
          <p:nvPr>
            <p:ph type="sldNum" sz="quarter" idx="4294967295"/>
          </p:nvPr>
        </p:nvSpPr>
        <p:spPr/>
        <p:txBody>
          <a:bodyPr/>
          <a:lstStyle/>
          <a:p>
            <a:fld id="{4A490C5D-AEA8-4823-B9B3-806910A0ECF7}" type="slidenum">
              <a:rPr lang="es-ES" smtClean="0"/>
              <a:pPr/>
              <a:t>10</a:t>
            </a:fld>
            <a:endParaRPr lang="es-E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188" y="2132856"/>
            <a:ext cx="3473177" cy="3933056"/>
          </a:xfrm>
          <a:prstGeom prst="rect">
            <a:avLst/>
          </a:prstGeom>
          <a:ln>
            <a:noFill/>
          </a:ln>
          <a:effectLst>
            <a:outerShdw blurRad="190500" algn="tl" rotWithShape="0">
              <a:srgbClr val="000000">
                <a:alpha val="70000"/>
              </a:srgbClr>
            </a:outerShdw>
          </a:effectLst>
        </p:spPr>
      </p:pic>
      <p:sp>
        <p:nvSpPr>
          <p:cNvPr id="6" name="Content Placeholder 3"/>
          <p:cNvSpPr txBox="1">
            <a:spLocks/>
          </p:cNvSpPr>
          <p:nvPr/>
        </p:nvSpPr>
        <p:spPr>
          <a:xfrm>
            <a:off x="4139952" y="1268760"/>
            <a:ext cx="4680520" cy="2664296"/>
          </a:xfrm>
          <a:prstGeom prst="rect">
            <a:avLst/>
          </a:prstGeom>
        </p:spPr>
        <p:txBody>
          <a:bodyPr vert="horz" lIns="91440" tIns="45720" rIns="91440" bIns="45720" rtlCol="0">
            <a:normAutofit/>
          </a:bodyPr>
          <a:lstStyle>
            <a:lvl1pPr marL="228600" indent="-228600" defTabSz="914400">
              <a:lnSpc>
                <a:spcPct val="90000"/>
              </a:lnSpc>
              <a:spcBef>
                <a:spcPts val="1000"/>
              </a:spcBef>
              <a:buClr>
                <a:srgbClr val="0070C0"/>
              </a:buClr>
              <a:buFont typeface="Arial" panose="020B0604020202020204" pitchFamily="34" charset="0"/>
              <a:buChar char="•"/>
              <a:defRPr sz="2400"/>
            </a:lvl1pPr>
            <a:lvl2pPr marL="685800" indent="-228600" defTabSz="914400">
              <a:lnSpc>
                <a:spcPct val="90000"/>
              </a:lnSpc>
              <a:spcBef>
                <a:spcPts val="500"/>
              </a:spcBef>
              <a:buClr>
                <a:srgbClr val="0070C0"/>
              </a:buClr>
              <a:buFont typeface="Arial" panose="020B0604020202020204" pitchFamily="34" charset="0"/>
              <a:buChar char="•"/>
              <a:defRPr sz="2000"/>
            </a:lvl2pPr>
            <a:lvl3pPr marL="1143000" indent="-228600" defTabSz="914400">
              <a:lnSpc>
                <a:spcPct val="90000"/>
              </a:lnSpc>
              <a:spcBef>
                <a:spcPts val="500"/>
              </a:spcBef>
              <a:buClr>
                <a:srgbClr val="0070C0"/>
              </a:buClr>
              <a:buFont typeface="Arial" panose="020B0604020202020204" pitchFamily="34" charset="0"/>
              <a:buChar char="•"/>
            </a:lvl3pPr>
            <a:lvl4pPr marL="1600200" indent="-228600" defTabSz="914400">
              <a:lnSpc>
                <a:spcPct val="90000"/>
              </a:lnSpc>
              <a:spcBef>
                <a:spcPts val="500"/>
              </a:spcBef>
              <a:buClr>
                <a:srgbClr val="0070C0"/>
              </a:buClr>
              <a:buFont typeface="Arial" panose="020B0604020202020204" pitchFamily="34" charset="0"/>
              <a:buChar char="•"/>
              <a:defRPr sz="1600"/>
            </a:lvl4pPr>
            <a:lvl5pPr marL="2057400" indent="-228600" defTabSz="914400">
              <a:lnSpc>
                <a:spcPct val="90000"/>
              </a:lnSpc>
              <a:spcBef>
                <a:spcPts val="500"/>
              </a:spcBef>
              <a:buClr>
                <a:srgbClr val="0070C0"/>
              </a:buClr>
              <a:buFont typeface="Arial" panose="020B0604020202020204" pitchFamily="34" charset="0"/>
              <a:buChar char="•"/>
              <a:defRPr sz="16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ca-ES" dirty="0">
                <a:solidFill>
                  <a:schemeClr val="accent1">
                    <a:lumMod val="75000"/>
                  </a:schemeClr>
                </a:solidFill>
                <a:latin typeface="Whitney-Medium" panose="02000603040000020004" pitchFamily="2" charset="0"/>
              </a:rPr>
              <a:t>Climate is changing.</a:t>
            </a:r>
          </a:p>
          <a:p>
            <a:r>
              <a:rPr lang="ca-ES" dirty="0">
                <a:solidFill>
                  <a:schemeClr val="accent1">
                    <a:lumMod val="75000"/>
                  </a:schemeClr>
                </a:solidFill>
                <a:latin typeface="Whitney-Medium" panose="02000603040000020004" pitchFamily="2" charset="0"/>
              </a:rPr>
              <a:t>The potential impact of that change is huge.</a:t>
            </a:r>
          </a:p>
          <a:p>
            <a:r>
              <a:rPr lang="ca-ES" dirty="0">
                <a:solidFill>
                  <a:schemeClr val="accent1">
                    <a:lumMod val="75000"/>
                  </a:schemeClr>
                </a:solidFill>
                <a:latin typeface="Whitney-Medium" panose="02000603040000020004" pitchFamily="2" charset="0"/>
              </a:rPr>
              <a:t>This would lead to catastrophic consequences for humankind.</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1720" y="3789040"/>
            <a:ext cx="5040560" cy="2481288"/>
          </a:xfrm>
          <a:prstGeom prst="rect">
            <a:avLst/>
          </a:prstGeom>
        </p:spPr>
      </p:pic>
      <p:sp>
        <p:nvSpPr>
          <p:cNvPr id="9" name="Slide Number Placeholder 1">
            <a:extLst>
              <a:ext uri="{FF2B5EF4-FFF2-40B4-BE49-F238E27FC236}">
                <a16:creationId xmlns:a16="http://schemas.microsoft.com/office/drawing/2014/main" id="{AD8ED48C-64CC-4723-8952-736DBD0069E7}"/>
              </a:ext>
            </a:extLst>
          </p:cNvPr>
          <p:cNvSpPr txBox="1">
            <a:spLocks/>
          </p:cNvSpPr>
          <p:nvPr/>
        </p:nvSpPr>
        <p:spPr>
          <a:xfrm>
            <a:off x="8701088" y="6357938"/>
            <a:ext cx="442912" cy="412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490C5D-AEA8-4823-B9B3-806910A0ECF7}" type="slidenum">
              <a:rPr lang="es-ES" smtClean="0"/>
              <a:pPr/>
              <a:t>10</a:t>
            </a:fld>
            <a:endParaRPr lang="es-ES" dirty="0"/>
          </a:p>
        </p:txBody>
      </p:sp>
    </p:spTree>
    <p:extLst>
      <p:ext uri="{BB962C8B-B14F-4D97-AF65-F5344CB8AC3E}">
        <p14:creationId xmlns:p14="http://schemas.microsoft.com/office/powerpoint/2010/main" val="103458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a:t>
            </a:r>
          </a:p>
        </p:txBody>
      </p:sp>
      <p:sp>
        <p:nvSpPr>
          <p:cNvPr id="3" name="Slide Number Placeholder 2"/>
          <p:cNvSpPr>
            <a:spLocks noGrp="1"/>
          </p:cNvSpPr>
          <p:nvPr>
            <p:ph type="sldNum" sz="quarter" idx="4294967295"/>
          </p:nvPr>
        </p:nvSpPr>
        <p:spPr/>
        <p:txBody>
          <a:bodyPr/>
          <a:lstStyle/>
          <a:p>
            <a:fld id="{4A490C5D-AEA8-4823-B9B3-806910A0ECF7}" type="slidenum">
              <a:rPr lang="es-ES" smtClean="0"/>
              <a:pPr/>
              <a:t>11</a:t>
            </a:fld>
            <a:endParaRPr lang="es-ES" dirty="0"/>
          </a:p>
        </p:txBody>
      </p:sp>
      <p:sp>
        <p:nvSpPr>
          <p:cNvPr id="6" name="Content Placeholder 3"/>
          <p:cNvSpPr txBox="1">
            <a:spLocks/>
          </p:cNvSpPr>
          <p:nvPr/>
        </p:nvSpPr>
        <p:spPr>
          <a:xfrm>
            <a:off x="4795629" y="1484784"/>
            <a:ext cx="4608512" cy="2664296"/>
          </a:xfrm>
          <a:prstGeom prst="rect">
            <a:avLst/>
          </a:prstGeom>
        </p:spPr>
        <p:txBody>
          <a:bodyPr/>
          <a:lstStyle>
            <a:defPPr>
              <a:defRPr lang="en-US"/>
            </a:defPPr>
            <a:lvl1pPr marL="342900" indent="-342900" algn="r" defTabSz="914400">
              <a:spcBef>
                <a:spcPct val="20000"/>
              </a:spcBef>
              <a:buFontTx/>
              <a:buBlip>
                <a:blip r:embed="rId2"/>
              </a:buBlip>
              <a:defRPr sz="2400">
                <a:solidFill>
                  <a:srgbClr val="004990"/>
                </a:solidFill>
              </a:defRPr>
            </a:lvl1pPr>
            <a:lvl2pPr marL="742950" indent="-285750" defTabSz="914400">
              <a:spcBef>
                <a:spcPct val="20000"/>
              </a:spcBef>
              <a:buFont typeface="Arial" pitchFamily="34" charset="0"/>
              <a:buChar char="–"/>
              <a:defRPr sz="2000">
                <a:solidFill>
                  <a:srgbClr val="004990"/>
                </a:solidFill>
              </a:defRPr>
            </a:lvl2pPr>
            <a:lvl3pPr marL="1143000" indent="-228600" defTabSz="914400">
              <a:spcBef>
                <a:spcPct val="20000"/>
              </a:spcBef>
              <a:buFont typeface="Arial" pitchFamily="34" charset="0"/>
              <a:buChar char="•"/>
              <a:defRPr>
                <a:solidFill>
                  <a:srgbClr val="004990"/>
                </a:solidFill>
              </a:defRPr>
            </a:lvl3pPr>
            <a:lvl4pPr marL="1600200" indent="-228600" defTabSz="914400">
              <a:spcBef>
                <a:spcPct val="20000"/>
              </a:spcBef>
              <a:buFont typeface="Arial" pitchFamily="34" charset="0"/>
              <a:buChar char="–"/>
              <a:defRPr sz="1600">
                <a:solidFill>
                  <a:srgbClr val="004990"/>
                </a:solidFill>
              </a:defRPr>
            </a:lvl4pPr>
            <a:lvl5pPr marL="2057400" indent="-228600" defTabSz="914400">
              <a:spcBef>
                <a:spcPct val="20000"/>
              </a:spcBef>
              <a:buFont typeface="Arial" pitchFamily="34" charset="0"/>
              <a:buChar char="»"/>
              <a:defRPr sz="1600">
                <a:solidFill>
                  <a:srgbClr val="004990"/>
                </a:solidFill>
              </a:defRPr>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pPr marL="228600" indent="-228600" algn="l">
              <a:lnSpc>
                <a:spcPct val="90000"/>
              </a:lnSpc>
              <a:spcBef>
                <a:spcPts val="1000"/>
              </a:spcBef>
              <a:buClr>
                <a:srgbClr val="0070C0"/>
              </a:buClr>
              <a:buFont typeface="Arial" panose="020B0604020202020204" pitchFamily="34" charset="0"/>
              <a:buChar char="•"/>
            </a:pPr>
            <a:r>
              <a:rPr lang="ca-ES" dirty="0">
                <a:solidFill>
                  <a:schemeClr val="accent1">
                    <a:lumMod val="75000"/>
                  </a:schemeClr>
                </a:solidFill>
                <a:latin typeface="Whitney-Medium" panose="02000603040000020004" pitchFamily="2" charset="0"/>
              </a:rPr>
              <a:t>Projections</a:t>
            </a:r>
          </a:p>
          <a:p>
            <a:pPr marL="228600" indent="-228600" algn="l">
              <a:lnSpc>
                <a:spcPct val="90000"/>
              </a:lnSpc>
              <a:spcBef>
                <a:spcPts val="1000"/>
              </a:spcBef>
              <a:buClr>
                <a:srgbClr val="0070C0"/>
              </a:buClr>
              <a:buFont typeface="Arial" panose="020B0604020202020204" pitchFamily="34" charset="0"/>
              <a:buChar char="•"/>
            </a:pPr>
            <a:r>
              <a:rPr lang="ca-ES" dirty="0">
                <a:solidFill>
                  <a:schemeClr val="accent1">
                    <a:lumMod val="75000"/>
                  </a:schemeClr>
                </a:solidFill>
                <a:latin typeface="Whitney-Medium" panose="02000603040000020004" pitchFamily="2" charset="0"/>
              </a:rPr>
              <a:t>Impact analysis</a:t>
            </a:r>
          </a:p>
          <a:p>
            <a:pPr marL="228600" indent="-228600" algn="l">
              <a:lnSpc>
                <a:spcPct val="90000"/>
              </a:lnSpc>
              <a:spcBef>
                <a:spcPts val="1000"/>
              </a:spcBef>
              <a:buClr>
                <a:srgbClr val="0070C0"/>
              </a:buClr>
              <a:buFont typeface="Arial" panose="020B0604020202020204" pitchFamily="34" charset="0"/>
              <a:buChar char="•"/>
            </a:pPr>
            <a:r>
              <a:rPr lang="ca-ES" dirty="0">
                <a:solidFill>
                  <a:schemeClr val="accent1">
                    <a:lumMod val="75000"/>
                  </a:schemeClr>
                </a:solidFill>
                <a:latin typeface="Whitney-Medium" panose="02000603040000020004" pitchFamily="2" charset="0"/>
              </a:rPr>
              <a:t>Adaptation to climate change.</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891" t="18360" r="-1532" b="18360"/>
          <a:stretch/>
        </p:blipFill>
        <p:spPr>
          <a:xfrm>
            <a:off x="179512" y="1484784"/>
            <a:ext cx="4392488" cy="2115587"/>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202" y="2387600"/>
            <a:ext cx="4127653" cy="334565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1720" y="3450828"/>
            <a:ext cx="5904656" cy="2952328"/>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971600" y="3933056"/>
            <a:ext cx="7272808" cy="12003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dirty="0">
                <a:latin typeface="Whitney-Medium" panose="02000603040000020004" pitchFamily="2" charset="0"/>
              </a:rPr>
              <a:t>Currently, </a:t>
            </a:r>
            <a:r>
              <a:rPr lang="en-US" sz="2400" b="1" dirty="0">
                <a:effectLst>
                  <a:outerShdw blurRad="38100" dist="38100" dir="2700000" algn="tl">
                    <a:srgbClr val="000000">
                      <a:alpha val="43137"/>
                    </a:srgbClr>
                  </a:outerShdw>
                </a:effectLst>
                <a:latin typeface="Whitney-Medium" panose="02000603040000020004" pitchFamily="2" charset="0"/>
              </a:rPr>
              <a:t>only computational models have the potential</a:t>
            </a:r>
            <a:r>
              <a:rPr lang="en-US" sz="2400" dirty="0">
                <a:latin typeface="Whitney-Medium" panose="02000603040000020004" pitchFamily="2" charset="0"/>
              </a:rPr>
              <a:t> to provide geographically and physically consistent estimates.</a:t>
            </a:r>
          </a:p>
        </p:txBody>
      </p:sp>
      <p:sp>
        <p:nvSpPr>
          <p:cNvPr id="12" name="Slide Number Placeholder 1">
            <a:extLst>
              <a:ext uri="{FF2B5EF4-FFF2-40B4-BE49-F238E27FC236}">
                <a16:creationId xmlns:a16="http://schemas.microsoft.com/office/drawing/2014/main" id="{D8571B44-8993-4678-BFF4-864837C2DB4E}"/>
              </a:ext>
            </a:extLst>
          </p:cNvPr>
          <p:cNvSpPr txBox="1">
            <a:spLocks/>
          </p:cNvSpPr>
          <p:nvPr/>
        </p:nvSpPr>
        <p:spPr>
          <a:xfrm>
            <a:off x="8701088" y="6357938"/>
            <a:ext cx="442912" cy="412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490C5D-AEA8-4823-B9B3-806910A0ECF7}" type="slidenum">
              <a:rPr lang="es-ES" smtClean="0"/>
              <a:pPr/>
              <a:t>11</a:t>
            </a:fld>
            <a:endParaRPr lang="es-ES" dirty="0"/>
          </a:p>
        </p:txBody>
      </p:sp>
    </p:spTree>
    <p:extLst>
      <p:ext uri="{BB962C8B-B14F-4D97-AF65-F5344CB8AC3E}">
        <p14:creationId xmlns:p14="http://schemas.microsoft.com/office/powerpoint/2010/main" val="104218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0000" y="900000"/>
            <a:ext cx="4320000" cy="4320000"/>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0000" y="900000"/>
            <a:ext cx="4320000" cy="43200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0000" y="900000"/>
            <a:ext cx="4320000" cy="4320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0000" y="900000"/>
            <a:ext cx="4320000" cy="43200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67955" y="187366"/>
            <a:ext cx="2955064" cy="926433"/>
          </a:xfrm>
          <a:prstGeom prst="rect">
            <a:avLst/>
          </a:prstGeom>
        </p:spPr>
      </p:pic>
      <p:sp>
        <p:nvSpPr>
          <p:cNvPr id="20" name="Marcador de contenido 2"/>
          <p:cNvSpPr txBox="1">
            <a:spLocks/>
          </p:cNvSpPr>
          <p:nvPr/>
        </p:nvSpPr>
        <p:spPr>
          <a:xfrm>
            <a:off x="6361241" y="4942936"/>
            <a:ext cx="1611647" cy="1263632"/>
          </a:xfrm>
          <a:prstGeom prst="rect">
            <a:avLst/>
          </a:prstGeom>
          <a:noFill/>
        </p:spPr>
        <p:txBody>
          <a:bodyPr vert="horz" lIns="144000" tIns="180000" rIns="180000" bIns="180000" rtlCol="0" anchor="ctr" anchorCtr="0">
            <a:normAutofit/>
          </a:bodyPr>
          <a:lstStyle>
            <a:lvl1pPr marL="228600" indent="-228600" algn="l" defTabSz="914400" rtl="0" eaLnBrk="1" latinLnBrk="0" hangingPunct="1">
              <a:lnSpc>
                <a:spcPct val="90000"/>
              </a:lnSpc>
              <a:spcBef>
                <a:spcPts val="1000"/>
              </a:spcBef>
              <a:buClr>
                <a:srgbClr val="0070C0"/>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70C0"/>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70C0"/>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70C0"/>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ca-ES" sz="2000" dirty="0"/>
              <a:t>Current Velocity</a:t>
            </a:r>
            <a:endParaRPr lang="en-GB" sz="2000" dirty="0"/>
          </a:p>
        </p:txBody>
      </p:sp>
      <p:sp>
        <p:nvSpPr>
          <p:cNvPr id="21" name="Marcador de contenido 2"/>
          <p:cNvSpPr txBox="1">
            <a:spLocks/>
          </p:cNvSpPr>
          <p:nvPr/>
        </p:nvSpPr>
        <p:spPr>
          <a:xfrm>
            <a:off x="6102166" y="4900587"/>
            <a:ext cx="1611647" cy="1263632"/>
          </a:xfrm>
          <a:prstGeom prst="rect">
            <a:avLst/>
          </a:prstGeom>
          <a:noFill/>
        </p:spPr>
        <p:txBody>
          <a:bodyPr vert="horz" lIns="144000" tIns="180000" rIns="180000" bIns="180000" rtlCol="0" anchor="ctr" anchorCtr="0">
            <a:normAutofit fontScale="47500" lnSpcReduction="20000"/>
          </a:bodyPr>
          <a:lstStyle>
            <a:lvl1pPr marL="228600" indent="-228600" algn="l" defTabSz="914400" rtl="0" eaLnBrk="1" latinLnBrk="0" hangingPunct="1">
              <a:lnSpc>
                <a:spcPct val="90000"/>
              </a:lnSpc>
              <a:spcBef>
                <a:spcPts val="1000"/>
              </a:spcBef>
              <a:buClr>
                <a:srgbClr val="0070C0"/>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70C0"/>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70C0"/>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70C0"/>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ca-ES" sz="4000" dirty="0"/>
              <a:t>Sea Surface Temperature</a:t>
            </a:r>
            <a:endParaRPr lang="en-GB" sz="4000" dirty="0"/>
          </a:p>
        </p:txBody>
      </p:sp>
      <p:sp>
        <p:nvSpPr>
          <p:cNvPr id="22" name="Marcador de contenido 2"/>
          <p:cNvSpPr txBox="1">
            <a:spLocks/>
          </p:cNvSpPr>
          <p:nvPr/>
        </p:nvSpPr>
        <p:spPr>
          <a:xfrm>
            <a:off x="6361240" y="4858238"/>
            <a:ext cx="1611647" cy="1263632"/>
          </a:xfrm>
          <a:prstGeom prst="rect">
            <a:avLst/>
          </a:prstGeom>
          <a:noFill/>
        </p:spPr>
        <p:txBody>
          <a:bodyPr vert="horz" lIns="144000" tIns="180000" rIns="180000" bIns="180000" rtlCol="0" anchor="ctr" anchorCtr="0">
            <a:noAutofit/>
          </a:bodyPr>
          <a:lstStyle>
            <a:lvl1pPr marL="228600" indent="-228600" algn="l" defTabSz="914400" rtl="0" eaLnBrk="1" latinLnBrk="0" hangingPunct="1">
              <a:lnSpc>
                <a:spcPct val="90000"/>
              </a:lnSpc>
              <a:spcBef>
                <a:spcPts val="1000"/>
              </a:spcBef>
              <a:buClr>
                <a:srgbClr val="0070C0"/>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70C0"/>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70C0"/>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70C0"/>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ca-ES" sz="2000" dirty="0"/>
              <a:t>Chlorophyll</a:t>
            </a:r>
            <a:endParaRPr lang="en-GB" sz="2000" dirty="0"/>
          </a:p>
        </p:txBody>
      </p:sp>
      <p:sp>
        <p:nvSpPr>
          <p:cNvPr id="15" name="Text Placeholder 4"/>
          <p:cNvSpPr txBox="1">
            <a:spLocks noChangeAspect="1"/>
          </p:cNvSpPr>
          <p:nvPr/>
        </p:nvSpPr>
        <p:spPr bwMode="auto">
          <a:xfrm>
            <a:off x="290644" y="1705172"/>
            <a:ext cx="3994489" cy="29234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es-ES" sz="1400" b="1" dirty="0">
                <a:latin typeface="Arial" charset="0"/>
                <a:ea typeface="ＭＳ Ｐゴシック" pitchFamily="34" charset="-128"/>
              </a:rPr>
              <a:t>Nucleus for European Modeling of the Ocean (NEMO) </a:t>
            </a:r>
            <a:r>
              <a:rPr lang="en-US" altLang="es-ES" sz="1400" dirty="0">
                <a:latin typeface="Arial" charset="0"/>
                <a:ea typeface="ＭＳ Ｐゴシック" pitchFamily="34" charset="-128"/>
              </a:rPr>
              <a:t>is a </a:t>
            </a:r>
            <a:r>
              <a:rPr lang="en-US" altLang="es-ES" sz="1400" b="1" dirty="0">
                <a:latin typeface="Arial" charset="0"/>
                <a:ea typeface="ＭＳ Ｐゴシック" pitchFamily="34" charset="-128"/>
              </a:rPr>
              <a:t>state-of-the-art</a:t>
            </a:r>
            <a:r>
              <a:rPr lang="en-US" altLang="es-ES" sz="1400" dirty="0">
                <a:latin typeface="Arial" charset="0"/>
                <a:ea typeface="ＭＳ Ｐゴシック" pitchFamily="34" charset="-128"/>
              </a:rPr>
              <a:t> global </a:t>
            </a:r>
            <a:r>
              <a:rPr lang="en-US" altLang="es-ES" sz="1400" b="1" dirty="0">
                <a:latin typeface="Arial" charset="0"/>
                <a:ea typeface="ＭＳ Ｐゴシック" pitchFamily="34" charset="-128"/>
              </a:rPr>
              <a:t>ocean model</a:t>
            </a:r>
            <a:endParaRPr lang="en-US" altLang="es-ES" sz="1400" dirty="0">
              <a:latin typeface="Arial" charset="0"/>
              <a:ea typeface="ＭＳ Ｐゴシック" pitchFamily="34" charset="-128"/>
            </a:endParaRPr>
          </a:p>
          <a:p>
            <a:pPr marL="0" indent="0">
              <a:buFont typeface="Arial" panose="020B0604020202020204" pitchFamily="34" charset="0"/>
              <a:buNone/>
            </a:pPr>
            <a:endParaRPr lang="en-US" altLang="es-ES" sz="1400" dirty="0">
              <a:latin typeface="Arial" charset="0"/>
              <a:ea typeface="ＭＳ Ｐゴシック" pitchFamily="34" charset="-128"/>
            </a:endParaRPr>
          </a:p>
          <a:p>
            <a:pPr marL="0" indent="0">
              <a:buFont typeface="Arial" panose="020B0604020202020204" pitchFamily="34" charset="0"/>
              <a:buNone/>
            </a:pPr>
            <a:r>
              <a:rPr lang="en-US" altLang="es-ES" sz="1400" dirty="0">
                <a:latin typeface="Arial" charset="0"/>
                <a:ea typeface="ＭＳ Ｐゴシック" pitchFamily="34" charset="-128"/>
              </a:rPr>
              <a:t>It is used in oceanographic research, operational oceanography, seasonal forecast and climate studies</a:t>
            </a:r>
          </a:p>
          <a:p>
            <a:pPr marL="0" indent="0">
              <a:buFont typeface="Arial" panose="020B0604020202020204" pitchFamily="34" charset="0"/>
              <a:buNone/>
            </a:pPr>
            <a:endParaRPr lang="en-US" altLang="es-ES" sz="1400" dirty="0">
              <a:latin typeface="Arial" charset="0"/>
              <a:ea typeface="ＭＳ Ｐゴシック" pitchFamily="34" charset="-128"/>
            </a:endParaRPr>
          </a:p>
          <a:p>
            <a:pPr marL="0" indent="0">
              <a:buFont typeface="Arial" panose="020B0604020202020204" pitchFamily="34" charset="0"/>
              <a:buNone/>
            </a:pPr>
            <a:r>
              <a:rPr lang="en-US" altLang="es-ES" sz="1400" dirty="0">
                <a:latin typeface="Arial" charset="0"/>
                <a:ea typeface="ＭＳ Ｐゴシック" pitchFamily="34" charset="-128"/>
              </a:rPr>
              <a:t>Includes several </a:t>
            </a:r>
            <a:r>
              <a:rPr lang="en-US" altLang="es-ES" sz="1400" b="1" dirty="0">
                <a:latin typeface="Arial" charset="0"/>
                <a:ea typeface="ＭＳ Ｐゴシック" pitchFamily="34" charset="-128"/>
              </a:rPr>
              <a:t>sub-models</a:t>
            </a:r>
            <a:r>
              <a:rPr lang="en-US" altLang="es-ES" sz="1400" dirty="0">
                <a:latin typeface="Arial" charset="0"/>
                <a:ea typeface="ＭＳ Ｐゴシック" pitchFamily="34" charset="-128"/>
              </a:rPr>
              <a:t>. Many of them can work in standalone version , many others need to be coupled</a:t>
            </a:r>
          </a:p>
          <a:p>
            <a:endParaRPr lang="en-US" altLang="es-ES" sz="1600" dirty="0">
              <a:latin typeface="Arial" charset="0"/>
              <a:ea typeface="ＭＳ Ｐゴシック" pitchFamily="34" charset="-128"/>
            </a:endParaRPr>
          </a:p>
          <a:p>
            <a:pPr lvl="2"/>
            <a:endParaRPr lang="es-ES" altLang="es-ES" sz="1200" dirty="0">
              <a:latin typeface="Arial" charset="0"/>
              <a:ea typeface="ＭＳ Ｐゴシック" pitchFamily="34" charset="-128"/>
            </a:endParaRPr>
          </a:p>
        </p:txBody>
      </p:sp>
      <p:sp>
        <p:nvSpPr>
          <p:cNvPr id="23" name="Marcador de contenido 2"/>
          <p:cNvSpPr txBox="1">
            <a:spLocks/>
          </p:cNvSpPr>
          <p:nvPr/>
        </p:nvSpPr>
        <p:spPr>
          <a:xfrm>
            <a:off x="6620314" y="4921762"/>
            <a:ext cx="1611647" cy="1263632"/>
          </a:xfrm>
          <a:prstGeom prst="rect">
            <a:avLst/>
          </a:prstGeom>
          <a:noFill/>
        </p:spPr>
        <p:txBody>
          <a:bodyPr vert="horz" lIns="144000" tIns="180000" rIns="180000" bIns="180000" rtlCol="0" anchor="ctr" anchorCtr="0">
            <a:noAutofit/>
          </a:bodyPr>
          <a:lstStyle>
            <a:lvl1pPr marL="228600" indent="-228600" algn="l" defTabSz="914400" rtl="0" eaLnBrk="1" latinLnBrk="0" hangingPunct="1">
              <a:lnSpc>
                <a:spcPct val="90000"/>
              </a:lnSpc>
              <a:spcBef>
                <a:spcPts val="1000"/>
              </a:spcBef>
              <a:buClr>
                <a:srgbClr val="0070C0"/>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70C0"/>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70C0"/>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70C0"/>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ca-ES" sz="2000" dirty="0"/>
              <a:t>PH</a:t>
            </a:r>
            <a:endParaRPr lang="en-GB" sz="2000" dirty="0"/>
          </a:p>
        </p:txBody>
      </p:sp>
      <p:sp>
        <p:nvSpPr>
          <p:cNvPr id="12" name="Slide Number Placeholder 1">
            <a:extLst>
              <a:ext uri="{FF2B5EF4-FFF2-40B4-BE49-F238E27FC236}">
                <a16:creationId xmlns:a16="http://schemas.microsoft.com/office/drawing/2014/main" id="{C7C6D928-44AB-449B-860E-84FC57F6E7E6}"/>
              </a:ext>
            </a:extLst>
          </p:cNvPr>
          <p:cNvSpPr txBox="1">
            <a:spLocks/>
          </p:cNvSpPr>
          <p:nvPr/>
        </p:nvSpPr>
        <p:spPr>
          <a:xfrm>
            <a:off x="8701088" y="6357938"/>
            <a:ext cx="442912" cy="412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490C5D-AEA8-4823-B9B3-806910A0ECF7}" type="slidenum">
              <a:rPr lang="es-ES" smtClean="0"/>
              <a:pPr/>
              <a:t>12</a:t>
            </a:fld>
            <a:endParaRPr lang="es-ES" dirty="0"/>
          </a:p>
        </p:txBody>
      </p:sp>
    </p:spTree>
    <p:extLst>
      <p:ext uri="{BB962C8B-B14F-4D97-AF65-F5344CB8AC3E}">
        <p14:creationId xmlns:p14="http://schemas.microsoft.com/office/powerpoint/2010/main" val="54233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xit" presetSubtype="0" fill="hold" grpId="1" nodeType="with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xit" presetSubtype="0" fill="hold" grpId="1" nodeType="withEffect">
                                  <p:stCondLst>
                                    <p:cond delay="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xit" presetSubtype="0" fill="hold" grpId="1" nodeType="withEffect">
                                  <p:stCondLst>
                                    <p:cond delay="0"/>
                                  </p:stCondLst>
                                  <p:childTnLst>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P spid="22" grpId="0"/>
      <p:bldP spid="22" grpId="1"/>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8" name="Shape 48"/>
          <p:cNvPicPr preferRelativeResize="0"/>
          <p:nvPr/>
        </p:nvPicPr>
        <p:blipFill>
          <a:blip r:embed="rId3">
            <a:alphaModFix/>
          </a:blip>
          <a:stretch>
            <a:fillRect/>
          </a:stretch>
        </p:blipFill>
        <p:spPr>
          <a:xfrm>
            <a:off x="699200" y="921100"/>
            <a:ext cx="7986755" cy="2874823"/>
          </a:xfrm>
          <a:prstGeom prst="rect">
            <a:avLst/>
          </a:prstGeom>
          <a:noFill/>
          <a:ln>
            <a:noFill/>
          </a:ln>
        </p:spPr>
      </p:pic>
      <p:sp>
        <p:nvSpPr>
          <p:cNvPr id="49" name="Shape 49"/>
          <p:cNvSpPr txBox="1">
            <a:spLocks noGrp="1"/>
          </p:cNvSpPr>
          <p:nvPr>
            <p:ph type="title"/>
          </p:nvPr>
        </p:nvSpPr>
        <p:spPr>
          <a:xfrm>
            <a:off x="464803" y="217893"/>
            <a:ext cx="8229600" cy="838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s-ES"/>
              <a:t>A climate modeling Timeline</a:t>
            </a:r>
            <a:endParaRPr sz="3500" b="1" i="0" u="none" strike="noStrike" cap="none">
              <a:solidFill>
                <a:schemeClr val="accent1"/>
              </a:solidFill>
              <a:latin typeface="Calibri"/>
              <a:ea typeface="Calibri"/>
              <a:cs typeface="Calibri"/>
              <a:sym typeface="Calibri"/>
            </a:endParaRPr>
          </a:p>
        </p:txBody>
      </p:sp>
      <p:sp>
        <p:nvSpPr>
          <p:cNvPr id="50" name="Shape 50"/>
          <p:cNvSpPr txBox="1"/>
          <p:nvPr/>
        </p:nvSpPr>
        <p:spPr>
          <a:xfrm>
            <a:off x="1516475" y="3455800"/>
            <a:ext cx="6189000" cy="693300"/>
          </a:xfrm>
          <a:prstGeom prst="rect">
            <a:avLst/>
          </a:prstGeom>
          <a:noFill/>
          <a:ln>
            <a:noFill/>
          </a:ln>
        </p:spPr>
        <p:txBody>
          <a:bodyPr spcFirstLastPara="1" wrap="square" lIns="91425" tIns="91425" rIns="91425" bIns="91425" anchor="ctr" anchorCtr="0">
            <a:noAutofit/>
          </a:bodyPr>
          <a:lstStyle/>
          <a:p>
            <a:pPr marL="0" lvl="0" indent="0" rtl="0">
              <a:lnSpc>
                <a:spcPct val="130000"/>
              </a:lnSpc>
              <a:spcBef>
                <a:spcPts val="0"/>
              </a:spcBef>
              <a:spcAft>
                <a:spcPts val="800"/>
              </a:spcAft>
              <a:buNone/>
            </a:pPr>
            <a:r>
              <a:rPr lang="es-ES" sz="1500">
                <a:solidFill>
                  <a:srgbClr val="999999"/>
                </a:solidFill>
                <a:latin typeface="Merriweather"/>
                <a:ea typeface="Merriweather"/>
                <a:cs typeface="Merriweather"/>
                <a:sym typeface="Merriweather"/>
              </a:rPr>
              <a:t>From the 4th National Climate Assessment (US), Volume I</a:t>
            </a:r>
            <a:endParaRPr sz="1500">
              <a:solidFill>
                <a:srgbClr val="999999"/>
              </a:solidFill>
              <a:latin typeface="Merriweather"/>
              <a:ea typeface="Merriweather"/>
              <a:cs typeface="Merriweather"/>
              <a:sym typeface="Merriweather"/>
            </a:endParaRPr>
          </a:p>
        </p:txBody>
      </p:sp>
      <p:sp>
        <p:nvSpPr>
          <p:cNvPr id="51" name="Shape 51"/>
          <p:cNvSpPr txBox="1">
            <a:spLocks noGrp="1"/>
          </p:cNvSpPr>
          <p:nvPr>
            <p:ph type="title"/>
          </p:nvPr>
        </p:nvSpPr>
        <p:spPr>
          <a:xfrm>
            <a:off x="845800" y="903997"/>
            <a:ext cx="7296000"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s-ES" sz="2800"/>
              <a:t>Inclusion of new components</a:t>
            </a:r>
            <a:endParaRPr sz="2800" b="1" i="0" u="none" strike="noStrike" cap="none">
              <a:solidFill>
                <a:schemeClr val="accent1"/>
              </a:solidFill>
              <a:latin typeface="Calibri"/>
              <a:ea typeface="Calibri"/>
              <a:cs typeface="Calibri"/>
              <a:sym typeface="Calibri"/>
            </a:endParaRPr>
          </a:p>
        </p:txBody>
      </p:sp>
      <p:sp>
        <p:nvSpPr>
          <p:cNvPr id="52" name="Shape 52"/>
          <p:cNvSpPr/>
          <p:nvPr/>
        </p:nvSpPr>
        <p:spPr>
          <a:xfrm>
            <a:off x="7146050" y="1437400"/>
            <a:ext cx="1266900" cy="1713600"/>
          </a:xfrm>
          <a:prstGeom prst="rect">
            <a:avLst/>
          </a:prstGeom>
          <a:no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 name="Shape 53"/>
          <p:cNvSpPr txBox="1"/>
          <p:nvPr/>
        </p:nvSpPr>
        <p:spPr>
          <a:xfrm>
            <a:off x="318200" y="3994375"/>
            <a:ext cx="8825700" cy="2093100"/>
          </a:xfrm>
          <a:prstGeom prst="rect">
            <a:avLst/>
          </a:prstGeom>
          <a:noFill/>
          <a:ln>
            <a:noFill/>
          </a:ln>
        </p:spPr>
        <p:txBody>
          <a:bodyPr spcFirstLastPara="1" wrap="square" lIns="91425" tIns="36000" rIns="91425" bIns="45700" anchor="ctr" anchorCtr="0">
            <a:noAutofit/>
          </a:bodyPr>
          <a:lstStyle/>
          <a:p>
            <a:pPr marL="285750" lvl="0" indent="-304800" rtl="0">
              <a:spcBef>
                <a:spcPts val="0"/>
              </a:spcBef>
              <a:spcAft>
                <a:spcPts val="0"/>
              </a:spcAft>
              <a:buClr>
                <a:srgbClr val="004890"/>
              </a:buClr>
              <a:buSzPts val="2400"/>
              <a:buFont typeface="Calibri"/>
              <a:buChar char="•"/>
            </a:pPr>
            <a:r>
              <a:rPr lang="es-ES" sz="2400" dirty="0" err="1">
                <a:solidFill>
                  <a:schemeClr val="accent1">
                    <a:lumMod val="75000"/>
                  </a:schemeClr>
                </a:solidFill>
                <a:latin typeface="Whitney-Medium" panose="02000603040000020004" pitchFamily="2" charset="0"/>
                <a:ea typeface="Calibri"/>
                <a:cs typeface="Calibri"/>
                <a:sym typeface="Calibri"/>
              </a:rPr>
              <a:t>Allowed</a:t>
            </a:r>
            <a:r>
              <a:rPr lang="es-ES" sz="2400" dirty="0">
                <a:solidFill>
                  <a:schemeClr val="accent1">
                    <a:lumMod val="75000"/>
                  </a:schemeClr>
                </a:solidFill>
                <a:latin typeface="Whitney-Medium" panose="02000603040000020004" pitchFamily="2" charset="0"/>
                <a:ea typeface="Calibri"/>
                <a:cs typeface="Calibri"/>
                <a:sym typeface="Calibri"/>
              </a:rPr>
              <a:t> </a:t>
            </a:r>
            <a:r>
              <a:rPr lang="es-ES" sz="2400" dirty="0" err="1">
                <a:solidFill>
                  <a:schemeClr val="accent1">
                    <a:lumMod val="75000"/>
                  </a:schemeClr>
                </a:solidFill>
                <a:latin typeface="Whitney-Medium" panose="02000603040000020004" pitchFamily="2" charset="0"/>
                <a:ea typeface="Calibri"/>
                <a:cs typeface="Calibri"/>
                <a:sym typeface="Calibri"/>
              </a:rPr>
              <a:t>the</a:t>
            </a:r>
            <a:r>
              <a:rPr lang="es-ES" sz="2400" dirty="0">
                <a:solidFill>
                  <a:schemeClr val="accent1">
                    <a:lumMod val="75000"/>
                  </a:schemeClr>
                </a:solidFill>
                <a:latin typeface="Whitney-Medium" panose="02000603040000020004" pitchFamily="2" charset="0"/>
                <a:ea typeface="Calibri"/>
                <a:cs typeface="Calibri"/>
                <a:sym typeface="Calibri"/>
              </a:rPr>
              <a:t> </a:t>
            </a:r>
            <a:r>
              <a:rPr lang="es-ES" sz="2400" dirty="0" err="1">
                <a:solidFill>
                  <a:schemeClr val="accent1">
                    <a:lumMod val="75000"/>
                  </a:schemeClr>
                </a:solidFill>
                <a:latin typeface="Whitney-Medium" panose="02000603040000020004" pitchFamily="2" charset="0"/>
                <a:ea typeface="Calibri"/>
                <a:cs typeface="Calibri"/>
                <a:sym typeface="Calibri"/>
              </a:rPr>
              <a:t>representation</a:t>
            </a:r>
            <a:r>
              <a:rPr lang="es-ES" sz="2400" dirty="0">
                <a:solidFill>
                  <a:schemeClr val="accent1">
                    <a:lumMod val="75000"/>
                  </a:schemeClr>
                </a:solidFill>
                <a:latin typeface="Whitney-Medium" panose="02000603040000020004" pitchFamily="2" charset="0"/>
                <a:ea typeface="Calibri"/>
                <a:cs typeface="Calibri"/>
                <a:sym typeface="Calibri"/>
              </a:rPr>
              <a:t> of new </a:t>
            </a:r>
            <a:r>
              <a:rPr lang="es-ES" sz="2400" dirty="0" err="1">
                <a:solidFill>
                  <a:schemeClr val="accent1">
                    <a:lumMod val="75000"/>
                  </a:schemeClr>
                </a:solidFill>
                <a:latin typeface="Whitney-Medium" panose="02000603040000020004" pitchFamily="2" charset="0"/>
                <a:ea typeface="Calibri"/>
                <a:cs typeface="Calibri"/>
                <a:sym typeface="Calibri"/>
              </a:rPr>
              <a:t>climate</a:t>
            </a:r>
            <a:r>
              <a:rPr lang="es-ES" sz="2400" dirty="0">
                <a:solidFill>
                  <a:schemeClr val="accent1">
                    <a:lumMod val="75000"/>
                  </a:schemeClr>
                </a:solidFill>
                <a:latin typeface="Whitney-Medium" panose="02000603040000020004" pitchFamily="2" charset="0"/>
                <a:ea typeface="Calibri"/>
                <a:cs typeface="Calibri"/>
                <a:sym typeface="Calibri"/>
              </a:rPr>
              <a:t> and </a:t>
            </a:r>
            <a:r>
              <a:rPr lang="es-ES" sz="2400" dirty="0" err="1">
                <a:solidFill>
                  <a:schemeClr val="accent1">
                    <a:lumMod val="75000"/>
                  </a:schemeClr>
                </a:solidFill>
                <a:latin typeface="Whitney-Medium" panose="02000603040000020004" pitchFamily="2" charset="0"/>
                <a:ea typeface="Calibri"/>
                <a:cs typeface="Calibri"/>
                <a:sym typeface="Calibri"/>
              </a:rPr>
              <a:t>biogeochemical</a:t>
            </a:r>
            <a:r>
              <a:rPr lang="es-ES" sz="2400" dirty="0">
                <a:solidFill>
                  <a:schemeClr val="accent1">
                    <a:lumMod val="75000"/>
                  </a:schemeClr>
                </a:solidFill>
                <a:latin typeface="Whitney-Medium" panose="02000603040000020004" pitchFamily="2" charset="0"/>
                <a:ea typeface="Calibri"/>
                <a:cs typeface="Calibri"/>
                <a:sym typeface="Calibri"/>
              </a:rPr>
              <a:t> </a:t>
            </a:r>
            <a:r>
              <a:rPr lang="es-ES" sz="2400" dirty="0" err="1">
                <a:solidFill>
                  <a:schemeClr val="accent1">
                    <a:lumMod val="75000"/>
                  </a:schemeClr>
                </a:solidFill>
                <a:latin typeface="Whitney-Medium" panose="02000603040000020004" pitchFamily="2" charset="0"/>
                <a:ea typeface="Calibri"/>
                <a:cs typeface="Calibri"/>
                <a:sym typeface="Calibri"/>
              </a:rPr>
              <a:t>processes</a:t>
            </a:r>
            <a:endParaRPr sz="2400" dirty="0">
              <a:solidFill>
                <a:schemeClr val="accent1">
                  <a:lumMod val="75000"/>
                </a:schemeClr>
              </a:solidFill>
              <a:latin typeface="Whitney-Medium" panose="02000603040000020004" pitchFamily="2" charset="0"/>
              <a:ea typeface="Calibri"/>
              <a:cs typeface="Calibri"/>
              <a:sym typeface="Calibri"/>
            </a:endParaRPr>
          </a:p>
          <a:p>
            <a:pPr marL="0" lvl="0" indent="0" rtl="0">
              <a:spcBef>
                <a:spcPts val="0"/>
              </a:spcBef>
              <a:spcAft>
                <a:spcPts val="0"/>
              </a:spcAft>
              <a:buNone/>
            </a:pPr>
            <a:endParaRPr sz="600" dirty="0">
              <a:solidFill>
                <a:schemeClr val="accent1">
                  <a:lumMod val="75000"/>
                </a:schemeClr>
              </a:solidFill>
              <a:latin typeface="Whitney-Medium" panose="02000603040000020004" pitchFamily="2" charset="0"/>
              <a:ea typeface="Calibri"/>
              <a:cs typeface="Calibri"/>
              <a:sym typeface="Calibri"/>
            </a:endParaRPr>
          </a:p>
          <a:p>
            <a:pPr marL="285750" marR="0" lvl="0" indent="-304800" algn="l" rtl="0">
              <a:spcBef>
                <a:spcPts val="0"/>
              </a:spcBef>
              <a:spcAft>
                <a:spcPts val="0"/>
              </a:spcAft>
              <a:buClr>
                <a:srgbClr val="004890"/>
              </a:buClr>
              <a:buSzPts val="2400"/>
              <a:buFont typeface="Calibri"/>
              <a:buChar char="•"/>
            </a:pPr>
            <a:r>
              <a:rPr lang="es-ES" sz="2400" dirty="0" err="1">
                <a:solidFill>
                  <a:schemeClr val="accent1">
                    <a:lumMod val="75000"/>
                  </a:schemeClr>
                </a:solidFill>
                <a:latin typeface="Whitney-Medium" panose="02000603040000020004" pitchFamily="2" charset="0"/>
                <a:ea typeface="Calibri"/>
                <a:cs typeface="Calibri"/>
                <a:sym typeface="Calibri"/>
              </a:rPr>
              <a:t>Improved</a:t>
            </a:r>
            <a:r>
              <a:rPr lang="es-ES" sz="2400" dirty="0">
                <a:solidFill>
                  <a:schemeClr val="accent1">
                    <a:lumMod val="75000"/>
                  </a:schemeClr>
                </a:solidFill>
                <a:latin typeface="Whitney-Medium" panose="02000603040000020004" pitchFamily="2" charset="0"/>
                <a:ea typeface="Calibri"/>
                <a:cs typeface="Calibri"/>
                <a:sym typeface="Calibri"/>
              </a:rPr>
              <a:t> </a:t>
            </a:r>
            <a:r>
              <a:rPr lang="es-ES" sz="2400" dirty="0" err="1">
                <a:solidFill>
                  <a:schemeClr val="accent1">
                    <a:lumMod val="75000"/>
                  </a:schemeClr>
                </a:solidFill>
                <a:latin typeface="Whitney-Medium" panose="02000603040000020004" pitchFamily="2" charset="0"/>
                <a:ea typeface="Calibri"/>
                <a:cs typeface="Calibri"/>
                <a:sym typeface="Calibri"/>
              </a:rPr>
              <a:t>the</a:t>
            </a:r>
            <a:r>
              <a:rPr lang="es-ES" sz="2400" dirty="0">
                <a:solidFill>
                  <a:schemeClr val="accent1">
                    <a:lumMod val="75000"/>
                  </a:schemeClr>
                </a:solidFill>
                <a:latin typeface="Whitney-Medium" panose="02000603040000020004" pitchFamily="2" charset="0"/>
                <a:ea typeface="Calibri"/>
                <a:cs typeface="Calibri"/>
                <a:sym typeface="Calibri"/>
              </a:rPr>
              <a:t> </a:t>
            </a:r>
            <a:r>
              <a:rPr lang="es-ES" sz="2400" dirty="0" err="1">
                <a:solidFill>
                  <a:schemeClr val="accent1">
                    <a:lumMod val="75000"/>
                  </a:schemeClr>
                </a:solidFill>
                <a:latin typeface="Whitney-Medium" panose="02000603040000020004" pitchFamily="2" charset="0"/>
                <a:ea typeface="Calibri"/>
                <a:cs typeface="Calibri"/>
                <a:sym typeface="Calibri"/>
              </a:rPr>
              <a:t>ESMs</a:t>
            </a:r>
            <a:r>
              <a:rPr lang="es-ES" sz="2400" dirty="0">
                <a:solidFill>
                  <a:schemeClr val="accent1">
                    <a:lumMod val="75000"/>
                  </a:schemeClr>
                </a:solidFill>
                <a:latin typeface="Whitney-Medium" panose="02000603040000020004" pitchFamily="2" charset="0"/>
                <a:ea typeface="Calibri"/>
                <a:cs typeface="Calibri"/>
                <a:sym typeface="Calibri"/>
              </a:rPr>
              <a:t> </a:t>
            </a:r>
            <a:r>
              <a:rPr lang="es-ES" sz="2400" dirty="0" err="1">
                <a:solidFill>
                  <a:schemeClr val="accent1">
                    <a:lumMod val="75000"/>
                  </a:schemeClr>
                </a:solidFill>
                <a:latin typeface="Whitney-Medium" panose="02000603040000020004" pitchFamily="2" charset="0"/>
                <a:ea typeface="Calibri"/>
                <a:cs typeface="Calibri"/>
                <a:sym typeface="Calibri"/>
              </a:rPr>
              <a:t>ability</a:t>
            </a:r>
            <a:r>
              <a:rPr lang="es-ES" sz="2400" dirty="0">
                <a:solidFill>
                  <a:schemeClr val="accent1">
                    <a:lumMod val="75000"/>
                  </a:schemeClr>
                </a:solidFill>
                <a:latin typeface="Whitney-Medium" panose="02000603040000020004" pitchFamily="2" charset="0"/>
                <a:ea typeface="Calibri"/>
                <a:cs typeface="Calibri"/>
                <a:sym typeface="Calibri"/>
              </a:rPr>
              <a:t> to </a:t>
            </a:r>
            <a:r>
              <a:rPr lang="es-ES" sz="2400" dirty="0" err="1">
                <a:solidFill>
                  <a:schemeClr val="accent1">
                    <a:lumMod val="75000"/>
                  </a:schemeClr>
                </a:solidFill>
                <a:latin typeface="Whitney-Medium" panose="02000603040000020004" pitchFamily="2" charset="0"/>
                <a:ea typeface="Calibri"/>
                <a:cs typeface="Calibri"/>
                <a:sym typeface="Calibri"/>
              </a:rPr>
              <a:t>represent</a:t>
            </a:r>
            <a:r>
              <a:rPr lang="es-ES" sz="2400" dirty="0">
                <a:solidFill>
                  <a:schemeClr val="accent1">
                    <a:lumMod val="75000"/>
                  </a:schemeClr>
                </a:solidFill>
                <a:latin typeface="Whitney-Medium" panose="02000603040000020004" pitchFamily="2" charset="0"/>
                <a:ea typeface="Calibri"/>
                <a:cs typeface="Calibri"/>
                <a:sym typeface="Calibri"/>
              </a:rPr>
              <a:t> </a:t>
            </a:r>
            <a:r>
              <a:rPr lang="es-ES" sz="2400" dirty="0" err="1">
                <a:solidFill>
                  <a:schemeClr val="accent1">
                    <a:lumMod val="75000"/>
                  </a:schemeClr>
                </a:solidFill>
                <a:latin typeface="Whitney-Medium" panose="02000603040000020004" pitchFamily="2" charset="0"/>
                <a:ea typeface="Calibri"/>
                <a:cs typeface="Calibri"/>
                <a:sym typeface="Calibri"/>
              </a:rPr>
              <a:t>the</a:t>
            </a:r>
            <a:r>
              <a:rPr lang="es-ES" sz="2400" dirty="0">
                <a:solidFill>
                  <a:schemeClr val="accent1">
                    <a:lumMod val="75000"/>
                  </a:schemeClr>
                </a:solidFill>
                <a:latin typeface="Whitney-Medium" panose="02000603040000020004" pitchFamily="2" charset="0"/>
                <a:ea typeface="Calibri"/>
                <a:cs typeface="Calibri"/>
                <a:sym typeface="Calibri"/>
              </a:rPr>
              <a:t> real </a:t>
            </a:r>
            <a:r>
              <a:rPr lang="es-ES" sz="2400" dirty="0" err="1">
                <a:solidFill>
                  <a:schemeClr val="accent1">
                    <a:lumMod val="75000"/>
                  </a:schemeClr>
                </a:solidFill>
                <a:latin typeface="Whitney-Medium" panose="02000603040000020004" pitchFamily="2" charset="0"/>
                <a:ea typeface="Calibri"/>
                <a:cs typeface="Calibri"/>
                <a:sym typeface="Calibri"/>
              </a:rPr>
              <a:t>world</a:t>
            </a:r>
            <a:r>
              <a:rPr lang="es-ES" sz="2400" dirty="0">
                <a:solidFill>
                  <a:schemeClr val="accent1">
                    <a:lumMod val="75000"/>
                  </a:schemeClr>
                </a:solidFill>
                <a:latin typeface="Whitney-Medium" panose="02000603040000020004" pitchFamily="2" charset="0"/>
                <a:ea typeface="Calibri"/>
                <a:cs typeface="Calibri"/>
                <a:sym typeface="Calibri"/>
              </a:rPr>
              <a:t> </a:t>
            </a:r>
            <a:endParaRPr sz="2400" dirty="0">
              <a:solidFill>
                <a:schemeClr val="accent1">
                  <a:lumMod val="75000"/>
                </a:schemeClr>
              </a:solidFill>
              <a:latin typeface="Whitney-Medium" panose="02000603040000020004" pitchFamily="2" charset="0"/>
              <a:ea typeface="Calibri"/>
              <a:cs typeface="Calibri"/>
              <a:sym typeface="Calibri"/>
            </a:endParaRPr>
          </a:p>
          <a:p>
            <a:pPr marL="0" marR="0" lvl="0" indent="0" algn="l" rtl="0">
              <a:spcBef>
                <a:spcPts val="0"/>
              </a:spcBef>
              <a:spcAft>
                <a:spcPts val="0"/>
              </a:spcAft>
              <a:buNone/>
            </a:pPr>
            <a:endParaRPr sz="600" dirty="0">
              <a:solidFill>
                <a:schemeClr val="accent1">
                  <a:lumMod val="75000"/>
                </a:schemeClr>
              </a:solidFill>
              <a:latin typeface="Whitney-Medium" panose="02000603040000020004" pitchFamily="2" charset="0"/>
              <a:ea typeface="Calibri"/>
              <a:cs typeface="Calibri"/>
              <a:sym typeface="Calibri"/>
            </a:endParaRPr>
          </a:p>
          <a:p>
            <a:pPr marL="285750" marR="0" lvl="0" indent="-304800" algn="l" rtl="0">
              <a:spcBef>
                <a:spcPts val="0"/>
              </a:spcBef>
              <a:spcAft>
                <a:spcPts val="0"/>
              </a:spcAft>
              <a:buClr>
                <a:srgbClr val="004890"/>
              </a:buClr>
              <a:buSzPts val="2400"/>
              <a:buFont typeface="Calibri"/>
              <a:buChar char="•"/>
            </a:pPr>
            <a:r>
              <a:rPr lang="es-ES" sz="2400" dirty="0" err="1">
                <a:solidFill>
                  <a:schemeClr val="accent1">
                    <a:lumMod val="75000"/>
                  </a:schemeClr>
                </a:solidFill>
                <a:latin typeface="Whitney-Medium" panose="02000603040000020004" pitchFamily="2" charset="0"/>
                <a:ea typeface="Calibri"/>
                <a:cs typeface="Calibri"/>
                <a:sym typeface="Calibri"/>
              </a:rPr>
              <a:t>Provides</a:t>
            </a:r>
            <a:r>
              <a:rPr lang="es-ES" sz="2400" dirty="0">
                <a:solidFill>
                  <a:schemeClr val="accent1">
                    <a:lumMod val="75000"/>
                  </a:schemeClr>
                </a:solidFill>
                <a:latin typeface="Whitney-Medium" panose="02000603040000020004" pitchFamily="2" charset="0"/>
                <a:ea typeface="Calibri"/>
                <a:cs typeface="Calibri"/>
                <a:sym typeface="Calibri"/>
              </a:rPr>
              <a:t> a new </a:t>
            </a:r>
            <a:r>
              <a:rPr lang="es-ES" sz="2400" dirty="0" err="1">
                <a:solidFill>
                  <a:schemeClr val="accent1">
                    <a:lumMod val="75000"/>
                  </a:schemeClr>
                </a:solidFill>
                <a:latin typeface="Whitney-Medium" panose="02000603040000020004" pitchFamily="2" charset="0"/>
                <a:ea typeface="Calibri"/>
                <a:cs typeface="Calibri"/>
                <a:sym typeface="Calibri"/>
              </a:rPr>
              <a:t>framework</a:t>
            </a:r>
            <a:r>
              <a:rPr lang="es-ES" sz="2400" dirty="0">
                <a:solidFill>
                  <a:schemeClr val="accent1">
                    <a:lumMod val="75000"/>
                  </a:schemeClr>
                </a:solidFill>
                <a:latin typeface="Whitney-Medium" panose="02000603040000020004" pitchFamily="2" charset="0"/>
                <a:ea typeface="Calibri"/>
                <a:cs typeface="Calibri"/>
                <a:sym typeface="Calibri"/>
              </a:rPr>
              <a:t> to </a:t>
            </a:r>
            <a:r>
              <a:rPr lang="es-ES" sz="2400" dirty="0" err="1">
                <a:solidFill>
                  <a:schemeClr val="accent1">
                    <a:lumMod val="75000"/>
                  </a:schemeClr>
                </a:solidFill>
                <a:latin typeface="Whitney-Medium" panose="02000603040000020004" pitchFamily="2" charset="0"/>
                <a:ea typeface="Calibri"/>
                <a:cs typeface="Calibri"/>
                <a:sym typeface="Calibri"/>
              </a:rPr>
              <a:t>investigate</a:t>
            </a:r>
            <a:r>
              <a:rPr lang="es-ES" sz="2400" dirty="0">
                <a:solidFill>
                  <a:schemeClr val="accent1">
                    <a:lumMod val="75000"/>
                  </a:schemeClr>
                </a:solidFill>
                <a:latin typeface="Whitney-Medium" panose="02000603040000020004" pitchFamily="2" charset="0"/>
                <a:ea typeface="Calibri"/>
                <a:cs typeface="Calibri"/>
                <a:sym typeface="Calibri"/>
              </a:rPr>
              <a:t> </a:t>
            </a:r>
            <a:r>
              <a:rPr lang="es-ES" sz="2400" dirty="0" err="1">
                <a:solidFill>
                  <a:schemeClr val="accent1">
                    <a:lumMod val="75000"/>
                  </a:schemeClr>
                </a:solidFill>
                <a:latin typeface="Whitney-Medium" panose="02000603040000020004" pitchFamily="2" charset="0"/>
                <a:ea typeface="Calibri"/>
                <a:cs typeface="Calibri"/>
                <a:sym typeface="Calibri"/>
              </a:rPr>
              <a:t>the</a:t>
            </a:r>
            <a:r>
              <a:rPr lang="es-ES" sz="2400" dirty="0">
                <a:solidFill>
                  <a:schemeClr val="accent1">
                    <a:lumMod val="75000"/>
                  </a:schemeClr>
                </a:solidFill>
                <a:latin typeface="Whitney-Medium" panose="02000603040000020004" pitchFamily="2" charset="0"/>
                <a:ea typeface="Calibri"/>
                <a:cs typeface="Calibri"/>
                <a:sym typeface="Calibri"/>
              </a:rPr>
              <a:t> </a:t>
            </a:r>
            <a:r>
              <a:rPr lang="es-ES" sz="2400" dirty="0" err="1">
                <a:solidFill>
                  <a:schemeClr val="accent1">
                    <a:lumMod val="75000"/>
                  </a:schemeClr>
                </a:solidFill>
                <a:latin typeface="Whitney-Medium" panose="02000603040000020004" pitchFamily="2" charset="0"/>
                <a:ea typeface="Calibri"/>
                <a:cs typeface="Calibri"/>
                <a:sym typeface="Calibri"/>
              </a:rPr>
              <a:t>interactions</a:t>
            </a:r>
            <a:r>
              <a:rPr lang="es-ES" sz="2400" dirty="0">
                <a:solidFill>
                  <a:schemeClr val="accent1">
                    <a:lumMod val="75000"/>
                  </a:schemeClr>
                </a:solidFill>
                <a:latin typeface="Whitney-Medium" panose="02000603040000020004" pitchFamily="2" charset="0"/>
                <a:ea typeface="Calibri"/>
                <a:cs typeface="Calibri"/>
                <a:sym typeface="Calibri"/>
              </a:rPr>
              <a:t> </a:t>
            </a:r>
            <a:r>
              <a:rPr lang="es-ES" sz="2400" dirty="0" err="1">
                <a:solidFill>
                  <a:schemeClr val="accent1">
                    <a:lumMod val="75000"/>
                  </a:schemeClr>
                </a:solidFill>
                <a:latin typeface="Whitney-Medium" panose="02000603040000020004" pitchFamily="2" charset="0"/>
                <a:ea typeface="Calibri"/>
                <a:cs typeface="Calibri"/>
                <a:sym typeface="Calibri"/>
              </a:rPr>
              <a:t>between</a:t>
            </a:r>
            <a:r>
              <a:rPr lang="es-ES" sz="2400" dirty="0">
                <a:solidFill>
                  <a:schemeClr val="accent1">
                    <a:lumMod val="75000"/>
                  </a:schemeClr>
                </a:solidFill>
                <a:latin typeface="Whitney-Medium" panose="02000603040000020004" pitchFamily="2" charset="0"/>
                <a:ea typeface="Calibri"/>
                <a:cs typeface="Calibri"/>
                <a:sym typeface="Calibri"/>
              </a:rPr>
              <a:t> </a:t>
            </a:r>
            <a:r>
              <a:rPr lang="es-ES" sz="2400" dirty="0" err="1">
                <a:solidFill>
                  <a:schemeClr val="accent1">
                    <a:lumMod val="75000"/>
                  </a:schemeClr>
                </a:solidFill>
                <a:latin typeface="Whitney-Medium" panose="02000603040000020004" pitchFamily="2" charset="0"/>
                <a:ea typeface="Calibri"/>
                <a:cs typeface="Calibri"/>
                <a:sym typeface="Calibri"/>
              </a:rPr>
              <a:t>the</a:t>
            </a:r>
            <a:r>
              <a:rPr lang="es-ES" sz="2400" dirty="0">
                <a:solidFill>
                  <a:schemeClr val="accent1">
                    <a:lumMod val="75000"/>
                  </a:schemeClr>
                </a:solidFill>
                <a:latin typeface="Whitney-Medium" panose="02000603040000020004" pitchFamily="2" charset="0"/>
                <a:ea typeface="Calibri"/>
                <a:cs typeface="Calibri"/>
                <a:sym typeface="Calibri"/>
              </a:rPr>
              <a:t> </a:t>
            </a:r>
            <a:r>
              <a:rPr lang="es-ES" sz="2400" dirty="0" err="1">
                <a:solidFill>
                  <a:schemeClr val="accent1">
                    <a:lumMod val="75000"/>
                  </a:schemeClr>
                </a:solidFill>
                <a:latin typeface="Whitney-Medium" panose="02000603040000020004" pitchFamily="2" charset="0"/>
                <a:ea typeface="Calibri"/>
                <a:cs typeface="Calibri"/>
                <a:sym typeface="Calibri"/>
              </a:rPr>
              <a:t>different</a:t>
            </a:r>
            <a:r>
              <a:rPr lang="es-ES" sz="2400" dirty="0">
                <a:solidFill>
                  <a:schemeClr val="accent1">
                    <a:lumMod val="75000"/>
                  </a:schemeClr>
                </a:solidFill>
                <a:latin typeface="Whitney-Medium" panose="02000603040000020004" pitchFamily="2" charset="0"/>
                <a:ea typeface="Calibri"/>
                <a:cs typeface="Calibri"/>
                <a:sym typeface="Calibri"/>
              </a:rPr>
              <a:t> </a:t>
            </a:r>
            <a:r>
              <a:rPr lang="es-ES" sz="2400" dirty="0" err="1">
                <a:solidFill>
                  <a:schemeClr val="accent1">
                    <a:lumMod val="75000"/>
                  </a:schemeClr>
                </a:solidFill>
                <a:latin typeface="Whitney-Medium" panose="02000603040000020004" pitchFamily="2" charset="0"/>
                <a:ea typeface="Calibri"/>
                <a:cs typeface="Calibri"/>
                <a:sym typeface="Calibri"/>
              </a:rPr>
              <a:t>components</a:t>
            </a:r>
            <a:endParaRPr sz="2400" b="0" i="0" u="none" strike="noStrike" cap="none" dirty="0">
              <a:solidFill>
                <a:schemeClr val="accent1">
                  <a:lumMod val="75000"/>
                </a:schemeClr>
              </a:solidFill>
              <a:latin typeface="Whitney-Medium" panose="02000603040000020004" pitchFamily="2" charset="0"/>
              <a:ea typeface="Calibri"/>
              <a:cs typeface="Calibri"/>
              <a:sym typeface="Calibri"/>
            </a:endParaRPr>
          </a:p>
        </p:txBody>
      </p:sp>
      <p:sp>
        <p:nvSpPr>
          <p:cNvPr id="8" name="Slide Number Placeholder 1">
            <a:extLst>
              <a:ext uri="{FF2B5EF4-FFF2-40B4-BE49-F238E27FC236}">
                <a16:creationId xmlns:a16="http://schemas.microsoft.com/office/drawing/2014/main" id="{34CC5CBC-1CAA-4A40-828D-3D108622D1FE}"/>
              </a:ext>
            </a:extLst>
          </p:cNvPr>
          <p:cNvSpPr txBox="1">
            <a:spLocks/>
          </p:cNvSpPr>
          <p:nvPr/>
        </p:nvSpPr>
        <p:spPr>
          <a:xfrm>
            <a:off x="8701088" y="6357938"/>
            <a:ext cx="442912" cy="412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490C5D-AEA8-4823-B9B3-806910A0ECF7}" type="slidenum">
              <a:rPr lang="es-ES" smtClean="0"/>
              <a:pPr/>
              <a:t>13</a:t>
            </a:fld>
            <a:endParaRPr lang="es-ES" dirty="0"/>
          </a:p>
        </p:txBody>
      </p:sp>
    </p:spTree>
    <p:extLst>
      <p:ext uri="{BB962C8B-B14F-4D97-AF65-F5344CB8AC3E}">
        <p14:creationId xmlns:p14="http://schemas.microsoft.com/office/powerpoint/2010/main" val="2001951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64803" y="217893"/>
            <a:ext cx="8229600" cy="838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s-ES"/>
              <a:t>A climate modeling Timeline</a:t>
            </a:r>
            <a:endParaRPr sz="3500" b="1" i="0" u="none" strike="noStrike" cap="none">
              <a:solidFill>
                <a:schemeClr val="accent1"/>
              </a:solidFill>
              <a:latin typeface="Calibri"/>
              <a:ea typeface="Calibri"/>
              <a:cs typeface="Calibri"/>
              <a:sym typeface="Calibri"/>
            </a:endParaRPr>
          </a:p>
        </p:txBody>
      </p:sp>
      <p:sp>
        <p:nvSpPr>
          <p:cNvPr id="59" name="Shape 59"/>
          <p:cNvSpPr txBox="1">
            <a:spLocks noGrp="1"/>
          </p:cNvSpPr>
          <p:nvPr>
            <p:ph type="title"/>
          </p:nvPr>
        </p:nvSpPr>
        <p:spPr>
          <a:xfrm>
            <a:off x="845800" y="903997"/>
            <a:ext cx="7296000"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s-ES" sz="2800"/>
              <a:t>Increase in spatial resolution: Atmosphere</a:t>
            </a:r>
            <a:endParaRPr sz="2800" b="1" i="0" u="none" strike="noStrike" cap="none">
              <a:solidFill>
                <a:schemeClr val="accent1"/>
              </a:solidFill>
              <a:latin typeface="Calibri"/>
              <a:ea typeface="Calibri"/>
              <a:cs typeface="Calibri"/>
              <a:sym typeface="Calibri"/>
            </a:endParaRPr>
          </a:p>
        </p:txBody>
      </p:sp>
      <p:pic>
        <p:nvPicPr>
          <p:cNvPr id="60" name="Shape 60"/>
          <p:cNvPicPr preferRelativeResize="0"/>
          <p:nvPr/>
        </p:nvPicPr>
        <p:blipFill>
          <a:blip r:embed="rId3">
            <a:alphaModFix/>
          </a:blip>
          <a:stretch>
            <a:fillRect/>
          </a:stretch>
        </p:blipFill>
        <p:spPr>
          <a:xfrm>
            <a:off x="3269900" y="1568878"/>
            <a:ext cx="5854774" cy="3700650"/>
          </a:xfrm>
          <a:prstGeom prst="rect">
            <a:avLst/>
          </a:prstGeom>
          <a:noFill/>
          <a:ln>
            <a:noFill/>
          </a:ln>
        </p:spPr>
      </p:pic>
      <p:pic>
        <p:nvPicPr>
          <p:cNvPr id="61" name="Shape 61"/>
          <p:cNvPicPr preferRelativeResize="0"/>
          <p:nvPr/>
        </p:nvPicPr>
        <p:blipFill rotWithShape="1">
          <a:blip r:embed="rId4">
            <a:alphaModFix/>
          </a:blip>
          <a:srcRect l="7927"/>
          <a:stretch/>
        </p:blipFill>
        <p:spPr>
          <a:xfrm>
            <a:off x="42700" y="2539775"/>
            <a:ext cx="3149299" cy="2093100"/>
          </a:xfrm>
          <a:prstGeom prst="rect">
            <a:avLst/>
          </a:prstGeom>
          <a:noFill/>
          <a:ln>
            <a:noFill/>
          </a:ln>
        </p:spPr>
      </p:pic>
      <p:sp>
        <p:nvSpPr>
          <p:cNvPr id="62" name="Shape 62"/>
          <p:cNvSpPr txBox="1"/>
          <p:nvPr/>
        </p:nvSpPr>
        <p:spPr>
          <a:xfrm>
            <a:off x="3699275" y="1872350"/>
            <a:ext cx="1695000" cy="1175700"/>
          </a:xfrm>
          <a:prstGeom prst="rect">
            <a:avLst/>
          </a:prstGeom>
          <a:solidFill>
            <a:schemeClr val="lt1"/>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s-ES" sz="2800" b="1" dirty="0" err="1">
                <a:solidFill>
                  <a:srgbClr val="2F5597"/>
                </a:solidFill>
              </a:rPr>
              <a:t>Today</a:t>
            </a:r>
            <a:endParaRPr sz="2800" b="1" dirty="0">
              <a:solidFill>
                <a:srgbClr val="2F5597"/>
              </a:solidFill>
            </a:endParaRPr>
          </a:p>
        </p:txBody>
      </p:sp>
      <p:sp>
        <p:nvSpPr>
          <p:cNvPr id="63" name="Shape 63"/>
          <p:cNvSpPr txBox="1"/>
          <p:nvPr/>
        </p:nvSpPr>
        <p:spPr>
          <a:xfrm>
            <a:off x="83800" y="1666000"/>
            <a:ext cx="2462700" cy="8568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2200" b="1">
                <a:solidFill>
                  <a:srgbClr val="2F5597"/>
                </a:solidFill>
              </a:rPr>
              <a:t>Typical climate model in 90s</a:t>
            </a:r>
            <a:endParaRPr sz="2200" b="1">
              <a:solidFill>
                <a:srgbClr val="2F5597"/>
              </a:solidFill>
            </a:endParaRPr>
          </a:p>
        </p:txBody>
      </p:sp>
      <p:sp>
        <p:nvSpPr>
          <p:cNvPr id="64" name="Shape 64"/>
          <p:cNvSpPr txBox="1"/>
          <p:nvPr/>
        </p:nvSpPr>
        <p:spPr>
          <a:xfrm>
            <a:off x="6822900" y="3633375"/>
            <a:ext cx="2321100" cy="457200"/>
          </a:xfrm>
          <a:prstGeom prst="rect">
            <a:avLst/>
          </a:prstGeom>
          <a:solidFill>
            <a:schemeClr val="lt1"/>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s-ES" sz="1800" b="1">
                <a:solidFill>
                  <a:srgbClr val="2F5597"/>
                </a:solidFill>
              </a:rPr>
              <a:t>Default resolution</a:t>
            </a:r>
            <a:endParaRPr sz="1800" b="1">
              <a:solidFill>
                <a:srgbClr val="2F5597"/>
              </a:solidFill>
            </a:endParaRPr>
          </a:p>
        </p:txBody>
      </p:sp>
      <p:sp>
        <p:nvSpPr>
          <p:cNvPr id="65" name="Shape 65"/>
          <p:cNvSpPr txBox="1"/>
          <p:nvPr/>
        </p:nvSpPr>
        <p:spPr>
          <a:xfrm>
            <a:off x="6765100" y="4888525"/>
            <a:ext cx="2321100" cy="457200"/>
          </a:xfrm>
          <a:prstGeom prst="rect">
            <a:avLst/>
          </a:prstGeom>
          <a:solidFill>
            <a:schemeClr val="lt1"/>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s-ES" sz="1800" b="1">
                <a:solidFill>
                  <a:srgbClr val="2F5597"/>
                </a:solidFill>
              </a:rPr>
              <a:t>“High” resolution</a:t>
            </a:r>
            <a:endParaRPr sz="1800" b="1">
              <a:solidFill>
                <a:srgbClr val="2F5597"/>
              </a:solidFill>
            </a:endParaRPr>
          </a:p>
        </p:txBody>
      </p:sp>
      <p:sp>
        <p:nvSpPr>
          <p:cNvPr id="66" name="Shape 66"/>
          <p:cNvSpPr txBox="1"/>
          <p:nvPr/>
        </p:nvSpPr>
        <p:spPr>
          <a:xfrm>
            <a:off x="271300" y="5122300"/>
            <a:ext cx="8627400" cy="1366500"/>
          </a:xfrm>
          <a:prstGeom prst="rect">
            <a:avLst/>
          </a:prstGeom>
          <a:noFill/>
          <a:ln>
            <a:noFill/>
          </a:ln>
        </p:spPr>
        <p:txBody>
          <a:bodyPr spcFirstLastPara="1" wrap="square" lIns="91425" tIns="36000" rIns="91425" bIns="45700" anchor="ctr" anchorCtr="0">
            <a:noAutofit/>
          </a:bodyPr>
          <a:lstStyle/>
          <a:p>
            <a:pPr marL="0" marR="0" lvl="0" indent="0" algn="ctr" rtl="0">
              <a:spcBef>
                <a:spcPts val="0"/>
              </a:spcBef>
              <a:spcAft>
                <a:spcPts val="0"/>
              </a:spcAft>
              <a:buNone/>
            </a:pPr>
            <a:r>
              <a:rPr lang="es-ES" sz="2000" dirty="0" err="1">
                <a:solidFill>
                  <a:schemeClr val="accent1">
                    <a:lumMod val="75000"/>
                  </a:schemeClr>
                </a:solidFill>
                <a:latin typeface="Whitney-Medium" panose="02000603040000020004" pitchFamily="2" charset="0"/>
                <a:ea typeface="Calibri"/>
                <a:cs typeface="Calibri"/>
                <a:sym typeface="Calibri"/>
              </a:rPr>
              <a:t>Achieving</a:t>
            </a:r>
            <a:r>
              <a:rPr lang="es-ES" sz="2000" dirty="0">
                <a:solidFill>
                  <a:schemeClr val="accent1">
                    <a:lumMod val="75000"/>
                  </a:schemeClr>
                </a:solidFill>
                <a:latin typeface="Whitney-Medium" panose="02000603040000020004" pitchFamily="2" charset="0"/>
                <a:ea typeface="Calibri"/>
                <a:cs typeface="Calibri"/>
                <a:sym typeface="Calibri"/>
              </a:rPr>
              <a:t> </a:t>
            </a:r>
            <a:r>
              <a:rPr lang="es-ES" sz="2000" dirty="0" err="1">
                <a:solidFill>
                  <a:schemeClr val="accent1">
                    <a:lumMod val="75000"/>
                  </a:schemeClr>
                </a:solidFill>
                <a:latin typeface="Whitney-Medium" panose="02000603040000020004" pitchFamily="2" charset="0"/>
                <a:ea typeface="Calibri"/>
                <a:cs typeface="Calibri"/>
                <a:sym typeface="Calibri"/>
              </a:rPr>
              <a:t>higher</a:t>
            </a:r>
            <a:r>
              <a:rPr lang="es-ES" sz="2000" dirty="0">
                <a:solidFill>
                  <a:schemeClr val="accent1">
                    <a:lumMod val="75000"/>
                  </a:schemeClr>
                </a:solidFill>
                <a:latin typeface="Whitney-Medium" panose="02000603040000020004" pitchFamily="2" charset="0"/>
                <a:ea typeface="Calibri"/>
                <a:cs typeface="Calibri"/>
                <a:sym typeface="Calibri"/>
              </a:rPr>
              <a:t> </a:t>
            </a:r>
            <a:r>
              <a:rPr lang="es-ES" sz="2000" dirty="0" err="1">
                <a:solidFill>
                  <a:schemeClr val="accent1">
                    <a:lumMod val="75000"/>
                  </a:schemeClr>
                </a:solidFill>
                <a:latin typeface="Whitney-Medium" panose="02000603040000020004" pitchFamily="2" charset="0"/>
                <a:ea typeface="Calibri"/>
                <a:cs typeface="Calibri"/>
                <a:sym typeface="Calibri"/>
              </a:rPr>
              <a:t>resolutions</a:t>
            </a:r>
            <a:r>
              <a:rPr lang="es-ES" sz="2000" dirty="0">
                <a:solidFill>
                  <a:schemeClr val="accent1">
                    <a:lumMod val="75000"/>
                  </a:schemeClr>
                </a:solidFill>
                <a:latin typeface="Whitney-Medium" panose="02000603040000020004" pitchFamily="2" charset="0"/>
                <a:ea typeface="Calibri"/>
                <a:cs typeface="Calibri"/>
                <a:sym typeface="Calibri"/>
              </a:rPr>
              <a:t> </a:t>
            </a:r>
            <a:r>
              <a:rPr lang="es-ES" sz="2000" dirty="0" err="1">
                <a:solidFill>
                  <a:schemeClr val="accent1">
                    <a:lumMod val="75000"/>
                  </a:schemeClr>
                </a:solidFill>
                <a:latin typeface="Whitney-Medium" panose="02000603040000020004" pitchFamily="2" charset="0"/>
                <a:ea typeface="Calibri"/>
                <a:cs typeface="Calibri"/>
                <a:sym typeface="Calibri"/>
              </a:rPr>
              <a:t>is</a:t>
            </a:r>
            <a:r>
              <a:rPr lang="es-ES" sz="2000" dirty="0">
                <a:solidFill>
                  <a:schemeClr val="accent1">
                    <a:lumMod val="75000"/>
                  </a:schemeClr>
                </a:solidFill>
                <a:latin typeface="Whitney-Medium" panose="02000603040000020004" pitchFamily="2" charset="0"/>
                <a:ea typeface="Calibri"/>
                <a:cs typeface="Calibri"/>
                <a:sym typeface="Calibri"/>
              </a:rPr>
              <a:t> </a:t>
            </a:r>
            <a:r>
              <a:rPr lang="es-ES" sz="2000" dirty="0" err="1">
                <a:solidFill>
                  <a:schemeClr val="accent1">
                    <a:lumMod val="75000"/>
                  </a:schemeClr>
                </a:solidFill>
                <a:latin typeface="Whitney-Medium" panose="02000603040000020004" pitchFamily="2" charset="0"/>
                <a:ea typeface="Calibri"/>
                <a:cs typeface="Calibri"/>
                <a:sym typeface="Calibri"/>
              </a:rPr>
              <a:t>essential</a:t>
            </a:r>
            <a:r>
              <a:rPr lang="es-ES" sz="2000" dirty="0">
                <a:solidFill>
                  <a:schemeClr val="accent1">
                    <a:lumMod val="75000"/>
                  </a:schemeClr>
                </a:solidFill>
                <a:latin typeface="Whitney-Medium" panose="02000603040000020004" pitchFamily="2" charset="0"/>
                <a:ea typeface="Calibri"/>
                <a:cs typeface="Calibri"/>
                <a:sym typeface="Calibri"/>
              </a:rPr>
              <a:t> to </a:t>
            </a:r>
            <a:r>
              <a:rPr lang="es-ES" sz="2000" dirty="0" err="1">
                <a:solidFill>
                  <a:schemeClr val="accent1">
                    <a:lumMod val="75000"/>
                  </a:schemeClr>
                </a:solidFill>
                <a:latin typeface="Whitney-Medium" panose="02000603040000020004" pitchFamily="2" charset="0"/>
                <a:ea typeface="Calibri"/>
                <a:cs typeface="Calibri"/>
                <a:sym typeface="Calibri"/>
              </a:rPr>
              <a:t>better</a:t>
            </a:r>
            <a:r>
              <a:rPr lang="es-ES" sz="2000" dirty="0">
                <a:solidFill>
                  <a:schemeClr val="accent1">
                    <a:lumMod val="75000"/>
                  </a:schemeClr>
                </a:solidFill>
                <a:latin typeface="Whitney-Medium" panose="02000603040000020004" pitchFamily="2" charset="0"/>
                <a:ea typeface="Calibri"/>
                <a:cs typeface="Calibri"/>
                <a:sym typeface="Calibri"/>
              </a:rPr>
              <a:t> </a:t>
            </a:r>
            <a:r>
              <a:rPr lang="es-ES" sz="2000" dirty="0" err="1">
                <a:solidFill>
                  <a:schemeClr val="accent1">
                    <a:lumMod val="75000"/>
                  </a:schemeClr>
                </a:solidFill>
                <a:latin typeface="Whitney-Medium" panose="02000603040000020004" pitchFamily="2" charset="0"/>
                <a:ea typeface="Calibri"/>
                <a:cs typeface="Calibri"/>
                <a:sym typeface="Calibri"/>
              </a:rPr>
              <a:t>represent</a:t>
            </a:r>
            <a:r>
              <a:rPr lang="es-ES" sz="2000" dirty="0">
                <a:solidFill>
                  <a:schemeClr val="accent1">
                    <a:lumMod val="75000"/>
                  </a:schemeClr>
                </a:solidFill>
                <a:latin typeface="Whitney-Medium" panose="02000603040000020004" pitchFamily="2" charset="0"/>
                <a:ea typeface="Calibri"/>
                <a:cs typeface="Calibri"/>
                <a:sym typeface="Calibri"/>
              </a:rPr>
              <a:t> </a:t>
            </a:r>
            <a:r>
              <a:rPr lang="es-ES" sz="2000" dirty="0" err="1">
                <a:solidFill>
                  <a:schemeClr val="accent1">
                    <a:lumMod val="75000"/>
                  </a:schemeClr>
                </a:solidFill>
                <a:latin typeface="Whitney-Medium" panose="02000603040000020004" pitchFamily="2" charset="0"/>
                <a:ea typeface="Calibri"/>
                <a:cs typeface="Calibri"/>
                <a:sym typeface="Calibri"/>
              </a:rPr>
              <a:t>orography</a:t>
            </a:r>
            <a:r>
              <a:rPr lang="es-ES" sz="2000" dirty="0">
                <a:solidFill>
                  <a:schemeClr val="accent1">
                    <a:lumMod val="75000"/>
                  </a:schemeClr>
                </a:solidFill>
                <a:latin typeface="Whitney-Medium" panose="02000603040000020004" pitchFamily="2" charset="0"/>
                <a:ea typeface="Calibri"/>
                <a:cs typeface="Calibri"/>
                <a:sym typeface="Calibri"/>
              </a:rPr>
              <a:t>, and </a:t>
            </a:r>
            <a:r>
              <a:rPr lang="es-ES" sz="2000" dirty="0" err="1">
                <a:solidFill>
                  <a:schemeClr val="accent1">
                    <a:lumMod val="75000"/>
                  </a:schemeClr>
                </a:solidFill>
                <a:latin typeface="Whitney-Medium" panose="02000603040000020004" pitchFamily="2" charset="0"/>
                <a:ea typeface="Calibri"/>
                <a:cs typeface="Calibri"/>
                <a:sym typeface="Calibri"/>
              </a:rPr>
              <a:t>its</a:t>
            </a:r>
            <a:r>
              <a:rPr lang="es-ES" sz="2000" dirty="0">
                <a:solidFill>
                  <a:schemeClr val="accent1">
                    <a:lumMod val="75000"/>
                  </a:schemeClr>
                </a:solidFill>
                <a:latin typeface="Whitney-Medium" panose="02000603040000020004" pitchFamily="2" charset="0"/>
                <a:ea typeface="Calibri"/>
                <a:cs typeface="Calibri"/>
                <a:sym typeface="Calibri"/>
              </a:rPr>
              <a:t> </a:t>
            </a:r>
            <a:r>
              <a:rPr lang="es-ES" sz="2000" dirty="0" err="1">
                <a:solidFill>
                  <a:schemeClr val="accent1">
                    <a:lumMod val="75000"/>
                  </a:schemeClr>
                </a:solidFill>
                <a:latin typeface="Whitney-Medium" panose="02000603040000020004" pitchFamily="2" charset="0"/>
                <a:ea typeface="Calibri"/>
                <a:cs typeface="Calibri"/>
                <a:sym typeface="Calibri"/>
              </a:rPr>
              <a:t>effect</a:t>
            </a:r>
            <a:r>
              <a:rPr lang="es-ES" sz="2000" dirty="0">
                <a:solidFill>
                  <a:schemeClr val="accent1">
                    <a:lumMod val="75000"/>
                  </a:schemeClr>
                </a:solidFill>
                <a:latin typeface="Whitney-Medium" panose="02000603040000020004" pitchFamily="2" charset="0"/>
                <a:ea typeface="Calibri"/>
                <a:cs typeface="Calibri"/>
                <a:sym typeface="Calibri"/>
              </a:rPr>
              <a:t> </a:t>
            </a:r>
            <a:r>
              <a:rPr lang="es-ES" sz="2000" dirty="0" err="1">
                <a:solidFill>
                  <a:schemeClr val="accent1">
                    <a:lumMod val="75000"/>
                  </a:schemeClr>
                </a:solidFill>
                <a:latin typeface="Whitney-Medium" panose="02000603040000020004" pitchFamily="2" charset="0"/>
                <a:ea typeface="Calibri"/>
                <a:cs typeface="Calibri"/>
                <a:sym typeface="Calibri"/>
              </a:rPr>
              <a:t>on</a:t>
            </a:r>
            <a:r>
              <a:rPr lang="es-ES" sz="2000" dirty="0">
                <a:solidFill>
                  <a:schemeClr val="accent1">
                    <a:lumMod val="75000"/>
                  </a:schemeClr>
                </a:solidFill>
                <a:latin typeface="Whitney-Medium" panose="02000603040000020004" pitchFamily="2" charset="0"/>
                <a:ea typeface="Calibri"/>
                <a:cs typeface="Calibri"/>
                <a:sym typeface="Calibri"/>
              </a:rPr>
              <a:t> </a:t>
            </a:r>
            <a:r>
              <a:rPr lang="es-ES" sz="2000" dirty="0" err="1">
                <a:solidFill>
                  <a:schemeClr val="accent1">
                    <a:lumMod val="75000"/>
                  </a:schemeClr>
                </a:solidFill>
                <a:latin typeface="Whitney-Medium" panose="02000603040000020004" pitchFamily="2" charset="0"/>
                <a:ea typeface="Calibri"/>
                <a:cs typeface="Calibri"/>
                <a:sym typeface="Calibri"/>
              </a:rPr>
              <a:t>climate</a:t>
            </a:r>
            <a:r>
              <a:rPr lang="es-ES" sz="2000" dirty="0">
                <a:solidFill>
                  <a:schemeClr val="accent1">
                    <a:lumMod val="75000"/>
                  </a:schemeClr>
                </a:solidFill>
                <a:latin typeface="Whitney-Medium" panose="02000603040000020004" pitchFamily="2" charset="0"/>
                <a:ea typeface="Calibri"/>
                <a:cs typeface="Calibri"/>
                <a:sym typeface="Calibri"/>
              </a:rPr>
              <a:t> (i.e. in </a:t>
            </a:r>
            <a:r>
              <a:rPr lang="es-ES" sz="2000" dirty="0" err="1">
                <a:solidFill>
                  <a:schemeClr val="accent1">
                    <a:lumMod val="75000"/>
                  </a:schemeClr>
                </a:solidFill>
                <a:latin typeface="Whitney-Medium" panose="02000603040000020004" pitchFamily="2" charset="0"/>
                <a:ea typeface="Calibri"/>
                <a:cs typeface="Calibri"/>
                <a:sym typeface="Calibri"/>
              </a:rPr>
              <a:t>precipitation</a:t>
            </a:r>
            <a:r>
              <a:rPr lang="es-ES" sz="2000" dirty="0">
                <a:solidFill>
                  <a:schemeClr val="accent1">
                    <a:lumMod val="75000"/>
                  </a:schemeClr>
                </a:solidFill>
                <a:latin typeface="Whitney-Medium" panose="02000603040000020004" pitchFamily="2" charset="0"/>
                <a:ea typeface="Calibri"/>
                <a:cs typeface="Calibri"/>
                <a:sym typeface="Calibri"/>
              </a:rPr>
              <a:t>) </a:t>
            </a:r>
            <a:endParaRPr sz="2000" b="0" i="0" u="none" strike="noStrike" cap="none" dirty="0">
              <a:solidFill>
                <a:schemeClr val="accent1">
                  <a:lumMod val="75000"/>
                </a:schemeClr>
              </a:solidFill>
              <a:latin typeface="Whitney-Medium" panose="02000603040000020004" pitchFamily="2" charset="0"/>
              <a:ea typeface="Calibri"/>
              <a:cs typeface="Calibri"/>
              <a:sym typeface="Calibri"/>
            </a:endParaRPr>
          </a:p>
        </p:txBody>
      </p:sp>
      <p:sp>
        <p:nvSpPr>
          <p:cNvPr id="11" name="Slide Number Placeholder 1">
            <a:extLst>
              <a:ext uri="{FF2B5EF4-FFF2-40B4-BE49-F238E27FC236}">
                <a16:creationId xmlns:a16="http://schemas.microsoft.com/office/drawing/2014/main" id="{DA193EF1-64C5-47C3-93FB-F6BB44EBF6B1}"/>
              </a:ext>
            </a:extLst>
          </p:cNvPr>
          <p:cNvSpPr txBox="1">
            <a:spLocks/>
          </p:cNvSpPr>
          <p:nvPr/>
        </p:nvSpPr>
        <p:spPr>
          <a:xfrm>
            <a:off x="8701088" y="6357938"/>
            <a:ext cx="442912" cy="412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490C5D-AEA8-4823-B9B3-806910A0ECF7}" type="slidenum">
              <a:rPr lang="es-ES" smtClean="0"/>
              <a:pPr/>
              <a:t>14</a:t>
            </a:fld>
            <a:endParaRPr lang="es-ES" dirty="0"/>
          </a:p>
        </p:txBody>
      </p:sp>
    </p:spTree>
    <p:extLst>
      <p:ext uri="{BB962C8B-B14F-4D97-AF65-F5344CB8AC3E}">
        <p14:creationId xmlns:p14="http://schemas.microsoft.com/office/powerpoint/2010/main" val="1441585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464803" y="217893"/>
            <a:ext cx="8229600" cy="838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s-ES"/>
              <a:t>A climate modeling Timeline</a:t>
            </a:r>
            <a:endParaRPr sz="3500" b="1" i="0" u="none" strike="noStrike" cap="none">
              <a:solidFill>
                <a:schemeClr val="accent1"/>
              </a:solidFill>
              <a:latin typeface="Calibri"/>
              <a:ea typeface="Calibri"/>
              <a:cs typeface="Calibri"/>
              <a:sym typeface="Calibri"/>
            </a:endParaRPr>
          </a:p>
        </p:txBody>
      </p:sp>
      <p:sp>
        <p:nvSpPr>
          <p:cNvPr id="72" name="Shape 72"/>
          <p:cNvSpPr txBox="1">
            <a:spLocks noGrp="1"/>
          </p:cNvSpPr>
          <p:nvPr>
            <p:ph type="title"/>
          </p:nvPr>
        </p:nvSpPr>
        <p:spPr>
          <a:xfrm>
            <a:off x="845800" y="903997"/>
            <a:ext cx="7296000"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s-ES" sz="2800" dirty="0" err="1"/>
              <a:t>Increase</a:t>
            </a:r>
            <a:r>
              <a:rPr lang="es-ES" sz="2800" dirty="0"/>
              <a:t> in </a:t>
            </a:r>
            <a:r>
              <a:rPr lang="es-ES" sz="2800" dirty="0" err="1"/>
              <a:t>spatial</a:t>
            </a:r>
            <a:r>
              <a:rPr lang="es-ES" sz="2800" dirty="0"/>
              <a:t> </a:t>
            </a:r>
            <a:r>
              <a:rPr lang="es-ES" sz="2800" dirty="0" err="1"/>
              <a:t>resolution</a:t>
            </a:r>
            <a:r>
              <a:rPr lang="es-ES" sz="2800" dirty="0"/>
              <a:t>: </a:t>
            </a:r>
            <a:r>
              <a:rPr lang="es-ES" sz="2800" dirty="0" err="1"/>
              <a:t>Ocean</a:t>
            </a:r>
            <a:endParaRPr sz="2800" b="1" i="0" u="none" strike="noStrike" cap="none" dirty="0">
              <a:solidFill>
                <a:schemeClr val="accent1"/>
              </a:solidFill>
              <a:latin typeface="Calibri"/>
              <a:ea typeface="Calibri"/>
              <a:cs typeface="Calibri"/>
              <a:sym typeface="Calibri"/>
            </a:endParaRPr>
          </a:p>
        </p:txBody>
      </p:sp>
      <p:sp>
        <p:nvSpPr>
          <p:cNvPr id="73" name="Shape 73"/>
          <p:cNvSpPr txBox="1"/>
          <p:nvPr/>
        </p:nvSpPr>
        <p:spPr>
          <a:xfrm>
            <a:off x="3699275" y="1872350"/>
            <a:ext cx="1695000" cy="1175700"/>
          </a:xfrm>
          <a:prstGeom prst="rect">
            <a:avLst/>
          </a:prstGeom>
          <a:solidFill>
            <a:schemeClr val="lt1"/>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s-ES" sz="2800" b="1">
                <a:solidFill>
                  <a:srgbClr val="2F5597"/>
                </a:solidFill>
              </a:rPr>
              <a:t>Today</a:t>
            </a:r>
            <a:endParaRPr sz="2800" b="1">
              <a:solidFill>
                <a:srgbClr val="2F5597"/>
              </a:solidFill>
            </a:endParaRPr>
          </a:p>
        </p:txBody>
      </p:sp>
      <p:sp>
        <p:nvSpPr>
          <p:cNvPr id="74" name="Shape 74"/>
          <p:cNvSpPr txBox="1"/>
          <p:nvPr/>
        </p:nvSpPr>
        <p:spPr>
          <a:xfrm>
            <a:off x="149514" y="1309274"/>
            <a:ext cx="2877300" cy="6150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700" b="1" dirty="0">
                <a:solidFill>
                  <a:srgbClr val="2F5597"/>
                </a:solidFill>
              </a:rPr>
              <a:t>Standard </a:t>
            </a:r>
            <a:endParaRPr sz="1700" b="1" dirty="0">
              <a:solidFill>
                <a:srgbClr val="2F5597"/>
              </a:solidFill>
            </a:endParaRPr>
          </a:p>
          <a:p>
            <a:pPr marL="0" lvl="0" indent="0" algn="ctr" rtl="0">
              <a:spcBef>
                <a:spcPts val="0"/>
              </a:spcBef>
              <a:spcAft>
                <a:spcPts val="0"/>
              </a:spcAft>
              <a:buNone/>
            </a:pPr>
            <a:r>
              <a:rPr lang="es-ES" sz="1700" b="1" dirty="0" err="1">
                <a:solidFill>
                  <a:srgbClr val="2F5597"/>
                </a:solidFill>
              </a:rPr>
              <a:t>Resolution</a:t>
            </a:r>
            <a:r>
              <a:rPr lang="es-ES" sz="1700" b="1" dirty="0">
                <a:solidFill>
                  <a:srgbClr val="2F5597"/>
                </a:solidFill>
              </a:rPr>
              <a:t> (1°)</a:t>
            </a:r>
            <a:endParaRPr sz="1700" b="1" dirty="0">
              <a:solidFill>
                <a:srgbClr val="2F5597"/>
              </a:solidFill>
            </a:endParaRPr>
          </a:p>
        </p:txBody>
      </p:sp>
      <p:sp>
        <p:nvSpPr>
          <p:cNvPr id="75" name="Shape 75"/>
          <p:cNvSpPr txBox="1"/>
          <p:nvPr/>
        </p:nvSpPr>
        <p:spPr>
          <a:xfrm>
            <a:off x="271300" y="4893700"/>
            <a:ext cx="8627400" cy="1366500"/>
          </a:xfrm>
          <a:prstGeom prst="rect">
            <a:avLst/>
          </a:prstGeom>
          <a:noFill/>
          <a:ln>
            <a:noFill/>
          </a:ln>
        </p:spPr>
        <p:txBody>
          <a:bodyPr spcFirstLastPara="1" wrap="square" lIns="91425" tIns="36000" rIns="91425" bIns="45700" anchor="ctr" anchorCtr="0">
            <a:noAutofit/>
          </a:bodyPr>
          <a:lstStyle/>
          <a:p>
            <a:pPr marL="0" marR="0" lvl="0" indent="0" algn="ctr" rtl="0">
              <a:spcBef>
                <a:spcPts val="0"/>
              </a:spcBef>
              <a:spcAft>
                <a:spcPts val="0"/>
              </a:spcAft>
              <a:buNone/>
            </a:pPr>
            <a:r>
              <a:rPr lang="es-ES" sz="2000" dirty="0">
                <a:solidFill>
                  <a:schemeClr val="accent1">
                    <a:lumMod val="75000"/>
                  </a:schemeClr>
                </a:solidFill>
                <a:latin typeface="Whitney-Medium" panose="02000603040000020004" pitchFamily="2" charset="0"/>
                <a:ea typeface="Calibri"/>
                <a:cs typeface="Calibri"/>
                <a:sym typeface="Calibri"/>
              </a:rPr>
              <a:t> </a:t>
            </a:r>
            <a:r>
              <a:rPr lang="es-ES" sz="2000" dirty="0" err="1">
                <a:solidFill>
                  <a:schemeClr val="accent1">
                    <a:lumMod val="75000"/>
                  </a:schemeClr>
                </a:solidFill>
                <a:latin typeface="Whitney-Medium" panose="02000603040000020004" pitchFamily="2" charset="0"/>
                <a:ea typeface="Calibri"/>
                <a:cs typeface="Calibri"/>
                <a:sym typeface="Calibri"/>
              </a:rPr>
              <a:t>The</a:t>
            </a:r>
            <a:r>
              <a:rPr lang="es-ES" sz="2000" dirty="0">
                <a:solidFill>
                  <a:schemeClr val="accent1">
                    <a:lumMod val="75000"/>
                  </a:schemeClr>
                </a:solidFill>
                <a:latin typeface="Whitney-Medium" panose="02000603040000020004" pitchFamily="2" charset="0"/>
                <a:ea typeface="Calibri"/>
                <a:cs typeface="Calibri"/>
                <a:sym typeface="Calibri"/>
              </a:rPr>
              <a:t> </a:t>
            </a:r>
            <a:r>
              <a:rPr lang="es-ES" sz="2000" dirty="0" err="1">
                <a:solidFill>
                  <a:schemeClr val="accent1">
                    <a:lumMod val="75000"/>
                  </a:schemeClr>
                </a:solidFill>
                <a:latin typeface="Whitney-Medium" panose="02000603040000020004" pitchFamily="2" charset="0"/>
                <a:ea typeface="Calibri"/>
                <a:cs typeface="Calibri"/>
                <a:sym typeface="Calibri"/>
              </a:rPr>
              <a:t>improvements</a:t>
            </a:r>
            <a:r>
              <a:rPr lang="es-ES" sz="2000" dirty="0">
                <a:solidFill>
                  <a:schemeClr val="accent1">
                    <a:lumMod val="75000"/>
                  </a:schemeClr>
                </a:solidFill>
                <a:latin typeface="Whitney-Medium" panose="02000603040000020004" pitchFamily="2" charset="0"/>
                <a:ea typeface="Calibri"/>
                <a:cs typeface="Calibri"/>
                <a:sym typeface="Calibri"/>
              </a:rPr>
              <a:t> in </a:t>
            </a:r>
            <a:r>
              <a:rPr lang="es-ES" sz="2000" dirty="0" err="1">
                <a:solidFill>
                  <a:schemeClr val="accent1">
                    <a:lumMod val="75000"/>
                  </a:schemeClr>
                </a:solidFill>
                <a:latin typeface="Whitney-Medium" panose="02000603040000020004" pitchFamily="2" charset="0"/>
                <a:ea typeface="Calibri"/>
                <a:cs typeface="Calibri"/>
                <a:sym typeface="Calibri"/>
              </a:rPr>
              <a:t>ocean</a:t>
            </a:r>
            <a:r>
              <a:rPr lang="es-ES" sz="2000" dirty="0">
                <a:solidFill>
                  <a:schemeClr val="accent1">
                    <a:lumMod val="75000"/>
                  </a:schemeClr>
                </a:solidFill>
                <a:latin typeface="Whitney-Medium" panose="02000603040000020004" pitchFamily="2" charset="0"/>
                <a:ea typeface="Calibri"/>
                <a:cs typeface="Calibri"/>
                <a:sym typeface="Calibri"/>
              </a:rPr>
              <a:t> </a:t>
            </a:r>
            <a:r>
              <a:rPr lang="es-ES" sz="2000" dirty="0" err="1">
                <a:solidFill>
                  <a:schemeClr val="accent1">
                    <a:lumMod val="75000"/>
                  </a:schemeClr>
                </a:solidFill>
                <a:latin typeface="Whitney-Medium" panose="02000603040000020004" pitchFamily="2" charset="0"/>
                <a:ea typeface="Calibri"/>
                <a:cs typeface="Calibri"/>
                <a:sym typeface="Calibri"/>
              </a:rPr>
              <a:t>resolution</a:t>
            </a:r>
            <a:r>
              <a:rPr lang="es-ES" sz="2000" dirty="0">
                <a:solidFill>
                  <a:schemeClr val="accent1">
                    <a:lumMod val="75000"/>
                  </a:schemeClr>
                </a:solidFill>
                <a:latin typeface="Whitney-Medium" panose="02000603040000020004" pitchFamily="2" charset="0"/>
                <a:ea typeface="Calibri"/>
                <a:cs typeface="Calibri"/>
                <a:sym typeface="Calibri"/>
              </a:rPr>
              <a:t> </a:t>
            </a:r>
            <a:r>
              <a:rPr lang="es-ES" sz="2000" dirty="0" err="1">
                <a:solidFill>
                  <a:schemeClr val="accent1">
                    <a:lumMod val="75000"/>
                  </a:schemeClr>
                </a:solidFill>
                <a:latin typeface="Whitney-Medium" panose="02000603040000020004" pitchFamily="2" charset="0"/>
                <a:ea typeface="Calibri"/>
                <a:cs typeface="Calibri"/>
                <a:sym typeface="Calibri"/>
              </a:rPr>
              <a:t>translate</a:t>
            </a:r>
            <a:r>
              <a:rPr lang="es-ES" sz="2000" dirty="0">
                <a:solidFill>
                  <a:schemeClr val="accent1">
                    <a:lumMod val="75000"/>
                  </a:schemeClr>
                </a:solidFill>
                <a:latin typeface="Whitney-Medium" panose="02000603040000020004" pitchFamily="2" charset="0"/>
                <a:ea typeface="Calibri"/>
                <a:cs typeface="Calibri"/>
                <a:sym typeface="Calibri"/>
              </a:rPr>
              <a:t> in a </a:t>
            </a:r>
            <a:r>
              <a:rPr lang="es-ES" sz="2000" dirty="0" err="1">
                <a:solidFill>
                  <a:schemeClr val="accent1">
                    <a:lumMod val="75000"/>
                  </a:schemeClr>
                </a:solidFill>
                <a:latin typeface="Whitney-Medium" panose="02000603040000020004" pitchFamily="2" charset="0"/>
                <a:ea typeface="Calibri"/>
                <a:cs typeface="Calibri"/>
                <a:sym typeface="Calibri"/>
              </a:rPr>
              <a:t>better</a:t>
            </a:r>
            <a:r>
              <a:rPr lang="es-ES" sz="2000" dirty="0">
                <a:solidFill>
                  <a:schemeClr val="accent1">
                    <a:lumMod val="75000"/>
                  </a:schemeClr>
                </a:solidFill>
                <a:latin typeface="Whitney-Medium" panose="02000603040000020004" pitchFamily="2" charset="0"/>
                <a:ea typeface="Calibri"/>
                <a:cs typeface="Calibri"/>
                <a:sym typeface="Calibri"/>
              </a:rPr>
              <a:t> </a:t>
            </a:r>
            <a:r>
              <a:rPr lang="es-ES" sz="2000" dirty="0" err="1">
                <a:solidFill>
                  <a:schemeClr val="accent1">
                    <a:lumMod val="75000"/>
                  </a:schemeClr>
                </a:solidFill>
                <a:latin typeface="Whitney-Medium" panose="02000603040000020004" pitchFamily="2" charset="0"/>
                <a:ea typeface="Calibri"/>
                <a:cs typeface="Calibri"/>
                <a:sym typeface="Calibri"/>
              </a:rPr>
              <a:t>representation</a:t>
            </a:r>
            <a:r>
              <a:rPr lang="es-ES" sz="2000" dirty="0">
                <a:solidFill>
                  <a:schemeClr val="accent1">
                    <a:lumMod val="75000"/>
                  </a:schemeClr>
                </a:solidFill>
                <a:latin typeface="Whitney-Medium" panose="02000603040000020004" pitchFamily="2" charset="0"/>
                <a:ea typeface="Calibri"/>
                <a:cs typeface="Calibri"/>
                <a:sym typeface="Calibri"/>
              </a:rPr>
              <a:t> of </a:t>
            </a:r>
            <a:r>
              <a:rPr lang="es-ES" sz="2000" dirty="0" err="1">
                <a:solidFill>
                  <a:schemeClr val="accent1">
                    <a:lumMod val="75000"/>
                  </a:schemeClr>
                </a:solidFill>
                <a:latin typeface="Whitney-Medium" panose="02000603040000020004" pitchFamily="2" charset="0"/>
                <a:ea typeface="Calibri"/>
                <a:cs typeface="Calibri"/>
                <a:sym typeface="Calibri"/>
              </a:rPr>
              <a:t>eddies</a:t>
            </a:r>
            <a:r>
              <a:rPr lang="es-ES" sz="2000" dirty="0">
                <a:solidFill>
                  <a:schemeClr val="accent1">
                    <a:lumMod val="75000"/>
                  </a:schemeClr>
                </a:solidFill>
                <a:latin typeface="Whitney-Medium" panose="02000603040000020004" pitchFamily="2" charset="0"/>
                <a:ea typeface="Calibri"/>
                <a:cs typeface="Calibri"/>
                <a:sym typeface="Calibri"/>
              </a:rPr>
              <a:t> and </a:t>
            </a:r>
            <a:r>
              <a:rPr lang="es-ES" sz="2000" dirty="0" err="1">
                <a:solidFill>
                  <a:schemeClr val="accent1">
                    <a:lumMod val="75000"/>
                  </a:schemeClr>
                </a:solidFill>
                <a:latin typeface="Whitney-Medium" panose="02000603040000020004" pitchFamily="2" charset="0"/>
                <a:ea typeface="Calibri"/>
                <a:cs typeface="Calibri"/>
                <a:sym typeface="Calibri"/>
              </a:rPr>
              <a:t>ocean</a:t>
            </a:r>
            <a:r>
              <a:rPr lang="es-ES" sz="2000" dirty="0">
                <a:solidFill>
                  <a:schemeClr val="accent1">
                    <a:lumMod val="75000"/>
                  </a:schemeClr>
                </a:solidFill>
                <a:latin typeface="Whitney-Medium" panose="02000603040000020004" pitchFamily="2" charset="0"/>
                <a:ea typeface="Calibri"/>
                <a:cs typeface="Calibri"/>
                <a:sym typeface="Calibri"/>
              </a:rPr>
              <a:t> </a:t>
            </a:r>
            <a:r>
              <a:rPr lang="es-ES" sz="2000" dirty="0" err="1">
                <a:solidFill>
                  <a:schemeClr val="accent1">
                    <a:lumMod val="75000"/>
                  </a:schemeClr>
                </a:solidFill>
                <a:latin typeface="Whitney-Medium" panose="02000603040000020004" pitchFamily="2" charset="0"/>
                <a:ea typeface="Calibri"/>
                <a:cs typeface="Calibri"/>
                <a:sym typeface="Calibri"/>
              </a:rPr>
              <a:t>currents</a:t>
            </a:r>
            <a:r>
              <a:rPr lang="es-ES" sz="2000" dirty="0">
                <a:solidFill>
                  <a:schemeClr val="accent1">
                    <a:lumMod val="75000"/>
                  </a:schemeClr>
                </a:solidFill>
                <a:latin typeface="Whitney-Medium" panose="02000603040000020004" pitchFamily="2" charset="0"/>
                <a:ea typeface="Calibri"/>
                <a:cs typeface="Calibri"/>
                <a:sym typeface="Calibri"/>
              </a:rPr>
              <a:t>, </a:t>
            </a:r>
            <a:r>
              <a:rPr lang="es-ES" sz="2000" dirty="0" err="1">
                <a:solidFill>
                  <a:schemeClr val="accent1">
                    <a:lumMod val="75000"/>
                  </a:schemeClr>
                </a:solidFill>
                <a:latin typeface="Whitney-Medium" panose="02000603040000020004" pitchFamily="2" charset="0"/>
                <a:ea typeface="Calibri"/>
                <a:cs typeface="Calibri"/>
                <a:sym typeface="Calibri"/>
              </a:rPr>
              <a:t>which</a:t>
            </a:r>
            <a:r>
              <a:rPr lang="es-ES" sz="2000" dirty="0">
                <a:solidFill>
                  <a:schemeClr val="accent1">
                    <a:lumMod val="75000"/>
                  </a:schemeClr>
                </a:solidFill>
                <a:latin typeface="Whitney-Medium" panose="02000603040000020004" pitchFamily="2" charset="0"/>
                <a:ea typeface="Calibri"/>
                <a:cs typeface="Calibri"/>
                <a:sym typeface="Calibri"/>
              </a:rPr>
              <a:t> are </a:t>
            </a:r>
            <a:r>
              <a:rPr lang="es-ES" sz="2000" dirty="0" err="1">
                <a:solidFill>
                  <a:schemeClr val="accent1">
                    <a:lumMod val="75000"/>
                  </a:schemeClr>
                </a:solidFill>
                <a:latin typeface="Whitney-Medium" panose="02000603040000020004" pitchFamily="2" charset="0"/>
                <a:ea typeface="Calibri"/>
                <a:cs typeface="Calibri"/>
                <a:sym typeface="Calibri"/>
              </a:rPr>
              <a:t>key</a:t>
            </a:r>
            <a:r>
              <a:rPr lang="es-ES" sz="2000" dirty="0">
                <a:solidFill>
                  <a:schemeClr val="accent1">
                    <a:lumMod val="75000"/>
                  </a:schemeClr>
                </a:solidFill>
                <a:latin typeface="Whitney-Medium" panose="02000603040000020004" pitchFamily="2" charset="0"/>
                <a:ea typeface="Calibri"/>
                <a:cs typeface="Calibri"/>
                <a:sym typeface="Calibri"/>
              </a:rPr>
              <a:t> to describe </a:t>
            </a:r>
            <a:r>
              <a:rPr lang="es-ES" sz="2000" dirty="0" err="1">
                <a:solidFill>
                  <a:schemeClr val="accent1">
                    <a:lumMod val="75000"/>
                  </a:schemeClr>
                </a:solidFill>
                <a:latin typeface="Whitney-Medium" panose="02000603040000020004" pitchFamily="2" charset="0"/>
                <a:ea typeface="Calibri"/>
                <a:cs typeface="Calibri"/>
                <a:sym typeface="Calibri"/>
              </a:rPr>
              <a:t>realistically</a:t>
            </a:r>
            <a:r>
              <a:rPr lang="es-ES" sz="2000" dirty="0">
                <a:solidFill>
                  <a:schemeClr val="accent1">
                    <a:lumMod val="75000"/>
                  </a:schemeClr>
                </a:solidFill>
                <a:latin typeface="Whitney-Medium" panose="02000603040000020004" pitchFamily="2" charset="0"/>
                <a:ea typeface="Calibri"/>
                <a:cs typeface="Calibri"/>
                <a:sym typeface="Calibri"/>
              </a:rPr>
              <a:t> </a:t>
            </a:r>
            <a:r>
              <a:rPr lang="es-ES" sz="2000" dirty="0" err="1">
                <a:solidFill>
                  <a:schemeClr val="accent1">
                    <a:lumMod val="75000"/>
                  </a:schemeClr>
                </a:solidFill>
                <a:latin typeface="Whitney-Medium" panose="02000603040000020004" pitchFamily="2" charset="0"/>
                <a:ea typeface="Calibri"/>
                <a:cs typeface="Calibri"/>
                <a:sym typeface="Calibri"/>
              </a:rPr>
              <a:t>decadal</a:t>
            </a:r>
            <a:r>
              <a:rPr lang="es-ES" sz="2000" dirty="0">
                <a:solidFill>
                  <a:schemeClr val="accent1">
                    <a:lumMod val="75000"/>
                  </a:schemeClr>
                </a:solidFill>
                <a:latin typeface="Whitney-Medium" panose="02000603040000020004" pitchFamily="2" charset="0"/>
                <a:ea typeface="Calibri"/>
                <a:cs typeface="Calibri"/>
                <a:sym typeface="Calibri"/>
              </a:rPr>
              <a:t> </a:t>
            </a:r>
            <a:r>
              <a:rPr lang="es-ES" sz="2000" dirty="0" err="1">
                <a:solidFill>
                  <a:schemeClr val="accent1">
                    <a:lumMod val="75000"/>
                  </a:schemeClr>
                </a:solidFill>
                <a:latin typeface="Whitney-Medium" panose="02000603040000020004" pitchFamily="2" charset="0"/>
                <a:ea typeface="Calibri"/>
                <a:cs typeface="Calibri"/>
                <a:sym typeface="Calibri"/>
              </a:rPr>
              <a:t>variability</a:t>
            </a:r>
            <a:r>
              <a:rPr lang="es-ES" sz="2000" dirty="0">
                <a:solidFill>
                  <a:schemeClr val="accent1">
                    <a:lumMod val="75000"/>
                  </a:schemeClr>
                </a:solidFill>
                <a:latin typeface="Whitney-Medium" panose="02000603040000020004" pitchFamily="2" charset="0"/>
                <a:ea typeface="Calibri"/>
                <a:cs typeface="Calibri"/>
                <a:sym typeface="Calibri"/>
              </a:rPr>
              <a:t> in </a:t>
            </a:r>
            <a:r>
              <a:rPr lang="es-ES" sz="2000" dirty="0" err="1">
                <a:solidFill>
                  <a:schemeClr val="accent1">
                    <a:lumMod val="75000"/>
                  </a:schemeClr>
                </a:solidFill>
                <a:latin typeface="Whitney-Medium" panose="02000603040000020004" pitchFamily="2" charset="0"/>
                <a:ea typeface="Calibri"/>
                <a:cs typeface="Calibri"/>
                <a:sym typeface="Calibri"/>
              </a:rPr>
              <a:t>the</a:t>
            </a:r>
            <a:r>
              <a:rPr lang="es-ES" sz="2000" dirty="0">
                <a:solidFill>
                  <a:schemeClr val="accent1">
                    <a:lumMod val="75000"/>
                  </a:schemeClr>
                </a:solidFill>
                <a:latin typeface="Whitney-Medium" panose="02000603040000020004" pitchFamily="2" charset="0"/>
                <a:ea typeface="Calibri"/>
                <a:cs typeface="Calibri"/>
                <a:sym typeface="Calibri"/>
              </a:rPr>
              <a:t> </a:t>
            </a:r>
            <a:r>
              <a:rPr lang="es-ES" sz="2000" dirty="0" err="1">
                <a:solidFill>
                  <a:schemeClr val="accent1">
                    <a:lumMod val="75000"/>
                  </a:schemeClr>
                </a:solidFill>
                <a:latin typeface="Whitney-Medium" panose="02000603040000020004" pitchFamily="2" charset="0"/>
                <a:ea typeface="Calibri"/>
                <a:cs typeface="Calibri"/>
                <a:sym typeface="Calibri"/>
              </a:rPr>
              <a:t>ocean</a:t>
            </a:r>
            <a:r>
              <a:rPr lang="es-ES" sz="2000" dirty="0">
                <a:solidFill>
                  <a:schemeClr val="accent1">
                    <a:lumMod val="75000"/>
                  </a:schemeClr>
                </a:solidFill>
                <a:latin typeface="Whitney-Medium" panose="02000603040000020004" pitchFamily="2" charset="0"/>
                <a:ea typeface="Calibri"/>
                <a:cs typeface="Calibri"/>
                <a:sym typeface="Calibri"/>
              </a:rPr>
              <a:t> </a:t>
            </a:r>
            <a:endParaRPr sz="2000" dirty="0">
              <a:solidFill>
                <a:schemeClr val="accent1">
                  <a:lumMod val="75000"/>
                </a:schemeClr>
              </a:solidFill>
              <a:latin typeface="Whitney-Medium" panose="02000603040000020004" pitchFamily="2" charset="0"/>
              <a:ea typeface="Calibri"/>
              <a:cs typeface="Calibri"/>
              <a:sym typeface="Calibri"/>
            </a:endParaRPr>
          </a:p>
        </p:txBody>
      </p:sp>
      <p:pic>
        <p:nvPicPr>
          <p:cNvPr id="76" name="Shape 76"/>
          <p:cNvPicPr preferRelativeResize="0"/>
          <p:nvPr/>
        </p:nvPicPr>
        <p:blipFill rotWithShape="1">
          <a:blip r:embed="rId3">
            <a:alphaModFix/>
          </a:blip>
          <a:srcRect t="1607" r="49587" b="-7720"/>
          <a:stretch/>
        </p:blipFill>
        <p:spPr>
          <a:xfrm>
            <a:off x="2911634" y="1989056"/>
            <a:ext cx="2537060" cy="3279228"/>
          </a:xfrm>
          <a:prstGeom prst="rect">
            <a:avLst/>
          </a:prstGeom>
          <a:noFill/>
          <a:ln>
            <a:noFill/>
          </a:ln>
        </p:spPr>
      </p:pic>
      <p:sp>
        <p:nvSpPr>
          <p:cNvPr id="77" name="Shape 77"/>
          <p:cNvSpPr txBox="1"/>
          <p:nvPr/>
        </p:nvSpPr>
        <p:spPr>
          <a:xfrm>
            <a:off x="2795357" y="1311259"/>
            <a:ext cx="2700600" cy="7212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700" b="1" dirty="0">
                <a:solidFill>
                  <a:srgbClr val="2F5597"/>
                </a:solidFill>
              </a:rPr>
              <a:t>High </a:t>
            </a:r>
            <a:r>
              <a:rPr lang="es-ES" sz="1700" b="1" dirty="0" err="1">
                <a:solidFill>
                  <a:srgbClr val="2F5597"/>
                </a:solidFill>
              </a:rPr>
              <a:t>Resolution</a:t>
            </a:r>
            <a:r>
              <a:rPr lang="es-ES" sz="1700" b="1" dirty="0">
                <a:solidFill>
                  <a:srgbClr val="2F5597"/>
                </a:solidFill>
              </a:rPr>
              <a:t> (0.25°) Eddy-</a:t>
            </a:r>
            <a:r>
              <a:rPr lang="es-ES" sz="1700" b="1" dirty="0" err="1">
                <a:solidFill>
                  <a:srgbClr val="2F5597"/>
                </a:solidFill>
              </a:rPr>
              <a:t>permitting</a:t>
            </a:r>
            <a:endParaRPr sz="1700" b="1" dirty="0">
              <a:solidFill>
                <a:srgbClr val="2F5597"/>
              </a:solidFill>
            </a:endParaRPr>
          </a:p>
        </p:txBody>
      </p:sp>
      <p:grpSp>
        <p:nvGrpSpPr>
          <p:cNvPr id="78" name="Shape 78"/>
          <p:cNvGrpSpPr/>
          <p:nvPr/>
        </p:nvGrpSpPr>
        <p:grpSpPr>
          <a:xfrm>
            <a:off x="5588264" y="1337856"/>
            <a:ext cx="3181906" cy="3649911"/>
            <a:chOff x="5512325" y="1290375"/>
            <a:chExt cx="3555600" cy="4078113"/>
          </a:xfrm>
        </p:grpSpPr>
        <p:sp>
          <p:nvSpPr>
            <p:cNvPr id="79" name="Shape 79"/>
            <p:cNvSpPr/>
            <p:nvPr/>
          </p:nvSpPr>
          <p:spPr>
            <a:xfrm>
              <a:off x="5512325" y="1449288"/>
              <a:ext cx="3555600" cy="3919200"/>
            </a:xfrm>
            <a:prstGeom prst="rect">
              <a:avLst/>
            </a:prstGeom>
            <a:solidFill>
              <a:srgbClr val="000000"/>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grpSp>
          <p:nvGrpSpPr>
            <p:cNvPr id="80" name="Shape 80"/>
            <p:cNvGrpSpPr/>
            <p:nvPr/>
          </p:nvGrpSpPr>
          <p:grpSpPr>
            <a:xfrm>
              <a:off x="5667235" y="1970807"/>
              <a:ext cx="3331970" cy="3354076"/>
              <a:chOff x="3789100" y="753400"/>
              <a:chExt cx="5109600" cy="5143500"/>
            </a:xfrm>
          </p:grpSpPr>
          <p:pic>
            <p:nvPicPr>
              <p:cNvPr id="81" name="Shape 81"/>
              <p:cNvPicPr preferRelativeResize="0"/>
              <p:nvPr/>
            </p:nvPicPr>
            <p:blipFill rotWithShape="1">
              <a:blip r:embed="rId4">
                <a:alphaModFix/>
              </a:blip>
              <a:srcRect l="22893" r="21228"/>
              <a:stretch/>
            </p:blipFill>
            <p:spPr>
              <a:xfrm>
                <a:off x="3789100" y="753400"/>
                <a:ext cx="5109600" cy="5143500"/>
              </a:xfrm>
              <a:prstGeom prst="rect">
                <a:avLst/>
              </a:prstGeom>
              <a:noFill/>
              <a:ln>
                <a:noFill/>
              </a:ln>
            </p:spPr>
          </p:pic>
          <p:sp>
            <p:nvSpPr>
              <p:cNvPr id="82" name="Shape 82"/>
              <p:cNvSpPr/>
              <p:nvPr/>
            </p:nvSpPr>
            <p:spPr>
              <a:xfrm>
                <a:off x="3789100" y="1205800"/>
                <a:ext cx="361800" cy="301500"/>
              </a:xfrm>
              <a:prstGeom prst="rect">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83" name="Shape 83"/>
            <p:cNvSpPr txBox="1"/>
            <p:nvPr/>
          </p:nvSpPr>
          <p:spPr>
            <a:xfrm>
              <a:off x="5752374" y="1290375"/>
              <a:ext cx="3114300" cy="8433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s-ES" sz="1700" b="1">
                  <a:solidFill>
                    <a:srgbClr val="A4C2F4"/>
                  </a:solidFill>
                </a:rPr>
                <a:t>“Ultra-High” resolution:</a:t>
              </a:r>
              <a:endParaRPr sz="1700" b="1">
                <a:solidFill>
                  <a:srgbClr val="A4C2F4"/>
                </a:solidFill>
              </a:endParaRPr>
            </a:p>
            <a:p>
              <a:pPr marL="0" lvl="0" indent="0" algn="ctr" rtl="0">
                <a:spcBef>
                  <a:spcPts val="0"/>
                </a:spcBef>
                <a:spcAft>
                  <a:spcPts val="0"/>
                </a:spcAft>
                <a:buNone/>
              </a:pPr>
              <a:r>
                <a:rPr lang="es-ES" sz="1700" b="1">
                  <a:solidFill>
                    <a:srgbClr val="A4C2F4"/>
                  </a:solidFill>
                </a:rPr>
                <a:t>Eddy-resolving</a:t>
              </a:r>
              <a:endParaRPr sz="1700" b="1">
                <a:solidFill>
                  <a:srgbClr val="A4C2F4"/>
                </a:solidFill>
              </a:endParaRPr>
            </a:p>
          </p:txBody>
        </p:sp>
      </p:grpSp>
      <p:pic>
        <p:nvPicPr>
          <p:cNvPr id="15" name="Shape 76"/>
          <p:cNvPicPr preferRelativeResize="0"/>
          <p:nvPr/>
        </p:nvPicPr>
        <p:blipFill rotWithShape="1">
          <a:blip r:embed="rId3">
            <a:alphaModFix/>
          </a:blip>
          <a:srcRect l="52016" t="1905" b="-7720"/>
          <a:stretch/>
        </p:blipFill>
        <p:spPr>
          <a:xfrm>
            <a:off x="358219" y="1998482"/>
            <a:ext cx="2414785" cy="3270025"/>
          </a:xfrm>
          <a:prstGeom prst="rect">
            <a:avLst/>
          </a:prstGeom>
          <a:noFill/>
          <a:ln>
            <a:noFill/>
          </a:ln>
        </p:spPr>
      </p:pic>
      <p:sp>
        <p:nvSpPr>
          <p:cNvPr id="16" name="Slide Number Placeholder 1">
            <a:extLst>
              <a:ext uri="{FF2B5EF4-FFF2-40B4-BE49-F238E27FC236}">
                <a16:creationId xmlns:a16="http://schemas.microsoft.com/office/drawing/2014/main" id="{8F702937-C955-4306-B686-179E48F758BC}"/>
              </a:ext>
            </a:extLst>
          </p:cNvPr>
          <p:cNvSpPr txBox="1">
            <a:spLocks/>
          </p:cNvSpPr>
          <p:nvPr/>
        </p:nvSpPr>
        <p:spPr>
          <a:xfrm>
            <a:off x="8701088" y="6357938"/>
            <a:ext cx="442912" cy="412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490C5D-AEA8-4823-B9B3-806910A0ECF7}" type="slidenum">
              <a:rPr lang="es-ES" smtClean="0"/>
              <a:pPr/>
              <a:t>15</a:t>
            </a:fld>
            <a:endParaRPr lang="es-ES" dirty="0"/>
          </a:p>
        </p:txBody>
      </p:sp>
    </p:spTree>
    <p:extLst>
      <p:ext uri="{BB962C8B-B14F-4D97-AF65-F5344CB8AC3E}">
        <p14:creationId xmlns:p14="http://schemas.microsoft.com/office/powerpoint/2010/main" val="1937377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dirty="0" err="1"/>
              <a:t>Challenges</a:t>
            </a:r>
            <a:endParaRPr lang="es-ES" dirty="0"/>
          </a:p>
        </p:txBody>
      </p:sp>
    </p:spTree>
    <p:extLst>
      <p:ext uri="{BB962C8B-B14F-4D97-AF65-F5344CB8AC3E}">
        <p14:creationId xmlns:p14="http://schemas.microsoft.com/office/powerpoint/2010/main" val="1924521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s-ES" dirty="0" err="1"/>
              <a:t>Challenges</a:t>
            </a:r>
            <a:endParaRPr lang="es-ES" dirty="0"/>
          </a:p>
        </p:txBody>
      </p:sp>
      <p:sp>
        <p:nvSpPr>
          <p:cNvPr id="2" name="Slide Number Placeholder 1"/>
          <p:cNvSpPr>
            <a:spLocks noGrp="1"/>
          </p:cNvSpPr>
          <p:nvPr>
            <p:ph type="sldNum" sz="quarter" idx="4294967295"/>
          </p:nvPr>
        </p:nvSpPr>
        <p:spPr>
          <a:xfrm>
            <a:off x="8701088" y="6357938"/>
            <a:ext cx="442912" cy="412750"/>
          </a:xfrm>
          <a:prstGeom prst="rect">
            <a:avLst/>
          </a:prstGeom>
        </p:spPr>
        <p:txBody>
          <a:bodyPr/>
          <a:lstStyle/>
          <a:p>
            <a:fld id="{4A490C5D-AEA8-4823-B9B3-806910A0ECF7}" type="slidenum">
              <a:rPr lang="es-ES" smtClean="0"/>
              <a:pPr/>
              <a:t>17</a:t>
            </a:fld>
            <a:endParaRPr lang="es-ES" dirty="0"/>
          </a:p>
        </p:txBody>
      </p:sp>
      <p:pic>
        <p:nvPicPr>
          <p:cNvPr id="6" name="Shape 106"/>
          <p:cNvPicPr preferRelativeResize="0"/>
          <p:nvPr/>
        </p:nvPicPr>
        <p:blipFill>
          <a:blip r:embed="rId3">
            <a:extLst>
              <a:ext uri="{28A0092B-C50C-407E-A947-70E740481C1C}">
                <a14:useLocalDpi xmlns:a14="http://schemas.microsoft.com/office/drawing/2010/main" val="0"/>
              </a:ext>
            </a:extLst>
          </a:blip>
          <a:stretch>
            <a:fillRect/>
          </a:stretch>
        </p:blipFill>
        <p:spPr>
          <a:xfrm>
            <a:off x="1740832" y="1133171"/>
            <a:ext cx="5857572" cy="5029886"/>
          </a:xfrm>
          <a:prstGeom prst="rect">
            <a:avLst/>
          </a:prstGeom>
          <a:noFill/>
          <a:ln>
            <a:noFill/>
          </a:ln>
        </p:spPr>
      </p:pic>
      <p:sp>
        <p:nvSpPr>
          <p:cNvPr id="4" name="TextBox 3"/>
          <p:cNvSpPr txBox="1"/>
          <p:nvPr/>
        </p:nvSpPr>
        <p:spPr>
          <a:xfrm>
            <a:off x="1907704" y="1259468"/>
            <a:ext cx="5425524" cy="369332"/>
          </a:xfrm>
          <a:prstGeom prst="rect">
            <a:avLst/>
          </a:prstGeom>
          <a:noFill/>
        </p:spPr>
        <p:txBody>
          <a:bodyPr wrap="none" rtlCol="0">
            <a:spAutoFit/>
          </a:bodyPr>
          <a:lstStyle/>
          <a:p>
            <a:r>
              <a:rPr lang="ca-ES" dirty="0"/>
              <a:t>TOP500 Ranking of most powerful supercomputers</a:t>
            </a:r>
          </a:p>
        </p:txBody>
      </p:sp>
    </p:spTree>
    <p:extLst>
      <p:ext uri="{BB962C8B-B14F-4D97-AF65-F5344CB8AC3E}">
        <p14:creationId xmlns:p14="http://schemas.microsoft.com/office/powerpoint/2010/main" val="300259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s-ES" dirty="0" err="1"/>
              <a:t>Challenges</a:t>
            </a:r>
            <a:endParaRPr lang="es-ES" dirty="0"/>
          </a:p>
        </p:txBody>
      </p:sp>
      <p:sp>
        <p:nvSpPr>
          <p:cNvPr id="2" name="Slide Number Placeholder 1"/>
          <p:cNvSpPr>
            <a:spLocks noGrp="1"/>
          </p:cNvSpPr>
          <p:nvPr>
            <p:ph type="sldNum" sz="quarter" idx="4294967295"/>
          </p:nvPr>
        </p:nvSpPr>
        <p:spPr>
          <a:xfrm>
            <a:off x="8701088" y="6357938"/>
            <a:ext cx="442912" cy="412750"/>
          </a:xfrm>
          <a:prstGeom prst="rect">
            <a:avLst/>
          </a:prstGeom>
        </p:spPr>
        <p:txBody>
          <a:bodyPr/>
          <a:lstStyle/>
          <a:p>
            <a:fld id="{4A490C5D-AEA8-4823-B9B3-806910A0ECF7}" type="slidenum">
              <a:rPr lang="es-ES" smtClean="0"/>
              <a:pPr/>
              <a:t>18</a:t>
            </a:fld>
            <a:endParaRPr lang="es-E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771" y="1312285"/>
            <a:ext cx="6777872" cy="4655407"/>
          </a:xfrm>
          <a:prstGeom prst="rect">
            <a:avLst/>
          </a:prstGeom>
        </p:spPr>
      </p:pic>
    </p:spTree>
    <p:extLst>
      <p:ext uri="{BB962C8B-B14F-4D97-AF65-F5344CB8AC3E}">
        <p14:creationId xmlns:p14="http://schemas.microsoft.com/office/powerpoint/2010/main" val="3557764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a:t>Challenges</a:t>
            </a:r>
            <a:endParaRPr lang="en-GB" dirty="0"/>
          </a:p>
        </p:txBody>
      </p:sp>
      <p:sp>
        <p:nvSpPr>
          <p:cNvPr id="4" name="Content Placeholder 4"/>
          <p:cNvSpPr>
            <a:spLocks noGrp="1"/>
          </p:cNvSpPr>
          <p:nvPr>
            <p:ph idx="1"/>
          </p:nvPr>
        </p:nvSpPr>
        <p:spPr>
          <a:xfrm>
            <a:off x="1018345" y="1422462"/>
            <a:ext cx="7180335" cy="4833258"/>
          </a:xfrm>
        </p:spPr>
        <p:txBody>
          <a:bodyPr>
            <a:normAutofit/>
          </a:bodyPr>
          <a:lstStyle/>
          <a:p>
            <a:r>
              <a:rPr lang="ca-ES" dirty="0">
                <a:solidFill>
                  <a:schemeClr val="accent1">
                    <a:lumMod val="75000"/>
                  </a:schemeClr>
                </a:solidFill>
                <a:latin typeface="Whitney-Medium" panose="02000603040000020004" pitchFamily="2" charset="0"/>
              </a:rPr>
              <a:t>To be able to use the computing power of modern supercomputers, applications must exploit extreme parallelism. To do so, applications must use:</a:t>
            </a:r>
          </a:p>
          <a:p>
            <a:pPr lvl="1"/>
            <a:r>
              <a:rPr lang="ca-ES" dirty="0">
                <a:solidFill>
                  <a:schemeClr val="accent1">
                    <a:lumMod val="75000"/>
                  </a:schemeClr>
                </a:solidFill>
                <a:latin typeface="Whitney-Medium" panose="02000603040000020004" pitchFamily="2" charset="0"/>
              </a:rPr>
              <a:t>Synchonization-reducing algorithms.</a:t>
            </a:r>
          </a:p>
          <a:p>
            <a:pPr lvl="1"/>
            <a:r>
              <a:rPr lang="ca-ES" dirty="0">
                <a:solidFill>
                  <a:schemeClr val="accent1">
                    <a:lumMod val="75000"/>
                  </a:schemeClr>
                </a:solidFill>
                <a:latin typeface="Whitney-Medium" panose="02000603040000020004" pitchFamily="2" charset="0"/>
              </a:rPr>
              <a:t>Communication reducing algorithms.</a:t>
            </a:r>
          </a:p>
          <a:p>
            <a:pPr lvl="1"/>
            <a:r>
              <a:rPr lang="ca-ES" dirty="0">
                <a:solidFill>
                  <a:schemeClr val="accent1">
                    <a:lumMod val="75000"/>
                  </a:schemeClr>
                </a:solidFill>
                <a:latin typeface="Whitney-Medium" panose="02000603040000020004" pitchFamily="2" charset="0"/>
              </a:rPr>
              <a:t>Mixed Precision methods.</a:t>
            </a:r>
          </a:p>
          <a:p>
            <a:pPr lvl="1"/>
            <a:r>
              <a:rPr lang="ca-ES" dirty="0">
                <a:solidFill>
                  <a:schemeClr val="accent1">
                    <a:lumMod val="75000"/>
                  </a:schemeClr>
                </a:solidFill>
                <a:latin typeface="Whitney-Medium" panose="02000603040000020004" pitchFamily="2" charset="0"/>
              </a:rPr>
              <a:t>Autotuning.</a:t>
            </a:r>
          </a:p>
          <a:p>
            <a:pPr lvl="1"/>
            <a:r>
              <a:rPr lang="ca-ES" dirty="0">
                <a:solidFill>
                  <a:schemeClr val="accent1">
                    <a:lumMod val="75000"/>
                  </a:schemeClr>
                </a:solidFill>
                <a:latin typeface="Whitney-Medium" panose="02000603040000020004" pitchFamily="2" charset="0"/>
              </a:rPr>
              <a:t>Fault resilient algorithms.</a:t>
            </a:r>
          </a:p>
        </p:txBody>
      </p:sp>
      <p:sp>
        <p:nvSpPr>
          <p:cNvPr id="5" name="Slide Number Placeholder 1">
            <a:extLst>
              <a:ext uri="{FF2B5EF4-FFF2-40B4-BE49-F238E27FC236}">
                <a16:creationId xmlns:a16="http://schemas.microsoft.com/office/drawing/2014/main" id="{63BF4E40-627D-4B8B-89CD-7B756D04639B}"/>
              </a:ext>
            </a:extLst>
          </p:cNvPr>
          <p:cNvSpPr txBox="1">
            <a:spLocks/>
          </p:cNvSpPr>
          <p:nvPr/>
        </p:nvSpPr>
        <p:spPr>
          <a:xfrm>
            <a:off x="8701088" y="6357938"/>
            <a:ext cx="442912" cy="412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490C5D-AEA8-4823-B9B3-806910A0ECF7}" type="slidenum">
              <a:rPr lang="es-ES" smtClean="0"/>
              <a:pPr/>
              <a:t>19</a:t>
            </a:fld>
            <a:endParaRPr lang="es-ES" dirty="0"/>
          </a:p>
        </p:txBody>
      </p:sp>
    </p:spTree>
    <p:extLst>
      <p:ext uri="{BB962C8B-B14F-4D97-AF65-F5344CB8AC3E}">
        <p14:creationId xmlns:p14="http://schemas.microsoft.com/office/powerpoint/2010/main" val="341700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500"/>
                                        <p:tgtEl>
                                          <p:spTgt spid="4">
                                            <p:txEl>
                                              <p:pRg st="4" end="4"/>
                                            </p:txEl>
                                          </p:spTgt>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3727174" cy="6858000"/>
          </a:xfrm>
          <a:prstGeom prst="rect">
            <a:avLst/>
          </a:prstGeom>
        </p:spPr>
      </p:pic>
      <p:sp>
        <p:nvSpPr>
          <p:cNvPr id="2" name="Título 1"/>
          <p:cNvSpPr>
            <a:spLocks noGrp="1"/>
          </p:cNvSpPr>
          <p:nvPr>
            <p:ph type="title"/>
          </p:nvPr>
        </p:nvSpPr>
        <p:spPr>
          <a:xfrm>
            <a:off x="2835365" y="166037"/>
            <a:ext cx="3473270" cy="692890"/>
          </a:xfrm>
        </p:spPr>
        <p:txBody>
          <a:bodyPr/>
          <a:lstStyle/>
          <a:p>
            <a:r>
              <a:rPr lang="ca-ES" dirty="0">
                <a:latin typeface="Whitney-Bold" panose="02000803040000020004" pitchFamily="2" charset="0"/>
              </a:rPr>
              <a:t>Outline</a:t>
            </a:r>
            <a:endParaRPr lang="es-ES" dirty="0">
              <a:latin typeface="Whitney-Bold" panose="02000803040000020004" pitchFamily="2" charset="0"/>
            </a:endParaRPr>
          </a:p>
        </p:txBody>
      </p:sp>
      <p:sp>
        <p:nvSpPr>
          <p:cNvPr id="3" name="Marcador de contenido 2"/>
          <p:cNvSpPr>
            <a:spLocks noGrp="1"/>
          </p:cNvSpPr>
          <p:nvPr>
            <p:ph idx="1"/>
          </p:nvPr>
        </p:nvSpPr>
        <p:spPr>
          <a:xfrm>
            <a:off x="4370832" y="1812387"/>
            <a:ext cx="2524831" cy="1936347"/>
          </a:xfrm>
          <a:noFill/>
        </p:spPr>
        <p:txBody>
          <a:bodyPr lIns="144000" tIns="180000" rIns="180000" bIns="180000" anchor="ctr" anchorCtr="0">
            <a:normAutofit fontScale="85000" lnSpcReduction="20000"/>
          </a:bodyPr>
          <a:lstStyle/>
          <a:p>
            <a:pPr lvl="0"/>
            <a:r>
              <a:rPr lang="ca-ES" dirty="0">
                <a:latin typeface="Whitney-Medium" panose="02000603040000020004" pitchFamily="2" charset="0"/>
              </a:rPr>
              <a:t>Introduction</a:t>
            </a:r>
            <a:endParaRPr lang="es-ES" dirty="0">
              <a:latin typeface="Whitney-Medium" panose="02000603040000020004" pitchFamily="2" charset="0"/>
            </a:endParaRPr>
          </a:p>
          <a:p>
            <a:pPr lvl="0"/>
            <a:r>
              <a:rPr lang="ca-ES" dirty="0">
                <a:latin typeface="Whitney-Medium" panose="02000603040000020004" pitchFamily="2" charset="0"/>
              </a:rPr>
              <a:t>Challenges</a:t>
            </a:r>
          </a:p>
          <a:p>
            <a:pPr lvl="0"/>
            <a:r>
              <a:rPr lang="ca-ES" dirty="0">
                <a:latin typeface="Whitney-Medium" panose="02000603040000020004" pitchFamily="2" charset="0"/>
              </a:rPr>
              <a:t>Work done </a:t>
            </a:r>
            <a:endParaRPr lang="es-ES" dirty="0">
              <a:latin typeface="Whitney-Medium" panose="02000603040000020004" pitchFamily="2" charset="0"/>
            </a:endParaRPr>
          </a:p>
          <a:p>
            <a:r>
              <a:rPr lang="ca-ES" dirty="0">
                <a:latin typeface="Whitney-Medium" panose="02000603040000020004" pitchFamily="2" charset="0"/>
              </a:rPr>
              <a:t>Collaborations</a:t>
            </a:r>
          </a:p>
          <a:p>
            <a:r>
              <a:rPr lang="ca-ES" dirty="0">
                <a:latin typeface="Whitney-Medium" panose="02000603040000020004" pitchFamily="2" charset="0"/>
              </a:rPr>
              <a:t>Conclusions</a:t>
            </a:r>
          </a:p>
        </p:txBody>
      </p:sp>
    </p:spTree>
    <p:extLst>
      <p:ext uri="{BB962C8B-B14F-4D97-AF65-F5344CB8AC3E}">
        <p14:creationId xmlns:p14="http://schemas.microsoft.com/office/powerpoint/2010/main" val="40486856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a-ES" dirty="0"/>
              <a:t>Challenges</a:t>
            </a:r>
          </a:p>
        </p:txBody>
      </p:sp>
      <p:sp>
        <p:nvSpPr>
          <p:cNvPr id="5" name="Content Placeholder 4"/>
          <p:cNvSpPr>
            <a:spLocks noGrp="1"/>
          </p:cNvSpPr>
          <p:nvPr>
            <p:ph idx="1"/>
          </p:nvPr>
        </p:nvSpPr>
        <p:spPr>
          <a:xfrm>
            <a:off x="1356272" y="2256633"/>
            <a:ext cx="6939316" cy="598190"/>
          </a:xfrm>
        </p:spPr>
        <p:txBody>
          <a:bodyPr>
            <a:normAutofit/>
          </a:bodyPr>
          <a:lstStyle/>
          <a:p>
            <a:pPr marL="0" indent="0">
              <a:buNone/>
            </a:pPr>
            <a:r>
              <a:rPr lang="ca-ES" sz="1600" dirty="0">
                <a:solidFill>
                  <a:schemeClr val="accent1">
                    <a:lumMod val="75000"/>
                  </a:schemeClr>
                </a:solidFill>
                <a:latin typeface="Whitney-Medium" panose="02000603040000020004" pitchFamily="2" charset="0"/>
              </a:rPr>
              <a:t>Development cost of a climate model is estimated to be between 500-1000 person year. </a:t>
            </a:r>
          </a:p>
          <a:p>
            <a:pPr marL="0" indent="0">
              <a:buNone/>
            </a:pPr>
            <a:endParaRPr lang="ca-ES" sz="1200" dirty="0">
              <a:solidFill>
                <a:schemeClr val="accent1">
                  <a:lumMod val="75000"/>
                </a:schemeClr>
              </a:solidFill>
              <a:latin typeface="Whitney-Medium" panose="02000603040000020004" pitchFamily="2" charset="0"/>
            </a:endParaRPr>
          </a:p>
        </p:txBody>
      </p:sp>
      <p:sp>
        <p:nvSpPr>
          <p:cNvPr id="2" name="Slide Number Placeholder 1"/>
          <p:cNvSpPr>
            <a:spLocks noGrp="1"/>
          </p:cNvSpPr>
          <p:nvPr>
            <p:ph type="sldNum" sz="quarter" idx="4294967295"/>
          </p:nvPr>
        </p:nvSpPr>
        <p:spPr>
          <a:xfrm>
            <a:off x="8701088" y="6357938"/>
            <a:ext cx="442912" cy="412750"/>
          </a:xfrm>
          <a:prstGeom prst="rect">
            <a:avLst/>
          </a:prstGeom>
        </p:spPr>
        <p:txBody>
          <a:bodyPr/>
          <a:lstStyle/>
          <a:p>
            <a:fld id="{4A490C5D-AEA8-4823-B9B3-806910A0ECF7}" type="slidenum">
              <a:rPr lang="es-ES" smtClean="0"/>
              <a:pPr/>
              <a:t>20</a:t>
            </a:fld>
            <a:endParaRPr lang="es-ES" dirty="0"/>
          </a:p>
        </p:txBody>
      </p:sp>
      <p:sp>
        <p:nvSpPr>
          <p:cNvPr id="6" name="Content Placeholder 4"/>
          <p:cNvSpPr txBox="1">
            <a:spLocks/>
          </p:cNvSpPr>
          <p:nvPr/>
        </p:nvSpPr>
        <p:spPr>
          <a:xfrm>
            <a:off x="464803" y="1648729"/>
            <a:ext cx="8928992" cy="53829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Tx/>
              <a:buBlip>
                <a:blip r:embed="rId3"/>
              </a:buBlip>
              <a:defRPr sz="2400" kern="1200">
                <a:solidFill>
                  <a:srgbClr val="00499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499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00499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ca-ES" dirty="0">
                <a:solidFill>
                  <a:schemeClr val="accent1">
                    <a:lumMod val="75000"/>
                  </a:schemeClr>
                </a:solidFill>
                <a:latin typeface="Whitney-Medium" panose="02000603040000020004" pitchFamily="2" charset="0"/>
              </a:rPr>
              <a:t>Start from scratch to use better the resources?</a:t>
            </a:r>
          </a:p>
        </p:txBody>
      </p:sp>
      <p:sp>
        <p:nvSpPr>
          <p:cNvPr id="7" name="Content Placeholder 4"/>
          <p:cNvSpPr txBox="1">
            <a:spLocks/>
          </p:cNvSpPr>
          <p:nvPr/>
        </p:nvSpPr>
        <p:spPr>
          <a:xfrm>
            <a:off x="1356272" y="3115066"/>
            <a:ext cx="7344816" cy="10081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Tx/>
              <a:buBlip>
                <a:blip r:embed="rId3"/>
              </a:buBlip>
              <a:defRPr sz="2400" kern="1200">
                <a:solidFill>
                  <a:srgbClr val="00499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499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00499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ca-ES" sz="1600" dirty="0">
                <a:solidFill>
                  <a:schemeClr val="accent1">
                    <a:lumMod val="75000"/>
                  </a:schemeClr>
                </a:solidFill>
                <a:latin typeface="Whitney-Medium" panose="02000603040000020004" pitchFamily="2" charset="0"/>
              </a:rPr>
              <a:t>Most of models are community models and communities are reluctant to deep changes</a:t>
            </a:r>
          </a:p>
          <a:p>
            <a:pPr marL="0" indent="0">
              <a:buFontTx/>
              <a:buNone/>
            </a:pPr>
            <a:endParaRPr lang="ca-ES" dirty="0">
              <a:solidFill>
                <a:schemeClr val="accent1">
                  <a:lumMod val="75000"/>
                </a:schemeClr>
              </a:solidFill>
              <a:latin typeface="Whitney-Medium" panose="02000603040000020004" pitchFamily="2" charset="0"/>
            </a:endParaRPr>
          </a:p>
        </p:txBody>
      </p:sp>
      <p:sp>
        <p:nvSpPr>
          <p:cNvPr id="8" name="Content Placeholder 4"/>
          <p:cNvSpPr txBox="1">
            <a:spLocks/>
          </p:cNvSpPr>
          <p:nvPr/>
        </p:nvSpPr>
        <p:spPr>
          <a:xfrm>
            <a:off x="433372" y="4547772"/>
            <a:ext cx="8928992" cy="10081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Tx/>
              <a:buBlip>
                <a:blip r:embed="rId3"/>
              </a:buBlip>
              <a:defRPr sz="2400" kern="1200">
                <a:solidFill>
                  <a:srgbClr val="00499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499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00499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ca-ES" sz="2000" dirty="0">
                <a:solidFill>
                  <a:schemeClr val="accent1">
                    <a:lumMod val="75000"/>
                  </a:schemeClr>
                </a:solidFill>
                <a:latin typeface="Whitney-Medium" panose="02000603040000020004" pitchFamily="2" charset="0"/>
              </a:rPr>
              <a:t>Adapt the existing state-of-the-art models seems wiser choice!</a:t>
            </a:r>
          </a:p>
          <a:p>
            <a:pPr marL="0" indent="0">
              <a:buFontTx/>
              <a:buNone/>
            </a:pPr>
            <a:endParaRPr lang="ca-ES" sz="2000" dirty="0">
              <a:solidFill>
                <a:schemeClr val="accent1">
                  <a:lumMod val="75000"/>
                </a:schemeClr>
              </a:solidFill>
              <a:latin typeface="Whitney-Medium" panose="02000603040000020004" pitchFamily="2" charset="0"/>
            </a:endParaRPr>
          </a:p>
        </p:txBody>
      </p:sp>
    </p:spTree>
    <p:extLst>
      <p:ext uri="{BB962C8B-B14F-4D97-AF65-F5344CB8AC3E}">
        <p14:creationId xmlns:p14="http://schemas.microsoft.com/office/powerpoint/2010/main" val="9821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a-ES" dirty="0"/>
              <a:t>Objectives</a:t>
            </a:r>
          </a:p>
        </p:txBody>
      </p:sp>
      <p:sp>
        <p:nvSpPr>
          <p:cNvPr id="2" name="Slide Number Placeholder 1"/>
          <p:cNvSpPr>
            <a:spLocks noGrp="1"/>
          </p:cNvSpPr>
          <p:nvPr>
            <p:ph type="sldNum" sz="quarter" idx="4294967295"/>
          </p:nvPr>
        </p:nvSpPr>
        <p:spPr>
          <a:xfrm>
            <a:off x="8701088" y="6357938"/>
            <a:ext cx="442912" cy="412750"/>
          </a:xfrm>
          <a:prstGeom prst="rect">
            <a:avLst/>
          </a:prstGeom>
        </p:spPr>
        <p:txBody>
          <a:bodyPr/>
          <a:lstStyle/>
          <a:p>
            <a:fld id="{4A490C5D-AEA8-4823-B9B3-806910A0ECF7}" type="slidenum">
              <a:rPr lang="es-ES" smtClean="0"/>
              <a:pPr/>
              <a:t>21</a:t>
            </a:fld>
            <a:endParaRPr lang="es-ES" dirty="0"/>
          </a:p>
        </p:txBody>
      </p:sp>
      <p:sp>
        <p:nvSpPr>
          <p:cNvPr id="6" name="Content Placeholder 4"/>
          <p:cNvSpPr txBox="1">
            <a:spLocks/>
          </p:cNvSpPr>
          <p:nvPr/>
        </p:nvSpPr>
        <p:spPr>
          <a:xfrm>
            <a:off x="464802" y="1648728"/>
            <a:ext cx="8138021" cy="3315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Tx/>
              <a:buBlip>
                <a:blip r:embed="rId3"/>
              </a:buBlip>
              <a:defRPr sz="2400" kern="1200">
                <a:solidFill>
                  <a:srgbClr val="00499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499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00499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ca-ES" sz="2000" dirty="0">
                <a:solidFill>
                  <a:schemeClr val="accent1">
                    <a:lumMod val="75000"/>
                  </a:schemeClr>
                </a:solidFill>
                <a:latin typeface="Whitney-Medium" panose="02000603040000020004" pitchFamily="2" charset="0"/>
              </a:rPr>
              <a:t>Perform a computational performance analysis of the </a:t>
            </a:r>
            <a:r>
              <a:rPr lang="ca-ES" sz="2000" b="1" dirty="0">
                <a:solidFill>
                  <a:schemeClr val="accent1">
                    <a:lumMod val="75000"/>
                  </a:schemeClr>
                </a:solidFill>
                <a:effectLst>
                  <a:outerShdw blurRad="38100" dist="38100" dir="2700000" algn="tl">
                    <a:srgbClr val="000000">
                      <a:alpha val="43137"/>
                    </a:srgbClr>
                  </a:outerShdw>
                </a:effectLst>
                <a:latin typeface="Whitney-Medium" panose="02000603040000020004" pitchFamily="2" charset="0"/>
              </a:rPr>
              <a:t>NEMO </a:t>
            </a:r>
            <a:r>
              <a:rPr lang="ca-ES" sz="2000" dirty="0">
                <a:solidFill>
                  <a:schemeClr val="accent1">
                    <a:lumMod val="75000"/>
                  </a:schemeClr>
                </a:solidFill>
                <a:latin typeface="Whitney-Medium" panose="02000603040000020004" pitchFamily="2" charset="0"/>
              </a:rPr>
              <a:t>model</a:t>
            </a:r>
          </a:p>
          <a:p>
            <a:pPr>
              <a:buFont typeface="Arial" panose="020B0604020202020204" pitchFamily="34" charset="0"/>
              <a:buChar char="•"/>
            </a:pPr>
            <a:r>
              <a:rPr lang="ca-ES" sz="2000" dirty="0">
                <a:solidFill>
                  <a:schemeClr val="accent1">
                    <a:lumMod val="75000"/>
                  </a:schemeClr>
                </a:solidFill>
                <a:latin typeface="Whitney-Medium" panose="02000603040000020004" pitchFamily="2" charset="0"/>
              </a:rPr>
              <a:t>Suggest and apply optimizations to increase model’s performance on modern supercomputers</a:t>
            </a:r>
          </a:p>
        </p:txBody>
      </p:sp>
    </p:spTree>
    <p:extLst>
      <p:ext uri="{BB962C8B-B14F-4D97-AF65-F5344CB8AC3E}">
        <p14:creationId xmlns:p14="http://schemas.microsoft.com/office/powerpoint/2010/main" val="1850947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dirty="0" err="1"/>
              <a:t>Work</a:t>
            </a:r>
            <a:r>
              <a:rPr lang="es-ES" dirty="0"/>
              <a:t> Done</a:t>
            </a:r>
          </a:p>
        </p:txBody>
      </p:sp>
    </p:spTree>
    <p:extLst>
      <p:ext uri="{BB962C8B-B14F-4D97-AF65-F5344CB8AC3E}">
        <p14:creationId xmlns:p14="http://schemas.microsoft.com/office/powerpoint/2010/main" val="3211714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a-ES" dirty="0"/>
              <a:t>Stress Test</a:t>
            </a:r>
          </a:p>
        </p:txBody>
      </p:sp>
      <p:sp>
        <p:nvSpPr>
          <p:cNvPr id="2" name="Slide Number Placeholder 1"/>
          <p:cNvSpPr>
            <a:spLocks noGrp="1"/>
          </p:cNvSpPr>
          <p:nvPr>
            <p:ph type="sldNum" sz="quarter" idx="4294967295"/>
          </p:nvPr>
        </p:nvSpPr>
        <p:spPr>
          <a:xfrm>
            <a:off x="8701088" y="6357938"/>
            <a:ext cx="442912" cy="412750"/>
          </a:xfrm>
          <a:prstGeom prst="rect">
            <a:avLst/>
          </a:prstGeom>
        </p:spPr>
        <p:txBody>
          <a:bodyPr/>
          <a:lstStyle/>
          <a:p>
            <a:fld id="{4A490C5D-AEA8-4823-B9B3-806910A0ECF7}" type="slidenum">
              <a:rPr lang="es-ES" smtClean="0"/>
              <a:pPr/>
              <a:t>23</a:t>
            </a:fld>
            <a:endParaRPr lang="es-E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 y="1368837"/>
            <a:ext cx="9144000" cy="4456590"/>
          </a:xfrm>
          <a:prstGeom prst="rect">
            <a:avLst/>
          </a:prstGeom>
        </p:spPr>
      </p:pic>
    </p:spTree>
    <p:extLst>
      <p:ext uri="{BB962C8B-B14F-4D97-AF65-F5344CB8AC3E}">
        <p14:creationId xmlns:p14="http://schemas.microsoft.com/office/powerpoint/2010/main" val="1129429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a-ES" dirty="0"/>
              <a:t>Impact of Communication</a:t>
            </a:r>
          </a:p>
        </p:txBody>
      </p:sp>
      <p:sp>
        <p:nvSpPr>
          <p:cNvPr id="2" name="Slide Number Placeholder 1"/>
          <p:cNvSpPr>
            <a:spLocks noGrp="1"/>
          </p:cNvSpPr>
          <p:nvPr>
            <p:ph type="sldNum" sz="quarter" idx="4294967295"/>
          </p:nvPr>
        </p:nvSpPr>
        <p:spPr>
          <a:xfrm>
            <a:off x="8701088" y="6357938"/>
            <a:ext cx="442912" cy="412750"/>
          </a:xfrm>
          <a:prstGeom prst="rect">
            <a:avLst/>
          </a:prstGeom>
        </p:spPr>
        <p:txBody>
          <a:bodyPr/>
          <a:lstStyle/>
          <a:p>
            <a:fld id="{4A490C5D-AEA8-4823-B9B3-806910A0ECF7}" type="slidenum">
              <a:rPr lang="es-ES" smtClean="0"/>
              <a:pPr/>
              <a:t>24</a:t>
            </a:fld>
            <a:endParaRPr lang="es-E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3632" y="2368715"/>
            <a:ext cx="4276736" cy="2520280"/>
          </a:xfrm>
          <a:prstGeom prst="rect">
            <a:avLst/>
          </a:prstGeom>
        </p:spPr>
      </p:pic>
    </p:spTree>
    <p:extLst>
      <p:ext uri="{BB962C8B-B14F-4D97-AF65-F5344CB8AC3E}">
        <p14:creationId xmlns:p14="http://schemas.microsoft.com/office/powerpoint/2010/main" val="1527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a-ES" dirty="0"/>
              <a:t>Optimizations</a:t>
            </a:r>
          </a:p>
        </p:txBody>
      </p:sp>
      <p:sp>
        <p:nvSpPr>
          <p:cNvPr id="4" name="Content Placeholder 3"/>
          <p:cNvSpPr>
            <a:spLocks noGrp="1"/>
          </p:cNvSpPr>
          <p:nvPr>
            <p:ph idx="1"/>
          </p:nvPr>
        </p:nvSpPr>
        <p:spPr/>
        <p:txBody>
          <a:bodyPr/>
          <a:lstStyle/>
          <a:p>
            <a:r>
              <a:rPr lang="ca-ES" dirty="0"/>
              <a:t>Reduction of communication:</a:t>
            </a:r>
          </a:p>
          <a:p>
            <a:pPr lvl="1"/>
            <a:r>
              <a:rPr lang="ca-ES" dirty="0"/>
              <a:t>Message agregation</a:t>
            </a:r>
          </a:p>
          <a:p>
            <a:pPr lvl="1"/>
            <a:r>
              <a:rPr lang="ca-ES" dirty="0"/>
              <a:t>Removing unnecessary collective communication</a:t>
            </a:r>
          </a:p>
        </p:txBody>
      </p:sp>
      <p:sp>
        <p:nvSpPr>
          <p:cNvPr id="2" name="Slide Number Placeholder 1"/>
          <p:cNvSpPr>
            <a:spLocks noGrp="1"/>
          </p:cNvSpPr>
          <p:nvPr>
            <p:ph type="sldNum" sz="quarter" idx="4294967295"/>
          </p:nvPr>
        </p:nvSpPr>
        <p:spPr>
          <a:xfrm>
            <a:off x="8701088" y="6357938"/>
            <a:ext cx="442912" cy="412750"/>
          </a:xfrm>
          <a:prstGeom prst="rect">
            <a:avLst/>
          </a:prstGeom>
        </p:spPr>
        <p:txBody>
          <a:bodyPr/>
          <a:lstStyle/>
          <a:p>
            <a:fld id="{4A490C5D-AEA8-4823-B9B3-806910A0ECF7}" type="slidenum">
              <a:rPr lang="es-ES" smtClean="0"/>
              <a:pPr/>
              <a:t>25</a:t>
            </a:fld>
            <a:endParaRPr lang="es-ES" dirty="0"/>
          </a:p>
        </p:txBody>
      </p:sp>
    </p:spTree>
    <p:extLst>
      <p:ext uri="{BB962C8B-B14F-4D97-AF65-F5344CB8AC3E}">
        <p14:creationId xmlns:p14="http://schemas.microsoft.com/office/powerpoint/2010/main" val="4134789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a-ES" dirty="0"/>
              <a:t>Optimizations</a:t>
            </a:r>
          </a:p>
        </p:txBody>
      </p:sp>
      <p:sp>
        <p:nvSpPr>
          <p:cNvPr id="2" name="Slide Number Placeholder 1"/>
          <p:cNvSpPr>
            <a:spLocks noGrp="1"/>
          </p:cNvSpPr>
          <p:nvPr>
            <p:ph type="sldNum" sz="quarter" idx="4294967295"/>
          </p:nvPr>
        </p:nvSpPr>
        <p:spPr>
          <a:xfrm>
            <a:off x="8701088" y="6357938"/>
            <a:ext cx="442912" cy="412750"/>
          </a:xfrm>
          <a:prstGeom prst="rect">
            <a:avLst/>
          </a:prstGeom>
        </p:spPr>
        <p:txBody>
          <a:bodyPr/>
          <a:lstStyle/>
          <a:p>
            <a:fld id="{4A490C5D-AEA8-4823-B9B3-806910A0ECF7}" type="slidenum">
              <a:rPr lang="es-ES" smtClean="0"/>
              <a:pPr/>
              <a:t>26</a:t>
            </a:fld>
            <a:endParaRPr lang="es-E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1772816"/>
            <a:ext cx="5547841" cy="3436918"/>
          </a:xfrm>
          <a:prstGeom prst="rect">
            <a:avLst/>
          </a:prstGeom>
        </p:spPr>
      </p:pic>
    </p:spTree>
    <p:extLst>
      <p:ext uri="{BB962C8B-B14F-4D97-AF65-F5344CB8AC3E}">
        <p14:creationId xmlns:p14="http://schemas.microsoft.com/office/powerpoint/2010/main" val="2913684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a-ES" dirty="0"/>
              <a:t>Optimizations</a:t>
            </a:r>
          </a:p>
        </p:txBody>
      </p:sp>
      <p:sp>
        <p:nvSpPr>
          <p:cNvPr id="2" name="Slide Number Placeholder 1"/>
          <p:cNvSpPr>
            <a:spLocks noGrp="1"/>
          </p:cNvSpPr>
          <p:nvPr>
            <p:ph type="sldNum" sz="quarter" idx="4294967295"/>
          </p:nvPr>
        </p:nvSpPr>
        <p:spPr>
          <a:xfrm>
            <a:off x="8701088" y="6357938"/>
            <a:ext cx="442912" cy="412750"/>
          </a:xfrm>
          <a:prstGeom prst="rect">
            <a:avLst/>
          </a:prstGeom>
        </p:spPr>
        <p:txBody>
          <a:bodyPr/>
          <a:lstStyle/>
          <a:p>
            <a:fld id="{4A490C5D-AEA8-4823-B9B3-806910A0ECF7}" type="slidenum">
              <a:rPr lang="es-ES" smtClean="0"/>
              <a:pPr/>
              <a:t>27</a:t>
            </a:fld>
            <a:endParaRPr lang="es-E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2092099"/>
            <a:ext cx="5472608" cy="3056721"/>
          </a:xfrm>
          <a:prstGeom prst="rect">
            <a:avLst/>
          </a:prstGeom>
        </p:spPr>
      </p:pic>
    </p:spTree>
    <p:extLst>
      <p:ext uri="{BB962C8B-B14F-4D97-AF65-F5344CB8AC3E}">
        <p14:creationId xmlns:p14="http://schemas.microsoft.com/office/powerpoint/2010/main" val="1163421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a-ES" dirty="0"/>
              <a:t>Optimizations</a:t>
            </a:r>
          </a:p>
        </p:txBody>
      </p:sp>
      <p:sp>
        <p:nvSpPr>
          <p:cNvPr id="2" name="Slide Number Placeholder 1"/>
          <p:cNvSpPr>
            <a:spLocks noGrp="1"/>
          </p:cNvSpPr>
          <p:nvPr>
            <p:ph type="sldNum" sz="quarter" idx="4294967295"/>
          </p:nvPr>
        </p:nvSpPr>
        <p:spPr>
          <a:xfrm>
            <a:off x="8701088" y="6357938"/>
            <a:ext cx="442912" cy="412750"/>
          </a:xfrm>
          <a:prstGeom prst="rect">
            <a:avLst/>
          </a:prstGeom>
        </p:spPr>
        <p:txBody>
          <a:bodyPr/>
          <a:lstStyle/>
          <a:p>
            <a:fld id="{4A490C5D-AEA8-4823-B9B3-806910A0ECF7}" type="slidenum">
              <a:rPr lang="es-ES" smtClean="0"/>
              <a:pPr/>
              <a:t>28</a:t>
            </a:fld>
            <a:endParaRPr lang="es-E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131" y="1916832"/>
            <a:ext cx="5509737" cy="3612193"/>
          </a:xfrm>
          <a:prstGeom prst="rect">
            <a:avLst/>
          </a:prstGeom>
        </p:spPr>
      </p:pic>
    </p:spTree>
    <p:extLst>
      <p:ext uri="{BB962C8B-B14F-4D97-AF65-F5344CB8AC3E}">
        <p14:creationId xmlns:p14="http://schemas.microsoft.com/office/powerpoint/2010/main" val="3189956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a-ES" dirty="0"/>
              <a:t>Optimization Impact</a:t>
            </a:r>
          </a:p>
        </p:txBody>
      </p:sp>
      <p:sp>
        <p:nvSpPr>
          <p:cNvPr id="2" name="Slide Number Placeholder 1"/>
          <p:cNvSpPr>
            <a:spLocks noGrp="1"/>
          </p:cNvSpPr>
          <p:nvPr>
            <p:ph type="sldNum" sz="quarter" idx="4294967295"/>
          </p:nvPr>
        </p:nvSpPr>
        <p:spPr>
          <a:xfrm>
            <a:off x="8701088" y="6357938"/>
            <a:ext cx="442912" cy="412750"/>
          </a:xfrm>
          <a:prstGeom prst="rect">
            <a:avLst/>
          </a:prstGeom>
        </p:spPr>
        <p:txBody>
          <a:bodyPr/>
          <a:lstStyle/>
          <a:p>
            <a:fld id="{4A490C5D-AEA8-4823-B9B3-806910A0ECF7}" type="slidenum">
              <a:rPr lang="es-ES" smtClean="0"/>
              <a:pPr/>
              <a:t>29</a:t>
            </a:fld>
            <a:endParaRPr lang="es-E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2420888"/>
            <a:ext cx="3897516" cy="2160240"/>
          </a:xfrm>
          <a:prstGeom prst="rect">
            <a:avLst/>
          </a:prstGeom>
        </p:spPr>
      </p:pic>
    </p:spTree>
    <p:extLst>
      <p:ext uri="{BB962C8B-B14F-4D97-AF65-F5344CB8AC3E}">
        <p14:creationId xmlns:p14="http://schemas.microsoft.com/office/powerpoint/2010/main" val="1999942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dirty="0" err="1"/>
              <a:t>Introduction</a:t>
            </a:r>
            <a:endParaRPr lang="es-ES" dirty="0"/>
          </a:p>
        </p:txBody>
      </p:sp>
    </p:spTree>
    <p:extLst>
      <p:ext uri="{BB962C8B-B14F-4D97-AF65-F5344CB8AC3E}">
        <p14:creationId xmlns:p14="http://schemas.microsoft.com/office/powerpoint/2010/main" val="308825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t>Optimization Impact on ORCA025 simulations</a:t>
            </a:r>
          </a:p>
        </p:txBody>
      </p:sp>
      <p:sp>
        <p:nvSpPr>
          <p:cNvPr id="2" name="Slide Number Placeholder 1"/>
          <p:cNvSpPr>
            <a:spLocks noGrp="1"/>
          </p:cNvSpPr>
          <p:nvPr>
            <p:ph type="sldNum" sz="quarter" idx="4294967295"/>
          </p:nvPr>
        </p:nvSpPr>
        <p:spPr>
          <a:xfrm>
            <a:off x="8701088" y="6357938"/>
            <a:ext cx="442912" cy="412750"/>
          </a:xfrm>
          <a:prstGeom prst="rect">
            <a:avLst/>
          </a:prstGeom>
        </p:spPr>
        <p:txBody>
          <a:bodyPr/>
          <a:lstStyle/>
          <a:p>
            <a:fld id="{4A490C5D-AEA8-4823-B9B3-806910A0ECF7}" type="slidenum">
              <a:rPr lang="es-ES" smtClean="0"/>
              <a:pPr/>
              <a:t>30</a:t>
            </a:fld>
            <a:endParaRPr lang="es-E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513" y="1458224"/>
            <a:ext cx="6240000" cy="4680000"/>
          </a:xfrm>
          <a:prstGeom prst="rect">
            <a:avLst/>
          </a:prstGeom>
        </p:spPr>
      </p:pic>
    </p:spTree>
    <p:extLst>
      <p:ext uri="{BB962C8B-B14F-4D97-AF65-F5344CB8AC3E}">
        <p14:creationId xmlns:p14="http://schemas.microsoft.com/office/powerpoint/2010/main" val="3300821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a-ES" dirty="0"/>
              <a:t>Impact of our work</a:t>
            </a:r>
          </a:p>
        </p:txBody>
      </p:sp>
      <p:sp>
        <p:nvSpPr>
          <p:cNvPr id="4" name="Content Placeholder 3"/>
          <p:cNvSpPr>
            <a:spLocks noGrp="1"/>
          </p:cNvSpPr>
          <p:nvPr>
            <p:ph idx="1"/>
          </p:nvPr>
        </p:nvSpPr>
        <p:spPr>
          <a:xfrm>
            <a:off x="388501" y="1056290"/>
            <a:ext cx="8229598" cy="4833258"/>
          </a:xfrm>
        </p:spPr>
        <p:txBody>
          <a:bodyPr vert="horz" lIns="91440" tIns="45720" rIns="91440" bIns="45720" rtlCol="0">
            <a:normAutofit/>
          </a:bodyPr>
          <a:lstStyle/>
          <a:p>
            <a:r>
              <a:rPr lang="ca-ES" dirty="0">
                <a:solidFill>
                  <a:schemeClr val="accent1">
                    <a:lumMod val="75000"/>
                  </a:schemeClr>
                </a:solidFill>
                <a:latin typeface="Whitney-Medium" panose="02000603040000020004" pitchFamily="2" charset="0"/>
              </a:rPr>
              <a:t>Our optimizations have been included in the latests stable release. Hundreds of users arround the world will take profit of our it and millions of computer hours can be saved.</a:t>
            </a:r>
          </a:p>
        </p:txBody>
      </p:sp>
      <p:sp>
        <p:nvSpPr>
          <p:cNvPr id="2" name="Slide Number Placeholder 1"/>
          <p:cNvSpPr>
            <a:spLocks noGrp="1"/>
          </p:cNvSpPr>
          <p:nvPr>
            <p:ph type="sldNum" sz="quarter" idx="4294967295"/>
          </p:nvPr>
        </p:nvSpPr>
        <p:spPr>
          <a:xfrm>
            <a:off x="8701088" y="6357938"/>
            <a:ext cx="442912" cy="412750"/>
          </a:xfrm>
          <a:prstGeom prst="rect">
            <a:avLst/>
          </a:prstGeom>
        </p:spPr>
        <p:txBody>
          <a:bodyPr/>
          <a:lstStyle/>
          <a:p>
            <a:fld id="{4A490C5D-AEA8-4823-B9B3-806910A0ECF7}" type="slidenum">
              <a:rPr lang="es-ES" smtClean="0"/>
              <a:pPr/>
              <a:t>31</a:t>
            </a:fld>
            <a:endParaRPr lang="es-ES" dirty="0"/>
          </a:p>
        </p:txBody>
      </p:sp>
      <p:sp>
        <p:nvSpPr>
          <p:cNvPr id="6" name="Content Placeholder 3"/>
          <p:cNvSpPr txBox="1">
            <a:spLocks/>
          </p:cNvSpPr>
          <p:nvPr/>
        </p:nvSpPr>
        <p:spPr>
          <a:xfrm>
            <a:off x="179512" y="2636912"/>
            <a:ext cx="4896544" cy="34563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Tx/>
              <a:buBlip>
                <a:blip r:embed="rId2"/>
              </a:buBlip>
              <a:defRPr sz="2400" kern="1200">
                <a:solidFill>
                  <a:srgbClr val="00499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499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00499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a:lnSpc>
                <a:spcPct val="90000"/>
              </a:lnSpc>
              <a:spcBef>
                <a:spcPts val="1000"/>
              </a:spcBef>
              <a:buClr>
                <a:srgbClr val="0070C0"/>
              </a:buClr>
              <a:buFont typeface="Arial" panose="020B0604020202020204" pitchFamily="34" charset="0"/>
              <a:buChar char="•"/>
            </a:pPr>
            <a:r>
              <a:rPr lang="ca-ES" dirty="0">
                <a:solidFill>
                  <a:schemeClr val="accent1">
                    <a:lumMod val="75000"/>
                  </a:schemeClr>
                </a:solidFill>
                <a:latin typeface="Whitney-Medium" panose="02000603040000020004" pitchFamily="2" charset="0"/>
              </a:rPr>
              <a:t>Paper under revision with the methodology used to analyze the model, that can be useful for other Earth Science models.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2274961"/>
            <a:ext cx="2984533" cy="3861048"/>
          </a:xfrm>
          <a:prstGeom prst="rect">
            <a:avLst/>
          </a:prstGeom>
          <a:ln>
            <a:noFill/>
          </a:ln>
          <a:effectLst>
            <a:outerShdw blurRad="190500" algn="tl" rotWithShape="0">
              <a:srgbClr val="000000">
                <a:alpha val="70000"/>
              </a:srgbClr>
            </a:outerShdw>
          </a:effectLst>
        </p:spPr>
      </p:pic>
      <p:sp>
        <p:nvSpPr>
          <p:cNvPr id="8" name="Rectangle 7"/>
          <p:cNvSpPr/>
          <p:nvPr/>
        </p:nvSpPr>
        <p:spPr>
          <a:xfrm rot="20850625">
            <a:off x="814327" y="3817038"/>
            <a:ext cx="3378875" cy="923330"/>
          </a:xfrm>
          <a:prstGeom prst="rect">
            <a:avLst/>
          </a:prstGeom>
          <a:solidFill>
            <a:schemeClr val="accent2">
              <a:lumMod val="20000"/>
              <a:lumOff val="80000"/>
            </a:schemeClr>
          </a:solid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ACCEPTED!</a:t>
            </a:r>
          </a:p>
        </p:txBody>
      </p:sp>
      <p:sp>
        <p:nvSpPr>
          <p:cNvPr id="9" name="Content Placeholder 3"/>
          <p:cNvSpPr txBox="1">
            <a:spLocks/>
          </p:cNvSpPr>
          <p:nvPr/>
        </p:nvSpPr>
        <p:spPr>
          <a:xfrm>
            <a:off x="1311434" y="5094805"/>
            <a:ext cx="4896544" cy="34563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Tx/>
              <a:buBlip>
                <a:blip r:embed="rId2"/>
              </a:buBlip>
              <a:defRPr sz="2400" kern="1200">
                <a:solidFill>
                  <a:srgbClr val="00499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499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00499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1000"/>
              </a:spcBef>
              <a:buClr>
                <a:srgbClr val="0070C0"/>
              </a:buClr>
              <a:buNone/>
            </a:pPr>
            <a:r>
              <a:rPr lang="ca-ES" sz="1600" dirty="0">
                <a:solidFill>
                  <a:schemeClr val="accent1">
                    <a:lumMod val="75000"/>
                  </a:schemeClr>
                </a:solidFill>
                <a:latin typeface="Whitney-Medium" panose="02000603040000020004" pitchFamily="2" charset="0"/>
              </a:rPr>
              <a:t>@Journal of Computational Science</a:t>
            </a:r>
          </a:p>
        </p:txBody>
      </p:sp>
    </p:spTree>
    <p:extLst>
      <p:ext uri="{BB962C8B-B14F-4D97-AF65-F5344CB8AC3E}">
        <p14:creationId xmlns:p14="http://schemas.microsoft.com/office/powerpoint/2010/main" val="316912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a:t>ELPiN</a:t>
            </a:r>
            <a:endParaRPr lang="en-US" dirty="0"/>
          </a:p>
        </p:txBody>
      </p:sp>
      <p:sp>
        <p:nvSpPr>
          <p:cNvPr id="4" name="Content Placeholder 3"/>
          <p:cNvSpPr>
            <a:spLocks noGrp="1"/>
          </p:cNvSpPr>
          <p:nvPr>
            <p:ph idx="1"/>
          </p:nvPr>
        </p:nvSpPr>
        <p:spPr/>
        <p:txBody>
          <a:bodyPr/>
          <a:lstStyle/>
          <a:p>
            <a:r>
              <a:rPr lang="en-US" dirty="0"/>
              <a:t>Removing the land-only processes in the smart way.</a:t>
            </a:r>
          </a:p>
        </p:txBody>
      </p:sp>
      <p:sp>
        <p:nvSpPr>
          <p:cNvPr id="2" name="Slide Number Placeholder 1"/>
          <p:cNvSpPr>
            <a:spLocks noGrp="1"/>
          </p:cNvSpPr>
          <p:nvPr>
            <p:ph type="sldNum" sz="quarter" idx="4294967295"/>
          </p:nvPr>
        </p:nvSpPr>
        <p:spPr>
          <a:xfrm>
            <a:off x="8701088" y="6357938"/>
            <a:ext cx="442912" cy="412750"/>
          </a:xfrm>
          <a:prstGeom prst="rect">
            <a:avLst/>
          </a:prstGeom>
        </p:spPr>
        <p:txBody>
          <a:bodyPr/>
          <a:lstStyle/>
          <a:p>
            <a:fld id="{4A490C5D-AEA8-4823-B9B3-806910A0ECF7}" type="slidenum">
              <a:rPr lang="es-ES" smtClean="0"/>
              <a:pPr/>
              <a:t>32</a:t>
            </a:fld>
            <a:endParaRPr lang="es-E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1836068"/>
            <a:ext cx="4392488" cy="31051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59404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980728"/>
            <a:ext cx="6445223" cy="4833918"/>
          </a:xfrm>
          <a:prstGeom prst="rect">
            <a:avLst/>
          </a:prstGeom>
        </p:spPr>
      </p:pic>
      <p:sp>
        <p:nvSpPr>
          <p:cNvPr id="3" name="Title 2"/>
          <p:cNvSpPr>
            <a:spLocks noGrp="1"/>
          </p:cNvSpPr>
          <p:nvPr>
            <p:ph type="title"/>
          </p:nvPr>
        </p:nvSpPr>
        <p:spPr/>
        <p:txBody>
          <a:bodyPr/>
          <a:lstStyle/>
          <a:p>
            <a:r>
              <a:rPr lang="en-US" dirty="0" err="1"/>
              <a:t>ELPiN</a:t>
            </a:r>
            <a:endParaRPr lang="en-US" dirty="0"/>
          </a:p>
        </p:txBody>
      </p:sp>
      <p:sp>
        <p:nvSpPr>
          <p:cNvPr id="4" name="Content Placeholder 3"/>
          <p:cNvSpPr>
            <a:spLocks noGrp="1"/>
          </p:cNvSpPr>
          <p:nvPr>
            <p:ph idx="1"/>
          </p:nvPr>
        </p:nvSpPr>
        <p:spPr/>
        <p:txBody>
          <a:bodyPr/>
          <a:lstStyle/>
          <a:p>
            <a:r>
              <a:rPr lang="en-US" dirty="0"/>
              <a:t>Removing the land-only processes in the smart way.</a:t>
            </a:r>
          </a:p>
        </p:txBody>
      </p:sp>
      <p:sp>
        <p:nvSpPr>
          <p:cNvPr id="2" name="Slide Number Placeholder 1"/>
          <p:cNvSpPr>
            <a:spLocks noGrp="1"/>
          </p:cNvSpPr>
          <p:nvPr>
            <p:ph type="sldNum" sz="quarter" idx="4294967295"/>
          </p:nvPr>
        </p:nvSpPr>
        <p:spPr>
          <a:xfrm>
            <a:off x="8701088" y="6357938"/>
            <a:ext cx="442912" cy="412750"/>
          </a:xfrm>
          <a:prstGeom prst="rect">
            <a:avLst/>
          </a:prstGeom>
        </p:spPr>
        <p:txBody>
          <a:bodyPr/>
          <a:lstStyle/>
          <a:p>
            <a:fld id="{4A490C5D-AEA8-4823-B9B3-806910A0ECF7}" type="slidenum">
              <a:rPr lang="es-ES" smtClean="0"/>
              <a:pPr/>
              <a:t>33</a:t>
            </a:fld>
            <a:endParaRPr lang="es-ES" dirty="0"/>
          </a:p>
        </p:txBody>
      </p:sp>
    </p:spTree>
    <p:extLst>
      <p:ext uri="{BB962C8B-B14F-4D97-AF65-F5344CB8AC3E}">
        <p14:creationId xmlns:p14="http://schemas.microsoft.com/office/powerpoint/2010/main" val="401055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6197" y="1398628"/>
            <a:ext cx="4944631" cy="4684388"/>
          </a:xfrm>
          <a:prstGeom prst="rect">
            <a:avLst/>
          </a:prstGeom>
        </p:spPr>
      </p:pic>
      <p:sp>
        <p:nvSpPr>
          <p:cNvPr id="3" name="Title 2"/>
          <p:cNvSpPr>
            <a:spLocks noGrp="1"/>
          </p:cNvSpPr>
          <p:nvPr>
            <p:ph type="title"/>
          </p:nvPr>
        </p:nvSpPr>
        <p:spPr/>
        <p:txBody>
          <a:bodyPr/>
          <a:lstStyle/>
          <a:p>
            <a:r>
              <a:rPr lang="en-US" dirty="0" err="1"/>
              <a:t>ELPiN</a:t>
            </a:r>
            <a:endParaRPr lang="en-US" dirty="0"/>
          </a:p>
        </p:txBody>
      </p:sp>
      <p:sp>
        <p:nvSpPr>
          <p:cNvPr id="4" name="Content Placeholder 3"/>
          <p:cNvSpPr>
            <a:spLocks noGrp="1"/>
          </p:cNvSpPr>
          <p:nvPr>
            <p:ph idx="1"/>
          </p:nvPr>
        </p:nvSpPr>
        <p:spPr/>
        <p:txBody>
          <a:bodyPr/>
          <a:lstStyle/>
          <a:p>
            <a:r>
              <a:rPr lang="en-US" dirty="0">
                <a:solidFill>
                  <a:schemeClr val="accent1">
                    <a:lumMod val="75000"/>
                  </a:schemeClr>
                </a:solidFill>
              </a:rPr>
              <a:t>Impact on ORCA025 simulations</a:t>
            </a:r>
          </a:p>
        </p:txBody>
      </p:sp>
      <p:sp>
        <p:nvSpPr>
          <p:cNvPr id="2" name="Slide Number Placeholder 1"/>
          <p:cNvSpPr>
            <a:spLocks noGrp="1"/>
          </p:cNvSpPr>
          <p:nvPr>
            <p:ph type="sldNum" sz="quarter" idx="4294967295"/>
          </p:nvPr>
        </p:nvSpPr>
        <p:spPr>
          <a:xfrm>
            <a:off x="8701088" y="6357938"/>
            <a:ext cx="442912" cy="412750"/>
          </a:xfrm>
          <a:prstGeom prst="rect">
            <a:avLst/>
          </a:prstGeom>
        </p:spPr>
        <p:txBody>
          <a:bodyPr/>
          <a:lstStyle/>
          <a:p>
            <a:fld id="{4A490C5D-AEA8-4823-B9B3-806910A0ECF7}" type="slidenum">
              <a:rPr lang="es-ES" smtClean="0"/>
              <a:pPr/>
              <a:t>34</a:t>
            </a:fld>
            <a:endParaRPr lang="es-ES" dirty="0"/>
          </a:p>
        </p:txBody>
      </p:sp>
    </p:spTree>
    <p:extLst>
      <p:ext uri="{BB962C8B-B14F-4D97-AF65-F5344CB8AC3E}">
        <p14:creationId xmlns:p14="http://schemas.microsoft.com/office/powerpoint/2010/main" val="2628874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a-ES" dirty="0"/>
              <a:t>Impact of our work</a:t>
            </a:r>
          </a:p>
        </p:txBody>
      </p:sp>
      <p:sp>
        <p:nvSpPr>
          <p:cNvPr id="4" name="Content Placeholder 3"/>
          <p:cNvSpPr>
            <a:spLocks noGrp="1"/>
          </p:cNvSpPr>
          <p:nvPr>
            <p:ph idx="1"/>
          </p:nvPr>
        </p:nvSpPr>
        <p:spPr>
          <a:xfrm>
            <a:off x="388501" y="1056290"/>
            <a:ext cx="8229598" cy="4833258"/>
          </a:xfrm>
        </p:spPr>
        <p:txBody>
          <a:bodyPr vert="horz" lIns="91440" tIns="45720" rIns="91440" bIns="45720" rtlCol="0">
            <a:normAutofit/>
          </a:bodyPr>
          <a:lstStyle/>
          <a:p>
            <a:r>
              <a:rPr lang="ca-ES" dirty="0">
                <a:solidFill>
                  <a:schemeClr val="accent1">
                    <a:lumMod val="75000"/>
                  </a:schemeClr>
                </a:solidFill>
                <a:latin typeface="Whitney-Medium" panose="02000603040000020004" pitchFamily="2" charset="0"/>
              </a:rPr>
              <a:t>This tool has been implemented in the EC-Earth</a:t>
            </a:r>
            <a:r>
              <a:rPr lang="ca-ES" b="1" dirty="0">
                <a:solidFill>
                  <a:schemeClr val="accent1">
                    <a:lumMod val="75000"/>
                  </a:schemeClr>
                </a:solidFill>
                <a:latin typeface="Whitney-Medium" panose="02000603040000020004" pitchFamily="2" charset="0"/>
              </a:rPr>
              <a:t> production </a:t>
            </a:r>
            <a:r>
              <a:rPr lang="ca-ES" dirty="0">
                <a:solidFill>
                  <a:schemeClr val="accent1">
                    <a:lumMod val="75000"/>
                  </a:schemeClr>
                </a:solidFill>
                <a:latin typeface="Whitney-Medium" panose="02000603040000020004" pitchFamily="2" charset="0"/>
              </a:rPr>
              <a:t>workflow. CMIP-6 simulations with EC-Earth will be using it and therefore saving millions of computing hours. </a:t>
            </a:r>
          </a:p>
        </p:txBody>
      </p:sp>
      <p:sp>
        <p:nvSpPr>
          <p:cNvPr id="2" name="Slide Number Placeholder 1"/>
          <p:cNvSpPr>
            <a:spLocks noGrp="1"/>
          </p:cNvSpPr>
          <p:nvPr>
            <p:ph type="sldNum" sz="quarter" idx="4294967295"/>
          </p:nvPr>
        </p:nvSpPr>
        <p:spPr>
          <a:xfrm>
            <a:off x="8701088" y="6357938"/>
            <a:ext cx="442912" cy="412750"/>
          </a:xfrm>
          <a:prstGeom prst="rect">
            <a:avLst/>
          </a:prstGeom>
        </p:spPr>
        <p:txBody>
          <a:bodyPr/>
          <a:lstStyle/>
          <a:p>
            <a:fld id="{4A490C5D-AEA8-4823-B9B3-806910A0ECF7}" type="slidenum">
              <a:rPr lang="es-ES" smtClean="0"/>
              <a:pPr/>
              <a:t>35</a:t>
            </a:fld>
            <a:endParaRPr lang="es-ES" dirty="0"/>
          </a:p>
        </p:txBody>
      </p:sp>
      <p:sp>
        <p:nvSpPr>
          <p:cNvPr id="6" name="Content Placeholder 3"/>
          <p:cNvSpPr txBox="1">
            <a:spLocks/>
          </p:cNvSpPr>
          <p:nvPr/>
        </p:nvSpPr>
        <p:spPr>
          <a:xfrm>
            <a:off x="388501" y="2627184"/>
            <a:ext cx="4896544" cy="34563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Tx/>
              <a:buBlip>
                <a:blip r:embed="rId2"/>
              </a:buBlip>
              <a:defRPr sz="2400" kern="1200">
                <a:solidFill>
                  <a:srgbClr val="00499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499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00499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a:lnSpc>
                <a:spcPct val="90000"/>
              </a:lnSpc>
              <a:spcBef>
                <a:spcPts val="1000"/>
              </a:spcBef>
              <a:buClr>
                <a:srgbClr val="0070C0"/>
              </a:buClr>
              <a:buFont typeface="Arial" panose="020B0604020202020204" pitchFamily="34" charset="0"/>
              <a:buChar char="•"/>
            </a:pPr>
            <a:r>
              <a:rPr lang="ca-ES" dirty="0">
                <a:solidFill>
                  <a:schemeClr val="accent1">
                    <a:lumMod val="75000"/>
                  </a:schemeClr>
                </a:solidFill>
                <a:latin typeface="Whitney-Medium" panose="02000603040000020004" pitchFamily="2" charset="0"/>
              </a:rPr>
              <a:t>Presented at </a:t>
            </a:r>
            <a:r>
              <a:rPr lang="ca-ES" b="1" dirty="0">
                <a:solidFill>
                  <a:schemeClr val="accent1">
                    <a:lumMod val="75000"/>
                  </a:schemeClr>
                </a:solidFill>
                <a:latin typeface="Whitney-Medium" panose="02000603040000020004" pitchFamily="2" charset="0"/>
              </a:rPr>
              <a:t>ICCS 2017 </a:t>
            </a:r>
            <a:r>
              <a:rPr lang="ca-ES" dirty="0">
                <a:solidFill>
                  <a:schemeClr val="accent1">
                    <a:lumMod val="75000"/>
                  </a:schemeClr>
                </a:solidFill>
                <a:latin typeface="Whitney-Medium" panose="02000603040000020004" pitchFamily="2" charset="0"/>
              </a:rPr>
              <a:t>@ Zurich</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2933" y="3633596"/>
            <a:ext cx="4972616" cy="61490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236735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s://lh4.googleusercontent.com/AG8DW3RuXtUdB8eWOo0JzInbE8lYDlvzbGgTgI_SRPlni3OMPmZMYuWJo75Wbtl6LCVRcFgZE1IlCEMbcONhs9dbUBhqfpkl35k_NPq9H7sxwq9GX67kRhxPBHGPhfn5AOLwCBX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268760"/>
            <a:ext cx="6120680" cy="2986999"/>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p:txBody>
          <a:bodyPr/>
          <a:lstStyle/>
          <a:p>
            <a:pPr>
              <a:defRPr/>
            </a:pPr>
            <a:r>
              <a:rPr lang="es-ES" dirty="0" err="1"/>
              <a:t>Exploring</a:t>
            </a:r>
            <a:r>
              <a:rPr lang="es-ES" dirty="0"/>
              <a:t> </a:t>
            </a:r>
            <a:r>
              <a:rPr lang="es-ES" dirty="0" err="1"/>
              <a:t>the</a:t>
            </a:r>
            <a:r>
              <a:rPr lang="es-ES" dirty="0"/>
              <a:t> use of </a:t>
            </a:r>
            <a:r>
              <a:rPr lang="es-ES" dirty="0" err="1"/>
              <a:t>mixed</a:t>
            </a:r>
            <a:r>
              <a:rPr lang="es-ES" dirty="0"/>
              <a:t> </a:t>
            </a:r>
            <a:r>
              <a:rPr lang="es-ES" dirty="0" err="1"/>
              <a:t>Precision</a:t>
            </a:r>
            <a:endParaRPr lang="es-ES" dirty="0"/>
          </a:p>
        </p:txBody>
      </p:sp>
      <p:sp>
        <p:nvSpPr>
          <p:cNvPr id="20" name="Text Placeholder 4"/>
          <p:cNvSpPr>
            <a:spLocks noGrp="1" noChangeAspect="1"/>
          </p:cNvSpPr>
          <p:nvPr>
            <p:ph type="body" sz="quarter" idx="4294967295"/>
          </p:nvPr>
        </p:nvSpPr>
        <p:spPr bwMode="auto">
          <a:xfrm>
            <a:off x="1223963" y="3860800"/>
            <a:ext cx="7920037" cy="847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ca-ES" altLang="en-US" dirty="0">
                <a:latin typeface="Arial" charset="0"/>
              </a:rPr>
              <a:t>Which precision is needed for the data that we want to represent?</a:t>
            </a:r>
            <a:endParaRPr lang="en-US" altLang="en-US" dirty="0">
              <a:latin typeface="Arial" charset="0"/>
            </a:endParaRPr>
          </a:p>
          <a:p>
            <a:pPr lvl="2"/>
            <a:endParaRPr lang="en-GB" altLang="en-US" dirty="0">
              <a:latin typeface="Arial" charset="0"/>
            </a:endParaRPr>
          </a:p>
        </p:txBody>
      </p:sp>
      <p:pic>
        <p:nvPicPr>
          <p:cNvPr id="1026" name="Picture 2" descr="Double_Floating_Point_Forma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71" y="1426148"/>
            <a:ext cx="5719272" cy="1055593"/>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3287115" y="2547411"/>
            <a:ext cx="2725045" cy="1169621"/>
            <a:chOff x="2987824" y="1395283"/>
            <a:chExt cx="2725045" cy="1169621"/>
          </a:xfrm>
        </p:grpSpPr>
        <p:sp>
          <p:nvSpPr>
            <p:cNvPr id="5" name="TextBox 4"/>
            <p:cNvSpPr txBox="1"/>
            <p:nvPr/>
          </p:nvSpPr>
          <p:spPr>
            <a:xfrm>
              <a:off x="2987824" y="1754219"/>
              <a:ext cx="889987" cy="369332"/>
            </a:xfrm>
            <a:prstGeom prst="rect">
              <a:avLst/>
            </a:prstGeom>
            <a:noFill/>
          </p:spPr>
          <p:txBody>
            <a:bodyPr wrap="none" rtlCol="0">
              <a:spAutoFit/>
            </a:bodyPr>
            <a:lstStyle/>
            <a:p>
              <a:r>
                <a:rPr lang="ca-ES" dirty="0"/>
                <a:t>1.2345</a:t>
              </a:r>
              <a:endParaRPr lang="ca-ES" baseline="30000" dirty="0"/>
            </a:p>
          </p:txBody>
        </p:sp>
        <p:sp>
          <p:nvSpPr>
            <p:cNvPr id="9" name="Right Brace 8"/>
            <p:cNvSpPr/>
            <p:nvPr/>
          </p:nvSpPr>
          <p:spPr>
            <a:xfrm rot="16200000">
              <a:off x="5061240" y="1664482"/>
              <a:ext cx="133933" cy="144017"/>
            </a:xfrm>
            <a:prstGeom prst="rightBrace">
              <a:avLst>
                <a:gd name="adj1" fmla="val 16188"/>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ca-ES" dirty="0">
                <a:solidFill>
                  <a:srgbClr val="FF0000"/>
                </a:solidFill>
              </a:endParaRPr>
            </a:p>
          </p:txBody>
        </p:sp>
        <p:sp>
          <p:nvSpPr>
            <p:cNvPr id="7" name="Rectangle 6"/>
            <p:cNvSpPr/>
            <p:nvPr/>
          </p:nvSpPr>
          <p:spPr>
            <a:xfrm>
              <a:off x="3779911" y="1746177"/>
              <a:ext cx="1661032" cy="369332"/>
            </a:xfrm>
            <a:prstGeom prst="rect">
              <a:avLst/>
            </a:prstGeom>
          </p:spPr>
          <p:txBody>
            <a:bodyPr wrap="none">
              <a:spAutoFit/>
            </a:bodyPr>
            <a:lstStyle/>
            <a:p>
              <a:r>
                <a:rPr lang="ca-ES" dirty="0"/>
                <a:t>= 12345 x 10</a:t>
              </a:r>
              <a:r>
                <a:rPr lang="ca-ES" baseline="30000" dirty="0"/>
                <a:t>-4</a:t>
              </a:r>
              <a:endParaRPr lang="ca-ES" dirty="0"/>
            </a:p>
          </p:txBody>
        </p:sp>
        <p:grpSp>
          <p:nvGrpSpPr>
            <p:cNvPr id="10" name="Group 9"/>
            <p:cNvGrpSpPr/>
            <p:nvPr/>
          </p:nvGrpSpPr>
          <p:grpSpPr>
            <a:xfrm>
              <a:off x="3984298" y="2113722"/>
              <a:ext cx="877163" cy="451181"/>
              <a:chOff x="3550216" y="2605709"/>
              <a:chExt cx="877163" cy="461833"/>
            </a:xfrm>
          </p:grpSpPr>
          <p:sp>
            <p:nvSpPr>
              <p:cNvPr id="6" name="Right Brace 5"/>
              <p:cNvSpPr/>
              <p:nvPr/>
            </p:nvSpPr>
            <p:spPr>
              <a:xfrm rot="5400000">
                <a:off x="3884242" y="2322564"/>
                <a:ext cx="137092" cy="703381"/>
              </a:xfrm>
              <a:prstGeom prst="rightBrace">
                <a:avLst>
                  <a:gd name="adj1" fmla="val 16188"/>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ca-ES">
                  <a:solidFill>
                    <a:srgbClr val="FF0000"/>
                  </a:solidFill>
                </a:endParaRPr>
              </a:p>
            </p:txBody>
          </p:sp>
          <p:sp>
            <p:nvSpPr>
              <p:cNvPr id="8" name="TextBox 7"/>
              <p:cNvSpPr txBox="1"/>
              <p:nvPr/>
            </p:nvSpPr>
            <p:spPr>
              <a:xfrm>
                <a:off x="3550216" y="2799755"/>
                <a:ext cx="877163" cy="267787"/>
              </a:xfrm>
              <a:prstGeom prst="rect">
                <a:avLst/>
              </a:prstGeom>
              <a:noFill/>
            </p:spPr>
            <p:txBody>
              <a:bodyPr wrap="none" rtlCol="0">
                <a:spAutoFit/>
              </a:bodyPr>
              <a:lstStyle/>
              <a:p>
                <a:r>
                  <a:rPr lang="ca-ES" sz="1100" dirty="0"/>
                  <a:t>Significand</a:t>
                </a:r>
              </a:p>
            </p:txBody>
          </p:sp>
        </p:grpSp>
        <p:sp>
          <p:nvSpPr>
            <p:cNvPr id="12" name="TextBox 11"/>
            <p:cNvSpPr txBox="1"/>
            <p:nvPr/>
          </p:nvSpPr>
          <p:spPr>
            <a:xfrm>
              <a:off x="4931886" y="1395283"/>
              <a:ext cx="780983" cy="261610"/>
            </a:xfrm>
            <a:prstGeom prst="rect">
              <a:avLst/>
            </a:prstGeom>
            <a:noFill/>
          </p:spPr>
          <p:txBody>
            <a:bodyPr wrap="none" rtlCol="0">
              <a:spAutoFit/>
            </a:bodyPr>
            <a:lstStyle/>
            <a:p>
              <a:r>
                <a:rPr lang="ca-ES" sz="1100" dirty="0"/>
                <a:t>Exponent</a:t>
              </a:r>
            </a:p>
          </p:txBody>
        </p:sp>
        <p:grpSp>
          <p:nvGrpSpPr>
            <p:cNvPr id="11" name="Group 10"/>
            <p:cNvGrpSpPr/>
            <p:nvPr/>
          </p:nvGrpSpPr>
          <p:grpSpPr>
            <a:xfrm>
              <a:off x="4775448" y="2113808"/>
              <a:ext cx="506870" cy="451096"/>
              <a:chOff x="4341367" y="2605796"/>
              <a:chExt cx="506870" cy="461746"/>
            </a:xfrm>
          </p:grpSpPr>
          <p:sp>
            <p:nvSpPr>
              <p:cNvPr id="13" name="Right Brace 12"/>
              <p:cNvSpPr/>
              <p:nvPr/>
            </p:nvSpPr>
            <p:spPr>
              <a:xfrm rot="5400000">
                <a:off x="4450211" y="2566329"/>
                <a:ext cx="137092" cy="216025"/>
              </a:xfrm>
              <a:prstGeom prst="rightBrace">
                <a:avLst>
                  <a:gd name="adj1" fmla="val 16188"/>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ca-ES">
                  <a:solidFill>
                    <a:srgbClr val="FF0000"/>
                  </a:solidFill>
                </a:endParaRPr>
              </a:p>
            </p:txBody>
          </p:sp>
          <p:sp>
            <p:nvSpPr>
              <p:cNvPr id="14" name="TextBox 13"/>
              <p:cNvSpPr txBox="1"/>
              <p:nvPr/>
            </p:nvSpPr>
            <p:spPr>
              <a:xfrm>
                <a:off x="4341367" y="2799755"/>
                <a:ext cx="506870" cy="267787"/>
              </a:xfrm>
              <a:prstGeom prst="rect">
                <a:avLst/>
              </a:prstGeom>
              <a:noFill/>
            </p:spPr>
            <p:txBody>
              <a:bodyPr wrap="none" rtlCol="0">
                <a:spAutoFit/>
              </a:bodyPr>
              <a:lstStyle/>
              <a:p>
                <a:r>
                  <a:rPr lang="ca-ES" sz="1100" dirty="0"/>
                  <a:t>Base</a:t>
                </a:r>
              </a:p>
            </p:txBody>
          </p:sp>
        </p:grpSp>
      </p:grpSp>
      <p:sp>
        <p:nvSpPr>
          <p:cNvPr id="17" name="TextBox 16"/>
          <p:cNvSpPr txBox="1"/>
          <p:nvPr/>
        </p:nvSpPr>
        <p:spPr>
          <a:xfrm>
            <a:off x="5804162" y="3275692"/>
            <a:ext cx="712054" cy="369332"/>
          </a:xfrm>
          <a:prstGeom prst="rect">
            <a:avLst/>
          </a:prstGeom>
          <a:noFill/>
        </p:spPr>
        <p:txBody>
          <a:bodyPr wrap="none" rtlCol="0">
            <a:spAutoFit/>
          </a:bodyPr>
          <a:lstStyle/>
          <a:p>
            <a:r>
              <a:rPr lang="en-US" dirty="0"/>
              <a:t>~10</a:t>
            </a:r>
            <a:r>
              <a:rPr lang="en-US" baseline="30000" dirty="0"/>
              <a:t>-3</a:t>
            </a:r>
          </a:p>
        </p:txBody>
      </p:sp>
      <p:sp>
        <p:nvSpPr>
          <p:cNvPr id="18" name="TextBox 17"/>
          <p:cNvSpPr txBox="1"/>
          <p:nvPr/>
        </p:nvSpPr>
        <p:spPr>
          <a:xfrm>
            <a:off x="5804162" y="2605353"/>
            <a:ext cx="712054" cy="369332"/>
          </a:xfrm>
          <a:prstGeom prst="rect">
            <a:avLst/>
          </a:prstGeom>
          <a:noFill/>
        </p:spPr>
        <p:txBody>
          <a:bodyPr wrap="none" rtlCol="0">
            <a:spAutoFit/>
          </a:bodyPr>
          <a:lstStyle/>
          <a:p>
            <a:r>
              <a:rPr lang="en-US" dirty="0"/>
              <a:t>~10</a:t>
            </a:r>
            <a:r>
              <a:rPr lang="en-US" baseline="30000" dirty="0"/>
              <a:t>-7</a:t>
            </a:r>
          </a:p>
        </p:txBody>
      </p:sp>
      <p:sp>
        <p:nvSpPr>
          <p:cNvPr id="19" name="TextBox 18"/>
          <p:cNvSpPr txBox="1"/>
          <p:nvPr/>
        </p:nvSpPr>
        <p:spPr>
          <a:xfrm>
            <a:off x="5791211" y="1822458"/>
            <a:ext cx="797013" cy="369332"/>
          </a:xfrm>
          <a:prstGeom prst="rect">
            <a:avLst/>
          </a:prstGeom>
          <a:noFill/>
        </p:spPr>
        <p:txBody>
          <a:bodyPr wrap="none" rtlCol="0">
            <a:spAutoFit/>
          </a:bodyPr>
          <a:lstStyle/>
          <a:p>
            <a:r>
              <a:rPr lang="en-US" dirty="0"/>
              <a:t>~10</a:t>
            </a:r>
            <a:r>
              <a:rPr lang="en-US" baseline="30000" dirty="0"/>
              <a:t>-16</a:t>
            </a:r>
          </a:p>
        </p:txBody>
      </p:sp>
      <p:sp>
        <p:nvSpPr>
          <p:cNvPr id="21" name="TextBox 20"/>
          <p:cNvSpPr txBox="1"/>
          <p:nvPr/>
        </p:nvSpPr>
        <p:spPr>
          <a:xfrm>
            <a:off x="1691432" y="4653136"/>
            <a:ext cx="7273056" cy="769441"/>
          </a:xfrm>
          <a:prstGeom prst="rect">
            <a:avLst/>
          </a:prstGeom>
          <a:noFill/>
        </p:spPr>
        <p:txBody>
          <a:bodyPr wrap="square" rtlCol="0">
            <a:spAutoFit/>
          </a:bodyPr>
          <a:lstStyle/>
          <a:p>
            <a:r>
              <a:rPr lang="en-US" sz="1600" dirty="0"/>
              <a:t>Satellites can measure sea surface temperature with an uncertainty of 0.3 ºC and surface wind with an uncertainty of 1 m/s.</a:t>
            </a:r>
          </a:p>
          <a:p>
            <a:r>
              <a:rPr lang="en-US" sz="1200" i="1" dirty="0"/>
              <a:t>- Remote Sensing of European Seas - </a:t>
            </a:r>
            <a:r>
              <a:rPr lang="en-US" sz="1200" i="1" dirty="0" err="1"/>
              <a:t>V.Barale</a:t>
            </a:r>
            <a:r>
              <a:rPr lang="en-US" sz="1200" i="1" dirty="0"/>
              <a:t>, </a:t>
            </a:r>
            <a:r>
              <a:rPr lang="en-US" sz="1200" i="1" dirty="0" err="1"/>
              <a:t>M.Gad</a:t>
            </a:r>
            <a:endParaRPr lang="en-US" sz="1200" dirty="0"/>
          </a:p>
        </p:txBody>
      </p:sp>
      <p:sp>
        <p:nvSpPr>
          <p:cNvPr id="22" name="TextBox 21"/>
          <p:cNvSpPr txBox="1"/>
          <p:nvPr/>
        </p:nvSpPr>
        <p:spPr>
          <a:xfrm>
            <a:off x="6050721" y="5085184"/>
            <a:ext cx="712054" cy="369332"/>
          </a:xfrm>
          <a:prstGeom prst="rect">
            <a:avLst/>
          </a:prstGeom>
          <a:noFill/>
        </p:spPr>
        <p:txBody>
          <a:bodyPr wrap="none" rtlCol="0">
            <a:spAutoFit/>
          </a:bodyPr>
          <a:lstStyle/>
          <a:p>
            <a:r>
              <a:rPr lang="en-US" dirty="0"/>
              <a:t>~10</a:t>
            </a:r>
            <a:r>
              <a:rPr lang="en-US" baseline="30000" dirty="0"/>
              <a:t>-1</a:t>
            </a:r>
          </a:p>
        </p:txBody>
      </p:sp>
      <p:sp>
        <p:nvSpPr>
          <p:cNvPr id="23" name="TextBox 22"/>
          <p:cNvSpPr txBox="1"/>
          <p:nvPr/>
        </p:nvSpPr>
        <p:spPr>
          <a:xfrm>
            <a:off x="1763440" y="5445224"/>
            <a:ext cx="7273056" cy="584775"/>
          </a:xfrm>
          <a:prstGeom prst="rect">
            <a:avLst/>
          </a:prstGeom>
          <a:noFill/>
        </p:spPr>
        <p:txBody>
          <a:bodyPr wrap="square" rtlCol="0">
            <a:spAutoFit/>
          </a:bodyPr>
          <a:lstStyle/>
          <a:p>
            <a:r>
              <a:rPr lang="en-US" sz="1600" dirty="0"/>
              <a:t>To represent data with this level of uncertainty, using </a:t>
            </a:r>
            <a:r>
              <a:rPr lang="en-US" sz="1600" b="1" dirty="0">
                <a:effectLst>
                  <a:outerShdw blurRad="38100" dist="38100" dir="2700000" algn="tl">
                    <a:srgbClr val="000000">
                      <a:alpha val="43137"/>
                    </a:srgbClr>
                  </a:outerShdw>
                </a:effectLst>
              </a:rPr>
              <a:t>half-precision (16-bit) should be enough</a:t>
            </a:r>
            <a:r>
              <a:rPr lang="en-US" sz="1600" dirty="0"/>
              <a:t>. Instead, double precision (64-bit) is the standard.</a:t>
            </a:r>
            <a:endParaRPr lang="en-US" sz="1200" dirty="0"/>
          </a:p>
        </p:txBody>
      </p:sp>
      <p:sp>
        <p:nvSpPr>
          <p:cNvPr id="24" name="Slide Number Placeholder 1">
            <a:extLst>
              <a:ext uri="{FF2B5EF4-FFF2-40B4-BE49-F238E27FC236}">
                <a16:creationId xmlns:a16="http://schemas.microsoft.com/office/drawing/2014/main" id="{F62C01DC-D01B-4865-93EB-CAC4E1997EB1}"/>
              </a:ext>
            </a:extLst>
          </p:cNvPr>
          <p:cNvSpPr txBox="1">
            <a:spLocks/>
          </p:cNvSpPr>
          <p:nvPr/>
        </p:nvSpPr>
        <p:spPr>
          <a:xfrm>
            <a:off x="8701088" y="6367269"/>
            <a:ext cx="442912" cy="412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490C5D-AEA8-4823-B9B3-806910A0ECF7}" type="slidenum">
              <a:rPr lang="es-ES" smtClean="0"/>
              <a:pPr/>
              <a:t>36</a:t>
            </a:fld>
            <a:endParaRPr lang="es-ES" dirty="0"/>
          </a:p>
        </p:txBody>
      </p:sp>
    </p:spTree>
    <p:extLst>
      <p:ext uri="{BB962C8B-B14F-4D97-AF65-F5344CB8AC3E}">
        <p14:creationId xmlns:p14="http://schemas.microsoft.com/office/powerpoint/2010/main" val="373728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3.97872E-6 L 0.35382 -0.24012 " pathEditMode="relative" rAng="0" ptsTypes="AA">
                                      <p:cBhvr>
                                        <p:cTn id="6" dur="2000" fill="hold"/>
                                        <p:tgtEl>
                                          <p:spTgt spid="15"/>
                                        </p:tgtEl>
                                        <p:attrNameLst>
                                          <p:attrName>ppt_x</p:attrName>
                                          <p:attrName>ppt_y</p:attrName>
                                        </p:attrNameLst>
                                      </p:cBhvr>
                                      <p:rCtr x="17691" y="-12006"/>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26"/>
                                        </p:tgtEl>
                                      </p:cBhvr>
                                    </p:animEffect>
                                    <p:set>
                                      <p:cBhvr>
                                        <p:cTn id="16" dur="1" fill="hold">
                                          <p:stCondLst>
                                            <p:cond delay="499"/>
                                          </p:stCondLst>
                                        </p:cTn>
                                        <p:tgtEl>
                                          <p:spTgt spid="1026"/>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fade">
                                      <p:cBhvr>
                                        <p:cTn id="19" dur="500"/>
                                        <p:tgtEl>
                                          <p:spTgt spid="103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fade">
                                      <p:cBhvr>
                                        <p:cTn id="35" dur="500"/>
                                        <p:tgtEl>
                                          <p:spTgt spid="20">
                                            <p:txEl>
                                              <p:pRg st="0" end="0"/>
                                            </p:txEl>
                                          </p:spTgt>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17" grpId="0"/>
      <p:bldP spid="18" grpId="0"/>
      <p:bldP spid="19" grpId="0"/>
      <p:bldP spid="21" grpId="0"/>
      <p:bldP spid="22" grpId="0"/>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Reduced Precision Emulator</a:t>
            </a:r>
            <a:endParaRPr lang="es-ES" sz="3500" b="1" dirty="0"/>
          </a:p>
        </p:txBody>
      </p:sp>
      <p:sp>
        <p:nvSpPr>
          <p:cNvPr id="16" name="Rectangle 15"/>
          <p:cNvSpPr/>
          <p:nvPr/>
        </p:nvSpPr>
        <p:spPr>
          <a:xfrm>
            <a:off x="922002" y="1686169"/>
            <a:ext cx="7865918" cy="923330"/>
          </a:xfrm>
          <a:prstGeom prst="rect">
            <a:avLst/>
          </a:prstGeom>
        </p:spPr>
        <p:txBody>
          <a:bodyPr wrap="square" numCol="1">
            <a:spAutoFit/>
          </a:bodyPr>
          <a:lstStyle/>
          <a:p>
            <a:pPr marL="285750" indent="-285750">
              <a:buFont typeface="Arial" panose="020B0604020202020204" pitchFamily="34" charset="0"/>
              <a:buChar char="•"/>
            </a:pPr>
            <a:r>
              <a:rPr lang="en-GB" dirty="0"/>
              <a:t>Fortran Library developed by the Atmospheric, Oceanic &amp; Planetary Physics group, within the University of Oxford Department of Physics</a:t>
            </a:r>
          </a:p>
          <a:p>
            <a:pPr marL="285750" indent="-285750">
              <a:buFont typeface="Arial" panose="020B0604020202020204" pitchFamily="34" charset="0"/>
              <a:buChar char="•"/>
            </a:pP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3970" y="2962379"/>
            <a:ext cx="6061982" cy="68580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2580" y="1482317"/>
            <a:ext cx="5415379" cy="6858000"/>
          </a:xfrm>
          <a:prstGeom prst="rect">
            <a:avLst/>
          </a:prstGeom>
          <a:ln>
            <a:noFill/>
          </a:ln>
          <a:effectLst>
            <a:outerShdw blurRad="635000" dist="355600" dir="12420000" sx="109000" sy="109000" algn="tl" rotWithShape="0">
              <a:schemeClr val="accent3">
                <a:lumMod val="50000"/>
                <a:alpha val="65000"/>
              </a:schemeClr>
            </a:outerShdw>
          </a:effectLst>
        </p:spPr>
      </p:pic>
      <p:sp>
        <p:nvSpPr>
          <p:cNvPr id="6" name="Slide Number Placeholder 1">
            <a:extLst>
              <a:ext uri="{FF2B5EF4-FFF2-40B4-BE49-F238E27FC236}">
                <a16:creationId xmlns:a16="http://schemas.microsoft.com/office/drawing/2014/main" id="{A4C19DAF-5E65-489E-814E-60EFBBE6BBC7}"/>
              </a:ext>
            </a:extLst>
          </p:cNvPr>
          <p:cNvSpPr txBox="1">
            <a:spLocks/>
          </p:cNvSpPr>
          <p:nvPr/>
        </p:nvSpPr>
        <p:spPr>
          <a:xfrm>
            <a:off x="8701088" y="6357938"/>
            <a:ext cx="442912" cy="412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490C5D-AEA8-4823-B9B3-806910A0ECF7}" type="slidenum">
              <a:rPr lang="es-ES" smtClean="0"/>
              <a:pPr/>
              <a:t>37</a:t>
            </a:fld>
            <a:endParaRPr lang="es-ES" dirty="0"/>
          </a:p>
        </p:txBody>
      </p:sp>
    </p:spTree>
    <p:extLst>
      <p:ext uri="{BB962C8B-B14F-4D97-AF65-F5344CB8AC3E}">
        <p14:creationId xmlns:p14="http://schemas.microsoft.com/office/powerpoint/2010/main" val="104184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Method</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19131856"/>
              </p:ext>
            </p:extLst>
          </p:nvPr>
        </p:nvGraphicFramePr>
        <p:xfrm>
          <a:off x="493713" y="456521"/>
          <a:ext cx="8229600" cy="4833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1">
            <a:extLst>
              <a:ext uri="{FF2B5EF4-FFF2-40B4-BE49-F238E27FC236}">
                <a16:creationId xmlns:a16="http://schemas.microsoft.com/office/drawing/2014/main" id="{4845CD80-8536-4529-BC98-CB19A1EC6D3A}"/>
              </a:ext>
            </a:extLst>
          </p:cNvPr>
          <p:cNvSpPr txBox="1">
            <a:spLocks/>
          </p:cNvSpPr>
          <p:nvPr/>
        </p:nvSpPr>
        <p:spPr>
          <a:xfrm>
            <a:off x="8701088" y="6357938"/>
            <a:ext cx="442912" cy="412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490C5D-AEA8-4823-B9B3-806910A0ECF7}" type="slidenum">
              <a:rPr lang="es-ES" smtClean="0"/>
              <a:pPr/>
              <a:t>38</a:t>
            </a:fld>
            <a:endParaRPr lang="es-ES" dirty="0"/>
          </a:p>
        </p:txBody>
      </p:sp>
    </p:spTree>
    <p:extLst>
      <p:ext uri="{BB962C8B-B14F-4D97-AF65-F5344CB8AC3E}">
        <p14:creationId xmlns:p14="http://schemas.microsoft.com/office/powerpoint/2010/main" val="360963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AEB9D87D-2176-4ED2-BCA6-2496B0507AF4}"/>
                                            </p:graphicEl>
                                          </p:spTgt>
                                        </p:tgtEl>
                                        <p:attrNameLst>
                                          <p:attrName>style.visibility</p:attrName>
                                        </p:attrNameLst>
                                      </p:cBhvr>
                                      <p:to>
                                        <p:strVal val="visible"/>
                                      </p:to>
                                    </p:set>
                                    <p:animEffect transition="in" filter="fade">
                                      <p:cBhvr>
                                        <p:cTn id="7" dur="500"/>
                                        <p:tgtEl>
                                          <p:spTgt spid="5">
                                            <p:graphicEl>
                                              <a:dgm id="{AEB9D87D-2176-4ED2-BCA6-2496B0507AF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FC0CFE03-FF06-451E-A26B-9D85D750A048}"/>
                                            </p:graphicEl>
                                          </p:spTgt>
                                        </p:tgtEl>
                                        <p:attrNameLst>
                                          <p:attrName>style.visibility</p:attrName>
                                        </p:attrNameLst>
                                      </p:cBhvr>
                                      <p:to>
                                        <p:strVal val="visible"/>
                                      </p:to>
                                    </p:set>
                                    <p:animEffect transition="in" filter="fade">
                                      <p:cBhvr>
                                        <p:cTn id="12" dur="500"/>
                                        <p:tgtEl>
                                          <p:spTgt spid="5">
                                            <p:graphicEl>
                                              <a:dgm id="{FC0CFE03-FF06-451E-A26B-9D85D750A048}"/>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B3470F0B-ACB4-4DDD-9AF5-83A25D23D587}"/>
                                            </p:graphicEl>
                                          </p:spTgt>
                                        </p:tgtEl>
                                        <p:attrNameLst>
                                          <p:attrName>style.visibility</p:attrName>
                                        </p:attrNameLst>
                                      </p:cBhvr>
                                      <p:to>
                                        <p:strVal val="visible"/>
                                      </p:to>
                                    </p:set>
                                    <p:animEffect transition="in" filter="fade">
                                      <p:cBhvr>
                                        <p:cTn id="17" dur="500"/>
                                        <p:tgtEl>
                                          <p:spTgt spid="5">
                                            <p:graphicEl>
                                              <a:dgm id="{B3470F0B-ACB4-4DDD-9AF5-83A25D23D587}"/>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graphicEl>
                                              <a:dgm id="{2C744C5D-8FAA-4F35-9203-257223EF6D48}"/>
                                            </p:graphicEl>
                                          </p:spTgt>
                                        </p:tgtEl>
                                        <p:attrNameLst>
                                          <p:attrName>style.visibility</p:attrName>
                                        </p:attrNameLst>
                                      </p:cBhvr>
                                      <p:to>
                                        <p:strVal val="visible"/>
                                      </p:to>
                                    </p:set>
                                    <p:animEffect transition="in" filter="fade">
                                      <p:cBhvr>
                                        <p:cTn id="20" dur="500"/>
                                        <p:tgtEl>
                                          <p:spTgt spid="5">
                                            <p:graphicEl>
                                              <a:dgm id="{2C744C5D-8FAA-4F35-9203-257223EF6D48}"/>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graphicEl>
                                              <a:dgm id="{DC4B8BB2-7AFE-431E-AB70-35BFBDA7CEF7}"/>
                                            </p:graphicEl>
                                          </p:spTgt>
                                        </p:tgtEl>
                                        <p:attrNameLst>
                                          <p:attrName>style.visibility</p:attrName>
                                        </p:attrNameLst>
                                      </p:cBhvr>
                                      <p:to>
                                        <p:strVal val="visible"/>
                                      </p:to>
                                    </p:set>
                                    <p:animEffect transition="in" filter="fade">
                                      <p:cBhvr>
                                        <p:cTn id="25" dur="500"/>
                                        <p:tgtEl>
                                          <p:spTgt spid="5">
                                            <p:graphicEl>
                                              <a:dgm id="{DC4B8BB2-7AFE-431E-AB70-35BFBDA7CEF7}"/>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graphicEl>
                                              <a:dgm id="{49E600F3-BC4C-4612-8A51-4C177FD85EA0}"/>
                                            </p:graphicEl>
                                          </p:spTgt>
                                        </p:tgtEl>
                                        <p:attrNameLst>
                                          <p:attrName>style.visibility</p:attrName>
                                        </p:attrNameLst>
                                      </p:cBhvr>
                                      <p:to>
                                        <p:strVal val="visible"/>
                                      </p:to>
                                    </p:set>
                                    <p:animEffect transition="in" filter="fade">
                                      <p:cBhvr>
                                        <p:cTn id="30" dur="500"/>
                                        <p:tgtEl>
                                          <p:spTgt spid="5">
                                            <p:graphicEl>
                                              <a:dgm id="{49E600F3-BC4C-4612-8A51-4C177FD85EA0}"/>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graphicEl>
                                              <a:dgm id="{EC305006-C02C-4023-ADF3-02A3C290F74D}"/>
                                            </p:graphicEl>
                                          </p:spTgt>
                                        </p:tgtEl>
                                        <p:attrNameLst>
                                          <p:attrName>style.visibility</p:attrName>
                                        </p:attrNameLst>
                                      </p:cBhvr>
                                      <p:to>
                                        <p:strVal val="visible"/>
                                      </p:to>
                                    </p:set>
                                    <p:animEffect transition="in" filter="fade">
                                      <p:cBhvr>
                                        <p:cTn id="33" dur="500"/>
                                        <p:tgtEl>
                                          <p:spTgt spid="5">
                                            <p:graphicEl>
                                              <a:dgm id="{EC305006-C02C-4023-ADF3-02A3C290F74D}"/>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graphicEl>
                                              <a:dgm id="{AA2274C2-42FA-4E46-8571-36C66EA42688}"/>
                                            </p:graphicEl>
                                          </p:spTgt>
                                        </p:tgtEl>
                                        <p:attrNameLst>
                                          <p:attrName>style.visibility</p:attrName>
                                        </p:attrNameLst>
                                      </p:cBhvr>
                                      <p:to>
                                        <p:strVal val="visible"/>
                                      </p:to>
                                    </p:set>
                                    <p:animEffect transition="in" filter="fade">
                                      <p:cBhvr>
                                        <p:cTn id="38" dur="500"/>
                                        <p:tgtEl>
                                          <p:spTgt spid="5">
                                            <p:graphicEl>
                                              <a:dgm id="{AA2274C2-42FA-4E46-8571-36C66EA42688}"/>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graphicEl>
                                              <a:dgm id="{B26766AC-AD6D-4D93-8A17-B86008F051E1}"/>
                                            </p:graphicEl>
                                          </p:spTgt>
                                        </p:tgtEl>
                                        <p:attrNameLst>
                                          <p:attrName>style.visibility</p:attrName>
                                        </p:attrNameLst>
                                      </p:cBhvr>
                                      <p:to>
                                        <p:strVal val="visible"/>
                                      </p:to>
                                    </p:set>
                                    <p:animEffect transition="in" filter="fade">
                                      <p:cBhvr>
                                        <p:cTn id="43" dur="500"/>
                                        <p:tgtEl>
                                          <p:spTgt spid="5">
                                            <p:graphicEl>
                                              <a:dgm id="{B26766AC-AD6D-4D93-8A17-B86008F051E1}"/>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
                                            <p:graphicEl>
                                              <a:dgm id="{7E6FB365-64BB-432C-84FF-917F9AAE03C9}"/>
                                            </p:graphicEl>
                                          </p:spTgt>
                                        </p:tgtEl>
                                        <p:attrNameLst>
                                          <p:attrName>style.visibility</p:attrName>
                                        </p:attrNameLst>
                                      </p:cBhvr>
                                      <p:to>
                                        <p:strVal val="visible"/>
                                      </p:to>
                                    </p:set>
                                    <p:animEffect transition="in" filter="fade">
                                      <p:cBhvr>
                                        <p:cTn id="46" dur="500"/>
                                        <p:tgtEl>
                                          <p:spTgt spid="5">
                                            <p:graphicEl>
                                              <a:dgm id="{7E6FB365-64BB-432C-84FF-917F9AAE03C9}"/>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
                                            <p:graphicEl>
                                              <a:dgm id="{F69F9FCE-3927-4BE4-A64E-4E4E0A08CB4A}"/>
                                            </p:graphicEl>
                                          </p:spTgt>
                                        </p:tgtEl>
                                        <p:attrNameLst>
                                          <p:attrName>style.visibility</p:attrName>
                                        </p:attrNameLst>
                                      </p:cBhvr>
                                      <p:to>
                                        <p:strVal val="visible"/>
                                      </p:to>
                                    </p:set>
                                    <p:animEffect transition="in" filter="fade">
                                      <p:cBhvr>
                                        <p:cTn id="51" dur="500"/>
                                        <p:tgtEl>
                                          <p:spTgt spid="5">
                                            <p:graphicEl>
                                              <a:dgm id="{F69F9FCE-3927-4BE4-A64E-4E4E0A08CB4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Implementing the emulator</a:t>
            </a:r>
            <a:endParaRPr lang="es-ES" sz="3500" b="1" dirty="0"/>
          </a:p>
        </p:txBody>
      </p:sp>
      <p:sp>
        <p:nvSpPr>
          <p:cNvPr id="16" name="Rectangle 15"/>
          <p:cNvSpPr/>
          <p:nvPr/>
        </p:nvSpPr>
        <p:spPr>
          <a:xfrm>
            <a:off x="973956" y="1270533"/>
            <a:ext cx="7865918" cy="923330"/>
          </a:xfrm>
          <a:prstGeom prst="rect">
            <a:avLst/>
          </a:prstGeom>
        </p:spPr>
        <p:txBody>
          <a:bodyPr wrap="square" numCol="1">
            <a:spAutoFit/>
          </a:bodyPr>
          <a:lstStyle/>
          <a:p>
            <a:pPr marL="285750" indent="-285750">
              <a:buFont typeface="Arial" panose="020B0604020202020204" pitchFamily="34" charset="0"/>
              <a:buChar char="•"/>
            </a:pPr>
            <a:r>
              <a:rPr lang="en-GB" dirty="0"/>
              <a:t>After some months lost manually implementing the emulator…</a:t>
            </a:r>
          </a:p>
          <a:p>
            <a:r>
              <a:rPr lang="en-GB" dirty="0"/>
              <a:t>      a Python tool to automatize the process was created.</a:t>
            </a:r>
          </a:p>
          <a:p>
            <a:pPr marL="285750" indent="-285750">
              <a:buFont typeface="Arial" panose="020B0604020202020204" pitchFamily="34" charset="0"/>
              <a:buChar char="•"/>
            </a:pPr>
            <a:endParaRPr lang="en-GB"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6105"/>
          <a:stretch/>
        </p:blipFill>
        <p:spPr>
          <a:xfrm>
            <a:off x="1070673" y="2293806"/>
            <a:ext cx="7220623" cy="5381563"/>
          </a:xfrm>
          <a:prstGeom prst="rect">
            <a:avLst/>
          </a:prstGeom>
          <a:ln>
            <a:noFill/>
          </a:ln>
          <a:effectLst>
            <a:outerShdw blurRad="292100" dist="139700" dir="2700000" algn="tl" rotWithShape="0">
              <a:srgbClr val="333333">
                <a:alpha val="65000"/>
              </a:srgbClr>
            </a:outerShdw>
          </a:effectLst>
        </p:spPr>
      </p:pic>
      <p:sp>
        <p:nvSpPr>
          <p:cNvPr id="5" name="Slide Number Placeholder 1">
            <a:extLst>
              <a:ext uri="{FF2B5EF4-FFF2-40B4-BE49-F238E27FC236}">
                <a16:creationId xmlns:a16="http://schemas.microsoft.com/office/drawing/2014/main" id="{D0E81826-CAFC-46A5-A1C4-B0ADBB1719F3}"/>
              </a:ext>
            </a:extLst>
          </p:cNvPr>
          <p:cNvSpPr txBox="1">
            <a:spLocks/>
          </p:cNvSpPr>
          <p:nvPr/>
        </p:nvSpPr>
        <p:spPr>
          <a:xfrm>
            <a:off x="8701088" y="6357938"/>
            <a:ext cx="442912" cy="412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490C5D-AEA8-4823-B9B3-806910A0ECF7}" type="slidenum">
              <a:rPr lang="es-ES" smtClean="0"/>
              <a:pPr/>
              <a:t>39</a:t>
            </a:fld>
            <a:endParaRPr lang="es-ES" dirty="0"/>
          </a:p>
        </p:txBody>
      </p:sp>
    </p:spTree>
    <p:extLst>
      <p:ext uri="{BB962C8B-B14F-4D97-AF65-F5344CB8AC3E}">
        <p14:creationId xmlns:p14="http://schemas.microsoft.com/office/powerpoint/2010/main" val="232284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s-ES" dirty="0" err="1"/>
              <a:t>Motivation</a:t>
            </a:r>
            <a:endParaRPr lang="es-E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0472" y="980728"/>
            <a:ext cx="4943055" cy="5132798"/>
          </a:xfrm>
          <a:prstGeom prst="rect">
            <a:avLst/>
          </a:prstGeom>
        </p:spPr>
      </p:pic>
      <p:sp>
        <p:nvSpPr>
          <p:cNvPr id="4" name="Slide Number Placeholder 1">
            <a:extLst>
              <a:ext uri="{FF2B5EF4-FFF2-40B4-BE49-F238E27FC236}">
                <a16:creationId xmlns:a16="http://schemas.microsoft.com/office/drawing/2014/main" id="{8B27521E-A721-4F94-A6A7-0AC6672D81BF}"/>
              </a:ext>
            </a:extLst>
          </p:cNvPr>
          <p:cNvSpPr txBox="1">
            <a:spLocks/>
          </p:cNvSpPr>
          <p:nvPr/>
        </p:nvSpPr>
        <p:spPr>
          <a:xfrm>
            <a:off x="8701088" y="6357938"/>
            <a:ext cx="442912" cy="412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490C5D-AEA8-4823-B9B3-806910A0ECF7}" type="slidenum">
              <a:rPr lang="es-ES" smtClean="0"/>
              <a:pPr/>
              <a:t>4</a:t>
            </a:fld>
            <a:endParaRPr lang="es-ES" dirty="0"/>
          </a:p>
        </p:txBody>
      </p:sp>
    </p:spTree>
    <p:extLst>
      <p:ext uri="{BB962C8B-B14F-4D97-AF65-F5344CB8AC3E}">
        <p14:creationId xmlns:p14="http://schemas.microsoft.com/office/powerpoint/2010/main" val="27814720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Preparing tests to analyze the impact of the numerical precision </a:t>
            </a:r>
            <a:endParaRPr lang="es-ES" sz="3500" b="1" dirty="0"/>
          </a:p>
        </p:txBody>
      </p:sp>
      <mc:AlternateContent xmlns:mc="http://schemas.openxmlformats.org/markup-compatibility/2006" xmlns:a14="http://schemas.microsoft.com/office/drawing/2010/main">
        <mc:Choice Requires="a14">
          <p:sp>
            <p:nvSpPr>
              <p:cNvPr id="16" name="Rectangle 15"/>
              <p:cNvSpPr/>
              <p:nvPr/>
            </p:nvSpPr>
            <p:spPr>
              <a:xfrm>
                <a:off x="973956" y="1270533"/>
                <a:ext cx="7865918" cy="3616759"/>
              </a:xfrm>
              <a:prstGeom prst="rect">
                <a:avLst/>
              </a:prstGeom>
            </p:spPr>
            <p:txBody>
              <a:bodyPr wrap="square" numCol="1">
                <a:spAutoFit/>
              </a:bodyPr>
              <a:lstStyle/>
              <a:p>
                <a:pPr marL="285750" indent="-285750">
                  <a:buFont typeface="Arial" panose="020B0604020202020204" pitchFamily="34" charset="0"/>
                  <a:buChar char="•"/>
                </a:pPr>
                <a:r>
                  <a:rPr lang="en-GB" dirty="0"/>
                  <a:t>Models have thousands of variables, and individual screening of each variables may be expensive and unnecessary.</a:t>
                </a:r>
              </a:p>
              <a:p>
                <a:pPr marL="285750" indent="-285750">
                  <a:buFont typeface="Arial" panose="020B0604020202020204" pitchFamily="34" charset="0"/>
                  <a:buChar char="•"/>
                </a:pPr>
                <a:r>
                  <a:rPr lang="en-GB" dirty="0"/>
                  <a:t>Minimizing the number of tests to do:</a:t>
                </a:r>
              </a:p>
              <a:p>
                <a:pPr lvl="1"/>
                <a14:m>
                  <m:oMathPara xmlns:m="http://schemas.openxmlformats.org/officeDocument/2006/math">
                    <m:oMathParaPr>
                      <m:jc m:val="centerGroup"/>
                    </m:oMathParaPr>
                    <m:oMath xmlns:m="http://schemas.openxmlformats.org/officeDocument/2006/math">
                      <m:r>
                        <a:rPr lang="en-GB" b="1" i="1">
                          <a:latin typeface="Cambria Math" panose="02040503050406030204" pitchFamily="18" charset="0"/>
                        </a:rPr>
                        <m:t>𝑷</m:t>
                      </m:r>
                      <m:r>
                        <a:rPr lang="en-GB"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m:t>
                      </m:r>
                      <m:nary>
                        <m:naryPr>
                          <m:chr m:val="∑"/>
                          <m:ctrlPr>
                            <a:rPr lang="en-GB" i="1" smtClean="0">
                              <a:latin typeface="Cambria Math" panose="02040503050406030204" pitchFamily="18" charset="0"/>
                            </a:rPr>
                          </m:ctrlPr>
                        </m:naryPr>
                        <m:sub>
                          <m:r>
                            <m:rPr>
                              <m:brk m:alnAt="23"/>
                            </m:rPr>
                            <a:rPr lang="en-GB" b="0" i="1" smtClean="0">
                              <a:latin typeface="Cambria Math" panose="02040503050406030204" pitchFamily="18" charset="0"/>
                            </a:rPr>
                            <m:t>𝑥</m:t>
                          </m:r>
                          <m:r>
                            <a:rPr lang="en-GB" b="0" i="1" smtClean="0">
                              <a:latin typeface="Cambria Math" panose="02040503050406030204" pitchFamily="18" charset="0"/>
                            </a:rPr>
                            <m:t>=0</m:t>
                          </m:r>
                        </m:sub>
                        <m:sup>
                          <m:r>
                            <a:rPr lang="en-GB" b="0" i="1" smtClean="0">
                              <a:latin typeface="Cambria Math" panose="02040503050406030204" pitchFamily="18" charset="0"/>
                            </a:rPr>
                            <m:t>𝑛</m:t>
                          </m:r>
                          <m:r>
                            <a:rPr lang="en-GB" b="0" i="1" smtClean="0">
                              <a:latin typeface="Cambria Math" panose="02040503050406030204" pitchFamily="18" charset="0"/>
                            </a:rPr>
                            <m:t>−1</m:t>
                          </m:r>
                        </m:sup>
                        <m:e>
                          <m:sSup>
                            <m:sSupPr>
                              <m:ctrlPr>
                                <a:rPr lang="en-GB" i="1" smtClean="0">
                                  <a:latin typeface="Cambria Math" panose="02040503050406030204" pitchFamily="18" charset="0"/>
                                </a:rPr>
                              </m:ctrlPr>
                            </m:sSupPr>
                            <m:e>
                              <m:r>
                                <a:rPr lang="en-GB" i="1">
                                  <a:latin typeface="Cambria Math" panose="02040503050406030204" pitchFamily="18" charset="0"/>
                                </a:rPr>
                                <m:t>(1−</m:t>
                              </m:r>
                              <m:r>
                                <a:rPr lang="en-GB" i="1">
                                  <a:latin typeface="Cambria Math" panose="02040503050406030204" pitchFamily="18" charset="0"/>
                                </a:rPr>
                                <m:t>𝑝</m:t>
                              </m:r>
                              <m:r>
                                <a:rPr lang="en-GB" i="1">
                                  <a:latin typeface="Cambria Math" panose="02040503050406030204" pitchFamily="18" charset="0"/>
                                </a:rPr>
                                <m:t>)</m:t>
                              </m:r>
                            </m:e>
                            <m:sup>
                              <m:r>
                                <a:rPr lang="en-GB" b="0" i="1" smtClean="0">
                                  <a:latin typeface="Cambria Math" panose="02040503050406030204" pitchFamily="18" charset="0"/>
                                </a:rPr>
                                <m:t>𝑥</m:t>
                              </m:r>
                            </m:sup>
                          </m:sSup>
                          <m:r>
                            <a:rPr lang="en-GB" i="1" smtClean="0">
                              <a:latin typeface="Cambria Math" panose="02040503050406030204" pitchFamily="18" charset="0"/>
                            </a:rPr>
                            <m:t> </m:t>
                          </m:r>
                          <m:r>
                            <a:rPr lang="en-GB" i="1">
                              <a:latin typeface="Cambria Math" panose="02040503050406030204" pitchFamily="18" charset="0"/>
                            </a:rPr>
                            <m:t>·</m:t>
                          </m:r>
                          <m:r>
                            <a:rPr lang="en-GB" i="1">
                              <a:latin typeface="Cambria Math" panose="02040503050406030204" pitchFamily="18" charset="0"/>
                            </a:rPr>
                            <m:t>𝑝</m:t>
                          </m:r>
                          <m:r>
                            <m:rPr>
                              <m:nor/>
                            </m:rPr>
                            <a:rPr lang="en-GB" dirty="0"/>
                            <m:t> </m:t>
                          </m:r>
                        </m:e>
                      </m:nary>
                    </m:oMath>
                  </m:oMathPara>
                </a14:m>
                <a:endParaRPr lang="en-GB" dirty="0"/>
              </a:p>
              <a:p>
                <a:pPr lvl="1"/>
                <a14:m>
                  <m:oMathPara xmlns:m="http://schemas.openxmlformats.org/officeDocument/2006/math">
                    <m:oMathParaPr>
                      <m:jc m:val="centerGroup"/>
                    </m:oMathParaPr>
                    <m:oMath xmlns:m="http://schemas.openxmlformats.org/officeDocument/2006/math">
                      <m:r>
                        <a:rPr lang="pt-BR" b="1" i="1">
                          <a:latin typeface="Cambria Math" panose="02040503050406030204" pitchFamily="18" charset="0"/>
                        </a:rPr>
                        <m:t>𝑵</m:t>
                      </m:r>
                      <m:r>
                        <a:rPr lang="pt-BR" b="1" i="1">
                          <a:latin typeface="Cambria Math" panose="02040503050406030204" pitchFamily="18" charset="0"/>
                        </a:rPr>
                        <m:t>º</m:t>
                      </m:r>
                      <m:r>
                        <a:rPr lang="pt-BR" b="1" i="1">
                          <a:latin typeface="Cambria Math" panose="02040503050406030204" pitchFamily="18" charset="0"/>
                        </a:rPr>
                        <m:t>𝑻𝒆𝒔𝒕𝒔</m:t>
                      </m:r>
                      <m:r>
                        <a:rPr lang="pt-BR" i="1">
                          <a:latin typeface="Cambria Math" panose="02040503050406030204" pitchFamily="18" charset="0"/>
                        </a:rPr>
                        <m:t> = </m:t>
                      </m:r>
                      <m:f>
                        <m:fPr>
                          <m:ctrlPr>
                            <a:rPr lang="pt-BR" i="1" smtClean="0">
                              <a:latin typeface="Cambria Math" panose="02040503050406030204" pitchFamily="18" charset="0"/>
                            </a:rPr>
                          </m:ctrlPr>
                        </m:fPr>
                        <m:num>
                          <m:r>
                            <a:rPr lang="en-GB" b="0" i="1" smtClean="0">
                              <a:latin typeface="Cambria Math" panose="02040503050406030204" pitchFamily="18" charset="0"/>
                            </a:rPr>
                            <m:t>𝑁</m:t>
                          </m:r>
                        </m:num>
                        <m:den>
                          <m:r>
                            <a:rPr lang="en-GB" b="0" i="1" smtClean="0">
                              <a:latin typeface="Cambria Math" panose="02040503050406030204" pitchFamily="18" charset="0"/>
                            </a:rPr>
                            <m:t>𝑛</m:t>
                          </m:r>
                        </m:den>
                      </m:f>
                      <m:r>
                        <a:rPr lang="pt-BR" i="1">
                          <a:latin typeface="Cambria Math" panose="02040503050406030204" pitchFamily="18" charset="0"/>
                        </a:rPr>
                        <m:t>+</m:t>
                      </m:r>
                      <m:f>
                        <m:fPr>
                          <m:ctrlPr>
                            <a:rPr lang="pt-BR" i="1">
                              <a:latin typeface="Cambria Math" panose="02040503050406030204" pitchFamily="18" charset="0"/>
                            </a:rPr>
                          </m:ctrlPr>
                        </m:fPr>
                        <m:num>
                          <m:r>
                            <a:rPr lang="en-GB" i="1">
                              <a:latin typeface="Cambria Math" panose="02040503050406030204" pitchFamily="18" charset="0"/>
                            </a:rPr>
                            <m:t>𝑁</m:t>
                          </m:r>
                        </m:num>
                        <m:den>
                          <m:r>
                            <a:rPr lang="en-GB" i="1">
                              <a:latin typeface="Cambria Math" panose="02040503050406030204" pitchFamily="18" charset="0"/>
                            </a:rPr>
                            <m:t>𝑛</m:t>
                          </m:r>
                        </m:den>
                      </m:f>
                      <m:r>
                        <a:rPr lang="pt-BR" i="1">
                          <a:latin typeface="Cambria Math" panose="02040503050406030204" pitchFamily="18" charset="0"/>
                        </a:rPr>
                        <m:t>·</m:t>
                      </m:r>
                      <m:r>
                        <a:rPr lang="pt-BR" i="1">
                          <a:latin typeface="Cambria Math" panose="02040503050406030204" pitchFamily="18" charset="0"/>
                        </a:rPr>
                        <m:t>𝑃</m:t>
                      </m:r>
                      <m:d>
                        <m:dPr>
                          <m:ctrlPr>
                            <a:rPr lang="pt-BR" i="1">
                              <a:latin typeface="Cambria Math" panose="02040503050406030204" pitchFamily="18" charset="0"/>
                            </a:rPr>
                          </m:ctrlPr>
                        </m:dPr>
                        <m:e>
                          <m:r>
                            <a:rPr lang="pt-BR" i="1">
                              <a:latin typeface="Cambria Math" panose="02040503050406030204" pitchFamily="18" charset="0"/>
                            </a:rPr>
                            <m:t>𝑛</m:t>
                          </m:r>
                        </m:e>
                      </m:d>
                      <m:r>
                        <a:rPr lang="pt-BR" i="1">
                          <a:latin typeface="Cambria Math" panose="02040503050406030204" pitchFamily="18" charset="0"/>
                        </a:rPr>
                        <m:t>·</m:t>
                      </m:r>
                      <m:r>
                        <a:rPr lang="pt-BR" i="1">
                          <a:latin typeface="Cambria Math" panose="02040503050406030204" pitchFamily="18" charset="0"/>
                        </a:rPr>
                        <m:t>𝑛</m:t>
                      </m:r>
                      <m:r>
                        <a:rPr lang="pt-BR" i="1">
                          <a:latin typeface="Cambria Math" panose="02040503050406030204" pitchFamily="18" charset="0"/>
                        </a:rPr>
                        <m:t> = </m:t>
                      </m:r>
                      <m:r>
                        <a:rPr lang="pt-BR" i="1">
                          <a:latin typeface="Cambria Math" panose="02040503050406030204" pitchFamily="18" charset="0"/>
                        </a:rPr>
                        <m:t>𝑁</m:t>
                      </m:r>
                      <m:r>
                        <a:rPr lang="pt-BR" i="1">
                          <a:latin typeface="Cambria Math" panose="02040503050406030204" pitchFamily="18" charset="0"/>
                        </a:rPr>
                        <m:t>· </m:t>
                      </m:r>
                      <m:d>
                        <m:dPr>
                          <m:ctrlPr>
                            <a:rPr lang="pt-BR" i="1" smtClean="0">
                              <a:latin typeface="Cambria Math" panose="02040503050406030204" pitchFamily="18" charset="0"/>
                            </a:rPr>
                          </m:ctrlPr>
                        </m:dPr>
                        <m:e>
                          <m:f>
                            <m:fPr>
                              <m:ctrlPr>
                                <a:rPr lang="pt-BR"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𝑛</m:t>
                              </m:r>
                            </m:den>
                          </m:f>
                          <m:r>
                            <a:rPr lang="pt-BR" i="1">
                              <a:latin typeface="Cambria Math" panose="02040503050406030204" pitchFamily="18" charset="0"/>
                            </a:rPr>
                            <m:t>+</m:t>
                          </m:r>
                          <m:r>
                            <a:rPr lang="pt-BR" i="1">
                              <a:latin typeface="Cambria Math" panose="02040503050406030204" pitchFamily="18" charset="0"/>
                            </a:rPr>
                            <m:t>𝑃</m:t>
                          </m:r>
                          <m:d>
                            <m:dPr>
                              <m:ctrlPr>
                                <a:rPr lang="pt-BR" i="1">
                                  <a:latin typeface="Cambria Math" panose="02040503050406030204" pitchFamily="18" charset="0"/>
                                </a:rPr>
                              </m:ctrlPr>
                            </m:dPr>
                            <m:e>
                              <m:r>
                                <a:rPr lang="pt-BR" i="1">
                                  <a:latin typeface="Cambria Math" panose="02040503050406030204" pitchFamily="18" charset="0"/>
                                </a:rPr>
                                <m:t>𝑛</m:t>
                              </m:r>
                            </m:e>
                          </m:d>
                        </m:e>
                      </m:d>
                    </m:oMath>
                  </m:oMathPara>
                </a14:m>
                <a:endParaRPr lang="en-GB" dirty="0"/>
              </a:p>
              <a:p>
                <a:r>
                  <a:rPr lang="en-GB" dirty="0"/>
                  <a:t>Where:</a:t>
                </a:r>
              </a:p>
              <a:p>
                <a:pPr marL="285750" indent="-285750">
                  <a:buFont typeface="Arial" panose="020B0604020202020204" pitchFamily="34" charset="0"/>
                  <a:buChar char="•"/>
                </a:pPr>
                <a:r>
                  <a:rPr lang="en-GB" sz="1200" b="1" dirty="0"/>
                  <a:t>p</a:t>
                </a:r>
                <a:r>
                  <a:rPr lang="en-GB" sz="1200" dirty="0"/>
                  <a:t>: Probability of a variable to need more than Z bits of precision</a:t>
                </a:r>
              </a:p>
              <a:p>
                <a:pPr marL="285750" indent="-285750">
                  <a:buFont typeface="Arial" panose="020B0604020202020204" pitchFamily="34" charset="0"/>
                  <a:buChar char="•"/>
                </a:pPr>
                <a:r>
                  <a:rPr lang="en-GB" sz="1200" b="1" dirty="0"/>
                  <a:t>P</a:t>
                </a:r>
                <a:r>
                  <a:rPr lang="en-GB" sz="1200" dirty="0"/>
                  <a:t>: Probability of having a variable needing more than Z bits of precision in a test with </a:t>
                </a:r>
                <a:r>
                  <a:rPr lang="en-GB" sz="1200" b="1" dirty="0"/>
                  <a:t>n</a:t>
                </a:r>
                <a:r>
                  <a:rPr lang="en-GB" sz="1200" dirty="0"/>
                  <a:t> members</a:t>
                </a:r>
              </a:p>
              <a:p>
                <a:pPr marL="285750" indent="-285750">
                  <a:buFont typeface="Arial" panose="020B0604020202020204" pitchFamily="34" charset="0"/>
                  <a:buChar char="•"/>
                </a:pPr>
                <a:r>
                  <a:rPr lang="en-GB" sz="1200" b="1" dirty="0"/>
                  <a:t>n</a:t>
                </a:r>
                <a:r>
                  <a:rPr lang="en-GB" sz="1200" dirty="0"/>
                  <a:t>: Size of the groups</a:t>
                </a:r>
              </a:p>
              <a:p>
                <a:pPr marL="285750" indent="-285750">
                  <a:buFont typeface="Arial" panose="020B0604020202020204" pitchFamily="34" charset="0"/>
                  <a:buChar char="•"/>
                </a:pPr>
                <a:r>
                  <a:rPr lang="en-GB" sz="1200" b="1" dirty="0"/>
                  <a:t>N</a:t>
                </a:r>
                <a:r>
                  <a:rPr lang="en-GB" sz="1200" dirty="0"/>
                  <a:t>: Total number of variables</a:t>
                </a:r>
              </a:p>
              <a:p>
                <a:pPr lvl="1"/>
                <a:endParaRPr lang="en-GB" dirty="0"/>
              </a:p>
            </p:txBody>
          </p:sp>
        </mc:Choice>
        <mc:Fallback xmlns="">
          <p:sp>
            <p:nvSpPr>
              <p:cNvPr id="16" name="Rectangle 15"/>
              <p:cNvSpPr>
                <a:spLocks noRot="1" noChangeAspect="1" noMove="1" noResize="1" noEditPoints="1" noAdjustHandles="1" noChangeArrowheads="1" noChangeShapeType="1" noTextEdit="1"/>
              </p:cNvSpPr>
              <p:nvPr/>
            </p:nvSpPr>
            <p:spPr>
              <a:xfrm>
                <a:off x="973956" y="1270533"/>
                <a:ext cx="7865918" cy="3616759"/>
              </a:xfrm>
              <a:prstGeom prst="rect">
                <a:avLst/>
              </a:prstGeom>
              <a:blipFill>
                <a:blip r:embed="rId2"/>
                <a:stretch>
                  <a:fillRect l="-698" t="-842" r="-155"/>
                </a:stretch>
              </a:blipFill>
            </p:spPr>
            <p:txBody>
              <a:bodyPr/>
              <a:lstStyle/>
              <a:p>
                <a:r>
                  <a:rPr lang="ca-ES">
                    <a:noFill/>
                  </a:rPr>
                  <a:t> </a:t>
                </a:r>
              </a:p>
            </p:txBody>
          </p:sp>
        </mc:Fallback>
      </mc:AlternateContent>
      <p:grpSp>
        <p:nvGrpSpPr>
          <p:cNvPr id="11" name="Group 10"/>
          <p:cNvGrpSpPr/>
          <p:nvPr/>
        </p:nvGrpSpPr>
        <p:grpSpPr>
          <a:xfrm>
            <a:off x="1457758" y="1532023"/>
            <a:ext cx="6711240" cy="5039081"/>
            <a:chOff x="1551295" y="1180331"/>
            <a:chExt cx="6711240" cy="5039081"/>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1295" y="1180331"/>
              <a:ext cx="6711240" cy="5033431"/>
            </a:xfrm>
            <a:prstGeom prst="rect">
              <a:avLst/>
            </a:prstGeom>
            <a:solidFill>
              <a:schemeClr val="tx2">
                <a:lumMod val="75000"/>
              </a:schemeClr>
            </a:solidFill>
            <a:ln>
              <a:noFill/>
            </a:ln>
            <a:effectLst>
              <a:outerShdw blurRad="292100" dist="139700" dir="2700000" algn="tl" rotWithShape="0">
                <a:srgbClr val="333333">
                  <a:alpha val="65000"/>
                </a:srgbClr>
              </a:outerShdw>
            </a:effectLst>
          </p:spPr>
        </p:pic>
        <p:sp>
          <p:nvSpPr>
            <p:cNvPr id="10" name="TextBox 9"/>
            <p:cNvSpPr txBox="1"/>
            <p:nvPr/>
          </p:nvSpPr>
          <p:spPr>
            <a:xfrm>
              <a:off x="4062849" y="5850080"/>
              <a:ext cx="1761123" cy="369332"/>
            </a:xfrm>
            <a:prstGeom prst="rect">
              <a:avLst/>
            </a:prstGeom>
            <a:noFill/>
          </p:spPr>
          <p:txBody>
            <a:bodyPr wrap="none" rtlCol="0">
              <a:spAutoFit/>
            </a:bodyPr>
            <a:lstStyle/>
            <a:p>
              <a:r>
                <a:rPr lang="en-GB" dirty="0"/>
                <a:t>Size of the group</a:t>
              </a:r>
            </a:p>
          </p:txBody>
        </p:sp>
        <p:sp>
          <p:nvSpPr>
            <p:cNvPr id="12" name="TextBox 11"/>
            <p:cNvSpPr txBox="1"/>
            <p:nvPr/>
          </p:nvSpPr>
          <p:spPr>
            <a:xfrm rot="16200000">
              <a:off x="952504" y="3493970"/>
              <a:ext cx="1699248" cy="369332"/>
            </a:xfrm>
            <a:prstGeom prst="rect">
              <a:avLst/>
            </a:prstGeom>
            <a:noFill/>
          </p:spPr>
          <p:txBody>
            <a:bodyPr wrap="none" rtlCol="0">
              <a:spAutoFit/>
            </a:bodyPr>
            <a:lstStyle/>
            <a:p>
              <a:r>
                <a:rPr lang="en-GB" dirty="0"/>
                <a:t>Number of tests</a:t>
              </a:r>
            </a:p>
          </p:txBody>
        </p:sp>
        <p:sp>
          <p:nvSpPr>
            <p:cNvPr id="13" name="TextBox 12"/>
            <p:cNvSpPr txBox="1"/>
            <p:nvPr/>
          </p:nvSpPr>
          <p:spPr>
            <a:xfrm>
              <a:off x="6470077" y="2021449"/>
              <a:ext cx="827471" cy="369332"/>
            </a:xfrm>
            <a:prstGeom prst="rect">
              <a:avLst/>
            </a:prstGeom>
            <a:noFill/>
          </p:spPr>
          <p:txBody>
            <a:bodyPr wrap="none" rtlCol="0">
              <a:spAutoFit/>
            </a:bodyPr>
            <a:lstStyle/>
            <a:p>
              <a:r>
                <a:rPr lang="en-GB" dirty="0"/>
                <a:t>p=0.02</a:t>
              </a:r>
            </a:p>
          </p:txBody>
        </p:sp>
        <p:sp>
          <p:nvSpPr>
            <p:cNvPr id="14" name="TextBox 13"/>
            <p:cNvSpPr txBox="1"/>
            <p:nvPr/>
          </p:nvSpPr>
          <p:spPr>
            <a:xfrm>
              <a:off x="6385277" y="3113342"/>
              <a:ext cx="1207125" cy="369332"/>
            </a:xfrm>
            <a:prstGeom prst="rect">
              <a:avLst/>
            </a:prstGeom>
            <a:noFill/>
          </p:spPr>
          <p:txBody>
            <a:bodyPr wrap="none" rtlCol="0">
              <a:spAutoFit/>
            </a:bodyPr>
            <a:lstStyle/>
            <a:p>
              <a:r>
                <a:rPr lang="en-GB" dirty="0">
                  <a:solidFill>
                    <a:srgbClr val="92D050"/>
                  </a:solidFill>
                </a:rPr>
                <a:t>Initial tests</a:t>
              </a:r>
            </a:p>
          </p:txBody>
        </p:sp>
        <p:sp>
          <p:nvSpPr>
            <p:cNvPr id="15" name="TextBox 14"/>
            <p:cNvSpPr txBox="1"/>
            <p:nvPr/>
          </p:nvSpPr>
          <p:spPr>
            <a:xfrm>
              <a:off x="5667580" y="3512251"/>
              <a:ext cx="1924822" cy="369332"/>
            </a:xfrm>
            <a:prstGeom prst="rect">
              <a:avLst/>
            </a:prstGeom>
            <a:noFill/>
          </p:spPr>
          <p:txBody>
            <a:bodyPr wrap="none" rtlCol="0">
              <a:spAutoFit/>
            </a:bodyPr>
            <a:lstStyle/>
            <a:p>
              <a:r>
                <a:rPr lang="en-GB" dirty="0">
                  <a:solidFill>
                    <a:srgbClr val="FF0000"/>
                  </a:solidFill>
                </a:rPr>
                <a:t>Tests due to retrial</a:t>
              </a:r>
            </a:p>
          </p:txBody>
        </p:sp>
        <p:sp>
          <p:nvSpPr>
            <p:cNvPr id="17" name="TextBox 16"/>
            <p:cNvSpPr txBox="1"/>
            <p:nvPr/>
          </p:nvSpPr>
          <p:spPr>
            <a:xfrm>
              <a:off x="5541969" y="3926684"/>
              <a:ext cx="2176045" cy="369332"/>
            </a:xfrm>
            <a:prstGeom prst="rect">
              <a:avLst/>
            </a:prstGeom>
            <a:noFill/>
          </p:spPr>
          <p:txBody>
            <a:bodyPr wrap="none" rtlCol="0">
              <a:spAutoFit/>
            </a:bodyPr>
            <a:lstStyle/>
            <a:p>
              <a:r>
                <a:rPr lang="en-GB" dirty="0">
                  <a:solidFill>
                    <a:schemeClr val="accent1">
                      <a:lumMod val="60000"/>
                      <a:lumOff val="40000"/>
                    </a:schemeClr>
                  </a:solidFill>
                </a:rPr>
                <a:t>Total number of tests</a:t>
              </a:r>
            </a:p>
          </p:txBody>
        </p:sp>
      </p:grpSp>
      <p:sp>
        <p:nvSpPr>
          <p:cNvPr id="18" name="Slide Number Placeholder 1">
            <a:extLst>
              <a:ext uri="{FF2B5EF4-FFF2-40B4-BE49-F238E27FC236}">
                <a16:creationId xmlns:a16="http://schemas.microsoft.com/office/drawing/2014/main" id="{17141E0E-ED79-4FC6-BE9B-15B5DCC859E0}"/>
              </a:ext>
            </a:extLst>
          </p:cNvPr>
          <p:cNvSpPr txBox="1">
            <a:spLocks/>
          </p:cNvSpPr>
          <p:nvPr/>
        </p:nvSpPr>
        <p:spPr>
          <a:xfrm>
            <a:off x="8701088" y="6357938"/>
            <a:ext cx="442912" cy="412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490C5D-AEA8-4823-B9B3-806910A0ECF7}" type="slidenum">
              <a:rPr lang="es-ES" smtClean="0"/>
              <a:pPr/>
              <a:t>40</a:t>
            </a:fld>
            <a:endParaRPr lang="es-ES" dirty="0"/>
          </a:p>
        </p:txBody>
      </p:sp>
    </p:spTree>
    <p:extLst>
      <p:ext uri="{BB962C8B-B14F-4D97-AF65-F5344CB8AC3E}">
        <p14:creationId xmlns:p14="http://schemas.microsoft.com/office/powerpoint/2010/main" val="246904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xEl>
                                              <p:pRg st="5" end="5"/>
                                            </p:txEl>
                                          </p:spTgt>
                                        </p:tgtEl>
                                        <p:attrNameLst>
                                          <p:attrName>style.visibility</p:attrName>
                                        </p:attrNameLst>
                                      </p:cBhvr>
                                      <p:to>
                                        <p:strVal val="visible"/>
                                      </p:to>
                                    </p:set>
                                    <p:animEffect transition="in" filter="fade">
                                      <p:cBhvr>
                                        <p:cTn id="30" dur="500"/>
                                        <p:tgtEl>
                                          <p:spTgt spid="16">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xEl>
                                              <p:pRg st="6" end="6"/>
                                            </p:txEl>
                                          </p:spTgt>
                                        </p:tgtEl>
                                        <p:attrNameLst>
                                          <p:attrName>style.visibility</p:attrName>
                                        </p:attrNameLst>
                                      </p:cBhvr>
                                      <p:to>
                                        <p:strVal val="visible"/>
                                      </p:to>
                                    </p:set>
                                    <p:animEffect transition="in" filter="fade">
                                      <p:cBhvr>
                                        <p:cTn id="33" dur="500"/>
                                        <p:tgtEl>
                                          <p:spTgt spid="16">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xEl>
                                              <p:pRg st="7" end="7"/>
                                            </p:txEl>
                                          </p:spTgt>
                                        </p:tgtEl>
                                        <p:attrNameLst>
                                          <p:attrName>style.visibility</p:attrName>
                                        </p:attrNameLst>
                                      </p:cBhvr>
                                      <p:to>
                                        <p:strVal val="visible"/>
                                      </p:to>
                                    </p:set>
                                    <p:animEffect transition="in" filter="fade">
                                      <p:cBhvr>
                                        <p:cTn id="36" dur="500"/>
                                        <p:tgtEl>
                                          <p:spTgt spid="16">
                                            <p:txEl>
                                              <p:pRg st="7" end="7"/>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xEl>
                                              <p:pRg st="8" end="8"/>
                                            </p:txEl>
                                          </p:spTgt>
                                        </p:tgtEl>
                                        <p:attrNameLst>
                                          <p:attrName>style.visibility</p:attrName>
                                        </p:attrNameLst>
                                      </p:cBhvr>
                                      <p:to>
                                        <p:strVal val="visible"/>
                                      </p:to>
                                    </p:set>
                                    <p:animEffect transition="in" filter="fade">
                                      <p:cBhvr>
                                        <p:cTn id="39" dur="500"/>
                                        <p:tgtEl>
                                          <p:spTgt spid="16">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Executing the tests</a:t>
            </a:r>
            <a:endParaRPr lang="es-ES" sz="3500" b="1" dirty="0"/>
          </a:p>
        </p:txBody>
      </p:sp>
      <p:sp>
        <p:nvSpPr>
          <p:cNvPr id="16" name="Rectangle 15"/>
          <p:cNvSpPr/>
          <p:nvPr/>
        </p:nvSpPr>
        <p:spPr>
          <a:xfrm>
            <a:off x="973956" y="1270533"/>
            <a:ext cx="7865918" cy="646331"/>
          </a:xfrm>
          <a:prstGeom prst="rect">
            <a:avLst/>
          </a:prstGeom>
        </p:spPr>
        <p:txBody>
          <a:bodyPr wrap="square" numCol="1">
            <a:spAutoFit/>
          </a:bodyPr>
          <a:lstStyle/>
          <a:p>
            <a:pPr marL="285750" indent="-285750">
              <a:buFont typeface="Arial" panose="020B0604020202020204" pitchFamily="34" charset="0"/>
              <a:buChar char="•"/>
            </a:pPr>
            <a:r>
              <a:rPr lang="en-GB" dirty="0"/>
              <a:t>A case test with a </a:t>
            </a:r>
            <a:r>
              <a:rPr lang="en-GB" b="1" dirty="0"/>
              <a:t>GYRE</a:t>
            </a:r>
            <a:r>
              <a:rPr lang="en-GB" dirty="0"/>
              <a:t> configuration has </a:t>
            </a:r>
            <a:r>
              <a:rPr lang="en-GB" b="1" dirty="0"/>
              <a:t>3509</a:t>
            </a:r>
            <a:r>
              <a:rPr lang="en-GB" dirty="0"/>
              <a:t> variables to be tested.</a:t>
            </a:r>
          </a:p>
          <a:p>
            <a:pPr marL="285750" indent="-285750">
              <a:buFont typeface="Arial" panose="020B0604020202020204" pitchFamily="34" charset="0"/>
              <a:buChar char="•"/>
            </a:pPr>
            <a:r>
              <a:rPr lang="en-GB" dirty="0"/>
              <a:t>With </a:t>
            </a:r>
            <a:r>
              <a:rPr lang="en-GB" b="1" dirty="0" err="1"/>
              <a:t>autosubmit</a:t>
            </a:r>
            <a:r>
              <a:rPr lang="en-GB" dirty="0"/>
              <a:t> we designed the following workflow:</a:t>
            </a:r>
          </a:p>
        </p:txBody>
      </p:sp>
      <p:sp>
        <p:nvSpPr>
          <p:cNvPr id="8" name="Freeform 7"/>
          <p:cNvSpPr/>
          <p:nvPr/>
        </p:nvSpPr>
        <p:spPr>
          <a:xfrm>
            <a:off x="4548200" y="3009818"/>
            <a:ext cx="2072580" cy="158269"/>
          </a:xfrm>
          <a:custGeom>
            <a:avLst/>
            <a:gdLst/>
            <a:ahLst/>
            <a:cxnLst/>
            <a:rect l="0" t="0" r="0" b="0"/>
            <a:pathLst>
              <a:path>
                <a:moveTo>
                  <a:pt x="0" y="0"/>
                </a:moveTo>
                <a:lnTo>
                  <a:pt x="0" y="79762"/>
                </a:lnTo>
                <a:lnTo>
                  <a:pt x="2072580" y="79762"/>
                </a:lnTo>
                <a:lnTo>
                  <a:pt x="2072580" y="158269"/>
                </a:lnTo>
              </a:path>
            </a:pathLst>
          </a:custGeom>
          <a:noFill/>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Freeform 8"/>
          <p:cNvSpPr/>
          <p:nvPr/>
        </p:nvSpPr>
        <p:spPr>
          <a:xfrm>
            <a:off x="5239060" y="4331245"/>
            <a:ext cx="690860" cy="158269"/>
          </a:xfrm>
          <a:custGeom>
            <a:avLst/>
            <a:gdLst/>
            <a:ahLst/>
            <a:cxnLst/>
            <a:rect l="0" t="0" r="0" b="0"/>
            <a:pathLst>
              <a:path>
                <a:moveTo>
                  <a:pt x="0" y="0"/>
                </a:moveTo>
                <a:lnTo>
                  <a:pt x="0" y="79762"/>
                </a:lnTo>
                <a:lnTo>
                  <a:pt x="690860" y="79762"/>
                </a:lnTo>
                <a:lnTo>
                  <a:pt x="690860" y="158269"/>
                </a:lnTo>
              </a:path>
            </a:pathLst>
          </a:custGeom>
          <a:noFill/>
          <a:scene3d>
            <a:camera prst="orthographicFront"/>
            <a:lightRig rig="flat" dir="t"/>
          </a:scene3d>
          <a:sp3d prstMaterial="matte"/>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4548200" y="4331245"/>
            <a:ext cx="690860" cy="158269"/>
          </a:xfrm>
          <a:custGeom>
            <a:avLst/>
            <a:gdLst/>
            <a:ahLst/>
            <a:cxnLst/>
            <a:rect l="0" t="0" r="0" b="0"/>
            <a:pathLst>
              <a:path>
                <a:moveTo>
                  <a:pt x="690860" y="0"/>
                </a:moveTo>
                <a:lnTo>
                  <a:pt x="690860" y="79762"/>
                </a:lnTo>
                <a:lnTo>
                  <a:pt x="0" y="79762"/>
                </a:lnTo>
                <a:lnTo>
                  <a:pt x="0" y="158269"/>
                </a:lnTo>
              </a:path>
            </a:pathLst>
          </a:custGeom>
          <a:noFill/>
          <a:scene3d>
            <a:camera prst="orthographicFront"/>
            <a:lightRig rig="flat" dir="t"/>
          </a:scene3d>
          <a:sp3d prstMaterial="matte"/>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5193340" y="3670532"/>
            <a:ext cx="91440" cy="158269"/>
          </a:xfrm>
          <a:custGeom>
            <a:avLst/>
            <a:gdLst/>
            <a:ahLst/>
            <a:cxnLst/>
            <a:rect l="0" t="0" r="0" b="0"/>
            <a:pathLst>
              <a:path>
                <a:moveTo>
                  <a:pt x="45720" y="0"/>
                </a:moveTo>
                <a:lnTo>
                  <a:pt x="45720" y="158269"/>
                </a:lnTo>
              </a:path>
            </a:pathLst>
          </a:custGeom>
          <a:noFill/>
          <a:scene3d>
            <a:camera prst="orthographicFront"/>
            <a:lightRig rig="flat" dir="t"/>
          </a:scene3d>
          <a:sp3d prstMaterial="matte"/>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p:cNvSpPr/>
          <p:nvPr/>
        </p:nvSpPr>
        <p:spPr>
          <a:xfrm>
            <a:off x="4548200" y="3009818"/>
            <a:ext cx="690860" cy="158269"/>
          </a:xfrm>
          <a:custGeom>
            <a:avLst/>
            <a:gdLst/>
            <a:ahLst/>
            <a:cxnLst/>
            <a:rect l="0" t="0" r="0" b="0"/>
            <a:pathLst>
              <a:path>
                <a:moveTo>
                  <a:pt x="0" y="0"/>
                </a:moveTo>
                <a:lnTo>
                  <a:pt x="0" y="79762"/>
                </a:lnTo>
                <a:lnTo>
                  <a:pt x="690860" y="79762"/>
                </a:lnTo>
                <a:lnTo>
                  <a:pt x="690860" y="158269"/>
                </a:lnTo>
              </a:path>
            </a:pathLst>
          </a:custGeom>
          <a:noFill/>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12"/>
          <p:cNvSpPr/>
          <p:nvPr/>
        </p:nvSpPr>
        <p:spPr>
          <a:xfrm>
            <a:off x="2475619" y="4331245"/>
            <a:ext cx="690860" cy="158269"/>
          </a:xfrm>
          <a:custGeom>
            <a:avLst/>
            <a:gdLst/>
            <a:ahLst/>
            <a:cxnLst/>
            <a:rect l="0" t="0" r="0" b="0"/>
            <a:pathLst>
              <a:path>
                <a:moveTo>
                  <a:pt x="0" y="0"/>
                </a:moveTo>
                <a:lnTo>
                  <a:pt x="0" y="79762"/>
                </a:lnTo>
                <a:lnTo>
                  <a:pt x="690860" y="79762"/>
                </a:lnTo>
                <a:lnTo>
                  <a:pt x="690860" y="158269"/>
                </a:lnTo>
              </a:path>
            </a:pathLst>
          </a:custGeom>
          <a:noFill/>
          <a:scene3d>
            <a:camera prst="orthographicFront"/>
            <a:lightRig rig="flat" dir="t"/>
          </a:scene3d>
          <a:sp3d prstMaterial="matte"/>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1784759" y="4331245"/>
            <a:ext cx="690860" cy="158269"/>
          </a:xfrm>
          <a:custGeom>
            <a:avLst/>
            <a:gdLst/>
            <a:ahLst/>
            <a:cxnLst/>
            <a:rect l="0" t="0" r="0" b="0"/>
            <a:pathLst>
              <a:path>
                <a:moveTo>
                  <a:pt x="690860" y="0"/>
                </a:moveTo>
                <a:lnTo>
                  <a:pt x="690860" y="79762"/>
                </a:lnTo>
                <a:lnTo>
                  <a:pt x="0" y="79762"/>
                </a:lnTo>
                <a:lnTo>
                  <a:pt x="0" y="158269"/>
                </a:lnTo>
              </a:path>
            </a:pathLst>
          </a:custGeom>
          <a:noFill/>
          <a:scene3d>
            <a:camera prst="orthographicFront"/>
            <a:lightRig rig="flat" dir="t"/>
          </a:scene3d>
          <a:sp3d prstMaterial="matte"/>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14"/>
          <p:cNvSpPr/>
          <p:nvPr/>
        </p:nvSpPr>
        <p:spPr>
          <a:xfrm>
            <a:off x="2429899" y="3670532"/>
            <a:ext cx="91440" cy="158269"/>
          </a:xfrm>
          <a:custGeom>
            <a:avLst/>
            <a:gdLst/>
            <a:ahLst/>
            <a:cxnLst/>
            <a:rect l="0" t="0" r="0" b="0"/>
            <a:pathLst>
              <a:path>
                <a:moveTo>
                  <a:pt x="45720" y="0"/>
                </a:moveTo>
                <a:lnTo>
                  <a:pt x="45720" y="158269"/>
                </a:lnTo>
              </a:path>
            </a:pathLst>
          </a:custGeom>
          <a:noFill/>
          <a:scene3d>
            <a:camera prst="orthographicFront"/>
            <a:lightRig rig="flat" dir="t"/>
          </a:scene3d>
          <a:sp3d prstMaterial="matte"/>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16"/>
          <p:cNvSpPr/>
          <p:nvPr/>
        </p:nvSpPr>
        <p:spPr>
          <a:xfrm>
            <a:off x="2475619" y="3009818"/>
            <a:ext cx="2072580" cy="158269"/>
          </a:xfrm>
          <a:custGeom>
            <a:avLst/>
            <a:gdLst/>
            <a:ahLst/>
            <a:cxnLst/>
            <a:rect l="0" t="0" r="0" b="0"/>
            <a:pathLst>
              <a:path>
                <a:moveTo>
                  <a:pt x="2072580" y="0"/>
                </a:moveTo>
                <a:lnTo>
                  <a:pt x="2072580" y="79762"/>
                </a:lnTo>
                <a:lnTo>
                  <a:pt x="0" y="79762"/>
                </a:lnTo>
                <a:lnTo>
                  <a:pt x="0" y="158269"/>
                </a:lnTo>
              </a:path>
            </a:pathLst>
          </a:custGeom>
          <a:noFill/>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7" name="Oval 26"/>
          <p:cNvSpPr/>
          <p:nvPr/>
        </p:nvSpPr>
        <p:spPr>
          <a:xfrm>
            <a:off x="4296978" y="2507374"/>
            <a:ext cx="502443" cy="502443"/>
          </a:xfrm>
          <a:prstGeom prst="ellipse">
            <a:avLst/>
          </a:prstGeom>
          <a:solidFill>
            <a:schemeClr val="tx1">
              <a:lumMod val="50000"/>
              <a:lumOff val="5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9" name="Freeform 28"/>
          <p:cNvSpPr/>
          <p:nvPr/>
        </p:nvSpPr>
        <p:spPr>
          <a:xfrm>
            <a:off x="4799422" y="2506118"/>
            <a:ext cx="753665" cy="502443"/>
          </a:xfrm>
          <a:custGeom>
            <a:avLst/>
            <a:gdLst>
              <a:gd name="connsiteX0" fmla="*/ 0 w 753665"/>
              <a:gd name="connsiteY0" fmla="*/ 0 h 502443"/>
              <a:gd name="connsiteX1" fmla="*/ 753665 w 753665"/>
              <a:gd name="connsiteY1" fmla="*/ 0 h 502443"/>
              <a:gd name="connsiteX2" fmla="*/ 753665 w 753665"/>
              <a:gd name="connsiteY2" fmla="*/ 502443 h 502443"/>
              <a:gd name="connsiteX3" fmla="*/ 0 w 753665"/>
              <a:gd name="connsiteY3" fmla="*/ 502443 h 502443"/>
              <a:gd name="connsiteX4" fmla="*/ 0 w 753665"/>
              <a:gd name="connsiteY4" fmla="*/ 0 h 50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665" h="502443">
                <a:moveTo>
                  <a:pt x="0" y="0"/>
                </a:moveTo>
                <a:lnTo>
                  <a:pt x="753665" y="0"/>
                </a:lnTo>
                <a:lnTo>
                  <a:pt x="753665" y="502443"/>
                </a:lnTo>
                <a:lnTo>
                  <a:pt x="0" y="5024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dirty="0"/>
              <a:t>Reference Simulation</a:t>
            </a:r>
          </a:p>
        </p:txBody>
      </p:sp>
      <p:sp>
        <p:nvSpPr>
          <p:cNvPr id="30" name="Oval 29"/>
          <p:cNvSpPr/>
          <p:nvPr/>
        </p:nvSpPr>
        <p:spPr>
          <a:xfrm>
            <a:off x="2224397" y="3168088"/>
            <a:ext cx="502443" cy="502443"/>
          </a:xfrm>
          <a:prstGeom prst="ellipse">
            <a:avLst/>
          </a:prstGeom>
          <a:solidFill>
            <a:schemeClr val="tx1">
              <a:lumMod val="50000"/>
              <a:lumOff val="5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1" name="Freeform 30"/>
          <p:cNvSpPr/>
          <p:nvPr/>
        </p:nvSpPr>
        <p:spPr>
          <a:xfrm>
            <a:off x="2726841" y="3166832"/>
            <a:ext cx="753665" cy="502443"/>
          </a:xfrm>
          <a:custGeom>
            <a:avLst/>
            <a:gdLst>
              <a:gd name="connsiteX0" fmla="*/ 0 w 753665"/>
              <a:gd name="connsiteY0" fmla="*/ 0 h 502443"/>
              <a:gd name="connsiteX1" fmla="*/ 753665 w 753665"/>
              <a:gd name="connsiteY1" fmla="*/ 0 h 502443"/>
              <a:gd name="connsiteX2" fmla="*/ 753665 w 753665"/>
              <a:gd name="connsiteY2" fmla="*/ 502443 h 502443"/>
              <a:gd name="connsiteX3" fmla="*/ 0 w 753665"/>
              <a:gd name="connsiteY3" fmla="*/ 502443 h 502443"/>
              <a:gd name="connsiteX4" fmla="*/ 0 w 753665"/>
              <a:gd name="connsiteY4" fmla="*/ 0 h 50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665" h="502443">
                <a:moveTo>
                  <a:pt x="0" y="0"/>
                </a:moveTo>
                <a:lnTo>
                  <a:pt x="753665" y="0"/>
                </a:lnTo>
                <a:lnTo>
                  <a:pt x="753665" y="502443"/>
                </a:lnTo>
                <a:lnTo>
                  <a:pt x="0" y="5024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dirty="0"/>
              <a:t>Group 1 Simulation</a:t>
            </a:r>
          </a:p>
        </p:txBody>
      </p:sp>
      <p:sp>
        <p:nvSpPr>
          <p:cNvPr id="35" name="Oval 34"/>
          <p:cNvSpPr/>
          <p:nvPr/>
        </p:nvSpPr>
        <p:spPr>
          <a:xfrm>
            <a:off x="2224397" y="3828801"/>
            <a:ext cx="502443" cy="502443"/>
          </a:xfrm>
          <a:prstGeom prst="ellipse">
            <a:avLst/>
          </a:prstGeom>
          <a:solidFill>
            <a:schemeClr val="tx1">
              <a:lumMod val="50000"/>
              <a:lumOff val="5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7" name="Freeform 36"/>
          <p:cNvSpPr/>
          <p:nvPr/>
        </p:nvSpPr>
        <p:spPr>
          <a:xfrm>
            <a:off x="2726841" y="3827545"/>
            <a:ext cx="753665" cy="502443"/>
          </a:xfrm>
          <a:custGeom>
            <a:avLst/>
            <a:gdLst>
              <a:gd name="connsiteX0" fmla="*/ 0 w 753665"/>
              <a:gd name="connsiteY0" fmla="*/ 0 h 502443"/>
              <a:gd name="connsiteX1" fmla="*/ 753665 w 753665"/>
              <a:gd name="connsiteY1" fmla="*/ 0 h 502443"/>
              <a:gd name="connsiteX2" fmla="*/ 753665 w 753665"/>
              <a:gd name="connsiteY2" fmla="*/ 502443 h 502443"/>
              <a:gd name="connsiteX3" fmla="*/ 0 w 753665"/>
              <a:gd name="connsiteY3" fmla="*/ 502443 h 502443"/>
              <a:gd name="connsiteX4" fmla="*/ 0 w 753665"/>
              <a:gd name="connsiteY4" fmla="*/ 0 h 50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665" h="502443">
                <a:moveTo>
                  <a:pt x="0" y="0"/>
                </a:moveTo>
                <a:lnTo>
                  <a:pt x="753665" y="0"/>
                </a:lnTo>
                <a:lnTo>
                  <a:pt x="753665" y="502443"/>
                </a:lnTo>
                <a:lnTo>
                  <a:pt x="0" y="5024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dirty="0"/>
              <a:t>Group 1 Flag</a:t>
            </a:r>
          </a:p>
        </p:txBody>
      </p:sp>
      <p:sp>
        <p:nvSpPr>
          <p:cNvPr id="39" name="Oval 38"/>
          <p:cNvSpPr/>
          <p:nvPr/>
        </p:nvSpPr>
        <p:spPr>
          <a:xfrm>
            <a:off x="1533537" y="4489515"/>
            <a:ext cx="502443" cy="502443"/>
          </a:xfrm>
          <a:prstGeom prst="ellipse">
            <a:avLst/>
          </a:prstGeom>
          <a:solidFill>
            <a:schemeClr val="tx1">
              <a:lumMod val="50000"/>
              <a:lumOff val="5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40" name="Freeform 39"/>
          <p:cNvSpPr/>
          <p:nvPr/>
        </p:nvSpPr>
        <p:spPr>
          <a:xfrm>
            <a:off x="2035981" y="4488259"/>
            <a:ext cx="753665" cy="502443"/>
          </a:xfrm>
          <a:custGeom>
            <a:avLst/>
            <a:gdLst>
              <a:gd name="connsiteX0" fmla="*/ 0 w 753665"/>
              <a:gd name="connsiteY0" fmla="*/ 0 h 502443"/>
              <a:gd name="connsiteX1" fmla="*/ 753665 w 753665"/>
              <a:gd name="connsiteY1" fmla="*/ 0 h 502443"/>
              <a:gd name="connsiteX2" fmla="*/ 753665 w 753665"/>
              <a:gd name="connsiteY2" fmla="*/ 502443 h 502443"/>
              <a:gd name="connsiteX3" fmla="*/ 0 w 753665"/>
              <a:gd name="connsiteY3" fmla="*/ 502443 h 502443"/>
              <a:gd name="connsiteX4" fmla="*/ 0 w 753665"/>
              <a:gd name="connsiteY4" fmla="*/ 0 h 50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665" h="502443">
                <a:moveTo>
                  <a:pt x="0" y="0"/>
                </a:moveTo>
                <a:lnTo>
                  <a:pt x="753665" y="0"/>
                </a:lnTo>
                <a:lnTo>
                  <a:pt x="753665" y="502443"/>
                </a:lnTo>
                <a:lnTo>
                  <a:pt x="0" y="5024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dirty="0" err="1"/>
              <a:t>Var</a:t>
            </a:r>
            <a:r>
              <a:rPr lang="en-US" sz="1200" kern="1200" dirty="0"/>
              <a:t> 01 Simulation</a:t>
            </a:r>
          </a:p>
        </p:txBody>
      </p:sp>
      <p:sp>
        <p:nvSpPr>
          <p:cNvPr id="41" name="Oval 40"/>
          <p:cNvSpPr/>
          <p:nvPr/>
        </p:nvSpPr>
        <p:spPr>
          <a:xfrm>
            <a:off x="2915258" y="4489515"/>
            <a:ext cx="502443" cy="502443"/>
          </a:xfrm>
          <a:prstGeom prst="ellipse">
            <a:avLst/>
          </a:prstGeom>
          <a:solidFill>
            <a:schemeClr val="tx1">
              <a:lumMod val="50000"/>
              <a:lumOff val="5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42" name="Freeform 41"/>
          <p:cNvSpPr/>
          <p:nvPr/>
        </p:nvSpPr>
        <p:spPr>
          <a:xfrm>
            <a:off x="3417701" y="4488259"/>
            <a:ext cx="753665" cy="502443"/>
          </a:xfrm>
          <a:custGeom>
            <a:avLst/>
            <a:gdLst>
              <a:gd name="connsiteX0" fmla="*/ 0 w 753665"/>
              <a:gd name="connsiteY0" fmla="*/ 0 h 502443"/>
              <a:gd name="connsiteX1" fmla="*/ 753665 w 753665"/>
              <a:gd name="connsiteY1" fmla="*/ 0 h 502443"/>
              <a:gd name="connsiteX2" fmla="*/ 753665 w 753665"/>
              <a:gd name="connsiteY2" fmla="*/ 502443 h 502443"/>
              <a:gd name="connsiteX3" fmla="*/ 0 w 753665"/>
              <a:gd name="connsiteY3" fmla="*/ 502443 h 502443"/>
              <a:gd name="connsiteX4" fmla="*/ 0 w 753665"/>
              <a:gd name="connsiteY4" fmla="*/ 0 h 50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665" h="502443">
                <a:moveTo>
                  <a:pt x="0" y="0"/>
                </a:moveTo>
                <a:lnTo>
                  <a:pt x="753665" y="0"/>
                </a:lnTo>
                <a:lnTo>
                  <a:pt x="753665" y="502443"/>
                </a:lnTo>
                <a:lnTo>
                  <a:pt x="0" y="5024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dirty="0" err="1"/>
              <a:t>Var</a:t>
            </a:r>
            <a:r>
              <a:rPr lang="en-US" sz="1200" kern="1200" dirty="0"/>
              <a:t> 002 Simulation</a:t>
            </a:r>
          </a:p>
        </p:txBody>
      </p:sp>
      <p:sp>
        <p:nvSpPr>
          <p:cNvPr id="43" name="Oval 42"/>
          <p:cNvSpPr/>
          <p:nvPr/>
        </p:nvSpPr>
        <p:spPr>
          <a:xfrm>
            <a:off x="4987838" y="3168088"/>
            <a:ext cx="502443" cy="502443"/>
          </a:xfrm>
          <a:prstGeom prst="ellipse">
            <a:avLst/>
          </a:prstGeom>
          <a:solidFill>
            <a:schemeClr val="tx1">
              <a:lumMod val="50000"/>
              <a:lumOff val="5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44" name="Freeform 43"/>
          <p:cNvSpPr/>
          <p:nvPr/>
        </p:nvSpPr>
        <p:spPr>
          <a:xfrm>
            <a:off x="5490282" y="3166832"/>
            <a:ext cx="753665" cy="502443"/>
          </a:xfrm>
          <a:custGeom>
            <a:avLst/>
            <a:gdLst>
              <a:gd name="connsiteX0" fmla="*/ 0 w 753665"/>
              <a:gd name="connsiteY0" fmla="*/ 0 h 502443"/>
              <a:gd name="connsiteX1" fmla="*/ 753665 w 753665"/>
              <a:gd name="connsiteY1" fmla="*/ 0 h 502443"/>
              <a:gd name="connsiteX2" fmla="*/ 753665 w 753665"/>
              <a:gd name="connsiteY2" fmla="*/ 502443 h 502443"/>
              <a:gd name="connsiteX3" fmla="*/ 0 w 753665"/>
              <a:gd name="connsiteY3" fmla="*/ 502443 h 502443"/>
              <a:gd name="connsiteX4" fmla="*/ 0 w 753665"/>
              <a:gd name="connsiteY4" fmla="*/ 0 h 50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665" h="502443">
                <a:moveTo>
                  <a:pt x="0" y="0"/>
                </a:moveTo>
                <a:lnTo>
                  <a:pt x="753665" y="0"/>
                </a:lnTo>
                <a:lnTo>
                  <a:pt x="753665" y="502443"/>
                </a:lnTo>
                <a:lnTo>
                  <a:pt x="0" y="5024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dirty="0"/>
              <a:t>Group 2 Simulation</a:t>
            </a:r>
          </a:p>
        </p:txBody>
      </p:sp>
      <p:sp>
        <p:nvSpPr>
          <p:cNvPr id="45" name="Oval 44"/>
          <p:cNvSpPr/>
          <p:nvPr/>
        </p:nvSpPr>
        <p:spPr>
          <a:xfrm>
            <a:off x="4987838" y="3828801"/>
            <a:ext cx="502443" cy="502443"/>
          </a:xfrm>
          <a:prstGeom prst="ellipse">
            <a:avLst/>
          </a:prstGeom>
          <a:solidFill>
            <a:schemeClr val="tx1">
              <a:lumMod val="50000"/>
              <a:lumOff val="5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46" name="Freeform 45"/>
          <p:cNvSpPr/>
          <p:nvPr/>
        </p:nvSpPr>
        <p:spPr>
          <a:xfrm>
            <a:off x="5490282" y="3827545"/>
            <a:ext cx="753665" cy="502443"/>
          </a:xfrm>
          <a:custGeom>
            <a:avLst/>
            <a:gdLst>
              <a:gd name="connsiteX0" fmla="*/ 0 w 753665"/>
              <a:gd name="connsiteY0" fmla="*/ 0 h 502443"/>
              <a:gd name="connsiteX1" fmla="*/ 753665 w 753665"/>
              <a:gd name="connsiteY1" fmla="*/ 0 h 502443"/>
              <a:gd name="connsiteX2" fmla="*/ 753665 w 753665"/>
              <a:gd name="connsiteY2" fmla="*/ 502443 h 502443"/>
              <a:gd name="connsiteX3" fmla="*/ 0 w 753665"/>
              <a:gd name="connsiteY3" fmla="*/ 502443 h 502443"/>
              <a:gd name="connsiteX4" fmla="*/ 0 w 753665"/>
              <a:gd name="connsiteY4" fmla="*/ 0 h 50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665" h="502443">
                <a:moveTo>
                  <a:pt x="0" y="0"/>
                </a:moveTo>
                <a:lnTo>
                  <a:pt x="753665" y="0"/>
                </a:lnTo>
                <a:lnTo>
                  <a:pt x="753665" y="502443"/>
                </a:lnTo>
                <a:lnTo>
                  <a:pt x="0" y="5024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dirty="0"/>
              <a:t>Group 2 Flag</a:t>
            </a:r>
          </a:p>
        </p:txBody>
      </p:sp>
      <p:sp>
        <p:nvSpPr>
          <p:cNvPr id="47" name="Oval 46"/>
          <p:cNvSpPr/>
          <p:nvPr/>
        </p:nvSpPr>
        <p:spPr>
          <a:xfrm>
            <a:off x="4296978" y="4489515"/>
            <a:ext cx="502443" cy="502443"/>
          </a:xfrm>
          <a:prstGeom prst="ellipse">
            <a:avLst/>
          </a:prstGeom>
          <a:solidFill>
            <a:schemeClr val="tx1">
              <a:lumMod val="50000"/>
              <a:lumOff val="5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48" name="Freeform 47"/>
          <p:cNvSpPr/>
          <p:nvPr/>
        </p:nvSpPr>
        <p:spPr>
          <a:xfrm>
            <a:off x="4799422" y="4488259"/>
            <a:ext cx="753665" cy="502443"/>
          </a:xfrm>
          <a:custGeom>
            <a:avLst/>
            <a:gdLst>
              <a:gd name="connsiteX0" fmla="*/ 0 w 753665"/>
              <a:gd name="connsiteY0" fmla="*/ 0 h 502443"/>
              <a:gd name="connsiteX1" fmla="*/ 753665 w 753665"/>
              <a:gd name="connsiteY1" fmla="*/ 0 h 502443"/>
              <a:gd name="connsiteX2" fmla="*/ 753665 w 753665"/>
              <a:gd name="connsiteY2" fmla="*/ 502443 h 502443"/>
              <a:gd name="connsiteX3" fmla="*/ 0 w 753665"/>
              <a:gd name="connsiteY3" fmla="*/ 502443 h 502443"/>
              <a:gd name="connsiteX4" fmla="*/ 0 w 753665"/>
              <a:gd name="connsiteY4" fmla="*/ 0 h 50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665" h="502443">
                <a:moveTo>
                  <a:pt x="0" y="0"/>
                </a:moveTo>
                <a:lnTo>
                  <a:pt x="753665" y="0"/>
                </a:lnTo>
                <a:lnTo>
                  <a:pt x="753665" y="502443"/>
                </a:lnTo>
                <a:lnTo>
                  <a:pt x="0" y="5024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dirty="0" err="1"/>
              <a:t>Var</a:t>
            </a:r>
            <a:r>
              <a:rPr lang="en-US" sz="1200" kern="1200" dirty="0"/>
              <a:t> 21 Simulation</a:t>
            </a:r>
          </a:p>
        </p:txBody>
      </p:sp>
      <p:sp>
        <p:nvSpPr>
          <p:cNvPr id="49" name="Oval 48"/>
          <p:cNvSpPr/>
          <p:nvPr/>
        </p:nvSpPr>
        <p:spPr>
          <a:xfrm>
            <a:off x="5678698" y="4489515"/>
            <a:ext cx="502443" cy="502443"/>
          </a:xfrm>
          <a:prstGeom prst="ellipse">
            <a:avLst/>
          </a:prstGeom>
          <a:solidFill>
            <a:schemeClr val="tx1">
              <a:lumMod val="50000"/>
              <a:lumOff val="5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50" name="Freeform 49"/>
          <p:cNvSpPr/>
          <p:nvPr/>
        </p:nvSpPr>
        <p:spPr>
          <a:xfrm>
            <a:off x="6181142" y="4488259"/>
            <a:ext cx="753665" cy="502443"/>
          </a:xfrm>
          <a:custGeom>
            <a:avLst/>
            <a:gdLst>
              <a:gd name="connsiteX0" fmla="*/ 0 w 753665"/>
              <a:gd name="connsiteY0" fmla="*/ 0 h 502443"/>
              <a:gd name="connsiteX1" fmla="*/ 753665 w 753665"/>
              <a:gd name="connsiteY1" fmla="*/ 0 h 502443"/>
              <a:gd name="connsiteX2" fmla="*/ 753665 w 753665"/>
              <a:gd name="connsiteY2" fmla="*/ 502443 h 502443"/>
              <a:gd name="connsiteX3" fmla="*/ 0 w 753665"/>
              <a:gd name="connsiteY3" fmla="*/ 502443 h 502443"/>
              <a:gd name="connsiteX4" fmla="*/ 0 w 753665"/>
              <a:gd name="connsiteY4" fmla="*/ 0 h 50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665" h="502443">
                <a:moveTo>
                  <a:pt x="0" y="0"/>
                </a:moveTo>
                <a:lnTo>
                  <a:pt x="753665" y="0"/>
                </a:lnTo>
                <a:lnTo>
                  <a:pt x="753665" y="502443"/>
                </a:lnTo>
                <a:lnTo>
                  <a:pt x="0" y="5024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dirty="0" err="1"/>
              <a:t>Var</a:t>
            </a:r>
            <a:r>
              <a:rPr lang="en-US" sz="1200" kern="1200" dirty="0"/>
              <a:t> 22 Simulation</a:t>
            </a:r>
          </a:p>
        </p:txBody>
      </p:sp>
      <p:sp>
        <p:nvSpPr>
          <p:cNvPr id="51" name="Oval 50"/>
          <p:cNvSpPr/>
          <p:nvPr/>
        </p:nvSpPr>
        <p:spPr>
          <a:xfrm>
            <a:off x="6369558" y="3168088"/>
            <a:ext cx="502443" cy="502443"/>
          </a:xfrm>
          <a:prstGeom prst="ellipse">
            <a:avLst/>
          </a:prstGeom>
          <a:solidFill>
            <a:schemeClr val="tx1">
              <a:lumMod val="50000"/>
              <a:lumOff val="5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52" name="Freeform 51"/>
          <p:cNvSpPr/>
          <p:nvPr/>
        </p:nvSpPr>
        <p:spPr>
          <a:xfrm>
            <a:off x="6872002" y="3166832"/>
            <a:ext cx="753665" cy="502443"/>
          </a:xfrm>
          <a:custGeom>
            <a:avLst/>
            <a:gdLst>
              <a:gd name="connsiteX0" fmla="*/ 0 w 753665"/>
              <a:gd name="connsiteY0" fmla="*/ 0 h 502443"/>
              <a:gd name="connsiteX1" fmla="*/ 753665 w 753665"/>
              <a:gd name="connsiteY1" fmla="*/ 0 h 502443"/>
              <a:gd name="connsiteX2" fmla="*/ 753665 w 753665"/>
              <a:gd name="connsiteY2" fmla="*/ 502443 h 502443"/>
              <a:gd name="connsiteX3" fmla="*/ 0 w 753665"/>
              <a:gd name="connsiteY3" fmla="*/ 502443 h 502443"/>
              <a:gd name="connsiteX4" fmla="*/ 0 w 753665"/>
              <a:gd name="connsiteY4" fmla="*/ 0 h 50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665" h="502443">
                <a:moveTo>
                  <a:pt x="0" y="0"/>
                </a:moveTo>
                <a:lnTo>
                  <a:pt x="753665" y="0"/>
                </a:lnTo>
                <a:lnTo>
                  <a:pt x="753665" y="502443"/>
                </a:lnTo>
                <a:lnTo>
                  <a:pt x="0" y="5024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dirty="0"/>
              <a:t>Group … Simulation</a:t>
            </a:r>
          </a:p>
        </p:txBody>
      </p:sp>
      <p:sp>
        <p:nvSpPr>
          <p:cNvPr id="64" name="Oval 63"/>
          <p:cNvSpPr/>
          <p:nvPr/>
        </p:nvSpPr>
        <p:spPr>
          <a:xfrm>
            <a:off x="4300112" y="2504861"/>
            <a:ext cx="502443" cy="502443"/>
          </a:xfrm>
          <a:prstGeom prst="ellipse">
            <a:avLst/>
          </a:prstGeom>
          <a:solidFill>
            <a:schemeClr val="accent6">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3" name="Oval 72"/>
          <p:cNvSpPr/>
          <p:nvPr/>
        </p:nvSpPr>
        <p:spPr>
          <a:xfrm>
            <a:off x="2219767" y="3166831"/>
            <a:ext cx="502443" cy="502443"/>
          </a:xfrm>
          <a:prstGeom prst="ellipse">
            <a:avLst/>
          </a:prstGeom>
          <a:solidFill>
            <a:schemeClr val="accent6">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75" name="TextBox 74"/>
          <p:cNvSpPr txBox="1"/>
          <p:nvPr/>
        </p:nvSpPr>
        <p:spPr>
          <a:xfrm>
            <a:off x="2789735" y="3616977"/>
            <a:ext cx="1273105" cy="261610"/>
          </a:xfrm>
          <a:prstGeom prst="rect">
            <a:avLst/>
          </a:prstGeom>
          <a:noFill/>
        </p:spPr>
        <p:txBody>
          <a:bodyPr wrap="none" rtlCol="0">
            <a:spAutoFit/>
          </a:bodyPr>
          <a:lstStyle/>
          <a:p>
            <a:r>
              <a:rPr lang="en-GB" sz="1100" dirty="0"/>
              <a:t>If </a:t>
            </a:r>
            <a:r>
              <a:rPr lang="en-GB" sz="1100" b="1" dirty="0"/>
              <a:t>error</a:t>
            </a:r>
            <a:r>
              <a:rPr lang="en-GB" sz="1100" dirty="0"/>
              <a:t> &lt; threshold</a:t>
            </a:r>
          </a:p>
        </p:txBody>
      </p:sp>
      <p:sp>
        <p:nvSpPr>
          <p:cNvPr id="76" name="Oval 75"/>
          <p:cNvSpPr/>
          <p:nvPr/>
        </p:nvSpPr>
        <p:spPr>
          <a:xfrm>
            <a:off x="2229969" y="3826287"/>
            <a:ext cx="502443" cy="502443"/>
          </a:xfrm>
          <a:prstGeom prst="ellipse">
            <a:avLst/>
          </a:prstGeom>
          <a:solidFill>
            <a:schemeClr val="accent2"/>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77" name="Oval 76"/>
          <p:cNvSpPr/>
          <p:nvPr/>
        </p:nvSpPr>
        <p:spPr>
          <a:xfrm>
            <a:off x="1533536" y="4484485"/>
            <a:ext cx="502443" cy="502443"/>
          </a:xfrm>
          <a:prstGeom prst="ellipse">
            <a:avLst/>
          </a:prstGeom>
          <a:solidFill>
            <a:schemeClr val="accent6">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78" name="Oval 77"/>
          <p:cNvSpPr/>
          <p:nvPr/>
        </p:nvSpPr>
        <p:spPr>
          <a:xfrm>
            <a:off x="2915257" y="4484485"/>
            <a:ext cx="502443" cy="502443"/>
          </a:xfrm>
          <a:prstGeom prst="ellipse">
            <a:avLst/>
          </a:prstGeom>
          <a:solidFill>
            <a:schemeClr val="accent6">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79" name="Oval 78"/>
          <p:cNvSpPr/>
          <p:nvPr/>
        </p:nvSpPr>
        <p:spPr>
          <a:xfrm>
            <a:off x="4989299" y="3167367"/>
            <a:ext cx="502443" cy="502443"/>
          </a:xfrm>
          <a:prstGeom prst="ellipse">
            <a:avLst/>
          </a:prstGeom>
          <a:solidFill>
            <a:schemeClr val="accent6">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80" name="TextBox 79"/>
          <p:cNvSpPr txBox="1"/>
          <p:nvPr/>
        </p:nvSpPr>
        <p:spPr>
          <a:xfrm>
            <a:off x="5347674" y="3630144"/>
            <a:ext cx="1273105" cy="261610"/>
          </a:xfrm>
          <a:prstGeom prst="rect">
            <a:avLst/>
          </a:prstGeom>
          <a:noFill/>
        </p:spPr>
        <p:txBody>
          <a:bodyPr wrap="none" rtlCol="0">
            <a:spAutoFit/>
          </a:bodyPr>
          <a:lstStyle/>
          <a:p>
            <a:r>
              <a:rPr lang="en-GB" sz="1100" dirty="0"/>
              <a:t>If </a:t>
            </a:r>
            <a:r>
              <a:rPr lang="en-GB" sz="1100" b="1" dirty="0"/>
              <a:t>error</a:t>
            </a:r>
            <a:r>
              <a:rPr lang="en-GB" sz="1100" dirty="0"/>
              <a:t> &gt; threshold</a:t>
            </a:r>
          </a:p>
        </p:txBody>
      </p:sp>
      <p:sp>
        <p:nvSpPr>
          <p:cNvPr id="81" name="Oval 80"/>
          <p:cNvSpPr/>
          <p:nvPr/>
        </p:nvSpPr>
        <p:spPr>
          <a:xfrm>
            <a:off x="4989299" y="3824504"/>
            <a:ext cx="502443" cy="502443"/>
          </a:xfrm>
          <a:prstGeom prst="ellipse">
            <a:avLst/>
          </a:prstGeom>
          <a:solidFill>
            <a:schemeClr val="accent6">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82" name="Oval 81"/>
          <p:cNvSpPr/>
          <p:nvPr/>
        </p:nvSpPr>
        <p:spPr>
          <a:xfrm>
            <a:off x="4296978" y="4493933"/>
            <a:ext cx="502443" cy="502443"/>
          </a:xfrm>
          <a:prstGeom prst="ellipse">
            <a:avLst/>
          </a:prstGeom>
          <a:solidFill>
            <a:schemeClr val="accent6">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83" name="Oval 82"/>
          <p:cNvSpPr/>
          <p:nvPr/>
        </p:nvSpPr>
        <p:spPr>
          <a:xfrm>
            <a:off x="5678698" y="4493933"/>
            <a:ext cx="502443" cy="502443"/>
          </a:xfrm>
          <a:prstGeom prst="ellipse">
            <a:avLst/>
          </a:prstGeom>
          <a:solidFill>
            <a:schemeClr val="accent6">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84" name="Freeform 83"/>
          <p:cNvSpPr/>
          <p:nvPr/>
        </p:nvSpPr>
        <p:spPr>
          <a:xfrm>
            <a:off x="4862227" y="5362845"/>
            <a:ext cx="753665" cy="502443"/>
          </a:xfrm>
          <a:custGeom>
            <a:avLst/>
            <a:gdLst>
              <a:gd name="connsiteX0" fmla="*/ 0 w 753665"/>
              <a:gd name="connsiteY0" fmla="*/ 0 h 502443"/>
              <a:gd name="connsiteX1" fmla="*/ 753665 w 753665"/>
              <a:gd name="connsiteY1" fmla="*/ 0 h 502443"/>
              <a:gd name="connsiteX2" fmla="*/ 753665 w 753665"/>
              <a:gd name="connsiteY2" fmla="*/ 502443 h 502443"/>
              <a:gd name="connsiteX3" fmla="*/ 0 w 753665"/>
              <a:gd name="connsiteY3" fmla="*/ 502443 h 502443"/>
              <a:gd name="connsiteX4" fmla="*/ 0 w 753665"/>
              <a:gd name="connsiteY4" fmla="*/ 0 h 50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665" h="502443">
                <a:moveTo>
                  <a:pt x="0" y="0"/>
                </a:moveTo>
                <a:lnTo>
                  <a:pt x="753665" y="0"/>
                </a:lnTo>
                <a:lnTo>
                  <a:pt x="753665" y="502443"/>
                </a:lnTo>
                <a:lnTo>
                  <a:pt x="0" y="5024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dirty="0"/>
              <a:t>Collect Results</a:t>
            </a:r>
          </a:p>
        </p:txBody>
      </p:sp>
      <p:sp>
        <p:nvSpPr>
          <p:cNvPr id="85" name="Oval 84"/>
          <p:cNvSpPr/>
          <p:nvPr/>
        </p:nvSpPr>
        <p:spPr>
          <a:xfrm>
            <a:off x="4293909" y="5361588"/>
            <a:ext cx="502443" cy="502443"/>
          </a:xfrm>
          <a:prstGeom prst="ellipse">
            <a:avLst/>
          </a:prstGeom>
          <a:solidFill>
            <a:schemeClr val="bg1">
              <a:lumMod val="5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6" name="Freeform 85"/>
          <p:cNvSpPr/>
          <p:nvPr/>
        </p:nvSpPr>
        <p:spPr>
          <a:xfrm>
            <a:off x="4825397" y="6060908"/>
            <a:ext cx="753665" cy="502443"/>
          </a:xfrm>
          <a:custGeom>
            <a:avLst/>
            <a:gdLst>
              <a:gd name="connsiteX0" fmla="*/ 0 w 753665"/>
              <a:gd name="connsiteY0" fmla="*/ 0 h 502443"/>
              <a:gd name="connsiteX1" fmla="*/ 753665 w 753665"/>
              <a:gd name="connsiteY1" fmla="*/ 0 h 502443"/>
              <a:gd name="connsiteX2" fmla="*/ 753665 w 753665"/>
              <a:gd name="connsiteY2" fmla="*/ 502443 h 502443"/>
              <a:gd name="connsiteX3" fmla="*/ 0 w 753665"/>
              <a:gd name="connsiteY3" fmla="*/ 502443 h 502443"/>
              <a:gd name="connsiteX4" fmla="*/ 0 w 753665"/>
              <a:gd name="connsiteY4" fmla="*/ 0 h 50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665" h="502443">
                <a:moveTo>
                  <a:pt x="0" y="0"/>
                </a:moveTo>
                <a:lnTo>
                  <a:pt x="753665" y="0"/>
                </a:lnTo>
                <a:lnTo>
                  <a:pt x="753665" y="502443"/>
                </a:lnTo>
                <a:lnTo>
                  <a:pt x="0" y="5024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dirty="0"/>
              <a:t>Process</a:t>
            </a:r>
            <a:r>
              <a:rPr lang="en-US" sz="1200" kern="1200" dirty="0"/>
              <a:t> Results</a:t>
            </a:r>
          </a:p>
        </p:txBody>
      </p:sp>
      <p:sp>
        <p:nvSpPr>
          <p:cNvPr id="87" name="Oval 86"/>
          <p:cNvSpPr/>
          <p:nvPr/>
        </p:nvSpPr>
        <p:spPr>
          <a:xfrm>
            <a:off x="4296978" y="6060908"/>
            <a:ext cx="502443" cy="502443"/>
          </a:xfrm>
          <a:prstGeom prst="ellipse">
            <a:avLst/>
          </a:prstGeom>
          <a:solidFill>
            <a:schemeClr val="bg1">
              <a:lumMod val="5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cxnSp>
        <p:nvCxnSpPr>
          <p:cNvPr id="54" name="Elbow Connector 53"/>
          <p:cNvCxnSpPr>
            <a:stCxn id="77" idx="4"/>
            <a:endCxn id="85" idx="0"/>
          </p:cNvCxnSpPr>
          <p:nvPr/>
        </p:nvCxnSpPr>
        <p:spPr>
          <a:xfrm rot="16200000" flipH="1">
            <a:off x="2977614" y="3794071"/>
            <a:ext cx="374660" cy="2760373"/>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83" idx="4"/>
            <a:endCxn id="85" idx="0"/>
          </p:cNvCxnSpPr>
          <p:nvPr/>
        </p:nvCxnSpPr>
        <p:spPr>
          <a:xfrm rot="5400000">
            <a:off x="5054920" y="4486588"/>
            <a:ext cx="365212" cy="138478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59" name="Elbow Connector 58"/>
          <p:cNvCxnSpPr>
            <a:stCxn id="78" idx="4"/>
            <a:endCxn id="85" idx="0"/>
          </p:cNvCxnSpPr>
          <p:nvPr/>
        </p:nvCxnSpPr>
        <p:spPr>
          <a:xfrm rot="16200000" flipH="1">
            <a:off x="3668475" y="4484932"/>
            <a:ext cx="374660" cy="1378652"/>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61" name="Elbow Connector 60"/>
          <p:cNvCxnSpPr>
            <a:stCxn id="82" idx="4"/>
            <a:endCxn id="85" idx="0"/>
          </p:cNvCxnSpPr>
          <p:nvPr/>
        </p:nvCxnSpPr>
        <p:spPr>
          <a:xfrm rot="5400000">
            <a:off x="4364060" y="5177448"/>
            <a:ext cx="365212" cy="306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88" name="Elbow Connector 87"/>
          <p:cNvCxnSpPr>
            <a:stCxn id="85" idx="4"/>
            <a:endCxn id="87" idx="0"/>
          </p:cNvCxnSpPr>
          <p:nvPr/>
        </p:nvCxnSpPr>
        <p:spPr>
          <a:xfrm rot="16200000" flipH="1">
            <a:off x="4448227" y="5960934"/>
            <a:ext cx="196877" cy="3069"/>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90" name="Oval 89"/>
          <p:cNvSpPr/>
          <p:nvPr/>
        </p:nvSpPr>
        <p:spPr>
          <a:xfrm>
            <a:off x="4299464" y="5355914"/>
            <a:ext cx="502443" cy="502443"/>
          </a:xfrm>
          <a:prstGeom prst="ellipse">
            <a:avLst/>
          </a:prstGeom>
          <a:solidFill>
            <a:schemeClr val="accent6">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91" name="Oval 90"/>
          <p:cNvSpPr/>
          <p:nvPr/>
        </p:nvSpPr>
        <p:spPr>
          <a:xfrm>
            <a:off x="4302533" y="6055234"/>
            <a:ext cx="502443" cy="502443"/>
          </a:xfrm>
          <a:prstGeom prst="ellipse">
            <a:avLst/>
          </a:prstGeom>
          <a:solidFill>
            <a:schemeClr val="accent6">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92" name="Rounded Rectangle 91"/>
          <p:cNvSpPr/>
          <p:nvPr/>
        </p:nvSpPr>
        <p:spPr>
          <a:xfrm>
            <a:off x="911068" y="2781300"/>
            <a:ext cx="7337068" cy="3443658"/>
          </a:xfrm>
          <a:prstGeom prst="roundRect">
            <a:avLst/>
          </a:prstGeom>
          <a:solidFill>
            <a:schemeClr val="bg1">
              <a:alpha val="85000"/>
            </a:schemeClr>
          </a:solidFill>
          <a:effectLst>
            <a:glow rad="228600">
              <a:schemeClr val="accent3">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GB" sz="3600" dirty="0"/>
              <a:t>Full Workflow has </a:t>
            </a:r>
            <a:r>
              <a:rPr lang="en-GB" sz="3600" b="1" dirty="0"/>
              <a:t>4565 </a:t>
            </a:r>
            <a:r>
              <a:rPr lang="en-GB" sz="3600" dirty="0"/>
              <a:t>jobs…</a:t>
            </a:r>
          </a:p>
          <a:p>
            <a:pPr algn="ctr"/>
            <a:r>
              <a:rPr lang="en-GB" sz="3600" dirty="0"/>
              <a:t>luckily, most of them doesn’t need to be executed!</a:t>
            </a:r>
          </a:p>
        </p:txBody>
      </p:sp>
      <p:sp>
        <p:nvSpPr>
          <p:cNvPr id="3" name="Rectangle 2">
            <a:extLst>
              <a:ext uri="{FF2B5EF4-FFF2-40B4-BE49-F238E27FC236}">
                <a16:creationId xmlns:a16="http://schemas.microsoft.com/office/drawing/2014/main" id="{CB47EB84-1B7B-49C8-A5BD-0E1C72AACEA2}"/>
              </a:ext>
            </a:extLst>
          </p:cNvPr>
          <p:cNvSpPr/>
          <p:nvPr/>
        </p:nvSpPr>
        <p:spPr>
          <a:xfrm>
            <a:off x="386862" y="2092569"/>
            <a:ext cx="8519746" cy="46687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58" name="Slide Number Placeholder 1">
            <a:extLst>
              <a:ext uri="{FF2B5EF4-FFF2-40B4-BE49-F238E27FC236}">
                <a16:creationId xmlns:a16="http://schemas.microsoft.com/office/drawing/2014/main" id="{01513CB2-885C-451F-BEED-6F45B0BAA2DD}"/>
              </a:ext>
            </a:extLst>
          </p:cNvPr>
          <p:cNvSpPr txBox="1">
            <a:spLocks/>
          </p:cNvSpPr>
          <p:nvPr/>
        </p:nvSpPr>
        <p:spPr>
          <a:xfrm>
            <a:off x="8701088" y="6357938"/>
            <a:ext cx="442912" cy="412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490C5D-AEA8-4823-B9B3-806910A0ECF7}" type="slidenum">
              <a:rPr lang="es-ES" smtClean="0"/>
              <a:pPr/>
              <a:t>41</a:t>
            </a:fld>
            <a:endParaRPr lang="es-ES" dirty="0"/>
          </a:p>
        </p:txBody>
      </p:sp>
    </p:spTree>
    <p:extLst>
      <p:ext uri="{BB962C8B-B14F-4D97-AF65-F5344CB8AC3E}">
        <p14:creationId xmlns:p14="http://schemas.microsoft.com/office/powerpoint/2010/main" val="426717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fade">
                                      <p:cBhvr>
                                        <p:cTn id="27" dur="500"/>
                                        <p:tgtEl>
                                          <p:spTgt spid="7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fade">
                                      <p:cBhvr>
                                        <p:cTn id="32" dur="500"/>
                                        <p:tgtEl>
                                          <p:spTgt spid="7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par>
                                <p:cTn id="38" presetID="10" presetClass="entr" presetSubtype="0" fill="hold" nodeType="withEffect">
                                  <p:stCondLst>
                                    <p:cond delay="0"/>
                                  </p:stCondLst>
                                  <p:childTnLst>
                                    <p:set>
                                      <p:cBhvr>
                                        <p:cTn id="39" dur="1" fill="hold">
                                          <p:stCondLst>
                                            <p:cond delay="0"/>
                                          </p:stCondLst>
                                        </p:cTn>
                                        <p:tgtEl>
                                          <p:spTgt spid="78"/>
                                        </p:tgtEl>
                                        <p:attrNameLst>
                                          <p:attrName>style.visibility</p:attrName>
                                        </p:attrNameLst>
                                      </p:cBhvr>
                                      <p:to>
                                        <p:strVal val="visible"/>
                                      </p:to>
                                    </p:set>
                                    <p:animEffect transition="in" filter="fade">
                                      <p:cBhvr>
                                        <p:cTn id="40" dur="500"/>
                                        <p:tgtEl>
                                          <p:spTgt spid="7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fade">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9"/>
                                        </p:tgtEl>
                                        <p:attrNameLst>
                                          <p:attrName>style.visibility</p:attrName>
                                        </p:attrNameLst>
                                      </p:cBhvr>
                                      <p:to>
                                        <p:strVal val="visible"/>
                                      </p:to>
                                    </p:set>
                                    <p:animEffect transition="in" filter="fade">
                                      <p:cBhvr>
                                        <p:cTn id="50" dur="500"/>
                                        <p:tgtEl>
                                          <p:spTgt spid="7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0"/>
                                        </p:tgtEl>
                                        <p:attrNameLst>
                                          <p:attrName>style.visibility</p:attrName>
                                        </p:attrNameLst>
                                      </p:cBhvr>
                                      <p:to>
                                        <p:strVal val="visible"/>
                                      </p:to>
                                    </p:set>
                                    <p:animEffect transition="in" filter="fade">
                                      <p:cBhvr>
                                        <p:cTn id="55" dur="500"/>
                                        <p:tgtEl>
                                          <p:spTgt spid="8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81"/>
                                        </p:tgtEl>
                                        <p:attrNameLst>
                                          <p:attrName>style.visibility</p:attrName>
                                        </p:attrNameLst>
                                      </p:cBhvr>
                                      <p:to>
                                        <p:strVal val="visible"/>
                                      </p:to>
                                    </p:set>
                                    <p:animEffect transition="in" filter="fade">
                                      <p:cBhvr>
                                        <p:cTn id="60" dur="500"/>
                                        <p:tgtEl>
                                          <p:spTgt spid="8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82"/>
                                        </p:tgtEl>
                                        <p:attrNameLst>
                                          <p:attrName>style.visibility</p:attrName>
                                        </p:attrNameLst>
                                      </p:cBhvr>
                                      <p:to>
                                        <p:strVal val="visible"/>
                                      </p:to>
                                    </p:set>
                                    <p:animEffect transition="in" filter="fade">
                                      <p:cBhvr>
                                        <p:cTn id="65" dur="500"/>
                                        <p:tgtEl>
                                          <p:spTgt spid="8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83"/>
                                        </p:tgtEl>
                                        <p:attrNameLst>
                                          <p:attrName>style.visibility</p:attrName>
                                        </p:attrNameLst>
                                      </p:cBhvr>
                                      <p:to>
                                        <p:strVal val="visible"/>
                                      </p:to>
                                    </p:set>
                                    <p:animEffect transition="in" filter="fade">
                                      <p:cBhvr>
                                        <p:cTn id="70" dur="500"/>
                                        <p:tgtEl>
                                          <p:spTgt spid="8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90"/>
                                        </p:tgtEl>
                                        <p:attrNameLst>
                                          <p:attrName>style.visibility</p:attrName>
                                        </p:attrNameLst>
                                      </p:cBhvr>
                                      <p:to>
                                        <p:strVal val="visible"/>
                                      </p:to>
                                    </p:set>
                                    <p:animEffect transition="in" filter="fade">
                                      <p:cBhvr>
                                        <p:cTn id="75" dur="500"/>
                                        <p:tgtEl>
                                          <p:spTgt spid="9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91"/>
                                        </p:tgtEl>
                                        <p:attrNameLst>
                                          <p:attrName>style.visibility</p:attrName>
                                        </p:attrNameLst>
                                      </p:cBhvr>
                                      <p:to>
                                        <p:strVal val="visible"/>
                                      </p:to>
                                    </p:set>
                                    <p:animEffect transition="in" filter="fade">
                                      <p:cBhvr>
                                        <p:cTn id="80" dur="500"/>
                                        <p:tgtEl>
                                          <p:spTgt spid="91"/>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92"/>
                                        </p:tgtEl>
                                        <p:attrNameLst>
                                          <p:attrName>style.visibility</p:attrName>
                                        </p:attrNameLst>
                                      </p:cBhvr>
                                      <p:to>
                                        <p:strVal val="visible"/>
                                      </p:to>
                                    </p:set>
                                    <p:animEffect transition="in" filter="fade">
                                      <p:cBhvr>
                                        <p:cTn id="85"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75" grpId="0"/>
      <p:bldP spid="80" grpId="0"/>
      <p:bldP spid="92"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919813" y="2196015"/>
            <a:ext cx="2700000" cy="270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3"/>
          <p:cNvSpPr>
            <a:spLocks noGrp="1"/>
          </p:cNvSpPr>
          <p:nvPr>
            <p:ph type="title"/>
          </p:nvPr>
        </p:nvSpPr>
        <p:spPr/>
        <p:txBody>
          <a:bodyPr/>
          <a:lstStyle/>
          <a:p>
            <a:r>
              <a:rPr lang="ca-ES" dirty="0"/>
              <a:t>Assimilate the results</a:t>
            </a:r>
            <a:endParaRPr lang="en-GB" dirty="0"/>
          </a:p>
        </p:txBody>
      </p:sp>
      <p:sp>
        <p:nvSpPr>
          <p:cNvPr id="4" name="Pie 3"/>
          <p:cNvSpPr/>
          <p:nvPr/>
        </p:nvSpPr>
        <p:spPr>
          <a:xfrm>
            <a:off x="919813" y="2196015"/>
            <a:ext cx="2700000" cy="2700000"/>
          </a:xfrm>
          <a:prstGeom prst="pie">
            <a:avLst>
              <a:gd name="adj1" fmla="val 0"/>
              <a:gd name="adj2" fmla="val 19434816"/>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solidFill>
                <a:schemeClr val="tx1"/>
              </a:solidFill>
            </a:endParaRPr>
          </a:p>
        </p:txBody>
      </p:sp>
      <p:sp>
        <p:nvSpPr>
          <p:cNvPr id="10" name="Pie 9"/>
          <p:cNvSpPr/>
          <p:nvPr/>
        </p:nvSpPr>
        <p:spPr>
          <a:xfrm>
            <a:off x="1205563" y="2119815"/>
            <a:ext cx="2700000" cy="2700000"/>
          </a:xfrm>
          <a:prstGeom prst="pie">
            <a:avLst>
              <a:gd name="adj1" fmla="val 19375175"/>
              <a:gd name="adj2" fmla="val 37406"/>
            </a:avLst>
          </a:prstGeom>
          <a:solidFill>
            <a:srgbClr val="EC121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tx1"/>
              </a:solidFill>
            </a:endParaRPr>
          </a:p>
        </p:txBody>
      </p:sp>
      <p:sp>
        <p:nvSpPr>
          <p:cNvPr id="5" name="TextBox 4"/>
          <p:cNvSpPr txBox="1"/>
          <p:nvPr/>
        </p:nvSpPr>
        <p:spPr>
          <a:xfrm>
            <a:off x="1497013" y="3779954"/>
            <a:ext cx="1545600" cy="769441"/>
          </a:xfrm>
          <a:prstGeom prst="rect">
            <a:avLst/>
          </a:prstGeom>
          <a:noFill/>
        </p:spPr>
        <p:txBody>
          <a:bodyPr wrap="square" rtlCol="0">
            <a:spAutoFit/>
          </a:bodyPr>
          <a:lstStyle/>
          <a:p>
            <a:r>
              <a:rPr lang="ca-ES" sz="4400" b="1" dirty="0">
                <a:solidFill>
                  <a:schemeClr val="bg1"/>
                </a:solidFill>
                <a:effectLst>
                  <a:outerShdw blurRad="38100" dist="38100" dir="2700000" algn="tl">
                    <a:srgbClr val="000000">
                      <a:alpha val="43137"/>
                    </a:srgbClr>
                  </a:outerShdw>
                </a:effectLst>
              </a:rPr>
              <a:t>3117</a:t>
            </a:r>
            <a:endParaRPr lang="en-GB" sz="4400" b="1" dirty="0">
              <a:solidFill>
                <a:schemeClr val="bg1"/>
              </a:solidFill>
              <a:effectLst>
                <a:outerShdw blurRad="38100" dist="38100" dir="2700000" algn="tl">
                  <a:srgbClr val="000000">
                    <a:alpha val="43137"/>
                  </a:srgbClr>
                </a:outerShdw>
              </a:effectLst>
            </a:endParaRPr>
          </a:p>
        </p:txBody>
      </p:sp>
      <p:sp>
        <p:nvSpPr>
          <p:cNvPr id="12" name="TextBox 11"/>
          <p:cNvSpPr txBox="1"/>
          <p:nvPr/>
        </p:nvSpPr>
        <p:spPr>
          <a:xfrm>
            <a:off x="3013703" y="2890882"/>
            <a:ext cx="1545600" cy="646331"/>
          </a:xfrm>
          <a:prstGeom prst="rect">
            <a:avLst/>
          </a:prstGeom>
          <a:noFill/>
        </p:spPr>
        <p:txBody>
          <a:bodyPr wrap="square" rtlCol="0">
            <a:spAutoFit/>
          </a:bodyPr>
          <a:lstStyle/>
          <a:p>
            <a:r>
              <a:rPr lang="ca-ES" sz="3600" b="1" dirty="0">
                <a:solidFill>
                  <a:schemeClr val="bg1"/>
                </a:solidFill>
                <a:effectLst>
                  <a:outerShdw blurRad="38100" dist="38100" dir="2700000" algn="tl">
                    <a:srgbClr val="000000">
                      <a:alpha val="43137"/>
                    </a:srgbClr>
                  </a:outerShdw>
                </a:effectLst>
              </a:rPr>
              <a:t>392</a:t>
            </a:r>
            <a:endParaRPr lang="en-GB" sz="3600" b="1"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1205564" y="5326536"/>
            <a:ext cx="7488838" cy="830997"/>
          </a:xfrm>
          <a:prstGeom prst="rect">
            <a:avLst/>
          </a:prstGeom>
          <a:noFill/>
        </p:spPr>
        <p:txBody>
          <a:bodyPr wrap="square" rtlCol="0">
            <a:spAutoFit/>
          </a:bodyPr>
          <a:lstStyle/>
          <a:p>
            <a:pPr algn="just"/>
            <a:r>
              <a:rPr lang="ca-ES" sz="2400" b="1" dirty="0">
                <a:effectLst>
                  <a:outerShdw blurRad="38100" dist="38100" dir="2700000" algn="tl">
                    <a:srgbClr val="000000">
                      <a:alpha val="43137"/>
                    </a:srgbClr>
                  </a:outerShdw>
                </a:effectLst>
              </a:rPr>
              <a:t>89% </a:t>
            </a:r>
            <a:r>
              <a:rPr lang="ca-ES" sz="2400" dirty="0"/>
              <a:t>of the variables</a:t>
            </a:r>
            <a:r>
              <a:rPr lang="ca-ES" sz="2400" b="1" dirty="0"/>
              <a:t> </a:t>
            </a:r>
            <a:r>
              <a:rPr lang="ca-ES" sz="2400" b="1" dirty="0">
                <a:effectLst>
                  <a:outerShdw blurRad="38100" dist="38100" dir="2700000" algn="tl">
                    <a:srgbClr val="000000">
                      <a:alpha val="43137"/>
                    </a:srgbClr>
                  </a:outerShdw>
                </a:effectLst>
              </a:rPr>
              <a:t>can use 10 bit </a:t>
            </a:r>
            <a:r>
              <a:rPr lang="ca-ES" sz="2400" dirty="0"/>
              <a:t>for the significand without adding significant error</a:t>
            </a:r>
            <a:endParaRPr lang="en-GB" sz="24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05"/>
          <a:stretch/>
        </p:blipFill>
        <p:spPr>
          <a:xfrm>
            <a:off x="4448176" y="2196015"/>
            <a:ext cx="4246226" cy="2785207"/>
          </a:xfrm>
          <a:prstGeom prst="rect">
            <a:avLst/>
          </a:prstGeom>
        </p:spPr>
      </p:pic>
      <p:sp>
        <p:nvSpPr>
          <p:cNvPr id="17" name="TextBox 16"/>
          <p:cNvSpPr txBox="1"/>
          <p:nvPr/>
        </p:nvSpPr>
        <p:spPr>
          <a:xfrm>
            <a:off x="1519526" y="3792494"/>
            <a:ext cx="1545600" cy="769441"/>
          </a:xfrm>
          <a:prstGeom prst="rect">
            <a:avLst/>
          </a:prstGeom>
          <a:noFill/>
        </p:spPr>
        <p:txBody>
          <a:bodyPr wrap="square" rtlCol="0">
            <a:spAutoFit/>
          </a:bodyPr>
          <a:lstStyle/>
          <a:p>
            <a:r>
              <a:rPr lang="ca-ES" sz="4400" b="1" dirty="0">
                <a:solidFill>
                  <a:schemeClr val="bg1"/>
                </a:solidFill>
                <a:effectLst>
                  <a:outerShdw blurRad="38100" dist="38100" dir="2700000" algn="tl">
                    <a:srgbClr val="000000">
                      <a:alpha val="43137"/>
                    </a:srgbClr>
                  </a:outerShdw>
                </a:effectLst>
              </a:rPr>
              <a:t>3509</a:t>
            </a:r>
            <a:endParaRPr lang="en-GB" sz="4400" b="1" dirty="0">
              <a:solidFill>
                <a:schemeClr val="bg1"/>
              </a:solidFill>
              <a:effectLst>
                <a:outerShdw blurRad="38100" dist="38100" dir="2700000" algn="tl">
                  <a:srgbClr val="000000">
                    <a:alpha val="43137"/>
                  </a:srgbClr>
                </a:outerShdw>
              </a:effectLst>
            </a:endParaRPr>
          </a:p>
        </p:txBody>
      </p:sp>
      <p:sp>
        <p:nvSpPr>
          <p:cNvPr id="11" name="Rectangle 10"/>
          <p:cNvSpPr/>
          <p:nvPr/>
        </p:nvSpPr>
        <p:spPr>
          <a:xfrm>
            <a:off x="973956" y="1270533"/>
            <a:ext cx="7865918" cy="646331"/>
          </a:xfrm>
          <a:prstGeom prst="rect">
            <a:avLst/>
          </a:prstGeom>
        </p:spPr>
        <p:txBody>
          <a:bodyPr wrap="square" numCol="1">
            <a:spAutoFit/>
          </a:bodyPr>
          <a:lstStyle/>
          <a:p>
            <a:pPr marL="285750" indent="-285750">
              <a:buFont typeface="Arial" panose="020B0604020202020204" pitchFamily="34" charset="0"/>
              <a:buChar char="•"/>
            </a:pPr>
            <a:r>
              <a:rPr lang="en-GB" dirty="0"/>
              <a:t>After all the tests are completed, we obtain a list of the effect that reducing the precision of each variable produces to the outputs. </a:t>
            </a:r>
          </a:p>
        </p:txBody>
      </p:sp>
      <p:sp>
        <p:nvSpPr>
          <p:cNvPr id="15" name="Slide Number Placeholder 1">
            <a:extLst>
              <a:ext uri="{FF2B5EF4-FFF2-40B4-BE49-F238E27FC236}">
                <a16:creationId xmlns:a16="http://schemas.microsoft.com/office/drawing/2014/main" id="{7B84EA1F-8D8B-4584-9214-EDB6F8CCCE7F}"/>
              </a:ext>
            </a:extLst>
          </p:cNvPr>
          <p:cNvSpPr txBox="1">
            <a:spLocks/>
          </p:cNvSpPr>
          <p:nvPr/>
        </p:nvSpPr>
        <p:spPr>
          <a:xfrm>
            <a:off x="8701088" y="6357938"/>
            <a:ext cx="442912" cy="412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490C5D-AEA8-4823-B9B3-806910A0ECF7}" type="slidenum">
              <a:rPr lang="es-ES" smtClean="0"/>
              <a:pPr/>
              <a:t>42</a:t>
            </a:fld>
            <a:endParaRPr lang="es-ES" dirty="0"/>
          </a:p>
        </p:txBody>
      </p:sp>
    </p:spTree>
    <p:extLst>
      <p:ext uri="{BB962C8B-B14F-4D97-AF65-F5344CB8AC3E}">
        <p14:creationId xmlns:p14="http://schemas.microsoft.com/office/powerpoint/2010/main" val="74131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10" grpId="0" animBg="1"/>
      <p:bldP spid="5" grpId="0"/>
      <p:bldP spid="12" grpId="0"/>
      <p:bldP spid="13"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Exploring the use of mixed Precision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954" y="1664268"/>
            <a:ext cx="4939314" cy="4680000"/>
          </a:xfrm>
          <a:prstGeom prst="rect">
            <a:avLst/>
          </a:prstGeom>
        </p:spPr>
      </p:pic>
      <p:sp>
        <p:nvSpPr>
          <p:cNvPr id="6" name="Content Placeholder 3"/>
          <p:cNvSpPr txBox="1">
            <a:spLocks/>
          </p:cNvSpPr>
          <p:nvPr/>
        </p:nvSpPr>
        <p:spPr>
          <a:xfrm>
            <a:off x="2123728" y="980728"/>
            <a:ext cx="4968552" cy="576064"/>
          </a:xfrm>
          <a:prstGeom prst="rect">
            <a:avLst/>
          </a:prstGeom>
        </p:spPr>
        <p:txBody>
          <a:bodyPr/>
          <a:lstStyle>
            <a:lvl1pPr marL="342900" indent="-342900" algn="l" defTabSz="914400" rtl="0" eaLnBrk="1" latinLnBrk="0" hangingPunct="1">
              <a:spcBef>
                <a:spcPct val="20000"/>
              </a:spcBef>
              <a:buFontTx/>
              <a:buBlip>
                <a:blip r:embed="rId3"/>
              </a:buBlip>
              <a:defRPr sz="2400" kern="1200">
                <a:solidFill>
                  <a:srgbClr val="00499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499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00499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en-US" dirty="0"/>
              <a:t>Potential Impact? </a:t>
            </a:r>
          </a:p>
        </p:txBody>
      </p:sp>
      <p:sp>
        <p:nvSpPr>
          <p:cNvPr id="7" name="Slide Number Placeholder 1">
            <a:extLst>
              <a:ext uri="{FF2B5EF4-FFF2-40B4-BE49-F238E27FC236}">
                <a16:creationId xmlns:a16="http://schemas.microsoft.com/office/drawing/2014/main" id="{24F212C0-2E77-4B1E-B3AA-A16C8635A16B}"/>
              </a:ext>
            </a:extLst>
          </p:cNvPr>
          <p:cNvSpPr txBox="1">
            <a:spLocks/>
          </p:cNvSpPr>
          <p:nvPr/>
        </p:nvSpPr>
        <p:spPr>
          <a:xfrm>
            <a:off x="8701088" y="6357938"/>
            <a:ext cx="442912" cy="412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490C5D-AEA8-4823-B9B3-806910A0ECF7}" type="slidenum">
              <a:rPr lang="es-ES" smtClean="0"/>
              <a:pPr/>
              <a:t>43</a:t>
            </a:fld>
            <a:endParaRPr lang="es-ES" dirty="0"/>
          </a:p>
        </p:txBody>
      </p:sp>
    </p:spTree>
    <p:extLst>
      <p:ext uri="{BB962C8B-B14F-4D97-AF65-F5344CB8AC3E}">
        <p14:creationId xmlns:p14="http://schemas.microsoft.com/office/powerpoint/2010/main" val="17978753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dirty="0" err="1"/>
              <a:t>Collaborations</a:t>
            </a:r>
            <a:endParaRPr lang="es-ES" dirty="0"/>
          </a:p>
        </p:txBody>
      </p:sp>
    </p:spTree>
    <p:extLst>
      <p:ext uri="{BB962C8B-B14F-4D97-AF65-F5344CB8AC3E}">
        <p14:creationId xmlns:p14="http://schemas.microsoft.com/office/powerpoint/2010/main" val="826883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ca-ES" dirty="0"/>
              <a:t>Collaborations</a:t>
            </a:r>
            <a:endParaRPr lang="en-GB" dirty="0"/>
          </a:p>
        </p:txBody>
      </p:sp>
      <p:sp>
        <p:nvSpPr>
          <p:cNvPr id="11" name="Rectangle 10"/>
          <p:cNvSpPr/>
          <p:nvPr/>
        </p:nvSpPr>
        <p:spPr>
          <a:xfrm>
            <a:off x="973956" y="1270533"/>
            <a:ext cx="7865918" cy="2031325"/>
          </a:xfrm>
          <a:prstGeom prst="rect">
            <a:avLst/>
          </a:prstGeom>
        </p:spPr>
        <p:txBody>
          <a:bodyPr wrap="square" numCol="1">
            <a:spAutoFit/>
          </a:bodyPr>
          <a:lstStyle/>
          <a:p>
            <a:pPr marL="285750" indent="-285750">
              <a:buFont typeface="Arial" panose="020B0604020202020204" pitchFamily="34" charset="0"/>
              <a:buChar char="•"/>
            </a:pPr>
            <a:r>
              <a:rPr lang="en-GB" dirty="0"/>
              <a:t>Three months international secondment at </a:t>
            </a:r>
            <a:r>
              <a:rPr lang="en-GB" b="1" dirty="0"/>
              <a:t>University of California Santa Cruz</a:t>
            </a:r>
            <a:r>
              <a:rPr lang="en-GB" dirty="0"/>
              <a:t>.</a:t>
            </a:r>
          </a:p>
          <a:p>
            <a:pPr marL="285750" indent="-285750">
              <a:buFont typeface="Arial" panose="020B0604020202020204" pitchFamily="34" charset="0"/>
              <a:buChar char="•"/>
            </a:pPr>
            <a:r>
              <a:rPr lang="en-GB" b="1" dirty="0"/>
              <a:t>NEMO HPC </a:t>
            </a:r>
            <a:r>
              <a:rPr lang="en-GB" dirty="0"/>
              <a:t>and development teams.</a:t>
            </a:r>
          </a:p>
          <a:p>
            <a:pPr marL="285750" indent="-285750">
              <a:buFont typeface="Arial" panose="020B0604020202020204" pitchFamily="34" charset="0"/>
              <a:buChar char="•"/>
            </a:pPr>
            <a:r>
              <a:rPr lang="en-GB" b="1" dirty="0"/>
              <a:t>EC-Earth </a:t>
            </a:r>
            <a:r>
              <a:rPr lang="en-GB" dirty="0"/>
              <a:t>community.</a:t>
            </a:r>
          </a:p>
          <a:p>
            <a:pPr marL="285750" indent="-285750">
              <a:buFont typeface="Arial" panose="020B0604020202020204" pitchFamily="34" charset="0"/>
              <a:buChar char="•"/>
            </a:pPr>
            <a:r>
              <a:rPr lang="en-GB" dirty="0"/>
              <a:t>University of Oxford’s Department of Physics , group of </a:t>
            </a:r>
            <a:r>
              <a:rPr lang="en-US" b="1" dirty="0"/>
              <a:t>Predictability of Weather and Climate</a:t>
            </a:r>
          </a:p>
          <a:p>
            <a:pPr marL="285750" indent="-285750">
              <a:buFont typeface="Arial" panose="020B0604020202020204" pitchFamily="34" charset="0"/>
              <a:buChar char="•"/>
            </a:pPr>
            <a:r>
              <a:rPr lang="en-US" dirty="0"/>
              <a:t>RIKEN/AICS</a:t>
            </a:r>
          </a:p>
          <a:p>
            <a:pPr marL="285750" indent="-285750">
              <a:buFont typeface="Arial" panose="020B0604020202020204" pitchFamily="34" charset="0"/>
              <a:buChar char="•"/>
            </a:pPr>
            <a:endParaRPr lang="en-US" b="1" dirty="0"/>
          </a:p>
        </p:txBody>
      </p:sp>
      <p:sp>
        <p:nvSpPr>
          <p:cNvPr id="15" name="Slide Number Placeholder 1">
            <a:extLst>
              <a:ext uri="{FF2B5EF4-FFF2-40B4-BE49-F238E27FC236}">
                <a16:creationId xmlns:a16="http://schemas.microsoft.com/office/drawing/2014/main" id="{64ABF477-8E29-4632-A62F-7E09C49A88C4}"/>
              </a:ext>
            </a:extLst>
          </p:cNvPr>
          <p:cNvSpPr txBox="1">
            <a:spLocks/>
          </p:cNvSpPr>
          <p:nvPr/>
        </p:nvSpPr>
        <p:spPr>
          <a:xfrm>
            <a:off x="8701088" y="6357938"/>
            <a:ext cx="442912" cy="412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490C5D-AEA8-4823-B9B3-806910A0ECF7}" type="slidenum">
              <a:rPr lang="es-ES" smtClean="0"/>
              <a:pPr/>
              <a:t>45</a:t>
            </a:fld>
            <a:endParaRPr lang="es-ES" dirty="0"/>
          </a:p>
        </p:txBody>
      </p:sp>
    </p:spTree>
    <p:extLst>
      <p:ext uri="{BB962C8B-B14F-4D97-AF65-F5344CB8AC3E}">
        <p14:creationId xmlns:p14="http://schemas.microsoft.com/office/powerpoint/2010/main" val="916978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dirty="0" err="1"/>
              <a:t>Conclusions</a:t>
            </a:r>
            <a:endParaRPr lang="es-ES" dirty="0"/>
          </a:p>
        </p:txBody>
      </p:sp>
    </p:spTree>
    <p:extLst>
      <p:ext uri="{BB962C8B-B14F-4D97-AF65-F5344CB8AC3E}">
        <p14:creationId xmlns:p14="http://schemas.microsoft.com/office/powerpoint/2010/main" val="32068944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ca-ES" dirty="0"/>
              <a:t>Conclusions</a:t>
            </a:r>
            <a:endParaRPr lang="en-GB" dirty="0"/>
          </a:p>
        </p:txBody>
      </p:sp>
      <p:sp>
        <p:nvSpPr>
          <p:cNvPr id="11" name="Rectangle 10"/>
          <p:cNvSpPr/>
          <p:nvPr/>
        </p:nvSpPr>
        <p:spPr>
          <a:xfrm>
            <a:off x="973956" y="1270533"/>
            <a:ext cx="7865918" cy="1477328"/>
          </a:xfrm>
          <a:prstGeom prst="rect">
            <a:avLst/>
          </a:prstGeom>
        </p:spPr>
        <p:txBody>
          <a:bodyPr wrap="square" numCol="1">
            <a:spAutoFit/>
          </a:bodyPr>
          <a:lstStyle/>
          <a:p>
            <a:pPr marL="285750" indent="-285750">
              <a:buFont typeface="Arial" panose="020B0604020202020204" pitchFamily="34" charset="0"/>
              <a:buChar char="•"/>
            </a:pPr>
            <a:r>
              <a:rPr lang="en-US" dirty="0"/>
              <a:t>The main research objectives of the thesis have been fulfilled, even surpassing the initial scope and being useful for other Earth System models.</a:t>
            </a:r>
          </a:p>
          <a:p>
            <a:pPr marL="285750" indent="-285750">
              <a:buFont typeface="Arial" panose="020B0604020202020204" pitchFamily="34" charset="0"/>
              <a:buChar char="•"/>
            </a:pPr>
            <a:r>
              <a:rPr lang="en-US" dirty="0"/>
              <a:t>The main objective of the last year of the thesis will be the publication of at least two articles. Additionally, an actual mixed-precision implementation of the NEMO model will be done.</a:t>
            </a:r>
          </a:p>
        </p:txBody>
      </p:sp>
      <p:sp>
        <p:nvSpPr>
          <p:cNvPr id="4" name="Slide Number Placeholder 1">
            <a:extLst>
              <a:ext uri="{FF2B5EF4-FFF2-40B4-BE49-F238E27FC236}">
                <a16:creationId xmlns:a16="http://schemas.microsoft.com/office/drawing/2014/main" id="{ED00E328-4BA7-4DCA-99D5-47B1481975E3}"/>
              </a:ext>
            </a:extLst>
          </p:cNvPr>
          <p:cNvSpPr txBox="1">
            <a:spLocks/>
          </p:cNvSpPr>
          <p:nvPr/>
        </p:nvSpPr>
        <p:spPr>
          <a:xfrm>
            <a:off x="8701088" y="6357938"/>
            <a:ext cx="442912" cy="412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490C5D-AEA8-4823-B9B3-806910A0ECF7}" type="slidenum">
              <a:rPr lang="es-ES" smtClean="0"/>
              <a:pPr/>
              <a:t>47</a:t>
            </a:fld>
            <a:endParaRPr lang="es-ES" dirty="0"/>
          </a:p>
        </p:txBody>
      </p:sp>
    </p:spTree>
    <p:extLst>
      <p:ext uri="{BB962C8B-B14F-4D97-AF65-F5344CB8AC3E}">
        <p14:creationId xmlns:p14="http://schemas.microsoft.com/office/powerpoint/2010/main" val="16009683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3461655" y="1884276"/>
            <a:ext cx="5026945" cy="2998826"/>
          </a:xfrm>
        </p:spPr>
        <p:txBody>
          <a:bodyPr>
            <a:noAutofit/>
          </a:bodyPr>
          <a:lstStyle/>
          <a:p>
            <a:pPr algn="ctr"/>
            <a:r>
              <a:rPr lang="es-ES" sz="8000" b="0" dirty="0" err="1"/>
              <a:t>Thank</a:t>
            </a:r>
            <a:r>
              <a:rPr lang="es-ES" sz="8000" b="0" dirty="0"/>
              <a:t> </a:t>
            </a:r>
            <a:r>
              <a:rPr lang="es-ES" sz="8000" b="0" dirty="0" err="1"/>
              <a:t>you</a:t>
            </a:r>
            <a:r>
              <a:rPr lang="es-ES" sz="8000" b="0" dirty="0"/>
              <a:t> </a:t>
            </a:r>
          </a:p>
        </p:txBody>
      </p:sp>
      <p:sp>
        <p:nvSpPr>
          <p:cNvPr id="2" name="Subtítulo 1"/>
          <p:cNvSpPr>
            <a:spLocks noGrp="1"/>
          </p:cNvSpPr>
          <p:nvPr>
            <p:ph type="subTitle" idx="1"/>
          </p:nvPr>
        </p:nvSpPr>
        <p:spPr>
          <a:xfrm>
            <a:off x="3603066" y="6107242"/>
            <a:ext cx="4569950" cy="464416"/>
          </a:xfrm>
        </p:spPr>
        <p:txBody>
          <a:bodyPr/>
          <a:lstStyle/>
          <a:p>
            <a:pPr algn="ctr"/>
            <a:r>
              <a:rPr lang="es-ES" sz="2800" dirty="0">
                <a:solidFill>
                  <a:srgbClr val="004890"/>
                </a:solidFill>
                <a:ea typeface="+mj-ea"/>
                <a:cs typeface="+mj-cs"/>
              </a:rPr>
              <a:t>oriol.tinto@bsc.es</a:t>
            </a:r>
          </a:p>
        </p:txBody>
      </p:sp>
      <p:pic>
        <p:nvPicPr>
          <p:cNvPr id="5" name="Picture 2" descr="http://www.otsa.es/images/logos/caos-ua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5476" y="1728576"/>
            <a:ext cx="1899301" cy="513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972815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A5C88-AF9C-4926-8AA7-8825E881BBF0}"/>
              </a:ext>
            </a:extLst>
          </p:cNvPr>
          <p:cNvSpPr>
            <a:spLocks noGrp="1"/>
          </p:cNvSpPr>
          <p:nvPr>
            <p:ph type="title"/>
          </p:nvPr>
        </p:nvSpPr>
        <p:spPr/>
        <p:txBody>
          <a:bodyPr/>
          <a:lstStyle/>
          <a:p>
            <a:r>
              <a:rPr lang="ca-ES" dirty="0"/>
              <a:t>Motivation</a:t>
            </a:r>
          </a:p>
        </p:txBody>
      </p:sp>
      <p:pic>
        <p:nvPicPr>
          <p:cNvPr id="4" name="Global, Arctic, and Antarctic Sea Ice Area Spiral March 2018 GlobalWarming ClimateChange">
            <a:hlinkClick r:id="" action="ppaction://media"/>
            <a:extLst>
              <a:ext uri="{FF2B5EF4-FFF2-40B4-BE49-F238E27FC236}">
                <a16:creationId xmlns:a16="http://schemas.microsoft.com/office/drawing/2014/main" id="{3360863A-6A56-4B83-A559-58673B0DBCC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62175" y="1214438"/>
            <a:ext cx="4833938" cy="4833937"/>
          </a:xfrm>
        </p:spPr>
      </p:pic>
      <p:sp>
        <p:nvSpPr>
          <p:cNvPr id="5" name="Slide Number Placeholder 1">
            <a:extLst>
              <a:ext uri="{FF2B5EF4-FFF2-40B4-BE49-F238E27FC236}">
                <a16:creationId xmlns:a16="http://schemas.microsoft.com/office/drawing/2014/main" id="{4ED8A20F-7ED7-4AB2-8D78-75658BD7FD20}"/>
              </a:ext>
            </a:extLst>
          </p:cNvPr>
          <p:cNvSpPr txBox="1">
            <a:spLocks/>
          </p:cNvSpPr>
          <p:nvPr/>
        </p:nvSpPr>
        <p:spPr>
          <a:xfrm>
            <a:off x="8701088" y="6357938"/>
            <a:ext cx="442912" cy="412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490C5D-AEA8-4823-B9B3-806910A0ECF7}" type="slidenum">
              <a:rPr lang="es-ES" smtClean="0"/>
              <a:pPr/>
              <a:t>5</a:t>
            </a:fld>
            <a:endParaRPr lang="es-ES" dirty="0"/>
          </a:p>
        </p:txBody>
      </p:sp>
    </p:spTree>
    <p:extLst>
      <p:ext uri="{BB962C8B-B14F-4D97-AF65-F5344CB8AC3E}">
        <p14:creationId xmlns:p14="http://schemas.microsoft.com/office/powerpoint/2010/main" val="18728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133" y="1459283"/>
            <a:ext cx="8491735" cy="4319428"/>
          </a:xfrm>
          <a:prstGeom prst="rect">
            <a:avLst/>
          </a:prstGeom>
        </p:spPr>
      </p:pic>
      <p:sp>
        <p:nvSpPr>
          <p:cNvPr id="6" name="Rectangle 5"/>
          <p:cNvSpPr/>
          <p:nvPr/>
        </p:nvSpPr>
        <p:spPr>
          <a:xfrm>
            <a:off x="1187624" y="5877272"/>
            <a:ext cx="6768752" cy="523220"/>
          </a:xfrm>
          <a:prstGeom prst="rect">
            <a:avLst/>
          </a:prstGeom>
        </p:spPr>
        <p:txBody>
          <a:bodyPr wrap="square">
            <a:spAutoFit/>
          </a:bodyPr>
          <a:lstStyle/>
          <a:p>
            <a:pPr algn="ctr"/>
            <a:r>
              <a:rPr lang="en-US" sz="1400" dirty="0" err="1"/>
              <a:t>Neumayer</a:t>
            </a:r>
            <a:r>
              <a:rPr lang="en-US" sz="1400" dirty="0"/>
              <a:t> Glacier shrinks on South Georgia Island  </a:t>
            </a:r>
          </a:p>
          <a:p>
            <a:pPr algn="ctr"/>
            <a:r>
              <a:rPr lang="en-US" sz="1400" b="1" dirty="0">
                <a:effectLst>
                  <a:outerShdw blurRad="38100" dist="38100" dir="2700000" algn="tl">
                    <a:srgbClr val="000000">
                      <a:alpha val="43137"/>
                    </a:srgbClr>
                  </a:outerShdw>
                </a:effectLst>
              </a:rPr>
              <a:t>January 11, 2005 </a:t>
            </a:r>
            <a:r>
              <a:rPr lang="en-US" sz="1400" dirty="0"/>
              <a:t>- September 14, 2016</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1599" y="4941168"/>
            <a:ext cx="616833" cy="602605"/>
          </a:xfrm>
          <a:prstGeom prst="rect">
            <a:avLst/>
          </a:prstGeom>
        </p:spPr>
      </p:pic>
      <p:sp>
        <p:nvSpPr>
          <p:cNvPr id="8" name="Slide Number Placeholder 1">
            <a:extLst>
              <a:ext uri="{FF2B5EF4-FFF2-40B4-BE49-F238E27FC236}">
                <a16:creationId xmlns:a16="http://schemas.microsoft.com/office/drawing/2014/main" id="{94E49FA6-44E2-49DE-BEF3-CB3D1C0E12A2}"/>
              </a:ext>
            </a:extLst>
          </p:cNvPr>
          <p:cNvSpPr txBox="1">
            <a:spLocks/>
          </p:cNvSpPr>
          <p:nvPr/>
        </p:nvSpPr>
        <p:spPr>
          <a:xfrm>
            <a:off x="8701088" y="6357938"/>
            <a:ext cx="442912" cy="412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490C5D-AEA8-4823-B9B3-806910A0ECF7}" type="slidenum">
              <a:rPr lang="es-ES" smtClean="0"/>
              <a:pPr/>
              <a:t>6</a:t>
            </a:fld>
            <a:endParaRPr lang="es-ES" dirty="0"/>
          </a:p>
        </p:txBody>
      </p:sp>
    </p:spTree>
    <p:extLst>
      <p:ext uri="{BB962C8B-B14F-4D97-AF65-F5344CB8AC3E}">
        <p14:creationId xmlns:p14="http://schemas.microsoft.com/office/powerpoint/2010/main" val="3234644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a:t>
            </a:r>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107" y="1459283"/>
            <a:ext cx="8485784" cy="431942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1599" y="4941168"/>
            <a:ext cx="616833" cy="602605"/>
          </a:xfrm>
          <a:prstGeom prst="rect">
            <a:avLst/>
          </a:prstGeom>
        </p:spPr>
      </p:pic>
      <p:sp>
        <p:nvSpPr>
          <p:cNvPr id="10" name="Rectangle 9"/>
          <p:cNvSpPr/>
          <p:nvPr/>
        </p:nvSpPr>
        <p:spPr>
          <a:xfrm>
            <a:off x="1187624" y="5877272"/>
            <a:ext cx="6768752" cy="523220"/>
          </a:xfrm>
          <a:prstGeom prst="rect">
            <a:avLst/>
          </a:prstGeom>
        </p:spPr>
        <p:txBody>
          <a:bodyPr wrap="square">
            <a:spAutoFit/>
          </a:bodyPr>
          <a:lstStyle/>
          <a:p>
            <a:pPr algn="ctr"/>
            <a:r>
              <a:rPr lang="en-US" sz="1400" dirty="0" err="1"/>
              <a:t>Neumayer</a:t>
            </a:r>
            <a:r>
              <a:rPr lang="en-US" sz="1400" dirty="0"/>
              <a:t> Glacier shrinks on South Georgia Island  </a:t>
            </a:r>
          </a:p>
          <a:p>
            <a:pPr algn="ctr"/>
            <a:r>
              <a:rPr lang="en-US" sz="1400" dirty="0"/>
              <a:t>January 11, 2005 - </a:t>
            </a:r>
            <a:r>
              <a:rPr lang="en-US" sz="1400" b="1" dirty="0">
                <a:effectLst>
                  <a:outerShdw blurRad="38100" dist="38100" dir="2700000" algn="tl">
                    <a:srgbClr val="000000">
                      <a:alpha val="43137"/>
                    </a:srgbClr>
                  </a:outerShdw>
                </a:effectLst>
              </a:rPr>
              <a:t>September 14, 2016</a:t>
            </a:r>
          </a:p>
        </p:txBody>
      </p:sp>
      <p:sp>
        <p:nvSpPr>
          <p:cNvPr id="8" name="Slide Number Placeholder 1">
            <a:extLst>
              <a:ext uri="{FF2B5EF4-FFF2-40B4-BE49-F238E27FC236}">
                <a16:creationId xmlns:a16="http://schemas.microsoft.com/office/drawing/2014/main" id="{2B62F679-F82E-4217-A1E6-D54D9822DACB}"/>
              </a:ext>
            </a:extLst>
          </p:cNvPr>
          <p:cNvSpPr txBox="1">
            <a:spLocks/>
          </p:cNvSpPr>
          <p:nvPr/>
        </p:nvSpPr>
        <p:spPr>
          <a:xfrm>
            <a:off x="8701088" y="6357938"/>
            <a:ext cx="442912" cy="412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490C5D-AEA8-4823-B9B3-806910A0ECF7}" type="slidenum">
              <a:rPr lang="es-ES" smtClean="0"/>
              <a:pPr/>
              <a:t>7</a:t>
            </a:fld>
            <a:endParaRPr lang="es-ES" dirty="0"/>
          </a:p>
        </p:txBody>
      </p:sp>
    </p:spTree>
    <p:extLst>
      <p:ext uri="{BB962C8B-B14F-4D97-AF65-F5344CB8AC3E}">
        <p14:creationId xmlns:p14="http://schemas.microsoft.com/office/powerpoint/2010/main" val="116397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a:t>
            </a:r>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9283"/>
            <a:ext cx="9144000" cy="4319428"/>
          </a:xfrm>
          <a:prstGeom prst="rect">
            <a:avLst/>
          </a:prstGeom>
        </p:spPr>
      </p:pic>
      <p:sp>
        <p:nvSpPr>
          <p:cNvPr id="6" name="Rectangle 5"/>
          <p:cNvSpPr/>
          <p:nvPr/>
        </p:nvSpPr>
        <p:spPr>
          <a:xfrm>
            <a:off x="1187624" y="5955969"/>
            <a:ext cx="6768752" cy="523220"/>
          </a:xfrm>
          <a:prstGeom prst="rect">
            <a:avLst/>
          </a:prstGeom>
        </p:spPr>
        <p:txBody>
          <a:bodyPr wrap="square">
            <a:spAutoFit/>
          </a:bodyPr>
          <a:lstStyle/>
          <a:p>
            <a:pPr algn="ctr"/>
            <a:r>
              <a:rPr lang="en-US" sz="1400" dirty="0"/>
              <a:t>Persistent drought shrinks Lake </a:t>
            </a:r>
            <a:r>
              <a:rPr lang="en-US" sz="1400" dirty="0" err="1"/>
              <a:t>Cachuma</a:t>
            </a:r>
            <a:r>
              <a:rPr lang="en-US" sz="1400" dirty="0"/>
              <a:t>, Southern California  </a:t>
            </a:r>
          </a:p>
          <a:p>
            <a:pPr algn="ctr"/>
            <a:r>
              <a:rPr lang="en-US" sz="1400" b="1" dirty="0">
                <a:effectLst>
                  <a:outerShdw blurRad="38100" dist="38100" dir="2700000" algn="tl">
                    <a:srgbClr val="000000">
                      <a:alpha val="43137"/>
                    </a:srgbClr>
                  </a:outerShdw>
                </a:effectLst>
              </a:rPr>
              <a:t>October 27, 2013</a:t>
            </a:r>
            <a:r>
              <a:rPr lang="en-US" sz="1400" dirty="0">
                <a:effectLst>
                  <a:outerShdw blurRad="38100" dist="38100" dir="2700000" algn="tl">
                    <a:srgbClr val="000000">
                      <a:alpha val="43137"/>
                    </a:srgbClr>
                  </a:outerShdw>
                </a:effectLst>
              </a:rPr>
              <a:t> </a:t>
            </a:r>
            <a:r>
              <a:rPr lang="en-US" sz="1400" dirty="0"/>
              <a:t>- October 19, 2016</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1599" y="4941168"/>
            <a:ext cx="616833" cy="602605"/>
          </a:xfrm>
          <a:prstGeom prst="rect">
            <a:avLst/>
          </a:prstGeom>
        </p:spPr>
      </p:pic>
      <p:sp>
        <p:nvSpPr>
          <p:cNvPr id="7" name="Slide Number Placeholder 1">
            <a:extLst>
              <a:ext uri="{FF2B5EF4-FFF2-40B4-BE49-F238E27FC236}">
                <a16:creationId xmlns:a16="http://schemas.microsoft.com/office/drawing/2014/main" id="{EAE4794E-C72F-4F35-8432-8AAE90D93574}"/>
              </a:ext>
            </a:extLst>
          </p:cNvPr>
          <p:cNvSpPr txBox="1">
            <a:spLocks/>
          </p:cNvSpPr>
          <p:nvPr/>
        </p:nvSpPr>
        <p:spPr>
          <a:xfrm>
            <a:off x="8701088" y="6376600"/>
            <a:ext cx="442912" cy="412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490C5D-AEA8-4823-B9B3-806910A0ECF7}" type="slidenum">
              <a:rPr lang="es-ES" smtClean="0"/>
              <a:pPr/>
              <a:t>8</a:t>
            </a:fld>
            <a:endParaRPr lang="es-ES" dirty="0"/>
          </a:p>
        </p:txBody>
      </p:sp>
    </p:spTree>
    <p:extLst>
      <p:ext uri="{BB962C8B-B14F-4D97-AF65-F5344CB8AC3E}">
        <p14:creationId xmlns:p14="http://schemas.microsoft.com/office/powerpoint/2010/main" val="892923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a:t>
            </a:r>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5" y="1459283"/>
            <a:ext cx="9137591" cy="431942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1599" y="4941168"/>
            <a:ext cx="616833" cy="602605"/>
          </a:xfrm>
          <a:prstGeom prst="rect">
            <a:avLst/>
          </a:prstGeom>
        </p:spPr>
      </p:pic>
      <p:sp>
        <p:nvSpPr>
          <p:cNvPr id="10" name="Rectangle 9"/>
          <p:cNvSpPr/>
          <p:nvPr/>
        </p:nvSpPr>
        <p:spPr>
          <a:xfrm>
            <a:off x="1187624" y="5955969"/>
            <a:ext cx="6768752" cy="523220"/>
          </a:xfrm>
          <a:prstGeom prst="rect">
            <a:avLst/>
          </a:prstGeom>
        </p:spPr>
        <p:txBody>
          <a:bodyPr wrap="square">
            <a:spAutoFit/>
          </a:bodyPr>
          <a:lstStyle/>
          <a:p>
            <a:pPr algn="ctr"/>
            <a:r>
              <a:rPr lang="en-US" sz="1400" dirty="0"/>
              <a:t>Persistent drought shrinks Lake </a:t>
            </a:r>
            <a:r>
              <a:rPr lang="en-US" sz="1400" dirty="0" err="1"/>
              <a:t>Cachuma</a:t>
            </a:r>
            <a:r>
              <a:rPr lang="en-US" sz="1400" dirty="0"/>
              <a:t>, Southern California  </a:t>
            </a:r>
          </a:p>
          <a:p>
            <a:pPr algn="ctr"/>
            <a:r>
              <a:rPr lang="en-US" sz="1400" dirty="0"/>
              <a:t>October 27, 2013 - </a:t>
            </a:r>
            <a:r>
              <a:rPr lang="en-US" sz="1400" b="1" dirty="0">
                <a:effectLst>
                  <a:outerShdw blurRad="38100" dist="38100" dir="2700000" algn="tl">
                    <a:srgbClr val="000000">
                      <a:alpha val="43137"/>
                    </a:srgbClr>
                  </a:outerShdw>
                </a:effectLst>
              </a:rPr>
              <a:t>October 19, 2016</a:t>
            </a:r>
          </a:p>
        </p:txBody>
      </p:sp>
      <p:sp>
        <p:nvSpPr>
          <p:cNvPr id="7" name="Slide Number Placeholder 1">
            <a:extLst>
              <a:ext uri="{FF2B5EF4-FFF2-40B4-BE49-F238E27FC236}">
                <a16:creationId xmlns:a16="http://schemas.microsoft.com/office/drawing/2014/main" id="{8D38227C-FCB8-4EFA-A42F-D4163DEB7D35}"/>
              </a:ext>
            </a:extLst>
          </p:cNvPr>
          <p:cNvSpPr txBox="1">
            <a:spLocks/>
          </p:cNvSpPr>
          <p:nvPr/>
        </p:nvSpPr>
        <p:spPr>
          <a:xfrm>
            <a:off x="8701088" y="6357938"/>
            <a:ext cx="442912" cy="412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490C5D-AEA8-4823-B9B3-806910A0ECF7}" type="slidenum">
              <a:rPr lang="es-ES" smtClean="0"/>
              <a:pPr/>
              <a:t>9</a:t>
            </a:fld>
            <a:endParaRPr lang="es-ES" dirty="0"/>
          </a:p>
        </p:txBody>
      </p:sp>
    </p:spTree>
    <p:extLst>
      <p:ext uri="{BB962C8B-B14F-4D97-AF65-F5344CB8AC3E}">
        <p14:creationId xmlns:p14="http://schemas.microsoft.com/office/powerpoint/2010/main" val="275143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4324</TotalTime>
  <Words>1633</Words>
  <Application>Microsoft Office PowerPoint</Application>
  <PresentationFormat>On-screen Show (4:3)</PresentationFormat>
  <Paragraphs>265</Paragraphs>
  <Slides>48</Slides>
  <Notes>10</Notes>
  <HiddenSlides>1</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ＭＳ Ｐゴシック</vt:lpstr>
      <vt:lpstr>Arial</vt:lpstr>
      <vt:lpstr>Calibri</vt:lpstr>
      <vt:lpstr>Calibri Light</vt:lpstr>
      <vt:lpstr>Cambria Math</vt:lpstr>
      <vt:lpstr>Merriweather</vt:lpstr>
      <vt:lpstr>Whitney-Bold</vt:lpstr>
      <vt:lpstr>Whitney-Medium</vt:lpstr>
      <vt:lpstr>Tema de Office</vt:lpstr>
      <vt:lpstr>NEMO: Towards exa-scale ocean simulation</vt:lpstr>
      <vt:lpstr>Outline</vt:lpstr>
      <vt:lpstr>Introduction</vt:lpstr>
      <vt:lpstr>Motivation</vt:lpstr>
      <vt:lpstr>Motivation</vt:lpstr>
      <vt:lpstr>Motivation</vt:lpstr>
      <vt:lpstr>Motivation</vt:lpstr>
      <vt:lpstr>Motivation</vt:lpstr>
      <vt:lpstr>Motivation</vt:lpstr>
      <vt:lpstr>Motivation</vt:lpstr>
      <vt:lpstr>Motivation</vt:lpstr>
      <vt:lpstr>PowerPoint Presentation</vt:lpstr>
      <vt:lpstr>A climate modeling Timeline</vt:lpstr>
      <vt:lpstr>A climate modeling Timeline</vt:lpstr>
      <vt:lpstr>A climate modeling Timeline</vt:lpstr>
      <vt:lpstr>Challenges</vt:lpstr>
      <vt:lpstr>Challenges</vt:lpstr>
      <vt:lpstr>Challenges</vt:lpstr>
      <vt:lpstr>Challenges</vt:lpstr>
      <vt:lpstr>Challenges</vt:lpstr>
      <vt:lpstr>Objectives</vt:lpstr>
      <vt:lpstr>Work Done</vt:lpstr>
      <vt:lpstr>Stress Test</vt:lpstr>
      <vt:lpstr>Impact of Communication</vt:lpstr>
      <vt:lpstr>Optimizations</vt:lpstr>
      <vt:lpstr>Optimizations</vt:lpstr>
      <vt:lpstr>Optimizations</vt:lpstr>
      <vt:lpstr>Optimizations</vt:lpstr>
      <vt:lpstr>Optimization Impact</vt:lpstr>
      <vt:lpstr>Optimization Impact on ORCA025 simulations</vt:lpstr>
      <vt:lpstr>Impact of our work</vt:lpstr>
      <vt:lpstr>ELPiN</vt:lpstr>
      <vt:lpstr>ELPiN</vt:lpstr>
      <vt:lpstr>ELPiN</vt:lpstr>
      <vt:lpstr>Impact of our work</vt:lpstr>
      <vt:lpstr>Exploring the use of mixed Precision</vt:lpstr>
      <vt:lpstr>Reduced Precision Emulator</vt:lpstr>
      <vt:lpstr>Method</vt:lpstr>
      <vt:lpstr>Implementing the emulator</vt:lpstr>
      <vt:lpstr>Preparing tests to analyze the impact of the numerical precision </vt:lpstr>
      <vt:lpstr>Executing the tests</vt:lpstr>
      <vt:lpstr>Assimilate the results</vt:lpstr>
      <vt:lpstr>Exploring the use of mixed Precision</vt:lpstr>
      <vt:lpstr>Collaborations</vt:lpstr>
      <vt:lpstr>Collaborations</vt:lpstr>
      <vt:lpstr>Conclusions</vt:lpstr>
      <vt:lpstr>Conclusions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BSC Slides v.1</dc:title>
  <dc:creator>BSC-CNS</dc:creator>
  <cp:lastModifiedBy>Oriol Tinto Prims</cp:lastModifiedBy>
  <cp:revision>301</cp:revision>
  <dcterms:created xsi:type="dcterms:W3CDTF">2016-07-07T10:13:32Z</dcterms:created>
  <dcterms:modified xsi:type="dcterms:W3CDTF">2018-04-24T09:09:09Z</dcterms:modified>
</cp:coreProperties>
</file>