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276" r:id="rId2"/>
    <p:sldId id="280" r:id="rId3"/>
    <p:sldId id="279" r:id="rId4"/>
    <p:sldId id="282" r:id="rId5"/>
    <p:sldId id="283" r:id="rId6"/>
    <p:sldId id="284" r:id="rId7"/>
    <p:sldId id="286" r:id="rId8"/>
    <p:sldId id="287" r:id="rId9"/>
    <p:sldId id="288" r:id="rId10"/>
    <p:sldId id="289" r:id="rId11"/>
    <p:sldId id="290" r:id="rId12"/>
    <p:sldId id="291" r:id="rId13"/>
    <p:sldId id="292" r:id="rId14"/>
    <p:sldId id="285" r:id="rId15"/>
    <p:sldId id="295" r:id="rId16"/>
    <p:sldId id="275"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BAE40"/>
          </p15:clr>
        </p15:guide>
        <p15:guide id="3" pos="2048" userDrawn="1">
          <p15:clr>
            <a:srgbClr val="FBAE40"/>
          </p15:clr>
        </p15:guide>
        <p15:guide id="4" orient="horz" pos="1117" userDrawn="1">
          <p15:clr>
            <a:srgbClr val="FBAE40"/>
          </p15:clr>
        </p15:guide>
        <p15:guide id="5" orient="horz" pos="2908" userDrawn="1">
          <p15:clr>
            <a:srgbClr val="FBAE40"/>
          </p15:clr>
        </p15:guide>
        <p15:guide id="6" pos="25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134D5F"/>
    <a:srgbClr val="336475"/>
    <a:srgbClr val="3E4B52"/>
    <a:srgbClr val="3B484F"/>
    <a:srgbClr val="2A373E"/>
    <a:srgbClr val="014B6E"/>
    <a:srgbClr val="084C5E"/>
    <a:srgbClr val="A8D0C7"/>
    <a:srgbClr val="090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788" autoAdjust="0"/>
  </p:normalViewPr>
  <p:slideViewPr>
    <p:cSldViewPr snapToGrid="0" showGuides="1">
      <p:cViewPr varScale="1">
        <p:scale>
          <a:sx n="48" d="100"/>
          <a:sy n="48" d="100"/>
        </p:scale>
        <p:origin x="1256" y="32"/>
      </p:cViewPr>
      <p:guideLst>
        <p:guide pos="3840"/>
        <p:guide pos="2048"/>
        <p:guide orient="horz" pos="1117"/>
        <p:guide orient="horz" pos="2908"/>
        <p:guide pos="2570"/>
      </p:guideLst>
    </p:cSldViewPr>
  </p:slideViewPr>
  <p:notesTextViewPr>
    <p:cViewPr>
      <p:scale>
        <a:sx n="3" d="2"/>
        <a:sy n="3" d="2"/>
      </p:scale>
      <p:origin x="0" y="0"/>
    </p:cViewPr>
  </p:notesTextViewPr>
  <p:notesViewPr>
    <p:cSldViewPr snapToGrid="0" showGuides="1">
      <p:cViewPr varScale="1">
        <p:scale>
          <a:sx n="86" d="100"/>
          <a:sy n="86" d="100"/>
        </p:scale>
        <p:origin x="2928" y="96"/>
      </p:cViewPr>
      <p:guideLst/>
    </p:cSldViewPr>
  </p:notesViewPr>
  <p:gridSpacing cx="120000" cy="12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8F00F2-8E3E-4EF9-ABA6-FD0A0C1B3085}" type="datetimeFigureOut">
              <a:rPr lang="es-ES" smtClean="0"/>
              <a:t>17/05/2022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A8D5D-EC9E-40FC-98EC-CD281E4E88AF}" type="slidenum">
              <a:rPr lang="es-ES" smtClean="0"/>
              <a:t>‹#›</a:t>
            </a:fld>
            <a:endParaRPr lang="es-ES"/>
          </a:p>
        </p:txBody>
      </p:sp>
    </p:spTree>
    <p:extLst>
      <p:ext uri="{BB962C8B-B14F-4D97-AF65-F5344CB8AC3E}">
        <p14:creationId xmlns:p14="http://schemas.microsoft.com/office/powerpoint/2010/main" val="352769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D26F5-FCB5-4871-BC6C-8C09327337A8}" type="datetimeFigureOut">
              <a:rPr lang="en-GB" smtClean="0"/>
              <a:t>17/05/2022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8CE33-338D-4AAF-89D2-BE1A7AF51469}" type="slidenum">
              <a:rPr lang="en-GB" smtClean="0"/>
              <a:t>‹#›</a:t>
            </a:fld>
            <a:endParaRPr lang="en-GB"/>
          </a:p>
        </p:txBody>
      </p:sp>
    </p:spTree>
    <p:extLst>
      <p:ext uri="{BB962C8B-B14F-4D97-AF65-F5344CB8AC3E}">
        <p14:creationId xmlns:p14="http://schemas.microsoft.com/office/powerpoint/2010/main" val="410696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just to show that climate services are any piece of climate information that can be useful to advice decision-making, and this includes from raw data, to graphs, outlooks, a piece of advice or a decision-support tool, etc. In our team we focus on the provision of climate predictions that we tailor to the specific requirements of users to go from climate data to climate information</a:t>
            </a:r>
          </a:p>
        </p:txBody>
      </p:sp>
      <p:sp>
        <p:nvSpPr>
          <p:cNvPr id="4" name="Slide Number Placeholder 3"/>
          <p:cNvSpPr>
            <a:spLocks noGrp="1"/>
          </p:cNvSpPr>
          <p:nvPr>
            <p:ph type="sldNum" sz="quarter" idx="5"/>
          </p:nvPr>
        </p:nvSpPr>
        <p:spPr/>
        <p:txBody>
          <a:bodyPr/>
          <a:lstStyle/>
          <a:p>
            <a:fld id="{3E58CE33-338D-4AAF-89D2-BE1A7AF51469}" type="slidenum">
              <a:rPr lang="en-GB" smtClean="0"/>
              <a:t>4</a:t>
            </a:fld>
            <a:endParaRPr lang="en-GB"/>
          </a:p>
        </p:txBody>
      </p:sp>
    </p:spTree>
    <p:extLst>
      <p:ext uri="{BB962C8B-B14F-4D97-AF65-F5344CB8AC3E}">
        <p14:creationId xmlns:p14="http://schemas.microsoft.com/office/powerpoint/2010/main" val="14785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Times New Roman" panose="02020603050405020304" pitchFamily="18" charset="0"/>
              </a:rPr>
              <a:t>Various centres produce their own forecasts ahead of each hurricane season, which typically occurs </a:t>
            </a:r>
            <a:r>
              <a:rPr lang="en-GB" sz="1400" dirty="0">
                <a:solidFill>
                  <a:srgbClr val="000000"/>
                </a:solidFill>
                <a:effectLst/>
                <a:latin typeface="Calibri" panose="020F0502020204030204" pitchFamily="34" charset="0"/>
                <a:ea typeface="Times New Roman" panose="02020603050405020304" pitchFamily="18" charset="0"/>
              </a:rPr>
              <a:t>between June and November. Although hurricane predictions are generally freely available, no regularly updated and centralised repository facilitating the comparison between different predictions and making this information easy to find existed to date</a:t>
            </a:r>
            <a:endParaRPr lang="en-GB" dirty="0"/>
          </a:p>
        </p:txBody>
      </p:sp>
      <p:sp>
        <p:nvSpPr>
          <p:cNvPr id="4" name="Slide Number Placeholder 3"/>
          <p:cNvSpPr>
            <a:spLocks noGrp="1"/>
          </p:cNvSpPr>
          <p:nvPr>
            <p:ph type="sldNum" sz="quarter" idx="5"/>
          </p:nvPr>
        </p:nvSpPr>
        <p:spPr/>
        <p:txBody>
          <a:bodyPr/>
          <a:lstStyle/>
          <a:p>
            <a:fld id="{3E58CE33-338D-4AAF-89D2-BE1A7AF51469}" type="slidenum">
              <a:rPr lang="en-GB" smtClean="0"/>
              <a:t>7</a:t>
            </a:fld>
            <a:endParaRPr lang="en-GB"/>
          </a:p>
        </p:txBody>
      </p:sp>
    </p:spTree>
    <p:extLst>
      <p:ext uri="{BB962C8B-B14F-4D97-AF65-F5344CB8AC3E}">
        <p14:creationId xmlns:p14="http://schemas.microsoft.com/office/powerpoint/2010/main" val="113924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err="1">
                <a:solidFill>
                  <a:srgbClr val="FF0000"/>
                </a:solidFill>
                <a:effectLst/>
                <a:latin typeface="Arial" panose="020B0604020202020204" pitchFamily="34" charset="0"/>
                <a:ea typeface="Arial" panose="020B0604020202020204" pitchFamily="34" charset="0"/>
              </a:rPr>
              <a:t>Most</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recent</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hurricane</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forecasts</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from</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each</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of</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the</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forecasting</a:t>
            </a:r>
            <a:r>
              <a:rPr lang="es-ES" sz="1800" dirty="0">
                <a:solidFill>
                  <a:srgbClr val="FF0000"/>
                </a:solidFill>
                <a:effectLst/>
                <a:latin typeface="Arial" panose="020B0604020202020204" pitchFamily="34" charset="0"/>
                <a:ea typeface="Arial" panose="020B0604020202020204" pitchFamily="34" charset="0"/>
              </a:rPr>
              <a:t> centers. </a:t>
            </a:r>
            <a:r>
              <a:rPr lang="es-ES" sz="1800" dirty="0" err="1">
                <a:solidFill>
                  <a:srgbClr val="FF0000"/>
                </a:solidFill>
                <a:effectLst/>
                <a:latin typeface="Arial" panose="020B0604020202020204" pitchFamily="34" charset="0"/>
                <a:ea typeface="Arial" panose="020B0604020202020204" pitchFamily="34" charset="0"/>
              </a:rPr>
              <a:t>Limits</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for</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the</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activity</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levels</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correspond</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to</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the</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tercile</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distributions</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low</a:t>
            </a:r>
            <a:r>
              <a:rPr lang="es-ES" sz="1800" dirty="0">
                <a:solidFill>
                  <a:srgbClr val="FF0000"/>
                </a:solidFill>
                <a:effectLst/>
                <a:latin typeface="Arial" panose="020B0604020202020204" pitchFamily="34" charset="0"/>
                <a:ea typeface="Arial" panose="020B0604020202020204" pitchFamily="34" charset="0"/>
              </a:rPr>
              <a:t>, normal and </a:t>
            </a:r>
            <a:r>
              <a:rPr lang="es-ES" sz="1800" dirty="0" err="1">
                <a:solidFill>
                  <a:srgbClr val="FF0000"/>
                </a:solidFill>
                <a:effectLst/>
                <a:latin typeface="Arial" panose="020B0604020202020204" pitchFamily="34" charset="0"/>
                <a:ea typeface="Arial" panose="020B0604020202020204" pitchFamily="34" charset="0"/>
              </a:rPr>
              <a:t>high</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activity</a:t>
            </a:r>
            <a:r>
              <a:rPr lang="es-ES" sz="1800" dirty="0">
                <a:solidFill>
                  <a:srgbClr val="FF0000"/>
                </a:solidFill>
                <a:effectLst/>
                <a:latin typeface="Arial" panose="020B0604020202020204" pitchFamily="34" charset="0"/>
                <a:ea typeface="Arial" panose="020B0604020202020204" pitchFamily="34" charset="0"/>
              </a:rPr>
              <a:t>) </a:t>
            </a:r>
            <a:r>
              <a:rPr lang="es-ES" sz="1800" dirty="0" err="1">
                <a:solidFill>
                  <a:srgbClr val="FF0000"/>
                </a:solidFill>
                <a:effectLst/>
                <a:latin typeface="Arial" panose="020B0604020202020204" pitchFamily="34" charset="0"/>
                <a:ea typeface="Arial" panose="020B0604020202020204" pitchFamily="34" charset="0"/>
              </a:rPr>
              <a:t>from</a:t>
            </a:r>
            <a:r>
              <a:rPr lang="es-ES" sz="1800" dirty="0">
                <a:solidFill>
                  <a:srgbClr val="FF0000"/>
                </a:solidFill>
                <a:effectLst/>
                <a:latin typeface="Arial" panose="020B0604020202020204" pitchFamily="34" charset="0"/>
                <a:ea typeface="Arial" panose="020B0604020202020204" pitchFamily="34" charset="0"/>
              </a:rPr>
              <a:t> 1991 </a:t>
            </a:r>
            <a:r>
              <a:rPr lang="es-ES" sz="1800" dirty="0" err="1">
                <a:solidFill>
                  <a:srgbClr val="FF0000"/>
                </a:solidFill>
                <a:effectLst/>
                <a:latin typeface="Arial" panose="020B0604020202020204" pitchFamily="34" charset="0"/>
                <a:ea typeface="Arial" panose="020B0604020202020204" pitchFamily="34" charset="0"/>
              </a:rPr>
              <a:t>to</a:t>
            </a:r>
            <a:r>
              <a:rPr lang="es-ES" sz="1800" dirty="0">
                <a:solidFill>
                  <a:srgbClr val="FF0000"/>
                </a:solidFill>
                <a:effectLst/>
                <a:latin typeface="Arial" panose="020B0604020202020204" pitchFamily="34" charset="0"/>
                <a:ea typeface="Arial" panose="020B0604020202020204" pitchFamily="34" charset="0"/>
              </a:rPr>
              <a:t> 2020. </a:t>
            </a:r>
            <a:endParaRPr lang="en-GB" dirty="0"/>
          </a:p>
        </p:txBody>
      </p:sp>
      <p:sp>
        <p:nvSpPr>
          <p:cNvPr id="4" name="Slide Number Placeholder 3"/>
          <p:cNvSpPr>
            <a:spLocks noGrp="1"/>
          </p:cNvSpPr>
          <p:nvPr>
            <p:ph type="sldNum" sz="quarter" idx="5"/>
          </p:nvPr>
        </p:nvSpPr>
        <p:spPr/>
        <p:txBody>
          <a:bodyPr/>
          <a:lstStyle/>
          <a:p>
            <a:fld id="{3E58CE33-338D-4AAF-89D2-BE1A7AF51469}" type="slidenum">
              <a:rPr lang="en-GB" smtClean="0"/>
              <a:t>9</a:t>
            </a:fld>
            <a:endParaRPr lang="en-GB"/>
          </a:p>
        </p:txBody>
      </p:sp>
    </p:spTree>
    <p:extLst>
      <p:ext uri="{BB962C8B-B14F-4D97-AF65-F5344CB8AC3E}">
        <p14:creationId xmlns:p14="http://schemas.microsoft.com/office/powerpoint/2010/main" val="276989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1966- first year that the Atlantic was monitored by satellite</a:t>
            </a:r>
          </a:p>
        </p:txBody>
      </p:sp>
      <p:sp>
        <p:nvSpPr>
          <p:cNvPr id="4" name="Slide Number Placeholder 3"/>
          <p:cNvSpPr>
            <a:spLocks noGrp="1"/>
          </p:cNvSpPr>
          <p:nvPr>
            <p:ph type="sldNum" sz="quarter" idx="5"/>
          </p:nvPr>
        </p:nvSpPr>
        <p:spPr/>
        <p:txBody>
          <a:bodyPr/>
          <a:lstStyle/>
          <a:p>
            <a:fld id="{3E58CE33-338D-4AAF-89D2-BE1A7AF51469}" type="slidenum">
              <a:rPr lang="en-GB" smtClean="0"/>
              <a:t>10</a:t>
            </a:fld>
            <a:endParaRPr lang="en-GB"/>
          </a:p>
        </p:txBody>
      </p:sp>
    </p:spTree>
    <p:extLst>
      <p:ext uri="{BB962C8B-B14F-4D97-AF65-F5344CB8AC3E}">
        <p14:creationId xmlns:p14="http://schemas.microsoft.com/office/powerpoint/2010/main" val="14705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Predictions issued in March–April, May–June and July– August can be individually submitted by the forecasting centres. While some forecasters only issue a prediction for the whole season, others provide additional predictions as the season progresses. This is important to consider, since the closer to the hurricane season, the better the prediction should be. The last predictions provided by each forecaster are regularly averaged to compute the number of hurricanes that are expected to affect the North Atlantic basin in the upcoming season.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E58CE33-338D-4AAF-89D2-BE1A7AF51469}" type="slidenum">
              <a:rPr lang="en-GB" smtClean="0"/>
              <a:t>11</a:t>
            </a:fld>
            <a:endParaRPr lang="en-GB"/>
          </a:p>
        </p:txBody>
      </p:sp>
    </p:spTree>
    <p:extLst>
      <p:ext uri="{BB962C8B-B14F-4D97-AF65-F5344CB8AC3E}">
        <p14:creationId xmlns:p14="http://schemas.microsoft.com/office/powerpoint/2010/main" val="78564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Times New Roman" panose="02020603050405020304" pitchFamily="18" charset="0"/>
              </a:rPr>
              <a:t>Other information available on the website include a post-mortem analysis of previous hurricane seasons and background information related to hurricanes and the conditions necessary for their formation</a:t>
            </a:r>
            <a:endParaRPr lang="en-GB" dirty="0"/>
          </a:p>
        </p:txBody>
      </p:sp>
      <p:sp>
        <p:nvSpPr>
          <p:cNvPr id="4" name="Slide Number Placeholder 3"/>
          <p:cNvSpPr>
            <a:spLocks noGrp="1"/>
          </p:cNvSpPr>
          <p:nvPr>
            <p:ph type="sldNum" sz="quarter" idx="5"/>
          </p:nvPr>
        </p:nvSpPr>
        <p:spPr/>
        <p:txBody>
          <a:bodyPr/>
          <a:lstStyle/>
          <a:p>
            <a:fld id="{3E58CE33-338D-4AAF-89D2-BE1A7AF51469}" type="slidenum">
              <a:rPr lang="en-GB" smtClean="0"/>
              <a:t>13</a:t>
            </a:fld>
            <a:endParaRPr lang="en-GB"/>
          </a:p>
        </p:txBody>
      </p:sp>
    </p:spTree>
    <p:extLst>
      <p:ext uri="{BB962C8B-B14F-4D97-AF65-F5344CB8AC3E}">
        <p14:creationId xmlns:p14="http://schemas.microsoft.com/office/powerpoint/2010/main" val="173468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BkrjfmAdvTT5ada87cc"/>
              </a:rPr>
              <a:t>Users from the re/insurance sector identi</a:t>
            </a:r>
            <a:r>
              <a:rPr lang="en-US" sz="1800" b="0" i="0" u="none" strike="noStrike" baseline="0" dirty="0">
                <a:latin typeface="TyjtxjAdvTT5ada87cc+fb"/>
              </a:rPr>
              <a:t>fi</a:t>
            </a:r>
            <a:r>
              <a:rPr lang="en-US" sz="1800" b="0" i="0" u="none" strike="noStrike" baseline="0" dirty="0">
                <a:latin typeface="BkrjfmAdvTT5ada87cc"/>
              </a:rPr>
              <a:t>ed the assessment of risk exposure to be useful for catastrophe evaluation and losses estimation. Knowing the probability of occurrence of extreme events in the near future, re/insurance companies can determine pricing and restrict pay-outs through upper and lower limits (deductibles) of liability or by imposing restrictions and exceptions to insurance contracts. Climate predictions can also be useful to direct the allocation of capital towards situations where risks are more </a:t>
            </a:r>
            <a:r>
              <a:rPr lang="en-US" sz="1800" b="0" i="0" u="none" strike="noStrike" baseline="0">
                <a:latin typeface="BkrjfmAdvTT5ada87cc"/>
              </a:rPr>
              <a:t>likely to occur</a:t>
            </a:r>
            <a:r>
              <a:rPr lang="en-US" sz="1800" b="0" i="0" u="none" strike="noStrike" baseline="0" dirty="0">
                <a:latin typeface="BkrjfmAdvTT5ada87cc"/>
              </a:rPr>
              <a:t>, and can also be used for client warning or claims team preparation </a:t>
            </a:r>
            <a:r>
              <a:rPr lang="en-US" sz="1800" b="0" i="0" u="none" strike="noStrike" baseline="0">
                <a:latin typeface="BkrjfmAdvTT5ada87cc"/>
              </a:rPr>
              <a:t>when an </a:t>
            </a:r>
            <a:r>
              <a:rPr lang="en-GB" sz="1800" b="0" i="0" u="none" strike="noStrike" baseline="0">
                <a:latin typeface="BkrjfmAdvTT5ada87cc"/>
              </a:rPr>
              <a:t>affectation </a:t>
            </a:r>
            <a:r>
              <a:rPr lang="en-GB" sz="1800" b="0" i="0" u="none" strike="noStrike" baseline="0" dirty="0">
                <a:latin typeface="BkrjfmAdvTT5ada87cc"/>
              </a:rPr>
              <a:t>is foreseen.</a:t>
            </a:r>
            <a:endParaRPr lang="en-GB" dirty="0"/>
          </a:p>
        </p:txBody>
      </p:sp>
      <p:sp>
        <p:nvSpPr>
          <p:cNvPr id="4" name="Slide Number Placeholder 3"/>
          <p:cNvSpPr>
            <a:spLocks noGrp="1"/>
          </p:cNvSpPr>
          <p:nvPr>
            <p:ph type="sldNum" sz="quarter" idx="5"/>
          </p:nvPr>
        </p:nvSpPr>
        <p:spPr/>
        <p:txBody>
          <a:bodyPr/>
          <a:lstStyle/>
          <a:p>
            <a:fld id="{3E58CE33-338D-4AAF-89D2-BE1A7AF51469}" type="slidenum">
              <a:rPr lang="en-GB" smtClean="0"/>
              <a:t>14</a:t>
            </a:fld>
            <a:endParaRPr lang="en-GB"/>
          </a:p>
        </p:txBody>
      </p:sp>
    </p:spTree>
    <p:extLst>
      <p:ext uri="{BB962C8B-B14F-4D97-AF65-F5344CB8AC3E}">
        <p14:creationId xmlns:p14="http://schemas.microsoft.com/office/powerpoint/2010/main" val="295515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6"/>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1" name="Rectángulo 10"/>
          <p:cNvSpPr/>
          <p:nvPr userDrawn="1"/>
        </p:nvSpPr>
        <p:spPr>
          <a:xfrm>
            <a:off x="1" y="6095686"/>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6" name="Title 1"/>
          <p:cNvSpPr>
            <a:spLocks noGrp="1"/>
          </p:cNvSpPr>
          <p:nvPr>
            <p:ph type="ctrTitle"/>
          </p:nvPr>
        </p:nvSpPr>
        <p:spPr>
          <a:xfrm>
            <a:off x="4963889"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a:t>Haga clic para modificar el estilo de título del patrón</a:t>
            </a:r>
            <a:endParaRPr lang="en-US" dirty="0"/>
          </a:p>
        </p:txBody>
      </p:sp>
      <p:sp>
        <p:nvSpPr>
          <p:cNvPr id="7" name="Subtitle 2"/>
          <p:cNvSpPr>
            <a:spLocks noGrp="1"/>
          </p:cNvSpPr>
          <p:nvPr>
            <p:ph type="subTitle" idx="1" hasCustomPrompt="1"/>
          </p:nvPr>
        </p:nvSpPr>
        <p:spPr>
          <a:xfrm>
            <a:off x="4963889" y="4762500"/>
            <a:ext cx="6702593" cy="1085850"/>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Name</a:t>
            </a:r>
            <a:endParaRPr lang="es-ES" dirty="0"/>
          </a:p>
          <a:p>
            <a:r>
              <a:rPr lang="es-ES" dirty="0"/>
              <a:t>Position</a:t>
            </a:r>
          </a:p>
        </p:txBody>
      </p:sp>
      <p:sp>
        <p:nvSpPr>
          <p:cNvPr id="8" name="Marcador de texto 14"/>
          <p:cNvSpPr>
            <a:spLocks noGrp="1"/>
          </p:cNvSpPr>
          <p:nvPr>
            <p:ph type="body" sz="quarter" idx="10" hasCustomPrompt="1"/>
          </p:nvPr>
        </p:nvSpPr>
        <p:spPr>
          <a:xfrm>
            <a:off x="325968" y="6095686"/>
            <a:ext cx="3255433" cy="487533"/>
          </a:xfrm>
          <a:prstGeom prst="rect">
            <a:avLst/>
          </a:prstGeom>
        </p:spPr>
        <p:txBody>
          <a:bodyPr anchor="ctr"/>
          <a:lstStyle>
            <a:lvl1pPr marL="0" indent="0" algn="ctr">
              <a:buNone/>
              <a:defRPr>
                <a:solidFill>
                  <a:schemeClr val="bg1"/>
                </a:solidFill>
              </a:defRPr>
            </a:lvl1pPr>
          </a:lstStyle>
          <a:p>
            <a:pPr lvl="0"/>
            <a:r>
              <a:rPr lang="es-ES" dirty="0" err="1"/>
              <a:t>day</a:t>
            </a:r>
            <a:r>
              <a:rPr lang="es-ES" dirty="0"/>
              <a:t>/</a:t>
            </a:r>
            <a:r>
              <a:rPr lang="es-ES" dirty="0" err="1"/>
              <a:t>month</a:t>
            </a:r>
            <a:r>
              <a:rPr lang="es-ES" dirty="0"/>
              <a:t>/</a:t>
            </a:r>
            <a:r>
              <a:rPr lang="es-ES" dirty="0" err="1"/>
              <a:t>year</a:t>
            </a:r>
            <a:endParaRPr lang="es-ES" dirty="0"/>
          </a:p>
        </p:txBody>
      </p:sp>
      <p:sp>
        <p:nvSpPr>
          <p:cNvPr id="9"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err="1"/>
              <a:t>Venue</a:t>
            </a:r>
            <a:endParaRPr lang="es-ES" dirty="0"/>
          </a:p>
        </p:txBody>
      </p:sp>
    </p:spTree>
    <p:extLst>
      <p:ext uri="{BB962C8B-B14F-4D97-AF65-F5344CB8AC3E}">
        <p14:creationId xmlns:p14="http://schemas.microsoft.com/office/powerpoint/2010/main" val="9162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lvl1pPr>
              <a:defRPr b="1"/>
            </a:lvl1pPr>
          </a:lstStyle>
          <a:p>
            <a:r>
              <a:rPr lang="es-ES" dirty="0"/>
              <a:t>Haga clic para modificar el estilo de título del patrón</a:t>
            </a:r>
          </a:p>
        </p:txBody>
      </p:sp>
      <p:sp>
        <p:nvSpPr>
          <p:cNvPr id="8" name="Marcador de texto 2"/>
          <p:cNvSpPr>
            <a:spLocks noGrp="1"/>
          </p:cNvSpPr>
          <p:nvPr>
            <p:ph idx="1"/>
          </p:nvPr>
        </p:nvSpPr>
        <p:spPr>
          <a:xfrm>
            <a:off x="603657" y="1514475"/>
            <a:ext cx="10984685" cy="4662488"/>
          </a:xfrm>
          <a:prstGeom prst="rect">
            <a:avLst/>
          </a:prstGeom>
        </p:spPr>
        <p:txBody>
          <a:bodyPr vert="horz" lIns="91440" tIns="45720" rIns="91440" bIns="45720" rtlCol="0">
            <a:normAutofit/>
          </a:bodyPr>
          <a:lstStyle>
            <a:lvl1pPr>
              <a:defRPr sz="2000"/>
            </a:lvl1pPr>
            <a:lvl2pPr>
              <a:defRPr sz="1800"/>
            </a:lvl2pPr>
            <a:lvl3pPr>
              <a:defRPr sz="1600"/>
            </a:lvl3pPr>
            <a:lvl4pPr>
              <a:defRPr sz="1600"/>
            </a:lvl4pPr>
            <a:lvl5pPr>
              <a:defRPr sz="1600"/>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91756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p>
        </p:txBody>
      </p:sp>
      <p:sp>
        <p:nvSpPr>
          <p:cNvPr id="8" name="Marcador de contenido 2"/>
          <p:cNvSpPr>
            <a:spLocks noGrp="1"/>
          </p:cNvSpPr>
          <p:nvPr>
            <p:ph idx="1"/>
          </p:nvPr>
        </p:nvSpPr>
        <p:spPr>
          <a:xfrm>
            <a:off x="595618" y="1569411"/>
            <a:ext cx="10996916" cy="4566277"/>
          </a:xfrm>
        </p:spPr>
        <p:txBody>
          <a:bodyPr/>
          <a:lstStyle>
            <a:lvl1pPr>
              <a:defRPr sz="2000"/>
            </a:lvl1pPr>
            <a:lvl2pPr>
              <a:defRPr sz="1800"/>
            </a:lvl2pPr>
            <a:lvl3pPr>
              <a:defRPr sz="1600"/>
            </a:lvl3pPr>
            <a:lvl4pPr>
              <a:defRPr sz="1600"/>
            </a:lvl4pPr>
            <a:lvl5pPr>
              <a:defRPr sz="1600"/>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texto 3"/>
          <p:cNvSpPr>
            <a:spLocks noGrp="1"/>
          </p:cNvSpPr>
          <p:nvPr>
            <p:ph type="body" sz="quarter" idx="10" hasCustomPrompt="1"/>
          </p:nvPr>
        </p:nvSpPr>
        <p:spPr>
          <a:xfrm>
            <a:off x="0" y="1057275"/>
            <a:ext cx="12192000" cy="512763"/>
          </a:xfrm>
        </p:spPr>
        <p:txBody>
          <a:bodyPr/>
          <a:lstStyle>
            <a:lvl1pPr marL="0" indent="0" algn="ctr">
              <a:buNone/>
              <a:defRPr b="1"/>
            </a:lvl1pPr>
          </a:lstStyle>
          <a:p>
            <a:pPr lvl="0"/>
            <a:r>
              <a:rPr lang="es-ES" dirty="0"/>
              <a:t>Subtítulo</a:t>
            </a:r>
          </a:p>
        </p:txBody>
      </p:sp>
    </p:spTree>
    <p:extLst>
      <p:ext uri="{BB962C8B-B14F-4D97-AF65-F5344CB8AC3E}">
        <p14:creationId xmlns:p14="http://schemas.microsoft.com/office/powerpoint/2010/main" val="181729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3658" y="3028528"/>
            <a:ext cx="10984684" cy="800945"/>
          </a:xfrm>
        </p:spPr>
        <p:txBody>
          <a:bodyPr/>
          <a:lstStyle>
            <a:lvl1pPr>
              <a:defRPr/>
            </a:lvl1pPr>
          </a:lstStyle>
          <a:p>
            <a:endParaRPr lang="es-ES" dirty="0"/>
          </a:p>
        </p:txBody>
      </p:sp>
    </p:spTree>
    <p:extLst>
      <p:ext uri="{BB962C8B-B14F-4D97-AF65-F5344CB8AC3E}">
        <p14:creationId xmlns:p14="http://schemas.microsoft.com/office/powerpoint/2010/main" val="426792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ra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6"/>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hasCustomPrompt="1"/>
          </p:nvPr>
        </p:nvSpPr>
        <p:spPr>
          <a:xfrm>
            <a:off x="4963889" y="1631730"/>
            <a:ext cx="6702593" cy="2998826"/>
          </a:xfrm>
          <a:prstGeom prst="rect">
            <a:avLst/>
          </a:prstGeom>
        </p:spPr>
        <p:txBody>
          <a:bodyPr anchor="ctr">
            <a:normAutofit/>
          </a:bodyPr>
          <a:lstStyle>
            <a:lvl1pPr algn="l">
              <a:defRPr sz="8000" b="1">
                <a:solidFill>
                  <a:srgbClr val="004890"/>
                </a:solidFill>
                <a:latin typeface="+mn-lt"/>
              </a:defRPr>
            </a:lvl1pPr>
          </a:lstStyle>
          <a:p>
            <a:r>
              <a:rPr lang="es-ES" dirty="0" err="1"/>
              <a:t>Thank</a:t>
            </a:r>
            <a:r>
              <a:rPr lang="es-ES" dirty="0"/>
              <a:t> </a:t>
            </a:r>
            <a:r>
              <a:rPr lang="es-ES" dirty="0" err="1"/>
              <a:t>you</a:t>
            </a:r>
            <a:endParaRPr lang="en-US" dirty="0"/>
          </a:p>
        </p:txBody>
      </p:sp>
      <p:sp>
        <p:nvSpPr>
          <p:cNvPr id="3" name="Subtitle 2"/>
          <p:cNvSpPr>
            <a:spLocks noGrp="1"/>
          </p:cNvSpPr>
          <p:nvPr>
            <p:ph type="subTitle" idx="1" hasCustomPrompt="1"/>
          </p:nvPr>
        </p:nvSpPr>
        <p:spPr>
          <a:xfrm>
            <a:off x="4963889"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a:t>
            </a:r>
            <a:r>
              <a:rPr lang="es-ES" dirty="0" err="1"/>
              <a:t>click</a:t>
            </a:r>
            <a:r>
              <a:rPr lang="es-ES" dirty="0"/>
              <a:t> aquí para modificar el subtítulo</a:t>
            </a:r>
          </a:p>
        </p:txBody>
      </p:sp>
      <p:sp>
        <p:nvSpPr>
          <p:cNvPr id="13" name="Rectángulo 12"/>
          <p:cNvSpPr/>
          <p:nvPr userDrawn="1"/>
        </p:nvSpPr>
        <p:spPr>
          <a:xfrm>
            <a:off x="1" y="6095686"/>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7" name="Marcador de texto 16"/>
          <p:cNvSpPr>
            <a:spLocks noGrp="1"/>
          </p:cNvSpPr>
          <p:nvPr>
            <p:ph type="body" sz="quarter" idx="11" hasCustomPrompt="1"/>
          </p:nvPr>
        </p:nvSpPr>
        <p:spPr>
          <a:xfrm>
            <a:off x="4963888" y="6095685"/>
            <a:ext cx="6702595" cy="487533"/>
          </a:xfrm>
          <a:prstGeom prst="rect">
            <a:avLst/>
          </a:prstGeom>
        </p:spPr>
        <p:txBody>
          <a:bodyPr anchor="ctr"/>
          <a:lstStyle>
            <a:lvl1pPr marL="0" indent="0" algn="l">
              <a:buNone/>
              <a:defRPr>
                <a:solidFill>
                  <a:srgbClr val="004890"/>
                </a:solidFill>
              </a:defRPr>
            </a:lvl1pPr>
          </a:lstStyle>
          <a:p>
            <a:pPr lvl="0"/>
            <a:r>
              <a:rPr lang="es-ES" dirty="0"/>
              <a:t>YourEmail@bsc.es</a:t>
            </a:r>
          </a:p>
        </p:txBody>
      </p:sp>
    </p:spTree>
    <p:extLst>
      <p:ext uri="{BB962C8B-B14F-4D97-AF65-F5344CB8AC3E}">
        <p14:creationId xmlns:p14="http://schemas.microsoft.com/office/powerpoint/2010/main" val="2415161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0" y="256068"/>
            <a:ext cx="12192000" cy="800945"/>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p:cNvSpPr>
            <a:spLocks noGrp="1"/>
          </p:cNvSpPr>
          <p:nvPr>
            <p:ph type="body" idx="1"/>
          </p:nvPr>
        </p:nvSpPr>
        <p:spPr>
          <a:xfrm>
            <a:off x="603657" y="1514475"/>
            <a:ext cx="10984685" cy="466248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163962175"/>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5" r:id="rId4"/>
    <p:sldLayoutId id="2147483673" r:id="rId5"/>
  </p:sldLayoutIdLst>
  <p:txStyles>
    <p:title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easonalhurricaneprediction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sz="4400" dirty="0" err="1">
                <a:solidFill>
                  <a:schemeClr val="tx1">
                    <a:lumMod val="75000"/>
                    <a:lumOff val="25000"/>
                  </a:schemeClr>
                </a:solidFill>
              </a:rPr>
              <a:t>Seasonal</a:t>
            </a:r>
            <a:r>
              <a:rPr lang="es-ES" sz="4400" dirty="0">
                <a:solidFill>
                  <a:schemeClr val="tx1">
                    <a:lumMod val="75000"/>
                    <a:lumOff val="25000"/>
                  </a:schemeClr>
                </a:solidFill>
              </a:rPr>
              <a:t> </a:t>
            </a:r>
            <a:r>
              <a:rPr lang="es-ES" sz="4400" dirty="0" err="1">
                <a:solidFill>
                  <a:schemeClr val="tx1">
                    <a:lumMod val="75000"/>
                    <a:lumOff val="25000"/>
                  </a:schemeClr>
                </a:solidFill>
              </a:rPr>
              <a:t>Hurricane</a:t>
            </a:r>
            <a:r>
              <a:rPr lang="es-ES" sz="4400" dirty="0">
                <a:solidFill>
                  <a:schemeClr val="tx1">
                    <a:lumMod val="75000"/>
                    <a:lumOff val="25000"/>
                  </a:schemeClr>
                </a:solidFill>
              </a:rPr>
              <a:t> </a:t>
            </a:r>
            <a:r>
              <a:rPr lang="es-ES" sz="4400" dirty="0" err="1">
                <a:solidFill>
                  <a:schemeClr val="tx1">
                    <a:lumMod val="75000"/>
                    <a:lumOff val="25000"/>
                  </a:schemeClr>
                </a:solidFill>
              </a:rPr>
              <a:t>Predictions</a:t>
            </a:r>
            <a:r>
              <a:rPr lang="es-ES" sz="4400" dirty="0">
                <a:solidFill>
                  <a:schemeClr val="tx1">
                    <a:lumMod val="75000"/>
                    <a:lumOff val="25000"/>
                  </a:schemeClr>
                </a:solidFill>
              </a:rPr>
              <a:t> </a:t>
            </a:r>
            <a:r>
              <a:rPr lang="es-ES" sz="4400" dirty="0" err="1">
                <a:solidFill>
                  <a:schemeClr val="tx1">
                    <a:lumMod val="75000"/>
                    <a:lumOff val="25000"/>
                  </a:schemeClr>
                </a:solidFill>
              </a:rPr>
              <a:t>platform</a:t>
            </a:r>
            <a:r>
              <a:rPr lang="es-ES" sz="4400" dirty="0">
                <a:solidFill>
                  <a:schemeClr val="tx1">
                    <a:lumMod val="75000"/>
                    <a:lumOff val="25000"/>
                  </a:schemeClr>
                </a:solidFill>
              </a:rPr>
              <a:t>:</a:t>
            </a:r>
            <a:br>
              <a:rPr lang="es-ES" sz="4400" dirty="0">
                <a:solidFill>
                  <a:schemeClr val="tx1">
                    <a:lumMod val="75000"/>
                    <a:lumOff val="25000"/>
                  </a:schemeClr>
                </a:solidFill>
              </a:rPr>
            </a:br>
            <a:br>
              <a:rPr lang="es-ES" sz="4400" dirty="0">
                <a:solidFill>
                  <a:schemeClr val="tx1">
                    <a:lumMod val="75000"/>
                    <a:lumOff val="25000"/>
                  </a:schemeClr>
                </a:solidFill>
              </a:rPr>
            </a:br>
            <a:r>
              <a:rPr lang="es-ES" sz="3600" dirty="0" err="1">
                <a:solidFill>
                  <a:schemeClr val="tx1">
                    <a:lumMod val="75000"/>
                    <a:lumOff val="25000"/>
                  </a:schemeClr>
                </a:solidFill>
              </a:rPr>
              <a:t>Co-development</a:t>
            </a:r>
            <a:r>
              <a:rPr lang="es-ES" sz="3600" dirty="0">
                <a:solidFill>
                  <a:schemeClr val="tx1">
                    <a:lumMod val="75000"/>
                    <a:lumOff val="25000"/>
                  </a:schemeClr>
                </a:solidFill>
              </a:rPr>
              <a:t> </a:t>
            </a:r>
            <a:r>
              <a:rPr lang="es-ES" sz="3600" dirty="0" err="1">
                <a:solidFill>
                  <a:schemeClr val="tx1">
                    <a:lumMod val="75000"/>
                    <a:lumOff val="25000"/>
                  </a:schemeClr>
                </a:solidFill>
              </a:rPr>
              <a:t>of</a:t>
            </a:r>
            <a:r>
              <a:rPr lang="es-ES" sz="3600" dirty="0">
                <a:solidFill>
                  <a:schemeClr val="tx1">
                    <a:lumMod val="75000"/>
                    <a:lumOff val="25000"/>
                  </a:schemeClr>
                </a:solidFill>
              </a:rPr>
              <a:t> a </a:t>
            </a:r>
            <a:r>
              <a:rPr lang="es-ES" sz="3600" dirty="0" err="1">
                <a:solidFill>
                  <a:schemeClr val="tx1">
                    <a:lumMod val="75000"/>
                    <a:lumOff val="25000"/>
                  </a:schemeClr>
                </a:solidFill>
              </a:rPr>
              <a:t>climate</a:t>
            </a:r>
            <a:r>
              <a:rPr lang="es-ES" sz="3600" dirty="0">
                <a:solidFill>
                  <a:schemeClr val="tx1">
                    <a:lumMod val="75000"/>
                    <a:lumOff val="25000"/>
                  </a:schemeClr>
                </a:solidFill>
              </a:rPr>
              <a:t> </a:t>
            </a:r>
            <a:r>
              <a:rPr lang="es-ES" sz="3600" dirty="0" err="1">
                <a:solidFill>
                  <a:schemeClr val="tx1">
                    <a:lumMod val="75000"/>
                    <a:lumOff val="25000"/>
                  </a:schemeClr>
                </a:solidFill>
              </a:rPr>
              <a:t>service</a:t>
            </a:r>
            <a:r>
              <a:rPr lang="es-ES" sz="3600" dirty="0">
                <a:solidFill>
                  <a:schemeClr val="tx1">
                    <a:lumMod val="75000"/>
                    <a:lumOff val="25000"/>
                  </a:schemeClr>
                </a:solidFill>
              </a:rPr>
              <a:t> </a:t>
            </a:r>
            <a:r>
              <a:rPr lang="es-ES" sz="3600" dirty="0" err="1">
                <a:solidFill>
                  <a:schemeClr val="tx1">
                    <a:lumMod val="75000"/>
                    <a:lumOff val="25000"/>
                  </a:schemeClr>
                </a:solidFill>
              </a:rPr>
              <a:t>for</a:t>
            </a:r>
            <a:r>
              <a:rPr lang="es-ES" sz="3600" dirty="0">
                <a:solidFill>
                  <a:schemeClr val="tx1">
                    <a:lumMod val="75000"/>
                    <a:lumOff val="25000"/>
                  </a:schemeClr>
                </a:solidFill>
              </a:rPr>
              <a:t> </a:t>
            </a:r>
            <a:r>
              <a:rPr lang="es-ES" sz="3600" dirty="0" err="1">
                <a:solidFill>
                  <a:schemeClr val="tx1">
                    <a:lumMod val="75000"/>
                    <a:lumOff val="25000"/>
                  </a:schemeClr>
                </a:solidFill>
              </a:rPr>
              <a:t>the</a:t>
            </a:r>
            <a:r>
              <a:rPr lang="es-ES" sz="3600" dirty="0">
                <a:solidFill>
                  <a:schemeClr val="tx1">
                    <a:lumMod val="75000"/>
                    <a:lumOff val="25000"/>
                  </a:schemeClr>
                </a:solidFill>
              </a:rPr>
              <a:t> </a:t>
            </a:r>
            <a:r>
              <a:rPr lang="es-ES" sz="3600" dirty="0" err="1">
                <a:solidFill>
                  <a:schemeClr val="tx1">
                    <a:lumMod val="75000"/>
                    <a:lumOff val="25000"/>
                  </a:schemeClr>
                </a:solidFill>
              </a:rPr>
              <a:t>insurance</a:t>
            </a:r>
            <a:r>
              <a:rPr lang="es-ES" sz="3600" dirty="0">
                <a:solidFill>
                  <a:schemeClr val="tx1">
                    <a:lumMod val="75000"/>
                    <a:lumOff val="25000"/>
                  </a:schemeClr>
                </a:solidFill>
              </a:rPr>
              <a:t> sector &amp; </a:t>
            </a:r>
            <a:r>
              <a:rPr lang="es-ES" sz="3600" dirty="0" err="1">
                <a:solidFill>
                  <a:schemeClr val="tx1">
                    <a:lumMod val="75000"/>
                    <a:lumOff val="25000"/>
                  </a:schemeClr>
                </a:solidFill>
              </a:rPr>
              <a:t>beyond</a:t>
            </a:r>
            <a:endParaRPr lang="es-ES" sz="4400" dirty="0">
              <a:solidFill>
                <a:schemeClr val="tx1">
                  <a:lumMod val="75000"/>
                  <a:lumOff val="25000"/>
                </a:schemeClr>
              </a:solidFill>
            </a:endParaRPr>
          </a:p>
        </p:txBody>
      </p:sp>
      <p:sp>
        <p:nvSpPr>
          <p:cNvPr id="3" name="Subtítulo 2"/>
          <p:cNvSpPr>
            <a:spLocks noGrp="1"/>
          </p:cNvSpPr>
          <p:nvPr>
            <p:ph type="subTitle" idx="1"/>
          </p:nvPr>
        </p:nvSpPr>
        <p:spPr/>
        <p:txBody>
          <a:bodyPr/>
          <a:lstStyle/>
          <a:p>
            <a:pPr algn="just" fontAlgn="base">
              <a:lnSpc>
                <a:spcPct val="107000"/>
              </a:lnSpc>
              <a:spcBef>
                <a:spcPts val="1200"/>
              </a:spcBef>
              <a:spcAft>
                <a:spcPts val="800"/>
              </a:spcAft>
            </a:pPr>
            <a:r>
              <a:rPr lang="en-GB" sz="1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Marta Terrad</a:t>
            </a:r>
            <a:r>
              <a:rPr lang="en-GB" sz="18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a:t>
            </a:r>
            <a:r>
              <a:rPr lang="en-GB"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Philip </a:t>
            </a:r>
            <a:r>
              <a:rPr lang="en-GB" sz="18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Klotzbach</a:t>
            </a: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Marina Conde, Diana </a:t>
            </a:r>
            <a:r>
              <a:rPr lang="en-GB" sz="18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Urquiza</a:t>
            </a: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Andria </a:t>
            </a:r>
            <a:r>
              <a:rPr lang="en-GB" sz="18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Nicodemou</a:t>
            </a:r>
            <a:r>
              <a:rPr lang="en-GB"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Louis-Philippe Caron </a:t>
            </a:r>
          </a:p>
        </p:txBody>
      </p:sp>
      <p:sp>
        <p:nvSpPr>
          <p:cNvPr id="4" name="Marcador de texto 3"/>
          <p:cNvSpPr>
            <a:spLocks noGrp="1"/>
          </p:cNvSpPr>
          <p:nvPr>
            <p:ph type="body" sz="quarter" idx="10"/>
          </p:nvPr>
        </p:nvSpPr>
        <p:spPr/>
        <p:txBody>
          <a:bodyPr>
            <a:normAutofit/>
          </a:bodyPr>
          <a:lstStyle/>
          <a:p>
            <a:r>
              <a:rPr lang="es-ES" sz="2000" dirty="0"/>
              <a:t>16-18 May 2022</a:t>
            </a:r>
          </a:p>
        </p:txBody>
      </p:sp>
      <p:sp>
        <p:nvSpPr>
          <p:cNvPr id="5" name="Marcador de texto 4"/>
          <p:cNvSpPr>
            <a:spLocks noGrp="1"/>
          </p:cNvSpPr>
          <p:nvPr>
            <p:ph type="body" sz="quarter" idx="11"/>
          </p:nvPr>
        </p:nvSpPr>
        <p:spPr/>
        <p:txBody>
          <a:bodyPr>
            <a:normAutofit/>
          </a:bodyPr>
          <a:lstStyle/>
          <a:p>
            <a:r>
              <a:rPr lang="es-ES" sz="2000" dirty="0"/>
              <a:t>Future </a:t>
            </a:r>
            <a:r>
              <a:rPr lang="es-ES" sz="2000" dirty="0" err="1"/>
              <a:t>risks</a:t>
            </a:r>
            <a:r>
              <a:rPr lang="es-ES" sz="2000" dirty="0"/>
              <a:t> and </a:t>
            </a:r>
            <a:r>
              <a:rPr lang="es-ES" sz="2000" dirty="0" err="1"/>
              <a:t>impacts</a:t>
            </a:r>
            <a:r>
              <a:rPr lang="es-ES" sz="2000" dirty="0"/>
              <a:t> </a:t>
            </a:r>
            <a:r>
              <a:rPr lang="es-ES" sz="2000" dirty="0" err="1"/>
              <a:t>of</a:t>
            </a:r>
            <a:r>
              <a:rPr lang="es-ES" sz="2000" dirty="0"/>
              <a:t> intense </a:t>
            </a:r>
            <a:r>
              <a:rPr lang="es-ES" sz="2000" dirty="0" err="1"/>
              <a:t>Mediterranean</a:t>
            </a:r>
            <a:r>
              <a:rPr lang="es-ES" sz="2000" dirty="0"/>
              <a:t> </a:t>
            </a:r>
            <a:r>
              <a:rPr lang="es-ES" sz="2000" dirty="0" err="1"/>
              <a:t>cyclones</a:t>
            </a:r>
            <a:endParaRPr lang="es-ES" sz="2000" dirty="0"/>
          </a:p>
        </p:txBody>
      </p:sp>
    </p:spTree>
    <p:extLst>
      <p:ext uri="{BB962C8B-B14F-4D97-AF65-F5344CB8AC3E}">
        <p14:creationId xmlns:p14="http://schemas.microsoft.com/office/powerpoint/2010/main" val="12724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solidFill>
                  <a:schemeClr val="tx1">
                    <a:lumMod val="75000"/>
                    <a:lumOff val="25000"/>
                  </a:schemeClr>
                </a:solidFill>
              </a:rPr>
              <a:t>Seasonal hurricane predictions platform</a:t>
            </a:r>
            <a:endParaRPr lang="en-GB" dirty="0">
              <a:solidFill>
                <a:schemeClr val="tx1">
                  <a:lumMod val="75000"/>
                  <a:lumOff val="25000"/>
                </a:schemeClr>
              </a:solidFill>
            </a:endParaRPr>
          </a:p>
        </p:txBody>
      </p:sp>
      <p:pic>
        <p:nvPicPr>
          <p:cNvPr id="4" name="Picture 3" descr="Graphical user interface&#10;&#10;Description automatically generated">
            <a:extLst>
              <a:ext uri="{FF2B5EF4-FFF2-40B4-BE49-F238E27FC236}">
                <a16:creationId xmlns:a16="http://schemas.microsoft.com/office/drawing/2014/main" id="{49C0D635-F292-B6DA-9B5A-31D19A1DD7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54"/>
          <a:stretch/>
        </p:blipFill>
        <p:spPr bwMode="auto">
          <a:xfrm>
            <a:off x="1429068" y="1159422"/>
            <a:ext cx="4954270" cy="521970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23E01B7-C3A8-A678-93E1-8A06A18C4A93}"/>
              </a:ext>
            </a:extLst>
          </p:cNvPr>
          <p:cNvSpPr txBox="1"/>
          <p:nvPr/>
        </p:nvSpPr>
        <p:spPr>
          <a:xfrm>
            <a:off x="6533887" y="1159422"/>
            <a:ext cx="4954270" cy="2800767"/>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Nova" panose="020B0504020202020204" pitchFamily="34" charset="0"/>
              </a:rPr>
              <a:t>Homepage – For non-experts: </a:t>
            </a:r>
            <a:r>
              <a:rPr lang="en-US" sz="1600" b="0" i="0" u="none" strike="noStrike" dirty="0">
                <a:solidFill>
                  <a:srgbClr val="000000"/>
                </a:solidFill>
                <a:effectLst/>
                <a:latin typeface="Arial Nova" panose="020B0504020202020204" pitchFamily="34" charset="0"/>
              </a:rPr>
              <a:t>material for the wider public, journalists, and other audiences interested in information on hurricane forecasts</a:t>
            </a:r>
          </a:p>
          <a:p>
            <a:pPr marL="285750" indent="-285750" rtl="0">
              <a:spcBef>
                <a:spcPts val="0"/>
              </a:spcBef>
              <a:spcAft>
                <a:spcPts val="0"/>
              </a:spcAft>
              <a:buFont typeface="Arial" panose="020B0604020202020204" pitchFamily="34" charset="0"/>
              <a:buChar char="•"/>
            </a:pPr>
            <a:endParaRPr lang="en-US" sz="1600" dirty="0">
              <a:solidFill>
                <a:srgbClr val="000000"/>
              </a:solidFill>
              <a:latin typeface="Arial Nova" panose="020B0504020202020204" pitchFamily="34" charset="0"/>
            </a:endParaRPr>
          </a:p>
          <a:p>
            <a:pPr marL="285750" indent="-28575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Nova" panose="020B0504020202020204" pitchFamily="34" charset="0"/>
              </a:rPr>
              <a:t>Information on observations from previous seasons back to 1966 (bar on the left) </a:t>
            </a:r>
          </a:p>
          <a:p>
            <a:pPr marL="285750" indent="-285750" rtl="0">
              <a:spcBef>
                <a:spcPts val="0"/>
              </a:spcBef>
              <a:spcAft>
                <a:spcPts val="0"/>
              </a:spcAft>
              <a:buFont typeface="Arial" panose="020B0604020202020204" pitchFamily="34" charset="0"/>
              <a:buChar char="•"/>
            </a:pPr>
            <a:endParaRPr lang="en-US" sz="1600" b="0" i="0" u="none" strike="noStrike" dirty="0">
              <a:solidFill>
                <a:srgbClr val="000000"/>
              </a:solidFill>
              <a:effectLst/>
              <a:latin typeface="Arial Nova" panose="020B0504020202020204" pitchFamily="34" charset="0"/>
            </a:endParaRPr>
          </a:p>
          <a:p>
            <a:pPr marL="285750" indent="-285750" rtl="0">
              <a:spcBef>
                <a:spcPts val="0"/>
              </a:spcBef>
              <a:spcAft>
                <a:spcPts val="0"/>
              </a:spcAft>
              <a:buFont typeface="Arial" panose="020B0604020202020204" pitchFamily="34" charset="0"/>
              <a:buChar char="•"/>
            </a:pPr>
            <a:r>
              <a:rPr lang="en-US" sz="1600" dirty="0">
                <a:solidFill>
                  <a:srgbClr val="000000"/>
                </a:solidFill>
                <a:latin typeface="Arial Nova" panose="020B0504020202020204" pitchFamily="34" charset="0"/>
              </a:rPr>
              <a:t>I</a:t>
            </a:r>
            <a:r>
              <a:rPr lang="en-US" sz="1600" b="0" i="0" u="none" strike="noStrike" dirty="0">
                <a:solidFill>
                  <a:srgbClr val="000000"/>
                </a:solidFill>
                <a:effectLst/>
                <a:latin typeface="Arial Nova" panose="020B0504020202020204" pitchFamily="34" charset="0"/>
              </a:rPr>
              <a:t>mages and raw data can be downloaded for use, ensuring appropriate attribution</a:t>
            </a:r>
            <a:endParaRPr lang="en-US" sz="1600" dirty="0">
              <a:effectLst/>
              <a:latin typeface="Arial Nova" panose="020B0504020202020204" pitchFamily="34" charset="0"/>
            </a:endParaRPr>
          </a:p>
          <a:p>
            <a:pPr rtl="0">
              <a:spcBef>
                <a:spcPts val="0"/>
              </a:spcBef>
              <a:spcAft>
                <a:spcPts val="0"/>
              </a:spcAft>
            </a:pPr>
            <a:br>
              <a:rPr lang="en-US" sz="1600" dirty="0">
                <a:latin typeface="Arial Nova" panose="020B0504020202020204" pitchFamily="34" charset="0"/>
              </a:rPr>
            </a:br>
            <a:endParaRPr lang="en-US" sz="1600" dirty="0">
              <a:effectLst/>
              <a:latin typeface="Arial Nova" panose="020B0504020202020204" pitchFamily="34" charset="0"/>
            </a:endParaRPr>
          </a:p>
        </p:txBody>
      </p:sp>
      <p:pic>
        <p:nvPicPr>
          <p:cNvPr id="7" name="Picture 6" descr="Chart&#10;&#10;Description automatically generated">
            <a:extLst>
              <a:ext uri="{FF2B5EF4-FFF2-40B4-BE49-F238E27FC236}">
                <a16:creationId xmlns:a16="http://schemas.microsoft.com/office/drawing/2014/main" id="{2BA622FD-818F-EB67-6320-C4B96EE55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953" y="3525893"/>
            <a:ext cx="4534156" cy="3287222"/>
          </a:xfrm>
          <a:prstGeom prst="rect">
            <a:avLst/>
          </a:prstGeom>
        </p:spPr>
      </p:pic>
    </p:spTree>
    <p:extLst>
      <p:ext uri="{BB962C8B-B14F-4D97-AF65-F5344CB8AC3E}">
        <p14:creationId xmlns:p14="http://schemas.microsoft.com/office/powerpoint/2010/main" val="40979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solidFill>
                  <a:schemeClr val="tx1">
                    <a:lumMod val="75000"/>
                    <a:lumOff val="25000"/>
                  </a:schemeClr>
                </a:solidFill>
              </a:rPr>
              <a:t>Seasonal hurricane predictions platform</a:t>
            </a:r>
            <a:endParaRPr lang="en-GB" dirty="0">
              <a:solidFill>
                <a:schemeClr val="tx1">
                  <a:lumMod val="75000"/>
                  <a:lumOff val="25000"/>
                </a:schemeClr>
              </a:solidFill>
            </a:endParaRPr>
          </a:p>
        </p:txBody>
      </p:sp>
      <p:pic>
        <p:nvPicPr>
          <p:cNvPr id="4" name="Picture 3">
            <a:extLst>
              <a:ext uri="{FF2B5EF4-FFF2-40B4-BE49-F238E27FC236}">
                <a16:creationId xmlns:a16="http://schemas.microsoft.com/office/drawing/2014/main" id="{3B4BD8B7-500F-5C49-954F-A1FA7A4341CE}"/>
              </a:ext>
            </a:extLst>
          </p:cNvPr>
          <p:cNvPicPr>
            <a:picLocks noChangeAspect="1"/>
          </p:cNvPicPr>
          <p:nvPr/>
        </p:nvPicPr>
        <p:blipFill>
          <a:blip r:embed="rId3"/>
          <a:stretch>
            <a:fillRect/>
          </a:stretch>
        </p:blipFill>
        <p:spPr>
          <a:xfrm>
            <a:off x="2824142" y="1306516"/>
            <a:ext cx="7575126" cy="4320000"/>
          </a:xfrm>
          <a:prstGeom prst="rect">
            <a:avLst/>
          </a:prstGeom>
        </p:spPr>
      </p:pic>
      <p:sp>
        <p:nvSpPr>
          <p:cNvPr id="7" name="TextBox 6">
            <a:extLst>
              <a:ext uri="{FF2B5EF4-FFF2-40B4-BE49-F238E27FC236}">
                <a16:creationId xmlns:a16="http://schemas.microsoft.com/office/drawing/2014/main" id="{E5ED909E-BF84-4F23-8790-70763E3D1DEE}"/>
              </a:ext>
            </a:extLst>
          </p:cNvPr>
          <p:cNvSpPr txBox="1"/>
          <p:nvPr/>
        </p:nvSpPr>
        <p:spPr>
          <a:xfrm>
            <a:off x="2824142" y="5793930"/>
            <a:ext cx="8206387" cy="156966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Nova" panose="020B0504020202020204" pitchFamily="34" charset="0"/>
              </a:rPr>
              <a:t>Additional variables: hurricanes, major hurricanes, named storms, and ACE</a:t>
            </a:r>
          </a:p>
          <a:p>
            <a:pPr marL="285750" indent="-28575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Nova" panose="020B0504020202020204" pitchFamily="34" charset="0"/>
              </a:rPr>
              <a:t>Classification per model type</a:t>
            </a:r>
            <a:r>
              <a:rPr lang="en-US" sz="1600" dirty="0">
                <a:solidFill>
                  <a:srgbClr val="000000"/>
                </a:solidFill>
                <a:latin typeface="Arial Nova" panose="020B0504020202020204" pitchFamily="34" charset="0"/>
              </a:rPr>
              <a:t>: statistical, dynamical, hybrid, machine learning, heuristic</a:t>
            </a:r>
          </a:p>
          <a:p>
            <a:pPr marL="285750" indent="-28575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Nova" panose="020B0504020202020204" pitchFamily="34" charset="0"/>
              </a:rPr>
              <a:t>Bi-monthly averages to track predictions’ evolution</a:t>
            </a:r>
          </a:p>
          <a:p>
            <a:pPr rtl="0">
              <a:spcBef>
                <a:spcPts val="0"/>
              </a:spcBef>
              <a:spcAft>
                <a:spcPts val="0"/>
              </a:spcAft>
            </a:pPr>
            <a:endParaRPr lang="en-US" sz="1600" b="0" i="0" u="none" strike="noStrike" dirty="0">
              <a:solidFill>
                <a:srgbClr val="000000"/>
              </a:solidFill>
              <a:effectLst/>
              <a:latin typeface="Arial Nova" panose="020B0504020202020204" pitchFamily="34" charset="0"/>
            </a:endParaRPr>
          </a:p>
          <a:p>
            <a:pPr rtl="0">
              <a:spcBef>
                <a:spcPts val="0"/>
              </a:spcBef>
              <a:spcAft>
                <a:spcPts val="0"/>
              </a:spcAft>
            </a:pPr>
            <a:br>
              <a:rPr lang="en-US" sz="1600" dirty="0">
                <a:latin typeface="Arial Nova" panose="020B0504020202020204" pitchFamily="34" charset="0"/>
              </a:rPr>
            </a:br>
            <a:endParaRPr lang="en-US" sz="1600" dirty="0">
              <a:effectLst/>
              <a:latin typeface="Arial Nova" panose="020B0504020202020204" pitchFamily="34" charset="0"/>
            </a:endParaRPr>
          </a:p>
        </p:txBody>
      </p:sp>
      <p:sp>
        <p:nvSpPr>
          <p:cNvPr id="5" name="TextBox 4">
            <a:extLst>
              <a:ext uri="{FF2B5EF4-FFF2-40B4-BE49-F238E27FC236}">
                <a16:creationId xmlns:a16="http://schemas.microsoft.com/office/drawing/2014/main" id="{4F523270-E488-7A08-666D-91466251E828}"/>
              </a:ext>
            </a:extLst>
          </p:cNvPr>
          <p:cNvSpPr txBox="1"/>
          <p:nvPr/>
        </p:nvSpPr>
        <p:spPr>
          <a:xfrm>
            <a:off x="1161471" y="1357724"/>
            <a:ext cx="1399935" cy="646331"/>
          </a:xfrm>
          <a:prstGeom prst="rect">
            <a:avLst/>
          </a:prstGeom>
          <a:noFill/>
        </p:spPr>
        <p:txBody>
          <a:bodyPr wrap="none" rtlCol="0">
            <a:spAutoFit/>
          </a:bodyPr>
          <a:lstStyle/>
          <a:p>
            <a:r>
              <a:rPr lang="en-GB" dirty="0"/>
              <a:t>Predictions &gt;</a:t>
            </a:r>
          </a:p>
          <a:p>
            <a:r>
              <a:rPr lang="en-GB" dirty="0"/>
              <a:t>(experts)</a:t>
            </a:r>
          </a:p>
        </p:txBody>
      </p:sp>
    </p:spTree>
    <p:extLst>
      <p:ext uri="{BB962C8B-B14F-4D97-AF65-F5344CB8AC3E}">
        <p14:creationId xmlns:p14="http://schemas.microsoft.com/office/powerpoint/2010/main" val="327913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solidFill>
                  <a:schemeClr val="tx1">
                    <a:lumMod val="75000"/>
                    <a:lumOff val="25000"/>
                  </a:schemeClr>
                </a:solidFill>
              </a:rPr>
              <a:t>Seasonal hurricane predictions platform</a:t>
            </a:r>
            <a:endParaRPr lang="en-GB" dirty="0">
              <a:solidFill>
                <a:schemeClr val="tx1">
                  <a:lumMod val="75000"/>
                  <a:lumOff val="25000"/>
                </a:schemeClr>
              </a:solidFill>
            </a:endParaRPr>
          </a:p>
        </p:txBody>
      </p:sp>
      <p:pic>
        <p:nvPicPr>
          <p:cNvPr id="3" name="Picture 2">
            <a:extLst>
              <a:ext uri="{FF2B5EF4-FFF2-40B4-BE49-F238E27FC236}">
                <a16:creationId xmlns:a16="http://schemas.microsoft.com/office/drawing/2014/main" id="{9EFDC116-8095-53D8-BE9B-F76B9C0EA9AA}"/>
              </a:ext>
            </a:extLst>
          </p:cNvPr>
          <p:cNvPicPr>
            <a:picLocks noChangeAspect="1"/>
          </p:cNvPicPr>
          <p:nvPr/>
        </p:nvPicPr>
        <p:blipFill>
          <a:blip r:embed="rId2"/>
          <a:stretch>
            <a:fillRect/>
          </a:stretch>
        </p:blipFill>
        <p:spPr>
          <a:xfrm>
            <a:off x="2617331" y="1669647"/>
            <a:ext cx="2802022" cy="39600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9994974-1A01-34B3-D576-438C5B414946}"/>
              </a:ext>
            </a:extLst>
          </p:cNvPr>
          <p:cNvPicPr>
            <a:picLocks noChangeAspect="1"/>
          </p:cNvPicPr>
          <p:nvPr/>
        </p:nvPicPr>
        <p:blipFill>
          <a:blip r:embed="rId3"/>
          <a:stretch>
            <a:fillRect/>
          </a:stretch>
        </p:blipFill>
        <p:spPr>
          <a:xfrm>
            <a:off x="5580973" y="1669647"/>
            <a:ext cx="2802022" cy="39600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120CADF-C13C-CA42-ED75-D5F92AD36896}"/>
              </a:ext>
            </a:extLst>
          </p:cNvPr>
          <p:cNvPicPr>
            <a:picLocks noChangeAspect="1"/>
          </p:cNvPicPr>
          <p:nvPr/>
        </p:nvPicPr>
        <p:blipFill>
          <a:blip r:embed="rId4"/>
          <a:stretch>
            <a:fillRect/>
          </a:stretch>
        </p:blipFill>
        <p:spPr>
          <a:xfrm>
            <a:off x="8544615" y="1669647"/>
            <a:ext cx="2792490" cy="3960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7EBB702-D2D6-04B0-AE66-5DA1665EA20D}"/>
              </a:ext>
            </a:extLst>
          </p:cNvPr>
          <p:cNvSpPr txBox="1"/>
          <p:nvPr/>
        </p:nvSpPr>
        <p:spPr>
          <a:xfrm>
            <a:off x="1161471" y="1652364"/>
            <a:ext cx="1302536" cy="369332"/>
          </a:xfrm>
          <a:prstGeom prst="rect">
            <a:avLst/>
          </a:prstGeom>
          <a:noFill/>
        </p:spPr>
        <p:txBody>
          <a:bodyPr wrap="none" rtlCol="0">
            <a:spAutoFit/>
          </a:bodyPr>
          <a:lstStyle/>
          <a:p>
            <a:r>
              <a:rPr lang="en-GB" dirty="0"/>
              <a:t>Resources &gt;</a:t>
            </a:r>
          </a:p>
        </p:txBody>
      </p:sp>
    </p:spTree>
    <p:extLst>
      <p:ext uri="{BB962C8B-B14F-4D97-AF65-F5344CB8AC3E}">
        <p14:creationId xmlns:p14="http://schemas.microsoft.com/office/powerpoint/2010/main" val="19095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a:solidFill>
                  <a:schemeClr val="tx1">
                    <a:lumMod val="75000"/>
                    <a:lumOff val="25000"/>
                  </a:schemeClr>
                </a:solidFill>
              </a:rPr>
              <a:t>Seasonal hurricane predictions platform</a:t>
            </a:r>
            <a:endParaRPr lang="en-GB" dirty="0">
              <a:solidFill>
                <a:schemeClr val="tx1">
                  <a:lumMod val="75000"/>
                  <a:lumOff val="25000"/>
                </a:schemeClr>
              </a:solidFill>
            </a:endParaRPr>
          </a:p>
        </p:txBody>
      </p:sp>
      <p:pic>
        <p:nvPicPr>
          <p:cNvPr id="7" name="Picture 6">
            <a:extLst>
              <a:ext uri="{FF2B5EF4-FFF2-40B4-BE49-F238E27FC236}">
                <a16:creationId xmlns:a16="http://schemas.microsoft.com/office/drawing/2014/main" id="{E31DD03B-20AF-0AD8-6E24-B49717060672}"/>
              </a:ext>
            </a:extLst>
          </p:cNvPr>
          <p:cNvPicPr>
            <a:picLocks noChangeAspect="1"/>
          </p:cNvPicPr>
          <p:nvPr/>
        </p:nvPicPr>
        <p:blipFill>
          <a:blip r:embed="rId3"/>
          <a:stretch>
            <a:fillRect/>
          </a:stretch>
        </p:blipFill>
        <p:spPr>
          <a:xfrm>
            <a:off x="1254285" y="1773238"/>
            <a:ext cx="3156710" cy="39600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1BCCC60-F16B-577A-CEC7-DE606295E4FF}"/>
              </a:ext>
            </a:extLst>
          </p:cNvPr>
          <p:cNvPicPr>
            <a:picLocks noChangeAspect="1"/>
          </p:cNvPicPr>
          <p:nvPr/>
        </p:nvPicPr>
        <p:blipFill>
          <a:blip r:embed="rId4"/>
          <a:stretch>
            <a:fillRect/>
          </a:stretch>
        </p:blipFill>
        <p:spPr>
          <a:xfrm>
            <a:off x="4583146" y="1773238"/>
            <a:ext cx="3574347" cy="39600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63704645-C27C-A0DD-63FB-AA4ACB5D6D8B}"/>
              </a:ext>
            </a:extLst>
          </p:cNvPr>
          <p:cNvPicPr>
            <a:picLocks noChangeAspect="1"/>
          </p:cNvPicPr>
          <p:nvPr/>
        </p:nvPicPr>
        <p:blipFill>
          <a:blip r:embed="rId5"/>
          <a:stretch>
            <a:fillRect/>
          </a:stretch>
        </p:blipFill>
        <p:spPr>
          <a:xfrm>
            <a:off x="8329644" y="1773238"/>
            <a:ext cx="3541718" cy="39600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2969A0D0-6DCB-3FED-4058-EA1C4CFB0F9C}"/>
              </a:ext>
            </a:extLst>
          </p:cNvPr>
          <p:cNvSpPr txBox="1"/>
          <p:nvPr/>
        </p:nvSpPr>
        <p:spPr>
          <a:xfrm>
            <a:off x="1161471" y="1357724"/>
            <a:ext cx="2479846" cy="369332"/>
          </a:xfrm>
          <a:prstGeom prst="rect">
            <a:avLst/>
          </a:prstGeom>
          <a:noFill/>
        </p:spPr>
        <p:txBody>
          <a:bodyPr wrap="none" rtlCol="0">
            <a:spAutoFit/>
          </a:bodyPr>
          <a:lstStyle/>
          <a:p>
            <a:r>
              <a:rPr lang="en-GB" dirty="0"/>
              <a:t>Additional information &gt;</a:t>
            </a:r>
          </a:p>
        </p:txBody>
      </p:sp>
    </p:spTree>
    <p:extLst>
      <p:ext uri="{BB962C8B-B14F-4D97-AF65-F5344CB8AC3E}">
        <p14:creationId xmlns:p14="http://schemas.microsoft.com/office/powerpoint/2010/main" val="190961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D5C261-E2B9-DB2E-3937-CBBBA09461DE}"/>
              </a:ext>
            </a:extLst>
          </p:cNvPr>
          <p:cNvSpPr txBox="1">
            <a:spLocks/>
          </p:cNvSpPr>
          <p:nvPr/>
        </p:nvSpPr>
        <p:spPr>
          <a:xfrm>
            <a:off x="0" y="322382"/>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Re/insurance sector</a:t>
            </a:r>
          </a:p>
        </p:txBody>
      </p:sp>
      <p:pic>
        <p:nvPicPr>
          <p:cNvPr id="6" name="Picture 5">
            <a:extLst>
              <a:ext uri="{FF2B5EF4-FFF2-40B4-BE49-F238E27FC236}">
                <a16:creationId xmlns:a16="http://schemas.microsoft.com/office/drawing/2014/main" id="{1E44BFCB-D225-EF80-0917-23A6CDBDFBB2}"/>
              </a:ext>
            </a:extLst>
          </p:cNvPr>
          <p:cNvPicPr>
            <a:picLocks noChangeAspect="1" noChangeArrowheads="1"/>
          </p:cNvPicPr>
          <p:nvPr/>
        </p:nvPicPr>
        <p:blipFill>
          <a:blip r:embed="rId3" cstate="print"/>
          <a:srcRect l="9962" t="13781" r="18092" b="21251"/>
          <a:stretch>
            <a:fillRect/>
          </a:stretch>
        </p:blipFill>
        <p:spPr bwMode="auto">
          <a:xfrm>
            <a:off x="697864" y="1773238"/>
            <a:ext cx="7158458" cy="3634293"/>
          </a:xfrm>
          <a:prstGeom prst="rect">
            <a:avLst/>
          </a:prstGeom>
          <a:noFill/>
          <a:ln w="9525">
            <a:noFill/>
            <a:miter lim="800000"/>
            <a:headEnd/>
            <a:tailEnd/>
          </a:ln>
        </p:spPr>
      </p:pic>
      <p:sp>
        <p:nvSpPr>
          <p:cNvPr id="5" name="TextBox 4">
            <a:extLst>
              <a:ext uri="{FF2B5EF4-FFF2-40B4-BE49-F238E27FC236}">
                <a16:creationId xmlns:a16="http://schemas.microsoft.com/office/drawing/2014/main" id="{C2DFE50E-6E47-4879-A43A-400141CED0D1}"/>
              </a:ext>
            </a:extLst>
          </p:cNvPr>
          <p:cNvSpPr txBox="1"/>
          <p:nvPr/>
        </p:nvSpPr>
        <p:spPr>
          <a:xfrm>
            <a:off x="8173065" y="1648257"/>
            <a:ext cx="3678040" cy="3785652"/>
          </a:xfrm>
          <a:prstGeom prst="rect">
            <a:avLst/>
          </a:prstGeom>
          <a:noFill/>
        </p:spPr>
        <p:txBody>
          <a:bodyPr wrap="square">
            <a:spAutoFit/>
          </a:bodyPr>
          <a:lstStyle/>
          <a:p>
            <a:r>
              <a:rPr lang="en-US" sz="1600" dirty="0">
                <a:solidFill>
                  <a:schemeClr val="tx1">
                    <a:lumMod val="75000"/>
                    <a:lumOff val="25000"/>
                  </a:schemeClr>
                </a:solidFill>
                <a:latin typeface="Arial Nova" panose="020B0504020202020204" pitchFamily="34" charset="0"/>
              </a:rPr>
              <a:t>Seasonal climate predictions can be useful for climate change </a:t>
            </a:r>
            <a:r>
              <a:rPr lang="en-US" sz="1600" b="1" dirty="0">
                <a:solidFill>
                  <a:schemeClr val="tx1">
                    <a:lumMod val="75000"/>
                    <a:lumOff val="25000"/>
                  </a:schemeClr>
                </a:solidFill>
                <a:latin typeface="Arial Nova" panose="020B0504020202020204" pitchFamily="34" charset="0"/>
              </a:rPr>
              <a:t>adaptation in the re/insurance sector</a:t>
            </a:r>
          </a:p>
          <a:p>
            <a:endParaRPr lang="en-US" sz="1600" dirty="0">
              <a:solidFill>
                <a:schemeClr val="tx1">
                  <a:lumMod val="75000"/>
                  <a:lumOff val="25000"/>
                </a:schemeClr>
              </a:solidFill>
              <a:latin typeface="Arial Nova" panose="020B0504020202020204" pitchFamily="34" charset="0"/>
            </a:endParaRPr>
          </a:p>
          <a:p>
            <a:r>
              <a:rPr lang="en-US" sz="1600" b="1" dirty="0">
                <a:solidFill>
                  <a:schemeClr val="tx1">
                    <a:lumMod val="75000"/>
                    <a:lumOff val="25000"/>
                  </a:schemeClr>
                </a:solidFill>
                <a:latin typeface="Arial Nova" panose="020B0504020202020204" pitchFamily="34" charset="0"/>
              </a:rPr>
              <a:t>Potential applications</a:t>
            </a:r>
            <a:r>
              <a:rPr lang="en-US" sz="1600" dirty="0">
                <a:solidFill>
                  <a:schemeClr val="tx1">
                    <a:lumMod val="75000"/>
                    <a:lumOff val="25000"/>
                  </a:schemeClr>
                </a:solidFill>
                <a:latin typeface="Arial Nova" panose="020B0504020202020204" pitchFamily="34" charset="0"/>
              </a:rPr>
              <a:t>: </a:t>
            </a:r>
          </a:p>
          <a:p>
            <a:pPr marL="285750" indent="-285750">
              <a:buFont typeface="Arial" panose="020B0604020202020204" pitchFamily="34" charset="0"/>
              <a:buChar char="•"/>
            </a:pPr>
            <a:r>
              <a:rPr lang="en-US" sz="1600" dirty="0">
                <a:solidFill>
                  <a:schemeClr val="tx1">
                    <a:lumMod val="75000"/>
                    <a:lumOff val="25000"/>
                  </a:schemeClr>
                </a:solidFill>
                <a:latin typeface="Arial Nova" panose="020B0504020202020204" pitchFamily="34" charset="0"/>
              </a:rPr>
              <a:t>catastrophe evaluation</a:t>
            </a:r>
          </a:p>
          <a:p>
            <a:pPr marL="285750" indent="-285750">
              <a:buFont typeface="Arial" panose="020B0604020202020204" pitchFamily="34" charset="0"/>
              <a:buChar char="•"/>
            </a:pPr>
            <a:r>
              <a:rPr lang="en-US" sz="1600" dirty="0">
                <a:solidFill>
                  <a:schemeClr val="tx1">
                    <a:lumMod val="75000"/>
                    <a:lumOff val="25000"/>
                  </a:schemeClr>
                </a:solidFill>
                <a:latin typeface="Arial Nova" panose="020B0504020202020204" pitchFamily="34" charset="0"/>
              </a:rPr>
              <a:t>loss estimation/price determination</a:t>
            </a:r>
          </a:p>
          <a:p>
            <a:pPr marL="285750" indent="-285750">
              <a:buFont typeface="Arial" panose="020B0604020202020204" pitchFamily="34" charset="0"/>
              <a:buChar char="•"/>
            </a:pPr>
            <a:r>
              <a:rPr lang="en-US" sz="1600" dirty="0">
                <a:solidFill>
                  <a:schemeClr val="tx1">
                    <a:lumMod val="75000"/>
                    <a:lumOff val="25000"/>
                  </a:schemeClr>
                </a:solidFill>
                <a:latin typeface="Arial Nova" panose="020B0504020202020204" pitchFamily="34" charset="0"/>
              </a:rPr>
              <a:t>claim team preparation and client warning</a:t>
            </a:r>
          </a:p>
          <a:p>
            <a:pPr marL="285750" indent="-285750">
              <a:buFont typeface="Arial" panose="020B0604020202020204" pitchFamily="34" charset="0"/>
              <a:buChar char="•"/>
            </a:pPr>
            <a:endParaRPr lang="en-US" sz="1600" dirty="0">
              <a:solidFill>
                <a:schemeClr val="tx1">
                  <a:lumMod val="75000"/>
                  <a:lumOff val="25000"/>
                </a:schemeClr>
              </a:solidFill>
              <a:latin typeface="Arial Nova" panose="020B0504020202020204" pitchFamily="34" charset="0"/>
            </a:endParaRPr>
          </a:p>
          <a:p>
            <a:r>
              <a:rPr lang="en-US" sz="1600" b="1" dirty="0">
                <a:solidFill>
                  <a:schemeClr val="tx1">
                    <a:lumMod val="75000"/>
                    <a:lumOff val="25000"/>
                  </a:schemeClr>
                </a:solidFill>
                <a:latin typeface="Arial Nova" panose="020B0504020202020204" pitchFamily="34" charset="0"/>
              </a:rPr>
              <a:t>Limitations</a:t>
            </a:r>
            <a:r>
              <a:rPr lang="en-US" sz="1600" dirty="0">
                <a:solidFill>
                  <a:schemeClr val="tx1">
                    <a:lumMod val="75000"/>
                    <a:lumOff val="25000"/>
                  </a:schemeClr>
                </a:solidFill>
                <a:latin typeface="Arial Nova" panose="020B0504020202020204" pitchFamily="34" charset="0"/>
              </a:rPr>
              <a:t>:</a:t>
            </a:r>
            <a:r>
              <a:rPr lang="en-GB" sz="1600" dirty="0">
                <a:solidFill>
                  <a:schemeClr val="tx1">
                    <a:lumMod val="75000"/>
                    <a:lumOff val="25000"/>
                  </a:schemeClr>
                </a:solidFill>
                <a:latin typeface="Arial Nova" panose="020B0504020202020204" pitchFamily="34" charset="0"/>
              </a:rPr>
              <a:t> </a:t>
            </a:r>
          </a:p>
          <a:p>
            <a:pPr marL="285750" indent="-285750">
              <a:buFont typeface="Arial" panose="020B0604020202020204" pitchFamily="34" charset="0"/>
              <a:buChar char="•"/>
            </a:pPr>
            <a:r>
              <a:rPr lang="en-GB" sz="1600" dirty="0">
                <a:solidFill>
                  <a:schemeClr val="tx1">
                    <a:lumMod val="75000"/>
                    <a:lumOff val="25000"/>
                  </a:schemeClr>
                </a:solidFill>
                <a:latin typeface="Arial Nova" panose="020B0504020202020204" pitchFamily="34" charset="0"/>
              </a:rPr>
              <a:t>predictions for the hurricane hazard (as opposed to the real-world risk)</a:t>
            </a:r>
          </a:p>
          <a:p>
            <a:pPr marL="285750" indent="-285750">
              <a:buFont typeface="Arial" panose="020B0604020202020204" pitchFamily="34" charset="0"/>
              <a:buChar char="•"/>
            </a:pPr>
            <a:r>
              <a:rPr lang="en-GB" sz="1600" dirty="0">
                <a:solidFill>
                  <a:schemeClr val="tx1">
                    <a:lumMod val="75000"/>
                    <a:lumOff val="25000"/>
                  </a:schemeClr>
                </a:solidFill>
                <a:latin typeface="Arial Nova" panose="020B0504020202020204" pitchFamily="34" charset="0"/>
              </a:rPr>
              <a:t>risk assessment depending on exposure and vulnerability</a:t>
            </a:r>
            <a:endParaRPr lang="en-US" sz="1600" dirty="0">
              <a:solidFill>
                <a:schemeClr val="tx1">
                  <a:lumMod val="75000"/>
                  <a:lumOff val="25000"/>
                </a:schemeClr>
              </a:solidFill>
              <a:latin typeface="Arial Nova" panose="020B0504020202020204" pitchFamily="34" charset="0"/>
            </a:endParaRPr>
          </a:p>
        </p:txBody>
      </p:sp>
    </p:spTree>
    <p:extLst>
      <p:ext uri="{BB962C8B-B14F-4D97-AF65-F5344CB8AC3E}">
        <p14:creationId xmlns:p14="http://schemas.microsoft.com/office/powerpoint/2010/main" val="292850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4F7650-3BE9-DD7B-7A7B-EE8AFE79C32E}"/>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Conclusions</a:t>
            </a:r>
          </a:p>
        </p:txBody>
      </p:sp>
      <p:sp>
        <p:nvSpPr>
          <p:cNvPr id="8" name="TextBox 7">
            <a:extLst>
              <a:ext uri="{FF2B5EF4-FFF2-40B4-BE49-F238E27FC236}">
                <a16:creationId xmlns:a16="http://schemas.microsoft.com/office/drawing/2014/main" id="{12152222-46E0-4461-77E1-308AB1B3756F}"/>
              </a:ext>
            </a:extLst>
          </p:cNvPr>
          <p:cNvSpPr txBox="1"/>
          <p:nvPr/>
        </p:nvSpPr>
        <p:spPr>
          <a:xfrm>
            <a:off x="1130969" y="1215117"/>
            <a:ext cx="4656514" cy="4524315"/>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tx1">
                    <a:lumMod val="75000"/>
                    <a:lumOff val="25000"/>
                  </a:schemeClr>
                </a:solidFill>
                <a:latin typeface="Arial Nova" panose="020B0504020202020204" pitchFamily="34" charset="0"/>
              </a:rPr>
              <a:t>Hurricane Seasonal Predictions is a climate service </a:t>
            </a:r>
            <a:r>
              <a:rPr lang="en-US" dirty="0">
                <a:solidFill>
                  <a:schemeClr val="tx1">
                    <a:lumMod val="75000"/>
                    <a:lumOff val="25000"/>
                  </a:schemeClr>
                </a:solidFill>
                <a:latin typeface="Arial Nova" panose="020B0504020202020204" pitchFamily="34" charset="0"/>
              </a:rPr>
              <a:t>that provides operational predictions of hurricane activity to disseminate the scientific knowledge to the general public and promote uptake in the re/insurance sector</a:t>
            </a:r>
          </a:p>
          <a:p>
            <a:pPr marL="285750" indent="-285750">
              <a:buFont typeface="Arial" panose="020B0604020202020204" pitchFamily="34" charset="0"/>
              <a:buChar char="•"/>
            </a:pPr>
            <a:endParaRPr lang="en-U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n-US" dirty="0">
                <a:solidFill>
                  <a:schemeClr val="tx1">
                    <a:lumMod val="75000"/>
                    <a:lumOff val="25000"/>
                  </a:schemeClr>
                </a:solidFill>
                <a:latin typeface="Arial Nova" panose="020B0504020202020204" pitchFamily="34" charset="0"/>
              </a:rPr>
              <a:t>The predictions available on the platform provide information on hazards (not risk). </a:t>
            </a:r>
            <a:r>
              <a:rPr lang="en-US" b="1" dirty="0">
                <a:solidFill>
                  <a:schemeClr val="tx1">
                    <a:lumMod val="75000"/>
                    <a:lumOff val="25000"/>
                  </a:schemeClr>
                </a:solidFill>
                <a:latin typeface="Arial Nova" panose="020B0504020202020204" pitchFamily="34" charset="0"/>
              </a:rPr>
              <a:t>More efforts are needed to identify and address unfilled needs</a:t>
            </a:r>
            <a:r>
              <a:rPr lang="en-US" dirty="0">
                <a:solidFill>
                  <a:schemeClr val="tx1">
                    <a:lumMod val="75000"/>
                    <a:lumOff val="25000"/>
                  </a:schemeClr>
                </a:solidFill>
                <a:latin typeface="Arial Nova" panose="020B0504020202020204" pitchFamily="34" charset="0"/>
              </a:rPr>
              <a:t> from the re/insurance sector to better tailor the service and increase its use</a:t>
            </a:r>
          </a:p>
          <a:p>
            <a:pPr marL="285750" indent="-285750">
              <a:buFont typeface="Arial" panose="020B0604020202020204" pitchFamily="34" charset="0"/>
              <a:buChar char="•"/>
            </a:pPr>
            <a:endParaRPr lang="en-US" dirty="0">
              <a:solidFill>
                <a:schemeClr val="tx1">
                  <a:lumMod val="75000"/>
                  <a:lumOff val="25000"/>
                </a:schemeClr>
              </a:solidFill>
              <a:latin typeface="Arial Nova" panose="020B0504020202020204" pitchFamily="34" charset="0"/>
            </a:endParaRPr>
          </a:p>
          <a:p>
            <a:endParaRPr lang="en-US" dirty="0">
              <a:solidFill>
                <a:schemeClr val="tx1">
                  <a:lumMod val="75000"/>
                  <a:lumOff val="25000"/>
                </a:schemeClr>
              </a:solidFill>
              <a:latin typeface="Arial Nova" panose="020B0504020202020204" pitchFamily="34" charset="0"/>
            </a:endParaRPr>
          </a:p>
          <a:p>
            <a:endParaRPr lang="en-US" dirty="0">
              <a:solidFill>
                <a:schemeClr val="tx1">
                  <a:lumMod val="75000"/>
                  <a:lumOff val="25000"/>
                </a:schemeClr>
              </a:solidFill>
              <a:latin typeface="Arial Nova" panose="020B0504020202020204" pitchFamily="34" charset="0"/>
            </a:endParaRPr>
          </a:p>
        </p:txBody>
      </p:sp>
      <p:grpSp>
        <p:nvGrpSpPr>
          <p:cNvPr id="2" name="Group 1">
            <a:extLst>
              <a:ext uri="{FF2B5EF4-FFF2-40B4-BE49-F238E27FC236}">
                <a16:creationId xmlns:a16="http://schemas.microsoft.com/office/drawing/2014/main" id="{2C8135EC-BFBE-7670-E7DC-7D4B16756B7E}"/>
              </a:ext>
            </a:extLst>
          </p:cNvPr>
          <p:cNvGrpSpPr/>
          <p:nvPr/>
        </p:nvGrpSpPr>
        <p:grpSpPr>
          <a:xfrm>
            <a:off x="6125028" y="1215117"/>
            <a:ext cx="5569667" cy="5284406"/>
            <a:chOff x="6125028" y="1215117"/>
            <a:chExt cx="5569667" cy="5284406"/>
          </a:xfrm>
        </p:grpSpPr>
        <p:pic>
          <p:nvPicPr>
            <p:cNvPr id="10" name="Picture 9">
              <a:extLst>
                <a:ext uri="{FF2B5EF4-FFF2-40B4-BE49-F238E27FC236}">
                  <a16:creationId xmlns:a16="http://schemas.microsoft.com/office/drawing/2014/main" id="{CC00F959-B7BC-CDC5-D4A2-22A938579C77}"/>
                </a:ext>
              </a:extLst>
            </p:cNvPr>
            <p:cNvPicPr>
              <a:picLocks noChangeAspect="1"/>
            </p:cNvPicPr>
            <p:nvPr/>
          </p:nvPicPr>
          <p:blipFill>
            <a:blip r:embed="rId2"/>
            <a:stretch>
              <a:fillRect/>
            </a:stretch>
          </p:blipFill>
          <p:spPr>
            <a:xfrm>
              <a:off x="8302695" y="5851523"/>
              <a:ext cx="3392000" cy="648000"/>
            </a:xfrm>
            <a:prstGeom prst="rect">
              <a:avLst/>
            </a:prstGeom>
          </p:spPr>
        </p:pic>
        <p:sp>
          <p:nvSpPr>
            <p:cNvPr id="5" name="TextBox 4">
              <a:extLst>
                <a:ext uri="{FF2B5EF4-FFF2-40B4-BE49-F238E27FC236}">
                  <a16:creationId xmlns:a16="http://schemas.microsoft.com/office/drawing/2014/main" id="{705113C3-2949-565C-3D6B-3A7015805B4B}"/>
                </a:ext>
              </a:extLst>
            </p:cNvPr>
            <p:cNvSpPr txBox="1"/>
            <p:nvPr/>
          </p:nvSpPr>
          <p:spPr>
            <a:xfrm>
              <a:off x="6125028" y="1215117"/>
              <a:ext cx="5215762" cy="4801314"/>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lumMod val="75000"/>
                      <a:lumOff val="25000"/>
                    </a:schemeClr>
                  </a:solidFill>
                  <a:latin typeface="Arial Nova" panose="020B0504020202020204" pitchFamily="34" charset="0"/>
                </a:rPr>
                <a:t>Climate services can support adaptation and mitigation to climate change, but their use is not widespread due to </a:t>
              </a:r>
              <a:r>
                <a:rPr lang="en-US" b="1" dirty="0">
                  <a:solidFill>
                    <a:schemeClr val="tx1">
                      <a:lumMod val="75000"/>
                      <a:lumOff val="25000"/>
                    </a:schemeClr>
                  </a:solidFill>
                  <a:latin typeface="Arial Nova" panose="020B0504020202020204" pitchFamily="34" charset="0"/>
                </a:rPr>
                <a:t>barriers related to the standardization of climate service components </a:t>
              </a:r>
              <a:r>
                <a:rPr lang="en-US" dirty="0">
                  <a:solidFill>
                    <a:schemeClr val="tx1">
                      <a:lumMod val="75000"/>
                      <a:lumOff val="25000"/>
                    </a:schemeClr>
                  </a:solidFill>
                  <a:latin typeface="Arial Nova" panose="020B0504020202020204" pitchFamily="34" charset="0"/>
                </a:rPr>
                <a:t>(e.g. methods for quality assurance and control, methods to enhance usability, methods for the evaluation of effectiveness and performance)</a:t>
              </a:r>
              <a:endParaRPr lang="en-US" b="1"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endParaRPr lang="en-US"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n-US" dirty="0">
                  <a:solidFill>
                    <a:schemeClr val="tx1">
                      <a:lumMod val="75000"/>
                      <a:lumOff val="25000"/>
                    </a:schemeClr>
                  </a:solidFill>
                  <a:latin typeface="Arial Nova" panose="020B0504020202020204" pitchFamily="34" charset="0"/>
                </a:rPr>
                <a:t>The development of guidelines, good practices and recommendations to improve climate service tools and support multi-sectoral risk management is the objective of the </a:t>
              </a:r>
              <a:r>
                <a:rPr lang="en-US" b="1" dirty="0">
                  <a:solidFill>
                    <a:schemeClr val="tx1">
                      <a:lumMod val="75000"/>
                      <a:lumOff val="25000"/>
                    </a:schemeClr>
                  </a:solidFill>
                  <a:latin typeface="Arial Nova" panose="020B0504020202020204" pitchFamily="34" charset="0"/>
                </a:rPr>
                <a:t>Climateurope2 project</a:t>
              </a:r>
              <a:r>
                <a:rPr lang="en-US" dirty="0">
                  <a:solidFill>
                    <a:schemeClr val="tx1">
                      <a:lumMod val="75000"/>
                      <a:lumOff val="25000"/>
                    </a:schemeClr>
                  </a:solidFill>
                  <a:latin typeface="Arial Nova" panose="020B0504020202020204" pitchFamily="34" charset="0"/>
                </a:rPr>
                <a:t> (starting in September 2022)</a:t>
              </a:r>
              <a:endParaRPr lang="en-US" b="1" dirty="0">
                <a:solidFill>
                  <a:schemeClr val="tx1">
                    <a:lumMod val="75000"/>
                    <a:lumOff val="25000"/>
                  </a:schemeClr>
                </a:solidFill>
                <a:latin typeface="Arial Nova" panose="020B0504020202020204" pitchFamily="34" charset="0"/>
              </a:endParaRPr>
            </a:p>
            <a:p>
              <a:endParaRPr lang="en-US" dirty="0">
                <a:solidFill>
                  <a:schemeClr val="tx1">
                    <a:lumMod val="75000"/>
                    <a:lumOff val="25000"/>
                  </a:schemeClr>
                </a:solidFill>
                <a:latin typeface="Arial Nova" panose="020B0504020202020204" pitchFamily="34" charset="0"/>
              </a:endParaRPr>
            </a:p>
            <a:p>
              <a:endParaRPr lang="en-US" dirty="0">
                <a:solidFill>
                  <a:schemeClr val="tx1">
                    <a:lumMod val="75000"/>
                    <a:lumOff val="25000"/>
                  </a:schemeClr>
                </a:solidFill>
                <a:latin typeface="Arial Nova" panose="020B0504020202020204" pitchFamily="34" charset="0"/>
              </a:endParaRPr>
            </a:p>
          </p:txBody>
        </p:sp>
      </p:grpSp>
    </p:spTree>
    <p:extLst>
      <p:ext uri="{BB962C8B-B14F-4D97-AF65-F5344CB8AC3E}">
        <p14:creationId xmlns:p14="http://schemas.microsoft.com/office/powerpoint/2010/main" val="44888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err="1"/>
              <a:t>Thanks</a:t>
            </a:r>
            <a:r>
              <a:rPr lang="es-ES" dirty="0"/>
              <a:t>!</a:t>
            </a:r>
          </a:p>
        </p:txBody>
      </p:sp>
      <p:sp>
        <p:nvSpPr>
          <p:cNvPr id="4" name="Marcador de texto 3"/>
          <p:cNvSpPr>
            <a:spLocks noGrp="1"/>
          </p:cNvSpPr>
          <p:nvPr>
            <p:ph type="body" sz="quarter" idx="11"/>
          </p:nvPr>
        </p:nvSpPr>
        <p:spPr/>
        <p:txBody>
          <a:bodyPr/>
          <a:lstStyle/>
          <a:p>
            <a:r>
              <a:rPr lang="es-ES" dirty="0"/>
              <a:t>marta.terrado@bsc.es</a:t>
            </a:r>
          </a:p>
        </p:txBody>
      </p:sp>
      <p:pic>
        <p:nvPicPr>
          <p:cNvPr id="6" name="Picture 5" descr="A green and white logo&#10;&#10;Description automatically generated with low confidence">
            <a:extLst>
              <a:ext uri="{FF2B5EF4-FFF2-40B4-BE49-F238E27FC236}">
                <a16:creationId xmlns:a16="http://schemas.microsoft.com/office/drawing/2014/main" id="{7FAA7449-DECA-50B6-42AD-A092102376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8233" y="5192490"/>
            <a:ext cx="2254104" cy="563526"/>
          </a:xfrm>
          <a:prstGeom prst="rect">
            <a:avLst/>
          </a:prstGeom>
        </p:spPr>
      </p:pic>
      <p:sp>
        <p:nvSpPr>
          <p:cNvPr id="9" name="TextBox 8">
            <a:extLst>
              <a:ext uri="{FF2B5EF4-FFF2-40B4-BE49-F238E27FC236}">
                <a16:creationId xmlns:a16="http://schemas.microsoft.com/office/drawing/2014/main" id="{60DC7604-8E8F-298E-BEE4-8DA774A4D4AA}"/>
              </a:ext>
            </a:extLst>
          </p:cNvPr>
          <p:cNvSpPr txBox="1"/>
          <p:nvPr/>
        </p:nvSpPr>
        <p:spPr>
          <a:xfrm>
            <a:off x="4963889" y="5146796"/>
            <a:ext cx="3946196" cy="584775"/>
          </a:xfrm>
          <a:prstGeom prst="rect">
            <a:avLst/>
          </a:prstGeom>
          <a:noFill/>
        </p:spPr>
        <p:txBody>
          <a:bodyPr wrap="square" rtlCol="0">
            <a:spAutoFit/>
          </a:bodyPr>
          <a:lstStyle/>
          <a:p>
            <a:r>
              <a:rPr lang="en-GB" sz="1600" dirty="0"/>
              <a:t>The work presented has received funding from CN042500 - AXL sponsorship</a:t>
            </a:r>
          </a:p>
        </p:txBody>
      </p:sp>
      <p:pic>
        <p:nvPicPr>
          <p:cNvPr id="11" name="Picture 10" descr="Icon&#10;&#10;Description automatically generated with low confidence">
            <a:extLst>
              <a:ext uri="{FF2B5EF4-FFF2-40B4-BE49-F238E27FC236}">
                <a16:creationId xmlns:a16="http://schemas.microsoft.com/office/drawing/2014/main" id="{DD55A584-3BDD-1C8F-4F37-EEA3B1031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595" y="5098676"/>
            <a:ext cx="647221" cy="751155"/>
          </a:xfrm>
          <a:prstGeom prst="rect">
            <a:avLst/>
          </a:prstGeom>
        </p:spPr>
      </p:pic>
    </p:spTree>
    <p:extLst>
      <p:ext uri="{BB962C8B-B14F-4D97-AF65-F5344CB8AC3E}">
        <p14:creationId xmlns:p14="http://schemas.microsoft.com/office/powerpoint/2010/main" val="204926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FB53-AED4-15C9-F2A2-B0FBAAA9412B}"/>
              </a:ext>
            </a:extLst>
          </p:cNvPr>
          <p:cNvSpPr>
            <a:spLocks noGrp="1"/>
          </p:cNvSpPr>
          <p:nvPr>
            <p:ph type="title"/>
          </p:nvPr>
        </p:nvSpPr>
        <p:spPr>
          <a:xfrm>
            <a:off x="0" y="443437"/>
            <a:ext cx="12191999" cy="800945"/>
          </a:xfrm>
        </p:spPr>
        <p:txBody>
          <a:bodyPr/>
          <a:lstStyle/>
          <a:p>
            <a:r>
              <a:rPr lang="en-GB" dirty="0">
                <a:solidFill>
                  <a:schemeClr val="tx1">
                    <a:lumMod val="75000"/>
                    <a:lumOff val="25000"/>
                  </a:schemeClr>
                </a:solidFill>
              </a:rPr>
              <a:t>Earth System Services</a:t>
            </a:r>
          </a:p>
        </p:txBody>
      </p:sp>
      <p:pic>
        <p:nvPicPr>
          <p:cNvPr id="4" name="Picture 2">
            <a:extLst>
              <a:ext uri="{FF2B5EF4-FFF2-40B4-BE49-F238E27FC236}">
                <a16:creationId xmlns:a16="http://schemas.microsoft.com/office/drawing/2014/main" id="{ECF9EB72-7211-931E-E8D5-8F7325E56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38" y="1410046"/>
            <a:ext cx="8474721" cy="471600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617B297B-0D2A-10D7-E562-2A438337EDC0}"/>
              </a:ext>
            </a:extLst>
          </p:cNvPr>
          <p:cNvSpPr/>
          <p:nvPr/>
        </p:nvSpPr>
        <p:spPr>
          <a:xfrm>
            <a:off x="10333359" y="4213998"/>
            <a:ext cx="629920" cy="457200"/>
          </a:xfrm>
          <a:prstGeom prst="leftArrow">
            <a:avLst/>
          </a:prstGeom>
          <a:solidFill>
            <a:srgbClr val="3E4B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32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FB53-AED4-15C9-F2A2-B0FBAAA9412B}"/>
              </a:ext>
            </a:extLst>
          </p:cNvPr>
          <p:cNvSpPr>
            <a:spLocks noGrp="1"/>
          </p:cNvSpPr>
          <p:nvPr>
            <p:ph type="title"/>
          </p:nvPr>
        </p:nvSpPr>
        <p:spPr>
          <a:xfrm>
            <a:off x="0" y="358477"/>
            <a:ext cx="12192000" cy="800945"/>
          </a:xfrm>
        </p:spPr>
        <p:txBody>
          <a:bodyPr/>
          <a:lstStyle/>
          <a:p>
            <a:r>
              <a:rPr lang="en-GB" dirty="0">
                <a:solidFill>
                  <a:schemeClr val="tx1">
                    <a:lumMod val="75000"/>
                    <a:lumOff val="25000"/>
                  </a:schemeClr>
                </a:solidFill>
              </a:rPr>
              <a:t>Closing the gap between science &amp; society</a:t>
            </a:r>
          </a:p>
        </p:txBody>
      </p:sp>
      <p:pic>
        <p:nvPicPr>
          <p:cNvPr id="13" name="Picture 2" descr="http://n.sinaimg.cn/translate/405/w800h405/20180319/KmB4-fyskeuc2487790.png">
            <a:extLst>
              <a:ext uri="{FF2B5EF4-FFF2-40B4-BE49-F238E27FC236}">
                <a16:creationId xmlns:a16="http://schemas.microsoft.com/office/drawing/2014/main" id="{F7D480DF-F307-3D97-989A-BD4FFDDBE47C}"/>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6244"/>
          <a:stretch/>
        </p:blipFill>
        <p:spPr bwMode="auto">
          <a:xfrm>
            <a:off x="0" y="1252605"/>
            <a:ext cx="12192000" cy="57867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5B21FF-D296-4C41-F898-C4A90FE0EC12}"/>
              </a:ext>
            </a:extLst>
          </p:cNvPr>
          <p:cNvSpPr txBox="1"/>
          <p:nvPr/>
        </p:nvSpPr>
        <p:spPr>
          <a:xfrm>
            <a:off x="3356658" y="5282229"/>
            <a:ext cx="5474826" cy="646331"/>
          </a:xfrm>
          <a:prstGeom prst="rect">
            <a:avLst/>
          </a:prstGeom>
          <a:noFill/>
        </p:spPr>
        <p:txBody>
          <a:bodyPr wrap="square" rtlCol="0">
            <a:spAutoFit/>
          </a:bodyPr>
          <a:lstStyle/>
          <a:p>
            <a:pPr algn="ctr"/>
            <a:r>
              <a:rPr lang="en-GB" sz="3600" dirty="0">
                <a:solidFill>
                  <a:srgbClr val="014B6E"/>
                </a:solidFill>
                <a:latin typeface="Aharoni" panose="02010803020104030203" pitchFamily="2" charset="-79"/>
                <a:cs typeface="Aharoni" panose="02010803020104030203" pitchFamily="2" charset="-79"/>
              </a:rPr>
              <a:t>SERVICES  </a:t>
            </a:r>
            <a:r>
              <a:rPr lang="en-GB" sz="3600" dirty="0">
                <a:solidFill>
                  <a:srgbClr val="014B6E"/>
                </a:solidFill>
                <a:latin typeface="Aharoni" panose="02010803020104030203" pitchFamily="2" charset="-79"/>
                <a:cs typeface="Aharoni" panose="02010803020104030203" pitchFamily="2" charset="-79"/>
                <a:sym typeface="Wingdings" panose="05000000000000000000" pitchFamily="2" charset="2"/>
              </a:rPr>
              <a:t>  RESEARCH</a:t>
            </a:r>
            <a:r>
              <a:rPr lang="en-GB" sz="3600" dirty="0">
                <a:solidFill>
                  <a:srgbClr val="014B6E"/>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63572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8F7952-967E-FEE7-5F9D-514946277EE2}"/>
              </a:ext>
            </a:extLst>
          </p:cNvPr>
          <p:cNvSpPr txBox="1"/>
          <p:nvPr/>
        </p:nvSpPr>
        <p:spPr>
          <a:xfrm>
            <a:off x="881929" y="1622025"/>
            <a:ext cx="3022251" cy="2308324"/>
          </a:xfrm>
          <a:prstGeom prst="rect">
            <a:avLst/>
          </a:prstGeom>
          <a:noFill/>
        </p:spPr>
        <p:txBody>
          <a:bodyPr wrap="square">
            <a:spAutoFit/>
          </a:bodyPr>
          <a:lstStyle/>
          <a:p>
            <a:r>
              <a:rPr lang="en-US" sz="1600" b="0" i="0" u="none" strike="noStrike" dirty="0">
                <a:solidFill>
                  <a:schemeClr val="tx1">
                    <a:lumMod val="75000"/>
                    <a:lumOff val="25000"/>
                  </a:schemeClr>
                </a:solidFill>
                <a:effectLst/>
                <a:latin typeface="Arial Nova" panose="020B0504020202020204" pitchFamily="34" charset="0"/>
              </a:rPr>
              <a:t>We </a:t>
            </a:r>
            <a:r>
              <a:rPr lang="en-US" sz="1600" b="1" i="0" u="none" strike="noStrike" dirty="0">
                <a:solidFill>
                  <a:schemeClr val="tx1">
                    <a:lumMod val="75000"/>
                    <a:lumOff val="25000"/>
                  </a:schemeClr>
                </a:solidFill>
                <a:effectLst/>
                <a:latin typeface="Arial Nova" panose="020B0504020202020204" pitchFamily="34" charset="0"/>
              </a:rPr>
              <a:t>coproduce</a:t>
            </a:r>
            <a:r>
              <a:rPr lang="en-US" sz="1600" b="0" i="0" u="none" strike="noStrike" dirty="0">
                <a:solidFill>
                  <a:schemeClr val="tx1">
                    <a:lumMod val="75000"/>
                    <a:lumOff val="25000"/>
                  </a:schemeClr>
                </a:solidFill>
                <a:effectLst/>
                <a:latin typeface="Arial Nova" panose="020B0504020202020204" pitchFamily="34" charset="0"/>
              </a:rPr>
              <a:t> climate information and services based on </a:t>
            </a:r>
            <a:r>
              <a:rPr lang="en-US" sz="1600" b="1" i="0" u="none" strike="noStrike" dirty="0">
                <a:solidFill>
                  <a:schemeClr val="tx1">
                    <a:lumMod val="75000"/>
                    <a:lumOff val="25000"/>
                  </a:schemeClr>
                </a:solidFill>
                <a:effectLst/>
                <a:latin typeface="Arial Nova" panose="020B0504020202020204" pitchFamily="34" charset="0"/>
              </a:rPr>
              <a:t>forecasts </a:t>
            </a:r>
            <a:r>
              <a:rPr lang="en-US" sz="1600" i="0" u="none" strike="noStrike" dirty="0">
                <a:solidFill>
                  <a:schemeClr val="tx1">
                    <a:lumMod val="75000"/>
                    <a:lumOff val="25000"/>
                  </a:schemeClr>
                </a:solidFill>
                <a:effectLst/>
                <a:latin typeface="Arial Nova" panose="020B0504020202020204" pitchFamily="34" charset="0"/>
              </a:rPr>
              <a:t>for timescales ranging from weeks to decades and beyond to support climate change adaptation in many socio-economic sectors, </a:t>
            </a:r>
            <a:r>
              <a:rPr lang="en-US" sz="1600" b="0" i="0" u="none" strike="noStrike" dirty="0">
                <a:solidFill>
                  <a:schemeClr val="tx1">
                    <a:lumMod val="75000"/>
                    <a:lumOff val="25000"/>
                  </a:schemeClr>
                </a:solidFill>
                <a:effectLst/>
                <a:latin typeface="Arial Nova" panose="020B0504020202020204" pitchFamily="34" charset="0"/>
              </a:rPr>
              <a:t>such as </a:t>
            </a:r>
            <a:r>
              <a:rPr lang="en-US" sz="1600" b="1" i="0" u="none" strike="noStrike" dirty="0">
                <a:solidFill>
                  <a:schemeClr val="tx1">
                    <a:lumMod val="75000"/>
                    <a:lumOff val="25000"/>
                  </a:schemeClr>
                </a:solidFill>
                <a:effectLst/>
                <a:latin typeface="Arial Nova" panose="020B0504020202020204" pitchFamily="34" charset="0"/>
              </a:rPr>
              <a:t>energy, agriculture, insurance and health</a:t>
            </a:r>
            <a:r>
              <a:rPr lang="en-US" sz="1600" b="0" i="0" u="none" strike="noStrike" dirty="0">
                <a:solidFill>
                  <a:schemeClr val="tx1">
                    <a:lumMod val="75000"/>
                    <a:lumOff val="25000"/>
                  </a:schemeClr>
                </a:solidFill>
                <a:effectLst/>
                <a:latin typeface="Arial Nova" panose="020B0504020202020204" pitchFamily="34" charset="0"/>
              </a:rPr>
              <a:t>.</a:t>
            </a:r>
            <a:endParaRPr lang="en-GB" sz="1600" dirty="0">
              <a:solidFill>
                <a:schemeClr val="tx1">
                  <a:lumMod val="75000"/>
                  <a:lumOff val="25000"/>
                </a:schemeClr>
              </a:solidFill>
              <a:latin typeface="Arial Nova" panose="020B0504020202020204" pitchFamily="34" charset="0"/>
            </a:endParaRPr>
          </a:p>
        </p:txBody>
      </p:sp>
      <p:sp>
        <p:nvSpPr>
          <p:cNvPr id="8" name="Title 1">
            <a:extLst>
              <a:ext uri="{FF2B5EF4-FFF2-40B4-BE49-F238E27FC236}">
                <a16:creationId xmlns:a16="http://schemas.microsoft.com/office/drawing/2014/main" id="{6FD5C261-E2B9-DB2E-3937-CBBBA09461DE}"/>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Climate services</a:t>
            </a:r>
          </a:p>
        </p:txBody>
      </p:sp>
      <p:pic>
        <p:nvPicPr>
          <p:cNvPr id="21" name="Picture 20">
            <a:extLst>
              <a:ext uri="{FF2B5EF4-FFF2-40B4-BE49-F238E27FC236}">
                <a16:creationId xmlns:a16="http://schemas.microsoft.com/office/drawing/2014/main" id="{54F14042-016B-C26B-33CB-605D2D3D5153}"/>
              </a:ext>
            </a:extLst>
          </p:cNvPr>
          <p:cNvPicPr>
            <a:picLocks noChangeAspect="1"/>
          </p:cNvPicPr>
          <p:nvPr/>
        </p:nvPicPr>
        <p:blipFill>
          <a:blip r:embed="rId3"/>
          <a:stretch>
            <a:fillRect/>
          </a:stretch>
        </p:blipFill>
        <p:spPr>
          <a:xfrm>
            <a:off x="3986762" y="1371251"/>
            <a:ext cx="6816691" cy="2160000"/>
          </a:xfrm>
          <a:prstGeom prst="rect">
            <a:avLst/>
          </a:prstGeom>
        </p:spPr>
      </p:pic>
      <p:pic>
        <p:nvPicPr>
          <p:cNvPr id="24" name="Picture 2">
            <a:extLst>
              <a:ext uri="{FF2B5EF4-FFF2-40B4-BE49-F238E27FC236}">
                <a16:creationId xmlns:a16="http://schemas.microsoft.com/office/drawing/2014/main" id="{47D5397C-4D9D-B651-A920-EA8D4EFFAE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06" t="16627" r="15584" b="11349"/>
          <a:stretch/>
        </p:blipFill>
        <p:spPr bwMode="auto">
          <a:xfrm>
            <a:off x="4697258" y="3743080"/>
            <a:ext cx="4867753"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1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D5C261-E2B9-DB2E-3937-CBBBA09461DE}"/>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Coproduction framework</a:t>
            </a:r>
          </a:p>
        </p:txBody>
      </p:sp>
      <p:pic>
        <p:nvPicPr>
          <p:cNvPr id="3" name="Picture 2">
            <a:extLst>
              <a:ext uri="{FF2B5EF4-FFF2-40B4-BE49-F238E27FC236}">
                <a16:creationId xmlns:a16="http://schemas.microsoft.com/office/drawing/2014/main" id="{AFB5589C-F660-2BEB-B979-F8C6B0DAE116}"/>
              </a:ext>
            </a:extLst>
          </p:cNvPr>
          <p:cNvPicPr>
            <a:picLocks noChangeAspect="1"/>
          </p:cNvPicPr>
          <p:nvPr/>
        </p:nvPicPr>
        <p:blipFill>
          <a:blip r:embed="rId2"/>
          <a:stretch>
            <a:fillRect/>
          </a:stretch>
        </p:blipFill>
        <p:spPr>
          <a:xfrm>
            <a:off x="2711557" y="1603523"/>
            <a:ext cx="6768885" cy="4896000"/>
          </a:xfrm>
          <a:prstGeom prst="rect">
            <a:avLst/>
          </a:prstGeom>
        </p:spPr>
      </p:pic>
      <p:sp>
        <p:nvSpPr>
          <p:cNvPr id="4" name="TextBox 3">
            <a:extLst>
              <a:ext uri="{FF2B5EF4-FFF2-40B4-BE49-F238E27FC236}">
                <a16:creationId xmlns:a16="http://schemas.microsoft.com/office/drawing/2014/main" id="{11DB345F-AAE2-7B32-FD02-0232C3BFEA45}"/>
              </a:ext>
            </a:extLst>
          </p:cNvPr>
          <p:cNvSpPr txBox="1"/>
          <p:nvPr/>
        </p:nvSpPr>
        <p:spPr>
          <a:xfrm>
            <a:off x="9312165" y="5976303"/>
            <a:ext cx="3121572" cy="523220"/>
          </a:xfrm>
          <a:prstGeom prst="rect">
            <a:avLst/>
          </a:prstGeom>
          <a:noFill/>
        </p:spPr>
        <p:txBody>
          <a:bodyPr wrap="square" rtlCol="0">
            <a:spAutoFit/>
          </a:bodyPr>
          <a:lstStyle/>
          <a:p>
            <a:r>
              <a:rPr lang="en-GB" sz="1400" i="1" dirty="0" err="1"/>
              <a:t>Bojovic</a:t>
            </a:r>
            <a:r>
              <a:rPr lang="en-GB" sz="1400" i="1" dirty="0"/>
              <a:t> et al. (2021) Global Environmental Change</a:t>
            </a:r>
          </a:p>
        </p:txBody>
      </p:sp>
      <p:sp>
        <p:nvSpPr>
          <p:cNvPr id="5" name="Arrow: Left 4">
            <a:extLst>
              <a:ext uri="{FF2B5EF4-FFF2-40B4-BE49-F238E27FC236}">
                <a16:creationId xmlns:a16="http://schemas.microsoft.com/office/drawing/2014/main" id="{9064C5C7-7E05-6403-C771-A058AB44FE89}"/>
              </a:ext>
            </a:extLst>
          </p:cNvPr>
          <p:cNvSpPr/>
          <p:nvPr/>
        </p:nvSpPr>
        <p:spPr>
          <a:xfrm rot="10800000">
            <a:off x="2396597" y="4274958"/>
            <a:ext cx="629920" cy="457200"/>
          </a:xfrm>
          <a:prstGeom prst="leftArrow">
            <a:avLst/>
          </a:prstGeom>
          <a:solidFill>
            <a:srgbClr val="3E4B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88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D5C261-E2B9-DB2E-3937-CBBBA09461DE}"/>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Operational Services</a:t>
            </a:r>
          </a:p>
        </p:txBody>
      </p:sp>
      <p:sp>
        <p:nvSpPr>
          <p:cNvPr id="12" name="Arrow: Left 11">
            <a:extLst>
              <a:ext uri="{FF2B5EF4-FFF2-40B4-BE49-F238E27FC236}">
                <a16:creationId xmlns:a16="http://schemas.microsoft.com/office/drawing/2014/main" id="{3F24A60A-055F-6CF7-8C80-100D0B226ACC}"/>
              </a:ext>
            </a:extLst>
          </p:cNvPr>
          <p:cNvSpPr/>
          <p:nvPr/>
        </p:nvSpPr>
        <p:spPr>
          <a:xfrm rot="5400000">
            <a:off x="3164840" y="5282475"/>
            <a:ext cx="629920" cy="457200"/>
          </a:xfrm>
          <a:prstGeom prst="leftArrow">
            <a:avLst/>
          </a:prstGeom>
          <a:solidFill>
            <a:srgbClr val="3E4B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3931224A-CB51-C649-B8B8-5A28BCA10DA9}"/>
              </a:ext>
            </a:extLst>
          </p:cNvPr>
          <p:cNvGrpSpPr/>
          <p:nvPr/>
        </p:nvGrpSpPr>
        <p:grpSpPr>
          <a:xfrm>
            <a:off x="699634" y="1809000"/>
            <a:ext cx="11106094" cy="3265244"/>
            <a:chOff x="699634" y="1809000"/>
            <a:chExt cx="11106094" cy="3265244"/>
          </a:xfrm>
        </p:grpSpPr>
        <p:pic>
          <p:nvPicPr>
            <p:cNvPr id="7" name="Picture 6">
              <a:extLst>
                <a:ext uri="{FF2B5EF4-FFF2-40B4-BE49-F238E27FC236}">
                  <a16:creationId xmlns:a16="http://schemas.microsoft.com/office/drawing/2014/main" id="{F8D6F60A-0B8F-9DC6-2B7B-C40D9AE27FB6}"/>
                </a:ext>
              </a:extLst>
            </p:cNvPr>
            <p:cNvPicPr>
              <a:picLocks noChangeAspect="1"/>
            </p:cNvPicPr>
            <p:nvPr/>
          </p:nvPicPr>
          <p:blipFill rotWithShape="1">
            <a:blip r:embed="rId2"/>
            <a:srcRect t="1449"/>
            <a:stretch/>
          </p:blipFill>
          <p:spPr>
            <a:xfrm>
              <a:off x="8064454" y="1881187"/>
              <a:ext cx="1905586" cy="3193057"/>
            </a:xfrm>
            <a:prstGeom prst="rect">
              <a:avLst/>
            </a:prstGeom>
          </p:spPr>
        </p:pic>
        <p:pic>
          <p:nvPicPr>
            <p:cNvPr id="5" name="Picture 4">
              <a:extLst>
                <a:ext uri="{FF2B5EF4-FFF2-40B4-BE49-F238E27FC236}">
                  <a16:creationId xmlns:a16="http://schemas.microsoft.com/office/drawing/2014/main" id="{70BC5E10-2260-0E8C-08D5-0A61F29A8F00}"/>
                </a:ext>
              </a:extLst>
            </p:cNvPr>
            <p:cNvPicPr>
              <a:picLocks noChangeAspect="1"/>
            </p:cNvPicPr>
            <p:nvPr/>
          </p:nvPicPr>
          <p:blipFill>
            <a:blip r:embed="rId3"/>
            <a:stretch>
              <a:fillRect/>
            </a:stretch>
          </p:blipFill>
          <p:spPr>
            <a:xfrm>
              <a:off x="699634" y="1809000"/>
              <a:ext cx="7426464" cy="3240000"/>
            </a:xfrm>
            <a:prstGeom prst="rect">
              <a:avLst/>
            </a:prstGeom>
          </p:spPr>
        </p:pic>
        <p:sp>
          <p:nvSpPr>
            <p:cNvPr id="13" name="Rectangle 12">
              <a:extLst>
                <a:ext uri="{FF2B5EF4-FFF2-40B4-BE49-F238E27FC236}">
                  <a16:creationId xmlns:a16="http://schemas.microsoft.com/office/drawing/2014/main" id="{D2E535B3-9B0D-0C6C-834F-21401F7682D8}"/>
                </a:ext>
              </a:extLst>
            </p:cNvPr>
            <p:cNvSpPr/>
            <p:nvPr/>
          </p:nvSpPr>
          <p:spPr>
            <a:xfrm>
              <a:off x="893852" y="4119937"/>
              <a:ext cx="1469204" cy="25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A2BE7B9-E442-5FF5-5CB3-D47EAABECF98}"/>
                </a:ext>
              </a:extLst>
            </p:cNvPr>
            <p:cNvSpPr/>
            <p:nvPr/>
          </p:nvSpPr>
          <p:spPr>
            <a:xfrm>
              <a:off x="2681207" y="4272337"/>
              <a:ext cx="1469204" cy="25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1AA0EE2-582E-A7B8-6982-E422E6C7AF55}"/>
                </a:ext>
              </a:extLst>
            </p:cNvPr>
            <p:cNvSpPr/>
            <p:nvPr/>
          </p:nvSpPr>
          <p:spPr>
            <a:xfrm>
              <a:off x="4638228" y="4119937"/>
              <a:ext cx="1469204" cy="25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59BF890-A435-F90D-CB17-FA61A0191EEC}"/>
                </a:ext>
              </a:extLst>
            </p:cNvPr>
            <p:cNvSpPr/>
            <p:nvPr/>
          </p:nvSpPr>
          <p:spPr>
            <a:xfrm>
              <a:off x="6436175" y="4272337"/>
              <a:ext cx="1469204" cy="25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E7B086E-C6DC-8330-2122-E331E9684743}"/>
                </a:ext>
              </a:extLst>
            </p:cNvPr>
            <p:cNvSpPr/>
            <p:nvPr/>
          </p:nvSpPr>
          <p:spPr>
            <a:xfrm>
              <a:off x="8241436" y="4119937"/>
              <a:ext cx="1469204" cy="25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ADFA447-1FE9-29C1-5530-1917491030ED}"/>
                </a:ext>
              </a:extLst>
            </p:cNvPr>
            <p:cNvGrpSpPr/>
            <p:nvPr/>
          </p:nvGrpSpPr>
          <p:grpSpPr>
            <a:xfrm>
              <a:off x="9900142" y="1860639"/>
              <a:ext cx="1905586" cy="3193058"/>
              <a:chOff x="9900142" y="1860639"/>
              <a:chExt cx="1905586" cy="3193058"/>
            </a:xfrm>
          </p:grpSpPr>
          <p:pic>
            <p:nvPicPr>
              <p:cNvPr id="20" name="Picture 19">
                <a:extLst>
                  <a:ext uri="{FF2B5EF4-FFF2-40B4-BE49-F238E27FC236}">
                    <a16:creationId xmlns:a16="http://schemas.microsoft.com/office/drawing/2014/main" id="{58A06DA4-DE1F-14D9-553A-0179BDEF6D05}"/>
                  </a:ext>
                </a:extLst>
              </p:cNvPr>
              <p:cNvPicPr>
                <a:picLocks noChangeAspect="1"/>
              </p:cNvPicPr>
              <p:nvPr/>
            </p:nvPicPr>
            <p:blipFill rotWithShape="1">
              <a:blip r:embed="rId4"/>
              <a:srcRect t="1449"/>
              <a:stretch/>
            </p:blipFill>
            <p:spPr>
              <a:xfrm>
                <a:off x="9929384" y="1860639"/>
                <a:ext cx="1847103" cy="3193058"/>
              </a:xfrm>
              <a:prstGeom prst="rect">
                <a:avLst/>
              </a:prstGeom>
            </p:spPr>
          </p:pic>
          <p:pic>
            <p:nvPicPr>
              <p:cNvPr id="21" name="Picture 20">
                <a:extLst>
                  <a:ext uri="{FF2B5EF4-FFF2-40B4-BE49-F238E27FC236}">
                    <a16:creationId xmlns:a16="http://schemas.microsoft.com/office/drawing/2014/main" id="{DA23C8AA-A01A-FB00-44CB-8D8D78B32BB8}"/>
                  </a:ext>
                </a:extLst>
              </p:cNvPr>
              <p:cNvPicPr>
                <a:picLocks noChangeAspect="1"/>
              </p:cNvPicPr>
              <p:nvPr/>
            </p:nvPicPr>
            <p:blipFill rotWithShape="1">
              <a:blip r:embed="rId2"/>
              <a:srcRect t="1449" b="91258"/>
              <a:stretch/>
            </p:blipFill>
            <p:spPr>
              <a:xfrm>
                <a:off x="9900142" y="1881188"/>
                <a:ext cx="1905586" cy="236306"/>
              </a:xfrm>
              <a:prstGeom prst="rect">
                <a:avLst/>
              </a:prstGeom>
            </p:spPr>
          </p:pic>
          <p:sp>
            <p:nvSpPr>
              <p:cNvPr id="23" name="Rectangle 22">
                <a:extLst>
                  <a:ext uri="{FF2B5EF4-FFF2-40B4-BE49-F238E27FC236}">
                    <a16:creationId xmlns:a16="http://schemas.microsoft.com/office/drawing/2014/main" id="{C613F80D-28C7-4527-5E51-D24443F66375}"/>
                  </a:ext>
                </a:extLst>
              </p:cNvPr>
              <p:cNvSpPr/>
              <p:nvPr/>
            </p:nvSpPr>
            <p:spPr>
              <a:xfrm>
                <a:off x="10083120" y="3758628"/>
                <a:ext cx="725293" cy="7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56CD5C3B-1138-32EA-C72D-709744A30351}"/>
                </a:ext>
              </a:extLst>
            </p:cNvPr>
            <p:cNvSpPr txBox="1"/>
            <p:nvPr/>
          </p:nvSpPr>
          <p:spPr>
            <a:xfrm>
              <a:off x="10531489" y="3821983"/>
              <a:ext cx="461986" cy="261610"/>
            </a:xfrm>
            <a:prstGeom prst="rect">
              <a:avLst/>
            </a:prstGeom>
            <a:noFill/>
          </p:spPr>
          <p:txBody>
            <a:bodyPr wrap="none" rtlCol="0">
              <a:spAutoFit/>
            </a:bodyPr>
            <a:lstStyle/>
            <a:p>
              <a:r>
                <a:rPr lang="en-GB" sz="1100" b="1" dirty="0">
                  <a:solidFill>
                    <a:srgbClr val="134D5F"/>
                  </a:solidFill>
                  <a:latin typeface="Arial Nova" panose="020B0504020202020204" pitchFamily="34" charset="0"/>
                  <a:ea typeface="Verdana" panose="020B0604030504040204" pitchFamily="34" charset="0"/>
                </a:rPr>
                <a:t>DST</a:t>
              </a:r>
            </a:p>
          </p:txBody>
        </p:sp>
        <p:sp>
          <p:nvSpPr>
            <p:cNvPr id="26" name="TextBox 25">
              <a:extLst>
                <a:ext uri="{FF2B5EF4-FFF2-40B4-BE49-F238E27FC236}">
                  <a16:creationId xmlns:a16="http://schemas.microsoft.com/office/drawing/2014/main" id="{BACD68EE-5842-3688-5D61-A43A8ECFE809}"/>
                </a:ext>
              </a:extLst>
            </p:cNvPr>
            <p:cNvSpPr txBox="1"/>
            <p:nvPr/>
          </p:nvSpPr>
          <p:spPr>
            <a:xfrm>
              <a:off x="860959" y="4063872"/>
              <a:ext cx="1502097" cy="369332"/>
            </a:xfrm>
            <a:prstGeom prst="rect">
              <a:avLst/>
            </a:prstGeom>
            <a:noFill/>
          </p:spPr>
          <p:txBody>
            <a:bodyPr wrap="square" rtlCol="0">
              <a:spAutoFit/>
            </a:bodyPr>
            <a:lstStyle/>
            <a:p>
              <a:r>
                <a:rPr lang="en-GB" sz="900" dirty="0">
                  <a:solidFill>
                    <a:schemeClr val="tx1">
                      <a:lumMod val="75000"/>
                      <a:lumOff val="25000"/>
                    </a:schemeClr>
                  </a:solidFill>
                  <a:latin typeface="Arial Nova" panose="020B0504020202020204" pitchFamily="34" charset="0"/>
                </a:rPr>
                <a:t>Air quality forecasting system</a:t>
              </a:r>
            </a:p>
          </p:txBody>
        </p:sp>
        <p:sp>
          <p:nvSpPr>
            <p:cNvPr id="27" name="TextBox 26">
              <a:extLst>
                <a:ext uri="{FF2B5EF4-FFF2-40B4-BE49-F238E27FC236}">
                  <a16:creationId xmlns:a16="http://schemas.microsoft.com/office/drawing/2014/main" id="{FB795634-871E-ABB7-7B62-D2117CDCB8A6}"/>
                </a:ext>
              </a:extLst>
            </p:cNvPr>
            <p:cNvSpPr txBox="1"/>
            <p:nvPr/>
          </p:nvSpPr>
          <p:spPr>
            <a:xfrm>
              <a:off x="2705036" y="4216098"/>
              <a:ext cx="1502097" cy="369332"/>
            </a:xfrm>
            <a:prstGeom prst="rect">
              <a:avLst/>
            </a:prstGeom>
            <a:noFill/>
          </p:spPr>
          <p:txBody>
            <a:bodyPr wrap="square" rtlCol="0">
              <a:spAutoFit/>
            </a:bodyPr>
            <a:lstStyle/>
            <a:p>
              <a:r>
                <a:rPr lang="en-GB" sz="900" dirty="0">
                  <a:solidFill>
                    <a:schemeClr val="tx1">
                      <a:lumMod val="75000"/>
                      <a:lumOff val="25000"/>
                    </a:schemeClr>
                  </a:solidFill>
                  <a:latin typeface="Arial Nova" panose="020B0504020202020204" pitchFamily="34" charset="0"/>
                </a:rPr>
                <a:t>Platform centralising hurricane predictions</a:t>
              </a:r>
            </a:p>
          </p:txBody>
        </p:sp>
        <p:sp>
          <p:nvSpPr>
            <p:cNvPr id="28" name="TextBox 27">
              <a:extLst>
                <a:ext uri="{FF2B5EF4-FFF2-40B4-BE49-F238E27FC236}">
                  <a16:creationId xmlns:a16="http://schemas.microsoft.com/office/drawing/2014/main" id="{0F3925DA-7858-5DF2-8D5A-DEA8E7B62D63}"/>
                </a:ext>
              </a:extLst>
            </p:cNvPr>
            <p:cNvSpPr txBox="1"/>
            <p:nvPr/>
          </p:nvSpPr>
          <p:spPr>
            <a:xfrm>
              <a:off x="4563192" y="4058293"/>
              <a:ext cx="1502097" cy="369332"/>
            </a:xfrm>
            <a:prstGeom prst="rect">
              <a:avLst/>
            </a:prstGeom>
            <a:noFill/>
          </p:spPr>
          <p:txBody>
            <a:bodyPr wrap="square" rtlCol="0">
              <a:spAutoFit/>
            </a:bodyPr>
            <a:lstStyle/>
            <a:p>
              <a:r>
                <a:rPr lang="en-GB" sz="900" dirty="0">
                  <a:solidFill>
                    <a:schemeClr val="tx1">
                      <a:lumMod val="75000"/>
                      <a:lumOff val="25000"/>
                    </a:schemeClr>
                  </a:solidFill>
                  <a:latin typeface="Arial Nova" panose="020B0504020202020204" pitchFamily="34" charset="0"/>
                </a:rPr>
                <a:t>Decadal climate prediction website</a:t>
              </a:r>
            </a:p>
          </p:txBody>
        </p:sp>
        <p:sp>
          <p:nvSpPr>
            <p:cNvPr id="29" name="TextBox 28">
              <a:extLst>
                <a:ext uri="{FF2B5EF4-FFF2-40B4-BE49-F238E27FC236}">
                  <a16:creationId xmlns:a16="http://schemas.microsoft.com/office/drawing/2014/main" id="{0D6CE196-937A-BA57-D8F4-D003A247F4EA}"/>
                </a:ext>
              </a:extLst>
            </p:cNvPr>
            <p:cNvSpPr txBox="1"/>
            <p:nvPr/>
          </p:nvSpPr>
          <p:spPr>
            <a:xfrm>
              <a:off x="6399127" y="4226372"/>
              <a:ext cx="1502097" cy="369332"/>
            </a:xfrm>
            <a:prstGeom prst="rect">
              <a:avLst/>
            </a:prstGeom>
            <a:noFill/>
          </p:spPr>
          <p:txBody>
            <a:bodyPr wrap="square" rtlCol="0">
              <a:spAutoFit/>
            </a:bodyPr>
            <a:lstStyle/>
            <a:p>
              <a:r>
                <a:rPr lang="en-US" sz="900" dirty="0">
                  <a:solidFill>
                    <a:schemeClr val="tx1">
                      <a:lumMod val="75000"/>
                      <a:lumOff val="25000"/>
                    </a:schemeClr>
                  </a:solidFill>
                  <a:latin typeface="Arial Nova" panose="020B0504020202020204" pitchFamily="34" charset="0"/>
                </a:rPr>
                <a:t>WMO SDS-WAS Regional Center for  NAMEE</a:t>
              </a:r>
              <a:endParaRPr lang="en-GB" sz="900" dirty="0">
                <a:solidFill>
                  <a:schemeClr val="tx1">
                    <a:lumMod val="75000"/>
                    <a:lumOff val="25000"/>
                  </a:schemeClr>
                </a:solidFill>
                <a:latin typeface="Arial Nova" panose="020B0504020202020204" pitchFamily="34" charset="0"/>
              </a:endParaRPr>
            </a:p>
          </p:txBody>
        </p:sp>
        <p:sp>
          <p:nvSpPr>
            <p:cNvPr id="32" name="TextBox 31">
              <a:extLst>
                <a:ext uri="{FF2B5EF4-FFF2-40B4-BE49-F238E27FC236}">
                  <a16:creationId xmlns:a16="http://schemas.microsoft.com/office/drawing/2014/main" id="{76EF31C3-F349-A7BD-39FD-F3DD153285DF}"/>
                </a:ext>
              </a:extLst>
            </p:cNvPr>
            <p:cNvSpPr txBox="1"/>
            <p:nvPr/>
          </p:nvSpPr>
          <p:spPr>
            <a:xfrm>
              <a:off x="8257283" y="4059197"/>
              <a:ext cx="1502097" cy="369332"/>
            </a:xfrm>
            <a:prstGeom prst="rect">
              <a:avLst/>
            </a:prstGeom>
            <a:noFill/>
          </p:spPr>
          <p:txBody>
            <a:bodyPr wrap="square" rtlCol="0">
              <a:spAutoFit/>
            </a:bodyPr>
            <a:lstStyle/>
            <a:p>
              <a:r>
                <a:rPr lang="en-US" sz="900" dirty="0">
                  <a:solidFill>
                    <a:schemeClr val="tx1">
                      <a:lumMod val="75000"/>
                      <a:lumOff val="25000"/>
                    </a:schemeClr>
                  </a:solidFill>
                  <a:latin typeface="Arial Nova" panose="020B0504020202020204" pitchFamily="34" charset="0"/>
                </a:rPr>
                <a:t>Dataset of hub-height wind observations</a:t>
              </a:r>
              <a:endParaRPr lang="en-GB" sz="900" dirty="0">
                <a:solidFill>
                  <a:schemeClr val="tx1">
                    <a:lumMod val="75000"/>
                    <a:lumOff val="25000"/>
                  </a:schemeClr>
                </a:solidFill>
                <a:latin typeface="Arial Nova" panose="020B0504020202020204" pitchFamily="34" charset="0"/>
              </a:endParaRPr>
            </a:p>
          </p:txBody>
        </p:sp>
      </p:grpSp>
    </p:spTree>
    <p:extLst>
      <p:ext uri="{BB962C8B-B14F-4D97-AF65-F5344CB8AC3E}">
        <p14:creationId xmlns:p14="http://schemas.microsoft.com/office/powerpoint/2010/main" val="10807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Seasonal hurricane predictions platform</a:t>
            </a:r>
          </a:p>
        </p:txBody>
      </p:sp>
      <p:pic>
        <p:nvPicPr>
          <p:cNvPr id="10" name="Picture 9">
            <a:extLst>
              <a:ext uri="{FF2B5EF4-FFF2-40B4-BE49-F238E27FC236}">
                <a16:creationId xmlns:a16="http://schemas.microsoft.com/office/drawing/2014/main" id="{1E09FADB-8616-E723-8603-FC435E999A05}"/>
              </a:ext>
            </a:extLst>
          </p:cNvPr>
          <p:cNvPicPr>
            <a:picLocks noChangeAspect="1"/>
          </p:cNvPicPr>
          <p:nvPr/>
        </p:nvPicPr>
        <p:blipFill>
          <a:blip r:embed="rId3"/>
          <a:stretch>
            <a:fillRect/>
          </a:stretch>
        </p:blipFill>
        <p:spPr>
          <a:xfrm>
            <a:off x="6585068" y="1507733"/>
            <a:ext cx="3893953" cy="4386292"/>
          </a:xfrm>
          <a:prstGeom prst="rect">
            <a:avLst/>
          </a:prstGeom>
        </p:spPr>
      </p:pic>
      <p:sp>
        <p:nvSpPr>
          <p:cNvPr id="11" name="TextBox 10">
            <a:extLst>
              <a:ext uri="{FF2B5EF4-FFF2-40B4-BE49-F238E27FC236}">
                <a16:creationId xmlns:a16="http://schemas.microsoft.com/office/drawing/2014/main" id="{39322AE9-43C7-1F4E-413A-6C932E034B80}"/>
              </a:ext>
            </a:extLst>
          </p:cNvPr>
          <p:cNvSpPr txBox="1"/>
          <p:nvPr/>
        </p:nvSpPr>
        <p:spPr>
          <a:xfrm>
            <a:off x="6498952" y="5949948"/>
            <a:ext cx="3746475" cy="584775"/>
          </a:xfrm>
          <a:prstGeom prst="rect">
            <a:avLst/>
          </a:prstGeom>
          <a:noFill/>
        </p:spPr>
        <p:txBody>
          <a:bodyPr wrap="none" rtlCol="0">
            <a:spAutoFit/>
          </a:bodyPr>
          <a:lstStyle/>
          <a:p>
            <a:r>
              <a:rPr lang="en-GB" sz="1600" dirty="0">
                <a:latin typeface="Arial Nova" panose="020B0504020202020204" pitchFamily="34" charset="0"/>
                <a:hlinkClick r:id="rId4"/>
              </a:rPr>
              <a:t>www.seasonalhurricanepredictions.org</a:t>
            </a:r>
            <a:r>
              <a:rPr lang="en-GB" sz="1600" dirty="0">
                <a:latin typeface="Arial Nova" panose="020B0504020202020204" pitchFamily="34" charset="0"/>
              </a:rPr>
              <a:t> </a:t>
            </a:r>
          </a:p>
          <a:p>
            <a:r>
              <a:rPr lang="en-GB" sz="1600" dirty="0">
                <a:latin typeface="Arial Nova" panose="020B0504020202020204" pitchFamily="34" charset="0"/>
              </a:rPr>
              <a:t>Platform launched in year 2016</a:t>
            </a:r>
          </a:p>
        </p:txBody>
      </p:sp>
      <p:sp>
        <p:nvSpPr>
          <p:cNvPr id="7" name="5 Rectángulo">
            <a:extLst>
              <a:ext uri="{FF2B5EF4-FFF2-40B4-BE49-F238E27FC236}">
                <a16:creationId xmlns:a16="http://schemas.microsoft.com/office/drawing/2014/main" id="{BE900BD1-FE3B-AA9E-ADEC-34A3A8AC14DD}"/>
              </a:ext>
            </a:extLst>
          </p:cNvPr>
          <p:cNvSpPr/>
          <p:nvPr/>
        </p:nvSpPr>
        <p:spPr>
          <a:xfrm>
            <a:off x="1159224" y="2858616"/>
            <a:ext cx="4536753" cy="2800767"/>
          </a:xfrm>
          <a:prstGeom prst="rect">
            <a:avLst/>
          </a:prstGeom>
          <a:noFill/>
        </p:spPr>
        <p:txBody>
          <a:bodyPr wrap="square">
            <a:spAutoFit/>
          </a:bodyPr>
          <a:lstStyle/>
          <a:p>
            <a:pPr marL="285750" indent="-285750">
              <a:buFont typeface="Arial" panose="020B0604020202020204" pitchFamily="34" charset="0"/>
              <a:buChar char="•"/>
            </a:pPr>
            <a:r>
              <a:rPr lang="en-US" sz="1600" b="1" dirty="0">
                <a:solidFill>
                  <a:schemeClr val="tx1">
                    <a:lumMod val="75000"/>
                    <a:lumOff val="25000"/>
                  </a:schemeClr>
                </a:solidFill>
                <a:latin typeface="Arial Nova" panose="020B0504020202020204" pitchFamily="34" charset="0"/>
              </a:rPr>
              <a:t>Climate service that brings together </a:t>
            </a:r>
            <a:r>
              <a:rPr lang="en-US" sz="1600" dirty="0">
                <a:solidFill>
                  <a:schemeClr val="tx1">
                    <a:lumMod val="75000"/>
                    <a:lumOff val="25000"/>
                  </a:schemeClr>
                </a:solidFill>
                <a:latin typeface="Arial Nova" panose="020B0504020202020204" pitchFamily="34" charset="0"/>
              </a:rPr>
              <a:t>predictions from different centers that specialize in Atlantic hurricane forecasting</a:t>
            </a:r>
          </a:p>
          <a:p>
            <a:endParaRPr lang="en-US" sz="1600"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Arial Nova" panose="020B0504020202020204" pitchFamily="34" charset="0"/>
              </a:rPr>
              <a:t>Developed by an </a:t>
            </a:r>
            <a:r>
              <a:rPr lang="en-US" sz="1600" b="1" dirty="0">
                <a:solidFill>
                  <a:schemeClr val="tx1">
                    <a:lumMod val="75000"/>
                    <a:lumOff val="25000"/>
                  </a:schemeClr>
                </a:solidFill>
                <a:latin typeface="Arial Nova" panose="020B0504020202020204" pitchFamily="34" charset="0"/>
              </a:rPr>
              <a:t>interdisciplinary</a:t>
            </a:r>
            <a:r>
              <a:rPr lang="en-US" sz="1600" dirty="0">
                <a:solidFill>
                  <a:schemeClr val="tx1">
                    <a:lumMod val="75000"/>
                    <a:lumOff val="25000"/>
                  </a:schemeClr>
                </a:solidFill>
                <a:latin typeface="Arial Nova" panose="020B0504020202020204" pitchFamily="34" charset="0"/>
              </a:rPr>
              <a:t> team of scientists, graphic designers and communication &amp; </a:t>
            </a:r>
            <a:r>
              <a:rPr lang="en-US" sz="1600" dirty="0" err="1">
                <a:solidFill>
                  <a:schemeClr val="tx1">
                    <a:lumMod val="75000"/>
                    <a:lumOff val="25000"/>
                  </a:schemeClr>
                </a:solidFill>
                <a:latin typeface="Arial Nova" panose="020B0504020202020204" pitchFamily="34" charset="0"/>
              </a:rPr>
              <a:t>visualisation</a:t>
            </a:r>
            <a:r>
              <a:rPr lang="en-US" sz="1600" dirty="0">
                <a:solidFill>
                  <a:schemeClr val="tx1">
                    <a:lumMod val="75000"/>
                    <a:lumOff val="25000"/>
                  </a:schemeClr>
                </a:solidFill>
                <a:latin typeface="Arial Nova" panose="020B0504020202020204" pitchFamily="34" charset="0"/>
              </a:rPr>
              <a:t> experts </a:t>
            </a:r>
            <a:r>
              <a:rPr lang="en-US" sz="1600" b="1" dirty="0">
                <a:solidFill>
                  <a:schemeClr val="tx1">
                    <a:lumMod val="75000"/>
                    <a:lumOff val="25000"/>
                  </a:schemeClr>
                </a:solidFill>
                <a:latin typeface="Arial Nova" panose="020B0504020202020204" pitchFamily="34" charset="0"/>
              </a:rPr>
              <a:t>together with users</a:t>
            </a:r>
            <a:endParaRPr lang="en-US" sz="1600" dirty="0">
              <a:solidFill>
                <a:schemeClr val="tx1">
                  <a:lumMod val="75000"/>
                  <a:lumOff val="25000"/>
                </a:schemeClr>
              </a:solidFill>
              <a:latin typeface="Arial Nova" panose="020B0504020202020204" pitchFamily="34" charset="0"/>
            </a:endParaRPr>
          </a:p>
          <a:p>
            <a:endParaRPr lang="en-US" sz="1600" b="1" dirty="0">
              <a:solidFill>
                <a:schemeClr val="tx1">
                  <a:lumMod val="75000"/>
                  <a:lumOff val="2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Arial Nova" panose="020B0504020202020204" pitchFamily="34" charset="0"/>
              </a:rPr>
              <a:t>Informative section for the general public &amp; detailed section for the scientific community </a:t>
            </a:r>
            <a:endParaRPr lang="es-ES" sz="1600" dirty="0">
              <a:solidFill>
                <a:schemeClr val="tx1">
                  <a:lumMod val="75000"/>
                  <a:lumOff val="25000"/>
                </a:schemeClr>
              </a:solidFill>
              <a:latin typeface="Arial Nova" panose="020B0504020202020204" pitchFamily="34" charset="0"/>
            </a:endParaRPr>
          </a:p>
        </p:txBody>
      </p:sp>
      <p:sp>
        <p:nvSpPr>
          <p:cNvPr id="8" name="5 Rectángulo">
            <a:extLst>
              <a:ext uri="{FF2B5EF4-FFF2-40B4-BE49-F238E27FC236}">
                <a16:creationId xmlns:a16="http://schemas.microsoft.com/office/drawing/2014/main" id="{4C5142D8-E015-1525-AACE-0C47FAFE41AB}"/>
              </a:ext>
            </a:extLst>
          </p:cNvPr>
          <p:cNvSpPr/>
          <p:nvPr/>
        </p:nvSpPr>
        <p:spPr>
          <a:xfrm>
            <a:off x="1238729" y="1507733"/>
            <a:ext cx="4968552" cy="646331"/>
          </a:xfrm>
          <a:prstGeom prst="rect">
            <a:avLst/>
          </a:prstGeom>
          <a:noFill/>
        </p:spPr>
        <p:txBody>
          <a:bodyPr wrap="square">
            <a:spAutoFit/>
          </a:bodyPr>
          <a:lstStyle/>
          <a:p>
            <a:r>
              <a:rPr lang="en-US" b="1" dirty="0">
                <a:solidFill>
                  <a:schemeClr val="tx1">
                    <a:lumMod val="75000"/>
                    <a:lumOff val="25000"/>
                  </a:schemeClr>
                </a:solidFill>
                <a:latin typeface="Arial Nova" panose="020B0504020202020204" pitchFamily="34" charset="0"/>
              </a:rPr>
              <a:t>Operational predictions of hurricane activity for the re/insurance sector</a:t>
            </a:r>
          </a:p>
        </p:txBody>
      </p:sp>
    </p:spTree>
    <p:extLst>
      <p:ext uri="{BB962C8B-B14F-4D97-AF65-F5344CB8AC3E}">
        <p14:creationId xmlns:p14="http://schemas.microsoft.com/office/powerpoint/2010/main" val="10540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Seasonal hurricane predictions platform</a:t>
            </a:r>
          </a:p>
        </p:txBody>
      </p:sp>
      <p:grpSp>
        <p:nvGrpSpPr>
          <p:cNvPr id="8" name="Group 7">
            <a:extLst>
              <a:ext uri="{FF2B5EF4-FFF2-40B4-BE49-F238E27FC236}">
                <a16:creationId xmlns:a16="http://schemas.microsoft.com/office/drawing/2014/main" id="{389DA782-B8A4-6FCC-5A77-188727192D96}"/>
              </a:ext>
            </a:extLst>
          </p:cNvPr>
          <p:cNvGrpSpPr>
            <a:grpSpLocks noChangeAspect="1"/>
          </p:cNvGrpSpPr>
          <p:nvPr/>
        </p:nvGrpSpPr>
        <p:grpSpPr>
          <a:xfrm>
            <a:off x="2759863" y="1357724"/>
            <a:ext cx="3336137" cy="5040000"/>
            <a:chOff x="2886441" y="1159422"/>
            <a:chExt cx="3600400" cy="5439229"/>
          </a:xfrm>
        </p:grpSpPr>
        <p:pic>
          <p:nvPicPr>
            <p:cNvPr id="7" name="2 Imagen" descr="hurricanes_article.tif">
              <a:extLst>
                <a:ext uri="{FF2B5EF4-FFF2-40B4-BE49-F238E27FC236}">
                  <a16:creationId xmlns:a16="http://schemas.microsoft.com/office/drawing/2014/main" id="{D58FCB29-790B-F1A1-7A61-0F7CBFB7D514}"/>
                </a:ext>
              </a:extLst>
            </p:cNvPr>
            <p:cNvPicPr>
              <a:picLocks noChangeAspect="1"/>
            </p:cNvPicPr>
            <p:nvPr/>
          </p:nvPicPr>
          <p:blipFill>
            <a:blip r:embed="rId2" cstate="print"/>
            <a:srcRect r="50586"/>
            <a:stretch>
              <a:fillRect/>
            </a:stretch>
          </p:blipFill>
          <p:spPr>
            <a:xfrm>
              <a:off x="2886441" y="1159422"/>
              <a:ext cx="3600400" cy="5439229"/>
            </a:xfrm>
            <a:prstGeom prst="rect">
              <a:avLst/>
            </a:prstGeom>
          </p:spPr>
        </p:pic>
        <p:pic>
          <p:nvPicPr>
            <p:cNvPr id="3" name="Picture 2" descr="A screenshot of a cell phone&#10;&#10;Description automatically generated with medium confidence">
              <a:extLst>
                <a:ext uri="{FF2B5EF4-FFF2-40B4-BE49-F238E27FC236}">
                  <a16:creationId xmlns:a16="http://schemas.microsoft.com/office/drawing/2014/main" id="{35F2F1DC-A59A-ACE5-5881-F53E82263416}"/>
                </a:ext>
              </a:extLst>
            </p:cNvPr>
            <p:cNvPicPr>
              <a:picLocks noChangeAspect="1"/>
            </p:cNvPicPr>
            <p:nvPr/>
          </p:nvPicPr>
          <p:blipFill rotWithShape="1">
            <a:blip r:embed="rId3">
              <a:extLst>
                <a:ext uri="{28A0092B-C50C-407E-A947-70E740481C1C}">
                  <a14:useLocalDpi xmlns:a14="http://schemas.microsoft.com/office/drawing/2010/main" val="0"/>
                </a:ext>
              </a:extLst>
            </a:blip>
            <a:srcRect l="4718" t="10942" b="81852"/>
            <a:stretch/>
          </p:blipFill>
          <p:spPr>
            <a:xfrm>
              <a:off x="2926054" y="1159422"/>
              <a:ext cx="3457284" cy="566636"/>
            </a:xfrm>
            <a:prstGeom prst="rect">
              <a:avLst/>
            </a:prstGeom>
          </p:spPr>
        </p:pic>
      </p:grpSp>
      <p:grpSp>
        <p:nvGrpSpPr>
          <p:cNvPr id="4" name="Group 3">
            <a:extLst>
              <a:ext uri="{FF2B5EF4-FFF2-40B4-BE49-F238E27FC236}">
                <a16:creationId xmlns:a16="http://schemas.microsoft.com/office/drawing/2014/main" id="{6778A1ED-B697-2925-B6A9-C1C195F7222B}"/>
              </a:ext>
            </a:extLst>
          </p:cNvPr>
          <p:cNvGrpSpPr/>
          <p:nvPr/>
        </p:nvGrpSpPr>
        <p:grpSpPr>
          <a:xfrm>
            <a:off x="6488934" y="1357724"/>
            <a:ext cx="5387249" cy="5254055"/>
            <a:chOff x="6488934" y="1357724"/>
            <a:chExt cx="5387249" cy="5254055"/>
          </a:xfrm>
        </p:grpSpPr>
        <p:pic>
          <p:nvPicPr>
            <p:cNvPr id="11" name="Picture 10">
              <a:extLst>
                <a:ext uri="{FF2B5EF4-FFF2-40B4-BE49-F238E27FC236}">
                  <a16:creationId xmlns:a16="http://schemas.microsoft.com/office/drawing/2014/main" id="{DE7D47B9-48D9-160D-2E2F-377484C80470}"/>
                </a:ext>
              </a:extLst>
            </p:cNvPr>
            <p:cNvPicPr>
              <a:picLocks noChangeAspect="1"/>
            </p:cNvPicPr>
            <p:nvPr/>
          </p:nvPicPr>
          <p:blipFill rotWithShape="1">
            <a:blip r:embed="rId4"/>
            <a:srcRect l="1389" t="2497" r="1834" b="2138"/>
            <a:stretch/>
          </p:blipFill>
          <p:spPr>
            <a:xfrm>
              <a:off x="6566052" y="1357724"/>
              <a:ext cx="3090354" cy="4062575"/>
            </a:xfrm>
            <a:prstGeom prst="rect">
              <a:avLst/>
            </a:prstGeom>
          </p:spPr>
        </p:pic>
        <p:sp>
          <p:nvSpPr>
            <p:cNvPr id="12" name="TextBox 11">
              <a:extLst>
                <a:ext uri="{FF2B5EF4-FFF2-40B4-BE49-F238E27FC236}">
                  <a16:creationId xmlns:a16="http://schemas.microsoft.com/office/drawing/2014/main" id="{C44EDE70-311F-BE4A-C583-07FC9314E6B1}"/>
                </a:ext>
              </a:extLst>
            </p:cNvPr>
            <p:cNvSpPr txBox="1"/>
            <p:nvPr/>
          </p:nvSpPr>
          <p:spPr>
            <a:xfrm>
              <a:off x="6488934" y="5534561"/>
              <a:ext cx="5387249"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Nova" panose="020B0504020202020204" pitchFamily="34" charset="0"/>
                </a:rPr>
                <a:t>Easy to understand information, synthetic</a:t>
              </a:r>
            </a:p>
            <a:p>
              <a:pPr marL="285750" indent="-285750">
                <a:buFont typeface="Arial" panose="020B0604020202020204" pitchFamily="34" charset="0"/>
                <a:buChar char="•"/>
              </a:pPr>
              <a:r>
                <a:rPr lang="en-GB" sz="1600" dirty="0">
                  <a:latin typeface="Arial Nova" panose="020B0504020202020204" pitchFamily="34" charset="0"/>
                </a:rPr>
                <a:t>Accessibility/colour blind scales: enough contrast and intuitive colours</a:t>
              </a:r>
            </a:p>
            <a:p>
              <a:pPr marL="285750" indent="-285750">
                <a:buFont typeface="Arial" panose="020B0604020202020204" pitchFamily="34" charset="0"/>
                <a:buChar char="•"/>
              </a:pPr>
              <a:r>
                <a:rPr lang="en-GB" sz="1600" dirty="0">
                  <a:latin typeface="Arial Nova" panose="020B0504020202020204" pitchFamily="34" charset="0"/>
                </a:rPr>
                <a:t>Important to test user experience</a:t>
              </a:r>
            </a:p>
          </p:txBody>
        </p:sp>
      </p:grpSp>
      <p:sp>
        <p:nvSpPr>
          <p:cNvPr id="2" name="TextBox 1">
            <a:extLst>
              <a:ext uri="{FF2B5EF4-FFF2-40B4-BE49-F238E27FC236}">
                <a16:creationId xmlns:a16="http://schemas.microsoft.com/office/drawing/2014/main" id="{A139C9B4-A2F4-B283-AA2D-048E2B5B8DB9}"/>
              </a:ext>
            </a:extLst>
          </p:cNvPr>
          <p:cNvSpPr txBox="1"/>
          <p:nvPr/>
        </p:nvSpPr>
        <p:spPr>
          <a:xfrm>
            <a:off x="1161471" y="1357724"/>
            <a:ext cx="1373774" cy="369332"/>
          </a:xfrm>
          <a:prstGeom prst="rect">
            <a:avLst/>
          </a:prstGeom>
          <a:noFill/>
        </p:spPr>
        <p:txBody>
          <a:bodyPr wrap="none" rtlCol="0">
            <a:spAutoFit/>
          </a:bodyPr>
          <a:lstStyle/>
          <a:p>
            <a:r>
              <a:rPr lang="en-GB" dirty="0"/>
              <a:t>Homepage &gt;</a:t>
            </a:r>
          </a:p>
        </p:txBody>
      </p:sp>
    </p:spTree>
    <p:extLst>
      <p:ext uri="{BB962C8B-B14F-4D97-AF65-F5344CB8AC3E}">
        <p14:creationId xmlns:p14="http://schemas.microsoft.com/office/powerpoint/2010/main" val="318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E58F8A-4E86-4126-9C82-73C4BE089724}"/>
              </a:ext>
            </a:extLst>
          </p:cNvPr>
          <p:cNvSpPr txBox="1">
            <a:spLocks/>
          </p:cNvSpPr>
          <p:nvPr/>
        </p:nvSpPr>
        <p:spPr>
          <a:xfrm>
            <a:off x="0" y="358477"/>
            <a:ext cx="12192000" cy="8009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baseline="0">
                <a:solidFill>
                  <a:srgbClr val="124484"/>
                </a:solidFill>
                <a:latin typeface="Calibri" panose="020F0502020204030204" pitchFamily="34" charset="0"/>
                <a:ea typeface="+mj-ea"/>
                <a:cs typeface="+mj-cs"/>
              </a:defRPr>
            </a:lvl1pPr>
          </a:lstStyle>
          <a:p>
            <a:r>
              <a:rPr lang="en-GB" dirty="0">
                <a:solidFill>
                  <a:schemeClr val="tx1">
                    <a:lumMod val="75000"/>
                    <a:lumOff val="25000"/>
                  </a:schemeClr>
                </a:solidFill>
              </a:rPr>
              <a:t>Seasonal hurricane predictions platform</a:t>
            </a:r>
          </a:p>
        </p:txBody>
      </p:sp>
      <p:pic>
        <p:nvPicPr>
          <p:cNvPr id="3" name="Picture 2">
            <a:extLst>
              <a:ext uri="{FF2B5EF4-FFF2-40B4-BE49-F238E27FC236}">
                <a16:creationId xmlns:a16="http://schemas.microsoft.com/office/drawing/2014/main" id="{2D3770D0-7C18-7847-C2E3-CF8A3826F783}"/>
              </a:ext>
            </a:extLst>
          </p:cNvPr>
          <p:cNvPicPr>
            <a:picLocks noChangeAspect="1"/>
          </p:cNvPicPr>
          <p:nvPr/>
        </p:nvPicPr>
        <p:blipFill>
          <a:blip r:embed="rId3"/>
          <a:stretch>
            <a:fillRect/>
          </a:stretch>
        </p:blipFill>
        <p:spPr>
          <a:xfrm>
            <a:off x="2535245" y="1310816"/>
            <a:ext cx="8630587" cy="4680000"/>
          </a:xfrm>
          <a:prstGeom prst="rect">
            <a:avLst/>
          </a:prstGeom>
        </p:spPr>
      </p:pic>
      <p:sp>
        <p:nvSpPr>
          <p:cNvPr id="4" name="TextBox 3">
            <a:extLst>
              <a:ext uri="{FF2B5EF4-FFF2-40B4-BE49-F238E27FC236}">
                <a16:creationId xmlns:a16="http://schemas.microsoft.com/office/drawing/2014/main" id="{479ED96F-6144-6EC9-64B0-089A9C407A09}"/>
              </a:ext>
            </a:extLst>
          </p:cNvPr>
          <p:cNvSpPr txBox="1"/>
          <p:nvPr/>
        </p:nvSpPr>
        <p:spPr>
          <a:xfrm>
            <a:off x="2663765" y="6022464"/>
            <a:ext cx="8722691" cy="523220"/>
          </a:xfrm>
          <a:prstGeom prst="rect">
            <a:avLst/>
          </a:prstGeom>
          <a:noFill/>
        </p:spPr>
        <p:txBody>
          <a:bodyPr wrap="square" rtlCol="0">
            <a:spAutoFit/>
          </a:bodyPr>
          <a:lstStyle/>
          <a:p>
            <a:r>
              <a:rPr lang="en-GB" sz="1400" dirty="0">
                <a:latin typeface="Arial Nova" panose="020B0504020202020204" pitchFamily="34" charset="0"/>
              </a:rPr>
              <a:t>More than 30 forecasters worldwide (universities, meteorological services, private companies)</a:t>
            </a:r>
          </a:p>
          <a:p>
            <a:r>
              <a:rPr lang="en-GB" sz="1400" dirty="0">
                <a:latin typeface="Arial Nova" panose="020B0504020202020204" pitchFamily="34" charset="0"/>
              </a:rPr>
              <a:t>Limits for categories will be adjusted to the tercile distributions from 1991-2020 (0-5 low, 6-8 normal, &gt;9 high)</a:t>
            </a:r>
          </a:p>
        </p:txBody>
      </p:sp>
      <p:sp>
        <p:nvSpPr>
          <p:cNvPr id="5" name="TextBox 4">
            <a:extLst>
              <a:ext uri="{FF2B5EF4-FFF2-40B4-BE49-F238E27FC236}">
                <a16:creationId xmlns:a16="http://schemas.microsoft.com/office/drawing/2014/main" id="{B5CA9762-5D58-8ABA-7695-5970C6CDCB31}"/>
              </a:ext>
            </a:extLst>
          </p:cNvPr>
          <p:cNvSpPr txBox="1"/>
          <p:nvPr/>
        </p:nvSpPr>
        <p:spPr>
          <a:xfrm>
            <a:off x="1161471" y="1357724"/>
            <a:ext cx="1373774" cy="369332"/>
          </a:xfrm>
          <a:prstGeom prst="rect">
            <a:avLst/>
          </a:prstGeom>
          <a:noFill/>
        </p:spPr>
        <p:txBody>
          <a:bodyPr wrap="none" rtlCol="0">
            <a:spAutoFit/>
          </a:bodyPr>
          <a:lstStyle/>
          <a:p>
            <a:r>
              <a:rPr lang="en-GB" dirty="0"/>
              <a:t>Homepage &gt;</a:t>
            </a:r>
          </a:p>
        </p:txBody>
      </p:sp>
    </p:spTree>
    <p:extLst>
      <p:ext uri="{BB962C8B-B14F-4D97-AF65-F5344CB8AC3E}">
        <p14:creationId xmlns:p14="http://schemas.microsoft.com/office/powerpoint/2010/main" val="352079371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5445</TotalTime>
  <Words>1031</Words>
  <Application>Microsoft Office PowerPoint</Application>
  <PresentationFormat>Widescreen</PresentationFormat>
  <Paragraphs>91</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Arial</vt:lpstr>
      <vt:lpstr>Arial Nova</vt:lpstr>
      <vt:lpstr>BkrjfmAdvTT5ada87cc</vt:lpstr>
      <vt:lpstr>Calibri</vt:lpstr>
      <vt:lpstr>TyjtxjAdvTT5ada87cc+fb</vt:lpstr>
      <vt:lpstr>Diseño personalizado</vt:lpstr>
      <vt:lpstr>Seasonal Hurricane Predictions platform:  Co-development of a climate service for the insurance sector &amp; beyond</vt:lpstr>
      <vt:lpstr>Earth System Services</vt:lpstr>
      <vt:lpstr>Closing the gap between science &amp;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Gemma Ribas</dc:creator>
  <cp:lastModifiedBy>Marta Terrado</cp:lastModifiedBy>
  <cp:revision>141</cp:revision>
  <dcterms:created xsi:type="dcterms:W3CDTF">2019-06-06T09:57:11Z</dcterms:created>
  <dcterms:modified xsi:type="dcterms:W3CDTF">2022-05-17T12:59:39Z</dcterms:modified>
</cp:coreProperties>
</file>