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3" r:id="rId3"/>
    <p:sldId id="282" r:id="rId4"/>
    <p:sldId id="261" r:id="rId5"/>
    <p:sldId id="285" r:id="rId6"/>
    <p:sldId id="262" r:id="rId7"/>
    <p:sldId id="264" r:id="rId8"/>
    <p:sldId id="265" r:id="rId9"/>
    <p:sldId id="266" r:id="rId10"/>
    <p:sldId id="267" r:id="rId11"/>
    <p:sldId id="268" r:id="rId12"/>
    <p:sldId id="286" r:id="rId13"/>
    <p:sldId id="269" r:id="rId14"/>
    <p:sldId id="270" r:id="rId15"/>
    <p:sldId id="271" r:id="rId16"/>
    <p:sldId id="288" r:id="rId17"/>
    <p:sldId id="273" r:id="rId18"/>
    <p:sldId id="275" r:id="rId19"/>
    <p:sldId id="290" r:id="rId20"/>
    <p:sldId id="276" r:id="rId21"/>
    <p:sldId id="277" r:id="rId22"/>
    <p:sldId id="291" r:id="rId23"/>
    <p:sldId id="278" r:id="rId24"/>
    <p:sldId id="292" r:id="rId25"/>
    <p:sldId id="307" r:id="rId26"/>
    <p:sldId id="293" r:id="rId27"/>
    <p:sldId id="294" r:id="rId28"/>
    <p:sldId id="287" r:id="rId29"/>
    <p:sldId id="295" r:id="rId30"/>
    <p:sldId id="308" r:id="rId31"/>
    <p:sldId id="309" r:id="rId32"/>
    <p:sldId id="310" r:id="rId33"/>
    <p:sldId id="311" r:id="rId34"/>
    <p:sldId id="303" r:id="rId35"/>
    <p:sldId id="306" r:id="rId36"/>
    <p:sldId id="304" r:id="rId37"/>
    <p:sldId id="312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C7616"/>
    <a:srgbClr val="00FF00"/>
    <a:srgbClr val="FF0D0D"/>
    <a:srgbClr val="CC3300"/>
    <a:srgbClr val="6666FF"/>
    <a:srgbClr val="CCCC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5" autoAdjust="0"/>
    <p:restoredTop sz="82157" autoAdjust="0"/>
  </p:normalViewPr>
  <p:slideViewPr>
    <p:cSldViewPr>
      <p:cViewPr>
        <p:scale>
          <a:sx n="70" d="100"/>
          <a:sy n="70" d="100"/>
        </p:scale>
        <p:origin x="115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FA7F5-3AE0-4470-A64A-D0177BCE3F4E}" type="datetimeFigureOut">
              <a:rPr lang="en-US" smtClean="0"/>
              <a:t>2/28/2016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8AA8-1017-42A5-8EF3-2F82EE8326A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5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fr-BE" dirty="0" err="1" smtClean="0"/>
              <a:t>Now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what</a:t>
            </a:r>
            <a:r>
              <a:rPr lang="fr-BE" baseline="0" dirty="0" smtClean="0"/>
              <a:t> do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do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observations?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63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</a:t>
            </a:r>
            <a:r>
              <a:rPr lang="fr-BE" baseline="0" dirty="0" smtClean="0"/>
              <a:t> </a:t>
            </a:r>
            <a:r>
              <a:rPr lang="fr-BE" b="1" baseline="0" dirty="0" err="1" smtClean="0"/>
              <a:t>p</a:t>
            </a:r>
            <a:r>
              <a:rPr lang="fr-BE" baseline="0" dirty="0" err="1" smtClean="0"/>
              <a:t>latforms</a:t>
            </a:r>
            <a:r>
              <a:rPr lang="fr-BE" baseline="0" dirty="0" smtClean="0"/>
              <a:t>, </a:t>
            </a:r>
            <a:r>
              <a:rPr lang="fr-BE" b="1" i="0" baseline="0" dirty="0" smtClean="0"/>
              <a:t>i</a:t>
            </a:r>
            <a:r>
              <a:rPr lang="fr-BE" baseline="0" dirty="0" smtClean="0"/>
              <a:t>nfrastructure and </a:t>
            </a:r>
            <a:r>
              <a:rPr lang="fr-BE" b="1" baseline="0" dirty="0" smtClean="0"/>
              <a:t>p</a:t>
            </a:r>
            <a:r>
              <a:rPr lang="fr-BE" baseline="0" dirty="0" smtClean="0"/>
              <a:t>rograms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using</a:t>
            </a:r>
            <a:r>
              <a:rPr lang="fr-BE" baseline="0" dirty="0" smtClean="0"/>
              <a:t> on a </a:t>
            </a:r>
            <a:r>
              <a:rPr lang="fr-BE" baseline="0" dirty="0" err="1" smtClean="0"/>
              <a:t>daily</a:t>
            </a:r>
            <a:r>
              <a:rPr lang="fr-BE" baseline="0" dirty="0" smtClean="0"/>
              <a:t> basis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errors</a:t>
            </a:r>
            <a:r>
              <a:rPr lang="fr-BE" baseline="0" dirty="0" smtClean="0"/>
              <a:t>. There must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thousands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papers</a:t>
            </a:r>
            <a:r>
              <a:rPr lang="fr-BE" baseline="0" dirty="0" smtClean="0"/>
              <a:t> about </a:t>
            </a:r>
            <a:r>
              <a:rPr lang="fr-BE" baseline="0" dirty="0" err="1" smtClean="0"/>
              <a:t>these</a:t>
            </a:r>
            <a:r>
              <a:rPr lang="fr-BE" baseline="0" dirty="0" smtClean="0"/>
              <a:t> sources of </a:t>
            </a:r>
            <a:r>
              <a:rPr lang="fr-BE" baseline="0" dirty="0" err="1" smtClean="0"/>
              <a:t>uncertainty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smtClean="0"/>
              <a:t>I </a:t>
            </a:r>
            <a:r>
              <a:rPr lang="fr-BE" baseline="0" dirty="0" err="1" smtClean="0"/>
              <a:t>found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ten</a:t>
            </a:r>
            <a:r>
              <a:rPr lang="fr-BE" baseline="0" dirty="0" smtClean="0"/>
              <a:t> on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issue.</a:t>
            </a:r>
          </a:p>
          <a:p>
            <a:endParaRPr lang="fr-BE" baseline="0" dirty="0" smtClean="0"/>
          </a:p>
          <a:p>
            <a:r>
              <a:rPr lang="fr-BE" baseline="0" dirty="0" smtClean="0"/>
              <a:t>And </a:t>
            </a:r>
            <a:r>
              <a:rPr lang="fr-BE" baseline="0" dirty="0" err="1" smtClean="0"/>
              <a:t>because</a:t>
            </a:r>
            <a:r>
              <a:rPr lang="fr-BE" baseline="0" dirty="0" smtClean="0"/>
              <a:t> no one </a:t>
            </a:r>
            <a:r>
              <a:rPr lang="fr-BE" baseline="0" dirty="0" err="1" smtClean="0"/>
              <a:t>really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knows</a:t>
            </a:r>
            <a:r>
              <a:rPr lang="fr-BE" baseline="0" dirty="0" smtClean="0"/>
              <a:t> how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error</a:t>
            </a:r>
            <a:r>
              <a:rPr lang="fr-BE" baseline="0" dirty="0" smtClean="0"/>
              <a:t> compares to </a:t>
            </a:r>
            <a:r>
              <a:rPr lang="fr-BE" baseline="0" dirty="0" err="1" smtClean="0"/>
              <a:t>these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ones</a:t>
            </a:r>
            <a:r>
              <a:rPr lang="fr-BE" baseline="0" dirty="0" smtClean="0"/>
              <a:t>, or no one </a:t>
            </a:r>
            <a:r>
              <a:rPr lang="fr-BE" baseline="0" dirty="0" err="1" smtClean="0"/>
              <a:t>really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wants</a:t>
            </a:r>
            <a:r>
              <a:rPr lang="fr-BE" baseline="0" dirty="0" smtClean="0"/>
              <a:t> to know,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decided</a:t>
            </a:r>
            <a:r>
              <a:rPr lang="fr-BE" baseline="0" dirty="0" smtClean="0"/>
              <a:t> at IC3 to the </a:t>
            </a:r>
            <a:r>
              <a:rPr lang="fr-BE" baseline="0" dirty="0" err="1" smtClean="0"/>
              <a:t>clear</a:t>
            </a:r>
            <a:r>
              <a:rPr lang="fr-BE" baseline="0" dirty="0" smtClean="0"/>
              <a:t> the air and </a:t>
            </a:r>
            <a:r>
              <a:rPr lang="fr-BE" baseline="0" dirty="0" err="1" smtClean="0"/>
              <a:t>address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problem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following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systematic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controlled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approach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54FD-05E6-47B4-A8F8-0BCA1E9B27EF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9455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And </a:t>
            </a:r>
            <a:r>
              <a:rPr lang="fr-BE" dirty="0" err="1" smtClean="0"/>
              <a:t>finally</a:t>
            </a:r>
            <a:r>
              <a:rPr lang="fr-BE" dirty="0" smtClean="0"/>
              <a:t> </a:t>
            </a:r>
            <a:r>
              <a:rPr lang="fr-BE" dirty="0" err="1" smtClean="0"/>
              <a:t>some</a:t>
            </a:r>
            <a:r>
              <a:rPr lang="fr-BE" dirty="0" smtClean="0"/>
              <a:t> aspects are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just</a:t>
            </a:r>
            <a:r>
              <a:rPr lang="fr-BE" baseline="0" dirty="0" smtClean="0"/>
              <a:t> out of control: </a:t>
            </a:r>
            <a:r>
              <a:rPr lang="fr-BE" baseline="0" dirty="0" err="1" smtClean="0"/>
              <a:t>supercomputers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tired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sometimes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too</a:t>
            </a:r>
            <a:r>
              <a:rPr lang="fr-BE" baseline="0" dirty="0" smtClean="0"/>
              <a:t>, and </a:t>
            </a:r>
            <a:r>
              <a:rPr lang="fr-BE" baseline="0" dirty="0" err="1" smtClean="0"/>
              <a:t>temporary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faults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lead to </a:t>
            </a:r>
            <a:r>
              <a:rPr lang="fr-BE" baseline="0" dirty="0" err="1" smtClean="0"/>
              <a:t>number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truncation</a:t>
            </a:r>
            <a:r>
              <a:rPr lang="fr-BE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54FD-05E6-47B4-A8F8-0BCA1E9B27EF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829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There </a:t>
            </a:r>
            <a:r>
              <a:rPr lang="fr-BE" dirty="0" err="1" smtClean="0"/>
              <a:t>were</a:t>
            </a:r>
            <a:r>
              <a:rPr lang="fr-BE" dirty="0" smtClean="0"/>
              <a:t> </a:t>
            </a:r>
            <a:r>
              <a:rPr lang="fr-BE" dirty="0" err="1" smtClean="0"/>
              <a:t>several</a:t>
            </a:r>
            <a:r>
              <a:rPr lang="fr-BE" dirty="0" smtClean="0"/>
              <a:t> conditions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were</a:t>
            </a:r>
            <a:r>
              <a:rPr lang="fr-BE" dirty="0" smtClean="0"/>
              <a:t> </a:t>
            </a:r>
            <a:r>
              <a:rPr lang="fr-BE" dirty="0" err="1" smtClean="0"/>
              <a:t>proposed</a:t>
            </a:r>
            <a:r>
              <a:rPr lang="fr-BE" dirty="0" smtClean="0"/>
              <a:t> to </a:t>
            </a:r>
            <a:r>
              <a:rPr lang="fr-BE" dirty="0" err="1" smtClean="0"/>
              <a:t>validate</a:t>
            </a:r>
            <a:r>
              <a:rPr lang="fr-BE" dirty="0" smtClean="0"/>
              <a:t> the </a:t>
            </a:r>
            <a:r>
              <a:rPr lang="fr-BE" dirty="0" err="1" smtClean="0"/>
              <a:t>porting</a:t>
            </a:r>
            <a:r>
              <a:rPr lang="fr-BE" dirty="0" smtClean="0"/>
              <a:t> of a </a:t>
            </a:r>
            <a:r>
              <a:rPr lang="fr-BE" dirty="0" err="1" smtClean="0"/>
              <a:t>climate</a:t>
            </a:r>
            <a:r>
              <a:rPr lang="fr-BE" baseline="0" dirty="0" smtClean="0"/>
              <a:t> model code, and I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focus on the </a:t>
            </a:r>
            <a:r>
              <a:rPr lang="fr-BE" baseline="0" dirty="0" err="1" smtClean="0"/>
              <a:t>third</a:t>
            </a:r>
            <a:r>
              <a:rPr lang="fr-BE" baseline="0" dirty="0" smtClean="0"/>
              <a:t> one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54FD-05E6-47B4-A8F8-0BCA1E9B27EF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684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Focus on </a:t>
            </a:r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two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54FD-05E6-47B4-A8F8-0BCA1E9B27EF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4527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GB" sz="2000" strike="noStrike">
                <a:latin typeface="Arial"/>
              </a:rPr>
              <a:t>It is NOT possible to achieve all three aspects at the same time. The developper has to </a:t>
            </a:r>
            <a:r>
              <a:rPr lang="en-GB" sz="2000" i="1" strike="noStrike">
                <a:latin typeface="Arial"/>
              </a:rPr>
              <a:t>choose</a:t>
            </a:r>
            <a:r>
              <a:rPr lang="en-GB" sz="2000" strike="noStrike">
                <a:latin typeface="Arial"/>
              </a:rPr>
              <a:t> which part he/she wants to favour</a:t>
            </a:r>
            <a:endParaRPr/>
          </a:p>
        </p:txBody>
      </p:sp>
      <p:sp>
        <p:nvSpPr>
          <p:cNvPr id="2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407E5A0-A07B-4C7E-A120-0DF02DD34F2B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2359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4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73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03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9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If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now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take</a:t>
            </a:r>
            <a:r>
              <a:rPr lang="fr-BE" baseline="0" dirty="0" smtClean="0"/>
              <a:t> the model as </a:t>
            </a:r>
            <a:r>
              <a:rPr lang="fr-BE" baseline="0" dirty="0" err="1" smtClean="0"/>
              <a:t>granted</a:t>
            </a:r>
            <a:r>
              <a:rPr lang="fr-BE" baseline="0" dirty="0" smtClean="0"/>
              <a:t>, but let the </a:t>
            </a:r>
            <a:r>
              <a:rPr lang="fr-BE" baseline="0" dirty="0" err="1" smtClean="0"/>
              <a:t>verification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product</a:t>
            </a:r>
            <a:r>
              <a:rPr lang="fr-BE" baseline="0" dirty="0" smtClean="0"/>
              <a:t> change, how do </a:t>
            </a:r>
            <a:r>
              <a:rPr lang="fr-BE" baseline="0" dirty="0" err="1" smtClean="0"/>
              <a:t>metrics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skill</a:t>
            </a:r>
            <a:r>
              <a:rPr lang="fr-BE" baseline="0" dirty="0" smtClean="0"/>
              <a:t> scores, etc. </a:t>
            </a:r>
            <a:r>
              <a:rPr lang="fr-BE" baseline="0" dirty="0" err="1" smtClean="0"/>
              <a:t>vary</a:t>
            </a:r>
            <a:r>
              <a:rPr lang="fr-BE" baseline="0" dirty="0" smtClean="0"/>
              <a:t>? And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relate </a:t>
            </a:r>
            <a:r>
              <a:rPr lang="fr-BE" baseline="0" dirty="0" err="1" smtClean="0"/>
              <a:t>these</a:t>
            </a:r>
            <a:r>
              <a:rPr lang="fr-BE" baseline="0" dirty="0" smtClean="0"/>
              <a:t> variations in </a:t>
            </a:r>
            <a:r>
              <a:rPr lang="fr-BE" baseline="0" dirty="0" err="1" smtClean="0"/>
              <a:t>skill</a:t>
            </a:r>
            <a:r>
              <a:rPr lang="fr-BE" baseline="0" dirty="0" smtClean="0"/>
              <a:t> scores to the </a:t>
            </a:r>
            <a:r>
              <a:rPr lang="fr-BE" baseline="0" dirty="0" err="1" smtClean="0"/>
              <a:t>quality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underlying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product</a:t>
            </a:r>
            <a:r>
              <a:rPr lang="fr-BE" baseline="0" dirty="0" smtClean="0"/>
              <a:t>?</a:t>
            </a:r>
          </a:p>
          <a:p>
            <a:endParaRPr lang="fr-BE" baseline="0" dirty="0" smtClean="0"/>
          </a:p>
          <a:p>
            <a:r>
              <a:rPr lang="fr-BE" baseline="0" dirty="0" smtClean="0"/>
              <a:t>So all in all</a:t>
            </a: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37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8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Really</a:t>
            </a:r>
            <a:r>
              <a:rPr lang="fr-BE" dirty="0" smtClean="0"/>
              <a:t> open to </a:t>
            </a:r>
            <a:r>
              <a:rPr lang="fr-BE" dirty="0" err="1" smtClean="0"/>
              <a:t>discuss</a:t>
            </a:r>
            <a:r>
              <a:rPr lang="fr-BE" dirty="0" smtClean="0"/>
              <a:t> </a:t>
            </a:r>
            <a:r>
              <a:rPr lang="fr-BE" dirty="0" err="1" smtClean="0"/>
              <a:t>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3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</a:t>
            </a:r>
            <a:r>
              <a:rPr lang="fr-BE" sz="1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agree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the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fact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classical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metrics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performance,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like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RMSE, are good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proxies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model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then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good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proxies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observation </a:t>
            </a:r>
            <a:r>
              <a:rPr lang="fr-BE" sz="1200" baseline="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fr-BE" sz="1200" baseline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6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smtClean="0"/>
              <a:t>The </a:t>
            </a:r>
            <a:r>
              <a:rPr lang="fr-BE" dirty="0" err="1" smtClean="0"/>
              <a:t>framework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 simple </a:t>
            </a:r>
            <a:r>
              <a:rPr lang="fr-BE" dirty="0" err="1" smtClean="0"/>
              <a:t>emulation</a:t>
            </a:r>
            <a:r>
              <a:rPr lang="fr-BE" dirty="0" smtClean="0"/>
              <a:t> of ensemble </a:t>
            </a:r>
            <a:r>
              <a:rPr lang="fr-BE" dirty="0" err="1" smtClean="0"/>
              <a:t>forecasts</a:t>
            </a:r>
            <a:r>
              <a:rPr lang="fr-BE" dirty="0" smtClean="0"/>
              <a:t> in </a:t>
            </a:r>
            <a:r>
              <a:rPr lang="fr-BE" dirty="0" err="1" smtClean="0"/>
              <a:t>climate</a:t>
            </a:r>
            <a:r>
              <a:rPr lang="fr-BE" dirty="0" smtClean="0"/>
              <a:t> science </a:t>
            </a:r>
            <a:r>
              <a:rPr lang="fr-BE" dirty="0" err="1" smtClean="0"/>
              <a:t>which</a:t>
            </a:r>
            <a:r>
              <a:rPr lang="fr-BE" dirty="0" smtClean="0"/>
              <a:t> assumes </a:t>
            </a:r>
            <a:r>
              <a:rPr lang="fr-BE" dirty="0" err="1" smtClean="0"/>
              <a:t>that</a:t>
            </a:r>
            <a:r>
              <a:rPr lang="fr-BE" dirty="0" smtClean="0"/>
              <a:t> model and observations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share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common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predictable</a:t>
            </a:r>
            <a:r>
              <a:rPr lang="fr-BE" baseline="0" dirty="0" smtClean="0"/>
              <a:t> component, </a:t>
            </a:r>
            <a:r>
              <a:rPr lang="fr-BE" baseline="0" dirty="0" err="1" smtClean="0"/>
              <a:t>namely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truth</a:t>
            </a:r>
            <a:r>
              <a:rPr lang="fr-BE" baseline="0" dirty="0" smtClean="0"/>
              <a:t> </a:t>
            </a:r>
            <a:endParaRPr lang="fr-BE" dirty="0" smtClean="0"/>
          </a:p>
          <a:p>
            <a:endParaRPr lang="fr-BE" dirty="0" smtClean="0"/>
          </a:p>
          <a:p>
            <a:r>
              <a:rPr lang="fr-BE" dirty="0" smtClean="0"/>
              <a:t>The </a:t>
            </a:r>
            <a:r>
              <a:rPr lang="fr-BE" dirty="0" err="1" smtClean="0"/>
              <a:t>advantage</a:t>
            </a:r>
            <a:r>
              <a:rPr lang="fr-BE" dirty="0" smtClean="0"/>
              <a:t> of </a:t>
            </a:r>
            <a:r>
              <a:rPr lang="fr-BE" dirty="0" err="1" smtClean="0"/>
              <a:t>this</a:t>
            </a:r>
            <a:r>
              <a:rPr lang="fr-BE" dirty="0" smtClean="0"/>
              <a:t> model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it</a:t>
            </a:r>
            <a:r>
              <a:rPr lang="fr-BE" dirty="0" smtClean="0"/>
              <a:t> </a:t>
            </a:r>
            <a:r>
              <a:rPr lang="fr-BE" dirty="0" err="1" smtClean="0"/>
              <a:t>generalizes</a:t>
            </a:r>
            <a:r>
              <a:rPr lang="fr-BE" dirty="0" smtClean="0"/>
              <a:t> </a:t>
            </a:r>
            <a:r>
              <a:rPr lang="fr-BE" dirty="0" err="1" smtClean="0"/>
              <a:t>existing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models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very</a:t>
            </a:r>
            <a:r>
              <a:rPr lang="fr-BE" baseline="0" dirty="0" smtClean="0"/>
              <a:t> simple to </a:t>
            </a:r>
            <a:r>
              <a:rPr lang="fr-BE" baseline="0" dirty="0" err="1" smtClean="0"/>
              <a:t>run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tractable to </a:t>
            </a:r>
            <a:r>
              <a:rPr lang="fr-BE" baseline="0" dirty="0" err="1" smtClean="0"/>
              <a:t>make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statistical</a:t>
            </a:r>
            <a:r>
              <a:rPr lang="fr-BE" baseline="0" dirty="0" smtClean="0"/>
              <a:t> estimations.</a:t>
            </a:r>
          </a:p>
          <a:p>
            <a:r>
              <a:rPr lang="fr-BE" baseline="0" dirty="0" err="1" smtClean="0"/>
              <a:t>It’s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handy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make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analytical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developments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5BDE0-76EB-4862-A4F3-4B9514E28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</a:t>
            </a:r>
            <a:r>
              <a:rPr lang="fr-BE" dirty="0" err="1" smtClean="0"/>
              <a:t>advantage</a:t>
            </a:r>
            <a:r>
              <a:rPr lang="fr-BE" dirty="0" smtClean="0"/>
              <a:t> of </a:t>
            </a:r>
            <a:r>
              <a:rPr lang="fr-BE" dirty="0" err="1" smtClean="0"/>
              <a:t>this</a:t>
            </a:r>
            <a:r>
              <a:rPr lang="fr-BE" dirty="0" smtClean="0"/>
              <a:t> model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it</a:t>
            </a:r>
            <a:r>
              <a:rPr lang="fr-BE" dirty="0" smtClean="0"/>
              <a:t> </a:t>
            </a:r>
            <a:r>
              <a:rPr lang="fr-BE" dirty="0" err="1" smtClean="0"/>
              <a:t>generalizes</a:t>
            </a:r>
            <a:r>
              <a:rPr lang="fr-BE" dirty="0" smtClean="0"/>
              <a:t> </a:t>
            </a:r>
            <a:r>
              <a:rPr lang="fr-BE" dirty="0" err="1" smtClean="0"/>
              <a:t>existing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models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very</a:t>
            </a:r>
            <a:r>
              <a:rPr lang="fr-BE" baseline="0" dirty="0" smtClean="0"/>
              <a:t> simple to </a:t>
            </a:r>
            <a:r>
              <a:rPr lang="fr-BE" baseline="0" dirty="0" err="1" smtClean="0"/>
              <a:t>run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tractable to </a:t>
            </a:r>
            <a:r>
              <a:rPr lang="fr-BE" baseline="0" dirty="0" err="1" smtClean="0"/>
              <a:t>make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statistical</a:t>
            </a:r>
            <a:r>
              <a:rPr lang="fr-BE" baseline="0" dirty="0" smtClean="0"/>
              <a:t> estimations.</a:t>
            </a:r>
          </a:p>
          <a:p>
            <a:r>
              <a:rPr lang="fr-BE" baseline="0" dirty="0" err="1" smtClean="0"/>
              <a:t>It’s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handy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make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analytical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developments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5BDE0-76EB-4862-A4F3-4B9514E28B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</a:t>
            </a:r>
            <a:r>
              <a:rPr lang="fr-BE" dirty="0" err="1" smtClean="0"/>
              <a:t>same</a:t>
            </a:r>
            <a:r>
              <a:rPr lang="fr-BE" dirty="0" smtClean="0"/>
              <a:t> </a:t>
            </a:r>
            <a:r>
              <a:rPr lang="fr-BE" dirty="0" err="1" smtClean="0"/>
              <a:t>reasoning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applied</a:t>
            </a:r>
            <a:r>
              <a:rPr lang="fr-BE" dirty="0" smtClean="0"/>
              <a:t> for RMSE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now</a:t>
            </a:r>
            <a:r>
              <a:rPr lang="fr-BE" dirty="0" smtClean="0"/>
              <a:t> </a:t>
            </a:r>
            <a:r>
              <a:rPr lang="fr-BE" dirty="0" err="1" smtClean="0"/>
              <a:t>I’m</a:t>
            </a:r>
            <a:r>
              <a:rPr lang="fr-BE" dirty="0" smtClean="0"/>
              <a:t> </a:t>
            </a:r>
            <a:r>
              <a:rPr lang="fr-BE" dirty="0" err="1" smtClean="0"/>
              <a:t>going</a:t>
            </a:r>
            <a:r>
              <a:rPr lang="fr-BE" baseline="0" dirty="0" smtClean="0"/>
              <a:t> to do </a:t>
            </a:r>
            <a:r>
              <a:rPr lang="fr-BE" baseline="0" dirty="0" err="1" smtClean="0"/>
              <a:t>everything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disprove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23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- El Nino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8AA8-1017-42A5-8EF3-2F82EE8326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4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0265" y="2511425"/>
            <a:ext cx="6423471" cy="1470025"/>
          </a:xfrm>
        </p:spPr>
        <p:txBody>
          <a:bodyPr/>
          <a:lstStyle/>
          <a:p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observations, </a:t>
            </a:r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493" y="4267200"/>
            <a:ext cx="4809015" cy="1752600"/>
          </a:xfrm>
        </p:spPr>
        <p:txBody>
          <a:bodyPr>
            <a:normAutofit/>
          </a:bodyPr>
          <a:lstStyle/>
          <a:p>
            <a:r>
              <a:rPr lang="fr-BE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F. Massonnet </a:t>
            </a:r>
          </a:p>
          <a:p>
            <a:r>
              <a:rPr lang="fr-BE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O. </a:t>
            </a:r>
            <a:r>
              <a:rPr lang="fr-BE" sz="28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Bellprat</a:t>
            </a:r>
            <a:r>
              <a:rPr lang="fr-BE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F. J. </a:t>
            </a:r>
            <a:r>
              <a:rPr lang="fr-BE" sz="28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Doblas</a:t>
            </a:r>
            <a:r>
              <a:rPr lang="fr-BE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-Reyes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77811"/>
            <a:ext cx="2643309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ecs-fp7.eu/sites/default/files/320px-SPECS_Logo_transparent_v12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6077811"/>
            <a:ext cx="1524000" cy="7096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AutoShape 8" descr="data:image/png;base64,iVBORw0KGgoAAAANSUhEUgAAAcoAAABuCAMAAACQuKOiAAACT1BMVEX8xwcAAAAcQ466FRv/8gD/ygf/zAf/zQf/zwf/////0AfwNUzDxcX8wwD///391WK/EhBuM2jJxUT/8QD3KlAANJKYeATyvwemgwXKoAa1eSfBmAXRpQa1ABzFshffsAbHRDvFuRO2rg/hIknquQa1jwWuiQWpow09MAHFUThuVwN8YgPbrQaxhSGKbQSqq6uWl5jKr2ZkTwPRZjGRcgTOqT2vtbzMMELUlBpdSgNMPAK4nRDBxs2CZwQhGgEuJQHBU16YiRIsIwGpjQDKph+llBTKqk/VjR8AO5Gol2xLOwI6LgLSlCrPmibXiTDcejYWEQHnV0MAYbYmSIxGdaAbFQDrSEepQjHIqxzWwI2nVCzjZz7yIj//4QArYZMAYahnIGrkYqb7bbfMADQwcbD2D1IAftGcZna6QE2YQ2qURygAd9ehOl2hlCdZfI6VlE6zoaS8hIuIilNdd3yVXiKum1mzk6O3Q1jZgSnAL0W6qXyuqJe3bDuuubWsYoeFTH2TijNLep2sESinam/RD0e2CD6YTWORfoHCaHWiRk9mcFhQbXrBXi7SeKamqHoAeFWNmlkAp4wVqHt9lbP/7I/UYlR5hIfajmLZqm28PSR0kbU2Y4yyjJBcT4DevTU4UYZknIuOo51beHGHgWuWoq+aUUvHY3DRrLS4WjEAKpZeHR1dNxdKW4K1byrGuJp7m0mTmzV6bgyRMStXl1zauV6xk0PRz7+DjWjYjZzEV5CreZLXaqIAUb+EZmVYYRyRfleGAy2TOiqDTSCdRipmZFNW4fYcAAAeeElEQVR4nO2dj38bxZXAd3I3u9OVc9e7W7SSpbMsayU5kiwnshxZVmwjx3IS/zYkthOrzdlJTIAGQpqAndSUNknh+HXlaGnL0YQrHIW2Dj8K1wbuaEvvD7v3ZnallS3ZErGpq48eQdJod1Zv57vz5s2bt2tpT4n8w9f/xi5Mqlv5+6997e/2/qWV2F5poKwbaaCsG2mgrBtpoKwbaaCsG2mgrBtpoKwbaaCsG2mgrBtpoKwbaaCsG2mgrBtpoKwbaaCsG9l2lBkv3XYld0AaKLcSmmvJ+XZAzW2XBsothc75Gr3yLyPb3SuHn3lrB7Tcfmmg3FQolej3Lnx7mILsjLbbJw2UlYVKevctXXr8d7/z6rd8t/RdDrOBsqxAZ6R7Tx44cPXqxwfuPPbtj+8c+GT4zkkDv95Z5e9BGig3CNhSA+WaJ5eZm8tmLsA//unw1W7diBm7FWcD5Xqht7rvnBz+5ORVV0aXKZV92Su5DPKVY7mrwweunuw++fGuZNlAuV5ODg9ncpnMlUtzMi/L2au5GGdHjey1TOZwdu7And04bjZQlgo9Gcp5oTfKJ3MGFmVFzf73MzGmIDs587Ihy1Isc/ia/hWcSI3SQFki9MAnOd7j6JWcISvMt9zVmrtzYW1+uQdoyplLuBHeD1/7Sk6lJmmgLBHjZBaMKVWYeiA751tOaZqWCn/t5WZ4D0x6jdzLOlPA7tJs8OSuM7F1j/Jfvv7PdtkcJbg80BlZz+T0zP3HcinNAdIaXr3SwT+d68g9MTPTdURS6NzhAw2UOy8lJO/7x7/9J7tsfq6I0ncE+qLDkf99dgb5ObRT4WRAfOq4yN8Ck3ImN9xAufOyHmWJbIHy4wNh0QOBWDgl3tf8foHS8W6z2Ka15ubuNFDuvGyGcoteKe29k8mauC77D58DhIHmU+Hsi6fgy0DK3yboOl4Mf7L75pYNlCVCP77SKrpg62zocltH65k2f9u5F/3+Zu3FjLM5aW4MxO98NedSi9Qxyge/BEppb84f1lo1cHb8qZQ/dOaX3w+vnZoNxc///mdtuXPN/maHIxXY19YS3HWdso5RHj32my+BUjLc/rg/nGptds2u3Uyl3goEbuT2BQLnr6dWbiT35d49c7mtzdnia4QIvgoxSb5369h7R2tHKbF9a+FT7/zyzI1Z/8rN2bbmj5qzuUdmM6GbN5vDN1JnDp3JhVNe+Ss4j1qlXlH+Rv2Gqn6j+0ugpEbHd27ezD3ySO5X2Wz219lwNhIJhxORXDZyueOj5ss3b2aP7EaSdYtyz33dqnrsvipRUp8tEYvCrDEXAYS5XCYTzuTa2trCuXAmk8llc+F01hn22UhSY9cMmvWLclj9xlvVGVgqqx6vKheZyL4sspt7/7fvt1zzr6RuNA8faPnt+xeAZjh3WLLtSPW4Icm7g2bdojx66+hvuqtCqfRkU2unWrO2AZDG1jLDV1ve/yDXksuFUXItH7z/Qcu1luYOm8NjBIPuDzPBYKU8WRmksInaSvjZXMCWqbmJbyzZp1jTdojKl015lLRYQ/yU+cF2aFEsKmBps7lamyuzPWJORY5WOa+Uj5zbl5xtzbaeM2zfTrZkEGA263J1NDd3dLiyHGlLR08RuNwx/6dAJDDbulbWn2V60Jl0xRivQFVfKJkMGTwGTD3BYNDDP+twHdBYkIuHUnzz8haiXmu+Q31BrpkseZxxp1uuNFCXRQnHNocAagRjlLqDuiQH3Yq51R2iXAWwNCGua7AgHtlnqcW/9XKIeDyuDN1cme2RGkME1Hv+Tx+CfPSRbdijc9ns5Ud+9cebN1dSAQyr49JIat9aNmejJnesfPHny3/+YuWLMlcnlSJESBBOVzZGRCGBq2RsgH+OyICJRBTZKbadYLL4gPZBjpOIKn4mSDxYyWUdTy1/3mVRyi4yZSrUT5yyEiE+qhLiESxZmshcBXhBSaqkIFNqyPzEzG/dQi20QepWymyP1BrtkWOffx6NfP658GZMq2LMZZOXv/jojyuIEuN4jkBr15oz48XUECuVkh3+/MPoh59/WFaNE6TXreu+0GBCQWIk7fH5PAAULhjWTnwx9whJytQgUQWa2+WLxWI+KpNBwwctqPM2g5bl+nGUDK4MZ8yIAfZ4+earhJL0YvdX00SgNBAlifGTZQmCFKMK6ydu3ReNMFQjztXxKUHiRLViWEH3BbnqchJRqtGCMn07ybLmwB2N9/76kS+cIumj54glE81gWZsvX778xR/+cOnS4yBXhgsiEtaNyK+/eCThLnNMBqBUPjYx3JWQkIqJQqqT9MuIklFZJ6PMQulR+OUBKFUK+4RkRNlPQgiBo4R9BiTcielTvJ9vlEooR7G5mRPeCyj7OZYiSqbjZUMZpqBRZqoDvxsUagFKUAsuOFmglENkUBfK9FdQZnukZgMbbgFpC4fRcihdWqlAh0w1gRw6hP8XpBsxHcaabS3h3IaxkrpJ2rpcKbZn1CypCTh3QAk9VSLtRZRmHhEZZBI0lIuj9Jk2DVDKstn4aKvB5JU770oo3b1gBt1kxFtEOeIWZreAUsLLyqri5AYdf9fEhCgl2QP1TZQFZUB/sptQtpgiUDpM0TTrE0cpZP9+8S5QZsyK4Q0olShxFwdQ6KLWOExjJM0AparSKLSUhdKtMgb+kUwGVFUaJTGKKA1oJ+jSiFLxkojFD66GWDnXsRJKD4WxkRDJXUTZDl2sXbEb2CgZNcwfsKNEtRSOkskjeEqIUrYpA3Z/B+9zq9XAGllT0DUroGyNd1zeiPJa9v/gddVE6TUrHt5wTIDH8crQFAybotCPKHQ8QDk1RYhLlSyUg6Ojo4Nx7HtpGE7jjI+VBvPCIIWGzsN4TxWCTV2uJ1REydCniTE7SgajXUItopRkGIr7hAdgQ9mPakUVVagVRbUAJQyiRWVcO2lha0VJYzkufPizUGqpsP87mg3l/zZ1Nl38bOEzYPnQ0wIl2BxeMbvxXACWbrZG/yArRdmPKBPp9BRJUAvlQHt7+2gSUQ4S4bkiSsqCZLAcyrKtV7lXKh4YdWkJSnRe42oRpaS6p0i/bh7fQsnV6pNVrhYfMRAl270o3Ye5uG0oZ2dnm9tWZmdTJsr9T99t6jxz/enFxZdWn1x81kRJRcXDG2+/NO0O9Yyk0Ti1Fw2szzSwjIGRi7KNBlZKk6TZK8HhSJJeFQ2sm/cJceyaDaykwORjHUpJHgVXrIhSkqFjprmbtc7AytzAygnurO5uA0tj6Md0HrT1Si3rzza3nTKzBgBl592F1aamZ+8uLj7d9OlCk4XyANbc37nxXKAZeN+ijDeDszCBUCPgnnK3R3gTZdweNoqtI1Di/lEPbkZTK9SFEVQpd96boMRY43qUVIcJbMRCicdW2wmvUt7tgTHDY7o9tESZ3eP2IEowoCUoHa3+VHNboG1NM1FevLiw8GTnxcXFxU+bPr1oQ4muUBmUknwCrnlqNQOA8PCpCfTEKXMyQhFPEaU1GWHYPFOyhRJbcARtpJO0YwyOKtIgzlXKyGYopY0oOYZ2azLigW/UPjEq2FAWJyMcvWR6sDDDkYQyAxWU2R4RcbsH7wVl6pT/3Y621raO1sJY+dDiwgKQXLjb9GlTFSixnSIxKhse7sjHoOTVdW/CChEYhs89Av6NiTJk+EAESoklYYOFUpJgEoghgjSZChmSAVP+aG0hgkooJTCUpDCvdOqyG4ZxqQSlS6glLkcFp1QiRAA2nqAyoYrKbI/wYPpbb1Ubgy2Hcs3f4m+Bf/6wVvBgLy7cXVhYuNtZHUqY/vWasS0cgGTfqFmwBe5IRETNZCsKBm7PFDamMgi+hYUSewMP3JnhPejt5c97K5SeYuBuQAx14L/wwB0Mw0I9PgYXUFqBOxMlWn43E4G7LZXZHtmz5/btPd3De24/eC8ozRmjhfKNg6svQZe8CxyfrMbAmgH0uNOjiwi6GnPFrXC6HAyBBLGgu9yUxkJCKHXx0Yn6XEHF6zJnq1ASqklBPB6tMZzusp6k4HPBKOeBo8ohy+lkHhflKkjM6+xz6SJ06RVVqE9o5YIK3IpSwxUCtXg4fStltkfAut4SKQRf3sDmBEn/rGVg9y8sLjz9EjiwsOdLVaHk4VzFvp6kFFaFCqtHJYtcGNmRzX1pySJXoZqyPYtcpetnYiVGVuR1VcqoJRfVqqzM9nm0APC9K6p67L2aUK4eNJiiyEx4sCEezMuIXGZE+dBC5/6mThgtO5tWP0OUsqIobHOU2yIUZgPV3Zu7W5aejdi25bDhUAkorxytemXk4MUn3jm/0jo9P3nEJ1AGj18ClP9TmIxgiABw77+7uPDpZ08iyp7lrunp1Pn7n3vi2VW2cyxhJBt0uUerue9+l6BUB/q3rTkQZffRPd3VoZTZkdb8vNY1P++YmMYbtzjKw5cuAMrn/UWUKNAp7y6+dBE/PqVNnpufnJ4Zm56eDnR5dwymkohHSXUBld2BknrJ9t1HzD1Y/q8KlKwnMLk8P65pQ/Pa5AQ4OQKlS/g9HGVgpVO4sKsPL3y6sCgK92sTk9PL09r4ufGuLu1c6/psLWobDqVCnkXpRj5OKXyIouv2tj5QySczyZALX9Gy0QEulcbK6hTho6VSGC9BMVYYC23DbUEN21bZvlX2xOStNK1aagkRyEfOacuTjuXJPHSu+XlNs1Cabs8NLZUKOPJnrmOs56UnF1YxRiBQAsX5rvwRbXxcmxmfCRglx6WxpBMk5Jb4CRm85EyaG92iiKuSoUjEpVP4BsTlE3ZUcbpEM+hxc7UfJggu07uMVjzv8h6sVygi0jkKiljzE1HknZ4ZrmikLygcbkUPRSNRl3C49biVQCInXeLC88QjkaSwRbLTafnDLjzBZNDS9N6HzFpQKvMOx8yy4/4nLu5/22t4eyZbEWWrK9PScunbwNJ1OZDPr6Ty+dTqxacXFxZXH3p68UluYKeXe3zGgYOdF5/4znTXuEPrKemWMIkzxanwAU+IODkrAQRGwAFzPml+47SiMGJHQ+SGYCsRMVyqI8VI9nopP6+0JofExbj1EyKUVfpECdMMqJW/ElFs08aoLNSIWWpgcEGxjjIK5gInnSJzhWH6A8yC00LTXuKsZljYVGpBSXs0R2uzORmR8ckD6PbsQ/N6+lEYLttS+W+dXlo6vZI/37T6UNNqUydGYNHtURVKZdODXQ5pgVLHBOfjkq4bwX48M5yFQ0k3L1Ocg2NJV5zEpSjeExS/kXRvP59+K5gKwruBTqw1XmbG2vCaqGS4KqEM6ZiXMoUhcEAZtykCv+TVzeIAGfXokuFJDDIM/JKQIeueAdIuc5QFNYC6DJdp3CdJsQhfTlXNy4THjgoo8Xq89+hsTTFYNZVyrDRxlB4cKBSBEgRQ+v3vat86u7S0dPZsKv+sWHteeKmw9Mz0K/yrznzgxnKp2oASjSRcG2nolyKgUmxeJ88O4GscKp+GiW+YhyTx7ngyMiC6jU5GzMC1iZJFSaT8YqVUGSUaPJgqjpCQDCiTNkUApdXdEtC1uO1kBtYZkPhAztKkD4ZqUGNKEmoASgzDMx5QDmGwWCX97WA8MCjVXkTJ+kDTe17+qgmlPKYJD7Vz9UwAjKQZIgBZWYH/A/kHnvne0qOXvn0buiXf7dkfWCiVF7XnTJSOG+vcHkRpjv6ESNY6kvWbTjPFQImaGWsiVia7SVzmjR8SQWqdJINkgA9kZtiUjFAyWlPgLmQ2KJUwSOflF4sliFIEB308+GsKI8U1ObyUDOIMkVGhRi+DSi5zXxVpqYAZ9mIDJJa2GVgyIlfUtGqpcWVkX6CA8kXFlhDCkTq+9VjmwtnHcheOO/KrxWQC0StvOkyUWmBindUrooQz98g+0qeCFDMuvFhU0ArF0R9BuKoq4RKIpA5ClyQneJIsVIvzJV+BEgOqasUFws1RYo/GlUanTRHQzYdFHKuLCxy4pGoxUJJQ3SBxtc9Uo5exQVLYMwZWGwO0btIehSMXUeKKtBq956XMGlEyPcjHytXvB6YZpmmZeT34fyr/3eMXLi0df+bS2afynaUoqaGduS5Q+th6S1JEiUlXzHJ7RBNaTk5UkXGDh+E3UyfgY0IMZ4zFeUQbUCpqAhcfBEo2RRhUSZQPGGyBElvXclimTFc5LorJklanYBysK1MOwvgAKBXAhHl7gFImU8XOhqklcFroJiVUVkQJmspwCaTvsVt+ufXK/eeBHDRqR8ep1GxHMpXq6JhNfZT/7qPZFx5beub5pafy/3p/UZ4ap9SrOfLPrZYP3NlQukhI8ZHRaCQSMa0sgEtjEToCpUn0W+GbkXSiDxcNMUcA3BQyogqUktIOO3CUcFBwWqReUv6Wo61QOnm2Vzv+cl/BYiSwGNwMpYujxKQDFxMoSQGQbqKU1MQJWSqixENsomnV8mVQdt6fh364T5Foxt+s7fOHtUCbv1V7JP/w0tKjjz/26NJSyhGw0inxX48sGRigzV9f3RwlZkxwAwvz78IkEQysNR3HHutjaGD5E7u452ctOHGUkjQFZhVRqtayWV8NyZMFlNCvfGBgk2oxEMANLBRxLbk4xwEV2i1YYJU9MkdJ+fI5GthRYk0YgRjP4UJ1DGpDifnTwvDc258dqBWlcuvi+Txa1S6cXpWg7NNSS0vPt8wdXzqdT83Nzw9Nzw9NOMbGNERJDbwDIZ9/Z7+6gWUBJWatKpXcHu4mKjBvUZ3WqiIMTnE+bce5g0CJdH1T7QyO0uuCLa4Bsv7nuGyOUo6RAVbJ7ZF44oJZQ1IHrOkszxygHCVXw8Be6SxkpKuYT1nMQSughF2FpqPlNa1aLIq3q4vB6sspBJkP9PBknBKUrtb8z5dOg3ldelh7d3lobnIO/o2ND/FeCY77u1jTkW/tWQ8TUWLOBzNOYLIHoFSLD3pGlDzTQnbCJAHa2IaSkn4VQ2nQA7FZeK+EPaYAJfSQGMNNwfJhgoooUREVOr+XIkqbIohSpHzA3CFNeUo6C8rQ2cBQ8ORznnwiUHI1eDQB0z4x1R4UGrFnhhZQwtG8XFPPPYYJTJJHj71wtIrJSE8A/Zy847pYryxF2eHS8qeXnj++9PN8YN+8Q2s5N9M1MzbeJVBK9MDB+/PiQT4bJyN9bo8nGOHTZ0CZgJLHU4j2OHkRRhiPEWvnBlaghLFJuJI42jATJXZctHmWcy+XDxNUQhmH3wqBIkHuU0VsiuC8AouYqgzG2+mNuZ39mJHlAiPujnmT4pYQEyVXo5efDekNxmKhQZh+SuVQSpg4yGvcY5hAdMnbe25d2XP7wa1QGucQZOoJa+l5HUr/KS3/8O2fP5XX1rrOaZNDk5o2Mdk1X0AJo+xzDhxmWzdEe8yYWIxxp12I28oZFqJ6zJCalYOBnp95BHaCgIE17TK07ajqtPmi5XKjNg/cpX2KLXAnMguswB2yUCylYGorMXe/8HQ9iMQwrygJVOBzIj1t7UpLUI5wlL1balq1CJQ8kWB465WRgCOw72Ixi2A9yuYVh5bPOwIdjqGWmYmJiemWccfcnFZECR7sG9Oa1rWunxhuFK8uVr90txDRGajPLIJ5dbtCBt7p5RHheN1jeZL8K4+V8MrcbtntKRzdU27CVn5lpDpFJEzxcIdcwZjMT4SyWBAK5iTLpob4YWZ4XNZSAXVbt1RQr4frtqWmVYuwr+/hDexbP4uATd+I+Q5tglKbXWtNpTIt2tAkQHQMTY455lpKUa6qa4ENT5oo3rpXLNHSksjDEPa0uEmyfSop2XIJyqYVVFivrFIRoUvpTdrlleJSeWsVmlYtpuvafUs9tvUN7Mqa1hXbFOU+f07TJic1x9iQNuQYmoBCl6MEZaccCOyCv/W0O5aet1VMt6f7vgeHq3gWgd46vXmvFCi7tJnp6fEL7pnpGW1yfh1K49zyNqyz3qvUL0qRSLAlSmosb90rHePjE0MT4z985Yf8fWgdSvbujmaDVin1i7LqEIFcFcqZsaGuT/79k8mhsZnx8dKxckcz7qqX8h5sIbKj2AYwvFewkPvBbxws7GXtwz8xaz+qCOHfCJHh2LSkDBNTqXhUhZcx4wXDSzZXQmaFn+CbNmm9LxeD3dzAduHN0JPLPcv8fb2B3b0oZVciJLKoo+nC7V/MSPYOtkeDfAlS1p3pwYFESESeoglrn76ETo10IpGIuMB38SQiKH0SfiPExVxpn1wsx5kn7ZXScTPxPZmWvGm88Z5XjAelQlg31C4+KBj+jUSTnsqPGdkMZblH+1aBEuYfjumWoXND5+bmZmbWe7C7GCUGcDEIp0ZtN/XhesgUzgsNkcVBTmAJ83dgWjsi0jmSuFBZyGNRzFshBiVSkKjaR2KsWO5VcQkuYUbQDZJQMXipRK3tTmv2ScxgFeu3NnkqRWrXo9zqgdvUu3WvbJlzjE2MA8qhiYmZIZxXVpGd/hVL+TQtTBSiStBcupb40ku/W1ZVPXjCoMgoJKmq5OTPPcDWxft5MK7DUUZVvOEnouIdoHydE18jRMfVVgVQUiwnSQy38adjxERkSMGbo02UBmyUPCfMawnTScQaGxsgWE13VU4OLUFZxWPwaewYF4FyaCPKDxyO6QnH3KQ2MT7hmJzTxmYcGp980G6s94dj2wHi3qV8r4SmG8UAbKEcIu3CouFohiFybvnwXnneURJ4g7SPDKYFSgWjb1Oqy5aGwiJE3DbSJ4LxirgjiC+My6qIoOOjTmQTJW9XmY6KWJc6QuLiYIBSxAMLaWkbpBTl1n+cQs7gswjD4SFuM70bUb684tBaWmY0bWIMZpUzLXOa44a41Zs/xTCT2x1/qrSCB6vGSbTfyuEpyfbgGSkhcwxjSeKUASXY2BiFfRICJcPVrf6qUVIRROav1I4SI7f8Bl3MWBOLaBZKCWxGvHy3rBWlIYCED3MF94Y3oOx8Ij8zPoSrlHO4WOkZcjj28awyby4jatbU5DsllSYjrJcUsnFKsj14L7Q+QgdNMyirBplKk6CasHqlESFxQBnUDcPgF/CmKKE/9jNcJqNSKUpJ9FcGZbDQWLGAUpKsuwTXS40o6Zz9YS8wWK5HeeHQat4xPTY24dCGNMfY2Ni0I2DuatXcFX8LuhJKqheXkjGg3lcMZyi2jAAK7Ym9EgezPnzgRMHtaZesO0AjfIayKUoFV/C8fLG6FCWL8E9kRDVzWoooWYUnEdWKUon5xY2x/pg48qlSlD/rvHbtjTyY2MmhGf/MUFcL9MwXeadkc7wmvBg7e5thdVIxRKCLR6NxAZS2VXB7G2JyB6IE7xUfICJQjiSTLjfjz5DCtWS+fLM5SjhOWsV7qzeg7IVqsE/S640N8Hu/Cyjl7UGpv3b6m988/cIL8Hr2NX6yvht2lPmLV3/60zvP5R3zQ5Mt8N/QtENrRRXo0GO85n/A6/Fju2C0rAqlhCNf4TM0rzXOQ2fkj7pjksh4NQ2sKh4iik//sSLoW6CEzTFuxNehlJAXm7KW0pQiShqrlHlWG0rj9U6QV1/F19eFM+P7sw3lxYM/+vGPf3Tweh6zeiZ4Xs8+Hjihw7zOq2/Dy9uv7YJuWR1KYBS0kjjxYXXWyAkN66UCpbmbXsxjkat2e8zFWXRWS1GC95VETyjK17oxp6WAUu21P3rMLjWiPHv67NnTr7+Or8dFS1DpcJajzHc8frDp0Mmf/OTkoabO83mwsvhspjFxDDp89gGo+/pxfP3rQYnzDw/mnCgs6KXKKNBSZJlJaf50rU1QMuuWry1Q4jNj+MTRQmkw/DEnmaI4E8E/70r5Q5xwXinjTycqJlnWiLLYtzpftaY3stH8g8evXH/jYNP+f3vlzbeu/eKVV15r6nziuXee+6+QFWWkw2+vvo018XX/Xw1KzIEn7a5gMD6FfUEfJCQJBULSsrQZyqgLxFnFWMkTLvm8zkSZhHpRQvp1ig/RMFOBCVEAJR4yIn66rNTaKx84Dv+O4+vZYkvItPvqQXza5ME33/zFL9588z/xuZOdV2PFGxCxVx4/fRorn35gl/fKdvtpyzBnFOOVLolEXJB+bnVZaZ6OT7isUsGD5RYRNgmUURNln4mykKAkZjgCpXmDWL8LBlolYmX44cPdVHPcHKkYt6vV7bmiK4pxRbzaN1C6NzZ89VrnwUNvHzx0sPPa1W4fta+J01vDexV56Aq8KkOf7Ga3R/Ktu/mTSTG312AmJsWHBXEtGoU9DZ+9om4IKW7CLze8m3kmZgyCl0VNSRzfV4xOwEe+RZc2pPYXpdZ5pSQSI8okL/BkCd3w+Yy9lJbZKnaRytT8S0hllBu1K70o7QkcJZ/siR32zBFp8/eSg9FNDr9Vu9Ua7akXqfel5wbKv2ZpoKwbaaCsG2mgrBtpoKwbaaCsG2mgrBtpoKwbaaCsG2mgrBtpoKwbaaCsG2mgrBtpoKwbaaCsG2mgrBf5f9CifHRuEJxqAAAAAElFTkSuQmCC"/>
          <p:cNvSpPr>
            <a:spLocks noChangeAspect="1" noChangeArrowheads="1"/>
          </p:cNvSpPr>
          <p:nvPr/>
        </p:nvSpPr>
        <p:spPr bwMode="auto">
          <a:xfrm>
            <a:off x="155575" y="-1309688"/>
            <a:ext cx="113538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AutoShape 10" descr="data:image/png;base64,iVBORw0KGgoAAAANSUhEUgAAAcoAAABuCAMAAACQuKOiAAACT1BMVEX8xwcAAAAcQ466FRv/8gD/ygf/zAf/zQf/zwf/////0AfwNUzDxcX8wwD///391WK/EhBuM2jJxUT/8QD3KlAANJKYeATyvwemgwXKoAa1eSfBmAXRpQa1ABzFshffsAbHRDvFuRO2rg/hIknquQa1jwWuiQWpow09MAHFUThuVwN8YgPbrQaxhSGKbQSqq6uWl5jKr2ZkTwPRZjGRcgTOqT2vtbzMMELUlBpdSgNMPAK4nRDBxs2CZwQhGgEuJQHBU16YiRIsIwGpjQDKph+llBTKqk/VjR8AO5Gol2xLOwI6LgLSlCrPmibXiTDcejYWEQHnV0MAYbYmSIxGdaAbFQDrSEepQjHIqxzWwI2nVCzjZz7yIj//4QArYZMAYahnIGrkYqb7bbfMADQwcbD2D1IAftGcZna6QE2YQ2qURygAd9ehOl2hlCdZfI6VlE6zoaS8hIuIilNdd3yVXiKum1mzk6O3Q1jZgSnAL0W6qXyuqJe3bDuuubWsYoeFTH2TijNLep2sESinam/RD0e2CD6YTWORfoHCaHWiRk9mcFhQbXrBXi7SeKamqHoAeFWNmlkAp4wVqHt9lbP/7I/UYlR5hIfajmLZqm28PSR0kbU2Y4yyjJBcT4DevTU4UYZknIuOo51beHGHgWuWoq+aUUvHY3DRrLS4WjEAKpZeHR1dNxdKW4K1byrGuJp7m0mTmzV6bgyRMStXl1zauV6xk0PRz7+DjWjYjZzEV5CreZLXaqIAUb+EZmVYYRyRfleGAy2TOiqDTSCdRipmZFNW4fYcAAAeeElEQVR4nO2dj38bxZXAd3I3u9OVc9e7W7SSpbMsayU5kiwnshxZVmwjx3IS/zYkthOrzdlJTIAGQpqAndSUNknh+HXlaGnL0YQrHIW2Dj8K1wbuaEvvD7v3ZnallS3ZErGpq48eQdJod1Zv57vz5s2bt2tpT4n8w9f/xi5Mqlv5+6997e/2/qWV2F5poKwbaaCsG2mgrBtpoKwbaaCsG2mgrBtpoKwbaaCsG2mgrBtpoKwbaaCsG2mgrBtpoKwbaaCsG9l2lBkv3XYld0AaKLcSmmvJ+XZAzW2XBsothc75Gr3yLyPb3SuHn3lrB7Tcfmmg3FQolej3Lnx7mILsjLbbJw2UlYVKevctXXr8d7/z6rd8t/RdDrOBsqxAZ6R7Tx44cPXqxwfuPPbtj+8c+GT4zkkDv95Z5e9BGig3CNhSA+WaJ5eZm8tmLsA//unw1W7diBm7FWcD5Xqht7rvnBz+5ORVV0aXKZV92Su5DPKVY7mrwweunuw++fGuZNlAuV5ODg9ncpnMlUtzMi/L2au5GGdHjey1TOZwdu7And04bjZQlgo9Gcp5oTfKJ3MGFmVFzf73MzGmIDs587Ihy1Isc/ia/hWcSI3SQFki9MAnOd7j6JWcISvMt9zVmrtzYW1+uQdoyplLuBHeD1/7Sk6lJmmgLBHjZBaMKVWYeiA751tOaZqWCn/t5WZ4D0x6jdzLOlPA7tJs8OSuM7F1j/Jfvv7PdtkcJbg80BlZz+T0zP3HcinNAdIaXr3SwT+d68g9MTPTdURS6NzhAw2UOy8lJO/7x7/9J7tsfq6I0ncE+qLDkf99dgb5ObRT4WRAfOq4yN8Ck3ImN9xAufOyHmWJbIHy4wNh0QOBWDgl3tf8foHS8W6z2Ka15ubuNFDuvGyGcoteKe29k8mauC77D58DhIHmU+Hsi6fgy0DK3yboOl4Mf7L75pYNlCVCP77SKrpg62zocltH65k2f9u5F/3+Zu3FjLM5aW4MxO98NedSi9Qxyge/BEppb84f1lo1cHb8qZQ/dOaX3w+vnZoNxc///mdtuXPN/maHIxXY19YS3HWdso5RHj32my+BUjLc/rg/nGptds2u3Uyl3goEbuT2BQLnr6dWbiT35d49c7mtzdnia4QIvgoxSb5369h7R2tHKbF9a+FT7/zyzI1Z/8rN2bbmj5qzuUdmM6GbN5vDN1JnDp3JhVNe+Ss4j1qlXlH+Rv2Gqn6j+0ugpEbHd27ezD3ySO5X2Wz219lwNhIJhxORXDZyueOj5ss3b2aP7EaSdYtyz33dqnrsvipRUp8tEYvCrDEXAYS5XCYTzuTa2trCuXAmk8llc+F01hn22UhSY9cMmvWLclj9xlvVGVgqqx6vKheZyL4sspt7/7fvt1zzr6RuNA8faPnt+xeAZjh3WLLtSPW4Icm7g2bdojx66+hvuqtCqfRkU2unWrO2AZDG1jLDV1ve/yDXksuFUXItH7z/Qcu1luYOm8NjBIPuDzPBYKU8WRmksInaSvjZXMCWqbmJbyzZp1jTdojKl015lLRYQ/yU+cF2aFEsKmBps7lamyuzPWJORY5WOa+Uj5zbl5xtzbaeM2zfTrZkEGA263J1NDd3dLiyHGlLR08RuNwx/6dAJDDbulbWn2V60Jl0xRivQFVfKJkMGTwGTD3BYNDDP+twHdBYkIuHUnzz8haiXmu+Q31BrpkseZxxp1uuNFCXRQnHNocAagRjlLqDuiQH3Yq51R2iXAWwNCGua7AgHtlnqcW/9XKIeDyuDN1cme2RGkME1Hv+Tx+CfPSRbdijc9ns5Ud+9cebN1dSAQyr49JIat9aNmejJnesfPHny3/+YuWLMlcnlSJESBBOVzZGRCGBq2RsgH+OyICJRBTZKbadYLL4gPZBjpOIKn4mSDxYyWUdTy1/3mVRyi4yZSrUT5yyEiE+qhLiESxZmshcBXhBSaqkIFNqyPzEzG/dQi20QepWymyP1BrtkWOffx6NfP658GZMq2LMZZOXv/jojyuIEuN4jkBr15oz48XUECuVkh3+/MPoh59/WFaNE6TXreu+0GBCQWIk7fH5PAAULhjWTnwx9whJytQgUQWa2+WLxWI+KpNBwwctqPM2g5bl+nGUDK4MZ8yIAfZ4+earhJL0YvdX00SgNBAlifGTZQmCFKMK6ydu3ReNMFQjztXxKUHiRLViWEH3BbnqchJRqtGCMn07ybLmwB2N9/76kS+cIumj54glE81gWZsvX778xR/+cOnS4yBXhgsiEtaNyK+/eCThLnNMBqBUPjYx3JWQkIqJQqqT9MuIklFZJ6PMQulR+OUBKFUK+4RkRNlPQgiBo4R9BiTcielTvJ9vlEooR7G5mRPeCyj7OZYiSqbjZUMZpqBRZqoDvxsUagFKUAsuOFmglENkUBfK9FdQZnukZgMbbgFpC4fRcihdWqlAh0w1gRw6hP8XpBsxHcaabS3h3IaxkrpJ2rpcKbZn1CypCTh3QAk9VSLtRZRmHhEZZBI0lIuj9Jk2DVDKstn4aKvB5JU770oo3b1gBt1kxFtEOeIWZreAUsLLyqri5AYdf9fEhCgl2QP1TZQFZUB/sptQtpgiUDpM0TTrE0cpZP9+8S5QZsyK4Q0olShxFwdQ6KLWOExjJM0AparSKLSUhdKtMgb+kUwGVFUaJTGKKA1oJ+jSiFLxkojFD66GWDnXsRJKD4WxkRDJXUTZDl2sXbEb2CgZNcwfsKNEtRSOkskjeEqIUrYpA3Z/B+9zq9XAGllT0DUroGyNd1zeiPJa9v/gddVE6TUrHt5wTIDH8crQFAybotCPKHQ8QDk1RYhLlSyUg6Ojo4Nx7HtpGE7jjI+VBvPCIIWGzsN4TxWCTV2uJ1REydCniTE7SgajXUItopRkGIr7hAdgQ9mPakUVVagVRbUAJQyiRWVcO2lha0VJYzkufPizUGqpsP87mg3l/zZ1Nl38bOEzYPnQ0wIl2BxeMbvxXACWbrZG/yArRdmPKBPp9BRJUAvlQHt7+2gSUQ4S4bkiSsqCZLAcyrKtV7lXKh4YdWkJSnRe42oRpaS6p0i/bh7fQsnV6pNVrhYfMRAl270o3Ye5uG0oZ2dnm9tWZmdTJsr9T99t6jxz/enFxZdWn1x81kRJRcXDG2+/NO0O9Yyk0Ti1Fw2szzSwjIGRi7KNBlZKk6TZK8HhSJJeFQ2sm/cJceyaDaykwORjHUpJHgVXrIhSkqFjprmbtc7AytzAygnurO5uA0tj6Md0HrT1Si3rzza3nTKzBgBl592F1aamZ+8uLj7d9OlCk4XyANbc37nxXKAZeN+ijDeDszCBUCPgnnK3R3gTZdweNoqtI1Di/lEPbkZTK9SFEVQpd96boMRY43qUVIcJbMRCicdW2wmvUt7tgTHDY7o9tESZ3eP2IEowoCUoHa3+VHNboG1NM1FevLiw8GTnxcXFxU+bPr1oQ4muUBmUknwCrnlqNQOA8PCpCfTEKXMyQhFPEaU1GWHYPFOyhRJbcARtpJO0YwyOKtIgzlXKyGYopY0oOYZ2azLigW/UPjEq2FAWJyMcvWR6sDDDkYQyAxWU2R4RcbsH7wVl6pT/3Y621raO1sJY+dDiwgKQXLjb9GlTFSixnSIxKhse7sjHoOTVdW/CChEYhs89Av6NiTJk+EAESoklYYOFUpJgEoghgjSZChmSAVP+aG0hgkooJTCUpDCvdOqyG4ZxqQSlS6glLkcFp1QiRAA2nqAyoYrKbI/wYPpbb1Ubgy2Hcs3f4m+Bf/6wVvBgLy7cXVhYuNtZHUqY/vWasS0cgGTfqFmwBe5IRETNZCsKBm7PFDamMgi+hYUSewMP3JnhPejt5c97K5SeYuBuQAx14L/wwB0Mw0I9PgYXUFqBOxMlWn43E4G7LZXZHtmz5/btPd3De24/eC8ozRmjhfKNg6svQZe8CxyfrMbAmgH0uNOjiwi6GnPFrXC6HAyBBLGgu9yUxkJCKHXx0Yn6XEHF6zJnq1ASqklBPB6tMZzusp6k4HPBKOeBo8ohy+lkHhflKkjM6+xz6SJ06RVVqE9o5YIK3IpSwxUCtXg4fStltkfAut4SKQRf3sDmBEn/rGVg9y8sLjz9EjiwsOdLVaHk4VzFvp6kFFaFCqtHJYtcGNmRzX1pySJXoZqyPYtcpetnYiVGVuR1VcqoJRfVqqzM9nm0APC9K6p67L2aUK4eNJiiyEx4sCEezMuIXGZE+dBC5/6mThgtO5tWP0OUsqIobHOU2yIUZgPV3Zu7W5aejdi25bDhUAkorxytemXk4MUn3jm/0jo9P3nEJ1AGj18ClP9TmIxgiABw77+7uPDpZ08iyp7lrunp1Pn7n3vi2VW2cyxhJBt0uUerue9+l6BUB/q3rTkQZffRPd3VoZTZkdb8vNY1P++YmMYbtzjKw5cuAMrn/UWUKNAp7y6+dBE/PqVNnpufnJ4Zm56eDnR5dwymkohHSXUBld2BknrJ9t1HzD1Y/q8KlKwnMLk8P65pQ/Pa5AQ4OQKlS/g9HGVgpVO4sKsPL3y6sCgK92sTk9PL09r4ufGuLu1c6/psLWobDqVCnkXpRj5OKXyIouv2tj5QySczyZALX9Gy0QEulcbK6hTho6VSGC9BMVYYC23DbUEN21bZvlX2xOStNK1aagkRyEfOacuTjuXJPHSu+XlNs1Cabs8NLZUKOPJnrmOs56UnF1YxRiBQAsX5rvwRbXxcmxmfCRglx6WxpBMk5Jb4CRm85EyaG92iiKuSoUjEpVP4BsTlE3ZUcbpEM+hxc7UfJggu07uMVjzv8h6sVygi0jkKiljzE1HknZ4ZrmikLygcbkUPRSNRl3C49biVQCInXeLC88QjkaSwRbLTafnDLjzBZNDS9N6HzFpQKvMOx8yy4/4nLu5/22t4eyZbEWWrK9PScunbwNJ1OZDPr6Ty+dTqxacXFxZXH3p68UluYKeXe3zGgYOdF5/4znTXuEPrKemWMIkzxanwAU+IODkrAQRGwAFzPml+47SiMGJHQ+SGYCsRMVyqI8VI9nopP6+0JofExbj1EyKUVfpECdMMqJW/ElFs08aoLNSIWWpgcEGxjjIK5gInnSJzhWH6A8yC00LTXuKsZljYVGpBSXs0R2uzORmR8ckD6PbsQ/N6+lEYLttS+W+dXlo6vZI/37T6UNNqUydGYNHtURVKZdODXQ5pgVLHBOfjkq4bwX48M5yFQ0k3L1Ocg2NJV5zEpSjeExS/kXRvP59+K5gKwruBTqw1XmbG2vCaqGS4KqEM6ZiXMoUhcEAZtykCv+TVzeIAGfXokuFJDDIM/JKQIeueAdIuc5QFNYC6DJdp3CdJsQhfTlXNy4THjgoo8Xq89+hsTTFYNZVyrDRxlB4cKBSBEgRQ+v3vat86u7S0dPZsKv+sWHteeKmw9Mz0K/yrznzgxnKp2oASjSRcG2nolyKgUmxeJ88O4GscKp+GiW+YhyTx7ngyMiC6jU5GzMC1iZJFSaT8YqVUGSUaPJgqjpCQDCiTNkUApdXdEtC1uO1kBtYZkPhAztKkD4ZqUGNKEmoASgzDMx5QDmGwWCX97WA8MCjVXkTJ+kDTe17+qgmlPKYJD7Vz9UwAjKQZIgBZWYH/A/kHnvne0qOXvn0buiXf7dkfWCiVF7XnTJSOG+vcHkRpjv6ESNY6kvWbTjPFQImaGWsiVia7SVzmjR8SQWqdJINkgA9kZtiUjFAyWlPgLmQ2KJUwSOflF4sliFIEB308+GsKI8U1ObyUDOIMkVGhRi+DSi5zXxVpqYAZ9mIDJJa2GVgyIlfUtGqpcWVkX6CA8kXFlhDCkTq+9VjmwtnHcheOO/KrxWQC0StvOkyUWmBindUrooQz98g+0qeCFDMuvFhU0ArF0R9BuKoq4RKIpA5ClyQneJIsVIvzJV+BEgOqasUFws1RYo/GlUanTRHQzYdFHKuLCxy4pGoxUJJQ3SBxtc9Uo5exQVLYMwZWGwO0btIehSMXUeKKtBq956XMGlEyPcjHytXvB6YZpmmZeT34fyr/3eMXLi0df+bS2afynaUoqaGduS5Q+th6S1JEiUlXzHJ7RBNaTk5UkXGDh+E3UyfgY0IMZ4zFeUQbUCpqAhcfBEo2RRhUSZQPGGyBElvXclimTFc5LorJklanYBysK1MOwvgAKBXAhHl7gFImU8XOhqklcFroJiVUVkQJmspwCaTvsVt+ufXK/eeBHDRqR8ep1GxHMpXq6JhNfZT/7qPZFx5beub5pafy/3p/UZ4ap9SrOfLPrZYP3NlQukhI8ZHRaCQSMa0sgEtjEToCpUn0W+GbkXSiDxcNMUcA3BQyogqUktIOO3CUcFBwWqReUv6Wo61QOnm2Vzv+cl/BYiSwGNwMpYujxKQDFxMoSQGQbqKU1MQJWSqixENsomnV8mVQdt6fh364T5Foxt+s7fOHtUCbv1V7JP/w0tKjjz/26NJSyhGw0inxX48sGRigzV9f3RwlZkxwAwvz78IkEQysNR3HHutjaGD5E7u452ctOHGUkjQFZhVRqtayWV8NyZMFlNCvfGBgk2oxEMANLBRxLbk4xwEV2i1YYJU9MkdJ+fI5GthRYk0YgRjP4UJ1DGpDifnTwvDc258dqBWlcuvi+Txa1S6cXpWg7NNSS0vPt8wdXzqdT83Nzw9Nzw9NOMbGNERJDbwDIZ9/Z7+6gWUBJWatKpXcHu4mKjBvUZ3WqiIMTnE+bce5g0CJdH1T7QyO0uuCLa4Bsv7nuGyOUo6RAVbJ7ZF44oJZQ1IHrOkszxygHCVXw8Be6SxkpKuYT1nMQSughF2FpqPlNa1aLIq3q4vB6sspBJkP9PBknBKUrtb8z5dOg3ldelh7d3lobnIO/o2ND/FeCY77u1jTkW/tWQ8TUWLOBzNOYLIHoFSLD3pGlDzTQnbCJAHa2IaSkn4VQ2nQA7FZeK+EPaYAJfSQGMNNwfJhgoooUREVOr+XIkqbIohSpHzA3CFNeUo6C8rQ2cBQ8ORznnwiUHI1eDQB0z4x1R4UGrFnhhZQwtG8XFPPPYYJTJJHj71wtIrJSE8A/Zy847pYryxF2eHS8qeXnj++9PN8YN+8Q2s5N9M1MzbeJVBK9MDB+/PiQT4bJyN9bo8nGOHTZ0CZgJLHU4j2OHkRRhiPEWvnBlaghLFJuJI42jATJXZctHmWcy+XDxNUQhmH3wqBIkHuU0VsiuC8AouYqgzG2+mNuZ39mJHlAiPujnmT4pYQEyVXo5efDekNxmKhQZh+SuVQSpg4yGvcY5hAdMnbe25d2XP7wa1QGucQZOoJa+l5HUr/KS3/8O2fP5XX1rrOaZNDk5o2Mdk1X0AJo+xzDhxmWzdEe8yYWIxxp12I28oZFqJ6zJCalYOBnp95BHaCgIE17TK07ajqtPmi5XKjNg/cpX2KLXAnMguswB2yUCylYGorMXe/8HQ9iMQwrygJVOBzIj1t7UpLUI5wlL1balq1CJQ8kWB465WRgCOw72Ixi2A9yuYVh5bPOwIdjqGWmYmJiemWccfcnFZECR7sG9Oa1rWunxhuFK8uVr90txDRGajPLIJ5dbtCBt7p5RHheN1jeZL8K4+V8MrcbtntKRzdU27CVn5lpDpFJEzxcIdcwZjMT4SyWBAK5iTLpob4YWZ4XNZSAXVbt1RQr4frtqWmVYuwr+/hDexbP4uATd+I+Q5tglKbXWtNpTIt2tAkQHQMTY455lpKUa6qa4ENT5oo3rpXLNHSksjDEPa0uEmyfSop2XIJyqYVVFivrFIRoUvpTdrlleJSeWsVmlYtpuvafUs9tvUN7Mqa1hXbFOU+f07TJic1x9iQNuQYmoBCl6MEZaccCOyCv/W0O5aet1VMt6f7vgeHq3gWgd46vXmvFCi7tJnp6fEL7pnpGW1yfh1K49zyNqyz3qvUL0qRSLAlSmosb90rHePjE0MT4z985Yf8fWgdSvbujmaDVin1i7LqEIFcFcqZsaGuT/79k8mhsZnx8dKxckcz7qqX8h5sIbKj2AYwvFewkPvBbxws7GXtwz8xaz+qCOHfCJHh2LSkDBNTqXhUhZcx4wXDSzZXQmaFn+CbNmm9LxeD3dzAduHN0JPLPcv8fb2B3b0oZVciJLKoo+nC7V/MSPYOtkeDfAlS1p3pwYFESESeoglrn76ETo10IpGIuMB38SQiKH0SfiPExVxpn1wsx5kn7ZXScTPxPZmWvGm88Z5XjAelQlg31C4+KBj+jUSTnsqPGdkMZblH+1aBEuYfjumWoXND5+bmZmbWe7C7GCUGcDEIp0ZtN/XhesgUzgsNkcVBTmAJ83dgWjsi0jmSuFBZyGNRzFshBiVSkKjaR2KsWO5VcQkuYUbQDZJQMXipRK3tTmv2ScxgFeu3NnkqRWrXo9zqgdvUu3WvbJlzjE2MA8qhiYmZIZxXVpGd/hVL+TQtTBSiStBcupb40ku/W1ZVPXjCoMgoJKmq5OTPPcDWxft5MK7DUUZVvOEnouIdoHydE18jRMfVVgVQUiwnSQy38adjxERkSMGbo02UBmyUPCfMawnTScQaGxsgWE13VU4OLUFZxWPwaewYF4FyaCPKDxyO6QnH3KQ2MT7hmJzTxmYcGp980G6s94dj2wHi3qV8r4SmG8UAbKEcIu3CouFohiFybvnwXnneURJ4g7SPDKYFSgWjb1Oqy5aGwiJE3DbSJ4LxirgjiC+My6qIoOOjTmQTJW9XmY6KWJc6QuLiYIBSxAMLaWkbpBTl1n+cQs7gswjD4SFuM70bUb684tBaWmY0bWIMZpUzLXOa44a41Zs/xTCT2x1/qrSCB6vGSbTfyuEpyfbgGSkhcwxjSeKUASXY2BiFfRICJcPVrf6qUVIRROav1I4SI7f8Bl3MWBOLaBZKCWxGvHy3rBWlIYCED3MF94Y3oOx8Ij8zPoSrlHO4WOkZcjj28awyby4jatbU5DsllSYjrJcUsnFKsj14L7Q+QgdNMyirBplKk6CasHqlESFxQBnUDcPgF/CmKKE/9jNcJqNSKUpJ9FcGZbDQWLGAUpKsuwTXS40o6Zz9YS8wWK5HeeHQat4xPTY24dCGNMfY2Ni0I2DuatXcFX8LuhJKqheXkjGg3lcMZyi2jAAK7Ym9EgezPnzgRMHtaZesO0AjfIayKUoFV/C8fLG6FCWL8E9kRDVzWoooWYUnEdWKUon5xY2x/pg48qlSlD/rvHbtjTyY2MmhGf/MUFcL9MwXeadkc7wmvBg7e5thdVIxRKCLR6NxAZS2VXB7G2JyB6IE7xUfICJQjiSTLjfjz5DCtWS+fLM5SjhOWsV7qzeg7IVqsE/S640N8Hu/Cyjl7UGpv3b6m988/cIL8Hr2NX6yvht2lPmLV3/60zvP5R3zQ5Mt8N/QtENrRRXo0GO85n/A6/Fju2C0rAqlhCNf4TM0rzXOQ2fkj7pjksh4NQ2sKh4iik//sSLoW6CEzTFuxNehlJAXm7KW0pQiShqrlHlWG0rj9U6QV1/F19eFM+P7sw3lxYM/+vGPf3Tweh6zeiZ4Xs8+Hjihw7zOq2/Dy9uv7YJuWR1KYBS0kjjxYXXWyAkN66UCpbmbXsxjkat2e8zFWXRWS1GC95VETyjK17oxp6WAUu21P3rMLjWiPHv67NnTr7+Or8dFS1DpcJajzHc8frDp0Mmf/OTkoabO83mwsvhspjFxDDp89gGo+/pxfP3rQYnzDw/mnCgs6KXKKNBSZJlJaf50rU1QMuuWry1Q4jNj+MTRQmkw/DEnmaI4E8E/70r5Q5xwXinjTycqJlnWiLLYtzpftaY3stH8g8evXH/jYNP+f3vlzbeu/eKVV15r6nziuXee+6+QFWWkw2+vvo018XX/Xw1KzIEn7a5gMD6FfUEfJCQJBULSsrQZyqgLxFnFWMkTLvm8zkSZhHpRQvp1ig/RMFOBCVEAJR4yIn66rNTaKx84Dv+O4+vZYkvItPvqQXza5ME33/zFL9588z/xuZOdV2PFGxCxVx4/fRorn35gl/fKdvtpyzBnFOOVLolEXJB+bnVZaZ6OT7isUsGD5RYRNgmUURNln4mykKAkZjgCpXmDWL8LBlolYmX44cPdVHPcHKkYt6vV7bmiK4pxRbzaN1C6NzZ89VrnwUNvHzx0sPPa1W4fta+J01vDexV56Aq8KkOf7Ga3R/Ktu/mTSTG312AmJsWHBXEtGoU9DZ+9om4IKW7CLze8m3kmZgyCl0VNSRzfV4xOwEe+RZc2pPYXpdZ5pSQSI8okL/BkCd3w+Yy9lJbZKnaRytT8S0hllBu1K70o7QkcJZ/siR32zBFp8/eSg9FNDr9Vu9Ua7akXqfel5wbKv2ZpoKwbaaCsG2mgrBtpoKwbaaCsG2mgrBtpoKwbaaCsG2mgrBtpoKwbaaCsG2mgrBtpoKwbaaCsG2mgrBf5f9CifHRuEJxqAAAAAElFTkSuQmCC"/>
          <p:cNvSpPr>
            <a:spLocks noChangeAspect="1" noChangeArrowheads="1"/>
          </p:cNvSpPr>
          <p:nvPr/>
        </p:nvSpPr>
        <p:spPr bwMode="auto">
          <a:xfrm>
            <a:off x="307975" y="-1157288"/>
            <a:ext cx="113538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6" name="Picture 12" descr="https://upload.wikimedia.org/wikipedia/commons/8/86/Logotipo_del_Ministerio_de_Econom%C3%ADa_y_Competitivid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59" y="6077810"/>
            <a:ext cx="2949041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00350" y="53734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ECMWF</a:t>
            </a:r>
          </a:p>
          <a:p>
            <a:pPr algn="ctr"/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29th </a:t>
            </a:r>
            <a:r>
              <a:rPr lang="fr-BE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February</a:t>
            </a:r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2016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3637147"/>
            <a:ext cx="2114845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Intuition</a:t>
            </a:r>
            <a:endParaRPr lang="fr-BE" sz="3200" dirty="0" smtClean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8408" y="3637147"/>
            <a:ext cx="3405978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BE" sz="3200" b="1" dirty="0" err="1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Formalization</a:t>
            </a:r>
            <a:endParaRPr lang="fr-BE" sz="3200" b="1" dirty="0" smtClean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7441" y="3637147"/>
            <a:ext cx="3096344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Confirmation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2498255" y="3907130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5940000" y="3907132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5900" y="827782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yield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verification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scores »</a:t>
            </a:r>
            <a:endParaRPr lang="en-US" sz="3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 descr="https://www.bsc.es/media/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413" y="553105"/>
            <a:ext cx="501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signal-plus-noise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toy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model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r="55624" b="72128"/>
          <a:stretch/>
        </p:blipFill>
        <p:spPr bwMode="auto">
          <a:xfrm>
            <a:off x="533400" y="2189602"/>
            <a:ext cx="1674564" cy="4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b="72128"/>
          <a:stretch/>
        </p:blipFill>
        <p:spPr bwMode="auto">
          <a:xfrm>
            <a:off x="3616287" y="2189602"/>
            <a:ext cx="4841913" cy="4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57741"/>
            <a:ext cx="167640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85529" y="1676400"/>
            <a:ext cx="146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Interannual</a:t>
            </a:r>
            <a:r>
              <a:rPr lang="fr-BE" sz="1600" b="1" dirty="0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variability</a:t>
            </a:r>
            <a:endParaRPr lang="en-US" sz="1600" b="1" dirty="0" err="1" smtClean="0">
              <a:solidFill>
                <a:srgbClr val="FF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0" y="6488668"/>
            <a:ext cx="869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[Model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Weigel et al., </a:t>
            </a:r>
            <a:r>
              <a:rPr lang="fr-BE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QJRMS,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2008.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See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Siegert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2015]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060392" y="2209800"/>
            <a:ext cx="290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TRUTH</a:t>
            </a:r>
            <a:endParaRPr lang="en-US" sz="1600" b="1" dirty="0" err="1" smtClean="0">
              <a:solidFill>
                <a:srgbClr val="FF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95450" y="2231029"/>
            <a:ext cx="232885" cy="394544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" y="553105"/>
            <a:ext cx="538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signal-plus-noise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toy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model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r="55624" b="72128"/>
          <a:stretch/>
        </p:blipFill>
        <p:spPr bwMode="auto">
          <a:xfrm>
            <a:off x="533400" y="2189602"/>
            <a:ext cx="1674564" cy="4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5" r="65421"/>
          <a:stretch/>
        </p:blipFill>
        <p:spPr bwMode="auto">
          <a:xfrm>
            <a:off x="876300" y="5144258"/>
            <a:ext cx="2819400" cy="44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38311" r="55275" b="34032"/>
          <a:stretch/>
        </p:blipFill>
        <p:spPr bwMode="auto">
          <a:xfrm>
            <a:off x="778831" y="3712684"/>
            <a:ext cx="1938969" cy="4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b="72128"/>
          <a:stretch/>
        </p:blipFill>
        <p:spPr bwMode="auto">
          <a:xfrm>
            <a:off x="3616287" y="2189602"/>
            <a:ext cx="4841913" cy="4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31937" b="34032"/>
          <a:stretch/>
        </p:blipFill>
        <p:spPr bwMode="auto">
          <a:xfrm>
            <a:off x="4123063" y="3581470"/>
            <a:ext cx="3954137" cy="58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6" t="73975" r="-12970"/>
          <a:stretch/>
        </p:blipFill>
        <p:spPr bwMode="auto">
          <a:xfrm>
            <a:off x="4038600" y="5144257"/>
            <a:ext cx="5927073" cy="44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57741"/>
            <a:ext cx="1676400" cy="1341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27832"/>
            <a:ext cx="1680210" cy="13441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90" y="5486400"/>
            <a:ext cx="1680210" cy="1344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330" y="5924490"/>
            <a:ext cx="6579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</a:t>
            </a:r>
            <a:r>
              <a:rPr lang="fr-BE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terms</a:t>
            </a:r>
            <a:r>
              <a:rPr lang="fr-BE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</a:t>
            </a:r>
            <a:r>
              <a:rPr lang="fr-BE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assumed</a:t>
            </a:r>
            <a:r>
              <a:rPr lang="fr-BE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BE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uncorrelated</a:t>
            </a:r>
            <a:endParaRPr lang="en-US" sz="2000" b="1" i="1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5450" y="2231029"/>
            <a:ext cx="232885" cy="394544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15264" y="3712684"/>
            <a:ext cx="232885" cy="394544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43100" y="5178888"/>
            <a:ext cx="192467" cy="394544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 flipH="1">
            <a:off x="662542" y="3657600"/>
            <a:ext cx="251858" cy="1904930"/>
          </a:xfrm>
          <a:prstGeom prst="rightBrace">
            <a:avLst>
              <a:gd name="adj1" fmla="val 5624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57030" y="3712684"/>
            <a:ext cx="449806" cy="394544"/>
          </a:xfrm>
          <a:prstGeom prst="rect">
            <a:avLst/>
          </a:prstGeom>
          <a:noFill/>
          <a:ln w="28575">
            <a:solidFill>
              <a:srgbClr val="181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92896" y="5191588"/>
            <a:ext cx="1202803" cy="394544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85529" y="1676400"/>
            <a:ext cx="146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Interannual</a:t>
            </a:r>
            <a:r>
              <a:rPr lang="fr-BE" sz="1600" b="1" dirty="0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variability</a:t>
            </a:r>
            <a:endParaRPr lang="en-US" sz="1600" b="1" dirty="0" err="1" smtClean="0">
              <a:solidFill>
                <a:srgbClr val="FF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0759" y="3124200"/>
            <a:ext cx="2777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Measurement</a:t>
            </a:r>
            <a:r>
              <a:rPr lang="fr-BE" sz="1600" b="1" dirty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smtClean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fr-BE" sz="1600" b="1" dirty="0" err="1" smtClean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representativity</a:t>
            </a:r>
            <a:r>
              <a:rPr lang="fr-BE" sz="1600" b="1" dirty="0" smtClean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endParaRPr lang="en-US" sz="1600" b="1" dirty="0" err="1" smtClean="0">
              <a:solidFill>
                <a:srgbClr val="181DE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5778" y="4572000"/>
            <a:ext cx="4931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physics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 conditions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resolution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+ 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irreducible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sz="1600" b="1" dirty="0" err="1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atmosphere</a:t>
            </a:r>
            <a:r>
              <a:rPr lang="fr-BE" sz="16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b="1" dirty="0" err="1" smtClean="0">
              <a:solidFill>
                <a:srgbClr val="0066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9206" y="3072825"/>
            <a:ext cx="146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Interannual</a:t>
            </a:r>
            <a:r>
              <a:rPr lang="fr-BE" sz="1600" b="1" dirty="0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variability</a:t>
            </a:r>
            <a:endParaRPr lang="en-US" sz="1600" b="1" dirty="0" err="1" smtClean="0">
              <a:solidFill>
                <a:srgbClr val="FF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5670" y="4495800"/>
            <a:ext cx="146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Interannual</a:t>
            </a:r>
            <a:r>
              <a:rPr lang="fr-BE" sz="1600" b="1" dirty="0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b="1" dirty="0" err="1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variability</a:t>
            </a:r>
            <a:endParaRPr lang="en-US" sz="1600" b="1" dirty="0" err="1" smtClean="0">
              <a:solidFill>
                <a:srgbClr val="FF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2" y="6488668"/>
            <a:ext cx="746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[Model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Weigel et al., </a:t>
            </a:r>
            <a:r>
              <a:rPr lang="fr-BE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QJRMS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2008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See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Siegert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2015]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060392" y="2209800"/>
            <a:ext cx="290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FF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TRUTH</a:t>
            </a:r>
            <a:endParaRPr lang="en-US" sz="1600" b="1" dirty="0" err="1" smtClean="0">
              <a:solidFill>
                <a:srgbClr val="FF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181100" y="3740679"/>
            <a:ext cx="290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>
                <a:solidFill>
                  <a:srgbClr val="181DE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</a:t>
            </a:r>
            <a:endParaRPr lang="en-US" sz="1400" b="1" dirty="0" err="1" smtClean="0">
              <a:solidFill>
                <a:srgbClr val="181DE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1073092" y="5216723"/>
            <a:ext cx="290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>
                <a:solidFill>
                  <a:srgbClr val="0066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</a:t>
            </a:r>
            <a:endParaRPr lang="en-US" sz="1400" b="1" dirty="0" err="1" smtClean="0">
              <a:solidFill>
                <a:srgbClr val="0066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3124200" cy="105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9" y="2689795"/>
            <a:ext cx="1589371" cy="46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183" y="3853510"/>
            <a:ext cx="502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increases</a:t>
            </a:r>
            <a:r>
              <a:rPr lang="fr-BE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when</a:t>
            </a:r>
            <a:endParaRPr lang="fr-BE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explains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more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variability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decreases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signal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stronger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decreases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fr-BE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650" y="550843"/>
            <a:ext cx="7692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very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simple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paradigm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model and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play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interchangeable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roles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Elbow Connector 8"/>
          <p:cNvCxnSpPr/>
          <p:nvPr/>
        </p:nvCxnSpPr>
        <p:spPr>
          <a:xfrm>
            <a:off x="3314700" y="5043320"/>
            <a:ext cx="969268" cy="936104"/>
          </a:xfrm>
          <a:prstGeom prst="bentConnector3">
            <a:avLst>
              <a:gd name="adj1" fmla="val 175440"/>
            </a:avLst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90800"/>
            <a:ext cx="3888432" cy="38884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12776" y="2649686"/>
            <a:ext cx="3479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statistics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known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dependence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predicted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576969" y="3027096"/>
            <a:ext cx="348123" cy="2459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15497" y="2971800"/>
            <a:ext cx="966051" cy="3097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www.bsc.es/media/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3637147"/>
            <a:ext cx="2114845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Intuition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25" y="3637147"/>
            <a:ext cx="3096344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BE" sz="3200" dirty="0" err="1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Formalization</a:t>
            </a:r>
            <a:endParaRPr lang="fr-BE" sz="3200" dirty="0" smtClean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2624" y="3637147"/>
            <a:ext cx="3405978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fr-BE" sz="3200" b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Confirmation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2498255" y="3907130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5940000" y="3907132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5900" y="827782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yield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verification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scores »</a:t>
            </a:r>
            <a:endParaRPr lang="en-US" sz="3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 descr="https://www.bsc.es/media/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" y="555748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Seasonal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summer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surface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temperature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698" y="3124200"/>
            <a:ext cx="555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440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u="sng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each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other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4424" y="5689937"/>
            <a:ext cx="5558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datasets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verification</a:t>
            </a:r>
            <a:endParaRPr lang="fr-BE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r-BE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fr-BE" u="sng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each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other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either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51541" y="1927348"/>
            <a:ext cx="304800" cy="3048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72369" y="1927348"/>
            <a:ext cx="304800" cy="3048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93197" y="1927348"/>
            <a:ext cx="304800" cy="304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14025" y="1927348"/>
            <a:ext cx="3048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34853" y="1927348"/>
            <a:ext cx="304800" cy="304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55681" y="1927348"/>
            <a:ext cx="304800" cy="304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76509" y="1927348"/>
            <a:ext cx="304800" cy="304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97337" y="1927348"/>
            <a:ext cx="304800" cy="304800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8165" y="1927348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38993" y="1927348"/>
            <a:ext cx="304800" cy="304800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559817" y="1927348"/>
            <a:ext cx="304800" cy="304800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02447" y="2349938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90935" y="2349938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79423" y="2349938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67911" y="2349938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656399" y="2349938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03833" y="2435663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92321" y="2435663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480809" y="2435663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69297" y="2435663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657787" y="2435663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024210" y="2349938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112698" y="2349938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201186" y="2349938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2289674" y="2349938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378162" y="2349938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025596" y="2435663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2114084" y="2435663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202572" y="2435663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291060" y="2435663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379550" y="2435663"/>
            <a:ext cx="45719" cy="457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4039" y="2349938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832527" y="2349938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2921015" y="2349938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009503" y="2349938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097991" y="2349938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5425" y="2435663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2833913" y="2435663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2922401" y="2435663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010889" y="2435663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099379" y="2435663"/>
            <a:ext cx="45719" cy="457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471467" y="2349937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559955" y="2349937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648443" y="2349937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736931" y="2349937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825419" y="2349937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3472853" y="2435662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3561341" y="2435662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649829" y="2435662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3738317" y="2435662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3826807" y="2435662"/>
            <a:ext cx="45719" cy="457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188183" y="2350886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276671" y="2350886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4365159" y="2350886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4453647" y="2350886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542135" y="2350886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4189569" y="2436611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4278057" y="2436611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366545" y="2436611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4455033" y="2436611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4543523" y="2436611"/>
            <a:ext cx="45719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15125" y="2349936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003613" y="2349936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092101" y="2349936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5180589" y="2349936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269077" y="2349936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916511" y="2435661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5004999" y="2435661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093487" y="2435661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181975" y="2435661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270465" y="2435661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5627843" y="2350886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716331" y="2350886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804819" y="2350886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5893307" y="2350886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981795" y="2350886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629229" y="2436611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717717" y="2436611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5806205" y="2436611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894693" y="2436611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983183" y="2436611"/>
            <a:ext cx="45719" cy="45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343877" y="2349935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432365" y="2349935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520853" y="2349935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609341" y="2349935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697829" y="2349935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345263" y="2435660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433751" y="2435660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522239" y="2435660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610727" y="2435660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699217" y="2435660"/>
            <a:ext cx="45719" cy="4571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069779" y="2349934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158267" y="2349934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7246755" y="2349934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335243" y="2349934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423731" y="2349934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071165" y="2435659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159653" y="2435659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248141" y="2435659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7336629" y="2435659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7425119" y="2435659"/>
            <a:ext cx="45719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7791815" y="2349934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7880303" y="2349934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968791" y="2349934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8057279" y="2349934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8145767" y="2349934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7793201" y="2435659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7881689" y="2435659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7970177" y="2435659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8058665" y="2435659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8147155" y="2435659"/>
            <a:ext cx="45719" cy="45719"/>
          </a:xfrm>
          <a:prstGeom prst="ellipse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8514341" y="2349933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8602829" y="2349933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8691317" y="2349933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8779805" y="2349933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8868293" y="2349933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8515727" y="2435658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8604215" y="2435658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8692703" y="2435658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8781191" y="2435658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8869681" y="2435658"/>
            <a:ext cx="45719" cy="45719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21" y="1924074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 </a:t>
            </a:r>
            <a:r>
              <a:rPr lang="fr-BE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-621" y="2239768"/>
            <a:ext cx="1219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</a:t>
            </a:r>
            <a:r>
              <a:rPr lang="fr-BE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members</a:t>
            </a:r>
            <a:r>
              <a:rPr lang="fr-B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1" name="Up-Down Arrow 160"/>
          <p:cNvSpPr/>
          <p:nvPr/>
        </p:nvSpPr>
        <p:spPr>
          <a:xfrm>
            <a:off x="4406190" y="3657600"/>
            <a:ext cx="359241" cy="762000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-621" y="2686371"/>
            <a:ext cx="3045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4-month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initialized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May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r="16919"/>
          <a:stretch/>
        </p:blipFill>
        <p:spPr bwMode="auto">
          <a:xfrm>
            <a:off x="5398433" y="3479658"/>
            <a:ext cx="2566171" cy="10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Oval 162"/>
          <p:cNvSpPr/>
          <p:nvPr/>
        </p:nvSpPr>
        <p:spPr>
          <a:xfrm>
            <a:off x="2008043" y="4953000"/>
            <a:ext cx="531912" cy="531912"/>
          </a:xfrm>
          <a:prstGeom prst="ellipse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149100" y="4953000"/>
            <a:ext cx="531912" cy="53191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290157" y="4953000"/>
            <a:ext cx="531912" cy="5319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431214" y="4953000"/>
            <a:ext cx="531912" cy="531912"/>
          </a:xfrm>
          <a:prstGeom prst="ellipse">
            <a:avLst/>
          </a:prstGeom>
          <a:solidFill>
            <a:srgbClr val="0C7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6572272" y="4953000"/>
            <a:ext cx="531912" cy="5319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81000" y="3845169"/>
            <a:ext cx="377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Period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evaluation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1993-2009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711571" y="4572000"/>
            <a:ext cx="11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ESA-CCI</a:t>
            </a:r>
            <a:endParaRPr lang="en-US" b="1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860431" y="4572000"/>
            <a:ext cx="11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ERA-Int</a:t>
            </a:r>
            <a:endParaRPr lang="en-US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003639" y="4572000"/>
            <a:ext cx="11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ERSST</a:t>
            </a:r>
            <a:endParaRPr lang="en-US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129054" y="4572000"/>
            <a:ext cx="11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0C761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HadISST</a:t>
            </a:r>
            <a:endParaRPr lang="en-US" b="1" dirty="0">
              <a:solidFill>
                <a:srgbClr val="0C761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265985" y="4572000"/>
            <a:ext cx="11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ERSST4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048000" y="1590223"/>
            <a:ext cx="5866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CanCM3/4, MPI-ESM-L/M/HR, CNRM, </a:t>
            </a:r>
            <a:r>
              <a:rPr lang="fr-B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EC-EARTH (3 versions)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5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82" y="3773269"/>
            <a:ext cx="27584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ERSST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validation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b="10404"/>
          <a:stretch/>
        </p:blipFill>
        <p:spPr>
          <a:xfrm>
            <a:off x="2672862" y="1563470"/>
            <a:ext cx="4483011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670" y="6287869"/>
            <a:ext cx="44424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ESA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validation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7081" y="1792069"/>
            <a:ext cx="46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Skill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August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SST (1993-2009) 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34200" y="3843607"/>
            <a:ext cx="0" cy="475565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61735" y="377326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Differences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up to 0.1!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221" y="548580"/>
            <a:ext cx="636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choice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the validation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has a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systematic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impact on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correlations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3" y="1628800"/>
            <a:ext cx="7884367" cy="5256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5084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advanced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yields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average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higher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skill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784850" y="2945368"/>
            <a:ext cx="1127138" cy="353943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ESA-CCI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www.bsc.es/media/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" y="550843"/>
            <a:ext cx="550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Such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extreme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unlikely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have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occurred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by chance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524" y="2348880"/>
            <a:ext cx="51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Synthetic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generated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known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sample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covariance 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matrix of the data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modify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for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each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all observations (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null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24" y="391213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10,000 trials, a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extreme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the one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have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happens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~1.2% of the time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556792"/>
            <a:ext cx="243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Bootstrapping</a:t>
            </a:r>
            <a:endParaRPr lang="en-US" sz="2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https://www.bsc.es/media/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109" y="550843"/>
            <a:ext cx="5508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Such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extreme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unlikely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have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occurred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by chance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556792"/>
            <a:ext cx="243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Bootstrapping</a:t>
            </a:r>
            <a:endParaRPr lang="en-US" sz="2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8123" y="1595735"/>
            <a:ext cx="29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Parametric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test</a:t>
            </a:r>
            <a:endParaRPr lang="en-US" sz="2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2142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[Steiger et al., 1981]</a:t>
            </a:r>
          </a:p>
          <a:p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(the test 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detects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changes in 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presence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non-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samples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200" dirty="0" err="1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24" y="391213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10,000 trials, a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extreme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the one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have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happens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~1.2% of the time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96" y="3250951"/>
            <a:ext cx="2598936" cy="25989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94158" y="3000197"/>
            <a:ext cx="2970330" cy="716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-value of 110 Steiger tests to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ERSST (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lowest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to ESA (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highest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1924" y="5539015"/>
            <a:ext cx="27003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P-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value [%]</a:t>
            </a:r>
            <a:endParaRPr lang="en-US" sz="1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450921" y="4314274"/>
            <a:ext cx="782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Count</a:t>
            </a:r>
            <a:endParaRPr lang="en-US" sz="1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0964" y="4077071"/>
            <a:ext cx="1611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~85% of the </a:t>
            </a:r>
            <a:r>
              <a:rPr lang="fr-BE" sz="1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have </a:t>
            </a:r>
          </a:p>
          <a:p>
            <a:r>
              <a:rPr lang="fr-BE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p-value&lt; 15% </a:t>
            </a:r>
            <a:endParaRPr lang="en-US" sz="14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87524" y="2348880"/>
            <a:ext cx="51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Synthetic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generated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known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sample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covariance 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matrix of the data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modify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for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each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all observations (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null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/>
          <a:stretch/>
        </p:blipFill>
        <p:spPr>
          <a:xfrm>
            <a:off x="381000" y="1733550"/>
            <a:ext cx="8839200" cy="5048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8290" y="6381750"/>
            <a:ext cx="507111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Data: ERA-</a:t>
            </a:r>
            <a:r>
              <a:rPr lang="fr-BE" dirty="0" err="1" smtClean="0"/>
              <a:t>Interim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" y="547689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changing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rapidly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0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22" y="1447800"/>
            <a:ext cx="7524328" cy="5016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50843"/>
            <a:ext cx="6466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robust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when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 alternative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metric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verification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RMSE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17028" y="5854309"/>
            <a:ext cx="1447800" cy="448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680062" y="2694057"/>
            <a:ext cx="1127138" cy="353943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ESA-CCI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50843"/>
            <a:ext cx="440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test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repeated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another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test case: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639669"/>
            <a:ext cx="837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 10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members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x 4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times = 360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1993-2008)</a:t>
            </a:r>
          </a:p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Initialization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May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18719"/>
          <a:stretch/>
        </p:blipFill>
        <p:spPr>
          <a:xfrm>
            <a:off x="377952" y="3038769"/>
            <a:ext cx="4332324" cy="2676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16037"/>
          <a:stretch/>
        </p:blipFill>
        <p:spPr>
          <a:xfrm>
            <a:off x="4800600" y="2950463"/>
            <a:ext cx="4482000" cy="2764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9200" y="259027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Without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detrending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259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detrending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89200" y="321945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OSI-SAF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45393" y="3496449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ESA-CCI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23319" y="3761601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HadISST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76400" y="403860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NSIDC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54112" y="4322802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COBE2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62800" y="321945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OSI-SAF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330081" y="3496449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ESA-CCI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629400" y="3761601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HadISST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11862" y="403860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NSIDC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15000" y="4322802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COBE2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https://www.bsc.es/media/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50843"/>
            <a:ext cx="440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test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repeated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another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test case: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639669"/>
            <a:ext cx="837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 10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members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x 4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times = 360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1993-2008)</a:t>
            </a:r>
          </a:p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Initialization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May</a:t>
            </a:r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259027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Without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detrending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259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detrending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8749"/>
          <a:stretch/>
        </p:blipFill>
        <p:spPr>
          <a:xfrm>
            <a:off x="340452" y="3035808"/>
            <a:ext cx="4361688" cy="2675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17256"/>
          <a:stretch/>
        </p:blipFill>
        <p:spPr>
          <a:xfrm>
            <a:off x="4928616" y="2990390"/>
            <a:ext cx="4352544" cy="27246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98550" y="321310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OSI-SAF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33800" y="3490099"/>
            <a:ext cx="609600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ESA-CCI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47800" y="3748901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HadISST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90650" y="403225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NSIDC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63662" y="4322802"/>
            <a:ext cx="762026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COBE2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968350" y="321310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OSI-SAF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407262" y="3490099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ESA-CCI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98407" y="3755251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HadISST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908688" y="4032250"/>
            <a:ext cx="112713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NSIDC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19800" y="4316452"/>
            <a:ext cx="914400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COBE2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s://www.bsc.es/media/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Conclusions &amp; </a:t>
            </a:r>
            <a:r>
              <a:rPr lang="fr-BE" sz="3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fr-BE" sz="3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utlooks</a:t>
            </a:r>
            <a:endParaRPr lang="en-US" sz="36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84604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Summary</a:t>
            </a:r>
            <a:r>
              <a:rPr lang="fr-BE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types of arguments (intuitive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reasoning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idealized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real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evidence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skill</a:t>
            </a:r>
            <a:r>
              <a:rPr lang="fr-B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estimate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routinely</a:t>
            </a:r>
            <a:r>
              <a:rPr lang="fr-B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community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seasonal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forecasting</a:t>
            </a:r>
            <a:r>
              <a:rPr lang="fr-B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Interpretation</a:t>
            </a:r>
            <a:r>
              <a:rPr lang="fr-BE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best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understood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if observations and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level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(i.e., observations are not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superior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systematically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lower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actual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skill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in the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model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systematically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lower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skill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fr-B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Recommendations</a:t>
            </a:r>
            <a:r>
              <a:rPr lang="fr-BE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should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not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always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blamed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low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performance. Observations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easily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 This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overlooked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source of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give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differences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large as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differences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one model version to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another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Modellers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should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careful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picking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their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or at least use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several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fr-BE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Outlooks</a:t>
            </a:r>
            <a:r>
              <a:rPr lang="fr-BE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Quantifying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propagation over time-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averaged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periods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space-averaged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domains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 to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introduce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uncertainty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current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metrics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performance.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Yet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statistics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depend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unknowns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such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decorrelation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time- and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space-scales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-point,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daily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statistics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7"/>
          <a:stretch/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228600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5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</a:t>
            </a:r>
            <a:r>
              <a:rPr lang="fr-BE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5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</a:t>
            </a:r>
            <a:endParaRPr lang="en-US" sz="5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5700" y="171271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francois.massonnet@bsc.es</a:t>
            </a:r>
          </a:p>
          <a:p>
            <a:pPr algn="r"/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FMassonnet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 Twitter</a:t>
            </a:r>
          </a:p>
          <a:p>
            <a:pPr algn="r"/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www.climate.be/u/fmasson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9800489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http://www.mrwallpaper.com/wallpapers/earth-space-orbit-satellite-1920x1080.jpg</a:t>
            </a:r>
          </a:p>
        </p:txBody>
      </p:sp>
    </p:spTree>
    <p:extLst>
      <p:ext uri="{BB962C8B-B14F-4D97-AF65-F5344CB8AC3E}">
        <p14:creationId xmlns:p14="http://schemas.microsoft.com/office/powerpoint/2010/main" val="279286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80010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" y="548343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changing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rapidly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77200" y="3733800"/>
            <a:ext cx="4572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6755" y="-109355"/>
            <a:ext cx="5324784" cy="76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800"/>
            <a:ext cx="71628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"/>
            <a:ext cx="73914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0265" y="2511425"/>
            <a:ext cx="6423471" cy="1470025"/>
          </a:xfrm>
        </p:spPr>
        <p:txBody>
          <a:bodyPr/>
          <a:lstStyle/>
          <a:p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machine,</a:t>
            </a:r>
            <a:b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268" y="4191000"/>
            <a:ext cx="8519465" cy="1752600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F. </a:t>
            </a:r>
            <a:r>
              <a:rPr lang="fr-BE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Massonnet</a:t>
            </a:r>
          </a:p>
          <a:p>
            <a:r>
              <a:rPr lang="fr-BE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Asif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Acosta, O.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Bellprat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E.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Exarchou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J. García-Serrano, V.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Guemas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Ménégoz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 Mula-Valls, K.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Serradell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F</a:t>
            </a:r>
            <a:r>
              <a:rPr lang="fr-BE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J.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Doblas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-Reyes, X. </a:t>
            </a:r>
            <a:r>
              <a:rPr lang="fr-BE" sz="2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Yepes</a:t>
            </a:r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26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77811"/>
            <a:ext cx="2643309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ecs-fp7.eu/sites/default/files/320px-SPECS_Logo_transparent_v12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6077811"/>
            <a:ext cx="1524000" cy="7096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AutoShape 8" descr="data:image/png;base64,iVBORw0KGgoAAAANSUhEUgAAAcoAAABuCAMAAACQuKOiAAACT1BMVEX8xwcAAAAcQ466FRv/8gD/ygf/zAf/zQf/zwf/////0AfwNUzDxcX8wwD///391WK/EhBuM2jJxUT/8QD3KlAANJKYeATyvwemgwXKoAa1eSfBmAXRpQa1ABzFshffsAbHRDvFuRO2rg/hIknquQa1jwWuiQWpow09MAHFUThuVwN8YgPbrQaxhSGKbQSqq6uWl5jKr2ZkTwPRZjGRcgTOqT2vtbzMMELUlBpdSgNMPAK4nRDBxs2CZwQhGgEuJQHBU16YiRIsIwGpjQDKph+llBTKqk/VjR8AO5Gol2xLOwI6LgLSlCrPmibXiTDcejYWEQHnV0MAYbYmSIxGdaAbFQDrSEepQjHIqxzWwI2nVCzjZz7yIj//4QArYZMAYahnIGrkYqb7bbfMADQwcbD2D1IAftGcZna6QE2YQ2qURygAd9ehOl2hlCdZfI6VlE6zoaS8hIuIilNdd3yVXiKum1mzk6O3Q1jZgSnAL0W6qXyuqJe3bDuuubWsYoeFTH2TijNLep2sESinam/RD0e2CD6YTWORfoHCaHWiRk9mcFhQbXrBXi7SeKamqHoAeFWNmlkAp4wVqHt9lbP/7I/UYlR5hIfajmLZqm28PSR0kbU2Y4yyjJBcT4DevTU4UYZknIuOo51beHGHgWuWoq+aUUvHY3DRrLS4WjEAKpZeHR1dNxdKW4K1byrGuJp7m0mTmzV6bgyRMStXl1zauV6xk0PRz7+DjWjYjZzEV5CreZLXaqIAUb+EZmVYYRyRfleGAy2TOiqDTSCdRipmZFNW4fYcAAAeeElEQVR4nO2dj38bxZXAd3I3u9OVc9e7W7SSpbMsayU5kiwnshxZVmwjx3IS/zYkthOrzdlJTIAGQpqAndSUNknh+HXlaGnL0YQrHIW2Dj8K1wbuaEvvD7v3ZnallS3ZErGpq48eQdJod1Zv57vz5s2bt2tpT4n8w9f/xi5Mqlv5+6997e/2/qWV2F5poKwbaaCsG2mgrBtpoKwbaaCsG2mgrBtpoKwbaaCsG2mgrBtpoKwbaaCsG2mgrBtpoKwbaaCsG9l2lBkv3XYld0AaKLcSmmvJ+XZAzW2XBsothc75Gr3yLyPb3SuHn3lrB7Tcfmmg3FQolej3Lnx7mILsjLbbJw2UlYVKevctXXr8d7/z6rd8t/RdDrOBsqxAZ6R7Tx44cPXqxwfuPPbtj+8c+GT4zkkDv95Z5e9BGig3CNhSA+WaJ5eZm8tmLsA//unw1W7diBm7FWcD5Xqht7rvnBz+5ORVV0aXKZV92Su5DPKVY7mrwweunuw++fGuZNlAuV5ODg9ncpnMlUtzMi/L2au5GGdHjey1TOZwdu7And04bjZQlgo9Gcp5oTfKJ3MGFmVFzf73MzGmIDs587Ihy1Isc/ia/hWcSI3SQFki9MAnOd7j6JWcISvMt9zVmrtzYW1+uQdoyplLuBHeD1/7Sk6lJmmgLBHjZBaMKVWYeiA751tOaZqWCn/t5WZ4D0x6jdzLOlPA7tJs8OSuM7F1j/Jfvv7PdtkcJbg80BlZz+T0zP3HcinNAdIaXr3SwT+d68g9MTPTdURS6NzhAw2UOy8lJO/7x7/9J7tsfq6I0ncE+qLDkf99dgb5ObRT4WRAfOq4yN8Ck3ImN9xAufOyHmWJbIHy4wNh0QOBWDgl3tf8foHS8W6z2Ka15ubuNFDuvGyGcoteKe29k8mauC77D58DhIHmU+Hsi6fgy0DK3yboOl4Mf7L75pYNlCVCP77SKrpg62zocltH65k2f9u5F/3+Zu3FjLM5aW4MxO98NedSi9Qxyge/BEppb84f1lo1cHb8qZQ/dOaX3w+vnZoNxc///mdtuXPN/maHIxXY19YS3HWdso5RHj32my+BUjLc/rg/nGptds2u3Uyl3goEbuT2BQLnr6dWbiT35d49c7mtzdnia4QIvgoxSb5369h7R2tHKbF9a+FT7/zyzI1Z/8rN2bbmj5qzuUdmM6GbN5vDN1JnDp3JhVNe+Ss4j1qlXlH+Rv2Gqn6j+0ugpEbHd27ezD3ySO5X2Wz219lwNhIJhxORXDZyueOj5ss3b2aP7EaSdYtyz33dqnrsvipRUp8tEYvCrDEXAYS5XCYTzuTa2trCuXAmk8llc+F01hn22UhSY9cMmvWLclj9xlvVGVgqqx6vKheZyL4sspt7/7fvt1zzr6RuNA8faPnt+xeAZjh3WLLtSPW4Icm7g2bdojx66+hvuqtCqfRkU2unWrO2AZDG1jLDV1ve/yDXksuFUXItH7z/Qcu1luYOm8NjBIPuDzPBYKU8WRmksInaSvjZXMCWqbmJbyzZp1jTdojKl015lLRYQ/yU+cF2aFEsKmBps7lamyuzPWJORY5WOa+Uj5zbl5xtzbaeM2zfTrZkEGA263J1NDd3dLiyHGlLR08RuNwx/6dAJDDbulbWn2V60Jl0xRivQFVfKJkMGTwGTD3BYNDDP+twHdBYkIuHUnzz8haiXmu+Q31BrpkseZxxp1uuNFCXRQnHNocAagRjlLqDuiQH3Yq51R2iXAWwNCGua7AgHtlnqcW/9XKIeDyuDN1cme2RGkME1Hv+Tx+CfPSRbdijc9ns5Ud+9cebN1dSAQyr49JIat9aNmejJnesfPHny3/+YuWLMlcnlSJESBBOVzZGRCGBq2RsgH+OyICJRBTZKbadYLL4gPZBjpOIKn4mSDxYyWUdTy1/3mVRyi4yZSrUT5yyEiE+qhLiESxZmshcBXhBSaqkIFNqyPzEzG/dQi20QepWymyP1BrtkWOffx6NfP658GZMq2LMZZOXv/jojyuIEuN4jkBr15oz48XUECuVkh3+/MPoh59/WFaNE6TXreu+0GBCQWIk7fH5PAAULhjWTnwx9whJytQgUQWa2+WLxWI+KpNBwwctqPM2g5bl+nGUDK4MZ8yIAfZ4+earhJL0YvdX00SgNBAlifGTZQmCFKMK6ydu3ReNMFQjztXxKUHiRLViWEH3BbnqchJRqtGCMn07ybLmwB2N9/76kS+cIumj54glE81gWZsvX778xR/+cOnS4yBXhgsiEtaNyK+/eCThLnNMBqBUPjYx3JWQkIqJQqqT9MuIklFZJ6PMQulR+OUBKFUK+4RkRNlPQgiBo4R9BiTcielTvJ9vlEooR7G5mRPeCyj7OZYiSqbjZUMZpqBRZqoDvxsUagFKUAsuOFmglENkUBfK9FdQZnukZgMbbgFpC4fRcihdWqlAh0w1gRw6hP8XpBsxHcaabS3h3IaxkrpJ2rpcKbZn1CypCTh3QAk9VSLtRZRmHhEZZBI0lIuj9Jk2DVDKstn4aKvB5JU770oo3b1gBt1kxFtEOeIWZreAUsLLyqri5AYdf9fEhCgl2QP1TZQFZUB/sptQtpgiUDpM0TTrE0cpZP9+8S5QZsyK4Q0olShxFwdQ6KLWOExjJM0AparSKLSUhdKtMgb+kUwGVFUaJTGKKA1oJ+jSiFLxkojFD66GWDnXsRJKD4WxkRDJXUTZDl2sXbEb2CgZNcwfsKNEtRSOkskjeEqIUrYpA3Z/B+9zq9XAGllT0DUroGyNd1zeiPJa9v/gddVE6TUrHt5wTIDH8crQFAybotCPKHQ8QDk1RYhLlSyUg6Ojo4Nx7HtpGE7jjI+VBvPCIIWGzsN4TxWCTV2uJ1REydCniTE7SgajXUItopRkGIr7hAdgQ9mPakUVVagVRbUAJQyiRWVcO2lha0VJYzkufPizUGqpsP87mg3l/zZ1Nl38bOEzYPnQ0wIl2BxeMbvxXACWbrZG/yArRdmPKBPp9BRJUAvlQHt7+2gSUQ4S4bkiSsqCZLAcyrKtV7lXKh4YdWkJSnRe42oRpaS6p0i/bh7fQsnV6pNVrhYfMRAl270o3Ye5uG0oZ2dnm9tWZmdTJsr9T99t6jxz/enFxZdWn1x81kRJRcXDG2+/NO0O9Yyk0Ti1Fw2szzSwjIGRi7KNBlZKk6TZK8HhSJJeFQ2sm/cJceyaDaykwORjHUpJHgVXrIhSkqFjprmbtc7AytzAygnurO5uA0tj6Md0HrT1Si3rzza3nTKzBgBl592F1aamZ+8uLj7d9OlCk4XyANbc37nxXKAZeN+ijDeDszCBUCPgnnK3R3gTZdweNoqtI1Di/lEPbkZTK9SFEVQpd96boMRY43qUVIcJbMRCicdW2wmvUt7tgTHDY7o9tESZ3eP2IEowoCUoHa3+VHNboG1NM1FevLiw8GTnxcXFxU+bPr1oQ4muUBmUknwCrnlqNQOA8PCpCfTEKXMyQhFPEaU1GWHYPFOyhRJbcARtpJO0YwyOKtIgzlXKyGYopY0oOYZ2azLigW/UPjEq2FAWJyMcvWR6sDDDkYQyAxWU2R4RcbsH7wVl6pT/3Y621raO1sJY+dDiwgKQXLjb9GlTFSixnSIxKhse7sjHoOTVdW/CChEYhs89Av6NiTJk+EAESoklYYOFUpJgEoghgjSZChmSAVP+aG0hgkooJTCUpDCvdOqyG4ZxqQSlS6glLkcFp1QiRAA2nqAyoYrKbI/wYPpbb1Ubgy2Hcs3f4m+Bf/6wVvBgLy7cXVhYuNtZHUqY/vWasS0cgGTfqFmwBe5IRETNZCsKBm7PFDamMgi+hYUSewMP3JnhPejt5c97K5SeYuBuQAx14L/wwB0Mw0I9PgYXUFqBOxMlWn43E4G7LZXZHtmz5/btPd3De24/eC8ozRmjhfKNg6svQZe8CxyfrMbAmgH0uNOjiwi6GnPFrXC6HAyBBLGgu9yUxkJCKHXx0Yn6XEHF6zJnq1ASqklBPB6tMZzusp6k4HPBKOeBo8ohy+lkHhflKkjM6+xz6SJ06RVVqE9o5YIK3IpSwxUCtXg4fStltkfAut4SKQRf3sDmBEn/rGVg9y8sLjz9EjiwsOdLVaHk4VzFvp6kFFaFCqtHJYtcGNmRzX1pySJXoZqyPYtcpetnYiVGVuR1VcqoJRfVqqzM9nm0APC9K6p67L2aUK4eNJiiyEx4sCEezMuIXGZE+dBC5/6mThgtO5tWP0OUsqIobHOU2yIUZgPV3Zu7W5aejdi25bDhUAkorxytemXk4MUn3jm/0jo9P3nEJ1AGj18ClP9TmIxgiABw77+7uPDpZ08iyp7lrunp1Pn7n3vi2VW2cyxhJBt0uUerue9+l6BUB/q3rTkQZffRPd3VoZTZkdb8vNY1P++YmMYbtzjKw5cuAMrn/UWUKNAp7y6+dBE/PqVNnpufnJ4Zm56eDnR5dwymkohHSXUBld2BknrJ9t1HzD1Y/q8KlKwnMLk8P65pQ/Pa5AQ4OQKlS/g9HGVgpVO4sKsPL3y6sCgK92sTk9PL09r4ufGuLu1c6/psLWobDqVCnkXpRj5OKXyIouv2tj5QySczyZALX9Gy0QEulcbK6hTho6VSGC9BMVYYC23DbUEN21bZvlX2xOStNK1aagkRyEfOacuTjuXJPHSu+XlNs1Cabs8NLZUKOPJnrmOs56UnF1YxRiBQAsX5rvwRbXxcmxmfCRglx6WxpBMk5Jb4CRm85EyaG92iiKuSoUjEpVP4BsTlE3ZUcbpEM+hxc7UfJggu07uMVjzv8h6sVygi0jkKiljzE1HknZ4ZrmikLygcbkUPRSNRl3C49biVQCInXeLC88QjkaSwRbLTafnDLjzBZNDS9N6HzFpQKvMOx8yy4/4nLu5/22t4eyZbEWWrK9PScunbwNJ1OZDPr6Ty+dTqxacXFxZXH3p68UluYKeXe3zGgYOdF5/4znTXuEPrKemWMIkzxanwAU+IODkrAQRGwAFzPml+47SiMGJHQ+SGYCsRMVyqI8VI9nopP6+0JofExbj1EyKUVfpECdMMqJW/ElFs08aoLNSIWWpgcEGxjjIK5gInnSJzhWH6A8yC00LTXuKsZljYVGpBSXs0R2uzORmR8ckD6PbsQ/N6+lEYLttS+W+dXlo6vZI/37T6UNNqUydGYNHtURVKZdODXQ5pgVLHBOfjkq4bwX48M5yFQ0k3L1Ocg2NJV5zEpSjeExS/kXRvP59+K5gKwruBTqw1XmbG2vCaqGS4KqEM6ZiXMoUhcEAZtykCv+TVzeIAGfXokuFJDDIM/JKQIeueAdIuc5QFNYC6DJdp3CdJsQhfTlXNy4THjgoo8Xq89+hsTTFYNZVyrDRxlB4cKBSBEgRQ+v3vat86u7S0dPZsKv+sWHteeKmw9Mz0K/yrznzgxnKp2oASjSRcG2nolyKgUmxeJ88O4GscKp+GiW+YhyTx7ngyMiC6jU5GzMC1iZJFSaT8YqVUGSUaPJgqjpCQDCiTNkUApdXdEtC1uO1kBtYZkPhAztKkD4ZqUGNKEmoASgzDMx5QDmGwWCX97WA8MCjVXkTJ+kDTe17+qgmlPKYJD7Vz9UwAjKQZIgBZWYH/A/kHnvne0qOXvn0buiXf7dkfWCiVF7XnTJSOG+vcHkRpjv6ESNY6kvWbTjPFQImaGWsiVia7SVzmjR8SQWqdJINkgA9kZtiUjFAyWlPgLmQ2KJUwSOflF4sliFIEB308+GsKI8U1ObyUDOIMkVGhRi+DSi5zXxVpqYAZ9mIDJJa2GVgyIlfUtGqpcWVkX6CA8kXFlhDCkTq+9VjmwtnHcheOO/KrxWQC0StvOkyUWmBindUrooQz98g+0qeCFDMuvFhU0ArF0R9BuKoq4RKIpA5ClyQneJIsVIvzJV+BEgOqasUFws1RYo/GlUanTRHQzYdFHKuLCxy4pGoxUJJQ3SBxtc9Uo5exQVLYMwZWGwO0btIehSMXUeKKtBq956XMGlEyPcjHytXvB6YZpmmZeT34fyr/3eMXLi0df+bS2afynaUoqaGduS5Q+th6S1JEiUlXzHJ7RBNaTk5UkXGDh+E3UyfgY0IMZ4zFeUQbUCpqAhcfBEo2RRhUSZQPGGyBElvXclimTFc5LorJklanYBysK1MOwvgAKBXAhHl7gFImU8XOhqklcFroJiVUVkQJmspwCaTvsVt+ufXK/eeBHDRqR8ep1GxHMpXq6JhNfZT/7qPZFx5beub5pafy/3p/UZ4ap9SrOfLPrZYP3NlQukhI8ZHRaCQSMa0sgEtjEToCpUn0W+GbkXSiDxcNMUcA3BQyogqUktIOO3CUcFBwWqReUv6Wo61QOnm2Vzv+cl/BYiSwGNwMpYujxKQDFxMoSQGQbqKU1MQJWSqixENsomnV8mVQdt6fh364T5Foxt+s7fOHtUCbv1V7JP/w0tKjjz/26NJSyhGw0inxX48sGRigzV9f3RwlZkxwAwvz78IkEQysNR3HHutjaGD5E7u452ctOHGUkjQFZhVRqtayWV8NyZMFlNCvfGBgk2oxEMANLBRxLbk4xwEV2i1YYJU9MkdJ+fI5GthRYk0YgRjP4UJ1DGpDifnTwvDc258dqBWlcuvi+Txa1S6cXpWg7NNSS0vPt8wdXzqdT83Nzw9Nzw9NOMbGNERJDbwDIZ9/Z7+6gWUBJWatKpXcHu4mKjBvUZ3WqiIMTnE+bce5g0CJdH1T7QyO0uuCLa4Bsv7nuGyOUo6RAVbJ7ZF44oJZQ1IHrOkszxygHCVXw8Be6SxkpKuYT1nMQSughF2FpqPlNa1aLIq3q4vB6sspBJkP9PBknBKUrtb8z5dOg3ldelh7d3lobnIO/o2ND/FeCY77u1jTkW/tWQ8TUWLOBzNOYLIHoFSLD3pGlDzTQnbCJAHa2IaSkn4VQ2nQA7FZeK+EPaYAJfSQGMNNwfJhgoooUREVOr+XIkqbIohSpHzA3CFNeUo6C8rQ2cBQ8ORznnwiUHI1eDQB0z4x1R4UGrFnhhZQwtG8XFPPPYYJTJJHj71wtIrJSE8A/Zy847pYryxF2eHS8qeXnj++9PN8YN+8Q2s5N9M1MzbeJVBK9MDB+/PiQT4bJyN9bo8nGOHTZ0CZgJLHU4j2OHkRRhiPEWvnBlaghLFJuJI42jATJXZctHmWcy+XDxNUQhmH3wqBIkHuU0VsiuC8AouYqgzG2+mNuZ39mJHlAiPujnmT4pYQEyVXo5efDekNxmKhQZh+SuVQSpg4yGvcY5hAdMnbe25d2XP7wa1QGucQZOoJa+l5HUr/KS3/8O2fP5XX1rrOaZNDk5o2Mdk1X0AJo+xzDhxmWzdEe8yYWIxxp12I28oZFqJ6zJCalYOBnp95BHaCgIE17TK07ajqtPmi5XKjNg/cpX2KLXAnMguswB2yUCylYGorMXe/8HQ9iMQwrygJVOBzIj1t7UpLUI5wlL1balq1CJQ8kWB465WRgCOw72Ixi2A9yuYVh5bPOwIdjqGWmYmJiemWccfcnFZECR7sG9Oa1rWunxhuFK8uVr90txDRGajPLIJ5dbtCBt7p5RHheN1jeZL8K4+V8MrcbtntKRzdU27CVn5lpDpFJEzxcIdcwZjMT4SyWBAK5iTLpob4YWZ4XNZSAXVbt1RQr4frtqWmVYuwr+/hDexbP4uATd+I+Q5tglKbXWtNpTIt2tAkQHQMTY455lpKUa6qa4ENT5oo3rpXLNHSksjDEPa0uEmyfSop2XIJyqYVVFivrFIRoUvpTdrlleJSeWsVmlYtpuvafUs9tvUN7Mqa1hXbFOU+f07TJic1x9iQNuQYmoBCl6MEZaccCOyCv/W0O5aet1VMt6f7vgeHq3gWgd46vXmvFCi7tJnp6fEL7pnpGW1yfh1K49zyNqyz3qvUL0qRSLAlSmosb90rHePjE0MT4z985Yf8fWgdSvbujmaDVin1i7LqEIFcFcqZsaGuT/79k8mhsZnx8dKxckcz7qqX8h5sIbKj2AYwvFewkPvBbxws7GXtwz8xaz+qCOHfCJHh2LSkDBNTqXhUhZcx4wXDSzZXQmaFn+CbNmm9LxeD3dzAduHN0JPLPcv8fb2B3b0oZVciJLKoo+nC7V/MSPYOtkeDfAlS1p3pwYFESESeoglrn76ETo10IpGIuMB38SQiKH0SfiPExVxpn1wsx5kn7ZXScTPxPZmWvGm88Z5XjAelQlg31C4+KBj+jUSTnsqPGdkMZblH+1aBEuYfjumWoXND5+bmZmbWe7C7GCUGcDEIp0ZtN/XhesgUzgsNkcVBTmAJ83dgWjsi0jmSuFBZyGNRzFshBiVSkKjaR2KsWO5VcQkuYUbQDZJQMXipRK3tTmv2ScxgFeu3NnkqRWrXo9zqgdvUu3WvbJlzjE2MA8qhiYmZIZxXVpGd/hVL+TQtTBSiStBcupb40ku/W1ZVPXjCoMgoJKmq5OTPPcDWxft5MK7DUUZVvOEnouIdoHydE18jRMfVVgVQUiwnSQy38adjxERkSMGbo02UBmyUPCfMawnTScQaGxsgWE13VU4OLUFZxWPwaewYF4FyaCPKDxyO6QnH3KQ2MT7hmJzTxmYcGp980G6s94dj2wHi3qV8r4SmG8UAbKEcIu3CouFohiFybvnwXnneURJ4g7SPDKYFSgWjb1Oqy5aGwiJE3DbSJ4LxirgjiC+My6qIoOOjTmQTJW9XmY6KWJc6QuLiYIBSxAMLaWkbpBTl1n+cQs7gswjD4SFuM70bUb684tBaWmY0bWIMZpUzLXOa44a41Zs/xTCT2x1/qrSCB6vGSbTfyuEpyfbgGSkhcwxjSeKUASXY2BiFfRICJcPVrf6qUVIRROav1I4SI7f8Bl3MWBOLaBZKCWxGvHy3rBWlIYCED3MF94Y3oOx8Ij8zPoSrlHO4WOkZcjj28awyby4jatbU5DsllSYjrJcUsnFKsj14L7Q+QgdNMyirBplKk6CasHqlESFxQBnUDcPgF/CmKKE/9jNcJqNSKUpJ9FcGZbDQWLGAUpKsuwTXS40o6Zz9YS8wWK5HeeHQat4xPTY24dCGNMfY2Ni0I2DuatXcFX8LuhJKqheXkjGg3lcMZyi2jAAK7Ym9EgezPnzgRMHtaZesO0AjfIayKUoFV/C8fLG6FCWL8E9kRDVzWoooWYUnEdWKUon5xY2x/pg48qlSlD/rvHbtjTyY2MmhGf/MUFcL9MwXeadkc7wmvBg7e5thdVIxRKCLR6NxAZS2VXB7G2JyB6IE7xUfICJQjiSTLjfjz5DCtWS+fLM5SjhOWsV7qzeg7IVqsE/S640N8Hu/Cyjl7UGpv3b6m988/cIL8Hr2NX6yvht2lPmLV3/60zvP5R3zQ5Mt8N/QtENrRRXo0GO85n/A6/Fju2C0rAqlhCNf4TM0rzXOQ2fkj7pjksh4NQ2sKh4iik//sSLoW6CEzTFuxNehlJAXm7KW0pQiShqrlHlWG0rj9U6QV1/F19eFM+P7sw3lxYM/+vGPf3Tweh6zeiZ4Xs8+Hjihw7zOq2/Dy9uv7YJuWR1KYBS0kjjxYXXWyAkN66UCpbmbXsxjkat2e8zFWXRWS1GC95VETyjK17oxp6WAUu21P3rMLjWiPHv67NnTr7+Or8dFS1DpcJajzHc8frDp0Mmf/OTkoabO83mwsvhspjFxDDp89gGo+/pxfP3rQYnzDw/mnCgs6KXKKNBSZJlJaf50rU1QMuuWry1Q4jNj+MTRQmkw/DEnmaI4E8E/70r5Q5xwXinjTycqJlnWiLLYtzpftaY3stH8g8evXH/jYNP+f3vlzbeu/eKVV15r6nziuXee+6+QFWWkw2+vvo018XX/Xw1KzIEn7a5gMD6FfUEfJCQJBULSsrQZyqgLxFnFWMkTLvm8zkSZhHpRQvp1ig/RMFOBCVEAJR4yIn66rNTaKx84Dv+O4+vZYkvItPvqQXza5ME33/zFL9588z/xuZOdV2PFGxCxVx4/fRorn35gl/fKdvtpyzBnFOOVLolEXJB+bnVZaZ6OT7isUsGD5RYRNgmUURNln4mykKAkZjgCpXmDWL8LBlolYmX44cPdVHPcHKkYt6vV7bmiK4pxRbzaN1C6NzZ89VrnwUNvHzx0sPPa1W4fta+J01vDexV56Aq8KkOf7Ga3R/Ktu/mTSTG312AmJsWHBXEtGoU9DZ+9om4IKW7CLze8m3kmZgyCl0VNSRzfV4xOwEe+RZc2pPYXpdZ5pSQSI8okL/BkCd3w+Yy9lJbZKnaRytT8S0hllBu1K70o7QkcJZ/siR32zBFp8/eSg9FNDr9Vu9Ua7akXqfel5wbKv2ZpoKwbaaCsG2mgrBtpoKwbaaCsG2mgrBtpoKwbaaCsG2mgrBtpoKwbaaCsG2mgrBtpoKwbaaCsG2mgrBf5f9CifHRuEJxqAAAAAElFTkSuQmCC"/>
          <p:cNvSpPr>
            <a:spLocks noChangeAspect="1" noChangeArrowheads="1"/>
          </p:cNvSpPr>
          <p:nvPr/>
        </p:nvSpPr>
        <p:spPr bwMode="auto">
          <a:xfrm>
            <a:off x="155575" y="-1309688"/>
            <a:ext cx="113538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AutoShape 10" descr="data:image/png;base64,iVBORw0KGgoAAAANSUhEUgAAAcoAAABuCAMAAACQuKOiAAACT1BMVEX8xwcAAAAcQ466FRv/8gD/ygf/zAf/zQf/zwf/////0AfwNUzDxcX8wwD///391WK/EhBuM2jJxUT/8QD3KlAANJKYeATyvwemgwXKoAa1eSfBmAXRpQa1ABzFshffsAbHRDvFuRO2rg/hIknquQa1jwWuiQWpow09MAHFUThuVwN8YgPbrQaxhSGKbQSqq6uWl5jKr2ZkTwPRZjGRcgTOqT2vtbzMMELUlBpdSgNMPAK4nRDBxs2CZwQhGgEuJQHBU16YiRIsIwGpjQDKph+llBTKqk/VjR8AO5Gol2xLOwI6LgLSlCrPmibXiTDcejYWEQHnV0MAYbYmSIxGdaAbFQDrSEepQjHIqxzWwI2nVCzjZz7yIj//4QArYZMAYahnIGrkYqb7bbfMADQwcbD2D1IAftGcZna6QE2YQ2qURygAd9ehOl2hlCdZfI6VlE6zoaS8hIuIilNdd3yVXiKum1mzk6O3Q1jZgSnAL0W6qXyuqJe3bDuuubWsYoeFTH2TijNLep2sESinam/RD0e2CD6YTWORfoHCaHWiRk9mcFhQbXrBXi7SeKamqHoAeFWNmlkAp4wVqHt9lbP/7I/UYlR5hIfajmLZqm28PSR0kbU2Y4yyjJBcT4DevTU4UYZknIuOo51beHGHgWuWoq+aUUvHY3DRrLS4WjEAKpZeHR1dNxdKW4K1byrGuJp7m0mTmzV6bgyRMStXl1zauV6xk0PRz7+DjWjYjZzEV5CreZLXaqIAUb+EZmVYYRyRfleGAy2TOiqDTSCdRipmZFNW4fYcAAAeeElEQVR4nO2dj38bxZXAd3I3u9OVc9e7W7SSpbMsayU5kiwnshxZVmwjx3IS/zYkthOrzdlJTIAGQpqAndSUNknh+HXlaGnL0YQrHIW2Dj8K1wbuaEvvD7v3ZnallS3ZErGpq48eQdJod1Zv57vz5s2bt2tpT4n8w9f/xi5Mqlv5+6997e/2/qWV2F5poKwbaaCsG2mgrBtpoKwbaaCsG2mgrBtpoKwbaaCsG2mgrBtpoKwbaaCsG2mgrBtpoKwbaaCsG9l2lBkv3XYld0AaKLcSmmvJ+XZAzW2XBsothc75Gr3yLyPb3SuHn3lrB7Tcfmmg3FQolej3Lnx7mILsjLbbJw2UlYVKevctXXr8d7/z6rd8t/RdDrOBsqxAZ6R7Tx44cPXqxwfuPPbtj+8c+GT4zkkDv95Z5e9BGig3CNhSA+WaJ5eZm8tmLsA//unw1W7diBm7FWcD5Xqht7rvnBz+5ORVV0aXKZV92Su5DPKVY7mrwweunuw++fGuZNlAuV5ODg9ncpnMlUtzMi/L2au5GGdHjey1TOZwdu7And04bjZQlgo9Gcp5oTfKJ3MGFmVFzf73MzGmIDs587Ihy1Isc/ia/hWcSI3SQFki9MAnOd7j6JWcISvMt9zVmrtzYW1+uQdoyplLuBHeD1/7Sk6lJmmgLBHjZBaMKVWYeiA751tOaZqWCn/t5WZ4D0x6jdzLOlPA7tJs8OSuM7F1j/Jfvv7PdtkcJbg80BlZz+T0zP3HcinNAdIaXr3SwT+d68g9MTPTdURS6NzhAw2UOy8lJO/7x7/9J7tsfq6I0ncE+qLDkf99dgb5ObRT4WRAfOq4yN8Ck3ImN9xAufOyHmWJbIHy4wNh0QOBWDgl3tf8foHS8W6z2Ka15ubuNFDuvGyGcoteKe29k8mauC77D58DhIHmU+Hsi6fgy0DK3yboOl4Mf7L75pYNlCVCP77SKrpg62zocltH65k2f9u5F/3+Zu3FjLM5aW4MxO98NedSi9Qxyge/BEppb84f1lo1cHb8qZQ/dOaX3w+vnZoNxc///mdtuXPN/maHIxXY19YS3HWdso5RHj32my+BUjLc/rg/nGptds2u3Uyl3goEbuT2BQLnr6dWbiT35d49c7mtzdnia4QIvgoxSb5369h7R2tHKbF9a+FT7/zyzI1Z/8rN2bbmj5qzuUdmM6GbN5vDN1JnDp3JhVNe+Ss4j1qlXlH+Rv2Gqn6j+0ugpEbHd27ezD3ySO5X2Wz219lwNhIJhxORXDZyueOj5ss3b2aP7EaSdYtyz33dqnrsvipRUp8tEYvCrDEXAYS5XCYTzuTa2trCuXAmk8llc+F01hn22UhSY9cMmvWLclj9xlvVGVgqqx6vKheZyL4sspt7/7fvt1zzr6RuNA8faPnt+xeAZjh3WLLtSPW4Icm7g2bdojx66+hvuqtCqfRkU2unWrO2AZDG1jLDV1ve/yDXksuFUXItH7z/Qcu1luYOm8NjBIPuDzPBYKU8WRmksInaSvjZXMCWqbmJbyzZp1jTdojKl015lLRYQ/yU+cF2aFEsKmBps7lamyuzPWJORY5WOa+Uj5zbl5xtzbaeM2zfTrZkEGA263J1NDd3dLiyHGlLR08RuNwx/6dAJDDbulbWn2V60Jl0xRivQFVfKJkMGTwGTD3BYNDDP+twHdBYkIuHUnzz8haiXmu+Q31BrpkseZxxp1uuNFCXRQnHNocAagRjlLqDuiQH3Yq51R2iXAWwNCGua7AgHtlnqcW/9XKIeDyuDN1cme2RGkME1Hv+Tx+CfPSRbdijc9ns5Ud+9cebN1dSAQyr49JIat9aNmejJnesfPHny3/+YuWLMlcnlSJESBBOVzZGRCGBq2RsgH+OyICJRBTZKbadYLL4gPZBjpOIKn4mSDxYyWUdTy1/3mVRyi4yZSrUT5yyEiE+qhLiESxZmshcBXhBSaqkIFNqyPzEzG/dQi20QepWymyP1BrtkWOffx6NfP658GZMq2LMZZOXv/jojyuIEuN4jkBr15oz48XUECuVkh3+/MPoh59/WFaNE6TXreu+0GBCQWIk7fH5PAAULhjWTnwx9whJytQgUQWa2+WLxWI+KpNBwwctqPM2g5bl+nGUDK4MZ8yIAfZ4+earhJL0YvdX00SgNBAlifGTZQmCFKMK6ydu3ReNMFQjztXxKUHiRLViWEH3BbnqchJRqtGCMn07ybLmwB2N9/76kS+cIumj54glE81gWZsvX778xR/+cOnS4yBXhgsiEtaNyK+/eCThLnNMBqBUPjYx3JWQkIqJQqqT9MuIklFZJ6PMQulR+OUBKFUK+4RkRNlPQgiBo4R9BiTcielTvJ9vlEooR7G5mRPeCyj7OZYiSqbjZUMZpqBRZqoDvxsUagFKUAsuOFmglENkUBfK9FdQZnukZgMbbgFpC4fRcihdWqlAh0w1gRw6hP8XpBsxHcaabS3h3IaxkrpJ2rpcKbZn1CypCTh3QAk9VSLtRZRmHhEZZBI0lIuj9Jk2DVDKstn4aKvB5JU770oo3b1gBt1kxFtEOeIWZreAUsLLyqri5AYdf9fEhCgl2QP1TZQFZUB/sptQtpgiUDpM0TTrE0cpZP9+8S5QZsyK4Q0olShxFwdQ6KLWOExjJM0AparSKLSUhdKtMgb+kUwGVFUaJTGKKA1oJ+jSiFLxkojFD66GWDnXsRJKD4WxkRDJXUTZDl2sXbEb2CgZNcwfsKNEtRSOkskjeEqIUrYpA3Z/B+9zq9XAGllT0DUroGyNd1zeiPJa9v/gddVE6TUrHt5wTIDH8crQFAybotCPKHQ8QDk1RYhLlSyUg6Ojo4Nx7HtpGE7jjI+VBvPCIIWGzsN4TxWCTV2uJ1REydCniTE7SgajXUItopRkGIr7hAdgQ9mPakUVVagVRbUAJQyiRWVcO2lha0VJYzkufPizUGqpsP87mg3l/zZ1Nl38bOEzYPnQ0wIl2BxeMbvxXACWbrZG/yArRdmPKBPp9BRJUAvlQHt7+2gSUQ4S4bkiSsqCZLAcyrKtV7lXKh4YdWkJSnRe42oRpaS6p0i/bh7fQsnV6pNVrhYfMRAl270o3Ye5uG0oZ2dnm9tWZmdTJsr9T99t6jxz/enFxZdWn1x81kRJRcXDG2+/NO0O9Yyk0Ti1Fw2szzSwjIGRi7KNBlZKk6TZK8HhSJJeFQ2sm/cJceyaDaykwORjHUpJHgVXrIhSkqFjprmbtc7AytzAygnurO5uA0tj6Md0HrT1Si3rzza3nTKzBgBl592F1aamZ+8uLj7d9OlCk4XyANbc37nxXKAZeN+ijDeDszCBUCPgnnK3R3gTZdweNoqtI1Di/lEPbkZTK9SFEVQpd96boMRY43qUVIcJbMRCicdW2wmvUt7tgTHDY7o9tESZ3eP2IEowoCUoHa3+VHNboG1NM1FevLiw8GTnxcXFxU+bPr1oQ4muUBmUknwCrnlqNQOA8PCpCfTEKXMyQhFPEaU1GWHYPFOyhRJbcARtpJO0YwyOKtIgzlXKyGYopY0oOYZ2azLigW/UPjEq2FAWJyMcvWR6sDDDkYQyAxWU2R4RcbsH7wVl6pT/3Y621raO1sJY+dDiwgKQXLjb9GlTFSixnSIxKhse7sjHoOTVdW/CChEYhs89Av6NiTJk+EAESoklYYOFUpJgEoghgjSZChmSAVP+aG0hgkooJTCUpDCvdOqyG4ZxqQSlS6glLkcFp1QiRAA2nqAyoYrKbI/wYPpbb1Ubgy2Hcs3f4m+Bf/6wVvBgLy7cXVhYuNtZHUqY/vWasS0cgGTfqFmwBe5IRETNZCsKBm7PFDamMgi+hYUSewMP3JnhPejt5c97K5SeYuBuQAx14L/wwB0Mw0I9PgYXUFqBOxMlWn43E4G7LZXZHtmz5/btPd3De24/eC8ozRmjhfKNg6svQZe8CxyfrMbAmgH0uNOjiwi6GnPFrXC6HAyBBLGgu9yUxkJCKHXx0Yn6XEHF6zJnq1ASqklBPB6tMZzusp6k4HPBKOeBo8ohy+lkHhflKkjM6+xz6SJ06RVVqE9o5YIK3IpSwxUCtXg4fStltkfAut4SKQRf3sDmBEn/rGVg9y8sLjz9EjiwsOdLVaHk4VzFvp6kFFaFCqtHJYtcGNmRzX1pySJXoZqyPYtcpetnYiVGVuR1VcqoJRfVqqzM9nm0APC9K6p67L2aUK4eNJiiyEx4sCEezMuIXGZE+dBC5/6mThgtO5tWP0OUsqIobHOU2yIUZgPV3Zu7W5aejdi25bDhUAkorxytemXk4MUn3jm/0jo9P3nEJ1AGj18ClP9TmIxgiABw77+7uPDpZ08iyp7lrunp1Pn7n3vi2VW2cyxhJBt0uUerue9+l6BUB/q3rTkQZffRPd3VoZTZkdb8vNY1P++YmMYbtzjKw5cuAMrn/UWUKNAp7y6+dBE/PqVNnpufnJ4Zm56eDnR5dwymkohHSXUBld2BknrJ9t1HzD1Y/q8KlKwnMLk8P65pQ/Pa5AQ4OQKlS/g9HGVgpVO4sKsPL3y6sCgK92sTk9PL09r4ufGuLu1c6/psLWobDqVCnkXpRj5OKXyIouv2tj5QySczyZALX9Gy0QEulcbK6hTho6VSGC9BMVYYC23DbUEN21bZvlX2xOStNK1aagkRyEfOacuTjuXJPHSu+XlNs1Cabs8NLZUKOPJnrmOs56UnF1YxRiBQAsX5rvwRbXxcmxmfCRglx6WxpBMk5Jb4CRm85EyaG92iiKuSoUjEpVP4BsTlE3ZUcbpEM+hxc7UfJggu07uMVjzv8h6sVygi0jkKiljzE1HknZ4ZrmikLygcbkUPRSNRl3C49biVQCInXeLC88QjkaSwRbLTafnDLjzBZNDS9N6HzFpQKvMOx8yy4/4nLu5/22t4eyZbEWWrK9PScunbwNJ1OZDPr6Ty+dTqxacXFxZXH3p68UluYKeXe3zGgYOdF5/4znTXuEPrKemWMIkzxanwAU+IODkrAQRGwAFzPml+47SiMGJHQ+SGYCsRMVyqI8VI9nopP6+0JofExbj1EyKUVfpECdMMqJW/ElFs08aoLNSIWWpgcEGxjjIK5gInnSJzhWH6A8yC00LTXuKsZljYVGpBSXs0R2uzORmR8ckD6PbsQ/N6+lEYLttS+W+dXlo6vZI/37T6UNNqUydGYNHtURVKZdODXQ5pgVLHBOfjkq4bwX48M5yFQ0k3L1Ocg2NJV5zEpSjeExS/kXRvP59+K5gKwruBTqw1XmbG2vCaqGS4KqEM6ZiXMoUhcEAZtykCv+TVzeIAGfXokuFJDDIM/JKQIeueAdIuc5QFNYC6DJdp3CdJsQhfTlXNy4THjgoo8Xq89+hsTTFYNZVyrDRxlB4cKBSBEgRQ+v3vat86u7S0dPZsKv+sWHteeKmw9Mz0K/yrznzgxnKp2oASjSRcG2nolyKgUmxeJ88O4GscKp+GiW+YhyTx7ngyMiC6jU5GzMC1iZJFSaT8YqVUGSUaPJgqjpCQDCiTNkUApdXdEtC1uO1kBtYZkPhAztKkD4ZqUGNKEmoASgzDMx5QDmGwWCX97WA8MCjVXkTJ+kDTe17+qgmlPKYJD7Vz9UwAjKQZIgBZWYH/A/kHnvne0qOXvn0buiXf7dkfWCiVF7XnTJSOG+vcHkRpjv6ESNY6kvWbTjPFQImaGWsiVia7SVzmjR8SQWqdJINkgA9kZtiUjFAyWlPgLmQ2KJUwSOflF4sliFIEB308+GsKI8U1ObyUDOIMkVGhRi+DSi5zXxVpqYAZ9mIDJJa2GVgyIlfUtGqpcWVkX6CA8kXFlhDCkTq+9VjmwtnHcheOO/KrxWQC0StvOkyUWmBindUrooQz98g+0qeCFDMuvFhU0ArF0R9BuKoq4RKIpA5ClyQneJIsVIvzJV+BEgOqasUFws1RYo/GlUanTRHQzYdFHKuLCxy4pGoxUJJQ3SBxtc9Uo5exQVLYMwZWGwO0btIehSMXUeKKtBq956XMGlEyPcjHytXvB6YZpmmZeT34fyr/3eMXLi0df+bS2afynaUoqaGduS5Q+th6S1JEiUlXzHJ7RBNaTk5UkXGDh+E3UyfgY0IMZ4zFeUQbUCpqAhcfBEo2RRhUSZQPGGyBElvXclimTFc5LorJklanYBysK1MOwvgAKBXAhHl7gFImU8XOhqklcFroJiVUVkQJmspwCaTvsVt+ufXK/eeBHDRqR8ep1GxHMpXq6JhNfZT/7qPZFx5beub5pafy/3p/UZ4ap9SrOfLPrZYP3NlQukhI8ZHRaCQSMa0sgEtjEToCpUn0W+GbkXSiDxcNMUcA3BQyogqUktIOO3CUcFBwWqReUv6Wo61QOnm2Vzv+cl/BYiSwGNwMpYujxKQDFxMoSQGQbqKU1MQJWSqixENsomnV8mVQdt6fh364T5Foxt+s7fOHtUCbv1V7JP/w0tKjjz/26NJSyhGw0inxX48sGRigzV9f3RwlZkxwAwvz78IkEQysNR3HHutjaGD5E7u452ctOHGUkjQFZhVRqtayWV8NyZMFlNCvfGBgk2oxEMANLBRxLbk4xwEV2i1YYJU9MkdJ+fI5GthRYk0YgRjP4UJ1DGpDifnTwvDc258dqBWlcuvi+Txa1S6cXpWg7NNSS0vPt8wdXzqdT83Nzw9Nzw9NOMbGNERJDbwDIZ9/Z7+6gWUBJWatKpXcHu4mKjBvUZ3WqiIMTnE+bce5g0CJdH1T7QyO0uuCLa4Bsv7nuGyOUo6RAVbJ7ZF44oJZQ1IHrOkszxygHCVXw8Be6SxkpKuYT1nMQSughF2FpqPlNa1aLIq3q4vB6sspBJkP9PBknBKUrtb8z5dOg3ldelh7d3lobnIO/o2ND/FeCY77u1jTkW/tWQ8TUWLOBzNOYLIHoFSLD3pGlDzTQnbCJAHa2IaSkn4VQ2nQA7FZeK+EPaYAJfSQGMNNwfJhgoooUREVOr+XIkqbIohSpHzA3CFNeUo6C8rQ2cBQ8ORznnwiUHI1eDQB0z4x1R4UGrFnhhZQwtG8XFPPPYYJTJJHj71wtIrJSE8A/Zy847pYryxF2eHS8qeXnj++9PN8YN+8Q2s5N9M1MzbeJVBK9MDB+/PiQT4bJyN9bo8nGOHTZ0CZgJLHU4j2OHkRRhiPEWvnBlaghLFJuJI42jATJXZctHmWcy+XDxNUQhmH3wqBIkHuU0VsiuC8AouYqgzG2+mNuZ39mJHlAiPujnmT4pYQEyVXo5efDekNxmKhQZh+SuVQSpg4yGvcY5hAdMnbe25d2XP7wa1QGucQZOoJa+l5HUr/KS3/8O2fP5XX1rrOaZNDk5o2Mdk1X0AJo+xzDhxmWzdEe8yYWIxxp12I28oZFqJ6zJCalYOBnp95BHaCgIE17TK07ajqtPmi5XKjNg/cpX2KLXAnMguswB2yUCylYGorMXe/8HQ9iMQwrygJVOBzIj1t7UpLUI5wlL1balq1CJQ8kWB465WRgCOw72Ixi2A9yuYVh5bPOwIdjqGWmYmJiemWccfcnFZECR7sG9Oa1rWunxhuFK8uVr90txDRGajPLIJ5dbtCBt7p5RHheN1jeZL8K4+V8MrcbtntKRzdU27CVn5lpDpFJEzxcIdcwZjMT4SyWBAK5iTLpob4YWZ4XNZSAXVbt1RQr4frtqWmVYuwr+/hDexbP4uATd+I+Q5tglKbXWtNpTIt2tAkQHQMTY455lpKUa6qa4ENT5oo3rpXLNHSksjDEPa0uEmyfSop2XIJyqYVVFivrFIRoUvpTdrlleJSeWsVmlYtpuvafUs9tvUN7Mqa1hXbFOU+f07TJic1x9iQNuQYmoBCl6MEZaccCOyCv/W0O5aet1VMt6f7vgeHq3gWgd46vXmvFCi7tJnp6fEL7pnpGW1yfh1K49zyNqyz3qvUL0qRSLAlSmosb90rHePjE0MT4z985Yf8fWgdSvbujmaDVin1i7LqEIFcFcqZsaGuT/79k8mhsZnx8dKxckcz7qqX8h5sIbKj2AYwvFewkPvBbxws7GXtwz8xaz+qCOHfCJHh2LSkDBNTqXhUhZcx4wXDSzZXQmaFn+CbNmm9LxeD3dzAduHN0JPLPcv8fb2B3b0oZVciJLKoo+nC7V/MSPYOtkeDfAlS1p3pwYFESESeoglrn76ETo10IpGIuMB38SQiKH0SfiPExVxpn1wsx5kn7ZXScTPxPZmWvGm88Z5XjAelQlg31C4+KBj+jUSTnsqPGdkMZblH+1aBEuYfjumWoXND5+bmZmbWe7C7GCUGcDEIp0ZtN/XhesgUzgsNkcVBTmAJ83dgWjsi0jmSuFBZyGNRzFshBiVSkKjaR2KsWO5VcQkuYUbQDZJQMXipRK3tTmv2ScxgFeu3NnkqRWrXo9zqgdvUu3WvbJlzjE2MA8qhiYmZIZxXVpGd/hVL+TQtTBSiStBcupb40ku/W1ZVPXjCoMgoJKmq5OTPPcDWxft5MK7DUUZVvOEnouIdoHydE18jRMfVVgVQUiwnSQy38adjxERkSMGbo02UBmyUPCfMawnTScQaGxsgWE13VU4OLUFZxWPwaewYF4FyaCPKDxyO6QnH3KQ2MT7hmJzTxmYcGp980G6s94dj2wHi3qV8r4SmG8UAbKEcIu3CouFohiFybvnwXnneURJ4g7SPDKYFSgWjb1Oqy5aGwiJE3DbSJ4LxirgjiC+My6qIoOOjTmQTJW9XmY6KWJc6QuLiYIBSxAMLaWkbpBTl1n+cQs7gswjD4SFuM70bUb684tBaWmY0bWIMZpUzLXOa44a41Zs/xTCT2x1/qrSCB6vGSbTfyuEpyfbgGSkhcwxjSeKUASXY2BiFfRICJcPVrf6qUVIRROav1I4SI7f8Bl3MWBOLaBZKCWxGvHy3rBWlIYCED3MF94Y3oOx8Ij8zPoSrlHO4WOkZcjj28awyby4jatbU5DsllSYjrJcUsnFKsj14L7Q+QgdNMyirBplKk6CasHqlESFxQBnUDcPgF/CmKKE/9jNcJqNSKUpJ9FcGZbDQWLGAUpKsuwTXS40o6Zz9YS8wWK5HeeHQat4xPTY24dCGNMfY2Ni0I2DuatXcFX8LuhJKqheXkjGg3lcMZyi2jAAK7Ym9EgezPnzgRMHtaZesO0AjfIayKUoFV/C8fLG6FCWL8E9kRDVzWoooWYUnEdWKUon5xY2x/pg48qlSlD/rvHbtjTyY2MmhGf/MUFcL9MwXeadkc7wmvBg7e5thdVIxRKCLR6NxAZS2VXB7G2JyB6IE7xUfICJQjiSTLjfjz5DCtWS+fLM5SjhOWsV7qzeg7IVqsE/S640N8Hu/Cyjl7UGpv3b6m988/cIL8Hr2NX6yvht2lPmLV3/60zvP5R3zQ5Mt8N/QtENrRRXo0GO85n/A6/Fju2C0rAqlhCNf4TM0rzXOQ2fkj7pjksh4NQ2sKh4iik//sSLoW6CEzTFuxNehlJAXm7KW0pQiShqrlHlWG0rj9U6QV1/F19eFM+P7sw3lxYM/+vGPf3Tweh6zeiZ4Xs8+Hjihw7zOq2/Dy9uv7YJuWR1KYBS0kjjxYXXWyAkN66UCpbmbXsxjkat2e8zFWXRWS1GC95VETyjK17oxp6WAUu21P3rMLjWiPHv67NnTr7+Or8dFS1DpcJajzHc8frDp0Mmf/OTkoabO83mwsvhspjFxDDp89gGo+/pxfP3rQYnzDw/mnCgs6KXKKNBSZJlJaf50rU1QMuuWry1Q4jNj+MTRQmkw/DEnmaI4E8E/70r5Q5xwXinjTycqJlnWiLLYtzpftaY3stH8g8evXH/jYNP+f3vlzbeu/eKVV15r6nziuXee+6+QFWWkw2+vvo018XX/Xw1KzIEn7a5gMD6FfUEfJCQJBULSsrQZyqgLxFnFWMkTLvm8zkSZhHpRQvp1ig/RMFOBCVEAJR4yIn66rNTaKx84Dv+O4+vZYkvItPvqQXza5ME33/zFL9588z/xuZOdV2PFGxCxVx4/fRorn35gl/fKdvtpyzBnFOOVLolEXJB+bnVZaZ6OT7isUsGD5RYRNgmUURNln4mykKAkZjgCpXmDWL8LBlolYmX44cPdVHPcHKkYt6vV7bmiK4pxRbzaN1C6NzZ89VrnwUNvHzx0sPPa1W4fta+J01vDexV56Aq8KkOf7Ga3R/Ktu/mTSTG312AmJsWHBXEtGoU9DZ+9om4IKW7CLze8m3kmZgyCl0VNSRzfV4xOwEe+RZc2pPYXpdZ5pSQSI8okL/BkCd3w+Yy9lJbZKnaRytT8S0hllBu1K70o7QkcJZ/siR32zBFp8/eSg9FNDr9Vu9Ua7akXqfel5wbKv2ZpoKwbaaCsG2mgrBtpoKwbaaCsG2mgrBtpoKwbaaCsG2mgrBtpoKwbaaCsG2mgrBtpoKwbaaCsG2mgrBf5f9CifHRuEJxqAAAAAElFTkSuQmCC"/>
          <p:cNvSpPr>
            <a:spLocks noChangeAspect="1" noChangeArrowheads="1"/>
          </p:cNvSpPr>
          <p:nvPr/>
        </p:nvSpPr>
        <p:spPr bwMode="auto">
          <a:xfrm>
            <a:off x="307975" y="-1157288"/>
            <a:ext cx="113538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6" name="Picture 12" descr="https://upload.wikimedia.org/wikipedia/commons/8/86/Logotipo_del_Ministerio_de_Econom%C3%ADa_y_Competitivid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59" y="6077810"/>
            <a:ext cx="2949041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00350" y="53734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ECMWF</a:t>
            </a:r>
          </a:p>
          <a:p>
            <a:pPr algn="ctr"/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29th </a:t>
            </a:r>
            <a:r>
              <a:rPr lang="fr-BE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February</a:t>
            </a:r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2016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pernicus.eu/sites/default/files/Pictures_Logos/Copernicus_with_tag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05744"/>
            <a:ext cx="2590800" cy="9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" y="546078"/>
            <a:ext cx="675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high-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fr-BE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observations 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has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never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been as pressing as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today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19930"/>
            <a:ext cx="6400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changing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rapidly</a:t>
            </a:r>
            <a:endParaRPr lang="fr-BE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 parts of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planet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remain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largely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unexplored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429000"/>
            <a:ext cx="548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Internal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variability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large and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underlying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mechanisms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 not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completely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understood</a:t>
            </a:r>
            <a:endParaRPr lang="fr-BE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e.g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Deser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</a:t>
            </a:r>
            <a:r>
              <a:rPr lang="fr-BE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J. Clim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2015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4100" y="4781490"/>
            <a:ext cx="5803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predictions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/projections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remain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uncertain</a:t>
            </a:r>
            <a:endParaRPr lang="fr-BE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Reliable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are crucial for model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evaluation</a:t>
            </a:r>
            <a:endParaRPr lang="fr-BE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https://www.bsc.es/media/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4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7707630" y="4880610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846570" y="5417820"/>
            <a:ext cx="100964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458738" y="5575936"/>
            <a:ext cx="190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Initial conditions are </a:t>
            </a:r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wrong</a:t>
            </a:r>
            <a:endParaRPr lang="fr-BE" dirty="0" smtClean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5593624" y="4564380"/>
            <a:ext cx="1343843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021415" y="3834229"/>
            <a:ext cx="230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Boundary</a:t>
            </a: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conditions are </a:t>
            </a:r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wrong</a:t>
            </a:r>
            <a:endParaRPr lang="fr-BE" dirty="0" smtClean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3840480" y="5545456"/>
            <a:ext cx="183260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891590" y="5714882"/>
            <a:ext cx="173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physics</a:t>
            </a: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wrong</a:t>
            </a:r>
            <a:endParaRPr lang="fr-BE" dirty="0" smtClean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438235" y="4043687"/>
            <a:ext cx="190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Discretization</a:t>
            </a: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errors</a:t>
            </a:r>
            <a:endParaRPr lang="fr-BE" dirty="0" smtClean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965839" y="5494022"/>
            <a:ext cx="1832609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2778132" y="4755655"/>
            <a:ext cx="113790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roix 27"/>
          <p:cNvSpPr/>
          <p:nvPr/>
        </p:nvSpPr>
        <p:spPr>
          <a:xfrm rot="18900000">
            <a:off x="822074" y="4826516"/>
            <a:ext cx="342148" cy="342148"/>
          </a:xfrm>
          <a:prstGeom prst="plus">
            <a:avLst>
              <a:gd name="adj" fmla="val 3582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ZoneTexte 28"/>
          <p:cNvSpPr txBox="1"/>
          <p:nvPr/>
        </p:nvSpPr>
        <p:spPr>
          <a:xfrm>
            <a:off x="646209" y="5714881"/>
            <a:ext cx="2533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oftwares / hardwares are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wrong</a:t>
            </a:r>
            <a:endParaRPr lang="fr-BE" b="1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004315" y="4413019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00724" y="4812924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9933" y="720090"/>
            <a:ext cx="3784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Identifying</a:t>
            </a:r>
            <a:r>
              <a:rPr lang="fr-BE" sz="3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sources of model </a:t>
            </a:r>
            <a:r>
              <a:rPr lang="fr-BE" sz="3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error</a:t>
            </a:r>
            <a:endParaRPr lang="fr-BE" sz="3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8620" y="457200"/>
            <a:ext cx="6230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Software /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harwdare</a:t>
            </a:r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a multiple and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underestimated</a:t>
            </a:r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source of model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error</a:t>
            </a:r>
            <a:endParaRPr lang="fr-BE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2094" y="1783080"/>
            <a:ext cx="59844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Round-off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errors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floating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-point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representation</a:t>
            </a:r>
            <a:endParaRPr lang="fr-BE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order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matters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associativity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longer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valid</a:t>
            </a:r>
            <a:endParaRPr lang="fr-BE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dirty="0" smtClean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82095" y="2837170"/>
            <a:ext cx="6815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Agressive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optimization</a:t>
            </a:r>
            <a:endParaRPr lang="fr-BE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degrade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accuracy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[Thomas et al.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And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., 2002]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2095" y="3769798"/>
            <a:ext cx="63807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Number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processors and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their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distribution</a:t>
            </a: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Processor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topology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defines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order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operations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[Thomas et al.,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And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., 2002;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Senoner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al., AIAA, 2008]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2095" y="4903939"/>
            <a:ext cx="5046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Compiler version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FORTRAN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compilers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outcomes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[Lawrence et al., EOS, 1999]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619377" y="2036954"/>
                <a:ext cx="2469715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fr-BE" sz="2000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2</m:t>
                          </m:r>
                        </m:e>
                      </m:rad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. 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𝜋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).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𝑒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BE" sz="2000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BE" sz="2000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2</m:t>
                          </m:r>
                        </m:e>
                      </m:rad>
                      <m:r>
                        <a:rPr lang="fr-BE" sz="2000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.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(</m:t>
                      </m:r>
                      <m:r>
                        <a:rPr lang="fr-BE" sz="2000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fr-BE" sz="2000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𝜋</m:t>
                      </m:r>
                      <m:r>
                        <a:rPr lang="fr-BE" sz="2000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.</m:t>
                      </m:r>
                      <m:r>
                        <a:rPr lang="fr-BE" sz="2000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𝑒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)</m:t>
                      </m:r>
                    </m:oMath>
                  </m:oMathPara>
                </a14:m>
                <a:endParaRPr lang="fr-BE" sz="2000" dirty="0" smtClean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377" y="2036954"/>
                <a:ext cx="2469715" cy="344069"/>
              </a:xfrm>
              <a:prstGeom prst="rect">
                <a:avLst/>
              </a:prstGeom>
              <a:blipFill rotWithShape="0">
                <a:blip r:embed="rId3"/>
                <a:stretch>
                  <a:fillRect l="-2963" r="-2963" b="-3157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782095" y="6013542"/>
            <a:ext cx="50463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Unpredictable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hardware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failures</a:t>
            </a:r>
            <a:endParaRPr lang="fr-BE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Düben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Palmer, Mon.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., 2014]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687669" y="2385731"/>
            <a:ext cx="994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12.077</a:t>
            </a:r>
            <a:r>
              <a:rPr lang="fr-BE" sz="16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925012" y="2385731"/>
            <a:ext cx="994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12.077</a:t>
            </a:r>
            <a:r>
              <a:rPr lang="fr-BE" sz="16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31642" y="2324175"/>
            <a:ext cx="158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40510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4406" y="582930"/>
            <a:ext cx="562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Assessing</a:t>
            </a:r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climate-reproducibility</a:t>
            </a:r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not </a:t>
            </a:r>
            <a:r>
              <a:rPr lang="fr-BE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straightforward</a:t>
            </a:r>
            <a:endParaRPr lang="fr-BE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4440" y="1837610"/>
            <a:ext cx="684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necessary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conditions to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validate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ports of global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atmospheric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GCMs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[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Rosinski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and Williamson, 1995]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84589" y="3108960"/>
            <a:ext cx="6546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During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the first few time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steps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difference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between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runs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should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much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less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than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rounding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endParaRPr lang="fr-BE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During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the first few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days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difference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should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not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error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growth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induced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by bit-change on a machine,</a:t>
            </a:r>
          </a:p>
          <a:p>
            <a:endParaRPr lang="fr-B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3. The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statistics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a long simulation must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unchanged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.  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251460" y="4754880"/>
            <a:ext cx="982980" cy="3854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77340" y="777240"/>
            <a:ext cx="277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Machine 1</a:t>
            </a:r>
          </a:p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(Mare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Nostrum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BSC)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64280" y="777239"/>
            <a:ext cx="277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Machine 2</a:t>
            </a:r>
          </a:p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(ECMWF)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51220" y="777238"/>
            <a:ext cx="277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Machine 3</a:t>
            </a:r>
          </a:p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(Ithaca, CFU)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771650" y="651510"/>
            <a:ext cx="0" cy="57835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270148" y="1469289"/>
            <a:ext cx="84779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78708" y="1737360"/>
            <a:ext cx="168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Motherboard</a:t>
            </a:r>
            <a:endParaRPr lang="fr-BE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Oracle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4" b="34540"/>
          <a:stretch/>
        </p:blipFill>
        <p:spPr bwMode="auto">
          <a:xfrm>
            <a:off x="6700361" y="1831173"/>
            <a:ext cx="1279207" cy="2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hpcwire.com/wp-content/uploads/2013/06/cray-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30" y="1584775"/>
            <a:ext cx="1619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5/51/IBM_logo.svg/2000px-IBM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51" y="1737360"/>
            <a:ext cx="1017781" cy="4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52910" y="2663992"/>
            <a:ext cx="152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</p:txBody>
      </p:sp>
      <p:pic>
        <p:nvPicPr>
          <p:cNvPr id="1036" name="Picture 12" descr="http://www.linuxuser.co.uk/wp-content/uploads/2012/03/suse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70" y="2284688"/>
            <a:ext cx="1547813" cy="1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hpcwire.com/wp-content/uploads/2013/06/cray-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30" y="2576897"/>
            <a:ext cx="1619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931480" y="2988231"/>
            <a:ext cx="2437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062E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LINUX </a:t>
            </a:r>
            <a:r>
              <a:rPr lang="fr-BE" sz="1600" b="1" dirty="0" err="1" smtClean="0">
                <a:solidFill>
                  <a:srgbClr val="062E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</a:t>
            </a:r>
            <a:endParaRPr lang="fr-BE" sz="1600" b="1" dirty="0" smtClean="0">
              <a:solidFill>
                <a:srgbClr val="062E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12" descr="http://www.linuxuser.co.uk/wp-content/uploads/2012/03/suse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22" y="2284688"/>
            <a:ext cx="1547813" cy="1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01487" y="3689626"/>
            <a:ext cx="152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Compilation flags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98945" y="3739661"/>
            <a:ext cx="11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Identical</a:t>
            </a:r>
            <a:endParaRPr lang="fr-BE" b="1" dirty="0" smtClean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486899" y="3739661"/>
            <a:ext cx="11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Identical</a:t>
            </a:r>
            <a:endParaRPr lang="fr-BE" b="1" dirty="0" smtClean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734542" y="3717845"/>
            <a:ext cx="11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Identical</a:t>
            </a:r>
            <a:endParaRPr lang="fr-BE" b="1" dirty="0" smtClean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2628" y="4392094"/>
            <a:ext cx="1673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NetCDF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GRIB, HDF5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libraries</a:t>
            </a:r>
            <a:endParaRPr lang="fr-BE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098945" y="4553184"/>
            <a:ext cx="11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endParaRPr lang="fr-BE" b="1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09135" y="4553184"/>
            <a:ext cx="11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endParaRPr lang="fr-BE" b="1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758830" y="4553184"/>
            <a:ext cx="11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endParaRPr lang="fr-BE" b="1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411" y="5538161"/>
            <a:ext cx="182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# of processors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690192" y="5597156"/>
            <a:ext cx="207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fr-BE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fr-BE" b="1" dirty="0" smtClean="0">
                <a:solidFill>
                  <a:srgbClr val="FF8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395236" y="5597156"/>
            <a:ext cx="207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fr-BE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480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fr-BE" b="1" dirty="0" smtClean="0">
                <a:solidFill>
                  <a:srgbClr val="FF8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96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100280" y="5597156"/>
            <a:ext cx="207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fr-BE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384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fr-BE" b="1" dirty="0" smtClean="0">
                <a:solidFill>
                  <a:srgbClr val="FF8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96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104641" y="6179463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Autosubmit</a:t>
            </a:r>
            <a:r>
              <a:rPr lang="fr-BE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ensures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identical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81692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63498"/>
            <a:ext cx="7239000" cy="57945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8000" y="17334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September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Antarctic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extent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4800" y="3810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Initial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showed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hardware/software </a:t>
            </a:r>
            <a:r>
              <a:rPr lang="fr-BE" sz="2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has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an influence on the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simulated</a:t>
            </a:r>
            <a:r>
              <a:rPr lang="fr-BE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climate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409200" y="2494440"/>
            <a:ext cx="646920" cy="646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strike="noStrike">
                <a:solidFill>
                  <a:srgbClr val="FFFFFF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Σ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7340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A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218376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C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389376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E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474912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F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132876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B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2" name="CustomShape 7"/>
          <p:cNvSpPr/>
          <p:nvPr/>
        </p:nvSpPr>
        <p:spPr>
          <a:xfrm>
            <a:off x="645912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H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3" name="CustomShape 8"/>
          <p:cNvSpPr/>
          <p:nvPr/>
        </p:nvSpPr>
        <p:spPr>
          <a:xfrm>
            <a:off x="560412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G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4" name="CustomShape 9"/>
          <p:cNvSpPr/>
          <p:nvPr/>
        </p:nvSpPr>
        <p:spPr>
          <a:xfrm>
            <a:off x="3038760" y="5590800"/>
            <a:ext cx="502920" cy="502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D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5" name="Line 10"/>
          <p:cNvSpPr/>
          <p:nvPr/>
        </p:nvSpPr>
        <p:spPr>
          <a:xfrm flipV="1">
            <a:off x="725400" y="3142440"/>
            <a:ext cx="300780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46" name="Line 11"/>
          <p:cNvSpPr/>
          <p:nvPr/>
        </p:nvSpPr>
        <p:spPr>
          <a:xfrm flipV="1">
            <a:off x="1580400" y="3142440"/>
            <a:ext cx="215280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47" name="Line 12"/>
          <p:cNvSpPr/>
          <p:nvPr/>
        </p:nvSpPr>
        <p:spPr>
          <a:xfrm flipV="1">
            <a:off x="2435760" y="3142440"/>
            <a:ext cx="129744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48" name="Line 13"/>
          <p:cNvSpPr/>
          <p:nvPr/>
        </p:nvSpPr>
        <p:spPr>
          <a:xfrm flipV="1">
            <a:off x="3290760" y="3142440"/>
            <a:ext cx="44244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49" name="Line 14"/>
          <p:cNvSpPr/>
          <p:nvPr/>
        </p:nvSpPr>
        <p:spPr>
          <a:xfrm flipH="1" flipV="1">
            <a:off x="3733200" y="3142440"/>
            <a:ext cx="41256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50" name="Line 15"/>
          <p:cNvSpPr/>
          <p:nvPr/>
        </p:nvSpPr>
        <p:spPr>
          <a:xfrm flipH="1" flipV="1">
            <a:off x="3733200" y="3142440"/>
            <a:ext cx="126756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51" name="Line 16"/>
          <p:cNvSpPr/>
          <p:nvPr/>
        </p:nvSpPr>
        <p:spPr>
          <a:xfrm flipH="1" flipV="1">
            <a:off x="3733200" y="3142440"/>
            <a:ext cx="212292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52" name="Line 17"/>
          <p:cNvSpPr/>
          <p:nvPr/>
        </p:nvSpPr>
        <p:spPr>
          <a:xfrm flipH="1" flipV="1">
            <a:off x="3733200" y="3142440"/>
            <a:ext cx="2977920" cy="2448360"/>
          </a:xfrm>
          <a:prstGeom prst="line">
            <a:avLst/>
          </a:prstGeom>
          <a:ln w="38160">
            <a:solidFill>
              <a:schemeClr val="tx1">
                <a:lumMod val="50000"/>
                <a:lumOff val="50000"/>
              </a:schemeClr>
            </a:solidFill>
            <a:round/>
            <a:tailEnd type="triangle" w="lg" len="lg"/>
          </a:ln>
        </p:spPr>
      </p:sp>
      <p:sp>
        <p:nvSpPr>
          <p:cNvPr id="253" name="CustomShape 18"/>
          <p:cNvSpPr/>
          <p:nvPr/>
        </p:nvSpPr>
        <p:spPr>
          <a:xfrm>
            <a:off x="2766240" y="6311160"/>
            <a:ext cx="1933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8-cores MPI job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4" name="CustomShape 19"/>
          <p:cNvSpPr/>
          <p:nvPr/>
        </p:nvSpPr>
        <p:spPr>
          <a:xfrm>
            <a:off x="179640" y="260640"/>
            <a:ext cx="817164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600" strike="noStrike" dirty="0">
                <a:solidFill>
                  <a:srgbClr val="000000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Non-deterministic task in parallel applications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400" strike="noStrike" dirty="0">
                <a:solidFill>
                  <a:srgbClr val="000000"/>
                </a:solidFill>
                <a:latin typeface="Segoe UI" panose="020B0502040204020203" pitchFamily="34" charset="0"/>
                <a:ea typeface="Segoe UI"/>
                <a:cs typeface="Segoe UI" panose="020B0502040204020203" pitchFamily="34" charset="0"/>
              </a:rPr>
              <a:t>MPI reduction(+): order of summation depends on several external factors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03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251640" y="404640"/>
            <a:ext cx="860436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buSzPct val="45000"/>
            </a:pPr>
            <a:r>
              <a:rPr lang="en-GB" sz="2600" strike="noStrike" dirty="0">
                <a:solidFill>
                  <a:srgbClr val="000000"/>
                </a:solidFill>
                <a:latin typeface="Segoe UI"/>
                <a:ea typeface="Segoe UI"/>
              </a:rPr>
              <a:t>Model development has the following objectives</a:t>
            </a:r>
            <a:endParaRPr dirty="0"/>
          </a:p>
        </p:txBody>
      </p:sp>
      <p:sp>
        <p:nvSpPr>
          <p:cNvPr id="214" name="CustomShape 2"/>
          <p:cNvSpPr/>
          <p:nvPr/>
        </p:nvSpPr>
        <p:spPr>
          <a:xfrm>
            <a:off x="2919960" y="1521000"/>
            <a:ext cx="3591360" cy="3096000"/>
          </a:xfrm>
          <a:prstGeom prst="triangle">
            <a:avLst>
              <a:gd name="adj" fmla="val 50000"/>
            </a:avLst>
          </a:prstGeom>
          <a:noFill/>
          <a:ln w="5724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3"/>
          <p:cNvSpPr/>
          <p:nvPr/>
        </p:nvSpPr>
        <p:spPr>
          <a:xfrm>
            <a:off x="3304080" y="873000"/>
            <a:ext cx="28461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b="1" strike="noStrike">
                <a:solidFill>
                  <a:srgbClr val="000000"/>
                </a:solidFill>
                <a:latin typeface="Segoe UI"/>
                <a:ea typeface="Segoe UI"/>
              </a:rPr>
              <a:t>Accuracy</a:t>
            </a:r>
            <a:r>
              <a:rPr lang="en-GB" sz="2400" strike="noStrike">
                <a:solidFill>
                  <a:srgbClr val="000000"/>
                </a:solidFill>
                <a:latin typeface="Segoe UI"/>
                <a:ea typeface="Segoe UI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600" strike="noStrike">
                <a:solidFill>
                  <a:srgbClr val="404040"/>
                </a:solidFill>
                <a:latin typeface="Segoe UI"/>
                <a:ea typeface="Segoe UI"/>
              </a:rPr>
              <a:t>(be close to a reference)</a:t>
            </a:r>
            <a:endParaRPr/>
          </a:p>
        </p:txBody>
      </p:sp>
      <p:sp>
        <p:nvSpPr>
          <p:cNvPr id="216" name="CustomShape 4"/>
          <p:cNvSpPr/>
          <p:nvPr/>
        </p:nvSpPr>
        <p:spPr>
          <a:xfrm>
            <a:off x="44280" y="4761360"/>
            <a:ext cx="41673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b="1" strike="noStrike">
                <a:solidFill>
                  <a:srgbClr val="000000"/>
                </a:solidFill>
                <a:latin typeface="Segoe UI"/>
                <a:ea typeface="Segoe UI"/>
              </a:rPr>
              <a:t>Reproducibility</a:t>
            </a:r>
            <a:r>
              <a:rPr lang="en-GB" sz="2400" strike="noStrike">
                <a:solidFill>
                  <a:srgbClr val="000000"/>
                </a:solidFill>
                <a:latin typeface="Segoe UI"/>
                <a:ea typeface="Segoe UI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600" strike="noStrike">
                <a:solidFill>
                  <a:srgbClr val="404040"/>
                </a:solidFill>
                <a:latin typeface="Segoe UI"/>
                <a:ea typeface="Segoe UI"/>
              </a:rPr>
              <a:t>(be similar across configurations)</a:t>
            </a:r>
            <a:endParaRPr/>
          </a:p>
        </p:txBody>
      </p:sp>
      <p:sp>
        <p:nvSpPr>
          <p:cNvPr id="217" name="CustomShape 5"/>
          <p:cNvSpPr/>
          <p:nvPr/>
        </p:nvSpPr>
        <p:spPr>
          <a:xfrm>
            <a:off x="4932000" y="4760280"/>
            <a:ext cx="4167360" cy="97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b="1" strike="noStrike">
                <a:solidFill>
                  <a:srgbClr val="000000"/>
                </a:solidFill>
                <a:latin typeface="Segoe UI"/>
                <a:ea typeface="Segoe UI"/>
              </a:rPr>
              <a:t>Performance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600" strike="noStrike">
                <a:solidFill>
                  <a:srgbClr val="404040"/>
                </a:solidFill>
                <a:latin typeface="Segoe UI"/>
                <a:ea typeface="Segoe UI"/>
              </a:rPr>
              <a:t>(use resources efficiently)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18" name="CustomShape 6"/>
          <p:cNvSpPr/>
          <p:nvPr/>
        </p:nvSpPr>
        <p:spPr>
          <a:xfrm>
            <a:off x="398160" y="5668920"/>
            <a:ext cx="82087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strike="noStrike">
                <a:solidFill>
                  <a:srgbClr val="FF3300"/>
                </a:solidFill>
                <a:latin typeface="Segoe UI"/>
                <a:ea typeface="Segoe UI"/>
              </a:rPr>
              <a:t>Compiler options let you control the tradeoffs between accuracy, reproducibility and performance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48619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0265" y="2511425"/>
            <a:ext cx="6423471" cy="1470025"/>
          </a:xfrm>
        </p:spPr>
        <p:txBody>
          <a:bodyPr/>
          <a:lstStyle/>
          <a:p>
            <a:r>
              <a:rPr lang="fr-BE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 to </a:t>
            </a:r>
            <a:r>
              <a:rPr lang="fr-BE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268" y="4191000"/>
            <a:ext cx="8519465" cy="1752600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F. </a:t>
            </a:r>
            <a:r>
              <a:rPr lang="fr-BE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Massonnet</a:t>
            </a:r>
          </a:p>
        </p:txBody>
      </p:sp>
      <p:pic>
        <p:nvPicPr>
          <p:cNvPr id="1026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77811"/>
            <a:ext cx="2643309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ecs-fp7.eu/sites/default/files/320px-SPECS_Logo_transparent_v12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6077811"/>
            <a:ext cx="1524000" cy="7096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AutoShape 8" descr="data:image/png;base64,iVBORw0KGgoAAAANSUhEUgAAAcoAAABuCAMAAACQuKOiAAACT1BMVEX8xwcAAAAcQ466FRv/8gD/ygf/zAf/zQf/zwf/////0AfwNUzDxcX8wwD///391WK/EhBuM2jJxUT/8QD3KlAANJKYeATyvwemgwXKoAa1eSfBmAXRpQa1ABzFshffsAbHRDvFuRO2rg/hIknquQa1jwWuiQWpow09MAHFUThuVwN8YgPbrQaxhSGKbQSqq6uWl5jKr2ZkTwPRZjGRcgTOqT2vtbzMMELUlBpdSgNMPAK4nRDBxs2CZwQhGgEuJQHBU16YiRIsIwGpjQDKph+llBTKqk/VjR8AO5Gol2xLOwI6LgLSlCrPmibXiTDcejYWEQHnV0MAYbYmSIxGdaAbFQDrSEepQjHIqxzWwI2nVCzjZz7yIj//4QArYZMAYahnIGrkYqb7bbfMADQwcbD2D1IAftGcZna6QE2YQ2qURygAd9ehOl2hlCdZfI6VlE6zoaS8hIuIilNdd3yVXiKum1mzk6O3Q1jZgSnAL0W6qXyuqJe3bDuuubWsYoeFTH2TijNLep2sESinam/RD0e2CD6YTWORfoHCaHWiRk9mcFhQbXrBXi7SeKamqHoAeFWNmlkAp4wVqHt9lbP/7I/UYlR5hIfajmLZqm28PSR0kbU2Y4yyjJBcT4DevTU4UYZknIuOo51beHGHgWuWoq+aUUvHY3DRrLS4WjEAKpZeHR1dNxdKW4K1byrGuJp7m0mTmzV6bgyRMStXl1zauV6xk0PRz7+DjWjYjZzEV5CreZLXaqIAUb+EZmVYYRyRfleGAy2TOiqDTSCdRipmZFNW4fYcAAAeeElEQVR4nO2dj38bxZXAd3I3u9OVc9e7W7SSpbMsayU5kiwnshxZVmwjx3IS/zYkthOrzdlJTIAGQpqAndSUNknh+HXlaGnL0YQrHIW2Dj8K1wbuaEvvD7v3ZnallS3ZErGpq48eQdJod1Zv57vz5s2bt2tpT4n8w9f/xi5Mqlv5+6997e/2/qWV2F5poKwbaaCsG2mgrBtpoKwbaaCsG2mgrBtpoKwbaaCsG2mgrBtpoKwbaaCsG2mgrBtpoKwbaaCsG9l2lBkv3XYld0AaKLcSmmvJ+XZAzW2XBsothc75Gr3yLyPb3SuHn3lrB7Tcfmmg3FQolej3Lnx7mILsjLbbJw2UlYVKevctXXr8d7/z6rd8t/RdDrOBsqxAZ6R7Tx44cPXqxwfuPPbtj+8c+GT4zkkDv95Z5e9BGig3CNhSA+WaJ5eZm8tmLsA//unw1W7diBm7FWcD5Xqht7rvnBz+5ORVV0aXKZV92Su5DPKVY7mrwweunuw++fGuZNlAuV5ODg9ncpnMlUtzMi/L2au5GGdHjey1TOZwdu7And04bjZQlgo9Gcp5oTfKJ3MGFmVFzf73MzGmIDs587Ihy1Isc/ia/hWcSI3SQFki9MAnOd7j6JWcISvMt9zVmrtzYW1+uQdoyplLuBHeD1/7Sk6lJmmgLBHjZBaMKVWYeiA751tOaZqWCn/t5WZ4D0x6jdzLOlPA7tJs8OSuM7F1j/Jfvv7PdtkcJbg80BlZz+T0zP3HcinNAdIaXr3SwT+d68g9MTPTdURS6NzhAw2UOy8lJO/7x7/9J7tsfq6I0ncE+qLDkf99dgb5ObRT4WRAfOq4yN8Ck3ImN9xAufOyHmWJbIHy4wNh0QOBWDgl3tf8foHS8W6z2Ka15ubuNFDuvGyGcoteKe29k8mauC77D58DhIHmU+Hsi6fgy0DK3yboOl4Mf7L75pYNlCVCP77SKrpg62zocltH65k2f9u5F/3+Zu3FjLM5aW4MxO98NedSi9Qxyge/BEppb84f1lo1cHb8qZQ/dOaX3w+vnZoNxc///mdtuXPN/maHIxXY19YS3HWdso5RHj32my+BUjLc/rg/nGptds2u3Uyl3goEbuT2BQLnr6dWbiT35d49c7mtzdnia4QIvgoxSb5369h7R2tHKbF9a+FT7/zyzI1Z/8rN2bbmj5qzuUdmM6GbN5vDN1JnDp3JhVNe+Ss4j1qlXlH+Rv2Gqn6j+0ugpEbHd27ezD3ySO5X2Wz219lwNhIJhxORXDZyueOj5ss3b2aP7EaSdYtyz33dqnrsvipRUp8tEYvCrDEXAYS5XCYTzuTa2trCuXAmk8llc+F01hn22UhSY9cMmvWLclj9xlvVGVgqqx6vKheZyL4sspt7/7fvt1zzr6RuNA8faPnt+xeAZjh3WLLtSPW4Icm7g2bdojx66+hvuqtCqfRkU2unWrO2AZDG1jLDV1ve/yDXksuFUXItH7z/Qcu1luYOm8NjBIPuDzPBYKU8WRmksInaSvjZXMCWqbmJbyzZp1jTdojKl015lLRYQ/yU+cF2aFEsKmBps7lamyuzPWJORY5WOa+Uj5zbl5xtzbaeM2zfTrZkEGA263J1NDd3dLiyHGlLR08RuNwx/6dAJDDbulbWn2V60Jl0xRivQFVfKJkMGTwGTD3BYNDDP+twHdBYkIuHUnzz8haiXmu+Q31BrpkseZxxp1uuNFCXRQnHNocAagRjlLqDuiQH3Yq51R2iXAWwNCGua7AgHtlnqcW/9XKIeDyuDN1cme2RGkME1Hv+Tx+CfPSRbdijc9ns5Ud+9cebN1dSAQyr49JIat9aNmejJnesfPHny3/+YuWLMlcnlSJESBBOVzZGRCGBq2RsgH+OyICJRBTZKbadYLL4gPZBjpOIKn4mSDxYyWUdTy1/3mVRyi4yZSrUT5yyEiE+qhLiESxZmshcBXhBSaqkIFNqyPzEzG/dQi20QepWymyP1BrtkWOffx6NfP658GZMq2LMZZOXv/jojyuIEuN4jkBr15oz48XUECuVkh3+/MPoh59/WFaNE6TXreu+0GBCQWIk7fH5PAAULhjWTnwx9whJytQgUQWa2+WLxWI+KpNBwwctqPM2g5bl+nGUDK4MZ8yIAfZ4+earhJL0YvdX00SgNBAlifGTZQmCFKMK6ydu3ReNMFQjztXxKUHiRLViWEH3BbnqchJRqtGCMn07ybLmwB2N9/76kS+cIumj54glE81gWZsvX778xR/+cOnS4yBXhgsiEtaNyK+/eCThLnNMBqBUPjYx3JWQkIqJQqqT9MuIklFZJ6PMQulR+OUBKFUK+4RkRNlPQgiBo4R9BiTcielTvJ9vlEooR7G5mRPeCyj7OZYiSqbjZUMZpqBRZqoDvxsUagFKUAsuOFmglENkUBfK9FdQZnukZgMbbgFpC4fRcihdWqlAh0w1gRw6hP8XpBsxHcaabS3h3IaxkrpJ2rpcKbZn1CypCTh3QAk9VSLtRZRmHhEZZBI0lIuj9Jk2DVDKstn4aKvB5JU770oo3b1gBt1kxFtEOeIWZreAUsLLyqri5AYdf9fEhCgl2QP1TZQFZUB/sptQtpgiUDpM0TTrE0cpZP9+8S5QZsyK4Q0olShxFwdQ6KLWOExjJM0AparSKLSUhdKtMgb+kUwGVFUaJTGKKA1oJ+jSiFLxkojFD66GWDnXsRJKD4WxkRDJXUTZDl2sXbEb2CgZNcwfsKNEtRSOkskjeEqIUrYpA3Z/B+9zq9XAGllT0DUroGyNd1zeiPJa9v/gddVE6TUrHt5wTIDH8crQFAybotCPKHQ8QDk1RYhLlSyUg6Ojo4Nx7HtpGE7jjI+VBvPCIIWGzsN4TxWCTV2uJ1REydCniTE7SgajXUItopRkGIr7hAdgQ9mPakUVVagVRbUAJQyiRWVcO2lha0VJYzkufPizUGqpsP87mg3l/zZ1Nl38bOEzYPnQ0wIl2BxeMbvxXACWbrZG/yArRdmPKBPp9BRJUAvlQHt7+2gSUQ4S4bkiSsqCZLAcyrKtV7lXKh4YdWkJSnRe42oRpaS6p0i/bh7fQsnV6pNVrhYfMRAl270o3Ye5uG0oZ2dnm9tWZmdTJsr9T99t6jxz/enFxZdWn1x81kRJRcXDG2+/NO0O9Yyk0Ti1Fw2szzSwjIGRi7KNBlZKk6TZK8HhSJJeFQ2sm/cJceyaDaykwORjHUpJHgVXrIhSkqFjprmbtc7AytzAygnurO5uA0tj6Md0HrT1Si3rzza3nTKzBgBl592F1aamZ+8uLj7d9OlCk4XyANbc37nxXKAZeN+ijDeDszCBUCPgnnK3R3gTZdweNoqtI1Di/lEPbkZTK9SFEVQpd96boMRY43qUVIcJbMRCicdW2wmvUt7tgTHDY7o9tESZ3eP2IEowoCUoHa3+VHNboG1NM1FevLiw8GTnxcXFxU+bPr1oQ4muUBmUknwCrnlqNQOA8PCpCfTEKXMyQhFPEaU1GWHYPFOyhRJbcARtpJO0YwyOKtIgzlXKyGYopY0oOYZ2azLigW/UPjEq2FAWJyMcvWR6sDDDkYQyAxWU2R4RcbsH7wVl6pT/3Y621raO1sJY+dDiwgKQXLjb9GlTFSixnSIxKhse7sjHoOTVdW/CChEYhs89Av6NiTJk+EAESoklYYOFUpJgEoghgjSZChmSAVP+aG0hgkooJTCUpDCvdOqyG4ZxqQSlS6glLkcFp1QiRAA2nqAyoYrKbI/wYPpbb1Ubgy2Hcs3f4m+Bf/6wVvBgLy7cXVhYuNtZHUqY/vWasS0cgGTfqFmwBe5IRETNZCsKBm7PFDamMgi+hYUSewMP3JnhPejt5c97K5SeYuBuQAx14L/wwB0Mw0I9PgYXUFqBOxMlWn43E4G7LZXZHtmz5/btPd3De24/eC8ozRmjhfKNg6svQZe8CxyfrMbAmgH0uNOjiwi6GnPFrXC6HAyBBLGgu9yUxkJCKHXx0Yn6XEHF6zJnq1ASqklBPB6tMZzusp6k4HPBKOeBo8ohy+lkHhflKkjM6+xz6SJ06RVVqE9o5YIK3IpSwxUCtXg4fStltkfAut4SKQRf3sDmBEn/rGVg9y8sLjz9EjiwsOdLVaHk4VzFvp6kFFaFCqtHJYtcGNmRzX1pySJXoZqyPYtcpetnYiVGVuR1VcqoJRfVqqzM9nm0APC9K6p67L2aUK4eNJiiyEx4sCEezMuIXGZE+dBC5/6mThgtO5tWP0OUsqIobHOU2yIUZgPV3Zu7W5aejdi25bDhUAkorxytemXk4MUn3jm/0jo9P3nEJ1AGj18ClP9TmIxgiABw77+7uPDpZ08iyp7lrunp1Pn7n3vi2VW2cyxhJBt0uUerue9+l6BUB/q3rTkQZffRPd3VoZTZkdb8vNY1P++YmMYbtzjKw5cuAMrn/UWUKNAp7y6+dBE/PqVNnpufnJ4Zm56eDnR5dwymkohHSXUBld2BknrJ9t1HzD1Y/q8KlKwnMLk8P65pQ/Pa5AQ4OQKlS/g9HGVgpVO4sKsPL3y6sCgK92sTk9PL09r4ufGuLu1c6/psLWobDqVCnkXpRj5OKXyIouv2tj5QySczyZALX9Gy0QEulcbK6hTho6VSGC9BMVYYC23DbUEN21bZvlX2xOStNK1aagkRyEfOacuTjuXJPHSu+XlNs1Cabs8NLZUKOPJnrmOs56UnF1YxRiBQAsX5rvwRbXxcmxmfCRglx6WxpBMk5Jb4CRm85EyaG92iiKuSoUjEpVP4BsTlE3ZUcbpEM+hxc7UfJggu07uMVjzv8h6sVygi0jkKiljzE1HknZ4ZrmikLygcbkUPRSNRl3C49biVQCInXeLC88QjkaSwRbLTafnDLjzBZNDS9N6HzFpQKvMOx8yy4/4nLu5/22t4eyZbEWWrK9PScunbwNJ1OZDPr6Ty+dTqxacXFxZXH3p68UluYKeXe3zGgYOdF5/4znTXuEPrKemWMIkzxanwAU+IODkrAQRGwAFzPml+47SiMGJHQ+SGYCsRMVyqI8VI9nopP6+0JofExbj1EyKUVfpECdMMqJW/ElFs08aoLNSIWWpgcEGxjjIK5gInnSJzhWH6A8yC00LTXuKsZljYVGpBSXs0R2uzORmR8ckD6PbsQ/N6+lEYLttS+W+dXlo6vZI/37T6UNNqUydGYNHtURVKZdODXQ5pgVLHBOfjkq4bwX48M5yFQ0k3L1Ocg2NJV5zEpSjeExS/kXRvP59+K5gKwruBTqw1XmbG2vCaqGS4KqEM6ZiXMoUhcEAZtykCv+TVzeIAGfXokuFJDDIM/JKQIeueAdIuc5QFNYC6DJdp3CdJsQhfTlXNy4THjgoo8Xq89+hsTTFYNZVyrDRxlB4cKBSBEgRQ+v3vat86u7S0dPZsKv+sWHteeKmw9Mz0K/yrznzgxnKp2oASjSRcG2nolyKgUmxeJ88O4GscKp+GiW+YhyTx7ngyMiC6jU5GzMC1iZJFSaT8YqVUGSUaPJgqjpCQDCiTNkUApdXdEtC1uO1kBtYZkPhAztKkD4ZqUGNKEmoASgzDMx5QDmGwWCX97WA8MCjVXkTJ+kDTe17+qgmlPKYJD7Vz9UwAjKQZIgBZWYH/A/kHnvne0qOXvn0buiXf7dkfWCiVF7XnTJSOG+vcHkRpjv6ESNY6kvWbTjPFQImaGWsiVia7SVzmjR8SQWqdJINkgA9kZtiUjFAyWlPgLmQ2KJUwSOflF4sliFIEB308+GsKI8U1ObyUDOIMkVGhRi+DSi5zXxVpqYAZ9mIDJJa2GVgyIlfUtGqpcWVkX6CA8kXFlhDCkTq+9VjmwtnHcheOO/KrxWQC0StvOkyUWmBindUrooQz98g+0qeCFDMuvFhU0ArF0R9BuKoq4RKIpA5ClyQneJIsVIvzJV+BEgOqasUFws1RYo/GlUanTRHQzYdFHKuLCxy4pGoxUJJQ3SBxtc9Uo5exQVLYMwZWGwO0btIehSMXUeKKtBq956XMGlEyPcjHytXvB6YZpmmZeT34fyr/3eMXLi0df+bS2afynaUoqaGduS5Q+th6S1JEiUlXzHJ7RBNaTk5UkXGDh+E3UyfgY0IMZ4zFeUQbUCpqAhcfBEo2RRhUSZQPGGyBElvXclimTFc5LorJklanYBysK1MOwvgAKBXAhHl7gFImU8XOhqklcFroJiVUVkQJmspwCaTvsVt+ufXK/eeBHDRqR8ep1GxHMpXq6JhNfZT/7qPZFx5beub5pafy/3p/UZ4ap9SrOfLPrZYP3NlQukhI8ZHRaCQSMa0sgEtjEToCpUn0W+GbkXSiDxcNMUcA3BQyogqUktIOO3CUcFBwWqReUv6Wo61QOnm2Vzv+cl/BYiSwGNwMpYujxKQDFxMoSQGQbqKU1MQJWSqixENsomnV8mVQdt6fh364T5Foxt+s7fOHtUCbv1V7JP/w0tKjjz/26NJSyhGw0inxX48sGRigzV9f3RwlZkxwAwvz78IkEQysNR3HHutjaGD5E7u452ctOHGUkjQFZhVRqtayWV8NyZMFlNCvfGBgk2oxEMANLBRxLbk4xwEV2i1YYJU9MkdJ+fI5GthRYk0YgRjP4UJ1DGpDifnTwvDc258dqBWlcuvi+Txa1S6cXpWg7NNSS0vPt8wdXzqdT83Nzw9Nzw9NOMbGNERJDbwDIZ9/Z7+6gWUBJWatKpXcHu4mKjBvUZ3WqiIMTnE+bce5g0CJdH1T7QyO0uuCLa4Bsv7nuGyOUo6RAVbJ7ZF44oJZQ1IHrOkszxygHCVXw8Be6SxkpKuYT1nMQSughF2FpqPlNa1aLIq3q4vB6sspBJkP9PBknBKUrtb8z5dOg3ldelh7d3lobnIO/o2ND/FeCY77u1jTkW/tWQ8TUWLOBzNOYLIHoFSLD3pGlDzTQnbCJAHa2IaSkn4VQ2nQA7FZeK+EPaYAJfSQGMNNwfJhgoooUREVOr+XIkqbIohSpHzA3CFNeUo6C8rQ2cBQ8ORznnwiUHI1eDQB0z4x1R4UGrFnhhZQwtG8XFPPPYYJTJJHj71wtIrJSE8A/Zy847pYryxF2eHS8qeXnj++9PN8YN+8Q2s5N9M1MzbeJVBK9MDB+/PiQT4bJyN9bo8nGOHTZ0CZgJLHU4j2OHkRRhiPEWvnBlaghLFJuJI42jATJXZctHmWcy+XDxNUQhmH3wqBIkHuU0VsiuC8AouYqgzG2+mNuZ39mJHlAiPujnmT4pYQEyVXo5efDekNxmKhQZh+SuVQSpg4yGvcY5hAdMnbe25d2XP7wa1QGucQZOoJa+l5HUr/KS3/8O2fP5XX1rrOaZNDk5o2Mdk1X0AJo+xzDhxmWzdEe8yYWIxxp12I28oZFqJ6zJCalYOBnp95BHaCgIE17TK07ajqtPmi5XKjNg/cpX2KLXAnMguswB2yUCylYGorMXe/8HQ9iMQwrygJVOBzIj1t7UpLUI5wlL1balq1CJQ8kWB465WRgCOw72Ixi2A9yuYVh5bPOwIdjqGWmYmJiemWccfcnFZECR7sG9Oa1rWunxhuFK8uVr90txDRGajPLIJ5dbtCBt7p5RHheN1jeZL8K4+V8MrcbtntKRzdU27CVn5lpDpFJEzxcIdcwZjMT4SyWBAK5iTLpob4YWZ4XNZSAXVbt1RQr4frtqWmVYuwr+/hDexbP4uATd+I+Q5tglKbXWtNpTIt2tAkQHQMTY455lpKUa6qa4ENT5oo3rpXLNHSksjDEPa0uEmyfSop2XIJyqYVVFivrFIRoUvpTdrlleJSeWsVmlYtpuvafUs9tvUN7Mqa1hXbFOU+f07TJic1x9iQNuQYmoBCl6MEZaccCOyCv/W0O5aet1VMt6f7vgeHq3gWgd46vXmvFCi7tJnp6fEL7pnpGW1yfh1K49zyNqyz3qvUL0qRSLAlSmosb90rHePjE0MT4z985Yf8fWgdSvbujmaDVin1i7LqEIFcFcqZsaGuT/79k8mhsZnx8dKxckcz7qqX8h5sIbKj2AYwvFewkPvBbxws7GXtwz8xaz+qCOHfCJHh2LSkDBNTqXhUhZcx4wXDSzZXQmaFn+CbNmm9LxeD3dzAduHN0JPLPcv8fb2B3b0oZVciJLKoo+nC7V/MSPYOtkeDfAlS1p3pwYFESESeoglrn76ETo10IpGIuMB38SQiKH0SfiPExVxpn1wsx5kn7ZXScTPxPZmWvGm88Z5XjAelQlg31C4+KBj+jUSTnsqPGdkMZblH+1aBEuYfjumWoXND5+bmZmbWe7C7GCUGcDEIp0ZtN/XhesgUzgsNkcVBTmAJ83dgWjsi0jmSuFBZyGNRzFshBiVSkKjaR2KsWO5VcQkuYUbQDZJQMXipRK3tTmv2ScxgFeu3NnkqRWrXo9zqgdvUu3WvbJlzjE2MA8qhiYmZIZxXVpGd/hVL+TQtTBSiStBcupb40ku/W1ZVPXjCoMgoJKmq5OTPPcDWxft5MK7DUUZVvOEnouIdoHydE18jRMfVVgVQUiwnSQy38adjxERkSMGbo02UBmyUPCfMawnTScQaGxsgWE13VU4OLUFZxWPwaewYF4FyaCPKDxyO6QnH3KQ2MT7hmJzTxmYcGp980G6s94dj2wHi3qV8r4SmG8UAbKEcIu3CouFohiFybvnwXnneURJ4g7SPDKYFSgWjb1Oqy5aGwiJE3DbSJ4LxirgjiC+My6qIoOOjTmQTJW9XmY6KWJc6QuLiYIBSxAMLaWkbpBTl1n+cQs7gswjD4SFuM70bUb684tBaWmY0bWIMZpUzLXOa44a41Zs/xTCT2x1/qrSCB6vGSbTfyuEpyfbgGSkhcwxjSeKUASXY2BiFfRICJcPVrf6qUVIRROav1I4SI7f8Bl3MWBOLaBZKCWxGvHy3rBWlIYCED3MF94Y3oOx8Ij8zPoSrlHO4WOkZcjj28awyby4jatbU5DsllSYjrJcUsnFKsj14L7Q+QgdNMyirBplKk6CasHqlESFxQBnUDcPgF/CmKKE/9jNcJqNSKUpJ9FcGZbDQWLGAUpKsuwTXS40o6Zz9YS8wWK5HeeHQat4xPTY24dCGNMfY2Ni0I2DuatXcFX8LuhJKqheXkjGg3lcMZyi2jAAK7Ym9EgezPnzgRMHtaZesO0AjfIayKUoFV/C8fLG6FCWL8E9kRDVzWoooWYUnEdWKUon5xY2x/pg48qlSlD/rvHbtjTyY2MmhGf/MUFcL9MwXeadkc7wmvBg7e5thdVIxRKCLR6NxAZS2VXB7G2JyB6IE7xUfICJQjiSTLjfjz5DCtWS+fLM5SjhOWsV7qzeg7IVqsE/S640N8Hu/Cyjl7UGpv3b6m988/cIL8Hr2NX6yvht2lPmLV3/60zvP5R3zQ5Mt8N/QtENrRRXo0GO85n/A6/Fju2C0rAqlhCNf4TM0rzXOQ2fkj7pjksh4NQ2sKh4iik//sSLoW6CEzTFuxNehlJAXm7KW0pQiShqrlHlWG0rj9U6QV1/F19eFM+P7sw3lxYM/+vGPf3Tweh6zeiZ4Xs8+Hjihw7zOq2/Dy9uv7YJuWR1KYBS0kjjxYXXWyAkN66UCpbmbXsxjkat2e8zFWXRWS1GC95VETyjK17oxp6WAUu21P3rMLjWiPHv67NnTr7+Or8dFS1DpcJajzHc8frDp0Mmf/OTkoabO83mwsvhspjFxDDp89gGo+/pxfP3rQYnzDw/mnCgs6KXKKNBSZJlJaf50rU1QMuuWry1Q4jNj+MTRQmkw/DEnmaI4E8E/70r5Q5xwXinjTycqJlnWiLLYtzpftaY3stH8g8evXH/jYNP+f3vlzbeu/eKVV15r6nziuXee+6+QFWWkw2+vvo018XX/Xw1KzIEn7a5gMD6FfUEfJCQJBULSsrQZyqgLxFnFWMkTLvm8zkSZhHpRQvp1ig/RMFOBCVEAJR4yIn66rNTaKx84Dv+O4+vZYkvItPvqQXza5ME33/zFL9588z/xuZOdV2PFGxCxVx4/fRorn35gl/fKdvtpyzBnFOOVLolEXJB+bnVZaZ6OT7isUsGD5RYRNgmUURNln4mykKAkZjgCpXmDWL8LBlolYmX44cPdVHPcHKkYt6vV7bmiK4pxRbzaN1C6NzZ89VrnwUNvHzx0sPPa1W4fta+J01vDexV56Aq8KkOf7Ga3R/Ktu/mTSTG312AmJsWHBXEtGoU9DZ+9om4IKW7CLze8m3kmZgyCl0VNSRzfV4xOwEe+RZc2pPYXpdZ5pSQSI8okL/BkCd3w+Yy9lJbZKnaRytT8S0hllBu1K70o7QkcJZ/siR32zBFp8/eSg9FNDr9Vu9Ua7akXqfel5wbKv2ZpoKwbaaCsG2mgrBtpoKwbaaCsG2mgrBtpoKwbaaCsG2mgrBtpoKwbaaCsG2mgrBtpoKwbaaCsG2mgrBf5f9CifHRuEJxqAAAAAElFTkSuQmCC"/>
          <p:cNvSpPr>
            <a:spLocks noChangeAspect="1" noChangeArrowheads="1"/>
          </p:cNvSpPr>
          <p:nvPr/>
        </p:nvSpPr>
        <p:spPr bwMode="auto">
          <a:xfrm>
            <a:off x="155575" y="-1309688"/>
            <a:ext cx="113538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AutoShape 10" descr="data:image/png;base64,iVBORw0KGgoAAAANSUhEUgAAAcoAAABuCAMAAACQuKOiAAACT1BMVEX8xwcAAAAcQ466FRv/8gD/ygf/zAf/zQf/zwf/////0AfwNUzDxcX8wwD///391WK/EhBuM2jJxUT/8QD3KlAANJKYeATyvwemgwXKoAa1eSfBmAXRpQa1ABzFshffsAbHRDvFuRO2rg/hIknquQa1jwWuiQWpow09MAHFUThuVwN8YgPbrQaxhSGKbQSqq6uWl5jKr2ZkTwPRZjGRcgTOqT2vtbzMMELUlBpdSgNMPAK4nRDBxs2CZwQhGgEuJQHBU16YiRIsIwGpjQDKph+llBTKqk/VjR8AO5Gol2xLOwI6LgLSlCrPmibXiTDcejYWEQHnV0MAYbYmSIxGdaAbFQDrSEepQjHIqxzWwI2nVCzjZz7yIj//4QArYZMAYahnIGrkYqb7bbfMADQwcbD2D1IAftGcZna6QE2YQ2qURygAd9ehOl2hlCdZfI6VlE6zoaS8hIuIilNdd3yVXiKum1mzk6O3Q1jZgSnAL0W6qXyuqJe3bDuuubWsYoeFTH2TijNLep2sESinam/RD0e2CD6YTWORfoHCaHWiRk9mcFhQbXrBXi7SeKamqHoAeFWNmlkAp4wVqHt9lbP/7I/UYlR5hIfajmLZqm28PSR0kbU2Y4yyjJBcT4DevTU4UYZknIuOo51beHGHgWuWoq+aUUvHY3DRrLS4WjEAKpZeHR1dNxdKW4K1byrGuJp7m0mTmzV6bgyRMStXl1zauV6xk0PRz7+DjWjYjZzEV5CreZLXaqIAUb+EZmVYYRyRfleGAy2TOiqDTSCdRipmZFNW4fYcAAAeeElEQVR4nO2dj38bxZXAd3I3u9OVc9e7W7SSpbMsayU5kiwnshxZVmwjx3IS/zYkthOrzdlJTIAGQpqAndSUNknh+HXlaGnL0YQrHIW2Dj8K1wbuaEvvD7v3ZnallS3ZErGpq48eQdJod1Zv57vz5s2bt2tpT4n8w9f/xi5Mqlv5+6997e/2/qWV2F5poKwbaaCsG2mgrBtpoKwbaaCsG2mgrBtpoKwbaaCsG2mgrBtpoKwbaaCsG2mgrBtpoKwbaaCsG9l2lBkv3XYld0AaKLcSmmvJ+XZAzW2XBsothc75Gr3yLyPb3SuHn3lrB7Tcfmmg3FQolej3Lnx7mILsjLbbJw2UlYVKevctXXr8d7/z6rd8t/RdDrOBsqxAZ6R7Tx44cPXqxwfuPPbtj+8c+GT4zkkDv95Z5e9BGig3CNhSA+WaJ5eZm8tmLsA//unw1W7diBm7FWcD5Xqht7rvnBz+5ORVV0aXKZV92Su5DPKVY7mrwweunuw++fGuZNlAuV5ODg9ncpnMlUtzMi/L2au5GGdHjey1TOZwdu7And04bjZQlgo9Gcp5oTfKJ3MGFmVFzf73MzGmIDs587Ihy1Isc/ia/hWcSI3SQFki9MAnOd7j6JWcISvMt9zVmrtzYW1+uQdoyplLuBHeD1/7Sk6lJmmgLBHjZBaMKVWYeiA751tOaZqWCn/t5WZ4D0x6jdzLOlPA7tJs8OSuM7F1j/Jfvv7PdtkcJbg80BlZz+T0zP3HcinNAdIaXr3SwT+d68g9MTPTdURS6NzhAw2UOy8lJO/7x7/9J7tsfq6I0ncE+qLDkf99dgb5ObRT4WRAfOq4yN8Ck3ImN9xAufOyHmWJbIHy4wNh0QOBWDgl3tf8foHS8W6z2Ka15ubuNFDuvGyGcoteKe29k8mauC77D58DhIHmU+Hsi6fgy0DK3yboOl4Mf7L75pYNlCVCP77SKrpg62zocltH65k2f9u5F/3+Zu3FjLM5aW4MxO98NedSi9Qxyge/BEppb84f1lo1cHb8qZQ/dOaX3w+vnZoNxc///mdtuXPN/maHIxXY19YS3HWdso5RHj32my+BUjLc/rg/nGptds2u3Uyl3goEbuT2BQLnr6dWbiT35d49c7mtzdnia4QIvgoxSb5369h7R2tHKbF9a+FT7/zyzI1Z/8rN2bbmj5qzuUdmM6GbN5vDN1JnDp3JhVNe+Ss4j1qlXlH+Rv2Gqn6j+0ugpEbHd27ezD3ySO5X2Wz219lwNhIJhxORXDZyueOj5ss3b2aP7EaSdYtyz33dqnrsvipRUp8tEYvCrDEXAYS5XCYTzuTa2trCuXAmk8llc+F01hn22UhSY9cMmvWLclj9xlvVGVgqqx6vKheZyL4sspt7/7fvt1zzr6RuNA8faPnt+xeAZjh3WLLtSPW4Icm7g2bdojx66+hvuqtCqfRkU2unWrO2AZDG1jLDV1ve/yDXksuFUXItH7z/Qcu1luYOm8NjBIPuDzPBYKU8WRmksInaSvjZXMCWqbmJbyzZp1jTdojKl015lLRYQ/yU+cF2aFEsKmBps7lamyuzPWJORY5WOa+Uj5zbl5xtzbaeM2zfTrZkEGA263J1NDd3dLiyHGlLR08RuNwx/6dAJDDbulbWn2V60Jl0xRivQFVfKJkMGTwGTD3BYNDDP+twHdBYkIuHUnzz8haiXmu+Q31BrpkseZxxp1uuNFCXRQnHNocAagRjlLqDuiQH3Yq51R2iXAWwNCGua7AgHtlnqcW/9XKIeDyuDN1cme2RGkME1Hv+Tx+CfPSRbdijc9ns5Ud+9cebN1dSAQyr49JIat9aNmejJnesfPHny3/+YuWLMlcnlSJESBBOVzZGRCGBq2RsgH+OyICJRBTZKbadYLL4gPZBjpOIKn4mSDxYyWUdTy1/3mVRyi4yZSrUT5yyEiE+qhLiESxZmshcBXhBSaqkIFNqyPzEzG/dQi20QepWymyP1BrtkWOffx6NfP658GZMq2LMZZOXv/jojyuIEuN4jkBr15oz48XUECuVkh3+/MPoh59/WFaNE6TXreu+0GBCQWIk7fH5PAAULhjWTnwx9whJytQgUQWa2+WLxWI+KpNBwwctqPM2g5bl+nGUDK4MZ8yIAfZ4+earhJL0YvdX00SgNBAlifGTZQmCFKMK6ydu3ReNMFQjztXxKUHiRLViWEH3BbnqchJRqtGCMn07ybLmwB2N9/76kS+cIumj54glE81gWZsvX778xR/+cOnS4yBXhgsiEtaNyK+/eCThLnNMBqBUPjYx3JWQkIqJQqqT9MuIklFZJ6PMQulR+OUBKFUK+4RkRNlPQgiBo4R9BiTcielTvJ9vlEooR7G5mRPeCyj7OZYiSqbjZUMZpqBRZqoDvxsUagFKUAsuOFmglENkUBfK9FdQZnukZgMbbgFpC4fRcihdWqlAh0w1gRw6hP8XpBsxHcaabS3h3IaxkrpJ2rpcKbZn1CypCTh3QAk9VSLtRZRmHhEZZBI0lIuj9Jk2DVDKstn4aKvB5JU770oo3b1gBt1kxFtEOeIWZreAUsLLyqri5AYdf9fEhCgl2QP1TZQFZUB/sptQtpgiUDpM0TTrE0cpZP9+8S5QZsyK4Q0olShxFwdQ6KLWOExjJM0AparSKLSUhdKtMgb+kUwGVFUaJTGKKA1oJ+jSiFLxkojFD66GWDnXsRJKD4WxkRDJXUTZDl2sXbEb2CgZNcwfsKNEtRSOkskjeEqIUrYpA3Z/B+9zq9XAGllT0DUroGyNd1zeiPJa9v/gddVE6TUrHt5wTIDH8crQFAybotCPKHQ8QDk1RYhLlSyUg6Ojo4Nx7HtpGE7jjI+VBvPCIIWGzsN4TxWCTV2uJ1REydCniTE7SgajXUItopRkGIr7hAdgQ9mPakUVVagVRbUAJQyiRWVcO2lha0VJYzkufPizUGqpsP87mg3l/zZ1Nl38bOEzYPnQ0wIl2BxeMbvxXACWbrZG/yArRdmPKBPp9BRJUAvlQHt7+2gSUQ4S4bkiSsqCZLAcyrKtV7lXKh4YdWkJSnRe42oRpaS6p0i/bh7fQsnV6pNVrhYfMRAl270o3Ye5uG0oZ2dnm9tWZmdTJsr9T99t6jxz/enFxZdWn1x81kRJRcXDG2+/NO0O9Yyk0Ti1Fw2szzSwjIGRi7KNBlZKk6TZK8HhSJJeFQ2sm/cJceyaDaykwORjHUpJHgVXrIhSkqFjprmbtc7AytzAygnurO5uA0tj6Md0HrT1Si3rzza3nTKzBgBl592F1aamZ+8uLj7d9OlCk4XyANbc37nxXKAZeN+ijDeDszCBUCPgnnK3R3gTZdweNoqtI1Di/lEPbkZTK9SFEVQpd96boMRY43qUVIcJbMRCicdW2wmvUt7tgTHDY7o9tESZ3eP2IEowoCUoHa3+VHNboG1NM1FevLiw8GTnxcXFxU+bPr1oQ4muUBmUknwCrnlqNQOA8PCpCfTEKXMyQhFPEaU1GWHYPFOyhRJbcARtpJO0YwyOKtIgzlXKyGYopY0oOYZ2azLigW/UPjEq2FAWJyMcvWR6sDDDkYQyAxWU2R4RcbsH7wVl6pT/3Y621raO1sJY+dDiwgKQXLjb9GlTFSixnSIxKhse7sjHoOTVdW/CChEYhs89Av6NiTJk+EAESoklYYOFUpJgEoghgjSZChmSAVP+aG0hgkooJTCUpDCvdOqyG4ZxqQSlS6glLkcFp1QiRAA2nqAyoYrKbI/wYPpbb1Ubgy2Hcs3f4m+Bf/6wVvBgLy7cXVhYuNtZHUqY/vWasS0cgGTfqFmwBe5IRETNZCsKBm7PFDamMgi+hYUSewMP3JnhPejt5c97K5SeYuBuQAx14L/wwB0Mw0I9PgYXUFqBOxMlWn43E4G7LZXZHtmz5/btPd3De24/eC8ozRmjhfKNg6svQZe8CxyfrMbAmgH0uNOjiwi6GnPFrXC6HAyBBLGgu9yUxkJCKHXx0Yn6XEHF6zJnq1ASqklBPB6tMZzusp6k4HPBKOeBo8ohy+lkHhflKkjM6+xz6SJ06RVVqE9o5YIK3IpSwxUCtXg4fStltkfAut4SKQRf3sDmBEn/rGVg9y8sLjz9EjiwsOdLVaHk4VzFvp6kFFaFCqtHJYtcGNmRzX1pySJXoZqyPYtcpetnYiVGVuR1VcqoJRfVqqzM9nm0APC9K6p67L2aUK4eNJiiyEx4sCEezMuIXGZE+dBC5/6mThgtO5tWP0OUsqIobHOU2yIUZgPV3Zu7W5aejdi25bDhUAkorxytemXk4MUn3jm/0jo9P3nEJ1AGj18ClP9TmIxgiABw77+7uPDpZ08iyp7lrunp1Pn7n3vi2VW2cyxhJBt0uUerue9+l6BUB/q3rTkQZffRPd3VoZTZkdb8vNY1P++YmMYbtzjKw5cuAMrn/UWUKNAp7y6+dBE/PqVNnpufnJ4Zm56eDnR5dwymkohHSXUBld2BknrJ9t1HzD1Y/q8KlKwnMLk8P65pQ/Pa5AQ4OQKlS/g9HGVgpVO4sKsPL3y6sCgK92sTk9PL09r4ufGuLu1c6/psLWobDqVCnkXpRj5OKXyIouv2tj5QySczyZALX9Gy0QEulcbK6hTho6VSGC9BMVYYC23DbUEN21bZvlX2xOStNK1aagkRyEfOacuTjuXJPHSu+XlNs1Cabs8NLZUKOPJnrmOs56UnF1YxRiBQAsX5rvwRbXxcmxmfCRglx6WxpBMk5Jb4CRm85EyaG92iiKuSoUjEpVP4BsTlE3ZUcbpEM+hxc7UfJggu07uMVjzv8h6sVygi0jkKiljzE1HknZ4ZrmikLygcbkUPRSNRl3C49biVQCInXeLC88QjkaSwRbLTafnDLjzBZNDS9N6HzFpQKvMOx8yy4/4nLu5/22t4eyZbEWWrK9PScunbwNJ1OZDPr6Ty+dTqxacXFxZXH3p68UluYKeXe3zGgYOdF5/4znTXuEPrKemWMIkzxanwAU+IODkrAQRGwAFzPml+47SiMGJHQ+SGYCsRMVyqI8VI9nopP6+0JofExbj1EyKUVfpECdMMqJW/ElFs08aoLNSIWWpgcEGxjjIK5gInnSJzhWH6A8yC00LTXuKsZljYVGpBSXs0R2uzORmR8ckD6PbsQ/N6+lEYLttS+W+dXlo6vZI/37T6UNNqUydGYNHtURVKZdODXQ5pgVLHBOfjkq4bwX48M5yFQ0k3L1Ocg2NJV5zEpSjeExS/kXRvP59+K5gKwruBTqw1XmbG2vCaqGS4KqEM6ZiXMoUhcEAZtykCv+TVzeIAGfXokuFJDDIM/JKQIeueAdIuc5QFNYC6DJdp3CdJsQhfTlXNy4THjgoo8Xq89+hsTTFYNZVyrDRxlB4cKBSBEgRQ+v3vat86u7S0dPZsKv+sWHteeKmw9Mz0K/yrznzgxnKp2oASjSRcG2nolyKgUmxeJ88O4GscKp+GiW+YhyTx7ngyMiC6jU5GzMC1iZJFSaT8YqVUGSUaPJgqjpCQDCiTNkUApdXdEtC1uO1kBtYZkPhAztKkD4ZqUGNKEmoASgzDMx5QDmGwWCX97WA8MCjVXkTJ+kDTe17+qgmlPKYJD7Vz9UwAjKQZIgBZWYH/A/kHnvne0qOXvn0buiXf7dkfWCiVF7XnTJSOG+vcHkRpjv6ESNY6kvWbTjPFQImaGWsiVia7SVzmjR8SQWqdJINkgA9kZtiUjFAyWlPgLmQ2KJUwSOflF4sliFIEB308+GsKI8U1ObyUDOIMkVGhRi+DSi5zXxVpqYAZ9mIDJJa2GVgyIlfUtGqpcWVkX6CA8kXFlhDCkTq+9VjmwtnHcheOO/KrxWQC0StvOkyUWmBindUrooQz98g+0qeCFDMuvFhU0ArF0R9BuKoq4RKIpA5ClyQneJIsVIvzJV+BEgOqasUFws1RYo/GlUanTRHQzYdFHKuLCxy4pGoxUJJQ3SBxtc9Uo5exQVLYMwZWGwO0btIehSMXUeKKtBq956XMGlEyPcjHytXvB6YZpmmZeT34fyr/3eMXLi0df+bS2afynaUoqaGduS5Q+th6S1JEiUlXzHJ7RBNaTk5UkXGDh+E3UyfgY0IMZ4zFeUQbUCpqAhcfBEo2RRhUSZQPGGyBElvXclimTFc5LorJklanYBysK1MOwvgAKBXAhHl7gFImU8XOhqklcFroJiVUVkQJmspwCaTvsVt+ufXK/eeBHDRqR8ep1GxHMpXq6JhNfZT/7qPZFx5beub5pafy/3p/UZ4ap9SrOfLPrZYP3NlQukhI8ZHRaCQSMa0sgEtjEToCpUn0W+GbkXSiDxcNMUcA3BQyogqUktIOO3CUcFBwWqReUv6Wo61QOnm2Vzv+cl/BYiSwGNwMpYujxKQDFxMoSQGQbqKU1MQJWSqixENsomnV8mVQdt6fh364T5Foxt+s7fOHtUCbv1V7JP/w0tKjjz/26NJSyhGw0inxX48sGRigzV9f3RwlZkxwAwvz78IkEQysNR3HHutjaGD5E7u452ctOHGUkjQFZhVRqtayWV8NyZMFlNCvfGBgk2oxEMANLBRxLbk4xwEV2i1YYJU9MkdJ+fI5GthRYk0YgRjP4UJ1DGpDifnTwvDc258dqBWlcuvi+Txa1S6cXpWg7NNSS0vPt8wdXzqdT83Nzw9Nzw9NOMbGNERJDbwDIZ9/Z7+6gWUBJWatKpXcHu4mKjBvUZ3WqiIMTnE+bce5g0CJdH1T7QyO0uuCLa4Bsv7nuGyOUo6RAVbJ7ZF44oJZQ1IHrOkszxygHCVXw8Be6SxkpKuYT1nMQSughF2FpqPlNa1aLIq3q4vB6sspBJkP9PBknBKUrtb8z5dOg3ldelh7d3lobnIO/o2ND/FeCY77u1jTkW/tWQ8TUWLOBzNOYLIHoFSLD3pGlDzTQnbCJAHa2IaSkn4VQ2nQA7FZeK+EPaYAJfSQGMNNwfJhgoooUREVOr+XIkqbIohSpHzA3CFNeUo6C8rQ2cBQ8ORznnwiUHI1eDQB0z4x1R4UGrFnhhZQwtG8XFPPPYYJTJJHj71wtIrJSE8A/Zy847pYryxF2eHS8qeXnj++9PN8YN+8Q2s5N9M1MzbeJVBK9MDB+/PiQT4bJyN9bo8nGOHTZ0CZgJLHU4j2OHkRRhiPEWvnBlaghLFJuJI42jATJXZctHmWcy+XDxNUQhmH3wqBIkHuU0VsiuC8AouYqgzG2+mNuZ39mJHlAiPujnmT4pYQEyVXo5efDekNxmKhQZh+SuVQSpg4yGvcY5hAdMnbe25d2XP7wa1QGucQZOoJa+l5HUr/KS3/8O2fP5XX1rrOaZNDk5o2Mdk1X0AJo+xzDhxmWzdEe8yYWIxxp12I28oZFqJ6zJCalYOBnp95BHaCgIE17TK07ajqtPmi5XKjNg/cpX2KLXAnMguswB2yUCylYGorMXe/8HQ9iMQwrygJVOBzIj1t7UpLUI5wlL1balq1CJQ8kWB465WRgCOw72Ixi2A9yuYVh5bPOwIdjqGWmYmJiemWccfcnFZECR7sG9Oa1rWunxhuFK8uVr90txDRGajPLIJ5dbtCBt7p5RHheN1jeZL8K4+V8MrcbtntKRzdU27CVn5lpDpFJEzxcIdcwZjMT4SyWBAK5iTLpob4YWZ4XNZSAXVbt1RQr4frtqWmVYuwr+/hDexbP4uATd+I+Q5tglKbXWtNpTIt2tAkQHQMTY455lpKUa6qa4ENT5oo3rpXLNHSksjDEPa0uEmyfSop2XIJyqYVVFivrFIRoUvpTdrlleJSeWsVmlYtpuvafUs9tvUN7Mqa1hXbFOU+f07TJic1x9iQNuQYmoBCl6MEZaccCOyCv/W0O5aet1VMt6f7vgeHq3gWgd46vXmvFCi7tJnp6fEL7pnpGW1yfh1K49zyNqyz3qvUL0qRSLAlSmosb90rHePjE0MT4z985Yf8fWgdSvbujmaDVin1i7LqEIFcFcqZsaGuT/79k8mhsZnx8dKxckcz7qqX8h5sIbKj2AYwvFewkPvBbxws7GXtwz8xaz+qCOHfCJHh2LSkDBNTqXhUhZcx4wXDSzZXQmaFn+CbNmm9LxeD3dzAduHN0JPLPcv8fb2B3b0oZVciJLKoo+nC7V/MSPYOtkeDfAlS1p3pwYFESESeoglrn76ETo10IpGIuMB38SQiKH0SfiPExVxpn1wsx5kn7ZXScTPxPZmWvGm88Z5XjAelQlg31C4+KBj+jUSTnsqPGdkMZblH+1aBEuYfjumWoXND5+bmZmbWe7C7GCUGcDEIp0ZtN/XhesgUzgsNkcVBTmAJ83dgWjsi0jmSuFBZyGNRzFshBiVSkKjaR2KsWO5VcQkuYUbQDZJQMXipRK3tTmv2ScxgFeu3NnkqRWrXo9zqgdvUu3WvbJlzjE2MA8qhiYmZIZxXVpGd/hVL+TQtTBSiStBcupb40ku/W1ZVPXjCoMgoJKmq5OTPPcDWxft5MK7DUUZVvOEnouIdoHydE18jRMfVVgVQUiwnSQy38adjxERkSMGbo02UBmyUPCfMawnTScQaGxsgWE13VU4OLUFZxWPwaewYF4FyaCPKDxyO6QnH3KQ2MT7hmJzTxmYcGp980G6s94dj2wHi3qV8r4SmG8UAbKEcIu3CouFohiFybvnwXnneURJ4g7SPDKYFSgWjb1Oqy5aGwiJE3DbSJ4LxirgjiC+My6qIoOOjTmQTJW9XmY6KWJc6QuLiYIBSxAMLaWkbpBTl1n+cQs7gswjD4SFuM70bUb684tBaWmY0bWIMZpUzLXOa44a41Zs/xTCT2x1/qrSCB6vGSbTfyuEpyfbgGSkhcwxjSeKUASXY2BiFfRICJcPVrf6qUVIRROav1I4SI7f8Bl3MWBOLaBZKCWxGvHy3rBWlIYCED3MF94Y3oOx8Ij8zPoSrlHO4WOkZcjj28awyby4jatbU5DsllSYjrJcUsnFKsj14L7Q+QgdNMyirBplKk6CasHqlESFxQBnUDcPgF/CmKKE/9jNcJqNSKUpJ9FcGZbDQWLGAUpKsuwTXS40o6Zz9YS8wWK5HeeHQat4xPTY24dCGNMfY2Ni0I2DuatXcFX8LuhJKqheXkjGg3lcMZyi2jAAK7Ym9EgezPnzgRMHtaZesO0AjfIayKUoFV/C8fLG6FCWL8E9kRDVzWoooWYUnEdWKUon5xY2x/pg48qlSlD/rvHbtjTyY2MmhGf/MUFcL9MwXeadkc7wmvBg7e5thdVIxRKCLR6NxAZS2VXB7G2JyB6IE7xUfICJQjiSTLjfjz5DCtWS+fLM5SjhOWsV7qzeg7IVqsE/S640N8Hu/Cyjl7UGpv3b6m988/cIL8Hr2NX6yvht2lPmLV3/60zvP5R3zQ5Mt8N/QtENrRRXo0GO85n/A6/Fju2C0rAqlhCNf4TM0rzXOQ2fkj7pjksh4NQ2sKh4iik//sSLoW6CEzTFuxNehlJAXm7KW0pQiShqrlHlWG0rj9U6QV1/F19eFM+P7sw3lxYM/+vGPf3Tweh6zeiZ4Xs8+Hjihw7zOq2/Dy9uv7YJuWR1KYBS0kjjxYXXWyAkN66UCpbmbXsxjkat2e8zFWXRWS1GC95VETyjK17oxp6WAUu21P3rMLjWiPHv67NnTr7+Or8dFS1DpcJajzHc8frDp0Mmf/OTkoabO83mwsvhspjFxDDp89gGo+/pxfP3rQYnzDw/mnCgs6KXKKNBSZJlJaf50rU1QMuuWry1Q4jNj+MTRQmkw/DEnmaI4E8E/70r5Q5xwXinjTycqJlnWiLLYtzpftaY3stH8g8evXH/jYNP+f3vlzbeu/eKVV15r6nziuXee+6+QFWWkw2+vvo018XX/Xw1KzIEn7a5gMD6FfUEfJCQJBULSsrQZyqgLxFnFWMkTLvm8zkSZhHpRQvp1ig/RMFOBCVEAJR4yIn66rNTaKx84Dv+O4+vZYkvItPvqQXza5ME33/zFL9588z/xuZOdV2PFGxCxVx4/fRorn35gl/fKdvtpyzBnFOOVLolEXJB+bnVZaZ6OT7isUsGD5RYRNgmUURNln4mykKAkZjgCpXmDWL8LBlolYmX44cPdVHPcHKkYt6vV7bmiK4pxRbzaN1C6NzZ89VrnwUNvHzx0sPPa1W4fta+J01vDexV56Aq8KkOf7Ga3R/Ktu/mTSTG312AmJsWHBXEtGoU9DZ+9om4IKW7CLze8m3kmZgyCl0VNSRzfV4xOwEe+RZc2pPYXpdZ5pSQSI8okL/BkCd3w+Yy9lJbZKnaRytT8S0hllBu1K70o7QkcJZ/siR32zBFp8/eSg9FNDr9Vu9Ua7akXqfel5wbKv2ZpoKwbaaCsG2mgrBtpoKwbaaCsG2mgrBtpoKwbaaCsG2mgrBtpoKwbaaCsG2mgrBtpoKwbaaCsG2mgrBf5f9CifHRuEJxqAAAAAElFTkSuQmCC"/>
          <p:cNvSpPr>
            <a:spLocks noChangeAspect="1" noChangeArrowheads="1"/>
          </p:cNvSpPr>
          <p:nvPr/>
        </p:nvSpPr>
        <p:spPr bwMode="auto">
          <a:xfrm>
            <a:off x="307975" y="-1157288"/>
            <a:ext cx="113538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6" name="Picture 12" descr="https://upload.wikimedia.org/wikipedia/commons/8/86/Logotipo_del_Ministerio_de_Econom%C3%ADa_y_Competitivid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59" y="6077810"/>
            <a:ext cx="2949041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00350" y="53734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ECMWF</a:t>
            </a:r>
          </a:p>
          <a:p>
            <a:pPr algn="ctr"/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29th </a:t>
            </a:r>
            <a:r>
              <a:rPr lang="fr-BE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February</a:t>
            </a:r>
            <a:r>
              <a:rPr lang="fr-BE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2016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tp://publicftp.ic3.cat/people/fmassonnet/siv_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b="14510"/>
          <a:stretch/>
        </p:blipFill>
        <p:spPr bwMode="auto">
          <a:xfrm>
            <a:off x="228566" y="2788978"/>
            <a:ext cx="4876834" cy="37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467544" y="550843"/>
            <a:ext cx="440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 to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28600"/>
            <a:ext cx="2962275" cy="3780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0" y="914400"/>
            <a:ext cx="1524000" cy="381000"/>
          </a:xfrm>
          <a:prstGeom prst="rect">
            <a:avLst/>
          </a:prstGeom>
          <a:solidFill>
            <a:srgbClr val="00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1363980" y="1828800"/>
            <a:ext cx="343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25-member ensemble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ocean-sea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simulation (1979-1982)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43000" y="654231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1980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057400" y="654309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1981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819400" y="654231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1982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1000" y="653142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1979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544677" y="43873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10³ km³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486400" y="4667071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Perturbed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atmospheric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forcing</a:t>
            </a:r>
          </a:p>
          <a:p>
            <a:pPr marL="285750" indent="-285750">
              <a:buFontTx/>
              <a:buChar char="-"/>
            </a:pP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Ready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for data assimilation? SMOS?</a:t>
            </a:r>
          </a:p>
          <a:p>
            <a:pPr marL="285750" indent="-285750">
              <a:buFontTx/>
              <a:buChar char="-"/>
            </a:pP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Ocean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covariances</a:t>
            </a:r>
          </a:p>
          <a:p>
            <a:pPr marL="285750" indent="-285750">
              <a:buFontTx/>
              <a:buChar char="-"/>
            </a:pP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293447" y="5638800"/>
            <a:ext cx="282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NEMO3.6 / LIM3 / ORCA1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733800" y="655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1983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533900" y="653765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1984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67544" y="550843"/>
            <a:ext cx="440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 to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28600"/>
            <a:ext cx="2962275" cy="3780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0" y="1262744"/>
            <a:ext cx="1524000" cy="381000"/>
          </a:xfrm>
          <a:prstGeom prst="rect">
            <a:avLst/>
          </a:prstGeom>
          <a:solidFill>
            <a:srgbClr val="00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609600" y="2362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I have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NEMO3.6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namelists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resolutions</a:t>
            </a:r>
            <a:r>
              <a:rPr lang="fr-BE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(ORCA2, 1, ¼°)</a:t>
            </a:r>
          </a:p>
          <a:p>
            <a:endParaRPr lang="fr-B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point to relevant configuration files (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bathymetry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runoff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initial conditions, etc.) to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make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sure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able to exchange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restarts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later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on.</a:t>
            </a:r>
          </a:p>
        </p:txBody>
      </p:sp>
    </p:spTree>
    <p:extLst>
      <p:ext uri="{BB962C8B-B14F-4D97-AF65-F5344CB8AC3E}">
        <p14:creationId xmlns:p14="http://schemas.microsoft.com/office/powerpoint/2010/main" val="4965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 bwMode="auto">
          <a:xfrm>
            <a:off x="6732240" y="3177596"/>
            <a:ext cx="1584176" cy="15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-3200743" y="3398759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http://eo.ucar.edu/staff/rrussell/climate/modeling/climate_model_resolution.html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3568" y="4179941"/>
            <a:ext cx="2304256" cy="26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5576" y="1609707"/>
            <a:ext cx="2304256" cy="26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1460" y="546078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classical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approach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evaluation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several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one observation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67544" y="550843"/>
            <a:ext cx="440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 to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28600"/>
            <a:ext cx="2962275" cy="3780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0" y="1600200"/>
            <a:ext cx="1524000" cy="381000"/>
          </a:xfrm>
          <a:prstGeom prst="rect">
            <a:avLst/>
          </a:prstGeom>
          <a:solidFill>
            <a:srgbClr val="00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609600" y="2362200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I have the NEMO code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used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make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latest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EC-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Earth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3.2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simulationst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at BSC.</a:t>
            </a:r>
          </a:p>
          <a:p>
            <a:endParaRPr lang="fr-B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discuss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coupling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strategy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although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I’m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not an expert in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fr-B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I’m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happy to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make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tests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regarding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the importance of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salinity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. Simulations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launched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here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sensitivity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experiments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carried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on.</a:t>
            </a:r>
            <a:endParaRPr lang="fr-BE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67544" y="550843"/>
            <a:ext cx="440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 to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28600"/>
            <a:ext cx="2962275" cy="3780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0" y="1981200"/>
            <a:ext cx="1524000" cy="381000"/>
          </a:xfrm>
          <a:prstGeom prst="rect">
            <a:avLst/>
          </a:prstGeom>
          <a:solidFill>
            <a:srgbClr val="00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609600" y="1752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I have a set 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simulations at ORCA2, ORCA1, ORCA1/4°, and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am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happy to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discuss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how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resolution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affect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physics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329850"/>
            <a:ext cx="3200400" cy="237491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76573"/>
            <a:ext cx="3201257" cy="23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0"/>
            <a:ext cx="914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67544" y="550843"/>
            <a:ext cx="440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 to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28600"/>
            <a:ext cx="2962275" cy="3780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0" y="2362200"/>
            <a:ext cx="1524000" cy="381000"/>
          </a:xfrm>
          <a:prstGeom prst="rect">
            <a:avLst/>
          </a:prstGeom>
          <a:solidFill>
            <a:srgbClr val="00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1" y="2590800"/>
            <a:ext cx="4295070" cy="3712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5007779" y="4751614"/>
            <a:ext cx="3755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sanity_check.F90</a:t>
            </a:r>
          </a:p>
          <a:p>
            <a:r>
              <a:rPr lang="fr-BE" sz="2800" dirty="0">
                <a:solidFill>
                  <a:srgbClr val="0C761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fr-BE" sz="2800" dirty="0" smtClean="0">
                <a:solidFill>
                  <a:srgbClr val="0C761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anity_check.py</a:t>
            </a:r>
            <a:endParaRPr lang="en-US" sz="2800" dirty="0">
              <a:solidFill>
                <a:srgbClr val="0C761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0130" y="6324600"/>
            <a:ext cx="226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my</a:t>
            </a:r>
            <a:r>
              <a:rPr lang="fr-BE" dirty="0" smtClean="0">
                <a:latin typeface="Segoe UI" panose="020B0502040204020203" pitchFamily="34" charset="0"/>
                <a:cs typeface="Segoe UI" panose="020B0502040204020203" pitchFamily="34" charset="0"/>
              </a:rPr>
              <a:t> PhD </a:t>
            </a:r>
            <a:r>
              <a:rPr lang="fr-BE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thesis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 bwMode="auto">
          <a:xfrm>
            <a:off x="6732240" y="3177596"/>
            <a:ext cx="1584176" cy="15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-3200743" y="3398759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http://eo.ucar.edu/staff/rrussell/climate/modeling/climate_model_resolution.html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59832" y="2306572"/>
            <a:ext cx="3168352" cy="1471021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59832" y="3777593"/>
            <a:ext cx="3168352" cy="212729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59832" y="4280380"/>
            <a:ext cx="3168352" cy="546472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59832" y="4538820"/>
            <a:ext cx="3168352" cy="1698492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3568" y="4179941"/>
            <a:ext cx="2304256" cy="26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5576" y="1609707"/>
            <a:ext cx="2304256" cy="26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1460" y="547689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classical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approach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evaluation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several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one observation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29151" y="1484784"/>
            <a:ext cx="182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Metric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performance (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e.g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4008" y="27926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0.51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4008" y="35520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0.67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4008" y="48268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0.82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4008" y="40981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0.72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12160" y="657760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See</a:t>
            </a:r>
            <a:r>
              <a:rPr lang="fr-B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e.g</a:t>
            </a:r>
            <a:r>
              <a:rPr lang="fr-B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Reichler</a:t>
            </a:r>
            <a:r>
              <a:rPr lang="fr-B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Kim, </a:t>
            </a:r>
            <a:r>
              <a:rPr lang="fr-BE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BAMS</a:t>
            </a:r>
            <a:r>
              <a:rPr lang="fr-B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2008</a:t>
            </a:r>
            <a:endParaRPr lang="en-US" sz="14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32040" y="2400723"/>
            <a:ext cx="0" cy="4124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2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-3200743" y="3398759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http://eo.ucar.edu/staff/rrussell/climate/modeling/climate_model_resolution.html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59" y="0"/>
            <a:ext cx="1521186" cy="152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42" y="4691251"/>
            <a:ext cx="1291977" cy="21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 bwMode="auto">
          <a:xfrm>
            <a:off x="6732240" y="3177596"/>
            <a:ext cx="1584176" cy="15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40" y="1628800"/>
            <a:ext cx="1648492" cy="16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3059832" y="1299622"/>
            <a:ext cx="3600400" cy="3209498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059832" y="2616340"/>
            <a:ext cx="3647427" cy="2072175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059832" y="3933056"/>
            <a:ext cx="3600400" cy="869264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59832" y="4941168"/>
            <a:ext cx="3672408" cy="648072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4008" y="23388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0.81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4008" y="32004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0.63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4008" y="49318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0.32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008" y="39957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0.72</a:t>
            </a:r>
            <a:endParaRPr 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460" y="546078"/>
            <a:ext cx="5397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Reversing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paradigm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several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for one model</a:t>
            </a:r>
            <a:endParaRPr lang="en-US" sz="28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3568" y="4179941"/>
            <a:ext cx="2304256" cy="26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5576" y="1609707"/>
            <a:ext cx="2304256" cy="26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2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900" y="827782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yield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verification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scores »</a:t>
            </a:r>
            <a:endParaRPr lang="en-US" sz="3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3637147"/>
            <a:ext cx="2114845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Intuition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25" y="3637147"/>
            <a:ext cx="3096344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B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Formalization</a:t>
            </a:r>
            <a:endParaRPr lang="fr-BE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7441" y="3637147"/>
            <a:ext cx="3096344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fr-B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Confirmation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2498255" y="3907130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5940000" y="3907132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5777" y="3637147"/>
            <a:ext cx="2326330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Intuition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25" y="3637147"/>
            <a:ext cx="3096344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fr-BE" sz="3200" dirty="0" err="1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Formalization</a:t>
            </a:r>
            <a:endParaRPr lang="fr-BE" sz="3200" dirty="0" smtClean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7441" y="3637147"/>
            <a:ext cx="3096344" cy="61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fr-BE" sz="3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Confirmation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2498255" y="3907130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5940000" y="3907132"/>
            <a:ext cx="176534" cy="15218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5900" y="827782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observations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yield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verification</a:t>
            </a:r>
            <a:r>
              <a:rPr lang="fr-BE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scores »</a:t>
            </a:r>
            <a:endParaRPr lang="en-US" sz="3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 descr="https://www.bsc.es/media/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2142" y="2033553"/>
            <a:ext cx="4598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Reichler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Kim, </a:t>
            </a:r>
            <a:r>
              <a:rPr lang="fr-BE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BAM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S, 2008 (CMIP3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CMIP5)</a:t>
            </a:r>
            <a:endParaRPr lang="fr-BE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Scaife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</a:t>
            </a:r>
            <a:r>
              <a:rPr lang="fr-BE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GRL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2014 (NAO; </a:t>
            </a:r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sampling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Massonnet et al., </a:t>
            </a:r>
            <a:r>
              <a:rPr lang="fr-BE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fr-BE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Cryosph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., 2012 (</a:t>
            </a:r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Msadek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</a:t>
            </a:r>
            <a:r>
              <a:rPr lang="fr-BE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GRL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2014 (</a:t>
            </a:r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417" y="3491716"/>
            <a:ext cx="5783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then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reveal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underlying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an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observational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dataset</a:t>
            </a:r>
            <a:r>
              <a:rPr lang="fr-BE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5863" y="620688"/>
            <a:ext cx="6415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metrics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performance (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e.g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.,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correlation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RMSE) are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appropriate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tools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reflect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a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modelling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forecast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system,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3499" y="4964975"/>
            <a:ext cx="7272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because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metrics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performance are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symmetric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mathematical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point of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view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Picture 2" descr="https://www.bsc.es/media/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9667"/>
            <a:ext cx="1558290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2049</Words>
  <Application>Microsoft Office PowerPoint</Application>
  <PresentationFormat>Affichage à l'écran (4:3)</PresentationFormat>
  <Paragraphs>318</Paragraphs>
  <Slides>43</Slides>
  <Notes>20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Courier New</vt:lpstr>
      <vt:lpstr>DejaVu Sans</vt:lpstr>
      <vt:lpstr>Segoe UI</vt:lpstr>
      <vt:lpstr>Wingdings</vt:lpstr>
      <vt:lpstr>Office Theme</vt:lpstr>
      <vt:lpstr>Better observations, better forecasts?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Same machine, same climate?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Topics to discuss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 observations, better forecasts?</dc:title>
  <dc:creator>bscuser</dc:creator>
  <cp:lastModifiedBy>François Massonnet</cp:lastModifiedBy>
  <cp:revision>47</cp:revision>
  <dcterms:created xsi:type="dcterms:W3CDTF">2006-08-16T00:00:00Z</dcterms:created>
  <dcterms:modified xsi:type="dcterms:W3CDTF">2016-02-28T23:48:05Z</dcterms:modified>
</cp:coreProperties>
</file>