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7" r:id="rId2"/>
    <p:sldMasterId id="2147483694" r:id="rId3"/>
    <p:sldMasterId id="2147483758" r:id="rId4"/>
  </p:sldMasterIdLst>
  <p:notesMasterIdLst>
    <p:notesMasterId r:id="rId39"/>
  </p:notesMasterIdLst>
  <p:handoutMasterIdLst>
    <p:handoutMasterId r:id="rId40"/>
  </p:handoutMasterIdLst>
  <p:sldIdLst>
    <p:sldId id="276" r:id="rId5"/>
    <p:sldId id="2142532430" r:id="rId6"/>
    <p:sldId id="2142532447" r:id="rId7"/>
    <p:sldId id="2142532455" r:id="rId8"/>
    <p:sldId id="2142532457" r:id="rId9"/>
    <p:sldId id="2142532456" r:id="rId10"/>
    <p:sldId id="594" r:id="rId11"/>
    <p:sldId id="2142532462" r:id="rId12"/>
    <p:sldId id="2142532458" r:id="rId13"/>
    <p:sldId id="621" r:id="rId14"/>
    <p:sldId id="2142532466" r:id="rId15"/>
    <p:sldId id="2142532459" r:id="rId16"/>
    <p:sldId id="2142532461" r:id="rId17"/>
    <p:sldId id="2142532471" r:id="rId18"/>
    <p:sldId id="2142532472" r:id="rId19"/>
    <p:sldId id="2142532473" r:id="rId20"/>
    <p:sldId id="2142532475" r:id="rId21"/>
    <p:sldId id="2142532463" r:id="rId22"/>
    <p:sldId id="2142532464" r:id="rId23"/>
    <p:sldId id="2142532465" r:id="rId24"/>
    <p:sldId id="2142532454" r:id="rId25"/>
    <p:sldId id="2142532433" r:id="rId26"/>
    <p:sldId id="2142532467" r:id="rId27"/>
    <p:sldId id="257" r:id="rId28"/>
    <p:sldId id="2142532434" r:id="rId29"/>
    <p:sldId id="2142532468" r:id="rId30"/>
    <p:sldId id="2142532469" r:id="rId31"/>
    <p:sldId id="2142532470" r:id="rId32"/>
    <p:sldId id="345" r:id="rId33"/>
    <p:sldId id="275" r:id="rId34"/>
    <p:sldId id="618" r:id="rId35"/>
    <p:sldId id="262" r:id="rId36"/>
    <p:sldId id="263" r:id="rId37"/>
    <p:sldId id="264" r:id="rId38"/>
  </p:sldIdLst>
  <p:sldSz cx="9144000" cy="5143500" type="screen16x9"/>
  <p:notesSz cx="7099300" cy="10234613"/>
  <p:embeddedFontLst>
    <p:embeddedFont>
      <p:font typeface="ＭＳ Ｐゴシック" panose="020B0600070205080204" pitchFamily="34" charset="-128"/>
      <p:regular r:id="rId41"/>
    </p:embeddedFont>
    <p:embeddedFont>
      <p:font typeface="Lato" panose="020F0502020204030203" pitchFamily="3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9AA0A6"/>
          </p15:clr>
        </p15:guide>
        <p15:guide id="2" orient="horz" pos="1620" userDrawn="1">
          <p15:clr>
            <a:srgbClr val="9AA0A6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4" roundtripDataSignature="AMtx7mgOSMc876OkPMe0k9riyslXQ3wc/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ucas Ruiz" initials="" lastIdx="13" clrIdx="0"/>
  <p:cmAuthor id="1" name="Carolina Vera" initials="" lastIdx="1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4141"/>
    <a:srgbClr val="5A5A5E"/>
    <a:srgbClr val="149B06"/>
    <a:srgbClr val="43DB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249" autoAdjust="0"/>
  </p:normalViewPr>
  <p:slideViewPr>
    <p:cSldViewPr snapToGrid="0">
      <p:cViewPr varScale="1">
        <p:scale>
          <a:sx n="145" d="100"/>
          <a:sy n="145" d="100"/>
        </p:scale>
        <p:origin x="366" y="102"/>
      </p:cViewPr>
      <p:guideLst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7" d="100"/>
          <a:sy n="47" d="100"/>
        </p:scale>
        <p:origin x="3408" y="6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2.fntdata"/><Relationship Id="rId84" Type="http://customschemas.google.com/relationships/presentationmetadata" Target="metadata"/><Relationship Id="rId89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openxmlformats.org/officeDocument/2006/relationships/font" Target="fonts/font5.fntdata"/><Relationship Id="rId8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4.fntdata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3.fntdata"/><Relationship Id="rId8" Type="http://schemas.openxmlformats.org/officeDocument/2006/relationships/slide" Target="slides/slide4.xml"/><Relationship Id="rId85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font" Target="fonts/font1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520E6FA-B471-E315-142E-40850C8B626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CCF72B-A514-71A9-202F-278012F9DE5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599A24-2D1F-4C48-8925-759A1304E4CE}" type="datetimeFigureOut">
              <a:rPr lang="es-ES" smtClean="0"/>
              <a:t>08/04/2025</a:t>
            </a:fld>
            <a:endParaRPr lang="es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D0ED6-10A9-352E-7B16-B19805F4BE2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8246E-04E0-63B6-0CFE-7FD292390A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D484C4-651D-467E-8006-5979C27C36C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813940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223" userDrawn="1">
          <p15:clr>
            <a:srgbClr val="F26B43"/>
          </p15:clr>
        </p15:guide>
        <p15:guide id="2" pos="2236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6363" cy="51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1294" y="0"/>
            <a:ext cx="3076363" cy="51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721106"/>
            <a:ext cx="3076363" cy="51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53346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493d94923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493d94923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493d94923b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493d94923b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493d94923b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493d94923b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493d94923b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493d94923b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493d94923b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493d94923b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499c1bc056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499c1bc056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493d94923b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493d94923b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tiff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 userDrawn="1"/>
        </p:nvSpPr>
        <p:spPr>
          <a:xfrm>
            <a:off x="1" y="4571765"/>
            <a:ext cx="3048000" cy="365650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>
              <a:solidFill>
                <a:schemeClr val="bg1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722917" y="1223797"/>
            <a:ext cx="5026945" cy="22491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9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22917" y="3571875"/>
            <a:ext cx="5026945" cy="814388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effectLst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dirty="0" err="1"/>
              <a:t>Name</a:t>
            </a:r>
            <a:endParaRPr lang="es-ES" dirty="0"/>
          </a:p>
          <a:p>
            <a:r>
              <a:rPr lang="es-ES" dirty="0"/>
              <a:t>Position</a:t>
            </a:r>
          </a:p>
        </p:txBody>
      </p:sp>
      <p:sp>
        <p:nvSpPr>
          <p:cNvPr id="8" name="Marcador de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244476" y="4571765"/>
            <a:ext cx="2441575" cy="3656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err="1"/>
              <a:t>day</a:t>
            </a:r>
            <a:r>
              <a:rPr lang="es-ES" dirty="0"/>
              <a:t>/</a:t>
            </a:r>
            <a:r>
              <a:rPr lang="es-ES" dirty="0" err="1"/>
              <a:t>month</a:t>
            </a:r>
            <a:r>
              <a:rPr lang="es-ES" dirty="0"/>
              <a:t>/</a:t>
            </a:r>
            <a:r>
              <a:rPr lang="es-ES" dirty="0" err="1"/>
              <a:t>year</a:t>
            </a:r>
            <a:endParaRPr lang="es-ES" dirty="0"/>
          </a:p>
        </p:txBody>
      </p:sp>
      <p:sp>
        <p:nvSpPr>
          <p:cNvPr id="9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3722917" y="4571764"/>
            <a:ext cx="5026946" cy="36565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err="1"/>
              <a:t>Venue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36332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762000" y="4857750"/>
            <a:ext cx="19050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682625" y="4572000"/>
            <a:ext cx="3276600" cy="2857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878138" y="4857750"/>
            <a:ext cx="1905000" cy="1714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2D7998D7-7FFB-42AC-ADB2-7AFCCB37F80B}" type="slidenum">
              <a:rPr lang="en-US" smtClean="0">
                <a:solidFill>
                  <a:prstClr val="white"/>
                </a:solidFill>
                <a:latin typeface="Arial" pitchFamily="34" charset="0"/>
                <a:ea typeface="ＭＳ Ｐゴシック" pitchFamily="34" charset="-128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white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8677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762000" y="4857750"/>
            <a:ext cx="19050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682625" y="4572000"/>
            <a:ext cx="3276600" cy="2857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878138" y="4857750"/>
            <a:ext cx="1905000" cy="1714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3A84F64-456B-4681-B692-F180E1551961}" type="slidenum">
              <a:rPr lang="en-US" smtClean="0">
                <a:solidFill>
                  <a:prstClr val="white"/>
                </a:solidFill>
                <a:latin typeface="Arial" pitchFamily="34" charset="0"/>
                <a:ea typeface="ＭＳ Ｐゴシック" pitchFamily="34" charset="-128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white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9393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3048000" y="4571765"/>
            <a:ext cx="6096000" cy="3656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1" name="Rectángulo 10"/>
          <p:cNvSpPr/>
          <p:nvPr userDrawn="1"/>
        </p:nvSpPr>
        <p:spPr>
          <a:xfrm>
            <a:off x="1" y="4571765"/>
            <a:ext cx="3048000" cy="365650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>
              <a:solidFill>
                <a:schemeClr val="bg1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722917" y="1223797"/>
            <a:ext cx="5026945" cy="22491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9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22917" y="3571875"/>
            <a:ext cx="5026945" cy="814388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effectLst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dirty="0" err="1"/>
              <a:t>Name</a:t>
            </a:r>
            <a:endParaRPr lang="es-ES" dirty="0"/>
          </a:p>
          <a:p>
            <a:r>
              <a:rPr lang="es-ES" dirty="0"/>
              <a:t>Position</a:t>
            </a:r>
          </a:p>
        </p:txBody>
      </p:sp>
      <p:sp>
        <p:nvSpPr>
          <p:cNvPr id="8" name="Marcador de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244476" y="4571765"/>
            <a:ext cx="2441575" cy="3656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err="1"/>
              <a:t>day</a:t>
            </a:r>
            <a:r>
              <a:rPr lang="es-ES" dirty="0"/>
              <a:t>/</a:t>
            </a:r>
            <a:r>
              <a:rPr lang="es-ES" dirty="0" err="1"/>
              <a:t>month</a:t>
            </a:r>
            <a:r>
              <a:rPr lang="es-ES" dirty="0"/>
              <a:t>/</a:t>
            </a:r>
            <a:r>
              <a:rPr lang="es-ES" dirty="0" err="1"/>
              <a:t>year</a:t>
            </a:r>
            <a:endParaRPr lang="es-ES" dirty="0"/>
          </a:p>
        </p:txBody>
      </p:sp>
      <p:sp>
        <p:nvSpPr>
          <p:cNvPr id="9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3722917" y="4571764"/>
            <a:ext cx="5026946" cy="36565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err="1"/>
              <a:t>Venue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63822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, sub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s-ES" dirty="0"/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446714" y="1177059"/>
            <a:ext cx="8247687" cy="3424708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792957"/>
            <a:ext cx="9144000" cy="384572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s-ES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3489278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2744" y="2271396"/>
            <a:ext cx="8238513" cy="600709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06153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3048000" y="4571765"/>
            <a:ext cx="6096000" cy="3656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22917" y="1223797"/>
            <a:ext cx="5026945" cy="22491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60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 err="1"/>
              <a:t>Thank</a:t>
            </a:r>
            <a:r>
              <a:rPr lang="es-ES" dirty="0"/>
              <a:t> </a:t>
            </a:r>
            <a:r>
              <a:rPr lang="es-ES" dirty="0" err="1"/>
              <a:t>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22917" y="3675106"/>
            <a:ext cx="5026945" cy="617057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effectLst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dirty="0"/>
              <a:t>Haga </a:t>
            </a:r>
            <a:r>
              <a:rPr lang="es-ES" dirty="0" err="1"/>
              <a:t>click</a:t>
            </a:r>
            <a:r>
              <a:rPr lang="es-ES" dirty="0"/>
              <a:t> aquí para modificar el subtítulo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" y="4571765"/>
            <a:ext cx="3048000" cy="365650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>
              <a:solidFill>
                <a:schemeClr val="bg1"/>
              </a:solidFill>
            </a:endParaRP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3722917" y="4571764"/>
            <a:ext cx="5026946" cy="36565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/>
              <a:t>YourEmail@bsc.es</a:t>
            </a:r>
          </a:p>
        </p:txBody>
      </p:sp>
    </p:spTree>
    <p:extLst>
      <p:ext uri="{BB962C8B-B14F-4D97-AF65-F5344CB8AC3E}">
        <p14:creationId xmlns:p14="http://schemas.microsoft.com/office/powerpoint/2010/main" val="923381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ítulo 1"/>
          <p:cNvSpPr>
            <a:spLocks noGrp="1"/>
          </p:cNvSpPr>
          <p:nvPr>
            <p:ph type="title"/>
          </p:nvPr>
        </p:nvSpPr>
        <p:spPr>
          <a:xfrm>
            <a:off x="0" y="192051"/>
            <a:ext cx="9144000" cy="6007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b="1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8" name="Marcador de texto 2"/>
          <p:cNvSpPr>
            <a:spLocks noGrp="1"/>
          </p:cNvSpPr>
          <p:nvPr>
            <p:ph idx="1"/>
          </p:nvPr>
        </p:nvSpPr>
        <p:spPr>
          <a:xfrm>
            <a:off x="452743" y="1135856"/>
            <a:ext cx="8238514" cy="3496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505331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-8194"/>
            <a:ext cx="2323579" cy="5195022"/>
            <a:chOff x="-2988840" y="-681190"/>
            <a:chExt cx="2323579" cy="5195022"/>
          </a:xfrm>
        </p:grpSpPr>
        <p:pic>
          <p:nvPicPr>
            <p:cNvPr id="34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42" name="Straight Connector 41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44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497931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392586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2602384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24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52536" y="1200704"/>
            <a:ext cx="3240360" cy="27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8"/>
          <a:stretch/>
        </p:blipFill>
        <p:spPr bwMode="auto">
          <a:xfrm>
            <a:off x="7291387" y="-11268"/>
            <a:ext cx="1852613" cy="516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621854" y="3536429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Climate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Change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2771800" y="4811834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84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ítulo 1"/>
          <p:cNvSpPr>
            <a:spLocks noGrp="1"/>
          </p:cNvSpPr>
          <p:nvPr>
            <p:ph type="title"/>
          </p:nvPr>
        </p:nvSpPr>
        <p:spPr>
          <a:xfrm>
            <a:off x="0" y="192051"/>
            <a:ext cx="9144000" cy="6007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b="1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8" name="Marcador de texto 2"/>
          <p:cNvSpPr>
            <a:spLocks noGrp="1"/>
          </p:cNvSpPr>
          <p:nvPr>
            <p:ph idx="1"/>
          </p:nvPr>
        </p:nvSpPr>
        <p:spPr>
          <a:xfrm>
            <a:off x="452743" y="1135856"/>
            <a:ext cx="8238514" cy="3496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3501202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18" name="Straight Connector 17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53938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0" name="Straight Connector 19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35311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0" y="-8194"/>
            <a:ext cx="2323579" cy="5195022"/>
            <a:chOff x="-2988840" y="-681190"/>
            <a:chExt cx="2323579" cy="5195022"/>
          </a:xfrm>
        </p:grpSpPr>
        <p:pic>
          <p:nvPicPr>
            <p:cNvPr id="19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4" name="Straight Connector 23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19978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0" y="-8194"/>
            <a:ext cx="2323579" cy="5195022"/>
            <a:chOff x="-2988840" y="-681190"/>
            <a:chExt cx="2323579" cy="5195022"/>
          </a:xfrm>
        </p:grpSpPr>
        <p:pic>
          <p:nvPicPr>
            <p:cNvPr id="21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3" name="Straight Connector 2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09900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, sub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446714" y="1177059"/>
            <a:ext cx="8247687" cy="3424708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792957"/>
            <a:ext cx="9144000" cy="384572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s-ES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1412428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2744" y="2271396"/>
            <a:ext cx="8238513" cy="600709"/>
          </a:xfrm>
        </p:spPr>
        <p:txBody>
          <a:bodyPr/>
          <a:lstStyle>
            <a:lvl1pPr>
              <a:defRPr/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36254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3048000" y="4571765"/>
            <a:ext cx="6096000" cy="3656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22917" y="1223797"/>
            <a:ext cx="5026945" cy="22491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60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 err="1"/>
              <a:t>Thank</a:t>
            </a:r>
            <a:r>
              <a:rPr lang="es-ES" dirty="0"/>
              <a:t> </a:t>
            </a:r>
            <a:r>
              <a:rPr lang="es-ES" dirty="0" err="1"/>
              <a:t>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22917" y="3675106"/>
            <a:ext cx="5026945" cy="617057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effectLst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dirty="0"/>
              <a:t>Haga </a:t>
            </a:r>
            <a:r>
              <a:rPr lang="es-ES" dirty="0" err="1"/>
              <a:t>click</a:t>
            </a:r>
            <a:r>
              <a:rPr lang="es-ES" dirty="0"/>
              <a:t> aquí para modificar el subtítulo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" y="4571765"/>
            <a:ext cx="3048000" cy="365650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>
              <a:solidFill>
                <a:schemeClr val="bg1"/>
              </a:solidFill>
            </a:endParaRP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3722917" y="4571764"/>
            <a:ext cx="5026946" cy="36565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/>
              <a:t>YourEmail@bsc.es</a:t>
            </a:r>
          </a:p>
        </p:txBody>
      </p:sp>
    </p:spTree>
    <p:extLst>
      <p:ext uri="{BB962C8B-B14F-4D97-AF65-F5344CB8AC3E}">
        <p14:creationId xmlns:p14="http://schemas.microsoft.com/office/powerpoint/2010/main" val="686751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nl-NL"/>
              <a:t>Klik om de titelstijl van het model te bewerken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762000" y="4857750"/>
            <a:ext cx="19050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682625" y="4572000"/>
            <a:ext cx="3276600" cy="2857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878138" y="4857750"/>
            <a:ext cx="1905000" cy="1714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084D68B2-20B8-45CB-A072-EAF6E67A45ED}" type="slidenum">
              <a:rPr lang="en-US" smtClean="0">
                <a:solidFill>
                  <a:prstClr val="white"/>
                </a:solidFill>
                <a:latin typeface="Arial" pitchFamily="34" charset="0"/>
                <a:ea typeface="ＭＳ Ｐゴシック" pitchFamily="34" charset="-128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white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9223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762000" y="4857750"/>
            <a:ext cx="19050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682625" y="4572000"/>
            <a:ext cx="3276600" cy="2857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878138" y="4857750"/>
            <a:ext cx="1905000" cy="1714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B11363F1-71F8-4C02-AA78-5931AC1DB1F3}" type="slidenum">
              <a:rPr lang="en-US" smtClean="0">
                <a:solidFill>
                  <a:prstClr val="white"/>
                </a:solidFill>
                <a:latin typeface="Arial" pitchFamily="34" charset="0"/>
                <a:ea typeface="ＭＳ Ｐゴシック" pitchFamily="34" charset="-128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white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8027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762000" y="4857750"/>
            <a:ext cx="19050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682625" y="4572000"/>
            <a:ext cx="3276600" cy="2857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878138" y="4857750"/>
            <a:ext cx="1905000" cy="1714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26661D19-7ACD-4558-93E6-7082668DDCAF}" type="slidenum">
              <a:rPr lang="en-US" smtClean="0">
                <a:solidFill>
                  <a:prstClr val="white"/>
                </a:solidFill>
                <a:latin typeface="Arial" pitchFamily="34" charset="0"/>
                <a:ea typeface="ＭＳ Ｐゴシック" pitchFamily="34" charset="-128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white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7109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43050"/>
            <a:ext cx="3810000" cy="2971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43050"/>
            <a:ext cx="3810000" cy="2971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762000" y="4857750"/>
            <a:ext cx="19050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682625" y="4572000"/>
            <a:ext cx="3276600" cy="2857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878138" y="4857750"/>
            <a:ext cx="1905000" cy="1714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EB66530A-E704-498A-AFC3-AB70F94C9A90}" type="slidenum">
              <a:rPr lang="en-US" smtClean="0">
                <a:solidFill>
                  <a:prstClr val="white"/>
                </a:solidFill>
                <a:latin typeface="Arial" pitchFamily="34" charset="0"/>
                <a:ea typeface="ＭＳ Ｐゴシック" pitchFamily="34" charset="-128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white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6156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8.tiff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0" y="192051"/>
            <a:ext cx="9144000" cy="6007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2743" y="1135856"/>
            <a:ext cx="8238514" cy="3496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695678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000" b="1" kern="1200" baseline="0">
          <a:solidFill>
            <a:srgbClr val="124484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banner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-57150"/>
            <a:ext cx="9372600" cy="761297"/>
          </a:xfrm>
          <a:prstGeom prst="rect">
            <a:avLst/>
          </a:prstGeom>
        </p:spPr>
      </p:pic>
      <p:sp>
        <p:nvSpPr>
          <p:cNvPr id="2355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0"/>
            <a:ext cx="7772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23555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43050"/>
            <a:ext cx="777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pic>
        <p:nvPicPr>
          <p:cNvPr id="6" name="Afbeelding 5" descr="banner1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-57150"/>
            <a:ext cx="9372600" cy="761297"/>
          </a:xfrm>
          <a:prstGeom prst="rect">
            <a:avLst/>
          </a:prstGeom>
        </p:spPr>
      </p:pic>
      <p:pic>
        <p:nvPicPr>
          <p:cNvPr id="8" name="Afbeelding 7" descr="BannerLow_WCRP_PPT-2-MedQ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0" y="4457700"/>
            <a:ext cx="43434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8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bg1">
              <a:lumMod val="95000"/>
            </a:schemeClr>
          </a:solidFill>
          <a:latin typeface="Calibri"/>
          <a:ea typeface="ＭＳ Ｐゴシック" charset="0"/>
          <a:cs typeface="Calibri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-112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-112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-112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-112" charset="0"/>
          <a:ea typeface="ＭＳ Ｐゴシック" charset="0"/>
          <a:cs typeface="ＭＳ Ｐゴシック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-112" charset="0"/>
          <a:ea typeface="MS PGothic" pitchFamily="34" charset="-128"/>
          <a:cs typeface="MS PGothic" pitchFamily="34" charset="-128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-112" charset="0"/>
          <a:ea typeface="MS PGothic" pitchFamily="34" charset="-128"/>
          <a:cs typeface="MS PGothic" pitchFamily="34" charset="-128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-112" charset="0"/>
          <a:ea typeface="MS PGothic" pitchFamily="34" charset="-128"/>
          <a:cs typeface="MS PGothic" pitchFamily="34" charset="-128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-112" charset="0"/>
          <a:ea typeface="MS PGothic" pitchFamily="34" charset="-128"/>
          <a:cs typeface="MS PGothic" pitchFamily="34" charset="-128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ＭＳ Ｐゴシック" charset="0"/>
          <a:cs typeface="Calibri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Calibri"/>
          <a:ea typeface="ＭＳ Ｐゴシック" pitchFamily="34" charset="-128"/>
          <a:cs typeface="Calibri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Calibri"/>
          <a:ea typeface="ＭＳ Ｐゴシック" pitchFamily="34" charset="-128"/>
          <a:cs typeface="Calibri"/>
        </a:defRPr>
      </a:lvl3pPr>
      <a:lvl4pPr marL="1171575" indent="-171450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Calibri"/>
          <a:ea typeface="ＭＳ Ｐゴシック" pitchFamily="34" charset="-128"/>
          <a:cs typeface="Calibri"/>
        </a:defRPr>
      </a:lvl4pPr>
      <a:lvl5pPr marL="148590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Calibri"/>
          <a:ea typeface="ＭＳ Ｐゴシック" pitchFamily="34" charset="-128"/>
          <a:cs typeface="Calibri"/>
        </a:defRPr>
      </a:lvl5pPr>
      <a:lvl6pPr marL="182880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  <a:cs typeface="+mn-cs"/>
        </a:defRPr>
      </a:lvl6pPr>
      <a:lvl7pPr marL="217170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  <a:cs typeface="+mn-cs"/>
        </a:defRPr>
      </a:lvl8pPr>
      <a:lvl9pPr marL="285750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0" y="192051"/>
            <a:ext cx="9144000" cy="6007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2743" y="1135856"/>
            <a:ext cx="8238514" cy="3496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429312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7" r:id="rId2"/>
    <p:sldLayoutId id="2147483698" r:id="rId3"/>
    <p:sldLayoutId id="2147483699" r:id="rId4"/>
    <p:sldLayoutId id="2147483766" r:id="rId5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000" b="1" kern="1200" baseline="0">
          <a:solidFill>
            <a:srgbClr val="124484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5940152" y="4610776"/>
            <a:ext cx="901141" cy="409245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004051" y="4746177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36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1.png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602340" y="1163397"/>
            <a:ext cx="5370838" cy="255438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altLang="es-ES" sz="3600" spc="-1" dirty="0"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Production and Use of Decadal Climate Predictions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662629" y="3175279"/>
            <a:ext cx="3764083" cy="1434140"/>
          </a:xfrm>
        </p:spPr>
        <p:txBody>
          <a:bodyPr/>
          <a:lstStyle/>
          <a:p>
            <a:r>
              <a:rPr lang="en-GB" sz="1600" noProof="0" dirty="0"/>
              <a:t>F.J. Doblas-Reyes with many BSC and ASPECT Horizon Europe project colleagues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GB" dirty="0"/>
              <a:t>11 April 2025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267" y="14337"/>
            <a:ext cx="1021164" cy="422081"/>
          </a:xfrm>
          <a:prstGeom prst="rect">
            <a:avLst/>
          </a:prstGeom>
        </p:spPr>
      </p:pic>
      <p:pic>
        <p:nvPicPr>
          <p:cNvPr id="7" name="Picture 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97EB9C21-A3A8-EBAE-CAD4-0B56FC3CC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2114" y="4386391"/>
            <a:ext cx="2385308" cy="7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5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Decadal climate predictions: volcanic forcing</a:t>
            </a:r>
            <a:endParaRPr lang="es-ES" dirty="0"/>
          </a:p>
        </p:txBody>
      </p:sp>
      <p:pic>
        <p:nvPicPr>
          <p:cNvPr id="3" name="Google Shape;126;p23">
            <a:extLst>
              <a:ext uri="{FF2B5EF4-FFF2-40B4-BE49-F238E27FC236}">
                <a16:creationId xmlns:a16="http://schemas.microsoft.com/office/drawing/2014/main" id="{62A1DA5C-4C3D-688E-5E5F-9167F50CE5A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50487"/>
          <a:stretch/>
        </p:blipFill>
        <p:spPr>
          <a:xfrm>
            <a:off x="3630837" y="2360703"/>
            <a:ext cx="5342700" cy="1983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8;p23">
            <a:extLst>
              <a:ext uri="{FF2B5EF4-FFF2-40B4-BE49-F238E27FC236}">
                <a16:creationId xmlns:a16="http://schemas.microsoft.com/office/drawing/2014/main" id="{1A0F0570-1B84-912F-0635-3244F7424A0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481" y="2045201"/>
            <a:ext cx="2915975" cy="242998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34;p23">
            <a:extLst>
              <a:ext uri="{FF2B5EF4-FFF2-40B4-BE49-F238E27FC236}">
                <a16:creationId xmlns:a16="http://schemas.microsoft.com/office/drawing/2014/main" id="{9A6DABC5-B2A2-9CF2-B8D2-EF4BAE3C922C}"/>
              </a:ext>
            </a:extLst>
          </p:cNvPr>
          <p:cNvSpPr txBox="1"/>
          <p:nvPr/>
        </p:nvSpPr>
        <p:spPr>
          <a:xfrm>
            <a:off x="700883" y="2031560"/>
            <a:ext cx="2362200" cy="323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>
                <a:solidFill>
                  <a:srgbClr val="414141"/>
                </a:solidFill>
                <a:latin typeface="+mn-lt"/>
              </a:defRPr>
            </a:lvl1pPr>
          </a:lstStyle>
          <a:p>
            <a:r>
              <a:rPr lang="es" dirty="0"/>
              <a:t>TAS YR2-5</a:t>
            </a:r>
            <a:endParaRPr dirty="0"/>
          </a:p>
        </p:txBody>
      </p:sp>
      <p:sp>
        <p:nvSpPr>
          <p:cNvPr id="19" name="Google Shape;136;p23">
            <a:extLst>
              <a:ext uri="{FF2B5EF4-FFF2-40B4-BE49-F238E27FC236}">
                <a16:creationId xmlns:a16="http://schemas.microsoft.com/office/drawing/2014/main" id="{9FEDA33C-438C-1407-C486-C9FE91C1FBD2}"/>
              </a:ext>
            </a:extLst>
          </p:cNvPr>
          <p:cNvSpPr txBox="1"/>
          <p:nvPr/>
        </p:nvSpPr>
        <p:spPr>
          <a:xfrm>
            <a:off x="1481186" y="4219688"/>
            <a:ext cx="743400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s" sz="900" dirty="0"/>
              <a:t>ºC</a:t>
            </a:r>
            <a:endParaRPr sz="9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B8AEA3-1396-026C-7CB6-1E7DED14EE3D}"/>
              </a:ext>
            </a:extLst>
          </p:cNvPr>
          <p:cNvSpPr txBox="1"/>
          <p:nvPr/>
        </p:nvSpPr>
        <p:spPr>
          <a:xfrm>
            <a:off x="7449015" y="4868419"/>
            <a:ext cx="1664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  <a:sym typeface="Arial"/>
              </a:rPr>
              <a:t>Bilbao et al. (2024)</a:t>
            </a:r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DE005E42-9F5E-4C53-8F0C-28B769DB37FF}"/>
              </a:ext>
            </a:extLst>
          </p:cNvPr>
          <p:cNvSpPr txBox="1">
            <a:spLocks/>
          </p:cNvSpPr>
          <p:nvPr/>
        </p:nvSpPr>
        <p:spPr>
          <a:xfrm>
            <a:off x="170662" y="661330"/>
            <a:ext cx="8846728" cy="147728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just" defTabSz="914378">
              <a:defRPr sz="1800">
                <a:solidFill>
                  <a:srgbClr val="414141"/>
                </a:solidFill>
                <a:latin typeface="+mn-lt"/>
                <a:ea typeface="ＭＳ Ｐゴシック" pitchFamily="34" charset="-128"/>
                <a:cs typeface="Arial" panose="020B0604020202020204" pitchFamily="34" charset="0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Explosive volcanoes are not included in the climate projections and predictions but create signatures that could last from years to decades.</a:t>
            </a:r>
          </a:p>
          <a:p>
            <a:r>
              <a:rPr lang="en-GB" dirty="0"/>
              <a:t>Results from the Decadal Prediction Volcanic Response Readiness Exercise (</a:t>
            </a:r>
            <a:r>
              <a:rPr lang="en-GB" dirty="0" err="1"/>
              <a:t>VolRes</a:t>
            </a:r>
            <a:r>
              <a:rPr lang="en-GB" dirty="0"/>
              <a:t>-RE).</a:t>
            </a:r>
          </a:p>
          <a:p>
            <a:r>
              <a:rPr lang="en-GB" dirty="0"/>
              <a:t>A 2xEl </a:t>
            </a:r>
            <a:r>
              <a:rPr lang="en-GB" dirty="0" err="1"/>
              <a:t>Chichón</a:t>
            </a:r>
            <a:r>
              <a:rPr lang="en-GB" dirty="0"/>
              <a:t> eruption is set in April 2022 for the EC-Earth3 decadal forecast started in late 2021 and the difference with respect to DCPP-A made.</a:t>
            </a:r>
          </a:p>
        </p:txBody>
      </p:sp>
    </p:spTree>
    <p:extLst>
      <p:ext uri="{BB962C8B-B14F-4D97-AF65-F5344CB8AC3E}">
        <p14:creationId xmlns:p14="http://schemas.microsoft.com/office/powerpoint/2010/main" val="418889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E342B-77E5-A961-7B49-4F2E66F37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6">
            <a:extLst>
              <a:ext uri="{FF2B5EF4-FFF2-40B4-BE49-F238E27FC236}">
                <a16:creationId xmlns:a16="http://schemas.microsoft.com/office/drawing/2014/main" id="{E38581EF-68CE-92BB-961C-3B5F0EFEA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Decadal climate predictions: volcanic forcing</a:t>
            </a:r>
            <a:endParaRPr lang="es-ES" dirty="0"/>
          </a:p>
        </p:txBody>
      </p:sp>
      <p:sp>
        <p:nvSpPr>
          <p:cNvPr id="31" name="Google Shape;132;p21">
            <a:extLst>
              <a:ext uri="{FF2B5EF4-FFF2-40B4-BE49-F238E27FC236}">
                <a16:creationId xmlns:a16="http://schemas.microsoft.com/office/drawing/2014/main" id="{B866393D-FFAE-2147-49AD-31AD7C56EC1C}"/>
              </a:ext>
            </a:extLst>
          </p:cNvPr>
          <p:cNvSpPr txBox="1"/>
          <p:nvPr/>
        </p:nvSpPr>
        <p:spPr>
          <a:xfrm>
            <a:off x="6995533" y="4859652"/>
            <a:ext cx="2143730" cy="277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457200" eaLnBrk="1" fontAlgn="auto" latinLnBrk="0" hangingPunct="1">
              <a:lnSpc>
                <a:spcPct val="104000"/>
              </a:lnSpc>
              <a:spcBef>
                <a:spcPct val="50000"/>
              </a:spcBef>
              <a:buSzPct val="100000"/>
              <a:buNone/>
              <a:tabLst/>
              <a:defRPr kumimoji="0" sz="1200" kern="0" spc="0" normalizeH="0" baseline="0">
                <a:ln>
                  <a:noFill/>
                </a:ln>
                <a:effectLst/>
                <a:uLnTx/>
                <a:uFillTx/>
                <a:latin typeface="+mn-lt"/>
              </a:defRPr>
            </a:lvl1pPr>
          </a:lstStyle>
          <a:p>
            <a:r>
              <a:rPr lang="es" dirty="0"/>
              <a:t>(Sospedra-Alfonso et al., 2024)</a:t>
            </a:r>
            <a:endParaRPr dirty="0"/>
          </a:p>
        </p:txBody>
      </p:sp>
      <p:sp>
        <p:nvSpPr>
          <p:cNvPr id="32" name="Google Shape;133;p21">
            <a:extLst>
              <a:ext uri="{FF2B5EF4-FFF2-40B4-BE49-F238E27FC236}">
                <a16:creationId xmlns:a16="http://schemas.microsoft.com/office/drawing/2014/main" id="{00A72D4A-C712-C21C-6D15-09DC1E4AB799}"/>
              </a:ext>
            </a:extLst>
          </p:cNvPr>
          <p:cNvSpPr txBox="1"/>
          <p:nvPr/>
        </p:nvSpPr>
        <p:spPr>
          <a:xfrm>
            <a:off x="107427" y="639694"/>
            <a:ext cx="5655268" cy="203128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just" defTabSz="914378">
              <a:defRPr sz="1800">
                <a:solidFill>
                  <a:srgbClr val="414141"/>
                </a:solidFill>
                <a:latin typeface="+mn-lt"/>
                <a:ea typeface="ＭＳ Ｐゴシック" pitchFamily="34" charset="-128"/>
                <a:cs typeface="Arial" panose="020B0604020202020204" pitchFamily="34" charset="0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" dirty="0"/>
              <a:t>Real-time systems require a solution after an explosive volcanic eruption has taken place:</a:t>
            </a:r>
          </a:p>
          <a:p>
            <a:pPr marL="177800" lvl="0" indent="-177800">
              <a:buClr>
                <a:srgbClr val="41414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dirty="0"/>
              <a:t>Comparison of the volcanic forcings generated with EVA and EVA_H for Agung, El </a:t>
            </a:r>
            <a:r>
              <a:rPr lang="en-GB" dirty="0" err="1"/>
              <a:t>Chichón</a:t>
            </a:r>
            <a:r>
              <a:rPr lang="en-GB" dirty="0"/>
              <a:t>, and Pinatubo.</a:t>
            </a:r>
          </a:p>
          <a:p>
            <a:pPr marL="177800" lvl="0" indent="-177800">
              <a:buClr>
                <a:srgbClr val="41414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dirty="0"/>
              <a:t>EVA and EVA_H forcings can be reasonable choices for predicting the post-volcanic radiative and thermal effects.</a:t>
            </a:r>
          </a:p>
        </p:txBody>
      </p:sp>
      <p:sp>
        <p:nvSpPr>
          <p:cNvPr id="37" name="Google Shape;138;p21">
            <a:extLst>
              <a:ext uri="{FF2B5EF4-FFF2-40B4-BE49-F238E27FC236}">
                <a16:creationId xmlns:a16="http://schemas.microsoft.com/office/drawing/2014/main" id="{3B1E8816-9733-94EB-EBF0-CE62E6D12E44}"/>
              </a:ext>
            </a:extLst>
          </p:cNvPr>
          <p:cNvSpPr txBox="1"/>
          <p:nvPr/>
        </p:nvSpPr>
        <p:spPr>
          <a:xfrm>
            <a:off x="7736216" y="1154347"/>
            <a:ext cx="1275869" cy="338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>
                <a:solidFill>
                  <a:srgbClr val="414141"/>
                </a:solidFill>
                <a:latin typeface="+mn-lt"/>
              </a:defRPr>
            </a:lvl1pPr>
          </a:lstStyle>
          <a:p>
            <a:r>
              <a:rPr lang="es" dirty="0"/>
              <a:t>TOA</a:t>
            </a:r>
            <a:endParaRPr dirty="0"/>
          </a:p>
        </p:txBody>
      </p:sp>
      <p:pic>
        <p:nvPicPr>
          <p:cNvPr id="4" name="Google Shape;88;p16">
            <a:extLst>
              <a:ext uri="{FF2B5EF4-FFF2-40B4-BE49-F238E27FC236}">
                <a16:creationId xmlns:a16="http://schemas.microsoft.com/office/drawing/2014/main" id="{4D059C8F-D609-8857-D12F-D6E0BC337B6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5902" y="3256707"/>
            <a:ext cx="4203525" cy="1301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4;p16" title="fig4.png">
            <a:extLst>
              <a:ext uri="{FF2B5EF4-FFF2-40B4-BE49-F238E27FC236}">
                <a16:creationId xmlns:a16="http://schemas.microsoft.com/office/drawing/2014/main" id="{FE96DF8E-F8D4-8D92-E070-521E1B94CB7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65483"/>
          <a:stretch/>
        </p:blipFill>
        <p:spPr>
          <a:xfrm>
            <a:off x="5825491" y="639694"/>
            <a:ext cx="2007349" cy="418264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38;p21">
            <a:extLst>
              <a:ext uri="{FF2B5EF4-FFF2-40B4-BE49-F238E27FC236}">
                <a16:creationId xmlns:a16="http://schemas.microsoft.com/office/drawing/2014/main" id="{2BA45C90-C6E8-2A01-0AB3-DE38CC77A449}"/>
              </a:ext>
            </a:extLst>
          </p:cNvPr>
          <p:cNvSpPr txBox="1"/>
          <p:nvPr/>
        </p:nvSpPr>
        <p:spPr>
          <a:xfrm>
            <a:off x="7703324" y="2459920"/>
            <a:ext cx="1373518" cy="546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>
                <a:solidFill>
                  <a:srgbClr val="414141"/>
                </a:solidFill>
                <a:latin typeface="+mn-lt"/>
              </a:defRPr>
            </a:lvl1pPr>
          </a:lstStyle>
          <a:p>
            <a:r>
              <a:rPr lang="es" dirty="0"/>
              <a:t>Near-surface air temperature</a:t>
            </a:r>
            <a:endParaRPr dirty="0"/>
          </a:p>
        </p:txBody>
      </p:sp>
      <p:sp>
        <p:nvSpPr>
          <p:cNvPr id="7" name="Google Shape;138;p21">
            <a:extLst>
              <a:ext uri="{FF2B5EF4-FFF2-40B4-BE49-F238E27FC236}">
                <a16:creationId xmlns:a16="http://schemas.microsoft.com/office/drawing/2014/main" id="{428B4005-81EF-D786-EF3B-81893953D657}"/>
              </a:ext>
            </a:extLst>
          </p:cNvPr>
          <p:cNvSpPr txBox="1"/>
          <p:nvPr/>
        </p:nvSpPr>
        <p:spPr>
          <a:xfrm>
            <a:off x="7735192" y="3852107"/>
            <a:ext cx="1275869" cy="546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>
                <a:solidFill>
                  <a:srgbClr val="414141"/>
                </a:solidFill>
                <a:latin typeface="+mn-lt"/>
              </a:defRPr>
            </a:lvl1pPr>
          </a:lstStyle>
          <a:p>
            <a:r>
              <a:rPr lang="es" dirty="0"/>
              <a:t>Stratospheric temperature</a:t>
            </a:r>
            <a:endParaRPr dirty="0"/>
          </a:p>
        </p:txBody>
      </p:sp>
      <p:sp>
        <p:nvSpPr>
          <p:cNvPr id="8" name="Google Shape;93;p16">
            <a:extLst>
              <a:ext uri="{FF2B5EF4-FFF2-40B4-BE49-F238E27FC236}">
                <a16:creationId xmlns:a16="http://schemas.microsoft.com/office/drawing/2014/main" id="{97DD9505-DAFB-A2A7-23DD-9BFA77D74681}"/>
              </a:ext>
            </a:extLst>
          </p:cNvPr>
          <p:cNvSpPr/>
          <p:nvPr/>
        </p:nvSpPr>
        <p:spPr>
          <a:xfrm>
            <a:off x="2180058" y="3556879"/>
            <a:ext cx="1126500" cy="8421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5333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35D69-D854-FCAD-51BB-C8159331A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6">
            <a:extLst>
              <a:ext uri="{FF2B5EF4-FFF2-40B4-BE49-F238E27FC236}">
                <a16:creationId xmlns:a16="http://schemas.microsoft.com/office/drawing/2014/main" id="{FC58C377-2021-B6D3-624C-38E6A6096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Decadal climate predictions: 2023</a:t>
            </a:r>
            <a:endParaRPr lang="es-ES" dirty="0"/>
          </a:p>
        </p:txBody>
      </p:sp>
      <p:sp>
        <p:nvSpPr>
          <p:cNvPr id="31" name="Google Shape;132;p21">
            <a:extLst>
              <a:ext uri="{FF2B5EF4-FFF2-40B4-BE49-F238E27FC236}">
                <a16:creationId xmlns:a16="http://schemas.microsoft.com/office/drawing/2014/main" id="{36A75B4E-118F-AFA5-3D72-892EDE2E4368}"/>
              </a:ext>
            </a:extLst>
          </p:cNvPr>
          <p:cNvSpPr txBox="1"/>
          <p:nvPr/>
        </p:nvSpPr>
        <p:spPr>
          <a:xfrm>
            <a:off x="7055004" y="4869716"/>
            <a:ext cx="2081561" cy="277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457200" eaLnBrk="1" fontAlgn="auto" latinLnBrk="0" hangingPunct="1">
              <a:lnSpc>
                <a:spcPct val="104000"/>
              </a:lnSpc>
              <a:spcBef>
                <a:spcPct val="50000"/>
              </a:spcBef>
              <a:buSzPct val="100000"/>
              <a:buNone/>
              <a:tabLst/>
              <a:defRPr kumimoji="0" sz="1200" kern="0" spc="0" normalizeH="0" baseline="0">
                <a:ln>
                  <a:noFill/>
                </a:ln>
                <a:effectLst/>
                <a:uLnTx/>
                <a:uFillTx/>
                <a:latin typeface="+mn-lt"/>
              </a:defRPr>
            </a:lvl1pPr>
          </a:lstStyle>
          <a:p>
            <a:r>
              <a:rPr lang="es" dirty="0"/>
              <a:t>(Nick Dunstone, Met Office)</a:t>
            </a:r>
            <a:endParaRPr dirty="0"/>
          </a:p>
        </p:txBody>
      </p:sp>
      <p:sp>
        <p:nvSpPr>
          <p:cNvPr id="32" name="Google Shape;133;p21">
            <a:extLst>
              <a:ext uri="{FF2B5EF4-FFF2-40B4-BE49-F238E27FC236}">
                <a16:creationId xmlns:a16="http://schemas.microsoft.com/office/drawing/2014/main" id="{2AE70C6E-3CF4-C449-E00B-0CFAB7BAC1C8}"/>
              </a:ext>
            </a:extLst>
          </p:cNvPr>
          <p:cNvSpPr txBox="1"/>
          <p:nvPr/>
        </p:nvSpPr>
        <p:spPr>
          <a:xfrm>
            <a:off x="107426" y="639694"/>
            <a:ext cx="8950711" cy="64629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just" defTabSz="914378">
              <a:defRPr sz="1800">
                <a:solidFill>
                  <a:srgbClr val="414141"/>
                </a:solidFill>
                <a:latin typeface="+mn-lt"/>
                <a:ea typeface="ＭＳ Ｐゴシック" pitchFamily="34" charset="-128"/>
                <a:cs typeface="Arial" panose="020B0604020202020204" pitchFamily="34" charset="0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2023 was an exceptional year in terms of global-mean temperature. Multiannual and decadal prediction systems failed to predict the extraordinary anomaly.</a:t>
            </a:r>
          </a:p>
        </p:txBody>
      </p:sp>
      <p:sp>
        <p:nvSpPr>
          <p:cNvPr id="36" name="Google Shape;137;p21">
            <a:extLst>
              <a:ext uri="{FF2B5EF4-FFF2-40B4-BE49-F238E27FC236}">
                <a16:creationId xmlns:a16="http://schemas.microsoft.com/office/drawing/2014/main" id="{0D478709-6A42-523A-97EA-D5D64F63D257}"/>
              </a:ext>
            </a:extLst>
          </p:cNvPr>
          <p:cNvSpPr txBox="1"/>
          <p:nvPr/>
        </p:nvSpPr>
        <p:spPr>
          <a:xfrm>
            <a:off x="453474" y="1311497"/>
            <a:ext cx="336805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1500">
                <a:solidFill>
                  <a:srgbClr val="414141"/>
                </a:solidFill>
                <a:latin typeface="+mn-lt"/>
              </a:defRPr>
            </a:lvl1pPr>
          </a:lstStyle>
          <a:p>
            <a:r>
              <a:rPr lang="en-GB" sz="1400" dirty="0"/>
              <a:t>Global-mean, annual-mean near-surface temperature anomalies (forecast year 1)</a:t>
            </a:r>
          </a:p>
        </p:txBody>
      </p:sp>
      <p:sp>
        <p:nvSpPr>
          <p:cNvPr id="37" name="Google Shape;138;p21">
            <a:extLst>
              <a:ext uri="{FF2B5EF4-FFF2-40B4-BE49-F238E27FC236}">
                <a16:creationId xmlns:a16="http://schemas.microsoft.com/office/drawing/2014/main" id="{B0AB40F3-2AAA-4390-204A-DD920C383E87}"/>
              </a:ext>
            </a:extLst>
          </p:cNvPr>
          <p:cNvSpPr txBox="1"/>
          <p:nvPr/>
        </p:nvSpPr>
        <p:spPr>
          <a:xfrm>
            <a:off x="4572000" y="1232353"/>
            <a:ext cx="4486137" cy="1176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>
                <a:solidFill>
                  <a:srgbClr val="414141"/>
                </a:solidFill>
                <a:latin typeface="+mn-lt"/>
              </a:defRPr>
            </a:lvl1pPr>
          </a:lstStyle>
          <a:p>
            <a:r>
              <a:rPr lang="es" dirty="0"/>
              <a:t>Global-mean, annual-mean near-surface temperature</a:t>
            </a:r>
          </a:p>
          <a:p>
            <a:r>
              <a:rPr lang="en-GB" dirty="0"/>
              <a:t>2023 was the largest near miss in ~43 years of hindcasts, only 1 member (from 125) exceeded the observations; 2024 was well predicted with anomalies &gt;1.5 K.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Google Shape;111;g32fb894b639_0_50" descr="A graph showing different types of temperature&#10;&#10;Description automatically generated">
            <a:extLst>
              <a:ext uri="{FF2B5EF4-FFF2-40B4-BE49-F238E27FC236}">
                <a16:creationId xmlns:a16="http://schemas.microsoft.com/office/drawing/2014/main" id="{285F7547-79FC-28FD-8CB4-CBC22932AF7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1628" y="1849488"/>
            <a:ext cx="2786449" cy="2678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0;g32fb894b639_0_50" descr="A comparison of the average temperature&#10;&#10;Description automatically generated">
            <a:extLst>
              <a:ext uri="{FF2B5EF4-FFF2-40B4-BE49-F238E27FC236}">
                <a16:creationId xmlns:a16="http://schemas.microsoft.com/office/drawing/2014/main" id="{35B4093B-EC51-28BF-F4F1-9CBD765EFF7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37463" y="2197840"/>
            <a:ext cx="4840015" cy="27489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0320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74744-4E7F-754D-E10B-40B7E968F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6">
            <a:extLst>
              <a:ext uri="{FF2B5EF4-FFF2-40B4-BE49-F238E27FC236}">
                <a16:creationId xmlns:a16="http://schemas.microsoft.com/office/drawing/2014/main" id="{5256D8E8-9322-0704-0162-CFC39A71A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Decadal climate predictions: 2023</a:t>
            </a:r>
            <a:endParaRPr lang="es-ES" dirty="0"/>
          </a:p>
        </p:txBody>
      </p:sp>
      <p:sp>
        <p:nvSpPr>
          <p:cNvPr id="31" name="Google Shape;132;p21">
            <a:extLst>
              <a:ext uri="{FF2B5EF4-FFF2-40B4-BE49-F238E27FC236}">
                <a16:creationId xmlns:a16="http://schemas.microsoft.com/office/drawing/2014/main" id="{2DC98EAB-BE8E-11E1-7816-871BBF0E6E46}"/>
              </a:ext>
            </a:extLst>
          </p:cNvPr>
          <p:cNvSpPr txBox="1"/>
          <p:nvPr/>
        </p:nvSpPr>
        <p:spPr>
          <a:xfrm>
            <a:off x="6148039" y="4869716"/>
            <a:ext cx="2988527" cy="277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457200" eaLnBrk="1" fontAlgn="auto" latinLnBrk="0" hangingPunct="1">
              <a:lnSpc>
                <a:spcPct val="104000"/>
              </a:lnSpc>
              <a:spcBef>
                <a:spcPct val="50000"/>
              </a:spcBef>
              <a:buSzPct val="100000"/>
              <a:buNone/>
              <a:tabLst/>
              <a:defRPr kumimoji="0" sz="1200" kern="0" spc="0" normalizeH="0" baseline="0">
                <a:ln>
                  <a:noFill/>
                </a:ln>
                <a:effectLst/>
                <a:uLnTx/>
                <a:uFillTx/>
                <a:latin typeface="+mn-lt"/>
              </a:defRPr>
            </a:lvl1pPr>
          </a:lstStyle>
          <a:p>
            <a:r>
              <a:rPr lang="es" dirty="0"/>
              <a:t>(Blanchard-Wrigglesworth et al., submitted)</a:t>
            </a:r>
            <a:endParaRPr dirty="0"/>
          </a:p>
        </p:txBody>
      </p:sp>
      <p:sp>
        <p:nvSpPr>
          <p:cNvPr id="32" name="Google Shape;133;p21">
            <a:extLst>
              <a:ext uri="{FF2B5EF4-FFF2-40B4-BE49-F238E27FC236}">
                <a16:creationId xmlns:a16="http://schemas.microsoft.com/office/drawing/2014/main" id="{A059825D-C86F-E027-35B0-A555FF2E12B0}"/>
              </a:ext>
            </a:extLst>
          </p:cNvPr>
          <p:cNvSpPr txBox="1"/>
          <p:nvPr/>
        </p:nvSpPr>
        <p:spPr>
          <a:xfrm>
            <a:off x="107426" y="639694"/>
            <a:ext cx="8950711" cy="120028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just" defTabSz="914378">
              <a:defRPr sz="1800">
                <a:solidFill>
                  <a:srgbClr val="414141"/>
                </a:solidFill>
                <a:latin typeface="+mn-lt"/>
                <a:ea typeface="ＭＳ Ｐゴシック" pitchFamily="34" charset="-128"/>
                <a:cs typeface="Arial" panose="020B0604020202020204" pitchFamily="34" charset="0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Record warmth in 2023 resulted from ENSO and Northern Hemisphere shortwave anomalies:</a:t>
            </a:r>
            <a:endParaRPr lang="es" dirty="0"/>
          </a:p>
          <a:p>
            <a:pPr marL="177800" lvl="0" indent="-177800">
              <a:buClr>
                <a:srgbClr val="41414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dirty="0"/>
              <a:t>100-member ensemble started in Nov 2022: 70% of the 2023 warming was predictable.</a:t>
            </a:r>
          </a:p>
          <a:p>
            <a:pPr marL="177800" lvl="0" indent="-177800">
              <a:buClr>
                <a:srgbClr val="41414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dirty="0"/>
              <a:t>Forecast accuracy depends on forecasting a strong El Niño in 2023 and anomalously high absorbed shortwave radiation in the Northern Hemisphere during spring and summer 2023.</a:t>
            </a:r>
          </a:p>
        </p:txBody>
      </p:sp>
      <p:sp>
        <p:nvSpPr>
          <p:cNvPr id="36" name="Google Shape;137;p21">
            <a:extLst>
              <a:ext uri="{FF2B5EF4-FFF2-40B4-BE49-F238E27FC236}">
                <a16:creationId xmlns:a16="http://schemas.microsoft.com/office/drawing/2014/main" id="{8F44ACAC-0CAA-D1AA-12D4-7F972CAFD295}"/>
              </a:ext>
            </a:extLst>
          </p:cNvPr>
          <p:cNvSpPr txBox="1"/>
          <p:nvPr/>
        </p:nvSpPr>
        <p:spPr>
          <a:xfrm>
            <a:off x="29352" y="1919994"/>
            <a:ext cx="4304955" cy="350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1500">
                <a:solidFill>
                  <a:srgbClr val="414141"/>
                </a:solidFill>
                <a:latin typeface="+mn-lt"/>
              </a:defRPr>
            </a:lvl1pPr>
          </a:lstStyle>
          <a:p>
            <a:r>
              <a:rPr lang="en-GB" sz="1400" dirty="0"/>
              <a:t>2023 annual-mean near-surface temperature anomalies</a:t>
            </a:r>
          </a:p>
        </p:txBody>
      </p:sp>
      <p:sp>
        <p:nvSpPr>
          <p:cNvPr id="37" name="Google Shape;138;p21">
            <a:extLst>
              <a:ext uri="{FF2B5EF4-FFF2-40B4-BE49-F238E27FC236}">
                <a16:creationId xmlns:a16="http://schemas.microsoft.com/office/drawing/2014/main" id="{8E3773F5-EA33-0061-04CD-5FC06B34FA77}"/>
              </a:ext>
            </a:extLst>
          </p:cNvPr>
          <p:cNvSpPr txBox="1"/>
          <p:nvPr/>
        </p:nvSpPr>
        <p:spPr>
          <a:xfrm>
            <a:off x="4992852" y="2189669"/>
            <a:ext cx="3553521" cy="35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>
                <a:solidFill>
                  <a:srgbClr val="414141"/>
                </a:solidFill>
                <a:latin typeface="+mn-lt"/>
              </a:defRPr>
            </a:lvl1pPr>
          </a:lstStyle>
          <a:p>
            <a:r>
              <a:rPr lang="es" dirty="0"/>
              <a:t>Global-mean near-surface air temperature</a:t>
            </a:r>
            <a:endParaRPr dirty="0"/>
          </a:p>
        </p:txBody>
      </p:sp>
      <p:pic>
        <p:nvPicPr>
          <p:cNvPr id="4" name="Google Shape;202;p26">
            <a:extLst>
              <a:ext uri="{FF2B5EF4-FFF2-40B4-BE49-F238E27FC236}">
                <a16:creationId xmlns:a16="http://schemas.microsoft.com/office/drawing/2014/main" id="{A5219631-EF67-DDB5-0589-F61A0E3FE9D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r="14522"/>
          <a:stretch/>
        </p:blipFill>
        <p:spPr>
          <a:xfrm>
            <a:off x="3683117" y="2526766"/>
            <a:ext cx="5535223" cy="2342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4C39C72-E213-E292-A989-C80A314816D6}"/>
              </a:ext>
            </a:extLst>
          </p:cNvPr>
          <p:cNvGrpSpPr/>
          <p:nvPr/>
        </p:nvGrpSpPr>
        <p:grpSpPr>
          <a:xfrm>
            <a:off x="31387" y="2256033"/>
            <a:ext cx="4057829" cy="2243092"/>
            <a:chOff x="31387" y="2256033"/>
            <a:chExt cx="4057829" cy="2243092"/>
          </a:xfrm>
        </p:grpSpPr>
        <p:pic>
          <p:nvPicPr>
            <p:cNvPr id="5" name="Google Shape;205;p26">
              <a:extLst>
                <a:ext uri="{FF2B5EF4-FFF2-40B4-BE49-F238E27FC236}">
                  <a16:creationId xmlns:a16="http://schemas.microsoft.com/office/drawing/2014/main" id="{F05C6D67-AF1A-BF78-B3DC-D71558A2496F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">
              <a:alphaModFix/>
            </a:blip>
            <a:srcRect l="15304" t="8671" r="36667" b="14122"/>
            <a:stretch/>
          </p:blipFill>
          <p:spPr>
            <a:xfrm>
              <a:off x="31387" y="3292512"/>
              <a:ext cx="4057829" cy="10351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205;p26">
              <a:extLst>
                <a:ext uri="{FF2B5EF4-FFF2-40B4-BE49-F238E27FC236}">
                  <a16:creationId xmlns:a16="http://schemas.microsoft.com/office/drawing/2014/main" id="{02F7C03C-A644-3928-459E-0FDCBDFBAD18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">
              <a:alphaModFix/>
            </a:blip>
            <a:srcRect l="65761" t="7159" r="11696" b="15631"/>
            <a:stretch/>
          </p:blipFill>
          <p:spPr>
            <a:xfrm>
              <a:off x="1110897" y="2256033"/>
              <a:ext cx="1913675" cy="10400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205;p26">
              <a:extLst>
                <a:ext uri="{FF2B5EF4-FFF2-40B4-BE49-F238E27FC236}">
                  <a16:creationId xmlns:a16="http://schemas.microsoft.com/office/drawing/2014/main" id="{142F3305-22C5-3794-2BE3-EE0808259F1A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">
              <a:alphaModFix/>
            </a:blip>
            <a:srcRect l="35751" t="84266" r="32394" b="3381"/>
            <a:stretch/>
          </p:blipFill>
          <p:spPr>
            <a:xfrm>
              <a:off x="377913" y="4291745"/>
              <a:ext cx="3369944" cy="20738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79165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924CB-51FD-CC02-24D5-F2BCBF6F8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6">
            <a:extLst>
              <a:ext uri="{FF2B5EF4-FFF2-40B4-BE49-F238E27FC236}">
                <a16:creationId xmlns:a16="http://schemas.microsoft.com/office/drawing/2014/main" id="{3CC2A565-2A44-676E-9B79-ACD25C158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Decadal climate predictions: signal-to-noise paradox cycle</a:t>
            </a:r>
            <a:endParaRPr lang="es-ES" dirty="0"/>
          </a:p>
        </p:txBody>
      </p:sp>
      <p:sp>
        <p:nvSpPr>
          <p:cNvPr id="31" name="Google Shape;132;p21">
            <a:extLst>
              <a:ext uri="{FF2B5EF4-FFF2-40B4-BE49-F238E27FC236}">
                <a16:creationId xmlns:a16="http://schemas.microsoft.com/office/drawing/2014/main" id="{02E75448-0C2C-40A1-4A27-9B86CA674B86}"/>
              </a:ext>
            </a:extLst>
          </p:cNvPr>
          <p:cNvSpPr txBox="1"/>
          <p:nvPr/>
        </p:nvSpPr>
        <p:spPr>
          <a:xfrm>
            <a:off x="7344937" y="4869716"/>
            <a:ext cx="1791629" cy="277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457200" eaLnBrk="1" fontAlgn="auto" latinLnBrk="0" hangingPunct="1">
              <a:lnSpc>
                <a:spcPct val="104000"/>
              </a:lnSpc>
              <a:spcBef>
                <a:spcPct val="50000"/>
              </a:spcBef>
              <a:buSzPct val="100000"/>
              <a:buNone/>
              <a:tabLst/>
              <a:defRPr kumimoji="0" sz="1200" kern="0" spc="0" normalizeH="0" baseline="0">
                <a:ln>
                  <a:noFill/>
                </a:ln>
                <a:effectLst/>
                <a:uLnTx/>
                <a:uFillTx/>
                <a:latin typeface="+mn-lt"/>
              </a:defRPr>
            </a:lvl1pPr>
          </a:lstStyle>
          <a:p>
            <a:r>
              <a:rPr lang="es" dirty="0"/>
              <a:t>(Mahmood et al., 2025)</a:t>
            </a:r>
            <a:endParaRPr dirty="0"/>
          </a:p>
        </p:txBody>
      </p:sp>
      <p:sp>
        <p:nvSpPr>
          <p:cNvPr id="32" name="Google Shape;133;p21">
            <a:extLst>
              <a:ext uri="{FF2B5EF4-FFF2-40B4-BE49-F238E27FC236}">
                <a16:creationId xmlns:a16="http://schemas.microsoft.com/office/drawing/2014/main" id="{83E1C7E5-D961-EF26-5BFD-F5A403B00483}"/>
              </a:ext>
            </a:extLst>
          </p:cNvPr>
          <p:cNvSpPr txBox="1"/>
          <p:nvPr/>
        </p:nvSpPr>
        <p:spPr>
          <a:xfrm>
            <a:off x="107426" y="639694"/>
            <a:ext cx="8950711" cy="92328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just" defTabSz="914378">
              <a:defRPr sz="1800">
                <a:solidFill>
                  <a:srgbClr val="414141"/>
                </a:solidFill>
                <a:latin typeface="+mn-lt"/>
                <a:ea typeface="ＭＳ Ｐゴシック" pitchFamily="34" charset="-128"/>
                <a:cs typeface="Arial" panose="020B0604020202020204" pitchFamily="34" charset="0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 dirty="0"/>
              <a:t>Perfect-model decadal predictions (i.e., ensemble initialised every year over 1960-2005 from a continuous historical simulation) with EC-Earth3 are also affected by the </a:t>
            </a:r>
            <a:r>
              <a:rPr lang="en-GB" dirty="0"/>
              <a:t>signal-to-noise paradox measured by the </a:t>
            </a:r>
            <a:r>
              <a:rPr lang="en" sz="1800" b="0" strike="noStrike" spc="-1" dirty="0">
                <a:ea typeface="Arial"/>
              </a:rPr>
              <a:t>RPC = sqrt(r</a:t>
            </a:r>
            <a:r>
              <a:rPr lang="en" sz="1800" b="0" strike="noStrike" spc="-1" baseline="30000" dirty="0">
                <a:ea typeface="Arial"/>
              </a:rPr>
              <a:t>2</a:t>
            </a:r>
            <a:r>
              <a:rPr lang="en" sz="1800" b="0" strike="noStrike" spc="-1" baseline="-25000" dirty="0">
                <a:ea typeface="Arial"/>
              </a:rPr>
              <a:t>(em,o)</a:t>
            </a:r>
            <a:r>
              <a:rPr lang="en" sz="1800" b="0" strike="noStrike" spc="-1" dirty="0">
                <a:ea typeface="Arial"/>
              </a:rPr>
              <a:t>/r</a:t>
            </a:r>
            <a:r>
              <a:rPr lang="en" sz="1800" b="0" strike="noStrike" spc="-1" baseline="30000" dirty="0">
                <a:ea typeface="Arial"/>
              </a:rPr>
              <a:t>2</a:t>
            </a:r>
            <a:r>
              <a:rPr lang="en" sz="1800" b="0" strike="noStrike" spc="-1" baseline="-25000" dirty="0">
                <a:ea typeface="Arial"/>
              </a:rPr>
              <a:t>(em,m)</a:t>
            </a:r>
            <a:r>
              <a:rPr lang="en" sz="1800" b="0" strike="noStrike" spc="-1" dirty="0">
                <a:ea typeface="Arial"/>
              </a:rPr>
              <a:t>)&gt;1. And this is counterintuitive.</a:t>
            </a:r>
            <a:endParaRPr lang="en-GB" noProof="0" dirty="0"/>
          </a:p>
        </p:txBody>
      </p:sp>
      <p:pic>
        <p:nvPicPr>
          <p:cNvPr id="5" name="Picture 4" descr="A group of different colored maps&#10;&#10;AI-generated content may be incorrect.">
            <a:extLst>
              <a:ext uri="{FF2B5EF4-FFF2-40B4-BE49-F238E27FC236}">
                <a16:creationId xmlns:a16="http://schemas.microsoft.com/office/drawing/2014/main" id="{0EEFDC12-9627-25B4-1CD1-34590558A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557" y="1667913"/>
            <a:ext cx="6846849" cy="3290970"/>
          </a:xfrm>
          <a:prstGeom prst="rect">
            <a:avLst/>
          </a:prstGeom>
        </p:spPr>
      </p:pic>
      <p:sp>
        <p:nvSpPr>
          <p:cNvPr id="6" name="Google Shape;137;p21">
            <a:extLst>
              <a:ext uri="{FF2B5EF4-FFF2-40B4-BE49-F238E27FC236}">
                <a16:creationId xmlns:a16="http://schemas.microsoft.com/office/drawing/2014/main" id="{49AE4ECB-5DDA-ED95-58F3-11A8D6118009}"/>
              </a:ext>
            </a:extLst>
          </p:cNvPr>
          <p:cNvSpPr txBox="1"/>
          <p:nvPr/>
        </p:nvSpPr>
        <p:spPr>
          <a:xfrm>
            <a:off x="66522" y="1860522"/>
            <a:ext cx="2052205" cy="1254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1500">
                <a:solidFill>
                  <a:srgbClr val="414141"/>
                </a:solidFill>
                <a:latin typeface="+mn-lt"/>
              </a:defRPr>
            </a:lvl1pPr>
          </a:lstStyle>
          <a:p>
            <a:r>
              <a:rPr lang="en-GB" sz="1400" dirty="0"/>
              <a:t>Metrics for the perfect-model 10-member hindcasts for near-surface air temperature (forecast period 2-9)</a:t>
            </a:r>
          </a:p>
        </p:txBody>
      </p:sp>
      <p:sp>
        <p:nvSpPr>
          <p:cNvPr id="7" name="Google Shape;137;p21">
            <a:extLst>
              <a:ext uri="{FF2B5EF4-FFF2-40B4-BE49-F238E27FC236}">
                <a16:creationId xmlns:a16="http://schemas.microsoft.com/office/drawing/2014/main" id="{720C4798-A2C8-60AE-FF17-10EEB456CF3C}"/>
              </a:ext>
            </a:extLst>
          </p:cNvPr>
          <p:cNvSpPr txBox="1"/>
          <p:nvPr/>
        </p:nvSpPr>
        <p:spPr>
          <a:xfrm>
            <a:off x="62808" y="3246985"/>
            <a:ext cx="2052205" cy="1254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1500">
                <a:solidFill>
                  <a:srgbClr val="414141"/>
                </a:solidFill>
                <a:latin typeface="+mn-lt"/>
              </a:defRPr>
            </a:lvl1pPr>
          </a:lstStyle>
          <a:p>
            <a:r>
              <a:rPr lang="en-GB" sz="1400" dirty="0"/>
              <a:t>Metrics for the DCPP-A 10-member hindcasts for near-surface air temperature (forecast period 2-9)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3BD012-EBC6-4E6E-1D07-CBD61801D0CB}"/>
              </a:ext>
            </a:extLst>
          </p:cNvPr>
          <p:cNvSpPr/>
          <p:nvPr/>
        </p:nvSpPr>
        <p:spPr>
          <a:xfrm>
            <a:off x="6612675" y="1608441"/>
            <a:ext cx="2241393" cy="32835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4575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B2554-A914-EC3D-BE29-C51F1C811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6">
            <a:extLst>
              <a:ext uri="{FF2B5EF4-FFF2-40B4-BE49-F238E27FC236}">
                <a16:creationId xmlns:a16="http://schemas.microsoft.com/office/drawing/2014/main" id="{4F0F2FE7-8E68-540F-E785-74F7B7B7B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Decadal climate predictions: signal-to-noise paradox cycle</a:t>
            </a:r>
            <a:endParaRPr lang="es-ES" dirty="0"/>
          </a:p>
        </p:txBody>
      </p:sp>
      <p:sp>
        <p:nvSpPr>
          <p:cNvPr id="31" name="Google Shape;132;p21">
            <a:extLst>
              <a:ext uri="{FF2B5EF4-FFF2-40B4-BE49-F238E27FC236}">
                <a16:creationId xmlns:a16="http://schemas.microsoft.com/office/drawing/2014/main" id="{E851403E-42C4-90FC-FC6F-28CA531F6CC3}"/>
              </a:ext>
            </a:extLst>
          </p:cNvPr>
          <p:cNvSpPr txBox="1"/>
          <p:nvPr/>
        </p:nvSpPr>
        <p:spPr>
          <a:xfrm>
            <a:off x="7344937" y="4869716"/>
            <a:ext cx="1791629" cy="277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457200" eaLnBrk="1" fontAlgn="auto" latinLnBrk="0" hangingPunct="1">
              <a:lnSpc>
                <a:spcPct val="104000"/>
              </a:lnSpc>
              <a:spcBef>
                <a:spcPct val="50000"/>
              </a:spcBef>
              <a:buSzPct val="100000"/>
              <a:buNone/>
              <a:tabLst/>
              <a:defRPr kumimoji="0" sz="1200" kern="0" spc="0" normalizeH="0" baseline="0">
                <a:ln>
                  <a:noFill/>
                </a:ln>
                <a:effectLst/>
                <a:uLnTx/>
                <a:uFillTx/>
                <a:latin typeface="+mn-lt"/>
              </a:defRPr>
            </a:lvl1pPr>
          </a:lstStyle>
          <a:p>
            <a:r>
              <a:rPr lang="es" dirty="0"/>
              <a:t>(Mahmood et al., 2025)</a:t>
            </a:r>
            <a:endParaRPr dirty="0"/>
          </a:p>
        </p:txBody>
      </p:sp>
      <p:sp>
        <p:nvSpPr>
          <p:cNvPr id="32" name="Google Shape;133;p21">
            <a:extLst>
              <a:ext uri="{FF2B5EF4-FFF2-40B4-BE49-F238E27FC236}">
                <a16:creationId xmlns:a16="http://schemas.microsoft.com/office/drawing/2014/main" id="{3F96818F-AA21-50E6-A1AE-F0F9EB84A2C6}"/>
              </a:ext>
            </a:extLst>
          </p:cNvPr>
          <p:cNvSpPr txBox="1"/>
          <p:nvPr/>
        </p:nvSpPr>
        <p:spPr>
          <a:xfrm>
            <a:off x="107426" y="639694"/>
            <a:ext cx="8950711" cy="92328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just" defTabSz="914378">
              <a:defRPr sz="1800">
                <a:solidFill>
                  <a:srgbClr val="414141"/>
                </a:solidFill>
                <a:latin typeface="+mn-lt"/>
                <a:ea typeface="ＭＳ Ｐゴシック" pitchFamily="34" charset="-128"/>
                <a:cs typeface="Arial" panose="020B0604020202020204" pitchFamily="34" charset="0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 dirty="0"/>
              <a:t>Coincidentally, difference in lag-1 autocorrelation between the ensemble members and the reference (observation in DCPP-A and continuous historical simulation in the </a:t>
            </a:r>
            <a:r>
              <a:rPr lang="en-GB" dirty="0"/>
              <a:t>p</a:t>
            </a:r>
            <a:r>
              <a:rPr lang="en-GB" noProof="0" dirty="0" err="1"/>
              <a:t>erfect</a:t>
            </a:r>
            <a:r>
              <a:rPr lang="en-GB" noProof="0" dirty="0"/>
              <a:t>-model predictions) is always negative, which affects the nature of </a:t>
            </a:r>
            <a:r>
              <a:rPr lang="en" sz="1800" b="0" strike="noStrike" spc="-1" dirty="0">
                <a:ea typeface="Arial"/>
              </a:rPr>
              <a:t>r</a:t>
            </a:r>
            <a:r>
              <a:rPr lang="en" sz="1800" b="0" strike="noStrike" spc="-1" baseline="30000" dirty="0">
                <a:ea typeface="Arial"/>
              </a:rPr>
              <a:t>2</a:t>
            </a:r>
            <a:r>
              <a:rPr lang="en" sz="1800" b="0" strike="noStrike" spc="-1" baseline="-25000" dirty="0">
                <a:ea typeface="Arial"/>
              </a:rPr>
              <a:t>(em,o)</a:t>
            </a:r>
            <a:r>
              <a:rPr lang="en" sz="1800" b="0" strike="noStrike" spc="-1" dirty="0">
                <a:ea typeface="Arial"/>
              </a:rPr>
              <a:t> and r</a:t>
            </a:r>
            <a:r>
              <a:rPr lang="en" sz="1800" b="0" strike="noStrike" spc="-1" baseline="30000" dirty="0">
                <a:ea typeface="Arial"/>
              </a:rPr>
              <a:t>2</a:t>
            </a:r>
            <a:r>
              <a:rPr lang="en" sz="1800" b="0" strike="noStrike" spc="-1" baseline="-25000" dirty="0">
                <a:ea typeface="Arial"/>
              </a:rPr>
              <a:t>(em,m)</a:t>
            </a:r>
            <a:r>
              <a:rPr lang="en-GB" noProof="0" dirty="0"/>
              <a:t>.</a:t>
            </a:r>
          </a:p>
        </p:txBody>
      </p:sp>
      <p:sp>
        <p:nvSpPr>
          <p:cNvPr id="6" name="Google Shape;137;p21">
            <a:extLst>
              <a:ext uri="{FF2B5EF4-FFF2-40B4-BE49-F238E27FC236}">
                <a16:creationId xmlns:a16="http://schemas.microsoft.com/office/drawing/2014/main" id="{02F275FF-2EF0-68F6-619B-75BB95CC387A}"/>
              </a:ext>
            </a:extLst>
          </p:cNvPr>
          <p:cNvSpPr txBox="1"/>
          <p:nvPr/>
        </p:nvSpPr>
        <p:spPr>
          <a:xfrm>
            <a:off x="66522" y="1986900"/>
            <a:ext cx="2052205" cy="1254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1500">
                <a:solidFill>
                  <a:srgbClr val="414141"/>
                </a:solidFill>
                <a:latin typeface="+mn-lt"/>
              </a:defRPr>
            </a:lvl1pPr>
          </a:lstStyle>
          <a:p>
            <a:r>
              <a:rPr lang="en-GB" sz="1400" dirty="0"/>
              <a:t>Metrics for the perfect-model 10-member hindcasts for near-surface air temperature (forecast period 2-9)</a:t>
            </a:r>
          </a:p>
        </p:txBody>
      </p:sp>
      <p:sp>
        <p:nvSpPr>
          <p:cNvPr id="7" name="Google Shape;137;p21">
            <a:extLst>
              <a:ext uri="{FF2B5EF4-FFF2-40B4-BE49-F238E27FC236}">
                <a16:creationId xmlns:a16="http://schemas.microsoft.com/office/drawing/2014/main" id="{A048D92A-E59D-B077-DECC-C0C02238891A}"/>
              </a:ext>
            </a:extLst>
          </p:cNvPr>
          <p:cNvSpPr txBox="1"/>
          <p:nvPr/>
        </p:nvSpPr>
        <p:spPr>
          <a:xfrm>
            <a:off x="62808" y="3373363"/>
            <a:ext cx="2052205" cy="1254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1500">
                <a:solidFill>
                  <a:srgbClr val="414141"/>
                </a:solidFill>
                <a:latin typeface="+mn-lt"/>
              </a:defRPr>
            </a:lvl1pPr>
          </a:lstStyle>
          <a:p>
            <a:r>
              <a:rPr lang="en-GB" sz="1400" dirty="0"/>
              <a:t>Metrics for the DCPP-A 10-member hindcasts for near-surface air temperature (forecast period 2-9)</a:t>
            </a:r>
          </a:p>
        </p:txBody>
      </p:sp>
      <p:pic>
        <p:nvPicPr>
          <p:cNvPr id="2" name="Google Shape;95;p 2">
            <a:extLst>
              <a:ext uri="{FF2B5EF4-FFF2-40B4-BE49-F238E27FC236}">
                <a16:creationId xmlns:a16="http://schemas.microsoft.com/office/drawing/2014/main" id="{7358261A-BDCC-EAF6-EFAA-379AF45BF2D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124360" y="1502244"/>
            <a:ext cx="4893480" cy="36115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043177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3C67C-7758-1A92-C1AE-EA076FCE8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6">
            <a:extLst>
              <a:ext uri="{FF2B5EF4-FFF2-40B4-BE49-F238E27FC236}">
                <a16:creationId xmlns:a16="http://schemas.microsoft.com/office/drawing/2014/main" id="{98A6DA8C-464B-8F66-3A05-184B4F584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Decadal climate predictions: signal-to-noise paradox cycle</a:t>
            </a:r>
            <a:endParaRPr lang="es-ES" dirty="0"/>
          </a:p>
        </p:txBody>
      </p:sp>
      <p:sp>
        <p:nvSpPr>
          <p:cNvPr id="31" name="Google Shape;132;p21">
            <a:extLst>
              <a:ext uri="{FF2B5EF4-FFF2-40B4-BE49-F238E27FC236}">
                <a16:creationId xmlns:a16="http://schemas.microsoft.com/office/drawing/2014/main" id="{E7B033A5-A37A-5DEF-F505-77D6B1A4C23B}"/>
              </a:ext>
            </a:extLst>
          </p:cNvPr>
          <p:cNvSpPr txBox="1"/>
          <p:nvPr/>
        </p:nvSpPr>
        <p:spPr>
          <a:xfrm>
            <a:off x="7344937" y="4869716"/>
            <a:ext cx="1791629" cy="277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457200" eaLnBrk="1" fontAlgn="auto" latinLnBrk="0" hangingPunct="1">
              <a:lnSpc>
                <a:spcPct val="104000"/>
              </a:lnSpc>
              <a:spcBef>
                <a:spcPct val="50000"/>
              </a:spcBef>
              <a:buSzPct val="100000"/>
              <a:buNone/>
              <a:tabLst/>
              <a:defRPr kumimoji="0" sz="1200" kern="0" spc="0" normalizeH="0" baseline="0">
                <a:ln>
                  <a:noFill/>
                </a:ln>
                <a:effectLst/>
                <a:uLnTx/>
                <a:uFillTx/>
                <a:latin typeface="+mn-lt"/>
              </a:defRPr>
            </a:lvl1pPr>
          </a:lstStyle>
          <a:p>
            <a:r>
              <a:rPr lang="es" dirty="0"/>
              <a:t>(Mahmood et al., 2025)</a:t>
            </a:r>
            <a:endParaRPr dirty="0"/>
          </a:p>
        </p:txBody>
      </p:sp>
      <p:sp>
        <p:nvSpPr>
          <p:cNvPr id="32" name="Google Shape;133;p21">
            <a:extLst>
              <a:ext uri="{FF2B5EF4-FFF2-40B4-BE49-F238E27FC236}">
                <a16:creationId xmlns:a16="http://schemas.microsoft.com/office/drawing/2014/main" id="{16714598-1259-29F0-5007-E5DEFC2D6C82}"/>
              </a:ext>
            </a:extLst>
          </p:cNvPr>
          <p:cNvSpPr txBox="1"/>
          <p:nvPr/>
        </p:nvSpPr>
        <p:spPr>
          <a:xfrm>
            <a:off x="107426" y="639694"/>
            <a:ext cx="8950711" cy="92328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just" defTabSz="914378">
              <a:defRPr sz="1800">
                <a:solidFill>
                  <a:srgbClr val="414141"/>
                </a:solidFill>
                <a:latin typeface="+mn-lt"/>
                <a:ea typeface="ＭＳ Ｐゴシック" pitchFamily="34" charset="-128"/>
                <a:cs typeface="Arial" panose="020B0604020202020204" pitchFamily="34" charset="0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 dirty="0"/>
              <a:t>Coincidentally, difference in lag-1 autocorrelation between the ensemble members and the reference (observation in DCPP-A and continuous historical simulation in the </a:t>
            </a:r>
            <a:r>
              <a:rPr lang="en-GB" dirty="0"/>
              <a:t>p</a:t>
            </a:r>
            <a:r>
              <a:rPr lang="en-GB" noProof="0" dirty="0" err="1"/>
              <a:t>erfect</a:t>
            </a:r>
            <a:r>
              <a:rPr lang="en-GB" noProof="0" dirty="0"/>
              <a:t>-model predictions) is always negative, which affects the nature of </a:t>
            </a:r>
            <a:r>
              <a:rPr lang="en" sz="1800" b="0" strike="noStrike" spc="-1" dirty="0">
                <a:ea typeface="Arial"/>
              </a:rPr>
              <a:t>r</a:t>
            </a:r>
            <a:r>
              <a:rPr lang="en" sz="1800" b="0" strike="noStrike" spc="-1" baseline="30000" dirty="0">
                <a:ea typeface="Arial"/>
              </a:rPr>
              <a:t>2</a:t>
            </a:r>
            <a:r>
              <a:rPr lang="en" sz="1800" b="0" strike="noStrike" spc="-1" baseline="-25000" dirty="0">
                <a:ea typeface="Arial"/>
              </a:rPr>
              <a:t>(em,o)</a:t>
            </a:r>
            <a:r>
              <a:rPr lang="en" sz="1800" b="0" strike="noStrike" spc="-1" dirty="0">
                <a:ea typeface="Arial"/>
              </a:rPr>
              <a:t> and r</a:t>
            </a:r>
            <a:r>
              <a:rPr lang="en" sz="1800" b="0" strike="noStrike" spc="-1" baseline="30000" dirty="0">
                <a:ea typeface="Arial"/>
              </a:rPr>
              <a:t>2</a:t>
            </a:r>
            <a:r>
              <a:rPr lang="en" sz="1800" b="0" strike="noStrike" spc="-1" baseline="-25000" dirty="0">
                <a:ea typeface="Arial"/>
              </a:rPr>
              <a:t>(em,m)</a:t>
            </a:r>
            <a:r>
              <a:rPr lang="en-GB" noProof="0" dirty="0"/>
              <a:t>.</a:t>
            </a:r>
          </a:p>
        </p:txBody>
      </p:sp>
      <p:sp>
        <p:nvSpPr>
          <p:cNvPr id="6" name="Google Shape;137;p21">
            <a:extLst>
              <a:ext uri="{FF2B5EF4-FFF2-40B4-BE49-F238E27FC236}">
                <a16:creationId xmlns:a16="http://schemas.microsoft.com/office/drawing/2014/main" id="{0D0489F5-9C2B-57F5-AEA6-C5A1958B9B11}"/>
              </a:ext>
            </a:extLst>
          </p:cNvPr>
          <p:cNvSpPr txBox="1"/>
          <p:nvPr/>
        </p:nvSpPr>
        <p:spPr>
          <a:xfrm>
            <a:off x="1962231" y="2854885"/>
            <a:ext cx="750265" cy="444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1500">
                <a:solidFill>
                  <a:srgbClr val="414141"/>
                </a:solidFill>
                <a:latin typeface="+mn-lt"/>
              </a:defRPr>
            </a:lvl1pPr>
          </a:lstStyle>
          <a:p>
            <a:r>
              <a:rPr lang="en" sz="1400" b="0" strike="noStrike" spc="-1" dirty="0">
                <a:ea typeface="Arial"/>
              </a:rPr>
              <a:t>r</a:t>
            </a:r>
            <a:r>
              <a:rPr lang="en" sz="1400" b="0" strike="noStrike" spc="-1" baseline="30000" dirty="0">
                <a:ea typeface="Arial"/>
              </a:rPr>
              <a:t>2</a:t>
            </a:r>
            <a:r>
              <a:rPr lang="en" sz="1400" b="0" strike="noStrike" spc="-1" baseline="-25000" dirty="0">
                <a:ea typeface="Arial"/>
              </a:rPr>
              <a:t>(em,m)</a:t>
            </a:r>
            <a:endParaRPr lang="en-GB" sz="1400" dirty="0"/>
          </a:p>
        </p:txBody>
      </p:sp>
      <p:sp>
        <p:nvSpPr>
          <p:cNvPr id="7" name="Google Shape;137;p21">
            <a:extLst>
              <a:ext uri="{FF2B5EF4-FFF2-40B4-BE49-F238E27FC236}">
                <a16:creationId xmlns:a16="http://schemas.microsoft.com/office/drawing/2014/main" id="{3FA3F622-50C4-0974-CC37-74DD464B5EBD}"/>
              </a:ext>
            </a:extLst>
          </p:cNvPr>
          <p:cNvSpPr txBox="1"/>
          <p:nvPr/>
        </p:nvSpPr>
        <p:spPr>
          <a:xfrm>
            <a:off x="6430536" y="2786117"/>
            <a:ext cx="1962616" cy="581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1500">
                <a:solidFill>
                  <a:srgbClr val="414141"/>
                </a:solidFill>
                <a:latin typeface="+mn-lt"/>
              </a:defRPr>
            </a:lvl1pPr>
          </a:lstStyle>
          <a:p>
            <a:r>
              <a:rPr lang="en-GB" sz="1400" dirty="0"/>
              <a:t>Results for near-surface air temperature</a:t>
            </a:r>
          </a:p>
        </p:txBody>
      </p:sp>
      <p:pic>
        <p:nvPicPr>
          <p:cNvPr id="3" name="Google Shape;101;p18">
            <a:extLst>
              <a:ext uri="{FF2B5EF4-FFF2-40B4-BE49-F238E27FC236}">
                <a16:creationId xmlns:a16="http://schemas.microsoft.com/office/drawing/2014/main" id="{5DBFE4DE-E916-BF56-08D6-25540645D2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5" t="7737" r="54835" b="49738"/>
          <a:stretch/>
        </p:blipFill>
        <p:spPr>
          <a:xfrm>
            <a:off x="2816575" y="1625780"/>
            <a:ext cx="3509882" cy="3483880"/>
          </a:xfrm>
          <a:prstGeom prst="rect">
            <a:avLst/>
          </a:prstGeom>
          <a:ln w="0">
            <a:noFill/>
          </a:ln>
        </p:spPr>
      </p:pic>
      <p:sp>
        <p:nvSpPr>
          <p:cNvPr id="4" name="Google Shape;137;p21">
            <a:extLst>
              <a:ext uri="{FF2B5EF4-FFF2-40B4-BE49-F238E27FC236}">
                <a16:creationId xmlns:a16="http://schemas.microsoft.com/office/drawing/2014/main" id="{9A1AAAAA-E30F-1A11-CD68-C2EB4C7A8FA4}"/>
              </a:ext>
            </a:extLst>
          </p:cNvPr>
          <p:cNvSpPr txBox="1"/>
          <p:nvPr/>
        </p:nvSpPr>
        <p:spPr>
          <a:xfrm>
            <a:off x="6036528" y="4368821"/>
            <a:ext cx="1115121" cy="444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1500">
                <a:solidFill>
                  <a:srgbClr val="414141"/>
                </a:solidFill>
                <a:latin typeface="+mn-lt"/>
              </a:defRPr>
            </a:lvl1pPr>
          </a:lstStyle>
          <a:p>
            <a:r>
              <a:rPr lang="en" sz="1400" b="0" strike="noStrike" spc="-1" dirty="0">
                <a:ea typeface="Arial"/>
              </a:rPr>
              <a:t>r(1)</a:t>
            </a:r>
            <a:r>
              <a:rPr lang="en" sz="1400" b="0" strike="noStrike" spc="-1" baseline="-25000" dirty="0">
                <a:ea typeface="Arial"/>
              </a:rPr>
              <a:t>(em)</a:t>
            </a:r>
            <a:r>
              <a:rPr lang="en-GB" sz="1200" noProof="0" dirty="0"/>
              <a:t>-</a:t>
            </a:r>
            <a:r>
              <a:rPr lang="en" sz="1400" b="0" strike="noStrike" spc="-1" dirty="0">
                <a:ea typeface="Arial"/>
              </a:rPr>
              <a:t>r(1)</a:t>
            </a:r>
            <a:r>
              <a:rPr lang="en" sz="1400" b="0" strike="noStrike" spc="-1" baseline="-25000" dirty="0">
                <a:ea typeface="Arial"/>
              </a:rPr>
              <a:t>(o)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61461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18EA6-02AC-9A80-4E73-C7BD7E65A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6">
            <a:extLst>
              <a:ext uri="{FF2B5EF4-FFF2-40B4-BE49-F238E27FC236}">
                <a16:creationId xmlns:a16="http://schemas.microsoft.com/office/drawing/2014/main" id="{1005CE30-E7C4-09C1-1F4E-CCBADAC5E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Eddy-resolving decadal climate predictions</a:t>
            </a:r>
            <a:endParaRPr lang="es-ES" dirty="0"/>
          </a:p>
        </p:txBody>
      </p:sp>
      <p:sp>
        <p:nvSpPr>
          <p:cNvPr id="31" name="Google Shape;132;p21">
            <a:extLst>
              <a:ext uri="{FF2B5EF4-FFF2-40B4-BE49-F238E27FC236}">
                <a16:creationId xmlns:a16="http://schemas.microsoft.com/office/drawing/2014/main" id="{8121DEA6-DD72-64F1-4F1B-A3BDBF2740FE}"/>
              </a:ext>
            </a:extLst>
          </p:cNvPr>
          <p:cNvSpPr txBox="1"/>
          <p:nvPr/>
        </p:nvSpPr>
        <p:spPr>
          <a:xfrm>
            <a:off x="7880944" y="4869716"/>
            <a:ext cx="1255622" cy="277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457200" eaLnBrk="1" fontAlgn="auto" latinLnBrk="0" hangingPunct="1">
              <a:lnSpc>
                <a:spcPct val="104000"/>
              </a:lnSpc>
              <a:spcBef>
                <a:spcPct val="50000"/>
              </a:spcBef>
              <a:buSzPct val="100000"/>
              <a:buNone/>
              <a:tabLst/>
              <a:defRPr kumimoji="0" sz="1200" kern="0" spc="0" normalizeH="0" baseline="0">
                <a:ln>
                  <a:noFill/>
                </a:ln>
                <a:effectLst/>
                <a:uLnTx/>
                <a:uFillTx/>
                <a:latin typeface="+mn-lt"/>
              </a:defRPr>
            </a:lvl1pPr>
          </a:lstStyle>
          <a:p>
            <a:r>
              <a:rPr lang="es" dirty="0"/>
              <a:t>(Pablo Ortega)</a:t>
            </a:r>
            <a:endParaRPr dirty="0"/>
          </a:p>
        </p:txBody>
      </p:sp>
      <p:grpSp>
        <p:nvGrpSpPr>
          <p:cNvPr id="2" name="Google Shape;52;g34158d0cbc6_0_407">
            <a:extLst>
              <a:ext uri="{FF2B5EF4-FFF2-40B4-BE49-F238E27FC236}">
                <a16:creationId xmlns:a16="http://schemas.microsoft.com/office/drawing/2014/main" id="{92589C69-B5A6-0A50-B94D-6B8EF956BB79}"/>
              </a:ext>
            </a:extLst>
          </p:cNvPr>
          <p:cNvGrpSpPr/>
          <p:nvPr/>
        </p:nvGrpSpPr>
        <p:grpSpPr>
          <a:xfrm>
            <a:off x="288786" y="1780529"/>
            <a:ext cx="3951225" cy="1331194"/>
            <a:chOff x="538175" y="1697350"/>
            <a:chExt cx="5268300" cy="1774925"/>
          </a:xfrm>
        </p:grpSpPr>
        <p:sp>
          <p:nvSpPr>
            <p:cNvPr id="5" name="Google Shape;53;g34158d0cbc6_0_407">
              <a:extLst>
                <a:ext uri="{FF2B5EF4-FFF2-40B4-BE49-F238E27FC236}">
                  <a16:creationId xmlns:a16="http://schemas.microsoft.com/office/drawing/2014/main" id="{B966F522-3C0C-128E-AC17-BA55A71D25AC}"/>
                </a:ext>
              </a:extLst>
            </p:cNvPr>
            <p:cNvSpPr/>
            <p:nvPr/>
          </p:nvSpPr>
          <p:spPr>
            <a:xfrm>
              <a:off x="538175" y="1697350"/>
              <a:ext cx="5268300" cy="1774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buSzPts val="1400"/>
              </a:pPr>
              <a:endParaRPr sz="105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" name="Google Shape;54;g34158d0cbc6_0_407">
              <a:extLst>
                <a:ext uri="{FF2B5EF4-FFF2-40B4-BE49-F238E27FC236}">
                  <a16:creationId xmlns:a16="http://schemas.microsoft.com/office/drawing/2014/main" id="{BA425FFA-6766-0075-6722-6B47F942517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09600" y="1710450"/>
              <a:ext cx="5025398" cy="17618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Google Shape;55;g34158d0cbc6_0_407">
            <a:extLst>
              <a:ext uri="{FF2B5EF4-FFF2-40B4-BE49-F238E27FC236}">
                <a16:creationId xmlns:a16="http://schemas.microsoft.com/office/drawing/2014/main" id="{B7630BE1-F1C2-1765-F2CB-C583A62487B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4000" y="3178456"/>
            <a:ext cx="2416013" cy="1232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7;g34158d0cbc6_0_407">
            <a:extLst>
              <a:ext uri="{FF2B5EF4-FFF2-40B4-BE49-F238E27FC236}">
                <a16:creationId xmlns:a16="http://schemas.microsoft.com/office/drawing/2014/main" id="{31DACB99-E129-9117-506B-806167E0EBF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181" y="3179016"/>
            <a:ext cx="1766025" cy="12718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58;g34158d0cbc6_0_407">
            <a:extLst>
              <a:ext uri="{FF2B5EF4-FFF2-40B4-BE49-F238E27FC236}">
                <a16:creationId xmlns:a16="http://schemas.microsoft.com/office/drawing/2014/main" id="{992E01FA-2CB0-74B4-16A8-AA24F73688DF}"/>
              </a:ext>
            </a:extLst>
          </p:cNvPr>
          <p:cNvSpPr txBox="1"/>
          <p:nvPr/>
        </p:nvSpPr>
        <p:spPr>
          <a:xfrm>
            <a:off x="198785" y="939214"/>
            <a:ext cx="4131225" cy="7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>
                <a:solidFill>
                  <a:srgbClr val="414141"/>
                </a:solidFill>
                <a:latin typeface="+mn-lt"/>
              </a:defRPr>
            </a:lvl1pPr>
          </a:lstStyle>
          <a:p>
            <a:r>
              <a:rPr lang="en-GB" noProof="0" dirty="0">
                <a:sym typeface="Avenir"/>
              </a:rPr>
              <a:t>CESM-HRDP shows great skill in the Kuroshio Extension up to 4 yrs ahead,  much higher than for CESM-DPLE (Kim et al., 2023)</a:t>
            </a:r>
          </a:p>
        </p:txBody>
      </p:sp>
      <p:sp>
        <p:nvSpPr>
          <p:cNvPr id="13" name="Google Shape;40;g34158d0cbc6_0_407">
            <a:extLst>
              <a:ext uri="{FF2B5EF4-FFF2-40B4-BE49-F238E27FC236}">
                <a16:creationId xmlns:a16="http://schemas.microsoft.com/office/drawing/2014/main" id="{3F16B823-E6E3-EB09-B4D2-AAC87CF5E0CB}"/>
              </a:ext>
            </a:extLst>
          </p:cNvPr>
          <p:cNvSpPr txBox="1"/>
          <p:nvPr/>
        </p:nvSpPr>
        <p:spPr>
          <a:xfrm>
            <a:off x="4650944" y="665361"/>
            <a:ext cx="4427803" cy="1184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>
                <a:solidFill>
                  <a:srgbClr val="414141"/>
                </a:solidFill>
                <a:latin typeface="+mn-lt"/>
              </a:defRPr>
            </a:lvl1pPr>
          </a:lstStyle>
          <a:p>
            <a:r>
              <a:rPr lang="en-GB" noProof="0" dirty="0">
                <a:sym typeface="Avenir"/>
              </a:rPr>
              <a:t>PREDDYCT will use IFS-NEMO to conduct global scale predictions at 10-km resolution to investigate the role of mesoscale eddies and their interactions on the predictability of  the climate of the North Atlantic region from seasonal to multiannual timescales</a:t>
            </a:r>
          </a:p>
        </p:txBody>
      </p:sp>
      <p:grpSp>
        <p:nvGrpSpPr>
          <p:cNvPr id="14" name="Google Shape;83;g34158d0cbc6_0_448">
            <a:extLst>
              <a:ext uri="{FF2B5EF4-FFF2-40B4-BE49-F238E27FC236}">
                <a16:creationId xmlns:a16="http://schemas.microsoft.com/office/drawing/2014/main" id="{C71F81DE-BAB8-E1F9-FBC9-7526CF586504}"/>
              </a:ext>
            </a:extLst>
          </p:cNvPr>
          <p:cNvGrpSpPr/>
          <p:nvPr/>
        </p:nvGrpSpPr>
        <p:grpSpPr>
          <a:xfrm>
            <a:off x="5385154" y="1944048"/>
            <a:ext cx="3083324" cy="1856700"/>
            <a:chOff x="356329" y="917780"/>
            <a:chExt cx="3048947" cy="1835999"/>
          </a:xfrm>
        </p:grpSpPr>
        <p:pic>
          <p:nvPicPr>
            <p:cNvPr id="15" name="Google Shape;84;g34158d0cbc6_0_448">
              <a:extLst>
                <a:ext uri="{FF2B5EF4-FFF2-40B4-BE49-F238E27FC236}">
                  <a16:creationId xmlns:a16="http://schemas.microsoft.com/office/drawing/2014/main" id="{8D72A053-7BB3-527B-ED72-CF68296ADA2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6329" y="969502"/>
              <a:ext cx="1735758" cy="173575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6" name="Google Shape;85;g34158d0cbc6_0_448" descr="A blue planet with white clouds&#10;&#10;Description automatically generated">
              <a:extLst>
                <a:ext uri="{FF2B5EF4-FFF2-40B4-BE49-F238E27FC236}">
                  <a16:creationId xmlns:a16="http://schemas.microsoft.com/office/drawing/2014/main" id="{6BE03E0F-AEFB-09F0-2FF4-6FE97F5B6A31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569277" y="917780"/>
              <a:ext cx="1835999" cy="183599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8" name="Google Shape;86;g34158d0cbc6_0_448">
              <a:extLst>
                <a:ext uri="{FF2B5EF4-FFF2-40B4-BE49-F238E27FC236}">
                  <a16:creationId xmlns:a16="http://schemas.microsoft.com/office/drawing/2014/main" id="{37AC61EF-133E-AB95-51A7-158E7029848F}"/>
                </a:ext>
              </a:extLst>
            </p:cNvPr>
            <p:cNvSpPr/>
            <p:nvPr/>
          </p:nvSpPr>
          <p:spPr>
            <a:xfrm>
              <a:off x="356329" y="1639748"/>
              <a:ext cx="650908" cy="34235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>
                <a:buSzPts val="2400"/>
              </a:pPr>
              <a:r>
                <a:rPr lang="es-ES" sz="1800" b="1" dirty="0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IFS</a:t>
              </a:r>
              <a:endParaRPr sz="1800" dirty="0">
                <a:solidFill>
                  <a:schemeClr val="lt1"/>
                </a:solidFill>
              </a:endParaRPr>
            </a:p>
          </p:txBody>
        </p:sp>
        <p:sp>
          <p:nvSpPr>
            <p:cNvPr id="19" name="Google Shape;87;g34158d0cbc6_0_448">
              <a:extLst>
                <a:ext uri="{FF2B5EF4-FFF2-40B4-BE49-F238E27FC236}">
                  <a16:creationId xmlns:a16="http://schemas.microsoft.com/office/drawing/2014/main" id="{3E44E13B-26E8-A10B-BBA4-2C52AA5D4166}"/>
                </a:ext>
              </a:extLst>
            </p:cNvPr>
            <p:cNvSpPr/>
            <p:nvPr/>
          </p:nvSpPr>
          <p:spPr>
            <a:xfrm>
              <a:off x="2241262" y="1978873"/>
              <a:ext cx="1025802" cy="34235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>
                <a:buSzPts val="2400"/>
              </a:pPr>
              <a:r>
                <a:rPr lang="es-ES" sz="1800" b="1" dirty="0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NEMO</a:t>
              </a:r>
              <a:endParaRPr sz="1800" dirty="0">
                <a:solidFill>
                  <a:schemeClr val="lt1"/>
                </a:solidFill>
              </a:endParaRPr>
            </a:p>
          </p:txBody>
        </p:sp>
      </p:grpSp>
      <p:pic>
        <p:nvPicPr>
          <p:cNvPr id="20" name="Google Shape;88;g34158d0cbc6_0_448">
            <a:extLst>
              <a:ext uri="{FF2B5EF4-FFF2-40B4-BE49-F238E27FC236}">
                <a16:creationId xmlns:a16="http://schemas.microsoft.com/office/drawing/2014/main" id="{6AEC22AB-631E-DB20-7868-F77B3E5E5D7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8909" t="11789" r="20097" b="25167"/>
          <a:stretch/>
        </p:blipFill>
        <p:spPr>
          <a:xfrm>
            <a:off x="5090661" y="3751682"/>
            <a:ext cx="1176394" cy="62683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89;g34158d0cbc6_0_448">
            <a:extLst>
              <a:ext uri="{FF2B5EF4-FFF2-40B4-BE49-F238E27FC236}">
                <a16:creationId xmlns:a16="http://schemas.microsoft.com/office/drawing/2014/main" id="{C0E821BB-0381-2D3B-057F-D777C40E715D}"/>
              </a:ext>
            </a:extLst>
          </p:cNvPr>
          <p:cNvSpPr txBox="1"/>
          <p:nvPr/>
        </p:nvSpPr>
        <p:spPr>
          <a:xfrm>
            <a:off x="5170456" y="4434031"/>
            <a:ext cx="1982700" cy="383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63" tIns="37781" rIns="75563" bIns="37781" anchor="t" anchorCtr="0">
            <a:spAutoFit/>
          </a:bodyPr>
          <a:lstStyle/>
          <a:p>
            <a:pPr algn="ctr">
              <a:lnSpc>
                <a:spcPct val="70000"/>
              </a:lnSpc>
              <a:buSzPts val="3400"/>
            </a:pPr>
            <a:r>
              <a:rPr lang="es-ES" sz="2550" dirty="0">
                <a:solidFill>
                  <a:srgbClr val="8DA9DB"/>
                </a:solidFill>
                <a:latin typeface="Avenir"/>
                <a:ea typeface="Avenir"/>
                <a:cs typeface="Avenir"/>
                <a:sym typeface="Avenir"/>
              </a:rPr>
              <a:t>P</a:t>
            </a:r>
            <a:r>
              <a:rPr lang="es-ES" sz="2700" dirty="0">
                <a:solidFill>
                  <a:srgbClr val="1E4E79"/>
                </a:solidFill>
                <a:latin typeface="Avenir"/>
                <a:ea typeface="Avenir"/>
                <a:cs typeface="Avenir"/>
                <a:sym typeface="Avenir"/>
              </a:rPr>
              <a:t>R</a:t>
            </a:r>
            <a:r>
              <a:rPr lang="es-ES" sz="285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EDDY</a:t>
            </a:r>
            <a:r>
              <a:rPr lang="es-ES" sz="2700" dirty="0">
                <a:solidFill>
                  <a:srgbClr val="D26517"/>
                </a:solidFill>
                <a:latin typeface="Avenir"/>
                <a:ea typeface="Avenir"/>
                <a:cs typeface="Avenir"/>
                <a:sym typeface="Avenir"/>
              </a:rPr>
              <a:t>C</a:t>
            </a:r>
            <a:r>
              <a:rPr lang="es-ES" sz="2550" dirty="0">
                <a:solidFill>
                  <a:srgbClr val="F4B081"/>
                </a:solidFill>
                <a:latin typeface="Avenir"/>
                <a:ea typeface="Avenir"/>
                <a:cs typeface="Avenir"/>
                <a:sym typeface="Avenir"/>
              </a:rPr>
              <a:t>T</a:t>
            </a:r>
            <a:endParaRPr sz="2550" dirty="0"/>
          </a:p>
        </p:txBody>
      </p:sp>
    </p:spTree>
    <p:extLst>
      <p:ext uri="{BB962C8B-B14F-4D97-AF65-F5344CB8AC3E}">
        <p14:creationId xmlns:p14="http://schemas.microsoft.com/office/powerpoint/2010/main" val="2985402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CFF743F-EDF2-099D-28BB-1BC646F6E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6">
            <a:extLst>
              <a:ext uri="{FF2B5EF4-FFF2-40B4-BE49-F238E27FC236}">
                <a16:creationId xmlns:a16="http://schemas.microsoft.com/office/drawing/2014/main" id="{42099A5E-6106-C074-91D9-35E692185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Decadal predictions by constraining projections</a:t>
            </a:r>
            <a:endParaRPr lang="es-ES" dirty="0"/>
          </a:p>
        </p:txBody>
      </p:sp>
      <p:sp>
        <p:nvSpPr>
          <p:cNvPr id="31" name="Google Shape;132;p21">
            <a:extLst>
              <a:ext uri="{FF2B5EF4-FFF2-40B4-BE49-F238E27FC236}">
                <a16:creationId xmlns:a16="http://schemas.microsoft.com/office/drawing/2014/main" id="{11A4E5D0-CD34-2811-9B68-F1E41F9B86A2}"/>
              </a:ext>
            </a:extLst>
          </p:cNvPr>
          <p:cNvSpPr txBox="1"/>
          <p:nvPr/>
        </p:nvSpPr>
        <p:spPr>
          <a:xfrm>
            <a:off x="5939883" y="4869716"/>
            <a:ext cx="3196683" cy="277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457200" eaLnBrk="1" fontAlgn="auto" latinLnBrk="0" hangingPunct="1">
              <a:lnSpc>
                <a:spcPct val="104000"/>
              </a:lnSpc>
              <a:spcBef>
                <a:spcPct val="50000"/>
              </a:spcBef>
              <a:buSzPct val="100000"/>
              <a:buNone/>
              <a:tabLst/>
              <a:defRPr kumimoji="0" sz="1200" kern="0" spc="0" normalizeH="0" baseline="0">
                <a:ln>
                  <a:noFill/>
                </a:ln>
                <a:effectLst/>
                <a:uLnTx/>
                <a:uFillTx/>
                <a:latin typeface="+mn-lt"/>
              </a:defRPr>
            </a:lvl1pPr>
          </a:lstStyle>
          <a:p>
            <a:r>
              <a:rPr lang="es" dirty="0"/>
              <a:t>Mahmood et al. (2021), Mahmood et al. (2022)</a:t>
            </a:r>
            <a:endParaRPr dirty="0"/>
          </a:p>
        </p:txBody>
      </p:sp>
      <p:sp>
        <p:nvSpPr>
          <p:cNvPr id="32" name="Google Shape;133;p21">
            <a:extLst>
              <a:ext uri="{FF2B5EF4-FFF2-40B4-BE49-F238E27FC236}">
                <a16:creationId xmlns:a16="http://schemas.microsoft.com/office/drawing/2014/main" id="{4104D092-9863-0C65-112D-26CC2FDB754E}"/>
              </a:ext>
            </a:extLst>
          </p:cNvPr>
          <p:cNvSpPr txBox="1"/>
          <p:nvPr/>
        </p:nvSpPr>
        <p:spPr>
          <a:xfrm>
            <a:off x="107427" y="639694"/>
            <a:ext cx="4368518" cy="120028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just" defTabSz="914378">
              <a:defRPr sz="1800">
                <a:solidFill>
                  <a:srgbClr val="414141"/>
                </a:solidFill>
                <a:latin typeface="+mn-lt"/>
                <a:ea typeface="ＭＳ Ｐゴシック" pitchFamily="34" charset="-128"/>
                <a:cs typeface="Arial" panose="020B0604020202020204" pitchFamily="34" charset="0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Font typeface="Arial"/>
              <a:buNone/>
            </a:pPr>
            <a:r>
              <a:rPr lang="en-GB" dirty="0">
                <a:sym typeface="Calibri"/>
              </a:rPr>
              <a:t>Constraining projections based on their agreement with global SST anomaly patterns from observations (‘poor-man initialisation’);</a:t>
            </a:r>
          </a:p>
          <a:p>
            <a:pPr marL="0" lvl="0" indent="0">
              <a:buFont typeface="Arial"/>
              <a:buNone/>
            </a:pPr>
            <a:r>
              <a:rPr lang="en-GB" dirty="0">
                <a:sym typeface="Calibri"/>
              </a:rPr>
              <a:t>212 member simulations from 32 models.</a:t>
            </a:r>
          </a:p>
        </p:txBody>
      </p:sp>
      <p:grpSp>
        <p:nvGrpSpPr>
          <p:cNvPr id="4" name="Google Shape;112;p22">
            <a:extLst>
              <a:ext uri="{FF2B5EF4-FFF2-40B4-BE49-F238E27FC236}">
                <a16:creationId xmlns:a16="http://schemas.microsoft.com/office/drawing/2014/main" id="{F734BA98-E4BD-996A-5CE1-350B309F2503}"/>
              </a:ext>
            </a:extLst>
          </p:cNvPr>
          <p:cNvGrpSpPr/>
          <p:nvPr/>
        </p:nvGrpSpPr>
        <p:grpSpPr>
          <a:xfrm>
            <a:off x="4506464" y="694193"/>
            <a:ext cx="4588126" cy="4220072"/>
            <a:chOff x="6008619" y="1004887"/>
            <a:chExt cx="6117502" cy="5626763"/>
          </a:xfrm>
        </p:grpSpPr>
        <p:pic>
          <p:nvPicPr>
            <p:cNvPr id="5" name="Google Shape;113;p22" descr="schematic_obs-const.pdf">
              <a:extLst>
                <a:ext uri="{FF2B5EF4-FFF2-40B4-BE49-F238E27FC236}">
                  <a16:creationId xmlns:a16="http://schemas.microsoft.com/office/drawing/2014/main" id="{FE2B2053-187D-8DA2-D12E-58C2407A6EEF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224076" y="1004887"/>
              <a:ext cx="5902045" cy="56267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Google Shape;114;p22">
              <a:extLst>
                <a:ext uri="{FF2B5EF4-FFF2-40B4-BE49-F238E27FC236}">
                  <a16:creationId xmlns:a16="http://schemas.microsoft.com/office/drawing/2014/main" id="{EF082AF4-7EDC-EFAB-11D2-7F719A9EB11F}"/>
                </a:ext>
              </a:extLst>
            </p:cNvPr>
            <p:cNvSpPr txBox="1"/>
            <p:nvPr/>
          </p:nvSpPr>
          <p:spPr>
            <a:xfrm rot="-5400000">
              <a:off x="5234019" y="3808539"/>
              <a:ext cx="1826100" cy="276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(un-initialized) projections</a:t>
              </a:r>
              <a:endParaRPr sz="1100"/>
            </a:p>
          </p:txBody>
        </p:sp>
      </p:grpSp>
      <p:pic>
        <p:nvPicPr>
          <p:cNvPr id="7" name="Google Shape;124;p23">
            <a:extLst>
              <a:ext uri="{FF2B5EF4-FFF2-40B4-BE49-F238E27FC236}">
                <a16:creationId xmlns:a16="http://schemas.microsoft.com/office/drawing/2014/main" id="{C4BC51E6-FEA8-6588-3F1A-49DC400006D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7035" r="-152" b="27469"/>
          <a:stretch/>
        </p:blipFill>
        <p:spPr>
          <a:xfrm>
            <a:off x="179561" y="2124000"/>
            <a:ext cx="4284000" cy="223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93927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1DEE1-69D2-7342-A601-C355DDC62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6">
            <a:extLst>
              <a:ext uri="{FF2B5EF4-FFF2-40B4-BE49-F238E27FC236}">
                <a16:creationId xmlns:a16="http://schemas.microsoft.com/office/drawing/2014/main" id="{DF88274F-E6C2-9683-94BD-02E8B19AB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Decadal predictions by constraining projections</a:t>
            </a:r>
            <a:endParaRPr lang="es-ES" dirty="0"/>
          </a:p>
        </p:txBody>
      </p:sp>
      <p:pic>
        <p:nvPicPr>
          <p:cNvPr id="4" name="Google Shape;129;p24" descr="esd-13-1437-2022-f02-web.png">
            <a:extLst>
              <a:ext uri="{FF2B5EF4-FFF2-40B4-BE49-F238E27FC236}">
                <a16:creationId xmlns:a16="http://schemas.microsoft.com/office/drawing/2014/main" id="{F65C3111-A6BC-B4A9-3582-F4452D777FE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558" b="41612"/>
          <a:stretch/>
        </p:blipFill>
        <p:spPr>
          <a:xfrm>
            <a:off x="1650382" y="1202709"/>
            <a:ext cx="6053054" cy="364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37;p21">
            <a:extLst>
              <a:ext uri="{FF2B5EF4-FFF2-40B4-BE49-F238E27FC236}">
                <a16:creationId xmlns:a16="http://schemas.microsoft.com/office/drawing/2014/main" id="{FE6E029E-CF8B-BF99-5E33-583EFA501038}"/>
              </a:ext>
            </a:extLst>
          </p:cNvPr>
          <p:cNvSpPr txBox="1"/>
          <p:nvPr/>
        </p:nvSpPr>
        <p:spPr>
          <a:xfrm>
            <a:off x="1026499" y="670775"/>
            <a:ext cx="7097852" cy="600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1500">
                <a:solidFill>
                  <a:srgbClr val="414141"/>
                </a:solidFill>
                <a:latin typeface="+mn-lt"/>
              </a:defRPr>
            </a:lvl1pPr>
          </a:lstStyle>
          <a:p>
            <a:r>
              <a:rPr lang="en-GB" sz="1400" dirty="0"/>
              <a:t>Ensemble-mean correlation (top row) and residual correlation of 10 and 20-year predictions for near-surface temperature anomalies with nine-year global SST selection and 30 best members</a:t>
            </a:r>
          </a:p>
        </p:txBody>
      </p:sp>
      <p:sp>
        <p:nvSpPr>
          <p:cNvPr id="7" name="Google Shape;132;p21">
            <a:extLst>
              <a:ext uri="{FF2B5EF4-FFF2-40B4-BE49-F238E27FC236}">
                <a16:creationId xmlns:a16="http://schemas.microsoft.com/office/drawing/2014/main" id="{45C694EC-EE0B-7FC2-8381-5401D7FB1543}"/>
              </a:ext>
            </a:extLst>
          </p:cNvPr>
          <p:cNvSpPr txBox="1"/>
          <p:nvPr/>
        </p:nvSpPr>
        <p:spPr>
          <a:xfrm>
            <a:off x="5939883" y="4869716"/>
            <a:ext cx="3196683" cy="277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457200" eaLnBrk="1" fontAlgn="auto" latinLnBrk="0" hangingPunct="1">
              <a:lnSpc>
                <a:spcPct val="104000"/>
              </a:lnSpc>
              <a:spcBef>
                <a:spcPct val="50000"/>
              </a:spcBef>
              <a:buSzPct val="100000"/>
              <a:buNone/>
              <a:tabLst/>
              <a:defRPr kumimoji="0" sz="1200" kern="0" spc="0" normalizeH="0" baseline="0">
                <a:ln>
                  <a:noFill/>
                </a:ln>
                <a:effectLst/>
                <a:uLnTx/>
                <a:uFillTx/>
                <a:latin typeface="+mn-lt"/>
              </a:defRPr>
            </a:lvl1pPr>
          </a:lstStyle>
          <a:p>
            <a:r>
              <a:rPr lang="es" dirty="0"/>
              <a:t>Mahmood et al. (2021), Mahmood et al. (2022)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0527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534A5-9E54-5B7C-58C7-F07879F24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6">
            <a:extLst>
              <a:ext uri="{FF2B5EF4-FFF2-40B4-BE49-F238E27FC236}">
                <a16:creationId xmlns:a16="http://schemas.microsoft.com/office/drawing/2014/main" id="{4D5F4F1C-A1FE-E399-35E0-6D41F4D73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scales of interest</a:t>
            </a:r>
            <a:endParaRPr lang="es-E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F6B828-2A44-9BA6-2E86-06A6FD4E7034}"/>
              </a:ext>
            </a:extLst>
          </p:cNvPr>
          <p:cNvSpPr txBox="1"/>
          <p:nvPr/>
        </p:nvSpPr>
        <p:spPr>
          <a:xfrm>
            <a:off x="6537956" y="4868419"/>
            <a:ext cx="2586026" cy="277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4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tabLst/>
              <a:defRPr/>
            </a:pPr>
            <a:r>
              <a:rPr kumimoji="0" lang="en-GB" alt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Adapted from </a:t>
            </a:r>
            <a:r>
              <a:rPr kumimoji="0" lang="en-GB" altLang="es-E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Meehl</a:t>
            </a:r>
            <a:r>
              <a:rPr kumimoji="0" lang="en-GB" alt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 et al. (2009)</a:t>
            </a:r>
            <a:endParaRPr kumimoji="0" lang="en-US" altLang="es-E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Arial"/>
              <a:sym typeface="Arial"/>
            </a:endParaRPr>
          </a:p>
        </p:txBody>
      </p:sp>
      <p:pic>
        <p:nvPicPr>
          <p:cNvPr id="3" name="Google Shape;142;g2a8c82a76da_0_153">
            <a:extLst>
              <a:ext uri="{FF2B5EF4-FFF2-40B4-BE49-F238E27FC236}">
                <a16:creationId xmlns:a16="http://schemas.microsoft.com/office/drawing/2014/main" id="{DF588F28-855B-76DB-B57B-B1641F38C38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28834" b="16894"/>
          <a:stretch/>
        </p:blipFill>
        <p:spPr>
          <a:xfrm>
            <a:off x="78057" y="690049"/>
            <a:ext cx="8991600" cy="27449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6;g2a8c82a76da_0_153">
            <a:extLst>
              <a:ext uri="{FF2B5EF4-FFF2-40B4-BE49-F238E27FC236}">
                <a16:creationId xmlns:a16="http://schemas.microsoft.com/office/drawing/2014/main" id="{5BDEE86B-CF3E-C267-BD23-3329E0F0CB7B}"/>
              </a:ext>
            </a:extLst>
          </p:cNvPr>
          <p:cNvSpPr txBox="1"/>
          <p:nvPr/>
        </p:nvSpPr>
        <p:spPr>
          <a:xfrm>
            <a:off x="530061" y="2725201"/>
            <a:ext cx="5039400" cy="564674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C0098CC3-320C-53D6-6D7E-439EF5221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533" y="2775288"/>
            <a:ext cx="6042422" cy="52807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0"/>
                  <a:invGamma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3429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050" b="1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A586C317-9B76-6DB4-1817-E62EB4898CE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018109" y="3291327"/>
            <a:ext cx="6401061" cy="528075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chemeClr val="accent1"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marL="0" marR="0" lvl="0" indent="0" algn="ctr" defTabSz="3429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050" b="1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5AC9F04C-A8AC-185B-D21D-02E50FBD3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061" y="2906725"/>
            <a:ext cx="189071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marR="0" lvl="0" indent="0" algn="ctr" defTabSz="3429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altLang="es-E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  <a:sym typeface="Arial"/>
              </a:rPr>
              <a:t>Initial-value driven</a:t>
            </a: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16E0CCFA-D482-E14B-4B18-9C325DB0D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1358" y="3438029"/>
            <a:ext cx="160909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marR="0" lvl="0" indent="0" algn="ctr" defTabSz="3429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altLang="es-E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  <a:sym typeface="Arial"/>
              </a:rPr>
              <a:t>Forcing driven</a:t>
            </a:r>
          </a:p>
        </p:txBody>
      </p:sp>
      <p:sp>
        <p:nvSpPr>
          <p:cNvPr id="11" name="Text Box 16">
            <a:extLst>
              <a:ext uri="{FF2B5EF4-FFF2-40B4-BE49-F238E27FC236}">
                <a16:creationId xmlns:a16="http://schemas.microsoft.com/office/drawing/2014/main" id="{2D3DEA50-C5C7-C3E3-1E6B-DD8B41A9F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6866" y="3864082"/>
            <a:ext cx="770810" cy="30777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342900" eaLnBrk="0" hangingPunct="0">
              <a:spcBef>
                <a:spcPct val="50000"/>
              </a:spcBef>
              <a:defRPr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marR="0" lvl="0" indent="0" algn="ctr" defTabSz="3429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alt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  <a:sym typeface="Arial"/>
              </a:rPr>
              <a:t>MJO</a:t>
            </a:r>
          </a:p>
        </p:txBody>
      </p:sp>
      <p:sp>
        <p:nvSpPr>
          <p:cNvPr id="12" name="Text Box 16">
            <a:extLst>
              <a:ext uri="{FF2B5EF4-FFF2-40B4-BE49-F238E27FC236}">
                <a16:creationId xmlns:a16="http://schemas.microsoft.com/office/drawing/2014/main" id="{620FE321-9D18-48E1-E201-7719249CB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1135" y="3864082"/>
            <a:ext cx="770810" cy="30777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marR="0" lvl="0" indent="0" algn="ctr" defTabSz="3429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alt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  <a:sym typeface="Arial"/>
              </a:rPr>
              <a:t>ENSO</a:t>
            </a:r>
          </a:p>
        </p:txBody>
      </p:sp>
      <p:sp>
        <p:nvSpPr>
          <p:cNvPr id="13" name="Text Box 16">
            <a:extLst>
              <a:ext uri="{FF2B5EF4-FFF2-40B4-BE49-F238E27FC236}">
                <a16:creationId xmlns:a16="http://schemas.microsoft.com/office/drawing/2014/main" id="{DBFD49BE-48A5-0A5B-E4EE-0324D8C4B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7517" y="3864082"/>
            <a:ext cx="770810" cy="30777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342900" eaLnBrk="0" hangingPunct="0">
              <a:spcBef>
                <a:spcPct val="50000"/>
              </a:spcBef>
              <a:defRPr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marR="0" lvl="0" indent="0" algn="ctr" defTabSz="3429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alt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  <a:sym typeface="Arial"/>
              </a:rPr>
              <a:t>AMV</a:t>
            </a:r>
          </a:p>
        </p:txBody>
      </p:sp>
      <p:sp>
        <p:nvSpPr>
          <p:cNvPr id="14" name="Text Box 16">
            <a:extLst>
              <a:ext uri="{FF2B5EF4-FFF2-40B4-BE49-F238E27FC236}">
                <a16:creationId xmlns:a16="http://schemas.microsoft.com/office/drawing/2014/main" id="{8068468A-01E8-FBE8-FC93-06E5F9AD1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6127" y="4208494"/>
            <a:ext cx="1662687" cy="30777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342900" eaLnBrk="0" hangingPunct="0">
              <a:spcBef>
                <a:spcPct val="50000"/>
              </a:spcBef>
              <a:defRPr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marR="0" lvl="0" indent="0" algn="ctr" defTabSz="3429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alt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  <a:sym typeface="Arial"/>
              </a:rPr>
              <a:t>Climate change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29C3EF2-382D-FC7B-D0EE-C4C40C66250A}"/>
              </a:ext>
            </a:extLst>
          </p:cNvPr>
          <p:cNvCxnSpPr>
            <a:cxnSpLocks/>
          </p:cNvCxnSpPr>
          <p:nvPr/>
        </p:nvCxnSpPr>
        <p:spPr>
          <a:xfrm flipH="1">
            <a:off x="530061" y="4362383"/>
            <a:ext cx="200491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E0CB602-E020-8D72-0359-1DB6C2C22B51}"/>
              </a:ext>
            </a:extLst>
          </p:cNvPr>
          <p:cNvCxnSpPr>
            <a:cxnSpLocks/>
          </p:cNvCxnSpPr>
          <p:nvPr/>
        </p:nvCxnSpPr>
        <p:spPr>
          <a:xfrm flipH="1">
            <a:off x="4202598" y="4389543"/>
            <a:ext cx="4216572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ollage of images of different types of air pollution&#10;&#10;AI-generated content may be incorrect.">
            <a:extLst>
              <a:ext uri="{FF2B5EF4-FFF2-40B4-BE49-F238E27FC236}">
                <a16:creationId xmlns:a16="http://schemas.microsoft.com/office/drawing/2014/main" id="{0EEDF428-F498-D394-8175-A99DBE163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633" y="2951985"/>
            <a:ext cx="1455361" cy="133170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43160B3-76EA-9B7D-5FE7-358620E300FE}"/>
              </a:ext>
            </a:extLst>
          </p:cNvPr>
          <p:cNvSpPr/>
          <p:nvPr/>
        </p:nvSpPr>
        <p:spPr>
          <a:xfrm>
            <a:off x="4973444" y="1241502"/>
            <a:ext cx="2259980" cy="7657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274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CA27889-4C03-C3CC-22D1-3BF79FB97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6">
            <a:extLst>
              <a:ext uri="{FF2B5EF4-FFF2-40B4-BE49-F238E27FC236}">
                <a16:creationId xmlns:a16="http://schemas.microsoft.com/office/drawing/2014/main" id="{AA253A08-A7B6-1EEA-BD68-3017F5AE0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Decadal predictions by constraining projections</a:t>
            </a:r>
            <a:endParaRPr lang="es-ES" dirty="0"/>
          </a:p>
        </p:txBody>
      </p:sp>
      <p:sp>
        <p:nvSpPr>
          <p:cNvPr id="6" name="Google Shape;137;p21">
            <a:extLst>
              <a:ext uri="{FF2B5EF4-FFF2-40B4-BE49-F238E27FC236}">
                <a16:creationId xmlns:a16="http://schemas.microsoft.com/office/drawing/2014/main" id="{EB6B7016-16BB-C851-23A3-7726061ADD53}"/>
              </a:ext>
            </a:extLst>
          </p:cNvPr>
          <p:cNvSpPr txBox="1"/>
          <p:nvPr/>
        </p:nvSpPr>
        <p:spPr>
          <a:xfrm>
            <a:off x="1361993" y="670775"/>
            <a:ext cx="6422328" cy="600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1500">
                <a:solidFill>
                  <a:srgbClr val="414141"/>
                </a:solidFill>
                <a:latin typeface="+mn-lt"/>
              </a:defRPr>
            </a:lvl1pPr>
          </a:lstStyle>
          <a:p>
            <a:r>
              <a:rPr lang="en-GB" sz="1400" dirty="0"/>
              <a:t>RPSS (tercile categories) of 10 and 20-year predictions for near-surface temperature anomalies with nine-year global SST selection and 30 best members</a:t>
            </a:r>
          </a:p>
        </p:txBody>
      </p:sp>
      <p:sp>
        <p:nvSpPr>
          <p:cNvPr id="7" name="Google Shape;132;p21">
            <a:extLst>
              <a:ext uri="{FF2B5EF4-FFF2-40B4-BE49-F238E27FC236}">
                <a16:creationId xmlns:a16="http://schemas.microsoft.com/office/drawing/2014/main" id="{C940B292-C9C5-8735-9C20-5C24F00EA61D}"/>
              </a:ext>
            </a:extLst>
          </p:cNvPr>
          <p:cNvSpPr txBox="1"/>
          <p:nvPr/>
        </p:nvSpPr>
        <p:spPr>
          <a:xfrm>
            <a:off x="5939883" y="4869716"/>
            <a:ext cx="3196683" cy="277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457200" eaLnBrk="1" fontAlgn="auto" latinLnBrk="0" hangingPunct="1">
              <a:lnSpc>
                <a:spcPct val="104000"/>
              </a:lnSpc>
              <a:spcBef>
                <a:spcPct val="50000"/>
              </a:spcBef>
              <a:buSzPct val="100000"/>
              <a:buNone/>
              <a:tabLst/>
              <a:defRPr kumimoji="0" sz="1200" kern="0" spc="0" normalizeH="0" baseline="0">
                <a:ln>
                  <a:noFill/>
                </a:ln>
                <a:effectLst/>
                <a:uLnTx/>
                <a:uFillTx/>
                <a:latin typeface="+mn-lt"/>
              </a:defRPr>
            </a:lvl1pPr>
          </a:lstStyle>
          <a:p>
            <a:r>
              <a:rPr lang="es" dirty="0"/>
              <a:t>Mahmood et al. (2021), Mahmood et al. (2022)</a:t>
            </a:r>
            <a:endParaRPr dirty="0"/>
          </a:p>
        </p:txBody>
      </p:sp>
      <p:pic>
        <p:nvPicPr>
          <p:cNvPr id="2" name="Google Shape;141;p25" descr="esd-13-1437-2022-f02-web.png">
            <a:extLst>
              <a:ext uri="{FF2B5EF4-FFF2-40B4-BE49-F238E27FC236}">
                <a16:creationId xmlns:a16="http://schemas.microsoft.com/office/drawing/2014/main" id="{532EC387-0979-3DD6-257D-22E052E2065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409" t="59913"/>
          <a:stretch/>
        </p:blipFill>
        <p:spPr>
          <a:xfrm>
            <a:off x="1463435" y="1326812"/>
            <a:ext cx="6237002" cy="25746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258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35452-FD6D-D3C4-5F90-65A321133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6">
            <a:extLst>
              <a:ext uri="{FF2B5EF4-FFF2-40B4-BE49-F238E27FC236}">
                <a16:creationId xmlns:a16="http://schemas.microsoft.com/office/drawing/2014/main" id="{E15167A0-DDD3-D15D-685F-60952416E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services: Making data and knowledge useful</a:t>
            </a:r>
            <a:endParaRPr lang="es-ES" dirty="0"/>
          </a:p>
        </p:txBody>
      </p:sp>
      <p:pic>
        <p:nvPicPr>
          <p:cNvPr id="4" name="Google Shape;203;p31">
            <a:extLst>
              <a:ext uri="{FF2B5EF4-FFF2-40B4-BE49-F238E27FC236}">
                <a16:creationId xmlns:a16="http://schemas.microsoft.com/office/drawing/2014/main" id="{A6E913C5-2E37-153E-4B61-67BC94354DB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81780" y="1857335"/>
            <a:ext cx="5195270" cy="29424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105D7B-023B-954C-976F-74880850E9E3}"/>
              </a:ext>
            </a:extLst>
          </p:cNvPr>
          <p:cNvSpPr txBox="1"/>
          <p:nvPr/>
        </p:nvSpPr>
        <p:spPr>
          <a:xfrm>
            <a:off x="7344937" y="4868419"/>
            <a:ext cx="17686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  <a:sym typeface="Arial"/>
              </a:rPr>
              <a:t>Bala </a:t>
            </a:r>
            <a:r>
              <a:rPr kumimoji="0" lang="es-E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  <a:sym typeface="Arial"/>
              </a:rPr>
              <a:t>Solaraju-Murali</a:t>
            </a: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id="{BA64714A-3106-DF7C-8B25-50832C1EE736}"/>
              </a:ext>
            </a:extLst>
          </p:cNvPr>
          <p:cNvSpPr txBox="1">
            <a:spLocks/>
          </p:cNvSpPr>
          <p:nvPr/>
        </p:nvSpPr>
        <p:spPr>
          <a:xfrm>
            <a:off x="139489" y="646379"/>
            <a:ext cx="8846728" cy="120028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just" defTabSz="914378">
              <a:defRPr sz="1800">
                <a:solidFill>
                  <a:srgbClr val="FF0000"/>
                </a:solidFill>
                <a:latin typeface="+mn-lt"/>
                <a:ea typeface="ＭＳ Ｐゴシック" pitchFamily="34" charset="-128"/>
                <a:cs typeface="Arial" panose="020B0604020202020204" pitchFamily="34" charset="0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414141"/>
                </a:solidFill>
              </a:rPr>
              <a:t>Climate services consist in the provision of </a:t>
            </a:r>
            <a:r>
              <a:rPr lang="en-GB" dirty="0"/>
              <a:t>climate information</a:t>
            </a:r>
            <a:r>
              <a:rPr lang="en-GB" dirty="0">
                <a:solidFill>
                  <a:srgbClr val="414141"/>
                </a:solidFill>
              </a:rPr>
              <a:t> to support decision-making in context. The service component involves appropriate engagement and co-production approach, an effective delivery mechanism, an evaluation system, and the recognition of a variety of knowledge systems.</a:t>
            </a:r>
            <a:endParaRPr lang="en-GB" altLang="en-US" dirty="0">
              <a:solidFill>
                <a:srgbClr val="4141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2709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41EBC6D-0A84-721B-4BED-DDFD9D997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6">
            <a:extLst>
              <a:ext uri="{FF2B5EF4-FFF2-40B4-BE49-F238E27FC236}">
                <a16:creationId xmlns:a16="http://schemas.microsoft.com/office/drawing/2014/main" id="{8972F6C0-65FC-9CDE-5D22-87A406BBC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Working with the user</a:t>
            </a:r>
            <a:endParaRPr lang="es-ES" dirty="0"/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2D3D1281-01FD-57FD-712F-611D7E2AF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7130" y="4889837"/>
            <a:ext cx="1429200" cy="250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5171" tIns="32586" rIns="65171" bIns="32586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  <a:sym typeface="Arial"/>
              </a:rPr>
              <a:t>Núria Pérez-</a:t>
            </a:r>
            <a:r>
              <a:rPr kumimoji="0" lang="es-E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  <a:sym typeface="Arial"/>
              </a:rPr>
              <a:t>Zanón</a:t>
            </a: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C431DDF-A082-760A-6803-D62D4DD67792}"/>
              </a:ext>
            </a:extLst>
          </p:cNvPr>
          <p:cNvGrpSpPr/>
          <p:nvPr/>
        </p:nvGrpSpPr>
        <p:grpSpPr>
          <a:xfrm>
            <a:off x="35629" y="927175"/>
            <a:ext cx="9088319" cy="3519015"/>
            <a:chOff x="35629" y="536888"/>
            <a:chExt cx="9088319" cy="3519015"/>
          </a:xfrm>
        </p:grpSpPr>
        <p:sp>
          <p:nvSpPr>
            <p:cNvPr id="6" name="Google Shape;906;p114">
              <a:extLst>
                <a:ext uri="{FF2B5EF4-FFF2-40B4-BE49-F238E27FC236}">
                  <a16:creationId xmlns:a16="http://schemas.microsoft.com/office/drawing/2014/main" id="{1466D41E-791D-1607-F382-EB6974B37999}"/>
                </a:ext>
              </a:extLst>
            </p:cNvPr>
            <p:cNvSpPr txBox="1"/>
            <p:nvPr/>
          </p:nvSpPr>
          <p:spPr>
            <a:xfrm>
              <a:off x="35629" y="2120488"/>
              <a:ext cx="1260000" cy="554100"/>
            </a:xfrm>
            <a:prstGeom prst="rect">
              <a:avLst/>
            </a:pr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" sz="1200" b="1" i="0" u="none" strike="noStrike" kern="0" cap="none" spc="0" normalizeH="0" baseline="0" noProof="0">
                  <a:ln>
                    <a:noFill/>
                  </a:ln>
                  <a:solidFill>
                    <a:srgbClr val="F3F3F3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Data manipulation</a:t>
              </a:r>
              <a:endParaRPr kumimoji="0" sz="1200" b="1" i="0" u="none" strike="noStrike" kern="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7" name="Google Shape;907;p114">
              <a:extLst>
                <a:ext uri="{FF2B5EF4-FFF2-40B4-BE49-F238E27FC236}">
                  <a16:creationId xmlns:a16="http://schemas.microsoft.com/office/drawing/2014/main" id="{C7A9CA89-627D-4C84-B6D9-3BC72A819CE9}"/>
                </a:ext>
              </a:extLst>
            </p:cNvPr>
            <p:cNvSpPr txBox="1"/>
            <p:nvPr/>
          </p:nvSpPr>
          <p:spPr>
            <a:xfrm>
              <a:off x="1338683" y="1968088"/>
              <a:ext cx="1260000" cy="369302"/>
            </a:xfrm>
            <a:prstGeom prst="rect">
              <a:avLst/>
            </a:pr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" sz="1200" b="1" i="0" u="none" strike="noStrike" kern="0" cap="none" spc="0" normalizeH="0" baseline="0" noProof="0">
                  <a:ln>
                    <a:noFill/>
                  </a:ln>
                  <a:solidFill>
                    <a:srgbClr val="F3F3F3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Data processing</a:t>
              </a:r>
              <a:endParaRPr kumimoji="0" sz="1200" b="1" i="0" u="none" strike="noStrike" kern="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8" name="Google Shape;908;p114">
              <a:extLst>
                <a:ext uri="{FF2B5EF4-FFF2-40B4-BE49-F238E27FC236}">
                  <a16:creationId xmlns:a16="http://schemas.microsoft.com/office/drawing/2014/main" id="{7CBE4F69-B6A1-D244-22D3-B237E8636540}"/>
                </a:ext>
              </a:extLst>
            </p:cNvPr>
            <p:cNvSpPr txBox="1"/>
            <p:nvPr/>
          </p:nvSpPr>
          <p:spPr>
            <a:xfrm>
              <a:off x="6553858" y="1363750"/>
              <a:ext cx="1260000" cy="554100"/>
            </a:xfrm>
            <a:prstGeom prst="rect">
              <a:avLst/>
            </a:pr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" sz="1200" b="1" i="0" u="none" strike="noStrike" kern="0" cap="none" spc="0" normalizeH="0" baseline="0" noProof="0">
                  <a:ln>
                    <a:noFill/>
                  </a:ln>
                  <a:solidFill>
                    <a:srgbClr val="F3F3F3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Forecast postprocess</a:t>
              </a:r>
              <a:endParaRPr kumimoji="0" sz="1200" b="1" i="0" u="none" strike="noStrike" kern="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9" name="Google Shape;909;p114">
              <a:extLst>
                <a:ext uri="{FF2B5EF4-FFF2-40B4-BE49-F238E27FC236}">
                  <a16:creationId xmlns:a16="http://schemas.microsoft.com/office/drawing/2014/main" id="{AA294F66-94A2-17C9-93E7-B1239AF68C53}"/>
                </a:ext>
              </a:extLst>
            </p:cNvPr>
            <p:cNvSpPr txBox="1"/>
            <p:nvPr/>
          </p:nvSpPr>
          <p:spPr>
            <a:xfrm>
              <a:off x="3950593" y="1668666"/>
              <a:ext cx="1260000" cy="554100"/>
            </a:xfrm>
            <a:prstGeom prst="rect">
              <a:avLst/>
            </a:pr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3F3F3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Assessment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1" name="Google Shape;910;p114">
              <a:extLst>
                <a:ext uri="{FF2B5EF4-FFF2-40B4-BE49-F238E27FC236}">
                  <a16:creationId xmlns:a16="http://schemas.microsoft.com/office/drawing/2014/main" id="{75FA5BEF-E09F-8076-0EC2-5DCC100F8FAD}"/>
                </a:ext>
              </a:extLst>
            </p:cNvPr>
            <p:cNvSpPr txBox="1"/>
            <p:nvPr/>
          </p:nvSpPr>
          <p:spPr>
            <a:xfrm>
              <a:off x="2643812" y="1821069"/>
              <a:ext cx="1260000" cy="554100"/>
            </a:xfrm>
            <a:prstGeom prst="rect">
              <a:avLst/>
            </a:pr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3F3F3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Drivers 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2" name="Google Shape;911;p114">
              <a:extLst>
                <a:ext uri="{FF2B5EF4-FFF2-40B4-BE49-F238E27FC236}">
                  <a16:creationId xmlns:a16="http://schemas.microsoft.com/office/drawing/2014/main" id="{802F95E0-890B-441B-23B2-0B613D3205D5}"/>
                </a:ext>
              </a:extLst>
            </p:cNvPr>
            <p:cNvSpPr txBox="1"/>
            <p:nvPr/>
          </p:nvSpPr>
          <p:spPr>
            <a:xfrm>
              <a:off x="5253700" y="1519451"/>
              <a:ext cx="1260000" cy="554100"/>
            </a:xfrm>
            <a:prstGeom prst="rect">
              <a:avLst/>
            </a:pr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3F3F3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Visualisation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3" name="Google Shape;912;p114">
              <a:extLst>
                <a:ext uri="{FF2B5EF4-FFF2-40B4-BE49-F238E27FC236}">
                  <a16:creationId xmlns:a16="http://schemas.microsoft.com/office/drawing/2014/main" id="{433E6A16-5CF5-AF92-FB53-FA418328A97C}"/>
                </a:ext>
              </a:extLst>
            </p:cNvPr>
            <p:cNvSpPr/>
            <p:nvPr/>
          </p:nvSpPr>
          <p:spPr>
            <a:xfrm>
              <a:off x="42950" y="2752703"/>
              <a:ext cx="1260000" cy="1303200"/>
            </a:xfrm>
            <a:prstGeom prst="rect">
              <a:avLst/>
            </a:prstGeom>
            <a:noFill/>
            <a:ln w="9525" cap="flat" cmpd="sng">
              <a:solidFill>
                <a:srgbClr val="3D85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Reading,</a:t>
              </a:r>
              <a:endParaRPr kumimoji="0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reordering,</a:t>
              </a:r>
              <a:endParaRPr kumimoji="0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restructure,</a:t>
              </a:r>
              <a:endParaRPr kumimoji="0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regridding,</a:t>
              </a:r>
              <a:endParaRPr kumimoji="0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...</a:t>
              </a:r>
              <a:endParaRPr kumimoji="0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4" name="Google Shape;913;p114">
              <a:extLst>
                <a:ext uri="{FF2B5EF4-FFF2-40B4-BE49-F238E27FC236}">
                  <a16:creationId xmlns:a16="http://schemas.microsoft.com/office/drawing/2014/main" id="{D78DE55E-A06B-C375-EE6C-D8128357D236}"/>
                </a:ext>
              </a:extLst>
            </p:cNvPr>
            <p:cNvSpPr/>
            <p:nvPr/>
          </p:nvSpPr>
          <p:spPr>
            <a:xfrm>
              <a:off x="1341925" y="2613270"/>
              <a:ext cx="1260000" cy="1303200"/>
            </a:xfrm>
            <a:prstGeom prst="rect">
              <a:avLst/>
            </a:prstGeom>
            <a:noFill/>
            <a:ln w="9525" cap="flat" cmpd="sng">
              <a:solidFill>
                <a:srgbClr val="3D85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Climatology,</a:t>
              </a:r>
              <a:endPara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anomalies,</a:t>
              </a:r>
              <a:endPara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smoothing,</a:t>
              </a:r>
              <a:endPara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...</a:t>
              </a:r>
              <a:endPara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5" name="Google Shape;914;p114">
              <a:extLst>
                <a:ext uri="{FF2B5EF4-FFF2-40B4-BE49-F238E27FC236}">
                  <a16:creationId xmlns:a16="http://schemas.microsoft.com/office/drawing/2014/main" id="{5842156C-C517-96EF-2EC2-36EA0CD4E3F7}"/>
                </a:ext>
              </a:extLst>
            </p:cNvPr>
            <p:cNvSpPr/>
            <p:nvPr/>
          </p:nvSpPr>
          <p:spPr>
            <a:xfrm>
              <a:off x="6556783" y="1997512"/>
              <a:ext cx="1260000" cy="1303200"/>
            </a:xfrm>
            <a:prstGeom prst="rect">
              <a:avLst/>
            </a:prstGeom>
            <a:noFill/>
            <a:ln w="9525" cap="flat" cmpd="sng">
              <a:solidFill>
                <a:srgbClr val="3D85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Downscaling,</a:t>
              </a:r>
              <a:endPara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calibration,</a:t>
              </a:r>
              <a:endPara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constraints,</a:t>
              </a:r>
              <a:endPara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...</a:t>
              </a:r>
              <a:endPara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6" name="Google Shape;915;p114">
              <a:extLst>
                <a:ext uri="{FF2B5EF4-FFF2-40B4-BE49-F238E27FC236}">
                  <a16:creationId xmlns:a16="http://schemas.microsoft.com/office/drawing/2014/main" id="{B68AE57F-7F91-3648-2F0A-E96673A86E43}"/>
                </a:ext>
              </a:extLst>
            </p:cNvPr>
            <p:cNvSpPr/>
            <p:nvPr/>
          </p:nvSpPr>
          <p:spPr>
            <a:xfrm>
              <a:off x="2649949" y="2453469"/>
              <a:ext cx="1260000" cy="1303200"/>
            </a:xfrm>
            <a:prstGeom prst="rect">
              <a:avLst/>
            </a:prstGeom>
            <a:noFill/>
            <a:ln w="9525" cap="flat" cmpd="sng">
              <a:solidFill>
                <a:srgbClr val="3D85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EOF,</a:t>
              </a:r>
              <a:endPara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teleconnections,</a:t>
              </a:r>
              <a:endPara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weather regimes, clustering,</a:t>
              </a:r>
              <a:endPara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...</a:t>
              </a:r>
              <a:endPara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9" name="Google Shape;916;p114">
              <a:extLst>
                <a:ext uri="{FF2B5EF4-FFF2-40B4-BE49-F238E27FC236}">
                  <a16:creationId xmlns:a16="http://schemas.microsoft.com/office/drawing/2014/main" id="{3C09F3D6-6BAD-C265-49C4-B5BB38263C6C}"/>
                </a:ext>
              </a:extLst>
            </p:cNvPr>
            <p:cNvSpPr txBox="1"/>
            <p:nvPr/>
          </p:nvSpPr>
          <p:spPr>
            <a:xfrm>
              <a:off x="7854004" y="1214886"/>
              <a:ext cx="1260000" cy="554100"/>
            </a:xfrm>
            <a:prstGeom prst="rect">
              <a:avLst/>
            </a:pr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3F3F3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Narratives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20" name="Google Shape;917;p114">
              <a:extLst>
                <a:ext uri="{FF2B5EF4-FFF2-40B4-BE49-F238E27FC236}">
                  <a16:creationId xmlns:a16="http://schemas.microsoft.com/office/drawing/2014/main" id="{4D3E6DFF-4128-8F20-E981-FACA0E291FC2}"/>
                </a:ext>
              </a:extLst>
            </p:cNvPr>
            <p:cNvSpPr/>
            <p:nvPr/>
          </p:nvSpPr>
          <p:spPr>
            <a:xfrm>
              <a:off x="3957971" y="2316848"/>
              <a:ext cx="1260000" cy="1303200"/>
            </a:xfrm>
            <a:prstGeom prst="rect">
              <a:avLst/>
            </a:prstGeom>
            <a:noFill/>
            <a:ln w="9525" cap="flat" cmpd="sng">
              <a:solidFill>
                <a:srgbClr val="3D85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Metrics,</a:t>
              </a:r>
              <a:endPara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multivariate verification, process-based assessment,</a:t>
              </a:r>
              <a:endPara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...</a:t>
              </a:r>
              <a:endPara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21" name="Google Shape;918;p114">
              <a:extLst>
                <a:ext uri="{FF2B5EF4-FFF2-40B4-BE49-F238E27FC236}">
                  <a16:creationId xmlns:a16="http://schemas.microsoft.com/office/drawing/2014/main" id="{A7F18E60-ED19-DB7A-EE82-704E28FCB712}"/>
                </a:ext>
              </a:extLst>
            </p:cNvPr>
            <p:cNvSpPr/>
            <p:nvPr/>
          </p:nvSpPr>
          <p:spPr>
            <a:xfrm>
              <a:off x="5257371" y="2164448"/>
              <a:ext cx="1260000" cy="1303200"/>
            </a:xfrm>
            <a:prstGeom prst="rect">
              <a:avLst/>
            </a:prstGeom>
            <a:noFill/>
            <a:ln w="9525" cap="flat" cmpd="sng">
              <a:solidFill>
                <a:srgbClr val="3D85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Spatial visualisation of probabilities, interactive tools,</a:t>
              </a:r>
              <a:endPara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...</a:t>
              </a:r>
              <a:endPara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22" name="Google Shape;919;p114">
              <a:extLst>
                <a:ext uri="{FF2B5EF4-FFF2-40B4-BE49-F238E27FC236}">
                  <a16:creationId xmlns:a16="http://schemas.microsoft.com/office/drawing/2014/main" id="{CD5D3A10-7B16-84C0-8495-D527C9FBC2B2}"/>
                </a:ext>
              </a:extLst>
            </p:cNvPr>
            <p:cNvSpPr/>
            <p:nvPr/>
          </p:nvSpPr>
          <p:spPr>
            <a:xfrm>
              <a:off x="7863948" y="1841373"/>
              <a:ext cx="1260000" cy="1303200"/>
            </a:xfrm>
            <a:prstGeom prst="rect">
              <a:avLst/>
            </a:prstGeom>
            <a:noFill/>
            <a:ln w="9525" cap="flat" cmpd="sng">
              <a:solidFill>
                <a:srgbClr val="3D85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Building stories with meaning tailored to specific decisions</a:t>
              </a:r>
              <a:endPara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23" name="Google Shape;960;p114">
              <a:extLst>
                <a:ext uri="{FF2B5EF4-FFF2-40B4-BE49-F238E27FC236}">
                  <a16:creationId xmlns:a16="http://schemas.microsoft.com/office/drawing/2014/main" id="{5C3A3874-F1DC-2547-510A-4CCF46F6AABF}"/>
                </a:ext>
              </a:extLst>
            </p:cNvPr>
            <p:cNvSpPr/>
            <p:nvPr/>
          </p:nvSpPr>
          <p:spPr>
            <a:xfrm>
              <a:off x="2377875" y="3687364"/>
              <a:ext cx="219600" cy="277200"/>
            </a:xfrm>
            <a:prstGeom prst="curvedRigh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24" name="Google Shape;961;p114">
              <a:extLst>
                <a:ext uri="{FF2B5EF4-FFF2-40B4-BE49-F238E27FC236}">
                  <a16:creationId xmlns:a16="http://schemas.microsoft.com/office/drawing/2014/main" id="{8EBF48D1-FBB7-537E-038E-33CBD88A2914}"/>
                </a:ext>
              </a:extLst>
            </p:cNvPr>
            <p:cNvSpPr/>
            <p:nvPr/>
          </p:nvSpPr>
          <p:spPr>
            <a:xfrm rot="-10790646">
              <a:off x="2627975" y="3670001"/>
              <a:ext cx="220501" cy="277201"/>
            </a:xfrm>
            <a:prstGeom prst="curvedRigh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pic>
          <p:nvPicPr>
            <p:cNvPr id="25" name="Google Shape;962;p114">
              <a:extLst>
                <a:ext uri="{FF2B5EF4-FFF2-40B4-BE49-F238E27FC236}">
                  <a16:creationId xmlns:a16="http://schemas.microsoft.com/office/drawing/2014/main" id="{2B260691-8D72-3169-8112-28AB0739FC6D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2040475" y="1393775"/>
              <a:ext cx="554100" cy="554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963;p114">
              <a:extLst>
                <a:ext uri="{FF2B5EF4-FFF2-40B4-BE49-F238E27FC236}">
                  <a16:creationId xmlns:a16="http://schemas.microsoft.com/office/drawing/2014/main" id="{695C6444-E4E1-7F68-DA00-C2745C130B3F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141775" y="1033990"/>
              <a:ext cx="377850" cy="4396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Google Shape;964;p114">
              <a:extLst>
                <a:ext uri="{FF2B5EF4-FFF2-40B4-BE49-F238E27FC236}">
                  <a16:creationId xmlns:a16="http://schemas.microsoft.com/office/drawing/2014/main" id="{978E9AB5-474F-DC9D-0123-3E608966CCB8}"/>
                </a:ext>
              </a:extLst>
            </p:cNvPr>
            <p:cNvSpPr/>
            <p:nvPr/>
          </p:nvSpPr>
          <p:spPr>
            <a:xfrm rot="-131020">
              <a:off x="4216783" y="740845"/>
              <a:ext cx="2520339" cy="552186"/>
            </a:xfrm>
            <a:custGeom>
              <a:avLst/>
              <a:gdLst/>
              <a:ahLst/>
              <a:cxnLst/>
              <a:rect l="l" t="t" r="r" b="b"/>
              <a:pathLst>
                <a:path w="100821" h="30393" extrusionOk="0">
                  <a:moveTo>
                    <a:pt x="0" y="30393"/>
                  </a:moveTo>
                  <a:cubicBezTo>
                    <a:pt x="5738" y="25816"/>
                    <a:pt x="23566" y="7578"/>
                    <a:pt x="34427" y="2933"/>
                  </a:cubicBezTo>
                  <a:cubicBezTo>
                    <a:pt x="45288" y="-1712"/>
                    <a:pt x="54099" y="133"/>
                    <a:pt x="65165" y="2524"/>
                  </a:cubicBezTo>
                  <a:cubicBezTo>
                    <a:pt x="76231" y="4915"/>
                    <a:pt x="94878" y="14819"/>
                    <a:pt x="100821" y="1727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dot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28" name="Google Shape;965;p114">
              <a:extLst>
                <a:ext uri="{FF2B5EF4-FFF2-40B4-BE49-F238E27FC236}">
                  <a16:creationId xmlns:a16="http://schemas.microsoft.com/office/drawing/2014/main" id="{D4199AAD-9003-C54A-522C-38768B83279F}"/>
                </a:ext>
              </a:extLst>
            </p:cNvPr>
            <p:cNvSpPr/>
            <p:nvPr/>
          </p:nvSpPr>
          <p:spPr>
            <a:xfrm>
              <a:off x="2692450" y="807934"/>
              <a:ext cx="2520525" cy="759825"/>
            </a:xfrm>
            <a:custGeom>
              <a:avLst/>
              <a:gdLst/>
              <a:ahLst/>
              <a:cxnLst/>
              <a:rect l="l" t="t" r="r" b="b"/>
              <a:pathLst>
                <a:path w="100821" h="30393" extrusionOk="0">
                  <a:moveTo>
                    <a:pt x="0" y="30393"/>
                  </a:moveTo>
                  <a:cubicBezTo>
                    <a:pt x="5738" y="25816"/>
                    <a:pt x="23566" y="7578"/>
                    <a:pt x="34427" y="2933"/>
                  </a:cubicBezTo>
                  <a:cubicBezTo>
                    <a:pt x="45288" y="-1712"/>
                    <a:pt x="54099" y="133"/>
                    <a:pt x="65165" y="2524"/>
                  </a:cubicBezTo>
                  <a:cubicBezTo>
                    <a:pt x="76231" y="4915"/>
                    <a:pt x="94878" y="14819"/>
                    <a:pt x="100821" y="1727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dot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pic>
          <p:nvPicPr>
            <p:cNvPr id="29" name="Google Shape;966;p114">
              <a:extLst>
                <a:ext uri="{FF2B5EF4-FFF2-40B4-BE49-F238E27FC236}">
                  <a16:creationId xmlns:a16="http://schemas.microsoft.com/office/drawing/2014/main" id="{452C6180-AD2A-8724-F0DD-C1939E1DCC79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4287825" y="1160585"/>
              <a:ext cx="377850" cy="4396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Google Shape;976;p114">
              <a:extLst>
                <a:ext uri="{FF2B5EF4-FFF2-40B4-BE49-F238E27FC236}">
                  <a16:creationId xmlns:a16="http://schemas.microsoft.com/office/drawing/2014/main" id="{6E2DAA51-B475-C5B5-1376-E5867411CA40}"/>
                </a:ext>
              </a:extLst>
            </p:cNvPr>
            <p:cNvSpPr/>
            <p:nvPr/>
          </p:nvSpPr>
          <p:spPr>
            <a:xfrm flipH="1">
              <a:off x="948784" y="813600"/>
              <a:ext cx="1680196" cy="554100"/>
            </a:xfrm>
            <a:prstGeom prst="wedgeEllipseCallout">
              <a:avLst>
                <a:gd name="adj1" fmla="val -20833"/>
                <a:gd name="adj2" fmla="val 62500"/>
              </a:avLst>
            </a:prstGeom>
            <a:solidFill>
              <a:schemeClr val="tx2">
                <a:lumMod val="20000"/>
                <a:lumOff val="80000"/>
              </a:schemeClr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Let’s see the 2023 global temperature anomalies!!</a:t>
              </a:r>
              <a:endPara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31" name="Google Shape;977;p114">
              <a:extLst>
                <a:ext uri="{FF2B5EF4-FFF2-40B4-BE49-F238E27FC236}">
                  <a16:creationId xmlns:a16="http://schemas.microsoft.com/office/drawing/2014/main" id="{CD289EF2-6DC2-7940-D305-3BA81772AE0C}"/>
                </a:ext>
              </a:extLst>
            </p:cNvPr>
            <p:cNvSpPr/>
            <p:nvPr/>
          </p:nvSpPr>
          <p:spPr>
            <a:xfrm>
              <a:off x="7283650" y="536888"/>
              <a:ext cx="1429200" cy="512100"/>
            </a:xfrm>
            <a:prstGeom prst="wedgeEllipseCallout">
              <a:avLst>
                <a:gd name="adj1" fmla="val -53708"/>
                <a:gd name="adj2" fmla="val 37869"/>
              </a:avLst>
            </a:prstGeom>
            <a:solidFill>
              <a:schemeClr val="tx2">
                <a:lumMod val="20000"/>
                <a:lumOff val="80000"/>
              </a:schemeClr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The calibration does not work as expected!</a:t>
              </a:r>
              <a:endPara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pic>
          <p:nvPicPr>
            <p:cNvPr id="32" name="Google Shape;978;p114">
              <a:extLst>
                <a:ext uri="{FF2B5EF4-FFF2-40B4-BE49-F238E27FC236}">
                  <a16:creationId xmlns:a16="http://schemas.microsoft.com/office/drawing/2014/main" id="{F924C194-8770-EE75-7FF2-E0D9058C4F4D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6690875" y="792600"/>
              <a:ext cx="554100" cy="554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Google Shape;989;p114">
              <a:extLst>
                <a:ext uri="{FF2B5EF4-FFF2-40B4-BE49-F238E27FC236}">
                  <a16:creationId xmlns:a16="http://schemas.microsoft.com/office/drawing/2014/main" id="{4490DC96-E6C0-392E-420C-4046E04DC3C6}"/>
                </a:ext>
              </a:extLst>
            </p:cNvPr>
            <p:cNvSpPr/>
            <p:nvPr/>
          </p:nvSpPr>
          <p:spPr>
            <a:xfrm>
              <a:off x="3684705" y="3554014"/>
              <a:ext cx="219600" cy="277200"/>
            </a:xfrm>
            <a:prstGeom prst="curvedRigh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34" name="Google Shape;990;p114">
              <a:extLst>
                <a:ext uri="{FF2B5EF4-FFF2-40B4-BE49-F238E27FC236}">
                  <a16:creationId xmlns:a16="http://schemas.microsoft.com/office/drawing/2014/main" id="{1CD199BB-4EA2-92E9-5989-87B4BFC0CB3C}"/>
                </a:ext>
              </a:extLst>
            </p:cNvPr>
            <p:cNvSpPr/>
            <p:nvPr/>
          </p:nvSpPr>
          <p:spPr>
            <a:xfrm rot="-10790646">
              <a:off x="3934805" y="3536651"/>
              <a:ext cx="220501" cy="277201"/>
            </a:xfrm>
            <a:prstGeom prst="curvedRigh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35" name="Google Shape;991;p114">
              <a:extLst>
                <a:ext uri="{FF2B5EF4-FFF2-40B4-BE49-F238E27FC236}">
                  <a16:creationId xmlns:a16="http://schemas.microsoft.com/office/drawing/2014/main" id="{265FD9F7-C4E8-2025-6102-358C95CDDBA2}"/>
                </a:ext>
              </a:extLst>
            </p:cNvPr>
            <p:cNvSpPr/>
            <p:nvPr/>
          </p:nvSpPr>
          <p:spPr>
            <a:xfrm>
              <a:off x="5044875" y="3382564"/>
              <a:ext cx="219600" cy="277200"/>
            </a:xfrm>
            <a:prstGeom prst="curvedRigh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36" name="Google Shape;992;p114">
              <a:extLst>
                <a:ext uri="{FF2B5EF4-FFF2-40B4-BE49-F238E27FC236}">
                  <a16:creationId xmlns:a16="http://schemas.microsoft.com/office/drawing/2014/main" id="{B1ACD3FD-5F10-B878-210B-DB5D23E32449}"/>
                </a:ext>
              </a:extLst>
            </p:cNvPr>
            <p:cNvSpPr/>
            <p:nvPr/>
          </p:nvSpPr>
          <p:spPr>
            <a:xfrm rot="-10790646">
              <a:off x="5294975" y="3365201"/>
              <a:ext cx="220501" cy="277201"/>
            </a:xfrm>
            <a:prstGeom prst="curvedRigh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37" name="Google Shape;993;p114">
              <a:extLst>
                <a:ext uri="{FF2B5EF4-FFF2-40B4-BE49-F238E27FC236}">
                  <a16:creationId xmlns:a16="http://schemas.microsoft.com/office/drawing/2014/main" id="{53D34A9F-9C0E-4A43-DDE1-897485B75E24}"/>
                </a:ext>
              </a:extLst>
            </p:cNvPr>
            <p:cNvSpPr/>
            <p:nvPr/>
          </p:nvSpPr>
          <p:spPr>
            <a:xfrm>
              <a:off x="6302320" y="3240927"/>
              <a:ext cx="219600" cy="277200"/>
            </a:xfrm>
            <a:prstGeom prst="curvedRigh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38" name="Google Shape;994;p114">
              <a:extLst>
                <a:ext uri="{FF2B5EF4-FFF2-40B4-BE49-F238E27FC236}">
                  <a16:creationId xmlns:a16="http://schemas.microsoft.com/office/drawing/2014/main" id="{D929D904-74C6-C723-C1C4-141CDB12454F}"/>
                </a:ext>
              </a:extLst>
            </p:cNvPr>
            <p:cNvSpPr/>
            <p:nvPr/>
          </p:nvSpPr>
          <p:spPr>
            <a:xfrm rot="-10790646">
              <a:off x="6552420" y="3223564"/>
              <a:ext cx="220501" cy="277201"/>
            </a:xfrm>
            <a:prstGeom prst="curvedRigh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39" name="Google Shape;995;p114">
              <a:extLst>
                <a:ext uri="{FF2B5EF4-FFF2-40B4-BE49-F238E27FC236}">
                  <a16:creationId xmlns:a16="http://schemas.microsoft.com/office/drawing/2014/main" id="{67893810-287C-6D0D-A905-231B689C4110}"/>
                </a:ext>
              </a:extLst>
            </p:cNvPr>
            <p:cNvSpPr/>
            <p:nvPr/>
          </p:nvSpPr>
          <p:spPr>
            <a:xfrm>
              <a:off x="7606275" y="3023489"/>
              <a:ext cx="219600" cy="277200"/>
            </a:xfrm>
            <a:prstGeom prst="curvedRigh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40" name="Google Shape;996;p114">
              <a:extLst>
                <a:ext uri="{FF2B5EF4-FFF2-40B4-BE49-F238E27FC236}">
                  <a16:creationId xmlns:a16="http://schemas.microsoft.com/office/drawing/2014/main" id="{01B435D8-DE55-CBF0-B0B0-E8762332D483}"/>
                </a:ext>
              </a:extLst>
            </p:cNvPr>
            <p:cNvSpPr/>
            <p:nvPr/>
          </p:nvSpPr>
          <p:spPr>
            <a:xfrm rot="-10790646">
              <a:off x="7856375" y="3006126"/>
              <a:ext cx="220501" cy="277201"/>
            </a:xfrm>
            <a:prstGeom prst="curvedRigh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7996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>
            <a:off x="0" y="190953"/>
            <a:ext cx="9144000" cy="6009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Univariate extreme indicators</a:t>
            </a:r>
            <a:endParaRPr dirty="0"/>
          </a:p>
        </p:txBody>
      </p:sp>
      <p:pic>
        <p:nvPicPr>
          <p:cNvPr id="90" name="Google Shape;90;p20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1599" y="1544953"/>
            <a:ext cx="5134226" cy="3342793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0"/>
          <p:cNvSpPr txBox="1"/>
          <p:nvPr/>
        </p:nvSpPr>
        <p:spPr>
          <a:xfrm>
            <a:off x="254818" y="2202330"/>
            <a:ext cx="2986146" cy="1737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>
                <a:solidFill>
                  <a:srgbClr val="414141"/>
                </a:solidFill>
                <a:latin typeface="+mn-lt"/>
              </a:defRPr>
            </a:lvl1pPr>
          </a:lstStyle>
          <a:p>
            <a:r>
              <a:rPr lang="en-GB" dirty="0">
                <a:sym typeface="Calibri"/>
              </a:rPr>
              <a:t>Spearman correlation of the DCPP multi-model ensemble mean for predictions of mean temperature and precipitation, and indices of the frequency of daily temperature and precipitation extreme events for the forecast years 1-5</a:t>
            </a:r>
            <a:endParaRPr dirty="0">
              <a:sym typeface="Calibri"/>
            </a:endParaRPr>
          </a:p>
        </p:txBody>
      </p:sp>
      <p:sp>
        <p:nvSpPr>
          <p:cNvPr id="2" name="Google Shape;132;p21">
            <a:extLst>
              <a:ext uri="{FF2B5EF4-FFF2-40B4-BE49-F238E27FC236}">
                <a16:creationId xmlns:a16="http://schemas.microsoft.com/office/drawing/2014/main" id="{F3B712E1-D4D4-D6E3-2DCA-E2EBD407BEC3}"/>
              </a:ext>
            </a:extLst>
          </p:cNvPr>
          <p:cNvSpPr txBox="1"/>
          <p:nvPr/>
        </p:nvSpPr>
        <p:spPr>
          <a:xfrm>
            <a:off x="6854711" y="4869716"/>
            <a:ext cx="2281855" cy="277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457200" eaLnBrk="1" fontAlgn="auto" latinLnBrk="0" hangingPunct="1">
              <a:lnSpc>
                <a:spcPct val="104000"/>
              </a:lnSpc>
              <a:spcBef>
                <a:spcPct val="50000"/>
              </a:spcBef>
              <a:buSzPct val="100000"/>
              <a:buNone/>
              <a:tabLst/>
              <a:defRPr kumimoji="0" sz="1200" kern="0" spc="0" normalizeH="0" baseline="0">
                <a:ln>
                  <a:noFill/>
                </a:ln>
                <a:effectLst/>
                <a:uLnTx/>
                <a:uFillTx/>
                <a:latin typeface="+mn-lt"/>
              </a:defRPr>
            </a:lvl1pPr>
          </a:lstStyle>
          <a:p>
            <a:r>
              <a:rPr lang="es" dirty="0"/>
              <a:t>Delgado-Torres et al. (2023)</a:t>
            </a:r>
            <a:endParaRPr dirty="0"/>
          </a:p>
        </p:txBody>
      </p:sp>
      <p:sp>
        <p:nvSpPr>
          <p:cNvPr id="3" name="Google Shape;133;p21">
            <a:extLst>
              <a:ext uri="{FF2B5EF4-FFF2-40B4-BE49-F238E27FC236}">
                <a16:creationId xmlns:a16="http://schemas.microsoft.com/office/drawing/2014/main" id="{F867F198-73E5-9174-71A4-43A3A128EA14}"/>
              </a:ext>
            </a:extLst>
          </p:cNvPr>
          <p:cNvSpPr txBox="1"/>
          <p:nvPr/>
        </p:nvSpPr>
        <p:spPr>
          <a:xfrm>
            <a:off x="107426" y="639694"/>
            <a:ext cx="8950711" cy="92328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just" defTabSz="914378">
              <a:defRPr sz="1800">
                <a:solidFill>
                  <a:srgbClr val="414141"/>
                </a:solidFill>
                <a:latin typeface="+mn-lt"/>
                <a:ea typeface="ＭＳ Ｐゴシック" pitchFamily="34" charset="-128"/>
                <a:cs typeface="Arial" panose="020B0604020202020204" pitchFamily="34" charset="0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lvl="0" indent="-177800">
              <a:buClr>
                <a:srgbClr val="41414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dirty="0">
                <a:sym typeface="Calibri"/>
              </a:rPr>
              <a:t>High skill for mean and extreme temperature, lower skill for mean and extreme precipitation, limited to some regions.</a:t>
            </a:r>
          </a:p>
          <a:p>
            <a:pPr marL="177800" lvl="0" indent="-177800">
              <a:buClr>
                <a:srgbClr val="41414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dirty="0">
                <a:sym typeface="Calibri"/>
              </a:rPr>
              <a:t>Generally higher skill for mean variables than for extreme indices.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>
            <a:spLocks noGrp="1"/>
          </p:cNvSpPr>
          <p:nvPr>
            <p:ph type="title"/>
          </p:nvPr>
        </p:nvSpPr>
        <p:spPr>
          <a:xfrm>
            <a:off x="0" y="203201"/>
            <a:ext cx="9144000" cy="6009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Hot-dry compound extremes</a:t>
            </a:r>
            <a:endParaRPr dirty="0"/>
          </a:p>
        </p:txBody>
      </p:sp>
      <p:pic>
        <p:nvPicPr>
          <p:cNvPr id="99" name="Google Shape;9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7522" y="1984833"/>
            <a:ext cx="5381951" cy="154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7538" y="3423610"/>
            <a:ext cx="5381935" cy="154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1"/>
          <p:cNvSpPr txBox="1"/>
          <p:nvPr/>
        </p:nvSpPr>
        <p:spPr>
          <a:xfrm>
            <a:off x="155483" y="2560315"/>
            <a:ext cx="2402039" cy="15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>
                <a:solidFill>
                  <a:srgbClr val="414141"/>
                </a:solidFill>
                <a:latin typeface="+mn-lt"/>
              </a:defRPr>
            </a:lvl1pPr>
          </a:lstStyle>
          <a:p>
            <a:r>
              <a:rPr lang="en-GB" dirty="0">
                <a:sym typeface="Calibri"/>
              </a:rPr>
              <a:t>Spearman correlation for compound extreme indices (top) and added skill from initialisation measured with the residual correlation (bottom) for DCPP predictions and forecast years 2-5</a:t>
            </a:r>
            <a:endParaRPr dirty="0">
              <a:sym typeface="Calibri"/>
            </a:endParaRPr>
          </a:p>
        </p:txBody>
      </p:sp>
      <p:sp>
        <p:nvSpPr>
          <p:cNvPr id="2" name="Google Shape;133;p21">
            <a:extLst>
              <a:ext uri="{FF2B5EF4-FFF2-40B4-BE49-F238E27FC236}">
                <a16:creationId xmlns:a16="http://schemas.microsoft.com/office/drawing/2014/main" id="{22696811-9D1A-9132-5112-C43482285510}"/>
              </a:ext>
            </a:extLst>
          </p:cNvPr>
          <p:cNvSpPr txBox="1"/>
          <p:nvPr/>
        </p:nvSpPr>
        <p:spPr>
          <a:xfrm>
            <a:off x="107426" y="639694"/>
            <a:ext cx="8950711" cy="120028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just" defTabSz="914378">
              <a:defRPr sz="1800">
                <a:solidFill>
                  <a:srgbClr val="414141"/>
                </a:solidFill>
                <a:latin typeface="+mn-lt"/>
                <a:ea typeface="ＭＳ Ｐゴシック" pitchFamily="34" charset="-128"/>
                <a:cs typeface="Arial" panose="020B0604020202020204" pitchFamily="34" charset="0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buClr>
                <a:srgbClr val="41414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dirty="0">
                <a:sym typeface="Calibri"/>
              </a:rPr>
              <a:t>Hot days as days above the 90th percentile of daily maximum temperature.</a:t>
            </a:r>
          </a:p>
          <a:p>
            <a:pPr marL="177800" indent="-177800">
              <a:buClr>
                <a:srgbClr val="41414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dirty="0">
                <a:sym typeface="Calibri"/>
              </a:rPr>
              <a:t>Dry days as days falling in a month with SPI/SPEI &lt;=-1.</a:t>
            </a:r>
          </a:p>
          <a:p>
            <a:pPr marL="177800" indent="-177800">
              <a:buClr>
                <a:srgbClr val="41414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dirty="0">
                <a:sym typeface="Calibri"/>
              </a:rPr>
              <a:t>Compound hot-dry extreme events show significant skill in the 2-5 years range. Most skill is linked to the trend.</a:t>
            </a:r>
          </a:p>
        </p:txBody>
      </p:sp>
      <p:sp>
        <p:nvSpPr>
          <p:cNvPr id="3" name="Google Shape;132;p21">
            <a:extLst>
              <a:ext uri="{FF2B5EF4-FFF2-40B4-BE49-F238E27FC236}">
                <a16:creationId xmlns:a16="http://schemas.microsoft.com/office/drawing/2014/main" id="{89046B2D-34E8-6AE1-385E-C474D284CD82}"/>
              </a:ext>
            </a:extLst>
          </p:cNvPr>
          <p:cNvSpPr txBox="1"/>
          <p:nvPr/>
        </p:nvSpPr>
        <p:spPr>
          <a:xfrm>
            <a:off x="7017642" y="4869716"/>
            <a:ext cx="2118924" cy="277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457200" eaLnBrk="1" fontAlgn="auto" latinLnBrk="0" hangingPunct="1">
              <a:lnSpc>
                <a:spcPct val="104000"/>
              </a:lnSpc>
              <a:spcBef>
                <a:spcPct val="50000"/>
              </a:spcBef>
              <a:buSzPct val="100000"/>
              <a:buNone/>
              <a:tabLst/>
              <a:defRPr kumimoji="0" sz="1200" kern="0" spc="0" normalizeH="0" baseline="0">
                <a:ln>
                  <a:noFill/>
                </a:ln>
                <a:effectLst/>
                <a:uLnTx/>
                <a:uFillTx/>
                <a:latin typeface="+mn-lt"/>
              </a:defRPr>
            </a:lvl1pPr>
          </a:lstStyle>
          <a:p>
            <a:r>
              <a:rPr lang="es" dirty="0"/>
              <a:t>Aranyossy et al. (submitted)</a:t>
            </a:r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C9BE1-A8FD-780F-3F20-2C2E1F29E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6">
            <a:extLst>
              <a:ext uri="{FF2B5EF4-FFF2-40B4-BE49-F238E27FC236}">
                <a16:creationId xmlns:a16="http://schemas.microsoft.com/office/drawing/2014/main" id="{5E8F561F-FA5D-8D44-EE2B-5FF840D6D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Product for food security</a:t>
            </a:r>
            <a:endParaRPr lang="es-ES" dirty="0"/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6E7328B2-2DBD-DF8E-9354-DBB54717F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8360" y="4889837"/>
            <a:ext cx="2187969" cy="250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5171" tIns="32586" rIns="65171" bIns="32586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Solaraju</a:t>
            </a:r>
            <a:r>
              <a:rPr kumimoji="0" lang="en-GB" sz="1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-Murali et al. (2022)</a:t>
            </a:r>
            <a:endParaRPr kumimoji="0" lang="es-ES" sz="12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Google Shape;78;p14">
            <a:extLst>
              <a:ext uri="{FF2B5EF4-FFF2-40B4-BE49-F238E27FC236}">
                <a16:creationId xmlns:a16="http://schemas.microsoft.com/office/drawing/2014/main" id="{DDC330F5-C912-3C0B-4CA0-6D26E73A3C3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6375"/>
          <a:stretch/>
        </p:blipFill>
        <p:spPr>
          <a:xfrm>
            <a:off x="6844336" y="2464199"/>
            <a:ext cx="2299664" cy="1487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82;p14">
            <a:extLst>
              <a:ext uri="{FF2B5EF4-FFF2-40B4-BE49-F238E27FC236}">
                <a16:creationId xmlns:a16="http://schemas.microsoft.com/office/drawing/2014/main" id="{AA64E023-0936-4341-4D2B-10D3BA58260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6924" y="1912276"/>
            <a:ext cx="4606425" cy="31801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DAF689DE-5CE7-0D44-DF24-F9150B187B32}"/>
              </a:ext>
            </a:extLst>
          </p:cNvPr>
          <p:cNvSpPr txBox="1">
            <a:spLocks/>
          </p:cNvSpPr>
          <p:nvPr/>
        </p:nvSpPr>
        <p:spPr>
          <a:xfrm>
            <a:off x="139489" y="616726"/>
            <a:ext cx="8846728" cy="92328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just" defTabSz="914378">
              <a:defRPr sz="1800">
                <a:solidFill>
                  <a:srgbClr val="FF0000"/>
                </a:solidFill>
                <a:latin typeface="+mn-lt"/>
                <a:ea typeface="ＭＳ Ｐゴシック" pitchFamily="34" charset="-128"/>
                <a:cs typeface="Arial" panose="020B0604020202020204" pitchFamily="34" charset="0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414141"/>
                </a:solidFill>
              </a:rPr>
              <a:t>JRC is interested in multiyear predictions of global crop-related indicators.</a:t>
            </a:r>
          </a:p>
          <a:p>
            <a:r>
              <a:rPr lang="en-GB" dirty="0">
                <a:solidFill>
                  <a:srgbClr val="414141"/>
                </a:solidFill>
              </a:rPr>
              <a:t>The standardised precipitation-evaporation index (SPEI6) and heat magnitude day index (HMDI3) indicators were computed from the decadal prediction multi-model ensemble.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83696C-2193-E7A9-3D40-4E094E608D05}"/>
              </a:ext>
            </a:extLst>
          </p:cNvPr>
          <p:cNvSpPr txBox="1"/>
          <p:nvPr/>
        </p:nvSpPr>
        <p:spPr>
          <a:xfrm>
            <a:off x="81167" y="2176811"/>
            <a:ext cx="2135758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>
                <a:solidFill>
                  <a:srgbClr val="414141"/>
                </a:solidFill>
                <a:latin typeface="+mn-lt"/>
              </a:defRPr>
            </a:lvl1pPr>
          </a:lstStyle>
          <a:p>
            <a:r>
              <a:rPr lang="en-GB" dirty="0"/>
              <a:t>Multi-year probabilistic calibrated forecast (a, b) and observed (c, d) most likely tercile category of SPEI6 (left) and HMDI3 (right) for 2014–2018 over the wheat-harvesting areas with positive skill</a:t>
            </a:r>
          </a:p>
        </p:txBody>
      </p:sp>
      <p:pic>
        <p:nvPicPr>
          <p:cNvPr id="42" name="Picture 41" descr="A logo for climate change services&#10;&#10;Description automatically generated">
            <a:extLst>
              <a:ext uri="{FF2B5EF4-FFF2-40B4-BE49-F238E27FC236}">
                <a16:creationId xmlns:a16="http://schemas.microsoft.com/office/drawing/2014/main" id="{EA180DEE-1879-C2FA-EB39-D5BA259FD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9970" y="4197152"/>
            <a:ext cx="1403639" cy="73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435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44AC6-5140-3C69-C69D-5D9E9A137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6">
            <a:extLst>
              <a:ext uri="{FF2B5EF4-FFF2-40B4-BE49-F238E27FC236}">
                <a16:creationId xmlns:a16="http://schemas.microsoft.com/office/drawing/2014/main" id="{8077C82A-34E7-B8BE-5095-6C2E5BC58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Product for cotton producers</a:t>
            </a:r>
            <a:endParaRPr lang="es-ES" dirty="0"/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EE232BA2-76CC-6D78-74BC-2C384F182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1844" y="4889837"/>
            <a:ext cx="1734485" cy="250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5171" tIns="32586" rIns="65171" bIns="32586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Carlos Delgado-Torres</a:t>
            </a:r>
            <a:endParaRPr kumimoji="0" lang="es-ES" sz="12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105CBB-0EDB-FAD1-599B-47B8AABF495A}"/>
              </a:ext>
            </a:extLst>
          </p:cNvPr>
          <p:cNvSpPr txBox="1"/>
          <p:nvPr/>
        </p:nvSpPr>
        <p:spPr>
          <a:xfrm>
            <a:off x="39686" y="3295128"/>
            <a:ext cx="1604130" cy="119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>
                <a:solidFill>
                  <a:srgbClr val="414141"/>
                </a:solidFill>
                <a:latin typeface="+mn-lt"/>
              </a:defRPr>
            </a:lvl1pPr>
          </a:lstStyle>
          <a:p>
            <a:r>
              <a:rPr lang="en-GB" dirty="0"/>
              <a:t>Beginning and end month of relevant precipitation information for cotton production</a:t>
            </a:r>
          </a:p>
        </p:txBody>
      </p:sp>
      <p:pic>
        <p:nvPicPr>
          <p:cNvPr id="5" name="Google Shape;110;p22">
            <a:extLst>
              <a:ext uri="{FF2B5EF4-FFF2-40B4-BE49-F238E27FC236}">
                <a16:creationId xmlns:a16="http://schemas.microsoft.com/office/drawing/2014/main" id="{FAB568A1-0709-DBC4-E066-9A4BBF56C96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85297" y="3228222"/>
            <a:ext cx="5788274" cy="160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11;p22">
            <a:extLst>
              <a:ext uri="{FF2B5EF4-FFF2-40B4-BE49-F238E27FC236}">
                <a16:creationId xmlns:a16="http://schemas.microsoft.com/office/drawing/2014/main" id="{01E32149-DA0E-09D8-3500-2BBCF97F4ED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71282" y="809796"/>
            <a:ext cx="4397125" cy="24184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7739AD-5351-7BA3-7DF7-FBD7B0199A76}"/>
              </a:ext>
            </a:extLst>
          </p:cNvPr>
          <p:cNvSpPr txBox="1"/>
          <p:nvPr/>
        </p:nvSpPr>
        <p:spPr>
          <a:xfrm>
            <a:off x="140048" y="1514657"/>
            <a:ext cx="2112502" cy="782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>
                <a:solidFill>
                  <a:srgbClr val="414141"/>
                </a:solidFill>
                <a:latin typeface="+mn-lt"/>
              </a:defRPr>
            </a:lvl1pPr>
          </a:lstStyle>
          <a:p>
            <a:r>
              <a:rPr lang="en-GB" dirty="0"/>
              <a:t>Multi-model precipitation forecast targeting cotton production</a:t>
            </a:r>
          </a:p>
        </p:txBody>
      </p:sp>
    </p:spTree>
    <p:extLst>
      <p:ext uri="{BB962C8B-B14F-4D97-AF65-F5344CB8AC3E}">
        <p14:creationId xmlns:p14="http://schemas.microsoft.com/office/powerpoint/2010/main" val="40292368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4"/>
          <p:cNvSpPr txBox="1">
            <a:spLocks noGrp="1"/>
          </p:cNvSpPr>
          <p:nvPr>
            <p:ph type="title"/>
          </p:nvPr>
        </p:nvSpPr>
        <p:spPr>
          <a:xfrm>
            <a:off x="0" y="203199"/>
            <a:ext cx="9144000" cy="6009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Products for regional farming</a:t>
            </a:r>
            <a:endParaRPr dirty="0"/>
          </a:p>
        </p:txBody>
      </p:sp>
      <p:pic>
        <p:nvPicPr>
          <p:cNvPr id="128" name="Google Shape;12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009" y="696437"/>
            <a:ext cx="2651699" cy="37506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0" name="Google Shape;130;p24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0409" y="1947746"/>
            <a:ext cx="2995429" cy="31437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id="{686BEDC4-8F64-4793-6CFB-DEA21EAED5EB}"/>
              </a:ext>
            </a:extLst>
          </p:cNvPr>
          <p:cNvSpPr txBox="1">
            <a:spLocks/>
          </p:cNvSpPr>
          <p:nvPr/>
        </p:nvSpPr>
        <p:spPr>
          <a:xfrm>
            <a:off x="2995962" y="692589"/>
            <a:ext cx="6082991" cy="120028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just" defTabSz="914378">
              <a:defRPr sz="1800">
                <a:solidFill>
                  <a:srgbClr val="FF0000"/>
                </a:solidFill>
                <a:latin typeface="+mn-lt"/>
                <a:ea typeface="ＭＳ Ｐゴシック" pitchFamily="34" charset="-128"/>
                <a:cs typeface="Arial" panose="020B0604020202020204" pitchFamily="34" charset="0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414141"/>
                </a:solidFill>
                <a:sym typeface="Calibri"/>
              </a:rPr>
              <a:t>Climate information co-developed with local organisations (via field work) and the national weather services has been provided through printed bulletins summarising the predictions and an online interactive platform.</a:t>
            </a:r>
            <a:endParaRPr lang="en-GB" dirty="0">
              <a:solidFill>
                <a:srgbClr val="414141"/>
              </a:solidFill>
            </a:endParaRPr>
          </a:p>
        </p:txBody>
      </p:sp>
      <p:sp>
        <p:nvSpPr>
          <p:cNvPr id="3" name="Google Shape;132;p21">
            <a:extLst>
              <a:ext uri="{FF2B5EF4-FFF2-40B4-BE49-F238E27FC236}">
                <a16:creationId xmlns:a16="http://schemas.microsoft.com/office/drawing/2014/main" id="{9292249D-996F-2A8F-C64F-7D547407A18B}"/>
              </a:ext>
            </a:extLst>
          </p:cNvPr>
          <p:cNvSpPr txBox="1"/>
          <p:nvPr/>
        </p:nvSpPr>
        <p:spPr>
          <a:xfrm>
            <a:off x="7173951" y="4869716"/>
            <a:ext cx="1962615" cy="277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457200" eaLnBrk="1" fontAlgn="auto" latinLnBrk="0" hangingPunct="1">
              <a:lnSpc>
                <a:spcPct val="104000"/>
              </a:lnSpc>
              <a:spcBef>
                <a:spcPct val="50000"/>
              </a:spcBef>
              <a:buSzPct val="100000"/>
              <a:buNone/>
              <a:tabLst/>
              <a:defRPr kumimoji="0" sz="1200" kern="0" spc="0" normalizeH="0" baseline="0">
                <a:ln>
                  <a:noFill/>
                </a:ln>
                <a:effectLst/>
                <a:uLnTx/>
                <a:uFillTx/>
                <a:latin typeface="+mn-lt"/>
              </a:defRPr>
            </a:lvl1pPr>
          </a:lstStyle>
          <a:p>
            <a:r>
              <a:rPr lang="es" dirty="0"/>
              <a:t>Delgado-Torres et al. (2025)</a:t>
            </a:r>
            <a:endParaRPr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>
            <a:spLocks noGrp="1"/>
          </p:cNvSpPr>
          <p:nvPr>
            <p:ph type="title"/>
          </p:nvPr>
        </p:nvSpPr>
        <p:spPr>
          <a:xfrm>
            <a:off x="0" y="195765"/>
            <a:ext cx="9144000" cy="6009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Statistical downscaling</a:t>
            </a:r>
            <a:endParaRPr dirty="0"/>
          </a:p>
        </p:txBody>
      </p:sp>
      <p:pic>
        <p:nvPicPr>
          <p:cNvPr id="140" name="Google Shape;140;p25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rcRect t="2683" b="4129"/>
          <a:stretch/>
        </p:blipFill>
        <p:spPr>
          <a:xfrm>
            <a:off x="686774" y="1347238"/>
            <a:ext cx="7780718" cy="31774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32;p21">
            <a:extLst>
              <a:ext uri="{FF2B5EF4-FFF2-40B4-BE49-F238E27FC236}">
                <a16:creationId xmlns:a16="http://schemas.microsoft.com/office/drawing/2014/main" id="{3D57ADF9-4712-CDC3-E8CB-55EA5FF68D2D}"/>
              </a:ext>
            </a:extLst>
          </p:cNvPr>
          <p:cNvSpPr txBox="1"/>
          <p:nvPr/>
        </p:nvSpPr>
        <p:spPr>
          <a:xfrm>
            <a:off x="7173951" y="4869716"/>
            <a:ext cx="1962615" cy="277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457200" eaLnBrk="1" fontAlgn="auto" latinLnBrk="0" hangingPunct="1">
              <a:lnSpc>
                <a:spcPct val="104000"/>
              </a:lnSpc>
              <a:spcBef>
                <a:spcPct val="50000"/>
              </a:spcBef>
              <a:buSzPct val="100000"/>
              <a:buNone/>
              <a:tabLst/>
              <a:defRPr kumimoji="0" sz="1200" kern="0" spc="0" normalizeH="0" baseline="0">
                <a:ln>
                  <a:noFill/>
                </a:ln>
                <a:effectLst/>
                <a:uLnTx/>
                <a:uFillTx/>
                <a:latin typeface="+mn-lt"/>
              </a:defRPr>
            </a:lvl1pPr>
          </a:lstStyle>
          <a:p>
            <a:r>
              <a:rPr lang="es" dirty="0"/>
              <a:t>Sara Moreno-Montes</a:t>
            </a:r>
            <a:endParaRPr dirty="0"/>
          </a:p>
        </p:txBody>
      </p:sp>
      <p:sp>
        <p:nvSpPr>
          <p:cNvPr id="3" name="Google Shape;133;p21">
            <a:extLst>
              <a:ext uri="{FF2B5EF4-FFF2-40B4-BE49-F238E27FC236}">
                <a16:creationId xmlns:a16="http://schemas.microsoft.com/office/drawing/2014/main" id="{DADDCD12-F7E2-7704-CDD2-79A78A3EA532}"/>
              </a:ext>
            </a:extLst>
          </p:cNvPr>
          <p:cNvSpPr txBox="1"/>
          <p:nvPr/>
        </p:nvSpPr>
        <p:spPr>
          <a:xfrm>
            <a:off x="107426" y="639694"/>
            <a:ext cx="8950711" cy="64629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just" defTabSz="914378">
              <a:defRPr sz="1800">
                <a:solidFill>
                  <a:srgbClr val="414141"/>
                </a:solidFill>
                <a:latin typeface="+mn-lt"/>
                <a:ea typeface="ＭＳ Ｐゴシック" pitchFamily="34" charset="-128"/>
                <a:cs typeface="Arial" panose="020B0604020202020204" pitchFamily="34" charset="0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14141"/>
              </a:buClr>
              <a:buSzPct val="120000"/>
            </a:pPr>
            <a:r>
              <a:rPr lang="en-GB" dirty="0">
                <a:sym typeface="Calibri"/>
              </a:rPr>
              <a:t>Several statistical downscaling methods are tested to provide local-scale decadal predictions from the multi-model ensemble.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  <a:endParaRPr lang="es-ES" dirty="0"/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DE005E42-9F5E-4C53-8F0C-28B769DB37FF}"/>
              </a:ext>
            </a:extLst>
          </p:cNvPr>
          <p:cNvSpPr txBox="1">
            <a:spLocks/>
          </p:cNvSpPr>
          <p:nvPr/>
        </p:nvSpPr>
        <p:spPr>
          <a:xfrm>
            <a:off x="639015" y="735980"/>
            <a:ext cx="7880518" cy="37700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 algn="just" defTabSz="914378">
              <a:lnSpc>
                <a:spcPct val="100000"/>
              </a:lnSpc>
              <a:spcBef>
                <a:spcPts val="0"/>
              </a:spcBef>
              <a:buClr>
                <a:srgbClr val="414141"/>
              </a:buClr>
              <a:buSzPct val="120000"/>
            </a:pPr>
            <a:r>
              <a:rPr lang="en-GB" sz="1800" dirty="0">
                <a:solidFill>
                  <a:srgbClr val="414141"/>
                </a:solidFill>
                <a:ea typeface="ＭＳ Ｐゴシック" pitchFamily="34" charset="-128"/>
                <a:cs typeface="Arial" panose="020B0604020202020204" pitchFamily="34" charset="0"/>
              </a:rPr>
              <a:t>Decadal climate prediction has evolved substantially since its emergence 20 years ago.</a:t>
            </a:r>
          </a:p>
          <a:p>
            <a:pPr marL="177800" indent="-177800" algn="just" defTabSz="914378">
              <a:lnSpc>
                <a:spcPct val="100000"/>
              </a:lnSpc>
              <a:spcBef>
                <a:spcPts val="0"/>
              </a:spcBef>
              <a:buClr>
                <a:srgbClr val="414141"/>
              </a:buClr>
              <a:buSzPct val="120000"/>
            </a:pPr>
            <a:r>
              <a:rPr lang="en-GB" sz="1800" dirty="0">
                <a:solidFill>
                  <a:srgbClr val="414141"/>
                </a:solidFill>
                <a:ea typeface="ＭＳ Ｐゴシック" pitchFamily="34" charset="-128"/>
                <a:cs typeface="Arial" panose="020B0604020202020204" pitchFamily="34" charset="0"/>
              </a:rPr>
              <a:t>Global producing centres are complemented by contributing centres delivering predictions every year with physical systems, including CO2 fluxes.</a:t>
            </a:r>
          </a:p>
          <a:p>
            <a:pPr marL="177800" indent="-177800" algn="just" defTabSz="914378">
              <a:lnSpc>
                <a:spcPct val="100000"/>
              </a:lnSpc>
              <a:spcBef>
                <a:spcPts val="0"/>
              </a:spcBef>
              <a:buClr>
                <a:srgbClr val="414141"/>
              </a:buClr>
              <a:buSzPct val="120000"/>
            </a:pPr>
            <a:r>
              <a:rPr lang="en-GB" sz="1800" dirty="0">
                <a:solidFill>
                  <a:srgbClr val="414141"/>
                </a:solidFill>
                <a:ea typeface="ＭＳ Ｐゴシック" pitchFamily="34" charset="-128"/>
                <a:cs typeface="Arial" panose="020B0604020202020204" pitchFamily="34" charset="0"/>
              </a:rPr>
              <a:t>Systematic errors penalise severely decadal predictions.</a:t>
            </a:r>
          </a:p>
          <a:p>
            <a:pPr marL="177800" indent="-177800" algn="just" defTabSz="914378">
              <a:lnSpc>
                <a:spcPct val="100000"/>
              </a:lnSpc>
              <a:spcBef>
                <a:spcPts val="0"/>
              </a:spcBef>
              <a:buClr>
                <a:srgbClr val="414141"/>
              </a:buClr>
              <a:buSzPct val="120000"/>
            </a:pPr>
            <a:r>
              <a:rPr lang="en-GB" sz="1800" dirty="0">
                <a:solidFill>
                  <a:srgbClr val="414141"/>
                </a:solidFill>
                <a:ea typeface="ＭＳ Ｐゴシック" pitchFamily="34" charset="-128"/>
                <a:cs typeface="Arial" panose="020B0604020202020204" pitchFamily="34" charset="0"/>
              </a:rPr>
              <a:t>Work on updated climate forcings is fundamental and needs to team up with shorter-term forecasting and reanalyses.</a:t>
            </a:r>
          </a:p>
          <a:p>
            <a:pPr marL="177800" indent="-177800" algn="just" defTabSz="914378">
              <a:lnSpc>
                <a:spcPct val="100000"/>
              </a:lnSpc>
              <a:spcBef>
                <a:spcPts val="0"/>
              </a:spcBef>
              <a:buClr>
                <a:srgbClr val="414141"/>
              </a:buClr>
              <a:buSzPct val="120000"/>
            </a:pPr>
            <a:r>
              <a:rPr lang="en-GB" sz="1800" dirty="0">
                <a:solidFill>
                  <a:srgbClr val="414141"/>
                </a:solidFill>
                <a:ea typeface="ＭＳ Ｐゴシック" pitchFamily="34" charset="-128"/>
                <a:cs typeface="Arial" panose="020B0604020202020204" pitchFamily="34" charset="0"/>
              </a:rPr>
              <a:t>Predictions can support the understanding of climate anomalies (2023 warming).</a:t>
            </a:r>
          </a:p>
          <a:p>
            <a:pPr marL="177800" indent="-177800" algn="just" defTabSz="914378">
              <a:lnSpc>
                <a:spcPct val="100000"/>
              </a:lnSpc>
              <a:spcBef>
                <a:spcPts val="0"/>
              </a:spcBef>
              <a:buClr>
                <a:srgbClr val="414141"/>
              </a:buClr>
              <a:buSzPct val="120000"/>
            </a:pPr>
            <a:r>
              <a:rPr lang="en-GB" sz="1800" dirty="0">
                <a:solidFill>
                  <a:srgbClr val="414141"/>
                </a:solidFill>
                <a:ea typeface="ＭＳ Ｐゴシック" pitchFamily="34" charset="-128"/>
                <a:cs typeface="Arial" panose="020B0604020202020204" pitchFamily="34" charset="0"/>
              </a:rPr>
              <a:t>A part of the signal-to-noise paradox in decadal predictions can be explained by the different nature of prediction and reference time series. This is common to prediction systems at other time scales.</a:t>
            </a:r>
          </a:p>
          <a:p>
            <a:pPr marL="177800" indent="-177800" algn="just" defTabSz="914378">
              <a:lnSpc>
                <a:spcPct val="100000"/>
              </a:lnSpc>
              <a:spcBef>
                <a:spcPts val="0"/>
              </a:spcBef>
              <a:buClr>
                <a:srgbClr val="414141"/>
              </a:buClr>
              <a:buSzPct val="120000"/>
            </a:pPr>
            <a:r>
              <a:rPr lang="en-GB" sz="1800" dirty="0">
                <a:solidFill>
                  <a:srgbClr val="414141"/>
                </a:solidFill>
                <a:ea typeface="ＭＳ Ｐゴシック" pitchFamily="34" charset="-128"/>
                <a:cs typeface="Arial" panose="020B0604020202020204" pitchFamily="34" charset="0"/>
              </a:rPr>
              <a:t>There is an increasing number of examples of the use of decadal predictions in climate services.</a:t>
            </a:r>
          </a:p>
        </p:txBody>
      </p:sp>
    </p:spTree>
    <p:extLst>
      <p:ext uri="{BB962C8B-B14F-4D97-AF65-F5344CB8AC3E}">
        <p14:creationId xmlns:p14="http://schemas.microsoft.com/office/powerpoint/2010/main" val="3304778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4D1B6-0306-132F-A4EF-58864302C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6">
            <a:extLst>
              <a:ext uri="{FF2B5EF4-FFF2-40B4-BE49-F238E27FC236}">
                <a16:creationId xmlns:a16="http://schemas.microsoft.com/office/drawing/2014/main" id="{ACA3D41B-EB81-FB23-508B-CF4B5F0D8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Decadal climate predictions</a:t>
            </a:r>
            <a:endParaRPr lang="es-ES" dirty="0"/>
          </a:p>
        </p:txBody>
      </p:sp>
      <p:pic>
        <p:nvPicPr>
          <p:cNvPr id="18" name="Google Shape;99;p18">
            <a:extLst>
              <a:ext uri="{FF2B5EF4-FFF2-40B4-BE49-F238E27FC236}">
                <a16:creationId xmlns:a16="http://schemas.microsoft.com/office/drawing/2014/main" id="{CB2A9F36-92B2-3AD5-9239-66F2132AF12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6508" y="2250876"/>
            <a:ext cx="4030587" cy="2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00;p18">
            <a:extLst>
              <a:ext uri="{FF2B5EF4-FFF2-40B4-BE49-F238E27FC236}">
                <a16:creationId xmlns:a16="http://schemas.microsoft.com/office/drawing/2014/main" id="{C95979A8-212E-F6B5-C32C-B7A88E24CFA9}"/>
              </a:ext>
            </a:extLst>
          </p:cNvPr>
          <p:cNvSpPr txBox="1"/>
          <p:nvPr/>
        </p:nvSpPr>
        <p:spPr>
          <a:xfrm>
            <a:off x="419221" y="649019"/>
            <a:ext cx="4164027" cy="156962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just" defTabSz="914378">
              <a:defRPr sz="1800">
                <a:solidFill>
                  <a:srgbClr val="414141"/>
                </a:solidFill>
                <a:latin typeface="+mn-lt"/>
                <a:ea typeface="ＭＳ Ｐゴシック" pitchFamily="34" charset="-128"/>
                <a:cs typeface="Arial" panose="020B0604020202020204" pitchFamily="34" charset="0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" sz="1600" dirty="0"/>
              <a:t>CMIP6 DCPP A+B  (Boer et al., 2016):</a:t>
            </a:r>
            <a:endParaRPr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" sz="1600" dirty="0"/>
              <a:t>Hindcast Period: 1960-present</a:t>
            </a:r>
            <a:endParaRPr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" sz="1600" dirty="0"/>
              <a:t>Initialised: 1st November</a:t>
            </a:r>
            <a:endParaRPr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" sz="1600" dirty="0"/>
              <a:t>Ensemble: 10 members</a:t>
            </a:r>
            <a:endParaRPr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" sz="1600" dirty="0"/>
              <a:t>Forecast range: 10 years</a:t>
            </a:r>
            <a:endParaRPr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" sz="1600" dirty="0"/>
              <a:t>Forcings: CMIP6 Hist up to 2024 + SSP245</a:t>
            </a:r>
            <a:endParaRPr sz="160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305CE9D-B1DE-BEFD-E160-F23CAEA00B8B}"/>
              </a:ext>
            </a:extLst>
          </p:cNvPr>
          <p:cNvGrpSpPr/>
          <p:nvPr/>
        </p:nvGrpSpPr>
        <p:grpSpPr>
          <a:xfrm>
            <a:off x="4835376" y="947951"/>
            <a:ext cx="4085550" cy="3633732"/>
            <a:chOff x="4835376" y="947951"/>
            <a:chExt cx="4085550" cy="3633732"/>
          </a:xfrm>
        </p:grpSpPr>
        <p:sp>
          <p:nvSpPr>
            <p:cNvPr id="3" name="Google Shape;87;p18">
              <a:extLst>
                <a:ext uri="{FF2B5EF4-FFF2-40B4-BE49-F238E27FC236}">
                  <a16:creationId xmlns:a16="http://schemas.microsoft.com/office/drawing/2014/main" id="{482C0CD5-C65E-D9C4-7C57-E08698C1C722}"/>
                </a:ext>
              </a:extLst>
            </p:cNvPr>
            <p:cNvSpPr/>
            <p:nvPr/>
          </p:nvSpPr>
          <p:spPr>
            <a:xfrm>
              <a:off x="4864626" y="2905060"/>
              <a:ext cx="3934500" cy="400200"/>
            </a:xfrm>
            <a:prstGeom prst="roundRect">
              <a:avLst>
                <a:gd name="adj" fmla="val 16667"/>
              </a:avLst>
            </a:prstGeom>
            <a:solidFill>
              <a:srgbClr val="F4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14141"/>
                </a:solidFill>
                <a:latin typeface="+mn-lt"/>
              </a:endParaRPr>
            </a:p>
          </p:txBody>
        </p:sp>
        <p:sp>
          <p:nvSpPr>
            <p:cNvPr id="6" name="Google Shape;88;p18">
              <a:extLst>
                <a:ext uri="{FF2B5EF4-FFF2-40B4-BE49-F238E27FC236}">
                  <a16:creationId xmlns:a16="http://schemas.microsoft.com/office/drawing/2014/main" id="{90B291AD-EF5E-0474-5A38-43476F61E2C8}"/>
                </a:ext>
              </a:extLst>
            </p:cNvPr>
            <p:cNvSpPr/>
            <p:nvPr/>
          </p:nvSpPr>
          <p:spPr>
            <a:xfrm>
              <a:off x="6458560" y="2024908"/>
              <a:ext cx="630300" cy="127500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8497B0"/>
            </a:solidFill>
            <a:ln w="9525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14141"/>
                </a:solidFill>
                <a:latin typeface="+mn-lt"/>
              </a:endParaRPr>
            </a:p>
          </p:txBody>
        </p:sp>
        <p:pic>
          <p:nvPicPr>
            <p:cNvPr id="7" name="Google Shape;89;p18">
              <a:extLst>
                <a:ext uri="{FF2B5EF4-FFF2-40B4-BE49-F238E27FC236}">
                  <a16:creationId xmlns:a16="http://schemas.microsoft.com/office/drawing/2014/main" id="{186006E0-FA90-E8AD-868D-C9B846F6E054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555842" y="1882162"/>
              <a:ext cx="435793" cy="4131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90;p18">
              <a:extLst>
                <a:ext uri="{FF2B5EF4-FFF2-40B4-BE49-F238E27FC236}">
                  <a16:creationId xmlns:a16="http://schemas.microsoft.com/office/drawing/2014/main" id="{B1802A82-68F4-7803-0F14-5416FF4C6B20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4773" t="9027" r="54933" b="57550"/>
            <a:stretch/>
          </p:blipFill>
          <p:spPr>
            <a:xfrm>
              <a:off x="4864625" y="1664622"/>
              <a:ext cx="1437300" cy="8481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rgbClr val="00377A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9" name="Google Shape;91;p18">
              <a:extLst>
                <a:ext uri="{FF2B5EF4-FFF2-40B4-BE49-F238E27FC236}">
                  <a16:creationId xmlns:a16="http://schemas.microsoft.com/office/drawing/2014/main" id="{41E97C97-AE5F-D61E-C0E1-09B4BD18E48E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059365" y="1808628"/>
              <a:ext cx="1047815" cy="4134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92;p18">
              <a:extLst>
                <a:ext uri="{FF2B5EF4-FFF2-40B4-BE49-F238E27FC236}">
                  <a16:creationId xmlns:a16="http://schemas.microsoft.com/office/drawing/2014/main" id="{F90999E8-20E3-BC2B-2517-E11DEAB303F8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64018" t="58477" b="26293"/>
            <a:stretch/>
          </p:blipFill>
          <p:spPr>
            <a:xfrm>
              <a:off x="7245564" y="1664620"/>
              <a:ext cx="1437300" cy="8481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  <p:pic>
          <p:nvPicPr>
            <p:cNvPr id="11" name="Google Shape;93;p18">
              <a:extLst>
                <a:ext uri="{FF2B5EF4-FFF2-40B4-BE49-F238E27FC236}">
                  <a16:creationId xmlns:a16="http://schemas.microsoft.com/office/drawing/2014/main" id="{77B30D43-E761-377E-2E56-1F85D5D4EFAB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440272" y="1808628"/>
              <a:ext cx="1144431" cy="3582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4;p18">
              <a:extLst>
                <a:ext uri="{FF2B5EF4-FFF2-40B4-BE49-F238E27FC236}">
                  <a16:creationId xmlns:a16="http://schemas.microsoft.com/office/drawing/2014/main" id="{3DC434BE-7D10-E403-49F2-9229A045D910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746300" y="2188238"/>
              <a:ext cx="435793" cy="2579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95;p18">
              <a:extLst>
                <a:ext uri="{FF2B5EF4-FFF2-40B4-BE49-F238E27FC236}">
                  <a16:creationId xmlns:a16="http://schemas.microsoft.com/office/drawing/2014/main" id="{EF982D21-BFF8-59B9-41AF-0167AF726193}"/>
                </a:ext>
              </a:extLst>
            </p:cNvPr>
            <p:cNvSpPr txBox="1"/>
            <p:nvPr/>
          </p:nvSpPr>
          <p:spPr>
            <a:xfrm>
              <a:off x="5200778" y="2153860"/>
              <a:ext cx="984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>
                  <a:solidFill>
                    <a:srgbClr val="414141"/>
                  </a:solidFill>
                  <a:latin typeface="+mn-lt"/>
                  <a:ea typeface="Calibri"/>
                  <a:cs typeface="Calibri"/>
                  <a:sym typeface="Calibri"/>
                </a:rPr>
                <a:t>HTESSEL</a:t>
              </a:r>
              <a:endParaRPr>
                <a:solidFill>
                  <a:srgbClr val="41414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96;p18">
              <a:extLst>
                <a:ext uri="{FF2B5EF4-FFF2-40B4-BE49-F238E27FC236}">
                  <a16:creationId xmlns:a16="http://schemas.microsoft.com/office/drawing/2014/main" id="{32AA4849-9B17-701C-D2EA-49936993D934}"/>
                </a:ext>
              </a:extLst>
            </p:cNvPr>
            <p:cNvSpPr/>
            <p:nvPr/>
          </p:nvSpPr>
          <p:spPr>
            <a:xfrm rot="16200000">
              <a:off x="6707431" y="197607"/>
              <a:ext cx="132600" cy="2601600"/>
            </a:xfrm>
            <a:prstGeom prst="rightBrace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rgbClr val="23589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14141"/>
                </a:solidFill>
                <a:latin typeface="+mn-lt"/>
              </a:endParaRPr>
            </a:p>
          </p:txBody>
        </p:sp>
        <p:pic>
          <p:nvPicPr>
            <p:cNvPr id="15" name="Google Shape;97;p18">
              <a:extLst>
                <a:ext uri="{FF2B5EF4-FFF2-40B4-BE49-F238E27FC236}">
                  <a16:creationId xmlns:a16="http://schemas.microsoft.com/office/drawing/2014/main" id="{FEDE48D4-B9B1-F3E3-3154-335FA868C9FC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201519" y="965061"/>
              <a:ext cx="1144435" cy="4672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98;p18">
              <a:extLst>
                <a:ext uri="{FF2B5EF4-FFF2-40B4-BE49-F238E27FC236}">
                  <a16:creationId xmlns:a16="http://schemas.microsoft.com/office/drawing/2014/main" id="{3AC82C53-B886-C58C-EBBF-1078164CA5DB}"/>
                </a:ext>
              </a:extLst>
            </p:cNvPr>
            <p:cNvSpPr txBox="1"/>
            <p:nvPr/>
          </p:nvSpPr>
          <p:spPr>
            <a:xfrm>
              <a:off x="7211956" y="947951"/>
              <a:ext cx="317700" cy="4924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2000" b="1" dirty="0">
                  <a:solidFill>
                    <a:srgbClr val="414141"/>
                  </a:solidFill>
                  <a:latin typeface="+mn-lt"/>
                </a:rPr>
                <a:t>3</a:t>
              </a:r>
              <a:endParaRPr sz="2000" b="1" dirty="0">
                <a:solidFill>
                  <a:srgbClr val="414141"/>
                </a:solidFill>
                <a:latin typeface="+mn-lt"/>
              </a:endParaRPr>
            </a:p>
          </p:txBody>
        </p:sp>
        <p:sp>
          <p:nvSpPr>
            <p:cNvPr id="20" name="Google Shape;101;p18">
              <a:extLst>
                <a:ext uri="{FF2B5EF4-FFF2-40B4-BE49-F238E27FC236}">
                  <a16:creationId xmlns:a16="http://schemas.microsoft.com/office/drawing/2014/main" id="{0B9D27D2-DA1B-6264-1133-156006F47C56}"/>
                </a:ext>
              </a:extLst>
            </p:cNvPr>
            <p:cNvSpPr txBox="1"/>
            <p:nvPr/>
          </p:nvSpPr>
          <p:spPr>
            <a:xfrm>
              <a:off x="5732451" y="2890710"/>
              <a:ext cx="2130900" cy="41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500" dirty="0">
                  <a:solidFill>
                    <a:srgbClr val="414141"/>
                  </a:solidFill>
                  <a:latin typeface="+mn-lt"/>
                </a:rPr>
                <a:t>Full-field initialisation</a:t>
              </a:r>
              <a:endParaRPr sz="1500" dirty="0">
                <a:solidFill>
                  <a:srgbClr val="414141"/>
                </a:solidFill>
                <a:latin typeface="+mn-lt"/>
              </a:endParaRPr>
            </a:p>
          </p:txBody>
        </p:sp>
        <p:sp>
          <p:nvSpPr>
            <p:cNvPr id="21" name="Google Shape;102;p18">
              <a:extLst>
                <a:ext uri="{FF2B5EF4-FFF2-40B4-BE49-F238E27FC236}">
                  <a16:creationId xmlns:a16="http://schemas.microsoft.com/office/drawing/2014/main" id="{6F96DA92-F961-A88D-2A5B-CEE714806E44}"/>
                </a:ext>
              </a:extLst>
            </p:cNvPr>
            <p:cNvSpPr txBox="1"/>
            <p:nvPr/>
          </p:nvSpPr>
          <p:spPr>
            <a:xfrm>
              <a:off x="4835376" y="3381385"/>
              <a:ext cx="1495800" cy="400200"/>
            </a:xfrm>
            <a:prstGeom prst="rect">
              <a:avLst/>
            </a:prstGeom>
            <a:solidFill>
              <a:srgbClr val="D9EAD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200" dirty="0">
                  <a:solidFill>
                    <a:srgbClr val="414141"/>
                  </a:solidFill>
                  <a:latin typeface="+mn-lt"/>
                </a:rPr>
                <a:t>ERA5</a:t>
              </a:r>
              <a:endParaRPr sz="1100" dirty="0">
                <a:solidFill>
                  <a:srgbClr val="414141"/>
                </a:solidFill>
                <a:latin typeface="+mn-lt"/>
              </a:endParaRPr>
            </a:p>
          </p:txBody>
        </p:sp>
        <p:sp>
          <p:nvSpPr>
            <p:cNvPr id="22" name="Google Shape;103;p18">
              <a:extLst>
                <a:ext uri="{FF2B5EF4-FFF2-40B4-BE49-F238E27FC236}">
                  <a16:creationId xmlns:a16="http://schemas.microsoft.com/office/drawing/2014/main" id="{8D942B5D-661F-9D37-9A87-8AB59F48E464}"/>
                </a:ext>
              </a:extLst>
            </p:cNvPr>
            <p:cNvSpPr txBox="1"/>
            <p:nvPr/>
          </p:nvSpPr>
          <p:spPr>
            <a:xfrm>
              <a:off x="7104126" y="3381385"/>
              <a:ext cx="1816800" cy="1200298"/>
            </a:xfrm>
            <a:prstGeom prst="rect">
              <a:avLst/>
            </a:prstGeom>
            <a:solidFill>
              <a:srgbClr val="C9DAF8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100" b="1" dirty="0">
                  <a:solidFill>
                    <a:srgbClr val="414141"/>
                  </a:solidFill>
                  <a:latin typeface="+mn-lt"/>
                </a:rPr>
                <a:t>Ocean reconstruction</a:t>
              </a:r>
              <a:r>
                <a:rPr lang="es" sz="1100" dirty="0">
                  <a:solidFill>
                    <a:srgbClr val="414141"/>
                  </a:solidFill>
                  <a:latin typeface="+mn-lt"/>
                </a:rPr>
                <a:t> forced with ERA5 fluxes, T and S restored at the surface towards ORA-S5 and nudged in the subsurface towards EN4 and nudged</a:t>
              </a:r>
              <a:endParaRPr dirty="0">
                <a:solidFill>
                  <a:srgbClr val="414141"/>
                </a:solidFill>
                <a:latin typeface="+mn-lt"/>
              </a:endParaRPr>
            </a:p>
          </p:txBody>
        </p:sp>
        <p:cxnSp>
          <p:nvCxnSpPr>
            <p:cNvPr id="23" name="Google Shape;104;p18">
              <a:extLst>
                <a:ext uri="{FF2B5EF4-FFF2-40B4-BE49-F238E27FC236}">
                  <a16:creationId xmlns:a16="http://schemas.microsoft.com/office/drawing/2014/main" id="{3D73AA57-C1C6-E023-17C9-7A078CA8CC29}"/>
                </a:ext>
              </a:extLst>
            </p:cNvPr>
            <p:cNvCxnSpPr>
              <a:stCxn id="27" idx="2"/>
              <a:endCxn id="22" idx="0"/>
            </p:cNvCxnSpPr>
            <p:nvPr/>
          </p:nvCxnSpPr>
          <p:spPr>
            <a:xfrm>
              <a:off x="8012526" y="2891310"/>
              <a:ext cx="0" cy="490075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4" name="Google Shape;106;p18">
              <a:extLst>
                <a:ext uri="{FF2B5EF4-FFF2-40B4-BE49-F238E27FC236}">
                  <a16:creationId xmlns:a16="http://schemas.microsoft.com/office/drawing/2014/main" id="{7090DAAC-4967-C30D-1310-418733D60072}"/>
                </a:ext>
              </a:extLst>
            </p:cNvPr>
            <p:cNvCxnSpPr>
              <a:stCxn id="26" idx="2"/>
              <a:endCxn id="21" idx="0"/>
            </p:cNvCxnSpPr>
            <p:nvPr/>
          </p:nvCxnSpPr>
          <p:spPr>
            <a:xfrm>
              <a:off x="5583276" y="2898948"/>
              <a:ext cx="0" cy="4824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6" name="Google Shape;107;p18">
              <a:extLst>
                <a:ext uri="{FF2B5EF4-FFF2-40B4-BE49-F238E27FC236}">
                  <a16:creationId xmlns:a16="http://schemas.microsoft.com/office/drawing/2014/main" id="{BC7C9138-DFFF-C2A0-C74E-7EA6FCB17306}"/>
                </a:ext>
              </a:extLst>
            </p:cNvPr>
            <p:cNvSpPr txBox="1"/>
            <p:nvPr/>
          </p:nvSpPr>
          <p:spPr>
            <a:xfrm>
              <a:off x="5059326" y="2498748"/>
              <a:ext cx="1047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>
                  <a:solidFill>
                    <a:srgbClr val="414141"/>
                  </a:solidFill>
                  <a:latin typeface="+mn-lt"/>
                </a:rPr>
                <a:t>TL255L91</a:t>
              </a:r>
              <a:endParaRPr>
                <a:solidFill>
                  <a:srgbClr val="414141"/>
                </a:solidFill>
                <a:latin typeface="+mn-lt"/>
              </a:endParaRPr>
            </a:p>
          </p:txBody>
        </p:sp>
        <p:sp>
          <p:nvSpPr>
            <p:cNvPr id="27" name="Google Shape;105;p18">
              <a:extLst>
                <a:ext uri="{FF2B5EF4-FFF2-40B4-BE49-F238E27FC236}">
                  <a16:creationId xmlns:a16="http://schemas.microsoft.com/office/drawing/2014/main" id="{0CBF4FA8-8784-6A8F-B4E9-78D1B33B0F15}"/>
                </a:ext>
              </a:extLst>
            </p:cNvPr>
            <p:cNvSpPr txBox="1"/>
            <p:nvPr/>
          </p:nvSpPr>
          <p:spPr>
            <a:xfrm>
              <a:off x="7440276" y="2506410"/>
              <a:ext cx="11445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300">
                  <a:solidFill>
                    <a:srgbClr val="414141"/>
                  </a:solidFill>
                  <a:latin typeface="+mn-lt"/>
                </a:rPr>
                <a:t>ORCA1L75</a:t>
              </a:r>
              <a:endParaRPr sz="1300">
                <a:solidFill>
                  <a:srgbClr val="414141"/>
                </a:solidFill>
                <a:latin typeface="+mn-lt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4ADDEDFF-FB2E-692E-2226-EB4E343833C2}"/>
              </a:ext>
            </a:extLst>
          </p:cNvPr>
          <p:cNvSpPr txBox="1"/>
          <p:nvPr/>
        </p:nvSpPr>
        <p:spPr>
          <a:xfrm>
            <a:off x="3120763" y="4860757"/>
            <a:ext cx="1585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  <a:sym typeface="Arial"/>
              </a:rPr>
              <a:t>Solaraju-Murali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  <a:sym typeface="Arial"/>
              </a:rPr>
              <a:t> (2022)</a:t>
            </a:r>
          </a:p>
        </p:txBody>
      </p:sp>
    </p:spTree>
    <p:extLst>
      <p:ext uri="{BB962C8B-B14F-4D97-AF65-F5344CB8AC3E}">
        <p14:creationId xmlns:p14="http://schemas.microsoft.com/office/powerpoint/2010/main" val="37975826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4800" dirty="0"/>
              <a:t>Thanks and happy anniversary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" dirty="0"/>
              <a:t>francisco.doblas-reyes@bsc.es</a:t>
            </a:r>
          </a:p>
        </p:txBody>
      </p:sp>
    </p:spTree>
    <p:extLst>
      <p:ext uri="{BB962C8B-B14F-4D97-AF65-F5344CB8AC3E}">
        <p14:creationId xmlns:p14="http://schemas.microsoft.com/office/powerpoint/2010/main" val="20492608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Near-term seamless climate information</a:t>
            </a:r>
            <a:endParaRPr lang="es-ES" dirty="0"/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6670961" y="4898540"/>
            <a:ext cx="2455504" cy="24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5171" tIns="32586" rIns="65171" bIns="32586">
            <a:spAutoFit/>
          </a:bodyPr>
          <a:lstStyle>
            <a:defPPr>
              <a:defRPr lang="es-ES"/>
            </a:defPPr>
            <a:lvl1pPr algn="r" defTabSz="457200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 sz="1600"/>
            </a:lvl1pPr>
            <a:lvl2pPr marL="742950" indent="-285750" defTabSz="868363" eaLnBrk="0" hangingPunct="0">
              <a:defRPr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/>
            <a:r>
              <a:rPr lang="en-GB" sz="1200" dirty="0"/>
              <a:t>Di Luca et al. (2024, J. Climate)</a:t>
            </a:r>
            <a:endParaRPr lang="es-ES" sz="1200" dirty="0"/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7039CB09-9DDE-0DDA-CA4A-6B38E472C27E}"/>
              </a:ext>
            </a:extLst>
          </p:cNvPr>
          <p:cNvSpPr txBox="1">
            <a:spLocks/>
          </p:cNvSpPr>
          <p:nvPr/>
        </p:nvSpPr>
        <p:spPr>
          <a:xfrm>
            <a:off x="160271" y="615207"/>
            <a:ext cx="8846728" cy="11846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50" dirty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sym typeface="Montserrat Medium"/>
              </a:rPr>
              <a:t>Skill of 20-year projections</a:t>
            </a:r>
            <a:r>
              <a:rPr lang="en-GB" sz="165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Montserrat Medium"/>
              </a:rPr>
              <a:t> using previous observations to select a 30-member ensemble.</a:t>
            </a:r>
          </a:p>
          <a:p>
            <a:pPr marR="949166" defTabSz="914355">
              <a:buClr>
                <a:schemeClr val="bg1">
                  <a:lumMod val="50000"/>
                </a:schemeClr>
              </a:buClr>
              <a:buSzPts val="2300"/>
            </a:pPr>
            <a:r>
              <a:rPr lang="en-GB" sz="165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Montserrat Medium"/>
              </a:rPr>
              <a:t>Heterogeneous improvements with respect to the full ensemble of historical simulations</a:t>
            </a:r>
          </a:p>
          <a:p>
            <a:pPr marR="949166" defTabSz="914355">
              <a:buClr>
                <a:schemeClr val="bg1">
                  <a:lumMod val="50000"/>
                </a:schemeClr>
              </a:buClr>
              <a:buSzPts val="2300"/>
            </a:pPr>
            <a:r>
              <a:rPr lang="en-GB" sz="165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Montserrat Medium"/>
              </a:rPr>
              <a:t>Verification of the methods is important to the users</a:t>
            </a:r>
          </a:p>
          <a:p>
            <a:pPr marL="0" indent="0" defTabSz="342900" fontAlgn="base">
              <a:spcBef>
                <a:spcPct val="20000"/>
              </a:spcBef>
              <a:spcAft>
                <a:spcPct val="0"/>
              </a:spcAft>
              <a:buNone/>
            </a:pPr>
            <a:endParaRPr lang="en-GB" sz="1650" dirty="0">
              <a:solidFill>
                <a:srgbClr val="414141"/>
              </a:solidFill>
              <a:latin typeface="Calibri" pitchFamily="34" charset="0"/>
              <a:ea typeface="ＭＳ Ｐゴシック" pitchFamily="34" charset="-128"/>
              <a:sym typeface="Calibri"/>
            </a:endParaRPr>
          </a:p>
        </p:txBody>
      </p:sp>
      <p:pic>
        <p:nvPicPr>
          <p:cNvPr id="2" name="Google Shape;54;p13">
            <a:extLst>
              <a:ext uri="{FF2B5EF4-FFF2-40B4-BE49-F238E27FC236}">
                <a16:creationId xmlns:a16="http://schemas.microsoft.com/office/drawing/2014/main" id="{EBBA62CF-6E96-5575-78EF-EB5E488E0FB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b="52723"/>
          <a:stretch/>
        </p:blipFill>
        <p:spPr>
          <a:xfrm>
            <a:off x="1175568" y="1707356"/>
            <a:ext cx="6750000" cy="2549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54;p13">
            <a:extLst>
              <a:ext uri="{FF2B5EF4-FFF2-40B4-BE49-F238E27FC236}">
                <a16:creationId xmlns:a16="http://schemas.microsoft.com/office/drawing/2014/main" id="{9B75D014-C5BB-16E2-E5EC-4B75B7CBC9C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t="94494"/>
          <a:stretch/>
        </p:blipFill>
        <p:spPr>
          <a:xfrm>
            <a:off x="1285389" y="4385922"/>
            <a:ext cx="6750000" cy="2969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30733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>
            <a:spLocks noGrp="1"/>
          </p:cNvSpPr>
          <p:nvPr>
            <p:ph type="title"/>
          </p:nvPr>
        </p:nvSpPr>
        <p:spPr>
          <a:xfrm>
            <a:off x="0" y="39651"/>
            <a:ext cx="9144000" cy="6009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Temporal merging seasonal and decadal predictions</a:t>
            </a:r>
            <a:endParaRPr/>
          </a:p>
        </p:txBody>
      </p:sp>
      <p:pic>
        <p:nvPicPr>
          <p:cNvPr id="146" name="Google Shape;14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7237" y="4540821"/>
            <a:ext cx="1350326" cy="424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6"/>
          <p:cNvSpPr txBox="1"/>
          <p:nvPr/>
        </p:nvSpPr>
        <p:spPr>
          <a:xfrm>
            <a:off x="4185225" y="4596012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Solaraju-Murali et al. (in prep.)</a:t>
            </a:r>
            <a:endParaRPr sz="1300"/>
          </a:p>
        </p:txBody>
      </p:sp>
      <p:pic>
        <p:nvPicPr>
          <p:cNvPr id="148" name="Google Shape;14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100" y="721900"/>
            <a:ext cx="9023418" cy="3716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"/>
          <p:cNvSpPr txBox="1">
            <a:spLocks noGrp="1"/>
          </p:cNvSpPr>
          <p:nvPr>
            <p:ph type="title"/>
          </p:nvPr>
        </p:nvSpPr>
        <p:spPr>
          <a:xfrm>
            <a:off x="0" y="39651"/>
            <a:ext cx="9144000" cy="6009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Niño3.4 forecast quality for seasonal, multia-annual, decadal and S2D constrained ensembles (May init.)</a:t>
            </a:r>
            <a:endParaRPr/>
          </a:p>
        </p:txBody>
      </p:sp>
      <p:pic>
        <p:nvPicPr>
          <p:cNvPr id="154" name="Google Shape;15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" y="1300892"/>
            <a:ext cx="4401449" cy="97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592" y="2565361"/>
            <a:ext cx="4401450" cy="122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35725" y="4076575"/>
            <a:ext cx="3364876" cy="451222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7"/>
          <p:cNvSpPr txBox="1"/>
          <p:nvPr/>
        </p:nvSpPr>
        <p:spPr>
          <a:xfrm>
            <a:off x="211025" y="1010350"/>
            <a:ext cx="4626300" cy="5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</a:pPr>
            <a:r>
              <a:rPr lang="en-GB" sz="1200">
                <a:latin typeface="Calibri"/>
                <a:ea typeface="Calibri"/>
                <a:cs typeface="Calibri"/>
                <a:sym typeface="Calibri"/>
              </a:rPr>
              <a:t>Decadal predictions </a:t>
            </a:r>
            <a:r>
              <a:rPr lang="en-GB" sz="1200" b="1">
                <a:latin typeface="Calibri"/>
                <a:ea typeface="Calibri"/>
                <a:cs typeface="Calibri"/>
                <a:sym typeface="Calibri"/>
              </a:rPr>
              <a:t>constrained by previous observations</a:t>
            </a:r>
            <a:endParaRPr sz="12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27"/>
          <p:cNvSpPr txBox="1"/>
          <p:nvPr/>
        </p:nvSpPr>
        <p:spPr>
          <a:xfrm>
            <a:off x="211025" y="2266185"/>
            <a:ext cx="4513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</a:pPr>
            <a:r>
              <a:rPr lang="en-GB" sz="1200">
                <a:latin typeface="Calibri"/>
                <a:ea typeface="Calibri"/>
                <a:cs typeface="Calibri"/>
                <a:sym typeface="Calibri"/>
              </a:rPr>
              <a:t>Decadal </a:t>
            </a: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predictions</a:t>
            </a:r>
            <a:r>
              <a:rPr lang="en-GB" sz="1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1">
                <a:latin typeface="Calibri"/>
                <a:ea typeface="Calibri"/>
                <a:cs typeface="Calibri"/>
                <a:sym typeface="Calibri"/>
              </a:rPr>
              <a:t>constrained by seasonal predictions</a:t>
            </a:r>
            <a:endParaRPr sz="1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27"/>
          <p:cNvSpPr txBox="1"/>
          <p:nvPr/>
        </p:nvSpPr>
        <p:spPr>
          <a:xfrm>
            <a:off x="211025" y="3790185"/>
            <a:ext cx="4513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</a:pPr>
            <a:r>
              <a:rPr lang="en-GB" sz="1200" b="1">
                <a:latin typeface="Calibri"/>
                <a:ea typeface="Calibri"/>
                <a:cs typeface="Calibri"/>
                <a:sym typeface="Calibri"/>
              </a:rPr>
              <a:t>Multi-annual predictions</a:t>
            </a:r>
            <a:endParaRPr sz="12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5125" y="923200"/>
            <a:ext cx="4220298" cy="422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54212" y="1334371"/>
            <a:ext cx="1350326" cy="42422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7"/>
          <p:cNvSpPr txBox="1"/>
          <p:nvPr/>
        </p:nvSpPr>
        <p:spPr>
          <a:xfrm>
            <a:off x="2813625" y="4748412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Delgado-Torres et al. (in prep.)</a:t>
            </a:r>
            <a:endParaRPr sz="13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8"/>
          <p:cNvSpPr txBox="1">
            <a:spLocks noGrp="1"/>
          </p:cNvSpPr>
          <p:nvPr>
            <p:ph type="title"/>
          </p:nvPr>
        </p:nvSpPr>
        <p:spPr>
          <a:xfrm>
            <a:off x="0" y="39651"/>
            <a:ext cx="9144000" cy="6009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Seamless forecasts of Niño3.4 index</a:t>
            </a:r>
            <a:endParaRPr/>
          </a:p>
        </p:txBody>
      </p:sp>
      <p:pic>
        <p:nvPicPr>
          <p:cNvPr id="168" name="Google Shape;168;p28"/>
          <p:cNvPicPr preferRelativeResize="0"/>
          <p:nvPr/>
        </p:nvPicPr>
        <p:blipFill rotWithShape="1">
          <a:blip r:embed="rId3">
            <a:alphaModFix/>
          </a:blip>
          <a:srcRect b="7535"/>
          <a:stretch/>
        </p:blipFill>
        <p:spPr>
          <a:xfrm>
            <a:off x="1019900" y="543650"/>
            <a:ext cx="3540675" cy="3273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8"/>
          <p:cNvPicPr preferRelativeResize="0"/>
          <p:nvPr/>
        </p:nvPicPr>
        <p:blipFill rotWithShape="1">
          <a:blip r:embed="rId4">
            <a:alphaModFix/>
          </a:blip>
          <a:srcRect r="2210" b="6524"/>
          <a:stretch/>
        </p:blipFill>
        <p:spPr>
          <a:xfrm>
            <a:off x="4560575" y="543650"/>
            <a:ext cx="3425172" cy="3273974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8"/>
          <p:cNvSpPr txBox="1"/>
          <p:nvPr/>
        </p:nvSpPr>
        <p:spPr>
          <a:xfrm>
            <a:off x="3840475" y="3825250"/>
            <a:ext cx="5259600" cy="13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●"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ERA5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300"/>
              <a:buFont typeface="Calibri"/>
              <a:buChar char="●"/>
            </a:pPr>
            <a:r>
              <a:rPr lang="en-GB" sz="13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Seasonal predictions initialised in May</a:t>
            </a:r>
            <a:endParaRPr sz="13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300"/>
              <a:buFont typeface="Calibri"/>
              <a:buChar char="●"/>
            </a:pPr>
            <a:r>
              <a:rPr lang="en-GB" sz="13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Multi-annual forecast initialised in May</a:t>
            </a:r>
            <a:endParaRPr sz="13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00"/>
              <a:buFont typeface="Calibri"/>
              <a:buChar char="●"/>
            </a:pPr>
            <a:r>
              <a:rPr lang="en-GB" sz="130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Decadal predictions initialised at the end of the previous year</a:t>
            </a:r>
            <a:endParaRPr sz="1300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300"/>
              <a:buFont typeface="Calibri"/>
              <a:buChar char="●"/>
            </a:pPr>
            <a:r>
              <a:rPr lang="en-GB" sz="1300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rPr>
              <a:t>Seamless forecast (decadal predictions constrained in May)</a:t>
            </a:r>
            <a:endParaRPr>
              <a:solidFill>
                <a:srgbClr val="9900FF"/>
              </a:solidFill>
            </a:endParaRPr>
          </a:p>
        </p:txBody>
      </p:sp>
      <p:pic>
        <p:nvPicPr>
          <p:cNvPr id="171" name="Google Shape;17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15075" y="4511675"/>
            <a:ext cx="1350326" cy="424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8"/>
          <p:cNvSpPr txBox="1"/>
          <p:nvPr/>
        </p:nvSpPr>
        <p:spPr>
          <a:xfrm>
            <a:off x="776675" y="4110037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Delgado-Torres et al. (in prep.)</a:t>
            </a:r>
            <a:endParaRPr sz="13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DDA85-2B8C-A407-B5B0-C99FF1D66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6">
            <a:extLst>
              <a:ext uri="{FF2B5EF4-FFF2-40B4-BE49-F238E27FC236}">
                <a16:creationId xmlns:a16="http://schemas.microsoft.com/office/drawing/2014/main" id="{39C8BD1E-200A-4B1F-1534-807BD3BC3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Decadal climate predictions</a:t>
            </a:r>
            <a:endParaRPr lang="es-ES" dirty="0"/>
          </a:p>
        </p:txBody>
      </p:sp>
      <p:sp>
        <p:nvSpPr>
          <p:cNvPr id="31" name="Google Shape;132;p21">
            <a:extLst>
              <a:ext uri="{FF2B5EF4-FFF2-40B4-BE49-F238E27FC236}">
                <a16:creationId xmlns:a16="http://schemas.microsoft.com/office/drawing/2014/main" id="{AB47DB84-2C32-C45A-6265-1AB8267800A7}"/>
              </a:ext>
            </a:extLst>
          </p:cNvPr>
          <p:cNvSpPr txBox="1"/>
          <p:nvPr/>
        </p:nvSpPr>
        <p:spPr>
          <a:xfrm>
            <a:off x="7432022" y="4864696"/>
            <a:ext cx="1708551" cy="277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457200" eaLnBrk="1" fontAlgn="auto" latinLnBrk="0" hangingPunct="1">
              <a:lnSpc>
                <a:spcPct val="104000"/>
              </a:lnSpc>
              <a:spcBef>
                <a:spcPct val="50000"/>
              </a:spcBef>
              <a:buSzPct val="100000"/>
              <a:buNone/>
              <a:tabLst/>
              <a:defRPr kumimoji="0" sz="1200" kern="0" spc="0" normalizeH="0" baseline="0">
                <a:ln>
                  <a:noFill/>
                </a:ln>
                <a:effectLst/>
                <a:uLnTx/>
                <a:uFillTx/>
                <a:latin typeface="+mn-lt"/>
              </a:defRPr>
            </a:lvl1pPr>
          </a:lstStyle>
          <a:p>
            <a:r>
              <a:rPr lang="es" dirty="0"/>
              <a:t>(Bilbao et al., 2021)</a:t>
            </a:r>
            <a:endParaRPr dirty="0"/>
          </a:p>
        </p:txBody>
      </p:sp>
      <p:sp>
        <p:nvSpPr>
          <p:cNvPr id="32" name="Google Shape;133;p21">
            <a:extLst>
              <a:ext uri="{FF2B5EF4-FFF2-40B4-BE49-F238E27FC236}">
                <a16:creationId xmlns:a16="http://schemas.microsoft.com/office/drawing/2014/main" id="{A6F38221-3381-965B-6278-33196C539888}"/>
              </a:ext>
            </a:extLst>
          </p:cNvPr>
          <p:cNvSpPr txBox="1"/>
          <p:nvPr/>
        </p:nvSpPr>
        <p:spPr>
          <a:xfrm>
            <a:off x="107426" y="639694"/>
            <a:ext cx="8950711" cy="147728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just" defTabSz="914378">
              <a:defRPr sz="1800">
                <a:solidFill>
                  <a:srgbClr val="414141"/>
                </a:solidFill>
                <a:latin typeface="+mn-lt"/>
                <a:ea typeface="ＭＳ Ｐゴシック" pitchFamily="34" charset="-128"/>
                <a:cs typeface="Arial" panose="020B0604020202020204" pitchFamily="34" charset="0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" dirty="0"/>
              <a:t>BSC decadal forecasts:</a:t>
            </a:r>
          </a:p>
          <a:p>
            <a:pPr marL="177800" lvl="0" indent="-177800">
              <a:buClr>
                <a:srgbClr val="41414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dirty="0"/>
              <a:t>The system skilfully simulates the regional features of past surface temperature variations.</a:t>
            </a:r>
          </a:p>
          <a:p>
            <a:pPr marL="177800" lvl="0" indent="-177800">
              <a:buClr>
                <a:srgbClr val="41414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dirty="0"/>
              <a:t>Initialisation improves the information quality (</a:t>
            </a:r>
            <a:r>
              <a:rPr lang="en-GB" dirty="0" err="1"/>
              <a:t>wrt</a:t>
            </a:r>
            <a:r>
              <a:rPr lang="en-GB" dirty="0"/>
              <a:t> what climate projections would provide) in the tropical Pacific and North Atlantic areas.</a:t>
            </a:r>
          </a:p>
          <a:p>
            <a:pPr marL="177800" lvl="0" indent="-177800">
              <a:buClr>
                <a:srgbClr val="41414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dirty="0"/>
              <a:t>The central subpolar North Atlantic suffers from initialisation shock and related drift.</a:t>
            </a:r>
          </a:p>
        </p:txBody>
      </p:sp>
      <p:pic>
        <p:nvPicPr>
          <p:cNvPr id="34" name="Google Shape;135;p21">
            <a:extLst>
              <a:ext uri="{FF2B5EF4-FFF2-40B4-BE49-F238E27FC236}">
                <a16:creationId xmlns:a16="http://schemas.microsoft.com/office/drawing/2014/main" id="{304B0F10-70CA-3D76-2623-FBB845C4485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t="4046" r="49553" b="54567"/>
          <a:stretch/>
        </p:blipFill>
        <p:spPr>
          <a:xfrm>
            <a:off x="5138449" y="2503949"/>
            <a:ext cx="3835890" cy="2346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36;p21">
            <a:extLst>
              <a:ext uri="{FF2B5EF4-FFF2-40B4-BE49-F238E27FC236}">
                <a16:creationId xmlns:a16="http://schemas.microsoft.com/office/drawing/2014/main" id="{567756E3-F61A-ADC8-C090-81D7D21310D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66711"/>
          <a:stretch/>
        </p:blipFill>
        <p:spPr>
          <a:xfrm>
            <a:off x="28121" y="2604688"/>
            <a:ext cx="5030684" cy="1879384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137;p21">
            <a:extLst>
              <a:ext uri="{FF2B5EF4-FFF2-40B4-BE49-F238E27FC236}">
                <a16:creationId xmlns:a16="http://schemas.microsoft.com/office/drawing/2014/main" id="{704EF01A-226D-D1BD-B36A-C9DC9F1B4FB6}"/>
              </a:ext>
            </a:extLst>
          </p:cNvPr>
          <p:cNvSpPr txBox="1"/>
          <p:nvPr/>
        </p:nvSpPr>
        <p:spPr>
          <a:xfrm>
            <a:off x="499287" y="2103104"/>
            <a:ext cx="383589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1500">
                <a:solidFill>
                  <a:srgbClr val="414141"/>
                </a:solidFill>
                <a:latin typeface="+mn-lt"/>
              </a:defRPr>
            </a:lvl1pPr>
          </a:lstStyle>
          <a:p>
            <a:r>
              <a:rPr lang="es" sz="1400" dirty="0"/>
              <a:t>Ensemble-mean correlation for the annual near-surface temperature</a:t>
            </a:r>
            <a:endParaRPr sz="1400" dirty="0"/>
          </a:p>
        </p:txBody>
      </p:sp>
      <p:sp>
        <p:nvSpPr>
          <p:cNvPr id="37" name="Google Shape;138;p21">
            <a:extLst>
              <a:ext uri="{FF2B5EF4-FFF2-40B4-BE49-F238E27FC236}">
                <a16:creationId xmlns:a16="http://schemas.microsoft.com/office/drawing/2014/main" id="{CC994B6A-A303-A5AD-A337-7C429F81D8A8}"/>
              </a:ext>
            </a:extLst>
          </p:cNvPr>
          <p:cNvSpPr txBox="1"/>
          <p:nvPr/>
        </p:nvSpPr>
        <p:spPr>
          <a:xfrm>
            <a:off x="5739162" y="2165666"/>
            <a:ext cx="2754590" cy="386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>
                <a:solidFill>
                  <a:srgbClr val="414141"/>
                </a:solidFill>
                <a:latin typeface="+mn-lt"/>
              </a:defRPr>
            </a:lvl1pPr>
          </a:lstStyle>
          <a:p>
            <a:r>
              <a:rPr lang="es" dirty="0"/>
              <a:t>Evolution of the AMOC at 45°N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8367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226FE-DD8D-6AF9-B43D-D1FF006A4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6">
            <a:extLst>
              <a:ext uri="{FF2B5EF4-FFF2-40B4-BE49-F238E27FC236}">
                <a16:creationId xmlns:a16="http://schemas.microsoft.com/office/drawing/2014/main" id="{E0DD5A15-A327-E89B-151E-CA43C7CAA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Decadal climate predictions: real time</a:t>
            </a:r>
            <a:endParaRPr lang="es-ES" dirty="0"/>
          </a:p>
        </p:txBody>
      </p:sp>
      <p:pic>
        <p:nvPicPr>
          <p:cNvPr id="2" name="Google Shape;123;p20">
            <a:extLst>
              <a:ext uri="{FF2B5EF4-FFF2-40B4-BE49-F238E27FC236}">
                <a16:creationId xmlns:a16="http://schemas.microsoft.com/office/drawing/2014/main" id="{0DDF4079-92A1-61F7-705C-DEF0C1A7E19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4922" y="677925"/>
            <a:ext cx="4628876" cy="308225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ogle Shape;124;p20">
            <a:extLst>
              <a:ext uri="{FF2B5EF4-FFF2-40B4-BE49-F238E27FC236}">
                <a16:creationId xmlns:a16="http://schemas.microsoft.com/office/drawing/2014/main" id="{7DD64C89-68BD-818E-F025-95F95AE21B65}"/>
              </a:ext>
            </a:extLst>
          </p:cNvPr>
          <p:cNvSpPr txBox="1"/>
          <p:nvPr/>
        </p:nvSpPr>
        <p:spPr>
          <a:xfrm>
            <a:off x="205650" y="3845158"/>
            <a:ext cx="4180116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414141"/>
                </a:solidFill>
                <a:latin typeface="+mn-lt"/>
                <a:ea typeface="Avenir"/>
                <a:cs typeface="Avenir"/>
                <a:sym typeface="Avenir"/>
              </a:rPr>
              <a:t>https://hadleyserver.metoffice.gov.uk/wmolc/</a:t>
            </a:r>
            <a:endParaRPr dirty="0">
              <a:solidFill>
                <a:srgbClr val="414141"/>
              </a:solidFill>
              <a:latin typeface="+mn-lt"/>
              <a:ea typeface="Avenir"/>
              <a:cs typeface="Avenir"/>
              <a:sym typeface="Avenir"/>
            </a:endParaRPr>
          </a:p>
        </p:txBody>
      </p:sp>
      <p:pic>
        <p:nvPicPr>
          <p:cNvPr id="28" name="Google Shape;54;p13" title="Year2024-Range1-Indices-GMST.png">
            <a:extLst>
              <a:ext uri="{FF2B5EF4-FFF2-40B4-BE49-F238E27FC236}">
                <a16:creationId xmlns:a16="http://schemas.microsoft.com/office/drawing/2014/main" id="{AD88E255-1081-FF78-4E69-3CD21E6D7A8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0634" y="808528"/>
            <a:ext cx="4677411" cy="42096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2446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4BAB3-29A5-7C50-D75E-5F1AD58BF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6">
            <a:extLst>
              <a:ext uri="{FF2B5EF4-FFF2-40B4-BE49-F238E27FC236}">
                <a16:creationId xmlns:a16="http://schemas.microsoft.com/office/drawing/2014/main" id="{D1B3CEDD-599D-641F-8AF8-79C9F58D4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Decadal climate predictions: real time</a:t>
            </a:r>
            <a:endParaRPr lang="es-ES" dirty="0"/>
          </a:p>
        </p:txBody>
      </p:sp>
      <p:pic>
        <p:nvPicPr>
          <p:cNvPr id="3" name="Google Shape;216;p27">
            <a:extLst>
              <a:ext uri="{FF2B5EF4-FFF2-40B4-BE49-F238E27FC236}">
                <a16:creationId xmlns:a16="http://schemas.microsoft.com/office/drawing/2014/main" id="{C002B781-E818-7E6B-ACE9-DA73AE98BEC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rcRect t="7400" b="3711"/>
          <a:stretch/>
        </p:blipFill>
        <p:spPr>
          <a:xfrm>
            <a:off x="2220570" y="772265"/>
            <a:ext cx="4708057" cy="41858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8993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6"/>
          <p:cNvSpPr>
            <a:spLocks noGrp="1"/>
          </p:cNvSpPr>
          <p:nvPr>
            <p:ph type="title"/>
          </p:nvPr>
        </p:nvSpPr>
        <p:spPr>
          <a:xfrm>
            <a:off x="0" y="160878"/>
            <a:ext cx="9144000" cy="600709"/>
          </a:xfrm>
        </p:spPr>
        <p:txBody>
          <a:bodyPr/>
          <a:lstStyle/>
          <a:p>
            <a:r>
              <a:rPr lang="en-GB" altLang="en-US" dirty="0"/>
              <a:t>System design in decadal prediction</a:t>
            </a:r>
            <a:endParaRPr lang="es-ES" dirty="0"/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DE005E42-9F5E-4C53-8F0C-28B769DB37FF}"/>
              </a:ext>
            </a:extLst>
          </p:cNvPr>
          <p:cNvSpPr txBox="1">
            <a:spLocks/>
          </p:cNvSpPr>
          <p:nvPr/>
        </p:nvSpPr>
        <p:spPr>
          <a:xfrm>
            <a:off x="139489" y="646379"/>
            <a:ext cx="8846728" cy="64629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just" defTabSz="914378">
              <a:defRPr sz="1800">
                <a:solidFill>
                  <a:srgbClr val="FF0000"/>
                </a:solidFill>
                <a:latin typeface="+mn-lt"/>
                <a:ea typeface="ＭＳ Ｐゴシック" pitchFamily="34" charset="-128"/>
                <a:cs typeface="Arial" panose="020B0604020202020204" pitchFamily="34" charset="0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414141"/>
                </a:solidFill>
              </a:rPr>
              <a:t>Systematic assessment of the multi-model decadal prediction forecast quality helps illustrating, among other things, the importance of a large enough operational multi-model.</a:t>
            </a:r>
            <a:endParaRPr lang="en-GB" altLang="en-US" dirty="0">
              <a:solidFill>
                <a:srgbClr val="414141"/>
              </a:solidFill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6841554" y="4889837"/>
            <a:ext cx="2304776" cy="250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5171" tIns="32586" rIns="65171" bIns="32586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342900" eaLnBrk="1" hangingPunct="1">
              <a:lnSpc>
                <a:spcPct val="104000"/>
              </a:lnSpc>
              <a:spcBef>
                <a:spcPct val="50000"/>
              </a:spcBef>
              <a:buSzPct val="100000"/>
              <a:defRPr/>
            </a:pPr>
            <a:r>
              <a:rPr lang="en-GB" altLang="es-ES" sz="120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Delgado-Torres et al. (2022)</a:t>
            </a:r>
            <a:endParaRPr lang="en-US" altLang="es-ES" sz="1200" kern="12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2" name="Google Shape;93;p14">
            <a:extLst>
              <a:ext uri="{FF2B5EF4-FFF2-40B4-BE49-F238E27FC236}">
                <a16:creationId xmlns:a16="http://schemas.microsoft.com/office/drawing/2014/main" id="{843218E1-0FA8-2E1B-3517-C375AE564AA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03680" y="1406670"/>
            <a:ext cx="5085109" cy="32700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91;p14">
            <a:extLst>
              <a:ext uri="{FF2B5EF4-FFF2-40B4-BE49-F238E27FC236}">
                <a16:creationId xmlns:a16="http://schemas.microsoft.com/office/drawing/2014/main" id="{059EE0E6-2AF4-1AB9-E8DF-15AF102397E3}"/>
              </a:ext>
            </a:extLst>
          </p:cNvPr>
          <p:cNvSpPr txBox="1"/>
          <p:nvPr/>
        </p:nvSpPr>
        <p:spPr>
          <a:xfrm>
            <a:off x="3837929" y="4592687"/>
            <a:ext cx="5184576" cy="30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defTabSz="685783">
              <a:buSzPts val="1400"/>
            </a:pPr>
            <a:r>
              <a:rPr lang="ca-ES" sz="1050" dirty="0">
                <a:latin typeface="Calibri"/>
                <a:ea typeface="Calibri"/>
                <a:cs typeface="Calibri"/>
                <a:sym typeface="Calibri"/>
              </a:rPr>
              <a:t>DCPP </a:t>
            </a:r>
            <a:r>
              <a:rPr lang="ca-ES" sz="105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worse</a:t>
            </a:r>
            <a:r>
              <a:rPr lang="ca-ES" sz="1050" dirty="0">
                <a:latin typeface="Calibri"/>
                <a:ea typeface="Calibri"/>
                <a:cs typeface="Calibri"/>
                <a:sym typeface="Calibri"/>
              </a:rPr>
              <a:t> than European multi-model ←  |  →DCPP </a:t>
            </a:r>
            <a:r>
              <a:rPr lang="ca-ES" sz="105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better</a:t>
            </a:r>
            <a:r>
              <a:rPr lang="ca-ES" sz="1050" dirty="0">
                <a:latin typeface="Calibri"/>
                <a:ea typeface="Calibri"/>
                <a:cs typeface="Calibri"/>
                <a:sym typeface="Calibri"/>
              </a:rPr>
              <a:t> than European multi-model </a:t>
            </a:r>
            <a:endParaRPr sz="105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0BC389-FB3E-013E-0227-FD5B79DC2485}"/>
              </a:ext>
            </a:extLst>
          </p:cNvPr>
          <p:cNvSpPr txBox="1"/>
          <p:nvPr/>
        </p:nvSpPr>
        <p:spPr>
          <a:xfrm>
            <a:off x="369445" y="2312968"/>
            <a:ext cx="31124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buClrTx/>
            </a:pPr>
            <a:r>
              <a:rPr lang="en-GB" kern="1200" dirty="0">
                <a:solidFill>
                  <a:srgbClr val="414141"/>
                </a:solidFill>
                <a:latin typeface="Calibri"/>
                <a:ea typeface="+mn-ea"/>
                <a:cs typeface="Calibri"/>
              </a:rPr>
              <a:t>Comparison between a research (</a:t>
            </a:r>
            <a:r>
              <a:rPr lang="en-GB" dirty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DCPP, </a:t>
            </a:r>
            <a:r>
              <a:rPr lang="en-GB" b="1" dirty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169 members,</a:t>
            </a:r>
            <a:r>
              <a:rPr lang="en-GB" dirty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b="1" dirty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13 forecast systems</a:t>
            </a:r>
            <a:r>
              <a:rPr lang="en-GB" kern="1200" dirty="0">
                <a:solidFill>
                  <a:srgbClr val="414141"/>
                </a:solidFill>
                <a:latin typeface="Calibri"/>
                <a:ea typeface="+mn-ea"/>
                <a:cs typeface="Calibri"/>
                <a:sym typeface="Calibri"/>
              </a:rPr>
              <a:t>) and an operational (C3S</a:t>
            </a:r>
            <a:r>
              <a:rPr lang="en-GB" dirty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_34c, </a:t>
            </a:r>
            <a:r>
              <a:rPr lang="en-GB" b="1" dirty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40 members,</a:t>
            </a:r>
            <a:r>
              <a:rPr lang="en-GB" dirty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b="1" dirty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4 forecast systems</a:t>
            </a:r>
            <a:r>
              <a:rPr lang="en-GB" kern="1200" dirty="0">
                <a:solidFill>
                  <a:srgbClr val="414141"/>
                </a:solidFill>
                <a:latin typeface="Calibri"/>
                <a:ea typeface="+mn-ea"/>
                <a:cs typeface="Calibri"/>
                <a:sym typeface="Calibri"/>
              </a:rPr>
              <a:t>, CMCC-CM2-SR5, EC-Earth3-i1, HadGEM3-GC3.1-MM and MPI-ESM1.2-HR)</a:t>
            </a:r>
          </a:p>
        </p:txBody>
      </p:sp>
    </p:spTree>
    <p:extLst>
      <p:ext uri="{BB962C8B-B14F-4D97-AF65-F5344CB8AC3E}">
        <p14:creationId xmlns:p14="http://schemas.microsoft.com/office/powerpoint/2010/main" val="881089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F86C2B-2AF7-F3D6-86C6-46D603A47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6">
            <a:extLst>
              <a:ext uri="{FF2B5EF4-FFF2-40B4-BE49-F238E27FC236}">
                <a16:creationId xmlns:a16="http://schemas.microsoft.com/office/drawing/2014/main" id="{9AC40302-A76B-3839-F384-E433063BB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Decadal climate predictions: carbon cycle</a:t>
            </a:r>
            <a:endParaRPr lang="es-ES" dirty="0"/>
          </a:p>
        </p:txBody>
      </p:sp>
      <p:sp>
        <p:nvSpPr>
          <p:cNvPr id="31" name="Google Shape;132;p21">
            <a:extLst>
              <a:ext uri="{FF2B5EF4-FFF2-40B4-BE49-F238E27FC236}">
                <a16:creationId xmlns:a16="http://schemas.microsoft.com/office/drawing/2014/main" id="{EFEDC724-0FAA-4A6C-944E-7E2871502094}"/>
              </a:ext>
            </a:extLst>
          </p:cNvPr>
          <p:cNvSpPr txBox="1"/>
          <p:nvPr/>
        </p:nvSpPr>
        <p:spPr>
          <a:xfrm>
            <a:off x="7523356" y="4869716"/>
            <a:ext cx="1613210" cy="277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457200" eaLnBrk="1" fontAlgn="auto" latinLnBrk="0" hangingPunct="1">
              <a:lnSpc>
                <a:spcPct val="104000"/>
              </a:lnSpc>
              <a:spcBef>
                <a:spcPct val="50000"/>
              </a:spcBef>
              <a:buSzPct val="100000"/>
              <a:buNone/>
              <a:tabLst/>
              <a:defRPr kumimoji="0" sz="1200" kern="0" spc="0" normalizeH="0" baseline="0">
                <a:ln>
                  <a:noFill/>
                </a:ln>
                <a:effectLst/>
                <a:uLnTx/>
                <a:uFillTx/>
                <a:latin typeface="+mn-lt"/>
              </a:defRPr>
            </a:lvl1pPr>
          </a:lstStyle>
          <a:p>
            <a:r>
              <a:rPr lang="es" dirty="0"/>
              <a:t>(Etienne Tourigny)</a:t>
            </a:r>
            <a:endParaRPr dirty="0"/>
          </a:p>
        </p:txBody>
      </p:sp>
      <p:sp>
        <p:nvSpPr>
          <p:cNvPr id="32" name="Google Shape;133;p21">
            <a:extLst>
              <a:ext uri="{FF2B5EF4-FFF2-40B4-BE49-F238E27FC236}">
                <a16:creationId xmlns:a16="http://schemas.microsoft.com/office/drawing/2014/main" id="{6ACBE3A2-2F67-EFB3-7571-C7EB97D7D825}"/>
              </a:ext>
            </a:extLst>
          </p:cNvPr>
          <p:cNvSpPr txBox="1"/>
          <p:nvPr/>
        </p:nvSpPr>
        <p:spPr>
          <a:xfrm>
            <a:off x="107426" y="639694"/>
            <a:ext cx="8950711" cy="175428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just" defTabSz="914378">
              <a:defRPr sz="1800">
                <a:solidFill>
                  <a:srgbClr val="414141"/>
                </a:solidFill>
                <a:latin typeface="+mn-lt"/>
                <a:ea typeface="ＭＳ Ｐゴシック" pitchFamily="34" charset="-128"/>
                <a:cs typeface="Arial" panose="020B0604020202020204" pitchFamily="34" charset="0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 dirty="0"/>
              <a:t>Predictions with EC-Earth3-CC simulate the carbon cycle interactively: includes LPJ-GUESS (vegetation), TM5 (atmospheric chemistry) and PISCES (ocean biogeochemistry).</a:t>
            </a:r>
          </a:p>
          <a:p>
            <a:pPr marL="177800" indent="-177800">
              <a:buClr>
                <a:srgbClr val="41414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noProof="0" dirty="0"/>
              <a:t>The ocean and land carbon sinks determine the atmospheric CO2 concentration. </a:t>
            </a:r>
          </a:p>
          <a:p>
            <a:pPr marL="177800" indent="-177800">
              <a:buClr>
                <a:srgbClr val="41414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noProof="0" dirty="0"/>
              <a:t>Ocean CO2 flux has high predictive skill, while for the land CO2 flux it is limited to 2 years.</a:t>
            </a:r>
          </a:p>
          <a:p>
            <a:pPr marL="177800" indent="-177800">
              <a:buClr>
                <a:srgbClr val="41414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dirty="0"/>
              <a:t>Limited</a:t>
            </a:r>
            <a:r>
              <a:rPr lang="en-GB" noProof="0" dirty="0"/>
              <a:t> skill of land and ocean carbon dioxide sinks linked to biases in physical climate.</a:t>
            </a:r>
          </a:p>
          <a:p>
            <a:pPr marL="177800" indent="-177800">
              <a:buClr>
                <a:srgbClr val="41414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noProof="0" dirty="0"/>
              <a:t>Contribution to Global Carbon Budget 2024.</a:t>
            </a:r>
          </a:p>
        </p:txBody>
      </p:sp>
      <p:pic>
        <p:nvPicPr>
          <p:cNvPr id="2" name="Google Shape;192;p25">
            <a:extLst>
              <a:ext uri="{FF2B5EF4-FFF2-40B4-BE49-F238E27FC236}">
                <a16:creationId xmlns:a16="http://schemas.microsoft.com/office/drawing/2014/main" id="{061E95C8-6EF7-63AF-D8B6-509CA2540B7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256" t="34206" r="54356"/>
          <a:stretch/>
        </p:blipFill>
        <p:spPr>
          <a:xfrm>
            <a:off x="706966" y="2421078"/>
            <a:ext cx="3266659" cy="215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3;p25">
            <a:extLst>
              <a:ext uri="{FF2B5EF4-FFF2-40B4-BE49-F238E27FC236}">
                <a16:creationId xmlns:a16="http://schemas.microsoft.com/office/drawing/2014/main" id="{A43A3811-8B99-BA22-DD8C-15A85D1F5DD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4373" t="34206" r="10031"/>
          <a:stretch/>
        </p:blipFill>
        <p:spPr>
          <a:xfrm>
            <a:off x="5268546" y="2376474"/>
            <a:ext cx="3511176" cy="2255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3937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49696CF-09F0-B6F7-0E71-D33811366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77;p24">
            <a:extLst>
              <a:ext uri="{FF2B5EF4-FFF2-40B4-BE49-F238E27FC236}">
                <a16:creationId xmlns:a16="http://schemas.microsoft.com/office/drawing/2014/main" id="{78C697C7-EBE3-7A84-B1ED-6D9C17F7E42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rcRect t="2244" b="4118"/>
          <a:stretch/>
        </p:blipFill>
        <p:spPr>
          <a:xfrm>
            <a:off x="5302436" y="2323574"/>
            <a:ext cx="3696840" cy="281258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ítulo 16">
            <a:extLst>
              <a:ext uri="{FF2B5EF4-FFF2-40B4-BE49-F238E27FC236}">
                <a16:creationId xmlns:a16="http://schemas.microsoft.com/office/drawing/2014/main" id="{E4C2E812-C831-1E9E-511F-07AE8F100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Decadal climate predictions: volcanic forcing</a:t>
            </a:r>
            <a:endParaRPr lang="es-ES" dirty="0"/>
          </a:p>
        </p:txBody>
      </p:sp>
      <p:sp>
        <p:nvSpPr>
          <p:cNvPr id="31" name="Google Shape;132;p21">
            <a:extLst>
              <a:ext uri="{FF2B5EF4-FFF2-40B4-BE49-F238E27FC236}">
                <a16:creationId xmlns:a16="http://schemas.microsoft.com/office/drawing/2014/main" id="{1848BEBF-97C1-E9D6-D83B-51BCCC83ED6E}"/>
              </a:ext>
            </a:extLst>
          </p:cNvPr>
          <p:cNvSpPr txBox="1"/>
          <p:nvPr/>
        </p:nvSpPr>
        <p:spPr>
          <a:xfrm>
            <a:off x="3735939" y="4859100"/>
            <a:ext cx="1708551" cy="277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457200" eaLnBrk="1" fontAlgn="auto" latinLnBrk="0" hangingPunct="1">
              <a:lnSpc>
                <a:spcPct val="104000"/>
              </a:lnSpc>
              <a:spcBef>
                <a:spcPct val="50000"/>
              </a:spcBef>
              <a:buSzPct val="100000"/>
              <a:buNone/>
              <a:tabLst/>
              <a:defRPr kumimoji="0" sz="1200" kern="0" spc="0" normalizeH="0" baseline="0">
                <a:ln>
                  <a:noFill/>
                </a:ln>
                <a:effectLst/>
                <a:uLnTx/>
                <a:uFillTx/>
                <a:latin typeface="+mn-lt"/>
              </a:defRPr>
            </a:lvl1pPr>
          </a:lstStyle>
          <a:p>
            <a:r>
              <a:rPr lang="es" dirty="0"/>
              <a:t>(Bilbao et al., 2024)</a:t>
            </a:r>
            <a:endParaRPr dirty="0"/>
          </a:p>
        </p:txBody>
      </p:sp>
      <p:sp>
        <p:nvSpPr>
          <p:cNvPr id="32" name="Google Shape;133;p21">
            <a:extLst>
              <a:ext uri="{FF2B5EF4-FFF2-40B4-BE49-F238E27FC236}">
                <a16:creationId xmlns:a16="http://schemas.microsoft.com/office/drawing/2014/main" id="{2E446914-7DA4-34A4-0F7D-88E6C897AB58}"/>
              </a:ext>
            </a:extLst>
          </p:cNvPr>
          <p:cNvSpPr txBox="1"/>
          <p:nvPr/>
        </p:nvSpPr>
        <p:spPr>
          <a:xfrm>
            <a:off x="107426" y="639694"/>
            <a:ext cx="8950711" cy="120028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just" defTabSz="914378">
              <a:defRPr sz="1800">
                <a:solidFill>
                  <a:srgbClr val="414141"/>
                </a:solidFill>
                <a:latin typeface="+mn-lt"/>
                <a:ea typeface="ＭＳ Ｐゴシック" pitchFamily="34" charset="-128"/>
                <a:cs typeface="Arial" panose="020B0604020202020204" pitchFamily="34" charset="0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" dirty="0"/>
              <a:t>Real-time systems require a solution after an explosive volcanic eruption has taken place:</a:t>
            </a:r>
          </a:p>
          <a:p>
            <a:pPr marL="177800" indent="-177800">
              <a:buClr>
                <a:srgbClr val="41414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dirty="0"/>
              <a:t>Six decadal prediction systems show strong agreement in post-volcanic radiative effects.</a:t>
            </a:r>
          </a:p>
          <a:p>
            <a:pPr marL="177800" indent="-177800">
              <a:buClr>
                <a:srgbClr val="41414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dirty="0"/>
              <a:t>Dynamical responses (NAO, ENSO, AMOC…) are both model- and eruption-dependent.</a:t>
            </a:r>
          </a:p>
          <a:p>
            <a:pPr marL="177800" indent="-177800">
              <a:buClr>
                <a:srgbClr val="41414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dirty="0"/>
              <a:t>A solution has been developed by the community (EVA).</a:t>
            </a:r>
          </a:p>
        </p:txBody>
      </p:sp>
      <p:sp>
        <p:nvSpPr>
          <p:cNvPr id="36" name="Google Shape;137;p21">
            <a:extLst>
              <a:ext uri="{FF2B5EF4-FFF2-40B4-BE49-F238E27FC236}">
                <a16:creationId xmlns:a16="http://schemas.microsoft.com/office/drawing/2014/main" id="{F978446E-D5F4-379F-7C0C-CBAAE4D8D589}"/>
              </a:ext>
            </a:extLst>
          </p:cNvPr>
          <p:cNvSpPr txBox="1"/>
          <p:nvPr/>
        </p:nvSpPr>
        <p:spPr>
          <a:xfrm>
            <a:off x="415534" y="2248600"/>
            <a:ext cx="383589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1500">
                <a:solidFill>
                  <a:srgbClr val="414141"/>
                </a:solidFill>
                <a:latin typeface="+mn-lt"/>
              </a:defRPr>
            </a:lvl1pPr>
          </a:lstStyle>
          <a:p>
            <a:r>
              <a:rPr lang="en-GB" sz="1400" dirty="0"/>
              <a:t>Global-mean near-surface temperature anomalies of multi-model predictions initialised in 1990</a:t>
            </a:r>
          </a:p>
        </p:txBody>
      </p:sp>
      <p:sp>
        <p:nvSpPr>
          <p:cNvPr id="37" name="Google Shape;138;p21">
            <a:extLst>
              <a:ext uri="{FF2B5EF4-FFF2-40B4-BE49-F238E27FC236}">
                <a16:creationId xmlns:a16="http://schemas.microsoft.com/office/drawing/2014/main" id="{C3D6EEB1-64FE-C66C-8C36-C0D25E1F22FF}"/>
              </a:ext>
            </a:extLst>
          </p:cNvPr>
          <p:cNvSpPr txBox="1"/>
          <p:nvPr/>
        </p:nvSpPr>
        <p:spPr>
          <a:xfrm>
            <a:off x="5337713" y="1786996"/>
            <a:ext cx="3553521" cy="53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>
                <a:solidFill>
                  <a:srgbClr val="414141"/>
                </a:solidFill>
                <a:latin typeface="+mn-lt"/>
              </a:defRPr>
            </a:lvl1pPr>
          </a:lstStyle>
          <a:p>
            <a:r>
              <a:rPr lang="es" dirty="0"/>
              <a:t>Ensemble-mean near-surface air temperature difference volcanoes-no volcano</a:t>
            </a:r>
            <a:endParaRPr dirty="0"/>
          </a:p>
        </p:txBody>
      </p:sp>
      <p:pic>
        <p:nvPicPr>
          <p:cNvPr id="2" name="Google Shape;182;p24">
            <a:extLst>
              <a:ext uri="{FF2B5EF4-FFF2-40B4-BE49-F238E27FC236}">
                <a16:creationId xmlns:a16="http://schemas.microsoft.com/office/drawing/2014/main" id="{1BFDE1E7-9C09-52E9-6084-C82316D624D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66609"/>
          <a:stretch/>
        </p:blipFill>
        <p:spPr>
          <a:xfrm>
            <a:off x="40518" y="2952055"/>
            <a:ext cx="4518042" cy="1131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2156838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Standaardthema">
  <a:themeElements>
    <a:clrScheme name="WCRP">
      <a:dk1>
        <a:srgbClr val="262626"/>
      </a:dk1>
      <a:lt1>
        <a:sysClr val="window" lastClr="FFFFFF"/>
      </a:lt1>
      <a:dk2>
        <a:srgbClr val="D8D8D8"/>
      </a:dk2>
      <a:lt2>
        <a:srgbClr val="262626"/>
      </a:lt2>
      <a:accent1>
        <a:srgbClr val="009999"/>
      </a:accent1>
      <a:accent2>
        <a:srgbClr val="66CCCC"/>
      </a:accent2>
      <a:accent3>
        <a:srgbClr val="FFCC00"/>
      </a:accent3>
      <a:accent4>
        <a:srgbClr val="99CC66"/>
      </a:accent4>
      <a:accent5>
        <a:srgbClr val="CCFFCC"/>
      </a:accent5>
      <a:accent6>
        <a:srgbClr val="003366"/>
      </a:accent6>
      <a:hlink>
        <a:srgbClr val="262626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MS PGothic" pitchFamily="34" charset="-128"/>
            <a:cs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MS PGothic" pitchFamily="34" charset="-128"/>
            <a:cs typeface="MS PGothic" pitchFamily="34" charset="-128"/>
          </a:defRPr>
        </a:defPPr>
      </a:lstStyle>
    </a:lnDef>
  </a:objectDefaults>
  <a:extraClrSchemeLst>
    <a:extraClrScheme>
      <a:clrScheme name="WCRP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CRP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CRP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CRP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CRP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CRP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CRP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CRP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CRP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CRP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CRP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CRP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SC-basic-slides-template_16-9" id="{AAB24581-0339-DB48-9A9E-94FF9CCE0EF1}" vid="{493FE76A-731F-C54D-BA8D-4FC689135A2B}"/>
    </a:ext>
  </a:extLst>
</a:theme>
</file>

<file path=ppt/theme/theme4.xml><?xml version="1.0" encoding="utf-8"?>
<a:theme xmlns:a="http://schemas.openxmlformats.org/drawingml/2006/main" name="Climate Chan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12631</TotalTime>
  <Words>2042</Words>
  <Application>Microsoft Office PowerPoint</Application>
  <PresentationFormat>On-screen Show (16:9)</PresentationFormat>
  <Paragraphs>211</Paragraphs>
  <Slides>34</Slides>
  <Notes>7</Notes>
  <HiddenSlides>6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ＭＳ Ｐゴシック</vt:lpstr>
      <vt:lpstr>Arial</vt:lpstr>
      <vt:lpstr>Lato</vt:lpstr>
      <vt:lpstr>Calibri</vt:lpstr>
      <vt:lpstr>Avenir</vt:lpstr>
      <vt:lpstr>Diseño personalizado</vt:lpstr>
      <vt:lpstr>5_Standaardthema</vt:lpstr>
      <vt:lpstr>1_Diseño personalizado</vt:lpstr>
      <vt:lpstr>Climate Change</vt:lpstr>
      <vt:lpstr>Production and Use of Decadal Climate Predictions</vt:lpstr>
      <vt:lpstr>Time scales of interest</vt:lpstr>
      <vt:lpstr>Decadal climate predictions</vt:lpstr>
      <vt:lpstr>Decadal climate predictions</vt:lpstr>
      <vt:lpstr>Decadal climate predictions: real time</vt:lpstr>
      <vt:lpstr>Decadal climate predictions: real time</vt:lpstr>
      <vt:lpstr>System design in decadal prediction</vt:lpstr>
      <vt:lpstr>Decadal climate predictions: carbon cycle</vt:lpstr>
      <vt:lpstr>Decadal climate predictions: volcanic forcing</vt:lpstr>
      <vt:lpstr>Decadal climate predictions: volcanic forcing</vt:lpstr>
      <vt:lpstr>Decadal climate predictions: volcanic forcing</vt:lpstr>
      <vt:lpstr>Decadal climate predictions: 2023</vt:lpstr>
      <vt:lpstr>Decadal climate predictions: 2023</vt:lpstr>
      <vt:lpstr>Decadal climate predictions: signal-to-noise paradox cycle</vt:lpstr>
      <vt:lpstr>Decadal climate predictions: signal-to-noise paradox cycle</vt:lpstr>
      <vt:lpstr>Decadal climate predictions: signal-to-noise paradox cycle</vt:lpstr>
      <vt:lpstr>Eddy-resolving decadal climate predictions</vt:lpstr>
      <vt:lpstr>Decadal predictions by constraining projections</vt:lpstr>
      <vt:lpstr>Decadal predictions by constraining projections</vt:lpstr>
      <vt:lpstr>Decadal predictions by constraining projections</vt:lpstr>
      <vt:lpstr>Climate services: Making data and knowledge useful</vt:lpstr>
      <vt:lpstr>Working with the user</vt:lpstr>
      <vt:lpstr>Univariate extreme indicators</vt:lpstr>
      <vt:lpstr>Hot-dry compound extremes</vt:lpstr>
      <vt:lpstr>Product for food security</vt:lpstr>
      <vt:lpstr>Product for cotton producers</vt:lpstr>
      <vt:lpstr>Products for regional farming</vt:lpstr>
      <vt:lpstr>Statistical downscaling</vt:lpstr>
      <vt:lpstr>Summary</vt:lpstr>
      <vt:lpstr>Thanks and happy anniversary</vt:lpstr>
      <vt:lpstr>Near-term seamless climate information</vt:lpstr>
      <vt:lpstr>Temporal merging seasonal and decadal predictions</vt:lpstr>
      <vt:lpstr>Niño3.4 forecast quality for seasonal, multia-annual, decadal and S2D constrained ensembles (May init.)</vt:lpstr>
      <vt:lpstr>Seamless forecasts of Niño3.4 index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Toombs, Monica</dc:creator>
  <cp:lastModifiedBy>Francisco J Doblas Reyes</cp:lastModifiedBy>
  <cp:revision>355</cp:revision>
  <dcterms:created xsi:type="dcterms:W3CDTF">2016-05-16T17:59:33Z</dcterms:created>
  <dcterms:modified xsi:type="dcterms:W3CDTF">2025-04-11T05:47:50Z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0x010100FAE8EF9B5484074A9AD6AE3ECE890B10</vt:lpwstr>
  </property>
</Properties>
</file>