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7" r:id="rId2"/>
    <p:sldMasterId id="2147483670" r:id="rId3"/>
  </p:sldMasterIdLst>
  <p:notesMasterIdLst>
    <p:notesMasterId r:id="rId29"/>
  </p:notesMasterIdLst>
  <p:sldIdLst>
    <p:sldId id="457" r:id="rId4"/>
    <p:sldId id="458" r:id="rId5"/>
    <p:sldId id="429" r:id="rId6"/>
    <p:sldId id="492" r:id="rId7"/>
    <p:sldId id="493" r:id="rId8"/>
    <p:sldId id="491" r:id="rId9"/>
    <p:sldId id="495" r:id="rId10"/>
    <p:sldId id="498" r:id="rId11"/>
    <p:sldId id="499" r:id="rId12"/>
    <p:sldId id="505" r:id="rId13"/>
    <p:sldId id="500" r:id="rId14"/>
    <p:sldId id="501" r:id="rId15"/>
    <p:sldId id="506" r:id="rId16"/>
    <p:sldId id="507" r:id="rId17"/>
    <p:sldId id="503" r:id="rId18"/>
    <p:sldId id="502" r:id="rId19"/>
    <p:sldId id="509" r:id="rId20"/>
    <p:sldId id="504" r:id="rId21"/>
    <p:sldId id="496" r:id="rId22"/>
    <p:sldId id="497" r:id="rId23"/>
    <p:sldId id="490" r:id="rId24"/>
    <p:sldId id="494" r:id="rId25"/>
    <p:sldId id="425" r:id="rId26"/>
    <p:sldId id="456" r:id="rId27"/>
    <p:sldId id="50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880" userDrawn="1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47D"/>
    <a:srgbClr val="C7A859"/>
    <a:srgbClr val="9C092F"/>
    <a:srgbClr val="1AA8FE"/>
    <a:srgbClr val="8FAADC"/>
    <a:srgbClr val="6082AD"/>
    <a:srgbClr val="004890"/>
    <a:srgbClr val="414141"/>
    <a:srgbClr val="EAEDF2"/>
    <a:srgbClr val="1E2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1" autoAdjust="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830" y="-78"/>
      </p:cViewPr>
      <p:guideLst>
        <p:guide orient="horz"/>
        <p:guide pos="2900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14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21/01/2019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2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9094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534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9094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6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7" y="6095686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722760" y="1724040"/>
            <a:ext cx="5026680" cy="13716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5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5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98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6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06992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89540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89540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06992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24444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43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/>
          <p:cNvSpPr/>
          <p:nvPr userDrawn="1"/>
        </p:nvSpPr>
        <p:spPr>
          <a:xfrm>
            <a:off x="3048000" y="6094969"/>
            <a:ext cx="6096000" cy="4885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Rectángulo 12"/>
          <p:cNvSpPr/>
          <p:nvPr userDrawn="1"/>
        </p:nvSpPr>
        <p:spPr>
          <a:xfrm>
            <a:off x="0" y="6094969"/>
            <a:ext cx="3048000" cy="488528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S" dirty="0" smtClean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244478" y="6095691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23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5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2" y="6231446"/>
            <a:ext cx="1876425" cy="45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82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51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101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 userDrawn="1"/>
        </p:nvSpPr>
        <p:spPr>
          <a:xfrm>
            <a:off x="1990725" y="2487617"/>
            <a:ext cx="5162550" cy="1200383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7200" dirty="0">
                <a:solidFill>
                  <a:prstClr val="white"/>
                </a:solidFill>
                <a:ea typeface="ＭＳ Ｐゴシック" pitchFamily="34" charset="-128"/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0034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1171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E0E8C09-F9C9-4CB9-962F-B81940FEB92B}" type="slidenum">
              <a:rPr 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80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3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0" y="122523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486932"/>
            <a:ext cx="5161550" cy="1200329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 smtClean="0">
                <a:solidFill>
                  <a:schemeClr val="bg1"/>
                </a:solidFill>
              </a:rPr>
              <a:t>THANK YOU!</a:t>
            </a:r>
            <a:endParaRPr lang="es-ES" sz="72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54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4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44440" y="5886720"/>
            <a:ext cx="2441160" cy="9054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8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4" r:id="rId5"/>
    <p:sldLayoutId id="2147483656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048000" y="6096521"/>
            <a:ext cx="6096000" cy="4869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7" name="PlaceHolder 2"/>
          <p:cNvSpPr>
            <a:spLocks noGrp="1"/>
          </p:cNvSpPr>
          <p:nvPr>
            <p:ph type="title"/>
          </p:nvPr>
        </p:nvSpPr>
        <p:spPr bwMode="auto">
          <a:xfrm>
            <a:off x="3722691" y="1631528"/>
            <a:ext cx="5026025" cy="29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" name="CustomShape 3"/>
          <p:cNvSpPr/>
          <p:nvPr/>
        </p:nvSpPr>
        <p:spPr>
          <a:xfrm>
            <a:off x="0" y="6096521"/>
            <a:ext cx="3048000" cy="486977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9" name="PlaceHolder 4"/>
          <p:cNvSpPr>
            <a:spLocks noGrp="1"/>
          </p:cNvSpPr>
          <p:nvPr>
            <p:ph type="body"/>
          </p:nvPr>
        </p:nvSpPr>
        <p:spPr bwMode="auto">
          <a:xfrm>
            <a:off x="244480" y="6096521"/>
            <a:ext cx="244157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day/month/year</a:t>
            </a:r>
          </a:p>
        </p:txBody>
      </p:sp>
      <p:sp>
        <p:nvSpPr>
          <p:cNvPr id="1030" name="PlaceHolder 5"/>
          <p:cNvSpPr>
            <a:spLocks noGrp="1"/>
          </p:cNvSpPr>
          <p:nvPr>
            <p:ph type="body"/>
          </p:nvPr>
        </p:nvSpPr>
        <p:spPr bwMode="auto">
          <a:xfrm>
            <a:off x="3722691" y="6094970"/>
            <a:ext cx="502602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Venue</a:t>
            </a:r>
          </a:p>
        </p:txBody>
      </p:sp>
    </p:spTree>
    <p:extLst>
      <p:ext uri="{BB962C8B-B14F-4D97-AF65-F5344CB8AC3E}">
        <p14:creationId xmlns:p14="http://schemas.microsoft.com/office/powerpoint/2010/main" val="32691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4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Shape 1"/>
          <p:cNvSpPr txBox="1"/>
          <p:nvPr/>
        </p:nvSpPr>
        <p:spPr>
          <a:xfrm>
            <a:off x="3087059" y="1538475"/>
            <a:ext cx="6030451" cy="409230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r>
              <a:rPr lang="en-GB" altLang="es-ES" sz="36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Seasonal climate prediction: forecast quality and multi-model combination</a:t>
            </a:r>
          </a:p>
          <a:p>
            <a:pPr defTabSz="914400">
              <a:defRPr/>
            </a:pPr>
            <a:endParaRPr lang="en-US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ＭＳ Ｐゴシック" pitchFamily="34" charset="-128"/>
            </a:endParaRPr>
          </a:p>
          <a:p>
            <a:pPr defTabSz="914400">
              <a:defRPr/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Francisco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J. Doblas-Reyes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	</a:t>
            </a:r>
          </a:p>
          <a:p>
            <a:pPr defTabSz="914400">
              <a:defRPr/>
            </a:pPr>
            <a:endParaRPr lang="en-GB" altLang="es-ES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ＭＳ Ｐゴシック" pitchFamily="34" charset="-128"/>
            </a:endParaRPr>
          </a:p>
          <a:p>
            <a:pPr defTabSz="914400">
              <a:defRPr/>
            </a:pP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Thanks </a:t>
            </a:r>
            <a:r>
              <a:rPr lang="en-GB" altLang="es-E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to 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Rodrigo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Manzanas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José Manuel Gutiérrez (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IFCA-CSIC/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Univ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Cantabria, 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Spain), Stephan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Hemri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Jonas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Bhend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(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Meteoswiss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),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Nube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González-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Reviriego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Isadora Jiménez,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Llorenç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Lledó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Raúl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Marcos, Albert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Soret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Marta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Terrado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Verónica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</a:t>
            </a:r>
            <a:r>
              <a:rPr lang="en-GB" altLang="es-E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Torralba</a:t>
            </a:r>
            <a:r>
              <a:rPr lang="en-GB" altLang="es-E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(BSC)</a:t>
            </a:r>
            <a:endParaRPr lang="en-GB" alt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ＭＳ Ｐゴシック" pitchFamily="34" charset="-128"/>
            </a:endParaRPr>
          </a:p>
        </p:txBody>
      </p:sp>
      <p:sp>
        <p:nvSpPr>
          <p:cNvPr id="832" name="TextShape 3"/>
          <p:cNvSpPr txBox="1"/>
          <p:nvPr/>
        </p:nvSpPr>
        <p:spPr>
          <a:xfrm>
            <a:off x="244481" y="6096522"/>
            <a:ext cx="244157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3" name="TextShape 4"/>
          <p:cNvSpPr txBox="1"/>
          <p:nvPr/>
        </p:nvSpPr>
        <p:spPr>
          <a:xfrm>
            <a:off x="3722693" y="6094971"/>
            <a:ext cx="502602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TextShape 1"/>
          <p:cNvSpPr txBox="1">
            <a:spLocks noChangeArrowheads="1"/>
          </p:cNvSpPr>
          <p:nvPr/>
        </p:nvSpPr>
        <p:spPr bwMode="auto">
          <a:xfrm>
            <a:off x="6402391" y="5"/>
            <a:ext cx="2714625" cy="40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ES" sz="14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Milan, 17 January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58" y="3339594"/>
            <a:ext cx="1836731" cy="759182"/>
          </a:xfrm>
          <a:prstGeom prst="rect">
            <a:avLst/>
          </a:prstGeom>
        </p:spPr>
      </p:pic>
      <p:pic>
        <p:nvPicPr>
          <p:cNvPr id="9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17" y="6125081"/>
            <a:ext cx="1998423" cy="716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47" y="6048483"/>
            <a:ext cx="1150887" cy="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46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a prediction look like</a:t>
            </a:r>
            <a:endParaRPr lang="en-GB" dirty="0"/>
          </a:p>
        </p:txBody>
      </p:sp>
      <p:pic>
        <p:nvPicPr>
          <p:cNvPr id="4" name="Google Shape;645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79" y="834189"/>
            <a:ext cx="5498431" cy="534344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646;p126"/>
          <p:cNvGraphicFramePr/>
          <p:nvPr>
            <p:extLst>
              <p:ext uri="{D42A27DB-BD31-4B8C-83A1-F6EECF244321}">
                <p14:modId xmlns:p14="http://schemas.microsoft.com/office/powerpoint/2010/main" val="839019639"/>
              </p:ext>
            </p:extLst>
          </p:nvPr>
        </p:nvGraphicFramePr>
        <p:xfrm>
          <a:off x="6023251" y="3798090"/>
          <a:ext cx="2671150" cy="2212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14950"/>
                <a:gridCol w="655375"/>
                <a:gridCol w="655375"/>
                <a:gridCol w="645450"/>
              </a:tblGrid>
              <a:tr h="33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Start Date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Oct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Nov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</a:tr>
              <a:tr h="33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RPSS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</a:tr>
              <a:tr h="33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CRPSS</a:t>
                      </a:r>
                      <a:endParaRPr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</a:tr>
              <a:tr h="33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</a:t>
                      </a:r>
                      <a:endParaRPr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0.54</a:t>
                      </a:r>
                      <a:endParaRPr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0.51</a:t>
                      </a:r>
                      <a:endParaRPr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sp>
        <p:nvSpPr>
          <p:cNvPr id="6" name="4 Rectángulo"/>
          <p:cNvSpPr/>
          <p:nvPr/>
        </p:nvSpPr>
        <p:spPr>
          <a:xfrm>
            <a:off x="5810018" y="1226193"/>
            <a:ext cx="30554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DJF wind speed predictions starting on the first of October, November and December for the first trimester of 2015,</a:t>
            </a:r>
            <a:r>
              <a:rPr lang="en-GB" sz="1600" dirty="0" smtClean="0">
                <a:solidFill>
                  <a:srgbClr val="7F7F7F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1600" dirty="0">
                <a:solidFill>
                  <a:srgbClr val="7F7F7F"/>
                </a:solidFill>
                <a:ea typeface="Calibri"/>
                <a:cs typeface="Calibri"/>
                <a:sym typeface="Calibri"/>
              </a:rPr>
              <a:t>ECMWF </a:t>
            </a:r>
            <a:r>
              <a:rPr lang="en-GB" sz="1600" dirty="0" smtClean="0">
                <a:solidFill>
                  <a:srgbClr val="7F7F7F"/>
                </a:solidFill>
                <a:ea typeface="Calibri"/>
                <a:cs typeface="Calibri"/>
                <a:sym typeface="Calibri"/>
              </a:rPr>
              <a:t>SEAS5, reanalysis</a:t>
            </a:r>
            <a:r>
              <a:rPr lang="en-GB" sz="1600" dirty="0">
                <a:solidFill>
                  <a:srgbClr val="7F7F7F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GB" sz="1600" dirty="0" smtClean="0">
                <a:solidFill>
                  <a:srgbClr val="7F7F7F"/>
                </a:solidFill>
                <a:ea typeface="Calibri"/>
                <a:cs typeface="Calibri"/>
                <a:sym typeface="Calibri"/>
              </a:rPr>
              <a:t>ERA-Interim</a:t>
            </a:r>
            <a:r>
              <a:rPr lang="en-GB" sz="1600" dirty="0" smtClean="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GB" sz="1600" dirty="0" smtClean="0">
                <a:solidFill>
                  <a:srgbClr val="7F7F7F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1600" dirty="0" err="1" smtClean="0">
                <a:solidFill>
                  <a:srgbClr val="7F7F7F"/>
                </a:solidFill>
                <a:ea typeface="Calibri"/>
                <a:cs typeface="Calibri"/>
                <a:sym typeface="Calibri"/>
              </a:rPr>
              <a:t>hindcasts</a:t>
            </a:r>
            <a:r>
              <a:rPr lang="en-GB" sz="1600" dirty="0" smtClean="0">
                <a:solidFill>
                  <a:srgbClr val="7F7F7F"/>
                </a:solidFill>
                <a:ea typeface="Calibri"/>
                <a:cs typeface="Calibri"/>
                <a:sym typeface="Calibri"/>
              </a:rPr>
              <a:t> over 1993-2015.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  <a:p>
            <a:pPr>
              <a:defRPr/>
            </a:pPr>
            <a:endParaRPr lang="en-GB" sz="1600" dirty="0">
              <a:solidFill>
                <a:srgbClr val="7F7F7F"/>
              </a:solidFill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5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Forecast quality, calibration, multi-model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Forecast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quality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assessment:</a:t>
            </a:r>
          </a:p>
          <a:p>
            <a:pPr lvl="1" algn="just"/>
            <a:r>
              <a:rPr lang="en-GB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Verification </a:t>
            </a:r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procedure of existing forecast systems based on scoring rules (e.g. RPS for multi-category probabilities, CRPS for </a:t>
            </a:r>
            <a:r>
              <a:rPr lang="en-GB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ensembles)</a:t>
            </a:r>
          </a:p>
          <a:p>
            <a:pPr lvl="1" algn="just"/>
            <a:r>
              <a:rPr lang="en-GB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Products</a:t>
            </a:r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, and not data, are verified; forecast products are </a:t>
            </a:r>
            <a:r>
              <a:rPr lang="en-GB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scrutinised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Calibration (or bias adjustment)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Calibri"/>
            </a:endParaRPr>
          </a:p>
          <a:p>
            <a:pPr lvl="1" algn="just"/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All bias correction and recalibration methods effectively remove bias</a:t>
            </a:r>
          </a:p>
          <a:p>
            <a:pPr lvl="1" algn="just"/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Added value of sophisticated methods (e.g. EMOS) small to inexistent due to limited </a:t>
            </a:r>
            <a:r>
              <a:rPr lang="en-GB" dirty="0" err="1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hindcast</a:t>
            </a:r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 length (and </a:t>
            </a:r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</a:rPr>
              <a:t>low skill</a:t>
            </a:r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)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Multi-model combination</a:t>
            </a:r>
          </a:p>
          <a:p>
            <a:pPr lvl="1" algn="just"/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No forecast system consistently outperforms others</a:t>
            </a:r>
          </a:p>
          <a:p>
            <a:pPr lvl="1" algn="just"/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Multi-model combination is beneficial</a:t>
            </a:r>
          </a:p>
          <a:p>
            <a:pPr lvl="1" algn="just"/>
            <a:r>
              <a:rPr lang="en-GB" dirty="0">
                <a:solidFill>
                  <a:srgbClr val="004890"/>
                </a:solidFill>
                <a:latin typeface="Calibri" panose="020F0502020204030204" pitchFamily="34" charset="0"/>
              </a:rPr>
              <a:t>Avoid the temptation of identifying inadequate data sources to e.g. discard “bad” forecast systems.</a:t>
            </a:r>
          </a:p>
        </p:txBody>
      </p:sp>
    </p:spTree>
    <p:extLst>
      <p:ext uri="{BB962C8B-B14F-4D97-AF65-F5344CB8AC3E}">
        <p14:creationId xmlns:p14="http://schemas.microsoft.com/office/powerpoint/2010/main" val="13776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Bias adjustment and forecast quality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Skill of JJA temperature from ECMWF SEAS5 +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recalibration: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CRPSs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of JJA near-surface temperature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from, ECMWF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SEAS 5 initialized in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May, calibrated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with the climate-conserving recalibration (CCR) and verified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against ERA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Interim for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1993-2014.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6" name="Google Shape;252;p25"/>
          <p:cNvSpPr txBox="1"/>
          <p:nvPr/>
        </p:nvSpPr>
        <p:spPr>
          <a:xfrm>
            <a:off x="7625349" y="2503774"/>
            <a:ext cx="1535100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sym typeface="Arial"/>
              </a:rPr>
              <a:t>Better</a:t>
            </a: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b="1" dirty="0" smtClean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 smtClean="0">
                <a:solidFill>
                  <a:schemeClr val="accent1"/>
                </a:solidFill>
                <a:sym typeface="Arial"/>
              </a:rPr>
              <a:t>than </a:t>
            </a:r>
            <a:r>
              <a:rPr lang="en-GB" b="1" dirty="0">
                <a:solidFill>
                  <a:schemeClr val="accent1"/>
                </a:solidFill>
                <a:sym typeface="Arial"/>
              </a:rPr>
              <a:t>constant climatological forecast</a:t>
            </a: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sym typeface="Arial"/>
              </a:rPr>
              <a:t>Worse</a:t>
            </a:r>
            <a:endParaRPr b="1" dirty="0">
              <a:solidFill>
                <a:schemeClr val="accent1"/>
              </a:solidFill>
              <a:sym typeface="Arial"/>
            </a:endParaRPr>
          </a:p>
        </p:txBody>
      </p:sp>
      <p:pic>
        <p:nvPicPr>
          <p:cNvPr id="7" name="Google Shape;253;p25" descr="H:\Presentations\WorkShops\20180410_EGU\figures\recalccr-climforc-detailed-1993-2014-ecmf-ei-crossval\atmos\seas\t2m\05\globalCRPSSfig_lead2_signif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618" y="2405368"/>
            <a:ext cx="7315200" cy="3182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0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Bias adjustment and forecast quality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CRPS of DJF temperature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from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several systems with different bias adjustment methods, bias adjusted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and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verified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against ERA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Interim for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1993-2014.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Arial"/>
            </a:endParaRPr>
          </a:p>
        </p:txBody>
      </p:sp>
      <p:grpSp>
        <p:nvGrpSpPr>
          <p:cNvPr id="8" name="Grupo 8"/>
          <p:cNvGrpSpPr>
            <a:grpSpLocks noChangeAspect="1"/>
          </p:cNvGrpSpPr>
          <p:nvPr/>
        </p:nvGrpSpPr>
        <p:grpSpPr>
          <a:xfrm>
            <a:off x="1945010" y="2302291"/>
            <a:ext cx="6879825" cy="3421065"/>
            <a:chOff x="4253949" y="3403821"/>
            <a:chExt cx="5974079" cy="2701575"/>
          </a:xfrm>
        </p:grpSpPr>
        <p:pic>
          <p:nvPicPr>
            <p:cNvPr id="9" name="Imagen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35"/>
            <a:stretch/>
          </p:blipFill>
          <p:spPr>
            <a:xfrm>
              <a:off x="4285753" y="3506525"/>
              <a:ext cx="5942275" cy="2598871"/>
            </a:xfrm>
            <a:prstGeom prst="rect">
              <a:avLst/>
            </a:prstGeom>
          </p:spPr>
        </p:pic>
        <p:pic>
          <p:nvPicPr>
            <p:cNvPr id="10" name="Imagen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974"/>
            <a:stretch/>
          </p:blipFill>
          <p:spPr>
            <a:xfrm>
              <a:off x="4253949" y="3403821"/>
              <a:ext cx="5942275" cy="109995"/>
            </a:xfrm>
            <a:prstGeom prst="rect">
              <a:avLst/>
            </a:prstGeom>
          </p:spPr>
        </p:pic>
      </p:grpSp>
      <p:grpSp>
        <p:nvGrpSpPr>
          <p:cNvPr id="11" name="Grupo 19"/>
          <p:cNvGrpSpPr>
            <a:grpSpLocks noChangeAspect="1"/>
          </p:cNvGrpSpPr>
          <p:nvPr/>
        </p:nvGrpSpPr>
        <p:grpSpPr>
          <a:xfrm>
            <a:off x="336368" y="2348943"/>
            <a:ext cx="1313371" cy="3623022"/>
            <a:chOff x="9570893" y="2626576"/>
            <a:chExt cx="1269559" cy="3464124"/>
          </a:xfrm>
        </p:grpSpPr>
        <p:grpSp>
          <p:nvGrpSpPr>
            <p:cNvPr id="12" name="Grupo 10"/>
            <p:cNvGrpSpPr/>
            <p:nvPr/>
          </p:nvGrpSpPr>
          <p:grpSpPr>
            <a:xfrm>
              <a:off x="9570893" y="2626576"/>
              <a:ext cx="1059210" cy="3432314"/>
              <a:chOff x="458698" y="3350144"/>
              <a:chExt cx="1059210" cy="3432314"/>
            </a:xfrm>
          </p:grpSpPr>
          <p:pic>
            <p:nvPicPr>
              <p:cNvPr id="14" name="Imagen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951" r="96574"/>
              <a:stretch/>
            </p:blipFill>
            <p:spPr>
              <a:xfrm>
                <a:off x="458698" y="3350144"/>
                <a:ext cx="131391" cy="3432314"/>
              </a:xfrm>
              <a:prstGeom prst="rect">
                <a:avLst/>
              </a:prstGeom>
            </p:spPr>
          </p:pic>
          <p:pic>
            <p:nvPicPr>
              <p:cNvPr id="15" name="Imagen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27" t="49951" r="24818" b="3845"/>
              <a:stretch/>
            </p:blipFill>
            <p:spPr>
              <a:xfrm>
                <a:off x="587604" y="3351474"/>
                <a:ext cx="930304" cy="3168595"/>
              </a:xfrm>
              <a:prstGeom prst="rect">
                <a:avLst/>
              </a:prstGeom>
            </p:spPr>
          </p:pic>
        </p:grpSp>
        <p:pic>
          <p:nvPicPr>
            <p:cNvPr id="13" name="Imagen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45" t="96041" r="12001" b="-678"/>
            <a:stretch/>
          </p:blipFill>
          <p:spPr>
            <a:xfrm>
              <a:off x="9584145" y="5772648"/>
              <a:ext cx="1256307" cy="318052"/>
            </a:xfrm>
            <a:prstGeom prst="rect">
              <a:avLst/>
            </a:prstGeom>
          </p:spPr>
        </p:pic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34063" y="6489533"/>
            <a:ext cx="5309937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2100" b="1" dirty="0" err="1" smtClean="0">
                <a:solidFill>
                  <a:schemeClr val="accent1"/>
                </a:solidFill>
                <a:latin typeface="+mn-lt"/>
                <a:ea typeface="+mn-ea"/>
              </a:rPr>
              <a:t>Manzanas</a:t>
            </a:r>
            <a:r>
              <a:rPr lang="en-GB" altLang="es-ES" sz="2100" b="1" dirty="0" smtClean="0">
                <a:solidFill>
                  <a:schemeClr val="accent1"/>
                </a:solidFill>
                <a:latin typeface="+mn-lt"/>
                <a:ea typeface="+mn-ea"/>
              </a:rPr>
              <a:t> et </a:t>
            </a:r>
            <a:r>
              <a:rPr lang="en-GB" altLang="es-ES" sz="2100" b="1" dirty="0">
                <a:solidFill>
                  <a:schemeClr val="accent1"/>
                </a:solidFill>
                <a:latin typeface="+mn-lt"/>
                <a:ea typeface="+mn-ea"/>
              </a:rPr>
              <a:t>al. (</a:t>
            </a:r>
            <a:r>
              <a:rPr lang="en-GB" altLang="es-ES" sz="2100" b="1" dirty="0" smtClean="0">
                <a:solidFill>
                  <a:schemeClr val="accent1"/>
                </a:solidFill>
                <a:latin typeface="+mn-lt"/>
                <a:ea typeface="+mn-ea"/>
              </a:rPr>
              <a:t>2019, Climate Dynamics)</a:t>
            </a:r>
            <a:endParaRPr lang="en-US" altLang="es-ES" sz="21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6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Bias adjustment and forecast quality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RPS of DJF temperature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from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several systems with different bias adjustment methods, bias adjusted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and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verified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against ERA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Interim for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1993-2014.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Arial"/>
            </a:endParaRPr>
          </a:p>
        </p:txBody>
      </p:sp>
      <p:pic>
        <p:nvPicPr>
          <p:cNvPr id="19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6" b="49482"/>
          <a:stretch/>
        </p:blipFill>
        <p:spPr>
          <a:xfrm>
            <a:off x="220646" y="2229853"/>
            <a:ext cx="8755001" cy="3163601"/>
          </a:xfrm>
          <a:prstGeom prst="rect">
            <a:avLst/>
          </a:prstGeom>
        </p:spPr>
      </p:pic>
      <p:pic>
        <p:nvPicPr>
          <p:cNvPr id="2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26"/>
          <a:stretch/>
        </p:blipFill>
        <p:spPr>
          <a:xfrm>
            <a:off x="192506" y="2127934"/>
            <a:ext cx="8754981" cy="187958"/>
          </a:xfrm>
          <a:prstGeom prst="rect">
            <a:avLst/>
          </a:prstGeom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3834063" y="6489533"/>
            <a:ext cx="5309937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2100" b="1" dirty="0" err="1" smtClean="0">
                <a:solidFill>
                  <a:schemeClr val="accent1"/>
                </a:solidFill>
                <a:latin typeface="+mn-lt"/>
                <a:ea typeface="+mn-ea"/>
              </a:rPr>
              <a:t>Manzanas</a:t>
            </a:r>
            <a:r>
              <a:rPr lang="en-GB" altLang="es-ES" sz="2100" b="1" dirty="0" smtClean="0">
                <a:solidFill>
                  <a:schemeClr val="accent1"/>
                </a:solidFill>
                <a:latin typeface="+mn-lt"/>
                <a:ea typeface="+mn-ea"/>
              </a:rPr>
              <a:t> et </a:t>
            </a:r>
            <a:r>
              <a:rPr lang="en-GB" altLang="es-ES" sz="2100" b="1" dirty="0">
                <a:solidFill>
                  <a:schemeClr val="accent1"/>
                </a:solidFill>
                <a:latin typeface="+mn-lt"/>
                <a:ea typeface="+mn-ea"/>
              </a:rPr>
              <a:t>al. (</a:t>
            </a:r>
            <a:r>
              <a:rPr lang="en-GB" altLang="es-ES" sz="2100" b="1" dirty="0" smtClean="0">
                <a:solidFill>
                  <a:schemeClr val="accent1"/>
                </a:solidFill>
                <a:latin typeface="+mn-lt"/>
                <a:ea typeface="+mn-ea"/>
              </a:rPr>
              <a:t>2019, Climate Dynamics)</a:t>
            </a:r>
            <a:endParaRPr lang="en-US" altLang="es-ES" sz="21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80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Multi-model predictions: how to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04" y="1178252"/>
            <a:ext cx="4838951" cy="508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8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65;p26" descr="H:\Presentations\WorkShops\20180410_EGU\figures\multmodpdfavrmse_ec5eg12lf5-recalccr-climforc-detailed-1993-2014-ecmf-ei-crossval\atmos\seas\t2m\05\globalCRPSSfig_lead2_signif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288" y="2426620"/>
            <a:ext cx="7315200" cy="31821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Multi-model and forecast quality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CRPSS of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JJA temperature from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ECMWF SEAS 5, </a:t>
            </a:r>
            <a:r>
              <a:rPr lang="en-GB" sz="2100" dirty="0" err="1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Météo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-France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System 5, </a:t>
            </a:r>
            <a:r>
              <a:rPr lang="en-GB" sz="2100" dirty="0" err="1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MetOffice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GloSea5, initialized in May, all systems recalibrated with CCR and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weighted (RMSE) averaging of forecast PDF and verified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against ERA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Interim for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1993-2014.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6" name="Google Shape;252;p25"/>
          <p:cNvSpPr txBox="1"/>
          <p:nvPr/>
        </p:nvSpPr>
        <p:spPr>
          <a:xfrm>
            <a:off x="7625349" y="2503774"/>
            <a:ext cx="1535100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sym typeface="Arial"/>
              </a:rPr>
              <a:t>Better</a:t>
            </a: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b="1" dirty="0" smtClean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 smtClean="0">
                <a:solidFill>
                  <a:schemeClr val="accent1"/>
                </a:solidFill>
                <a:sym typeface="Arial"/>
              </a:rPr>
              <a:t>than </a:t>
            </a:r>
            <a:r>
              <a:rPr lang="en-GB" b="1" dirty="0">
                <a:solidFill>
                  <a:schemeClr val="accent1"/>
                </a:solidFill>
                <a:sym typeface="Arial"/>
              </a:rPr>
              <a:t>constant climatological forecast</a:t>
            </a: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sym typeface="Arial"/>
              </a:rPr>
              <a:t>Worse</a:t>
            </a:r>
            <a:endParaRPr b="1" dirty="0">
              <a:solidFill>
                <a:schemeClr val="accent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3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Bias adjustment and forecast quality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Skill of JJA temperature from ECMWF SEAS5 +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recalibration: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CRPSs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of JJA near-surface temperature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from, ECMWF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SEAS 5 initialized in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May, calibrated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with the climate-conserving recalibration (CCR) and verified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against ERA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Interim for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1993-2014.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6" name="Google Shape;252;p25"/>
          <p:cNvSpPr txBox="1"/>
          <p:nvPr/>
        </p:nvSpPr>
        <p:spPr>
          <a:xfrm>
            <a:off x="7625349" y="2503774"/>
            <a:ext cx="1535100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sym typeface="Arial"/>
              </a:rPr>
              <a:t>Better</a:t>
            </a: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b="1" dirty="0" smtClean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 smtClean="0">
                <a:solidFill>
                  <a:schemeClr val="accent1"/>
                </a:solidFill>
                <a:sym typeface="Arial"/>
              </a:rPr>
              <a:t>than </a:t>
            </a:r>
            <a:r>
              <a:rPr lang="en-GB" b="1" dirty="0">
                <a:solidFill>
                  <a:schemeClr val="accent1"/>
                </a:solidFill>
                <a:sym typeface="Arial"/>
              </a:rPr>
              <a:t>constant climatological forecast</a:t>
            </a: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dirty="0">
              <a:solidFill>
                <a:schemeClr val="accent1"/>
              </a:solidFill>
              <a:sym typeface="Arial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sym typeface="Arial"/>
              </a:rPr>
              <a:t>Worse</a:t>
            </a:r>
            <a:endParaRPr b="1" dirty="0">
              <a:solidFill>
                <a:schemeClr val="accent1"/>
              </a:solidFill>
              <a:sym typeface="Arial"/>
            </a:endParaRPr>
          </a:p>
        </p:txBody>
      </p:sp>
      <p:pic>
        <p:nvPicPr>
          <p:cNvPr id="7" name="Google Shape;253;p25" descr="H:\Presentations\WorkShops\20180410_EGU\figures\recalccr-climforc-detailed-1993-2014-ecmf-ei-crossval\atmos\seas\t2m\05\globalCRPSSfig_lead2_signif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618" y="2405368"/>
            <a:ext cx="7315200" cy="3182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9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Multi-model and forecast quality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CRPSS of DJF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temperature from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ECMWF SEAS 5, </a:t>
            </a:r>
            <a:r>
              <a:rPr lang="en-GB" sz="2100" dirty="0" err="1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Météo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-France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System 5, </a:t>
            </a:r>
            <a:r>
              <a:rPr lang="en-GB" sz="2100" dirty="0" err="1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MetOffice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GloSea5, initialized in November and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verified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against ERA </a:t>
            </a: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Interim for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Arial"/>
              </a:rPr>
              <a:t>1993-2014.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02" y="1729440"/>
            <a:ext cx="6112882" cy="452806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834063" y="6489533"/>
            <a:ext cx="5309937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2100" b="1" dirty="0" err="1" smtClean="0">
                <a:solidFill>
                  <a:schemeClr val="accent1"/>
                </a:solidFill>
                <a:latin typeface="+mn-lt"/>
                <a:ea typeface="+mn-ea"/>
              </a:rPr>
              <a:t>Hemri</a:t>
            </a:r>
            <a:r>
              <a:rPr lang="en-GB" altLang="es-ES" sz="2100" b="1" dirty="0" smtClean="0">
                <a:solidFill>
                  <a:schemeClr val="accent1"/>
                </a:solidFill>
                <a:latin typeface="+mn-lt"/>
                <a:ea typeface="+mn-ea"/>
              </a:rPr>
              <a:t> et </a:t>
            </a:r>
            <a:r>
              <a:rPr lang="en-GB" altLang="es-ES" sz="2100" b="1" dirty="0">
                <a:solidFill>
                  <a:schemeClr val="accent1"/>
                </a:solidFill>
                <a:latin typeface="+mn-lt"/>
                <a:ea typeface="+mn-ea"/>
              </a:rPr>
              <a:t>al. (</a:t>
            </a:r>
            <a:r>
              <a:rPr lang="en-GB" altLang="es-ES" sz="2100" b="1" dirty="0" smtClean="0">
                <a:solidFill>
                  <a:schemeClr val="accent1"/>
                </a:solidFill>
                <a:latin typeface="+mn-lt"/>
                <a:ea typeface="+mn-ea"/>
              </a:rPr>
              <a:t>2019)</a:t>
            </a:r>
            <a:endParaRPr lang="en-US" altLang="es-ES" sz="21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13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Illustrating prediction value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Gamification is useful to illustrate the challenges of using and the value of seasonal climate predictions: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Play against a reference taken from climatological frequencies.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The bets are proportional to the predicted probabilities.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The amount invested in the observed category is multiplied by three.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50" y="2795431"/>
            <a:ext cx="4189246" cy="3364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7" y="2817972"/>
            <a:ext cx="4043028" cy="3364727"/>
          </a:xfrm>
          <a:prstGeom prst="rect">
            <a:avLst/>
          </a:prstGeom>
        </p:spPr>
      </p:pic>
      <p:sp>
        <p:nvSpPr>
          <p:cNvPr id="6" name="Rectangle 7"/>
          <p:cNvSpPr/>
          <p:nvPr/>
        </p:nvSpPr>
        <p:spPr>
          <a:xfrm>
            <a:off x="5818836" y="6456584"/>
            <a:ext cx="33143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 b="1" dirty="0" smtClean="0">
                <a:solidFill>
                  <a:schemeClr val="accent1"/>
                </a:solidFill>
              </a:rPr>
              <a:t>play.google.com/store/apps</a:t>
            </a:r>
            <a:endParaRPr lang="en-GB" sz="21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3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>
          <a:xfrm>
            <a:off x="449268" y="2743514"/>
            <a:ext cx="2452687" cy="2453495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239970" y="1561739"/>
            <a:ext cx="2452687" cy="2451944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81519" y="1546230"/>
            <a:ext cx="2452687" cy="2451944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226175" y="2729556"/>
            <a:ext cx="2452688" cy="2453495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smtClean="0"/>
              <a:t>Earth Sciences Department</a:t>
            </a: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393705" y="3604251"/>
            <a:ext cx="2562225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Computational Earth Sciences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2366967" y="2309267"/>
            <a:ext cx="2058987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Climate Prediction</a:t>
            </a: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4572000" y="2309267"/>
            <a:ext cx="2239963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Atmospheric Composition</a:t>
            </a: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6477000" y="3604251"/>
            <a:ext cx="1951038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Earth  System Services</a:t>
            </a:r>
          </a:p>
        </p:txBody>
      </p:sp>
      <p:sp>
        <p:nvSpPr>
          <p:cNvPr id="23563" name="Marcador de contenido 2"/>
          <p:cNvSpPr txBox="1">
            <a:spLocks/>
          </p:cNvSpPr>
          <p:nvPr/>
        </p:nvSpPr>
        <p:spPr bwMode="auto">
          <a:xfrm>
            <a:off x="607095" y="759351"/>
            <a:ext cx="7983538" cy="71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Environmental modelling and forecasting, with a particular focus on weather, climate and air quality</a:t>
            </a:r>
          </a:p>
        </p:txBody>
      </p:sp>
      <p:cxnSp>
        <p:nvCxnSpPr>
          <p:cNvPr id="50" name="Conector recto 11"/>
          <p:cNvCxnSpPr/>
          <p:nvPr/>
        </p:nvCxnSpPr>
        <p:spPr>
          <a:xfrm>
            <a:off x="2730500" y="5657617"/>
            <a:ext cx="361950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9"/>
          <p:cNvCxnSpPr/>
          <p:nvPr/>
        </p:nvCxnSpPr>
        <p:spPr>
          <a:xfrm>
            <a:off x="2725738" y="5193904"/>
            <a:ext cx="363537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8"/>
          <p:cNvCxnSpPr/>
          <p:nvPr/>
        </p:nvCxnSpPr>
        <p:spPr>
          <a:xfrm>
            <a:off x="2725738" y="4913194"/>
            <a:ext cx="0" cy="744423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23"/>
          <p:cNvSpPr/>
          <p:nvPr/>
        </p:nvSpPr>
        <p:spPr>
          <a:xfrm>
            <a:off x="2741613" y="4941110"/>
            <a:ext cx="608965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04890"/>
                </a:solidFill>
                <a:ea typeface="ＭＳ Ｐゴシック" pitchFamily="34" charset="-128"/>
              </a:rPr>
              <a:t>~95 people</a:t>
            </a:r>
            <a:endParaRPr lang="en-US" sz="2400" dirty="0">
              <a:solidFill>
                <a:srgbClr val="004890"/>
              </a:solidFill>
              <a:ea typeface="ＭＳ Ｐゴシック" pitchFamily="34" charset="-128"/>
            </a:endParaRPr>
          </a:p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04890"/>
                </a:solidFill>
                <a:ea typeface="ＭＳ Ｐゴシック" pitchFamily="34" charset="-128"/>
              </a:rPr>
              <a:t>Funding from H2020, COPERNICUS, private contracts</a:t>
            </a:r>
            <a:r>
              <a:rPr lang="en-US" sz="2400" dirty="0">
                <a:solidFill>
                  <a:srgbClr val="004890"/>
                </a:solidFill>
                <a:ea typeface="ＭＳ Ｐゴシック" pitchFamily="34" charset="-128"/>
              </a:rPr>
              <a:t>, </a:t>
            </a:r>
            <a:r>
              <a:rPr lang="en-US" sz="2400" dirty="0" smtClean="0">
                <a:solidFill>
                  <a:srgbClr val="004890"/>
                </a:solidFill>
                <a:ea typeface="ＭＳ Ｐゴシック" pitchFamily="34" charset="-128"/>
              </a:rPr>
              <a:t>ESA, Spanish and regional government </a:t>
            </a:r>
            <a:r>
              <a:rPr lang="en-US" sz="2400" dirty="0">
                <a:solidFill>
                  <a:srgbClr val="004890"/>
                </a:solidFill>
                <a:ea typeface="ＭＳ Ｐゴシック" pitchFamily="34" charset="-128"/>
              </a:rPr>
              <a:t>and AXA Chair</a:t>
            </a:r>
          </a:p>
        </p:txBody>
      </p:sp>
    </p:spTree>
    <p:extLst>
      <p:ext uri="{BB962C8B-B14F-4D97-AF65-F5344CB8AC3E}">
        <p14:creationId xmlns:p14="http://schemas.microsoft.com/office/powerpoint/2010/main" val="26531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Illustrating prediction value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Examples of return ratio for 33 betting runs for different points where wind power plants are installed: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Top row cases with RPSS=0, but ignorance skill score negative or zero.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Bottom row cases with RPSS&gt;0.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Line for the geometric average of return ratios (interest rate).</a:t>
            </a:r>
          </a:p>
        </p:txBody>
      </p:sp>
      <p:sp>
        <p:nvSpPr>
          <p:cNvPr id="6" name="Rectangle 7"/>
          <p:cNvSpPr/>
          <p:nvPr/>
        </p:nvSpPr>
        <p:spPr>
          <a:xfrm>
            <a:off x="5858436" y="6456584"/>
            <a:ext cx="32351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 b="1" dirty="0" err="1" smtClean="0">
                <a:solidFill>
                  <a:schemeClr val="accent1"/>
                </a:solidFill>
              </a:rPr>
              <a:t>Terrado</a:t>
            </a:r>
            <a:r>
              <a:rPr lang="en-GB" sz="2100" b="1" dirty="0" smtClean="0">
                <a:solidFill>
                  <a:schemeClr val="accent1"/>
                </a:solidFill>
              </a:rPr>
              <a:t> et al. (2019, BAMS)</a:t>
            </a:r>
            <a:endParaRPr lang="en-GB" sz="2100" b="1" dirty="0">
              <a:solidFill>
                <a:schemeClr val="accent1"/>
              </a:solidFill>
            </a:endParaRPr>
          </a:p>
        </p:txBody>
      </p:sp>
      <p:pic>
        <p:nvPicPr>
          <p:cNvPr id="7" name="Imagen 5"/>
          <p:cNvPicPr/>
          <p:nvPr/>
        </p:nvPicPr>
        <p:blipFill rotWithShape="1">
          <a:blip r:embed="rId3"/>
          <a:srcRect t="34199" b="3923"/>
          <a:stretch/>
        </p:blipFill>
        <p:spPr bwMode="auto">
          <a:xfrm>
            <a:off x="1421765" y="2696462"/>
            <a:ext cx="6300470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Elements involved in the prototype development</a:t>
            </a:r>
            <a:endParaRPr lang="en-GB" dirty="0"/>
          </a:p>
        </p:txBody>
      </p:sp>
      <p:sp>
        <p:nvSpPr>
          <p:cNvPr id="6" name="Parallelogram 5"/>
          <p:cNvSpPr/>
          <p:nvPr/>
        </p:nvSpPr>
        <p:spPr>
          <a:xfrm>
            <a:off x="534294" y="483218"/>
            <a:ext cx="8077200" cy="3871001"/>
          </a:xfrm>
          <a:prstGeom prst="parallelogram">
            <a:avLst/>
          </a:prstGeom>
          <a:solidFill>
            <a:srgbClr val="1F497D">
              <a:lumMod val="20000"/>
              <a:lumOff val="80000"/>
            </a:srgbClr>
          </a:solidFill>
          <a:ln w="34925" cap="flat" cmpd="sng" algn="ctr">
            <a:solidFill>
              <a:srgbClr val="FFFFFF"/>
            </a:solidFill>
            <a:prstDash val="soli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" name="Parallelogram 6"/>
          <p:cNvSpPr/>
          <p:nvPr/>
        </p:nvSpPr>
        <p:spPr>
          <a:xfrm>
            <a:off x="457208" y="2498761"/>
            <a:ext cx="8077200" cy="3962400"/>
          </a:xfrm>
          <a:prstGeom prst="parallelogram">
            <a:avLst/>
          </a:prstGeom>
          <a:solidFill>
            <a:srgbClr val="1F497D">
              <a:lumMod val="20000"/>
              <a:lumOff val="80000"/>
            </a:srgbClr>
          </a:solidFill>
          <a:ln w="34925" cap="flat" cmpd="sng" algn="ctr">
            <a:solidFill>
              <a:srgbClr val="FFFFFF"/>
            </a:solidFill>
            <a:prstDash val="soli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8" name="Up-Down Arrow 7"/>
          <p:cNvSpPr/>
          <p:nvPr/>
        </p:nvSpPr>
        <p:spPr>
          <a:xfrm>
            <a:off x="7392298" y="2869651"/>
            <a:ext cx="849617" cy="2004469"/>
          </a:xfrm>
          <a:prstGeom prst="upDownArrow">
            <a:avLst>
              <a:gd name="adj1" fmla="val 50000"/>
              <a:gd name="adj2" fmla="val 32479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vert270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1F497D"/>
                </a:solidFill>
                <a:latin typeface="Arial Narrow" panose="020B0606020202030204" pitchFamily="34" charset="0"/>
                <a:ea typeface="+mn-ea"/>
              </a:rPr>
              <a:t>co-design &amp; co-development</a:t>
            </a:r>
          </a:p>
        </p:txBody>
      </p:sp>
      <p:sp>
        <p:nvSpPr>
          <p:cNvPr id="9" name="TextBox 8"/>
          <p:cNvSpPr txBox="1"/>
          <p:nvPr/>
        </p:nvSpPr>
        <p:spPr>
          <a:xfrm rot="20413006">
            <a:off x="58738" y="1781964"/>
            <a:ext cx="2495550" cy="3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</a:rPr>
              <a:t>Sci</a:t>
            </a:r>
            <a:r>
              <a:rPr lang="en-US" sz="14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</a:rPr>
              <a:t>-tech. development</a:t>
            </a:r>
          </a:p>
        </p:txBody>
      </p:sp>
      <p:sp>
        <p:nvSpPr>
          <p:cNvPr id="10" name="TextBox 9"/>
          <p:cNvSpPr txBox="1"/>
          <p:nvPr/>
        </p:nvSpPr>
        <p:spPr>
          <a:xfrm rot="20413006">
            <a:off x="-173038" y="3847739"/>
            <a:ext cx="2495551" cy="3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</a:rPr>
              <a:t>Market development</a:t>
            </a:r>
          </a:p>
        </p:txBody>
      </p:sp>
      <p:sp>
        <p:nvSpPr>
          <p:cNvPr id="11" name="38 CuadroTexto"/>
          <p:cNvSpPr txBox="1"/>
          <p:nvPr/>
        </p:nvSpPr>
        <p:spPr>
          <a:xfrm>
            <a:off x="6237877" y="2428292"/>
            <a:ext cx="1600200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Real-time forecasts improvement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2" name="Curved Down Arrow 11"/>
          <p:cNvSpPr/>
          <p:nvPr/>
        </p:nvSpPr>
        <p:spPr>
          <a:xfrm>
            <a:off x="5780088" y="2227067"/>
            <a:ext cx="838200" cy="251243"/>
          </a:xfrm>
          <a:prstGeom prst="curvedDown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30 CuadroTexto"/>
          <p:cNvSpPr txBox="1"/>
          <p:nvPr/>
        </p:nvSpPr>
        <p:spPr>
          <a:xfrm>
            <a:off x="4790081" y="2286448"/>
            <a:ext cx="1271869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Model skill improvement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4408488" y="2075080"/>
            <a:ext cx="838200" cy="251243"/>
          </a:xfrm>
          <a:prstGeom prst="curvedDown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8" name="36 CuadroTexto"/>
          <p:cNvSpPr txBox="1"/>
          <p:nvPr/>
        </p:nvSpPr>
        <p:spPr>
          <a:xfrm>
            <a:off x="3037477" y="2047292"/>
            <a:ext cx="1584176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Development of real-time forecasts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2503488" y="1825389"/>
            <a:ext cx="838200" cy="251243"/>
          </a:xfrm>
          <a:prstGeom prst="curvedDown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" name="26 CuadroTexto"/>
          <p:cNvSpPr txBox="1"/>
          <p:nvPr/>
        </p:nvSpPr>
        <p:spPr>
          <a:xfrm>
            <a:off x="1753495" y="1870631"/>
            <a:ext cx="1131583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Case studies modelling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30389" y="2282899"/>
            <a:ext cx="987425" cy="2776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1</a:t>
            </a:r>
            <a:r>
              <a:rPr lang="en-US" sz="1200" b="1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st</a:t>
            </a: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 DST pilot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7788" y="2692332"/>
            <a:ext cx="1028700" cy="2760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2</a:t>
            </a:r>
            <a:r>
              <a:rPr lang="en-US" sz="1200" b="1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nd</a:t>
            </a: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 DST pilot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8414" y="2844318"/>
            <a:ext cx="1044575" cy="2776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3</a:t>
            </a:r>
            <a:r>
              <a:rPr lang="en-US" sz="1200" b="1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rd</a:t>
            </a: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 DST pilot</a:t>
            </a:r>
          </a:p>
        </p:txBody>
      </p:sp>
      <p:sp>
        <p:nvSpPr>
          <p:cNvPr id="24" name="42 CuadroTexto"/>
          <p:cNvSpPr txBox="1"/>
          <p:nvPr/>
        </p:nvSpPr>
        <p:spPr>
          <a:xfrm>
            <a:off x="2119619" y="3731120"/>
            <a:ext cx="803558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Map user needs</a:t>
            </a:r>
          </a:p>
        </p:txBody>
      </p:sp>
      <p:sp>
        <p:nvSpPr>
          <p:cNvPr id="25" name="40 CuadroTexto"/>
          <p:cNvSpPr txBox="1"/>
          <p:nvPr/>
        </p:nvSpPr>
        <p:spPr>
          <a:xfrm>
            <a:off x="4303042" y="4164744"/>
            <a:ext cx="1184252" cy="861774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Evaluation of forecasts operational performance</a:t>
            </a:r>
          </a:p>
        </p:txBody>
      </p:sp>
      <p:sp>
        <p:nvSpPr>
          <p:cNvPr id="26" name="Right Bracket 25"/>
          <p:cNvSpPr/>
          <p:nvPr/>
        </p:nvSpPr>
        <p:spPr>
          <a:xfrm rot="5682418">
            <a:off x="4441806" y="980584"/>
            <a:ext cx="200064" cy="3257550"/>
          </a:xfrm>
          <a:prstGeom prst="rightBracket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7" name="40 CuadroTexto"/>
          <p:cNvSpPr txBox="1"/>
          <p:nvPr/>
        </p:nvSpPr>
        <p:spPr>
          <a:xfrm>
            <a:off x="5827042" y="4214633"/>
            <a:ext cx="1184252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Business model development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8" name="40 CuadroTexto"/>
          <p:cNvSpPr txBox="1"/>
          <p:nvPr/>
        </p:nvSpPr>
        <p:spPr>
          <a:xfrm>
            <a:off x="5944494" y="4824233"/>
            <a:ext cx="1184252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DST services dissemination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cxnSp>
        <p:nvCxnSpPr>
          <p:cNvPr id="29" name="Elbow Connector 35"/>
          <p:cNvCxnSpPr>
            <a:cxnSpLocks noChangeShapeType="1"/>
          </p:cNvCxnSpPr>
          <p:nvPr/>
        </p:nvCxnSpPr>
        <p:spPr bwMode="auto">
          <a:xfrm rot="5400000" flipH="1" flipV="1">
            <a:off x="1281392" y="3246028"/>
            <a:ext cx="1704419" cy="333375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Elbow Connector 36"/>
          <p:cNvCxnSpPr>
            <a:cxnSpLocks noChangeShapeType="1"/>
          </p:cNvCxnSpPr>
          <p:nvPr/>
        </p:nvCxnSpPr>
        <p:spPr bwMode="auto">
          <a:xfrm rot="16200000" flipV="1">
            <a:off x="1831512" y="3029283"/>
            <a:ext cx="1170915" cy="233362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42 CuadroTexto"/>
          <p:cNvSpPr txBox="1"/>
          <p:nvPr/>
        </p:nvSpPr>
        <p:spPr>
          <a:xfrm>
            <a:off x="3048894" y="3959720"/>
            <a:ext cx="990600" cy="646331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Economic impact assessment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32" name="Curved Right Arrow 31"/>
          <p:cNvSpPr/>
          <p:nvPr/>
        </p:nvSpPr>
        <p:spPr>
          <a:xfrm rot="16200000">
            <a:off x="2591923" y="4188364"/>
            <a:ext cx="229531" cy="990600"/>
          </a:xfrm>
          <a:prstGeom prst="curvedRight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3" name="42 CuadroTexto"/>
          <p:cNvSpPr txBox="1"/>
          <p:nvPr/>
        </p:nvSpPr>
        <p:spPr>
          <a:xfrm>
            <a:off x="1538989" y="4264520"/>
            <a:ext cx="900309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Build case studies</a:t>
            </a:r>
          </a:p>
        </p:txBody>
      </p:sp>
      <p:cxnSp>
        <p:nvCxnSpPr>
          <p:cNvPr id="34" name="Elbow Connector 40"/>
          <p:cNvCxnSpPr>
            <a:cxnSpLocks noChangeShapeType="1"/>
          </p:cNvCxnSpPr>
          <p:nvPr/>
        </p:nvCxnSpPr>
        <p:spPr bwMode="auto">
          <a:xfrm rot="16200000" flipH="1">
            <a:off x="4138233" y="3406501"/>
            <a:ext cx="1446973" cy="68262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Elbow Connector 41"/>
          <p:cNvCxnSpPr>
            <a:cxnSpLocks noChangeShapeType="1"/>
          </p:cNvCxnSpPr>
          <p:nvPr/>
        </p:nvCxnSpPr>
        <p:spPr bwMode="auto">
          <a:xfrm rot="5400000" flipH="1" flipV="1">
            <a:off x="5102097" y="2917802"/>
            <a:ext cx="1333758" cy="1158875"/>
          </a:xfrm>
          <a:prstGeom prst="bentConnector3">
            <a:avLst>
              <a:gd name="adj1" fmla="val 35653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Elbow Connector 42"/>
          <p:cNvCxnSpPr>
            <a:cxnSpLocks noChangeShapeType="1"/>
          </p:cNvCxnSpPr>
          <p:nvPr/>
        </p:nvCxnSpPr>
        <p:spPr bwMode="auto">
          <a:xfrm rot="5400000">
            <a:off x="6410343" y="3206287"/>
            <a:ext cx="1346166" cy="619125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Curved Down Arrow 36"/>
          <p:cNvSpPr/>
          <p:nvPr/>
        </p:nvSpPr>
        <p:spPr>
          <a:xfrm rot="5158570">
            <a:off x="6747238" y="4617185"/>
            <a:ext cx="837476" cy="250825"/>
          </a:xfrm>
          <a:prstGeom prst="curvedDown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0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Operational prototype: the DST</a:t>
            </a:r>
            <a:endParaRPr lang="en-GB" dirty="0"/>
          </a:p>
        </p:txBody>
      </p:sp>
      <p:sp>
        <p:nvSpPr>
          <p:cNvPr id="34" name="Rectangle 7"/>
          <p:cNvSpPr/>
          <p:nvPr/>
        </p:nvSpPr>
        <p:spPr>
          <a:xfrm>
            <a:off x="5956369" y="6456584"/>
            <a:ext cx="31997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 b="1" dirty="0" smtClean="0">
                <a:solidFill>
                  <a:schemeClr val="accent1"/>
                </a:solidFill>
              </a:rPr>
              <a:t>www.bsc.es/ESS/resilience</a:t>
            </a:r>
            <a:endParaRPr lang="en-GB" sz="2100" b="1" dirty="0">
              <a:solidFill>
                <a:schemeClr val="accent1"/>
              </a:solidFill>
            </a:endParaRPr>
          </a:p>
        </p:txBody>
      </p:sp>
      <p:pic>
        <p:nvPicPr>
          <p:cNvPr id="16" name="Google Shape;595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7239"/>
            <a:ext cx="9143999" cy="5302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2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03" y="4939271"/>
            <a:ext cx="4081890" cy="112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BSC, from research to services</a:t>
            </a:r>
            <a:endParaRPr lang="en-GB" sz="35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632691" y="1642253"/>
            <a:ext cx="3886512" cy="3348379"/>
            <a:chOff x="2597461" y="1288253"/>
            <a:chExt cx="3886512" cy="3832225"/>
          </a:xfrm>
        </p:grpSpPr>
        <p:sp>
          <p:nvSpPr>
            <p:cNvPr id="47" name="Freeform 4"/>
            <p:cNvSpPr>
              <a:spLocks noChangeArrowheads="1"/>
            </p:cNvSpPr>
            <p:nvPr/>
          </p:nvSpPr>
          <p:spPr bwMode="auto">
            <a:xfrm rot="16200000">
              <a:off x="2254562" y="2807335"/>
              <a:ext cx="2632075" cy="1946275"/>
            </a:xfrm>
            <a:custGeom>
              <a:avLst/>
              <a:gdLst>
                <a:gd name="T0" fmla="*/ 0 w 2475275"/>
                <a:gd name="T1" fmla="*/ 0 h 1800000"/>
                <a:gd name="T2" fmla="*/ 2125 w 2475275"/>
                <a:gd name="T3" fmla="*/ 0 h 1800000"/>
                <a:gd name="T4" fmla="*/ 2125 w 2475275"/>
                <a:gd name="T5" fmla="*/ 892 h 1800000"/>
                <a:gd name="T6" fmla="*/ 2210 w 2475275"/>
                <a:gd name="T7" fmla="*/ 892 h 1800000"/>
                <a:gd name="T8" fmla="*/ 2223 w 2475275"/>
                <a:gd name="T9" fmla="*/ 869 h 1800000"/>
                <a:gd name="T10" fmla="*/ 2540 w 2475275"/>
                <a:gd name="T11" fmla="*/ 703 h 1800000"/>
                <a:gd name="T12" fmla="*/ 2922 w 2475275"/>
                <a:gd name="T13" fmla="*/ 1081 h 1800000"/>
                <a:gd name="T14" fmla="*/ 2540 w 2475275"/>
                <a:gd name="T15" fmla="*/ 1459 h 1800000"/>
                <a:gd name="T16" fmla="*/ 2223 w 2475275"/>
                <a:gd name="T17" fmla="*/ 1292 h 1800000"/>
                <a:gd name="T18" fmla="*/ 2210 w 2475275"/>
                <a:gd name="T19" fmla="*/ 1270 h 1800000"/>
                <a:gd name="T20" fmla="*/ 2125 w 2475275"/>
                <a:gd name="T21" fmla="*/ 1270 h 1800000"/>
                <a:gd name="T22" fmla="*/ 2125 w 2475275"/>
                <a:gd name="T23" fmla="*/ 2162 h 1800000"/>
                <a:gd name="T24" fmla="*/ 1249 w 2475275"/>
                <a:gd name="T25" fmla="*/ 2162 h 1800000"/>
                <a:gd name="T26" fmla="*/ 1249 w 2475275"/>
                <a:gd name="T27" fmla="*/ 2075 h 1800000"/>
                <a:gd name="T28" fmla="*/ 1270 w 2475275"/>
                <a:gd name="T29" fmla="*/ 2063 h 1800000"/>
                <a:gd name="T30" fmla="*/ 1434 w 2475275"/>
                <a:gd name="T31" fmla="*/ 1740 h 1800000"/>
                <a:gd name="T32" fmla="*/ 1063 w 2475275"/>
                <a:gd name="T33" fmla="*/ 1351 h 1800000"/>
                <a:gd name="T34" fmla="*/ 691 w 2475275"/>
                <a:gd name="T35" fmla="*/ 1740 h 1800000"/>
                <a:gd name="T36" fmla="*/ 855 w 2475275"/>
                <a:gd name="T37" fmla="*/ 2063 h 1800000"/>
                <a:gd name="T38" fmla="*/ 877 w 2475275"/>
                <a:gd name="T39" fmla="*/ 2075 h 1800000"/>
                <a:gd name="T40" fmla="*/ 877 w 2475275"/>
                <a:gd name="T41" fmla="*/ 2162 h 1800000"/>
                <a:gd name="T42" fmla="*/ 0 w 2475275"/>
                <a:gd name="T43" fmla="*/ 2162 h 1800000"/>
                <a:gd name="T44" fmla="*/ 0 w 2475275"/>
                <a:gd name="T45" fmla="*/ 0 h 18000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75275" h="1800000">
                  <a:moveTo>
                    <a:pt x="0" y="0"/>
                  </a:moveTo>
                  <a:lnTo>
                    <a:pt x="1800000" y="0"/>
                  </a:lnTo>
                  <a:lnTo>
                    <a:pt x="1800000" y="742482"/>
                  </a:lnTo>
                  <a:lnTo>
                    <a:pt x="1872214" y="742482"/>
                  </a:lnTo>
                  <a:lnTo>
                    <a:pt x="1882609" y="723861"/>
                  </a:lnTo>
                  <a:cubicBezTo>
                    <a:pt x="1940834" y="640061"/>
                    <a:pt x="2039437" y="584965"/>
                    <a:pt x="2151275" y="584965"/>
                  </a:cubicBezTo>
                  <a:cubicBezTo>
                    <a:pt x="2330215" y="584965"/>
                    <a:pt x="2475275" y="726011"/>
                    <a:pt x="2475275" y="900000"/>
                  </a:cubicBezTo>
                  <a:cubicBezTo>
                    <a:pt x="2475275" y="1073989"/>
                    <a:pt x="2330215" y="1215035"/>
                    <a:pt x="2151275" y="1215035"/>
                  </a:cubicBezTo>
                  <a:cubicBezTo>
                    <a:pt x="2039437" y="1215035"/>
                    <a:pt x="1940834" y="1159939"/>
                    <a:pt x="1882609" y="1076139"/>
                  </a:cubicBezTo>
                  <a:lnTo>
                    <a:pt x="1872214" y="1057517"/>
                  </a:lnTo>
                  <a:lnTo>
                    <a:pt x="1800000" y="1057517"/>
                  </a:lnTo>
                  <a:lnTo>
                    <a:pt x="1800000" y="1800000"/>
                  </a:lnTo>
                  <a:lnTo>
                    <a:pt x="1057517" y="1800000"/>
                  </a:lnTo>
                  <a:lnTo>
                    <a:pt x="1057517" y="1728186"/>
                  </a:lnTo>
                  <a:lnTo>
                    <a:pt x="1076139" y="1717791"/>
                  </a:lnTo>
                  <a:cubicBezTo>
                    <a:pt x="1159939" y="1659566"/>
                    <a:pt x="1215035" y="1560963"/>
                    <a:pt x="1215035" y="1449125"/>
                  </a:cubicBezTo>
                  <a:cubicBezTo>
                    <a:pt x="1215035" y="1270185"/>
                    <a:pt x="1073989" y="1125125"/>
                    <a:pt x="900000" y="1125125"/>
                  </a:cubicBezTo>
                  <a:cubicBezTo>
                    <a:pt x="726011" y="1125125"/>
                    <a:pt x="584965" y="1270185"/>
                    <a:pt x="584965" y="1449125"/>
                  </a:cubicBezTo>
                  <a:cubicBezTo>
                    <a:pt x="584965" y="1560963"/>
                    <a:pt x="640061" y="1659566"/>
                    <a:pt x="723861" y="1717791"/>
                  </a:cubicBezTo>
                  <a:lnTo>
                    <a:pt x="742482" y="1728186"/>
                  </a:lnTo>
                  <a:lnTo>
                    <a:pt x="742482" y="1800000"/>
                  </a:lnTo>
                  <a:lnTo>
                    <a:pt x="0" y="180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57150" cap="flat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8" name="Freeform 6"/>
            <p:cNvSpPr>
              <a:spLocks noChangeArrowheads="1"/>
            </p:cNvSpPr>
            <p:nvPr/>
          </p:nvSpPr>
          <p:spPr bwMode="auto">
            <a:xfrm>
              <a:off x="2597461" y="1288253"/>
              <a:ext cx="2676525" cy="1912937"/>
            </a:xfrm>
            <a:custGeom>
              <a:avLst/>
              <a:gdLst>
                <a:gd name="T0" fmla="*/ 0 w 2475275"/>
                <a:gd name="T1" fmla="*/ 0 h 1800000"/>
                <a:gd name="T2" fmla="*/ 2158 w 2475275"/>
                <a:gd name="T3" fmla="*/ 0 h 1800000"/>
                <a:gd name="T4" fmla="*/ 2158 w 2475275"/>
                <a:gd name="T5" fmla="*/ 876 h 1800000"/>
                <a:gd name="T6" fmla="*/ 2245 w 2475275"/>
                <a:gd name="T7" fmla="*/ 876 h 1800000"/>
                <a:gd name="T8" fmla="*/ 2257 w 2475275"/>
                <a:gd name="T9" fmla="*/ 854 h 1800000"/>
                <a:gd name="T10" fmla="*/ 2580 w 2475275"/>
                <a:gd name="T11" fmla="*/ 690 h 1800000"/>
                <a:gd name="T12" fmla="*/ 2968 w 2475275"/>
                <a:gd name="T13" fmla="*/ 1062 h 1800000"/>
                <a:gd name="T14" fmla="*/ 2580 w 2475275"/>
                <a:gd name="T15" fmla="*/ 1434 h 1800000"/>
                <a:gd name="T16" fmla="*/ 2257 w 2475275"/>
                <a:gd name="T17" fmla="*/ 1270 h 1800000"/>
                <a:gd name="T18" fmla="*/ 2245 w 2475275"/>
                <a:gd name="T19" fmla="*/ 1248 h 1800000"/>
                <a:gd name="T20" fmla="*/ 2158 w 2475275"/>
                <a:gd name="T21" fmla="*/ 1248 h 1800000"/>
                <a:gd name="T22" fmla="*/ 2158 w 2475275"/>
                <a:gd name="T23" fmla="*/ 2124 h 1800000"/>
                <a:gd name="T24" fmla="*/ 1268 w 2475275"/>
                <a:gd name="T25" fmla="*/ 2124 h 1800000"/>
                <a:gd name="T26" fmla="*/ 1268 w 2475275"/>
                <a:gd name="T27" fmla="*/ 2039 h 1800000"/>
                <a:gd name="T28" fmla="*/ 1290 w 2475275"/>
                <a:gd name="T29" fmla="*/ 2027 h 1800000"/>
                <a:gd name="T30" fmla="*/ 1457 w 2475275"/>
                <a:gd name="T31" fmla="*/ 1710 h 1800000"/>
                <a:gd name="T32" fmla="*/ 1079 w 2475275"/>
                <a:gd name="T33" fmla="*/ 1328 h 1800000"/>
                <a:gd name="T34" fmla="*/ 701 w 2475275"/>
                <a:gd name="T35" fmla="*/ 1710 h 1800000"/>
                <a:gd name="T36" fmla="*/ 868 w 2475275"/>
                <a:gd name="T37" fmla="*/ 2027 h 1800000"/>
                <a:gd name="T38" fmla="*/ 890 w 2475275"/>
                <a:gd name="T39" fmla="*/ 2039 h 1800000"/>
                <a:gd name="T40" fmla="*/ 890 w 2475275"/>
                <a:gd name="T41" fmla="*/ 2124 h 1800000"/>
                <a:gd name="T42" fmla="*/ 0 w 2475275"/>
                <a:gd name="T43" fmla="*/ 2124 h 1800000"/>
                <a:gd name="T44" fmla="*/ 0 w 2475275"/>
                <a:gd name="T45" fmla="*/ 0 h 18000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75275" h="1800000">
                  <a:moveTo>
                    <a:pt x="0" y="0"/>
                  </a:moveTo>
                  <a:lnTo>
                    <a:pt x="1800000" y="0"/>
                  </a:lnTo>
                  <a:lnTo>
                    <a:pt x="1800000" y="742482"/>
                  </a:lnTo>
                  <a:lnTo>
                    <a:pt x="1872214" y="742482"/>
                  </a:lnTo>
                  <a:lnTo>
                    <a:pt x="1882609" y="723861"/>
                  </a:lnTo>
                  <a:cubicBezTo>
                    <a:pt x="1940834" y="640061"/>
                    <a:pt x="2039437" y="584965"/>
                    <a:pt x="2151275" y="584965"/>
                  </a:cubicBezTo>
                  <a:cubicBezTo>
                    <a:pt x="2330215" y="584965"/>
                    <a:pt x="2475275" y="726011"/>
                    <a:pt x="2475275" y="900000"/>
                  </a:cubicBezTo>
                  <a:cubicBezTo>
                    <a:pt x="2475275" y="1073989"/>
                    <a:pt x="2330215" y="1215035"/>
                    <a:pt x="2151275" y="1215035"/>
                  </a:cubicBezTo>
                  <a:cubicBezTo>
                    <a:pt x="2039437" y="1215035"/>
                    <a:pt x="1940834" y="1159939"/>
                    <a:pt x="1882609" y="1076139"/>
                  </a:cubicBezTo>
                  <a:lnTo>
                    <a:pt x="1872214" y="1057517"/>
                  </a:lnTo>
                  <a:lnTo>
                    <a:pt x="1800000" y="1057517"/>
                  </a:lnTo>
                  <a:lnTo>
                    <a:pt x="1800000" y="1800000"/>
                  </a:lnTo>
                  <a:lnTo>
                    <a:pt x="1057517" y="1800000"/>
                  </a:lnTo>
                  <a:lnTo>
                    <a:pt x="1057517" y="1728186"/>
                  </a:lnTo>
                  <a:lnTo>
                    <a:pt x="1076139" y="1717791"/>
                  </a:lnTo>
                  <a:cubicBezTo>
                    <a:pt x="1159939" y="1659566"/>
                    <a:pt x="1215035" y="1560963"/>
                    <a:pt x="1215035" y="1449125"/>
                  </a:cubicBezTo>
                  <a:cubicBezTo>
                    <a:pt x="1215035" y="1270185"/>
                    <a:pt x="1073989" y="1125125"/>
                    <a:pt x="900000" y="1125125"/>
                  </a:cubicBezTo>
                  <a:cubicBezTo>
                    <a:pt x="726011" y="1125125"/>
                    <a:pt x="584965" y="1270185"/>
                    <a:pt x="584965" y="1449125"/>
                  </a:cubicBezTo>
                  <a:cubicBezTo>
                    <a:pt x="584965" y="1560963"/>
                    <a:pt x="640061" y="1659566"/>
                    <a:pt x="723861" y="1717791"/>
                  </a:cubicBezTo>
                  <a:lnTo>
                    <a:pt x="742482" y="1728186"/>
                  </a:lnTo>
                  <a:lnTo>
                    <a:pt x="742482" y="1800000"/>
                  </a:lnTo>
                  <a:lnTo>
                    <a:pt x="0" y="180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82AD"/>
            </a:solidFill>
            <a:ln w="57150" cap="flat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9" name="Freeform 9"/>
            <p:cNvSpPr>
              <a:spLocks noChangeArrowheads="1"/>
            </p:cNvSpPr>
            <p:nvPr/>
          </p:nvSpPr>
          <p:spPr bwMode="auto">
            <a:xfrm>
              <a:off x="3807448" y="1288253"/>
              <a:ext cx="2676525" cy="3832225"/>
            </a:xfrm>
            <a:custGeom>
              <a:avLst/>
              <a:gdLst>
                <a:gd name="T0" fmla="*/ 459 w 2771776"/>
                <a:gd name="T1" fmla="*/ 0 h 4035425"/>
                <a:gd name="T2" fmla="*/ 1685 w 2771776"/>
                <a:gd name="T3" fmla="*/ 0 h 4035425"/>
                <a:gd name="T4" fmla="*/ 1685 w 2771776"/>
                <a:gd name="T5" fmla="*/ 1206 h 4035425"/>
                <a:gd name="T6" fmla="*/ 1685 w 2771776"/>
                <a:gd name="T7" fmla="*/ 1206 h 4035425"/>
                <a:gd name="T8" fmla="*/ 1685 w 2771776"/>
                <a:gd name="T9" fmla="*/ 1208 h 4035425"/>
                <a:gd name="T10" fmla="*/ 1686 w 2771776"/>
                <a:gd name="T11" fmla="*/ 1208 h 4035425"/>
                <a:gd name="T12" fmla="*/ 1686 w 2771776"/>
                <a:gd name="T13" fmla="*/ 2414 h 4035425"/>
                <a:gd name="T14" fmla="*/ 460 w 2771776"/>
                <a:gd name="T15" fmla="*/ 2414 h 4035425"/>
                <a:gd name="T16" fmla="*/ 460 w 2771776"/>
                <a:gd name="T17" fmla="*/ 1916 h 4035425"/>
                <a:gd name="T18" fmla="*/ 411 w 2771776"/>
                <a:gd name="T19" fmla="*/ 1916 h 4035425"/>
                <a:gd name="T20" fmla="*/ 404 w 2771776"/>
                <a:gd name="T21" fmla="*/ 1929 h 4035425"/>
                <a:gd name="T22" fmla="*/ 221 w 2771776"/>
                <a:gd name="T23" fmla="*/ 2022 h 4035425"/>
                <a:gd name="T24" fmla="*/ 0 w 2771776"/>
                <a:gd name="T25" fmla="*/ 1811 h 4035425"/>
                <a:gd name="T26" fmla="*/ 221 w 2771776"/>
                <a:gd name="T27" fmla="*/ 1600 h 4035425"/>
                <a:gd name="T28" fmla="*/ 404 w 2771776"/>
                <a:gd name="T29" fmla="*/ 1693 h 4035425"/>
                <a:gd name="T30" fmla="*/ 411 w 2771776"/>
                <a:gd name="T31" fmla="*/ 1705 h 4035425"/>
                <a:gd name="T32" fmla="*/ 460 w 2771776"/>
                <a:gd name="T33" fmla="*/ 1705 h 4035425"/>
                <a:gd name="T34" fmla="*/ 460 w 2771776"/>
                <a:gd name="T35" fmla="*/ 1208 h 4035425"/>
                <a:gd name="T36" fmla="*/ 462 w 2771776"/>
                <a:gd name="T37" fmla="*/ 1208 h 4035425"/>
                <a:gd name="T38" fmla="*/ 462 w 2771776"/>
                <a:gd name="T39" fmla="*/ 1206 h 4035425"/>
                <a:gd name="T40" fmla="*/ 459 w 2771776"/>
                <a:gd name="T41" fmla="*/ 1206 h 4035425"/>
                <a:gd name="T42" fmla="*/ 459 w 2771776"/>
                <a:gd name="T43" fmla="*/ 708 h 4035425"/>
                <a:gd name="T44" fmla="*/ 508 w 2771776"/>
                <a:gd name="T45" fmla="*/ 708 h 4035425"/>
                <a:gd name="T46" fmla="*/ 515 w 2771776"/>
                <a:gd name="T47" fmla="*/ 721 h 4035425"/>
                <a:gd name="T48" fmla="*/ 698 w 2771776"/>
                <a:gd name="T49" fmla="*/ 814 h 4035425"/>
                <a:gd name="T50" fmla="*/ 919 w 2771776"/>
                <a:gd name="T51" fmla="*/ 603 h 4035425"/>
                <a:gd name="T52" fmla="*/ 698 w 2771776"/>
                <a:gd name="T53" fmla="*/ 392 h 4035425"/>
                <a:gd name="T54" fmla="*/ 515 w 2771776"/>
                <a:gd name="T55" fmla="*/ 485 h 4035425"/>
                <a:gd name="T56" fmla="*/ 508 w 2771776"/>
                <a:gd name="T57" fmla="*/ 497 h 4035425"/>
                <a:gd name="T58" fmla="*/ 459 w 2771776"/>
                <a:gd name="T59" fmla="*/ 497 h 4035425"/>
                <a:gd name="T60" fmla="*/ 459 w 2771776"/>
                <a:gd name="T61" fmla="*/ 0 h 403542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771776" h="4035425">
                  <a:moveTo>
                    <a:pt x="755215" y="0"/>
                  </a:moveTo>
                  <a:lnTo>
                    <a:pt x="2771341" y="0"/>
                  </a:lnTo>
                  <a:lnTo>
                    <a:pt x="2771341" y="2015614"/>
                  </a:lnTo>
                  <a:lnTo>
                    <a:pt x="2770390" y="2015614"/>
                  </a:lnTo>
                  <a:lnTo>
                    <a:pt x="2770390" y="2019300"/>
                  </a:lnTo>
                  <a:lnTo>
                    <a:pt x="2771776" y="2019300"/>
                  </a:lnTo>
                  <a:lnTo>
                    <a:pt x="2771776" y="4035425"/>
                  </a:lnTo>
                  <a:lnTo>
                    <a:pt x="756162" y="4035425"/>
                  </a:lnTo>
                  <a:lnTo>
                    <a:pt x="756162" y="3203794"/>
                  </a:lnTo>
                  <a:lnTo>
                    <a:pt x="675298" y="3203794"/>
                  </a:lnTo>
                  <a:lnTo>
                    <a:pt x="663658" y="3224651"/>
                  </a:lnTo>
                  <a:cubicBezTo>
                    <a:pt x="598459" y="3318512"/>
                    <a:pt x="488044" y="3380224"/>
                    <a:pt x="362810" y="3380224"/>
                  </a:cubicBezTo>
                  <a:cubicBezTo>
                    <a:pt x="162436" y="3380224"/>
                    <a:pt x="0" y="3222242"/>
                    <a:pt x="0" y="3027363"/>
                  </a:cubicBezTo>
                  <a:cubicBezTo>
                    <a:pt x="0" y="2832483"/>
                    <a:pt x="162436" y="2674502"/>
                    <a:pt x="362810" y="2674502"/>
                  </a:cubicBezTo>
                  <a:cubicBezTo>
                    <a:pt x="488044" y="2674502"/>
                    <a:pt x="598459" y="2736213"/>
                    <a:pt x="663658" y="2830075"/>
                  </a:cubicBezTo>
                  <a:lnTo>
                    <a:pt x="675298" y="2850933"/>
                  </a:lnTo>
                  <a:lnTo>
                    <a:pt x="756162" y="2850933"/>
                  </a:lnTo>
                  <a:lnTo>
                    <a:pt x="756162" y="2019300"/>
                  </a:lnTo>
                  <a:lnTo>
                    <a:pt x="760008" y="2019300"/>
                  </a:lnTo>
                  <a:lnTo>
                    <a:pt x="760008" y="2015614"/>
                  </a:lnTo>
                  <a:lnTo>
                    <a:pt x="755215" y="2015614"/>
                  </a:lnTo>
                  <a:lnTo>
                    <a:pt x="755215" y="1184192"/>
                  </a:lnTo>
                  <a:lnTo>
                    <a:pt x="835652" y="1184192"/>
                  </a:lnTo>
                  <a:lnTo>
                    <a:pt x="847295" y="1205044"/>
                  </a:lnTo>
                  <a:cubicBezTo>
                    <a:pt x="912512" y="1298882"/>
                    <a:pt x="1022954" y="1360578"/>
                    <a:pt x="1148220" y="1360578"/>
                  </a:cubicBezTo>
                  <a:cubicBezTo>
                    <a:pt x="1348645" y="1360578"/>
                    <a:pt x="1511123" y="1202637"/>
                    <a:pt x="1511123" y="1007806"/>
                  </a:cubicBezTo>
                  <a:cubicBezTo>
                    <a:pt x="1511123" y="812976"/>
                    <a:pt x="1348645" y="655035"/>
                    <a:pt x="1148220" y="655035"/>
                  </a:cubicBezTo>
                  <a:cubicBezTo>
                    <a:pt x="1022954" y="655035"/>
                    <a:pt x="912512" y="716731"/>
                    <a:pt x="847295" y="810569"/>
                  </a:cubicBezTo>
                  <a:lnTo>
                    <a:pt x="835652" y="831420"/>
                  </a:lnTo>
                  <a:lnTo>
                    <a:pt x="755215" y="831420"/>
                  </a:lnTo>
                  <a:lnTo>
                    <a:pt x="755215" y="0"/>
                  </a:lnTo>
                  <a:close/>
                </a:path>
              </a:pathLst>
            </a:custGeom>
            <a:solidFill>
              <a:srgbClr val="8FAADC"/>
            </a:solidFill>
            <a:ln w="57150" cap="rnd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61" name="Rectángulo 9"/>
          <p:cNvSpPr/>
          <p:nvPr/>
        </p:nvSpPr>
        <p:spPr>
          <a:xfrm>
            <a:off x="2744310" y="1766661"/>
            <a:ext cx="14903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Scientific</a:t>
            </a:r>
          </a:p>
          <a:p>
            <a:pPr>
              <a:lnSpc>
                <a:spcPct val="90000"/>
              </a:lnSpc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user-driven </a:t>
            </a:r>
          </a:p>
          <a:p>
            <a:pPr>
              <a:lnSpc>
                <a:spcPct val="90000"/>
              </a:lnSpc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research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2" name="Rectángulo 9"/>
          <p:cNvSpPr/>
          <p:nvPr/>
        </p:nvSpPr>
        <p:spPr>
          <a:xfrm>
            <a:off x="2744310" y="4312518"/>
            <a:ext cx="1507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User </a:t>
            </a:r>
          </a:p>
          <a:p>
            <a:pPr>
              <a:lnSpc>
                <a:spcPct val="90000"/>
              </a:lnSpc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engagement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3" name="Rectángulo 9"/>
          <p:cNvSpPr/>
          <p:nvPr/>
        </p:nvSpPr>
        <p:spPr>
          <a:xfrm>
            <a:off x="5172550" y="3370523"/>
            <a:ext cx="774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Users</a:t>
            </a:r>
          </a:p>
        </p:txBody>
      </p:sp>
      <p:grpSp>
        <p:nvGrpSpPr>
          <p:cNvPr id="65" name="Group 23"/>
          <p:cNvGrpSpPr>
            <a:grpSpLocks/>
          </p:cNvGrpSpPr>
          <p:nvPr/>
        </p:nvGrpSpPr>
        <p:grpSpPr bwMode="auto">
          <a:xfrm>
            <a:off x="7029395" y="1130053"/>
            <a:ext cx="2179066" cy="4999867"/>
            <a:chOff x="4394" y="559"/>
            <a:chExt cx="1804" cy="3548"/>
          </a:xfrm>
        </p:grpSpPr>
        <p:grpSp>
          <p:nvGrpSpPr>
            <p:cNvPr id="66" name="Group 24"/>
            <p:cNvGrpSpPr>
              <a:grpSpLocks/>
            </p:cNvGrpSpPr>
            <p:nvPr/>
          </p:nvGrpSpPr>
          <p:grpSpPr bwMode="auto">
            <a:xfrm>
              <a:off x="4399" y="559"/>
              <a:ext cx="1646" cy="726"/>
              <a:chOff x="4399" y="559"/>
              <a:chExt cx="1646" cy="726"/>
            </a:xfrm>
          </p:grpSpPr>
          <p:grpSp>
            <p:nvGrpSpPr>
              <p:cNvPr id="87" name="Group 25"/>
              <p:cNvGrpSpPr>
                <a:grpSpLocks/>
              </p:cNvGrpSpPr>
              <p:nvPr/>
            </p:nvGrpSpPr>
            <p:grpSpPr bwMode="auto">
              <a:xfrm>
                <a:off x="4410" y="758"/>
                <a:ext cx="1257" cy="527"/>
                <a:chOff x="4410" y="758"/>
                <a:chExt cx="1257" cy="527"/>
              </a:xfrm>
            </p:grpSpPr>
            <p:sp>
              <p:nvSpPr>
                <p:cNvPr id="89" name="AutoShape 26"/>
                <p:cNvSpPr>
                  <a:spLocks noChangeArrowheads="1"/>
                </p:cNvSpPr>
                <p:nvPr/>
              </p:nvSpPr>
              <p:spPr bwMode="auto">
                <a:xfrm>
                  <a:off x="4410" y="758"/>
                  <a:ext cx="1257" cy="527"/>
                </a:xfrm>
                <a:prstGeom prst="roundRect">
                  <a:avLst>
                    <a:gd name="adj" fmla="val 16667"/>
                  </a:avLst>
                </a:prstGeom>
                <a:noFill/>
                <a:ln w="25560" cap="sq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altLang="en-US" dirty="0"/>
                </a:p>
              </p:txBody>
            </p:sp>
            <p:grpSp>
              <p:nvGrpSpPr>
                <p:cNvPr id="90" name="Group 27"/>
                <p:cNvGrpSpPr>
                  <a:grpSpLocks/>
                </p:cNvGrpSpPr>
                <p:nvPr/>
              </p:nvGrpSpPr>
              <p:grpSpPr bwMode="auto">
                <a:xfrm>
                  <a:off x="4495" y="795"/>
                  <a:ext cx="1144" cy="384"/>
                  <a:chOff x="4495" y="795"/>
                  <a:chExt cx="1144" cy="384"/>
                </a:xfrm>
              </p:grpSpPr>
              <p:pic>
                <p:nvPicPr>
                  <p:cNvPr id="91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49" y="795"/>
                    <a:ext cx="690" cy="2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t="9262" r="26315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2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67" y="1023"/>
                    <a:ext cx="503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3" name="Picture 30"/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95" y="869"/>
                    <a:ext cx="429" cy="2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t="3993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8" name="Text Box 31"/>
              <p:cNvSpPr txBox="1">
                <a:spLocks noChangeArrowheads="1"/>
              </p:cNvSpPr>
              <p:nvPr/>
            </p:nvSpPr>
            <p:spPr bwMode="auto">
              <a:xfrm>
                <a:off x="4399" y="559"/>
                <a:ext cx="1646" cy="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eaLnBrk="1" hangingPunct="1">
                  <a:buClr>
                    <a:srgbClr val="0070C0"/>
                  </a:buClr>
                  <a:buFontTx/>
                  <a:buNone/>
                  <a:tabLst>
                    <a:tab pos="282575" algn="l"/>
                    <a:tab pos="730250" algn="l"/>
                    <a:tab pos="1179513" algn="l"/>
                    <a:tab pos="1628775" algn="l"/>
                    <a:tab pos="2078038" algn="l"/>
                    <a:tab pos="2527300" algn="l"/>
                    <a:tab pos="2976563" algn="l"/>
                    <a:tab pos="3425825" algn="l"/>
                    <a:tab pos="3875088" algn="l"/>
                    <a:tab pos="4324350" algn="l"/>
                    <a:tab pos="4773613" algn="l"/>
                    <a:tab pos="5222875" algn="l"/>
                    <a:tab pos="5672138" algn="l"/>
                    <a:tab pos="6121400" algn="l"/>
                    <a:tab pos="6570663" algn="l"/>
                    <a:tab pos="7019925" algn="l"/>
                    <a:tab pos="7469188" algn="l"/>
                    <a:tab pos="7918450" algn="l"/>
                    <a:tab pos="8367713" algn="l"/>
                    <a:tab pos="8816975" algn="l"/>
                    <a:tab pos="9266238" algn="l"/>
                  </a:tabLst>
                </a:pPr>
                <a:r>
                  <a:rPr lang="en-GB" altLang="en-US" sz="1200" i="1" dirty="0" smtClean="0">
                    <a:solidFill>
                      <a:srgbClr val="004890"/>
                    </a:solidFill>
                  </a:rPr>
                  <a:t>Industrial partners</a:t>
                </a:r>
                <a:endParaRPr lang="en-GB" altLang="en-US" sz="1200" i="1" dirty="0">
                  <a:solidFill>
                    <a:srgbClr val="004890"/>
                  </a:solidFill>
                </a:endParaRPr>
              </a:p>
            </p:txBody>
          </p:sp>
        </p:grpSp>
        <p:grpSp>
          <p:nvGrpSpPr>
            <p:cNvPr id="67" name="Group 32"/>
            <p:cNvGrpSpPr>
              <a:grpSpLocks/>
            </p:cNvGrpSpPr>
            <p:nvPr/>
          </p:nvGrpSpPr>
          <p:grpSpPr bwMode="auto">
            <a:xfrm>
              <a:off x="4399" y="1992"/>
              <a:ext cx="1799" cy="620"/>
              <a:chOff x="4399" y="1992"/>
              <a:chExt cx="1799" cy="620"/>
            </a:xfrm>
          </p:grpSpPr>
          <p:sp>
            <p:nvSpPr>
              <p:cNvPr id="83" name="Text Box 33"/>
              <p:cNvSpPr txBox="1">
                <a:spLocks noChangeArrowheads="1"/>
              </p:cNvSpPr>
              <p:nvPr/>
            </p:nvSpPr>
            <p:spPr bwMode="auto">
              <a:xfrm>
                <a:off x="4399" y="1992"/>
                <a:ext cx="1799" cy="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en-GB" altLang="en-US" sz="1200" i="1" dirty="0" smtClean="0">
                    <a:solidFill>
                      <a:srgbClr val="004890"/>
                    </a:solidFill>
                  </a:rPr>
                  <a:t>Administrations</a:t>
                </a:r>
                <a:endParaRPr lang="en-GB" altLang="en-US" sz="1200" i="1" dirty="0">
                  <a:solidFill>
                    <a:srgbClr val="004890"/>
                  </a:solidFill>
                </a:endParaRPr>
              </a:p>
            </p:txBody>
          </p:sp>
          <p:grpSp>
            <p:nvGrpSpPr>
              <p:cNvPr id="84" name="Group 34"/>
              <p:cNvGrpSpPr>
                <a:grpSpLocks/>
              </p:cNvGrpSpPr>
              <p:nvPr/>
            </p:nvGrpSpPr>
            <p:grpSpPr bwMode="auto">
              <a:xfrm>
                <a:off x="4410" y="2175"/>
                <a:ext cx="1257" cy="437"/>
                <a:chOff x="4410" y="2175"/>
                <a:chExt cx="1257" cy="437"/>
              </a:xfrm>
            </p:grpSpPr>
            <p:sp>
              <p:nvSpPr>
                <p:cNvPr id="85" name="AutoShape 35"/>
                <p:cNvSpPr>
                  <a:spLocks noChangeArrowheads="1"/>
                </p:cNvSpPr>
                <p:nvPr/>
              </p:nvSpPr>
              <p:spPr bwMode="auto">
                <a:xfrm>
                  <a:off x="4410" y="2175"/>
                  <a:ext cx="1257" cy="43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25560" cap="sq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altLang="en-US" dirty="0"/>
                </a:p>
              </p:txBody>
            </p:sp>
            <p:pic>
              <p:nvPicPr>
                <p:cNvPr id="86" name="Picture 36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9" y="2247"/>
                  <a:ext cx="699" cy="2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t="21811" b="27007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68" name="Group 37"/>
            <p:cNvGrpSpPr>
              <a:grpSpLocks/>
            </p:cNvGrpSpPr>
            <p:nvPr/>
          </p:nvGrpSpPr>
          <p:grpSpPr bwMode="auto">
            <a:xfrm>
              <a:off x="4399" y="2623"/>
              <a:ext cx="1799" cy="746"/>
              <a:chOff x="4399" y="2623"/>
              <a:chExt cx="1799" cy="746"/>
            </a:xfrm>
          </p:grpSpPr>
          <p:sp>
            <p:nvSpPr>
              <p:cNvPr id="79" name="Text Box 38"/>
              <p:cNvSpPr txBox="1">
                <a:spLocks noChangeArrowheads="1"/>
              </p:cNvSpPr>
              <p:nvPr/>
            </p:nvSpPr>
            <p:spPr bwMode="auto">
              <a:xfrm>
                <a:off x="4399" y="2623"/>
                <a:ext cx="1799" cy="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en-GB" altLang="en-US" sz="1200" i="1" dirty="0" smtClean="0">
                    <a:solidFill>
                      <a:srgbClr val="004890"/>
                    </a:solidFill>
                  </a:rPr>
                  <a:t>International </a:t>
                </a:r>
              </a:p>
              <a:p>
                <a:pPr eaLnBrk="1" hangingPunct="1">
                  <a:buClrTx/>
                  <a:buFontTx/>
                  <a:buNone/>
                </a:pPr>
                <a:r>
                  <a:rPr lang="en-GB" altLang="en-US" sz="1200" i="1" dirty="0" smtClean="0">
                    <a:solidFill>
                      <a:srgbClr val="004890"/>
                    </a:solidFill>
                  </a:rPr>
                  <a:t>organisations</a:t>
                </a:r>
                <a:endParaRPr lang="en-GB" altLang="en-US" sz="1200" i="1" dirty="0">
                  <a:solidFill>
                    <a:srgbClr val="004890"/>
                  </a:solidFill>
                </a:endParaRPr>
              </a:p>
            </p:txBody>
          </p:sp>
          <p:grpSp>
            <p:nvGrpSpPr>
              <p:cNvPr id="80" name="Group 39"/>
              <p:cNvGrpSpPr>
                <a:grpSpLocks/>
              </p:cNvGrpSpPr>
              <p:nvPr/>
            </p:nvGrpSpPr>
            <p:grpSpPr bwMode="auto">
              <a:xfrm>
                <a:off x="4410" y="2946"/>
                <a:ext cx="1257" cy="423"/>
                <a:chOff x="4410" y="2946"/>
                <a:chExt cx="1257" cy="423"/>
              </a:xfrm>
            </p:grpSpPr>
            <p:sp>
              <p:nvSpPr>
                <p:cNvPr id="81" name="AutoShape 40"/>
                <p:cNvSpPr>
                  <a:spLocks noChangeArrowheads="1"/>
                </p:cNvSpPr>
                <p:nvPr/>
              </p:nvSpPr>
              <p:spPr bwMode="auto">
                <a:xfrm>
                  <a:off x="4410" y="2946"/>
                  <a:ext cx="1257" cy="42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25560" cap="sq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altLang="en-US" dirty="0"/>
                </a:p>
              </p:txBody>
            </p:sp>
            <p:pic>
              <p:nvPicPr>
                <p:cNvPr id="82" name="Picture 41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2" y="2989"/>
                  <a:ext cx="655" cy="3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69" name="Group 42"/>
            <p:cNvGrpSpPr>
              <a:grpSpLocks/>
            </p:cNvGrpSpPr>
            <p:nvPr/>
          </p:nvGrpSpPr>
          <p:grpSpPr bwMode="auto">
            <a:xfrm>
              <a:off x="4394" y="1302"/>
              <a:ext cx="1799" cy="643"/>
              <a:chOff x="4394" y="1302"/>
              <a:chExt cx="1799" cy="643"/>
            </a:xfrm>
          </p:grpSpPr>
          <p:sp>
            <p:nvSpPr>
              <p:cNvPr id="75" name="Text Box 43"/>
              <p:cNvSpPr txBox="1">
                <a:spLocks noChangeArrowheads="1"/>
              </p:cNvSpPr>
              <p:nvPr/>
            </p:nvSpPr>
            <p:spPr bwMode="auto">
              <a:xfrm>
                <a:off x="4394" y="1302"/>
                <a:ext cx="1799" cy="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ＭＳ Ｐゴシック" pitchFamily="32" charset="-128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en-GB" altLang="en-US" sz="1200" i="1" dirty="0" smtClean="0">
                    <a:solidFill>
                      <a:srgbClr val="004890"/>
                    </a:solidFill>
                  </a:rPr>
                  <a:t>Research centres</a:t>
                </a:r>
                <a:endParaRPr lang="en-GB" altLang="en-US" sz="1200" i="1" dirty="0">
                  <a:solidFill>
                    <a:srgbClr val="004890"/>
                  </a:solidFill>
                </a:endParaRPr>
              </a:p>
            </p:txBody>
          </p:sp>
          <p:grpSp>
            <p:nvGrpSpPr>
              <p:cNvPr id="76" name="Group 44"/>
              <p:cNvGrpSpPr>
                <a:grpSpLocks/>
              </p:cNvGrpSpPr>
              <p:nvPr/>
            </p:nvGrpSpPr>
            <p:grpSpPr bwMode="auto">
              <a:xfrm>
                <a:off x="4410" y="1488"/>
                <a:ext cx="1257" cy="457"/>
                <a:chOff x="4410" y="1488"/>
                <a:chExt cx="1257" cy="457"/>
              </a:xfrm>
            </p:grpSpPr>
            <p:sp>
              <p:nvSpPr>
                <p:cNvPr id="77" name="AutoShape 45"/>
                <p:cNvSpPr>
                  <a:spLocks noChangeArrowheads="1"/>
                </p:cNvSpPr>
                <p:nvPr/>
              </p:nvSpPr>
              <p:spPr bwMode="auto">
                <a:xfrm>
                  <a:off x="4410" y="1488"/>
                  <a:ext cx="1257" cy="45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25560" cap="sq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altLang="en-US" dirty="0"/>
                </a:p>
              </p:txBody>
            </p:sp>
            <p:pic>
              <p:nvPicPr>
                <p:cNvPr id="78" name="Picture 46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3" y="1549"/>
                  <a:ext cx="610" cy="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b="31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70" name="Group 47"/>
            <p:cNvGrpSpPr>
              <a:grpSpLocks/>
            </p:cNvGrpSpPr>
            <p:nvPr/>
          </p:nvGrpSpPr>
          <p:grpSpPr bwMode="auto">
            <a:xfrm>
              <a:off x="4399" y="3381"/>
              <a:ext cx="1646" cy="726"/>
              <a:chOff x="4399" y="3381"/>
              <a:chExt cx="1646" cy="726"/>
            </a:xfrm>
          </p:grpSpPr>
          <p:grpSp>
            <p:nvGrpSpPr>
              <p:cNvPr id="71" name="Group 48"/>
              <p:cNvGrpSpPr>
                <a:grpSpLocks/>
              </p:cNvGrpSpPr>
              <p:nvPr/>
            </p:nvGrpSpPr>
            <p:grpSpPr bwMode="auto">
              <a:xfrm>
                <a:off x="4399" y="3381"/>
                <a:ext cx="1646" cy="726"/>
                <a:chOff x="4399" y="3381"/>
                <a:chExt cx="1646" cy="726"/>
              </a:xfrm>
            </p:grpSpPr>
            <p:sp>
              <p:nvSpPr>
                <p:cNvPr id="7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399" y="3381"/>
                  <a:ext cx="164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ＭＳ Ｐゴシック" pitchFamily="32" charset="-128"/>
                    </a:defRPr>
                  </a:lvl1pPr>
                  <a:lvl2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ＭＳ Ｐゴシック" pitchFamily="32" charset="-128"/>
                    </a:defRPr>
                  </a:lvl2pPr>
                  <a:lvl3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ＭＳ Ｐゴシック" pitchFamily="32" charset="-128"/>
                    </a:defRPr>
                  </a:lvl3pPr>
                  <a:lvl4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ＭＳ Ｐゴシック" pitchFamily="32" charset="-128"/>
                    </a:defRPr>
                  </a:lvl4pPr>
                  <a:lvl5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ＭＳ Ｐゴシック" pitchFamily="32" charset="-128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ＭＳ Ｐゴシック" pitchFamily="32" charset="-128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ＭＳ Ｐゴシック" pitchFamily="32" charset="-128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ＭＳ Ｐゴシック" pitchFamily="32" charset="-128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ＭＳ Ｐゴシック" pitchFamily="32" charset="-128"/>
                    </a:defRPr>
                  </a:lvl9pPr>
                </a:lstStyle>
                <a:p>
                  <a:pPr eaLnBrk="1" hangingPunct="1">
                    <a:buClrTx/>
                    <a:buFontTx/>
                    <a:buNone/>
                  </a:pPr>
                  <a:r>
                    <a:rPr lang="en-GB" altLang="en-US" sz="1200" i="1" dirty="0" smtClean="0">
                      <a:solidFill>
                        <a:srgbClr val="004890"/>
                      </a:solidFill>
                    </a:rPr>
                    <a:t>Meteorological </a:t>
                  </a:r>
                </a:p>
                <a:p>
                  <a:pPr eaLnBrk="1" hangingPunct="1">
                    <a:buClrTx/>
                    <a:buFontTx/>
                    <a:buNone/>
                  </a:pPr>
                  <a:r>
                    <a:rPr lang="en-GB" altLang="en-US" sz="1200" i="1" dirty="0" err="1" smtClean="0">
                      <a:solidFill>
                        <a:srgbClr val="004890"/>
                      </a:solidFill>
                    </a:rPr>
                    <a:t>Centers</a:t>
                  </a:r>
                  <a:endParaRPr lang="en-GB" altLang="en-US" sz="1200" i="1" dirty="0">
                    <a:solidFill>
                      <a:srgbClr val="004890"/>
                    </a:solidFill>
                  </a:endParaRPr>
                </a:p>
              </p:txBody>
            </p:sp>
            <p:sp>
              <p:nvSpPr>
                <p:cNvPr id="74" name="AutoShape 50"/>
                <p:cNvSpPr>
                  <a:spLocks noChangeArrowheads="1"/>
                </p:cNvSpPr>
                <p:nvPr/>
              </p:nvSpPr>
              <p:spPr bwMode="auto">
                <a:xfrm>
                  <a:off x="4411" y="3684"/>
                  <a:ext cx="1256" cy="42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25560" cap="sq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altLang="en-US" dirty="0"/>
                </a:p>
              </p:txBody>
            </p:sp>
          </p:grpSp>
          <p:pic>
            <p:nvPicPr>
              <p:cNvPr id="72" name="Picture 51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0" y="3794"/>
                <a:ext cx="84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95" name="Picture 1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06" y="4398666"/>
            <a:ext cx="12652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435" b="284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" name="Rectangle 14"/>
          <p:cNvSpPr>
            <a:spLocks noChangeArrowheads="1"/>
          </p:cNvSpPr>
          <p:nvPr/>
        </p:nvSpPr>
        <p:spPr bwMode="auto">
          <a:xfrm>
            <a:off x="272192" y="3935800"/>
            <a:ext cx="2193451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200" i="1" dirty="0" smtClean="0">
                <a:solidFill>
                  <a:srgbClr val="004890"/>
                </a:solidFill>
              </a:rPr>
              <a:t>Participatory approaches </a:t>
            </a:r>
            <a:endParaRPr lang="en-GB" altLang="en-US" sz="1200" i="1" dirty="0">
              <a:solidFill>
                <a:srgbClr val="004890"/>
              </a:solidFill>
            </a:endParaRPr>
          </a:p>
        </p:txBody>
      </p:sp>
      <p:pic>
        <p:nvPicPr>
          <p:cNvPr id="97" name="Picture 18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03" y="1679969"/>
            <a:ext cx="1463040" cy="196947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round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6350" prstMaterial="matte">
            <a:bevelT w="25400" h="19050"/>
            <a:contourClr>
              <a:srgbClr val="969696"/>
            </a:contourClr>
          </a:sp3d>
          <a:extLst/>
        </p:spPr>
      </p:pic>
      <p:sp>
        <p:nvSpPr>
          <p:cNvPr id="98" name="Rectangle 22"/>
          <p:cNvSpPr>
            <a:spLocks noChangeArrowheads="1"/>
          </p:cNvSpPr>
          <p:nvPr/>
        </p:nvSpPr>
        <p:spPr bwMode="auto">
          <a:xfrm>
            <a:off x="263658" y="1295150"/>
            <a:ext cx="23605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marL="0" indent="0" eaLnBrk="1" hangingPunct="1">
              <a:buClr>
                <a:srgbClr val="0070C0"/>
              </a:buClr>
            </a:pPr>
            <a:r>
              <a:rPr lang="en-GB" altLang="en-US" sz="1200" i="1" dirty="0" smtClean="0">
                <a:solidFill>
                  <a:srgbClr val="004890"/>
                </a:solidFill>
              </a:rPr>
              <a:t>Case studies for specific needs</a:t>
            </a:r>
            <a:endParaRPr lang="en-GB" altLang="en-US" sz="1200" i="1" dirty="0">
              <a:solidFill>
                <a:srgbClr val="004890"/>
              </a:solidFill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7067260" y="6241729"/>
            <a:ext cx="149980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200" i="1" dirty="0" smtClean="0">
                <a:solidFill>
                  <a:srgbClr val="004890"/>
                </a:solidFill>
              </a:rPr>
              <a:t>and more…</a:t>
            </a:r>
            <a:endParaRPr lang="en-GB" altLang="en-US" sz="1200" i="1" dirty="0">
              <a:solidFill>
                <a:srgbClr val="0048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twist to the idea: event attribution</a:t>
            </a:r>
            <a:endParaRPr lang="en-GB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1052514"/>
            <a:ext cx="9144000" cy="753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During the first quarter of 2015 the United States experienced a widespread and extended episode of low surface wind speeds. This episode had a strong impact on wind power generation. Some wind farms did not generate enough cash for their steady payments, and the value of wind farm assets decreased.</a:t>
            </a:r>
          </a:p>
        </p:txBody>
      </p:sp>
      <p:pic>
        <p:nvPicPr>
          <p:cNvPr id="16" name="Picture 4" descr="https://s2s4e.eu/sites/default/files/inline-images/images-wind-drought2015-v2_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98"/>
          <a:stretch/>
        </p:blipFill>
        <p:spPr bwMode="auto">
          <a:xfrm>
            <a:off x="4331368" y="3273272"/>
            <a:ext cx="4792754" cy="35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4 Rectángulo"/>
          <p:cNvSpPr/>
          <p:nvPr/>
        </p:nvSpPr>
        <p:spPr>
          <a:xfrm>
            <a:off x="4604078" y="2220804"/>
            <a:ext cx="4502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Wind speed anomalies reflecting the wind drought over the United States for the first trimester of 2015, where the USA wind-farm fleet is also shown (</a:t>
            </a:r>
            <a:r>
              <a:rPr lang="en-GB" sz="1600" dirty="0" err="1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Lledó</a:t>
            </a:r>
            <a:r>
              <a:rPr lang="en-GB" sz="16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 et al., JGR 2018)</a:t>
            </a:r>
            <a:endParaRPr lang="en-GB" sz="1600" dirty="0">
              <a:solidFill>
                <a:srgbClr val="7F7F7F"/>
              </a:solidFill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" y="3298023"/>
            <a:ext cx="4371195" cy="273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1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76464" y="1373353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100" b="1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Forecast </a:t>
            </a:r>
            <a:r>
              <a:rPr lang="en-GB" sz="2100" b="1" dirty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quality </a:t>
            </a:r>
            <a:r>
              <a:rPr lang="en-GB" sz="2100" b="1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assessment:</a:t>
            </a:r>
            <a:endParaRPr lang="en-GB" b="1" dirty="0" smtClean="0">
              <a:solidFill>
                <a:srgbClr val="004890"/>
              </a:solidFill>
              <a:latin typeface="Calibri" panose="020F0502020204030204" pitchFamily="34" charset="0"/>
              <a:sym typeface="Calibri"/>
            </a:endParaRPr>
          </a:p>
          <a:p>
            <a:pPr lvl="1" algn="just"/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No prediction should be considered without its corresponding verification.</a:t>
            </a:r>
          </a:p>
          <a:p>
            <a:pPr lvl="1" algn="just"/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Products, and not data, are verified. Always define a product.</a:t>
            </a:r>
          </a:p>
          <a:p>
            <a:pPr algn="just"/>
            <a:r>
              <a:rPr lang="en-GB" sz="2100" b="1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Bias adjustment:</a:t>
            </a:r>
            <a:endParaRPr lang="en-GB" sz="2100" b="1" dirty="0">
              <a:solidFill>
                <a:srgbClr val="004890"/>
              </a:solidFill>
              <a:latin typeface="Calibri" panose="020F0502020204030204" pitchFamily="34" charset="0"/>
              <a:sym typeface="Calibri"/>
            </a:endParaRPr>
          </a:p>
          <a:p>
            <a:pPr lvl="1" algn="just"/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All bias </a:t>
            </a: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adjustment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methods effectively remove </a:t>
            </a: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bias.</a:t>
            </a:r>
            <a:endParaRPr lang="en-GB" b="1" dirty="0">
              <a:solidFill>
                <a:srgbClr val="FF0000"/>
              </a:solidFill>
              <a:latin typeface="Calibri" panose="020F0502020204030204" pitchFamily="34" charset="0"/>
              <a:sym typeface="Calibri"/>
            </a:endParaRPr>
          </a:p>
          <a:p>
            <a:pPr lvl="1" algn="just"/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Simpler methods tend to work best, and the chosen method should be carefully assessed.</a:t>
            </a:r>
          </a:p>
          <a:p>
            <a:pPr lvl="1" algn="just"/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Correlation of the direct model output is not a good measure of the actual skill of a product.</a:t>
            </a:r>
            <a:endParaRPr lang="en-GB" b="1" dirty="0">
              <a:solidFill>
                <a:srgbClr val="FF0000"/>
              </a:solidFill>
              <a:latin typeface="Calibri" panose="020F0502020204030204" pitchFamily="34" charset="0"/>
              <a:sym typeface="Calibri"/>
            </a:endParaRPr>
          </a:p>
          <a:p>
            <a:pPr algn="just"/>
            <a:r>
              <a:rPr lang="en-GB" sz="2100" b="1" dirty="0" smtClean="0">
                <a:solidFill>
                  <a:srgbClr val="004890"/>
                </a:solidFill>
                <a:latin typeface="Calibri" panose="020F0502020204030204" pitchFamily="34" charset="0"/>
                <a:sym typeface="Calibri"/>
              </a:rPr>
              <a:t>Multi-model combination</a:t>
            </a:r>
          </a:p>
          <a:p>
            <a:pPr lvl="1" algn="just"/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Multi-model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combination is </a:t>
            </a: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beneficial, although weighting the best systems is not a trivial exercise.</a:t>
            </a:r>
            <a:endParaRPr lang="en-GB" b="1" dirty="0">
              <a:solidFill>
                <a:srgbClr val="FF0000"/>
              </a:solidFill>
              <a:latin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7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Climate and renewable energy</a:t>
            </a:r>
            <a:endParaRPr lang="en-GB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256256" y="1052513"/>
            <a:ext cx="8679197" cy="15463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2100" dirty="0" smtClean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Renewable </a:t>
            </a:r>
            <a:r>
              <a:rPr lang="en" sz="2100" dirty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energy is growing fast to decarbonize the energy </a:t>
            </a:r>
            <a:r>
              <a:rPr lang="en" sz="2100" dirty="0" smtClean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system.</a:t>
            </a:r>
          </a:p>
          <a:p>
            <a:pPr marL="0" lvl="0" indent="0" algn="just">
              <a:buNone/>
            </a:pPr>
            <a:r>
              <a:rPr lang="en-GB" sz="2100" dirty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Both energy supply and demand are strongly influenced by atmospheric conditions and its evolution over time in terms of climate variability and 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change.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Calibri"/>
            </a:endParaRPr>
          </a:p>
        </p:txBody>
      </p:sp>
      <p:grpSp>
        <p:nvGrpSpPr>
          <p:cNvPr id="16" name="Google Shape;484;p109"/>
          <p:cNvGrpSpPr/>
          <p:nvPr/>
        </p:nvGrpSpPr>
        <p:grpSpPr>
          <a:xfrm>
            <a:off x="1629245" y="2615437"/>
            <a:ext cx="5940801" cy="3494103"/>
            <a:chOff x="690840" y="2607186"/>
            <a:chExt cx="6791040" cy="3994174"/>
          </a:xfrm>
        </p:grpSpPr>
        <p:pic>
          <p:nvPicPr>
            <p:cNvPr id="17" name="Google Shape;485;p109"/>
            <p:cNvPicPr preferRelativeResize="0"/>
            <p:nvPr/>
          </p:nvPicPr>
          <p:blipFill rotWithShape="1">
            <a:blip r:embed="rId3">
              <a:alphaModFix/>
            </a:blip>
            <a:srcRect l="20337" t="14708" r="21587" b="65225"/>
            <a:stretch/>
          </p:blipFill>
          <p:spPr>
            <a:xfrm>
              <a:off x="690840" y="2607186"/>
              <a:ext cx="6763679" cy="13762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486;p109"/>
            <p:cNvPicPr preferRelativeResize="0"/>
            <p:nvPr/>
          </p:nvPicPr>
          <p:blipFill rotWithShape="1">
            <a:blip r:embed="rId3">
              <a:alphaModFix/>
            </a:blip>
            <a:srcRect l="20337" t="60292" r="21587" b="2137"/>
            <a:stretch/>
          </p:blipFill>
          <p:spPr>
            <a:xfrm>
              <a:off x="690840" y="3933720"/>
              <a:ext cx="6763680" cy="2577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7;p1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5360" y="3933720"/>
              <a:ext cx="2306520" cy="1869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488;p109"/>
            <p:cNvSpPr/>
            <p:nvPr/>
          </p:nvSpPr>
          <p:spPr>
            <a:xfrm>
              <a:off x="5222813" y="5934160"/>
              <a:ext cx="2211600" cy="66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846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Predictability sources</a:t>
            </a:r>
            <a:endParaRPr lang="en-GB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1052513"/>
            <a:ext cx="8839200" cy="15463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Different components of the climate system act as predictability sources depending on the time scale.</a:t>
            </a:r>
          </a:p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However, converting predictability into actual forecast ability (skill) is not a trivial task.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Calibri"/>
            </a:endParaRPr>
          </a:p>
        </p:txBody>
      </p:sp>
      <p:pic>
        <p:nvPicPr>
          <p:cNvPr id="9" name="Google Shape;56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177" y="2406309"/>
            <a:ext cx="6089855" cy="3828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the chain goes well beyond climate</a:t>
            </a:r>
            <a:endParaRPr lang="en-GB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15463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  <a:sym typeface="Quattrocento Sans"/>
              </a:rPr>
              <a:t>Even when there is skill in the climate variables, converting it into proven usefulness for a specific application involves a complex chain.</a:t>
            </a:r>
            <a:endParaRPr lang="en-GB" sz="2100" dirty="0">
              <a:solidFill>
                <a:srgbClr val="004890"/>
              </a:solidFill>
              <a:latin typeface="Calibri" panose="020F0502020204030204" pitchFamily="34" charset="0"/>
              <a:sym typeface="Calibri"/>
            </a:endParaRPr>
          </a:p>
        </p:txBody>
      </p:sp>
      <p:pic>
        <p:nvPicPr>
          <p:cNvPr id="5" name="Google Shape;578;p117"/>
          <p:cNvPicPr preferRelativeResize="0"/>
          <p:nvPr/>
        </p:nvPicPr>
        <p:blipFill rotWithShape="1">
          <a:blip r:embed="rId3">
            <a:alphaModFix/>
          </a:blip>
          <a:srcRect l="475" t="14493" r="340" b="19648"/>
          <a:stretch/>
        </p:blipFill>
        <p:spPr>
          <a:xfrm>
            <a:off x="1203150" y="1524002"/>
            <a:ext cx="7475621" cy="27825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3402094" y="3434491"/>
            <a:ext cx="5116261" cy="3377170"/>
            <a:chOff x="3402094" y="3434491"/>
            <a:chExt cx="5116261" cy="337717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1F52302E-C7B8-484D-A602-F8041A327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5508" y="3680560"/>
              <a:ext cx="4892847" cy="3131101"/>
            </a:xfrm>
            <a:prstGeom prst="rect">
              <a:avLst/>
            </a:prstGeom>
          </p:spPr>
        </p:pic>
        <p:sp>
          <p:nvSpPr>
            <p:cNvPr id="3" name="Pentagon 2"/>
            <p:cNvSpPr/>
            <p:nvPr/>
          </p:nvSpPr>
          <p:spPr>
            <a:xfrm rot="4685710">
              <a:off x="3830331" y="3578998"/>
              <a:ext cx="1004102" cy="715087"/>
            </a:xfrm>
            <a:prstGeom prst="homePlate">
              <a:avLst>
                <a:gd name="adj" fmla="val 38773"/>
              </a:avLst>
            </a:prstGeom>
            <a:solidFill>
              <a:srgbClr val="0070C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Left Brace 6"/>
            <p:cNvSpPr/>
            <p:nvPr/>
          </p:nvSpPr>
          <p:spPr>
            <a:xfrm rot="3177252">
              <a:off x="4409742" y="3375886"/>
              <a:ext cx="433690" cy="2448986"/>
            </a:xfrm>
            <a:prstGeom prst="leftBrace">
              <a:avLst>
                <a:gd name="adj1" fmla="val 0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84165" y="3712239"/>
              <a:ext cx="834190" cy="5779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279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Monitoring is key: what we want to predict</a:t>
            </a:r>
            <a:endParaRPr lang="en-GB" dirty="0"/>
          </a:p>
        </p:txBody>
      </p:sp>
      <p:pic>
        <p:nvPicPr>
          <p:cNvPr id="17" name="Google Shape;637;p12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625" y="1316056"/>
            <a:ext cx="8541636" cy="488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38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6598" y="882922"/>
            <a:ext cx="1822737" cy="1822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8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Products and their quality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The prediction process follows a series of steps: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Formulate a prediction from a forecast system. The exact </a:t>
            </a:r>
            <a:r>
              <a:rPr lang="en-GB" sz="21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definition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 of the prediction is very important.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Select the verification metrics of the prediction that allow us to adequately represent the attributes of interest and an </a:t>
            </a:r>
            <a:r>
              <a:rPr lang="en-GB" sz="21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observational reference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Choose a comparison </a:t>
            </a:r>
            <a:r>
              <a:rPr lang="en-GB" sz="21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standard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 that provides a reference level (persistence, climatology or a previous forecast system).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A prediction is of high </a:t>
            </a:r>
            <a:r>
              <a:rPr lang="en-GB" sz="21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quality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 if it predicts the conditions observed according to some objective criterion better than a reference prediction.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The prediction has </a:t>
            </a:r>
            <a:r>
              <a:rPr lang="en-GB" sz="21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value</a:t>
            </a: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 if it helps the user to obtain some kind of benefit from the decisions he has to make.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Note that the forecast quality is valid for a specific forecast product. Different products from the same forecast system will show different forecast quality.</a:t>
            </a:r>
          </a:p>
        </p:txBody>
      </p:sp>
    </p:spTree>
    <p:extLst>
      <p:ext uri="{BB962C8B-B14F-4D97-AF65-F5344CB8AC3E}">
        <p14:creationId xmlns:p14="http://schemas.microsoft.com/office/powerpoint/2010/main" val="1990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Observational uncertainty is a big issue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altLang="en-US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Coherence </a:t>
            </a:r>
            <a:r>
              <a:rPr lang="en-GB" altLang="en-US" sz="2100" dirty="0">
                <a:solidFill>
                  <a:srgbClr val="004890"/>
                </a:solidFill>
                <a:latin typeface="Calibri" panose="020F0502020204030204" pitchFamily="34" charset="0"/>
              </a:rPr>
              <a:t>of the 10-metre wind speed trends in three reanalyses (ERA-Interim, JRA-55 and MERRA) over 1981-2015 during boreal winter</a:t>
            </a:r>
            <a:r>
              <a:rPr lang="en-GB" altLang="en-US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.</a:t>
            </a:r>
            <a:endParaRPr lang="en-GB" altLang="en-US" sz="2100" dirty="0">
              <a:solidFill>
                <a:srgbClr val="00489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598530"/>
            <a:ext cx="6673850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194300" y="6489533"/>
            <a:ext cx="3949700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s-ES" sz="2100" b="1" dirty="0" err="1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r>
              <a:rPr lang="en-GB" altLang="es-ES" sz="2100" b="1" dirty="0">
                <a:solidFill>
                  <a:schemeClr val="accent1"/>
                </a:solidFill>
                <a:latin typeface="+mn-lt"/>
                <a:ea typeface="+mn-ea"/>
              </a:rPr>
              <a:t> et al. (2017, ERL)</a:t>
            </a:r>
            <a:endParaRPr lang="en-US" altLang="es-ES" sz="21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98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a prediction look like</a:t>
            </a:r>
            <a:endParaRPr lang="en-GB" dirty="0"/>
          </a:p>
        </p:txBody>
      </p:sp>
      <p:pic>
        <p:nvPicPr>
          <p:cNvPr id="7" name="Shape 14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8"/>
          <a:stretch>
            <a:fillRect/>
          </a:stretch>
        </p:blipFill>
        <p:spPr bwMode="auto">
          <a:xfrm>
            <a:off x="1057607" y="926738"/>
            <a:ext cx="7075743" cy="52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3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16280</TotalTime>
  <Words>1230</Words>
  <Application>Microsoft Office PowerPoint</Application>
  <PresentationFormat>On-screen Show (4:3)</PresentationFormat>
  <Paragraphs>192</Paragraphs>
  <Slides>25</Slides>
  <Notes>24</Notes>
  <HiddenSlides>4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Tema de Office</vt:lpstr>
      <vt:lpstr>1_Office Theme</vt:lpstr>
      <vt:lpstr>1_Tema de Office</vt:lpstr>
      <vt:lpstr>PowerPoint Presentation</vt:lpstr>
      <vt:lpstr>Earth Sciences Department</vt:lpstr>
      <vt:lpstr>Climate and renewable energy</vt:lpstr>
      <vt:lpstr>Predictability sources</vt:lpstr>
      <vt:lpstr>And the chain goes well beyond climate</vt:lpstr>
      <vt:lpstr>Monitoring is key: what we want to predict</vt:lpstr>
      <vt:lpstr>Products and their quality</vt:lpstr>
      <vt:lpstr>Observational uncertainty is a big issue</vt:lpstr>
      <vt:lpstr>What does a prediction look like</vt:lpstr>
      <vt:lpstr>What does a prediction look like</vt:lpstr>
      <vt:lpstr>Forecast quality, calibration, multi-model</vt:lpstr>
      <vt:lpstr>Bias adjustment and forecast quality</vt:lpstr>
      <vt:lpstr>Bias adjustment and forecast quality</vt:lpstr>
      <vt:lpstr>Bias adjustment and forecast quality</vt:lpstr>
      <vt:lpstr>Multi-model predictions: how to</vt:lpstr>
      <vt:lpstr>Multi-model and forecast quality</vt:lpstr>
      <vt:lpstr>Bias adjustment and forecast quality</vt:lpstr>
      <vt:lpstr>Multi-model and forecast quality</vt:lpstr>
      <vt:lpstr>Illustrating prediction value</vt:lpstr>
      <vt:lpstr>Illustrating prediction value</vt:lpstr>
      <vt:lpstr>Elements involved in the prototype development</vt:lpstr>
      <vt:lpstr>Operational prototype: the DST</vt:lpstr>
      <vt:lpstr>BSC, from research to services</vt:lpstr>
      <vt:lpstr>A twist to the idea: event attribution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Paco Doblas-Reyes</cp:lastModifiedBy>
  <cp:revision>490</cp:revision>
  <dcterms:created xsi:type="dcterms:W3CDTF">2016-07-07T10:13:32Z</dcterms:created>
  <dcterms:modified xsi:type="dcterms:W3CDTF">2019-01-21T06:25:53Z</dcterms:modified>
</cp:coreProperties>
</file>