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1" r:id="rId3"/>
    <p:sldId id="272" r:id="rId4"/>
    <p:sldId id="269" r:id="rId5"/>
    <p:sldId id="270" r:id="rId6"/>
    <p:sldId id="279" r:id="rId7"/>
    <p:sldId id="280" r:id="rId8"/>
    <p:sldId id="271" r:id="rId9"/>
    <p:sldId id="282" r:id="rId10"/>
    <p:sldId id="268" r:id="rId11"/>
  </p:sldIdLst>
  <p:sldSz cx="9144000" cy="7019925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ejaVu Sans" pitchFamily="34" charset="0"/>
        <a:cs typeface="DejaVu Sans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1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hil" initials="P" lastIdx="1" clrIdx="0">
    <p:extLst>
      <p:ext uri="{19B8F6BF-5375-455C-9EA6-DF929625EA0E}">
        <p15:presenceInfo xmlns:p15="http://schemas.microsoft.com/office/powerpoint/2012/main" userId="Phi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98" d="100"/>
          <a:sy n="98" d="100"/>
        </p:scale>
        <p:origin x="2010" y="90"/>
      </p:cViewPr>
      <p:guideLst>
        <p:guide orient="horz" pos="221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13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VBOXSVR\lcaron\Desktop\Website\End_of_season\2017\Tabla%20Datos%20Huracanes_analysis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VBOXSVR\lcaron\Desktop\Website\End_of_season\2017\Tabla%20Datos%20Huracanes_analysis2016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VBOXSVR\lcaron\Desktop\Website\End_of_season\2017\Tabla%20Datos%20Huracanes_analysis201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2383796140706635E-2"/>
          <c:y val="0.10879629629629629"/>
          <c:w val="0.42990269268393144"/>
          <c:h val="0.7731481481481481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3FA4-4C71-86C5-9ABDDB49AEDB}"/>
              </c:ext>
            </c:extLst>
          </c:dPt>
          <c:dPt>
            <c:idx val="1"/>
            <c:bubble3D val="0"/>
            <c:spPr>
              <a:solidFill>
                <a:schemeClr val="bg1">
                  <a:lumMod val="20000"/>
                  <a:lumOff val="8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3FA4-4C71-86C5-9ABDDB49AEDB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baseline="0">
                      <a:solidFill>
                        <a:schemeClr val="accent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FA4-4C71-86C5-9ABDDB49AED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Sheet1!$C$7:$C$9</c:f>
              <c:strCache>
                <c:ptCount val="3"/>
                <c:pt idx="0">
                  <c:v>Universities</c:v>
                </c:pt>
                <c:pt idx="1">
                  <c:v>Private</c:v>
                </c:pt>
                <c:pt idx="2">
                  <c:v>Government</c:v>
                </c:pt>
              </c:strCache>
            </c:strRef>
          </c:cat>
          <c:val>
            <c:numRef>
              <c:f>Sheet1!$D$7:$D$9</c:f>
              <c:numCache>
                <c:formatCode>General</c:formatCode>
                <c:ptCount val="3"/>
                <c:pt idx="0">
                  <c:v>8</c:v>
                </c:pt>
                <c:pt idx="1">
                  <c:v>8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A4-4C71-86C5-9ABDDB49AE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3577644168108185"/>
          <c:y val="0.17534995625546801"/>
          <c:w val="0.26333661417322834"/>
          <c:h val="0.31831911636045496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 b="1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92549151199101"/>
          <c:y val="5.738630398472918E-2"/>
          <c:w val="0.89607450848800896"/>
          <c:h val="0.85463874970174181"/>
        </c:manualLayout>
      </c:layout>
      <c:barChart>
        <c:barDir val="col"/>
        <c:grouping val="clustered"/>
        <c:varyColors val="0"/>
        <c:ser>
          <c:idx val="0"/>
          <c:order val="0"/>
          <c:tx>
            <c:v>Number of forecasts submitted</c:v>
          </c:tx>
          <c:spPr>
            <a:solidFill>
              <a:schemeClr val="tx2">
                <a:lumMod val="75000"/>
              </a:schemeClr>
            </a:solidFill>
          </c:spPr>
          <c:invertIfNegative val="0"/>
          <c:cat>
            <c:strRef>
              <c:f>Sheet1!$C$12:$C$14</c:f>
              <c:strCache>
                <c:ptCount val="3"/>
                <c:pt idx="0">
                  <c:v>March-April</c:v>
                </c:pt>
                <c:pt idx="1">
                  <c:v>May-June</c:v>
                </c:pt>
                <c:pt idx="2">
                  <c:v>July-August</c:v>
                </c:pt>
              </c:strCache>
            </c:strRef>
          </c:cat>
          <c:val>
            <c:numRef>
              <c:f>Sheet1!$D$12:$D$14</c:f>
              <c:numCache>
                <c:formatCode>General</c:formatCode>
                <c:ptCount val="3"/>
                <c:pt idx="0">
                  <c:v>11</c:v>
                </c:pt>
                <c:pt idx="1">
                  <c:v>16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3B-42D4-A986-0525918C0D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079232"/>
        <c:axId val="95877376"/>
      </c:barChart>
      <c:catAx>
        <c:axId val="94079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5877376"/>
        <c:crosses val="autoZero"/>
        <c:auto val="1"/>
        <c:lblAlgn val="ctr"/>
        <c:lblOffset val="100"/>
        <c:noMultiLvlLbl val="0"/>
      </c:catAx>
      <c:valAx>
        <c:axId val="958773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407923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01902887139107"/>
          <c:y val="5.8819626713327501E-2"/>
          <c:w val="0.84853652668416446"/>
          <c:h val="0.53361730825313503"/>
        </c:manualLayout>
      </c:layout>
      <c:lineChart>
        <c:grouping val="standard"/>
        <c:varyColors val="0"/>
        <c:ser>
          <c:idx val="0"/>
          <c:order val="0"/>
          <c:tx>
            <c:v>2016</c:v>
          </c:tx>
          <c:spPr>
            <a:ln w="5080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cat>
            <c:strRef>
              <c:f>Sheet1!$J$38:$J$46</c:f>
              <c:strCache>
                <c:ptCount val="9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September</c:v>
                </c:pt>
                <c:pt idx="7">
                  <c:v>October</c:v>
                </c:pt>
                <c:pt idx="8">
                  <c:v>November</c:v>
                </c:pt>
              </c:strCache>
            </c:strRef>
          </c:cat>
          <c:val>
            <c:numRef>
              <c:f>Sheet1!$K$38:$K$46</c:f>
              <c:numCache>
                <c:formatCode>General</c:formatCode>
                <c:ptCount val="9"/>
                <c:pt idx="5">
                  <c:v>3750</c:v>
                </c:pt>
                <c:pt idx="6">
                  <c:v>375</c:v>
                </c:pt>
                <c:pt idx="7">
                  <c:v>320</c:v>
                </c:pt>
                <c:pt idx="8">
                  <c:v>160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54-4E9F-80E7-7CDC0AAD7AC1}"/>
            </c:ext>
          </c:extLst>
        </c:ser>
        <c:ser>
          <c:idx val="1"/>
          <c:order val="1"/>
          <c:tx>
            <c:v>2017</c:v>
          </c:tx>
          <c:spPr>
            <a:ln w="508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Sheet1!$J$38:$J$46</c:f>
              <c:strCache>
                <c:ptCount val="9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September</c:v>
                </c:pt>
                <c:pt idx="7">
                  <c:v>October</c:v>
                </c:pt>
                <c:pt idx="8">
                  <c:v>November</c:v>
                </c:pt>
              </c:strCache>
            </c:strRef>
          </c:cat>
          <c:val>
            <c:numRef>
              <c:f>Sheet1!$L$38:$L$46</c:f>
              <c:numCache>
                <c:formatCode>General</c:formatCode>
                <c:ptCount val="9"/>
                <c:pt idx="0">
                  <c:v>438</c:v>
                </c:pt>
                <c:pt idx="1">
                  <c:v>826</c:v>
                </c:pt>
                <c:pt idx="2">
                  <c:v>1278</c:v>
                </c:pt>
                <c:pt idx="3">
                  <c:v>976</c:v>
                </c:pt>
                <c:pt idx="4">
                  <c:v>521</c:v>
                </c:pt>
                <c:pt idx="5">
                  <c:v>675</c:v>
                </c:pt>
                <c:pt idx="6">
                  <c:v>774</c:v>
                </c:pt>
                <c:pt idx="7">
                  <c:v>328</c:v>
                </c:pt>
                <c:pt idx="8">
                  <c:v>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54-4E9F-80E7-7CDC0AAD7A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4550664"/>
        <c:axId val="544551648"/>
      </c:lineChart>
      <c:catAx>
        <c:axId val="544550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4551648"/>
        <c:crosses val="autoZero"/>
        <c:auto val="1"/>
        <c:lblAlgn val="ctr"/>
        <c:lblOffset val="100"/>
        <c:noMultiLvlLbl val="0"/>
      </c:catAx>
      <c:valAx>
        <c:axId val="54455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4550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21550743657043"/>
          <c:y val="7.8937372411781823E-2"/>
          <c:w val="0.29346762904636919"/>
          <c:h val="7.38404053659959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fld id="{3EB5EA4F-0725-4C94-87E3-1443F653A406}" type="datetimeFigureOut">
              <a:rPr lang="en-US"/>
              <a:pPr>
                <a:defRPr/>
              </a:pPr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fld id="{4C198933-CAC8-4210-A6CA-4401A19B6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24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fld id="{2E15CA09-7EA9-48E9-A480-61538BBFAB17}" type="datetimeFigureOut">
              <a:rPr lang="en-US"/>
              <a:pPr>
                <a:defRPr/>
              </a:pPr>
              <a:t>3/19/2018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85800"/>
            <a:ext cx="4467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fld id="{3EFD383E-6505-45FE-99E8-1B8BDAB0A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7728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3A1E702-F32B-47DF-A2EA-D3854F43621B}" type="slidenum">
              <a:rPr lang="en-US" altLang="en-US" smtClean="0">
                <a:latin typeface="Arial" charset="0"/>
                <a:ea typeface="DejaVu Sans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Arial" charset="0"/>
              <a:ea typeface="DejaVu Sans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hyperlink" Target="https://www.facebook.com/BSCCNS" TargetMode="External"/><Relationship Id="rId12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11" Type="http://schemas.openxmlformats.org/officeDocument/2006/relationships/hyperlink" Target="https://www.youtube.com/user/BSCCNS" TargetMode="External"/><Relationship Id="rId5" Type="http://schemas.openxmlformats.org/officeDocument/2006/relationships/hyperlink" Target="https://www.linkedin.com/company/barcelona-supercomputing-center" TargetMode="Externa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hyperlink" Target="https://twitter.com/bsc_cns" TargetMode="Externa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70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Shape 5"/>
          <p:cNvSpPr txBox="1">
            <a:spLocks noChangeArrowheads="1"/>
          </p:cNvSpPr>
          <p:nvPr userDrawn="1"/>
        </p:nvSpPr>
        <p:spPr bwMode="auto">
          <a:xfrm>
            <a:off x="76200" y="182563"/>
            <a:ext cx="1600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1800">
                <a:solidFill>
                  <a:srgbClr val="FFFFFF"/>
                </a:solidFill>
                <a:ea typeface="+mn-ea"/>
              </a:rPr>
              <a:t>www.bsc.es</a:t>
            </a:r>
            <a:endParaRPr lang="en-US" altLang="en-US" sz="1800">
              <a:latin typeface="Calibri" pitchFamily="34" charset="0"/>
              <a:ea typeface="+mn-ea"/>
            </a:endParaRPr>
          </a:p>
        </p:txBody>
      </p:sp>
      <p:pic>
        <p:nvPicPr>
          <p:cNvPr id="4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830263"/>
            <a:ext cx="460375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825" y="1025525"/>
            <a:ext cx="101282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hlinkClick r:id="rId5"/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8788" y="6386513"/>
            <a:ext cx="425450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hlinkClick r:id="rId7"/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6389688"/>
            <a:ext cx="3937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hlinkClick r:id="rId9"/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8638" y="6386513"/>
            <a:ext cx="447675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hlinkClick r:id="rId11"/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0300" y="6386513"/>
            <a:ext cx="763588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488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D:\OLD\MisDocumentos\JASMINA\BSC-Corporative Design\BSC Template\cabecera2012-1600px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828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Shape 3"/>
          <p:cNvSpPr txBox="1">
            <a:spLocks noChangeArrowheads="1"/>
          </p:cNvSpPr>
          <p:nvPr userDrawn="1"/>
        </p:nvSpPr>
        <p:spPr bwMode="auto">
          <a:xfrm>
            <a:off x="8458200" y="6505575"/>
            <a:ext cx="5334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  <a:defRPr/>
            </a:pPr>
            <a:fld id="{DCFA3AF2-F9D4-4645-91BB-75BA9BDC66FF}" type="slidenum">
              <a:rPr lang="en-US" altLang="en-US" sz="1000" smtClean="0">
                <a:solidFill>
                  <a:srgbClr val="23589C"/>
                </a:solidFill>
                <a:ea typeface="+mn-ea"/>
              </a:rPr>
              <a:pPr algn="r" eaLnBrk="1" hangingPunct="1">
                <a:spcBef>
                  <a:spcPct val="0"/>
                </a:spcBef>
                <a:buFontTx/>
                <a:buNone/>
                <a:defRPr/>
              </a:pPr>
              <a:t>‹#›</a:t>
            </a:fld>
            <a:endParaRPr lang="en-US" altLang="en-US" sz="1800" dirty="0">
              <a:latin typeface="Calibri" pitchFamily="34" charset="0"/>
              <a:ea typeface="+mn-ea"/>
            </a:endParaRPr>
          </a:p>
        </p:txBody>
      </p:sp>
      <p:pic>
        <p:nvPicPr>
          <p:cNvPr id="6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44463"/>
            <a:ext cx="1936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25413"/>
            <a:ext cx="574675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6"/>
          <p:cNvSpPr>
            <a:spLocks noGrp="1" noChangeAspect="1"/>
          </p:cNvSpPr>
          <p:nvPr>
            <p:ph type="title"/>
          </p:nvPr>
        </p:nvSpPr>
        <p:spPr>
          <a:xfrm>
            <a:off x="396876" y="144432"/>
            <a:ext cx="6191348" cy="696944"/>
          </a:xfrm>
          <a:prstGeom prst="rect">
            <a:avLst/>
          </a:prstGeom>
        </p:spPr>
        <p:txBody>
          <a:bodyPr/>
          <a:lstStyle>
            <a:lvl1pPr algn="l">
              <a:defRPr sz="28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10"/>
          <p:cNvSpPr>
            <a:spLocks noGrp="1" noChangeAspect="1"/>
          </p:cNvSpPr>
          <p:nvPr>
            <p:ph type="body" sz="quarter" idx="10"/>
          </p:nvPr>
        </p:nvSpPr>
        <p:spPr>
          <a:xfrm>
            <a:off x="395535" y="985391"/>
            <a:ext cx="8329365" cy="55201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87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3" descr="D:\OLD\MisDocumentos\JASMINA\BSC-Corporative Design\BSC Template\cabecera2012-1600px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828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Shape 3"/>
          <p:cNvSpPr txBox="1">
            <a:spLocks noChangeArrowheads="1"/>
          </p:cNvSpPr>
          <p:nvPr userDrawn="1"/>
        </p:nvSpPr>
        <p:spPr bwMode="auto">
          <a:xfrm>
            <a:off x="8458200" y="6505575"/>
            <a:ext cx="5334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  <a:defRPr/>
            </a:pPr>
            <a:fld id="{FF37EF30-EC72-4665-ABDB-DC60BA2EC161}" type="slidenum">
              <a:rPr lang="en-US" altLang="en-US" sz="1000" smtClean="0">
                <a:solidFill>
                  <a:srgbClr val="23589C"/>
                </a:solidFill>
                <a:ea typeface="+mn-ea"/>
              </a:rPr>
              <a:pPr algn="r" eaLnBrk="1" hangingPunct="1">
                <a:spcBef>
                  <a:spcPct val="0"/>
                </a:spcBef>
                <a:buFontTx/>
                <a:buNone/>
                <a:defRPr/>
              </a:pPr>
              <a:t>‹#›</a:t>
            </a:fld>
            <a:endParaRPr lang="en-US" altLang="en-US" sz="1800" dirty="0">
              <a:latin typeface="Calibri" pitchFamily="34" charset="0"/>
              <a:ea typeface="+mn-ea"/>
            </a:endParaRPr>
          </a:p>
        </p:txBody>
      </p:sp>
      <p:pic>
        <p:nvPicPr>
          <p:cNvPr id="7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44463"/>
            <a:ext cx="1936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25413"/>
            <a:ext cx="574675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6"/>
          <p:cNvSpPr>
            <a:spLocks noGrp="1" noChangeAspect="1"/>
          </p:cNvSpPr>
          <p:nvPr>
            <p:ph type="title"/>
          </p:nvPr>
        </p:nvSpPr>
        <p:spPr>
          <a:xfrm>
            <a:off x="396876" y="144432"/>
            <a:ext cx="6191348" cy="696944"/>
          </a:xfrm>
          <a:prstGeom prst="rect">
            <a:avLst/>
          </a:prstGeom>
        </p:spPr>
        <p:txBody>
          <a:bodyPr/>
          <a:lstStyle>
            <a:lvl1pPr algn="l">
              <a:defRPr sz="28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0"/>
          <p:cNvSpPr>
            <a:spLocks noGrp="1" noChangeAspect="1"/>
          </p:cNvSpPr>
          <p:nvPr>
            <p:ph type="body" sz="quarter" idx="10"/>
          </p:nvPr>
        </p:nvSpPr>
        <p:spPr>
          <a:xfrm>
            <a:off x="395535" y="985391"/>
            <a:ext cx="8329365" cy="55201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hart Placeholder 3"/>
          <p:cNvSpPr>
            <a:spLocks noGrp="1" noChangeAspect="1"/>
          </p:cNvSpPr>
          <p:nvPr>
            <p:ph type="chart" sz="quarter" idx="11"/>
          </p:nvPr>
        </p:nvSpPr>
        <p:spPr>
          <a:xfrm>
            <a:off x="4572000" y="1997794"/>
            <a:ext cx="4152900" cy="46085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565935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-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3" descr="D:\OLD\MisDocumentos\JASMINA\BSC-Corporative Design\BSC Template\cabecera2012-1600px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8281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Shape 3"/>
          <p:cNvSpPr txBox="1">
            <a:spLocks noChangeArrowheads="1"/>
          </p:cNvSpPr>
          <p:nvPr userDrawn="1"/>
        </p:nvSpPr>
        <p:spPr bwMode="auto">
          <a:xfrm>
            <a:off x="8458200" y="6505575"/>
            <a:ext cx="5334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  <a:defRPr/>
            </a:pPr>
            <a:fld id="{1DC203E5-BAC0-4834-9B43-0383D9F99E61}" type="slidenum">
              <a:rPr lang="en-US" altLang="en-US" sz="1000" smtClean="0">
                <a:solidFill>
                  <a:srgbClr val="23589C"/>
                </a:solidFill>
                <a:ea typeface="+mn-ea"/>
              </a:rPr>
              <a:pPr algn="r" eaLnBrk="1" hangingPunct="1">
                <a:spcBef>
                  <a:spcPct val="0"/>
                </a:spcBef>
                <a:buFontTx/>
                <a:buNone/>
                <a:defRPr/>
              </a:pPr>
              <a:t>‹#›</a:t>
            </a:fld>
            <a:endParaRPr lang="en-US" altLang="en-US" sz="1800" dirty="0">
              <a:latin typeface="Calibri" pitchFamily="34" charset="0"/>
              <a:ea typeface="+mn-ea"/>
            </a:endParaRPr>
          </a:p>
        </p:txBody>
      </p:sp>
      <p:pic>
        <p:nvPicPr>
          <p:cNvPr id="7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44463"/>
            <a:ext cx="1936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5475" y="125413"/>
            <a:ext cx="574675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96876" y="144432"/>
            <a:ext cx="6191348" cy="696944"/>
          </a:xfrm>
          <a:prstGeom prst="rect">
            <a:avLst/>
          </a:prstGeom>
        </p:spPr>
        <p:txBody>
          <a:bodyPr/>
          <a:lstStyle>
            <a:lvl1pPr algn="l">
              <a:defRPr sz="28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572000" y="3221930"/>
            <a:ext cx="4152900" cy="3384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Text Placeholder 10"/>
          <p:cNvSpPr>
            <a:spLocks noGrp="1" noChangeAspect="1"/>
          </p:cNvSpPr>
          <p:nvPr>
            <p:ph type="body" sz="quarter" idx="10"/>
          </p:nvPr>
        </p:nvSpPr>
        <p:spPr>
          <a:xfrm>
            <a:off x="395535" y="985391"/>
            <a:ext cx="8329365" cy="55201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678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ture-pla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 1"/>
          <p:cNvSpPr txBox="1">
            <a:spLocks noChangeArrowheads="1"/>
          </p:cNvSpPr>
          <p:nvPr userDrawn="1"/>
        </p:nvSpPr>
        <p:spPr bwMode="auto">
          <a:xfrm>
            <a:off x="685800" y="2181225"/>
            <a:ext cx="77724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2800">
                <a:solidFill>
                  <a:srgbClr val="FFFFFF"/>
                </a:solidFill>
                <a:ea typeface="+mn-ea"/>
              </a:rPr>
              <a:t>FUTURE PLANS</a:t>
            </a:r>
            <a:endParaRPr lang="en-US" altLang="en-US" sz="1800">
              <a:latin typeface="Calibri" pitchFamily="34" charset="0"/>
              <a:ea typeface="+mn-ea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70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Shape 1"/>
          <p:cNvSpPr txBox="1">
            <a:spLocks noChangeAspect="1" noChangeArrowheads="1"/>
          </p:cNvSpPr>
          <p:nvPr userDrawn="1"/>
        </p:nvSpPr>
        <p:spPr bwMode="auto">
          <a:xfrm>
            <a:off x="838200" y="2333625"/>
            <a:ext cx="77724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2800" dirty="0">
                <a:solidFill>
                  <a:srgbClr val="FFFFFF"/>
                </a:solidFill>
                <a:ea typeface="+mn-ea"/>
              </a:rPr>
              <a:t>MAIN RESEARCH LINES &amp; RESULTS</a:t>
            </a:r>
            <a:endParaRPr lang="en-US" altLang="en-US" sz="1800" dirty="0"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557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ture-pla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Shape 1"/>
          <p:cNvSpPr txBox="1">
            <a:spLocks noChangeArrowheads="1"/>
          </p:cNvSpPr>
          <p:nvPr userDrawn="1"/>
        </p:nvSpPr>
        <p:spPr bwMode="auto">
          <a:xfrm>
            <a:off x="685800" y="2181225"/>
            <a:ext cx="77724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2800">
                <a:solidFill>
                  <a:srgbClr val="FFFFFF"/>
                </a:solidFill>
                <a:ea typeface="+mn-ea"/>
              </a:rPr>
              <a:t>FUTURE PLANS</a:t>
            </a:r>
            <a:endParaRPr lang="en-US" altLang="en-US" sz="1800">
              <a:latin typeface="Calibri" pitchFamily="34" charset="0"/>
              <a:ea typeface="+mn-ea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70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Shape 1"/>
          <p:cNvSpPr txBox="1">
            <a:spLocks noChangeAspect="1" noChangeArrowheads="1"/>
          </p:cNvSpPr>
          <p:nvPr userDrawn="1"/>
        </p:nvSpPr>
        <p:spPr bwMode="auto">
          <a:xfrm>
            <a:off x="838200" y="2333625"/>
            <a:ext cx="77724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2800" dirty="0">
                <a:solidFill>
                  <a:srgbClr val="FFFFFF"/>
                </a:solidFill>
                <a:ea typeface="+mn-ea"/>
              </a:rPr>
              <a:t>FUTURE PLANS</a:t>
            </a:r>
            <a:endParaRPr lang="en-US" altLang="en-US" sz="1800" dirty="0">
              <a:latin typeface="Calibri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8930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70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Shape 3"/>
          <p:cNvSpPr txBox="1">
            <a:spLocks noChangeAspect="1" noChangeArrowheads="1"/>
          </p:cNvSpPr>
          <p:nvPr userDrawn="1"/>
        </p:nvSpPr>
        <p:spPr bwMode="auto">
          <a:xfrm>
            <a:off x="76200" y="182563"/>
            <a:ext cx="1600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1800" dirty="0">
                <a:solidFill>
                  <a:srgbClr val="FFFFFF"/>
                </a:solidFill>
                <a:ea typeface="+mn-ea"/>
              </a:rPr>
              <a:t>www.bsc.es</a:t>
            </a:r>
            <a:endParaRPr lang="en-US" altLang="en-US" sz="1800" dirty="0">
              <a:latin typeface="Calibri" pitchFamily="34" charset="0"/>
              <a:ea typeface="+mn-ea"/>
            </a:endParaRPr>
          </a:p>
        </p:txBody>
      </p:sp>
      <p:pic>
        <p:nvPicPr>
          <p:cNvPr id="5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185738"/>
            <a:ext cx="33067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176213"/>
            <a:ext cx="83026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Título"/>
          <p:cNvSpPr>
            <a:spLocks noGrp="1" noChangeAspect="1"/>
          </p:cNvSpPr>
          <p:nvPr>
            <p:ph type="title"/>
          </p:nvPr>
        </p:nvSpPr>
        <p:spPr>
          <a:xfrm>
            <a:off x="457200" y="3176996"/>
            <a:ext cx="8229600" cy="665931"/>
          </a:xfrm>
          <a:prstGeom prst="rect">
            <a:avLst/>
          </a:prstGeom>
        </p:spPr>
        <p:txBody>
          <a:bodyPr/>
          <a:lstStyle>
            <a:lvl1pPr>
              <a:defRPr sz="32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3480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-slid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70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584325"/>
            <a:ext cx="619125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5" y="1690688"/>
            <a:ext cx="155575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Shape 3"/>
          <p:cNvSpPr txBox="1">
            <a:spLocks noChangeAspect="1" noChangeArrowheads="1"/>
          </p:cNvSpPr>
          <p:nvPr userDrawn="1"/>
        </p:nvSpPr>
        <p:spPr bwMode="auto">
          <a:xfrm>
            <a:off x="76200" y="182563"/>
            <a:ext cx="1600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1800" dirty="0">
                <a:solidFill>
                  <a:srgbClr val="FFFFFF"/>
                </a:solidFill>
                <a:ea typeface="+mn-ea"/>
              </a:rPr>
              <a:t>www.bsc.es</a:t>
            </a:r>
            <a:endParaRPr lang="en-US" altLang="en-US" sz="1800" dirty="0">
              <a:latin typeface="Calibri" pitchFamily="34" charset="0"/>
              <a:ea typeface="+mn-ea"/>
            </a:endParaRPr>
          </a:p>
        </p:txBody>
      </p:sp>
      <p:sp>
        <p:nvSpPr>
          <p:cNvPr id="9" name="8 Título"/>
          <p:cNvSpPr>
            <a:spLocks noGrp="1" noChangeAspect="1"/>
          </p:cNvSpPr>
          <p:nvPr>
            <p:ph type="title"/>
          </p:nvPr>
        </p:nvSpPr>
        <p:spPr>
          <a:xfrm>
            <a:off x="3819339" y="4806106"/>
            <a:ext cx="4762872" cy="720080"/>
          </a:xfrm>
          <a:prstGeom prst="rect">
            <a:avLst/>
          </a:prstGeom>
        </p:spPr>
        <p:txBody>
          <a:bodyPr/>
          <a:lstStyle>
            <a:lvl1pPr algn="r">
              <a:defRPr sz="280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281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-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0825" cy="701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Shape 3"/>
          <p:cNvSpPr txBox="1">
            <a:spLocks noChangeAspect="1" noChangeArrowheads="1"/>
          </p:cNvSpPr>
          <p:nvPr userDrawn="1"/>
        </p:nvSpPr>
        <p:spPr bwMode="auto">
          <a:xfrm>
            <a:off x="76200" y="182563"/>
            <a:ext cx="1600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en-US" sz="1800" dirty="0">
                <a:solidFill>
                  <a:srgbClr val="FFFFFF"/>
                </a:solidFill>
                <a:ea typeface="+mn-ea"/>
              </a:rPr>
              <a:t>www.bsc.es</a:t>
            </a:r>
            <a:endParaRPr lang="en-US" altLang="en-US" sz="1800" dirty="0">
              <a:latin typeface="Calibri" pitchFamily="34" charset="0"/>
              <a:ea typeface="+mn-ea"/>
            </a:endParaRPr>
          </a:p>
        </p:txBody>
      </p:sp>
      <p:pic>
        <p:nvPicPr>
          <p:cNvPr id="4" name="Picture 11" descr="C:\Users\lbermude\Documents\Laura\PWP BSC\img_ok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2016125"/>
            <a:ext cx="3306762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5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006600"/>
            <a:ext cx="8302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7128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907" r:id="rId1"/>
    <p:sldLayoutId id="2147484908" r:id="rId2"/>
    <p:sldLayoutId id="2147484909" r:id="rId3"/>
    <p:sldLayoutId id="2147484910" r:id="rId4"/>
    <p:sldLayoutId id="2147484911" r:id="rId5"/>
    <p:sldLayoutId id="2147484912" r:id="rId6"/>
    <p:sldLayoutId id="2147484913" r:id="rId7"/>
    <p:sldLayoutId id="2147484914" r:id="rId8"/>
    <p:sldLayoutId id="2147484915" r:id="rId9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Shape 1"/>
          <p:cNvSpPr txBox="1">
            <a:spLocks noChangeArrowheads="1"/>
          </p:cNvSpPr>
          <p:nvPr/>
        </p:nvSpPr>
        <p:spPr bwMode="auto">
          <a:xfrm>
            <a:off x="6548438" y="196850"/>
            <a:ext cx="24479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9pPr>
          </a:lstStyle>
          <a:p>
            <a:pPr algn="r" eaLnBrk="1" hangingPunct="1"/>
            <a:r>
              <a:rPr lang="en-US" altLang="en-US" sz="1400" dirty="0">
                <a:solidFill>
                  <a:srgbClr val="FFFFFF"/>
                </a:solidFill>
                <a:latin typeface="Calibri" pitchFamily="34" charset="0"/>
              </a:rPr>
              <a:t>Barcelona</a:t>
            </a:r>
            <a:r>
              <a:rPr lang="en-US" altLang="en-US" sz="1400" dirty="0" smtClean="0">
                <a:solidFill>
                  <a:srgbClr val="FFFFFF"/>
                </a:solidFill>
                <a:latin typeface="Calibri" pitchFamily="34" charset="0"/>
              </a:rPr>
              <a:t>, Winter 2018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10243" name="TextShape 2"/>
          <p:cNvSpPr txBox="1">
            <a:spLocks noChangeArrowheads="1"/>
          </p:cNvSpPr>
          <p:nvPr/>
        </p:nvSpPr>
        <p:spPr bwMode="auto">
          <a:xfrm>
            <a:off x="685800" y="2181225"/>
            <a:ext cx="777240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FFFF"/>
                </a:solidFill>
              </a:rPr>
              <a:t>Seasonal Hurricane Forecasting Website </a:t>
            </a:r>
          </a:p>
        </p:txBody>
      </p:sp>
      <p:sp>
        <p:nvSpPr>
          <p:cNvPr id="10244" name="TextShape 3"/>
          <p:cNvSpPr txBox="1">
            <a:spLocks noChangeAspect="1" noChangeArrowheads="1"/>
          </p:cNvSpPr>
          <p:nvPr/>
        </p:nvSpPr>
        <p:spPr bwMode="auto">
          <a:xfrm>
            <a:off x="1371600" y="3717925"/>
            <a:ext cx="64008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FFFF"/>
                </a:solidFill>
              </a:rPr>
              <a:t>Review of 2017</a:t>
            </a:r>
            <a:endParaRPr lang="en-US" altLang="en-US" sz="2400" dirty="0">
              <a:latin typeface="Calibri" pitchFamily="34" charset="0"/>
            </a:endParaRPr>
          </a:p>
        </p:txBody>
      </p:sp>
      <p:sp>
        <p:nvSpPr>
          <p:cNvPr id="10245" name="TextShape 4"/>
          <p:cNvSpPr txBox="1">
            <a:spLocks noChangeArrowheads="1"/>
          </p:cNvSpPr>
          <p:nvPr/>
        </p:nvSpPr>
        <p:spPr bwMode="auto">
          <a:xfrm>
            <a:off x="1350963" y="4757738"/>
            <a:ext cx="6480175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9pPr>
          </a:lstStyle>
          <a:p>
            <a:pPr algn="ctr" eaLnBrk="1" hangingPunct="1"/>
            <a:r>
              <a:rPr lang="es-ES" altLang="en-US" dirty="0">
                <a:solidFill>
                  <a:srgbClr val="FFFFFF"/>
                </a:solidFill>
              </a:rPr>
              <a:t>Phil </a:t>
            </a:r>
            <a:r>
              <a:rPr lang="es-ES" altLang="en-US" dirty="0" err="1">
                <a:solidFill>
                  <a:srgbClr val="FFFFFF"/>
                </a:solidFill>
              </a:rPr>
              <a:t>Klotzbach</a:t>
            </a:r>
            <a:r>
              <a:rPr lang="es-ES" altLang="en-US" dirty="0">
                <a:solidFill>
                  <a:srgbClr val="FFFFFF"/>
                </a:solidFill>
              </a:rPr>
              <a:t> (CSU)</a:t>
            </a:r>
            <a:br>
              <a:rPr lang="es-ES" altLang="en-US" dirty="0">
                <a:solidFill>
                  <a:srgbClr val="FFFFFF"/>
                </a:solidFill>
              </a:rPr>
            </a:br>
            <a:r>
              <a:rPr lang="es-ES" altLang="en-US" dirty="0">
                <a:solidFill>
                  <a:srgbClr val="FFFFFF"/>
                </a:solidFill>
              </a:rPr>
              <a:t>Louis-</a:t>
            </a:r>
            <a:r>
              <a:rPr lang="es-ES" altLang="en-US" dirty="0" err="1">
                <a:solidFill>
                  <a:srgbClr val="FFFFFF"/>
                </a:solidFill>
              </a:rPr>
              <a:t>Philippe</a:t>
            </a:r>
            <a:r>
              <a:rPr lang="es-ES" altLang="en-US" dirty="0">
                <a:solidFill>
                  <a:srgbClr val="FFFFFF"/>
                </a:solidFill>
              </a:rPr>
              <a:t> </a:t>
            </a:r>
            <a:r>
              <a:rPr lang="es-ES" altLang="en-US" dirty="0" err="1">
                <a:solidFill>
                  <a:srgbClr val="FFFFFF"/>
                </a:solidFill>
              </a:rPr>
              <a:t>Caron</a:t>
            </a:r>
            <a:r>
              <a:rPr lang="es-ES" altLang="en-US" dirty="0">
                <a:solidFill>
                  <a:srgbClr val="FFFFFF"/>
                </a:solidFill>
              </a:rPr>
              <a:t> (BSC)</a:t>
            </a:r>
            <a:endParaRPr lang="en-US" alt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nodeType="clickPar"/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Shape 2"/>
          <p:cNvSpPr txBox="1">
            <a:spLocks noChangeArrowheads="1"/>
          </p:cNvSpPr>
          <p:nvPr/>
        </p:nvSpPr>
        <p:spPr bwMode="auto">
          <a:xfrm>
            <a:off x="1350963" y="4760913"/>
            <a:ext cx="6480175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9pPr>
          </a:lstStyle>
          <a:p>
            <a:pPr algn="ctr" eaLnBrk="1" hangingPunct="1"/>
            <a:r>
              <a:rPr lang="en-US" altLang="en-US" sz="2000" dirty="0">
                <a:solidFill>
                  <a:srgbClr val="FFFFFF"/>
                </a:solidFill>
              </a:rPr>
              <a:t>For further information please contact</a:t>
            </a:r>
            <a:endParaRPr lang="en-US" altLang="en-US" dirty="0">
              <a:latin typeface="Calibri" pitchFamily="34" charset="0"/>
            </a:endParaRPr>
          </a:p>
          <a:p>
            <a:pPr algn="ctr" eaLnBrk="1" hangingPunct="1"/>
            <a:r>
              <a:rPr lang="en-US" altLang="en-US" sz="2000" dirty="0">
                <a:solidFill>
                  <a:srgbClr val="FFFFFF"/>
                </a:solidFill>
              </a:rPr>
              <a:t>Louis-philippe.caron@bsc.es</a:t>
            </a:r>
            <a:endParaRPr lang="en-US" altLang="en-US" dirty="0">
              <a:latin typeface="Calibri" pitchFamily="34" charset="0"/>
            </a:endParaRPr>
          </a:p>
        </p:txBody>
      </p:sp>
      <p:sp>
        <p:nvSpPr>
          <p:cNvPr id="15363" name="TextShape 1"/>
          <p:cNvSpPr txBox="1">
            <a:spLocks noChangeArrowheads="1"/>
          </p:cNvSpPr>
          <p:nvPr/>
        </p:nvSpPr>
        <p:spPr bwMode="auto">
          <a:xfrm>
            <a:off x="1371600" y="3717925"/>
            <a:ext cx="64008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DejaVu Sans" pitchFamily="34" charset="0"/>
                <a:cs typeface="DejaVu Sans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endParaRPr lang="en-US" altLang="en-US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What’s new - 2017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A" dirty="0"/>
              <a:t>Participation of 3 new groups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dirty="0"/>
              <a:t>University of Colorado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dirty="0"/>
              <a:t>Seoul National University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dirty="0"/>
              <a:t>Climate Forecast Application Network</a:t>
            </a:r>
            <a:endParaRPr lang="en-CA" dirty="0"/>
          </a:p>
          <a:p>
            <a:r>
              <a:rPr lang="en-CA" dirty="0"/>
              <a:t>Quick link to post on Facebook and Twitter</a:t>
            </a:r>
          </a:p>
          <a:p>
            <a:r>
              <a:rPr lang="en-CA" dirty="0"/>
              <a:t>Colorblind friendly scale</a:t>
            </a:r>
          </a:p>
          <a:p>
            <a:r>
              <a:rPr lang="en-CA" dirty="0"/>
              <a:t>Color scheme changed from forecast type to organization type</a:t>
            </a:r>
          </a:p>
          <a:p>
            <a:r>
              <a:rPr lang="en-CA" dirty="0"/>
              <a:t>Graphs now show the trend in the forecasts as the season approaches</a:t>
            </a:r>
          </a:p>
          <a:p>
            <a:r>
              <a:rPr lang="en-CA" dirty="0"/>
              <a:t>Dot on graphs show the average forecast for each metric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4379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 bwMode="auto">
          <a:xfrm>
            <a:off x="457200" y="3176588"/>
            <a:ext cx="8229600" cy="6667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altLang="es-ES" sz="2800"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3669"/>
            <a:ext cx="9144000" cy="437258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Placeholder 4"/>
          <p:cNvSpPr>
            <a:spLocks noGrp="1" noChangeAspect="1"/>
          </p:cNvSpPr>
          <p:nvPr>
            <p:ph type="body" sz="quarter" idx="10"/>
          </p:nvPr>
        </p:nvSpPr>
        <p:spPr bwMode="auto">
          <a:xfrm>
            <a:off x="179512" y="985838"/>
            <a:ext cx="8545388" cy="55197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>
                <a:latin typeface="Arial" charset="0"/>
              </a:rPr>
              <a:t>21 groups participated (+3)</a:t>
            </a:r>
          </a:p>
          <a:p>
            <a:endParaRPr lang="en-US" altLang="en-US" dirty="0">
              <a:latin typeface="Arial" charset="0"/>
            </a:endParaRPr>
          </a:p>
          <a:p>
            <a:endParaRPr lang="en-US" altLang="en-US" dirty="0">
              <a:latin typeface="Arial" charset="0"/>
            </a:endParaRPr>
          </a:p>
          <a:p>
            <a:endParaRPr lang="en-US" altLang="en-US" dirty="0">
              <a:latin typeface="Arial" charset="0"/>
            </a:endParaRPr>
          </a:p>
          <a:p>
            <a:endParaRPr lang="en-US" altLang="en-US" dirty="0">
              <a:latin typeface="Arial" charset="0"/>
            </a:endParaRPr>
          </a:p>
          <a:p>
            <a:endParaRPr lang="en-US" altLang="en-US" dirty="0">
              <a:latin typeface="Arial" charset="0"/>
            </a:endParaRPr>
          </a:p>
          <a:p>
            <a:endParaRPr lang="en-US" altLang="en-US" dirty="0">
              <a:latin typeface="Arial" charset="0"/>
            </a:endParaRPr>
          </a:p>
          <a:p>
            <a:endParaRPr lang="en-US" altLang="en-US" dirty="0">
              <a:latin typeface="Arial" charset="0"/>
            </a:endParaRPr>
          </a:p>
          <a:p>
            <a:pPr marL="914400" lvl="2" indent="0">
              <a:buNone/>
            </a:pPr>
            <a:endParaRPr lang="en-US" altLang="en-US" dirty="0">
              <a:latin typeface="Arial" charset="0"/>
            </a:endParaRPr>
          </a:p>
          <a:p>
            <a:pPr marL="914400" lvl="2" indent="0">
              <a:buNone/>
            </a:pPr>
            <a:endParaRPr lang="en-US" altLang="en-US" dirty="0">
              <a:latin typeface="Arial" charset="0"/>
            </a:endParaRPr>
          </a:p>
          <a:p>
            <a:pPr marL="914400" lvl="2" indent="0">
              <a:buNone/>
            </a:pPr>
            <a:endParaRPr lang="en-US" altLang="en-US" dirty="0">
              <a:latin typeface="Arial" charset="0"/>
            </a:endParaRPr>
          </a:p>
          <a:p>
            <a:pPr marL="914400" lvl="2" indent="0">
              <a:buNone/>
            </a:pPr>
            <a:endParaRPr lang="en-US" altLang="en-US" dirty="0">
              <a:latin typeface="Arial" charset="0"/>
            </a:endParaRPr>
          </a:p>
          <a:p>
            <a:pPr marL="914400" lvl="2" indent="0">
              <a:buNone/>
            </a:pPr>
            <a:endParaRPr lang="en-US" altLang="en-US" dirty="0">
              <a:latin typeface="Arial" charset="0"/>
            </a:endParaRPr>
          </a:p>
          <a:p>
            <a:pPr marL="914400" lvl="2" indent="0">
              <a:buNone/>
            </a:pPr>
            <a:endParaRPr lang="en-US" altLang="en-US" dirty="0">
              <a:latin typeface="Arial" charset="0"/>
            </a:endParaRPr>
          </a:p>
          <a:p>
            <a:pPr marL="914400" lvl="2" indent="0">
              <a:buNone/>
            </a:pPr>
            <a:endParaRPr lang="en-US" altLang="en-US" dirty="0">
              <a:latin typeface="Arial" charset="0"/>
            </a:endParaRP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5415747"/>
              </p:ext>
            </p:extLst>
          </p:nvPr>
        </p:nvGraphicFramePr>
        <p:xfrm>
          <a:off x="179512" y="1502937"/>
          <a:ext cx="493344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6875" y="144463"/>
            <a:ext cx="6191250" cy="696912"/>
          </a:xfrm>
        </p:spPr>
        <p:txBody>
          <a:bodyPr/>
          <a:lstStyle/>
          <a:p>
            <a:pPr>
              <a:defRPr/>
            </a:pPr>
            <a:r>
              <a:rPr lang="es-ES" dirty="0"/>
              <a:t>Participation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616436"/>
              </p:ext>
            </p:extLst>
          </p:nvPr>
        </p:nvGraphicFramePr>
        <p:xfrm>
          <a:off x="5492093" y="1558850"/>
          <a:ext cx="33843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Named storms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19</a:t>
                      </a:r>
                      <a:r>
                        <a:rPr lang="en-US" b="1" baseline="0" dirty="0"/>
                        <a:t> (+2)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Hurricanes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18</a:t>
                      </a:r>
                      <a:r>
                        <a:rPr lang="en-US" b="1" baseline="0" dirty="0"/>
                        <a:t> (+1)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Major hurricanes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15</a:t>
                      </a:r>
                      <a:r>
                        <a:rPr lang="en-US" b="1" baseline="0" dirty="0"/>
                        <a:t> (+1)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ACE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12 (+1)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27637" y="1120034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Number of centers issuing</a:t>
            </a:r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6393963"/>
              </p:ext>
            </p:extLst>
          </p:nvPr>
        </p:nvGraphicFramePr>
        <p:xfrm>
          <a:off x="2783063" y="3221930"/>
          <a:ext cx="5289148" cy="3725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96875" y="144463"/>
            <a:ext cx="6191250" cy="696912"/>
          </a:xfrm>
        </p:spPr>
        <p:txBody>
          <a:bodyPr/>
          <a:lstStyle/>
          <a:p>
            <a:pPr>
              <a:defRPr/>
            </a:pPr>
            <a:r>
              <a:rPr lang="es-ES" dirty="0"/>
              <a:t>Traffic</a:t>
            </a:r>
          </a:p>
        </p:txBody>
      </p:sp>
      <p:sp>
        <p:nvSpPr>
          <p:cNvPr id="12292" name="Text Placeholder 4"/>
          <p:cNvSpPr>
            <a:spLocks noGrp="1"/>
          </p:cNvSpPr>
          <p:nvPr>
            <p:ph type="body" sz="quarter" idx="10"/>
          </p:nvPr>
        </p:nvSpPr>
        <p:spPr bwMode="auto">
          <a:xfrm>
            <a:off x="395288" y="985838"/>
            <a:ext cx="8329612" cy="55197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endParaRPr lang="en-US" altLang="en-US" dirty="0">
              <a:latin typeface="Arial" charset="0"/>
            </a:endParaRPr>
          </a:p>
          <a:p>
            <a:pPr marL="0" indent="0">
              <a:buNone/>
            </a:pPr>
            <a:r>
              <a:rPr lang="en-US" altLang="en-US" dirty="0">
                <a:latin typeface="Arial" charset="0"/>
              </a:rPr>
              <a:t>Traffic (2016 vs 2017)</a:t>
            </a:r>
          </a:p>
          <a:p>
            <a:endParaRPr lang="en-US" altLang="en-US" dirty="0">
              <a:latin typeface="Arial" charset="0"/>
            </a:endParaRPr>
          </a:p>
          <a:p>
            <a:endParaRPr lang="en-US" altLang="en-US" dirty="0">
              <a:latin typeface="Arial" charset="0"/>
            </a:endParaRPr>
          </a:p>
          <a:p>
            <a:endParaRPr lang="en-US" altLang="en-US" dirty="0">
              <a:latin typeface="Arial" charset="0"/>
            </a:endParaRPr>
          </a:p>
          <a:p>
            <a:endParaRPr lang="en-US" altLang="en-US" dirty="0">
              <a:latin typeface="Arial" charset="0"/>
            </a:endParaRPr>
          </a:p>
          <a:p>
            <a:endParaRPr lang="en-US" altLang="en-US" dirty="0"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28184" y="4111037"/>
            <a:ext cx="2195736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Top 5: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U.S. (Houston, New York)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Spain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U.K.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Germany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Canada</a:t>
            </a:r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068216"/>
              </p:ext>
            </p:extLst>
          </p:nvPr>
        </p:nvGraphicFramePr>
        <p:xfrm>
          <a:off x="4152900" y="1064117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934" y="3581970"/>
            <a:ext cx="5170058" cy="322796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67544" y="5100085"/>
            <a:ext cx="6480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44%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35927" y="4518074"/>
            <a:ext cx="648072" cy="45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8%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6875" y="144463"/>
            <a:ext cx="6191250" cy="696912"/>
          </a:xfrm>
        </p:spPr>
        <p:txBody>
          <a:bodyPr/>
          <a:lstStyle/>
          <a:p>
            <a:pPr>
              <a:defRPr/>
            </a:pPr>
            <a:r>
              <a:rPr lang="en-US" dirty="0"/>
              <a:t>Ensemble Forecast Accuracy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321603"/>
              </p:ext>
            </p:extLst>
          </p:nvPr>
        </p:nvGraphicFramePr>
        <p:xfrm>
          <a:off x="1187624" y="1277714"/>
          <a:ext cx="6552727" cy="2160240"/>
        </p:xfrm>
        <a:graphic>
          <a:graphicData uri="http://schemas.openxmlformats.org/drawingml/2006/table">
            <a:tbl>
              <a:tblPr firstRow="1" bandCol="1">
                <a:tableStyleId>{ED083AE6-46FA-4A59-8FB0-9F97EB10719F}</a:tableStyleId>
              </a:tblPr>
              <a:tblGrid>
                <a:gridCol w="20898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3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8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Observed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/>
                        <a:t>Named</a:t>
                      </a:r>
                      <a:r>
                        <a:rPr lang="en-US" baseline="0" dirty="0"/>
                        <a:t> storms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/>
                        <a:t>Hurricanes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/>
                        <a:t>Major hurricanes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r>
                        <a:rPr lang="en-US" dirty="0"/>
                        <a:t>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127.8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-43%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687139"/>
            <a:ext cx="7020272" cy="3323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937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Ensemble Forecast Accuracy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17674"/>
            <a:ext cx="8135888" cy="5905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724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6875" y="144463"/>
            <a:ext cx="6191250" cy="69691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Exposure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79512" y="867496"/>
            <a:ext cx="885564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World Meteorological Organization Training Workshop at the </a:t>
            </a:r>
            <a:r>
              <a:rPr lang="en-GB" dirty="0" smtClean="0"/>
              <a:t>National Hurricane </a:t>
            </a:r>
            <a:r>
              <a:rPr lang="en-GB" dirty="0" err="1"/>
              <a:t>Center</a:t>
            </a:r>
            <a:r>
              <a:rPr lang="en-GB" dirty="0"/>
              <a:t> - February 28 - Miami, </a:t>
            </a:r>
            <a:r>
              <a:rPr lang="en-GB" dirty="0" smtClean="0"/>
              <a:t>FL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National </a:t>
            </a:r>
            <a:r>
              <a:rPr lang="en-GB" dirty="0"/>
              <a:t>Tropical Weather Conference - April 6 - South Padre Island, </a:t>
            </a:r>
            <a:r>
              <a:rPr lang="en-GB" dirty="0" smtClean="0"/>
              <a:t>TX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National </a:t>
            </a:r>
            <a:r>
              <a:rPr lang="en-GB" dirty="0"/>
              <a:t>Hurricane Conference - April 18 - New Orleans, </a:t>
            </a:r>
            <a:r>
              <a:rPr lang="en-GB" dirty="0" smtClean="0"/>
              <a:t>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PCS </a:t>
            </a:r>
            <a:r>
              <a:rPr lang="en-GB" dirty="0"/>
              <a:t>Catastrophe Conference - May 1 - Denver, CO</a:t>
            </a:r>
            <a:br>
              <a:rPr lang="en-GB" dirty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Florida </a:t>
            </a:r>
            <a:r>
              <a:rPr lang="en-GB" dirty="0"/>
              <a:t>Governor's Hurricane Conference - May 19 - West Palm Beach, FL</a:t>
            </a:r>
            <a:br>
              <a:rPr lang="en-GB" dirty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Advisen</a:t>
            </a:r>
            <a:r>
              <a:rPr lang="en-GB" dirty="0" smtClean="0"/>
              <a:t> </a:t>
            </a:r>
            <a:r>
              <a:rPr lang="en-GB" dirty="0"/>
              <a:t>Property Conference - June 8 - New York City, NY</a:t>
            </a:r>
            <a:br>
              <a:rPr lang="en-GB" dirty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Ironshore</a:t>
            </a:r>
            <a:r>
              <a:rPr lang="en-GB" dirty="0" smtClean="0"/>
              <a:t> </a:t>
            </a:r>
            <a:r>
              <a:rPr lang="en-GB" dirty="0"/>
              <a:t>Hurricane Seminar - August 8 - Houston, TX </a:t>
            </a:r>
            <a:br>
              <a:rPr lang="en-GB" dirty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6th </a:t>
            </a:r>
            <a:r>
              <a:rPr lang="en-GB" dirty="0"/>
              <a:t>Summit on Hurricane and Climate </a:t>
            </a:r>
            <a:r>
              <a:rPr lang="en-GB" dirty="0" smtClean="0"/>
              <a:t>Change, June 4-9, </a:t>
            </a:r>
            <a:r>
              <a:rPr lang="en-GB" dirty="0" err="1" smtClean="0"/>
              <a:t>Keraklion</a:t>
            </a:r>
            <a:r>
              <a:rPr lang="en-GB" dirty="0" smtClean="0"/>
              <a:t>, Greece, </a:t>
            </a:r>
            <a:r>
              <a:rPr lang="en-GB" dirty="0"/>
              <a:t/>
            </a:r>
            <a:br>
              <a:rPr lang="en-GB" dirty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https</a:t>
            </a:r>
            <a:r>
              <a:rPr lang="en-GB" dirty="0"/>
              <a:t>://www.scientificamerican.com/article/scientists-at-work-forecasting-the-atlantic-hurricane-season/</a:t>
            </a:r>
            <a:br>
              <a:rPr lang="en-GB" dirty="0"/>
            </a:b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http</a:t>
            </a:r>
            <a:r>
              <a:rPr lang="en-GB" dirty="0"/>
              <a:t>://</a:t>
            </a:r>
            <a:r>
              <a:rPr lang="en-GB" dirty="0" smtClean="0"/>
              <a:t>www.grupoaseguranza.com/noticias-de-seguros/xl-catlin-participa-prediccion-huracanes-para-2017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6875" y="144463"/>
            <a:ext cx="6191250" cy="69691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Looking ahead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9300" y="989682"/>
            <a:ext cx="9278721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/>
              <a:t>WMO endorsement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/>
              <a:t>Include Western North Pacific basin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/>
              <a:t>Include decadal prediction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CA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/>
              <a:t>Workshop on seasonal prediction of tropical cyclones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2200" dirty="0" smtClean="0"/>
              <a:t>58 answers – 11 from forecasters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2200" dirty="0" smtClean="0"/>
              <a:t>74%/47% could attend if event held in US/Europe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2200" dirty="0" smtClean="0"/>
              <a:t>Preferably in spring or summer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sz="2200" dirty="0" smtClean="0"/>
              <a:t>Preferred topics: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CA" sz="2000" dirty="0" smtClean="0"/>
              <a:t>Reason(s) behind the 2017 forecast underestimate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CA" sz="2000" dirty="0" smtClean="0"/>
              <a:t>Review of current methodologies and their skill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CA" sz="2000" dirty="0" smtClean="0"/>
              <a:t>Seasonal forecasts for </a:t>
            </a:r>
            <a:r>
              <a:rPr lang="en-CA" sz="2000" dirty="0" err="1" smtClean="0"/>
              <a:t>landfalling</a:t>
            </a:r>
            <a:r>
              <a:rPr lang="en-CA" sz="2000" dirty="0" smtClean="0"/>
              <a:t> storms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CA" sz="2000" dirty="0" smtClean="0"/>
              <a:t>Application of new technologies (e.g. machine learning)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CA" sz="2000" dirty="0" smtClean="0"/>
              <a:t>Applications, </a:t>
            </a:r>
            <a:r>
              <a:rPr lang="en-CA" sz="2000" smtClean="0"/>
              <a:t>in particular </a:t>
            </a:r>
            <a:r>
              <a:rPr lang="en-CA" sz="2000" dirty="0" smtClean="0"/>
              <a:t>to financial market</a:t>
            </a:r>
          </a:p>
        </p:txBody>
      </p:sp>
    </p:spTree>
    <p:extLst>
      <p:ext uri="{BB962C8B-B14F-4D97-AF65-F5344CB8AC3E}">
        <p14:creationId xmlns:p14="http://schemas.microsoft.com/office/powerpoint/2010/main" val="2148291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SC">
      <a:dk1>
        <a:srgbClr val="004990"/>
      </a:dk1>
      <a:lt1>
        <a:srgbClr val="004990"/>
      </a:lt1>
      <a:dk2>
        <a:srgbClr val="004990"/>
      </a:dk2>
      <a:lt2>
        <a:srgbClr val="004990"/>
      </a:lt2>
      <a:accent1>
        <a:srgbClr val="FFFFFF"/>
      </a:accent1>
      <a:accent2>
        <a:srgbClr val="004990"/>
      </a:accent2>
      <a:accent3>
        <a:srgbClr val="004990"/>
      </a:accent3>
      <a:accent4>
        <a:srgbClr val="8DB3E2"/>
      </a:accent4>
      <a:accent5>
        <a:srgbClr val="548DD4"/>
      </a:accent5>
      <a:accent6>
        <a:srgbClr val="0070C0"/>
      </a:accent6>
      <a:hlink>
        <a:srgbClr val="95B3D7"/>
      </a:hlink>
      <a:folHlink>
        <a:srgbClr val="366092"/>
      </a:folHlink>
    </a:clrScheme>
    <a:fontScheme name="BSC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Review_website_2017</Template>
  <TotalTime>308</TotalTime>
  <Words>309</Words>
  <Application>Microsoft Office PowerPoint</Application>
  <PresentationFormat>Custom</PresentationFormat>
  <Paragraphs>107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DejaVu Sans</vt:lpstr>
      <vt:lpstr>Office Theme</vt:lpstr>
      <vt:lpstr>PowerPoint Presentation</vt:lpstr>
      <vt:lpstr>What’s new - 2017</vt:lpstr>
      <vt:lpstr>PowerPoint Presentation</vt:lpstr>
      <vt:lpstr>Participation</vt:lpstr>
      <vt:lpstr>Traffic</vt:lpstr>
      <vt:lpstr>Ensemble Forecast Accuracy</vt:lpstr>
      <vt:lpstr>Ensemble Forecast Accuracy</vt:lpstr>
      <vt:lpstr>Exposure</vt:lpstr>
      <vt:lpstr>Looking ahead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20</cp:revision>
  <dcterms:created xsi:type="dcterms:W3CDTF">2018-01-24T11:43:23Z</dcterms:created>
  <dcterms:modified xsi:type="dcterms:W3CDTF">2018-03-19T13:29:59Z</dcterms:modified>
</cp:coreProperties>
</file>