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9" r:id="rId6"/>
    <p:sldId id="268" r:id="rId7"/>
    <p:sldId id="270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8219EC-0C25-42F8-ACAB-9891D741DBA4}">
          <p14:sldIdLst>
            <p14:sldId id="256"/>
          </p14:sldIdLst>
        </p14:section>
        <p14:section name="Department Presentation" id="{0114E59A-B021-4DEA-BDE4-BB6EC49C2F4D}">
          <p14:sldIdLst>
            <p14:sldId id="257"/>
            <p14:sldId id="259"/>
            <p14:sldId id="260"/>
            <p14:sldId id="269"/>
            <p14:sldId id="268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979" autoAdjust="0"/>
  </p:normalViewPr>
  <p:slideViewPr>
    <p:cSldViewPr>
      <p:cViewPr varScale="1">
        <p:scale>
          <a:sx n="65" d="100"/>
          <a:sy n="65" d="100"/>
        </p:scale>
        <p:origin x="1344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0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712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F4D8E-8FEE-4638-B4DB-EF63DA5419F0}" type="datetimeFigureOut">
              <a:rPr lang="es-ES" smtClean="0"/>
              <a:t>06/06/2016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A2F53-7943-49BE-8A9A-D20CA0C9A87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7022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DB71A-CD6A-4A37-8CFD-9BADD0848D77}" type="datetimeFigureOut">
              <a:rPr lang="es-ES" smtClean="0"/>
              <a:t>06/06/2016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99E72-CB38-4F12-87EF-E621BD19527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30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CCS:</a:t>
            </a:r>
            <a:r>
              <a:rPr lang="en-US" baseline="0" dirty="0" smtClean="0"/>
              <a:t> protects farmers against losses due to weather conditions, also forest fires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99E72-CB38-4F12-87EF-E621BD195274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1251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68960"/>
            <a:ext cx="7772400" cy="74751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067" y="1196752"/>
            <a:ext cx="4971941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 userDrawn="1"/>
        </p:nvSpPr>
        <p:spPr>
          <a:xfrm>
            <a:off x="251520" y="188640"/>
            <a:ext cx="3894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0" dirty="0" smtClean="0">
                <a:solidFill>
                  <a:schemeClr val="bg1"/>
                </a:solidFill>
              </a:rPr>
              <a:t>www.bsc.es</a:t>
            </a:r>
            <a:endParaRPr lang="es-ES" sz="20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040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736" y="6356350"/>
            <a:ext cx="6336704" cy="414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8" y="6357553"/>
            <a:ext cx="442392" cy="412838"/>
          </a:xfrm>
          <a:prstGeom prst="rect">
            <a:avLst/>
          </a:prstGeom>
        </p:spPr>
        <p:txBody>
          <a:bodyPr anchor="b"/>
          <a:lstStyle>
            <a:lvl1pPr algn="r">
              <a:defRPr sz="1100">
                <a:solidFill>
                  <a:srgbClr val="004990"/>
                </a:solidFill>
              </a:defRPr>
            </a:lvl1pPr>
          </a:lstStyle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7920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lnSpc>
                <a:spcPts val="3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5768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371181"/>
            <a:ext cx="7772400" cy="1362075"/>
          </a:xfrm>
        </p:spPr>
        <p:txBody>
          <a:bodyPr anchor="t">
            <a:normAutofit/>
          </a:bodyPr>
          <a:lstStyle>
            <a:lvl1pPr algn="r">
              <a:defRPr sz="2800" b="1" cap="all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852936"/>
            <a:ext cx="3217140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912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504" y="1052736"/>
            <a:ext cx="4388296" cy="5112568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388296" cy="5112568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736" y="6356350"/>
            <a:ext cx="6336704" cy="414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8" y="6357553"/>
            <a:ext cx="442392" cy="412838"/>
          </a:xfrm>
          <a:prstGeom prst="rect">
            <a:avLst/>
          </a:prstGeom>
        </p:spPr>
        <p:txBody>
          <a:bodyPr anchor="b"/>
          <a:lstStyle>
            <a:lvl1pPr algn="r">
              <a:defRPr sz="1100">
                <a:solidFill>
                  <a:srgbClr val="004990"/>
                </a:solidFill>
              </a:defRPr>
            </a:lvl1pPr>
          </a:lstStyle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7920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4002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anchor="b"/>
          <a:lstStyle/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1457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736" y="6356350"/>
            <a:ext cx="6336704" cy="414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8" y="6357553"/>
            <a:ext cx="442392" cy="412838"/>
          </a:xfrm>
          <a:prstGeom prst="rect">
            <a:avLst/>
          </a:prstGeom>
        </p:spPr>
        <p:txBody>
          <a:bodyPr anchor="b"/>
          <a:lstStyle>
            <a:lvl1pPr algn="r">
              <a:defRPr sz="1100">
                <a:solidFill>
                  <a:srgbClr val="004990"/>
                </a:solidFill>
              </a:defRPr>
            </a:lvl1pPr>
          </a:lstStyle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4524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esentation 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68960"/>
            <a:ext cx="7772400" cy="747514"/>
          </a:xfrm>
        </p:spPr>
        <p:txBody>
          <a:bodyPr anchor="ctr">
            <a:normAutofit/>
          </a:bodyPr>
          <a:lstStyle>
            <a:lvl1pPr algn="ctr">
              <a:defRPr sz="32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067" y="1196752"/>
            <a:ext cx="4971941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 userDrawn="1"/>
        </p:nvSpPr>
        <p:spPr>
          <a:xfrm>
            <a:off x="251520" y="188640"/>
            <a:ext cx="3894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0" dirty="0" smtClean="0">
                <a:solidFill>
                  <a:schemeClr val="bg1"/>
                </a:solidFill>
              </a:rPr>
              <a:t>www.bsc.es</a:t>
            </a:r>
            <a:endParaRPr lang="es-ES" sz="20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834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867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7920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980728"/>
            <a:ext cx="8928992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736" y="6356350"/>
            <a:ext cx="6336704" cy="414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8" y="6357553"/>
            <a:ext cx="442392" cy="412838"/>
          </a:xfrm>
          <a:prstGeom prst="rect">
            <a:avLst/>
          </a:prstGeom>
        </p:spPr>
        <p:txBody>
          <a:bodyPr anchor="b"/>
          <a:lstStyle>
            <a:lvl1pPr algn="r">
              <a:defRPr sz="1100">
                <a:solidFill>
                  <a:srgbClr val="004990"/>
                </a:solidFill>
              </a:defRPr>
            </a:lvl1pPr>
          </a:lstStyle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09320"/>
            <a:ext cx="1878899" cy="461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43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7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1"/>
        </a:buBlip>
        <a:defRPr sz="2400" kern="1200">
          <a:solidFill>
            <a:srgbClr val="00499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499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00499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00499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rgbClr val="00499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ropeanwindstorms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44208" y="5969024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bg1"/>
                </a:solidFill>
              </a:rPr>
              <a:t>Reading, June 6</a:t>
            </a:r>
            <a:r>
              <a:rPr lang="en-US" sz="1400" baseline="30000" dirty="0" smtClean="0">
                <a:solidFill>
                  <a:schemeClr val="bg1"/>
                </a:solidFill>
              </a:rPr>
              <a:t>th</a:t>
            </a:r>
            <a:r>
              <a:rPr lang="en-US" sz="1400" dirty="0" smtClean="0">
                <a:solidFill>
                  <a:schemeClr val="bg1"/>
                </a:solidFill>
              </a:rPr>
              <a:t>, 2016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4875050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Louis-Philippe Caron</a:t>
            </a:r>
            <a:endParaRPr lang="es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 smtClean="0"/>
              <a:t>Insurance Sector</a:t>
            </a:r>
            <a:endParaRPr lang="en-US" noProof="0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 smtClean="0"/>
              <a:t>SECTEUR kick-off meeting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458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2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Background and focus areas</a:t>
            </a:r>
            <a:endParaRPr lang="en-US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07504" y="980727"/>
            <a:ext cx="8928992" cy="5376825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Insurance picks up </a:t>
            </a:r>
            <a:r>
              <a:rPr lang="en-US" noProof="0" dirty="0" smtClean="0"/>
              <a:t>risk in </a:t>
            </a:r>
            <a:r>
              <a:rPr lang="en-US" noProof="0" dirty="0" smtClean="0"/>
              <a:t>all </a:t>
            </a:r>
            <a:r>
              <a:rPr lang="en-US" noProof="0" dirty="0" smtClean="0"/>
              <a:t>sectors of activity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Based on partners, will focus on risk to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Infrastructure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Agriculture/farming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Climate indicators for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High-impact events (hurricanes, tornadoes, windstorms, hail, …)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Frequency in extreme temperatures and precipitations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Change in ocean conditions </a:t>
            </a:r>
            <a:r>
              <a:rPr lang="en-US" dirty="0" smtClean="0"/>
              <a:t>(temperature, pH, sea level at local level)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Climate conditions linked to disease outbreak (e.g. West Nile Virus, African Horse Sickness)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Will need to look globally due to high exposure of (re)insurers in </a:t>
            </a:r>
            <a:r>
              <a:rPr lang="en-US" dirty="0" smtClean="0"/>
              <a:t>U.S. and Asia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Timescales: 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1-5 years -&gt; can react quickly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5-10 years -&gt; develop/implement long-term business plan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20-25 year -&gt; </a:t>
            </a:r>
            <a:r>
              <a:rPr lang="en-US" dirty="0" smtClean="0"/>
              <a:t>long-term </a:t>
            </a:r>
            <a:r>
              <a:rPr lang="en-US" dirty="0" smtClean="0"/>
              <a:t>steering</a:t>
            </a:r>
          </a:p>
        </p:txBody>
      </p:sp>
    </p:spTree>
    <p:extLst>
      <p:ext uri="{BB962C8B-B14F-4D97-AF65-F5344CB8AC3E}">
        <p14:creationId xmlns:p14="http://schemas.microsoft.com/office/powerpoint/2010/main" val="7094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Positioning of U. Reading/BSC within Insurance Sector</a:t>
            </a:r>
            <a:endParaRPr lang="en-US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noProof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University of Reading (Len </a:t>
            </a:r>
            <a:r>
              <a:rPr lang="en-US" noProof="0" dirty="0" err="1" smtClean="0"/>
              <a:t>Shaffrey</a:t>
            </a:r>
            <a:r>
              <a:rPr lang="en-US" noProof="0" dirty="0" smtClean="0"/>
              <a:t>)</a:t>
            </a:r>
          </a:p>
          <a:p>
            <a:pPr lvl="2"/>
            <a:r>
              <a:rPr lang="en-US" dirty="0" smtClean="0"/>
              <a:t>XWS windstorm catalogues (</a:t>
            </a:r>
            <a:r>
              <a:rPr lang="en-US" dirty="0" smtClean="0">
                <a:hlinkClick r:id="rId2"/>
              </a:rPr>
              <a:t>www.europeanwindstorms.org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Knowledge Transfer with Willis Research Network on </a:t>
            </a:r>
            <a:r>
              <a:rPr lang="en-US" dirty="0" smtClean="0"/>
              <a:t>tropical cyclone</a:t>
            </a:r>
            <a:r>
              <a:rPr lang="en-US" dirty="0" smtClean="0"/>
              <a:t> </a:t>
            </a:r>
            <a:r>
              <a:rPr lang="en-US" dirty="0" smtClean="0"/>
              <a:t>risk</a:t>
            </a:r>
            <a:endParaRPr lang="en-US" dirty="0"/>
          </a:p>
          <a:p>
            <a:pPr lvl="2"/>
            <a:endParaRPr lang="en-US" noProof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Barcelona Supercomputing Center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Multi-annual </a:t>
            </a:r>
            <a:r>
              <a:rPr lang="en-US" noProof="0" dirty="0" smtClean="0"/>
              <a:t>forecasts </a:t>
            </a:r>
            <a:r>
              <a:rPr lang="en-US" noProof="0" dirty="0" smtClean="0"/>
              <a:t>of Atlantic hurricanes (RPI+RMS)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Web portal on seasonal forecasting of Atlantic hurricanes (XL Catlin)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Diversification </a:t>
            </a:r>
            <a:r>
              <a:rPr lang="en-US" noProof="0" dirty="0" smtClean="0"/>
              <a:t>of risk across time, space and perils (RPI)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8047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Sector Champion and other partners</a:t>
            </a:r>
            <a:endParaRPr lang="en-US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07504" y="980728"/>
            <a:ext cx="9036496" cy="5267672"/>
          </a:xfrm>
        </p:spPr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XL Catlin – Sector Champion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Specialist property/casualty insurer &amp; reinsurer with offices in 160 countries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Largest insurer at Lloyd’s of London, writing ~10% of all premiums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largest property &amp; casualty reinsurer </a:t>
            </a:r>
            <a:r>
              <a:rPr lang="en-US" dirty="0" smtClean="0"/>
              <a:t>worldwide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Member of Risk Prediction Initiative and </a:t>
            </a:r>
            <a:r>
              <a:rPr lang="en-US" noProof="0" smtClean="0"/>
              <a:t>Lighthill</a:t>
            </a:r>
            <a:r>
              <a:rPr lang="en-US" noProof="0" dirty="0" smtClean="0"/>
              <a:t> Network</a:t>
            </a:r>
            <a:endParaRPr lang="en-US" noProof="0" dirty="0" smtClean="0"/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Risk Management Solutions (RMS)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Catastrophe risk modeling firm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Model risks of hurricanes, floods, infectious disease, convective storms, </a:t>
            </a:r>
            <a:r>
              <a:rPr lang="en-US" dirty="0" smtClean="0"/>
              <a:t>windstorms, …</a:t>
            </a:r>
            <a:endParaRPr lang="en-US" noProof="0" dirty="0" smtClean="0"/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err="1" smtClean="0"/>
              <a:t>Consorcio</a:t>
            </a:r>
            <a:r>
              <a:rPr lang="en-US" noProof="0" dirty="0" smtClean="0"/>
              <a:t> de </a:t>
            </a:r>
            <a:r>
              <a:rPr lang="en-US" noProof="0" dirty="0" err="1" smtClean="0"/>
              <a:t>Compensacion</a:t>
            </a:r>
            <a:r>
              <a:rPr lang="en-US" noProof="0" dirty="0" smtClean="0"/>
              <a:t> de </a:t>
            </a:r>
            <a:r>
              <a:rPr lang="en-US" noProof="0" dirty="0" err="1" smtClean="0"/>
              <a:t>Seguros</a:t>
            </a:r>
            <a:r>
              <a:rPr lang="en-US" noProof="0" dirty="0" smtClean="0"/>
              <a:t> (CCS)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Public Spanish Organization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Extraordinary risk, agricultural insurance</a:t>
            </a:r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Willis </a:t>
            </a:r>
            <a:r>
              <a:rPr lang="en-US" dirty="0" smtClean="0"/>
              <a:t>Research Network</a:t>
            </a:r>
            <a:r>
              <a:rPr lang="en-US" noProof="0" dirty="0" smtClean="0"/>
              <a:t> </a:t>
            </a:r>
          </a:p>
          <a:p>
            <a:pPr lvl="1"/>
            <a:r>
              <a:rPr lang="en-US" dirty="0" smtClean="0"/>
              <a:t>Largest collaboration b/w academic and the finance and insurance industries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3869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Links </a:t>
            </a:r>
            <a:r>
              <a:rPr lang="en-US" noProof="0" dirty="0" smtClean="0"/>
              <a:t>to other projects</a:t>
            </a:r>
            <a:endParaRPr lang="en-US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Within SECTEUR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Infrastructure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Health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Agriculture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Coastal areas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C3S</a:t>
            </a:r>
            <a:endParaRPr lang="en-US" noProof="0" dirty="0" smtClean="0"/>
          </a:p>
          <a:p>
            <a:pPr lvl="1"/>
            <a:r>
              <a:rPr lang="en-US" dirty="0" smtClean="0"/>
              <a:t>Windstorm Information Service (WISC)</a:t>
            </a:r>
          </a:p>
          <a:p>
            <a:pPr lvl="2"/>
            <a:r>
              <a:rPr lang="en-US" dirty="0" smtClean="0"/>
              <a:t>Variability and climate change impact location, frequency and severity of windstorms</a:t>
            </a:r>
          </a:p>
          <a:p>
            <a:pPr lvl="1"/>
            <a:r>
              <a:rPr lang="en-US" dirty="0" smtClean="0"/>
              <a:t>Possibly </a:t>
            </a:r>
            <a:r>
              <a:rPr lang="en-US" dirty="0" err="1" smtClean="0"/>
              <a:t>AgriCLASS</a:t>
            </a:r>
            <a:r>
              <a:rPr lang="en-US" dirty="0" smtClean="0"/>
              <a:t>, Urban </a:t>
            </a:r>
            <a:r>
              <a:rPr lang="en-US" dirty="0" smtClean="0"/>
              <a:t>SIS</a:t>
            </a:r>
            <a:endParaRPr lang="en-US" noProof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European</a:t>
            </a:r>
          </a:p>
          <a:p>
            <a:pPr lvl="1"/>
            <a:r>
              <a:rPr lang="en-US" dirty="0" smtClean="0"/>
              <a:t>PRIMAVERA (WP10–Physics and statistics of meteorological hazards)</a:t>
            </a:r>
          </a:p>
          <a:p>
            <a:pPr lvl="1"/>
            <a:r>
              <a:rPr lang="en-US" noProof="0" dirty="0" smtClean="0"/>
              <a:t>EUPORIAS</a:t>
            </a:r>
          </a:p>
          <a:p>
            <a:pPr lvl="1"/>
            <a:r>
              <a:rPr lang="en-US" dirty="0" smtClean="0"/>
              <a:t>IMPREX</a:t>
            </a:r>
            <a:endParaRPr lang="en-US" noProof="0" dirty="0" smtClean="0"/>
          </a:p>
          <a:p>
            <a:pPr lvl="1"/>
            <a:r>
              <a:rPr lang="en-US" dirty="0" smtClean="0"/>
              <a:t>IMPACT2C</a:t>
            </a:r>
            <a:endParaRPr lang="en-US" noProof="0" dirty="0" smtClean="0"/>
          </a:p>
          <a:p>
            <a:pPr lvl="1"/>
            <a:r>
              <a:rPr lang="en-US" dirty="0" smtClean="0"/>
              <a:t>ENHANCE</a:t>
            </a:r>
            <a:endParaRPr lang="en-US" noProof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National/International</a:t>
            </a:r>
          </a:p>
          <a:p>
            <a:pPr lvl="1"/>
            <a:r>
              <a:rPr lang="en-US" dirty="0" smtClean="0"/>
              <a:t>DEXSTER (BSC-UQAM)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62368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Relevant Conferences/Meetings/Workshops</a:t>
            </a:r>
            <a:endParaRPr lang="en-US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noProof="0" dirty="0" smtClean="0"/>
          </a:p>
          <a:p>
            <a:pPr lvl="1"/>
            <a:r>
              <a:rPr lang="en-US" noProof="0" dirty="0" smtClean="0"/>
              <a:t>6</a:t>
            </a:r>
            <a:r>
              <a:rPr lang="en-US" baseline="30000" noProof="0" dirty="0" smtClean="0"/>
              <a:t>th</a:t>
            </a:r>
            <a:r>
              <a:rPr lang="en-US" noProof="0" dirty="0" smtClean="0"/>
              <a:t> European Windstorms Workshop (August 31st – September 2nd)</a:t>
            </a:r>
          </a:p>
          <a:p>
            <a:pPr lvl="1"/>
            <a:endParaRPr lang="en-US" noProof="0" dirty="0" smtClean="0"/>
          </a:p>
          <a:p>
            <a:pPr lvl="1"/>
            <a:r>
              <a:rPr lang="en-US" noProof="0" dirty="0" smtClean="0"/>
              <a:t>Risk Prediction Initiative Meeting (September 2016)</a:t>
            </a:r>
          </a:p>
          <a:p>
            <a:pPr lvl="1"/>
            <a:endParaRPr lang="en-US" noProof="0" dirty="0" smtClean="0"/>
          </a:p>
          <a:p>
            <a:pPr lvl="1"/>
            <a:r>
              <a:rPr lang="en-US" noProof="0" dirty="0" smtClean="0"/>
              <a:t>6th International Summit on “Hurricanes and Climate Change: From Hazard to Impact” (June 4th-9th 2017)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639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 smtClean="0"/>
              <a:t>Thank you!</a:t>
            </a:r>
            <a:endParaRPr lang="en-US" noProof="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noProof="0" dirty="0" smtClean="0"/>
              <a:t>For further information please contact</a:t>
            </a:r>
          </a:p>
          <a:p>
            <a:r>
              <a:rPr lang="en-US" dirty="0"/>
              <a:t>l</a:t>
            </a:r>
            <a:r>
              <a:rPr lang="en-US" dirty="0" smtClean="0"/>
              <a:t>ouis-</a:t>
            </a:r>
            <a:r>
              <a:rPr lang="en-US" dirty="0" err="1" smtClean="0"/>
              <a:t>philippe.caron</a:t>
            </a:r>
            <a:r>
              <a:rPr lang="en-US" noProof="0" dirty="0" smtClean="0"/>
              <a:t>@bsc.es</a:t>
            </a:r>
            <a:endParaRPr lang="en-US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701088" y="6357938"/>
            <a:ext cx="442912" cy="412750"/>
          </a:xfrm>
        </p:spPr>
        <p:txBody>
          <a:bodyPr/>
          <a:lstStyle/>
          <a:p>
            <a:fld id="{4A490C5D-AEA8-4823-B9B3-806910A0ECF7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023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PRESENTACIONES BSC-CNS-06032012-v2">
  <a:themeElements>
    <a:clrScheme name="BSC-CNS">
      <a:dk1>
        <a:srgbClr val="0058A9"/>
      </a:dk1>
      <a:lt1>
        <a:sysClr val="window" lastClr="FFFFFF"/>
      </a:lt1>
      <a:dk2>
        <a:srgbClr val="5D91D1"/>
      </a:dk2>
      <a:lt2>
        <a:srgbClr val="DBE7F5"/>
      </a:lt2>
      <a:accent1>
        <a:srgbClr val="B4CCEA"/>
      </a:accent1>
      <a:accent2>
        <a:srgbClr val="87AEDD"/>
      </a:accent2>
      <a:accent3>
        <a:srgbClr val="5D91D1"/>
      </a:accent3>
      <a:accent4>
        <a:srgbClr val="326BB0"/>
      </a:accent4>
      <a:accent5>
        <a:srgbClr val="295993"/>
      </a:accent5>
      <a:accent6>
        <a:srgbClr val="004990"/>
      </a:accent6>
      <a:hlink>
        <a:srgbClr val="002E5C"/>
      </a:hlink>
      <a:folHlink>
        <a:srgbClr val="214775"/>
      </a:folHlink>
    </a:clrScheme>
    <a:fontScheme name="BSC-C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Insurance_SECTEUR_kom</Template>
  <TotalTime>609</TotalTime>
  <Words>422</Words>
  <Application>Microsoft Office PowerPoint</Application>
  <PresentationFormat>On-screen Show (4:3)</PresentationFormat>
  <Paragraphs>82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PLANTILLA PRESENTACIONES BSC-CNS-06032012-v2</vt:lpstr>
      <vt:lpstr>Insurance Sector</vt:lpstr>
      <vt:lpstr>Background and focus areas</vt:lpstr>
      <vt:lpstr>Positioning of U. Reading/BSC within Insurance Sector</vt:lpstr>
      <vt:lpstr>Sector Champion and other partners</vt:lpstr>
      <vt:lpstr>Links to other projects</vt:lpstr>
      <vt:lpstr>Relevant Conferences/Meetings/Workshops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Insurance Sector</dc:title>
  <dc:creator>Louis-Philippe Caron</dc:creator>
  <cp:lastModifiedBy>Louis-Philippe Caron</cp:lastModifiedBy>
  <cp:revision>30</cp:revision>
  <dcterms:created xsi:type="dcterms:W3CDTF">2016-06-03T12:46:36Z</dcterms:created>
  <dcterms:modified xsi:type="dcterms:W3CDTF">2016-06-06T13:59:49Z</dcterms:modified>
</cp:coreProperties>
</file>