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g" ContentType="image/jpeg"/>
  <Default Extension="emf" ContentType="image/x-em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18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ouis-Philippe Caron" initials="" lastIdx="18" clrIdx="0"/>
  <p:cmAuthor id="1" name="Pablo Ortega Montilla" initials="" lastIdx="3" clrIdx="1"/>
  <p:cmAuthor id="2" name="Marta Terrado" initials="" lastIdx="2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36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FB6876-F492-4100-97BF-6DA0426D26A8}">
  <a:tblStyle styleId="{59FB6876-F492-4100-97BF-6DA0426D26A8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8581173E-108F-46E5-A6B1-3EEBC8936CB2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6"/>
    <p:restoredTop sz="78634"/>
  </p:normalViewPr>
  <p:slideViewPr>
    <p:cSldViewPr snapToGrid="0">
      <p:cViewPr>
        <p:scale>
          <a:sx n="89" d="100"/>
          <a:sy n="89" d="100"/>
        </p:scale>
        <p:origin x="728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5981891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991436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0" name="Shape 230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Shape 231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6662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40" name="Shape 240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Shape 241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506491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51" name="Shape 251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00" cy="44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Collaboration with the Joint Research Center. A presentation was given at the </a:t>
            </a:r>
            <a:r>
              <a:rPr lang="en-US" sz="12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Climwine</a:t>
            </a: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conference in Bordeaux in April 2016. Title: “Climate predictions for vineyard </a:t>
            </a:r>
            <a:r>
              <a:rPr lang="en-US" sz="12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Management”A</a:t>
            </a: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presentation was given at the 2nd viticulture meeting from the Spanish Society of Horticultural Sciences (SECH) in Madrid in November 2016. Title: “Climate predictions for the management of the wine crop.”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Shape 252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700" cy="4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18463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hape 259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60" name="Shape 260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Shape 261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899107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68" name="Shape 268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Shape 269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783757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76" name="Shape 276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Shape 277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474727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hape 285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86" name="Shape 286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Shape 287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67428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Shape 121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32235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27" name="Shape 127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Shape 128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440342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Shape 143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80168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00" cy="44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Shape 151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700" cy="4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725028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60" name="Shape 160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00" cy="44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Shape 161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700" cy="4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259238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72" name="Shape 172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00" cy="44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Shape 173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700" cy="4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397033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00" cy="44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700" cy="4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167276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21" name="Shape 221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Shape 222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86306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incidencia de elementos">
  <p:cSld name="Coincidencia de elementos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>
            <a:spLocks noGrp="1"/>
          </p:cNvSpPr>
          <p:nvPr>
            <p:ph type="body" idx="1"/>
          </p:nvPr>
        </p:nvSpPr>
        <p:spPr>
          <a:xfrm>
            <a:off x="914400" y="2057400"/>
            <a:ext cx="2971800" cy="4572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992D2B"/>
              </a:gs>
              <a:gs pos="80000">
                <a:srgbClr val="C93D39"/>
              </a:gs>
              <a:gs pos="100000">
                <a:srgbClr val="CD3A36"/>
              </a:gs>
            </a:gsLst>
            <a:lin ang="16200000" scaled="0"/>
          </a:gradFill>
          <a:ln w="9525" cap="flat" cmpd="sng">
            <a:solidFill>
              <a:srgbClr val="BD4B48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/>
          <a:lstStyle>
            <a:lvl1pPr marL="457200" marR="0" lvl="0" indent="-22860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Shape 18"/>
          <p:cNvSpPr>
            <a:spLocks noGrp="1"/>
          </p:cNvSpPr>
          <p:nvPr>
            <p:ph type="body" idx="2"/>
          </p:nvPr>
        </p:nvSpPr>
        <p:spPr>
          <a:xfrm>
            <a:off x="914400" y="2971800"/>
            <a:ext cx="2971800" cy="4572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992D2B"/>
              </a:gs>
              <a:gs pos="80000">
                <a:srgbClr val="C93D39"/>
              </a:gs>
              <a:gs pos="100000">
                <a:srgbClr val="CD3A36"/>
              </a:gs>
            </a:gsLst>
            <a:lin ang="16200000" scaled="0"/>
          </a:gradFill>
          <a:ln w="9525" cap="flat" cmpd="sng">
            <a:solidFill>
              <a:srgbClr val="BD4B48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/>
          <a:lstStyle>
            <a:lvl1pPr marL="457200" marR="0" lvl="0" indent="-22860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Shape 19"/>
          <p:cNvSpPr>
            <a:spLocks noGrp="1"/>
          </p:cNvSpPr>
          <p:nvPr>
            <p:ph type="body" idx="3"/>
          </p:nvPr>
        </p:nvSpPr>
        <p:spPr>
          <a:xfrm>
            <a:off x="914400" y="3886200"/>
            <a:ext cx="2971800" cy="4572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992D2B"/>
              </a:gs>
              <a:gs pos="80000">
                <a:srgbClr val="C93D39"/>
              </a:gs>
              <a:gs pos="100000">
                <a:srgbClr val="CD3A36"/>
              </a:gs>
            </a:gsLst>
            <a:lin ang="16200000" scaled="0"/>
          </a:gradFill>
          <a:ln w="9525" cap="flat" cmpd="sng">
            <a:solidFill>
              <a:srgbClr val="BD4B48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/>
          <a:lstStyle>
            <a:lvl1pPr marL="457200" marR="0" lvl="0" indent="-22860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Shape 20"/>
          <p:cNvSpPr>
            <a:spLocks noGrp="1"/>
          </p:cNvSpPr>
          <p:nvPr>
            <p:ph type="body" idx="4"/>
          </p:nvPr>
        </p:nvSpPr>
        <p:spPr>
          <a:xfrm>
            <a:off x="914400" y="4800600"/>
            <a:ext cx="2971800" cy="4572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992D2B"/>
              </a:gs>
              <a:gs pos="80000">
                <a:srgbClr val="C93D39"/>
              </a:gs>
              <a:gs pos="100000">
                <a:srgbClr val="CD3A36"/>
              </a:gs>
            </a:gsLst>
            <a:lin ang="16200000" scaled="0"/>
          </a:gradFill>
          <a:ln w="9525" cap="flat" cmpd="sng">
            <a:solidFill>
              <a:srgbClr val="BD4B48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/>
          <a:lstStyle>
            <a:lvl1pPr marL="457200" marR="0" lvl="0" indent="-22860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>
            <a:spLocks noGrp="1"/>
          </p:cNvSpPr>
          <p:nvPr>
            <p:ph type="body" idx="5"/>
          </p:nvPr>
        </p:nvSpPr>
        <p:spPr>
          <a:xfrm>
            <a:off x="914400" y="5715000"/>
            <a:ext cx="2971800" cy="4572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992D2B"/>
              </a:gs>
              <a:gs pos="80000">
                <a:srgbClr val="C93D39"/>
              </a:gs>
              <a:gs pos="100000">
                <a:srgbClr val="CD3A36"/>
              </a:gs>
            </a:gsLst>
            <a:lin ang="16200000" scaled="0"/>
          </a:gradFill>
          <a:ln w="9525" cap="flat" cmpd="sng">
            <a:solidFill>
              <a:srgbClr val="BD4B48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/>
          <a:lstStyle>
            <a:lvl1pPr marL="457200" marR="0" lvl="0" indent="-22860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>
            <a:spLocks noGrp="1"/>
          </p:cNvSpPr>
          <p:nvPr>
            <p:ph type="body" idx="6"/>
          </p:nvPr>
        </p:nvSpPr>
        <p:spPr>
          <a:xfrm>
            <a:off x="4800600" y="2057400"/>
            <a:ext cx="2971800" cy="4572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5D427D"/>
              </a:gs>
              <a:gs pos="80000">
                <a:srgbClr val="7A57A5"/>
              </a:gs>
              <a:gs pos="100000">
                <a:srgbClr val="7A56A7"/>
              </a:gs>
            </a:gsLst>
            <a:lin ang="16200000" scaled="0"/>
          </a:gradFill>
          <a:ln w="9525" cap="flat" cmpd="sng">
            <a:solidFill>
              <a:srgbClr val="7C5F9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/>
          <a:lstStyle>
            <a:lvl1pPr marL="457200" marR="0" lvl="0" indent="-22860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>
            <a:spLocks noGrp="1"/>
          </p:cNvSpPr>
          <p:nvPr>
            <p:ph type="body" idx="7"/>
          </p:nvPr>
        </p:nvSpPr>
        <p:spPr>
          <a:xfrm>
            <a:off x="4800600" y="2971800"/>
            <a:ext cx="2971800" cy="4572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5D427D"/>
              </a:gs>
              <a:gs pos="80000">
                <a:srgbClr val="7A57A5"/>
              </a:gs>
              <a:gs pos="100000">
                <a:srgbClr val="7A56A7"/>
              </a:gs>
            </a:gsLst>
            <a:lin ang="16200000" scaled="0"/>
          </a:gradFill>
          <a:ln w="9525" cap="flat" cmpd="sng">
            <a:solidFill>
              <a:srgbClr val="7C5F9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/>
          <a:lstStyle>
            <a:lvl1pPr marL="457200" marR="0" lvl="0" indent="-22860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Shape 24"/>
          <p:cNvSpPr>
            <a:spLocks noGrp="1"/>
          </p:cNvSpPr>
          <p:nvPr>
            <p:ph type="body" idx="8"/>
          </p:nvPr>
        </p:nvSpPr>
        <p:spPr>
          <a:xfrm>
            <a:off x="4800600" y="3886200"/>
            <a:ext cx="2971800" cy="4572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5D427D"/>
              </a:gs>
              <a:gs pos="80000">
                <a:srgbClr val="7A57A5"/>
              </a:gs>
              <a:gs pos="100000">
                <a:srgbClr val="7A56A7"/>
              </a:gs>
            </a:gsLst>
            <a:lin ang="16200000" scaled="0"/>
          </a:gradFill>
          <a:ln w="9525" cap="flat" cmpd="sng">
            <a:solidFill>
              <a:srgbClr val="7C5F9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/>
          <a:lstStyle>
            <a:lvl1pPr marL="457200" marR="0" lvl="0" indent="-22860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Shape 25"/>
          <p:cNvSpPr>
            <a:spLocks noGrp="1"/>
          </p:cNvSpPr>
          <p:nvPr>
            <p:ph type="body" idx="9"/>
          </p:nvPr>
        </p:nvSpPr>
        <p:spPr>
          <a:xfrm>
            <a:off x="4800600" y="4800600"/>
            <a:ext cx="2971800" cy="4572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5D427D"/>
              </a:gs>
              <a:gs pos="80000">
                <a:srgbClr val="7A57A5"/>
              </a:gs>
              <a:gs pos="100000">
                <a:srgbClr val="7A56A7"/>
              </a:gs>
            </a:gsLst>
            <a:lin ang="16200000" scaled="0"/>
          </a:gradFill>
          <a:ln w="9525" cap="flat" cmpd="sng">
            <a:solidFill>
              <a:srgbClr val="7C5F9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/>
          <a:lstStyle>
            <a:lvl1pPr marL="457200" marR="0" lvl="0" indent="-22860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Shape 26"/>
          <p:cNvSpPr>
            <a:spLocks noGrp="1"/>
          </p:cNvSpPr>
          <p:nvPr>
            <p:ph type="body" idx="13"/>
          </p:nvPr>
        </p:nvSpPr>
        <p:spPr>
          <a:xfrm>
            <a:off x="4800600" y="5715000"/>
            <a:ext cx="2971800" cy="4572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5D427D"/>
              </a:gs>
              <a:gs pos="80000">
                <a:srgbClr val="7A57A5"/>
              </a:gs>
              <a:gs pos="100000">
                <a:srgbClr val="7A56A7"/>
              </a:gs>
            </a:gsLst>
            <a:lin ang="16200000" scaled="0"/>
          </a:gradFill>
          <a:ln w="9525" cap="flat" cmpd="sng">
            <a:solidFill>
              <a:srgbClr val="7C5F9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/>
          <a:lstStyle>
            <a:lvl1pPr marL="457200" marR="0" lvl="0" indent="-22860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ftr" idx="11"/>
          </p:nvPr>
        </p:nvSpPr>
        <p:spPr>
          <a:xfrm>
            <a:off x="1403648" y="6329089"/>
            <a:ext cx="302433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3" name="Shape 83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ftr" idx="11"/>
          </p:nvPr>
        </p:nvSpPr>
        <p:spPr>
          <a:xfrm>
            <a:off x="1403648" y="6329089"/>
            <a:ext cx="302433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ftr" idx="11"/>
          </p:nvPr>
        </p:nvSpPr>
        <p:spPr>
          <a:xfrm>
            <a:off x="1403648" y="6329089"/>
            <a:ext cx="302433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8" name="Shape 98"/>
          <p:cNvSpPr txBox="1">
            <a:spLocks noGrp="1"/>
          </p:cNvSpPr>
          <p:nvPr>
            <p:ph type="ftr" idx="11"/>
          </p:nvPr>
        </p:nvSpPr>
        <p:spPr>
          <a:xfrm>
            <a:off x="1403648" y="6329089"/>
            <a:ext cx="302433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ftr" idx="11"/>
          </p:nvPr>
        </p:nvSpPr>
        <p:spPr>
          <a:xfrm>
            <a:off x="1403648" y="6329089"/>
            <a:ext cx="302433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ólo el título" type="titleOnly">
  <p:cSld name="TITLE_ONLY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ftr" idx="11"/>
          </p:nvPr>
        </p:nvSpPr>
        <p:spPr>
          <a:xfrm>
            <a:off x="1403648" y="6329089"/>
            <a:ext cx="302433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ftr" idx="11"/>
          </p:nvPr>
        </p:nvSpPr>
        <p:spPr>
          <a:xfrm>
            <a:off x="1403648" y="6329089"/>
            <a:ext cx="302433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ftr" idx="11"/>
          </p:nvPr>
        </p:nvSpPr>
        <p:spPr>
          <a:xfrm>
            <a:off x="1403648" y="6329089"/>
            <a:ext cx="302433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ftr" idx="11"/>
          </p:nvPr>
        </p:nvSpPr>
        <p:spPr>
          <a:xfrm>
            <a:off x="1403648" y="6329089"/>
            <a:ext cx="302433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ftr" idx="11"/>
          </p:nvPr>
        </p:nvSpPr>
        <p:spPr>
          <a:xfrm>
            <a:off x="1403648" y="6329089"/>
            <a:ext cx="302433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ftr" idx="11"/>
          </p:nvPr>
        </p:nvSpPr>
        <p:spPr>
          <a:xfrm>
            <a:off x="1403648" y="6329089"/>
            <a:ext cx="302433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ftr" idx="11"/>
          </p:nvPr>
        </p:nvSpPr>
        <p:spPr>
          <a:xfrm>
            <a:off x="1403648" y="6329089"/>
            <a:ext cx="302433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5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2" name="Shape 12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251520" y="6236050"/>
            <a:ext cx="504055" cy="523517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Shape 13"/>
          <p:cNvSpPr txBox="1"/>
          <p:nvPr/>
        </p:nvSpPr>
        <p:spPr>
          <a:xfrm>
            <a:off x="755575" y="6300720"/>
            <a:ext cx="1570383" cy="5369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</a:pPr>
            <a:r>
              <a:rPr lang="en-US"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MINISTERIO DE ECONOMIA, INDUSTRIA Y COMPETITIVIDAD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" name="Shape 14" descr="Descripción: cid:image001.jpg@01D1E2C3.9490E940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2189854" y="6220066"/>
            <a:ext cx="393050" cy="61114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Shape 15"/>
          <p:cNvSpPr txBox="1"/>
          <p:nvPr/>
        </p:nvSpPr>
        <p:spPr>
          <a:xfrm>
            <a:off x="2657691" y="6381328"/>
            <a:ext cx="5730733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1" i="0" u="none" strike="noStrike" cap="non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JORNADAS DE SEGUIMIENTO 2018. Subdivisión de Programas Temáticos Científico Técnicos. Área de  Medioambiente</a:t>
            </a:r>
            <a:r>
              <a:rPr lang="en-US"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://www.bsc.es/ess/resilience/map.html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4" Type="http://schemas.openxmlformats.org/officeDocument/2006/relationships/image" Target="../media/image13.jpg"/><Relationship Id="rId5" Type="http://schemas.openxmlformats.org/officeDocument/2006/relationships/image" Target="../media/image14.png"/><Relationship Id="rId6" Type="http://schemas.openxmlformats.org/officeDocument/2006/relationships/image" Target="../media/image15.jpg"/><Relationship Id="rId7" Type="http://schemas.openxmlformats.org/officeDocument/2006/relationships/image" Target="../media/image16.png"/><Relationship Id="rId8" Type="http://schemas.openxmlformats.org/officeDocument/2006/relationships/image" Target="../media/image17.jpg"/><Relationship Id="rId9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/>
          <p:nvPr/>
        </p:nvSpPr>
        <p:spPr>
          <a:xfrm>
            <a:off x="611560" y="1484784"/>
            <a:ext cx="7694034" cy="2788456"/>
          </a:xfrm>
          <a:prstGeom prst="rect">
            <a:avLst/>
          </a:prstGeom>
          <a:gradFill>
            <a:gsLst>
              <a:gs pos="0">
                <a:srgbClr val="9FC3FF"/>
              </a:gs>
              <a:gs pos="35000">
                <a:srgbClr val="BDD5FF"/>
              </a:gs>
              <a:gs pos="100000">
                <a:srgbClr val="E4EEFF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DATOS BÁSICOS DEL PROYECTO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Referencia: CGL2015-70353-R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Modalidad: B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Investigador Principal 1: Virginie Guemas </a:t>
            </a:r>
            <a:r>
              <a:rPr lang="en-US" sz="1800" b="1">
                <a:solidFill>
                  <a:srgbClr val="666666"/>
                </a:solidFill>
              </a:rPr>
              <a:t>         </a:t>
            </a:r>
            <a:r>
              <a:rPr lang="en-US" sz="1800" b="1"/>
              <a:t>Louis-Philippe Caron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Organismo: </a:t>
            </a:r>
            <a:r>
              <a:rPr lang="en-US" sz="1800" b="1">
                <a:solidFill>
                  <a:schemeClr val="dk1"/>
                </a:solidFill>
              </a:rPr>
              <a:t>B</a:t>
            </a: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arcelona Supercomputing Center-Centro Nacional de Supercomputación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Centro:N/A</a:t>
            </a: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Shape 114"/>
          <p:cNvSpPr/>
          <p:nvPr/>
        </p:nvSpPr>
        <p:spPr>
          <a:xfrm>
            <a:off x="1187624" y="548680"/>
            <a:ext cx="6912768" cy="72008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65176" marR="0" lvl="0" indent="-218948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8"/>
              <a:buFont typeface="Noto Sans Symbols"/>
              <a:buNone/>
            </a:pPr>
            <a:endParaRPr sz="91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65176" marR="0" lvl="0" indent="-265176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7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HIATUS</a:t>
            </a:r>
            <a:endParaRPr sz="3607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Shape 115"/>
          <p:cNvSpPr/>
          <p:nvPr/>
        </p:nvSpPr>
        <p:spPr>
          <a:xfrm>
            <a:off x="1907704" y="5805264"/>
            <a:ext cx="658388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Presenta:      </a:t>
            </a:r>
            <a:r>
              <a:rPr lang="en-US" sz="180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Isadora Christel Jimenez </a:t>
            </a:r>
            <a:endParaRPr b="1" i="1"/>
          </a:p>
        </p:txBody>
      </p:sp>
      <p:sp>
        <p:nvSpPr>
          <p:cNvPr id="116" name="Shape 116"/>
          <p:cNvSpPr txBox="1"/>
          <p:nvPr/>
        </p:nvSpPr>
        <p:spPr>
          <a:xfrm>
            <a:off x="611560" y="4293096"/>
            <a:ext cx="7704137" cy="1505027"/>
          </a:xfrm>
          <a:prstGeom prst="rect">
            <a:avLst/>
          </a:prstGeom>
          <a:gradFill>
            <a:gsLst>
              <a:gs pos="0">
                <a:srgbClr val="9FC3FF"/>
              </a:gs>
              <a:gs pos="35000">
                <a:srgbClr val="BDD5FF"/>
              </a:gs>
              <a:gs pos="100000">
                <a:srgbClr val="E4EEFF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Subvención concedida (Costes directos): 84.000</a:t>
            </a:r>
            <a:r>
              <a:rPr lang="en-US" sz="1800" b="1">
                <a:solidFill>
                  <a:schemeClr val="dk1"/>
                </a:solidFill>
              </a:rPr>
              <a:t>€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Fecha inicio: 01</a:t>
            </a:r>
            <a:r>
              <a:rPr lang="en-US" sz="1800" b="1">
                <a:solidFill>
                  <a:schemeClr val="dk1"/>
                </a:solidFill>
              </a:rPr>
              <a:t>/01/2015</a:t>
            </a: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Fecha finalización (prevista): </a:t>
            </a:r>
            <a:r>
              <a:rPr lang="en-US" sz="1800" b="1">
                <a:solidFill>
                  <a:schemeClr val="dk1"/>
                </a:solidFill>
              </a:rPr>
              <a:t>31/12/2018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Contrato predoctoral asociado: NO  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17" name="Shape 117"/>
          <p:cNvCxnSpPr/>
          <p:nvPr/>
        </p:nvCxnSpPr>
        <p:spPr>
          <a:xfrm>
            <a:off x="5318375" y="2862125"/>
            <a:ext cx="465600" cy="300"/>
          </a:xfrm>
          <a:prstGeom prst="straightConnector1">
            <a:avLst/>
          </a:prstGeom>
          <a:noFill/>
          <a:ln w="28575" cap="flat" cmpd="sng">
            <a:solidFill>
              <a:srgbClr val="999999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 txBox="1"/>
          <p:nvPr/>
        </p:nvSpPr>
        <p:spPr>
          <a:xfrm>
            <a:off x="611560" y="5470723"/>
            <a:ext cx="813690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Char char="•"/>
            </a:pPr>
            <a:r>
              <a:rPr lang="en-US"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En esta diapositiva se indicará  el personal en formación y las actividades realizadas en el marco del proyecto, incluyendo estancias e intercambios con otros equipos: Doctorandos (indicando estado de su tesis o fecha de lectura), TFMs, técnicos en formación, etc. </a:t>
            </a:r>
            <a:endParaRPr sz="10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Char char="•"/>
            </a:pPr>
            <a:r>
              <a:rPr lang="en-US" sz="1000" u="sng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En el caso de que el proyecto tenga asociado un contrato Predoctoral se deberá indicar el progreso en el plan de formación y en la realización de la tesis, con indicación de las publicaciones en las que figura el predoctoral, si procede. </a:t>
            </a:r>
            <a:endParaRPr/>
          </a:p>
        </p:txBody>
      </p:sp>
      <p:graphicFrame>
        <p:nvGraphicFramePr>
          <p:cNvPr id="234" name="Shape 234"/>
          <p:cNvGraphicFramePr/>
          <p:nvPr/>
        </p:nvGraphicFramePr>
        <p:xfrm>
          <a:off x="735410" y="764704"/>
          <a:ext cx="7869050" cy="1404590"/>
        </p:xfrm>
        <a:graphic>
          <a:graphicData uri="http://schemas.openxmlformats.org/drawingml/2006/table">
            <a:tbl>
              <a:tblPr firstRow="1" bandRow="1">
                <a:noFill/>
                <a:tableStyleId>{59FB6876-F492-4100-97BF-6DA0426D26A8}</a:tableStyleId>
              </a:tblPr>
              <a:tblGrid>
                <a:gridCol w="7869050"/>
              </a:tblGrid>
              <a:tr h="3155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/>
                        <a:t>Tesis doctorales realizadas relacionadas con el proyecto (con indicación de título, fecha de inicio y de lectura, </a:t>
                      </a:r>
                      <a:r>
                        <a:rPr lang="en-US" sz="1800" b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 indicadores relativos a publicaciones derivadas</a:t>
                      </a:r>
                      <a:r>
                        <a:rPr lang="en-US" sz="1800" b="0"/>
                        <a:t>)</a:t>
                      </a:r>
                      <a:endParaRPr sz="1800" b="0"/>
                    </a:p>
                  </a:txBody>
                  <a:tcPr marL="91450" marR="91450" marT="45675" marB="45675">
                    <a:solidFill>
                      <a:schemeClr val="accent1"/>
                    </a:solidFill>
                  </a:tcPr>
                </a:tc>
              </a:tr>
              <a:tr h="7646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/>
                        <a:t>N/A</a:t>
                      </a:r>
                      <a:endParaRPr sz="1800" b="1"/>
                    </a:p>
                  </a:txBody>
                  <a:tcPr marL="91450" marR="91450" marT="45675" marB="45675">
                    <a:solidFill>
                      <a:srgbClr val="B7CCE4"/>
                    </a:solidFill>
                  </a:tcPr>
                </a:tc>
              </a:tr>
            </a:tbl>
          </a:graphicData>
        </a:graphic>
      </p:graphicFrame>
      <p:sp>
        <p:nvSpPr>
          <p:cNvPr id="235" name="Shape 235"/>
          <p:cNvSpPr/>
          <p:nvPr/>
        </p:nvSpPr>
        <p:spPr>
          <a:xfrm>
            <a:off x="755576" y="260648"/>
            <a:ext cx="7848872" cy="43204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FORMACIÓN DE PERSONAL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36" name="Shape 236"/>
          <p:cNvGraphicFramePr/>
          <p:nvPr/>
        </p:nvGraphicFramePr>
        <p:xfrm>
          <a:off x="755576" y="2276872"/>
          <a:ext cx="7848875" cy="1525065"/>
        </p:xfrm>
        <a:graphic>
          <a:graphicData uri="http://schemas.openxmlformats.org/drawingml/2006/table">
            <a:tbl>
              <a:tblPr firstRow="1" bandRow="1">
                <a:noFill/>
                <a:tableStyleId>{59FB6876-F492-4100-97BF-6DA0426D26A8}</a:tableStyleId>
              </a:tblPr>
              <a:tblGrid>
                <a:gridCol w="7848875"/>
              </a:tblGrid>
              <a:tr h="118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/>
                        <a:t>Actividades de formación de predoctorales  y/o personal técnico relacionadas con el proyecto (destacar / agregar)</a:t>
                      </a:r>
                      <a:endParaRPr sz="1800" b="0"/>
                    </a:p>
                  </a:txBody>
                  <a:tcPr marL="91450" marR="91450" marT="45675" marB="45675">
                    <a:solidFill>
                      <a:schemeClr val="accent1"/>
                    </a:solidFill>
                  </a:tcPr>
                </a:tc>
              </a:tr>
              <a:tr h="885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/>
                        <a:t>N/A</a:t>
                      </a:r>
                      <a:endParaRPr sz="1800" b="1"/>
                    </a:p>
                  </a:txBody>
                  <a:tcPr marL="91450" marR="91450" marT="45675" marB="45675">
                    <a:solidFill>
                      <a:srgbClr val="B7CCE4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37" name="Shape 237"/>
          <p:cNvGraphicFramePr/>
          <p:nvPr/>
        </p:nvGraphicFramePr>
        <p:xfrm>
          <a:off x="763191" y="4005064"/>
          <a:ext cx="7848875" cy="1250745"/>
        </p:xfrm>
        <a:graphic>
          <a:graphicData uri="http://schemas.openxmlformats.org/drawingml/2006/table">
            <a:tbl>
              <a:tblPr firstRow="1" bandRow="1">
                <a:noFill/>
                <a:tableStyleId>{59FB6876-F492-4100-97BF-6DA0426D26A8}</a:tableStyleId>
              </a:tblPr>
              <a:tblGrid>
                <a:gridCol w="7848875"/>
              </a:tblGrid>
              <a:tr h="118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/>
                        <a:t>Contrato Predoctoral asociado al proyecto</a:t>
                      </a:r>
                      <a:endParaRPr sz="1800" b="0"/>
                    </a:p>
                  </a:txBody>
                  <a:tcPr marL="91450" marR="91450" marT="45675" marB="45675">
                    <a:solidFill>
                      <a:schemeClr val="accent1"/>
                    </a:solidFill>
                  </a:tcPr>
                </a:tc>
              </a:tr>
              <a:tr h="885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/>
                        <a:t>N/A</a:t>
                      </a:r>
                      <a:endParaRPr sz="1800" b="1"/>
                    </a:p>
                  </a:txBody>
                  <a:tcPr marL="91450" marR="91450" marT="45675" marB="45675">
                    <a:solidFill>
                      <a:srgbClr val="B7CCE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>
            <a:spLocks noGrp="1"/>
          </p:cNvSpPr>
          <p:nvPr>
            <p:ph type="body" idx="1"/>
          </p:nvPr>
        </p:nvSpPr>
        <p:spPr>
          <a:xfrm>
            <a:off x="937500" y="380546"/>
            <a:ext cx="7269000" cy="7200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65176" marR="0" lvl="0" indent="-265176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50"/>
              <a:buFont typeface="Arial"/>
              <a:buNone/>
            </a:pPr>
            <a:r>
              <a:rPr lang="en-US" sz="22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INTERNACIONALIZACIÓN DE LA INVESTIGACIÓN </a:t>
            </a:r>
            <a:endParaRPr sz="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Shape 245"/>
          <p:cNvSpPr/>
          <p:nvPr/>
        </p:nvSpPr>
        <p:spPr>
          <a:xfrm>
            <a:off x="381815" y="1510350"/>
            <a:ext cx="8336100" cy="3746655"/>
          </a:xfrm>
          <a:prstGeom prst="snip1Rect">
            <a:avLst>
              <a:gd name="adj" fmla="val 16667"/>
            </a:avLst>
          </a:prstGeom>
          <a:gradFill>
            <a:gsLst>
              <a:gs pos="0">
                <a:srgbClr val="9FC3FF"/>
              </a:gs>
              <a:gs pos="35000">
                <a:srgbClr val="BDD5FF"/>
              </a:gs>
              <a:gs pos="100000">
                <a:srgbClr val="E4EEFF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17365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Shape 246"/>
          <p:cNvSpPr txBox="1"/>
          <p:nvPr/>
        </p:nvSpPr>
        <p:spPr>
          <a:xfrm>
            <a:off x="345090" y="1064285"/>
            <a:ext cx="8372700" cy="476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3655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●"/>
            </a:pPr>
            <a:r>
              <a:rPr lang="en-US" sz="17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Objective 1 will represent the </a:t>
            </a:r>
            <a:r>
              <a:rPr lang="en-US" sz="17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Spanish contribution to Decadal </a:t>
            </a:r>
            <a:endParaRPr sz="17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45720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Climate Prediction Project (</a:t>
            </a:r>
            <a:r>
              <a:rPr lang="en-US" sz="17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DCPP</a:t>
            </a:r>
            <a:r>
              <a:rPr lang="en-US" sz="17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r>
              <a:rPr lang="en-US" sz="17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7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component of </a:t>
            </a:r>
            <a:r>
              <a:rPr lang="en-US" sz="17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CMIP6 </a:t>
            </a:r>
            <a:endParaRPr lang="en-US" sz="1700" b="1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457200" rtl="0">
              <a:spcBef>
                <a:spcPts val="0"/>
              </a:spcBef>
              <a:spcAft>
                <a:spcPts val="0"/>
              </a:spcAft>
              <a:buNone/>
            </a:pPr>
            <a:endParaRPr sz="7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3655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●"/>
            </a:pPr>
            <a:r>
              <a:rPr lang="en-US" sz="17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the analyses required for objective 2, we are</a:t>
            </a:r>
            <a:r>
              <a:rPr lang="en-US" sz="17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collaborating </a:t>
            </a:r>
            <a:endParaRPr sz="17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45720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with Prof. </a:t>
            </a:r>
            <a:r>
              <a:rPr lang="en-US" sz="17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Sybren</a:t>
            </a:r>
            <a:r>
              <a:rPr lang="en-US" sz="17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7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Dijfhout</a:t>
            </a:r>
            <a:r>
              <a:rPr lang="en-US" sz="17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7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(Head of Physical Oceanography </a:t>
            </a:r>
            <a:endParaRPr sz="17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45720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Group, National Oceanography Center, Southampton, UK</a:t>
            </a:r>
            <a:r>
              <a:rPr lang="en-US" sz="17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), who is </a:t>
            </a:r>
          </a:p>
          <a:p>
            <a:pPr marL="0" lvl="0" indent="45720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</a:t>
            </a:r>
            <a:r>
              <a:rPr lang="en-US" sz="17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recognised</a:t>
            </a:r>
            <a:r>
              <a:rPr lang="en-US" sz="17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expert </a:t>
            </a:r>
            <a:r>
              <a:rPr lang="en-US" sz="17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the role of the </a:t>
            </a:r>
            <a:r>
              <a:rPr lang="en-US" sz="17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ocean </a:t>
            </a:r>
            <a:r>
              <a:rPr lang="en-US" sz="17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the </a:t>
            </a:r>
            <a:r>
              <a:rPr lang="en-US" sz="17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Energy budget</a:t>
            </a:r>
          </a:p>
          <a:p>
            <a:pPr marL="0" lvl="0" indent="457200" rtl="0">
              <a:spcBef>
                <a:spcPts val="0"/>
              </a:spcBef>
              <a:spcAft>
                <a:spcPts val="0"/>
              </a:spcAft>
              <a:buNone/>
            </a:pPr>
            <a:endParaRPr sz="7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3655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●"/>
            </a:pPr>
            <a:r>
              <a:rPr lang="en-US" sz="17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Since objective 2 relies on simulations performed within the context of the H2020 PRIMAVERA project, </a:t>
            </a:r>
            <a:r>
              <a:rPr lang="en-US" sz="17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Neven</a:t>
            </a:r>
            <a:r>
              <a:rPr lang="en-US" sz="17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7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Fuckar</a:t>
            </a:r>
            <a:r>
              <a:rPr lang="en-US" sz="17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7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 </a:t>
            </a:r>
            <a:r>
              <a:rPr lang="en-US" sz="17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Eleftheria</a:t>
            </a:r>
            <a:r>
              <a:rPr lang="en-US" sz="17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7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Exarchou</a:t>
            </a:r>
            <a:r>
              <a:rPr lang="en-US" sz="17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7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presented </a:t>
            </a:r>
            <a:r>
              <a:rPr lang="en-US" sz="17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HIATUS results on the PRIMAVERA 2</a:t>
            </a:r>
            <a:r>
              <a:rPr lang="en-US" sz="1700" b="1" baseline="30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nd</a:t>
            </a:r>
            <a:r>
              <a:rPr lang="en-US" sz="17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General Assembly</a:t>
            </a:r>
            <a:r>
              <a:rPr lang="en-US" sz="17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</a:p>
          <a:p>
            <a:pPr marL="457200" lvl="0" indent="-33655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●"/>
            </a:pPr>
            <a:endParaRPr sz="7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3655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●"/>
            </a:pPr>
            <a:r>
              <a:rPr lang="en-US" sz="17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Based on work done in Objective 5, </a:t>
            </a:r>
            <a:r>
              <a:rPr lang="en-US" sz="17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BSC has applied to receive the WMO designation as Global Producing Center of Decadal Prediction</a:t>
            </a:r>
            <a:r>
              <a:rPr lang="en-US" sz="17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17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45720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of only 4 centers worldwide and only non met service to receive accreditation.</a:t>
            </a:r>
            <a:endParaRPr sz="17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457200" rtl="0">
              <a:spcBef>
                <a:spcPts val="0"/>
              </a:spcBef>
              <a:spcAft>
                <a:spcPts val="0"/>
              </a:spcAft>
              <a:buNone/>
            </a:pPr>
            <a:endParaRPr sz="17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7" name="Shape 2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22100" y="5061600"/>
            <a:ext cx="6958624" cy="172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2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98000" y="1119670"/>
            <a:ext cx="2748075" cy="20652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>
            <a:spLocks noGrp="1"/>
          </p:cNvSpPr>
          <p:nvPr>
            <p:ph type="body" idx="1"/>
          </p:nvPr>
        </p:nvSpPr>
        <p:spPr>
          <a:xfrm>
            <a:off x="937500" y="380546"/>
            <a:ext cx="7269000" cy="7200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38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65176" marR="0" lvl="0" indent="-265176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50"/>
              <a:buFont typeface="Arial"/>
              <a:buNone/>
            </a:pPr>
            <a:r>
              <a:rPr lang="en-US" sz="22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INTERNACIONALIZACIÓN DE LA INVESTIGACIÓN </a:t>
            </a:r>
            <a:endParaRPr sz="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Shape 255"/>
          <p:cNvSpPr/>
          <p:nvPr/>
        </p:nvSpPr>
        <p:spPr>
          <a:xfrm>
            <a:off x="824042" y="5661248"/>
            <a:ext cx="742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Relacionar las colaboraciones internacionales  relacionadas con el proyecto y la relevancia para el mismo y para el equipo investigador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Participación en proyectos europeos e internacionales, indicando Programa, convocatoria, tipo de proyecto y resultado de la propuesta presentada. Indicar financiación recibida en el grupo.</a:t>
            </a:r>
            <a:endParaRPr sz="10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Shape 256"/>
          <p:cNvSpPr/>
          <p:nvPr/>
        </p:nvSpPr>
        <p:spPr>
          <a:xfrm>
            <a:off x="477400" y="1338250"/>
            <a:ext cx="8224500" cy="4188000"/>
          </a:xfrm>
          <a:prstGeom prst="snip1Rect">
            <a:avLst>
              <a:gd name="adj" fmla="val 16667"/>
            </a:avLst>
          </a:prstGeom>
          <a:gradFill>
            <a:gsLst>
              <a:gs pos="0">
                <a:srgbClr val="9FC3FF"/>
              </a:gs>
              <a:gs pos="35000">
                <a:srgbClr val="BDD5FF"/>
              </a:gs>
              <a:gs pos="100000">
                <a:srgbClr val="E4EEFF"/>
              </a:gs>
            </a:gsLst>
            <a:lin ang="16200038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17365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Shape 257"/>
          <p:cNvSpPr txBox="1"/>
          <p:nvPr/>
        </p:nvSpPr>
        <p:spPr>
          <a:xfrm>
            <a:off x="440675" y="864900"/>
            <a:ext cx="7946100" cy="50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interactions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with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wine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stakeholders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tasks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carried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out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 WP6 </a:t>
            </a: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climate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impacts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grape and </a:t>
            </a: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wine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production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has </a:t>
            </a: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promoted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participation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of </a:t>
            </a: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team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involved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 HIATUS in </a:t>
            </a:r>
            <a:r>
              <a:rPr lang="es-ES" sz="1800" b="1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two</a:t>
            </a:r>
            <a:r>
              <a:rPr lang="es-ES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new H2020 </a:t>
            </a:r>
            <a:r>
              <a:rPr lang="es-ES" sz="1800" b="1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projects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VISCA and MED-GOLD.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VISCA </a:t>
            </a: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research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done in HIATUS </a:t>
            </a: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extended to </a:t>
            </a:r>
            <a:r>
              <a:rPr lang="es-ES" sz="1800" b="1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other</a:t>
            </a:r>
            <a:r>
              <a:rPr lang="es-ES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b="1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regions</a:t>
            </a:r>
            <a:r>
              <a:rPr lang="es-ES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of </a:t>
            </a: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interest</a:t>
            </a:r>
            <a:r>
              <a:rPr lang="es-E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</a:t>
            </a: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Spain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Portugal, </a:t>
            </a: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Italy</a:t>
            </a:r>
            <a:r>
              <a:rPr lang="es-E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 UK </a:t>
            </a: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with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aim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to </a:t>
            </a: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improve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production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management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MED-GOLD </a:t>
            </a: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research</a:t>
            </a:r>
            <a:r>
              <a:rPr lang="es-E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done </a:t>
            </a: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wine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sector </a:t>
            </a: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trasnferred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to </a:t>
            </a: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improve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b="1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climate</a:t>
            </a:r>
            <a:r>
              <a:rPr lang="es-ES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b="1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services</a:t>
            </a:r>
            <a:r>
              <a:rPr lang="es-ES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b="1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</a:t>
            </a:r>
            <a:r>
              <a:rPr lang="es-ES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b="1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other</a:t>
            </a:r>
            <a:r>
              <a:rPr lang="es-ES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b="1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crops</a:t>
            </a:r>
            <a:r>
              <a:rPr lang="es-ES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wheat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olives) </a:t>
            </a: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besides</a:t>
            </a:r>
            <a:r>
              <a:rPr lang="es-E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grape.</a:t>
            </a:r>
          </a:p>
          <a:p>
            <a:pPr marL="457200" lvl="0" indent="-342900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experience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with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Decadal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predictions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has </a:t>
            </a: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facilitated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 </a:t>
            </a: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collaboration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agreement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with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Joint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Research</a:t>
            </a:r>
            <a:r>
              <a:rPr lang="es-E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Center. 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BSC and JRC are exploring how the MARS Crop Yield Forecasting System (MCYFS) could ingest the seasonal </a:t>
            </a:r>
            <a:r>
              <a:rPr lang="en-U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forecast and decadal predictions 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a future operational use</a:t>
            </a:r>
            <a:r>
              <a:rPr lang="en-U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</a:p>
          <a:p>
            <a:pPr marL="457200" lvl="0" indent="-342900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results have been presented in </a:t>
            </a:r>
            <a:r>
              <a:rPr lang="en-US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two wine-related conferences  </a:t>
            </a:r>
            <a:r>
              <a:rPr lang="en-U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 we will present the work in </a:t>
            </a:r>
            <a:r>
              <a:rPr lang="en-US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two more conferences at the end of this year.</a:t>
            </a:r>
            <a:endParaRPr sz="1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Shape 263"/>
          <p:cNvSpPr>
            <a:spLocks noGrp="1"/>
          </p:cNvSpPr>
          <p:nvPr>
            <p:ph type="body" idx="1"/>
          </p:nvPr>
        </p:nvSpPr>
        <p:spPr>
          <a:xfrm>
            <a:off x="971600" y="692696"/>
            <a:ext cx="7269119" cy="72008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65176" marR="0" lvl="0" indent="-265176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50"/>
              <a:buFont typeface="Arial"/>
              <a:buNone/>
            </a:pPr>
            <a:r>
              <a:rPr lang="en-US" sz="22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Resultados y relaciones con el entorno socio económico</a:t>
            </a:r>
            <a:endParaRPr sz="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Shape 264"/>
          <p:cNvSpPr/>
          <p:nvPr/>
        </p:nvSpPr>
        <p:spPr>
          <a:xfrm>
            <a:off x="824042" y="5661248"/>
            <a:ext cx="7420365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 err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Relacionar</a:t>
            </a:r>
            <a:r>
              <a:rPr lang="en-US" sz="1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en-US" sz="1000" dirty="0" err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r>
              <a:rPr lang="en-US" sz="1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dirty="0" err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procede</a:t>
            </a:r>
            <a:r>
              <a:rPr lang="en-US" sz="1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) EPOs y </a:t>
            </a:r>
            <a:r>
              <a:rPr lang="en-US" sz="1000" dirty="0" err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su</a:t>
            </a:r>
            <a:r>
              <a:rPr lang="en-US" sz="1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dirty="0" err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colaboración</a:t>
            </a:r>
            <a:r>
              <a:rPr lang="en-US" sz="1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o </a:t>
            </a:r>
            <a:r>
              <a:rPr lang="en-US" sz="1000" dirty="0" err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papel</a:t>
            </a:r>
            <a:r>
              <a:rPr lang="en-US" sz="1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en el </a:t>
            </a:r>
            <a:r>
              <a:rPr lang="en-US" sz="1000" dirty="0" err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proyecto</a:t>
            </a:r>
            <a:r>
              <a:rPr lang="en-US" sz="1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1000" dirty="0" err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Relacionar</a:t>
            </a:r>
            <a:r>
              <a:rPr lang="en-US" sz="1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dirty="0" err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colaboraciones</a:t>
            </a:r>
            <a:r>
              <a:rPr lang="en-US" sz="1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000" dirty="0" err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proyectos</a:t>
            </a:r>
            <a:r>
              <a:rPr lang="en-US" sz="1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o </a:t>
            </a:r>
            <a:r>
              <a:rPr lang="en-US" sz="1000" dirty="0" err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contratos</a:t>
            </a:r>
            <a:r>
              <a:rPr lang="en-US" sz="1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000" dirty="0" err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I+D+i</a:t>
            </a:r>
            <a:r>
              <a:rPr lang="en-US" sz="1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con el sector </a:t>
            </a:r>
            <a:r>
              <a:rPr lang="en-US" sz="1000" dirty="0" err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privado</a:t>
            </a:r>
            <a:r>
              <a:rPr lang="en-US" sz="1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dirty="0" err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como</a:t>
            </a:r>
            <a:r>
              <a:rPr lang="en-US" sz="1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dirty="0" err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resultado</a:t>
            </a:r>
            <a:r>
              <a:rPr lang="en-US" sz="1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de la </a:t>
            </a:r>
            <a:r>
              <a:rPr lang="en-US" sz="1000" dirty="0" err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investigación</a:t>
            </a:r>
            <a:r>
              <a:rPr lang="en-US" sz="1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1000" dirty="0" err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Relacionar</a:t>
            </a:r>
            <a:r>
              <a:rPr lang="en-US" sz="1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dirty="0" err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participación</a:t>
            </a:r>
            <a:r>
              <a:rPr lang="en-US" sz="1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en-US" sz="1000" dirty="0" err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r>
              <a:rPr lang="en-US" sz="1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dirty="0" err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procede</a:t>
            </a:r>
            <a:r>
              <a:rPr lang="en-US" sz="1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) en </a:t>
            </a:r>
            <a:r>
              <a:rPr lang="en-US" sz="1000" dirty="0" err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iniciativas</a:t>
            </a:r>
            <a:r>
              <a:rPr lang="en-US" sz="1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dirty="0" err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empresariales</a:t>
            </a:r>
            <a:r>
              <a:rPr lang="en-US" sz="1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en-US" sz="1000" dirty="0" err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p.e.</a:t>
            </a:r>
            <a:r>
              <a:rPr lang="en-US" sz="1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spin-off). </a:t>
            </a:r>
            <a:r>
              <a:rPr lang="en-US" sz="1000" dirty="0" err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Indicar</a:t>
            </a:r>
            <a:r>
              <a:rPr lang="en-US" sz="1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dirty="0" err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fuente</a:t>
            </a:r>
            <a:r>
              <a:rPr lang="en-US" sz="1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000" dirty="0" err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financiación</a:t>
            </a:r>
            <a:r>
              <a:rPr lang="en-US" sz="1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y </a:t>
            </a:r>
            <a:r>
              <a:rPr lang="en-US" sz="1000" dirty="0" err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cuantía</a:t>
            </a:r>
            <a:r>
              <a:rPr lang="en-US" sz="1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1000" dirty="0" err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Relacionar</a:t>
            </a:r>
            <a:r>
              <a:rPr lang="en-US" sz="1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en-US" sz="1000" dirty="0" err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r>
              <a:rPr lang="en-US" sz="1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dirty="0" err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procede</a:t>
            </a:r>
            <a:r>
              <a:rPr lang="en-US" sz="1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r>
              <a:rPr lang="en-US" sz="1000" dirty="0" err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patentes</a:t>
            </a:r>
            <a:r>
              <a:rPr lang="en-US" sz="1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y el </a:t>
            </a:r>
            <a:r>
              <a:rPr lang="en-US" sz="1000" dirty="0" err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grado</a:t>
            </a:r>
            <a:r>
              <a:rPr lang="en-US" sz="1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000" dirty="0" err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explotación</a:t>
            </a:r>
            <a:r>
              <a:rPr lang="en-US" sz="1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1000" dirty="0" err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Otras</a:t>
            </a:r>
            <a:r>
              <a:rPr lang="en-US" sz="1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dirty="0" err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acciones</a:t>
            </a:r>
            <a:r>
              <a:rPr lang="en-US" sz="1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000" dirty="0" err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transferencia</a:t>
            </a:r>
            <a:r>
              <a:rPr lang="en-US" sz="1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000" dirty="0" err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tecnología</a:t>
            </a:r>
            <a:r>
              <a:rPr lang="en-US" sz="1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en-US" sz="1000" dirty="0" err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convenios</a:t>
            </a:r>
            <a:r>
              <a:rPr lang="en-US" sz="1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000" dirty="0" err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colaboraciones</a:t>
            </a:r>
            <a:r>
              <a:rPr lang="en-US" sz="1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000" dirty="0" err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consultorías</a:t>
            </a:r>
            <a:r>
              <a:rPr lang="en-US" sz="1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000" dirty="0" err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prestación</a:t>
            </a:r>
            <a:r>
              <a:rPr lang="en-US" sz="1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000" dirty="0" err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servicios</a:t>
            </a:r>
            <a:r>
              <a:rPr lang="en-US" sz="1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, etc.)</a:t>
            </a:r>
            <a:endParaRPr sz="10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0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Shape 265"/>
          <p:cNvSpPr/>
          <p:nvPr/>
        </p:nvSpPr>
        <p:spPr>
          <a:xfrm>
            <a:off x="755575" y="1844825"/>
            <a:ext cx="7911000" cy="3672300"/>
          </a:xfrm>
          <a:prstGeom prst="snip1Rect">
            <a:avLst>
              <a:gd name="adj" fmla="val 16667"/>
            </a:avLst>
          </a:prstGeom>
          <a:gradFill>
            <a:gsLst>
              <a:gs pos="0">
                <a:srgbClr val="9FC3FF"/>
              </a:gs>
              <a:gs pos="35000">
                <a:srgbClr val="BDD5FF"/>
              </a:gs>
              <a:gs pos="100000">
                <a:srgbClr val="E4EEFF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lvl="0" indent="-342900">
              <a:buClr>
                <a:schemeClr val="dk1"/>
              </a:buClr>
              <a:buSzPts val="1100"/>
            </a:pPr>
            <a:r>
              <a:rPr lang="en-US" sz="1800" dirty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Over the project we </a:t>
            </a:r>
            <a:r>
              <a:rPr lang="en-US" sz="1800" dirty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have met </a:t>
            </a:r>
            <a:r>
              <a:rPr lang="en-US" sz="1800" dirty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for in-person discussion with several wine </a:t>
            </a:r>
            <a:r>
              <a:rPr lang="en-US" sz="1800" dirty="0" smtClean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and agriculture stakeholders: </a:t>
            </a:r>
            <a:r>
              <a:rPr lang="en-US" sz="1800" b="1" dirty="0" smtClean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DCOOP </a:t>
            </a:r>
            <a:r>
              <a:rPr lang="en-US" sz="1800" dirty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(Principal </a:t>
            </a:r>
            <a:r>
              <a:rPr lang="en-US" sz="1800" dirty="0" err="1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cooperativa</a:t>
            </a:r>
            <a:r>
              <a:rPr lang="en-US" sz="1800" dirty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agroalimentaria</a:t>
            </a:r>
            <a:r>
              <a:rPr lang="en-US" sz="1800" dirty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España</a:t>
            </a:r>
            <a:r>
              <a:rPr lang="en-US" sz="1800" dirty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); </a:t>
            </a:r>
            <a:r>
              <a:rPr lang="en-US" sz="1800" b="1" dirty="0" err="1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Codorniu-Raventos</a:t>
            </a:r>
            <a:r>
              <a:rPr lang="en-US" sz="1800" dirty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; </a:t>
            </a:r>
            <a:r>
              <a:rPr lang="en-US" sz="1800" b="1" dirty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Symington</a:t>
            </a:r>
            <a:r>
              <a:rPr lang="en-US" sz="1800" dirty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; </a:t>
            </a:r>
            <a:r>
              <a:rPr lang="en-US" sz="1800" b="1" dirty="0" err="1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Sogrape</a:t>
            </a:r>
            <a:r>
              <a:rPr lang="en-US" sz="1800" b="1" dirty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dirty="0" err="1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Vinhos</a:t>
            </a:r>
            <a:r>
              <a:rPr lang="en-US" sz="1800" dirty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; </a:t>
            </a:r>
            <a:r>
              <a:rPr lang="en-US" sz="1800" b="1" dirty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Bodegas Torres</a:t>
            </a:r>
            <a:r>
              <a:rPr lang="en-US" sz="1800" dirty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; </a:t>
            </a:r>
            <a:r>
              <a:rPr lang="en-US" sz="1800" b="1" dirty="0" err="1" smtClean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Innovi</a:t>
            </a:r>
            <a:r>
              <a:rPr lang="en-US" sz="1800" dirty="0" smtClean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(Cluster </a:t>
            </a:r>
            <a:r>
              <a:rPr lang="en-US" sz="1800" dirty="0" err="1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Vitivinícola</a:t>
            </a:r>
            <a:r>
              <a:rPr lang="en-US" sz="1800" dirty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 de Cataluña); </a:t>
            </a:r>
            <a:r>
              <a:rPr lang="en-US" sz="1800" b="1" dirty="0" err="1" smtClean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CapGemini</a:t>
            </a:r>
            <a:r>
              <a:rPr lang="en-US" sz="1800" dirty="0" smtClean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; </a:t>
            </a:r>
            <a:r>
              <a:rPr lang="en-US" sz="1800" dirty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IRTA; Joint Research Center; etc</a:t>
            </a:r>
            <a:r>
              <a:rPr lang="en-US" sz="1800" dirty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1800" dirty="0">
              <a:solidFill>
                <a:srgbClr val="17365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 b="1" dirty="0">
              <a:solidFill>
                <a:srgbClr val="17365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dirty="0" smtClean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Those meetings were aimed at </a:t>
            </a:r>
            <a:r>
              <a:rPr lang="en-US" sz="1800" b="1" dirty="0" smtClean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exploring the application of climate predictions for vineyard management</a:t>
            </a:r>
            <a:r>
              <a:rPr lang="en-US" sz="1800" dirty="0" smtClean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 and to know first hand which type of  management problems do wine producers face and how they are related to climate variables.</a:t>
            </a:r>
          </a:p>
          <a:p>
            <a:pPr marL="342900" lvl="0" indent="-342900">
              <a:buClr>
                <a:schemeClr val="dk1"/>
              </a:buClr>
              <a:buSzPts val="1100"/>
            </a:pPr>
            <a:endParaRPr sz="1800" dirty="0" smtClean="0">
              <a:solidFill>
                <a:srgbClr val="17365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rgbClr val="3333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Shape 271"/>
          <p:cNvSpPr>
            <a:spLocks noGrp="1"/>
          </p:cNvSpPr>
          <p:nvPr>
            <p:ph type="body" idx="1"/>
          </p:nvPr>
        </p:nvSpPr>
        <p:spPr>
          <a:xfrm>
            <a:off x="971600" y="310356"/>
            <a:ext cx="7269119" cy="72008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65176" marR="0" lvl="0" indent="-265176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50"/>
              <a:buFont typeface="Arial"/>
              <a:buNone/>
            </a:pPr>
            <a:r>
              <a:rPr lang="en-US" sz="22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Otros aspectos destacables relacionados con el proyecto</a:t>
            </a:r>
            <a:endParaRPr sz="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Shape 273"/>
          <p:cNvSpPr/>
          <p:nvPr/>
        </p:nvSpPr>
        <p:spPr>
          <a:xfrm>
            <a:off x="277651" y="1351798"/>
            <a:ext cx="8661524" cy="4738129"/>
          </a:xfrm>
          <a:prstGeom prst="snip1Rect">
            <a:avLst>
              <a:gd name="adj" fmla="val 16667"/>
            </a:avLst>
          </a:prstGeom>
          <a:gradFill>
            <a:gsLst>
              <a:gs pos="0">
                <a:srgbClr val="9FC3FF"/>
              </a:gs>
              <a:gs pos="35000">
                <a:srgbClr val="BDD5FF"/>
              </a:gs>
              <a:gs pos="100000">
                <a:srgbClr val="E4EEFF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lvl="0" indent="-342900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800" dirty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We are developing a </a:t>
            </a:r>
            <a:r>
              <a:rPr lang="en-US" sz="1800" b="1" dirty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decision support tool </a:t>
            </a:r>
            <a:r>
              <a:rPr lang="en-US" sz="1800" dirty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to better </a:t>
            </a:r>
            <a:r>
              <a:rPr lang="en-US" sz="1800" dirty="0" smtClean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inform/engage </a:t>
            </a:r>
            <a:r>
              <a:rPr lang="en-US" sz="1800" dirty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users (alpha </a:t>
            </a:r>
            <a:r>
              <a:rPr lang="en-US" sz="1800" dirty="0" smtClean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version)</a:t>
            </a:r>
            <a:r>
              <a:rPr lang="en-US" sz="1800" b="1" dirty="0" smtClean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1800" dirty="0" smtClean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Similar </a:t>
            </a:r>
            <a:r>
              <a:rPr lang="en-US" sz="1800" dirty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to prototype developed for wind energy, which can be seen here:</a:t>
            </a:r>
            <a:endParaRPr sz="1800" dirty="0">
              <a:solidFill>
                <a:srgbClr val="17365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>
              <a:buSzPts val="1100"/>
            </a:pPr>
            <a:r>
              <a:rPr lang="en-US" sz="1700" dirty="0" smtClean="0">
                <a:latin typeface="Calibri"/>
                <a:ea typeface="Calibri"/>
                <a:cs typeface="Calibri"/>
                <a:sym typeface="Calibri"/>
              </a:rPr>
              <a:t>			</a:t>
            </a:r>
            <a:r>
              <a:rPr lang="en-US" sz="1700" i="1" u="sng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700" i="1" u="sng" dirty="0">
                <a:latin typeface="Calibri"/>
                <a:ea typeface="Calibri"/>
                <a:cs typeface="Calibri"/>
                <a:sym typeface="Calibri"/>
                <a:hlinkClick r:id="rId3"/>
              </a:rPr>
              <a:t>http://</a:t>
            </a:r>
            <a:r>
              <a:rPr lang="en-US" sz="1700" i="1" u="sng" dirty="0" err="1">
                <a:latin typeface="Calibri"/>
                <a:ea typeface="Calibri"/>
                <a:cs typeface="Calibri"/>
                <a:sym typeface="Calibri"/>
                <a:hlinkClick r:id="rId3"/>
              </a:rPr>
              <a:t>www.bsc.es</a:t>
            </a:r>
            <a:r>
              <a:rPr lang="en-US" sz="1700" i="1" u="sng" dirty="0">
                <a:latin typeface="Calibri"/>
                <a:ea typeface="Calibri"/>
                <a:cs typeface="Calibri"/>
                <a:sym typeface="Calibri"/>
                <a:hlinkClick r:id="rId3"/>
              </a:rPr>
              <a:t>/</a:t>
            </a:r>
            <a:r>
              <a:rPr lang="en-US" sz="1700" i="1" u="sng" dirty="0" err="1">
                <a:latin typeface="Calibri"/>
                <a:ea typeface="Calibri"/>
                <a:cs typeface="Calibri"/>
                <a:sym typeface="Calibri"/>
                <a:hlinkClick r:id="rId3"/>
              </a:rPr>
              <a:t>ess</a:t>
            </a:r>
            <a:r>
              <a:rPr lang="en-US" sz="1700" i="1" u="sng" dirty="0">
                <a:latin typeface="Calibri"/>
                <a:ea typeface="Calibri"/>
                <a:cs typeface="Calibri"/>
                <a:sym typeface="Calibri"/>
                <a:hlinkClick r:id="rId3"/>
              </a:rPr>
              <a:t>/resilience/</a:t>
            </a:r>
            <a:r>
              <a:rPr lang="en-US" sz="1700" i="1" u="sng" dirty="0" err="1">
                <a:latin typeface="Calibri"/>
                <a:ea typeface="Calibri"/>
                <a:cs typeface="Calibri"/>
                <a:sym typeface="Calibri"/>
                <a:hlinkClick r:id="rId3"/>
              </a:rPr>
              <a:t>map.html</a:t>
            </a:r>
            <a:endParaRPr sz="900" b="1" dirty="0">
              <a:solidFill>
                <a:srgbClr val="17365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List of Publications</a:t>
            </a:r>
            <a:r>
              <a:rPr lang="en-US" sz="1800" b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1800" b="1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04800" algn="just" rtl="0"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1200"/>
              <a:buFont typeface="Calibri"/>
              <a:buChar char="-"/>
            </a:pPr>
            <a:r>
              <a:rPr lang="en-US" sz="13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Soret</a:t>
            </a:r>
            <a:r>
              <a:rPr 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A et al (</a:t>
            </a:r>
            <a:r>
              <a:rPr 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2016) Seasonal predictions for the management of the wine crop in P. </a:t>
            </a:r>
            <a:r>
              <a:rPr lang="en-US" sz="13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Baeza</a:t>
            </a:r>
            <a:r>
              <a:rPr 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lang="en-US" sz="13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L.Gonzaga</a:t>
            </a:r>
            <a:r>
              <a:rPr 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(Eds.) Horticulture Acts, Technical Communications of the II Horticulture meeting, Universidad </a:t>
            </a:r>
            <a:r>
              <a:rPr lang="en-US" sz="13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Politécnica</a:t>
            </a:r>
            <a:r>
              <a:rPr 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de Madrid, Spain (Spanish), 261-</a:t>
            </a:r>
            <a:r>
              <a:rPr lang="en-US" sz="1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266. (</a:t>
            </a:r>
            <a:r>
              <a:rPr lang="en-US" sz="1300" dirty="0" smtClean="0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Published</a:t>
            </a:r>
            <a:r>
              <a:rPr lang="en-US" sz="1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300" dirty="0">
              <a:solidFill>
                <a:schemeClr val="tx1">
                  <a:lumMod val="85000"/>
                  <a:lumOff val="15000"/>
                </a:schemeClr>
              </a:solidFill>
              <a:latin typeface="Calibri"/>
              <a:cs typeface="Calibri"/>
            </a:endParaRPr>
          </a:p>
          <a:p>
            <a:pPr marL="457200" indent="-298450" algn="just">
              <a:buClr>
                <a:srgbClr val="333333"/>
              </a:buClr>
              <a:buSzPts val="1100"/>
              <a:buFont typeface="Arial"/>
              <a:buChar char="-"/>
            </a:pPr>
            <a:r>
              <a:rPr lang="en-US" sz="13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Terrado</a:t>
            </a:r>
            <a:r>
              <a:rPr 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, M., I. </a:t>
            </a:r>
            <a:r>
              <a:rPr lang="en-US" sz="13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Christel</a:t>
            </a:r>
            <a:r>
              <a:rPr lang="en-US" sz="1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et al </a:t>
            </a:r>
            <a:r>
              <a:rPr 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(2017) Climate change communication and user engagement: a tool to anticipate climate change. In: W. Leal, E. </a:t>
            </a:r>
            <a:r>
              <a:rPr lang="en-US" sz="13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Manolas</a:t>
            </a:r>
            <a:r>
              <a:rPr 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, A.M. Azul, U. </a:t>
            </a:r>
            <a:r>
              <a:rPr lang="en-US" sz="13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Azeiteiro</a:t>
            </a:r>
            <a:r>
              <a:rPr 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and H. </a:t>
            </a:r>
            <a:r>
              <a:rPr lang="en-US" sz="13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Mcghie</a:t>
            </a:r>
            <a:r>
              <a:rPr 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(Eds.). Handbook of Climate Change Communication, Vol.3 Climate Change Management, Springer, pp. 285-302. (</a:t>
            </a:r>
            <a:r>
              <a:rPr lang="en-US" sz="1300" dirty="0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Published</a:t>
            </a:r>
            <a:r>
              <a:rPr lang="en-US" sz="1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</a:p>
          <a:p>
            <a:pPr marL="457200" indent="-298450" algn="just">
              <a:buClr>
                <a:srgbClr val="333333"/>
              </a:buClr>
              <a:buSzPts val="1100"/>
              <a:buFont typeface="Arial"/>
              <a:buChar char="-"/>
            </a:pPr>
            <a:r>
              <a:rPr 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rPr>
              <a:t>Acosta et al. (2018)  “December 2016: linking the lowest Arctic sea-ice extent on record with the lowest European precipitation event on </a:t>
            </a:r>
            <a:r>
              <a:rPr lang="en-US" sz="1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rPr>
              <a:t>record” </a:t>
            </a:r>
            <a:r>
              <a:rPr lang="en-US" sz="1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en-US" sz="1300" dirty="0" smtClean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Minor revisions </a:t>
            </a:r>
            <a:r>
              <a:rPr lang="en-US" sz="1300" dirty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in BAMS</a:t>
            </a:r>
            <a:r>
              <a:rPr 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rPr>
              <a:t>)</a:t>
            </a:r>
          </a:p>
          <a:p>
            <a:pPr marL="457200" indent="-298450" algn="just">
              <a:buClr>
                <a:srgbClr val="333333"/>
              </a:buClr>
              <a:buSzPts val="1100"/>
              <a:buFont typeface="Arial"/>
              <a:buChar char="-"/>
            </a:pPr>
            <a:r>
              <a:rPr lang="en-US" sz="1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Smith </a:t>
            </a:r>
            <a:r>
              <a:rPr 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et al. (2018</a:t>
            </a:r>
            <a:r>
              <a:rPr lang="en-US" sz="1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r>
              <a:rPr 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Predicted chance that global warming will temporarily exceed 1.5C</a:t>
            </a:r>
            <a:r>
              <a:rPr lang="en-US" sz="1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en-US" sz="1300" dirty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In </a:t>
            </a:r>
            <a:r>
              <a:rPr lang="en-US" sz="1300" dirty="0" smtClean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Preparation for GRL</a:t>
            </a:r>
            <a:r>
              <a:rPr lang="en-US" sz="1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rPr>
              <a:t>)</a:t>
            </a:r>
            <a:endParaRPr lang="en-US" sz="1300" dirty="0" smtClean="0">
              <a:solidFill>
                <a:schemeClr val="tx1">
                  <a:lumMod val="85000"/>
                  <a:lumOff val="1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indent="-298450" algn="just">
              <a:buClr>
                <a:srgbClr val="333333"/>
              </a:buClr>
              <a:buSzPts val="1100"/>
              <a:buFont typeface="Arial"/>
              <a:buChar char="-"/>
            </a:pPr>
            <a:r>
              <a:rPr lang="en-US" sz="13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Exarchou</a:t>
            </a:r>
            <a:r>
              <a:rPr 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E et al. (2018) </a:t>
            </a:r>
            <a:r>
              <a:rPr 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“Relation of ocean heat content to surface climate and the impact of model </a:t>
            </a:r>
            <a:r>
              <a:rPr lang="en-US" sz="1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resolution” </a:t>
            </a:r>
            <a:r>
              <a:rPr 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en-US" sz="1300" dirty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In </a:t>
            </a:r>
            <a:r>
              <a:rPr lang="en-US" sz="1300" dirty="0" smtClean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Preparation</a:t>
            </a:r>
            <a:r>
              <a:rPr lang="en-US" sz="130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</a:p>
          <a:p>
            <a:pPr marL="158750" algn="just">
              <a:buClr>
                <a:srgbClr val="333333"/>
              </a:buClr>
              <a:buSzPts val="1100"/>
            </a:pPr>
            <a:endParaRPr lang="en-US" sz="1300" u="sng" dirty="0" smtClean="0">
              <a:solidFill>
                <a:schemeClr val="tx1">
                  <a:lumMod val="85000"/>
                  <a:lumOff val="1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58750" algn="just">
              <a:buClr>
                <a:srgbClr val="333333"/>
              </a:buClr>
              <a:buSzPts val="1100"/>
            </a:pPr>
            <a:r>
              <a:rPr lang="en-US" sz="1300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BSC Technical Memorandums:</a:t>
            </a:r>
          </a:p>
          <a:p>
            <a:pPr marL="158750" algn="just">
              <a:buClr>
                <a:srgbClr val="333333"/>
              </a:buClr>
              <a:buSzPts val="1100"/>
            </a:pPr>
            <a:endParaRPr lang="en-US" sz="500" u="sng" dirty="0" smtClean="0">
              <a:solidFill>
                <a:schemeClr val="tx1">
                  <a:lumMod val="85000"/>
                  <a:lumOff val="1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44500" lvl="6" indent="-285750" algn="just">
              <a:buClr>
                <a:srgbClr val="333333"/>
              </a:buClr>
              <a:buSzPts val="1100"/>
              <a:buFont typeface="Wingdings" charset="2"/>
              <a:buChar char="§"/>
            </a:pPr>
            <a:r>
              <a:rPr lang="en-US" sz="1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Capability of the BSC-CNS as a GPC for NTCP, BSC-CP-2018-001, 35 </a:t>
            </a:r>
            <a:r>
              <a:rPr lang="en-US" sz="13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pp</a:t>
            </a:r>
            <a:r>
              <a:rPr lang="en-US" sz="1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en-US" sz="1300" dirty="0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Published</a:t>
            </a:r>
            <a:r>
              <a:rPr lang="en-US" sz="1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</a:p>
          <a:p>
            <a:pPr marL="444500" lvl="6" indent="-285750" algn="just">
              <a:buClr>
                <a:srgbClr val="333333"/>
              </a:buClr>
              <a:buSzPts val="1100"/>
              <a:buFont typeface="Wingdings" charset="2"/>
              <a:buChar char="§"/>
            </a:pPr>
            <a:r>
              <a:rPr lang="en-US" sz="1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A comprehensive multi-faceted analysis of the causes behind the recent HIATUS (</a:t>
            </a:r>
            <a:r>
              <a:rPr lang="en-US" sz="1300" dirty="0" smtClean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In Preparation</a:t>
            </a:r>
            <a:r>
              <a:rPr lang="en-US" sz="1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lang="en-US" sz="1300" dirty="0">
              <a:solidFill>
                <a:schemeClr val="tx1">
                  <a:lumMod val="85000"/>
                  <a:lumOff val="15000"/>
                </a:schemeClr>
              </a:solidFill>
              <a:latin typeface="Calibri"/>
              <a:cs typeface="Calibri"/>
            </a:endParaRPr>
          </a:p>
          <a:p>
            <a:pPr marL="457200" indent="-298450">
              <a:buClr>
                <a:srgbClr val="333333"/>
              </a:buClr>
              <a:buSzPts val="1100"/>
              <a:buFont typeface="Arial"/>
              <a:buChar char="-"/>
            </a:pPr>
            <a:endParaRPr sz="1800" b="1" dirty="0">
              <a:solidFill>
                <a:srgbClr val="17365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Shape 279"/>
          <p:cNvSpPr>
            <a:spLocks noGrp="1"/>
          </p:cNvSpPr>
          <p:nvPr>
            <p:ph type="body" idx="1"/>
          </p:nvPr>
        </p:nvSpPr>
        <p:spPr>
          <a:xfrm>
            <a:off x="1059159" y="332656"/>
            <a:ext cx="6912768" cy="504056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65176" marR="0" lvl="0" indent="-265176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endParaRPr sz="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65176" marR="0" lvl="0" indent="-265176" algn="ctr" rtl="0">
              <a:lnSpc>
                <a:spcPct val="70000"/>
              </a:lnSpc>
              <a:spcBef>
                <a:spcPts val="1125"/>
              </a:spcBef>
              <a:spcAft>
                <a:spcPts val="0"/>
              </a:spcAft>
              <a:buClr>
                <a:schemeClr val="lt1"/>
              </a:buClr>
              <a:buSzPts val="2250"/>
              <a:buFont typeface="Arial"/>
              <a:buNone/>
            </a:pPr>
            <a:r>
              <a:rPr lang="en-US" sz="22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EJECUCION DEL PRESUPUESTO</a:t>
            </a:r>
            <a:endParaRPr/>
          </a:p>
          <a:p>
            <a:pPr marL="265176" marR="0" lvl="0" indent="-265176" algn="l" rtl="0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endParaRPr sz="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Shape 280"/>
          <p:cNvSpPr txBox="1"/>
          <p:nvPr/>
        </p:nvSpPr>
        <p:spPr>
          <a:xfrm>
            <a:off x="1259632" y="3886311"/>
            <a:ext cx="6093335" cy="369332"/>
          </a:xfrm>
          <a:prstGeom prst="rect">
            <a:avLst/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(*) </a:t>
            </a:r>
            <a:r>
              <a:rPr lang="en-US" sz="1800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Gastos</a:t>
            </a:r>
            <a:r>
              <a:rPr lang="en-US" sz="1800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no </a:t>
            </a:r>
            <a:r>
              <a:rPr lang="en-US" sz="1800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contemplados</a:t>
            </a:r>
            <a:r>
              <a:rPr lang="en-US" sz="1800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en la </a:t>
            </a:r>
            <a:r>
              <a:rPr lang="en-US" sz="1800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solicitud</a:t>
            </a:r>
            <a:r>
              <a:rPr lang="en-US" sz="1800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original</a:t>
            </a:r>
            <a:endParaRPr dirty="0"/>
          </a:p>
        </p:txBody>
      </p:sp>
      <p:sp>
        <p:nvSpPr>
          <p:cNvPr id="281" name="Shape 281"/>
          <p:cNvSpPr/>
          <p:nvPr/>
        </p:nvSpPr>
        <p:spPr>
          <a:xfrm>
            <a:off x="887593" y="4437730"/>
            <a:ext cx="7463964" cy="1816056"/>
          </a:xfrm>
          <a:prstGeom prst="snip1Rect">
            <a:avLst>
              <a:gd name="adj" fmla="val 16667"/>
            </a:avLst>
          </a:prstGeom>
          <a:gradFill>
            <a:gsLst>
              <a:gs pos="0">
                <a:srgbClr val="9FC3FF"/>
              </a:gs>
              <a:gs pos="35000">
                <a:srgbClr val="BDD5FF"/>
              </a:gs>
              <a:gs pos="100000">
                <a:srgbClr val="E4EEFF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(*) </a:t>
            </a:r>
            <a:r>
              <a:rPr lang="en-US" sz="1800" b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Two major changes </a:t>
            </a:r>
            <a:r>
              <a:rPr lang="en-US" sz="1800" dirty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happened relative to the original application</a:t>
            </a:r>
            <a:r>
              <a:rPr lang="en-US" sz="1800" dirty="0" smtClean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 dirty="0">
              <a:solidFill>
                <a:srgbClr val="17365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libri"/>
              <a:buChar char="-"/>
            </a:pPr>
            <a:r>
              <a:rPr lang="en-US" sz="1800" dirty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The </a:t>
            </a:r>
            <a:r>
              <a:rPr lang="en-US" sz="1800" b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final budget was </a:t>
            </a:r>
            <a:r>
              <a:rPr lang="en-US" sz="18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substantially reduced </a:t>
            </a:r>
            <a:r>
              <a:rPr lang="en-US" sz="1800" dirty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and therefore the budget </a:t>
            </a:r>
            <a:r>
              <a:rPr lang="en-US" sz="1800" dirty="0" smtClean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had to be </a:t>
            </a:r>
            <a:r>
              <a:rPr lang="en-US" sz="1800" b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redistributed </a:t>
            </a:r>
            <a:r>
              <a:rPr lang="en-US" sz="18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accordingly</a:t>
            </a:r>
            <a:r>
              <a:rPr lang="en-US" sz="180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prioritizing</a:t>
            </a:r>
            <a:r>
              <a:rPr lang="en-US" sz="180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smtClean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the part for </a:t>
            </a:r>
            <a:r>
              <a:rPr lang="en-US" sz="18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personnel</a:t>
            </a:r>
          </a:p>
          <a:p>
            <a:pPr marL="4572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libri"/>
              <a:buChar char="-"/>
            </a:pPr>
            <a:endParaRPr sz="300" dirty="0">
              <a:solidFill>
                <a:srgbClr val="17365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libri"/>
              <a:buChar char="-"/>
            </a:pPr>
            <a:r>
              <a:rPr lang="en-US" sz="1800" dirty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Due to </a:t>
            </a:r>
            <a:r>
              <a:rPr lang="en-US" sz="1800" dirty="0" err="1" smtClean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Asif’s</a:t>
            </a:r>
            <a:r>
              <a:rPr lang="en-US" sz="1800" dirty="0" smtClean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 departure, </a:t>
            </a:r>
            <a:r>
              <a:rPr lang="en-US" sz="18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part </a:t>
            </a:r>
            <a:r>
              <a:rPr lang="en-US" sz="1800" b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of the funds </a:t>
            </a:r>
            <a:r>
              <a:rPr lang="en-US" sz="1800" dirty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have been employed </a:t>
            </a:r>
            <a:r>
              <a:rPr lang="en-US" sz="1800" b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to hire a support research </a:t>
            </a:r>
            <a:r>
              <a:rPr lang="en-US" sz="18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engineer</a:t>
            </a:r>
            <a:r>
              <a:rPr lang="en-US" sz="1800" dirty="0" smtClean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, which was not initially contemplated</a:t>
            </a:r>
          </a:p>
          <a:p>
            <a:pPr marL="4572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libri"/>
              <a:buChar char="-"/>
            </a:pPr>
            <a:endParaRPr sz="6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82" name="Shape 282"/>
          <p:cNvGraphicFramePr/>
          <p:nvPr>
            <p:extLst>
              <p:ext uri="{D42A27DB-BD31-4B8C-83A1-F6EECF244321}">
                <p14:modId xmlns:p14="http://schemas.microsoft.com/office/powerpoint/2010/main" val="3474811835"/>
              </p:ext>
            </p:extLst>
          </p:nvPr>
        </p:nvGraphicFramePr>
        <p:xfrm>
          <a:off x="1042929" y="1052736"/>
          <a:ext cx="6945225" cy="2667925"/>
        </p:xfrm>
        <a:graphic>
          <a:graphicData uri="http://schemas.openxmlformats.org/drawingml/2006/table">
            <a:tbl>
              <a:tblPr firstRow="1" bandRow="1">
                <a:noFill/>
                <a:tableStyleId>{8581173E-108F-46E5-A6B1-3EEBC8936CB2}</a:tableStyleId>
              </a:tblPr>
              <a:tblGrid>
                <a:gridCol w="3011650"/>
                <a:gridCol w="2149300"/>
                <a:gridCol w="1784275"/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chemeClr val="dk1"/>
                          </a:solidFill>
                        </a:rPr>
                        <a:t>Concepto</a:t>
                      </a:r>
                      <a:endParaRPr sz="1800" b="1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B7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chemeClr val="dk1"/>
                          </a:solidFill>
                        </a:rPr>
                        <a:t>Ejecutado: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chemeClr val="dk1"/>
                          </a:solidFill>
                        </a:rPr>
                        <a:t> Cantidad y (%)</a:t>
                      </a:r>
                      <a:endParaRPr sz="1800" b="1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7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chemeClr val="dk1"/>
                          </a:solidFill>
                        </a:rPr>
                        <a:t>Existen cambios relevantes respecto a solicitud original? (*)</a:t>
                      </a:r>
                      <a:endParaRPr sz="1400" b="1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B7CCE4"/>
                    </a:solidFill>
                  </a:tcPr>
                </a:tc>
              </a:tr>
              <a:tr h="3971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Inventariable</a:t>
                      </a:r>
                      <a:endParaRPr sz="1800"/>
                    </a:p>
                  </a:txBody>
                  <a:tcPr marL="91450" marR="91450" marT="45725" marB="45725"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B7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 smtClean="0">
                          <a:solidFill>
                            <a:srgbClr val="000000"/>
                          </a:solidFill>
                        </a:rPr>
                        <a:t>2.203,38 € (2.6%)</a:t>
                      </a:r>
                      <a:endParaRPr sz="1800" dirty="0">
                        <a:solidFill>
                          <a:srgbClr val="000000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7CCE4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B7CCE4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Personal</a:t>
                      </a:r>
                      <a:endParaRPr sz="1800"/>
                    </a:p>
                  </a:txBody>
                  <a:tcPr marL="91450" marR="91450" marT="45725" marB="45725"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B7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 smtClean="0">
                          <a:solidFill>
                            <a:srgbClr val="000000"/>
                          </a:solidFill>
                        </a:rPr>
                        <a:t>74,667 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</a:rPr>
                        <a:t>€ 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</a:rPr>
                        <a:t>(88.8%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</a:rPr>
                        <a:t>)</a:t>
                      </a:r>
                      <a:endParaRPr sz="1800" dirty="0">
                        <a:solidFill>
                          <a:srgbClr val="000000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7CCE4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B7CCE4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Fungible</a:t>
                      </a:r>
                      <a:endParaRPr sz="1800"/>
                    </a:p>
                  </a:txBody>
                  <a:tcPr marL="91450" marR="91450" marT="45725" marB="45725"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B7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 smtClean="0">
                          <a:solidFill>
                            <a:srgbClr val="000000"/>
                          </a:solidFill>
                        </a:rPr>
                        <a:t>0</a:t>
                      </a:r>
                      <a:r>
                        <a:rPr lang="en-US" sz="1800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</a:rPr>
                        <a:t>€ (0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</a:rPr>
                        <a:t>%)</a:t>
                      </a:r>
                      <a:endParaRPr sz="1800" dirty="0">
                        <a:solidFill>
                          <a:srgbClr val="000000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7CCE4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B7CCE4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Viajes y dietas</a:t>
                      </a:r>
                      <a:endParaRPr sz="1800"/>
                    </a:p>
                  </a:txBody>
                  <a:tcPr marL="91450" marR="91450" marT="45725" marB="45725">
                    <a:solidFill>
                      <a:srgbClr val="B7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 smtClean="0">
                          <a:solidFill>
                            <a:srgbClr val="000000"/>
                          </a:solidFill>
                        </a:rPr>
                        <a:t>502 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</a:rPr>
                        <a:t>€ 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</a:rPr>
                        <a:t>(0.6%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</a:rPr>
                        <a:t>)</a:t>
                      </a:r>
                      <a:endParaRPr sz="1800" dirty="0">
                        <a:solidFill>
                          <a:srgbClr val="000000"/>
                        </a:solidFill>
                      </a:endParaRPr>
                    </a:p>
                  </a:txBody>
                  <a:tcPr marL="91450" marR="91450" marT="45725" marB="45725"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B7CCE4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 marL="91450" marR="91450" marT="45725" marB="45725">
                    <a:solidFill>
                      <a:srgbClr val="B7CCE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>
            <a:spLocks noGrp="1"/>
          </p:cNvSpPr>
          <p:nvPr>
            <p:ph type="body" idx="1"/>
          </p:nvPr>
        </p:nvSpPr>
        <p:spPr>
          <a:xfrm>
            <a:off x="1187624" y="392286"/>
            <a:ext cx="6912768" cy="72008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65176" marR="0" lvl="0" indent="-265176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endParaRPr sz="8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65176" marR="0" lvl="0" indent="-265176" algn="ctr" rtl="0">
              <a:lnSpc>
                <a:spcPct val="70000"/>
              </a:lnSpc>
              <a:spcBef>
                <a:spcPts val="1125"/>
              </a:spcBef>
              <a:spcAft>
                <a:spcPts val="0"/>
              </a:spcAft>
              <a:buClr>
                <a:schemeClr val="lt1"/>
              </a:buClr>
              <a:buSzPts val="2250"/>
              <a:buFont typeface="Arial"/>
              <a:buNone/>
            </a:pPr>
            <a:r>
              <a:rPr lang="en-US" sz="225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PLANTEAMIENTO FUTURO</a:t>
            </a:r>
            <a:endParaRPr dirty="0"/>
          </a:p>
          <a:p>
            <a:pPr marL="265176" marR="0" lvl="0" indent="-265176" algn="l" rtl="0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endParaRPr sz="8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" name="Shape 2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29475" y="2160860"/>
            <a:ext cx="4118926" cy="29301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91" name="Shape 291"/>
          <p:cNvCxnSpPr/>
          <p:nvPr/>
        </p:nvCxnSpPr>
        <p:spPr>
          <a:xfrm rot="10800000" flipH="1">
            <a:off x="5636100" y="3328360"/>
            <a:ext cx="388200" cy="12900"/>
          </a:xfrm>
          <a:prstGeom prst="straightConnector1">
            <a:avLst/>
          </a:prstGeom>
          <a:noFill/>
          <a:ln w="28575" cap="flat" cmpd="sng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2" name="Shape 292"/>
          <p:cNvSpPr txBox="1"/>
          <p:nvPr/>
        </p:nvSpPr>
        <p:spPr>
          <a:xfrm>
            <a:off x="5150263" y="2870485"/>
            <a:ext cx="2035500" cy="8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00FF00"/>
                </a:solidFill>
              </a:rPr>
              <a:t>HIATUS</a:t>
            </a:r>
            <a:endParaRPr sz="1600" b="1">
              <a:solidFill>
                <a:srgbClr val="00FF00"/>
              </a:solidFill>
            </a:endParaRPr>
          </a:p>
        </p:txBody>
      </p:sp>
      <p:cxnSp>
        <p:nvCxnSpPr>
          <p:cNvPr id="293" name="Shape 293"/>
          <p:cNvCxnSpPr/>
          <p:nvPr/>
        </p:nvCxnSpPr>
        <p:spPr>
          <a:xfrm rot="10800000" flipH="1">
            <a:off x="6036000" y="2986285"/>
            <a:ext cx="90600" cy="4707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4" name="Shape 294"/>
          <p:cNvSpPr txBox="1"/>
          <p:nvPr/>
        </p:nvSpPr>
        <p:spPr>
          <a:xfrm>
            <a:off x="6172188" y="2833885"/>
            <a:ext cx="2035500" cy="8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FF0000"/>
                </a:solidFill>
              </a:rPr>
              <a:t>Warming acceleration</a:t>
            </a:r>
            <a:endParaRPr sz="1600" b="1">
              <a:solidFill>
                <a:srgbClr val="FF0000"/>
              </a:solidFill>
            </a:endParaRPr>
          </a:p>
        </p:txBody>
      </p:sp>
      <p:sp>
        <p:nvSpPr>
          <p:cNvPr id="295" name="Shape 295"/>
          <p:cNvSpPr txBox="1"/>
          <p:nvPr/>
        </p:nvSpPr>
        <p:spPr>
          <a:xfrm>
            <a:off x="808050" y="1340360"/>
            <a:ext cx="72978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42900" lvl="0" indent="-34290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latin typeface="Calibri"/>
                <a:ea typeface="Calibri"/>
                <a:cs typeface="Calibri"/>
                <a:sym typeface="Calibri"/>
              </a:rPr>
              <a:t>The HIATUS period in global temperatures ceased in 2015, and since then we are experiencing a global warming acceleration</a:t>
            </a:r>
            <a:endParaRPr sz="20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Shape 296"/>
          <p:cNvSpPr txBox="1"/>
          <p:nvPr/>
        </p:nvSpPr>
        <p:spPr>
          <a:xfrm>
            <a:off x="362350" y="5189340"/>
            <a:ext cx="83850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42900" lvl="0" indent="-34290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latin typeface="Calibri"/>
                <a:ea typeface="Calibri"/>
                <a:cs typeface="Calibri"/>
                <a:sym typeface="Calibri"/>
              </a:rPr>
              <a:t>Following our work within the HIATUS project, we will explore the predictability of the accelerated warming (expected to have stronger climate impacts) and investigate the mechanisms underlying</a:t>
            </a:r>
            <a:endParaRPr sz="2000" b="1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>
            <a:spLocks noGrp="1"/>
          </p:cNvSpPr>
          <p:nvPr>
            <p:ph type="body" idx="1"/>
          </p:nvPr>
        </p:nvSpPr>
        <p:spPr>
          <a:xfrm>
            <a:off x="1187624" y="692696"/>
            <a:ext cx="6912768" cy="72008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65176" marR="0" lvl="0" indent="-265176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endParaRPr sz="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65176" marR="0" lvl="0" indent="-265176" algn="ctr" rtl="0">
              <a:lnSpc>
                <a:spcPct val="70000"/>
              </a:lnSpc>
              <a:spcBef>
                <a:spcPts val="1125"/>
              </a:spcBef>
              <a:spcAft>
                <a:spcPts val="0"/>
              </a:spcAft>
              <a:buClr>
                <a:schemeClr val="lt1"/>
              </a:buClr>
              <a:buSzPts val="2250"/>
              <a:buFont typeface="Arial"/>
              <a:buNone/>
            </a:pPr>
            <a:r>
              <a:rPr lang="en-US" sz="22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PARTICIPANTES</a:t>
            </a:r>
            <a:endParaRPr/>
          </a:p>
          <a:p>
            <a:pPr marL="265176" marR="0" lvl="0" indent="-265176" algn="l" rtl="0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endParaRPr sz="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Shape 124"/>
          <p:cNvSpPr/>
          <p:nvPr/>
        </p:nvSpPr>
        <p:spPr>
          <a:xfrm>
            <a:off x="1047750" y="1490675"/>
            <a:ext cx="7696200" cy="37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Entidades participantes</a:t>
            </a: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Barcelona Supercomputing Center</a:t>
            </a: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40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Equipo de investigación</a:t>
            </a: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Mujeres: </a:t>
            </a:r>
            <a:r>
              <a:rPr lang="en-US" sz="2400" b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Virginie Guemas, Isadora Christel Jimenez</a:t>
            </a:r>
            <a:endParaRPr sz="2400" b="1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Hombres: </a:t>
            </a:r>
            <a:r>
              <a:rPr lang="en-US" sz="2400" b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Neven Fuckar</a:t>
            </a: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en-US" sz="24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baja</a:t>
            </a: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), Muhammad Asif (</a:t>
            </a:r>
            <a:r>
              <a:rPr lang="en-US" sz="24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baja</a:t>
            </a: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), </a:t>
            </a:r>
            <a:r>
              <a:rPr lang="en-US" sz="2400" b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Louis-Philippe Caron (en trámite de incorporación)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40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Equipo de trabajo</a:t>
            </a: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Mujeres: Niti Mishra (</a:t>
            </a:r>
            <a:r>
              <a:rPr lang="en-US" sz="24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baja</a:t>
            </a: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), Margarida Samsó Cabré, </a:t>
            </a:r>
            <a:r>
              <a:rPr lang="en-US" sz="2400" b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Eleftheria Exarchou </a:t>
            </a:r>
            <a:endParaRPr sz="2400" b="1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Hombres: </a:t>
            </a:r>
            <a:r>
              <a:rPr lang="en-US" sz="2400" b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Juan-Camilo Acosta, Albert Soret</a:t>
            </a:r>
            <a:endParaRPr sz="2400" b="1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lvl="0" indent="457200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2400" b="1">
                <a:latin typeface="Calibri"/>
                <a:ea typeface="Calibri"/>
                <a:cs typeface="Calibri"/>
                <a:sym typeface="Calibri"/>
              </a:rPr>
              <a:t>Personal tecnico - </a:t>
            </a:r>
            <a:r>
              <a:rPr lang="en-US" sz="2400" b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Ph.D.</a:t>
            </a:r>
            <a:endParaRPr sz="2400" b="1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/>
          </p:cNvSpPr>
          <p:nvPr>
            <p:ph type="body" idx="1"/>
          </p:nvPr>
        </p:nvSpPr>
        <p:spPr>
          <a:xfrm>
            <a:off x="947160" y="548680"/>
            <a:ext cx="7513272" cy="36004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65176" marR="0" lvl="0" indent="-26517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MOTIVACIÓN, HIPÓTESIS Y ESTRATEGIA DEL PROYECTO I</a:t>
            </a: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Shape 131"/>
          <p:cNvSpPr txBox="1"/>
          <p:nvPr/>
        </p:nvSpPr>
        <p:spPr>
          <a:xfrm>
            <a:off x="1258888" y="4149725"/>
            <a:ext cx="70866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215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/>
          <p:nvPr/>
        </p:nvSpPr>
        <p:spPr>
          <a:xfrm>
            <a:off x="944250" y="1088700"/>
            <a:ext cx="7255500" cy="4416900"/>
          </a:xfrm>
          <a:prstGeom prst="snip1Rect">
            <a:avLst>
              <a:gd name="adj" fmla="val 16667"/>
            </a:avLst>
          </a:prstGeom>
          <a:gradFill>
            <a:gsLst>
              <a:gs pos="0">
                <a:srgbClr val="9FC3FF"/>
              </a:gs>
              <a:gs pos="35000">
                <a:srgbClr val="BDD5FF"/>
              </a:gs>
              <a:gs pos="100000">
                <a:srgbClr val="E4EEFF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C5D8F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4" name="Shape 1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52050" y="1134900"/>
            <a:ext cx="2605301" cy="1953976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Shape 135"/>
          <p:cNvSpPr txBox="1"/>
          <p:nvPr/>
        </p:nvSpPr>
        <p:spPr>
          <a:xfrm>
            <a:off x="3966900" y="1165200"/>
            <a:ext cx="4156500" cy="150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The beginning of the 21st 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century was marked by a period 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of </a:t>
            </a:r>
            <a:r>
              <a:rPr lang="en-US" sz="2000" b="1">
                <a:latin typeface="Calibri"/>
                <a:ea typeface="Calibri"/>
                <a:cs typeface="Calibri"/>
                <a:sym typeface="Calibri"/>
              </a:rPr>
              <a:t>HIATUS</a:t>
            </a: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 or </a:t>
            </a:r>
            <a:r>
              <a:rPr lang="en-US" sz="2000" u="sng">
                <a:latin typeface="Calibri"/>
                <a:ea typeface="Calibri"/>
                <a:cs typeface="Calibri"/>
                <a:sym typeface="Calibri"/>
              </a:rPr>
              <a:t>deceleration in the global warming trend</a:t>
            </a: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, whose origin is still not completely disentangled.</a:t>
            </a:r>
            <a:r>
              <a:rPr lang="en-US" sz="2000"/>
              <a:t>  </a:t>
            </a:r>
            <a:endParaRPr sz="2000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</p:txBody>
      </p:sp>
      <p:sp>
        <p:nvSpPr>
          <p:cNvPr id="136" name="Shape 136"/>
          <p:cNvSpPr txBox="1"/>
          <p:nvPr/>
        </p:nvSpPr>
        <p:spPr>
          <a:xfrm>
            <a:off x="965500" y="3148500"/>
            <a:ext cx="4156500" cy="22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This project builds on previous results of the group, showing that the HIATUS period is predictable with </a:t>
            </a:r>
            <a:r>
              <a:rPr lang="en-US" sz="2000" u="sng">
                <a:latin typeface="Calibri"/>
                <a:ea typeface="Calibri"/>
                <a:cs typeface="Calibri"/>
                <a:sym typeface="Calibri"/>
              </a:rPr>
              <a:t>EC-Earth2.3</a:t>
            </a: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 decadal forecast system, thanks to the combined effect of initialization and the inclusion of radiative forcings. 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</p:txBody>
      </p:sp>
      <p:pic>
        <p:nvPicPr>
          <p:cNvPr id="137" name="Shape 137"/>
          <p:cNvPicPr preferRelativeResize="0"/>
          <p:nvPr/>
        </p:nvPicPr>
        <p:blipFill rotWithShape="1">
          <a:blip r:embed="rId4">
            <a:alphaModFix/>
          </a:blip>
          <a:srcRect l="5579" r="5579"/>
          <a:stretch/>
        </p:blipFill>
        <p:spPr>
          <a:xfrm>
            <a:off x="4990901" y="3126487"/>
            <a:ext cx="3172275" cy="2379213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Shape 138"/>
          <p:cNvSpPr txBox="1"/>
          <p:nvPr/>
        </p:nvSpPr>
        <p:spPr>
          <a:xfrm>
            <a:off x="5392950" y="2784075"/>
            <a:ext cx="2806800" cy="51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999999"/>
                </a:solidFill>
              </a:rPr>
              <a:t>Guemas et al. (2013)</a:t>
            </a:r>
            <a:endParaRPr sz="2000">
              <a:solidFill>
                <a:srgbClr val="999999"/>
              </a:solidFill>
            </a:endParaRPr>
          </a:p>
        </p:txBody>
      </p:sp>
      <p:sp>
        <p:nvSpPr>
          <p:cNvPr id="139" name="Shape 139"/>
          <p:cNvSpPr txBox="1"/>
          <p:nvPr/>
        </p:nvSpPr>
        <p:spPr>
          <a:xfrm>
            <a:off x="182000" y="5436725"/>
            <a:ext cx="8842800" cy="9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project questions about the </a:t>
            </a:r>
            <a:r>
              <a:rPr lang="en-US" sz="200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key contributions</a:t>
            </a:r>
            <a:r>
              <a:rPr lang="en-US" sz="20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that lead to the HIATUS, and proposes a set of </a:t>
            </a:r>
            <a:r>
              <a:rPr lang="en-US" sz="200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tailored experiments</a:t>
            </a:r>
            <a:r>
              <a:rPr lang="en-US" sz="20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to address their separate roles </a:t>
            </a:r>
            <a:endParaRPr i="1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>
            <a:spLocks noGrp="1"/>
          </p:cNvSpPr>
          <p:nvPr>
            <p:ph type="body" idx="1"/>
          </p:nvPr>
        </p:nvSpPr>
        <p:spPr>
          <a:xfrm>
            <a:off x="1115616" y="188640"/>
            <a:ext cx="6912768" cy="72008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65176" marR="0" lvl="0" indent="-265176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50"/>
              <a:buFont typeface="Arial"/>
              <a:buNone/>
            </a:pPr>
            <a:r>
              <a:rPr lang="en-US" sz="22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OBJETIVOS PROPUESTOS Y ALCANZADOS</a:t>
            </a:r>
            <a:endParaRPr sz="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Shape 146"/>
          <p:cNvSpPr txBox="1"/>
          <p:nvPr/>
        </p:nvSpPr>
        <p:spPr>
          <a:xfrm>
            <a:off x="250350" y="1216025"/>
            <a:ext cx="8781600" cy="361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Obj.1: </a:t>
            </a:r>
            <a:r>
              <a:rPr lang="en-US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Generate new EC-Earth 3 retrospective cl</a:t>
            </a:r>
            <a:r>
              <a:rPr lang="en-US" sz="2100">
                <a:latin typeface="Calibri"/>
                <a:ea typeface="Calibri"/>
                <a:cs typeface="Calibri"/>
                <a:sym typeface="Calibri"/>
              </a:rPr>
              <a:t>imate prediction (</a:t>
            </a:r>
            <a:r>
              <a:rPr lang="en-US" sz="2100">
                <a:solidFill>
                  <a:srgbClr val="FF9900"/>
                </a:solidFill>
                <a:latin typeface="Calibri"/>
                <a:ea typeface="Calibri"/>
                <a:cs typeface="Calibri"/>
                <a:sym typeface="Calibri"/>
              </a:rPr>
              <a:t>40%</a:t>
            </a:r>
            <a:r>
              <a:rPr lang="en-US" sz="2100">
                <a:latin typeface="Calibri"/>
                <a:ea typeface="Calibri"/>
                <a:cs typeface="Calibri"/>
                <a:sym typeface="Calibri"/>
              </a:rPr>
              <a:t>)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6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100" b="1">
                <a:latin typeface="Calibri"/>
                <a:ea typeface="Calibri"/>
                <a:cs typeface="Calibri"/>
                <a:sym typeface="Calibri"/>
              </a:rPr>
              <a:t>Obj.2:</a:t>
            </a:r>
            <a:r>
              <a:rPr lang="en-US" sz="2100">
                <a:latin typeface="Calibri"/>
                <a:ea typeface="Calibri"/>
                <a:cs typeface="Calibri"/>
                <a:sym typeface="Calibri"/>
              </a:rPr>
              <a:t> Investigate the mechanisms for increased ocean heat uptake (</a:t>
            </a:r>
            <a:r>
              <a:rPr lang="en-US" sz="2100">
                <a:solidFill>
                  <a:srgbClr val="FF9900"/>
                </a:solidFill>
                <a:latin typeface="Calibri"/>
                <a:ea typeface="Calibri"/>
                <a:cs typeface="Calibri"/>
                <a:sym typeface="Calibri"/>
              </a:rPr>
              <a:t>70%</a:t>
            </a:r>
            <a:r>
              <a:rPr lang="en-US" sz="2100">
                <a:latin typeface="Calibri"/>
                <a:ea typeface="Calibri"/>
                <a:cs typeface="Calibri"/>
                <a:sym typeface="Calibri"/>
              </a:rPr>
              <a:t>)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6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100" b="1">
                <a:latin typeface="Calibri"/>
                <a:ea typeface="Calibri"/>
                <a:cs typeface="Calibri"/>
                <a:sym typeface="Calibri"/>
              </a:rPr>
              <a:t>Obj.3: </a:t>
            </a:r>
            <a:r>
              <a:rPr lang="en-US" sz="2100">
                <a:latin typeface="Calibri"/>
                <a:ea typeface="Calibri"/>
                <a:cs typeface="Calibri"/>
                <a:sym typeface="Calibri"/>
              </a:rPr>
              <a:t>Carry out robust identification of ocean heat content mechanisms through sensitivity experiments (</a:t>
            </a:r>
            <a:r>
              <a:rPr lang="en-US" sz="2100">
                <a:solidFill>
                  <a:srgbClr val="FF9900"/>
                </a:solidFill>
                <a:latin typeface="Calibri"/>
                <a:ea typeface="Calibri"/>
                <a:cs typeface="Calibri"/>
                <a:sym typeface="Calibri"/>
              </a:rPr>
              <a:t>80%</a:t>
            </a:r>
            <a:r>
              <a:rPr lang="en-US" sz="2100">
                <a:latin typeface="Calibri"/>
                <a:ea typeface="Calibri"/>
                <a:cs typeface="Calibri"/>
                <a:sym typeface="Calibri"/>
              </a:rPr>
              <a:t>)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6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100" b="1">
                <a:latin typeface="Calibri"/>
                <a:ea typeface="Calibri"/>
                <a:cs typeface="Calibri"/>
                <a:sym typeface="Calibri"/>
              </a:rPr>
              <a:t>Obj.4:</a:t>
            </a:r>
            <a:r>
              <a:rPr lang="en-US" sz="2100">
                <a:latin typeface="Calibri"/>
                <a:ea typeface="Calibri"/>
                <a:cs typeface="Calibri"/>
                <a:sym typeface="Calibri"/>
              </a:rPr>
              <a:t> Disentangle the role from minor volcanic eruptions (</a:t>
            </a:r>
            <a:r>
              <a:rPr lang="en-US" sz="2100">
                <a:solidFill>
                  <a:srgbClr val="FF9900"/>
                </a:solidFill>
                <a:latin typeface="Calibri"/>
                <a:ea typeface="Calibri"/>
                <a:cs typeface="Calibri"/>
                <a:sym typeface="Calibri"/>
              </a:rPr>
              <a:t>50%</a:t>
            </a:r>
            <a:r>
              <a:rPr lang="en-US" sz="2100">
                <a:latin typeface="Calibri"/>
                <a:ea typeface="Calibri"/>
                <a:cs typeface="Calibri"/>
                <a:sym typeface="Calibri"/>
              </a:rPr>
              <a:t>)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6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100" b="1">
                <a:latin typeface="Calibri"/>
                <a:ea typeface="Calibri"/>
                <a:cs typeface="Calibri"/>
                <a:sym typeface="Calibri"/>
              </a:rPr>
              <a:t>Obj.5:</a:t>
            </a:r>
            <a:r>
              <a:rPr lang="en-US" sz="2100">
                <a:latin typeface="Calibri"/>
                <a:ea typeface="Calibri"/>
                <a:cs typeface="Calibri"/>
                <a:sym typeface="Calibri"/>
              </a:rPr>
              <a:t> Produce climate prediction for the 2018-2028 period (</a:t>
            </a:r>
            <a:r>
              <a:rPr lang="en-US" sz="2100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100%</a:t>
            </a:r>
            <a:r>
              <a:rPr lang="en-US" sz="2100">
                <a:latin typeface="Calibri"/>
                <a:ea typeface="Calibri"/>
                <a:cs typeface="Calibri"/>
                <a:sym typeface="Calibri"/>
              </a:rPr>
              <a:t>)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6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100" b="1">
                <a:latin typeface="Calibri"/>
                <a:ea typeface="Calibri"/>
                <a:cs typeface="Calibri"/>
                <a:sym typeface="Calibri"/>
              </a:rPr>
              <a:t>Obj.6: </a:t>
            </a:r>
            <a:r>
              <a:rPr lang="en-US" sz="2100">
                <a:latin typeface="Calibri"/>
                <a:ea typeface="Calibri"/>
                <a:cs typeface="Calibri"/>
                <a:sym typeface="Calibri"/>
              </a:rPr>
              <a:t>Develop a climate service for the agriculture sector (</a:t>
            </a:r>
            <a:r>
              <a:rPr lang="en-US" sz="2100">
                <a:solidFill>
                  <a:srgbClr val="FF9900"/>
                </a:solidFill>
                <a:latin typeface="Calibri"/>
                <a:ea typeface="Calibri"/>
                <a:cs typeface="Calibri"/>
                <a:sym typeface="Calibri"/>
              </a:rPr>
              <a:t>70%</a:t>
            </a:r>
            <a:r>
              <a:rPr lang="en-US" sz="2100">
                <a:latin typeface="Calibri"/>
                <a:ea typeface="Calibri"/>
                <a:cs typeface="Calibri"/>
                <a:sym typeface="Calibri"/>
              </a:rPr>
              <a:t>)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000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457200" algn="l" rtl="0">
              <a:spcBef>
                <a:spcPts val="1000"/>
              </a:spcBef>
              <a:spcAft>
                <a:spcPts val="1000"/>
              </a:spcAft>
              <a:buNone/>
            </a:pP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Shape 147"/>
          <p:cNvSpPr txBox="1"/>
          <p:nvPr/>
        </p:nvSpPr>
        <p:spPr>
          <a:xfrm>
            <a:off x="378175" y="5268500"/>
            <a:ext cx="8501400" cy="12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000" b="1">
                <a:latin typeface="Calibri"/>
                <a:ea typeface="Calibri"/>
                <a:cs typeface="Calibri"/>
                <a:sym typeface="Calibri"/>
              </a:rPr>
              <a:t>All the objectives are expected to be accomplished by the end of the project</a:t>
            </a:r>
            <a:endParaRPr sz="2000" b="1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/>
          <p:nvPr/>
        </p:nvSpPr>
        <p:spPr>
          <a:xfrm>
            <a:off x="312175" y="1072925"/>
            <a:ext cx="8571900" cy="49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WP 1: </a:t>
            </a:r>
            <a:r>
              <a:rPr lang="en-US" sz="20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EC-Earth 3 retrospective climate prediction</a:t>
            </a:r>
            <a:endParaRPr sz="2000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Evaluation of the decadal skill of EC-Earth 3 and its ability to capture the HIATUS has been postponed due to </a:t>
            </a:r>
            <a:r>
              <a:rPr lang="en-US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delay in model release </a:t>
            </a: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(currently in the final tuning phase</a:t>
            </a:r>
            <a:r>
              <a:rPr lang="en-US" sz="2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</a:p>
          <a:p>
            <a:pPr marL="457200" marR="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endParaRPr sz="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Obtained necessary </a:t>
            </a:r>
            <a:r>
              <a:rPr lang="en-US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computing time through PRACE project</a:t>
            </a: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(~25 </a:t>
            </a:r>
            <a:r>
              <a:rPr lang="en-US" sz="20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Mh</a:t>
            </a:r>
            <a:r>
              <a:rPr lang="en-US" sz="2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</a:p>
          <a:p>
            <a:pPr marL="457200" marR="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endParaRPr sz="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required </a:t>
            </a:r>
            <a:r>
              <a:rPr lang="en-US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workflow</a:t>
            </a: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has been put in place and </a:t>
            </a:r>
            <a:r>
              <a:rPr lang="en-US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tested through </a:t>
            </a:r>
            <a:r>
              <a:rPr lang="en-US" sz="20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production </a:t>
            </a:r>
            <a:r>
              <a:rPr lang="en-US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of </a:t>
            </a:r>
            <a:r>
              <a:rPr lang="en-US" sz="2000" b="1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seasonal forecasts</a:t>
            </a: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with a preliminary version of model. </a:t>
            </a:r>
            <a:endParaRPr lang="en-US" sz="20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endParaRPr sz="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These seasonal forecasts have been used to link the record-breaking loss of Arctic sea ice in 2016 with extreme dry conditions over Europe: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4" name="Shape 154"/>
          <p:cNvPicPr preferRelativeResize="0"/>
          <p:nvPr/>
        </p:nvPicPr>
        <p:blipFill rotWithShape="1">
          <a:blip r:embed="rId3">
            <a:alphaModFix/>
          </a:blip>
          <a:srcRect t="11948"/>
          <a:stretch/>
        </p:blipFill>
        <p:spPr>
          <a:xfrm>
            <a:off x="4364409" y="4673275"/>
            <a:ext cx="4155775" cy="1753814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Shape 155"/>
          <p:cNvSpPr txBox="1"/>
          <p:nvPr/>
        </p:nvSpPr>
        <p:spPr>
          <a:xfrm>
            <a:off x="477926" y="3966068"/>
            <a:ext cx="398738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just"/>
            <a:r>
              <a:rPr lang="en-US" sz="1600" i="1" dirty="0">
                <a:solidFill>
                  <a:srgbClr val="1F497D"/>
                </a:solidFill>
                <a:latin typeface="Calibri"/>
                <a:cs typeface="Calibri"/>
              </a:rPr>
              <a:t>Acosta et al</a:t>
            </a:r>
            <a:r>
              <a:rPr lang="en-US" sz="1600" i="1" dirty="0" smtClean="0">
                <a:solidFill>
                  <a:srgbClr val="1F497D"/>
                </a:solidFill>
                <a:latin typeface="Calibri"/>
                <a:cs typeface="Calibri"/>
              </a:rPr>
              <a:t>. “</a:t>
            </a:r>
            <a:r>
              <a:rPr lang="es-ES" sz="1600" i="1" dirty="0" err="1" smtClean="0">
                <a:solidFill>
                  <a:srgbClr val="1F497D"/>
                </a:solidFill>
                <a:latin typeface="Calibri"/>
                <a:cs typeface="Calibri"/>
              </a:rPr>
              <a:t>December</a:t>
            </a:r>
            <a:r>
              <a:rPr lang="es-ES" sz="1600" i="1" dirty="0" smtClean="0">
                <a:solidFill>
                  <a:srgbClr val="1F497D"/>
                </a:solidFill>
                <a:latin typeface="Calibri"/>
                <a:cs typeface="Calibri"/>
              </a:rPr>
              <a:t> 2016</a:t>
            </a:r>
            <a:r>
              <a:rPr lang="es-ES" sz="1600" i="1" dirty="0">
                <a:solidFill>
                  <a:srgbClr val="1F497D"/>
                </a:solidFill>
                <a:latin typeface="Calibri"/>
                <a:cs typeface="Calibri"/>
              </a:rPr>
              <a:t>: </a:t>
            </a:r>
            <a:r>
              <a:rPr lang="es-ES" sz="1600" i="1" dirty="0" err="1">
                <a:solidFill>
                  <a:srgbClr val="1F497D"/>
                </a:solidFill>
                <a:latin typeface="Calibri"/>
                <a:cs typeface="Calibri"/>
              </a:rPr>
              <a:t>linking</a:t>
            </a:r>
            <a:r>
              <a:rPr lang="es-ES" sz="1600" i="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lang="es-ES" sz="1600" i="1" dirty="0" err="1">
                <a:solidFill>
                  <a:srgbClr val="1F497D"/>
                </a:solidFill>
                <a:latin typeface="Calibri"/>
                <a:cs typeface="Calibri"/>
              </a:rPr>
              <a:t>the</a:t>
            </a:r>
            <a:r>
              <a:rPr lang="es-ES" sz="1600" i="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lang="es-ES" sz="1600" i="1" dirty="0" err="1">
                <a:solidFill>
                  <a:srgbClr val="1F497D"/>
                </a:solidFill>
                <a:latin typeface="Calibri"/>
                <a:cs typeface="Calibri"/>
              </a:rPr>
              <a:t>lowest</a:t>
            </a:r>
            <a:r>
              <a:rPr lang="es-ES" sz="1600" i="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lang="es-ES" sz="1600" i="1" dirty="0" err="1">
                <a:solidFill>
                  <a:srgbClr val="1F497D"/>
                </a:solidFill>
                <a:latin typeface="Calibri"/>
                <a:cs typeface="Calibri"/>
              </a:rPr>
              <a:t>Arctic</a:t>
            </a:r>
            <a:r>
              <a:rPr lang="es-ES" sz="1600" i="1" dirty="0">
                <a:solidFill>
                  <a:srgbClr val="1F497D"/>
                </a:solidFill>
                <a:latin typeface="Calibri"/>
                <a:cs typeface="Calibri"/>
              </a:rPr>
              <a:t> sea-ice </a:t>
            </a:r>
            <a:r>
              <a:rPr lang="es-ES" sz="1600" i="1" dirty="0" err="1">
                <a:solidFill>
                  <a:srgbClr val="1F497D"/>
                </a:solidFill>
                <a:latin typeface="Calibri"/>
                <a:cs typeface="Calibri"/>
              </a:rPr>
              <a:t>extent</a:t>
            </a:r>
            <a:r>
              <a:rPr lang="es-ES" sz="1600" i="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lang="es-ES" sz="1600" i="1" dirty="0" err="1">
                <a:solidFill>
                  <a:srgbClr val="1F497D"/>
                </a:solidFill>
                <a:latin typeface="Calibri"/>
                <a:cs typeface="Calibri"/>
              </a:rPr>
              <a:t>on</a:t>
            </a:r>
            <a:r>
              <a:rPr lang="es-ES" sz="1600" i="1" dirty="0">
                <a:solidFill>
                  <a:srgbClr val="1F497D"/>
                </a:solidFill>
                <a:latin typeface="Calibri"/>
                <a:cs typeface="Calibri"/>
              </a:rPr>
              <a:t> record </a:t>
            </a:r>
            <a:r>
              <a:rPr lang="es-ES" sz="1600" i="1" dirty="0" err="1">
                <a:solidFill>
                  <a:srgbClr val="1F497D"/>
                </a:solidFill>
                <a:latin typeface="Calibri"/>
                <a:cs typeface="Calibri"/>
              </a:rPr>
              <a:t>with</a:t>
            </a:r>
            <a:r>
              <a:rPr lang="es-ES" sz="1600" i="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lang="es-ES" sz="1600" i="1" dirty="0" err="1">
                <a:solidFill>
                  <a:srgbClr val="1F497D"/>
                </a:solidFill>
                <a:latin typeface="Calibri"/>
                <a:cs typeface="Calibri"/>
              </a:rPr>
              <a:t>the</a:t>
            </a:r>
            <a:r>
              <a:rPr lang="es-ES" sz="1600" i="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lang="es-ES" sz="1600" i="1" dirty="0" err="1" smtClean="0">
                <a:solidFill>
                  <a:srgbClr val="1F497D"/>
                </a:solidFill>
                <a:latin typeface="Calibri"/>
                <a:cs typeface="Calibri"/>
              </a:rPr>
              <a:t>lowest</a:t>
            </a:r>
            <a:r>
              <a:rPr lang="es-ES" sz="1600" i="1" dirty="0" smtClean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lang="es-ES" sz="1600" i="1" dirty="0" err="1" smtClean="0">
                <a:solidFill>
                  <a:srgbClr val="1F497D"/>
                </a:solidFill>
                <a:latin typeface="Calibri"/>
                <a:cs typeface="Calibri"/>
              </a:rPr>
              <a:t>European</a:t>
            </a:r>
            <a:r>
              <a:rPr lang="es-ES" sz="1600" i="1" dirty="0" smtClean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lang="es-ES" sz="1600" i="1" dirty="0" err="1">
                <a:solidFill>
                  <a:srgbClr val="1F497D"/>
                </a:solidFill>
                <a:latin typeface="Calibri"/>
                <a:cs typeface="Calibri"/>
              </a:rPr>
              <a:t>precipitation</a:t>
            </a:r>
            <a:r>
              <a:rPr lang="es-ES" sz="1600" i="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lang="es-ES" sz="1600" i="1" dirty="0" err="1">
                <a:solidFill>
                  <a:srgbClr val="1F497D"/>
                </a:solidFill>
                <a:latin typeface="Calibri"/>
                <a:cs typeface="Calibri"/>
              </a:rPr>
              <a:t>event</a:t>
            </a:r>
            <a:r>
              <a:rPr lang="es-ES" sz="1600" i="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lang="es-ES" sz="1600" i="1" dirty="0" err="1">
                <a:solidFill>
                  <a:srgbClr val="1F497D"/>
                </a:solidFill>
                <a:latin typeface="Calibri"/>
                <a:cs typeface="Calibri"/>
              </a:rPr>
              <a:t>on</a:t>
            </a:r>
            <a:r>
              <a:rPr lang="es-ES" sz="1600" i="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lang="es-ES" sz="1600" i="1" dirty="0" smtClean="0">
                <a:solidFill>
                  <a:srgbClr val="1F497D"/>
                </a:solidFill>
                <a:latin typeface="Calibri"/>
                <a:cs typeface="Calibri"/>
              </a:rPr>
              <a:t>record”</a:t>
            </a:r>
            <a:r>
              <a:rPr lang="en-US" sz="1600" i="1" dirty="0" smtClean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lang="en-US" sz="1600" i="1" dirty="0">
                <a:solidFill>
                  <a:srgbClr val="1F497D"/>
                </a:solidFill>
                <a:latin typeface="Calibri"/>
                <a:cs typeface="Calibri"/>
              </a:rPr>
              <a:t>(Under review </a:t>
            </a:r>
            <a:r>
              <a:rPr lang="en-US" sz="1600" i="1" dirty="0" smtClean="0">
                <a:solidFill>
                  <a:srgbClr val="1F497D"/>
                </a:solidFill>
                <a:latin typeface="Calibri"/>
                <a:cs typeface="Calibri"/>
              </a:rPr>
              <a:t>in BAMS.</a:t>
            </a:r>
            <a:r>
              <a:rPr lang="en-US" sz="1600" i="1" dirty="0">
                <a:solidFill>
                  <a:srgbClr val="1F497D"/>
                </a:solidFill>
                <a:latin typeface="Calibri"/>
                <a:cs typeface="Calibri"/>
              </a:rPr>
              <a:t>)</a:t>
            </a:r>
            <a:endParaRPr sz="1600" i="1" dirty="0">
              <a:solidFill>
                <a:srgbClr val="1F497D"/>
              </a:solidFill>
              <a:latin typeface="Calibri"/>
              <a:cs typeface="Calibri"/>
            </a:endParaRPr>
          </a:p>
        </p:txBody>
      </p:sp>
      <p:sp>
        <p:nvSpPr>
          <p:cNvPr id="156" name="Shape 156"/>
          <p:cNvSpPr>
            <a:spLocks noGrp="1"/>
          </p:cNvSpPr>
          <p:nvPr>
            <p:ph type="body" idx="1"/>
          </p:nvPr>
        </p:nvSpPr>
        <p:spPr>
          <a:xfrm>
            <a:off x="1115612" y="187200"/>
            <a:ext cx="6912900" cy="7200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38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65176" marR="0" lvl="0" indent="-265176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endParaRPr sz="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65176" marR="0" lvl="0" indent="-265176" algn="ctr" rtl="0">
              <a:lnSpc>
                <a:spcPct val="7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RESULTADOS CIENTÍFICO-TÉCNICOS</a:t>
            </a:r>
            <a:endParaRPr sz="225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65176" marR="0" lvl="0" indent="-265176" algn="l" rtl="0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endParaRPr sz="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Shape 157"/>
          <p:cNvSpPr txBox="1"/>
          <p:nvPr/>
        </p:nvSpPr>
        <p:spPr>
          <a:xfrm>
            <a:off x="4635980" y="4261690"/>
            <a:ext cx="4374600" cy="8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1F497D"/>
                </a:solidFill>
              </a:rPr>
              <a:t>Observed SIC       Observed SLP &amp; T2M</a:t>
            </a:r>
            <a:endParaRPr sz="1600" b="1" dirty="0">
              <a:solidFill>
                <a:srgbClr val="1F497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 txBox="1"/>
          <p:nvPr/>
        </p:nvSpPr>
        <p:spPr>
          <a:xfrm>
            <a:off x="258975" y="1076600"/>
            <a:ext cx="8708400" cy="457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WP 2: </a:t>
            </a:r>
            <a:r>
              <a:rPr lang="en-US" sz="20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Potential mechanisms for increased ocean heat uptake (OHU)</a:t>
            </a:r>
            <a:endParaRPr sz="2000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latin typeface="Calibri"/>
                <a:ea typeface="Calibri"/>
                <a:cs typeface="Calibri"/>
                <a:sym typeface="Calibri"/>
              </a:rPr>
              <a:t>An ensemble of </a:t>
            </a:r>
            <a:r>
              <a:rPr lang="en-US" sz="2000" b="1" dirty="0">
                <a:latin typeface="Calibri"/>
                <a:ea typeface="Calibri"/>
                <a:cs typeface="Calibri"/>
                <a:sym typeface="Calibri"/>
              </a:rPr>
              <a:t>control experiments</a:t>
            </a:r>
            <a:r>
              <a:rPr lang="en-US" sz="2000" dirty="0">
                <a:latin typeface="Calibri"/>
                <a:ea typeface="Calibri"/>
                <a:cs typeface="Calibri"/>
                <a:sym typeface="Calibri"/>
              </a:rPr>
              <a:t> with </a:t>
            </a:r>
            <a:endParaRPr sz="2000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latin typeface="Calibri"/>
                <a:ea typeface="Calibri"/>
                <a:cs typeface="Calibri"/>
                <a:sym typeface="Calibri"/>
              </a:rPr>
              <a:t>the latest version of the model has been </a:t>
            </a:r>
            <a:endParaRPr sz="2000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latin typeface="Calibri"/>
                <a:ea typeface="Calibri"/>
                <a:cs typeface="Calibri"/>
                <a:sym typeface="Calibri"/>
              </a:rPr>
              <a:t>recently </a:t>
            </a:r>
            <a:r>
              <a:rPr lang="en-US" sz="2000" b="1" dirty="0">
                <a:latin typeface="Calibri"/>
                <a:ea typeface="Calibri"/>
                <a:cs typeface="Calibri"/>
                <a:sym typeface="Calibri"/>
              </a:rPr>
              <a:t>completed</a:t>
            </a:r>
            <a:r>
              <a:rPr lang="en-US" sz="2000" dirty="0">
                <a:latin typeface="Calibri"/>
                <a:ea typeface="Calibri"/>
                <a:cs typeface="Calibri"/>
                <a:sym typeface="Calibri"/>
              </a:rPr>
              <a:t> and is currently being </a:t>
            </a:r>
            <a:endParaRPr sz="2000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latin typeface="Calibri"/>
                <a:ea typeface="Calibri"/>
                <a:cs typeface="Calibri"/>
                <a:sym typeface="Calibri"/>
              </a:rPr>
              <a:t>used to </a:t>
            </a:r>
            <a:r>
              <a:rPr lang="en-US" sz="2000" b="1" dirty="0">
                <a:latin typeface="Calibri"/>
                <a:ea typeface="Calibri"/>
                <a:cs typeface="Calibri"/>
                <a:sym typeface="Calibri"/>
              </a:rPr>
              <a:t>explore the mechanisms of OHU</a:t>
            </a:r>
            <a:endParaRPr sz="2000" b="1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WP 3: </a:t>
            </a:r>
            <a:r>
              <a:rPr lang="en-US" sz="20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Identification of OHU mechanisms via sensitivity experiments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first analysis of the </a:t>
            </a:r>
            <a:r>
              <a:rPr lang="en-US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sensitivity to the resolution</a:t>
            </a: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is already</a:t>
            </a:r>
            <a:r>
              <a:rPr lang="en-US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performed</a:t>
            </a: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Two additional sets of experiments are </a:t>
            </a:r>
            <a:r>
              <a:rPr lang="en-US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preparation</a:t>
            </a: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-"/>
            </a:pP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Nudged experiments to isolate the </a:t>
            </a:r>
            <a:r>
              <a:rPr lang="en-US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role of the Atlantic</a:t>
            </a: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(50% done)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-"/>
            </a:pP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Wind-prescribed experiments to determine the </a:t>
            </a:r>
            <a:r>
              <a:rPr lang="en-US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role of the Pacific</a:t>
            </a: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(25%)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4" name="Shape 164"/>
          <p:cNvPicPr preferRelativeResize="0"/>
          <p:nvPr/>
        </p:nvPicPr>
        <p:blipFill rotWithShape="1">
          <a:blip r:embed="rId3">
            <a:alphaModFix/>
          </a:blip>
          <a:srcRect t="6715" b="25248"/>
          <a:stretch/>
        </p:blipFill>
        <p:spPr>
          <a:xfrm>
            <a:off x="4955950" y="1978932"/>
            <a:ext cx="2918776" cy="1872033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Shape 165"/>
          <p:cNvSpPr txBox="1"/>
          <p:nvPr/>
        </p:nvSpPr>
        <p:spPr>
          <a:xfrm>
            <a:off x="259019" y="3109850"/>
            <a:ext cx="4574993" cy="4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 dirty="0" err="1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Exarchou</a:t>
            </a:r>
            <a:r>
              <a:rPr lang="en-US" sz="1600" i="1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600" i="1" dirty="0" smtClean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E, </a:t>
            </a:r>
            <a:r>
              <a:rPr lang="en-US" sz="1600" i="1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S </a:t>
            </a:r>
            <a:r>
              <a:rPr lang="en-US" sz="1600" i="1" dirty="0" err="1" smtClean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Drijfhout</a:t>
            </a:r>
            <a:r>
              <a:rPr lang="en-US" sz="1600" i="1" dirty="0" smtClean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, V</a:t>
            </a:r>
            <a:r>
              <a:rPr lang="en-US" sz="1600" i="1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1600" i="1" dirty="0" err="1" smtClean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Guemas</a:t>
            </a:r>
            <a:r>
              <a:rPr lang="en-US" sz="1600" i="1" dirty="0" smtClean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 and P. Ortega: “Relation </a:t>
            </a:r>
            <a:r>
              <a:rPr lang="en-US" sz="1600" i="1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of ocean heat content to surface climate and the impact of model </a:t>
            </a:r>
            <a:r>
              <a:rPr lang="en-US" sz="1600" i="1" dirty="0" smtClean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resolution” (In preparation)</a:t>
            </a:r>
            <a:endParaRPr sz="1600" i="1" dirty="0">
              <a:solidFill>
                <a:schemeClr val="bg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Shape 166"/>
          <p:cNvSpPr>
            <a:spLocks noGrp="1"/>
          </p:cNvSpPr>
          <p:nvPr>
            <p:ph type="body" idx="1"/>
          </p:nvPr>
        </p:nvSpPr>
        <p:spPr>
          <a:xfrm>
            <a:off x="1115612" y="187200"/>
            <a:ext cx="6912900" cy="7200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38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65176" marR="0" lvl="0" indent="-265176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endParaRPr sz="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65176" marR="0" lvl="0" indent="-265176" algn="ctr" rtl="0">
              <a:lnSpc>
                <a:spcPct val="7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RESULTADOS CIENTÍFICO-TÉCNICOS</a:t>
            </a:r>
            <a:endParaRPr sz="225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65176" marR="0" lvl="0" indent="-265176" algn="l" rtl="0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endParaRPr sz="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7" name="Shape 167"/>
          <p:cNvPicPr preferRelativeResize="0"/>
          <p:nvPr/>
        </p:nvPicPr>
        <p:blipFill rotWithShape="1">
          <a:blip r:embed="rId3">
            <a:alphaModFix/>
          </a:blip>
          <a:srcRect l="17998" t="72267" r="75807"/>
          <a:stretch/>
        </p:blipFill>
        <p:spPr>
          <a:xfrm>
            <a:off x="7893225" y="2167365"/>
            <a:ext cx="244798" cy="921598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Shape 168"/>
          <p:cNvSpPr txBox="1"/>
          <p:nvPr/>
        </p:nvSpPr>
        <p:spPr>
          <a:xfrm>
            <a:off x="8107425" y="2134965"/>
            <a:ext cx="1042500" cy="8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Heat Uptake</a:t>
            </a:r>
            <a:endParaRPr sz="1200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Turbulent</a:t>
            </a:r>
            <a:endParaRPr sz="1200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Longwave</a:t>
            </a:r>
            <a:endParaRPr sz="1200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Shortwave</a:t>
            </a:r>
            <a:endParaRPr sz="1200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SST</a:t>
            </a:r>
            <a:endParaRPr sz="1200"/>
          </a:p>
        </p:txBody>
      </p:sp>
      <p:sp>
        <p:nvSpPr>
          <p:cNvPr id="169" name="Shape 169"/>
          <p:cNvSpPr txBox="1"/>
          <p:nvPr/>
        </p:nvSpPr>
        <p:spPr>
          <a:xfrm>
            <a:off x="4803575" y="1631990"/>
            <a:ext cx="3667500" cy="8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1F497D"/>
                </a:solidFill>
              </a:rPr>
              <a:t>Lag regressions with global SST</a:t>
            </a:r>
            <a:endParaRPr sz="1600" b="1" dirty="0">
              <a:solidFill>
                <a:srgbClr val="1F497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Shape 1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2025" y="3280938"/>
            <a:ext cx="3807287" cy="18163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Shape 17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58350" y="5812275"/>
            <a:ext cx="1185650" cy="592825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Shape 177"/>
          <p:cNvSpPr txBox="1"/>
          <p:nvPr/>
        </p:nvSpPr>
        <p:spPr>
          <a:xfrm>
            <a:off x="342350" y="2516200"/>
            <a:ext cx="8627700" cy="11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WP 5: </a:t>
            </a:r>
            <a:r>
              <a:rPr lang="en-US" sz="20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Climate prediction for the 2018-2028 period</a:t>
            </a:r>
            <a:endParaRPr sz="2000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Produced a </a:t>
            </a:r>
            <a:r>
              <a:rPr lang="en-US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10-year ensemble forecast</a:t>
            </a: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initialized on November 1st, 2017</a:t>
            </a:r>
            <a:endParaRPr sz="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Technical memorandum was produced</a:t>
            </a: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submitted to AEMET and WMO to become official Global Producing Center of Near-Term Climate Prediction.  </a:t>
            </a:r>
            <a:r>
              <a:rPr lang="en-US" sz="2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</a:p>
          <a:p>
            <a:pPr marL="101600"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</a:pP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en-US" sz="2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</a:t>
            </a:r>
            <a:r>
              <a:rPr lang="en-US" sz="1500" dirty="0" smtClean="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Capability </a:t>
            </a:r>
            <a:r>
              <a:rPr lang="en-US" sz="1500" dirty="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of the BSC-CNS as a GPC for NTCP, Technical Memorandum, BSC-CP-2018-001, 35 </a:t>
            </a:r>
            <a:r>
              <a:rPr lang="en-US" sz="1500" dirty="0" smtClean="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pp.</a:t>
            </a:r>
            <a:endParaRPr sz="1500" dirty="0">
              <a:solidFill>
                <a:srgbClr val="1F497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457200" rtl="0">
              <a:spcBef>
                <a:spcPts val="0"/>
              </a:spcBef>
              <a:spcAft>
                <a:spcPts val="0"/>
              </a:spcAft>
              <a:buNone/>
            </a:pPr>
            <a:endParaRPr sz="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Manuscript</a:t>
            </a: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led by Met-Office </a:t>
            </a:r>
            <a:r>
              <a:rPr lang="en-US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nearing submission</a:t>
            </a:r>
            <a:endParaRPr sz="20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/>
          </a:p>
        </p:txBody>
      </p:sp>
      <p:pic>
        <p:nvPicPr>
          <p:cNvPr id="178" name="Shape 17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04150" y="3324087"/>
            <a:ext cx="3965926" cy="1652455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Shape 179"/>
          <p:cNvSpPr txBox="1"/>
          <p:nvPr/>
        </p:nvSpPr>
        <p:spPr>
          <a:xfrm rot="-5399438">
            <a:off x="-1369568" y="3596179"/>
            <a:ext cx="3669900" cy="8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1F497D"/>
                </a:solidFill>
              </a:rPr>
              <a:t>Forecast of </a:t>
            </a:r>
            <a:endParaRPr sz="2000" b="1" dirty="0">
              <a:solidFill>
                <a:srgbClr val="1F497D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1F497D"/>
                </a:solidFill>
              </a:rPr>
              <a:t>Surf. Temp.</a:t>
            </a:r>
            <a:endParaRPr sz="2000" b="1" dirty="0">
              <a:solidFill>
                <a:srgbClr val="1F497D"/>
              </a:solidFill>
            </a:endParaRPr>
          </a:p>
        </p:txBody>
      </p:sp>
      <p:sp>
        <p:nvSpPr>
          <p:cNvPr id="180" name="Shape 180"/>
          <p:cNvSpPr txBox="1"/>
          <p:nvPr/>
        </p:nvSpPr>
        <p:spPr>
          <a:xfrm>
            <a:off x="341400" y="1024675"/>
            <a:ext cx="6660300" cy="14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WP 4: </a:t>
            </a:r>
            <a:r>
              <a:rPr lang="en-US" sz="20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Role of stratospheric aerosols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Calibri"/>
              <a:buChar char="●"/>
            </a:pPr>
            <a:r>
              <a:rPr lang="en-US" sz="2000" b="1" dirty="0">
                <a:latin typeface="Calibri"/>
                <a:ea typeface="Calibri"/>
                <a:cs typeface="Calibri"/>
                <a:sym typeface="Calibri"/>
              </a:rPr>
              <a:t>Two sets of ensemble experiments</a:t>
            </a:r>
            <a:r>
              <a:rPr lang="en-US" sz="2000" dirty="0">
                <a:latin typeface="Calibri"/>
                <a:ea typeface="Calibri"/>
                <a:cs typeface="Calibri"/>
                <a:sym typeface="Calibri"/>
              </a:rPr>
              <a:t> to isolate the specific role of small volcanoes (</a:t>
            </a:r>
            <a:r>
              <a:rPr lang="en-US" sz="2000" b="1" dirty="0">
                <a:latin typeface="Calibri"/>
                <a:ea typeface="Calibri"/>
                <a:cs typeface="Calibri"/>
                <a:sym typeface="Calibri"/>
              </a:rPr>
              <a:t>with/without volcanic aerosols</a:t>
            </a:r>
            <a:r>
              <a:rPr lang="en-US" sz="2000" dirty="0">
                <a:latin typeface="Calibri"/>
                <a:ea typeface="Calibri"/>
                <a:cs typeface="Calibri"/>
                <a:sym typeface="Calibri"/>
              </a:rPr>
              <a:t>) using a novel stratospheric aerosol scheme (VOLCADEC)</a:t>
            </a:r>
            <a:endParaRPr sz="20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1" name="Shape 18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8459523" y="5766300"/>
            <a:ext cx="585452" cy="592827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Shape 182"/>
          <p:cNvSpPr>
            <a:spLocks noGrp="1"/>
          </p:cNvSpPr>
          <p:nvPr>
            <p:ph type="body" idx="1"/>
          </p:nvPr>
        </p:nvSpPr>
        <p:spPr>
          <a:xfrm>
            <a:off x="1115612" y="187200"/>
            <a:ext cx="6912900" cy="7200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38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65176" marR="0" lvl="0" indent="-265176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endParaRPr sz="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65176" marR="0" lvl="0" indent="-265176" algn="ctr" rtl="0">
              <a:lnSpc>
                <a:spcPct val="7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RESULTADOS CIENTÍFICO-TÉCNICOS</a:t>
            </a:r>
            <a:endParaRPr sz="225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65176" marR="0" lvl="0" indent="-265176" algn="l" rtl="0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endParaRPr sz="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3" name="Shape 183"/>
          <p:cNvPicPr preferRelativeResize="0"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3292" y="925004"/>
            <a:ext cx="1782362" cy="2081029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Shape 184"/>
          <p:cNvSpPr txBox="1"/>
          <p:nvPr/>
        </p:nvSpPr>
        <p:spPr>
          <a:xfrm rot="5400467">
            <a:off x="7710130" y="1862047"/>
            <a:ext cx="2210700" cy="5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 dirty="0">
                <a:solidFill>
                  <a:srgbClr val="1F497D"/>
                </a:solidFill>
              </a:rPr>
              <a:t>Volcanic forcing</a:t>
            </a:r>
            <a:endParaRPr sz="1700" b="1" dirty="0">
              <a:solidFill>
                <a:srgbClr val="1F497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/>
          <p:nvPr/>
        </p:nvSpPr>
        <p:spPr>
          <a:xfrm>
            <a:off x="-155550" y="1031700"/>
            <a:ext cx="7321500" cy="39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WP 6: </a:t>
            </a:r>
            <a:r>
              <a:rPr lang="en-US" sz="2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Climate service for the agriculture sector: wine yields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Shape 191"/>
          <p:cNvSpPr/>
          <p:nvPr/>
        </p:nvSpPr>
        <p:spPr>
          <a:xfrm>
            <a:off x="1392300" y="1987880"/>
            <a:ext cx="2540100" cy="2540100"/>
          </a:xfrm>
          <a:prstGeom prst="donut">
            <a:avLst>
              <a:gd name="adj" fmla="val 16067"/>
            </a:avLst>
          </a:prstGeom>
          <a:solidFill>
            <a:srgbClr val="000000">
              <a:alpha val="107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2" name="Shape 192"/>
          <p:cNvGrpSpPr/>
          <p:nvPr/>
        </p:nvGrpSpPr>
        <p:grpSpPr>
          <a:xfrm>
            <a:off x="0" y="1396544"/>
            <a:ext cx="1679616" cy="1118919"/>
            <a:chOff x="1932853" y="771681"/>
            <a:chExt cx="1679616" cy="1118919"/>
          </a:xfrm>
        </p:grpSpPr>
        <p:cxnSp>
          <p:nvCxnSpPr>
            <p:cNvPr id="193" name="Shape 193"/>
            <p:cNvCxnSpPr/>
            <p:nvPr/>
          </p:nvCxnSpPr>
          <p:spPr>
            <a:xfrm>
              <a:off x="3178969" y="1638300"/>
              <a:ext cx="433500" cy="252300"/>
            </a:xfrm>
            <a:prstGeom prst="straightConnector1">
              <a:avLst/>
            </a:prstGeom>
            <a:noFill/>
            <a:ln w="19050" cap="flat" cmpd="sng">
              <a:solidFill>
                <a:srgbClr val="65F0AD"/>
              </a:solidFill>
              <a:prstDash val="solid"/>
              <a:round/>
              <a:headEnd type="oval" w="med" len="med"/>
              <a:tailEnd type="none" w="sm" len="sm"/>
            </a:ln>
          </p:spPr>
        </p:cxnSp>
        <p:sp>
          <p:nvSpPr>
            <p:cNvPr id="194" name="Shape 194"/>
            <p:cNvSpPr txBox="1"/>
            <p:nvPr/>
          </p:nvSpPr>
          <p:spPr>
            <a:xfrm>
              <a:off x="1932853" y="771681"/>
              <a:ext cx="1495200" cy="66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dirty="0">
                  <a:latin typeface="Calibri" charset="0"/>
                  <a:ea typeface="Calibri" charset="0"/>
                  <a:cs typeface="Calibri" charset="0"/>
                  <a:sym typeface="Roboto"/>
                </a:rPr>
                <a:t>Understand user needs</a:t>
              </a:r>
              <a:endParaRPr sz="2000" b="1" dirty="0">
                <a:latin typeface="Calibri" charset="0"/>
                <a:ea typeface="Calibri" charset="0"/>
                <a:cs typeface="Calibri" charset="0"/>
                <a:sym typeface="Roboto"/>
              </a:endParaRPr>
            </a:p>
            <a:p>
              <a:pPr marL="0" lvl="0" indent="0" algn="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1" dirty="0"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1" dirty="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95" name="Shape 195"/>
          <p:cNvGrpSpPr/>
          <p:nvPr/>
        </p:nvGrpSpPr>
        <p:grpSpPr>
          <a:xfrm>
            <a:off x="3612119" y="1361763"/>
            <a:ext cx="4362675" cy="1111088"/>
            <a:chOff x="5517319" y="779512"/>
            <a:chExt cx="4362675" cy="1111088"/>
          </a:xfrm>
        </p:grpSpPr>
        <p:cxnSp>
          <p:nvCxnSpPr>
            <p:cNvPr id="196" name="Shape 196"/>
            <p:cNvCxnSpPr/>
            <p:nvPr/>
          </p:nvCxnSpPr>
          <p:spPr>
            <a:xfrm flipH="1">
              <a:off x="5517319" y="1638300"/>
              <a:ext cx="433500" cy="252300"/>
            </a:xfrm>
            <a:prstGeom prst="straightConnector1">
              <a:avLst/>
            </a:prstGeom>
            <a:noFill/>
            <a:ln w="19050" cap="flat" cmpd="sng">
              <a:solidFill>
                <a:srgbClr val="085631"/>
              </a:solidFill>
              <a:prstDash val="solid"/>
              <a:round/>
              <a:headEnd type="oval" w="med" len="med"/>
              <a:tailEnd type="none" w="sm" len="sm"/>
            </a:ln>
          </p:spPr>
        </p:cxnSp>
        <p:sp>
          <p:nvSpPr>
            <p:cNvPr id="197" name="Shape 197"/>
            <p:cNvSpPr txBox="1"/>
            <p:nvPr/>
          </p:nvSpPr>
          <p:spPr>
            <a:xfrm>
              <a:off x="5535155" y="779512"/>
              <a:ext cx="4344839" cy="66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dirty="0">
                  <a:latin typeface="Calibri" charset="0"/>
                  <a:ea typeface="Calibri" charset="0"/>
                  <a:cs typeface="Calibri" charset="0"/>
                  <a:sym typeface="Roboto"/>
                </a:rPr>
                <a:t>Scientific research and development of tailored indicators</a:t>
              </a:r>
              <a:endParaRPr sz="2000" b="1" dirty="0">
                <a:latin typeface="Calibri" charset="0"/>
                <a:ea typeface="Calibri" charset="0"/>
                <a:cs typeface="Calibri" charset="0"/>
                <a:sym typeface="Roboto"/>
              </a:endParaRPr>
            </a:p>
          </p:txBody>
        </p:sp>
      </p:grpSp>
      <p:grpSp>
        <p:nvGrpSpPr>
          <p:cNvPr id="198" name="Shape 198"/>
          <p:cNvGrpSpPr/>
          <p:nvPr/>
        </p:nvGrpSpPr>
        <p:grpSpPr>
          <a:xfrm>
            <a:off x="1292200" y="4357279"/>
            <a:ext cx="5680100" cy="1052047"/>
            <a:chOff x="3197400" y="3535140"/>
            <a:chExt cx="5680100" cy="1052047"/>
          </a:xfrm>
        </p:grpSpPr>
        <p:cxnSp>
          <p:nvCxnSpPr>
            <p:cNvPr id="199" name="Shape 199"/>
            <p:cNvCxnSpPr/>
            <p:nvPr/>
          </p:nvCxnSpPr>
          <p:spPr>
            <a:xfrm rot="10800000">
              <a:off x="4556399" y="3535140"/>
              <a:ext cx="0" cy="460500"/>
            </a:xfrm>
            <a:prstGeom prst="straightConnector1">
              <a:avLst/>
            </a:prstGeom>
            <a:noFill/>
            <a:ln w="19050" cap="flat" cmpd="sng">
              <a:solidFill>
                <a:srgbClr val="0E9453"/>
              </a:solidFill>
              <a:prstDash val="solid"/>
              <a:round/>
              <a:headEnd type="oval" w="med" len="med"/>
              <a:tailEnd type="none" w="sm" len="sm"/>
            </a:ln>
          </p:spPr>
        </p:cxnSp>
        <p:sp>
          <p:nvSpPr>
            <p:cNvPr id="200" name="Shape 200"/>
            <p:cNvSpPr txBox="1"/>
            <p:nvPr/>
          </p:nvSpPr>
          <p:spPr>
            <a:xfrm>
              <a:off x="3197400" y="3917587"/>
              <a:ext cx="5680100" cy="66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dirty="0">
                  <a:latin typeface="Calibri" charset="0"/>
                  <a:ea typeface="Calibri" charset="0"/>
                  <a:cs typeface="Calibri" charset="0"/>
                  <a:sym typeface="Roboto"/>
                </a:rPr>
                <a:t>Tools and assessment of decision making processes</a:t>
              </a:r>
              <a:endParaRPr sz="2000" b="1" dirty="0">
                <a:latin typeface="Calibri" charset="0"/>
                <a:ea typeface="Calibri" charset="0"/>
                <a:cs typeface="Calibri" charset="0"/>
                <a:sym typeface="Roboto"/>
              </a:endParaRPr>
            </a:p>
          </p:txBody>
        </p:sp>
      </p:grpSp>
      <p:sp>
        <p:nvSpPr>
          <p:cNvPr id="201" name="Shape 201"/>
          <p:cNvSpPr txBox="1"/>
          <p:nvPr/>
        </p:nvSpPr>
        <p:spPr>
          <a:xfrm>
            <a:off x="1707275" y="2878600"/>
            <a:ext cx="1834200" cy="80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latin typeface="Roboto"/>
                <a:ea typeface="Roboto"/>
                <a:cs typeface="Roboto"/>
                <a:sym typeface="Roboto"/>
              </a:rPr>
              <a:t>Co-development of a climate service</a:t>
            </a:r>
            <a:endParaRPr sz="1600"/>
          </a:p>
        </p:txBody>
      </p:sp>
      <p:sp>
        <p:nvSpPr>
          <p:cNvPr id="202" name="Shape 202"/>
          <p:cNvSpPr/>
          <p:nvPr/>
        </p:nvSpPr>
        <p:spPr>
          <a:xfrm rot="1800047">
            <a:off x="1314643" y="1908573"/>
            <a:ext cx="2690936" cy="2690936"/>
          </a:xfrm>
          <a:prstGeom prst="blockArc">
            <a:avLst>
              <a:gd name="adj1" fmla="val 14414370"/>
              <a:gd name="adj2" fmla="val 694"/>
              <a:gd name="adj3" fmla="val 9562"/>
            </a:avLst>
          </a:prstGeom>
          <a:solidFill>
            <a:srgbClr val="085631"/>
          </a:solidFill>
          <a:ln>
            <a:noFill/>
          </a:ln>
          <a:effectLst>
            <a:outerShdw blurRad="71438" dist="9525" dir="54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Shape 203"/>
          <p:cNvSpPr/>
          <p:nvPr/>
        </p:nvSpPr>
        <p:spPr>
          <a:xfrm rot="-1800047" flipH="1">
            <a:off x="1316756" y="1908573"/>
            <a:ext cx="2690936" cy="2690936"/>
          </a:xfrm>
          <a:prstGeom prst="blockArc">
            <a:avLst>
              <a:gd name="adj1" fmla="val 14348563"/>
              <a:gd name="adj2" fmla="val 21472873"/>
              <a:gd name="adj3" fmla="val 9381"/>
            </a:avLst>
          </a:prstGeom>
          <a:solidFill>
            <a:srgbClr val="65F0AD"/>
          </a:solidFill>
          <a:ln>
            <a:noFill/>
          </a:ln>
          <a:effectLst>
            <a:outerShdw blurRad="71438" dist="9525" dir="54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Shape 204"/>
          <p:cNvSpPr/>
          <p:nvPr/>
        </p:nvSpPr>
        <p:spPr>
          <a:xfrm rot="-8100000">
            <a:off x="2477515" y="1849532"/>
            <a:ext cx="363170" cy="363170"/>
          </a:xfrm>
          <a:prstGeom prst="rtTriangle">
            <a:avLst/>
          </a:prstGeom>
          <a:solidFill>
            <a:srgbClr val="65F0A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Shape 205"/>
          <p:cNvSpPr/>
          <p:nvPr/>
        </p:nvSpPr>
        <p:spPr>
          <a:xfrm rot="-9000757" flipH="1">
            <a:off x="1315753" y="1906947"/>
            <a:ext cx="2690226" cy="2690226"/>
          </a:xfrm>
          <a:prstGeom prst="blockArc">
            <a:avLst>
              <a:gd name="adj1" fmla="val 14316164"/>
              <a:gd name="adj2" fmla="val 21502663"/>
              <a:gd name="adj3" fmla="val 9415"/>
            </a:avLst>
          </a:prstGeom>
          <a:solidFill>
            <a:srgbClr val="0E9453"/>
          </a:solidFill>
          <a:ln>
            <a:noFill/>
          </a:ln>
          <a:effectLst>
            <a:outerShdw blurRad="71438" dist="9525" dir="54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Shape 206"/>
          <p:cNvSpPr/>
          <p:nvPr/>
        </p:nvSpPr>
        <p:spPr>
          <a:xfrm rot="-1027861">
            <a:off x="3580674" y="3671971"/>
            <a:ext cx="312672" cy="312672"/>
          </a:xfrm>
          <a:prstGeom prst="rtTriangle">
            <a:avLst/>
          </a:prstGeom>
          <a:solidFill>
            <a:srgbClr val="0856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Shape 207"/>
          <p:cNvSpPr/>
          <p:nvPr/>
        </p:nvSpPr>
        <p:spPr>
          <a:xfrm rot="6359841">
            <a:off x="396313" y="3569884"/>
            <a:ext cx="363580" cy="363580"/>
          </a:xfrm>
          <a:prstGeom prst="rtTriangle">
            <a:avLst/>
          </a:prstGeom>
          <a:solidFill>
            <a:srgbClr val="0E94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8" name="Shape 2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5251" y="4032726"/>
            <a:ext cx="825705" cy="434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Shape 20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1796" y="3473530"/>
            <a:ext cx="952615" cy="434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Shape 21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3027" y="2298016"/>
            <a:ext cx="470153" cy="434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Shape 21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7050" y="5206734"/>
            <a:ext cx="742106" cy="298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Shape 21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15451" y="4597099"/>
            <a:ext cx="525304" cy="434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Shape 2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1230" y="2856503"/>
            <a:ext cx="873747" cy="434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Shape 215"/>
          <p:cNvPicPr preferRelativeResize="0"/>
          <p:nvPr/>
        </p:nvPicPr>
        <p:blipFill rotWithShape="1">
          <a:blip r:embed="rId9">
            <a:alphaModFix/>
          </a:blip>
          <a:srcRect l="54568" t="7330"/>
          <a:stretch/>
        </p:blipFill>
        <p:spPr>
          <a:xfrm>
            <a:off x="4537108" y="2496985"/>
            <a:ext cx="4041071" cy="2173993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Shape 216"/>
          <p:cNvSpPr txBox="1"/>
          <p:nvPr/>
        </p:nvSpPr>
        <p:spPr>
          <a:xfrm>
            <a:off x="4106331" y="2107527"/>
            <a:ext cx="5106023" cy="6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1F497D"/>
                </a:solidFill>
                <a:ea typeface="Roboto"/>
                <a:sym typeface="Roboto"/>
              </a:rPr>
              <a:t>Prediction of </a:t>
            </a:r>
            <a:r>
              <a:rPr lang="en-US" sz="1600" b="1" dirty="0" smtClean="0">
                <a:solidFill>
                  <a:srgbClr val="1F497D"/>
                </a:solidFill>
                <a:ea typeface="Roboto"/>
                <a:sym typeface="Roboto"/>
              </a:rPr>
              <a:t>extreme drought (August 2017)</a:t>
            </a:r>
            <a:r>
              <a:rPr lang="en-US" sz="1600" dirty="0" smtClean="0">
                <a:solidFill>
                  <a:srgbClr val="1F497D"/>
                </a:solidFill>
                <a:ea typeface="Roboto"/>
                <a:sym typeface="Roboto"/>
              </a:rPr>
              <a:t> </a:t>
            </a:r>
            <a:endParaRPr sz="1600" b="1" dirty="0">
              <a:solidFill>
                <a:srgbClr val="1F497D"/>
              </a:solidFill>
              <a:ea typeface="Roboto"/>
              <a:sym typeface="Roboto"/>
            </a:endParaRPr>
          </a:p>
        </p:txBody>
      </p:sp>
      <p:sp>
        <p:nvSpPr>
          <p:cNvPr id="217" name="Shape 217"/>
          <p:cNvSpPr txBox="1"/>
          <p:nvPr/>
        </p:nvSpPr>
        <p:spPr>
          <a:xfrm>
            <a:off x="1307825" y="5210042"/>
            <a:ext cx="7564713" cy="1080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 dirty="0" err="1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Terrado</a:t>
            </a:r>
            <a:r>
              <a:rPr lang="en-US" sz="1600" i="1" dirty="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, M., I. </a:t>
            </a:r>
            <a:r>
              <a:rPr lang="en-US" sz="1600" i="1" dirty="0" err="1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Christel</a:t>
            </a:r>
            <a:r>
              <a:rPr lang="en-US" sz="1600" i="1" dirty="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, D. </a:t>
            </a:r>
            <a:r>
              <a:rPr lang="en-US" sz="1600" i="1" dirty="0" err="1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Bojovic</a:t>
            </a:r>
            <a:r>
              <a:rPr lang="en-US" sz="1600" i="1" dirty="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, A. </a:t>
            </a:r>
            <a:r>
              <a:rPr lang="en-US" sz="1600" i="1" dirty="0" err="1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Soret</a:t>
            </a:r>
            <a:r>
              <a:rPr lang="en-US" sz="1600" i="1" dirty="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 and F</a:t>
            </a:r>
            <a:r>
              <a:rPr lang="en-US" sz="1600" i="1" dirty="0" smtClean="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1600" i="1" dirty="0" err="1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Doblas</a:t>
            </a:r>
            <a:r>
              <a:rPr lang="en-US" sz="1600" i="1" dirty="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-Reyes (2017) </a:t>
            </a:r>
            <a:r>
              <a:rPr lang="en-US" sz="1600" i="1" dirty="0" smtClean="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“Climate </a:t>
            </a:r>
            <a:r>
              <a:rPr lang="en-US" sz="1600" i="1" dirty="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change communication and user engagement: a tool to anticipate climate </a:t>
            </a:r>
            <a:r>
              <a:rPr lang="en-US" sz="1600" i="1" dirty="0" smtClean="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change”. Published in Handbook </a:t>
            </a:r>
            <a:r>
              <a:rPr lang="en-US" sz="1600" i="1" dirty="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of Climate Change </a:t>
            </a:r>
            <a:r>
              <a:rPr lang="en-US" sz="1600" i="1" dirty="0" smtClean="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Communication</a:t>
            </a:r>
            <a:endParaRPr sz="1600" i="1" dirty="0">
              <a:solidFill>
                <a:srgbClr val="1F497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Shape 218"/>
          <p:cNvSpPr>
            <a:spLocks noGrp="1"/>
          </p:cNvSpPr>
          <p:nvPr>
            <p:ph type="body" idx="1"/>
          </p:nvPr>
        </p:nvSpPr>
        <p:spPr>
          <a:xfrm>
            <a:off x="1115612" y="187200"/>
            <a:ext cx="6912900" cy="7200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38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65176" marR="0" lvl="0" indent="-265176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endParaRPr sz="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65176" marR="0" lvl="0" indent="-265176" algn="ctr" rtl="0">
              <a:lnSpc>
                <a:spcPct val="7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RESULTADOS CIENTÍFICO-TÉCNICOS</a:t>
            </a:r>
            <a:endParaRPr sz="225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65176" marR="0" lvl="0" indent="-265176" algn="l" rtl="0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endParaRPr sz="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>
            <a:spLocks noGrp="1"/>
          </p:cNvSpPr>
          <p:nvPr>
            <p:ph type="body" idx="1"/>
          </p:nvPr>
        </p:nvSpPr>
        <p:spPr>
          <a:xfrm>
            <a:off x="683568" y="548680"/>
            <a:ext cx="7848872" cy="648072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65176" marR="0" lvl="0" indent="-26517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12"/>
              <a:buFont typeface="Arial"/>
              <a:buNone/>
            </a:pPr>
            <a:r>
              <a:rPr lang="en-US" sz="2312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RESUMEN DE LOS RESULTADOS DEL PROYECTO</a:t>
            </a:r>
            <a:endParaRPr sz="2035" b="0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Shape 225"/>
          <p:cNvSpPr txBox="1"/>
          <p:nvPr/>
        </p:nvSpPr>
        <p:spPr>
          <a:xfrm>
            <a:off x="1258888" y="2420938"/>
            <a:ext cx="70866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215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26" name="Shape 226"/>
          <p:cNvGraphicFramePr/>
          <p:nvPr/>
        </p:nvGraphicFramePr>
        <p:xfrm>
          <a:off x="678899" y="1556792"/>
          <a:ext cx="7786200" cy="3566220"/>
        </p:xfrm>
        <a:graphic>
          <a:graphicData uri="http://schemas.openxmlformats.org/drawingml/2006/table">
            <a:tbl>
              <a:tblPr firstRow="1" bandRow="1">
                <a:noFill/>
                <a:tableStyleId>{59FB6876-F492-4100-97BF-6DA0426D26A8}</a:tableStyleId>
              </a:tblPr>
              <a:tblGrid>
                <a:gridCol w="4833875"/>
                <a:gridCol w="1152125"/>
                <a:gridCol w="1800200"/>
              </a:tblGrid>
              <a:tr h="2286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solidFill>
                      <a:srgbClr val="B7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chemeClr val="dk1"/>
                          </a:solidFill>
                        </a:rPr>
                        <a:t>Número</a:t>
                      </a:r>
                      <a:endParaRPr sz="1800" b="1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B7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chemeClr val="dk1"/>
                          </a:solidFill>
                        </a:rPr>
                        <a:t>Indicios de calidad</a:t>
                      </a:r>
                      <a:endParaRPr sz="1800" b="1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B7CCE4"/>
                    </a:solidFill>
                  </a:tcPr>
                </a:tc>
              </a:tr>
              <a:tr h="3496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Artículos científicos derivados del proyecto en revistas JCR (de ellos cuantos en acceso abierto)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B7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1</a:t>
                      </a: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 (</a:t>
                      </a:r>
                      <a:r>
                        <a:rPr lang="en-US" sz="1800"/>
                        <a:t>1</a:t>
                      </a: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)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B7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1</a:t>
                      </a: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 Q1 </a:t>
                      </a:r>
                      <a:endParaRPr sz="1800"/>
                    </a:p>
                  </a:txBody>
                  <a:tcPr marL="91450" marR="91450" marT="45725" marB="45725">
                    <a:solidFill>
                      <a:srgbClr val="B7CCE4"/>
                    </a:solidFill>
                  </a:tcPr>
                </a:tc>
              </a:tr>
              <a:tr h="3496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/>
                        <a:t>Revisiones (surveys), editoriales y otros artículos científicos  (de ellos cuantos en acceso abierto)</a:t>
                      </a:r>
                      <a:endParaRPr sz="1800"/>
                    </a:p>
                  </a:txBody>
                  <a:tcPr marL="91450" marR="91450" marT="45725" marB="45725">
                    <a:solidFill>
                      <a:srgbClr val="B7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1</a:t>
                      </a:r>
                      <a:endParaRPr sz="1800"/>
                    </a:p>
                  </a:txBody>
                  <a:tcPr marL="91450" marR="91450" marT="45725" marB="45725" anchor="ctr">
                    <a:solidFill>
                      <a:srgbClr val="B7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N/A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 anchor="ctr">
                    <a:solidFill>
                      <a:srgbClr val="B7CCE4"/>
                    </a:solidFill>
                  </a:tcPr>
                </a:tc>
              </a:tr>
              <a:tr h="403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/>
                        <a:t>Libros, capítulos de libros y monografías (nac/internac)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B7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1</a:t>
                      </a:r>
                      <a:endParaRPr sz="1800"/>
                    </a:p>
                  </a:txBody>
                  <a:tcPr marL="91450" marR="91450" marT="45725" marB="45725" anchor="ctr">
                    <a:solidFill>
                      <a:srgbClr val="B7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NA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 anchor="ctr">
                    <a:solidFill>
                      <a:srgbClr val="B7CCE4"/>
                    </a:solidFill>
                  </a:tcPr>
                </a:tc>
              </a:tr>
              <a:tr h="3600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Conferencias en congresos (nacionales/internac, indicando cuántas por invitación). </a:t>
                      </a:r>
                      <a:endParaRPr sz="1800"/>
                    </a:p>
                  </a:txBody>
                  <a:tcPr marL="91450" marR="91450" marT="45725" marB="45725">
                    <a:solidFill>
                      <a:srgbClr val="B7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4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 anchor="ctr">
                    <a:solidFill>
                      <a:srgbClr val="B7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N/A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 anchor="ctr">
                    <a:solidFill>
                      <a:srgbClr val="B7CCE4"/>
                    </a:solidFill>
                  </a:tcPr>
                </a:tc>
              </a:tr>
              <a:tr h="3600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Patentes/Registros Software (indicar estado)</a:t>
                      </a:r>
                      <a:endParaRPr sz="1800"/>
                    </a:p>
                  </a:txBody>
                  <a:tcPr marL="91450" marR="91450" marT="45725" marB="45725">
                    <a:solidFill>
                      <a:srgbClr val="B7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0</a:t>
                      </a:r>
                      <a:endParaRPr sz="1800"/>
                    </a:p>
                  </a:txBody>
                  <a:tcPr marL="91450" marR="91450" marT="45725" marB="45725" anchor="ctr">
                    <a:solidFill>
                      <a:srgbClr val="B7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0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 anchor="ctr">
                    <a:solidFill>
                      <a:srgbClr val="B7CCE4"/>
                    </a:solidFill>
                  </a:tcPr>
                </a:tc>
              </a:tr>
            </a:tbl>
          </a:graphicData>
        </a:graphic>
      </p:graphicFrame>
      <p:sp>
        <p:nvSpPr>
          <p:cNvPr id="227" name="Shape 227"/>
          <p:cNvSpPr/>
          <p:nvPr/>
        </p:nvSpPr>
        <p:spPr>
          <a:xfrm>
            <a:off x="2411760" y="5373216"/>
            <a:ext cx="5328592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Indique únicamente aquellos resultados que derivan directamente del presente proyecto</a:t>
            </a:r>
            <a:endParaRPr sz="10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644</TotalTime>
  <Words>1858</Words>
  <Application>Microsoft Macintosh PowerPoint</Application>
  <PresentationFormat>Presentación en pantalla (4:3)</PresentationFormat>
  <Paragraphs>228</Paragraphs>
  <Slides>16</Slides>
  <Notes>16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3" baseType="lpstr">
      <vt:lpstr>Calibri</vt:lpstr>
      <vt:lpstr>Noto Sans Symbols</vt:lpstr>
      <vt:lpstr>Roboto</vt:lpstr>
      <vt:lpstr>Verdana</vt:lpstr>
      <vt:lpstr>Wingdings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Isadora Jimenez</cp:lastModifiedBy>
  <cp:revision>21</cp:revision>
  <dcterms:modified xsi:type="dcterms:W3CDTF">2018-06-20T05:36:48Z</dcterms:modified>
</cp:coreProperties>
</file>