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-Philippe Caron" initials="" lastIdx="18" clrIdx="0"/>
  <p:cmAuthor id="1" name="Pablo Ortega Montilla" initials="" lastIdx="3" clrIdx="1"/>
  <p:cmAuthor id="2" name="Marta Terrado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FB6876-F492-4100-97BF-6DA0426D26A8}">
  <a:tblStyle styleId="{59FB6876-F492-4100-97BF-6DA0426D26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81173E-108F-46E5-A6B1-3EEBC8936CB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78634"/>
  </p:normalViewPr>
  <p:slideViewPr>
    <p:cSldViewPr snapToGrid="0">
      <p:cViewPr>
        <p:scale>
          <a:sx n="89" d="100"/>
          <a:sy n="89" d="100"/>
        </p:scale>
        <p:origin x="7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818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143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6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649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with the Joint Research Center. A presentation was given at the </a:t>
            </a:r>
            <a:r>
              <a:rPr lang="en-US" sz="1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Climwine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conference in Bordeaux in April 2016. Title: “Climate predictions for vineyard </a:t>
            </a:r>
            <a:r>
              <a:rPr lang="en-US" sz="1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Management”A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presentation was given at the 2nd viticulture meeting from the Spanish Society of Horticultural Sciences (SECH) in Madrid in November 2016. Title: “Climate predictions for the management of the wine crop.”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4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91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37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47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42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23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03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1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50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92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70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2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30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incidencia de elementos">
  <p:cSld name="Coincidencia de elemen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idx="2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3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idx="4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5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6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7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idx="8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idx="9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idx="13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403648" y="6329089"/>
            <a:ext cx="3024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51520" y="6236050"/>
            <a:ext cx="504055" cy="52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755575" y="6300720"/>
            <a:ext cx="1570383" cy="536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 DE ECONOMIA, INDUSTRIA Y COMPETITIVIDAD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Shape 14" descr="Descripción: cid:image001.jpg@01D1E2C3.9490E94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189854" y="6220066"/>
            <a:ext cx="393050" cy="6111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2657691" y="6381328"/>
            <a:ext cx="573073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JORNADAS DE SEGUIMIENTO 2018. Subdivisión de Programas Temáticos Científico Técnicos. Área de  Medioambiente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bsc.es/ess/resilience/map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8" Type="http://schemas.openxmlformats.org/officeDocument/2006/relationships/image" Target="../media/image17.jp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611560" y="1484784"/>
            <a:ext cx="7694034" cy="2788456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DATOS BÁSICOS DEL PROYECTO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Referencia: CGL2015-70353-R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Modalidad: B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Investigador Principal 1: Virginie Guemas </a:t>
            </a:r>
            <a:r>
              <a:rPr lang="en-US" sz="1800" b="1">
                <a:solidFill>
                  <a:srgbClr val="666666"/>
                </a:solidFill>
              </a:rPr>
              <a:t>         </a:t>
            </a:r>
            <a:r>
              <a:rPr lang="en-US" sz="1800" b="1"/>
              <a:t>Louis-Philippe Caron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Organismo: </a:t>
            </a:r>
            <a:r>
              <a:rPr lang="en-US" sz="1800" b="1">
                <a:solidFill>
                  <a:schemeClr val="dk1"/>
                </a:solidFill>
              </a:rPr>
              <a:t>B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arcelona Supercomputing Center-Centro Nacional de Supercomputación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Centro:N/A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187624" y="548680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1894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8"/>
              <a:buFont typeface="Noto Sans Symbols"/>
              <a:buNone/>
            </a:pPr>
            <a:endParaRPr sz="91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7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HIATUS</a:t>
            </a:r>
            <a:endParaRPr sz="360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907704" y="5805264"/>
            <a:ext cx="65838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Presenta:     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Isadora Christel Jimenez </a:t>
            </a:r>
            <a:endParaRPr b="1" i="1"/>
          </a:p>
        </p:txBody>
      </p:sp>
      <p:sp>
        <p:nvSpPr>
          <p:cNvPr id="116" name="Shape 116"/>
          <p:cNvSpPr txBox="1"/>
          <p:nvPr/>
        </p:nvSpPr>
        <p:spPr>
          <a:xfrm>
            <a:off x="611560" y="4293096"/>
            <a:ext cx="7704137" cy="150502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Subvención concedida (Costes directos): 84.000</a:t>
            </a:r>
            <a:r>
              <a:rPr lang="en-US" sz="1800" b="1">
                <a:solidFill>
                  <a:schemeClr val="dk1"/>
                </a:solidFill>
              </a:rPr>
              <a:t>€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Fecha inicio: 01</a:t>
            </a:r>
            <a:r>
              <a:rPr lang="en-US" sz="1800" b="1">
                <a:solidFill>
                  <a:schemeClr val="dk1"/>
                </a:solidFill>
              </a:rPr>
              <a:t>/01/2015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Fecha finalización (prevista): </a:t>
            </a:r>
            <a:r>
              <a:rPr lang="en-US" sz="1800" b="1">
                <a:solidFill>
                  <a:schemeClr val="dk1"/>
                </a:solidFill>
              </a:rPr>
              <a:t>31/12/2018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 predoctoral asociado: NO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Shape 117"/>
          <p:cNvCxnSpPr/>
          <p:nvPr/>
        </p:nvCxnSpPr>
        <p:spPr>
          <a:xfrm>
            <a:off x="5318375" y="2862125"/>
            <a:ext cx="465600" cy="3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611560" y="5470723"/>
            <a:ext cx="81369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esta diapositiva se indicará  el personal en formación y las actividades realizadas en el marco del proyecto, incluyendo estancias e intercambios con otros equipos: Doctorandos (indicando estado de su tesis o fecha de lectura), TFMs, técnicos en formación, etc.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</a:pPr>
            <a:r>
              <a:rPr lang="en-US" sz="10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el caso de que el proyecto tenga asociado un contrato Predoctoral se deberá indicar el progreso en el plan de formación y en la realización de la tesis, con indicación de las publicaciones en las que figura el predoctoral, si procede. </a:t>
            </a:r>
            <a:endParaRPr/>
          </a:p>
        </p:txBody>
      </p:sp>
      <p:graphicFrame>
        <p:nvGraphicFramePr>
          <p:cNvPr id="234" name="Shape 234"/>
          <p:cNvGraphicFramePr/>
          <p:nvPr/>
        </p:nvGraphicFramePr>
        <p:xfrm>
          <a:off x="735410" y="764704"/>
          <a:ext cx="7869050" cy="1404590"/>
        </p:xfrm>
        <a:graphic>
          <a:graphicData uri="http://schemas.openxmlformats.org/drawingml/2006/table">
            <a:tbl>
              <a:tblPr firstRow="1" bandRow="1">
                <a:noFill/>
                <a:tableStyleId>{59FB6876-F492-4100-97BF-6DA0426D26A8}</a:tableStyleId>
              </a:tblPr>
              <a:tblGrid>
                <a:gridCol w="7869050"/>
              </a:tblGrid>
              <a:tr h="31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Tesis doctorales realizadas relacionadas con el proyecto (con indicación de título, fecha de inicio y de lectura, </a:t>
                      </a:r>
                      <a:r>
                        <a:rPr lang="en-US" sz="1800" b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indicadores relativos a publicaciones derivadas</a:t>
                      </a:r>
                      <a:r>
                        <a:rPr lang="en-US" sz="1800" b="0"/>
                        <a:t>)</a:t>
                      </a:r>
                      <a:endParaRPr sz="1800" b="0"/>
                    </a:p>
                  </a:txBody>
                  <a:tcPr marL="91450" marR="91450" marT="45675" marB="45675">
                    <a:solidFill>
                      <a:schemeClr val="accent1"/>
                    </a:solidFill>
                  </a:tcPr>
                </a:tc>
              </a:tr>
              <a:tr h="76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N/A</a:t>
                      </a:r>
                      <a:endParaRPr sz="1800" b="1"/>
                    </a:p>
                  </a:txBody>
                  <a:tcPr marL="91450" marR="91450" marT="45675" marB="45675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  <p:sp>
        <p:nvSpPr>
          <p:cNvPr id="235" name="Shape 235"/>
          <p:cNvSpPr/>
          <p:nvPr/>
        </p:nvSpPr>
        <p:spPr>
          <a:xfrm>
            <a:off x="755576" y="260648"/>
            <a:ext cx="7848872" cy="4320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FORMACIÓN DE PERSONAL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6" name="Shape 236"/>
          <p:cNvGraphicFramePr/>
          <p:nvPr/>
        </p:nvGraphicFramePr>
        <p:xfrm>
          <a:off x="755576" y="2276872"/>
          <a:ext cx="7848875" cy="1525065"/>
        </p:xfrm>
        <a:graphic>
          <a:graphicData uri="http://schemas.openxmlformats.org/drawingml/2006/table">
            <a:tbl>
              <a:tblPr firstRow="1" bandRow="1">
                <a:noFill/>
                <a:tableStyleId>{59FB6876-F492-4100-97BF-6DA0426D26A8}</a:tableStyleId>
              </a:tblPr>
              <a:tblGrid>
                <a:gridCol w="7848875"/>
              </a:tblGrid>
              <a:tr h="1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Actividades de formación de predoctorales  y/o personal técnico relacionadas con el proyecto (destacar / agregar)</a:t>
                      </a:r>
                      <a:endParaRPr sz="1800" b="0"/>
                    </a:p>
                  </a:txBody>
                  <a:tcPr marL="91450" marR="91450" marT="45675" marB="45675">
                    <a:solidFill>
                      <a:schemeClr val="accent1"/>
                    </a:solidFill>
                  </a:tcPr>
                </a:tc>
              </a:tr>
              <a:tr h="885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N/A</a:t>
                      </a:r>
                      <a:endParaRPr sz="1800" b="1"/>
                    </a:p>
                  </a:txBody>
                  <a:tcPr marL="91450" marR="91450" marT="45675" marB="45675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7" name="Shape 237"/>
          <p:cNvGraphicFramePr/>
          <p:nvPr/>
        </p:nvGraphicFramePr>
        <p:xfrm>
          <a:off x="763191" y="4005064"/>
          <a:ext cx="7848875" cy="1250745"/>
        </p:xfrm>
        <a:graphic>
          <a:graphicData uri="http://schemas.openxmlformats.org/drawingml/2006/table">
            <a:tbl>
              <a:tblPr firstRow="1" bandRow="1">
                <a:noFill/>
                <a:tableStyleId>{59FB6876-F492-4100-97BF-6DA0426D26A8}</a:tableStyleId>
              </a:tblPr>
              <a:tblGrid>
                <a:gridCol w="7848875"/>
              </a:tblGrid>
              <a:tr h="11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Contrato Predoctoral asociado al proyecto</a:t>
                      </a:r>
                      <a:endParaRPr sz="1800" b="0"/>
                    </a:p>
                  </a:txBody>
                  <a:tcPr marL="91450" marR="91450" marT="45675" marB="45675">
                    <a:solidFill>
                      <a:schemeClr val="accent1"/>
                    </a:solidFill>
                  </a:tcPr>
                </a:tc>
              </a:tr>
              <a:tr h="885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N/A</a:t>
                      </a:r>
                      <a:endParaRPr sz="1800" b="1"/>
                    </a:p>
                  </a:txBody>
                  <a:tcPr marL="91450" marR="91450" marT="45675" marB="45675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937500" y="380546"/>
            <a:ext cx="72690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INTERNACIONALIZACIÓN DE LA INVESTIGACIÓN 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381815" y="1510350"/>
            <a:ext cx="8336100" cy="3746655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345090" y="1064285"/>
            <a:ext cx="8372700" cy="476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1 will represent the 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Spanish contribution to Decadal 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Prediction Project (</a:t>
            </a:r>
            <a:r>
              <a:rPr lang="en-US" sz="1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DCPP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of 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CMIP6 </a:t>
            </a:r>
            <a:endParaRPr lang="en-US" sz="17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analyses required for objective 2, we are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collaborating 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Prof. </a:t>
            </a:r>
            <a:r>
              <a:rPr lang="en-US" sz="1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Sybren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Dijfhout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(Head of Physical Oceanography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Group, National Oceanography Center, Southampton, UK</a:t>
            </a: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who is 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7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recognised</a:t>
            </a: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expert 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role of the </a:t>
            </a: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budget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objective 2 relies on simulations performed within the context of the H2020 PRIMAVERA project,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Neven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Fuckar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Eleftheria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Exarchou</a:t>
            </a: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</a:t>
            </a:r>
            <a:r>
              <a:rPr lang="en-US" sz="1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HIATUS results on the PRIMAVERA 2</a:t>
            </a:r>
            <a:r>
              <a:rPr lang="en-US" sz="1700" b="1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7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General Assembly</a:t>
            </a:r>
            <a:r>
              <a:rPr lang="en-U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work done in Objective 5, </a:t>
            </a:r>
            <a:r>
              <a:rPr lang="en-US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BSC has applied to receive the WMO designation as Global Producing Center of Decadal Prediction</a:t>
            </a: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of only 4 centers worldwide and only non met service to receive accreditation.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100" y="5061600"/>
            <a:ext cx="6958624" cy="17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8000" y="1119670"/>
            <a:ext cx="2748075" cy="206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937500" y="380546"/>
            <a:ext cx="72690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INTERNACIONALIZACIÓN DE LA INVESTIGACIÓN 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824042" y="5661248"/>
            <a:ext cx="7420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Relacionar las colaboraciones internacionales  relacionadas con el proyecto y la relevancia para el mismo y para el equipo investigador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Participación en proyectos europeos e internacionales, indicando Programa, convocatoria, tipo de proyecto y resultado de la propuesta presentada. Indicar financiación recibida en el grupo.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477400" y="1338250"/>
            <a:ext cx="8224500" cy="41880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40675" y="864900"/>
            <a:ext cx="7946100" cy="5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WP6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grape and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HIATUS in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H2020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VISCA and MED-GOLD.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VISCA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done in HIATUS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extended to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regions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Portugal,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UK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MED-GOLD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sector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trasnferred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crops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wheat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olives)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besides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grape.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Decadal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agreement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Center.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BSC and JRC are exploring how the MARS Crop Yield Forecasting System (MCYFS) could ingest the seasonal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and decadal predictions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future operational use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results have been presented in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wine-related conferences 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 will present the work in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more conferences at the end of this year.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xfrm>
            <a:off x="971600" y="692696"/>
            <a:ext cx="7269119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y relaciones con el entorno socio económico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824042" y="5661248"/>
            <a:ext cx="742036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Relacionar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procede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EPOs y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colaboración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en el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Relacionar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colaboraciones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proyectos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contratos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I+D+i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con el sector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privado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investigación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Relacionar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procede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en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iniciativas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empresariales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p.e.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spin-off).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Indicar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financiación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cuantía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Relacionar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procede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patentes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el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grado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explotación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transferencia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tecnología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convenios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colaboraciones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consultorías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prestación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</a:t>
            </a: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etc.)</a:t>
            </a:r>
            <a:endParaRPr sz="1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755575" y="1844825"/>
            <a:ext cx="7911000" cy="36723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chemeClr val="dk1"/>
              </a:buClr>
              <a:buSzPts val="1100"/>
            </a:pP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Over the project we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have met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for in-person discussion with several wine 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and agriculture stakeholders: </a:t>
            </a:r>
            <a:r>
              <a:rPr lang="en-US" sz="1800" b="1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DCOOP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(Principal </a:t>
            </a:r>
            <a:r>
              <a:rPr lang="en-US" sz="18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cooperativa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agroalimentaria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España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); </a:t>
            </a:r>
            <a:r>
              <a:rPr lang="en-US" sz="1800" b="1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Codorniu-Raventos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Symington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1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Sogrape</a:t>
            </a:r>
            <a:r>
              <a:rPr lang="en-US" sz="18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Vinhos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Bodegas Torres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1" dirty="0" err="1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Innovi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(Cluster </a:t>
            </a:r>
            <a:r>
              <a:rPr lang="en-US" sz="1800" dirty="0" err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Vitivinícola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de Cataluña); </a:t>
            </a:r>
            <a:r>
              <a:rPr lang="en-US" sz="1800" b="1" dirty="0" err="1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IRTA; Joint Research Center; etc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Those meetings were aimed at </a:t>
            </a:r>
            <a:r>
              <a:rPr lang="en-US" sz="1800" b="1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exploring the application of climate predictions for vineyard management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and to know first hand which type of  management problems do wine producers face and how they are related to climate variables.</a:t>
            </a:r>
          </a:p>
          <a:p>
            <a:pPr marL="342900" lvl="0" indent="-342900">
              <a:buClr>
                <a:schemeClr val="dk1"/>
              </a:buClr>
              <a:buSzPts val="1100"/>
            </a:pPr>
            <a:endParaRPr sz="1800" dirty="0" smtClean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971600" y="310356"/>
            <a:ext cx="7269119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Otros aspectos destacables relacionados con el proyecto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277651" y="1351798"/>
            <a:ext cx="8661524" cy="4738129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We are developing a </a:t>
            </a:r>
            <a:r>
              <a:rPr lang="en-US" sz="1800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decision support tool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to better 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inform/engage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users (alpha 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version)</a:t>
            </a:r>
            <a:r>
              <a:rPr lang="en-US" sz="1800" b="1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Similar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to prototype developed for wind energy, which can be seen here:</a:t>
            </a:r>
            <a:endParaRPr sz="18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SzPts val="1100"/>
            </a:pP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1700" i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i="1" u="sng" dirty="0">
                <a:latin typeface="Calibri"/>
                <a:ea typeface="Calibri"/>
                <a:cs typeface="Calibri"/>
                <a:sym typeface="Calibri"/>
                <a:hlinkClick r:id="rId3"/>
              </a:rPr>
              <a:t>http://</a:t>
            </a:r>
            <a:r>
              <a:rPr lang="en-US" sz="1700" i="1" u="sng" dirty="0" err="1">
                <a:latin typeface="Calibri"/>
                <a:ea typeface="Calibri"/>
                <a:cs typeface="Calibri"/>
                <a:sym typeface="Calibri"/>
                <a:hlinkClick r:id="rId3"/>
              </a:rPr>
              <a:t>www.bsc.es</a:t>
            </a:r>
            <a:r>
              <a:rPr lang="en-US" sz="1700" i="1" u="sng" dirty="0"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r>
              <a:rPr lang="en-US" sz="1700" i="1" u="sng" dirty="0" err="1">
                <a:latin typeface="Calibri"/>
                <a:ea typeface="Calibri"/>
                <a:cs typeface="Calibri"/>
                <a:sym typeface="Calibri"/>
                <a:hlinkClick r:id="rId3"/>
              </a:rPr>
              <a:t>ess</a:t>
            </a:r>
            <a:r>
              <a:rPr lang="en-US" sz="1700" i="1" u="sng" dirty="0">
                <a:latin typeface="Calibri"/>
                <a:ea typeface="Calibri"/>
                <a:cs typeface="Calibri"/>
                <a:sym typeface="Calibri"/>
                <a:hlinkClick r:id="rId3"/>
              </a:rPr>
              <a:t>/resilience/</a:t>
            </a:r>
            <a:r>
              <a:rPr lang="en-US" sz="1700" i="1" u="sng" dirty="0" err="1">
                <a:latin typeface="Calibri"/>
                <a:ea typeface="Calibri"/>
                <a:cs typeface="Calibri"/>
                <a:sym typeface="Calibri"/>
                <a:hlinkClick r:id="rId3"/>
              </a:rPr>
              <a:t>map.html</a:t>
            </a:r>
            <a:endParaRPr sz="9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List of Publications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200"/>
              <a:buFont typeface="Calibri"/>
              <a:buChar char="-"/>
            </a:pP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Soret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et al (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2016) Seasonal predictions for the management of the wine crop in P.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Baeza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L.Gonzaga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(Eds.) Horticulture Acts, Technical Communications of the II Horticulture meeting, Universidad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Politécnica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Madrid, Spain (Spanish), 261-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266. (</a:t>
            </a:r>
            <a:r>
              <a:rPr lang="en-US" sz="13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Published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457200" indent="-298450" algn="just">
              <a:buClr>
                <a:srgbClr val="333333"/>
              </a:buClr>
              <a:buSzPts val="1100"/>
              <a:buFont typeface="Arial"/>
              <a:buChar char="-"/>
            </a:pP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Terrado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M., I. </a:t>
            </a:r>
            <a:r>
              <a:rPr lang="en-US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Christel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et al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(2017) Climate change communication and user engagement: a tool to anticipate climate change. In: W. Leal, E.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Manolas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A.M. Azul, U.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Azeiteiro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H.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Mcghie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(Eds.). Handbook of Climate Change Communication, Vol.3 Climate Change Management, Springer, pp. 285-302. (</a:t>
            </a:r>
            <a:r>
              <a:rPr lang="en-US" sz="13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Published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indent="-298450" algn="just">
              <a:buClr>
                <a:srgbClr val="333333"/>
              </a:buClr>
              <a:buSzPts val="1100"/>
              <a:buFont typeface="Arial"/>
              <a:buChar char="-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Acosta et al. (2018)  “December 2016: linking the lowest Arctic sea-ice extent on record with the lowest European precipitation event on 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record” 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300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Minor revisions </a:t>
            </a:r>
            <a:r>
              <a:rPr lang="en-US" sz="13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 BAMS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 marL="457200" indent="-298450" algn="just">
              <a:buClr>
                <a:srgbClr val="333333"/>
              </a:buClr>
              <a:buSzPts val="1100"/>
              <a:buFont typeface="Arial"/>
              <a:buChar char="-"/>
            </a:pP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Smith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al. (2018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Predicted chance that global warming will temporarily exceed 1.5C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3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300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Preparation for GRL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)</a:t>
            </a:r>
            <a:endParaRPr lang="en-US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98450" algn="just">
              <a:buClr>
                <a:srgbClr val="333333"/>
              </a:buClr>
              <a:buSzPts val="1100"/>
              <a:buFont typeface="Arial"/>
              <a:buChar char="-"/>
            </a:pPr>
            <a:r>
              <a:rPr lang="en-US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Exarchou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 et al. (2018)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“Relation of ocean heat content to surface climate and the impact of model 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resolution”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3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300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r>
              <a:rPr lang="en-US" sz="13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158750" algn="just">
              <a:buClr>
                <a:srgbClr val="333333"/>
              </a:buClr>
              <a:buSzPts val="1100"/>
            </a:pPr>
            <a:endParaRPr lang="en-US" sz="13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algn="just">
              <a:buClr>
                <a:srgbClr val="333333"/>
              </a:buClr>
              <a:buSzPts val="1100"/>
            </a:pPr>
            <a:r>
              <a:rPr lang="en-US" sz="13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BSC Technical Memorandums:</a:t>
            </a:r>
          </a:p>
          <a:p>
            <a:pPr marL="158750" algn="just">
              <a:buClr>
                <a:srgbClr val="333333"/>
              </a:buClr>
              <a:buSzPts val="1100"/>
            </a:pPr>
            <a:endParaRPr lang="en-US" sz="5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6" indent="-285750" algn="just">
              <a:buClr>
                <a:srgbClr val="333333"/>
              </a:buClr>
              <a:buSzPts val="1100"/>
              <a:buFont typeface="Wingdings" charset="2"/>
              <a:buChar char="§"/>
            </a:pP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Capability of the BSC-CNS as a GPC for NTCP, BSC-CP-2018-001, 35 </a:t>
            </a:r>
            <a:r>
              <a:rPr lang="en-US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3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Published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44500" lvl="6" indent="-285750" algn="just">
              <a:buClr>
                <a:srgbClr val="333333"/>
              </a:buClr>
              <a:buSzPts val="1100"/>
              <a:buFont typeface="Wingdings" charset="2"/>
              <a:buChar char="§"/>
            </a:pP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comprehensive multi-faceted analysis of the causes behind the recent HIATUS (</a:t>
            </a:r>
            <a:r>
              <a:rPr lang="en-US" sz="1300" dirty="0" smtClean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 Preparation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457200" indent="-298450">
              <a:buClr>
                <a:srgbClr val="333333"/>
              </a:buClr>
              <a:buSzPts val="1100"/>
              <a:buFont typeface="Arial"/>
              <a:buChar char="-"/>
            </a:pPr>
            <a:endParaRPr sz="18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1059159" y="332656"/>
            <a:ext cx="6912768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125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EJECUCION DEL PRESUPUESTO</a:t>
            </a:r>
            <a:endParaRPr/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1259632" y="3886311"/>
            <a:ext cx="6093335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(*) </a:t>
            </a:r>
            <a:r>
              <a:rPr lang="en-US" sz="18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Gastos</a:t>
            </a:r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no </a:t>
            </a:r>
            <a:r>
              <a:rPr lang="en-US" sz="18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contemplados</a:t>
            </a:r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en la </a:t>
            </a:r>
            <a:r>
              <a:rPr lang="en-US" sz="18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solicitud</a:t>
            </a:r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original</a:t>
            </a:r>
            <a:endParaRPr dirty="0"/>
          </a:p>
        </p:txBody>
      </p:sp>
      <p:sp>
        <p:nvSpPr>
          <p:cNvPr id="281" name="Shape 281"/>
          <p:cNvSpPr/>
          <p:nvPr/>
        </p:nvSpPr>
        <p:spPr>
          <a:xfrm>
            <a:off x="887593" y="4437730"/>
            <a:ext cx="7463964" cy="1816056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Two major changes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happened relative to the original application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budget was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substantially reduced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and therefore the budget 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had to be 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redistributed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accordingly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prioritizing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the part for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personnel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-"/>
            </a:pPr>
            <a:endParaRPr sz="3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Due to </a:t>
            </a:r>
            <a:r>
              <a:rPr lang="en-US" sz="1800" dirty="0" err="1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Asif’s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departure,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 the funds </a:t>
            </a:r>
            <a:r>
              <a:rPr lang="en-US" sz="1800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have been employed 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hire a support research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en-US" sz="1800" dirty="0" smtClean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, which was not initially contemplated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-"/>
            </a:pPr>
            <a:endParaRPr sz="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2" name="Shape 282"/>
          <p:cNvGraphicFramePr/>
          <p:nvPr>
            <p:extLst>
              <p:ext uri="{D42A27DB-BD31-4B8C-83A1-F6EECF244321}">
                <p14:modId xmlns:p14="http://schemas.microsoft.com/office/powerpoint/2010/main" val="3474811835"/>
              </p:ext>
            </p:extLst>
          </p:nvPr>
        </p:nvGraphicFramePr>
        <p:xfrm>
          <a:off x="1042929" y="1052736"/>
          <a:ext cx="6945225" cy="2667925"/>
        </p:xfrm>
        <a:graphic>
          <a:graphicData uri="http://schemas.openxmlformats.org/drawingml/2006/table">
            <a:tbl>
              <a:tblPr firstRow="1" bandRow="1">
                <a:noFill/>
                <a:tableStyleId>{8581173E-108F-46E5-A6B1-3EEBC8936CB2}</a:tableStyleId>
              </a:tblPr>
              <a:tblGrid>
                <a:gridCol w="3011650"/>
                <a:gridCol w="2149300"/>
                <a:gridCol w="17842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Concepto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Ejecutado: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 Cantidad y (%)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Existen cambios relevantes respecto a solicitud original? (*)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  <a:tr h="3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Inventariable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2.203,38 € (2.6%)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Personal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74,667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€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(88.8%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Fungible</a:t>
                      </a:r>
                      <a:endParaRPr sz="1800"/>
                    </a:p>
                  </a:txBody>
                  <a:tcPr marL="91450" marR="91450" marT="45725" marB="457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€ (0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%)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B7CCE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Viajes y dietas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502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€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(0.6%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1187624" y="392286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125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PLANTEAMIENTO FUTURO</a:t>
            </a:r>
            <a:endParaRPr dirty="0"/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475" y="2160860"/>
            <a:ext cx="4118926" cy="2930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Shape 291"/>
          <p:cNvCxnSpPr/>
          <p:nvPr/>
        </p:nvCxnSpPr>
        <p:spPr>
          <a:xfrm rot="10800000" flipH="1">
            <a:off x="5636100" y="3328360"/>
            <a:ext cx="388200" cy="129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Shape 292"/>
          <p:cNvSpPr txBox="1"/>
          <p:nvPr/>
        </p:nvSpPr>
        <p:spPr>
          <a:xfrm>
            <a:off x="5150263" y="2870485"/>
            <a:ext cx="2035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FF00"/>
                </a:solidFill>
              </a:rPr>
              <a:t>HIATUS</a:t>
            </a:r>
            <a:endParaRPr sz="1600" b="1">
              <a:solidFill>
                <a:srgbClr val="00FF00"/>
              </a:solidFill>
            </a:endParaRPr>
          </a:p>
        </p:txBody>
      </p:sp>
      <p:cxnSp>
        <p:nvCxnSpPr>
          <p:cNvPr id="293" name="Shape 293"/>
          <p:cNvCxnSpPr/>
          <p:nvPr/>
        </p:nvCxnSpPr>
        <p:spPr>
          <a:xfrm rot="10800000" flipH="1">
            <a:off x="6036000" y="2986285"/>
            <a:ext cx="90600" cy="47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Shape 294"/>
          <p:cNvSpPr txBox="1"/>
          <p:nvPr/>
        </p:nvSpPr>
        <p:spPr>
          <a:xfrm>
            <a:off x="6172188" y="2833885"/>
            <a:ext cx="2035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</a:rPr>
              <a:t>Warming acceleration</a:t>
            </a:r>
            <a:endParaRPr sz="1600" b="1">
              <a:solidFill>
                <a:srgbClr val="FF0000"/>
              </a:solidFill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808050" y="1340360"/>
            <a:ext cx="7297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The HIATUS period in global temperatures ceased in 2015, and since then we are experiencing a global warming acceleration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362350" y="5189340"/>
            <a:ext cx="8385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Following our work within the HIATUS project, we will explore the predictability of the accelerated warming (expected to have stronger climate impacts) and investigate the mechanisms underlying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125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endParaRPr/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047750" y="1490675"/>
            <a:ext cx="7696200" cy="3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participantes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Barcelona Supercomputing Center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de investigación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Mujeres: </a:t>
            </a: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Virginie Guemas, Isadora Christel Jimenez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Hombres: </a:t>
            </a: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Neven Fuckar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baja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Muhammad Asif (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baja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Louis-Philippe Caron (en trámite de incorporación)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de trabajo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Mujeres: Niti Mishra (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baja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Margarida Samsó Cabré, </a:t>
            </a: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Eleftheria Exarchou 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Hombres: </a:t>
            </a: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Juan-Camilo Acosta, Albert Soret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Personal tecnico - </a:t>
            </a: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Ph.D.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947160" y="548680"/>
            <a:ext cx="751327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MOTIVACIÓN, HIPÓTESIS Y ESTRATEGIA DEL PROYECTO I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258888" y="4149725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944250" y="1088700"/>
            <a:ext cx="7255500" cy="44169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5D8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050" y="1134900"/>
            <a:ext cx="2605301" cy="195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966900" y="1165200"/>
            <a:ext cx="41565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beginning of the 21st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century was marked by a period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HIATUS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deceleration in the global warming trend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whose origin is still not completely disentangled.</a:t>
            </a:r>
            <a:r>
              <a:rPr lang="en-US" sz="2000"/>
              <a:t>  </a:t>
            </a:r>
            <a:endParaRPr sz="2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36" name="Shape 136"/>
          <p:cNvSpPr txBox="1"/>
          <p:nvPr/>
        </p:nvSpPr>
        <p:spPr>
          <a:xfrm>
            <a:off x="965500" y="3148500"/>
            <a:ext cx="4156500" cy="22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This project builds on previous results of the group, showing that the HIATUS period is predictable with 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EC-Earth2.3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decadal forecast system, thanks to the combined effect of initialization and the inclusion of radiative forcings.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l="5579" r="5579"/>
          <a:stretch/>
        </p:blipFill>
        <p:spPr>
          <a:xfrm>
            <a:off x="4990901" y="3126487"/>
            <a:ext cx="3172275" cy="237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5392950" y="2784075"/>
            <a:ext cx="28068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99999"/>
                </a:solidFill>
              </a:rPr>
              <a:t>Guemas et al. (2013)</a:t>
            </a:r>
            <a:endParaRPr sz="2000">
              <a:solidFill>
                <a:srgbClr val="999999"/>
              </a:solidFill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182000" y="5436725"/>
            <a:ext cx="88428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questions about the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contributions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lead to the HIATUS, and proposes a set of </a:t>
            </a:r>
            <a:r>
              <a:rPr lang="en-U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tailored experiments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address their separate roles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1115616" y="188640"/>
            <a:ext cx="6912768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 PROPUESTOS Y ALCANZADOS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50350" y="1216025"/>
            <a:ext cx="8781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Obj.1: 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new EC-Earth 3 retrospective cl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imate prediction (</a:t>
            </a:r>
            <a:r>
              <a:rPr lang="en-US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Obj.2: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Investigate the mechanisms for increased ocean heat uptake (</a:t>
            </a:r>
            <a:r>
              <a:rPr lang="en-US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Obj.3: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Carry out robust identification of ocean heat content mechanisms through sensitivity experiments (</a:t>
            </a:r>
            <a:r>
              <a:rPr lang="en-US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Obj.4: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Disentangle the role from minor volcanic eruptions (</a:t>
            </a:r>
            <a:r>
              <a:rPr lang="en-US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Obj.5: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Produce climate prediction for the 2018-2028 period (</a:t>
            </a:r>
            <a:r>
              <a:rPr lang="en-US" sz="21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Obj.6: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Develop a climate service for the agriculture sector (</a:t>
            </a:r>
            <a:r>
              <a:rPr lang="en-US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378175" y="5268500"/>
            <a:ext cx="85014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All the objectives are expected to be accomplished by the end of the project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312175" y="1072925"/>
            <a:ext cx="8571900" cy="4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 1: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EC-Earth 3 retrospective climate prediction</a:t>
            </a:r>
            <a:endParaRPr sz="2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the decadal skill of EC-Earth 3 and its ability to capture the HIATUS has been postponed due to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 in model release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(currently in the final tuning phase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sz="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Obtained necessary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time through PRACE project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(~25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sz="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required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been put in place and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tested through 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 forecasts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preliminary version of model. </a:t>
            </a: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endParaRPr sz="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seasonal forecasts have been used to link the record-breaking loss of Arctic sea ice in 2016 with extreme dry conditions over Europe: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11948"/>
          <a:stretch/>
        </p:blipFill>
        <p:spPr>
          <a:xfrm>
            <a:off x="4364409" y="4673275"/>
            <a:ext cx="4155775" cy="1753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477926" y="3966068"/>
            <a:ext cx="398738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600" i="1" dirty="0">
                <a:solidFill>
                  <a:srgbClr val="1F497D"/>
                </a:solidFill>
                <a:latin typeface="Calibri"/>
                <a:cs typeface="Calibri"/>
              </a:rPr>
              <a:t>Acosta et al</a:t>
            </a:r>
            <a:r>
              <a:rPr lang="en-US" sz="1600" i="1" dirty="0" smtClean="0">
                <a:solidFill>
                  <a:srgbClr val="1F497D"/>
                </a:solidFill>
                <a:latin typeface="Calibri"/>
                <a:cs typeface="Calibri"/>
              </a:rPr>
              <a:t>. “</a:t>
            </a:r>
            <a:r>
              <a:rPr lang="es-ES" sz="1600" i="1" dirty="0" err="1" smtClean="0">
                <a:solidFill>
                  <a:srgbClr val="1F497D"/>
                </a:solidFill>
                <a:latin typeface="Calibri"/>
                <a:cs typeface="Calibri"/>
              </a:rPr>
              <a:t>December</a:t>
            </a:r>
            <a:r>
              <a:rPr lang="es-ES" sz="1600" i="1" dirty="0" smtClean="0">
                <a:solidFill>
                  <a:srgbClr val="1F497D"/>
                </a:solidFill>
                <a:latin typeface="Calibri"/>
                <a:cs typeface="Calibri"/>
              </a:rPr>
              <a:t> 2016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: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linking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the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lowest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Arctic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sea-ice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extent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on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record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with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the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 smtClean="0">
                <a:solidFill>
                  <a:srgbClr val="1F497D"/>
                </a:solidFill>
                <a:latin typeface="Calibri"/>
                <a:cs typeface="Calibri"/>
              </a:rPr>
              <a:t>lowest</a:t>
            </a:r>
            <a:r>
              <a:rPr lang="es-ES" sz="1600" i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 smtClean="0">
                <a:solidFill>
                  <a:srgbClr val="1F497D"/>
                </a:solidFill>
                <a:latin typeface="Calibri"/>
                <a:cs typeface="Calibri"/>
              </a:rPr>
              <a:t>European</a:t>
            </a:r>
            <a:r>
              <a:rPr lang="es-ES" sz="1600" i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precipitation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event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err="1">
                <a:solidFill>
                  <a:srgbClr val="1F497D"/>
                </a:solidFill>
                <a:latin typeface="Calibri"/>
                <a:cs typeface="Calibri"/>
              </a:rPr>
              <a:t>on</a:t>
            </a:r>
            <a:r>
              <a:rPr lang="es-ES" sz="1600" i="1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s-ES" sz="1600" i="1" dirty="0" smtClean="0">
                <a:solidFill>
                  <a:srgbClr val="1F497D"/>
                </a:solidFill>
                <a:latin typeface="Calibri"/>
                <a:cs typeface="Calibri"/>
              </a:rPr>
              <a:t>record”</a:t>
            </a:r>
            <a:r>
              <a:rPr lang="en-US" sz="1600" i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1F497D"/>
                </a:solidFill>
                <a:latin typeface="Calibri"/>
                <a:cs typeface="Calibri"/>
              </a:rPr>
              <a:t>(Under review </a:t>
            </a:r>
            <a:r>
              <a:rPr lang="en-US" sz="1600" i="1" dirty="0" smtClean="0">
                <a:solidFill>
                  <a:srgbClr val="1F497D"/>
                </a:solidFill>
                <a:latin typeface="Calibri"/>
                <a:cs typeface="Calibri"/>
              </a:rPr>
              <a:t>in BAMS.</a:t>
            </a:r>
            <a:r>
              <a:rPr lang="en-US" sz="1600" i="1" dirty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1600" i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1115612" y="187200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4635980" y="4261690"/>
            <a:ext cx="43746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F497D"/>
                </a:solidFill>
              </a:rPr>
              <a:t>Observed SIC       Observed SLP &amp; T2M</a:t>
            </a:r>
            <a:endParaRPr sz="16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58975" y="1076600"/>
            <a:ext cx="8708400" cy="4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 2: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mechanisms for increased ocean heat uptake (OHU)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An ensemble of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control experiments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with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the latest version of the model has been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recently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completed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and is currently being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used to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explore the mechanisms of OHU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 3: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of OHU mechanisms via sensitivity experiments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first analysis of the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sensitivity to the resolution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already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performed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additional sets of experiments are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preparation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Nudged experiments to isolate the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the Atlantic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(50% done)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Wind-prescribed experiments to determine the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the Pacific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(25%)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t="6715" b="25248"/>
          <a:stretch/>
        </p:blipFill>
        <p:spPr>
          <a:xfrm>
            <a:off x="4955950" y="1978932"/>
            <a:ext cx="2918776" cy="187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59019" y="3109850"/>
            <a:ext cx="4574993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Exarchou</a:t>
            </a:r>
            <a:r>
              <a:rPr lang="en-US" sz="1600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i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E, </a:t>
            </a:r>
            <a:r>
              <a:rPr lang="en-US" sz="1600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n-US" sz="1600" i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Drijfhout</a:t>
            </a:r>
            <a:r>
              <a:rPr lang="en-US" sz="1600" i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V</a:t>
            </a:r>
            <a:r>
              <a:rPr lang="en-US" sz="1600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i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Guemas</a:t>
            </a:r>
            <a:r>
              <a:rPr lang="en-US" sz="1600" i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and P. Ortega: “Relation </a:t>
            </a:r>
            <a:r>
              <a:rPr lang="en-US" sz="1600" i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of ocean heat content to surface climate and the impact of model </a:t>
            </a:r>
            <a:r>
              <a:rPr lang="en-US" sz="1600" i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resolution” (In preparation)</a:t>
            </a:r>
            <a:endParaRPr sz="1600" i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1115612" y="187200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l="17998" t="72267" r="75807"/>
          <a:stretch/>
        </p:blipFill>
        <p:spPr>
          <a:xfrm>
            <a:off x="7893225" y="2167365"/>
            <a:ext cx="244798" cy="92159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8107425" y="2134965"/>
            <a:ext cx="1042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Heat Uptake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Turbulent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Longwave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Shortwave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SST</a:t>
            </a:r>
            <a:endParaRPr sz="1200"/>
          </a:p>
        </p:txBody>
      </p:sp>
      <p:sp>
        <p:nvSpPr>
          <p:cNvPr id="169" name="Shape 169"/>
          <p:cNvSpPr txBox="1"/>
          <p:nvPr/>
        </p:nvSpPr>
        <p:spPr>
          <a:xfrm>
            <a:off x="4803575" y="1631990"/>
            <a:ext cx="3667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F497D"/>
                </a:solidFill>
              </a:rPr>
              <a:t>Lag regressions with global SST</a:t>
            </a:r>
            <a:endParaRPr sz="16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25" y="3280938"/>
            <a:ext cx="3807287" cy="181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8350" y="5812275"/>
            <a:ext cx="1185650" cy="5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342350" y="2516200"/>
            <a:ext cx="8627700" cy="1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 5: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prediction for the 2018-2028 period</a:t>
            </a:r>
            <a:endParaRPr sz="2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a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10-year ensemble forecast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initialized on November 1st, 2017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memorandum was produced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submitted to AEMET and WMO to become official Global Producing Center of Near-Term Climate Prediction. 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10160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500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Capability </a:t>
            </a:r>
            <a:r>
              <a:rPr lang="en-US" sz="1500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of the BSC-CNS as a GPC for NTCP, Technical Memorandum, BSC-CP-2018-001, 35 </a:t>
            </a:r>
            <a:r>
              <a:rPr lang="en-US" sz="1500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pp.</a:t>
            </a:r>
            <a:endParaRPr sz="1500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endParaRPr sz="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Manuscript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led by Met-Office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nearing submission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150" y="3324087"/>
            <a:ext cx="3965926" cy="165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 rot="-5399438">
            <a:off x="-1369568" y="3596179"/>
            <a:ext cx="36699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F497D"/>
                </a:solidFill>
              </a:rPr>
              <a:t>Forecast of </a:t>
            </a:r>
            <a:endParaRPr sz="2000" b="1" dirty="0">
              <a:solidFill>
                <a:srgbClr val="1F49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F497D"/>
                </a:solidFill>
              </a:rPr>
              <a:t>Surf. Temp.</a:t>
            </a:r>
            <a:endParaRPr sz="2000" b="1" dirty="0">
              <a:solidFill>
                <a:srgbClr val="1F497D"/>
              </a:solidFill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341400" y="1024675"/>
            <a:ext cx="66603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 4: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stratospheric aerosols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Two sets of ensemble experiments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to isolate the specific role of small volcanoes (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with/without volcanic aerosols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) using a novel stratospheric aerosol scheme (VOLCADEC)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459523" y="5766300"/>
            <a:ext cx="585452" cy="59282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115612" y="187200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92" y="925004"/>
            <a:ext cx="1782362" cy="208102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 rot="5400467">
            <a:off x="7710130" y="1862047"/>
            <a:ext cx="22107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1F497D"/>
                </a:solidFill>
              </a:rPr>
              <a:t>Volcanic forcing</a:t>
            </a:r>
            <a:endParaRPr sz="17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-155550" y="1031700"/>
            <a:ext cx="73215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WP 6: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service for the agriculture sector: wine yields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1392300" y="1987880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Shape 192"/>
          <p:cNvGrpSpPr/>
          <p:nvPr/>
        </p:nvGrpSpPr>
        <p:grpSpPr>
          <a:xfrm>
            <a:off x="0" y="1396544"/>
            <a:ext cx="1679616" cy="1118919"/>
            <a:chOff x="1932853" y="771681"/>
            <a:chExt cx="1679616" cy="1118919"/>
          </a:xfrm>
        </p:grpSpPr>
        <p:cxnSp>
          <p:nvCxnSpPr>
            <p:cNvPr id="193" name="Shape 193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65F0A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94" name="Shape 194"/>
            <p:cNvSpPr txBox="1"/>
            <p:nvPr/>
          </p:nvSpPr>
          <p:spPr>
            <a:xfrm>
              <a:off x="1932853" y="771681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latin typeface="Calibri" charset="0"/>
                  <a:ea typeface="Calibri" charset="0"/>
                  <a:cs typeface="Calibri" charset="0"/>
                  <a:sym typeface="Roboto"/>
                </a:rPr>
                <a:t>Understand user needs</a:t>
              </a:r>
              <a:endParaRPr sz="2000" b="1" dirty="0">
                <a:latin typeface="Calibri" charset="0"/>
                <a:ea typeface="Calibri" charset="0"/>
                <a:cs typeface="Calibri" charset="0"/>
                <a:sym typeface="Roboto"/>
              </a:endParaRPr>
            </a:p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3612119" y="1361763"/>
            <a:ext cx="4362675" cy="1111088"/>
            <a:chOff x="5517319" y="779512"/>
            <a:chExt cx="4362675" cy="1111088"/>
          </a:xfrm>
        </p:grpSpPr>
        <p:cxnSp>
          <p:nvCxnSpPr>
            <p:cNvPr id="196" name="Shape 19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97" name="Shape 197"/>
            <p:cNvSpPr txBox="1"/>
            <p:nvPr/>
          </p:nvSpPr>
          <p:spPr>
            <a:xfrm>
              <a:off x="5535155" y="779512"/>
              <a:ext cx="4344839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latin typeface="Calibri" charset="0"/>
                  <a:ea typeface="Calibri" charset="0"/>
                  <a:cs typeface="Calibri" charset="0"/>
                  <a:sym typeface="Roboto"/>
                </a:rPr>
                <a:t>Scientific research and development of tailored indicators</a:t>
              </a:r>
              <a:endParaRPr sz="2000" b="1" dirty="0">
                <a:latin typeface="Calibri" charset="0"/>
                <a:ea typeface="Calibri" charset="0"/>
                <a:cs typeface="Calibri" charset="0"/>
                <a:sym typeface="Roboto"/>
              </a:endParaRPr>
            </a:p>
          </p:txBody>
        </p:sp>
      </p:grpSp>
      <p:grpSp>
        <p:nvGrpSpPr>
          <p:cNvPr id="198" name="Shape 198"/>
          <p:cNvGrpSpPr/>
          <p:nvPr/>
        </p:nvGrpSpPr>
        <p:grpSpPr>
          <a:xfrm>
            <a:off x="1292200" y="4357279"/>
            <a:ext cx="5680100" cy="1052047"/>
            <a:chOff x="3197400" y="3535140"/>
            <a:chExt cx="5680100" cy="1052047"/>
          </a:xfrm>
        </p:grpSpPr>
        <p:cxnSp>
          <p:nvCxnSpPr>
            <p:cNvPr id="199" name="Shape 199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00" name="Shape 200"/>
            <p:cNvSpPr txBox="1"/>
            <p:nvPr/>
          </p:nvSpPr>
          <p:spPr>
            <a:xfrm>
              <a:off x="3197400" y="3917587"/>
              <a:ext cx="568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latin typeface="Calibri" charset="0"/>
                  <a:ea typeface="Calibri" charset="0"/>
                  <a:cs typeface="Calibri" charset="0"/>
                  <a:sym typeface="Roboto"/>
                </a:rPr>
                <a:t>Tools and assessment of decision making processes</a:t>
              </a:r>
              <a:endParaRPr sz="2000" b="1" dirty="0">
                <a:latin typeface="Calibri" charset="0"/>
                <a:ea typeface="Calibri" charset="0"/>
                <a:cs typeface="Calibri" charset="0"/>
                <a:sym typeface="Roboto"/>
              </a:endParaRPr>
            </a:p>
          </p:txBody>
        </p:sp>
      </p:grpSp>
      <p:sp>
        <p:nvSpPr>
          <p:cNvPr id="201" name="Shape 201"/>
          <p:cNvSpPr txBox="1"/>
          <p:nvPr/>
        </p:nvSpPr>
        <p:spPr>
          <a:xfrm>
            <a:off x="1707275" y="2878600"/>
            <a:ext cx="1834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Roboto"/>
                <a:ea typeface="Roboto"/>
                <a:cs typeface="Roboto"/>
                <a:sym typeface="Roboto"/>
              </a:rPr>
              <a:t>Co-development of a climate service</a:t>
            </a:r>
            <a:endParaRPr sz="1600"/>
          </a:p>
        </p:txBody>
      </p:sp>
      <p:sp>
        <p:nvSpPr>
          <p:cNvPr id="202" name="Shape 202"/>
          <p:cNvSpPr/>
          <p:nvPr/>
        </p:nvSpPr>
        <p:spPr>
          <a:xfrm rot="1800047">
            <a:off x="1314643" y="1908573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-1800047" flipH="1">
            <a:off x="1316756" y="1908573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65F0AD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-8100000">
            <a:off x="2477515" y="1849532"/>
            <a:ext cx="363170" cy="363170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-9000757" flipH="1">
            <a:off x="1315753" y="1906947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-1027861">
            <a:off x="3580674" y="3671971"/>
            <a:ext cx="312672" cy="312672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6359841">
            <a:off x="396313" y="3569884"/>
            <a:ext cx="363580" cy="36358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51" y="4032726"/>
            <a:ext cx="825705" cy="43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96" y="3473530"/>
            <a:ext cx="952615" cy="4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027" y="2298016"/>
            <a:ext cx="470153" cy="4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050" y="5206734"/>
            <a:ext cx="742106" cy="29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451" y="4597099"/>
            <a:ext cx="525304" cy="4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230" y="2856503"/>
            <a:ext cx="873747" cy="4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9">
            <a:alphaModFix/>
          </a:blip>
          <a:srcRect l="54568" t="7330"/>
          <a:stretch/>
        </p:blipFill>
        <p:spPr>
          <a:xfrm>
            <a:off x="4537108" y="2496985"/>
            <a:ext cx="4041071" cy="217399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4106331" y="2107527"/>
            <a:ext cx="5106023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F497D"/>
                </a:solidFill>
                <a:ea typeface="Roboto"/>
                <a:sym typeface="Roboto"/>
              </a:rPr>
              <a:t>Prediction of </a:t>
            </a:r>
            <a:r>
              <a:rPr lang="en-US" sz="1600" b="1" dirty="0" smtClean="0">
                <a:solidFill>
                  <a:srgbClr val="1F497D"/>
                </a:solidFill>
                <a:ea typeface="Roboto"/>
                <a:sym typeface="Roboto"/>
              </a:rPr>
              <a:t>extreme drought (August 2017)</a:t>
            </a:r>
            <a:r>
              <a:rPr lang="en-US" sz="1600" dirty="0" smtClean="0">
                <a:solidFill>
                  <a:srgbClr val="1F497D"/>
                </a:solidFill>
                <a:ea typeface="Roboto"/>
                <a:sym typeface="Roboto"/>
              </a:rPr>
              <a:t> </a:t>
            </a:r>
            <a:endParaRPr sz="1600" b="1" dirty="0">
              <a:solidFill>
                <a:srgbClr val="1F497D"/>
              </a:solidFill>
              <a:ea typeface="Roboto"/>
              <a:sym typeface="Roboto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1307825" y="5210042"/>
            <a:ext cx="7564713" cy="108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Terrado</a:t>
            </a:r>
            <a:r>
              <a:rPr lang="en-US" sz="1600" i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, M., I. </a:t>
            </a:r>
            <a:r>
              <a:rPr lang="en-US" sz="1600" i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Christel</a:t>
            </a:r>
            <a:r>
              <a:rPr lang="en-US" sz="1600" i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, D. </a:t>
            </a:r>
            <a:r>
              <a:rPr lang="en-US" sz="1600" i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Bojovic</a:t>
            </a:r>
            <a:r>
              <a:rPr lang="en-US" sz="1600" i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, A. </a:t>
            </a:r>
            <a:r>
              <a:rPr lang="en-US" sz="1600" i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Soret</a:t>
            </a:r>
            <a:r>
              <a:rPr lang="en-US" sz="1600" i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and F</a:t>
            </a:r>
            <a:r>
              <a:rPr lang="en-US" sz="1600" i="1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i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Doblas</a:t>
            </a:r>
            <a:r>
              <a:rPr lang="en-US" sz="1600" i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-Reyes (2017) </a:t>
            </a:r>
            <a:r>
              <a:rPr lang="en-US" sz="1600" i="1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“Climate </a:t>
            </a:r>
            <a:r>
              <a:rPr lang="en-US" sz="1600" i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change communication and user engagement: a tool to anticipate climate </a:t>
            </a:r>
            <a:r>
              <a:rPr lang="en-US" sz="1600" i="1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change”. Published in Handbook </a:t>
            </a:r>
            <a:r>
              <a:rPr lang="en-US" sz="1600" i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of Climate Change </a:t>
            </a:r>
            <a:r>
              <a:rPr lang="en-US" sz="1600" i="1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600" i="1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1115612" y="187200"/>
            <a:ext cx="6912900" cy="72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ctr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 CIENTÍFICO-TÉCNICOS</a:t>
            </a:r>
            <a:endParaRPr sz="22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marR="0" lvl="0" indent="-26517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848872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5176" marR="0" lvl="0" indent="-26517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12"/>
              <a:buFont typeface="Arial"/>
              <a:buNone/>
            </a:pPr>
            <a:r>
              <a:rPr lang="en-US" sz="23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RESUMEN DE LOS RESULTADOS DEL PROYECTO</a:t>
            </a:r>
            <a:endParaRPr sz="2035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1258888" y="2420938"/>
            <a:ext cx="708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Shape 226"/>
          <p:cNvGraphicFramePr/>
          <p:nvPr/>
        </p:nvGraphicFramePr>
        <p:xfrm>
          <a:off x="678899" y="1556792"/>
          <a:ext cx="7786200" cy="3566220"/>
        </p:xfrm>
        <a:graphic>
          <a:graphicData uri="http://schemas.openxmlformats.org/drawingml/2006/table">
            <a:tbl>
              <a:tblPr firstRow="1" bandRow="1">
                <a:noFill/>
                <a:tableStyleId>{59FB6876-F492-4100-97BF-6DA0426D26A8}</a:tableStyleId>
              </a:tblPr>
              <a:tblGrid>
                <a:gridCol w="4833875"/>
                <a:gridCol w="1152125"/>
                <a:gridCol w="1800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Número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Indicios de calidad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Artículos científicos derivados del proyecto en revistas JCR (de ellos cuantos en acceso abierto)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(</a:t>
                      </a:r>
                      <a:r>
                        <a:rPr lang="en-US" sz="1800"/>
                        <a:t>1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)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Q1 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</a:tr>
              <a:tr h="3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Revisiones (surveys), editoriales y otros artículos científicos  (de ellos cuantos en acceso abierto)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N/A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B7CCE4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Libros, capítulos de libros y monografías (nac/internac)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B7CCE4"/>
                    </a:solidFill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Conferencias en congresos (nacionales/internac, indicando cuántas por invitación). 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N/A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B7CCE4"/>
                    </a:solidFill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Patentes/Registros Software (indicar estado)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 anchor="ctr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  <p:sp>
        <p:nvSpPr>
          <p:cNvPr id="227" name="Shape 227"/>
          <p:cNvSpPr/>
          <p:nvPr/>
        </p:nvSpPr>
        <p:spPr>
          <a:xfrm>
            <a:off x="2411760" y="5373216"/>
            <a:ext cx="53285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Indique únicamente aquellos resultados que derivan directamente del presente proyecto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1858</Words>
  <Application>Microsoft Macintosh PowerPoint</Application>
  <PresentationFormat>Presentación en pantalla (4:3)</PresentationFormat>
  <Paragraphs>228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Calibri</vt:lpstr>
      <vt:lpstr>Noto Sans Symbols</vt:lpstr>
      <vt:lpstr>Roboto</vt:lpstr>
      <vt:lpstr>Verdana</vt:lpstr>
      <vt:lpstr>Wingdings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Isadora Jimenez</cp:lastModifiedBy>
  <cp:revision>21</cp:revision>
  <dcterms:modified xsi:type="dcterms:W3CDTF">2018-06-20T05:36:48Z</dcterms:modified>
</cp:coreProperties>
</file>