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2" r:id="rId1"/>
  </p:sldMasterIdLst>
  <p:notesMasterIdLst>
    <p:notesMasterId r:id="rId18"/>
  </p:notesMasterIdLst>
  <p:sldIdLst>
    <p:sldId id="256" r:id="rId2"/>
    <p:sldId id="257" r:id="rId3"/>
    <p:sldId id="258" r:id="rId4"/>
    <p:sldId id="295" r:id="rId5"/>
    <p:sldId id="296" r:id="rId6"/>
    <p:sldId id="297" r:id="rId7"/>
    <p:sldId id="259" r:id="rId8"/>
    <p:sldId id="261" r:id="rId9"/>
    <p:sldId id="263" r:id="rId10"/>
    <p:sldId id="301" r:id="rId11"/>
    <p:sldId id="264" r:id="rId12"/>
    <p:sldId id="299" r:id="rId13"/>
    <p:sldId id="300" r:id="rId14"/>
    <p:sldId id="265" r:id="rId15"/>
    <p:sldId id="298" r:id="rId16"/>
    <p:sldId id="260" r:id="rId17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1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45"/>
    <p:restoredTop sz="94651"/>
  </p:normalViewPr>
  <p:slideViewPr>
    <p:cSldViewPr snapToGrid="0">
      <p:cViewPr varScale="1">
        <p:scale>
          <a:sx n="130" d="100"/>
          <a:sy n="130" d="100"/>
        </p:scale>
        <p:origin x="208" y="368"/>
      </p:cViewPr>
      <p:guideLst>
        <p:guide orient="horz" pos="211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10c6018c656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" name="Google Shape;44;g10c6018c656_0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g10c6018c656_0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0c6018c65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0c6018c656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g10c6018c656_0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7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SC2017-First">
  <p:cSld name="BSC2017-Firs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3048000" y="6095685"/>
            <a:ext cx="6096000" cy="487533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722916" y="1631730"/>
            <a:ext cx="5026945" cy="2998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5200"/>
              <a:buFont typeface="Calibri"/>
              <a:buNone/>
              <a:defRPr sz="5200" b="1" i="0" u="none" strike="noStrike" cap="none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722916" y="4900141"/>
            <a:ext cx="5026945" cy="822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1" y="6095685"/>
            <a:ext cx="3048000" cy="487533"/>
          </a:xfrm>
          <a:prstGeom prst="rect">
            <a:avLst/>
          </a:prstGeom>
          <a:solidFill>
            <a:srgbClr val="004890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 txBox="1">
            <a:spLocks noGrp="1"/>
          </p:cNvSpPr>
          <p:nvPr>
            <p:ph type="body" idx="2"/>
          </p:nvPr>
        </p:nvSpPr>
        <p:spPr>
          <a:xfrm>
            <a:off x="244475" y="6095685"/>
            <a:ext cx="2441575" cy="487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body" idx="3"/>
          </p:nvPr>
        </p:nvSpPr>
        <p:spPr>
          <a:xfrm>
            <a:off x="3722916" y="6095684"/>
            <a:ext cx="5026946" cy="487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89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SC2017-Generic">
  <p:cSld name="BSC2017-Generic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64803" y="217893"/>
            <a:ext cx="8229598" cy="838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alibri"/>
              <a:buNone/>
              <a:defRPr sz="35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464803" y="1215072"/>
            <a:ext cx="8229598" cy="4833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0" name="Google Shape;20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2709" y="6232144"/>
            <a:ext cx="1876425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">
  <p:cSld name="Diseño personalizado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1152000" y="877500"/>
            <a:ext cx="684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SC2017-Last">
  <p:cSld name="BSC2017-Las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5"/>
          <p:cNvSpPr txBox="1"/>
          <p:nvPr/>
        </p:nvSpPr>
        <p:spPr>
          <a:xfrm>
            <a:off x="1991225" y="2636182"/>
            <a:ext cx="5161550" cy="901825"/>
          </a:xfrm>
          <a:prstGeom prst="rect">
            <a:avLst/>
          </a:prstGeom>
          <a:noFill/>
          <a:ln>
            <a:noFill/>
          </a:ln>
          <a:effectLst>
            <a:outerShdw blurRad="127000" algn="ctr" rotWithShape="0">
              <a:srgbClr val="082242">
                <a:alpha val="8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THANK YOU!</a:t>
            </a:r>
            <a:endParaRPr/>
          </a:p>
        </p:txBody>
      </p:sp>
      <p:sp>
        <p:nvSpPr>
          <p:cNvPr id="26" name="Google Shape;26;p5"/>
          <p:cNvSpPr txBox="1"/>
          <p:nvPr/>
        </p:nvSpPr>
        <p:spPr>
          <a:xfrm>
            <a:off x="3360099" y="5922083"/>
            <a:ext cx="2407901" cy="534158"/>
          </a:xfrm>
          <a:prstGeom prst="rect">
            <a:avLst/>
          </a:prstGeom>
          <a:noFill/>
          <a:ln>
            <a:noFill/>
          </a:ln>
          <a:effectLst>
            <a:outerShdw blurRad="127000" algn="ctr" rotWithShape="0">
              <a:srgbClr val="082242">
                <a:alpha val="8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www.bsc.es</a:t>
            </a: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910318" y="4101711"/>
            <a:ext cx="7323364" cy="688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9/HPCSim.2016.7568429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s://doi.org/10.21105/joss.03049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ctrTitle"/>
          </p:nvPr>
        </p:nvSpPr>
        <p:spPr>
          <a:xfrm>
            <a:off x="3722926" y="1631725"/>
            <a:ext cx="5372100" cy="29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5200"/>
              <a:buFont typeface="Calibri"/>
              <a:buNone/>
            </a:pPr>
            <a:r>
              <a:rPr lang="es-ES"/>
              <a:t>EasyBuild site presentation: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5200"/>
              <a:buFont typeface="Calibri"/>
              <a:buNone/>
            </a:pPr>
            <a:r>
              <a:rPr lang="es-ES"/>
              <a:t>BSC Earth Sciences</a:t>
            </a:r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ubTitle" idx="1"/>
          </p:nvPr>
        </p:nvSpPr>
        <p:spPr>
          <a:xfrm>
            <a:off x="3722916" y="4900141"/>
            <a:ext cx="5026945" cy="822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s-ES" sz="3100"/>
              <a:t>Kim Serradell</a:t>
            </a:r>
            <a:endParaRPr sz="3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s-ES" sz="3100"/>
              <a:t>Computational Earth Sciences</a:t>
            </a:r>
            <a:r>
              <a:rPr lang="es-E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2"/>
          </p:nvPr>
        </p:nvSpPr>
        <p:spPr>
          <a:xfrm>
            <a:off x="244475" y="6095685"/>
            <a:ext cx="2441575" cy="487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s-ES"/>
              <a:t>25/01/2022</a:t>
            </a: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3"/>
          </p:nvPr>
        </p:nvSpPr>
        <p:spPr>
          <a:xfrm>
            <a:off x="3722916" y="6095684"/>
            <a:ext cx="5026946" cy="487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2400"/>
              <a:buFont typeface="Arial"/>
              <a:buNone/>
            </a:pPr>
            <a:r>
              <a:rPr lang="es-ES"/>
              <a:t>7th EasyBuild User Meeting</a:t>
            </a:r>
            <a:endParaRPr sz="2400" b="0" i="0" u="none" strike="noStrike" cap="none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5E534-B4F8-0B40-8193-848FF3534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803" y="217893"/>
            <a:ext cx="6234545" cy="838397"/>
          </a:xfrm>
        </p:spPr>
        <p:txBody>
          <a:bodyPr/>
          <a:lstStyle/>
          <a:p>
            <a:r>
              <a:rPr lang="ca-ES" dirty="0" err="1"/>
              <a:t>The</a:t>
            </a:r>
            <a:r>
              <a:rPr lang="ca-ES" dirty="0"/>
              <a:t> </a:t>
            </a:r>
            <a:r>
              <a:rPr lang="ca-ES" dirty="0" err="1"/>
              <a:t>workflow</a:t>
            </a:r>
            <a:r>
              <a:rPr lang="ca-ES" dirty="0"/>
              <a:t> manager</a:t>
            </a:r>
            <a:endParaRPr lang="en-ES" dirty="0"/>
          </a:p>
        </p:txBody>
      </p:sp>
      <p:pic>
        <p:nvPicPr>
          <p:cNvPr id="6" name="Google Shape;156;p14">
            <a:extLst>
              <a:ext uri="{FF2B5EF4-FFF2-40B4-BE49-F238E27FC236}">
                <a16:creationId xmlns:a16="http://schemas.microsoft.com/office/drawing/2014/main" id="{60331AA0-0D96-864E-8CED-8CD0CBDCD92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6737" y="939118"/>
            <a:ext cx="2384875" cy="203078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57;p14">
            <a:extLst>
              <a:ext uri="{FF2B5EF4-FFF2-40B4-BE49-F238E27FC236}">
                <a16:creationId xmlns:a16="http://schemas.microsoft.com/office/drawing/2014/main" id="{7965E429-D501-2A42-8AC4-EB519F7E3953}"/>
              </a:ext>
            </a:extLst>
          </p:cNvPr>
          <p:cNvSpPr txBox="1"/>
          <p:nvPr/>
        </p:nvSpPr>
        <p:spPr>
          <a:xfrm>
            <a:off x="3249936" y="5514118"/>
            <a:ext cx="5635446" cy="9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800" dirty="0"/>
              <a:t>D. </a:t>
            </a:r>
            <a:r>
              <a:rPr lang="ca-ES" sz="800" dirty="0" err="1"/>
              <a:t>Manubens</a:t>
            </a:r>
            <a:r>
              <a:rPr lang="ca-ES" sz="800" dirty="0"/>
              <a:t>-Gil, </a:t>
            </a:r>
            <a:r>
              <a:rPr lang="ca-ES" sz="800" dirty="0" err="1"/>
              <a:t>J</a:t>
            </a:r>
            <a:r>
              <a:rPr lang="ca-ES" sz="800" dirty="0"/>
              <a:t>. Vegas-Regidor, C. </a:t>
            </a:r>
            <a:r>
              <a:rPr lang="ca-ES" sz="800" dirty="0" err="1"/>
              <a:t>Prodhomme</a:t>
            </a:r>
            <a:r>
              <a:rPr lang="ca-ES" sz="800" dirty="0"/>
              <a:t>, O. Mula-Valls </a:t>
            </a:r>
            <a:r>
              <a:rPr lang="ca-ES" sz="800" dirty="0" err="1"/>
              <a:t>and</a:t>
            </a:r>
            <a:r>
              <a:rPr lang="ca-ES" sz="800" dirty="0"/>
              <a:t> F. </a:t>
            </a:r>
            <a:r>
              <a:rPr lang="ca-ES" sz="800" dirty="0" err="1"/>
              <a:t>J</a:t>
            </a:r>
            <a:r>
              <a:rPr lang="ca-ES" sz="800" dirty="0"/>
              <a:t>. </a:t>
            </a:r>
            <a:r>
              <a:rPr lang="ca-ES" sz="800" dirty="0" err="1"/>
              <a:t>Doblas</a:t>
            </a:r>
            <a:r>
              <a:rPr lang="ca-ES" sz="800" dirty="0"/>
              <a:t>-Reyes, (2016). “</a:t>
            </a:r>
            <a:r>
              <a:rPr lang="ca-ES" sz="800" dirty="0" err="1"/>
              <a:t>Seamless</a:t>
            </a:r>
            <a:r>
              <a:rPr lang="ca-ES" sz="800" dirty="0"/>
              <a:t> management of </a:t>
            </a:r>
            <a:r>
              <a:rPr lang="ca-ES" sz="800" dirty="0" err="1"/>
              <a:t>ensemble</a:t>
            </a:r>
            <a:r>
              <a:rPr lang="ca-ES" sz="800" dirty="0"/>
              <a:t> </a:t>
            </a:r>
            <a:r>
              <a:rPr lang="ca-ES" sz="800" dirty="0" err="1"/>
              <a:t>climate</a:t>
            </a:r>
            <a:r>
              <a:rPr lang="ca-ES" sz="800" dirty="0"/>
              <a:t> </a:t>
            </a:r>
            <a:r>
              <a:rPr lang="ca-ES" sz="800" dirty="0" err="1"/>
              <a:t>prediction</a:t>
            </a:r>
            <a:r>
              <a:rPr lang="ca-ES" sz="800" dirty="0"/>
              <a:t> experiments on HPC </a:t>
            </a:r>
            <a:r>
              <a:rPr lang="ca-ES" sz="800" dirty="0" err="1"/>
              <a:t>platforms</a:t>
            </a:r>
            <a:r>
              <a:rPr lang="ca-ES" sz="800" dirty="0"/>
              <a:t>”, 2016 International </a:t>
            </a:r>
            <a:r>
              <a:rPr lang="ca-ES" sz="800" dirty="0" err="1"/>
              <a:t>Conference</a:t>
            </a:r>
            <a:r>
              <a:rPr lang="ca-ES" sz="800" dirty="0"/>
              <a:t> on </a:t>
            </a:r>
            <a:r>
              <a:rPr lang="ca-ES" sz="800" dirty="0" err="1"/>
              <a:t>High</a:t>
            </a:r>
            <a:r>
              <a:rPr lang="ca-ES" sz="800" dirty="0"/>
              <a:t> Performance Computing &amp; </a:t>
            </a:r>
            <a:r>
              <a:rPr lang="ca-ES" sz="800" dirty="0" err="1"/>
              <a:t>Simulation</a:t>
            </a:r>
            <a:r>
              <a:rPr lang="ca-ES" sz="800" dirty="0"/>
              <a:t> (HPCS), Innsbruck, </a:t>
            </a:r>
            <a:r>
              <a:rPr lang="ca-ES" sz="800" dirty="0" err="1"/>
              <a:t>pp</a:t>
            </a:r>
            <a:r>
              <a:rPr lang="ca-ES" sz="800" dirty="0"/>
              <a:t>. 895-900. </a:t>
            </a:r>
            <a:r>
              <a:rPr lang="ca-ES" sz="800" u="sng" dirty="0">
                <a:solidFill>
                  <a:schemeClr val="hlink"/>
                </a:solidFill>
                <a:hlinkClick r:id="rId3"/>
              </a:rPr>
              <a:t>https://doi.org/10.1109/HPCSim.2016.7568429</a:t>
            </a:r>
            <a:endParaRPr sz="8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a-ES" sz="800" dirty="0"/>
              <a:t>W. </a:t>
            </a:r>
            <a:r>
              <a:rPr lang="ca-ES" sz="800" dirty="0" err="1"/>
              <a:t>Uruchi</a:t>
            </a:r>
            <a:r>
              <a:rPr lang="ca-ES" sz="800" dirty="0"/>
              <a:t>, M. </a:t>
            </a:r>
            <a:r>
              <a:rPr lang="ca-ES" sz="800" dirty="0" err="1"/>
              <a:t>Castrillo</a:t>
            </a:r>
            <a:r>
              <a:rPr lang="ca-ES" sz="800" dirty="0"/>
              <a:t> </a:t>
            </a:r>
            <a:r>
              <a:rPr lang="ca-ES" sz="800" dirty="0" err="1"/>
              <a:t>and</a:t>
            </a:r>
            <a:r>
              <a:rPr lang="ca-ES" sz="800" dirty="0"/>
              <a:t> D. Beltrán, (2021). “</a:t>
            </a:r>
            <a:r>
              <a:rPr lang="ca-ES" sz="800" dirty="0" err="1"/>
              <a:t>Autosubmit</a:t>
            </a:r>
            <a:r>
              <a:rPr lang="ca-ES" sz="800" dirty="0"/>
              <a:t> GUI: A </a:t>
            </a:r>
            <a:r>
              <a:rPr lang="ca-ES" sz="800" dirty="0" err="1"/>
              <a:t>Javascript-based</a:t>
            </a:r>
            <a:r>
              <a:rPr lang="ca-ES" sz="800" dirty="0"/>
              <a:t> </a:t>
            </a:r>
            <a:r>
              <a:rPr lang="ca-ES" sz="800" dirty="0" err="1"/>
              <a:t>Graphical</a:t>
            </a:r>
            <a:r>
              <a:rPr lang="ca-ES" sz="800" dirty="0"/>
              <a:t> User Interface to Monitor Experiments </a:t>
            </a:r>
            <a:r>
              <a:rPr lang="ca-ES" sz="800" dirty="0" err="1"/>
              <a:t>Workflow</a:t>
            </a:r>
            <a:r>
              <a:rPr lang="ca-ES" sz="800" dirty="0"/>
              <a:t> </a:t>
            </a:r>
            <a:r>
              <a:rPr lang="ca-ES" sz="800" dirty="0" err="1"/>
              <a:t>Execution</a:t>
            </a:r>
            <a:r>
              <a:rPr lang="ca-ES" sz="800" dirty="0"/>
              <a:t>”, </a:t>
            </a:r>
            <a:r>
              <a:rPr lang="ca-ES" sz="800" dirty="0" err="1"/>
              <a:t>Journal</a:t>
            </a:r>
            <a:r>
              <a:rPr lang="ca-ES" sz="800" dirty="0"/>
              <a:t> of Open </a:t>
            </a:r>
            <a:r>
              <a:rPr lang="ca-ES" sz="800" dirty="0" err="1"/>
              <a:t>Source</a:t>
            </a:r>
            <a:r>
              <a:rPr lang="ca-ES" sz="800" dirty="0"/>
              <a:t> Software, 6(59), 3049. </a:t>
            </a:r>
            <a:r>
              <a:rPr lang="ca-ES" sz="800" u="sng" dirty="0">
                <a:solidFill>
                  <a:schemeClr val="hlink"/>
                </a:solidFill>
                <a:hlinkClick r:id="rId4"/>
              </a:rPr>
              <a:t>https://doi.org/10.21105/joss.03049</a:t>
            </a:r>
            <a:endParaRPr sz="800" dirty="0"/>
          </a:p>
        </p:txBody>
      </p:sp>
      <p:pic>
        <p:nvPicPr>
          <p:cNvPr id="8" name="Google Shape;158;p14">
            <a:extLst>
              <a:ext uri="{FF2B5EF4-FFF2-40B4-BE49-F238E27FC236}">
                <a16:creationId xmlns:a16="http://schemas.microsoft.com/office/drawing/2014/main" id="{78B2DBA4-29C7-7F44-A997-A95B6392F55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2562"/>
          <a:stretch/>
        </p:blipFill>
        <p:spPr>
          <a:xfrm>
            <a:off x="126736" y="3526799"/>
            <a:ext cx="2384876" cy="169040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67;p14">
            <a:extLst>
              <a:ext uri="{FF2B5EF4-FFF2-40B4-BE49-F238E27FC236}">
                <a16:creationId xmlns:a16="http://schemas.microsoft.com/office/drawing/2014/main" id="{46BDA763-93C0-1C4C-81E9-EF65680E0968}"/>
              </a:ext>
            </a:extLst>
          </p:cNvPr>
          <p:cNvSpPr txBox="1"/>
          <p:nvPr/>
        </p:nvSpPr>
        <p:spPr>
          <a:xfrm>
            <a:off x="853511" y="5177393"/>
            <a:ext cx="1969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b="1">
                <a:solidFill>
                  <a:srgbClr val="0944A1"/>
                </a:solidFill>
                <a:latin typeface="Calibri"/>
                <a:ea typeface="Calibri"/>
                <a:cs typeface="Calibri"/>
                <a:sym typeface="Calibri"/>
              </a:rPr>
              <a:t>Autosubmit web GUI</a:t>
            </a:r>
            <a:endParaRPr b="1">
              <a:solidFill>
                <a:srgbClr val="0944A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 descr="Table&#10;&#10;Description automatically generated with medium confidence">
            <a:extLst>
              <a:ext uri="{FF2B5EF4-FFF2-40B4-BE49-F238E27FC236}">
                <a16:creationId xmlns:a16="http://schemas.microsoft.com/office/drawing/2014/main" id="{D5A42B86-C49A-4643-A701-6B75EB2BA6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2711" y="1598240"/>
            <a:ext cx="6234545" cy="3331074"/>
          </a:xfrm>
          <a:prstGeom prst="rect">
            <a:avLst/>
          </a:prstGeom>
        </p:spPr>
      </p:pic>
      <p:pic>
        <p:nvPicPr>
          <p:cNvPr id="12" name="Google Shape;155;p14">
            <a:extLst>
              <a:ext uri="{FF2B5EF4-FFF2-40B4-BE49-F238E27FC236}">
                <a16:creationId xmlns:a16="http://schemas.microsoft.com/office/drawing/2014/main" id="{B2129FA8-0352-C44E-BF5B-11C143FBBB0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71776"/>
          <a:stretch/>
        </p:blipFill>
        <p:spPr>
          <a:xfrm>
            <a:off x="5939983" y="182477"/>
            <a:ext cx="2384875" cy="777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7571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5A2B-FA93-6843-8291-9463AB08A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Model workflow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794F66F-BC76-FA49-B4ED-C2977BEAE4D8}"/>
              </a:ext>
            </a:extLst>
          </p:cNvPr>
          <p:cNvGrpSpPr/>
          <p:nvPr/>
        </p:nvGrpSpPr>
        <p:grpSpPr>
          <a:xfrm>
            <a:off x="0" y="1422400"/>
            <a:ext cx="9144000" cy="4447548"/>
            <a:chOff x="0" y="1422400"/>
            <a:chExt cx="9144000" cy="4447548"/>
          </a:xfrm>
        </p:grpSpPr>
        <p:pic>
          <p:nvPicPr>
            <p:cNvPr id="30" name="Picture 29" descr="Timeline&#10;&#10;Description automatically generated">
              <a:extLst>
                <a:ext uri="{FF2B5EF4-FFF2-40B4-BE49-F238E27FC236}">
                  <a16:creationId xmlns:a16="http://schemas.microsoft.com/office/drawing/2014/main" id="{F80D43FA-DE43-7842-8E1A-9C05284E50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3480"/>
            <a:stretch/>
          </p:blipFill>
          <p:spPr>
            <a:xfrm>
              <a:off x="0" y="1422400"/>
              <a:ext cx="9144000" cy="4447548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2871212-23D1-164A-95F4-47F325B8F205}"/>
                </a:ext>
              </a:extLst>
            </p:cNvPr>
            <p:cNvSpPr/>
            <p:nvPr/>
          </p:nvSpPr>
          <p:spPr>
            <a:xfrm>
              <a:off x="193964" y="5043055"/>
              <a:ext cx="2133600" cy="8268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S" dirty="0"/>
            </a:p>
          </p:txBody>
        </p:sp>
      </p:grpSp>
      <p:pic>
        <p:nvPicPr>
          <p:cNvPr id="1026" name="Picture 2" descr="What is EasyBuild? — EasyBuild v4.5.1 documentation (release 20211213.0)">
            <a:extLst>
              <a:ext uri="{FF2B5EF4-FFF2-40B4-BE49-F238E27FC236}">
                <a16:creationId xmlns:a16="http://schemas.microsoft.com/office/drawing/2014/main" id="{B7B92AA9-57FB-A946-AEF6-6BDBA3934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931367"/>
            <a:ext cx="1644073" cy="61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84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5A2B-FA93-6843-8291-9463AB08A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Enhancing deployments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1D9BFD-1205-4245-A5E0-B91AB3DB53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ES" dirty="0"/>
              <a:t>Steps to deploy our forecasts in a new machine</a:t>
            </a:r>
          </a:p>
          <a:p>
            <a:pPr lvl="1"/>
            <a:r>
              <a:rPr lang="en-ES" dirty="0"/>
              <a:t>Access the machine</a:t>
            </a:r>
          </a:p>
          <a:p>
            <a:pPr lvl="1"/>
            <a:r>
              <a:rPr lang="en-ES" dirty="0"/>
              <a:t>Deploy EB</a:t>
            </a:r>
          </a:p>
          <a:p>
            <a:pPr lvl="1"/>
            <a:r>
              <a:rPr lang="en-ES" dirty="0"/>
              <a:t>Deploy our usual software stack</a:t>
            </a:r>
          </a:p>
          <a:p>
            <a:pPr lvl="2"/>
            <a:r>
              <a:rPr lang="en-ES" dirty="0"/>
              <a:t>GCC, OpenMPI, netCDFs, ESMF…  (and dependencies)</a:t>
            </a:r>
          </a:p>
          <a:p>
            <a:pPr lvl="2"/>
            <a:r>
              <a:rPr lang="en-ES" dirty="0"/>
              <a:t>Python and R (+ packages)</a:t>
            </a:r>
          </a:p>
          <a:p>
            <a:pPr lvl="1"/>
            <a:r>
              <a:rPr lang="en-ES" dirty="0"/>
              <a:t>Deploy our workflow manager (Autosubmit)</a:t>
            </a:r>
          </a:p>
          <a:p>
            <a:pPr lvl="1"/>
            <a:r>
              <a:rPr lang="en-ES" dirty="0"/>
              <a:t>Deploy auto-model (templates with modules)</a:t>
            </a:r>
          </a:p>
          <a:p>
            <a:pPr lvl="1"/>
            <a:r>
              <a:rPr lang="en-ES" dirty="0"/>
              <a:t>Run the model</a:t>
            </a:r>
          </a:p>
          <a:p>
            <a:pPr lvl="1"/>
            <a:endParaRPr lang="en-ES" dirty="0"/>
          </a:p>
          <a:p>
            <a:r>
              <a:rPr lang="en-ES" dirty="0"/>
              <a:t>Last year, MONARCH atmospheric chemistry model was running in AEMET new cluster (cirrus) in </a:t>
            </a:r>
            <a:r>
              <a:rPr lang="en-ES" b="1" dirty="0"/>
              <a:t>less than two weeks </a:t>
            </a:r>
            <a:r>
              <a:rPr lang="en-ES" dirty="0"/>
              <a:t>(with minimal interaction with local sysadmins)</a:t>
            </a:r>
            <a:endParaRPr lang="en-ES" b="1" dirty="0"/>
          </a:p>
          <a:p>
            <a:endParaRPr lang="en-ES" dirty="0"/>
          </a:p>
        </p:txBody>
      </p:sp>
    </p:spTree>
    <p:extLst>
      <p:ext uri="{BB962C8B-B14F-4D97-AF65-F5344CB8AC3E}">
        <p14:creationId xmlns:p14="http://schemas.microsoft.com/office/powerpoint/2010/main" val="2498500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624B1-9902-2D48-86E8-E5728381B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EasyBuild in the Cloud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0CBAE1-2A84-254F-82FA-905337856B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ES" dirty="0"/>
              <a:t>In 2021, in collaboration with HPCNow!, we did a Proof Of Concept (PoC) using ORACLE Cloud to port our atmospheric chemistry worflow to the Cloud (BSC is not a 24/7 site)</a:t>
            </a:r>
          </a:p>
          <a:p>
            <a:endParaRPr lang="en-E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8300644-BF7C-AB44-9348-D02AA6A5D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773" y="2652436"/>
            <a:ext cx="5861658" cy="33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180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70F38-C261-CA47-B814-6B2551E69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What we need to improve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631CBE-ABA5-E643-AA68-D377B8C3C1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ES" dirty="0"/>
              <a:t>Update toolchains</a:t>
            </a:r>
          </a:p>
          <a:p>
            <a:r>
              <a:rPr lang="en-ES" dirty="0"/>
              <a:t>Purging old modules</a:t>
            </a:r>
          </a:p>
          <a:p>
            <a:r>
              <a:rPr lang="en-ES" dirty="0"/>
              <a:t>Sharing developed custom easy-configs</a:t>
            </a:r>
          </a:p>
          <a:p>
            <a:r>
              <a:rPr lang="en-ES" dirty="0"/>
              <a:t>Involvement in EasyBuild community</a:t>
            </a:r>
          </a:p>
        </p:txBody>
      </p:sp>
    </p:spTree>
    <p:extLst>
      <p:ext uri="{BB962C8B-B14F-4D97-AF65-F5344CB8AC3E}">
        <p14:creationId xmlns:p14="http://schemas.microsoft.com/office/powerpoint/2010/main" val="2429737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B1838-06CB-324A-9482-BD7A4664A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Next steps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390C35-A10E-A747-B9AF-2707FDF3F6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ES" dirty="0"/>
              <a:t>Update some of our toolchains</a:t>
            </a:r>
          </a:p>
          <a:p>
            <a:endParaRPr lang="en-ES" dirty="0"/>
          </a:p>
          <a:p>
            <a:r>
              <a:rPr lang="en-ES" dirty="0"/>
              <a:t>Continue to use EB as software deployment tool</a:t>
            </a:r>
          </a:p>
        </p:txBody>
      </p:sp>
    </p:spTree>
    <p:extLst>
      <p:ext uri="{BB962C8B-B14F-4D97-AF65-F5344CB8AC3E}">
        <p14:creationId xmlns:p14="http://schemas.microsoft.com/office/powerpoint/2010/main" val="3075629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>
            <a:spLocks noGrp="1"/>
          </p:cNvSpPr>
          <p:nvPr>
            <p:ph type="ctrTitle"/>
          </p:nvPr>
        </p:nvSpPr>
        <p:spPr>
          <a:xfrm>
            <a:off x="3461655" y="1884276"/>
            <a:ext cx="5026945" cy="2998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8000"/>
              <a:buFont typeface="Calibri"/>
              <a:buNone/>
            </a:pPr>
            <a:r>
              <a:rPr lang="es-ES" sz="8000" b="0" i="0" u="none" strike="noStrike" cap="none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Thank you </a:t>
            </a:r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ubTitle" idx="1"/>
          </p:nvPr>
        </p:nvSpPr>
        <p:spPr>
          <a:xfrm>
            <a:off x="3603066" y="6107242"/>
            <a:ext cx="4569950" cy="464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2800"/>
              <a:buFont typeface="Arial"/>
              <a:buNone/>
            </a:pPr>
            <a:r>
              <a:rPr lang="es-ES" sz="2800">
                <a:solidFill>
                  <a:srgbClr val="004890"/>
                </a:solidFill>
              </a:rPr>
              <a:t>kim.serradell</a:t>
            </a:r>
            <a:r>
              <a:rPr lang="es-ES" sz="2800" b="0" i="0" u="none" strike="noStrike" cap="none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@bsc.es</a:t>
            </a:r>
            <a:endParaRPr sz="2800" b="0" i="0" u="none" strike="noStrike" cap="none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464803" y="217893"/>
            <a:ext cx="8229598" cy="838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alibri"/>
              <a:buNone/>
            </a:pPr>
            <a:r>
              <a:rPr lang="es-ES"/>
              <a:t>Outline</a:t>
            </a:r>
            <a:endParaRPr sz="3500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464803" y="1215072"/>
            <a:ext cx="8229598" cy="4833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95300" indent="-342900">
              <a:spcBef>
                <a:spcPts val="0"/>
              </a:spcBef>
            </a:pPr>
            <a:r>
              <a:rPr lang="es-E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</a:t>
            </a:r>
            <a:r>
              <a:rPr lang="es-E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</a:t>
            </a:r>
            <a:r>
              <a:rPr lang="es-E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are?</a:t>
            </a:r>
          </a:p>
          <a:p>
            <a:pPr marL="152400" indent="0">
              <a:spcBef>
                <a:spcPts val="0"/>
              </a:spcBef>
              <a:buNone/>
            </a:pPr>
            <a:endParaRPr lang="es-ES"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95300" indent="-342900">
              <a:spcBef>
                <a:spcPts val="0"/>
              </a:spcBef>
            </a:pPr>
            <a:r>
              <a:rPr lang="es-ES" dirty="0" err="1"/>
              <a:t>Why</a:t>
            </a:r>
            <a:r>
              <a:rPr lang="es-ES" dirty="0"/>
              <a:t> </a:t>
            </a:r>
            <a:r>
              <a:rPr lang="es-ES" dirty="0" err="1"/>
              <a:t>using</a:t>
            </a:r>
            <a:r>
              <a:rPr lang="es-ES" dirty="0"/>
              <a:t> </a:t>
            </a:r>
            <a:r>
              <a:rPr lang="es-ES" dirty="0" err="1"/>
              <a:t>EasyBuild</a:t>
            </a:r>
            <a:r>
              <a:rPr lang="es-ES" dirty="0"/>
              <a:t>?</a:t>
            </a:r>
          </a:p>
          <a:p>
            <a:pPr marL="495300" indent="-342900">
              <a:spcBef>
                <a:spcPts val="0"/>
              </a:spcBef>
            </a:pPr>
            <a:endParaRPr lang="es-ES" dirty="0"/>
          </a:p>
          <a:p>
            <a:pPr marL="495300" indent="-342900">
              <a:spcBef>
                <a:spcPts val="0"/>
              </a:spcBef>
            </a:pPr>
            <a:r>
              <a:rPr lang="es-ES" dirty="0" err="1"/>
              <a:t>Integration</a:t>
            </a:r>
            <a:r>
              <a:rPr lang="es-ES" dirty="0"/>
              <a:t> of </a:t>
            </a:r>
            <a:r>
              <a:rPr lang="es-ES" dirty="0" err="1"/>
              <a:t>EasyBuild</a:t>
            </a:r>
            <a:r>
              <a:rPr lang="es-ES" dirty="0"/>
              <a:t> in </a:t>
            </a:r>
            <a:r>
              <a:rPr lang="es-ES" dirty="0" err="1"/>
              <a:t>Earth</a:t>
            </a:r>
            <a:r>
              <a:rPr lang="es-ES" dirty="0"/>
              <a:t> </a:t>
            </a:r>
            <a:r>
              <a:rPr lang="es-ES" dirty="0" err="1"/>
              <a:t>Sciences</a:t>
            </a:r>
            <a:r>
              <a:rPr lang="es-ES" dirty="0"/>
              <a:t> </a:t>
            </a:r>
            <a:r>
              <a:rPr lang="es-ES" dirty="0" err="1"/>
              <a:t>workflow</a:t>
            </a:r>
            <a:endParaRPr lang="es-ES" dirty="0"/>
          </a:p>
          <a:p>
            <a:pPr marL="495300" indent="-342900">
              <a:spcBef>
                <a:spcPts val="0"/>
              </a:spcBef>
            </a:pPr>
            <a:endParaRPr lang="es-ES" dirty="0"/>
          </a:p>
          <a:p>
            <a:pPr marL="495300" indent="-342900">
              <a:spcBef>
                <a:spcPts val="0"/>
              </a:spcBef>
            </a:pPr>
            <a:r>
              <a:rPr lang="es-E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</a:t>
            </a:r>
            <a:r>
              <a:rPr lang="es-E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steps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Disclaimer</a:t>
            </a:r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1"/>
          </p:nvPr>
        </p:nvSpPr>
        <p:spPr>
          <a:xfrm>
            <a:off x="2910287" y="1452600"/>
            <a:ext cx="5988300" cy="3952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dirty="0"/>
              <a:t>This presentation is based on </a:t>
            </a:r>
            <a:r>
              <a:rPr lang="en-GB" b="1" dirty="0"/>
              <a:t>Earth Sciences experience</a:t>
            </a:r>
            <a:r>
              <a:rPr lang="en-GB" dirty="0"/>
              <a:t>, a research department from Barcelona Supercomputing </a:t>
            </a:r>
            <a:r>
              <a:rPr lang="en-GB" dirty="0" err="1"/>
              <a:t>Center</a:t>
            </a:r>
            <a:r>
              <a:rPr lang="en-GB" dirty="0"/>
              <a:t>.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dirty="0"/>
              <a:t>It does </a:t>
            </a:r>
            <a:r>
              <a:rPr lang="en-GB" b="1" dirty="0"/>
              <a:t>not reflect any view or strategy from the Operations</a:t>
            </a:r>
            <a:r>
              <a:rPr lang="en-GB" dirty="0"/>
              <a:t> department, managers of the Mare Nostrum 4 (an other HPC).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dirty="0"/>
              <a:t>This is a </a:t>
            </a:r>
            <a:r>
              <a:rPr lang="en-GB" b="1" dirty="0"/>
              <a:t>user presentation</a:t>
            </a:r>
            <a:r>
              <a:rPr lang="en-GB" dirty="0"/>
              <a:t>.</a:t>
            </a:r>
          </a:p>
        </p:txBody>
      </p:sp>
      <p:pic>
        <p:nvPicPr>
          <p:cNvPr id="49" name="Google Shape;4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413" y="2057271"/>
            <a:ext cx="2401275" cy="2743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90E7ABAA-6C71-224A-ADA2-074D64C52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572"/>
            <a:ext cx="9144000" cy="608076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8FC0580F-8EE1-7F4A-BB7B-F1352710074E}"/>
              </a:ext>
            </a:extLst>
          </p:cNvPr>
          <p:cNvSpPr/>
          <p:nvPr/>
        </p:nvSpPr>
        <p:spPr>
          <a:xfrm>
            <a:off x="1188720" y="965105"/>
            <a:ext cx="6858000" cy="151529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5000"/>
                </a:schemeClr>
              </a:gs>
              <a:gs pos="100000">
                <a:schemeClr val="tx1">
                  <a:alpha val="15000"/>
                </a:schemeClr>
              </a:gs>
              <a:gs pos="65000">
                <a:srgbClr val="121212">
                  <a:alpha val="50000"/>
                </a:srgbClr>
              </a:gs>
              <a:gs pos="35000">
                <a:schemeClr val="tx1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96F0E60-1F05-D240-8E35-EFCCF9AF2994}"/>
              </a:ext>
            </a:extLst>
          </p:cNvPr>
          <p:cNvSpPr txBox="1"/>
          <p:nvPr/>
        </p:nvSpPr>
        <p:spPr>
          <a:xfrm>
            <a:off x="1655884" y="1139933"/>
            <a:ext cx="5923673" cy="129266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342900">
              <a:defRPr/>
            </a:pPr>
            <a:r>
              <a:rPr lang="en-GB" sz="3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The MareNostrum 4 supercomputer</a:t>
            </a:r>
          </a:p>
          <a:p>
            <a:pPr algn="ctr" defTabSz="342900">
              <a:defRPr/>
            </a:pPr>
            <a:r>
              <a:rPr lang="en-GB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Total peak performance:</a:t>
            </a:r>
          </a:p>
          <a:p>
            <a:pPr algn="ctr" defTabSz="342900">
              <a:defRPr/>
            </a:pPr>
            <a:r>
              <a:rPr lang="en-GB" sz="2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</a:t>
            </a:r>
            <a:r>
              <a:rPr lang="en-GB" sz="3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13,7 </a:t>
            </a:r>
            <a:r>
              <a:rPr lang="en-GB" sz="30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Pflops</a:t>
            </a:r>
            <a:r>
              <a:rPr lang="en-GB" sz="3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/s</a:t>
            </a:r>
            <a:endParaRPr lang="en-GB" sz="1425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14034D3B-0710-5E4E-993C-BBF931B61725}"/>
              </a:ext>
            </a:extLst>
          </p:cNvPr>
          <p:cNvGrpSpPr/>
          <p:nvPr/>
        </p:nvGrpSpPr>
        <p:grpSpPr>
          <a:xfrm>
            <a:off x="775534" y="4926760"/>
            <a:ext cx="2108324" cy="975864"/>
            <a:chOff x="264439" y="5358859"/>
            <a:chExt cx="2811098" cy="1301152"/>
          </a:xfrm>
        </p:grpSpPr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70EB84F7-CAFA-3842-8F14-6CD241CC6768}"/>
                </a:ext>
              </a:extLst>
            </p:cNvPr>
            <p:cNvSpPr/>
            <p:nvPr/>
          </p:nvSpPr>
          <p:spPr>
            <a:xfrm rot="692892" flipV="1">
              <a:off x="264439" y="5358859"/>
              <a:ext cx="2811098" cy="13011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>
                <a:solidFill>
                  <a:schemeClr val="bg1"/>
                </a:solidFill>
              </a:endParaRP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359E87E8-1DBA-5A4F-BE3E-FA04AAD01705}"/>
                </a:ext>
              </a:extLst>
            </p:cNvPr>
            <p:cNvSpPr txBox="1"/>
            <p:nvPr/>
          </p:nvSpPr>
          <p:spPr>
            <a:xfrm>
              <a:off x="699322" y="6417391"/>
              <a:ext cx="1936428" cy="184665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en-US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Times New Roman" panose="02020603050405020304" pitchFamily="18" charset="0"/>
                </a:rPr>
                <a:t>Access: </a:t>
              </a:r>
              <a:r>
                <a:rPr lang="en-US" altLang="en-US" sz="900" dirty="0">
                  <a:solidFill>
                    <a:srgbClr val="00B0F0"/>
                  </a:solidFill>
                  <a:cs typeface="Times New Roman" panose="02020603050405020304" pitchFamily="18" charset="0"/>
                </a:rPr>
                <a:t>prace-ri.eu/</a:t>
              </a:r>
              <a:r>
                <a:rPr lang="en-US" altLang="en-US" sz="900" dirty="0" err="1">
                  <a:solidFill>
                    <a:srgbClr val="00B0F0"/>
                  </a:solidFill>
                  <a:cs typeface="Times New Roman" panose="02020603050405020304" pitchFamily="18" charset="0"/>
                </a:rPr>
                <a:t>hpc</a:t>
              </a:r>
              <a:r>
                <a:rPr lang="en-US" altLang="en-US" sz="900" dirty="0">
                  <a:solidFill>
                    <a:srgbClr val="00B0F0"/>
                  </a:solidFill>
                  <a:cs typeface="Times New Roman" panose="02020603050405020304" pitchFamily="18" charset="0"/>
                </a:rPr>
                <a:t>-access</a:t>
              </a:r>
              <a:r>
                <a:rPr lang="es-ES" sz="900" dirty="0">
                  <a:solidFill>
                    <a:srgbClr val="00B0F0"/>
                  </a:solidFill>
                </a:rPr>
                <a:t> </a:t>
              </a:r>
            </a:p>
          </p:txBody>
        </p: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5B8F83B7-9B80-A74D-9554-50A593B2E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7922" y="5478923"/>
              <a:ext cx="1344153" cy="838751"/>
            </a:xfrm>
            <a:prstGeom prst="rect">
              <a:avLst/>
            </a:prstGeom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EB91093B-243D-384F-8676-2F613D447B5C}"/>
              </a:ext>
            </a:extLst>
          </p:cNvPr>
          <p:cNvGrpSpPr/>
          <p:nvPr/>
        </p:nvGrpSpPr>
        <p:grpSpPr>
          <a:xfrm>
            <a:off x="3659390" y="4998739"/>
            <a:ext cx="1916660" cy="1073449"/>
            <a:chOff x="3294227" y="5552347"/>
            <a:chExt cx="2555546" cy="1431265"/>
          </a:xfrm>
        </p:grpSpPr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D77CC91F-F0D0-8840-81DB-0A8CF288882B}"/>
                </a:ext>
              </a:extLst>
            </p:cNvPr>
            <p:cNvSpPr/>
            <p:nvPr/>
          </p:nvSpPr>
          <p:spPr>
            <a:xfrm>
              <a:off x="3294227" y="5552347"/>
              <a:ext cx="2555546" cy="14312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>
                <a:solidFill>
                  <a:schemeClr val="bg1"/>
                </a:solidFill>
              </a:endParaRP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42188A7D-52B9-3049-A666-37500F224FA1}"/>
                </a:ext>
              </a:extLst>
            </p:cNvPr>
            <p:cNvSpPr txBox="1"/>
            <p:nvPr/>
          </p:nvSpPr>
          <p:spPr>
            <a:xfrm>
              <a:off x="3550174" y="6525552"/>
              <a:ext cx="2043655" cy="18466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Times New Roman" panose="02020603050405020304" pitchFamily="18" charset="0"/>
                </a:rPr>
                <a:t>Access: </a:t>
              </a:r>
              <a:r>
                <a:rPr lang="es-ES" altLang="en-US" sz="900" dirty="0">
                  <a:solidFill>
                    <a:srgbClr val="00B0F0"/>
                  </a:solidFill>
                  <a:cs typeface="Times New Roman" panose="02020603050405020304" pitchFamily="18" charset="0"/>
                </a:rPr>
                <a:t>bsc.es/res-intranet </a:t>
              </a:r>
              <a:endParaRPr lang="es-ES" sz="900" dirty="0">
                <a:solidFill>
                  <a:srgbClr val="00B0F0"/>
                </a:solidFill>
              </a:endParaRPr>
            </a:p>
          </p:txBody>
        </p:sp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1E94677E-97D6-BB42-B3FF-C5F4F22CD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99924" y="5701088"/>
              <a:ext cx="1344153" cy="731219"/>
            </a:xfrm>
            <a:prstGeom prst="rect">
              <a:avLst/>
            </a:prstGeom>
          </p:spPr>
        </p:pic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FA1D4826-A5FD-534B-AC5D-4403B9941300}"/>
              </a:ext>
            </a:extLst>
          </p:cNvPr>
          <p:cNvGrpSpPr/>
          <p:nvPr/>
        </p:nvGrpSpPr>
        <p:grpSpPr>
          <a:xfrm>
            <a:off x="6242530" y="4950673"/>
            <a:ext cx="2108324" cy="975864"/>
            <a:chOff x="6371428" y="5565893"/>
            <a:chExt cx="2811098" cy="1301152"/>
          </a:xfrm>
        </p:grpSpPr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B6E99CDD-9AF8-9342-9881-7C887F989516}"/>
                </a:ext>
              </a:extLst>
            </p:cNvPr>
            <p:cNvSpPr/>
            <p:nvPr/>
          </p:nvSpPr>
          <p:spPr>
            <a:xfrm rot="20907108">
              <a:off x="6371428" y="5565893"/>
              <a:ext cx="2811098" cy="13011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>
                <a:solidFill>
                  <a:schemeClr val="bg1"/>
                </a:solidFill>
              </a:endParaRPr>
            </a:p>
          </p:txBody>
        </p:sp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7E776517-4444-B040-9E21-24839F180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66619" y="5926391"/>
              <a:ext cx="1951711" cy="4814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606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703B3A-E07D-3E4E-B4A3-515E428D9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Mission</a:t>
            </a:r>
            <a:r>
              <a:rPr lang="es-ES" dirty="0"/>
              <a:t> of BSC </a:t>
            </a:r>
            <a:r>
              <a:rPr lang="es-ES" dirty="0" err="1"/>
              <a:t>Scientific</a:t>
            </a:r>
            <a:r>
              <a:rPr lang="es-ES" dirty="0"/>
              <a:t> </a:t>
            </a:r>
            <a:r>
              <a:rPr lang="es-ES" dirty="0" err="1"/>
              <a:t>Departments</a:t>
            </a:r>
            <a:endParaRPr lang="en-GB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1AE93A3C-AB5F-0A46-A55A-0991A25228EE}"/>
              </a:ext>
            </a:extLst>
          </p:cNvPr>
          <p:cNvGrpSpPr/>
          <p:nvPr/>
        </p:nvGrpSpPr>
        <p:grpSpPr>
          <a:xfrm>
            <a:off x="1893094" y="1680314"/>
            <a:ext cx="2050256" cy="2057400"/>
            <a:chOff x="2524125" y="1097419"/>
            <a:chExt cx="2733675" cy="2743200"/>
          </a:xfrm>
        </p:grpSpPr>
        <p:pic>
          <p:nvPicPr>
            <p:cNvPr id="5" name="Imagen 2">
              <a:extLst>
                <a:ext uri="{FF2B5EF4-FFF2-40B4-BE49-F238E27FC236}">
                  <a16:creationId xmlns:a16="http://schemas.microsoft.com/office/drawing/2014/main" id="{6605B60B-9F52-4E47-92CB-F82514575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4125" y="1097419"/>
              <a:ext cx="2733675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30">
              <a:extLst>
                <a:ext uri="{FF2B5EF4-FFF2-40B4-BE49-F238E27FC236}">
                  <a16:creationId xmlns:a16="http://schemas.microsoft.com/office/drawing/2014/main" id="{04A168D3-2420-E14B-B74B-8460E6A22C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1162" y="1608594"/>
              <a:ext cx="1849438" cy="1000273"/>
            </a:xfrm>
            <a:prstGeom prst="rect">
              <a:avLst/>
            </a:prstGeom>
            <a:noFill/>
            <a:ln>
              <a:noFill/>
            </a:ln>
            <a:effectLst>
              <a:outerShdw blurRad="381000" dir="5400000" algn="t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ca-ES" sz="2175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Computer</a:t>
              </a:r>
            </a:p>
            <a:p>
              <a:pPr algn="ctr" eaLnBrk="1" hangingPunct="1">
                <a:defRPr/>
              </a:pPr>
              <a:r>
                <a:rPr lang="en-US" altLang="ca-ES" sz="21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Sciences</a:t>
              </a:r>
            </a:p>
          </p:txBody>
        </p:sp>
      </p:grpSp>
      <p:sp>
        <p:nvSpPr>
          <p:cNvPr id="7" name="Elipse 6">
            <a:extLst>
              <a:ext uri="{FF2B5EF4-FFF2-40B4-BE49-F238E27FC236}">
                <a16:creationId xmlns:a16="http://schemas.microsoft.com/office/drawing/2014/main" id="{E50E8021-9142-0C42-8C02-0BAF277F8BC3}"/>
              </a:ext>
            </a:extLst>
          </p:cNvPr>
          <p:cNvSpPr/>
          <p:nvPr/>
        </p:nvSpPr>
        <p:spPr>
          <a:xfrm>
            <a:off x="1481137" y="2819742"/>
            <a:ext cx="2871788" cy="890588"/>
          </a:xfrm>
          <a:prstGeom prst="ellipse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350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5938DDE2-DEA4-C64C-9B3C-3C5076322AF8}"/>
              </a:ext>
            </a:extLst>
          </p:cNvPr>
          <p:cNvGrpSpPr/>
          <p:nvPr/>
        </p:nvGrpSpPr>
        <p:grpSpPr>
          <a:xfrm>
            <a:off x="5294710" y="1680314"/>
            <a:ext cx="2050256" cy="2057400"/>
            <a:chOff x="7059613" y="1097419"/>
            <a:chExt cx="2733675" cy="2743200"/>
          </a:xfrm>
        </p:grpSpPr>
        <p:pic>
          <p:nvPicPr>
            <p:cNvPr id="9" name="Imagen 3">
              <a:extLst>
                <a:ext uri="{FF2B5EF4-FFF2-40B4-BE49-F238E27FC236}">
                  <a16:creationId xmlns:a16="http://schemas.microsoft.com/office/drawing/2014/main" id="{2EA71328-848A-3E47-8AA8-246175BF3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9613" y="1097419"/>
              <a:ext cx="2733675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30">
              <a:extLst>
                <a:ext uri="{FF2B5EF4-FFF2-40B4-BE49-F238E27FC236}">
                  <a16:creationId xmlns:a16="http://schemas.microsoft.com/office/drawing/2014/main" id="{3B870072-01E3-824F-A2C8-DC89BEC26A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72388" y="1608594"/>
              <a:ext cx="1528762" cy="1461939"/>
            </a:xfrm>
            <a:prstGeom prst="rect">
              <a:avLst/>
            </a:prstGeom>
            <a:noFill/>
            <a:ln>
              <a:noFill/>
            </a:ln>
            <a:effectLst>
              <a:outerShdw blurRad="381000" dir="5400000" algn="t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ca-ES" sz="2175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Earth Sciences</a:t>
              </a: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6BBB5967-E173-B740-A310-D00594E2C4A8}"/>
              </a:ext>
            </a:extLst>
          </p:cNvPr>
          <p:cNvGrpSpPr/>
          <p:nvPr/>
        </p:nvGrpSpPr>
        <p:grpSpPr>
          <a:xfrm>
            <a:off x="5388769" y="3737544"/>
            <a:ext cx="1863329" cy="1870472"/>
            <a:chOff x="7185025" y="3840392"/>
            <a:chExt cx="2484438" cy="2493962"/>
          </a:xfrm>
        </p:grpSpPr>
        <p:pic>
          <p:nvPicPr>
            <p:cNvPr id="12" name="Imagen 4">
              <a:extLst>
                <a:ext uri="{FF2B5EF4-FFF2-40B4-BE49-F238E27FC236}">
                  <a16:creationId xmlns:a16="http://schemas.microsoft.com/office/drawing/2014/main" id="{93E48FC2-86ED-F446-97AB-F80EED1B5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5025" y="3840392"/>
              <a:ext cx="2484438" cy="2493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30">
              <a:extLst>
                <a:ext uri="{FF2B5EF4-FFF2-40B4-BE49-F238E27FC236}">
                  <a16:creationId xmlns:a16="http://schemas.microsoft.com/office/drawing/2014/main" id="{C2B1237A-580A-AB4F-BC7D-355E79ABCF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32700" y="4338491"/>
              <a:ext cx="1528764" cy="569387"/>
            </a:xfrm>
            <a:prstGeom prst="rect">
              <a:avLst/>
            </a:prstGeom>
            <a:noFill/>
            <a:ln>
              <a:noFill/>
            </a:ln>
            <a:effectLst>
              <a:outerShdw blurRad="381000" dir="5400000" algn="t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ca-ES" sz="2175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CASE</a:t>
              </a: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D27BD1F2-2AE0-1E46-9AC5-9AB74790416B}"/>
              </a:ext>
            </a:extLst>
          </p:cNvPr>
          <p:cNvGrpSpPr/>
          <p:nvPr/>
        </p:nvGrpSpPr>
        <p:grpSpPr>
          <a:xfrm>
            <a:off x="1907382" y="3651537"/>
            <a:ext cx="2050256" cy="2057400"/>
            <a:chOff x="2543175" y="3725716"/>
            <a:chExt cx="2733675" cy="2743200"/>
          </a:xfrm>
        </p:grpSpPr>
        <p:pic>
          <p:nvPicPr>
            <p:cNvPr id="15" name="Imagen 5">
              <a:extLst>
                <a:ext uri="{FF2B5EF4-FFF2-40B4-BE49-F238E27FC236}">
                  <a16:creationId xmlns:a16="http://schemas.microsoft.com/office/drawing/2014/main" id="{77F305F6-6479-B843-9FC6-02D3E3910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3175" y="3725716"/>
              <a:ext cx="2733675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30">
              <a:extLst>
                <a:ext uri="{FF2B5EF4-FFF2-40B4-BE49-F238E27FC236}">
                  <a16:creationId xmlns:a16="http://schemas.microsoft.com/office/drawing/2014/main" id="{04025852-C08F-914A-844D-3F8763EEA2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0700" y="4174979"/>
              <a:ext cx="1682750" cy="1015663"/>
            </a:xfrm>
            <a:prstGeom prst="rect">
              <a:avLst/>
            </a:prstGeom>
            <a:noFill/>
            <a:ln>
              <a:noFill/>
            </a:ln>
            <a:effectLst>
              <a:outerShdw blurRad="381000" dir="5400000" algn="t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ca-ES" sz="2175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Life</a:t>
              </a:r>
            </a:p>
            <a:p>
              <a:pPr algn="ctr" eaLnBrk="1" hangingPunct="1">
                <a:defRPr/>
              </a:pPr>
              <a:r>
                <a:rPr lang="en-US" altLang="ca-ES" sz="2175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Sciences</a:t>
              </a:r>
            </a:p>
          </p:txBody>
        </p:sp>
      </p:grpSp>
      <p:sp>
        <p:nvSpPr>
          <p:cNvPr id="17" name="Rectangle 3">
            <a:extLst>
              <a:ext uri="{FF2B5EF4-FFF2-40B4-BE49-F238E27FC236}">
                <a16:creationId xmlns:a16="http://schemas.microsoft.com/office/drawing/2014/main" id="{42363DD4-A6A7-DC4A-8EA5-5BBD24C450B1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391841" y="2917373"/>
            <a:ext cx="3118247" cy="65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altLang="en-US" sz="1050" dirty="0">
                <a:solidFill>
                  <a:srgbClr val="004890"/>
                </a:solidFill>
                <a:cs typeface="Times New Roman" panose="02020603050405020304" pitchFamily="18" charset="0"/>
              </a:rPr>
              <a:t>To influence the way machines are built, programmed and used: programming models, performance tools, Big Data, computer architecture, energy efficiency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C66C0898-6CEC-FA4D-836E-980428992D8B}"/>
              </a:ext>
            </a:extLst>
          </p:cNvPr>
          <p:cNvSpPr/>
          <p:nvPr/>
        </p:nvSpPr>
        <p:spPr>
          <a:xfrm>
            <a:off x="4864894" y="2847127"/>
            <a:ext cx="2871788" cy="890588"/>
          </a:xfrm>
          <a:prstGeom prst="ellipse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350"/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2D8AB0C5-B3F3-C242-90CD-AB00127BC486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010150" y="2956664"/>
            <a:ext cx="2591991" cy="74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altLang="en-US" sz="1050" dirty="0">
                <a:solidFill>
                  <a:srgbClr val="004890"/>
                </a:solidFill>
                <a:cs typeface="Times New Roman" panose="02020603050405020304" pitchFamily="18" charset="0"/>
              </a:rPr>
              <a:t>To develop and implement global and regional state-of-the-art models for short-term air quality </a:t>
            </a:r>
            <a:r>
              <a:rPr lang="en-GB" altLang="en-US" sz="1050" dirty="0">
                <a:solidFill>
                  <a:srgbClr val="004890"/>
                </a:solidFill>
                <a:cs typeface="Times New Roman" panose="02020603050405020304" pitchFamily="18" charset="0"/>
              </a:rPr>
              <a:t>forecast and long-term climate applications</a:t>
            </a:r>
            <a:endParaRPr lang="en-US" altLang="en-US" sz="1050" dirty="0">
              <a:solidFill>
                <a:srgbClr val="004890"/>
              </a:solidFill>
              <a:cs typeface="Times New Roman" panose="02020603050405020304" pitchFamily="18" charset="0"/>
            </a:endParaRP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7B7BB518-2954-1A44-A9C6-71BAFCE1E318}"/>
              </a:ext>
            </a:extLst>
          </p:cNvPr>
          <p:cNvSpPr/>
          <p:nvPr/>
        </p:nvSpPr>
        <p:spPr>
          <a:xfrm>
            <a:off x="1496616" y="4764772"/>
            <a:ext cx="2871788" cy="890588"/>
          </a:xfrm>
          <a:prstGeom prst="ellipse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350"/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2A83B3C8-4283-CA48-A059-76ED5D269EF2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473994" y="4860022"/>
            <a:ext cx="2888456" cy="60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altLang="en-US" sz="1050" dirty="0">
                <a:solidFill>
                  <a:srgbClr val="004890"/>
                </a:solidFill>
                <a:cs typeface="Times New Roman" panose="02020603050405020304" pitchFamily="18" charset="0"/>
              </a:rPr>
              <a:t>To understand living organisms by means of theoretical and computational methods (molecular modeling, genomics, proteomics)</a:t>
            </a:r>
            <a:endParaRPr lang="en-US" altLang="en-US" sz="1350" dirty="0">
              <a:solidFill>
                <a:srgbClr val="004890"/>
              </a:solidFill>
              <a:cs typeface="Times New Roman" panose="02020603050405020304" pitchFamily="18" charset="0"/>
            </a:endParaRP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CFEE00CE-F9E6-1941-888F-578A77070078}"/>
              </a:ext>
            </a:extLst>
          </p:cNvPr>
          <p:cNvSpPr/>
          <p:nvPr/>
        </p:nvSpPr>
        <p:spPr>
          <a:xfrm>
            <a:off x="4779169" y="4651662"/>
            <a:ext cx="2871788" cy="890588"/>
          </a:xfrm>
          <a:prstGeom prst="ellipse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350"/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D1F96E95-97E6-2F4D-8332-70132DA6E486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755356" y="4786203"/>
            <a:ext cx="2996804" cy="77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altLang="en-US" sz="1050" dirty="0">
                <a:solidFill>
                  <a:srgbClr val="004890"/>
                </a:solidFill>
                <a:cs typeface="Times New Roman" panose="02020603050405020304" pitchFamily="18" charset="0"/>
              </a:rPr>
              <a:t>To develop scientific and engineering software to efficiently exploit super-computing capabilities (biomedical, geophysics, atmospheric, energy, social and economic simulations)</a:t>
            </a:r>
          </a:p>
        </p:txBody>
      </p:sp>
    </p:spTree>
    <p:extLst>
      <p:ext uri="{BB962C8B-B14F-4D97-AF65-F5344CB8AC3E}">
        <p14:creationId xmlns:p14="http://schemas.microsoft.com/office/powerpoint/2010/main" val="234449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703B3A-E07D-3E4E-B4A3-515E428D9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BSC </a:t>
            </a:r>
            <a:r>
              <a:rPr lang="es-ES" dirty="0" err="1"/>
              <a:t>Earth</a:t>
            </a:r>
            <a:r>
              <a:rPr lang="es-ES" dirty="0"/>
              <a:t> </a:t>
            </a:r>
            <a:r>
              <a:rPr lang="es-ES" dirty="0" err="1"/>
              <a:t>Sciences</a:t>
            </a:r>
            <a:endParaRPr lang="en-GB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274FD88-09A8-4749-AB5C-89DB57F1F7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3278" y="1972689"/>
            <a:ext cx="2019181" cy="2025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A55869F-8989-D449-B4D9-5D162A0F8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161" y="1972689"/>
            <a:ext cx="2019182" cy="2025000"/>
          </a:xfrm>
          <a:prstGeom prst="rect">
            <a:avLst/>
          </a:prstGeom>
        </p:spPr>
      </p:pic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F42F192B-205B-B946-B576-0CFFFE37CC95}"/>
              </a:ext>
            </a:extLst>
          </p:cNvPr>
          <p:cNvSpPr txBox="1">
            <a:spLocks/>
          </p:cNvSpPr>
          <p:nvPr/>
        </p:nvSpPr>
        <p:spPr bwMode="auto">
          <a:xfrm>
            <a:off x="1851304" y="1474512"/>
            <a:ext cx="5758377" cy="535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s-ES" sz="1500" dirty="0">
                <a:solidFill>
                  <a:srgbClr val="414141"/>
                </a:solidFill>
                <a:latin typeface="+mn-lt"/>
              </a:rPr>
              <a:t>Environmental modelling and forecasting, with a particular focus on weather, climate and air quality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2A9BC76-1229-DA48-8CDC-E94148D3D252}"/>
              </a:ext>
            </a:extLst>
          </p:cNvPr>
          <p:cNvGrpSpPr/>
          <p:nvPr/>
        </p:nvGrpSpPr>
        <p:grpSpPr>
          <a:xfrm>
            <a:off x="3674940" y="2435275"/>
            <a:ext cx="1945743" cy="1144555"/>
            <a:chOff x="3279841" y="1970916"/>
            <a:chExt cx="2594324" cy="1526073"/>
          </a:xfrm>
        </p:grpSpPr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8C7CFC66-B1F9-1640-A94D-BCE0F1506984}"/>
                </a:ext>
              </a:extLst>
            </p:cNvPr>
            <p:cNvSpPr/>
            <p:nvPr/>
          </p:nvSpPr>
          <p:spPr>
            <a:xfrm>
              <a:off x="3816566" y="1970916"/>
              <a:ext cx="1526073" cy="152607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AB358701-C416-CB44-BDF5-580F2FF36E56}"/>
                </a:ext>
              </a:extLst>
            </p:cNvPr>
            <p:cNvSpPr txBox="1"/>
            <p:nvPr/>
          </p:nvSpPr>
          <p:spPr>
            <a:xfrm>
              <a:off x="3959476" y="2261327"/>
              <a:ext cx="1240255" cy="954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s-ES" sz="1500" b="1" dirty="0" err="1">
                  <a:solidFill>
                    <a:schemeClr val="bg1"/>
                  </a:solidFill>
                </a:rPr>
                <a:t>Research</a:t>
              </a:r>
              <a:endParaRPr lang="es-ES" sz="1500" b="1" dirty="0">
                <a:solidFill>
                  <a:schemeClr val="bg1"/>
                </a:solidFill>
              </a:endParaRPr>
            </a:p>
            <a:p>
              <a:pPr algn="ctr">
                <a:lnSpc>
                  <a:spcPct val="90000"/>
                </a:lnSpc>
              </a:pPr>
              <a:r>
                <a:rPr lang="es-ES" sz="1500" b="1" dirty="0">
                  <a:solidFill>
                    <a:schemeClr val="bg1"/>
                  </a:solidFill>
                </a:rPr>
                <a:t>and</a:t>
              </a:r>
            </a:p>
            <a:p>
              <a:pPr algn="ctr">
                <a:lnSpc>
                  <a:spcPct val="90000"/>
                </a:lnSpc>
              </a:pPr>
              <a:r>
                <a:rPr lang="es-ES" sz="1500" b="1" dirty="0" err="1">
                  <a:solidFill>
                    <a:schemeClr val="bg1"/>
                  </a:solidFill>
                </a:rPr>
                <a:t>Forecasts</a:t>
              </a:r>
              <a:endParaRPr lang="es-ES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Flecha izquierda 9">
              <a:extLst>
                <a:ext uri="{FF2B5EF4-FFF2-40B4-BE49-F238E27FC236}">
                  <a16:creationId xmlns:a16="http://schemas.microsoft.com/office/drawing/2014/main" id="{D27C7B1F-275C-BE48-8E64-3946AC31015C}"/>
                </a:ext>
              </a:extLst>
            </p:cNvPr>
            <p:cNvSpPr/>
            <p:nvPr/>
          </p:nvSpPr>
          <p:spPr>
            <a:xfrm>
              <a:off x="3279841" y="2477469"/>
              <a:ext cx="658430" cy="512967"/>
            </a:xfrm>
            <a:prstGeom prst="leftArrow">
              <a:avLst>
                <a:gd name="adj1" fmla="val 50000"/>
                <a:gd name="adj2" fmla="val 67073"/>
              </a:avLst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  <p:sp>
          <p:nvSpPr>
            <p:cNvPr id="11" name="Flecha izquierda 10">
              <a:extLst>
                <a:ext uri="{FF2B5EF4-FFF2-40B4-BE49-F238E27FC236}">
                  <a16:creationId xmlns:a16="http://schemas.microsoft.com/office/drawing/2014/main" id="{F9291A02-46BE-B04C-BCD2-9F3984D23BD3}"/>
                </a:ext>
              </a:extLst>
            </p:cNvPr>
            <p:cNvSpPr/>
            <p:nvPr/>
          </p:nvSpPr>
          <p:spPr>
            <a:xfrm rot="10800000">
              <a:off x="5215735" y="2477469"/>
              <a:ext cx="658430" cy="512967"/>
            </a:xfrm>
            <a:prstGeom prst="leftArrow">
              <a:avLst>
                <a:gd name="adj1" fmla="val 50000"/>
                <a:gd name="adj2" fmla="val 67073"/>
              </a:avLst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923E682-6233-234A-86CA-471D25C41DF9}"/>
              </a:ext>
            </a:extLst>
          </p:cNvPr>
          <p:cNvSpPr txBox="1"/>
          <p:nvPr/>
        </p:nvSpPr>
        <p:spPr>
          <a:xfrm>
            <a:off x="1790171" y="2341375"/>
            <a:ext cx="170585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s-ES" sz="1200" dirty="0">
                <a:solidFill>
                  <a:schemeClr val="bg1"/>
                </a:solidFill>
                <a:latin typeface="Calibri" panose="020F0502020204030204" pitchFamily="34" charset="0"/>
              </a:rPr>
              <a:t>Modeling</a:t>
            </a:r>
          </a:p>
          <a:p>
            <a:pPr algn="ctr"/>
            <a:r>
              <a:rPr lang="en-US" altLang="es-ES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air quality</a:t>
            </a:r>
            <a:r>
              <a:rPr lang="en-GB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</a:rPr>
              <a:t>and</a:t>
            </a:r>
          </a:p>
          <a:p>
            <a:pPr algn="ctr"/>
            <a:r>
              <a:rPr lang="en-GB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Sand and Dust Storms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</a:rPr>
              <a:t>Processes from urban to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</a:rPr>
              <a:t>Global and the impacts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</a:rPr>
              <a:t>on weather, health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</a:rPr>
              <a:t>and ecosystems</a:t>
            </a:r>
            <a:endParaRPr lang="es-ES" sz="1200" dirty="0">
              <a:solidFill>
                <a:schemeClr val="bg1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6298B95-5518-EE43-8D9D-612C628F3056}"/>
              </a:ext>
            </a:extLst>
          </p:cNvPr>
          <p:cNvSpPr txBox="1"/>
          <p:nvPr/>
        </p:nvSpPr>
        <p:spPr>
          <a:xfrm>
            <a:off x="5824117" y="2495838"/>
            <a:ext cx="16575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s-ES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Climate</a:t>
            </a:r>
            <a:endParaRPr lang="en-US" altLang="es-ES" sz="12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altLang="es-ES" sz="1200" dirty="0">
                <a:solidFill>
                  <a:schemeClr val="bg1"/>
                </a:solidFill>
                <a:latin typeface="Calibri" panose="020F0502020204030204" pitchFamily="34" charset="0"/>
              </a:rPr>
              <a:t>predictions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</a:rPr>
              <a:t>system from</a:t>
            </a:r>
          </a:p>
          <a:p>
            <a:pPr algn="ctr"/>
            <a:r>
              <a:rPr lang="en-GB" sz="1200" dirty="0" err="1">
                <a:solidFill>
                  <a:schemeClr val="bg1"/>
                </a:solidFill>
                <a:latin typeface="Calibri" panose="020F0502020204030204" pitchFamily="34" charset="0"/>
              </a:rPr>
              <a:t>subseasonal</a:t>
            </a:r>
            <a: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</a:rPr>
              <a:t>-to-decadal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</a:rPr>
              <a:t>forecasts</a:t>
            </a:r>
            <a:endParaRPr lang="en-US" altLang="es-E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060688F2-F73F-FC41-A6C7-C9F327AE1AB3}"/>
              </a:ext>
            </a:extLst>
          </p:cNvPr>
          <p:cNvGrpSpPr/>
          <p:nvPr/>
        </p:nvGrpSpPr>
        <p:grpSpPr>
          <a:xfrm>
            <a:off x="1401062" y="4318216"/>
            <a:ext cx="6300279" cy="1155018"/>
            <a:chOff x="248003" y="4589907"/>
            <a:chExt cx="8400371" cy="1540024"/>
          </a:xfrm>
        </p:grpSpPr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11F0F28F-6C93-B442-9248-E06C7A743116}"/>
                </a:ext>
              </a:extLst>
            </p:cNvPr>
            <p:cNvGrpSpPr/>
            <p:nvPr/>
          </p:nvGrpSpPr>
          <p:grpSpPr>
            <a:xfrm>
              <a:off x="533789" y="4589907"/>
              <a:ext cx="8076423" cy="828691"/>
              <a:chOff x="2540119" y="4218335"/>
              <a:chExt cx="8754803" cy="898296"/>
            </a:xfrm>
          </p:grpSpPr>
          <p:sp>
            <p:nvSpPr>
              <p:cNvPr id="23" name="Lágrima 22">
                <a:extLst>
                  <a:ext uri="{FF2B5EF4-FFF2-40B4-BE49-F238E27FC236}">
                    <a16:creationId xmlns:a16="http://schemas.microsoft.com/office/drawing/2014/main" id="{6B5C0EA2-D6B1-EC40-98F1-2326D1082C52}"/>
                  </a:ext>
                </a:extLst>
              </p:cNvPr>
              <p:cNvSpPr/>
              <p:nvPr/>
            </p:nvSpPr>
            <p:spPr>
              <a:xfrm rot="8100000">
                <a:off x="2540119" y="4218336"/>
                <a:ext cx="927474" cy="898294"/>
              </a:xfrm>
              <a:prstGeom prst="teardrop">
                <a:avLst/>
              </a:prstGeom>
              <a:blipFill dpi="0" rotWithShape="0"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25400">
                <a:solidFill>
                  <a:schemeClr val="bg1"/>
                </a:solidFill>
              </a:ln>
              <a:effectLst>
                <a:outerShdw blurRad="63500" sx="102000" sy="102000" algn="ctr" rotWithShape="0">
                  <a:srgbClr val="00489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24" name="Lágrima 23">
                <a:extLst>
                  <a:ext uri="{FF2B5EF4-FFF2-40B4-BE49-F238E27FC236}">
                    <a16:creationId xmlns:a16="http://schemas.microsoft.com/office/drawing/2014/main" id="{98807EE7-0E8C-774C-B913-E805D6E213A7}"/>
                  </a:ext>
                </a:extLst>
              </p:cNvPr>
              <p:cNvSpPr/>
              <p:nvPr/>
            </p:nvSpPr>
            <p:spPr>
              <a:xfrm rot="8100000">
                <a:off x="3769074" y="4218336"/>
                <a:ext cx="927474" cy="898294"/>
              </a:xfrm>
              <a:prstGeom prst="teardrop">
                <a:avLst/>
              </a:prstGeom>
              <a:blipFill dpi="0" rotWithShape="0"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25400">
                <a:solidFill>
                  <a:schemeClr val="bg1"/>
                </a:solidFill>
              </a:ln>
              <a:effectLst>
                <a:outerShdw blurRad="63500" sx="102000" sy="102000" algn="ctr" rotWithShape="0">
                  <a:srgbClr val="00489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25" name="Lágrima 24">
                <a:extLst>
                  <a:ext uri="{FF2B5EF4-FFF2-40B4-BE49-F238E27FC236}">
                    <a16:creationId xmlns:a16="http://schemas.microsoft.com/office/drawing/2014/main" id="{806C3540-1EED-9841-8BF6-27C6A3FE1AE4}"/>
                  </a:ext>
                </a:extLst>
              </p:cNvPr>
              <p:cNvSpPr/>
              <p:nvPr/>
            </p:nvSpPr>
            <p:spPr>
              <a:xfrm rot="8100000">
                <a:off x="5006267" y="4218337"/>
                <a:ext cx="927474" cy="898294"/>
              </a:xfrm>
              <a:prstGeom prst="teardrop">
                <a:avLst/>
              </a:prstGeom>
              <a:blipFill dpi="0" rotWithShape="0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25400">
                <a:solidFill>
                  <a:schemeClr val="bg1"/>
                </a:solidFill>
              </a:ln>
              <a:effectLst>
                <a:outerShdw blurRad="63500" sx="102000" sy="102000" algn="ctr" rotWithShape="0">
                  <a:srgbClr val="00489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26" name="Lágrima 25">
                <a:extLst>
                  <a:ext uri="{FF2B5EF4-FFF2-40B4-BE49-F238E27FC236}">
                    <a16:creationId xmlns:a16="http://schemas.microsoft.com/office/drawing/2014/main" id="{D4A15822-190B-0249-9AF2-05762CE4D699}"/>
                  </a:ext>
                </a:extLst>
              </p:cNvPr>
              <p:cNvSpPr/>
              <p:nvPr/>
            </p:nvSpPr>
            <p:spPr>
              <a:xfrm rot="8100000">
                <a:off x="6438295" y="4218336"/>
                <a:ext cx="927475" cy="898294"/>
              </a:xfrm>
              <a:prstGeom prst="teardrop">
                <a:avLst/>
              </a:prstGeom>
              <a:blipFill dpi="0" rotWithShape="0"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25400">
                <a:solidFill>
                  <a:schemeClr val="bg1"/>
                </a:solidFill>
              </a:ln>
              <a:effectLst>
                <a:outerShdw blurRad="63500" sx="102000" sy="102000" algn="ctr" rotWithShape="0">
                  <a:srgbClr val="00489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27" name="Lágrima 26">
                <a:extLst>
                  <a:ext uri="{FF2B5EF4-FFF2-40B4-BE49-F238E27FC236}">
                    <a16:creationId xmlns:a16="http://schemas.microsoft.com/office/drawing/2014/main" id="{F4A15207-F359-8B4D-9163-F04BE2A96872}"/>
                  </a:ext>
                </a:extLst>
              </p:cNvPr>
              <p:cNvSpPr/>
              <p:nvPr/>
            </p:nvSpPr>
            <p:spPr>
              <a:xfrm rot="8100000">
                <a:off x="7893057" y="4218335"/>
                <a:ext cx="927475" cy="898294"/>
              </a:xfrm>
              <a:prstGeom prst="teardrop">
                <a:avLst/>
              </a:prstGeom>
              <a:blipFill dpi="0" rotWithShape="0"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25400">
                <a:solidFill>
                  <a:schemeClr val="bg1"/>
                </a:solidFill>
              </a:ln>
              <a:effectLst>
                <a:outerShdw blurRad="63500" sx="102000" sy="102000" algn="ctr" rotWithShape="0">
                  <a:srgbClr val="00489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28" name="Lágrima 27">
                <a:extLst>
                  <a:ext uri="{FF2B5EF4-FFF2-40B4-BE49-F238E27FC236}">
                    <a16:creationId xmlns:a16="http://schemas.microsoft.com/office/drawing/2014/main" id="{8A9F353B-6A45-D94D-8423-F325EA77C072}"/>
                  </a:ext>
                </a:extLst>
              </p:cNvPr>
              <p:cNvSpPr/>
              <p:nvPr/>
            </p:nvSpPr>
            <p:spPr>
              <a:xfrm rot="8100000">
                <a:off x="9130251" y="4218336"/>
                <a:ext cx="927475" cy="898294"/>
              </a:xfrm>
              <a:prstGeom prst="teardrop">
                <a:avLst/>
              </a:prstGeom>
              <a:blipFill dpi="0" rotWithShape="0">
                <a:blip r:embed="rId9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25400">
                <a:solidFill>
                  <a:schemeClr val="bg1"/>
                </a:solidFill>
              </a:ln>
              <a:effectLst>
                <a:outerShdw blurRad="63500" sx="102000" sy="102000" algn="ctr" rotWithShape="0">
                  <a:srgbClr val="00489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29" name="Lágrima 28">
                <a:extLst>
                  <a:ext uri="{FF2B5EF4-FFF2-40B4-BE49-F238E27FC236}">
                    <a16:creationId xmlns:a16="http://schemas.microsoft.com/office/drawing/2014/main" id="{A3FD95EE-9AD9-7841-94DE-319DB51D9FE8}"/>
                  </a:ext>
                </a:extLst>
              </p:cNvPr>
              <p:cNvSpPr/>
              <p:nvPr/>
            </p:nvSpPr>
            <p:spPr>
              <a:xfrm rot="8100000">
                <a:off x="10367447" y="4218335"/>
                <a:ext cx="927475" cy="898294"/>
              </a:xfrm>
              <a:prstGeom prst="teardrop">
                <a:avLst/>
              </a:prstGeom>
              <a:blipFill dpi="0" rotWithShape="0">
                <a:blip r:embed="rId10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25400">
                <a:solidFill>
                  <a:schemeClr val="bg1"/>
                </a:solidFill>
              </a:ln>
              <a:effectLst>
                <a:outerShdw blurRad="63500" sx="102000" sy="102000" algn="ctr" rotWithShape="0">
                  <a:srgbClr val="00489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</p:grp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FD7F5708-5118-024A-AD21-C02FC2FA1D6A}"/>
                </a:ext>
              </a:extLst>
            </p:cNvPr>
            <p:cNvSpPr txBox="1"/>
            <p:nvPr/>
          </p:nvSpPr>
          <p:spPr>
            <a:xfrm>
              <a:off x="248003" y="5638942"/>
              <a:ext cx="1327715" cy="307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s-ES" sz="1050" dirty="0" err="1">
                  <a:solidFill>
                    <a:srgbClr val="004890"/>
                  </a:solidFill>
                </a:rPr>
                <a:t>Infrastructures</a:t>
              </a:r>
              <a:endParaRPr lang="es-ES" sz="1050" dirty="0">
                <a:solidFill>
                  <a:srgbClr val="004890"/>
                </a:solidFill>
              </a:endParaRP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46384593-F050-2249-8720-CFC7B9D86417}"/>
                </a:ext>
              </a:extLst>
            </p:cNvPr>
            <p:cNvSpPr txBox="1"/>
            <p:nvPr/>
          </p:nvSpPr>
          <p:spPr>
            <a:xfrm>
              <a:off x="1733167" y="5638942"/>
              <a:ext cx="746359" cy="4909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s-ES" sz="1050" dirty="0">
                  <a:solidFill>
                    <a:srgbClr val="004890"/>
                  </a:solidFill>
                </a:rPr>
                <a:t>Solar</a:t>
              </a:r>
            </a:p>
            <a:p>
              <a:pPr algn="ctr">
                <a:lnSpc>
                  <a:spcPct val="85000"/>
                </a:lnSpc>
              </a:pPr>
              <a:r>
                <a:rPr lang="es-ES" sz="1050" dirty="0" err="1">
                  <a:solidFill>
                    <a:srgbClr val="004890"/>
                  </a:solidFill>
                </a:rPr>
                <a:t>Energy</a:t>
              </a:r>
              <a:endParaRPr lang="es-ES" sz="1050" dirty="0">
                <a:solidFill>
                  <a:srgbClr val="004890"/>
                </a:solidFill>
              </a:endParaRP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897B7981-A8AC-AE44-BAFB-449DB4600FC9}"/>
                </a:ext>
              </a:extLst>
            </p:cNvPr>
            <p:cNvSpPr txBox="1"/>
            <p:nvPr/>
          </p:nvSpPr>
          <p:spPr>
            <a:xfrm>
              <a:off x="2626643" y="5638942"/>
              <a:ext cx="1216573" cy="4909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altLang="es-ES" sz="1050" dirty="0">
                  <a:solidFill>
                    <a:srgbClr val="004890"/>
                  </a:solidFill>
                </a:rPr>
                <a:t>Urban</a:t>
              </a:r>
            </a:p>
            <a:p>
              <a:pPr algn="ctr">
                <a:lnSpc>
                  <a:spcPct val="85000"/>
                </a:lnSpc>
              </a:pPr>
              <a:r>
                <a:rPr lang="en-US" altLang="es-ES" sz="1050" dirty="0">
                  <a:solidFill>
                    <a:srgbClr val="004890"/>
                  </a:solidFill>
                </a:rPr>
                <a:t>development</a:t>
              </a:r>
              <a:endParaRPr lang="es-ES" sz="1050" dirty="0">
                <a:solidFill>
                  <a:srgbClr val="004890"/>
                </a:solidFill>
              </a:endParaRP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A5E02852-5518-C644-AB4E-1E17E46B8A3D}"/>
                </a:ext>
              </a:extLst>
            </p:cNvPr>
            <p:cNvSpPr txBox="1"/>
            <p:nvPr/>
          </p:nvSpPr>
          <p:spPr>
            <a:xfrm>
              <a:off x="4073582" y="5638942"/>
              <a:ext cx="955817" cy="307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altLang="es-ES" sz="1050" dirty="0">
                  <a:solidFill>
                    <a:srgbClr val="004890"/>
                  </a:solidFill>
                </a:rPr>
                <a:t>Transport</a:t>
              </a:r>
              <a:endParaRPr lang="es-ES" sz="1050" dirty="0">
                <a:solidFill>
                  <a:srgbClr val="004890"/>
                </a:solidFill>
              </a:endParaRP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17413B8B-D091-AC47-BBBA-566140E9AB2B}"/>
                </a:ext>
              </a:extLst>
            </p:cNvPr>
            <p:cNvSpPr txBox="1"/>
            <p:nvPr/>
          </p:nvSpPr>
          <p:spPr>
            <a:xfrm>
              <a:off x="5473144" y="5638942"/>
              <a:ext cx="746359" cy="4909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altLang="es-ES" sz="1050" dirty="0">
                  <a:solidFill>
                    <a:srgbClr val="004890"/>
                  </a:solidFill>
                </a:rPr>
                <a:t>Wind</a:t>
              </a:r>
            </a:p>
            <a:p>
              <a:pPr algn="ctr">
                <a:lnSpc>
                  <a:spcPct val="85000"/>
                </a:lnSpc>
              </a:pPr>
              <a:r>
                <a:rPr lang="en-US" altLang="es-ES" sz="1050" dirty="0">
                  <a:solidFill>
                    <a:srgbClr val="004890"/>
                  </a:solidFill>
                </a:rPr>
                <a:t>Energy</a:t>
              </a:r>
              <a:endParaRPr lang="es-ES" sz="1050" dirty="0">
                <a:solidFill>
                  <a:srgbClr val="004890"/>
                </a:solidFill>
              </a:endParaRP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7EA3508A-7C21-DE4D-BD9B-D78F487AFC5D}"/>
                </a:ext>
              </a:extLst>
            </p:cNvPr>
            <p:cNvSpPr txBox="1"/>
            <p:nvPr/>
          </p:nvSpPr>
          <p:spPr>
            <a:xfrm>
              <a:off x="6520916" y="5638942"/>
              <a:ext cx="1056273" cy="307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s-ES" sz="1050" dirty="0" err="1">
                  <a:solidFill>
                    <a:srgbClr val="004890"/>
                  </a:solidFill>
                </a:rPr>
                <a:t>Agriculture</a:t>
              </a:r>
              <a:endParaRPr lang="es-ES" sz="1050" dirty="0">
                <a:solidFill>
                  <a:srgbClr val="004890"/>
                </a:solidFill>
              </a:endParaRP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7D6C1CAE-6BDA-F541-8DAE-E5DA19762BAA}"/>
                </a:ext>
              </a:extLst>
            </p:cNvPr>
            <p:cNvSpPr txBox="1"/>
            <p:nvPr/>
          </p:nvSpPr>
          <p:spPr>
            <a:xfrm>
              <a:off x="7690419" y="5638942"/>
              <a:ext cx="957955" cy="307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altLang="es-ES" sz="1050" dirty="0">
                  <a:solidFill>
                    <a:srgbClr val="004890"/>
                  </a:solidFill>
                </a:rPr>
                <a:t>Insurance</a:t>
              </a:r>
              <a:endParaRPr lang="es-ES" sz="1050" dirty="0">
                <a:solidFill>
                  <a:srgbClr val="004890"/>
                </a:solidFill>
              </a:endParaRPr>
            </a:p>
          </p:txBody>
        </p:sp>
      </p:grpSp>
      <p:grpSp>
        <p:nvGrpSpPr>
          <p:cNvPr id="30" name="Grupo 29">
            <a:extLst>
              <a:ext uri="{FF2B5EF4-FFF2-40B4-BE49-F238E27FC236}">
                <a16:creationId xmlns:a16="http://schemas.microsoft.com/office/drawing/2014/main" id="{2A53B658-D913-6F41-8335-5B3E337D10B7}"/>
              </a:ext>
            </a:extLst>
          </p:cNvPr>
          <p:cNvGrpSpPr/>
          <p:nvPr/>
        </p:nvGrpSpPr>
        <p:grpSpPr>
          <a:xfrm>
            <a:off x="1657160" y="3817627"/>
            <a:ext cx="6001787" cy="325748"/>
            <a:chOff x="589468" y="3930693"/>
            <a:chExt cx="8002382" cy="434330"/>
          </a:xfrm>
        </p:grpSpPr>
        <p:cxnSp>
          <p:nvCxnSpPr>
            <p:cNvPr id="31" name="Conector recto 30">
              <a:extLst>
                <a:ext uri="{FF2B5EF4-FFF2-40B4-BE49-F238E27FC236}">
                  <a16:creationId xmlns:a16="http://schemas.microsoft.com/office/drawing/2014/main" id="{5663F59C-B279-E54C-9CF8-2B3BF5575B72}"/>
                </a:ext>
              </a:extLst>
            </p:cNvPr>
            <p:cNvCxnSpPr/>
            <p:nvPr/>
          </p:nvCxnSpPr>
          <p:spPr>
            <a:xfrm>
              <a:off x="589468" y="4361655"/>
              <a:ext cx="8002382" cy="0"/>
            </a:xfrm>
            <a:prstGeom prst="line">
              <a:avLst/>
            </a:prstGeom>
            <a:ln w="31750" cap="rnd">
              <a:solidFill>
                <a:srgbClr val="2F55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dondear rectángulo de esquina del mismo lado 31">
              <a:extLst>
                <a:ext uri="{FF2B5EF4-FFF2-40B4-BE49-F238E27FC236}">
                  <a16:creationId xmlns:a16="http://schemas.microsoft.com/office/drawing/2014/main" id="{E45C9B68-32F2-F544-B232-080F9A68C175}"/>
                </a:ext>
              </a:extLst>
            </p:cNvPr>
            <p:cNvSpPr/>
            <p:nvPr/>
          </p:nvSpPr>
          <p:spPr>
            <a:xfrm>
              <a:off x="3194508" y="3930693"/>
              <a:ext cx="2792302" cy="434330"/>
            </a:xfrm>
            <a:prstGeom prst="round2SameRect">
              <a:avLst>
                <a:gd name="adj1" fmla="val 20968"/>
                <a:gd name="adj2" fmla="val 0"/>
              </a:avLst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350" b="1" dirty="0" err="1">
                  <a:solidFill>
                    <a:schemeClr val="bg1"/>
                  </a:solidFill>
                </a:rPr>
                <a:t>Service</a:t>
              </a:r>
              <a:r>
                <a:rPr lang="es-ES" sz="1350" b="1" dirty="0">
                  <a:solidFill>
                    <a:schemeClr val="bg1"/>
                  </a:solidFill>
                </a:rPr>
                <a:t> </a:t>
              </a:r>
              <a:r>
                <a:rPr lang="es-ES" sz="1350" b="1" dirty="0" err="1">
                  <a:solidFill>
                    <a:schemeClr val="bg1"/>
                  </a:solidFill>
                </a:rPr>
                <a:t>Users</a:t>
              </a:r>
              <a:r>
                <a:rPr lang="es-ES" sz="1350" b="1" dirty="0">
                  <a:solidFill>
                    <a:schemeClr val="bg1"/>
                  </a:solidFill>
                </a:rPr>
                <a:t> </a:t>
              </a:r>
              <a:r>
                <a:rPr lang="es-ES" sz="1350" b="1" dirty="0" err="1">
                  <a:solidFill>
                    <a:schemeClr val="bg1"/>
                  </a:solidFill>
                </a:rPr>
                <a:t>Sectors</a:t>
              </a:r>
              <a:endParaRPr lang="es-ES" sz="135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774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0625" y="2073612"/>
            <a:ext cx="3753376" cy="27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Why using EasyBuild?</a:t>
            </a:r>
            <a:endParaRPr/>
          </a:p>
        </p:txBody>
      </p:sp>
      <p:pic>
        <p:nvPicPr>
          <p:cNvPr id="57" name="Google Shape;57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8375" y="2422900"/>
            <a:ext cx="1992102" cy="1869327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9"/>
          <p:cNvSpPr txBox="1"/>
          <p:nvPr/>
        </p:nvSpPr>
        <p:spPr>
          <a:xfrm>
            <a:off x="371225" y="1649275"/>
            <a:ext cx="24522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00"/>
              <a:t>Workstations</a:t>
            </a:r>
            <a:endParaRPr sz="2700"/>
          </a:p>
        </p:txBody>
      </p:sp>
      <p:sp>
        <p:nvSpPr>
          <p:cNvPr id="59" name="Google Shape;59;p9"/>
          <p:cNvSpPr txBox="1"/>
          <p:nvPr/>
        </p:nvSpPr>
        <p:spPr>
          <a:xfrm>
            <a:off x="371225" y="3139425"/>
            <a:ext cx="24522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00"/>
              <a:t>Virtual Machines</a:t>
            </a:r>
            <a:endParaRPr sz="2700"/>
          </a:p>
        </p:txBody>
      </p:sp>
      <p:sp>
        <p:nvSpPr>
          <p:cNvPr id="60" name="Google Shape;60;p9"/>
          <p:cNvSpPr txBox="1"/>
          <p:nvPr/>
        </p:nvSpPr>
        <p:spPr>
          <a:xfrm>
            <a:off x="371225" y="4669925"/>
            <a:ext cx="24522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00"/>
              <a:t>HPC’s</a:t>
            </a:r>
            <a:endParaRPr sz="27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71590-C479-F54E-A279-E37EE5C07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Functionalities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22F1-212C-9B48-B8D0-A7589C08E0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ES" b="1" dirty="0"/>
              <a:t>Reusability: </a:t>
            </a:r>
            <a:r>
              <a:rPr lang="en-ES" dirty="0"/>
              <a:t>users can develop on workstations and run in HPC</a:t>
            </a:r>
          </a:p>
          <a:p>
            <a:endParaRPr lang="en-ES" dirty="0"/>
          </a:p>
          <a:p>
            <a:r>
              <a:rPr lang="en-ES" b="1" dirty="0"/>
              <a:t>Stability</a:t>
            </a:r>
            <a:r>
              <a:rPr lang="en-ES" dirty="0"/>
              <a:t>: operational forecasting needs a freezed environment </a:t>
            </a:r>
            <a:r>
              <a:rPr lang="en-ES" dirty="0">
                <a:sym typeface="Wingdings" pitchFamily="2" charset="2"/>
              </a:rPr>
              <a:t> (i.e. python packages)</a:t>
            </a:r>
          </a:p>
          <a:p>
            <a:endParaRPr lang="en-ES" dirty="0">
              <a:sym typeface="Wingdings" pitchFamily="2" charset="2"/>
            </a:endParaRPr>
          </a:p>
          <a:p>
            <a:r>
              <a:rPr lang="en-ES" b="1" dirty="0">
                <a:sym typeface="Wingdings" pitchFamily="2" charset="2"/>
              </a:rPr>
              <a:t>Reproducibility</a:t>
            </a:r>
            <a:r>
              <a:rPr lang="en-ES" dirty="0">
                <a:sym typeface="Wingdings" pitchFamily="2" charset="2"/>
              </a:rPr>
              <a:t>: clear picture of the environment used to produce data</a:t>
            </a:r>
          </a:p>
          <a:p>
            <a:endParaRPr lang="en-ES" dirty="0">
              <a:sym typeface="Wingdings" pitchFamily="2" charset="2"/>
            </a:endParaRPr>
          </a:p>
          <a:p>
            <a:r>
              <a:rPr lang="en-ES" b="1" dirty="0">
                <a:sym typeface="Wingdings" pitchFamily="2" charset="2"/>
              </a:rPr>
              <a:t>Deployment</a:t>
            </a:r>
            <a:r>
              <a:rPr lang="en-ES" dirty="0">
                <a:sym typeface="Wingdings" pitchFamily="2" charset="2"/>
              </a:rPr>
              <a:t>: reduced time when entering in a </a:t>
            </a:r>
            <a:r>
              <a:rPr lang="en-ES">
                <a:sym typeface="Wingdings" pitchFamily="2" charset="2"/>
              </a:rPr>
              <a:t>new cluster </a:t>
            </a:r>
            <a:endParaRPr lang="en-ES" dirty="0">
              <a:sym typeface="Wingdings" pitchFamily="2" charset="2"/>
            </a:endParaRPr>
          </a:p>
          <a:p>
            <a:endParaRPr lang="en-ES" dirty="0">
              <a:sym typeface="Wingdings" pitchFamily="2" charset="2"/>
            </a:endParaRPr>
          </a:p>
          <a:p>
            <a:r>
              <a:rPr lang="en-ES" b="1" dirty="0">
                <a:sym typeface="Wingdings" pitchFamily="2" charset="2"/>
              </a:rPr>
              <a:t>Flexibility</a:t>
            </a:r>
            <a:r>
              <a:rPr lang="en-ES" dirty="0">
                <a:sym typeface="Wingdings" pitchFamily="2" charset="2"/>
              </a:rPr>
              <a:t>: different architectures (including Cloud) and improved migration (machine with updated OS)</a:t>
            </a:r>
          </a:p>
          <a:p>
            <a:endParaRPr lang="en-ES" dirty="0">
              <a:sym typeface="Wingdings" pitchFamily="2" charset="2"/>
            </a:endParaRPr>
          </a:p>
          <a:p>
            <a:r>
              <a:rPr lang="en-ES" b="1" dirty="0">
                <a:sym typeface="Wingdings" pitchFamily="2" charset="2"/>
              </a:rPr>
              <a:t>Community</a:t>
            </a:r>
            <a:r>
              <a:rPr lang="en-ES" dirty="0">
                <a:sym typeface="Wingdings" pitchFamily="2" charset="2"/>
              </a:rPr>
              <a:t>: reuse and share easy-configs</a:t>
            </a:r>
            <a:endParaRPr lang="en-ES" dirty="0"/>
          </a:p>
        </p:txBody>
      </p:sp>
    </p:spTree>
    <p:extLst>
      <p:ext uri="{BB962C8B-B14F-4D97-AF65-F5344CB8AC3E}">
        <p14:creationId xmlns:p14="http://schemas.microsoft.com/office/powerpoint/2010/main" val="2820701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EF5CB-5366-5A4F-8401-08289694C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Current EB installations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503DC5-D11E-7445-BC88-E4A51F1563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ES" dirty="0"/>
              <a:t>Workstations and VMs</a:t>
            </a:r>
          </a:p>
          <a:p>
            <a:pPr lvl="1"/>
            <a:r>
              <a:rPr lang="en-ES" dirty="0"/>
              <a:t>Production: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foss-2015a</a:t>
            </a:r>
          </a:p>
          <a:p>
            <a:pPr lvl="1"/>
            <a:r>
              <a:rPr lang="en-GB" dirty="0"/>
              <a:t>Pre-production (stopped):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foss-2019b</a:t>
            </a:r>
          </a:p>
          <a:p>
            <a:endParaRPr lang="en-GB" dirty="0"/>
          </a:p>
          <a:p>
            <a:r>
              <a:rPr lang="en-GB" dirty="0"/>
              <a:t>HPC</a:t>
            </a:r>
          </a:p>
          <a:p>
            <a:pPr lvl="1"/>
            <a:r>
              <a:rPr lang="en-GB" dirty="0"/>
              <a:t>Nord3: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foss-2019b</a:t>
            </a:r>
          </a:p>
          <a:p>
            <a:pPr lvl="1"/>
            <a:r>
              <a:rPr lang="en-GB" dirty="0"/>
              <a:t>Power 9: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foss-2018b</a:t>
            </a:r>
            <a:r>
              <a:rPr lang="en-GB" dirty="0"/>
              <a:t> and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fosscuda-2019b</a:t>
            </a:r>
          </a:p>
          <a:p>
            <a:pPr lvl="1"/>
            <a:r>
              <a:rPr lang="en-GB" dirty="0"/>
              <a:t>Cirrus (Spanish Meteorological Agency):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foss-2020a</a:t>
            </a:r>
          </a:p>
          <a:p>
            <a:pPr lvl="1"/>
            <a:endParaRPr lang="en-GB" dirty="0"/>
          </a:p>
          <a:p>
            <a:r>
              <a:rPr lang="en-GB" dirty="0"/>
              <a:t>Cloud</a:t>
            </a:r>
          </a:p>
          <a:p>
            <a:pPr lvl="1"/>
            <a:r>
              <a:rPr lang="en-GB" dirty="0"/>
              <a:t>Huawei: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foss-2019b</a:t>
            </a:r>
            <a:endParaRPr lang="en-GB" dirty="0"/>
          </a:p>
          <a:p>
            <a:pPr lvl="1"/>
            <a:r>
              <a:rPr lang="en-GB" dirty="0"/>
              <a:t>Oracle: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foss-2019b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1911AE12-BF7B-4947-813E-6E9A06F63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1308" y="4888817"/>
            <a:ext cx="4107295" cy="15082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3BCAF9-E179-BA4A-83CB-64601EAD829B}"/>
              </a:ext>
            </a:extLst>
          </p:cNvPr>
          <p:cNvSpPr txBox="1"/>
          <p:nvPr/>
        </p:nvSpPr>
        <p:spPr>
          <a:xfrm>
            <a:off x="4701307" y="6456218"/>
            <a:ext cx="41072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S" sz="1100" i="1" dirty="0"/>
              <a:t>Hierarchichal structure for HPC modules</a:t>
            </a:r>
          </a:p>
        </p:txBody>
      </p:sp>
    </p:spTree>
    <p:extLst>
      <p:ext uri="{BB962C8B-B14F-4D97-AF65-F5344CB8AC3E}">
        <p14:creationId xmlns:p14="http://schemas.microsoft.com/office/powerpoint/2010/main" val="27697953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Personalizado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24484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5745</TotalTime>
  <Words>693</Words>
  <Application>Microsoft Macintosh PowerPoint</Application>
  <PresentationFormat>On-screen Show (4:3)</PresentationFormat>
  <Paragraphs>126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Courier New</vt:lpstr>
      <vt:lpstr>Tema de Office</vt:lpstr>
      <vt:lpstr>EasyBuild site presentation:  BSC Earth Sciences</vt:lpstr>
      <vt:lpstr>Outline</vt:lpstr>
      <vt:lpstr>Disclaimer</vt:lpstr>
      <vt:lpstr>PowerPoint Presentation</vt:lpstr>
      <vt:lpstr>Mission of BSC Scientific Departments</vt:lpstr>
      <vt:lpstr>BSC Earth Sciences</vt:lpstr>
      <vt:lpstr>Why using EasyBuild?</vt:lpstr>
      <vt:lpstr>Functionalities</vt:lpstr>
      <vt:lpstr>Current EB installations</vt:lpstr>
      <vt:lpstr>The workflow manager</vt:lpstr>
      <vt:lpstr>Model workflow</vt:lpstr>
      <vt:lpstr>Enhancing deployments</vt:lpstr>
      <vt:lpstr>EasyBuild in the Cloud</vt:lpstr>
      <vt:lpstr>What we need to improve</vt:lpstr>
      <vt:lpstr>Next steps</vt:lpstr>
      <vt:lpstr>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EasyBuild site presentation:  BSC Earth Sciences</dc:title>
  <cp:lastModifiedBy>Kim Serradell</cp:lastModifiedBy>
  <cp:revision>8</cp:revision>
  <dcterms:modified xsi:type="dcterms:W3CDTF">2022-01-25T15:39:54Z</dcterms:modified>
</cp:coreProperties>
</file>