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theme/theme1.xml" ContentType="application/vnd.openxmlformats-officedocument.theme+xml"/>
  <Override PartName="/ppt/_rels/presentation.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8.xml.rels" ContentType="application/vnd.openxmlformats-package.relationships+xml"/>
  <Override PartName="/ppt/slideLayouts/_rels/slideLayout5.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13.png" ContentType="image/png"/>
  <Override PartName="/ppt/media/image10.png" ContentType="image/png"/>
  <Override PartName="/ppt/media/image12.png" ContentType="image/png"/>
  <Override PartName="/ppt/media/image7.png" ContentType="image/png"/>
  <Override PartName="/ppt/media/image11.png" ContentType="image/png"/>
  <Override PartName="/ppt/media/image18.png" ContentType="image/png"/>
  <Override PartName="/ppt/media/image17.png" ContentType="image/png"/>
  <Override PartName="/ppt/media/image16.png" ContentType="image/png"/>
  <Override PartName="/ppt/media/image15.png" ContentType="image/png"/>
  <Override PartName="/ppt/media/image5.jpeg" ContentType="image/jpeg"/>
  <Override PartName="/ppt/media/image14.png" ContentType="image/png"/>
  <Override PartName="/ppt/media/image1.png" ContentType="image/png"/>
  <Override PartName="/ppt/media/image2.png" ContentType="image/png"/>
  <Override PartName="/ppt/media/image9.jpeg" ContentType="image/jpeg"/>
  <Override PartName="/ppt/media/image3.png" ContentType="image/png"/>
  <Override PartName="/ppt/media/image4.png" ContentType="image/png"/>
  <Override PartName="/ppt/media/image8.jpeg" ContentType="image/jpeg"/>
  <Override PartName="/ppt/media/image6.png" ContentType="image/png"/>
  <Override PartName="/ppt/slides/_rels/slide1.xml.rels" ContentType="application/vnd.openxmlformats-package.relationships+xml"/>
  <Override PartName="/ppt/slides/slide1.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Lst>
  <p:sldSz cx="30275212" cy="42803762"/>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1513440" y="1707840"/>
            <a:ext cx="27247320" cy="7147800"/>
          </a:xfrm>
          <a:prstGeom prst="rect">
            <a:avLst/>
          </a:prstGeom>
        </p:spPr>
        <p:txBody>
          <a:bodyPr lIns="0" rIns="0" tIns="0" bIns="0" anchor="ctr">
            <a:noAutofit/>
          </a:bodyPr>
          <a:p>
            <a:pPr algn="ctr"/>
            <a:endParaRPr b="0" lang="en-GB" sz="4400" spc="-1" strike="noStrike">
              <a:latin typeface="Arial"/>
            </a:endParaRPr>
          </a:p>
        </p:txBody>
      </p:sp>
      <p:sp>
        <p:nvSpPr>
          <p:cNvPr id="24" name="PlaceHolder 2"/>
          <p:cNvSpPr>
            <a:spLocks noGrp="1"/>
          </p:cNvSpPr>
          <p:nvPr>
            <p:ph type="body"/>
          </p:nvPr>
        </p:nvSpPr>
        <p:spPr>
          <a:xfrm>
            <a:off x="1513440" y="10015920"/>
            <a:ext cx="27247320" cy="11841480"/>
          </a:xfrm>
          <a:prstGeom prst="rect">
            <a:avLst/>
          </a:prstGeom>
        </p:spPr>
        <p:txBody>
          <a:bodyPr lIns="0" rIns="0" tIns="0" bIns="0">
            <a:normAutofit/>
          </a:bodyPr>
          <a:p>
            <a:endParaRPr b="0" lang="en-GB" sz="3200" spc="-1" strike="noStrike">
              <a:latin typeface="Arial"/>
            </a:endParaRPr>
          </a:p>
        </p:txBody>
      </p:sp>
      <p:sp>
        <p:nvSpPr>
          <p:cNvPr id="25" name="PlaceHolder 3"/>
          <p:cNvSpPr>
            <a:spLocks noGrp="1"/>
          </p:cNvSpPr>
          <p:nvPr>
            <p:ph type="body"/>
          </p:nvPr>
        </p:nvSpPr>
        <p:spPr>
          <a:xfrm>
            <a:off x="1513440" y="22982760"/>
            <a:ext cx="27247320" cy="11841480"/>
          </a:xfrm>
          <a:prstGeom prst="rect">
            <a:avLst/>
          </a:prstGeom>
        </p:spPr>
        <p:txBody>
          <a:bodyPr lIns="0" rIns="0" tIns="0" bIns="0">
            <a:normAutofit/>
          </a:bodyPr>
          <a:p>
            <a:endParaRPr b="0" lang="en-GB"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513440" y="1707840"/>
            <a:ext cx="27247320" cy="7147800"/>
          </a:xfrm>
          <a:prstGeom prst="rect">
            <a:avLst/>
          </a:prstGeom>
        </p:spPr>
        <p:txBody>
          <a:bodyPr lIns="0" rIns="0" tIns="0" bIns="0" anchor="ctr">
            <a:noAutofit/>
          </a:bodyPr>
          <a:p>
            <a:pPr algn="ctr"/>
            <a:endParaRPr b="0" lang="en-GB" sz="4400" spc="-1" strike="noStrike">
              <a:latin typeface="Arial"/>
            </a:endParaRPr>
          </a:p>
        </p:txBody>
      </p:sp>
      <p:sp>
        <p:nvSpPr>
          <p:cNvPr id="27" name="PlaceHolder 2"/>
          <p:cNvSpPr>
            <a:spLocks noGrp="1"/>
          </p:cNvSpPr>
          <p:nvPr>
            <p:ph type="body"/>
          </p:nvPr>
        </p:nvSpPr>
        <p:spPr>
          <a:xfrm>
            <a:off x="1513440" y="10015920"/>
            <a:ext cx="13296600" cy="11841480"/>
          </a:xfrm>
          <a:prstGeom prst="rect">
            <a:avLst/>
          </a:prstGeom>
        </p:spPr>
        <p:txBody>
          <a:bodyPr lIns="0" rIns="0" tIns="0" bIns="0">
            <a:normAutofit/>
          </a:bodyPr>
          <a:p>
            <a:endParaRPr b="0" lang="en-GB" sz="3200" spc="-1" strike="noStrike">
              <a:latin typeface="Arial"/>
            </a:endParaRPr>
          </a:p>
        </p:txBody>
      </p:sp>
      <p:sp>
        <p:nvSpPr>
          <p:cNvPr id="28" name="PlaceHolder 3"/>
          <p:cNvSpPr>
            <a:spLocks noGrp="1"/>
          </p:cNvSpPr>
          <p:nvPr>
            <p:ph type="body"/>
          </p:nvPr>
        </p:nvSpPr>
        <p:spPr>
          <a:xfrm>
            <a:off x="15475320" y="10015920"/>
            <a:ext cx="13296600" cy="11841480"/>
          </a:xfrm>
          <a:prstGeom prst="rect">
            <a:avLst/>
          </a:prstGeom>
        </p:spPr>
        <p:txBody>
          <a:bodyPr lIns="0" rIns="0" tIns="0" bIns="0">
            <a:normAutofit/>
          </a:bodyPr>
          <a:p>
            <a:endParaRPr b="0" lang="en-GB" sz="3200" spc="-1" strike="noStrike">
              <a:latin typeface="Arial"/>
            </a:endParaRPr>
          </a:p>
        </p:txBody>
      </p:sp>
      <p:sp>
        <p:nvSpPr>
          <p:cNvPr id="29" name="PlaceHolder 4"/>
          <p:cNvSpPr>
            <a:spLocks noGrp="1"/>
          </p:cNvSpPr>
          <p:nvPr>
            <p:ph type="body"/>
          </p:nvPr>
        </p:nvSpPr>
        <p:spPr>
          <a:xfrm>
            <a:off x="1513440" y="22982760"/>
            <a:ext cx="13296600" cy="11841480"/>
          </a:xfrm>
          <a:prstGeom prst="rect">
            <a:avLst/>
          </a:prstGeom>
        </p:spPr>
        <p:txBody>
          <a:bodyPr lIns="0" rIns="0" tIns="0" bIns="0">
            <a:normAutofit/>
          </a:bodyPr>
          <a:p>
            <a:endParaRPr b="0" lang="en-GB" sz="3200" spc="-1" strike="noStrike">
              <a:latin typeface="Arial"/>
            </a:endParaRPr>
          </a:p>
        </p:txBody>
      </p:sp>
      <p:sp>
        <p:nvSpPr>
          <p:cNvPr id="30" name="PlaceHolder 5"/>
          <p:cNvSpPr>
            <a:spLocks noGrp="1"/>
          </p:cNvSpPr>
          <p:nvPr>
            <p:ph type="body"/>
          </p:nvPr>
        </p:nvSpPr>
        <p:spPr>
          <a:xfrm>
            <a:off x="15475320" y="22982760"/>
            <a:ext cx="13296600" cy="11841480"/>
          </a:xfrm>
          <a:prstGeom prst="rect">
            <a:avLst/>
          </a:prstGeom>
        </p:spPr>
        <p:txBody>
          <a:bodyPr lIns="0" rIns="0" tIns="0" bIns="0">
            <a:normAutofit/>
          </a:bodyPr>
          <a:p>
            <a:endParaRPr b="0" lang="en-GB"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1513440" y="1707840"/>
            <a:ext cx="27247320" cy="7147800"/>
          </a:xfrm>
          <a:prstGeom prst="rect">
            <a:avLst/>
          </a:prstGeom>
        </p:spPr>
        <p:txBody>
          <a:bodyPr lIns="0" rIns="0" tIns="0" bIns="0" anchor="ctr">
            <a:noAutofit/>
          </a:bodyPr>
          <a:p>
            <a:pPr algn="ctr"/>
            <a:endParaRPr b="0" lang="en-GB" sz="4400" spc="-1" strike="noStrike">
              <a:latin typeface="Arial"/>
            </a:endParaRPr>
          </a:p>
        </p:txBody>
      </p:sp>
      <p:sp>
        <p:nvSpPr>
          <p:cNvPr id="32" name="PlaceHolder 2"/>
          <p:cNvSpPr>
            <a:spLocks noGrp="1"/>
          </p:cNvSpPr>
          <p:nvPr>
            <p:ph type="body"/>
          </p:nvPr>
        </p:nvSpPr>
        <p:spPr>
          <a:xfrm>
            <a:off x="1513440" y="10015920"/>
            <a:ext cx="8773560" cy="11841480"/>
          </a:xfrm>
          <a:prstGeom prst="rect">
            <a:avLst/>
          </a:prstGeom>
        </p:spPr>
        <p:txBody>
          <a:bodyPr lIns="0" rIns="0" tIns="0" bIns="0">
            <a:normAutofit/>
          </a:bodyPr>
          <a:p>
            <a:endParaRPr b="0" lang="en-GB" sz="3200" spc="-1" strike="noStrike">
              <a:latin typeface="Arial"/>
            </a:endParaRPr>
          </a:p>
        </p:txBody>
      </p:sp>
      <p:sp>
        <p:nvSpPr>
          <p:cNvPr id="33" name="PlaceHolder 3"/>
          <p:cNvSpPr>
            <a:spLocks noGrp="1"/>
          </p:cNvSpPr>
          <p:nvPr>
            <p:ph type="body"/>
          </p:nvPr>
        </p:nvSpPr>
        <p:spPr>
          <a:xfrm>
            <a:off x="10726200" y="10015920"/>
            <a:ext cx="8773560" cy="11841480"/>
          </a:xfrm>
          <a:prstGeom prst="rect">
            <a:avLst/>
          </a:prstGeom>
        </p:spPr>
        <p:txBody>
          <a:bodyPr lIns="0" rIns="0" tIns="0" bIns="0">
            <a:normAutofit/>
          </a:bodyPr>
          <a:p>
            <a:endParaRPr b="0" lang="en-GB" sz="3200" spc="-1" strike="noStrike">
              <a:latin typeface="Arial"/>
            </a:endParaRPr>
          </a:p>
        </p:txBody>
      </p:sp>
      <p:sp>
        <p:nvSpPr>
          <p:cNvPr id="34" name="PlaceHolder 4"/>
          <p:cNvSpPr>
            <a:spLocks noGrp="1"/>
          </p:cNvSpPr>
          <p:nvPr>
            <p:ph type="body"/>
          </p:nvPr>
        </p:nvSpPr>
        <p:spPr>
          <a:xfrm>
            <a:off x="19938600" y="10015920"/>
            <a:ext cx="8773560" cy="11841480"/>
          </a:xfrm>
          <a:prstGeom prst="rect">
            <a:avLst/>
          </a:prstGeom>
        </p:spPr>
        <p:txBody>
          <a:bodyPr lIns="0" rIns="0" tIns="0" bIns="0">
            <a:normAutofit/>
          </a:bodyPr>
          <a:p>
            <a:endParaRPr b="0" lang="en-GB" sz="3200" spc="-1" strike="noStrike">
              <a:latin typeface="Arial"/>
            </a:endParaRPr>
          </a:p>
        </p:txBody>
      </p:sp>
      <p:sp>
        <p:nvSpPr>
          <p:cNvPr id="35" name="PlaceHolder 5"/>
          <p:cNvSpPr>
            <a:spLocks noGrp="1"/>
          </p:cNvSpPr>
          <p:nvPr>
            <p:ph type="body"/>
          </p:nvPr>
        </p:nvSpPr>
        <p:spPr>
          <a:xfrm>
            <a:off x="1513440" y="22982760"/>
            <a:ext cx="8773560" cy="11841480"/>
          </a:xfrm>
          <a:prstGeom prst="rect">
            <a:avLst/>
          </a:prstGeom>
        </p:spPr>
        <p:txBody>
          <a:bodyPr lIns="0" rIns="0" tIns="0" bIns="0">
            <a:normAutofit/>
          </a:bodyPr>
          <a:p>
            <a:endParaRPr b="0" lang="en-GB" sz="3200" spc="-1" strike="noStrike">
              <a:latin typeface="Arial"/>
            </a:endParaRPr>
          </a:p>
        </p:txBody>
      </p:sp>
      <p:sp>
        <p:nvSpPr>
          <p:cNvPr id="36" name="PlaceHolder 6"/>
          <p:cNvSpPr>
            <a:spLocks noGrp="1"/>
          </p:cNvSpPr>
          <p:nvPr>
            <p:ph type="body"/>
          </p:nvPr>
        </p:nvSpPr>
        <p:spPr>
          <a:xfrm>
            <a:off x="10726200" y="22982760"/>
            <a:ext cx="8773560" cy="11841480"/>
          </a:xfrm>
          <a:prstGeom prst="rect">
            <a:avLst/>
          </a:prstGeom>
        </p:spPr>
        <p:txBody>
          <a:bodyPr lIns="0" rIns="0" tIns="0" bIns="0">
            <a:normAutofit/>
          </a:bodyPr>
          <a:p>
            <a:endParaRPr b="0" lang="en-GB" sz="3200" spc="-1" strike="noStrike">
              <a:latin typeface="Arial"/>
            </a:endParaRPr>
          </a:p>
        </p:txBody>
      </p:sp>
      <p:sp>
        <p:nvSpPr>
          <p:cNvPr id="37" name="PlaceHolder 7"/>
          <p:cNvSpPr>
            <a:spLocks noGrp="1"/>
          </p:cNvSpPr>
          <p:nvPr>
            <p:ph type="body"/>
          </p:nvPr>
        </p:nvSpPr>
        <p:spPr>
          <a:xfrm>
            <a:off x="19938600" y="22982760"/>
            <a:ext cx="8773560" cy="11841480"/>
          </a:xfrm>
          <a:prstGeom prst="rect">
            <a:avLst/>
          </a:prstGeom>
        </p:spPr>
        <p:txBody>
          <a:bodyPr lIns="0" rIns="0" tIns="0" bIns="0">
            <a:normAutofit/>
          </a:bodyPr>
          <a:p>
            <a:endParaRPr b="0" lang="en-GB"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1513440" y="1707840"/>
            <a:ext cx="27247320" cy="7147800"/>
          </a:xfrm>
          <a:prstGeom prst="rect">
            <a:avLst/>
          </a:prstGeom>
        </p:spPr>
        <p:txBody>
          <a:bodyPr lIns="0" rIns="0" tIns="0" bIns="0" anchor="ctr">
            <a:noAutofit/>
          </a:bodyPr>
          <a:p>
            <a:pPr algn="ctr"/>
            <a:endParaRPr b="0" lang="en-GB" sz="4400" spc="-1" strike="noStrike">
              <a:latin typeface="Arial"/>
            </a:endParaRPr>
          </a:p>
        </p:txBody>
      </p:sp>
      <p:sp>
        <p:nvSpPr>
          <p:cNvPr id="3" name="PlaceHolder 2"/>
          <p:cNvSpPr>
            <a:spLocks noGrp="1"/>
          </p:cNvSpPr>
          <p:nvPr>
            <p:ph type="subTitle"/>
          </p:nvPr>
        </p:nvSpPr>
        <p:spPr>
          <a:xfrm>
            <a:off x="1513440" y="10015920"/>
            <a:ext cx="27247320" cy="2482560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1513440" y="1707840"/>
            <a:ext cx="27247320" cy="7147800"/>
          </a:xfrm>
          <a:prstGeom prst="rect">
            <a:avLst/>
          </a:prstGeom>
        </p:spPr>
        <p:txBody>
          <a:bodyPr lIns="0" rIns="0" tIns="0" bIns="0" anchor="ctr">
            <a:noAutofit/>
          </a:bodyPr>
          <a:p>
            <a:pPr algn="ctr"/>
            <a:endParaRPr b="0" lang="en-GB" sz="4400" spc="-1" strike="noStrike">
              <a:latin typeface="Arial"/>
            </a:endParaRPr>
          </a:p>
        </p:txBody>
      </p:sp>
      <p:sp>
        <p:nvSpPr>
          <p:cNvPr id="5" name="PlaceHolder 2"/>
          <p:cNvSpPr>
            <a:spLocks noGrp="1"/>
          </p:cNvSpPr>
          <p:nvPr>
            <p:ph type="body"/>
          </p:nvPr>
        </p:nvSpPr>
        <p:spPr>
          <a:xfrm>
            <a:off x="1513440" y="10015920"/>
            <a:ext cx="27247320" cy="24825600"/>
          </a:xfrm>
          <a:prstGeom prst="rect">
            <a:avLst/>
          </a:prstGeom>
        </p:spPr>
        <p:txBody>
          <a:bodyPr lIns="0" rIns="0" tIns="0" bIns="0">
            <a:normAutofit/>
          </a:bodyPr>
          <a:p>
            <a:endParaRPr b="0" lang="en-GB"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1513440" y="1707840"/>
            <a:ext cx="27247320" cy="7147800"/>
          </a:xfrm>
          <a:prstGeom prst="rect">
            <a:avLst/>
          </a:prstGeom>
        </p:spPr>
        <p:txBody>
          <a:bodyPr lIns="0" rIns="0" tIns="0" bIns="0" anchor="ctr">
            <a:noAutofit/>
          </a:bodyPr>
          <a:p>
            <a:pPr algn="ctr"/>
            <a:endParaRPr b="0" lang="en-GB" sz="4400" spc="-1" strike="noStrike">
              <a:latin typeface="Arial"/>
            </a:endParaRPr>
          </a:p>
        </p:txBody>
      </p:sp>
      <p:sp>
        <p:nvSpPr>
          <p:cNvPr id="7" name="PlaceHolder 2"/>
          <p:cNvSpPr>
            <a:spLocks noGrp="1"/>
          </p:cNvSpPr>
          <p:nvPr>
            <p:ph type="body"/>
          </p:nvPr>
        </p:nvSpPr>
        <p:spPr>
          <a:xfrm>
            <a:off x="1513440" y="10015920"/>
            <a:ext cx="13296600" cy="24825600"/>
          </a:xfrm>
          <a:prstGeom prst="rect">
            <a:avLst/>
          </a:prstGeom>
        </p:spPr>
        <p:txBody>
          <a:bodyPr lIns="0" rIns="0" tIns="0" bIns="0">
            <a:normAutofit/>
          </a:bodyPr>
          <a:p>
            <a:endParaRPr b="0" lang="en-GB" sz="3200" spc="-1" strike="noStrike">
              <a:latin typeface="Arial"/>
            </a:endParaRPr>
          </a:p>
        </p:txBody>
      </p:sp>
      <p:sp>
        <p:nvSpPr>
          <p:cNvPr id="8" name="PlaceHolder 3"/>
          <p:cNvSpPr>
            <a:spLocks noGrp="1"/>
          </p:cNvSpPr>
          <p:nvPr>
            <p:ph type="body"/>
          </p:nvPr>
        </p:nvSpPr>
        <p:spPr>
          <a:xfrm>
            <a:off x="15475320" y="10015920"/>
            <a:ext cx="13296600" cy="24825600"/>
          </a:xfrm>
          <a:prstGeom prst="rect">
            <a:avLst/>
          </a:prstGeom>
        </p:spPr>
        <p:txBody>
          <a:bodyPr lIns="0" rIns="0" tIns="0" bIns="0">
            <a:normAutofit/>
          </a:bodyPr>
          <a:p>
            <a:endParaRPr b="0" lang="en-GB"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1513440" y="1707840"/>
            <a:ext cx="27247320" cy="7147800"/>
          </a:xfrm>
          <a:prstGeom prst="rect">
            <a:avLst/>
          </a:prstGeom>
        </p:spPr>
        <p:txBody>
          <a:bodyPr lIns="0" rIns="0" tIns="0" bIns="0" anchor="ctr">
            <a:noAutofit/>
          </a:bodyPr>
          <a:p>
            <a:pPr algn="ctr"/>
            <a:endParaRPr b="0" lang="en-GB"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1513440" y="1707840"/>
            <a:ext cx="27247320" cy="3313440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1513440" y="1707840"/>
            <a:ext cx="27247320" cy="7147800"/>
          </a:xfrm>
          <a:prstGeom prst="rect">
            <a:avLst/>
          </a:prstGeom>
        </p:spPr>
        <p:txBody>
          <a:bodyPr lIns="0" rIns="0" tIns="0" bIns="0" anchor="ctr">
            <a:noAutofit/>
          </a:bodyPr>
          <a:p>
            <a:pPr algn="ctr"/>
            <a:endParaRPr b="0" lang="en-GB" sz="4400" spc="-1" strike="noStrike">
              <a:latin typeface="Arial"/>
            </a:endParaRPr>
          </a:p>
        </p:txBody>
      </p:sp>
      <p:sp>
        <p:nvSpPr>
          <p:cNvPr id="12" name="PlaceHolder 2"/>
          <p:cNvSpPr>
            <a:spLocks noGrp="1"/>
          </p:cNvSpPr>
          <p:nvPr>
            <p:ph type="body"/>
          </p:nvPr>
        </p:nvSpPr>
        <p:spPr>
          <a:xfrm>
            <a:off x="1513440" y="10015920"/>
            <a:ext cx="13296600" cy="11841480"/>
          </a:xfrm>
          <a:prstGeom prst="rect">
            <a:avLst/>
          </a:prstGeom>
        </p:spPr>
        <p:txBody>
          <a:bodyPr lIns="0" rIns="0" tIns="0" bIns="0">
            <a:normAutofit/>
          </a:bodyPr>
          <a:p>
            <a:endParaRPr b="0" lang="en-GB" sz="3200" spc="-1" strike="noStrike">
              <a:latin typeface="Arial"/>
            </a:endParaRPr>
          </a:p>
        </p:txBody>
      </p:sp>
      <p:sp>
        <p:nvSpPr>
          <p:cNvPr id="13" name="PlaceHolder 3"/>
          <p:cNvSpPr>
            <a:spLocks noGrp="1"/>
          </p:cNvSpPr>
          <p:nvPr>
            <p:ph type="body"/>
          </p:nvPr>
        </p:nvSpPr>
        <p:spPr>
          <a:xfrm>
            <a:off x="15475320" y="10015920"/>
            <a:ext cx="13296600" cy="24825600"/>
          </a:xfrm>
          <a:prstGeom prst="rect">
            <a:avLst/>
          </a:prstGeom>
        </p:spPr>
        <p:txBody>
          <a:bodyPr lIns="0" rIns="0" tIns="0" bIns="0">
            <a:normAutofit/>
          </a:bodyPr>
          <a:p>
            <a:endParaRPr b="0" lang="en-GB" sz="3200" spc="-1" strike="noStrike">
              <a:latin typeface="Arial"/>
            </a:endParaRPr>
          </a:p>
        </p:txBody>
      </p:sp>
      <p:sp>
        <p:nvSpPr>
          <p:cNvPr id="14" name="PlaceHolder 4"/>
          <p:cNvSpPr>
            <a:spLocks noGrp="1"/>
          </p:cNvSpPr>
          <p:nvPr>
            <p:ph type="body"/>
          </p:nvPr>
        </p:nvSpPr>
        <p:spPr>
          <a:xfrm>
            <a:off x="1513440" y="22982760"/>
            <a:ext cx="13296600" cy="11841480"/>
          </a:xfrm>
          <a:prstGeom prst="rect">
            <a:avLst/>
          </a:prstGeom>
        </p:spPr>
        <p:txBody>
          <a:bodyPr lIns="0" rIns="0" tIns="0" bIns="0">
            <a:normAutofit/>
          </a:bodyPr>
          <a:p>
            <a:endParaRPr b="0" lang="en-GB"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1513440" y="1707840"/>
            <a:ext cx="27247320" cy="7147800"/>
          </a:xfrm>
          <a:prstGeom prst="rect">
            <a:avLst/>
          </a:prstGeom>
        </p:spPr>
        <p:txBody>
          <a:bodyPr lIns="0" rIns="0" tIns="0" bIns="0" anchor="ctr">
            <a:noAutofit/>
          </a:bodyPr>
          <a:p>
            <a:pPr algn="ctr"/>
            <a:endParaRPr b="0" lang="en-GB" sz="4400" spc="-1" strike="noStrike">
              <a:latin typeface="Arial"/>
            </a:endParaRPr>
          </a:p>
        </p:txBody>
      </p:sp>
      <p:sp>
        <p:nvSpPr>
          <p:cNvPr id="16" name="PlaceHolder 2"/>
          <p:cNvSpPr>
            <a:spLocks noGrp="1"/>
          </p:cNvSpPr>
          <p:nvPr>
            <p:ph type="body"/>
          </p:nvPr>
        </p:nvSpPr>
        <p:spPr>
          <a:xfrm>
            <a:off x="1513440" y="10015920"/>
            <a:ext cx="13296600" cy="24825600"/>
          </a:xfrm>
          <a:prstGeom prst="rect">
            <a:avLst/>
          </a:prstGeom>
        </p:spPr>
        <p:txBody>
          <a:bodyPr lIns="0" rIns="0" tIns="0" bIns="0">
            <a:normAutofit/>
          </a:bodyPr>
          <a:p>
            <a:endParaRPr b="0" lang="en-GB" sz="3200" spc="-1" strike="noStrike">
              <a:latin typeface="Arial"/>
            </a:endParaRPr>
          </a:p>
        </p:txBody>
      </p:sp>
      <p:sp>
        <p:nvSpPr>
          <p:cNvPr id="17" name="PlaceHolder 3"/>
          <p:cNvSpPr>
            <a:spLocks noGrp="1"/>
          </p:cNvSpPr>
          <p:nvPr>
            <p:ph type="body"/>
          </p:nvPr>
        </p:nvSpPr>
        <p:spPr>
          <a:xfrm>
            <a:off x="15475320" y="10015920"/>
            <a:ext cx="13296600" cy="11841480"/>
          </a:xfrm>
          <a:prstGeom prst="rect">
            <a:avLst/>
          </a:prstGeom>
        </p:spPr>
        <p:txBody>
          <a:bodyPr lIns="0" rIns="0" tIns="0" bIns="0">
            <a:normAutofit/>
          </a:bodyPr>
          <a:p>
            <a:endParaRPr b="0" lang="en-GB" sz="3200" spc="-1" strike="noStrike">
              <a:latin typeface="Arial"/>
            </a:endParaRPr>
          </a:p>
        </p:txBody>
      </p:sp>
      <p:sp>
        <p:nvSpPr>
          <p:cNvPr id="18" name="PlaceHolder 4"/>
          <p:cNvSpPr>
            <a:spLocks noGrp="1"/>
          </p:cNvSpPr>
          <p:nvPr>
            <p:ph type="body"/>
          </p:nvPr>
        </p:nvSpPr>
        <p:spPr>
          <a:xfrm>
            <a:off x="15475320" y="22982760"/>
            <a:ext cx="13296600" cy="11841480"/>
          </a:xfrm>
          <a:prstGeom prst="rect">
            <a:avLst/>
          </a:prstGeom>
        </p:spPr>
        <p:txBody>
          <a:bodyPr lIns="0" rIns="0" tIns="0" bIns="0">
            <a:normAutofit/>
          </a:bodyPr>
          <a:p>
            <a:endParaRPr b="0" lang="en-GB"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1513440" y="1707840"/>
            <a:ext cx="27247320" cy="7147800"/>
          </a:xfrm>
          <a:prstGeom prst="rect">
            <a:avLst/>
          </a:prstGeom>
        </p:spPr>
        <p:txBody>
          <a:bodyPr lIns="0" rIns="0" tIns="0" bIns="0" anchor="ctr">
            <a:noAutofit/>
          </a:bodyPr>
          <a:p>
            <a:pPr algn="ctr"/>
            <a:endParaRPr b="0" lang="en-GB" sz="4400" spc="-1" strike="noStrike">
              <a:latin typeface="Arial"/>
            </a:endParaRPr>
          </a:p>
        </p:txBody>
      </p:sp>
      <p:sp>
        <p:nvSpPr>
          <p:cNvPr id="20" name="PlaceHolder 2"/>
          <p:cNvSpPr>
            <a:spLocks noGrp="1"/>
          </p:cNvSpPr>
          <p:nvPr>
            <p:ph type="body"/>
          </p:nvPr>
        </p:nvSpPr>
        <p:spPr>
          <a:xfrm>
            <a:off x="1513440" y="10015920"/>
            <a:ext cx="13296600" cy="11841480"/>
          </a:xfrm>
          <a:prstGeom prst="rect">
            <a:avLst/>
          </a:prstGeom>
        </p:spPr>
        <p:txBody>
          <a:bodyPr lIns="0" rIns="0" tIns="0" bIns="0">
            <a:normAutofit/>
          </a:bodyPr>
          <a:p>
            <a:endParaRPr b="0" lang="en-GB" sz="3200" spc="-1" strike="noStrike">
              <a:latin typeface="Arial"/>
            </a:endParaRPr>
          </a:p>
        </p:txBody>
      </p:sp>
      <p:sp>
        <p:nvSpPr>
          <p:cNvPr id="21" name="PlaceHolder 3"/>
          <p:cNvSpPr>
            <a:spLocks noGrp="1"/>
          </p:cNvSpPr>
          <p:nvPr>
            <p:ph type="body"/>
          </p:nvPr>
        </p:nvSpPr>
        <p:spPr>
          <a:xfrm>
            <a:off x="15475320" y="10015920"/>
            <a:ext cx="13296600" cy="11841480"/>
          </a:xfrm>
          <a:prstGeom prst="rect">
            <a:avLst/>
          </a:prstGeom>
        </p:spPr>
        <p:txBody>
          <a:bodyPr lIns="0" rIns="0" tIns="0" bIns="0">
            <a:normAutofit/>
          </a:bodyPr>
          <a:p>
            <a:endParaRPr b="0" lang="en-GB" sz="3200" spc="-1" strike="noStrike">
              <a:latin typeface="Arial"/>
            </a:endParaRPr>
          </a:p>
        </p:txBody>
      </p:sp>
      <p:sp>
        <p:nvSpPr>
          <p:cNvPr id="22" name="PlaceHolder 4"/>
          <p:cNvSpPr>
            <a:spLocks noGrp="1"/>
          </p:cNvSpPr>
          <p:nvPr>
            <p:ph type="body"/>
          </p:nvPr>
        </p:nvSpPr>
        <p:spPr>
          <a:xfrm>
            <a:off x="1513440" y="22982760"/>
            <a:ext cx="27247320" cy="11841480"/>
          </a:xfrm>
          <a:prstGeom prst="rect">
            <a:avLst/>
          </a:prstGeom>
        </p:spPr>
        <p:txBody>
          <a:bodyPr lIns="0" rIns="0" tIns="0" bIns="0">
            <a:normAutofit/>
          </a:bodyPr>
          <a:p>
            <a:endParaRPr b="0" lang="en-GB"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1513440" y="1707840"/>
            <a:ext cx="27247320" cy="7147800"/>
          </a:xfrm>
          <a:prstGeom prst="rect">
            <a:avLst/>
          </a:prstGeom>
        </p:spPr>
        <p:txBody>
          <a:bodyPr lIns="0" rIns="0" tIns="0" bIns="0" anchor="ctr">
            <a:noAutofit/>
          </a:bodyPr>
          <a:p>
            <a:pPr algn="ctr"/>
            <a:r>
              <a:rPr b="0" lang="en-GB" sz="4400" spc="-1" strike="noStrike">
                <a:latin typeface="Arial"/>
              </a:rPr>
              <a:t>Click to edit the title text format</a:t>
            </a:r>
            <a:endParaRPr b="0" lang="en-GB" sz="4400" spc="-1" strike="noStrike">
              <a:latin typeface="Arial"/>
            </a:endParaRPr>
          </a:p>
        </p:txBody>
      </p:sp>
      <p:sp>
        <p:nvSpPr>
          <p:cNvPr id="1" name="PlaceHolder 2"/>
          <p:cNvSpPr>
            <a:spLocks noGrp="1"/>
          </p:cNvSpPr>
          <p:nvPr>
            <p:ph type="body"/>
          </p:nvPr>
        </p:nvSpPr>
        <p:spPr>
          <a:xfrm>
            <a:off x="1513440" y="10015920"/>
            <a:ext cx="27247320" cy="2482560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jpe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jpeg"/><Relationship Id="rId9" Type="http://schemas.openxmlformats.org/officeDocument/2006/relationships/image" Target="../media/image9.jpeg"/><Relationship Id="rId10" Type="http://schemas.openxmlformats.org/officeDocument/2006/relationships/image" Target="../media/image10.png"/><Relationship Id="rId11" Type="http://schemas.openxmlformats.org/officeDocument/2006/relationships/image" Target="../media/image11.png"/><Relationship Id="rId12" Type="http://schemas.openxmlformats.org/officeDocument/2006/relationships/image" Target="../media/image12.png"/><Relationship Id="rId13" Type="http://schemas.openxmlformats.org/officeDocument/2006/relationships/image" Target="../media/image13.png"/><Relationship Id="rId14" Type="http://schemas.openxmlformats.org/officeDocument/2006/relationships/image" Target="../media/image14.png"/><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image" Target="../media/image17.png"/><Relationship Id="rId18" Type="http://schemas.openxmlformats.org/officeDocument/2006/relationships/image" Target="../media/image18.png"/><Relationship Id="rId19"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 name="CustomShape 1"/>
          <p:cNvSpPr/>
          <p:nvPr/>
        </p:nvSpPr>
        <p:spPr>
          <a:xfrm>
            <a:off x="648000" y="3816000"/>
            <a:ext cx="28865160" cy="3165480"/>
          </a:xfrm>
          <a:prstGeom prst="rect">
            <a:avLst/>
          </a:prstGeom>
          <a:solidFill>
            <a:srgbClr val="bbd6ee"/>
          </a:solidFill>
          <a:ln w="9360">
            <a:solidFill>
              <a:srgbClr val="44546a"/>
            </a:solidFill>
            <a:round/>
          </a:ln>
          <a:effectLst>
            <a:outerShdw dir="5400000" dist="19080">
              <a:srgbClr val="213970">
                <a:alpha val="50000"/>
              </a:srgbClr>
            </a:outerShdw>
          </a:effectLst>
        </p:spPr>
        <p:style>
          <a:lnRef idx="0"/>
          <a:fillRef idx="0"/>
          <a:effectRef idx="0"/>
          <a:fontRef idx="minor"/>
        </p:style>
      </p:sp>
      <p:pic>
        <p:nvPicPr>
          <p:cNvPr id="39" name="Google Shape;85;p1_1" descr=""/>
          <p:cNvPicPr/>
          <p:nvPr/>
        </p:nvPicPr>
        <p:blipFill>
          <a:blip r:embed="rId1"/>
          <a:stretch/>
        </p:blipFill>
        <p:spPr>
          <a:xfrm flipH="1" rot="10800000">
            <a:off x="360000" y="360720"/>
            <a:ext cx="29552400" cy="3085200"/>
          </a:xfrm>
          <a:prstGeom prst="rect">
            <a:avLst/>
          </a:prstGeom>
          <a:ln>
            <a:noFill/>
          </a:ln>
          <a:effectLst>
            <a:outerShdw dir="5400000" dist="19080">
              <a:srgbClr val="000000">
                <a:alpha val="50000"/>
              </a:srgbClr>
            </a:outerShdw>
          </a:effectLst>
        </p:spPr>
      </p:pic>
      <p:pic>
        <p:nvPicPr>
          <p:cNvPr id="40" name="Google Shape;86;p1_1" descr=""/>
          <p:cNvPicPr/>
          <p:nvPr/>
        </p:nvPicPr>
        <p:blipFill>
          <a:blip r:embed="rId2"/>
          <a:stretch/>
        </p:blipFill>
        <p:spPr>
          <a:xfrm flipH="1" rot="10800000">
            <a:off x="360000" y="40256280"/>
            <a:ext cx="29552400" cy="2184480"/>
          </a:xfrm>
          <a:prstGeom prst="rect">
            <a:avLst/>
          </a:prstGeom>
          <a:ln>
            <a:noFill/>
          </a:ln>
          <a:effectLst>
            <a:outerShdw dir="5400000" dist="19080">
              <a:srgbClr val="000000">
                <a:alpha val="50000"/>
              </a:srgbClr>
            </a:outerShdw>
          </a:effectLst>
        </p:spPr>
      </p:pic>
      <p:sp>
        <p:nvSpPr>
          <p:cNvPr id="41" name="CustomShape 2"/>
          <p:cNvSpPr/>
          <p:nvPr/>
        </p:nvSpPr>
        <p:spPr>
          <a:xfrm>
            <a:off x="648000" y="10044000"/>
            <a:ext cx="28871280" cy="9035640"/>
          </a:xfrm>
          <a:prstGeom prst="rect">
            <a:avLst/>
          </a:prstGeom>
          <a:solidFill>
            <a:srgbClr val="bbd6ee"/>
          </a:solidFill>
          <a:ln w="9360">
            <a:solidFill>
              <a:srgbClr val="44546a"/>
            </a:solidFill>
            <a:round/>
          </a:ln>
        </p:spPr>
        <p:style>
          <a:lnRef idx="0"/>
          <a:fillRef idx="0"/>
          <a:effectRef idx="0"/>
          <a:fontRef idx="minor"/>
        </p:style>
        <p:txBody>
          <a:bodyPr lIns="90000" rIns="90000" tIns="45000" bIns="45000">
            <a:noAutofit/>
          </a:bodyPr>
          <a:p>
            <a:pPr>
              <a:lnSpc>
                <a:spcPct val="100000"/>
              </a:lnSpc>
            </a:pPr>
            <a:r>
              <a:rPr b="1" lang="en-GB" sz="500" spc="-1" strike="noStrike">
                <a:solidFill>
                  <a:srgbClr val="355269"/>
                </a:solidFill>
                <a:latin typeface="Arial"/>
                <a:ea typeface="DejaVu Sans"/>
              </a:rPr>
              <a:t>     </a:t>
            </a:r>
            <a:r>
              <a:rPr b="1" lang="en-GB" sz="4500" spc="-1" strike="noStrike">
                <a:solidFill>
                  <a:srgbClr val="355269"/>
                </a:solidFill>
                <a:latin typeface="Arial"/>
                <a:ea typeface="DejaVu Sans"/>
              </a:rPr>
              <a:t> </a:t>
            </a:r>
            <a:r>
              <a:rPr b="1" lang="en-GB" sz="4500" spc="-1" strike="noStrike">
                <a:solidFill>
                  <a:srgbClr val="355269"/>
                </a:solidFill>
                <a:latin typeface="Arial"/>
                <a:ea typeface="DejaVu Sans"/>
              </a:rPr>
              <a:t>Methodology</a:t>
            </a:r>
            <a:endParaRPr b="0" lang="en-GB" sz="4500" spc="-1" strike="noStrike">
              <a:latin typeface="Arial"/>
            </a:endParaRPr>
          </a:p>
        </p:txBody>
      </p:sp>
      <p:pic>
        <p:nvPicPr>
          <p:cNvPr id="42" name="Imagen 4_1" descr="Texto&#10;&#10;Descripción generada automáticamente con confianza media"/>
          <p:cNvPicPr/>
          <p:nvPr/>
        </p:nvPicPr>
        <p:blipFill>
          <a:blip r:embed="rId3"/>
          <a:stretch/>
        </p:blipFill>
        <p:spPr>
          <a:xfrm>
            <a:off x="714600" y="512640"/>
            <a:ext cx="10460160" cy="2778480"/>
          </a:xfrm>
          <a:prstGeom prst="rect">
            <a:avLst/>
          </a:prstGeom>
          <a:ln>
            <a:noFill/>
          </a:ln>
        </p:spPr>
      </p:pic>
      <p:sp>
        <p:nvSpPr>
          <p:cNvPr id="43" name="CustomShape 3"/>
          <p:cNvSpPr/>
          <p:nvPr/>
        </p:nvSpPr>
        <p:spPr>
          <a:xfrm>
            <a:off x="19404000" y="648000"/>
            <a:ext cx="10113480" cy="2481480"/>
          </a:xfrm>
          <a:prstGeom prst="rect">
            <a:avLst/>
          </a:prstGeom>
          <a:solidFill>
            <a:srgbClr val="ffffff"/>
          </a:solidFill>
          <a:ln>
            <a:solidFill>
              <a:srgbClr val="ffffff"/>
            </a:solidFill>
          </a:ln>
        </p:spPr>
        <p:style>
          <a:lnRef idx="0"/>
          <a:fillRef idx="0"/>
          <a:effectRef idx="0"/>
          <a:fontRef idx="minor"/>
        </p:style>
      </p:sp>
      <p:pic>
        <p:nvPicPr>
          <p:cNvPr id="44" name="" descr=""/>
          <p:cNvPicPr/>
          <p:nvPr/>
        </p:nvPicPr>
        <p:blipFill>
          <a:blip r:embed="rId4"/>
          <a:stretch/>
        </p:blipFill>
        <p:spPr>
          <a:xfrm>
            <a:off x="19908000" y="1193040"/>
            <a:ext cx="9422280" cy="1612440"/>
          </a:xfrm>
          <a:prstGeom prst="rect">
            <a:avLst/>
          </a:prstGeom>
          <a:ln>
            <a:noFill/>
          </a:ln>
        </p:spPr>
      </p:pic>
      <p:pic>
        <p:nvPicPr>
          <p:cNvPr id="45" name="" descr=""/>
          <p:cNvPicPr/>
          <p:nvPr/>
        </p:nvPicPr>
        <p:blipFill>
          <a:blip r:embed="rId5"/>
          <a:srcRect l="0" t="30452" r="37572" b="0"/>
          <a:stretch/>
        </p:blipFill>
        <p:spPr>
          <a:xfrm>
            <a:off x="15039000" y="648000"/>
            <a:ext cx="4015800" cy="2517480"/>
          </a:xfrm>
          <a:prstGeom prst="rect">
            <a:avLst/>
          </a:prstGeom>
          <a:ln>
            <a:noFill/>
          </a:ln>
        </p:spPr>
      </p:pic>
      <p:sp>
        <p:nvSpPr>
          <p:cNvPr id="46" name="CustomShape 4"/>
          <p:cNvSpPr/>
          <p:nvPr/>
        </p:nvSpPr>
        <p:spPr>
          <a:xfrm>
            <a:off x="648000" y="7309800"/>
            <a:ext cx="28871280" cy="2409480"/>
          </a:xfrm>
          <a:prstGeom prst="rect">
            <a:avLst/>
          </a:prstGeom>
          <a:solidFill>
            <a:srgbClr val="bbd6ee"/>
          </a:solidFill>
          <a:ln w="9360">
            <a:solidFill>
              <a:srgbClr val="44546a"/>
            </a:solidFill>
            <a:round/>
          </a:ln>
        </p:spPr>
        <p:style>
          <a:lnRef idx="0"/>
          <a:fillRef idx="0"/>
          <a:effectRef idx="0"/>
          <a:fontRef idx="minor"/>
        </p:style>
        <p:txBody>
          <a:bodyPr lIns="90000" rIns="90000" tIns="45000" bIns="45000">
            <a:noAutofit/>
          </a:bodyPr>
          <a:p>
            <a:pPr>
              <a:lnSpc>
                <a:spcPct val="100000"/>
              </a:lnSpc>
            </a:pPr>
            <a:r>
              <a:rPr b="1" lang="en-GB" sz="4500" spc="-1" strike="noStrike">
                <a:solidFill>
                  <a:srgbClr val="355269"/>
                </a:solidFill>
                <a:latin typeface="Arial"/>
                <a:ea typeface="DejaVu Sans"/>
              </a:rPr>
              <a:t>  </a:t>
            </a:r>
            <a:r>
              <a:rPr b="1" lang="en-GB" sz="4500" spc="-1" strike="noStrike">
                <a:solidFill>
                  <a:srgbClr val="355269"/>
                </a:solidFill>
                <a:latin typeface="Arial"/>
                <a:ea typeface="DejaVu Sans"/>
              </a:rPr>
              <a:t>Objective</a:t>
            </a:r>
            <a:endParaRPr b="0" lang="en-GB" sz="4500" spc="-1" strike="noStrike">
              <a:latin typeface="Arial"/>
            </a:endParaRPr>
          </a:p>
        </p:txBody>
      </p:sp>
      <p:sp>
        <p:nvSpPr>
          <p:cNvPr id="47" name="CustomShape 5"/>
          <p:cNvSpPr/>
          <p:nvPr/>
        </p:nvSpPr>
        <p:spPr>
          <a:xfrm>
            <a:off x="1080000" y="8100000"/>
            <a:ext cx="27791280" cy="365112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2800" spc="-1" strike="noStrike">
                <a:solidFill>
                  <a:srgbClr val="333333"/>
                </a:solidFill>
                <a:latin typeface="P T sans"/>
                <a:ea typeface="DejaVu Sans"/>
              </a:rPr>
              <a:t>Improve the representation of clouds in the CMIP6 ESM EC-Earth3-AerChem by </a:t>
            </a:r>
            <a:r>
              <a:rPr b="1" lang="en-GB" sz="2800" spc="-1" strike="noStrike">
                <a:solidFill>
                  <a:srgbClr val="333333"/>
                </a:solidFill>
                <a:latin typeface="P T sans"/>
                <a:ea typeface="DejaVu Sans"/>
              </a:rPr>
              <a:t>updating the heterogeneous ice nucleation</a:t>
            </a:r>
            <a:r>
              <a:rPr b="0" lang="en-GB" sz="2800" spc="-1" strike="noStrike">
                <a:solidFill>
                  <a:srgbClr val="333333"/>
                </a:solidFill>
                <a:latin typeface="P T sans"/>
                <a:ea typeface="DejaVu Sans"/>
              </a:rPr>
              <a:t> representation. The commonly used ice nucleation scheme based only on temperature is replaced with a state-of-the-art scheme sensitive to both aerosol and temperature and a secondary ice production parameterization based on a random forest model.</a:t>
            </a:r>
            <a:endParaRPr b="0" lang="en-GB" sz="2800" spc="-1" strike="noStrike">
              <a:latin typeface="Arial"/>
            </a:endParaRPr>
          </a:p>
        </p:txBody>
      </p:sp>
      <p:sp>
        <p:nvSpPr>
          <p:cNvPr id="48" name="CustomShape 6"/>
          <p:cNvSpPr/>
          <p:nvPr/>
        </p:nvSpPr>
        <p:spPr>
          <a:xfrm>
            <a:off x="1152000" y="10908000"/>
            <a:ext cx="28007280" cy="5253840"/>
          </a:xfrm>
          <a:prstGeom prst="rect">
            <a:avLst/>
          </a:prstGeom>
          <a:noFill/>
          <a:ln>
            <a:noFill/>
          </a:ln>
        </p:spPr>
        <p:style>
          <a:lnRef idx="0"/>
          <a:fillRef idx="0"/>
          <a:effectRef idx="0"/>
          <a:fontRef idx="minor"/>
        </p:style>
        <p:txBody>
          <a:bodyPr lIns="90000" rIns="90000" tIns="45000" bIns="45000">
            <a:noAutofit/>
          </a:bodyPr>
          <a:p>
            <a:pPr>
              <a:lnSpc>
                <a:spcPct val="100000"/>
              </a:lnSpc>
            </a:pPr>
            <a:r>
              <a:rPr b="1" lang="en-GB" sz="2800" spc="-1" strike="noStrike">
                <a:solidFill>
                  <a:srgbClr val="333333"/>
                </a:solidFill>
                <a:latin typeface="P t sans"/>
                <a:ea typeface="Noto Sans CJK SC"/>
              </a:rPr>
              <a:t>Five 12-year-long simulations (1999 – 2020) with different ice nucleation parameterizations </a:t>
            </a:r>
            <a:r>
              <a:rPr b="0" lang="en-GB" sz="2800" spc="-1" strike="noStrike">
                <a:solidFill>
                  <a:srgbClr val="333333"/>
                </a:solidFill>
                <a:latin typeface="P t sans"/>
                <a:ea typeface="Noto Sans CJK SC"/>
              </a:rPr>
              <a:t>were run with the EC-Earth3-AerChem ESM with the configuration as in Fig. 1 and the ice nucleation and growth scheme as in Fig.2:</a:t>
            </a:r>
            <a:endParaRPr b="0" lang="en-GB" sz="2800" spc="-1" strike="noStrike">
              <a:latin typeface="Arial"/>
            </a:endParaRPr>
          </a:p>
        </p:txBody>
      </p:sp>
      <p:sp>
        <p:nvSpPr>
          <p:cNvPr id="49" name="CustomShape 7"/>
          <p:cNvSpPr/>
          <p:nvPr/>
        </p:nvSpPr>
        <p:spPr>
          <a:xfrm>
            <a:off x="1224000" y="16884000"/>
            <a:ext cx="20087640" cy="1943640"/>
          </a:xfrm>
          <a:prstGeom prst="rect">
            <a:avLst/>
          </a:prstGeom>
          <a:noFill/>
          <a:ln>
            <a:noFill/>
          </a:ln>
        </p:spPr>
        <p:style>
          <a:lnRef idx="0"/>
          <a:fillRef idx="0"/>
          <a:effectRef idx="0"/>
          <a:fontRef idx="minor"/>
        </p:style>
        <p:txBody>
          <a:bodyPr lIns="90000" rIns="90000" tIns="45000" bIns="45000">
            <a:noAutofit/>
          </a:bodyPr>
          <a:p>
            <a:pPr>
              <a:lnSpc>
                <a:spcPct val="100000"/>
              </a:lnSpc>
            </a:pPr>
            <a:endParaRPr b="0" lang="en-GB" sz="1800" spc="-1" strike="noStrike">
              <a:latin typeface="Arial"/>
            </a:endParaRPr>
          </a:p>
          <a:p>
            <a:pPr>
              <a:lnSpc>
                <a:spcPct val="100000"/>
              </a:lnSpc>
            </a:pPr>
            <a:r>
              <a:rPr b="0" lang="en-GB" sz="2800" spc="-1" strike="noStrike">
                <a:solidFill>
                  <a:srgbClr val="333333"/>
                </a:solidFill>
                <a:latin typeface="P t sans"/>
                <a:ea typeface="Noto Sans CJK SC"/>
              </a:rPr>
              <a:t>The modeled ice nucleating particles (INPs) were </a:t>
            </a:r>
            <a:r>
              <a:rPr b="1" lang="en-GB" sz="2800" spc="-1" strike="noStrike">
                <a:solidFill>
                  <a:srgbClr val="333333"/>
                </a:solidFill>
                <a:latin typeface="P t sans"/>
                <a:ea typeface="Noto Sans CJK SC"/>
              </a:rPr>
              <a:t>evaluated </a:t>
            </a:r>
            <a:r>
              <a:rPr b="0" lang="en-GB" sz="2800" spc="-1" strike="noStrike">
                <a:solidFill>
                  <a:srgbClr val="333333"/>
                </a:solidFill>
                <a:latin typeface="P t sans"/>
                <a:ea typeface="Noto Sans CJK SC"/>
              </a:rPr>
              <a:t>in EC-Earth3 against observations from the "Impact of Biogenic versus Anthropogenic emissions on Clouds and Climate: towards a Holistic UnderStanding" (BACCHUS) (http://www.bacchus-env.eu/in/index.php) and Wex et al. (2019) in Costa-Surós et al. (in prep.).</a:t>
            </a:r>
            <a:endParaRPr b="0" lang="en-GB" sz="2800" spc="-1" strike="noStrike">
              <a:latin typeface="Arial"/>
            </a:endParaRPr>
          </a:p>
        </p:txBody>
      </p:sp>
      <p:grpSp>
        <p:nvGrpSpPr>
          <p:cNvPr id="50" name="Group 8"/>
          <p:cNvGrpSpPr/>
          <p:nvPr/>
        </p:nvGrpSpPr>
        <p:grpSpPr>
          <a:xfrm>
            <a:off x="10728360" y="12132000"/>
            <a:ext cx="10546920" cy="4751280"/>
            <a:chOff x="10728360" y="12132000"/>
            <a:chExt cx="10546920" cy="4751280"/>
          </a:xfrm>
        </p:grpSpPr>
        <p:pic>
          <p:nvPicPr>
            <p:cNvPr id="51" name="" descr=""/>
            <p:cNvPicPr/>
            <p:nvPr/>
          </p:nvPicPr>
          <p:blipFill>
            <a:blip r:embed="rId6"/>
            <a:srcRect l="23099" t="40480" r="19992" b="18283"/>
            <a:stretch/>
          </p:blipFill>
          <p:spPr>
            <a:xfrm>
              <a:off x="10728360" y="12132000"/>
              <a:ext cx="10510920" cy="4236120"/>
            </a:xfrm>
            <a:prstGeom prst="rect">
              <a:avLst/>
            </a:prstGeom>
            <a:ln>
              <a:noFill/>
            </a:ln>
          </p:spPr>
        </p:pic>
        <p:sp>
          <p:nvSpPr>
            <p:cNvPr id="52" name="CustomShape 9"/>
            <p:cNvSpPr/>
            <p:nvPr/>
          </p:nvSpPr>
          <p:spPr>
            <a:xfrm>
              <a:off x="11340000" y="16369200"/>
              <a:ext cx="9935280" cy="51408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gn="just">
                <a:lnSpc>
                  <a:spcPct val="100000"/>
                </a:lnSpc>
              </a:pPr>
              <a:r>
                <a:rPr b="0" lang="en-GB" sz="2000" spc="-1" strike="noStrike">
                  <a:solidFill>
                    <a:srgbClr val="1c1c1c"/>
                  </a:solidFill>
                  <a:latin typeface="Arial;Helvetica"/>
                  <a:ea typeface="DejaVu Sans"/>
                </a:rPr>
                <a:t>Fig. 2. Ice nucleation parameterizations used in the EC-Earth3-AerChem simulations.</a:t>
              </a:r>
              <a:endParaRPr b="0" lang="en-GB" sz="2000" spc="-1" strike="noStrike">
                <a:latin typeface="Arial"/>
              </a:endParaRPr>
            </a:p>
          </p:txBody>
        </p:sp>
      </p:grpSp>
      <p:pic>
        <p:nvPicPr>
          <p:cNvPr id="53" name="" descr=""/>
          <p:cNvPicPr/>
          <p:nvPr/>
        </p:nvPicPr>
        <p:blipFill>
          <a:blip r:embed="rId7"/>
          <a:stretch/>
        </p:blipFill>
        <p:spPr>
          <a:xfrm>
            <a:off x="27864000" y="777240"/>
            <a:ext cx="1532880" cy="1020960"/>
          </a:xfrm>
          <a:prstGeom prst="rect">
            <a:avLst/>
          </a:prstGeom>
          <a:ln>
            <a:noFill/>
          </a:ln>
        </p:spPr>
      </p:pic>
      <p:sp>
        <p:nvSpPr>
          <p:cNvPr id="54" name="CustomShape 10"/>
          <p:cNvSpPr/>
          <p:nvPr/>
        </p:nvSpPr>
        <p:spPr>
          <a:xfrm>
            <a:off x="1116000" y="40680000"/>
            <a:ext cx="27899280" cy="2209680"/>
          </a:xfrm>
          <a:prstGeom prst="rect">
            <a:avLst/>
          </a:prstGeom>
          <a:noFill/>
          <a:ln>
            <a:noFill/>
          </a:ln>
        </p:spPr>
        <p:style>
          <a:lnRef idx="0"/>
          <a:fillRef idx="0"/>
          <a:effectRef idx="0"/>
          <a:fontRef idx="minor"/>
        </p:style>
        <p:txBody>
          <a:bodyPr lIns="90000" rIns="90000" tIns="45000" bIns="45000">
            <a:noAutofit/>
          </a:bodyPr>
          <a:p>
            <a:pPr algn="just">
              <a:lnSpc>
                <a:spcPct val="100000"/>
              </a:lnSpc>
            </a:pPr>
            <a:r>
              <a:rPr b="0" lang="en-GB" sz="2500" spc="-1" strike="noStrike">
                <a:solidFill>
                  <a:srgbClr val="ffffff"/>
                </a:solidFill>
                <a:latin typeface="Arial"/>
                <a:ea typeface="DejaVu Sans"/>
              </a:rPr>
              <a:t>Acknowlgements</a:t>
            </a:r>
            <a:endParaRPr b="0" lang="en-GB" sz="2500" spc="-1" strike="noStrike">
              <a:latin typeface="Arial"/>
            </a:endParaRPr>
          </a:p>
          <a:p>
            <a:pPr algn="just">
              <a:lnSpc>
                <a:spcPct val="100000"/>
              </a:lnSpc>
            </a:pPr>
            <a:r>
              <a:rPr b="0" lang="en-GB" sz="2000" spc="-1" strike="noStrike">
                <a:solidFill>
                  <a:srgbClr val="ffffff"/>
                </a:solidFill>
                <a:latin typeface="Arial"/>
                <a:ea typeface="Noto Sans CJK SC"/>
              </a:rPr>
              <a:t>This project has received funding from Horizon Europe programme under Grant Agreement No 101137680 via project CERTAINTY (Cloud-aERosol inTeractions &amp; their impActs IN The earth sYstem), under the Marie Sklodowska-Curie grant agreement No. 754433 from the call H2020-MSCA-COFUND-2016 (STARS), G.A. No. 773051 (ERC-2017-COG, FRAGMENT project), and from the AXA Research Fund.  </a:t>
            </a:r>
            <a:endParaRPr b="0" lang="en-GB" sz="2000" spc="-1" strike="noStrike">
              <a:latin typeface="Arial"/>
            </a:endParaRPr>
          </a:p>
        </p:txBody>
      </p:sp>
      <p:sp>
        <p:nvSpPr>
          <p:cNvPr id="55" name="CustomShape 11"/>
          <p:cNvSpPr/>
          <p:nvPr/>
        </p:nvSpPr>
        <p:spPr>
          <a:xfrm>
            <a:off x="648000" y="32400000"/>
            <a:ext cx="18936000" cy="5759280"/>
          </a:xfrm>
          <a:prstGeom prst="rect">
            <a:avLst/>
          </a:prstGeom>
          <a:solidFill>
            <a:srgbClr val="bbd6ee"/>
          </a:solidFill>
          <a:ln w="9360">
            <a:solidFill>
              <a:srgbClr val="44546a"/>
            </a:solidFill>
            <a:round/>
          </a:ln>
        </p:spPr>
        <p:style>
          <a:lnRef idx="0"/>
          <a:fillRef idx="0"/>
          <a:effectRef idx="0"/>
          <a:fontRef idx="minor"/>
        </p:style>
        <p:txBody>
          <a:bodyPr lIns="90000" rIns="90000" tIns="45000" bIns="45000">
            <a:noAutofit/>
          </a:bodyPr>
          <a:p>
            <a:pPr>
              <a:lnSpc>
                <a:spcPct val="100000"/>
              </a:lnSpc>
            </a:pPr>
            <a:r>
              <a:rPr b="0" lang="en-GB" sz="4500" spc="-1" strike="noStrike">
                <a:solidFill>
                  <a:srgbClr val="355269"/>
                </a:solidFill>
                <a:latin typeface="Arial"/>
                <a:ea typeface="DejaVu Sans"/>
              </a:rPr>
              <a:t>  </a:t>
            </a:r>
            <a:r>
              <a:rPr b="1" lang="en-GB" sz="4500" spc="-1" strike="noStrike">
                <a:solidFill>
                  <a:srgbClr val="355269"/>
                </a:solidFill>
                <a:latin typeface="Arial"/>
                <a:ea typeface="DejaVu Sans"/>
              </a:rPr>
              <a:t>Conclusions</a:t>
            </a:r>
            <a:endParaRPr b="0" lang="en-GB" sz="4500" spc="-1" strike="noStrike">
              <a:latin typeface="Arial"/>
            </a:endParaRPr>
          </a:p>
        </p:txBody>
      </p:sp>
      <p:sp>
        <p:nvSpPr>
          <p:cNvPr id="56" name="CustomShape 12"/>
          <p:cNvSpPr/>
          <p:nvPr/>
        </p:nvSpPr>
        <p:spPr>
          <a:xfrm>
            <a:off x="648000" y="38376000"/>
            <a:ext cx="28871280" cy="1727280"/>
          </a:xfrm>
          <a:prstGeom prst="rect">
            <a:avLst/>
          </a:prstGeom>
          <a:solidFill>
            <a:srgbClr val="e7e6e6"/>
          </a:solidFill>
          <a:ln w="9360">
            <a:solidFill>
              <a:srgbClr val="44546a"/>
            </a:solidFill>
            <a:round/>
          </a:ln>
        </p:spPr>
        <p:style>
          <a:lnRef idx="0"/>
          <a:fillRef idx="0"/>
          <a:effectRef idx="0"/>
          <a:fontRef idx="minor"/>
        </p:style>
        <p:txBody>
          <a:bodyPr lIns="90000" rIns="90000" tIns="45000" bIns="45000">
            <a:noAutofit/>
          </a:bodyPr>
          <a:p>
            <a:pPr>
              <a:lnSpc>
                <a:spcPct val="100000"/>
              </a:lnSpc>
            </a:pPr>
            <a:r>
              <a:rPr b="0" lang="en-GB" sz="2000" spc="-1" strike="noStrike">
                <a:solidFill>
                  <a:srgbClr val="355269"/>
                </a:solidFill>
                <a:latin typeface="Arial"/>
                <a:ea typeface="DejaVu Sans"/>
              </a:rPr>
              <a:t>  </a:t>
            </a:r>
            <a:r>
              <a:rPr b="1" lang="en-GB" sz="2500" spc="-1" strike="noStrike">
                <a:solidFill>
                  <a:srgbClr val="355269"/>
                </a:solidFill>
                <a:latin typeface="Arial"/>
                <a:ea typeface="DejaVu Sans"/>
              </a:rPr>
              <a:t>Bibliography</a:t>
            </a:r>
            <a:endParaRPr b="0" lang="en-GB" sz="2500" spc="-1" strike="noStrike">
              <a:latin typeface="Arial"/>
            </a:endParaRPr>
          </a:p>
        </p:txBody>
      </p:sp>
      <p:sp>
        <p:nvSpPr>
          <p:cNvPr id="57" name="CustomShape 13"/>
          <p:cNvSpPr/>
          <p:nvPr/>
        </p:nvSpPr>
        <p:spPr>
          <a:xfrm>
            <a:off x="3276000" y="38448000"/>
            <a:ext cx="26480880" cy="19299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400" spc="-1" strike="noStrike">
                <a:solidFill>
                  <a:srgbClr val="333333"/>
                </a:solidFill>
                <a:latin typeface="P T sans"/>
                <a:ea typeface="DejaVu Sans"/>
              </a:rPr>
              <a:t>- Costa-Surós, et al. (in prep.): Implementation of Primary and Secondary Ice Production in EC-Earth3-AerChem: Global Impacts and Insights</a:t>
            </a:r>
            <a:endParaRPr b="0" lang="en-GB" sz="1400" spc="-1" strike="noStrike">
              <a:latin typeface="Arial"/>
            </a:endParaRPr>
          </a:p>
          <a:p>
            <a:pPr>
              <a:lnSpc>
                <a:spcPct val="100000"/>
              </a:lnSpc>
            </a:pPr>
            <a:r>
              <a:rPr b="0" lang="en-GB" sz="1400" spc="-1" strike="noStrike">
                <a:solidFill>
                  <a:srgbClr val="333333"/>
                </a:solidFill>
                <a:latin typeface="P T sans"/>
                <a:ea typeface="DejaVu Sans"/>
              </a:rPr>
              <a:t>- Georgakaki and Nenes (2024): RaFSIP: Parameterizing ice multiplication in models using a machine learning approach, J. Adv. Model. Earth Syst. 16 (6).</a:t>
            </a:r>
            <a:endParaRPr b="0" lang="en-GB" sz="1400" spc="-1" strike="noStrike">
              <a:latin typeface="Arial"/>
            </a:endParaRPr>
          </a:p>
          <a:p>
            <a:pPr>
              <a:lnSpc>
                <a:spcPct val="100000"/>
              </a:lnSpc>
            </a:pPr>
            <a:r>
              <a:rPr b="0" lang="en-GB" sz="1400" spc="-1" strike="noStrike">
                <a:solidFill>
                  <a:srgbClr val="333333"/>
                </a:solidFill>
                <a:latin typeface="P T sans"/>
                <a:ea typeface="DejaVu Sans"/>
              </a:rPr>
              <a:t>- Harrison, et al. (2019): The ice-nucleating ability of quartz immersed in water and its atmospheric importance compared to K-feldspar. Atmos. Chem. Phys., 19, 11343-11361.</a:t>
            </a:r>
            <a:endParaRPr b="0" lang="en-GB" sz="1400" spc="-1" strike="noStrike">
              <a:latin typeface="Arial"/>
            </a:endParaRPr>
          </a:p>
          <a:p>
            <a:pPr>
              <a:lnSpc>
                <a:spcPct val="100000"/>
              </a:lnSpc>
            </a:pPr>
            <a:r>
              <a:rPr b="0" lang="en-GB" sz="1400" spc="-1" strike="noStrike">
                <a:solidFill>
                  <a:srgbClr val="333333"/>
                </a:solidFill>
                <a:latin typeface="P T sans"/>
                <a:ea typeface="DejaVu Sans"/>
              </a:rPr>
              <a:t>- Meyers, et al. (1992): New Primary Ice-Nucleation Parameterizations in an Explicit Cloud Model, J. Appl. Meteorol. Climatol., 31(7), 708-721.</a:t>
            </a:r>
            <a:endParaRPr b="0" lang="en-GB" sz="1400" spc="-1" strike="noStrike">
              <a:latin typeface="Arial"/>
            </a:endParaRPr>
          </a:p>
          <a:p>
            <a:pPr>
              <a:lnSpc>
                <a:spcPct val="100000"/>
              </a:lnSpc>
            </a:pPr>
            <a:r>
              <a:rPr b="0" lang="en-GB" sz="1400" spc="-1" strike="noStrike">
                <a:solidFill>
                  <a:srgbClr val="333333"/>
                </a:solidFill>
                <a:latin typeface="P T sans"/>
                <a:ea typeface="DejaVu Sans"/>
              </a:rPr>
              <a:t>- van Noije, et al. (2021): EC-Earth3-AerChem: a global climate model with interactive aerosols and atmospheric chemistry participating in CMIP6, Geosci. Model Dev., 14, 5637–5668.</a:t>
            </a:r>
            <a:endParaRPr b="0" lang="en-GB" sz="1400" spc="-1" strike="noStrike">
              <a:latin typeface="Arial"/>
            </a:endParaRPr>
          </a:p>
          <a:p>
            <a:pPr>
              <a:lnSpc>
                <a:spcPct val="100000"/>
              </a:lnSpc>
            </a:pPr>
            <a:r>
              <a:rPr b="0" lang="en-GB" sz="1400" spc="-1" strike="noStrike">
                <a:solidFill>
                  <a:srgbClr val="333333"/>
                </a:solidFill>
                <a:latin typeface="P T sans"/>
                <a:ea typeface="DejaVu Sans"/>
              </a:rPr>
              <a:t>- Wex, et al. (2019): Annual concentrations of ice nucleating particles at different Arctic stations. PANGAEA.</a:t>
            </a:r>
            <a:endParaRPr b="0" lang="en-GB" sz="1400" spc="-1" strike="noStrike">
              <a:latin typeface="Arial"/>
            </a:endParaRPr>
          </a:p>
          <a:p>
            <a:pPr>
              <a:lnSpc>
                <a:spcPct val="100000"/>
              </a:lnSpc>
            </a:pPr>
            <a:r>
              <a:rPr b="0" lang="en-GB" sz="1400" spc="-1" strike="noStrike">
                <a:solidFill>
                  <a:srgbClr val="333333"/>
                </a:solidFill>
                <a:latin typeface="P T sans"/>
                <a:ea typeface="DejaVu Sans"/>
              </a:rPr>
              <a:t>- Wilson, et al. (2015):A marine biogenic source of atmospheric ice-nucleating particles. Nature, 525, 234–238.</a:t>
            </a:r>
            <a:endParaRPr b="0" lang="en-GB" sz="1400" spc="-1" strike="noStrike">
              <a:latin typeface="Arial"/>
            </a:endParaRPr>
          </a:p>
        </p:txBody>
      </p:sp>
      <p:sp>
        <p:nvSpPr>
          <p:cNvPr id="58" name="CustomShape 14"/>
          <p:cNvSpPr/>
          <p:nvPr/>
        </p:nvSpPr>
        <p:spPr>
          <a:xfrm>
            <a:off x="648000" y="19440000"/>
            <a:ext cx="28871280" cy="12635280"/>
          </a:xfrm>
          <a:prstGeom prst="rect">
            <a:avLst/>
          </a:prstGeom>
          <a:solidFill>
            <a:srgbClr val="bbd6ee"/>
          </a:solidFill>
          <a:ln w="9360">
            <a:solidFill>
              <a:srgbClr val="44546a"/>
            </a:solidFill>
            <a:round/>
          </a:ln>
        </p:spPr>
        <p:style>
          <a:lnRef idx="0"/>
          <a:fillRef idx="0"/>
          <a:effectRef idx="0"/>
          <a:fontRef idx="minor"/>
        </p:style>
        <p:txBody>
          <a:bodyPr lIns="90000" rIns="90000" tIns="45000" bIns="45000">
            <a:noAutofit/>
          </a:bodyPr>
          <a:p>
            <a:pPr>
              <a:lnSpc>
                <a:spcPct val="100000"/>
              </a:lnSpc>
            </a:pPr>
            <a:endParaRPr b="0" lang="en-GB" sz="1800" spc="-1" strike="noStrike">
              <a:latin typeface="Arial"/>
            </a:endParaRPr>
          </a:p>
          <a:p>
            <a:pPr>
              <a:lnSpc>
                <a:spcPct val="100000"/>
              </a:lnSpc>
            </a:pPr>
            <a:r>
              <a:rPr b="1" lang="en-GB" sz="4500" spc="-1" strike="noStrike">
                <a:solidFill>
                  <a:srgbClr val="355269"/>
                </a:solidFill>
                <a:latin typeface="Arial"/>
                <a:ea typeface="DejaVu Sans"/>
              </a:rPr>
              <a:t>  </a:t>
            </a:r>
            <a:r>
              <a:rPr b="1" lang="en-GB" sz="4500" spc="-1" strike="noStrike">
                <a:solidFill>
                  <a:srgbClr val="355269"/>
                </a:solidFill>
                <a:latin typeface="Arial"/>
                <a:ea typeface="DejaVu Sans"/>
              </a:rPr>
              <a:t>Results</a:t>
            </a:r>
            <a:endParaRPr b="0" lang="en-GB" sz="4500" spc="-1" strike="noStrike">
              <a:latin typeface="Arial"/>
            </a:endParaRPr>
          </a:p>
        </p:txBody>
      </p:sp>
      <p:sp>
        <p:nvSpPr>
          <p:cNvPr id="59" name="CustomShape 15"/>
          <p:cNvSpPr/>
          <p:nvPr/>
        </p:nvSpPr>
        <p:spPr>
          <a:xfrm>
            <a:off x="10224000" y="19908000"/>
            <a:ext cx="13031640" cy="4123440"/>
          </a:xfrm>
          <a:prstGeom prst="rect">
            <a:avLst/>
          </a:prstGeom>
          <a:noFill/>
          <a:ln>
            <a:noFill/>
          </a:ln>
        </p:spPr>
        <p:style>
          <a:lnRef idx="0"/>
          <a:fillRef idx="0"/>
          <a:effectRef idx="0"/>
          <a:fontRef idx="minor"/>
        </p:style>
        <p:txBody>
          <a:bodyPr lIns="90000" rIns="90000" tIns="45000" bIns="45000">
            <a:noAutofit/>
          </a:bodyPr>
          <a:p>
            <a:pPr>
              <a:lnSpc>
                <a:spcPct val="100000"/>
              </a:lnSpc>
            </a:pPr>
            <a:r>
              <a:rPr b="1" lang="en-GB" sz="3800" spc="-1" strike="noStrike">
                <a:solidFill>
                  <a:srgbClr val="55308d"/>
                </a:solidFill>
                <a:latin typeface="Pt sans"/>
                <a:ea typeface="Noto Sans CJK SC"/>
              </a:rPr>
              <a:t>Paramet</a:t>
            </a:r>
            <a:r>
              <a:rPr b="1" lang="en-GB" sz="3800" spc="-1" strike="noStrike">
                <a:solidFill>
                  <a:srgbClr val="55308d"/>
                </a:solidFill>
                <a:latin typeface="P t sans"/>
                <a:ea typeface="Noto Sans CJK SC"/>
              </a:rPr>
              <a:t>erizations’ impact on the ICNC</a:t>
            </a:r>
            <a:endParaRPr b="0" lang="en-GB" sz="3800" spc="-1" strike="noStrike">
              <a:latin typeface="Arial"/>
            </a:endParaRPr>
          </a:p>
          <a:p>
            <a:r>
              <a:rPr b="0" lang="en-GB" sz="2800" spc="-1" strike="noStrike">
                <a:solidFill>
                  <a:srgbClr val="333333"/>
                </a:solidFill>
                <a:latin typeface="P t sans"/>
                <a:ea typeface="Noto Sans CJK SC"/>
              </a:rPr>
              <a:t>The global column concentrations and zonal means show a reduction in ice </a:t>
            </a:r>
            <a:r>
              <a:rPr b="0" lang="en-GB" sz="2800" spc="-1" strike="noStrike">
                <a:solidFill>
                  <a:srgbClr val="333333"/>
                </a:solidFill>
                <a:latin typeface="P T sans"/>
                <a:ea typeface="DejaVu Sans"/>
              </a:rPr>
              <a:t>crystal</a:t>
            </a:r>
            <a:r>
              <a:rPr b="0" lang="en-GB" sz="2800" spc="-1" strike="noStrike">
                <a:solidFill>
                  <a:srgbClr val="333333"/>
                </a:solidFill>
                <a:latin typeface="P t sans"/>
                <a:ea typeface="Noto Sans CJK SC"/>
              </a:rPr>
              <a:t> number concentration (ICNC) with the new aerosol-dependent ice nucleation parameterization in comparison to Meyers et al. (Fig. 3a-d); however, the distribution seems </a:t>
            </a:r>
            <a:r>
              <a:rPr b="1" lang="en-GB" sz="2800" spc="-1" strike="noStrike">
                <a:solidFill>
                  <a:srgbClr val="333333"/>
                </a:solidFill>
                <a:latin typeface="P t sans"/>
                <a:ea typeface="Noto Sans CJK SC"/>
              </a:rPr>
              <a:t>more realistic</a:t>
            </a:r>
            <a:r>
              <a:rPr b="0" lang="en-GB" sz="2800" spc="-1" strike="noStrike">
                <a:solidFill>
                  <a:srgbClr val="333333"/>
                </a:solidFill>
                <a:latin typeface="P t sans"/>
                <a:ea typeface="Noto Sans CJK SC"/>
              </a:rPr>
              <a:t> since it depicts a clear association of the simulated ICNC with the </a:t>
            </a:r>
            <a:r>
              <a:rPr b="1" lang="en-GB" sz="2800" spc="-1" strike="noStrike">
                <a:solidFill>
                  <a:srgbClr val="333333"/>
                </a:solidFill>
                <a:latin typeface="P t sans"/>
                <a:ea typeface="Noto Sans CJK SC"/>
              </a:rPr>
              <a:t>mineral-dust emission sources and transported areas </a:t>
            </a:r>
            <a:r>
              <a:rPr b="0" lang="en-GB" sz="2800" spc="-1" strike="noStrike">
                <a:solidFill>
                  <a:srgbClr val="333333"/>
                </a:solidFill>
                <a:latin typeface="P t sans"/>
                <a:ea typeface="Noto Sans CJK SC"/>
              </a:rPr>
              <a:t>(Fig. 3c,d).</a:t>
            </a:r>
            <a:endParaRPr b="0" lang="en-GB" sz="2800" spc="-1" strike="noStrike">
              <a:latin typeface="Arial"/>
            </a:endParaRPr>
          </a:p>
          <a:p>
            <a:pPr>
              <a:lnSpc>
                <a:spcPct val="100000"/>
              </a:lnSpc>
            </a:pPr>
            <a:endParaRPr b="0" lang="en-GB" sz="2800" spc="-1" strike="noStrike">
              <a:latin typeface="Arial"/>
            </a:endParaRPr>
          </a:p>
          <a:p>
            <a:pPr>
              <a:lnSpc>
                <a:spcPct val="100000"/>
              </a:lnSpc>
            </a:pPr>
            <a:endParaRPr b="0" lang="en-GB" sz="2800" spc="-1" strike="noStrike">
              <a:latin typeface="Arial"/>
            </a:endParaRPr>
          </a:p>
          <a:p>
            <a:pPr>
              <a:lnSpc>
                <a:spcPct val="100000"/>
              </a:lnSpc>
            </a:pPr>
            <a:endParaRPr b="0" lang="en-GB" sz="2800" spc="-1" strike="noStrike">
              <a:latin typeface="Arial"/>
            </a:endParaRPr>
          </a:p>
        </p:txBody>
      </p:sp>
      <p:pic>
        <p:nvPicPr>
          <p:cNvPr id="60" name="" descr=""/>
          <p:cNvPicPr/>
          <p:nvPr/>
        </p:nvPicPr>
        <p:blipFill>
          <a:blip r:embed="rId8"/>
          <a:stretch/>
        </p:blipFill>
        <p:spPr>
          <a:xfrm>
            <a:off x="20916000" y="26762400"/>
            <a:ext cx="8351280" cy="4700880"/>
          </a:xfrm>
          <a:prstGeom prst="rect">
            <a:avLst/>
          </a:prstGeom>
          <a:ln>
            <a:noFill/>
          </a:ln>
        </p:spPr>
      </p:pic>
      <p:sp>
        <p:nvSpPr>
          <p:cNvPr id="61" name="CustomShape 16"/>
          <p:cNvSpPr/>
          <p:nvPr/>
        </p:nvSpPr>
        <p:spPr>
          <a:xfrm>
            <a:off x="-1311840" y="36504000"/>
            <a:ext cx="12399120" cy="4535280"/>
          </a:xfrm>
          <a:prstGeom prst="rect">
            <a:avLst/>
          </a:prstGeom>
          <a:noFill/>
          <a:ln>
            <a:noFill/>
          </a:ln>
        </p:spPr>
        <p:style>
          <a:lnRef idx="0"/>
          <a:fillRef idx="0"/>
          <a:effectRef idx="0"/>
          <a:fontRef idx="minor"/>
        </p:style>
        <p:txBody>
          <a:bodyPr lIns="90000" rIns="90000" tIns="45000" bIns="45000">
            <a:noAutofit/>
          </a:bodyPr>
          <a:p>
            <a:pPr>
              <a:lnSpc>
                <a:spcPct val="100000"/>
              </a:lnSpc>
            </a:pPr>
            <a:endParaRPr b="0" lang="en-GB" sz="1800" spc="-1" strike="noStrike">
              <a:latin typeface="Arial"/>
            </a:endParaRPr>
          </a:p>
          <a:p>
            <a:pPr>
              <a:lnSpc>
                <a:spcPct val="100000"/>
              </a:lnSpc>
            </a:pPr>
            <a:endParaRPr b="0" lang="en-GB" sz="1800" spc="-1" strike="noStrike">
              <a:latin typeface="Arial"/>
            </a:endParaRPr>
          </a:p>
        </p:txBody>
      </p:sp>
      <p:sp>
        <p:nvSpPr>
          <p:cNvPr id="62" name="CustomShape 17"/>
          <p:cNvSpPr/>
          <p:nvPr/>
        </p:nvSpPr>
        <p:spPr>
          <a:xfrm>
            <a:off x="1148760" y="33192000"/>
            <a:ext cx="18291240" cy="4175280"/>
          </a:xfrm>
          <a:prstGeom prst="rect">
            <a:avLst/>
          </a:prstGeom>
          <a:noFill/>
          <a:ln>
            <a:noFill/>
          </a:ln>
        </p:spPr>
        <p:style>
          <a:lnRef idx="0"/>
          <a:fillRef idx="0"/>
          <a:effectRef idx="0"/>
          <a:fontRef idx="minor"/>
        </p:style>
        <p:txBody>
          <a:bodyPr lIns="90000" rIns="90000" tIns="45000" bIns="45000">
            <a:noAutofit/>
          </a:bodyPr>
          <a:p>
            <a:pPr marL="216000" indent="-215640">
              <a:lnSpc>
                <a:spcPct val="100000"/>
              </a:lnSpc>
              <a:spcBef>
                <a:spcPts val="567"/>
              </a:spcBef>
              <a:spcAft>
                <a:spcPts val="567"/>
              </a:spcAft>
              <a:buClr>
                <a:srgbClr val="333333"/>
              </a:buClr>
              <a:buFont typeface="Symbol" charset="2"/>
              <a:buChar char=""/>
            </a:pPr>
            <a:r>
              <a:rPr b="0" lang="en-GB" sz="2800" spc="-1" strike="noStrike">
                <a:solidFill>
                  <a:srgbClr val="333333"/>
                </a:solidFill>
                <a:latin typeface="P t sans"/>
                <a:ea typeface="Noto Sans CJK SC"/>
              </a:rPr>
              <a:t>The novel aerosol-sensitive ice nucleation parameterization, including primary ice nucleation (combination of Harrison et al. (2019) and Wilson et al. (2015)) and secondary ice processes (RaFSIPv2 by Georgakaki and Nenes (2024)), provides a </a:t>
            </a:r>
            <a:r>
              <a:rPr b="1" lang="en-GB" sz="2800" spc="-1" strike="noStrike">
                <a:solidFill>
                  <a:srgbClr val="333333"/>
                </a:solidFill>
                <a:latin typeface="P t sans"/>
                <a:ea typeface="Noto Sans CJK SC"/>
              </a:rPr>
              <a:t>comprehensive new parameterization</a:t>
            </a:r>
            <a:r>
              <a:rPr b="0" lang="en-GB" sz="2800" spc="-1" strike="noStrike">
                <a:solidFill>
                  <a:srgbClr val="333333"/>
                </a:solidFill>
                <a:latin typeface="P t sans"/>
                <a:ea typeface="Noto Sans CJK SC"/>
              </a:rPr>
              <a:t> that can substitute the temperature-dependent parameterization by Meyers et al. (1992).</a:t>
            </a:r>
            <a:endParaRPr b="0" lang="en-GB" sz="2800" spc="-1" strike="noStrike">
              <a:latin typeface="Arial"/>
            </a:endParaRPr>
          </a:p>
          <a:p>
            <a:pPr marL="216000" indent="-215640">
              <a:lnSpc>
                <a:spcPct val="100000"/>
              </a:lnSpc>
              <a:spcBef>
                <a:spcPts val="567"/>
              </a:spcBef>
              <a:spcAft>
                <a:spcPts val="567"/>
              </a:spcAft>
              <a:buClr>
                <a:srgbClr val="333333"/>
              </a:buClr>
              <a:buFont typeface="Symbol" charset="2"/>
              <a:buChar char=""/>
            </a:pPr>
            <a:r>
              <a:rPr b="0" lang="en-GB" sz="2800" spc="-1" strike="noStrike">
                <a:solidFill>
                  <a:srgbClr val="333333"/>
                </a:solidFill>
                <a:latin typeface="P t sans"/>
                <a:ea typeface="Noto Sans CJK SC"/>
              </a:rPr>
              <a:t>The new ICNC distribution seems </a:t>
            </a:r>
            <a:r>
              <a:rPr b="1" lang="en-GB" sz="2800" spc="-1" strike="noStrike">
                <a:solidFill>
                  <a:srgbClr val="333333"/>
                </a:solidFill>
                <a:latin typeface="P t sans"/>
                <a:ea typeface="Noto Sans CJK SC"/>
              </a:rPr>
              <a:t>more realistic</a:t>
            </a:r>
            <a:r>
              <a:rPr b="0" lang="en-GB" sz="2800" spc="-1" strike="noStrike">
                <a:solidFill>
                  <a:srgbClr val="333333"/>
                </a:solidFill>
                <a:latin typeface="P t sans"/>
                <a:ea typeface="Noto Sans CJK SC"/>
              </a:rPr>
              <a:t> since it depicts a clear association of the simulated ICNC with the </a:t>
            </a:r>
            <a:r>
              <a:rPr b="1" lang="en-GB" sz="2800" spc="-1" strike="noStrike">
                <a:solidFill>
                  <a:srgbClr val="333333"/>
                </a:solidFill>
                <a:latin typeface="P t sans"/>
                <a:ea typeface="Noto Sans CJK SC"/>
              </a:rPr>
              <a:t>mineral-dust emission sources and transported areas</a:t>
            </a:r>
            <a:r>
              <a:rPr b="0" lang="en-GB" sz="2800" spc="-1" strike="noStrike">
                <a:solidFill>
                  <a:srgbClr val="333333"/>
                </a:solidFill>
                <a:latin typeface="P t sans"/>
                <a:ea typeface="Noto Sans CJK SC"/>
              </a:rPr>
              <a:t>.</a:t>
            </a:r>
            <a:endParaRPr b="0" lang="en-GB" sz="2800" spc="-1" strike="noStrike">
              <a:latin typeface="Arial"/>
            </a:endParaRPr>
          </a:p>
          <a:p>
            <a:pPr marL="216000" indent="-215640">
              <a:lnSpc>
                <a:spcPct val="100000"/>
              </a:lnSpc>
              <a:spcBef>
                <a:spcPts val="567"/>
              </a:spcBef>
              <a:spcAft>
                <a:spcPts val="567"/>
              </a:spcAft>
              <a:buClr>
                <a:srgbClr val="333333"/>
              </a:buClr>
              <a:buFont typeface="Symbol" charset="2"/>
              <a:buChar char=""/>
            </a:pPr>
            <a:r>
              <a:rPr b="1" lang="en-GB" sz="2800" spc="-1" strike="noStrike">
                <a:solidFill>
                  <a:srgbClr val="333333"/>
                </a:solidFill>
                <a:latin typeface="P t sans"/>
                <a:ea typeface="Noto Sans CJK SC"/>
              </a:rPr>
              <a:t>SIP </a:t>
            </a:r>
            <a:r>
              <a:rPr b="0" lang="en-GB" sz="2800" spc="-1" strike="noStrike">
                <a:solidFill>
                  <a:srgbClr val="333333"/>
                </a:solidFill>
                <a:latin typeface="P t sans"/>
                <a:ea typeface="Noto Sans CJK SC"/>
              </a:rPr>
              <a:t>plays an important role in the</a:t>
            </a:r>
            <a:r>
              <a:rPr b="1" lang="en-GB" sz="2800" spc="-1" strike="noStrike">
                <a:solidFill>
                  <a:srgbClr val="333333"/>
                </a:solidFill>
                <a:latin typeface="P t sans"/>
                <a:ea typeface="Noto Sans CJK SC"/>
              </a:rPr>
              <a:t> ICNC production at the SH and mid-low altitudes</a:t>
            </a:r>
            <a:r>
              <a:rPr b="0" lang="en-GB" sz="2800" spc="-1" strike="noStrike">
                <a:solidFill>
                  <a:srgbClr val="333333"/>
                </a:solidFill>
                <a:latin typeface="P t sans"/>
                <a:ea typeface="Noto Sans CJK SC"/>
              </a:rPr>
              <a:t>.</a:t>
            </a:r>
            <a:endParaRPr b="0" lang="en-GB" sz="2800" spc="-1" strike="noStrike">
              <a:latin typeface="Arial"/>
            </a:endParaRPr>
          </a:p>
          <a:p>
            <a:pPr marL="216000" indent="-215640">
              <a:lnSpc>
                <a:spcPct val="100000"/>
              </a:lnSpc>
              <a:spcBef>
                <a:spcPts val="567"/>
              </a:spcBef>
              <a:spcAft>
                <a:spcPts val="567"/>
              </a:spcAft>
              <a:buClr>
                <a:srgbClr val="333333"/>
              </a:buClr>
              <a:buFont typeface="Symbol" charset="2"/>
              <a:buChar char=""/>
            </a:pPr>
            <a:r>
              <a:rPr b="0" lang="en-GB" sz="2800" spc="-1" strike="noStrike">
                <a:solidFill>
                  <a:srgbClr val="333333"/>
                </a:solidFill>
                <a:latin typeface="P t sans"/>
                <a:ea typeface="Noto Sans CJK SC"/>
              </a:rPr>
              <a:t>A large </a:t>
            </a:r>
            <a:r>
              <a:rPr b="1" lang="en-GB" sz="2800" spc="-1" strike="noStrike">
                <a:solidFill>
                  <a:srgbClr val="333333"/>
                </a:solidFill>
                <a:latin typeface="P t sans"/>
                <a:ea typeface="Noto Sans CJK SC"/>
              </a:rPr>
              <a:t>model sensitivity to ICNC</a:t>
            </a:r>
            <a:r>
              <a:rPr b="0" lang="en-GB" sz="2800" spc="-1" strike="noStrike">
                <a:solidFill>
                  <a:srgbClr val="333333"/>
                </a:solidFill>
                <a:latin typeface="P t sans"/>
                <a:ea typeface="Noto Sans CJK SC"/>
              </a:rPr>
              <a:t> is found: globally increased cloud cover (+0.9%) linked to an increase in LWP (+31%). Radiative fluxes change that lead to near-surface temperature increases mostly at high latitudes (+0.05 K globally, regionally ranging from -2.4 to 3.6 K).</a:t>
            </a:r>
            <a:endParaRPr b="0" lang="en-GB" sz="2800" spc="-1" strike="noStrike">
              <a:latin typeface="Arial"/>
            </a:endParaRPr>
          </a:p>
        </p:txBody>
      </p:sp>
      <p:sp>
        <p:nvSpPr>
          <p:cNvPr id="63" name="CustomShape 18"/>
          <p:cNvSpPr/>
          <p:nvPr/>
        </p:nvSpPr>
        <p:spPr>
          <a:xfrm>
            <a:off x="-19053000" y="8492400"/>
            <a:ext cx="18642960" cy="1568880"/>
          </a:xfrm>
          <a:prstGeom prst="rect">
            <a:avLst/>
          </a:prstGeom>
          <a:noFill/>
          <a:ln>
            <a:noFill/>
          </a:ln>
        </p:spPr>
        <p:style>
          <a:lnRef idx="0"/>
          <a:fillRef idx="0"/>
          <a:effectRef idx="0"/>
          <a:fontRef idx="minor"/>
        </p:style>
      </p:sp>
      <p:sp>
        <p:nvSpPr>
          <p:cNvPr id="64" name="CustomShape 19"/>
          <p:cNvSpPr/>
          <p:nvPr/>
        </p:nvSpPr>
        <p:spPr>
          <a:xfrm>
            <a:off x="10273320" y="23672160"/>
            <a:ext cx="12622320" cy="3183120"/>
          </a:xfrm>
          <a:prstGeom prst="rect">
            <a:avLst/>
          </a:prstGeom>
          <a:noFill/>
          <a:ln>
            <a:noFill/>
          </a:ln>
        </p:spPr>
        <p:style>
          <a:lnRef idx="0"/>
          <a:fillRef idx="0"/>
          <a:effectRef idx="0"/>
          <a:fontRef idx="minor"/>
        </p:style>
        <p:txBody>
          <a:bodyPr lIns="90000" rIns="90000" tIns="45000" bIns="45000">
            <a:noAutofit/>
          </a:bodyPr>
          <a:p>
            <a:pPr>
              <a:lnSpc>
                <a:spcPct val="100000"/>
              </a:lnSpc>
            </a:pPr>
            <a:r>
              <a:rPr b="1" lang="en-GB" sz="3800" spc="-1" strike="noStrike">
                <a:solidFill>
                  <a:srgbClr val="55308d"/>
                </a:solidFill>
                <a:latin typeface="P t sans"/>
                <a:ea typeface="Noto Sans CJK SC"/>
              </a:rPr>
              <a:t>SIP importance</a:t>
            </a:r>
            <a:endParaRPr b="0" lang="en-GB" sz="3800" spc="-1" strike="noStrike">
              <a:latin typeface="Arial"/>
            </a:endParaRPr>
          </a:p>
          <a:p>
            <a:r>
              <a:rPr b="0" lang="en-GB" sz="2800" spc="-1" strike="noStrike">
                <a:solidFill>
                  <a:srgbClr val="333333"/>
                </a:solidFill>
                <a:latin typeface="P t sans"/>
                <a:ea typeface="Noto Sans CJK SC"/>
              </a:rPr>
              <a:t>The </a:t>
            </a:r>
            <a:r>
              <a:rPr b="1" lang="en-GB" sz="2800" spc="-1" strike="noStrike">
                <a:solidFill>
                  <a:srgbClr val="333333"/>
                </a:solidFill>
                <a:latin typeface="P t sans"/>
                <a:ea typeface="Noto Sans CJK SC"/>
              </a:rPr>
              <a:t>RaFSIPv2</a:t>
            </a:r>
            <a:r>
              <a:rPr b="0" lang="en-GB" sz="2800" spc="-1" strike="noStrike">
                <a:solidFill>
                  <a:srgbClr val="333333"/>
                </a:solidFill>
                <a:latin typeface="P t sans"/>
                <a:ea typeface="Noto Sans CJK SC"/>
              </a:rPr>
              <a:t> is </a:t>
            </a:r>
            <a:r>
              <a:rPr b="0" lang="en-GB" sz="2800" spc="-1" strike="noStrike">
                <a:solidFill>
                  <a:srgbClr val="333333"/>
                </a:solidFill>
                <a:latin typeface="P T sans"/>
                <a:ea typeface="DejaVu Sans"/>
              </a:rPr>
              <a:t>responsible</a:t>
            </a:r>
            <a:r>
              <a:rPr b="0" lang="en-GB" sz="2800" spc="-1" strike="noStrike">
                <a:solidFill>
                  <a:srgbClr val="333333"/>
                </a:solidFill>
                <a:latin typeface="P t sans"/>
                <a:ea typeface="Noto Sans CJK SC"/>
              </a:rPr>
              <a:t> for the majority of </a:t>
            </a:r>
            <a:r>
              <a:rPr b="1" lang="en-GB" sz="2800" spc="-1" strike="noStrike">
                <a:solidFill>
                  <a:srgbClr val="333333"/>
                </a:solidFill>
                <a:latin typeface="P t sans"/>
                <a:ea typeface="Noto Sans CJK SC"/>
              </a:rPr>
              <a:t>ICNC production at the SH</a:t>
            </a:r>
            <a:r>
              <a:rPr b="0" lang="en-GB" sz="2800" spc="-1" strike="noStrike">
                <a:solidFill>
                  <a:srgbClr val="333333"/>
                </a:solidFill>
                <a:latin typeface="P t sans"/>
                <a:ea typeface="Noto Sans CJK SC"/>
              </a:rPr>
              <a:t> (Fig. 3g) </a:t>
            </a:r>
            <a:r>
              <a:rPr b="1" lang="en-GB" sz="2800" spc="-1" strike="noStrike">
                <a:solidFill>
                  <a:srgbClr val="333333"/>
                </a:solidFill>
                <a:latin typeface="P t sans"/>
                <a:ea typeface="Noto Sans CJK SC"/>
              </a:rPr>
              <a:t>and at low and mid altitudes </a:t>
            </a:r>
            <a:r>
              <a:rPr b="0" lang="en-GB" sz="2800" spc="-1" strike="noStrike">
                <a:solidFill>
                  <a:srgbClr val="333333"/>
                </a:solidFill>
                <a:latin typeface="P t sans"/>
                <a:ea typeface="Noto Sans CJK SC"/>
              </a:rPr>
              <a:t>in both hemispheres, where the average temperature is higher than -30 ºC (~ -20ºC at the NH). For higher altitudes (and lower temperatures) the addition of the RaFSIPv2 reduces the amount of ICNC on average.</a:t>
            </a:r>
            <a:endParaRPr b="0" lang="en-GB" sz="2800" spc="-1" strike="noStrike">
              <a:latin typeface="Arial"/>
            </a:endParaRPr>
          </a:p>
        </p:txBody>
      </p:sp>
      <p:grpSp>
        <p:nvGrpSpPr>
          <p:cNvPr id="65" name="Group 20"/>
          <p:cNvGrpSpPr/>
          <p:nvPr/>
        </p:nvGrpSpPr>
        <p:grpSpPr>
          <a:xfrm>
            <a:off x="1224000" y="12456000"/>
            <a:ext cx="8855280" cy="3813840"/>
            <a:chOff x="1224000" y="12456000"/>
            <a:chExt cx="8855280" cy="3813840"/>
          </a:xfrm>
        </p:grpSpPr>
        <p:pic>
          <p:nvPicPr>
            <p:cNvPr id="66" name="" descr=""/>
            <p:cNvPicPr/>
            <p:nvPr/>
          </p:nvPicPr>
          <p:blipFill>
            <a:blip r:embed="rId9"/>
            <a:srcRect l="3815" t="3515" r="1161" b="35561"/>
            <a:stretch/>
          </p:blipFill>
          <p:spPr>
            <a:xfrm>
              <a:off x="1224000" y="12456000"/>
              <a:ext cx="8826840" cy="3366720"/>
            </a:xfrm>
            <a:prstGeom prst="rect">
              <a:avLst/>
            </a:prstGeom>
            <a:ln>
              <a:noFill/>
            </a:ln>
          </p:spPr>
        </p:pic>
        <p:sp>
          <p:nvSpPr>
            <p:cNvPr id="67" name="CustomShape 21"/>
            <p:cNvSpPr/>
            <p:nvPr/>
          </p:nvSpPr>
          <p:spPr>
            <a:xfrm>
              <a:off x="5112000" y="15823440"/>
              <a:ext cx="4967280" cy="44640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gn="just">
                <a:lnSpc>
                  <a:spcPct val="100000"/>
                </a:lnSpc>
              </a:pPr>
              <a:r>
                <a:rPr b="0" lang="en-GB" sz="2000" spc="-1" strike="noStrike">
                  <a:solidFill>
                    <a:srgbClr val="000000"/>
                  </a:solidFill>
                  <a:latin typeface="Arial;Helvetica"/>
                  <a:ea typeface="DejaVu Sans"/>
                </a:rPr>
                <a:t>Fig. 1. EC-Earth-AerChem configuration</a:t>
              </a:r>
              <a:endParaRPr b="0" lang="en-GB" sz="2000" spc="-1" strike="noStrike">
                <a:latin typeface="Arial"/>
              </a:endParaRPr>
            </a:p>
          </p:txBody>
        </p:sp>
      </p:grpSp>
      <p:sp>
        <p:nvSpPr>
          <p:cNvPr id="68" name="CustomShape 22"/>
          <p:cNvSpPr/>
          <p:nvPr/>
        </p:nvSpPr>
        <p:spPr>
          <a:xfrm>
            <a:off x="21528000" y="11808000"/>
            <a:ext cx="7415280" cy="7539480"/>
          </a:xfrm>
          <a:prstGeom prst="rect">
            <a:avLst/>
          </a:prstGeom>
          <a:noFill/>
          <a:ln>
            <a:noFill/>
          </a:ln>
        </p:spPr>
        <p:style>
          <a:lnRef idx="0"/>
          <a:fillRef idx="0"/>
          <a:effectRef idx="0"/>
          <a:fontRef idx="minor"/>
        </p:style>
        <p:txBody>
          <a:bodyPr lIns="0" rIns="0" tIns="0" bIns="0">
            <a:noAutofit/>
          </a:bodyPr>
          <a:p>
            <a:pPr marL="504000" indent="-287280">
              <a:lnSpc>
                <a:spcPct val="100000"/>
              </a:lnSpc>
              <a:buClr>
                <a:srgbClr val="000000"/>
              </a:buClr>
              <a:buFont typeface="StarSymbol"/>
              <a:buAutoNum type="arabicParenR"/>
            </a:pPr>
            <a:r>
              <a:rPr b="0" lang="en-GB" sz="3000" spc="-1" strike="noStrike">
                <a:solidFill>
                  <a:srgbClr val="333333"/>
                </a:solidFill>
                <a:latin typeface="P t sans"/>
                <a:ea typeface="DejaVu Sans"/>
              </a:rPr>
              <a:t> </a:t>
            </a:r>
            <a:r>
              <a:rPr b="0" lang="en-GB" sz="2800" spc="-1" strike="noStrike">
                <a:solidFill>
                  <a:srgbClr val="333333"/>
                </a:solidFill>
                <a:latin typeface="P t sans"/>
                <a:ea typeface="DejaVu Sans"/>
              </a:rPr>
              <a:t>The</a:t>
            </a:r>
            <a:r>
              <a:rPr b="1" lang="en-GB" sz="2800" spc="-1" strike="noStrike">
                <a:solidFill>
                  <a:srgbClr val="333333"/>
                </a:solidFill>
                <a:latin typeface="P t sans"/>
                <a:ea typeface="DejaVu Sans"/>
              </a:rPr>
              <a:t> Meyers </a:t>
            </a:r>
            <a:r>
              <a:rPr b="0" lang="en-GB" sz="2800" spc="-1" strike="noStrike">
                <a:solidFill>
                  <a:srgbClr val="333333"/>
                </a:solidFill>
                <a:latin typeface="P t sans"/>
                <a:ea typeface="DejaVu Sans"/>
              </a:rPr>
              <a:t>et al. (1992) parameterization used in the original ECMWF IFS model.</a:t>
            </a:r>
            <a:endParaRPr b="0" lang="en-GB" sz="2800" spc="-1" strike="noStrike">
              <a:latin typeface="Arial"/>
            </a:endParaRPr>
          </a:p>
          <a:p>
            <a:pPr marL="504000" indent="-287280">
              <a:lnSpc>
                <a:spcPct val="100000"/>
              </a:lnSpc>
              <a:buClr>
                <a:srgbClr val="000000"/>
              </a:buClr>
              <a:buFont typeface="StarSymbol"/>
              <a:buAutoNum type="arabicParenR"/>
            </a:pPr>
            <a:r>
              <a:rPr b="0" lang="en-GB" sz="2800" spc="-1" strike="noStrike">
                <a:solidFill>
                  <a:srgbClr val="333333"/>
                </a:solidFill>
                <a:latin typeface="P t sans"/>
                <a:ea typeface="DejaVu Sans"/>
              </a:rPr>
              <a:t> </a:t>
            </a:r>
            <a:r>
              <a:rPr b="1" lang="en-GB" sz="2800" spc="-1" strike="noStrike">
                <a:solidFill>
                  <a:srgbClr val="333333"/>
                </a:solidFill>
                <a:latin typeface="P t sans"/>
                <a:ea typeface="DejaVu Sans"/>
              </a:rPr>
              <a:t>Aerosol-sensitive</a:t>
            </a:r>
            <a:r>
              <a:rPr b="0" lang="en-GB" sz="2800" spc="-1" strike="noStrike">
                <a:solidFill>
                  <a:srgbClr val="333333"/>
                </a:solidFill>
                <a:latin typeface="P t sans"/>
                <a:ea typeface="DejaVu Sans"/>
              </a:rPr>
              <a:t> (A-s) ice nucleation parameterization including primary ice production (PIP) processes by </a:t>
            </a:r>
            <a:r>
              <a:rPr b="1" lang="en-GB" sz="2800" spc="-1" strike="noStrike">
                <a:solidFill>
                  <a:srgbClr val="333333"/>
                </a:solidFill>
                <a:latin typeface="P t sans"/>
                <a:ea typeface="DejaVu Sans"/>
              </a:rPr>
              <a:t>Harrison</a:t>
            </a:r>
            <a:r>
              <a:rPr b="0" lang="en-GB" sz="2800" spc="-1" strike="noStrike">
                <a:solidFill>
                  <a:srgbClr val="333333"/>
                </a:solidFill>
                <a:latin typeface="P t sans"/>
                <a:ea typeface="DejaVu Sans"/>
              </a:rPr>
              <a:t> et al. (2019) (“H”).</a:t>
            </a:r>
            <a:endParaRPr b="0" lang="en-GB" sz="2800" spc="-1" strike="noStrike">
              <a:latin typeface="Arial"/>
            </a:endParaRPr>
          </a:p>
          <a:p>
            <a:pPr marL="504000" indent="-287280">
              <a:lnSpc>
                <a:spcPct val="100000"/>
              </a:lnSpc>
              <a:buClr>
                <a:srgbClr val="000000"/>
              </a:buClr>
              <a:buFont typeface="StarSymbol"/>
              <a:buAutoNum type="arabicParenR"/>
            </a:pPr>
            <a:r>
              <a:rPr b="0" lang="en-GB" sz="2800" spc="-1" strike="noStrike">
                <a:solidFill>
                  <a:srgbClr val="333333"/>
                </a:solidFill>
                <a:latin typeface="P t sans"/>
                <a:ea typeface="DejaVu Sans"/>
              </a:rPr>
              <a:t> </a:t>
            </a:r>
            <a:r>
              <a:rPr b="0" lang="en-GB" sz="2800" spc="-1" strike="noStrike">
                <a:solidFill>
                  <a:srgbClr val="333333"/>
                </a:solidFill>
                <a:latin typeface="P t sans"/>
                <a:ea typeface="DejaVu Sans"/>
              </a:rPr>
              <a:t>A-s ice nucleation param. by Harrison et al. (2019) in combination with </a:t>
            </a:r>
            <a:r>
              <a:rPr b="1" lang="en-GB" sz="2800" spc="-1" strike="noStrike">
                <a:solidFill>
                  <a:srgbClr val="333333"/>
                </a:solidFill>
                <a:latin typeface="P t sans"/>
                <a:ea typeface="DejaVu Sans"/>
              </a:rPr>
              <a:t>Wilson</a:t>
            </a:r>
            <a:r>
              <a:rPr b="0" lang="en-GB" sz="2800" spc="-1" strike="noStrike">
                <a:solidFill>
                  <a:srgbClr val="333333"/>
                </a:solidFill>
                <a:latin typeface="P t sans"/>
                <a:ea typeface="DejaVu Sans"/>
              </a:rPr>
              <a:t> et al. (2015) (“H+W”).</a:t>
            </a:r>
            <a:endParaRPr b="0" lang="en-GB" sz="2800" spc="-1" strike="noStrike">
              <a:latin typeface="Arial"/>
            </a:endParaRPr>
          </a:p>
          <a:p>
            <a:pPr marL="504000" indent="-287280">
              <a:lnSpc>
                <a:spcPct val="100000"/>
              </a:lnSpc>
              <a:buClr>
                <a:srgbClr val="000000"/>
              </a:buClr>
              <a:buFont typeface="StarSymbol"/>
              <a:buAutoNum type="arabicParenR"/>
            </a:pPr>
            <a:r>
              <a:rPr b="0" lang="en-GB" sz="2800" spc="-1" strike="noStrike">
                <a:solidFill>
                  <a:srgbClr val="333333"/>
                </a:solidFill>
                <a:latin typeface="P t sans"/>
                <a:ea typeface="DejaVu Sans"/>
              </a:rPr>
              <a:t> </a:t>
            </a:r>
            <a:r>
              <a:rPr b="0" lang="en-GB" sz="2800" spc="-1" strike="noStrike">
                <a:solidFill>
                  <a:srgbClr val="333333"/>
                </a:solidFill>
                <a:latin typeface="P t sans"/>
                <a:ea typeface="DejaVu Sans"/>
              </a:rPr>
              <a:t>and </a:t>
            </a:r>
            <a:r>
              <a:rPr b="0" lang="en-GB" sz="2800" spc="-1" strike="noStrike">
                <a:solidFill>
                  <a:srgbClr val="000000"/>
                </a:solidFill>
                <a:latin typeface="P t sans"/>
                <a:ea typeface="DejaVu Sans"/>
              </a:rPr>
              <a:t>5)</a:t>
            </a:r>
            <a:r>
              <a:rPr b="0" lang="en-GB" sz="2800" spc="-1" strike="noStrike">
                <a:solidFill>
                  <a:srgbClr val="333333"/>
                </a:solidFill>
                <a:latin typeface="P t sans"/>
                <a:ea typeface="DejaVu Sans"/>
              </a:rPr>
              <a:t> same as in “3” but in combination with a random forest model for secondary ice production </a:t>
            </a:r>
            <a:r>
              <a:rPr b="1" lang="en-GB" sz="2800" spc="-1" strike="noStrike">
                <a:solidFill>
                  <a:srgbClr val="333333"/>
                </a:solidFill>
                <a:latin typeface="P t sans"/>
                <a:ea typeface="DejaVu Sans"/>
              </a:rPr>
              <a:t>RaFSIPv1</a:t>
            </a:r>
            <a:r>
              <a:rPr b="0" lang="en-GB" sz="2800" spc="-1" strike="noStrike">
                <a:solidFill>
                  <a:srgbClr val="333333"/>
                </a:solidFill>
                <a:latin typeface="P t sans"/>
                <a:ea typeface="DejaVu Sans"/>
              </a:rPr>
              <a:t> and </a:t>
            </a:r>
            <a:r>
              <a:rPr b="1" lang="en-GB" sz="2800" spc="-1" strike="noStrike">
                <a:solidFill>
                  <a:srgbClr val="333333"/>
                </a:solidFill>
                <a:latin typeface="P t sans"/>
                <a:ea typeface="DejaVu Sans"/>
              </a:rPr>
              <a:t>RaFSIPv2</a:t>
            </a:r>
            <a:r>
              <a:rPr b="0" lang="en-GB" sz="2800" spc="-1" strike="noStrike">
                <a:solidFill>
                  <a:srgbClr val="333333"/>
                </a:solidFill>
                <a:latin typeface="P t sans"/>
                <a:ea typeface="DejaVu Sans"/>
              </a:rPr>
              <a:t> (Georgakaki and Nenes, 2024).</a:t>
            </a:r>
            <a:endParaRPr b="0" lang="en-GB" sz="2800" spc="-1" strike="noStrike">
              <a:latin typeface="Arial"/>
            </a:endParaRPr>
          </a:p>
        </p:txBody>
      </p:sp>
      <p:sp>
        <p:nvSpPr>
          <p:cNvPr id="69" name="CustomShape 23"/>
          <p:cNvSpPr/>
          <p:nvPr/>
        </p:nvSpPr>
        <p:spPr>
          <a:xfrm>
            <a:off x="10309320" y="27145440"/>
            <a:ext cx="10173960" cy="4368600"/>
          </a:xfrm>
          <a:prstGeom prst="rect">
            <a:avLst/>
          </a:prstGeom>
          <a:noFill/>
          <a:ln>
            <a:noFill/>
          </a:ln>
        </p:spPr>
        <p:style>
          <a:lnRef idx="0"/>
          <a:fillRef idx="0"/>
          <a:effectRef idx="0"/>
          <a:fontRef idx="minor"/>
        </p:style>
        <p:txBody>
          <a:bodyPr lIns="90000" rIns="90000" tIns="45000" bIns="45000">
            <a:noAutofit/>
          </a:bodyPr>
          <a:p>
            <a:pPr>
              <a:lnSpc>
                <a:spcPct val="100000"/>
              </a:lnSpc>
            </a:pPr>
            <a:r>
              <a:rPr b="1" lang="en-GB" sz="3800" spc="-1" strike="noStrike">
                <a:solidFill>
                  <a:srgbClr val="55308d"/>
                </a:solidFill>
                <a:latin typeface="P t sans"/>
                <a:ea typeface="Noto Sans CJK SC"/>
              </a:rPr>
              <a:t>Climate impacts</a:t>
            </a:r>
            <a:endParaRPr b="0" lang="en-GB" sz="3800" spc="-1" strike="noStrike">
              <a:latin typeface="Arial"/>
            </a:endParaRPr>
          </a:p>
          <a:p>
            <a:pPr>
              <a:lnSpc>
                <a:spcPct val="100000"/>
              </a:lnSpc>
            </a:pPr>
            <a:r>
              <a:rPr b="0" lang="en-GB" sz="2800" spc="-1" strike="noStrike">
                <a:solidFill>
                  <a:srgbClr val="333333"/>
                </a:solidFill>
                <a:latin typeface="P t sans"/>
                <a:ea typeface="Noto Sans CJK SC"/>
              </a:rPr>
              <a:t>Globally, there is, on average, an increase in </a:t>
            </a:r>
            <a:r>
              <a:rPr b="1" lang="en-GB" sz="2800" spc="-1" strike="noStrike">
                <a:solidFill>
                  <a:srgbClr val="333333"/>
                </a:solidFill>
                <a:latin typeface="P t sans"/>
                <a:ea typeface="Noto Sans CJK SC"/>
              </a:rPr>
              <a:t>cloud cover </a:t>
            </a:r>
            <a:r>
              <a:rPr b="0" lang="en-GB" sz="2800" spc="-1" strike="noStrike">
                <a:solidFill>
                  <a:srgbClr val="333333"/>
                </a:solidFill>
                <a:latin typeface="P t sans"/>
                <a:ea typeface="Noto Sans CJK SC"/>
              </a:rPr>
              <a:t>(Fig. 4a) with the new ice nucleation parameterization (</a:t>
            </a:r>
            <a:r>
              <a:rPr b="1" lang="en-GB" sz="2800" spc="-1" strike="noStrike">
                <a:solidFill>
                  <a:srgbClr val="333333"/>
                </a:solidFill>
                <a:latin typeface="P t sans"/>
                <a:ea typeface="Noto Sans CJK SC"/>
              </a:rPr>
              <a:t>PIP+SIPv2</a:t>
            </a:r>
            <a:r>
              <a:rPr b="0" lang="en-GB" sz="2800" spc="-1" strike="noStrike">
                <a:solidFill>
                  <a:srgbClr val="333333"/>
                </a:solidFill>
                <a:latin typeface="P t sans"/>
                <a:ea typeface="Noto Sans CJK SC"/>
              </a:rPr>
              <a:t>), in comparison to the Meyers et al. (1992) simulation, due to an increase of </a:t>
            </a:r>
            <a:r>
              <a:rPr b="1" lang="en-GB" sz="2800" spc="-1" strike="noStrike">
                <a:solidFill>
                  <a:srgbClr val="333333"/>
                </a:solidFill>
                <a:latin typeface="P t sans"/>
                <a:ea typeface="Noto Sans CJK SC"/>
              </a:rPr>
              <a:t>liquid water path </a:t>
            </a:r>
            <a:r>
              <a:rPr b="0" lang="en-GB" sz="2800" spc="-1" strike="noStrike">
                <a:solidFill>
                  <a:srgbClr val="333333"/>
                </a:solidFill>
                <a:latin typeface="P t sans"/>
                <a:ea typeface="Noto Sans CJK SC"/>
              </a:rPr>
              <a:t>(Fig. 4b). </a:t>
            </a:r>
            <a:r>
              <a:rPr b="1" lang="en-GB" sz="2800" spc="-1" strike="noStrike">
                <a:solidFill>
                  <a:srgbClr val="333333"/>
                </a:solidFill>
                <a:latin typeface="P t sans"/>
                <a:ea typeface="Noto Sans CJK SC"/>
              </a:rPr>
              <a:t>Radiative fluxes</a:t>
            </a:r>
            <a:r>
              <a:rPr b="0" lang="en-GB" sz="2800" spc="-1" strike="noStrike">
                <a:solidFill>
                  <a:srgbClr val="333333"/>
                </a:solidFill>
                <a:latin typeface="P t sans"/>
                <a:ea typeface="Noto Sans CJK SC"/>
              </a:rPr>
              <a:t> change at the top of the atmosphere (TOA) and at the surface are consistent with the cloud cover differences and the amount of liquid and cloud ice in the different latitudes</a:t>
            </a:r>
            <a:r>
              <a:rPr b="1" lang="en-GB" sz="2800" spc="-1" strike="noStrike">
                <a:solidFill>
                  <a:srgbClr val="333333"/>
                </a:solidFill>
                <a:latin typeface="P t sans"/>
                <a:ea typeface="Noto Sans CJK SC"/>
              </a:rPr>
              <a:t> </a:t>
            </a:r>
            <a:r>
              <a:rPr b="0" lang="en-GB" sz="2800" spc="-1" strike="noStrike">
                <a:solidFill>
                  <a:srgbClr val="333333"/>
                </a:solidFill>
                <a:latin typeface="P t sans"/>
                <a:ea typeface="Noto Sans CJK SC"/>
              </a:rPr>
              <a:t>(Fig. 4d-e and 5).</a:t>
            </a:r>
            <a:endParaRPr b="0" lang="en-GB" sz="2800" spc="-1" strike="noStrike">
              <a:latin typeface="Arial"/>
            </a:endParaRPr>
          </a:p>
        </p:txBody>
      </p:sp>
      <p:sp>
        <p:nvSpPr>
          <p:cNvPr id="70" name="CustomShape 24"/>
          <p:cNvSpPr/>
          <p:nvPr/>
        </p:nvSpPr>
        <p:spPr>
          <a:xfrm>
            <a:off x="20916000" y="31464000"/>
            <a:ext cx="8351280" cy="51408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gn="r">
              <a:lnSpc>
                <a:spcPct val="100000"/>
              </a:lnSpc>
            </a:pPr>
            <a:r>
              <a:rPr b="0" lang="en-GB" sz="1800" spc="-1" strike="noStrike">
                <a:solidFill>
                  <a:srgbClr val="1c1c1c"/>
                </a:solidFill>
                <a:latin typeface="Arial;Helvetica"/>
                <a:ea typeface="DejaVu Sans"/>
              </a:rPr>
              <a:t>Fig. 5. Simplified diagram of cloud changes, related to cloud partitioning</a:t>
            </a:r>
            <a:endParaRPr b="0" lang="en-GB" sz="1800" spc="-1" strike="noStrike">
              <a:latin typeface="Arial"/>
            </a:endParaRPr>
          </a:p>
          <a:p>
            <a:pPr algn="r">
              <a:lnSpc>
                <a:spcPct val="100000"/>
              </a:lnSpc>
            </a:pPr>
            <a:r>
              <a:rPr b="0" lang="en-GB" sz="1800" spc="-1" strike="noStrike">
                <a:solidFill>
                  <a:srgbClr val="1c1c1c"/>
                </a:solidFill>
                <a:latin typeface="Arial;Helvetica"/>
                <a:ea typeface="DejaVu Sans"/>
              </a:rPr>
              <a:t>changes that impact the radiation fluxes.</a:t>
            </a:r>
            <a:endParaRPr b="0" lang="en-GB" sz="1800" spc="-1" strike="noStrike">
              <a:latin typeface="Arial"/>
            </a:endParaRPr>
          </a:p>
        </p:txBody>
      </p:sp>
      <p:sp>
        <p:nvSpPr>
          <p:cNvPr id="71" name="CustomShape 25"/>
          <p:cNvSpPr/>
          <p:nvPr/>
        </p:nvSpPr>
        <p:spPr>
          <a:xfrm>
            <a:off x="354240" y="3884040"/>
            <a:ext cx="29446920" cy="3522600"/>
          </a:xfrm>
          <a:prstGeom prst="rect">
            <a:avLst/>
          </a:prstGeom>
          <a:noFill/>
          <a:ln>
            <a:noFill/>
          </a:ln>
        </p:spPr>
        <p:style>
          <a:lnRef idx="0"/>
          <a:fillRef idx="0"/>
          <a:effectRef idx="0"/>
          <a:fontRef idx="minor"/>
        </p:style>
        <p:txBody>
          <a:bodyPr lIns="90000" rIns="90000" tIns="91440" bIns="91440">
            <a:spAutoFit/>
          </a:bodyPr>
          <a:p>
            <a:pPr algn="ctr">
              <a:lnSpc>
                <a:spcPct val="100000"/>
              </a:lnSpc>
              <a:spcBef>
                <a:spcPts val="567"/>
              </a:spcBef>
              <a:spcAft>
                <a:spcPts val="567"/>
              </a:spcAft>
              <a:tabLst>
                <a:tab algn="l" pos="0"/>
              </a:tabLst>
            </a:pPr>
            <a:r>
              <a:rPr b="1" lang="en-US" sz="5000" spc="-1" strike="noStrike">
                <a:solidFill>
                  <a:srgbClr val="355269"/>
                </a:solidFill>
                <a:latin typeface="Calibri"/>
                <a:ea typeface="Calibri"/>
              </a:rPr>
              <a:t>New primary and secondary ice production parameterization for mixed-phase clouds in EC-Earth3-AerChem: climate impacts and the role of SIP</a:t>
            </a:r>
            <a:endParaRPr b="0" lang="en-GB" sz="5000" spc="-1" strike="noStrike">
              <a:latin typeface="Arial"/>
            </a:endParaRPr>
          </a:p>
          <a:p>
            <a:pPr algn="ctr">
              <a:lnSpc>
                <a:spcPct val="100000"/>
              </a:lnSpc>
              <a:spcBef>
                <a:spcPts val="567"/>
              </a:spcBef>
              <a:spcAft>
                <a:spcPts val="567"/>
              </a:spcAft>
              <a:tabLst>
                <a:tab algn="l" pos="0"/>
              </a:tabLst>
            </a:pPr>
            <a:r>
              <a:rPr b="0" lang="en-US" sz="3500" spc="-1" strike="noStrike">
                <a:solidFill>
                  <a:srgbClr val="355269"/>
                </a:solidFill>
                <a:latin typeface="Calibri"/>
                <a:ea typeface="Calibri"/>
              </a:rPr>
              <a:t>M. Costa-Surós (montserrat.costa@bsc.es), M. Gonçalves Ageitos, M. Chatziparaschos, P. Georgakaki, </a:t>
            </a:r>
            <a:br/>
            <a:r>
              <a:rPr b="0" lang="en-US" sz="3500" spc="-1" strike="noStrike">
                <a:solidFill>
                  <a:srgbClr val="355269"/>
                </a:solidFill>
                <a:latin typeface="Calibri"/>
                <a:ea typeface="Calibri"/>
              </a:rPr>
              <a:t>S. Myriokefalitakis, T. van Noije, P. Le Sager, M. Kanakidou, A. Nenes, and C. Pérez García-Pando</a:t>
            </a:r>
            <a:endParaRPr b="0" lang="en-GB" sz="3500" spc="-1" strike="noStrike">
              <a:latin typeface="Arial"/>
            </a:endParaRPr>
          </a:p>
          <a:p>
            <a:pPr>
              <a:lnSpc>
                <a:spcPct val="100000"/>
              </a:lnSpc>
              <a:tabLst>
                <a:tab algn="l" pos="0"/>
              </a:tabLst>
            </a:pPr>
            <a:endParaRPr b="0" lang="en-GB" sz="3500" spc="-1" strike="noStrike">
              <a:latin typeface="Arial"/>
            </a:endParaRPr>
          </a:p>
        </p:txBody>
      </p:sp>
      <p:grpSp>
        <p:nvGrpSpPr>
          <p:cNvPr id="72" name="Group 26"/>
          <p:cNvGrpSpPr/>
          <p:nvPr/>
        </p:nvGrpSpPr>
        <p:grpSpPr>
          <a:xfrm>
            <a:off x="1152000" y="20880000"/>
            <a:ext cx="8808480" cy="10439280"/>
            <a:chOff x="1152000" y="20880000"/>
            <a:chExt cx="8808480" cy="10439280"/>
          </a:xfrm>
        </p:grpSpPr>
        <p:grpSp>
          <p:nvGrpSpPr>
            <p:cNvPr id="73" name="Group 27"/>
            <p:cNvGrpSpPr/>
            <p:nvPr/>
          </p:nvGrpSpPr>
          <p:grpSpPr>
            <a:xfrm>
              <a:off x="1152000" y="20880000"/>
              <a:ext cx="8808480" cy="10439280"/>
              <a:chOff x="1152000" y="20880000"/>
              <a:chExt cx="8808480" cy="10439280"/>
            </a:xfrm>
          </p:grpSpPr>
          <p:grpSp>
            <p:nvGrpSpPr>
              <p:cNvPr id="74" name="Group 28"/>
              <p:cNvGrpSpPr/>
              <p:nvPr/>
            </p:nvGrpSpPr>
            <p:grpSpPr>
              <a:xfrm>
                <a:off x="1152000" y="20880000"/>
                <a:ext cx="8808480" cy="10439280"/>
                <a:chOff x="1152000" y="20880000"/>
                <a:chExt cx="8808480" cy="10439280"/>
              </a:xfrm>
            </p:grpSpPr>
            <p:sp>
              <p:nvSpPr>
                <p:cNvPr id="75" name="CustomShape 29"/>
                <p:cNvSpPr/>
                <p:nvPr/>
              </p:nvSpPr>
              <p:spPr>
                <a:xfrm>
                  <a:off x="1152000" y="20880000"/>
                  <a:ext cx="8808480" cy="10008000"/>
                </a:xfrm>
                <a:prstGeom prst="rect">
                  <a:avLst/>
                </a:prstGeom>
                <a:solidFill>
                  <a:srgbClr val="ffffff"/>
                </a:solidFill>
                <a:ln>
                  <a:solidFill>
                    <a:srgbClr val="ffffff"/>
                  </a:solidFill>
                </a:ln>
              </p:spPr>
              <p:style>
                <a:lnRef idx="0"/>
                <a:fillRef idx="0"/>
                <a:effectRef idx="0"/>
                <a:fontRef idx="minor"/>
              </p:style>
            </p:sp>
            <p:pic>
              <p:nvPicPr>
                <p:cNvPr id="76" name="" descr=""/>
                <p:cNvPicPr/>
                <p:nvPr/>
              </p:nvPicPr>
              <p:blipFill>
                <a:blip r:embed="rId10"/>
                <a:stretch/>
              </p:blipFill>
              <p:spPr>
                <a:xfrm>
                  <a:off x="1312200" y="23541840"/>
                  <a:ext cx="8648280" cy="7083720"/>
                </a:xfrm>
                <a:prstGeom prst="rect">
                  <a:avLst/>
                </a:prstGeom>
                <a:ln>
                  <a:noFill/>
                </a:ln>
              </p:spPr>
            </p:pic>
            <p:pic>
              <p:nvPicPr>
                <p:cNvPr id="77" name="" descr=""/>
                <p:cNvPicPr/>
                <p:nvPr/>
              </p:nvPicPr>
              <p:blipFill>
                <a:blip r:embed="rId11"/>
                <a:srcRect l="0" t="0" r="52996" b="75359"/>
                <a:stretch/>
              </p:blipFill>
              <p:spPr>
                <a:xfrm>
                  <a:off x="1312200" y="21415320"/>
                  <a:ext cx="4229280" cy="1981440"/>
                </a:xfrm>
                <a:prstGeom prst="rect">
                  <a:avLst/>
                </a:prstGeom>
                <a:ln>
                  <a:noFill/>
                </a:ln>
              </p:spPr>
            </p:pic>
            <p:pic>
              <p:nvPicPr>
                <p:cNvPr id="78" name="" descr=""/>
                <p:cNvPicPr/>
                <p:nvPr/>
              </p:nvPicPr>
              <p:blipFill>
                <a:blip r:embed="rId12"/>
                <a:srcRect l="47722" t="0" r="0" b="75363"/>
                <a:stretch/>
              </p:blipFill>
              <p:spPr>
                <a:xfrm>
                  <a:off x="5670360" y="21152880"/>
                  <a:ext cx="4165200" cy="2389320"/>
                </a:xfrm>
                <a:prstGeom prst="rect">
                  <a:avLst/>
                </a:prstGeom>
                <a:ln>
                  <a:noFill/>
                </a:ln>
              </p:spPr>
            </p:pic>
            <p:sp>
              <p:nvSpPr>
                <p:cNvPr id="79" name="CustomShape 30"/>
                <p:cNvSpPr/>
                <p:nvPr/>
              </p:nvSpPr>
              <p:spPr>
                <a:xfrm>
                  <a:off x="3178080" y="30808440"/>
                  <a:ext cx="6782400" cy="51084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gn="just">
                    <a:lnSpc>
                      <a:spcPct val="100000"/>
                    </a:lnSpc>
                  </a:pPr>
                  <a:r>
                    <a:rPr b="0" lang="en-GB" sz="2000" spc="-1" strike="noStrike">
                      <a:solidFill>
                        <a:srgbClr val="000000"/>
                      </a:solidFill>
                      <a:latin typeface="Arial;Helvetica"/>
                      <a:ea typeface="DejaVu Sans"/>
                    </a:rPr>
                    <a:t>Fig. 3. ICNC colum burden and zonal mean cross-sections.</a:t>
                  </a:r>
                  <a:endParaRPr b="0" lang="en-GB" sz="2000" spc="-1" strike="noStrike">
                    <a:latin typeface="Arial"/>
                  </a:endParaRPr>
                </a:p>
              </p:txBody>
            </p:sp>
            <p:sp>
              <p:nvSpPr>
                <p:cNvPr id="80" name="CustomShape 31"/>
                <p:cNvSpPr/>
                <p:nvPr/>
              </p:nvSpPr>
              <p:spPr>
                <a:xfrm>
                  <a:off x="1332000" y="21343320"/>
                  <a:ext cx="3275280" cy="21996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nSpc>
                      <a:spcPct val="100000"/>
                    </a:lnSpc>
                  </a:pPr>
                  <a:r>
                    <a:rPr b="1" lang="en-GB" sz="1800" spc="-1" strike="noStrike">
                      <a:solidFill>
                        <a:srgbClr val="000000"/>
                      </a:solidFill>
                      <a:latin typeface="Arial"/>
                      <a:ea typeface="DejaVu Sans"/>
                    </a:rPr>
                    <a:t>a. Meyers</a:t>
                  </a:r>
                  <a:endParaRPr b="0" lang="en-GB" sz="1800" spc="-1" strike="noStrike">
                    <a:latin typeface="Arial"/>
                  </a:endParaRPr>
                </a:p>
              </p:txBody>
            </p:sp>
            <p:sp>
              <p:nvSpPr>
                <p:cNvPr id="81" name="CustomShape 32"/>
                <p:cNvSpPr/>
                <p:nvPr/>
              </p:nvSpPr>
              <p:spPr>
                <a:xfrm>
                  <a:off x="2196000" y="20925720"/>
                  <a:ext cx="3455280" cy="601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a:ea typeface="DejaVu Sans"/>
                    </a:rPr>
                    <a:t>ICNC column burden</a:t>
                  </a:r>
                  <a:endParaRPr b="0" lang="en-GB" sz="1800" spc="-1" strike="noStrike">
                    <a:latin typeface="Arial"/>
                  </a:endParaRPr>
                </a:p>
              </p:txBody>
            </p:sp>
            <p:sp>
              <p:nvSpPr>
                <p:cNvPr id="82" name="CustomShape 33"/>
                <p:cNvSpPr/>
                <p:nvPr/>
              </p:nvSpPr>
              <p:spPr>
                <a:xfrm>
                  <a:off x="1332000" y="23655240"/>
                  <a:ext cx="3275280" cy="21996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nSpc>
                      <a:spcPct val="100000"/>
                    </a:lnSpc>
                  </a:pPr>
                  <a:r>
                    <a:rPr b="1" lang="en-GB" sz="1800" spc="-1" strike="noStrike">
                      <a:solidFill>
                        <a:srgbClr val="000000"/>
                      </a:solidFill>
                      <a:latin typeface="Arial"/>
                      <a:ea typeface="DejaVu Sans"/>
                    </a:rPr>
                    <a:t>c. H+W+RaFSIPv2</a:t>
                  </a:r>
                  <a:endParaRPr b="0" lang="en-GB" sz="1800" spc="-1" strike="noStrike">
                    <a:latin typeface="Arial"/>
                  </a:endParaRPr>
                </a:p>
              </p:txBody>
            </p:sp>
            <p:sp>
              <p:nvSpPr>
                <p:cNvPr id="83" name="CustomShape 34"/>
                <p:cNvSpPr/>
                <p:nvPr/>
              </p:nvSpPr>
              <p:spPr>
                <a:xfrm>
                  <a:off x="1332000" y="26067240"/>
                  <a:ext cx="3275280" cy="21996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nSpc>
                      <a:spcPct val="100000"/>
                    </a:lnSpc>
                  </a:pPr>
                  <a:r>
                    <a:rPr b="1" lang="en-GB" sz="1800" spc="-1" strike="noStrike">
                      <a:solidFill>
                        <a:srgbClr val="000000"/>
                      </a:solidFill>
                      <a:latin typeface="Arial"/>
                      <a:ea typeface="DejaVu Sans"/>
                    </a:rPr>
                    <a:t>e. H+W</a:t>
                  </a:r>
                  <a:endParaRPr b="0" lang="en-GB" sz="1800" spc="-1" strike="noStrike">
                    <a:latin typeface="Arial"/>
                  </a:endParaRPr>
                </a:p>
              </p:txBody>
            </p:sp>
            <p:sp>
              <p:nvSpPr>
                <p:cNvPr id="84" name="CustomShape 35"/>
                <p:cNvSpPr/>
                <p:nvPr/>
              </p:nvSpPr>
              <p:spPr>
                <a:xfrm>
                  <a:off x="1260000" y="28515240"/>
                  <a:ext cx="4139280" cy="21996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nSpc>
                      <a:spcPct val="100000"/>
                    </a:lnSpc>
                  </a:pPr>
                  <a:r>
                    <a:rPr b="1" lang="en-GB" sz="1500" spc="-1" strike="noStrike">
                      <a:solidFill>
                        <a:srgbClr val="000000"/>
                      </a:solidFill>
                      <a:latin typeface="Arial"/>
                      <a:ea typeface="DejaVu Sans"/>
                    </a:rPr>
                    <a:t>g. (H+W+RaFSIPv2 + H+W) / H+W+RaFSIPv2</a:t>
                  </a:r>
                  <a:endParaRPr b="0" lang="en-GB" sz="1500" spc="-1" strike="noStrike">
                    <a:latin typeface="Arial"/>
                  </a:endParaRPr>
                </a:p>
              </p:txBody>
            </p:sp>
            <p:sp>
              <p:nvSpPr>
                <p:cNvPr id="85" name="CustomShape 36"/>
                <p:cNvSpPr/>
                <p:nvPr/>
              </p:nvSpPr>
              <p:spPr>
                <a:xfrm>
                  <a:off x="6660000" y="20925720"/>
                  <a:ext cx="2051280" cy="421200"/>
                </a:xfrm>
                <a:prstGeom prst="rect">
                  <a:avLst/>
                </a:prstGeom>
                <a:solidFill>
                  <a:srgbClr val="ffffff"/>
                </a:solid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a:ea typeface="DejaVu Sans"/>
                    </a:rPr>
                    <a:t>ICNC zonal mean</a:t>
                  </a:r>
                  <a:endParaRPr b="0" lang="en-GB" sz="1800" spc="-1" strike="noStrike">
                    <a:latin typeface="Arial"/>
                  </a:endParaRPr>
                </a:p>
              </p:txBody>
            </p:sp>
          </p:grpSp>
          <p:sp>
            <p:nvSpPr>
              <p:cNvPr id="86" name="CustomShape 37"/>
              <p:cNvSpPr/>
              <p:nvPr/>
            </p:nvSpPr>
            <p:spPr>
              <a:xfrm>
                <a:off x="6984000" y="23472000"/>
                <a:ext cx="1511280" cy="215280"/>
              </a:xfrm>
              <a:prstGeom prst="rect">
                <a:avLst/>
              </a:prstGeom>
              <a:solidFill>
                <a:srgbClr val="ffffff"/>
              </a:solidFill>
              <a:ln>
                <a:solidFill>
                  <a:srgbClr val="ffffff"/>
                </a:solidFill>
              </a:ln>
            </p:spPr>
            <p:style>
              <a:lnRef idx="0"/>
              <a:fillRef idx="0"/>
              <a:effectRef idx="0"/>
              <a:fontRef idx="minor"/>
            </p:style>
          </p:sp>
          <p:sp>
            <p:nvSpPr>
              <p:cNvPr id="87" name="CustomShape 38"/>
              <p:cNvSpPr/>
              <p:nvPr/>
            </p:nvSpPr>
            <p:spPr>
              <a:xfrm>
                <a:off x="6984000" y="25884000"/>
                <a:ext cx="1511280" cy="215280"/>
              </a:xfrm>
              <a:prstGeom prst="rect">
                <a:avLst/>
              </a:prstGeom>
              <a:solidFill>
                <a:srgbClr val="ffffff"/>
              </a:solidFill>
              <a:ln>
                <a:solidFill>
                  <a:srgbClr val="ffffff"/>
                </a:solidFill>
              </a:ln>
            </p:spPr>
            <p:style>
              <a:lnRef idx="0"/>
              <a:fillRef idx="0"/>
              <a:effectRef idx="0"/>
              <a:fontRef idx="minor"/>
            </p:style>
          </p:sp>
          <p:sp>
            <p:nvSpPr>
              <p:cNvPr id="88" name="CustomShape 39"/>
              <p:cNvSpPr/>
              <p:nvPr/>
            </p:nvSpPr>
            <p:spPr>
              <a:xfrm>
                <a:off x="6984000" y="28296000"/>
                <a:ext cx="1511280" cy="215280"/>
              </a:xfrm>
              <a:prstGeom prst="rect">
                <a:avLst/>
              </a:prstGeom>
              <a:solidFill>
                <a:srgbClr val="ffffff"/>
              </a:solidFill>
              <a:ln>
                <a:solidFill>
                  <a:srgbClr val="ffffff"/>
                </a:solidFill>
              </a:ln>
            </p:spPr>
            <p:style>
              <a:lnRef idx="0"/>
              <a:fillRef idx="0"/>
              <a:effectRef idx="0"/>
              <a:fontRef idx="minor"/>
            </p:style>
          </p:sp>
        </p:grpSp>
        <p:sp>
          <p:nvSpPr>
            <p:cNvPr id="89" name="CustomShape 40"/>
            <p:cNvSpPr/>
            <p:nvPr/>
          </p:nvSpPr>
          <p:spPr>
            <a:xfrm>
              <a:off x="6264000" y="21361680"/>
              <a:ext cx="1511280" cy="345600"/>
            </a:xfrm>
            <a:prstGeom prst="rect">
              <a:avLst/>
            </a:prstGeom>
            <a:noFill/>
            <a:ln>
              <a:noFill/>
            </a:ln>
          </p:spPr>
          <p:style>
            <a:lnRef idx="0"/>
            <a:fillRef idx="0"/>
            <a:effectRef idx="0"/>
            <a:fontRef idx="minor"/>
          </p:style>
          <p:txBody>
            <a:bodyPr lIns="90000" rIns="90000" tIns="45000" bIns="45000">
              <a:noAutofit/>
            </a:bodyPr>
            <a:p>
              <a:pPr>
                <a:lnSpc>
                  <a:spcPct val="100000"/>
                </a:lnSpc>
              </a:pPr>
              <a:r>
                <a:rPr b="1" lang="en-GB" sz="1800" spc="-1" strike="noStrike">
                  <a:solidFill>
                    <a:srgbClr val="000000"/>
                  </a:solidFill>
                  <a:latin typeface="Arial"/>
                  <a:ea typeface="DejaVu Sans"/>
                </a:rPr>
                <a:t>b</a:t>
              </a:r>
              <a:endParaRPr b="0" lang="en-GB" sz="1800" spc="-1" strike="noStrike">
                <a:latin typeface="Arial"/>
              </a:endParaRPr>
            </a:p>
          </p:txBody>
        </p:sp>
        <p:sp>
          <p:nvSpPr>
            <p:cNvPr id="90" name="CustomShape 41"/>
            <p:cNvSpPr/>
            <p:nvPr/>
          </p:nvSpPr>
          <p:spPr>
            <a:xfrm>
              <a:off x="6264000" y="23701680"/>
              <a:ext cx="1511280" cy="345600"/>
            </a:xfrm>
            <a:prstGeom prst="rect">
              <a:avLst/>
            </a:prstGeom>
            <a:noFill/>
            <a:ln>
              <a:noFill/>
            </a:ln>
          </p:spPr>
          <p:style>
            <a:lnRef idx="0"/>
            <a:fillRef idx="0"/>
            <a:effectRef idx="0"/>
            <a:fontRef idx="minor"/>
          </p:style>
          <p:txBody>
            <a:bodyPr lIns="90000" rIns="90000" tIns="45000" bIns="45000">
              <a:noAutofit/>
            </a:bodyPr>
            <a:p>
              <a:pPr>
                <a:lnSpc>
                  <a:spcPct val="100000"/>
                </a:lnSpc>
              </a:pPr>
              <a:r>
                <a:rPr b="1" lang="en-GB" sz="1800" spc="-1" strike="noStrike">
                  <a:solidFill>
                    <a:srgbClr val="000000"/>
                  </a:solidFill>
                  <a:latin typeface="Arial"/>
                  <a:ea typeface="DejaVu Sans"/>
                </a:rPr>
                <a:t>d</a:t>
              </a:r>
              <a:endParaRPr b="0" lang="en-GB" sz="1800" spc="-1" strike="noStrike">
                <a:latin typeface="Arial"/>
              </a:endParaRPr>
            </a:p>
          </p:txBody>
        </p:sp>
        <p:sp>
          <p:nvSpPr>
            <p:cNvPr id="91" name="CustomShape 42"/>
            <p:cNvSpPr/>
            <p:nvPr/>
          </p:nvSpPr>
          <p:spPr>
            <a:xfrm>
              <a:off x="6264000" y="26113680"/>
              <a:ext cx="1511280" cy="345600"/>
            </a:xfrm>
            <a:prstGeom prst="rect">
              <a:avLst/>
            </a:prstGeom>
            <a:noFill/>
            <a:ln>
              <a:noFill/>
            </a:ln>
          </p:spPr>
          <p:style>
            <a:lnRef idx="0"/>
            <a:fillRef idx="0"/>
            <a:effectRef idx="0"/>
            <a:fontRef idx="minor"/>
          </p:style>
          <p:txBody>
            <a:bodyPr lIns="90000" rIns="90000" tIns="45000" bIns="45000">
              <a:noAutofit/>
            </a:bodyPr>
            <a:p>
              <a:pPr>
                <a:lnSpc>
                  <a:spcPct val="100000"/>
                </a:lnSpc>
              </a:pPr>
              <a:r>
                <a:rPr b="1" lang="en-GB" sz="1800" spc="-1" strike="noStrike">
                  <a:solidFill>
                    <a:srgbClr val="000000"/>
                  </a:solidFill>
                  <a:latin typeface="Arial"/>
                  <a:ea typeface="DejaVu Sans"/>
                </a:rPr>
                <a:t>f</a:t>
              </a:r>
              <a:endParaRPr b="0" lang="en-GB" sz="1800" spc="-1" strike="noStrike">
                <a:latin typeface="Arial"/>
              </a:endParaRPr>
            </a:p>
          </p:txBody>
        </p:sp>
        <p:sp>
          <p:nvSpPr>
            <p:cNvPr id="92" name="CustomShape 43"/>
            <p:cNvSpPr/>
            <p:nvPr/>
          </p:nvSpPr>
          <p:spPr>
            <a:xfrm>
              <a:off x="6264000" y="28525680"/>
              <a:ext cx="1511280" cy="345600"/>
            </a:xfrm>
            <a:prstGeom prst="rect">
              <a:avLst/>
            </a:prstGeom>
            <a:noFill/>
            <a:ln>
              <a:noFill/>
            </a:ln>
          </p:spPr>
          <p:style>
            <a:lnRef idx="0"/>
            <a:fillRef idx="0"/>
            <a:effectRef idx="0"/>
            <a:fontRef idx="minor"/>
          </p:style>
          <p:txBody>
            <a:bodyPr lIns="90000" rIns="90000" tIns="45000" bIns="45000">
              <a:noAutofit/>
            </a:bodyPr>
            <a:p>
              <a:pPr>
                <a:lnSpc>
                  <a:spcPct val="100000"/>
                </a:lnSpc>
              </a:pPr>
              <a:r>
                <a:rPr b="1" lang="en-GB" sz="1800" spc="-1" strike="noStrike">
                  <a:solidFill>
                    <a:srgbClr val="000000"/>
                  </a:solidFill>
                  <a:latin typeface="Arial"/>
                  <a:ea typeface="DejaVu Sans"/>
                </a:rPr>
                <a:t>h</a:t>
              </a:r>
              <a:endParaRPr b="0" lang="en-GB" sz="1800" spc="-1" strike="noStrike">
                <a:latin typeface="Arial"/>
              </a:endParaRPr>
            </a:p>
          </p:txBody>
        </p:sp>
      </p:grpSp>
      <p:grpSp>
        <p:nvGrpSpPr>
          <p:cNvPr id="93" name="Group 44"/>
          <p:cNvGrpSpPr/>
          <p:nvPr/>
        </p:nvGrpSpPr>
        <p:grpSpPr>
          <a:xfrm>
            <a:off x="23256000" y="19692000"/>
            <a:ext cx="5981400" cy="6817680"/>
            <a:chOff x="23256000" y="19692000"/>
            <a:chExt cx="5981400" cy="6817680"/>
          </a:xfrm>
        </p:grpSpPr>
        <p:grpSp>
          <p:nvGrpSpPr>
            <p:cNvPr id="94" name="Group 45"/>
            <p:cNvGrpSpPr/>
            <p:nvPr/>
          </p:nvGrpSpPr>
          <p:grpSpPr>
            <a:xfrm>
              <a:off x="23256000" y="19692000"/>
              <a:ext cx="5981400" cy="6817680"/>
              <a:chOff x="23256000" y="19692000"/>
              <a:chExt cx="5981400" cy="6817680"/>
            </a:xfrm>
          </p:grpSpPr>
          <p:sp>
            <p:nvSpPr>
              <p:cNvPr id="95" name="CustomShape 46"/>
              <p:cNvSpPr/>
              <p:nvPr/>
            </p:nvSpPr>
            <p:spPr>
              <a:xfrm>
                <a:off x="23256000" y="19692000"/>
                <a:ext cx="5975280" cy="6817680"/>
              </a:xfrm>
              <a:prstGeom prst="rect">
                <a:avLst/>
              </a:prstGeom>
              <a:solidFill>
                <a:srgbClr val="ffffff"/>
              </a:solidFill>
              <a:ln>
                <a:solidFill>
                  <a:srgbClr val="ffffff"/>
                </a:solidFill>
              </a:ln>
            </p:spPr>
            <p:style>
              <a:lnRef idx="0"/>
              <a:fillRef idx="0"/>
              <a:effectRef idx="0"/>
              <a:fontRef idx="minor"/>
            </p:style>
          </p:sp>
          <p:pic>
            <p:nvPicPr>
              <p:cNvPr id="96" name="" descr=""/>
              <p:cNvPicPr/>
              <p:nvPr/>
            </p:nvPicPr>
            <p:blipFill>
              <a:blip r:embed="rId13"/>
              <a:srcRect l="0" t="4928" r="0" b="0"/>
              <a:stretch/>
            </p:blipFill>
            <p:spPr>
              <a:xfrm>
                <a:off x="23364000" y="23400000"/>
                <a:ext cx="2936520" cy="1871280"/>
              </a:xfrm>
              <a:prstGeom prst="rect">
                <a:avLst/>
              </a:prstGeom>
              <a:ln>
                <a:noFill/>
              </a:ln>
            </p:spPr>
          </p:pic>
          <p:pic>
            <p:nvPicPr>
              <p:cNvPr id="97" name="" descr=""/>
              <p:cNvPicPr/>
              <p:nvPr/>
            </p:nvPicPr>
            <p:blipFill>
              <a:blip r:embed="rId14"/>
              <a:srcRect l="0" t="4928" r="0" b="0"/>
              <a:stretch/>
            </p:blipFill>
            <p:spPr>
              <a:xfrm>
                <a:off x="26301240" y="23400000"/>
                <a:ext cx="2936160" cy="1871280"/>
              </a:xfrm>
              <a:prstGeom prst="rect">
                <a:avLst/>
              </a:prstGeom>
              <a:ln>
                <a:noFill/>
              </a:ln>
            </p:spPr>
          </p:pic>
          <p:pic>
            <p:nvPicPr>
              <p:cNvPr id="98" name="" descr=""/>
              <p:cNvPicPr/>
              <p:nvPr/>
            </p:nvPicPr>
            <p:blipFill>
              <a:blip r:embed="rId15"/>
              <a:srcRect l="0" t="6444" r="0" b="0"/>
              <a:stretch/>
            </p:blipFill>
            <p:spPr>
              <a:xfrm>
                <a:off x="26296200" y="21564000"/>
                <a:ext cx="2920320" cy="1841040"/>
              </a:xfrm>
              <a:prstGeom prst="rect">
                <a:avLst/>
              </a:prstGeom>
              <a:ln>
                <a:noFill/>
              </a:ln>
            </p:spPr>
          </p:pic>
          <p:pic>
            <p:nvPicPr>
              <p:cNvPr id="99" name="" descr=""/>
              <p:cNvPicPr/>
              <p:nvPr/>
            </p:nvPicPr>
            <p:blipFill>
              <a:blip r:embed="rId16"/>
              <a:srcRect l="0" t="3806" r="0" b="0"/>
              <a:stretch/>
            </p:blipFill>
            <p:spPr>
              <a:xfrm>
                <a:off x="23382360" y="21528000"/>
                <a:ext cx="2920680" cy="1893240"/>
              </a:xfrm>
              <a:prstGeom prst="rect">
                <a:avLst/>
              </a:prstGeom>
              <a:ln>
                <a:noFill/>
              </a:ln>
            </p:spPr>
          </p:pic>
          <p:sp>
            <p:nvSpPr>
              <p:cNvPr id="100" name="CustomShape 47"/>
              <p:cNvSpPr/>
              <p:nvPr/>
            </p:nvSpPr>
            <p:spPr>
              <a:xfrm>
                <a:off x="23472000" y="25261200"/>
                <a:ext cx="5759280" cy="116208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gn="just">
                  <a:lnSpc>
                    <a:spcPct val="100000"/>
                  </a:lnSpc>
                </a:pPr>
                <a:r>
                  <a:rPr b="0" lang="en-GB" sz="1800" spc="-1" strike="noStrike">
                    <a:solidFill>
                      <a:srgbClr val="1c1c1c"/>
                    </a:solidFill>
                    <a:latin typeface="Arial;Helvetica"/>
                    <a:ea typeface="DejaVu Sans"/>
                  </a:rPr>
                  <a:t>Fig. 4. a) Total cloud cover, b) LWP and c) IWP zonal </a:t>
                </a:r>
                <a:endParaRPr b="0" lang="en-GB" sz="1800" spc="-1" strike="noStrike">
                  <a:latin typeface="Arial"/>
                </a:endParaRPr>
              </a:p>
              <a:p>
                <a:pPr algn="just">
                  <a:lnSpc>
                    <a:spcPct val="100000"/>
                  </a:lnSpc>
                </a:pPr>
                <a:r>
                  <a:rPr b="0" lang="en-GB" sz="1800" spc="-1" strike="noStrike">
                    <a:solidFill>
                      <a:srgbClr val="1c1c1c"/>
                    </a:solidFill>
                    <a:latin typeface="Arial;Helvetica"/>
                    <a:ea typeface="DejaVu Sans"/>
                  </a:rPr>
                  <a:t>means. d) TOA and e) surface CRE radiative balances</a:t>
                </a:r>
                <a:endParaRPr b="0" lang="en-GB" sz="1800" spc="-1" strike="noStrike">
                  <a:latin typeface="Arial"/>
                </a:endParaRPr>
              </a:p>
              <a:p>
                <a:pPr algn="just">
                  <a:lnSpc>
                    <a:spcPct val="100000"/>
                  </a:lnSpc>
                </a:pPr>
                <a:r>
                  <a:rPr b="0" lang="en-GB" sz="1800" spc="-1" strike="noStrike">
                    <a:solidFill>
                      <a:srgbClr val="1c1c1c"/>
                    </a:solidFill>
                    <a:latin typeface="Arial;Helvetica"/>
                    <a:ea typeface="DejaVu Sans"/>
                  </a:rPr>
                  <a:t>differences with CERES-EBAF obs. zonal means.</a:t>
                </a:r>
                <a:endParaRPr b="0" lang="en-GB" sz="1800" spc="-1" strike="noStrike">
                  <a:latin typeface="Arial"/>
                </a:endParaRPr>
              </a:p>
            </p:txBody>
          </p:sp>
          <p:pic>
            <p:nvPicPr>
              <p:cNvPr id="101" name="" descr=""/>
              <p:cNvPicPr/>
              <p:nvPr/>
            </p:nvPicPr>
            <p:blipFill>
              <a:blip r:embed="rId17"/>
              <a:srcRect l="0" t="4490" r="0" b="0"/>
              <a:stretch/>
            </p:blipFill>
            <p:spPr>
              <a:xfrm>
                <a:off x="26308800" y="19692000"/>
                <a:ext cx="2896200" cy="1879920"/>
              </a:xfrm>
              <a:prstGeom prst="rect">
                <a:avLst/>
              </a:prstGeom>
              <a:ln>
                <a:noFill/>
              </a:ln>
            </p:spPr>
          </p:pic>
          <p:pic>
            <p:nvPicPr>
              <p:cNvPr id="102" name="" descr=""/>
              <p:cNvPicPr/>
              <p:nvPr/>
            </p:nvPicPr>
            <p:blipFill>
              <a:blip r:embed="rId18"/>
              <a:srcRect l="9375" t="62730" r="64355" b="11024"/>
              <a:stretch/>
            </p:blipFill>
            <p:spPr>
              <a:xfrm>
                <a:off x="23523840" y="19764000"/>
                <a:ext cx="2712240" cy="1727280"/>
              </a:xfrm>
              <a:prstGeom prst="rect">
                <a:avLst/>
              </a:prstGeom>
              <a:ln>
                <a:noFill/>
              </a:ln>
            </p:spPr>
          </p:pic>
          <p:sp>
            <p:nvSpPr>
              <p:cNvPr id="103" name="CustomShape 48"/>
              <p:cNvSpPr/>
              <p:nvPr/>
            </p:nvSpPr>
            <p:spPr>
              <a:xfrm>
                <a:off x="26577720" y="20844000"/>
                <a:ext cx="2473560" cy="503280"/>
              </a:xfrm>
              <a:prstGeom prst="rect">
                <a:avLst/>
              </a:prstGeom>
              <a:solidFill>
                <a:srgbClr val="ffffff"/>
              </a:solidFill>
              <a:ln>
                <a:noFill/>
              </a:ln>
            </p:spPr>
            <p:style>
              <a:lnRef idx="0"/>
              <a:fillRef idx="0"/>
              <a:effectRef idx="0"/>
              <a:fontRef idx="minor"/>
            </p:style>
            <p:txBody>
              <a:bodyPr lIns="90000" rIns="90000" tIns="45000" bIns="45000" anchor="b">
                <a:noAutofit/>
              </a:bodyPr>
              <a:p>
                <a:pPr>
                  <a:lnSpc>
                    <a:spcPct val="100000"/>
                  </a:lnSpc>
                </a:pPr>
                <a:r>
                  <a:rPr b="1" lang="en-GB" sz="1800" spc="-1" strike="noStrike">
                    <a:solidFill>
                      <a:srgbClr val="000000"/>
                    </a:solidFill>
                    <a:latin typeface="Arial"/>
                    <a:ea typeface="DejaVu Sans"/>
                  </a:rPr>
                  <a:t>a. Total cloud cover</a:t>
                </a:r>
                <a:endParaRPr b="0" lang="en-GB" sz="1800" spc="-1" strike="noStrike">
                  <a:latin typeface="Arial"/>
                </a:endParaRPr>
              </a:p>
            </p:txBody>
          </p:sp>
          <p:sp>
            <p:nvSpPr>
              <p:cNvPr id="104" name="CustomShape 49"/>
              <p:cNvSpPr/>
              <p:nvPr/>
            </p:nvSpPr>
            <p:spPr>
              <a:xfrm>
                <a:off x="23688000" y="21672000"/>
                <a:ext cx="2555280" cy="503280"/>
              </a:xfrm>
              <a:prstGeom prst="rect">
                <a:avLst/>
              </a:prstGeom>
              <a:solidFill>
                <a:srgbClr val="ffffff"/>
              </a:solidFill>
              <a:ln>
                <a:noFill/>
              </a:ln>
            </p:spPr>
            <p:style>
              <a:lnRef idx="0"/>
              <a:fillRef idx="0"/>
              <a:effectRef idx="0"/>
              <a:fontRef idx="minor"/>
            </p:style>
            <p:txBody>
              <a:bodyPr lIns="90000" rIns="90000" tIns="45000" bIns="45000">
                <a:noAutofit/>
              </a:bodyPr>
              <a:p>
                <a:pPr>
                  <a:lnSpc>
                    <a:spcPct val="100000"/>
                  </a:lnSpc>
                </a:pPr>
                <a:r>
                  <a:rPr b="1" lang="en-GB" sz="1800" spc="-1" strike="noStrike">
                    <a:solidFill>
                      <a:srgbClr val="000000"/>
                    </a:solidFill>
                    <a:latin typeface="Arial"/>
                    <a:ea typeface="DejaVu Sans"/>
                  </a:rPr>
                  <a:t>b. LWP</a:t>
                </a:r>
                <a:endParaRPr b="0" lang="en-GB" sz="1800" spc="-1" strike="noStrike">
                  <a:latin typeface="Arial"/>
                </a:endParaRPr>
              </a:p>
            </p:txBody>
          </p:sp>
          <p:sp>
            <p:nvSpPr>
              <p:cNvPr id="105" name="CustomShape 50"/>
              <p:cNvSpPr/>
              <p:nvPr/>
            </p:nvSpPr>
            <p:spPr>
              <a:xfrm>
                <a:off x="26650080" y="21672000"/>
                <a:ext cx="2473560" cy="503280"/>
              </a:xfrm>
              <a:prstGeom prst="rect">
                <a:avLst/>
              </a:prstGeom>
              <a:solidFill>
                <a:srgbClr val="ffffff"/>
              </a:solidFill>
              <a:ln>
                <a:noFill/>
              </a:ln>
            </p:spPr>
            <p:style>
              <a:lnRef idx="0"/>
              <a:fillRef idx="0"/>
              <a:effectRef idx="0"/>
              <a:fontRef idx="minor"/>
            </p:style>
            <p:txBody>
              <a:bodyPr lIns="90000" rIns="90000" tIns="45000" bIns="45000">
                <a:noAutofit/>
              </a:bodyPr>
              <a:p>
                <a:pPr>
                  <a:lnSpc>
                    <a:spcPct val="100000"/>
                  </a:lnSpc>
                </a:pPr>
                <a:r>
                  <a:rPr b="1" lang="en-GB" sz="1800" spc="-1" strike="noStrike">
                    <a:solidFill>
                      <a:srgbClr val="000000"/>
                    </a:solidFill>
                    <a:latin typeface="Arial"/>
                    <a:ea typeface="DejaVu Sans"/>
                  </a:rPr>
                  <a:t>c. IWP</a:t>
                </a:r>
                <a:endParaRPr b="0" lang="en-GB" sz="1800" spc="-1" strike="noStrike">
                  <a:latin typeface="Arial"/>
                </a:endParaRPr>
              </a:p>
            </p:txBody>
          </p:sp>
          <p:sp>
            <p:nvSpPr>
              <p:cNvPr id="106" name="CustomShape 51"/>
              <p:cNvSpPr/>
              <p:nvPr/>
            </p:nvSpPr>
            <p:spPr>
              <a:xfrm>
                <a:off x="24336000" y="23508000"/>
                <a:ext cx="1897560" cy="503280"/>
              </a:xfrm>
              <a:prstGeom prst="rect">
                <a:avLst/>
              </a:prstGeom>
              <a:solidFill>
                <a:srgbClr val="ffffff"/>
              </a:solidFill>
              <a:ln>
                <a:noFill/>
              </a:ln>
            </p:spPr>
            <p:style>
              <a:lnRef idx="0"/>
              <a:fillRef idx="0"/>
              <a:effectRef idx="0"/>
              <a:fontRef idx="minor"/>
            </p:style>
            <p:txBody>
              <a:bodyPr lIns="90000" rIns="90000" tIns="45000" bIns="45000">
                <a:noAutofit/>
              </a:bodyPr>
              <a:p>
                <a:pPr>
                  <a:lnSpc>
                    <a:spcPct val="100000"/>
                  </a:lnSpc>
                </a:pPr>
                <a:r>
                  <a:rPr b="1" lang="en-GB" sz="1800" spc="-1" strike="noStrike">
                    <a:solidFill>
                      <a:srgbClr val="000000"/>
                    </a:solidFill>
                    <a:latin typeface="Arial"/>
                    <a:ea typeface="DejaVu Sans"/>
                  </a:rPr>
                  <a:t>d. TOA CRE dif.</a:t>
                </a:r>
                <a:endParaRPr b="0" lang="en-GB" sz="1800" spc="-1" strike="noStrike">
                  <a:latin typeface="Arial"/>
                </a:endParaRPr>
              </a:p>
            </p:txBody>
          </p:sp>
          <p:sp>
            <p:nvSpPr>
              <p:cNvPr id="107" name="CustomShape 52"/>
              <p:cNvSpPr/>
              <p:nvPr/>
            </p:nvSpPr>
            <p:spPr>
              <a:xfrm>
                <a:off x="27252360" y="23508000"/>
                <a:ext cx="1897560" cy="503280"/>
              </a:xfrm>
              <a:prstGeom prst="rect">
                <a:avLst/>
              </a:prstGeom>
              <a:solidFill>
                <a:srgbClr val="ffffff"/>
              </a:solidFill>
              <a:ln>
                <a:noFill/>
              </a:ln>
            </p:spPr>
            <p:style>
              <a:lnRef idx="0"/>
              <a:fillRef idx="0"/>
              <a:effectRef idx="0"/>
              <a:fontRef idx="minor"/>
            </p:style>
            <p:txBody>
              <a:bodyPr lIns="90000" rIns="90000" tIns="45000" bIns="45000">
                <a:noAutofit/>
              </a:bodyPr>
              <a:p>
                <a:pPr>
                  <a:lnSpc>
                    <a:spcPct val="100000"/>
                  </a:lnSpc>
                </a:pPr>
                <a:r>
                  <a:rPr b="1" lang="en-GB" sz="1800" spc="-1" strike="noStrike">
                    <a:solidFill>
                      <a:srgbClr val="000000"/>
                    </a:solidFill>
                    <a:latin typeface="Arial"/>
                    <a:ea typeface="DejaVu Sans"/>
                  </a:rPr>
                  <a:t>e. Surf CRE dif.</a:t>
                </a:r>
                <a:endParaRPr b="0" lang="en-GB" sz="1800" spc="-1" strike="noStrike">
                  <a:latin typeface="Arial"/>
                </a:endParaRPr>
              </a:p>
            </p:txBody>
          </p:sp>
        </p:grpSp>
      </p:grpSp>
      <p:sp>
        <p:nvSpPr>
          <p:cNvPr id="108" name="CustomShape 53"/>
          <p:cNvSpPr/>
          <p:nvPr/>
        </p:nvSpPr>
        <p:spPr>
          <a:xfrm>
            <a:off x="19872000" y="32400360"/>
            <a:ext cx="9647640" cy="5759280"/>
          </a:xfrm>
          <a:prstGeom prst="rect">
            <a:avLst/>
          </a:prstGeom>
          <a:solidFill>
            <a:srgbClr val="bbd6ee"/>
          </a:solidFill>
          <a:ln w="9360">
            <a:solidFill>
              <a:srgbClr val="44546a"/>
            </a:solidFill>
            <a:round/>
          </a:ln>
        </p:spPr>
        <p:style>
          <a:lnRef idx="0"/>
          <a:fillRef idx="0"/>
          <a:effectRef idx="0"/>
          <a:fontRef idx="minor"/>
        </p:style>
        <p:txBody>
          <a:bodyPr lIns="90000" rIns="90000" tIns="45000" bIns="45000">
            <a:noAutofit/>
          </a:bodyPr>
          <a:p>
            <a:pPr>
              <a:lnSpc>
                <a:spcPct val="100000"/>
              </a:lnSpc>
            </a:pPr>
            <a:r>
              <a:rPr b="0" lang="en-GB" sz="4500" spc="-1" strike="noStrike">
                <a:solidFill>
                  <a:srgbClr val="355269"/>
                </a:solidFill>
                <a:latin typeface="Arial"/>
                <a:ea typeface="DejaVu Sans"/>
              </a:rPr>
              <a:t>  </a:t>
            </a:r>
            <a:r>
              <a:rPr b="1" lang="en-GB" sz="4500" spc="-1" strike="noStrike">
                <a:solidFill>
                  <a:srgbClr val="355269"/>
                </a:solidFill>
                <a:latin typeface="Arial"/>
                <a:ea typeface="DejaVu Sans"/>
              </a:rPr>
              <a:t>Future developments </a:t>
            </a:r>
            <a:endParaRPr b="0" lang="en-GB" sz="4500" spc="-1" strike="noStrike">
              <a:latin typeface="Arial"/>
            </a:endParaRPr>
          </a:p>
        </p:txBody>
      </p:sp>
      <p:sp>
        <p:nvSpPr>
          <p:cNvPr id="109" name="CustomShape 54"/>
          <p:cNvSpPr/>
          <p:nvPr/>
        </p:nvSpPr>
        <p:spPr>
          <a:xfrm>
            <a:off x="20376000" y="33319080"/>
            <a:ext cx="8856000" cy="4632120"/>
          </a:xfrm>
          <a:prstGeom prst="rect">
            <a:avLst/>
          </a:prstGeom>
          <a:noFill/>
          <a:ln>
            <a:noFill/>
          </a:ln>
        </p:spPr>
        <p:style>
          <a:lnRef idx="0"/>
          <a:fillRef idx="0"/>
          <a:effectRef idx="0"/>
          <a:fontRef idx="minor"/>
        </p:style>
        <p:txBody>
          <a:bodyPr lIns="90000" rIns="90000" tIns="45000" bIns="45000">
            <a:noAutofit/>
          </a:bodyPr>
          <a:p>
            <a:pPr marL="216000" indent="-215640">
              <a:lnSpc>
                <a:spcPct val="100000"/>
              </a:lnSpc>
              <a:spcBef>
                <a:spcPts val="567"/>
              </a:spcBef>
              <a:spcAft>
                <a:spcPts val="567"/>
              </a:spcAft>
              <a:buClr>
                <a:srgbClr val="000000"/>
              </a:buClr>
              <a:buSzPct val="45000"/>
              <a:buFont typeface="Wingdings" charset="2"/>
              <a:buChar char=""/>
            </a:pPr>
            <a:r>
              <a:rPr b="0" lang="en-GB" sz="2800" spc="-1" strike="noStrike">
                <a:solidFill>
                  <a:srgbClr val="333333"/>
                </a:solidFill>
                <a:latin typeface="P t sans"/>
                <a:ea typeface="Noto Sans CJK SC"/>
              </a:rPr>
              <a:t>Implementation of primary biological aerosol particles (</a:t>
            </a:r>
            <a:r>
              <a:rPr b="1" lang="en-GB" sz="2800" spc="-1" strike="noStrike">
                <a:solidFill>
                  <a:srgbClr val="333333"/>
                </a:solidFill>
                <a:latin typeface="P t sans"/>
                <a:ea typeface="Noto Sans CJK SC"/>
              </a:rPr>
              <a:t>PBAPs</a:t>
            </a:r>
            <a:r>
              <a:rPr b="0" lang="en-GB" sz="2800" spc="-1" strike="noStrike">
                <a:solidFill>
                  <a:srgbClr val="333333"/>
                </a:solidFill>
                <a:latin typeface="P t sans"/>
                <a:ea typeface="Noto Sans CJK SC"/>
              </a:rPr>
              <a:t>) in the parameterization framework to better capture their role in ice nucleation.</a:t>
            </a:r>
            <a:endParaRPr b="0" lang="en-GB" sz="2800" spc="-1" strike="noStrike">
              <a:latin typeface="Arial"/>
            </a:endParaRPr>
          </a:p>
          <a:p>
            <a:pPr marL="216000" indent="-215640">
              <a:lnSpc>
                <a:spcPct val="100000"/>
              </a:lnSpc>
              <a:spcBef>
                <a:spcPts val="567"/>
              </a:spcBef>
              <a:spcAft>
                <a:spcPts val="567"/>
              </a:spcAft>
              <a:buClr>
                <a:srgbClr val="000000"/>
              </a:buClr>
              <a:buSzPct val="45000"/>
              <a:buFont typeface="Wingdings" charset="2"/>
              <a:buChar char=""/>
            </a:pPr>
            <a:r>
              <a:rPr b="0" lang="en-GB" sz="2800" spc="-1" strike="noStrike">
                <a:solidFill>
                  <a:srgbClr val="333333"/>
                </a:solidFill>
                <a:latin typeface="P t sans"/>
                <a:ea typeface="Noto Sans CJK SC"/>
              </a:rPr>
              <a:t>Integration of the primary and secondary ice production parameterizations into </a:t>
            </a:r>
            <a:r>
              <a:rPr b="1" lang="en-GB" sz="2800" spc="-1" strike="noStrike">
                <a:solidFill>
                  <a:srgbClr val="333333"/>
                </a:solidFill>
                <a:latin typeface="P t sans"/>
                <a:ea typeface="Noto Sans CJK SC"/>
              </a:rPr>
              <a:t>EC-Earth4</a:t>
            </a:r>
            <a:r>
              <a:rPr b="0" lang="en-GB" sz="2800" spc="-1" strike="noStrike">
                <a:solidFill>
                  <a:srgbClr val="333333"/>
                </a:solidFill>
                <a:latin typeface="P t sans"/>
                <a:ea typeface="Noto Sans CJK SC"/>
              </a:rPr>
              <a:t>, ensuring a comprehensive and physically consistent representation of cloud microphysical processes in the next-generation Earth system model.</a:t>
            </a:r>
            <a:endParaRPr b="0" lang="en-GB"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2263</TotalTime>
  <Application>LibreOffice/6.4.7.2$Linux_X86_64 LibreOffice_project/40$Build-2</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2022-07-25T13:57:25Z</dcterms:created>
  <dc:creator>Microsoft Office User</dc:creator>
  <dc:description/>
  <dc:language>en-GB</dc:language>
  <cp:lastModifiedBy>Montse Costa Surós</cp:lastModifiedBy>
  <dcterms:modified xsi:type="dcterms:W3CDTF">2025-02-06T22:41:38Z</dcterms:modified>
  <cp:revision>73</cp:revision>
  <dc:subject/>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1</vt:i4>
  </property>
  <property fmtid="{D5CDD505-2E9C-101B-9397-08002B2CF9AE}" pid="8" name="PresentationFormat">
    <vt:lpwstr>Papel A3 (297 x 420 mm)</vt:lpwstr>
  </property>
  <property fmtid="{D5CDD505-2E9C-101B-9397-08002B2CF9AE}" pid="9" name="ScaleCrop">
    <vt:bool>0</vt:bool>
  </property>
  <property fmtid="{D5CDD505-2E9C-101B-9397-08002B2CF9AE}" pid="10" name="ShareDoc">
    <vt:bool>0</vt:bool>
  </property>
  <property fmtid="{D5CDD505-2E9C-101B-9397-08002B2CF9AE}" pid="11" name="Slides">
    <vt:i4>1</vt:i4>
  </property>
</Properties>
</file>