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6858000" cx="12192000"/>
  <p:notesSz cx="6858000" cy="9144000"/>
  <p:embeddedFontLst>
    <p:embeddedFont>
      <p:font typeface="Roboto Condensed"/>
      <p:regular r:id="rId33"/>
      <p:bold r:id="rId34"/>
      <p:italic r:id="rId35"/>
      <p:boldItalic r:id="rId36"/>
    </p:embeddedFont>
    <p:embeddedFont>
      <p:font typeface="Quattrocento Sans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547">
          <p15:clr>
            <a:srgbClr val="FBAE40"/>
          </p15:clr>
        </p15:guide>
        <p15:guide id="2" pos="5133">
          <p15:clr>
            <a:srgbClr val="FBAE40"/>
          </p15:clr>
        </p15:guide>
        <p15:guide id="3" orient="horz" pos="1495">
          <p15:clr>
            <a:srgbClr val="FBAE40"/>
          </p15:clr>
        </p15:guide>
        <p15:guide id="4" orient="horz" pos="3264">
          <p15:clr>
            <a:srgbClr val="FBAE40"/>
          </p15:clr>
        </p15:guide>
        <p15:guide id="5" pos="25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82EF4F5-86D6-4340-9C86-A93F0688A344}">
  <a:tblStyle styleId="{382EF4F5-86D6-4340-9C86-A93F0688A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50164F90-0D6A-4542-A807-740C20DEE512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547"/>
        <p:guide pos="5133"/>
        <p:guide pos="1495" orient="horz"/>
        <p:guide pos="3264" orient="horz"/>
        <p:guide pos="257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QuattrocentoSans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obotoCondensed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obotoCondensed-italic.fntdata"/><Relationship Id="rId12" Type="http://schemas.openxmlformats.org/officeDocument/2006/relationships/slide" Target="slides/slide6.xml"/><Relationship Id="rId34" Type="http://schemas.openxmlformats.org/officeDocument/2006/relationships/font" Target="fonts/RobotoCondensed-bold.fntdata"/><Relationship Id="rId15" Type="http://schemas.openxmlformats.org/officeDocument/2006/relationships/slide" Target="slides/slide9.xml"/><Relationship Id="rId37" Type="http://schemas.openxmlformats.org/officeDocument/2006/relationships/font" Target="fonts/QuattrocentoSans-regular.fntdata"/><Relationship Id="rId14" Type="http://schemas.openxmlformats.org/officeDocument/2006/relationships/slide" Target="slides/slide8.xml"/><Relationship Id="rId36" Type="http://schemas.openxmlformats.org/officeDocument/2006/relationships/font" Target="fonts/RobotoCondensed-boldItalic.fntdata"/><Relationship Id="rId17" Type="http://schemas.openxmlformats.org/officeDocument/2006/relationships/slide" Target="slides/slide11.xml"/><Relationship Id="rId39" Type="http://schemas.openxmlformats.org/officeDocument/2006/relationships/font" Target="fonts/QuattrocentoSans-italic.fntdata"/><Relationship Id="rId16" Type="http://schemas.openxmlformats.org/officeDocument/2006/relationships/slide" Target="slides/slide10.xml"/><Relationship Id="rId38" Type="http://schemas.openxmlformats.org/officeDocument/2006/relationships/font" Target="fonts/QuattrocentoSans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1e93f6749ed_0_1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" name="Google Shape;21;g1e93f6749ed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c5ad36f3a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3c5ad36f3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af493da112_1_5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3af493da112_1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af493da112_1_6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g3af493da112_1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af8c15cbd7_0_1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g3af8c15cbd7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a-ES"/>
              <a:t>Himalayas prediction years 2004, 2005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c5ad36f3a0_0_2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3c5ad36f3a0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a-ES"/>
              <a:t>Himalayas prediction years 2004, 2005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af493da112_1_7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g3af493da112_1_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c5ad36f3a0_0_1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3c5ad36f3a0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a-ES"/>
              <a:t>Himalayas prediction years 2004, 2005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c5ad36f3a0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g3c5ad36f3a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af493da112_1_7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g3af493da112_1_7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a-ES"/>
              <a:t>Himalayas prediction years 2004, 2005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c5ad36f3a0_0_1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g3c5ad36f3a0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a-ES"/>
              <a:t>Himalayas prediction years 2004, 2005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3c5ad36f3a0_0_3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Google Shape;36;g3c5ad36f3a0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c5ad36f3a0_0_2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g3c5ad36f3a0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c5ad36f3a0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1" name="Google Shape;291;g3c5ad36f3a0_0_2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c5ad36f3a0_0_2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c5ad36f3a0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c5ad36f3a0_0_1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3c5ad36f3a0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c5ad36f3a0_0_1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3c5ad36f3a0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e93f6749ed_0_1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g1e93f6749ed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e93f6749ed_0_1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g1e93f6749ed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af493da112_1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g3af493da112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af8c15cbd7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g3af8c15cbd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af493da112_1_4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g3af493da112_1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af493da112_1_3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g3af493da112_1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af493da112_1_4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g3af493da112_1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af493da112_1_4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g3af493da112_1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af493da112_1_4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g3af493da112_1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a-ES"/>
              <a:t>Mixed precision for forward pass and computing the loss, not backward pass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2" name="Google Shape;12;p3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3" name="Google Shape;13;p3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+Subtitle+Text_With Bullets">
  <p:cSld name="Title+Subtitle+Text+Image_Whit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idx="1" type="body"/>
          </p:nvPr>
        </p:nvSpPr>
        <p:spPr>
          <a:xfrm>
            <a:off x="699101" y="1300480"/>
            <a:ext cx="5183400" cy="46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24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4"/>
          <p:cNvSpPr txBox="1"/>
          <p:nvPr>
            <p:ph idx="2" type="body"/>
          </p:nvPr>
        </p:nvSpPr>
        <p:spPr>
          <a:xfrm>
            <a:off x="699101" y="550419"/>
            <a:ext cx="101406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4"/>
          <p:cNvSpPr txBox="1"/>
          <p:nvPr/>
        </p:nvSpPr>
        <p:spPr>
          <a:xfrm>
            <a:off x="11097087" y="6264678"/>
            <a:ext cx="8091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DB77"/>
              </a:buClr>
              <a:buSzPts val="900"/>
              <a:buFont typeface="Arial"/>
              <a:buNone/>
            </a:pPr>
            <a:fld id="{00000000-1234-1234-1234-123412341234}" type="slidenum">
              <a:rPr b="1" i="0" lang="ca-ES" sz="900" u="none" cap="none" strike="noStrike">
                <a:solidFill>
                  <a:srgbClr val="14DB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900" u="none" cap="none" strike="noStrike">
              <a:solidFill>
                <a:srgbClr val="14DB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4"/>
          <p:cNvSpPr/>
          <p:nvPr>
            <p:ph idx="3" type="pic"/>
          </p:nvPr>
        </p:nvSpPr>
        <p:spPr>
          <a:xfrm>
            <a:off x="6096000" y="1279525"/>
            <a:ext cx="5397000" cy="4664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0" y="99371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  <a:defRPr b="1" i="0" sz="4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03657" y="1893250"/>
            <a:ext cx="10984800" cy="46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937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937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937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937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937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937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8800" y="6176624"/>
            <a:ext cx="3675602" cy="5617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23.png"/><Relationship Id="rId6" Type="http://schemas.openxmlformats.org/officeDocument/2006/relationships/image" Target="../media/image70.png"/><Relationship Id="rId7" Type="http://schemas.openxmlformats.org/officeDocument/2006/relationships/image" Target="../media/image6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Relationship Id="rId4" Type="http://schemas.openxmlformats.org/officeDocument/2006/relationships/image" Target="../media/image42.png"/><Relationship Id="rId5" Type="http://schemas.openxmlformats.org/officeDocument/2006/relationships/image" Target="../media/image49.png"/><Relationship Id="rId6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Relationship Id="rId4" Type="http://schemas.openxmlformats.org/officeDocument/2006/relationships/image" Target="../media/image54.png"/><Relationship Id="rId5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png"/><Relationship Id="rId4" Type="http://schemas.openxmlformats.org/officeDocument/2006/relationships/image" Target="../media/image33.png"/><Relationship Id="rId5" Type="http://schemas.openxmlformats.org/officeDocument/2006/relationships/image" Target="../media/image39.png"/><Relationship Id="rId6" Type="http://schemas.openxmlformats.org/officeDocument/2006/relationships/image" Target="../media/image7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5.png"/><Relationship Id="rId4" Type="http://schemas.openxmlformats.org/officeDocument/2006/relationships/image" Target="../media/image4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Relationship Id="rId4" Type="http://schemas.openxmlformats.org/officeDocument/2006/relationships/image" Target="../media/image62.png"/><Relationship Id="rId5" Type="http://schemas.openxmlformats.org/officeDocument/2006/relationships/image" Target="../media/image6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41.png"/><Relationship Id="rId13" Type="http://schemas.openxmlformats.org/officeDocument/2006/relationships/image" Target="../media/image10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18.png"/><Relationship Id="rId7" Type="http://schemas.openxmlformats.org/officeDocument/2006/relationships/image" Target="../media/image9.png"/><Relationship Id="rId8" Type="http://schemas.openxmlformats.org/officeDocument/2006/relationships/image" Target="../media/image6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png"/><Relationship Id="rId4" Type="http://schemas.openxmlformats.org/officeDocument/2006/relationships/image" Target="../media/image65.png"/><Relationship Id="rId5" Type="http://schemas.openxmlformats.org/officeDocument/2006/relationships/image" Target="../media/image58.png"/><Relationship Id="rId6" Type="http://schemas.openxmlformats.org/officeDocument/2006/relationships/hyperlink" Target="https://arxiv.org/abs/2504.11171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arxiv.org/abs/2504.11171" TargetMode="External"/><Relationship Id="rId4" Type="http://schemas.openxmlformats.org/officeDocument/2006/relationships/hyperlink" Target="https://arxiv.org/abs/2310.18660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Relationship Id="rId4" Type="http://schemas.openxmlformats.org/officeDocument/2006/relationships/image" Target="../media/image5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Relationship Id="rId4" Type="http://schemas.openxmlformats.org/officeDocument/2006/relationships/image" Target="../media/image71.png"/><Relationship Id="rId5" Type="http://schemas.openxmlformats.org/officeDocument/2006/relationships/image" Target="../media/image6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Relationship Id="rId5" Type="http://schemas.openxmlformats.org/officeDocument/2006/relationships/image" Target="../media/image31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3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17.png"/><Relationship Id="rId5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/>
          <p:nvPr/>
        </p:nvSpPr>
        <p:spPr>
          <a:xfrm>
            <a:off x="4408175" y="-100"/>
            <a:ext cx="7783800" cy="6858000"/>
          </a:xfrm>
          <a:prstGeom prst="rect">
            <a:avLst/>
          </a:prstGeom>
          <a:solidFill>
            <a:srgbClr val="F4EFEF">
              <a:alpha val="7921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6775" y="187550"/>
            <a:ext cx="5601823" cy="8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/>
          <p:nvPr/>
        </p:nvSpPr>
        <p:spPr>
          <a:xfrm>
            <a:off x="4731150" y="1182800"/>
            <a:ext cx="7140000" cy="46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ca-ES" sz="6000">
                <a:solidFill>
                  <a:srgbClr val="213970"/>
                </a:solidFill>
                <a:latin typeface="Calibri"/>
                <a:ea typeface="Calibri"/>
                <a:cs typeface="Calibri"/>
                <a:sym typeface="Calibri"/>
              </a:rPr>
              <a:t>High-Resolution Reconstruction</a:t>
            </a:r>
            <a:endParaRPr b="1" sz="6000">
              <a:solidFill>
                <a:srgbClr val="21397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ca-ES" sz="6000">
                <a:solidFill>
                  <a:srgbClr val="213970"/>
                </a:solidFill>
                <a:latin typeface="Calibri"/>
                <a:ea typeface="Calibri"/>
                <a:cs typeface="Calibri"/>
                <a:sym typeface="Calibri"/>
              </a:rPr>
              <a:t>and Projection of Land Surface Boundary Conditions with ML  </a:t>
            </a:r>
            <a:endParaRPr b="1" sz="6000">
              <a:solidFill>
                <a:srgbClr val="2139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-1750" y="5727000"/>
            <a:ext cx="4333800" cy="842400"/>
          </a:xfrm>
          <a:prstGeom prst="rect">
            <a:avLst/>
          </a:prstGeom>
          <a:solidFill>
            <a:srgbClr val="293C69">
              <a:alpha val="3607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"/>
          <p:cNvSpPr txBox="1"/>
          <p:nvPr/>
        </p:nvSpPr>
        <p:spPr>
          <a:xfrm>
            <a:off x="325975" y="5727000"/>
            <a:ext cx="38409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a-E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Downscaling meeting ESS 16.03.2026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5"/>
          <p:cNvSpPr/>
          <p:nvPr/>
        </p:nvSpPr>
        <p:spPr>
          <a:xfrm>
            <a:off x="4430525" y="6068700"/>
            <a:ext cx="7761600" cy="487500"/>
          </a:xfrm>
          <a:prstGeom prst="rect">
            <a:avLst/>
          </a:prstGeom>
          <a:solidFill>
            <a:srgbClr val="FBF6F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5"/>
          <p:cNvSpPr txBox="1"/>
          <p:nvPr/>
        </p:nvSpPr>
        <p:spPr>
          <a:xfrm>
            <a:off x="4430525" y="6068700"/>
            <a:ext cx="77616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4382"/>
              <a:buFont typeface="Arial"/>
              <a:buNone/>
            </a:pPr>
            <a:r>
              <a:rPr b="1" lang="ca-ES" sz="2543">
                <a:solidFill>
                  <a:srgbClr val="213970"/>
                </a:solidFill>
                <a:latin typeface="Calibri"/>
                <a:ea typeface="Calibri"/>
                <a:cs typeface="Calibri"/>
                <a:sym typeface="Calibri"/>
              </a:rPr>
              <a:t>Amirpasha Mozaffari</a:t>
            </a:r>
            <a:r>
              <a:rPr lang="ca-ES" sz="2543">
                <a:solidFill>
                  <a:srgbClr val="213970"/>
                </a:solidFill>
                <a:latin typeface="Calibri"/>
                <a:ea typeface="Calibri"/>
                <a:cs typeface="Calibri"/>
                <a:sym typeface="Calibri"/>
              </a:rPr>
              <a:t>, Marina Castaño, Ferran Mirabent Rubinat, Amanda Duarte </a:t>
            </a:r>
            <a:endParaRPr sz="2543">
              <a:solidFill>
                <a:srgbClr val="2139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31;p5" title="Picture1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5985" y="4698566"/>
            <a:ext cx="1874168" cy="74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5676" y="2999077"/>
            <a:ext cx="1654774" cy="120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 title="CONCERTO_Color_Black (1)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7300" y="1902963"/>
            <a:ext cx="1911501" cy="67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"/>
          <p:cNvSpPr/>
          <p:nvPr/>
        </p:nvSpPr>
        <p:spPr>
          <a:xfrm>
            <a:off x="465750" y="665450"/>
            <a:ext cx="5465400" cy="4847400"/>
          </a:xfrm>
          <a:prstGeom prst="rect">
            <a:avLst/>
          </a:prstGeom>
          <a:noFill/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4"/>
          <p:cNvSpPr/>
          <p:nvPr/>
        </p:nvSpPr>
        <p:spPr>
          <a:xfrm>
            <a:off x="6182225" y="665450"/>
            <a:ext cx="5525400" cy="4847400"/>
          </a:xfrm>
          <a:prstGeom prst="rect">
            <a:avLst/>
          </a:prstGeom>
          <a:solidFill>
            <a:srgbClr val="F4EFEF">
              <a:alpha val="79610"/>
            </a:srgbClr>
          </a:solidFill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4"/>
          <p:cNvSpPr txBox="1"/>
          <p:nvPr/>
        </p:nvSpPr>
        <p:spPr>
          <a:xfrm>
            <a:off x="686100" y="471100"/>
            <a:ext cx="2248200" cy="540000"/>
          </a:xfrm>
          <a:prstGeom prst="rect">
            <a:avLst/>
          </a:prstGeom>
          <a:solidFill>
            <a:schemeClr val="lt1"/>
          </a:solidFill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ca-ES" sz="2700">
                <a:solidFill>
                  <a:srgbClr val="0023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 v1</a:t>
            </a:r>
            <a:r>
              <a:rPr lang="ca-ES" sz="2700">
                <a:solidFill>
                  <a:srgbClr val="0023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sz="2700">
              <a:solidFill>
                <a:srgbClr val="00234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69" name="Google Shape;169;p14" title="data_scheme_v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900" y="1011100"/>
            <a:ext cx="4446403" cy="43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4" title="unet_high_res_figure2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1725" y="1345550"/>
            <a:ext cx="5102828" cy="33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4"/>
          <p:cNvPicPr preferRelativeResize="0"/>
          <p:nvPr/>
        </p:nvPicPr>
        <p:blipFill rotWithShape="1">
          <a:blip r:embed="rId5">
            <a:alphaModFix/>
          </a:blip>
          <a:srcRect b="17570" l="0" r="0" t="15927"/>
          <a:stretch/>
        </p:blipFill>
        <p:spPr>
          <a:xfrm>
            <a:off x="8776750" y="5560875"/>
            <a:ext cx="1209100" cy="8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67199" y="5598149"/>
            <a:ext cx="1637350" cy="69954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4"/>
          <p:cNvSpPr txBox="1"/>
          <p:nvPr/>
        </p:nvSpPr>
        <p:spPr>
          <a:xfrm>
            <a:off x="465750" y="5606550"/>
            <a:ext cx="813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a-ES" sz="1100"/>
              <a:t>Historical Reconstruction and Future Projection of Land Surface Boundary Conditions A. Mozaffari, et al.,  NeurIPS Tackling Climate Change with Machine Learning workshop, 2025</a:t>
            </a:r>
            <a:endParaRPr i="1"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/>
          <p:nvPr/>
        </p:nvSpPr>
        <p:spPr>
          <a:xfrm>
            <a:off x="6182225" y="515775"/>
            <a:ext cx="5638500" cy="5287800"/>
          </a:xfrm>
          <a:prstGeom prst="rect">
            <a:avLst/>
          </a:prstGeom>
          <a:solidFill>
            <a:srgbClr val="F4EFEF">
              <a:alpha val="79220"/>
            </a:srgbClr>
          </a:solidFill>
          <a:ln cap="flat" cmpd="sng" w="381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5"/>
          <p:cNvSpPr txBox="1"/>
          <p:nvPr/>
        </p:nvSpPr>
        <p:spPr>
          <a:xfrm>
            <a:off x="300575" y="1041475"/>
            <a:ext cx="3082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ca-ES" sz="400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Baselines and Benchmarks</a:t>
            </a:r>
            <a:endParaRPr b="1" i="0" sz="4000" u="none" cap="none" strike="noStrike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15"/>
          <p:cNvCxnSpPr/>
          <p:nvPr/>
        </p:nvCxnSpPr>
        <p:spPr>
          <a:xfrm>
            <a:off x="445025" y="793775"/>
            <a:ext cx="2086800" cy="0"/>
          </a:xfrm>
          <a:prstGeom prst="straightConnector1">
            <a:avLst/>
          </a:prstGeom>
          <a:noFill/>
          <a:ln cap="flat" cmpd="sng" w="38100">
            <a:solidFill>
              <a:srgbClr val="293C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1" name="Google Shape;181;p15"/>
          <p:cNvSpPr txBox="1"/>
          <p:nvPr/>
        </p:nvSpPr>
        <p:spPr>
          <a:xfrm>
            <a:off x="345250" y="2410660"/>
            <a:ext cx="5586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establish a robust benchmark by implementing baseline models for comparison.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5"/>
          <p:cNvSpPr txBox="1"/>
          <p:nvPr/>
        </p:nvSpPr>
        <p:spPr>
          <a:xfrm>
            <a:off x="6725445" y="1774425"/>
            <a:ext cx="4804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Recurrent Neural Network (RNN): 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Standard sequence-based network.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Convolutional RNN: 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Hybrid architecture that integrates convolutional operations.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XGBoost: 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Gradient tree boosting that requires flattened inputs.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.png" id="183" name="Google Shape;18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5100" y="1844872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84" name="Google Shape;18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5100" y="2821912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85" name="Google Shape;18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5100" y="3798937"/>
            <a:ext cx="171450" cy="200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6" name="Google Shape;186;p15"/>
          <p:cNvGraphicFramePr/>
          <p:nvPr/>
        </p:nvGraphicFramePr>
        <p:xfrm>
          <a:off x="351063" y="337978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{382EF4F5-86D6-4340-9C86-A93F0688A344}</a:tableStyleId>
              </a:tblPr>
              <a:tblGrid>
                <a:gridCol w="1379675"/>
                <a:gridCol w="1379675"/>
                <a:gridCol w="1379675"/>
                <a:gridCol w="1379675"/>
              </a:tblGrid>
              <a:tr h="47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-E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UNet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-E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XGBoost (1x1)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-E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XGBoost (8x8)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-E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Accuracy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94.67%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82.32%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85.96%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-E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Macro F1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0.88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0.60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0.76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-E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Weighted F1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0.82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0.86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ca-E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Mean IoU</a:t>
                      </a:r>
                      <a:endParaRPr b="1"/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a-E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0.81</a:t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a-E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0.50</a:t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a-ES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0.62</a:t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397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87" name="Google Shape;1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8825" y="1223425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"/>
          <p:cNvSpPr/>
          <p:nvPr/>
        </p:nvSpPr>
        <p:spPr>
          <a:xfrm>
            <a:off x="4408175" y="-100"/>
            <a:ext cx="7783800" cy="6858000"/>
          </a:xfrm>
          <a:prstGeom prst="rect">
            <a:avLst/>
          </a:prstGeom>
          <a:solidFill>
            <a:srgbClr val="F4EFEF">
              <a:alpha val="79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6"/>
          <p:cNvSpPr txBox="1"/>
          <p:nvPr/>
        </p:nvSpPr>
        <p:spPr>
          <a:xfrm>
            <a:off x="300575" y="1041475"/>
            <a:ext cx="3082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ca-ES" sz="400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Global Inference</a:t>
            </a:r>
            <a:endParaRPr b="1" i="0" sz="4000" u="none" cap="none" strike="noStrike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6"/>
          <p:cNvSpPr txBox="1"/>
          <p:nvPr/>
        </p:nvSpPr>
        <p:spPr>
          <a:xfrm>
            <a:off x="345250" y="2705175"/>
            <a:ext cx="3529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distributed inference pipeline that processes the globe in overlapping 512x512 patches.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5" name="Google Shape;195;p16"/>
          <p:cNvCxnSpPr/>
          <p:nvPr/>
        </p:nvCxnSpPr>
        <p:spPr>
          <a:xfrm>
            <a:off x="445025" y="793775"/>
            <a:ext cx="2086800" cy="0"/>
          </a:xfrm>
          <a:prstGeom prst="straightConnector1">
            <a:avLst/>
          </a:prstGeom>
          <a:noFill/>
          <a:ln cap="flat" cmpd="sng" w="38100">
            <a:solidFill>
              <a:srgbClr val="293C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6" name="Google Shape;196;p16"/>
          <p:cNvSpPr txBox="1"/>
          <p:nvPr/>
        </p:nvSpPr>
        <p:spPr>
          <a:xfrm>
            <a:off x="5794913" y="1551062"/>
            <a:ext cx="5010300" cy="3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Patch Predictions: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world is divided in "tiles" to cover it using 512x512 patches.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Overlapping Patches: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avoid edge artifacts.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Gaussian Window: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Prioritizes center pixels over edges during aggregation.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Distributed Reduction: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Class probabilities are computed across multiple GPUs and then aggregated before taking the final ArgMax.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1000" y="1209475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98" name="Google Shape;19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2438" y="1605237"/>
            <a:ext cx="1238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99" name="Google Shape;19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2438" y="2582243"/>
            <a:ext cx="1238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00" name="Google Shape;20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2438" y="3088077"/>
            <a:ext cx="1238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01" name="Google Shape;20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2438" y="4044452"/>
            <a:ext cx="123825" cy="20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/>
          <p:nvPr/>
        </p:nvSpPr>
        <p:spPr>
          <a:xfrm>
            <a:off x="484350" y="665450"/>
            <a:ext cx="11223300" cy="4847400"/>
          </a:xfrm>
          <a:prstGeom prst="rect">
            <a:avLst/>
          </a:prstGeom>
          <a:noFill/>
          <a:ln cap="flat" cmpd="sng" w="381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17"/>
          <p:cNvPicPr preferRelativeResize="0"/>
          <p:nvPr/>
        </p:nvPicPr>
        <p:blipFill rotWithShape="1">
          <a:blip r:embed="rId3">
            <a:alphaModFix/>
          </a:blip>
          <a:srcRect b="31144" l="0" r="0" t="0"/>
          <a:stretch/>
        </p:blipFill>
        <p:spPr>
          <a:xfrm>
            <a:off x="1774300" y="770813"/>
            <a:ext cx="4740775" cy="463667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7"/>
          <p:cNvSpPr txBox="1"/>
          <p:nvPr/>
        </p:nvSpPr>
        <p:spPr>
          <a:xfrm>
            <a:off x="686100" y="471100"/>
            <a:ext cx="1569000" cy="540000"/>
          </a:xfrm>
          <a:prstGeom prst="rect">
            <a:avLst/>
          </a:prstGeom>
          <a:solidFill>
            <a:schemeClr val="lt1"/>
          </a:solidFill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ca-ES" sz="2700">
                <a:solidFill>
                  <a:srgbClr val="0023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Inference</a:t>
            </a:r>
            <a:endParaRPr sz="2700">
              <a:solidFill>
                <a:srgbClr val="00234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09" name="Google Shape;2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6300" y="816075"/>
            <a:ext cx="3267149" cy="454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7"/>
          <p:cNvSpPr txBox="1"/>
          <p:nvPr/>
        </p:nvSpPr>
        <p:spPr>
          <a:xfrm>
            <a:off x="432400" y="5574000"/>
            <a:ext cx="11404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a-ES" sz="1300">
                <a:solidFill>
                  <a:schemeClr val="dk1"/>
                </a:solidFill>
              </a:rPr>
              <a:t>From “</a:t>
            </a:r>
            <a:r>
              <a:rPr i="1" lang="ca-ES" sz="1300">
                <a:solidFill>
                  <a:schemeClr val="dk1"/>
                </a:solidFill>
              </a:rPr>
              <a:t>AI4Land: A Scalable Deep Learning Framework on MareNostrum5 for High-Resolution Land Surface Boundary Condition Reconstruction,"</a:t>
            </a:r>
            <a:r>
              <a:rPr i="1" lang="ca-ES" sz="1300">
                <a:solidFill>
                  <a:schemeClr val="dk1"/>
                </a:solidFill>
              </a:rPr>
              <a:t> Mozaffari et al.,  i</a:t>
            </a:r>
            <a:r>
              <a:rPr i="1" lang="ca-ES" sz="1300">
                <a:solidFill>
                  <a:schemeClr val="dk1"/>
                </a:solidFill>
              </a:rPr>
              <a:t>Procedia Computer Science  , EuroHPC 2026 to be </a:t>
            </a:r>
            <a:r>
              <a:rPr i="1" lang="ca-ES" sz="1300">
                <a:solidFill>
                  <a:schemeClr val="dk1"/>
                </a:solidFill>
              </a:rPr>
              <a:t>submitted</a:t>
            </a:r>
            <a:r>
              <a:rPr i="1" lang="ca-ES" sz="1300">
                <a:solidFill>
                  <a:schemeClr val="dk1"/>
                </a:solidFill>
              </a:rPr>
              <a:t> by 30.03.2026</a:t>
            </a:r>
            <a:endParaRPr i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/>
          </a:p>
        </p:txBody>
      </p:sp>
      <p:pic>
        <p:nvPicPr>
          <p:cNvPr id="211" name="Google Shape;21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95150" y="5732526"/>
            <a:ext cx="812500" cy="81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"/>
          <p:cNvSpPr/>
          <p:nvPr/>
        </p:nvSpPr>
        <p:spPr>
          <a:xfrm>
            <a:off x="484350" y="665450"/>
            <a:ext cx="11223300" cy="4847400"/>
          </a:xfrm>
          <a:prstGeom prst="rect">
            <a:avLst/>
          </a:prstGeom>
          <a:noFill/>
          <a:ln cap="flat" cmpd="sng" w="381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8"/>
          <p:cNvSpPr txBox="1"/>
          <p:nvPr/>
        </p:nvSpPr>
        <p:spPr>
          <a:xfrm>
            <a:off x="686100" y="471100"/>
            <a:ext cx="1569000" cy="540000"/>
          </a:xfrm>
          <a:prstGeom prst="rect">
            <a:avLst/>
          </a:prstGeom>
          <a:solidFill>
            <a:schemeClr val="lt1"/>
          </a:solidFill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ca-ES" sz="2700">
                <a:solidFill>
                  <a:srgbClr val="0023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Inference</a:t>
            </a:r>
            <a:endParaRPr sz="2700">
              <a:solidFill>
                <a:srgbClr val="00234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8" name="Google Shape;218;p18"/>
          <p:cNvSpPr txBox="1"/>
          <p:nvPr/>
        </p:nvSpPr>
        <p:spPr>
          <a:xfrm>
            <a:off x="484350" y="5631725"/>
            <a:ext cx="966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a-ES" sz="1300">
                <a:solidFill>
                  <a:schemeClr val="dk1"/>
                </a:solidFill>
              </a:rPr>
              <a:t>From “"Historical Reconstruction and Future Projection of LU, LC, and LAI” S. Materia  et al., CMIP7 workshop, Kyoto 2026</a:t>
            </a:r>
            <a:endParaRPr i="1" sz="1300"/>
          </a:p>
        </p:txBody>
      </p:sp>
      <p:pic>
        <p:nvPicPr>
          <p:cNvPr id="219" name="Google Shape;219;p18"/>
          <p:cNvPicPr preferRelativeResize="0"/>
          <p:nvPr/>
        </p:nvPicPr>
        <p:blipFill rotWithShape="1">
          <a:blip r:embed="rId3">
            <a:alphaModFix/>
          </a:blip>
          <a:srcRect b="0" l="0" r="0" t="1961"/>
          <a:stretch/>
        </p:blipFill>
        <p:spPr>
          <a:xfrm>
            <a:off x="2604850" y="740825"/>
            <a:ext cx="3004325" cy="47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8"/>
          <p:cNvPicPr preferRelativeResize="0"/>
          <p:nvPr/>
        </p:nvPicPr>
        <p:blipFill rotWithShape="1">
          <a:blip r:embed="rId4">
            <a:alphaModFix/>
          </a:blip>
          <a:srcRect b="0" l="0" r="0" t="1942"/>
          <a:stretch/>
        </p:blipFill>
        <p:spPr>
          <a:xfrm>
            <a:off x="5673225" y="798550"/>
            <a:ext cx="2933750" cy="462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8"/>
          <p:cNvPicPr preferRelativeResize="0"/>
          <p:nvPr/>
        </p:nvPicPr>
        <p:blipFill rotWithShape="1">
          <a:blip r:embed="rId5">
            <a:alphaModFix/>
          </a:blip>
          <a:srcRect b="0" l="0" r="0" t="2382"/>
          <a:stretch/>
        </p:blipFill>
        <p:spPr>
          <a:xfrm>
            <a:off x="8764150" y="786350"/>
            <a:ext cx="2829400" cy="44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8"/>
          <p:cNvSpPr txBox="1"/>
          <p:nvPr/>
        </p:nvSpPr>
        <p:spPr>
          <a:xfrm>
            <a:off x="641675" y="1313450"/>
            <a:ext cx="19251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900">
                <a:solidFill>
                  <a:schemeClr val="dk1"/>
                </a:solidFill>
              </a:rPr>
              <a:t> </a:t>
            </a:r>
            <a:r>
              <a:rPr lang="ca-ES" sz="1200">
                <a:solidFill>
                  <a:srgbClr val="0D0D0D"/>
                </a:solidFill>
              </a:rPr>
              <a:t>Fraction of urban (top) and forest (bottom) land in each gridbox</a:t>
            </a:r>
            <a:endParaRPr sz="1200">
              <a:solidFill>
                <a:srgbClr val="0D0D0D"/>
              </a:solidFill>
            </a:endParaRPr>
          </a:p>
        </p:txBody>
      </p:sp>
      <p:sp>
        <p:nvSpPr>
          <p:cNvPr id="223" name="Google Shape;223;p18"/>
          <p:cNvSpPr txBox="1"/>
          <p:nvPr/>
        </p:nvSpPr>
        <p:spPr>
          <a:xfrm>
            <a:off x="641675" y="3820600"/>
            <a:ext cx="21249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>
                <a:solidFill>
                  <a:schemeClr val="dk1"/>
                </a:solidFill>
              </a:rPr>
              <a:t>Comparison of upscaled LU data </a:t>
            </a:r>
            <a:r>
              <a:rPr lang="ca-ES" sz="1200">
                <a:solidFill>
                  <a:srgbClr val="0D0D0D"/>
                </a:solidFill>
              </a:rPr>
              <a:t> and </a:t>
            </a:r>
            <a:r>
              <a:rPr lang="ca-ES" sz="1200">
                <a:solidFill>
                  <a:srgbClr val="0D0D0D"/>
                </a:solidFill>
              </a:rPr>
              <a:t> LUH2 (0.25º), </a:t>
            </a:r>
            <a:r>
              <a:rPr lang="ca-ES" sz="1200">
                <a:solidFill>
                  <a:srgbClr val="0D0D0D"/>
                </a:solidFill>
              </a:rPr>
              <a:t>which</a:t>
            </a:r>
            <a:r>
              <a:rPr lang="ca-ES" sz="1200">
                <a:solidFill>
                  <a:srgbClr val="0D0D0D"/>
                </a:solidFill>
              </a:rPr>
              <a:t> is the current standard for ESMs’ land use boundary conditions. </a:t>
            </a:r>
            <a:endParaRPr sz="1200">
              <a:solidFill>
                <a:srgbClr val="0D0D0D"/>
              </a:solidFill>
            </a:endParaRPr>
          </a:p>
        </p:txBody>
      </p:sp>
      <p:pic>
        <p:nvPicPr>
          <p:cNvPr id="224" name="Google Shape;22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26550" y="5631725"/>
            <a:ext cx="1866998" cy="68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9"/>
          <p:cNvSpPr/>
          <p:nvPr/>
        </p:nvSpPr>
        <p:spPr>
          <a:xfrm>
            <a:off x="465750" y="665450"/>
            <a:ext cx="5465400" cy="4847400"/>
          </a:xfrm>
          <a:prstGeom prst="rect">
            <a:avLst/>
          </a:prstGeom>
          <a:noFill/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"/>
              <a:buChar char="●"/>
            </a:pPr>
            <a:r>
              <a:rPr b="1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 Predictors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coarse-resolution (30km) LUH2h data, and 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high-resolution (1km) data for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population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climatic zones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"/>
              <a:buChar char="●"/>
            </a:pPr>
            <a:r>
              <a:rPr b="1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Static Predictors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high-resolution (1km) data for topography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soil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"/>
              <a:buChar char="●"/>
            </a:pPr>
            <a:r>
              <a:rPr b="1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Target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high-resolution (1km) HILDA+ data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"/>
              <a:buChar char="●"/>
            </a:pPr>
            <a:r>
              <a:rPr b="1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Output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1km resolution LU dataset spanning 1850-2100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9"/>
          <p:cNvSpPr/>
          <p:nvPr/>
        </p:nvSpPr>
        <p:spPr>
          <a:xfrm>
            <a:off x="6182225" y="665450"/>
            <a:ext cx="5525400" cy="4847400"/>
          </a:xfrm>
          <a:prstGeom prst="rect">
            <a:avLst/>
          </a:prstGeom>
          <a:solidFill>
            <a:srgbClr val="F4EFEF">
              <a:alpha val="79610"/>
            </a:srgbClr>
          </a:solidFill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9"/>
          <p:cNvSpPr txBox="1"/>
          <p:nvPr/>
        </p:nvSpPr>
        <p:spPr>
          <a:xfrm>
            <a:off x="686099" y="471100"/>
            <a:ext cx="1062000" cy="540000"/>
          </a:xfrm>
          <a:prstGeom prst="rect">
            <a:avLst/>
          </a:prstGeom>
          <a:solidFill>
            <a:schemeClr val="lt1"/>
          </a:solidFill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ca-ES" sz="2700">
                <a:solidFill>
                  <a:srgbClr val="0023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 v2</a:t>
            </a:r>
            <a:endParaRPr b="0" i="0" sz="2700" u="none" cap="none" strike="noStrike">
              <a:solidFill>
                <a:srgbClr val="00234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32" name="Google Shape;2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1200" y="999275"/>
            <a:ext cx="4694676" cy="451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9" title="Legen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0525" y="659200"/>
            <a:ext cx="1591751" cy="140354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9"/>
          <p:cNvSpPr txBox="1"/>
          <p:nvPr/>
        </p:nvSpPr>
        <p:spPr>
          <a:xfrm>
            <a:off x="465750" y="5684700"/>
            <a:ext cx="11311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a-ES" sz="1300">
                <a:solidFill>
                  <a:schemeClr val="dk1"/>
                </a:solidFill>
              </a:rPr>
              <a:t>From “High-Resolution historical reconstruction   and future projection of Land Use Changes," Mozaffari et al.,  in prep for IOP ML Earth </a:t>
            </a:r>
            <a:endParaRPr i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/>
          <p:nvPr/>
        </p:nvSpPr>
        <p:spPr>
          <a:xfrm>
            <a:off x="484350" y="665450"/>
            <a:ext cx="11223300" cy="4847400"/>
          </a:xfrm>
          <a:prstGeom prst="rect">
            <a:avLst/>
          </a:prstGeom>
          <a:noFill/>
          <a:ln cap="flat" cmpd="sng" w="381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0"/>
          <p:cNvSpPr txBox="1"/>
          <p:nvPr/>
        </p:nvSpPr>
        <p:spPr>
          <a:xfrm>
            <a:off x="686100" y="471100"/>
            <a:ext cx="2326500" cy="540000"/>
          </a:xfrm>
          <a:prstGeom prst="rect">
            <a:avLst/>
          </a:prstGeom>
          <a:solidFill>
            <a:schemeClr val="lt1"/>
          </a:solidFill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ca-ES" sz="2700">
                <a:solidFill>
                  <a:srgbClr val="0023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Data Split</a:t>
            </a:r>
            <a:endParaRPr sz="2700">
              <a:solidFill>
                <a:srgbClr val="00234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1" name="Google Shape;241;p20"/>
          <p:cNvSpPr txBox="1"/>
          <p:nvPr/>
        </p:nvSpPr>
        <p:spPr>
          <a:xfrm>
            <a:off x="484350" y="5807975"/>
            <a:ext cx="11311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a-ES" sz="1300">
                <a:solidFill>
                  <a:schemeClr val="dk1"/>
                </a:solidFill>
              </a:rPr>
              <a:t>From “High-Resolution historical reconstruction   and future projection of Land Use Changes," Mozaffari et al.,  in prep for IOP ML Earth </a:t>
            </a:r>
            <a:endParaRPr i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/>
          </a:p>
        </p:txBody>
      </p:sp>
      <p:pic>
        <p:nvPicPr>
          <p:cNvPr id="242" name="Google Shape;242;p20" title="data_split_v1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900" y="1260725"/>
            <a:ext cx="7794824" cy="38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0"/>
          <p:cNvSpPr txBox="1"/>
          <p:nvPr/>
        </p:nvSpPr>
        <p:spPr>
          <a:xfrm>
            <a:off x="8707725" y="1197875"/>
            <a:ext cx="192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300">
                <a:solidFill>
                  <a:schemeClr val="dk1"/>
                </a:solidFill>
              </a:rPr>
              <a:t>Temporal Data Split</a:t>
            </a:r>
            <a:endParaRPr i="1" sz="1300"/>
          </a:p>
        </p:txBody>
      </p:sp>
      <p:pic>
        <p:nvPicPr>
          <p:cNvPr id="244" name="Google Shape;244;p20"/>
          <p:cNvPicPr preferRelativeResize="0"/>
          <p:nvPr/>
        </p:nvPicPr>
        <p:blipFill rotWithShape="1">
          <a:blip r:embed="rId4">
            <a:alphaModFix/>
          </a:blip>
          <a:srcRect b="21838" l="0" r="0" t="57417"/>
          <a:stretch/>
        </p:blipFill>
        <p:spPr>
          <a:xfrm>
            <a:off x="7581250" y="1582775"/>
            <a:ext cx="3995150" cy="79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"/>
          <p:cNvSpPr/>
          <p:nvPr/>
        </p:nvSpPr>
        <p:spPr>
          <a:xfrm>
            <a:off x="465750" y="665450"/>
            <a:ext cx="5465400" cy="4847400"/>
          </a:xfrm>
          <a:prstGeom prst="rect">
            <a:avLst/>
          </a:prstGeom>
          <a:noFill/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●"/>
            </a:pPr>
            <a:r>
              <a:rPr b="1"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R-</a:t>
            </a:r>
            <a:r>
              <a:rPr b="1"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UNet</a:t>
            </a: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256 x 256 pixel images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●"/>
            </a:pPr>
            <a:r>
              <a:rPr b="1"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Inputs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○"/>
            </a:pP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Coarse-resolution Land Use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○"/>
            </a:pP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Elevation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○"/>
            </a:pP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Climatic zones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○"/>
            </a:pP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Population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○"/>
            </a:pP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Soil texture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○"/>
            </a:pP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Masked prior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●"/>
            </a:pPr>
            <a:r>
              <a:rPr b="1"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Embeddings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○"/>
            </a:pP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Categorical variables: climatic zones, prior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●"/>
            </a:pPr>
            <a:r>
              <a:rPr b="1"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○"/>
            </a:pP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High-resolution Land Use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1"/>
          <p:cNvSpPr/>
          <p:nvPr/>
        </p:nvSpPr>
        <p:spPr>
          <a:xfrm>
            <a:off x="6182225" y="665450"/>
            <a:ext cx="5525400" cy="4847400"/>
          </a:xfrm>
          <a:prstGeom prst="rect">
            <a:avLst/>
          </a:prstGeom>
          <a:solidFill>
            <a:srgbClr val="F4EFEF">
              <a:alpha val="79610"/>
            </a:srgbClr>
          </a:solidFill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1"/>
          <p:cNvSpPr txBox="1"/>
          <p:nvPr/>
        </p:nvSpPr>
        <p:spPr>
          <a:xfrm>
            <a:off x="686100" y="471100"/>
            <a:ext cx="2277300" cy="540000"/>
          </a:xfrm>
          <a:prstGeom prst="rect">
            <a:avLst/>
          </a:prstGeom>
          <a:solidFill>
            <a:schemeClr val="lt1"/>
          </a:solidFill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ca-ES" sz="2700">
                <a:solidFill>
                  <a:srgbClr val="0023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Model R-Unet</a:t>
            </a:r>
            <a:endParaRPr sz="2700">
              <a:solidFill>
                <a:srgbClr val="00234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52" name="Google Shape;252;p21" title="iclr_workflow_pipeline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1438" y="1011100"/>
            <a:ext cx="5226977" cy="40656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" name="Google Shape;253;p21"/>
          <p:cNvCxnSpPr/>
          <p:nvPr/>
        </p:nvCxnSpPr>
        <p:spPr>
          <a:xfrm rot="10800000">
            <a:off x="10097575" y="2276025"/>
            <a:ext cx="212700" cy="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4" name="Google Shape;254;p21"/>
          <p:cNvSpPr txBox="1"/>
          <p:nvPr/>
        </p:nvSpPr>
        <p:spPr>
          <a:xfrm>
            <a:off x="465750" y="5662275"/>
            <a:ext cx="11311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a-ES" sz="1300">
                <a:solidFill>
                  <a:schemeClr val="dk1"/>
                </a:solidFill>
              </a:rPr>
              <a:t>From “High-Resolution historical reconstruction   and future projection of Land Use Changes," Mozaffari et al.,  in prep for IOP ML Earth </a:t>
            </a:r>
            <a:endParaRPr i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"/>
          <p:cNvSpPr/>
          <p:nvPr/>
        </p:nvSpPr>
        <p:spPr>
          <a:xfrm>
            <a:off x="484350" y="665450"/>
            <a:ext cx="11223300" cy="4847400"/>
          </a:xfrm>
          <a:prstGeom prst="rect">
            <a:avLst/>
          </a:prstGeom>
          <a:noFill/>
          <a:ln cap="flat" cmpd="sng" w="381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2"/>
          <p:cNvSpPr txBox="1"/>
          <p:nvPr/>
        </p:nvSpPr>
        <p:spPr>
          <a:xfrm>
            <a:off x="686100" y="471100"/>
            <a:ext cx="2326500" cy="540000"/>
          </a:xfrm>
          <a:prstGeom prst="rect">
            <a:avLst/>
          </a:prstGeom>
          <a:solidFill>
            <a:schemeClr val="lt1"/>
          </a:solidFill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ca-ES" sz="2700">
                <a:solidFill>
                  <a:srgbClr val="0023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Sample Output</a:t>
            </a:r>
            <a:endParaRPr sz="2700">
              <a:solidFill>
                <a:srgbClr val="00234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61" name="Google Shape;26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3975" y="724950"/>
            <a:ext cx="4861327" cy="47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2" title="Screenshot 2026-02-23 at 10.33.4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099" y="1156875"/>
            <a:ext cx="4751899" cy="16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2" title="Screenshot 2026-02-23 at 10.34.0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188" y="3138550"/>
            <a:ext cx="5052177" cy="170564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2"/>
          <p:cNvSpPr txBox="1"/>
          <p:nvPr/>
        </p:nvSpPr>
        <p:spPr>
          <a:xfrm>
            <a:off x="484350" y="5807975"/>
            <a:ext cx="11311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ca-ES" sz="1300">
                <a:solidFill>
                  <a:schemeClr val="dk1"/>
                </a:solidFill>
              </a:rPr>
              <a:t>From “High-Resolution historical reconstruction   and future projection of Land Use Changes," Mozaffari et al.,  in prep for IOP ML Earth </a:t>
            </a:r>
            <a:endParaRPr i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"/>
          <p:cNvSpPr/>
          <p:nvPr/>
        </p:nvSpPr>
        <p:spPr>
          <a:xfrm>
            <a:off x="484350" y="665450"/>
            <a:ext cx="11223300" cy="4847400"/>
          </a:xfrm>
          <a:prstGeom prst="rect">
            <a:avLst/>
          </a:prstGeom>
          <a:noFill/>
          <a:ln cap="flat" cmpd="sng" w="381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3"/>
          <p:cNvSpPr txBox="1"/>
          <p:nvPr/>
        </p:nvSpPr>
        <p:spPr>
          <a:xfrm>
            <a:off x="686100" y="471100"/>
            <a:ext cx="2326500" cy="540000"/>
          </a:xfrm>
          <a:prstGeom prst="rect">
            <a:avLst/>
          </a:prstGeom>
          <a:solidFill>
            <a:schemeClr val="lt1"/>
          </a:solidFill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ca-ES" sz="2700">
                <a:solidFill>
                  <a:srgbClr val="0023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Ablation study</a:t>
            </a:r>
            <a:endParaRPr sz="2700">
              <a:solidFill>
                <a:srgbClr val="00234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1" name="Google Shape;271;p23"/>
          <p:cNvSpPr txBox="1"/>
          <p:nvPr/>
        </p:nvSpPr>
        <p:spPr>
          <a:xfrm>
            <a:off x="484350" y="5807975"/>
            <a:ext cx="11311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a-ES" sz="1300">
                <a:solidFill>
                  <a:schemeClr val="dk1"/>
                </a:solidFill>
              </a:rPr>
              <a:t>From “High-Resolution historical reconstruction   and future projection of Land Use Changes," Mozaffari et al.,  in prep for IOP ML Earth </a:t>
            </a:r>
            <a:endParaRPr i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/>
          </a:p>
        </p:txBody>
      </p:sp>
      <p:pic>
        <p:nvPicPr>
          <p:cNvPr id="272" name="Google Shape;27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600" y="1041000"/>
            <a:ext cx="4323523" cy="421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3239" y="1108172"/>
            <a:ext cx="4221711" cy="408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" title="1665666747057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305" y="966950"/>
            <a:ext cx="1420350" cy="14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 title="photo (3).jpe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75765" y="1068600"/>
            <a:ext cx="1367700" cy="13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 title="jvedri.jpe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40573" y="1062650"/>
            <a:ext cx="1358425" cy="135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6" title="photo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8649" y="993263"/>
            <a:ext cx="1367700" cy="136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 title="jvarela_bsc.png"/>
          <p:cNvPicPr preferRelativeResize="0"/>
          <p:nvPr/>
        </p:nvPicPr>
        <p:blipFill rotWithShape="1">
          <a:blip r:embed="rId7">
            <a:alphaModFix/>
          </a:blip>
          <a:srcRect b="0" l="0" r="0" t="6121"/>
          <a:stretch/>
        </p:blipFill>
        <p:spPr>
          <a:xfrm>
            <a:off x="10564500" y="3683225"/>
            <a:ext cx="1540300" cy="144595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 txBox="1"/>
          <p:nvPr/>
        </p:nvSpPr>
        <p:spPr>
          <a:xfrm>
            <a:off x="140180" y="2486465"/>
            <a:ext cx="21918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2000">
                <a:solidFill>
                  <a:srgbClr val="3B3B3B"/>
                </a:solidFill>
              </a:rPr>
              <a:t>Amanda Duarte</a:t>
            </a:r>
            <a:r>
              <a:rPr baseline="30000" lang="ca-ES" sz="2000">
                <a:solidFill>
                  <a:srgbClr val="3B3B3B"/>
                </a:solidFill>
              </a:rPr>
              <a:t>1</a:t>
            </a:r>
            <a:endParaRPr baseline="30000" sz="2000">
              <a:solidFill>
                <a:srgbClr val="3B3B3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B3B3B"/>
              </a:solidFill>
            </a:endParaRPr>
          </a:p>
        </p:txBody>
      </p:sp>
      <p:sp>
        <p:nvSpPr>
          <p:cNvPr id="44" name="Google Shape;44;p6"/>
          <p:cNvSpPr txBox="1"/>
          <p:nvPr/>
        </p:nvSpPr>
        <p:spPr>
          <a:xfrm>
            <a:off x="10130426" y="2333527"/>
            <a:ext cx="2191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2000">
                <a:solidFill>
                  <a:srgbClr val="3B3B3B"/>
                </a:solidFill>
              </a:rPr>
              <a:t>Miguel Castrillo Melguizo</a:t>
            </a:r>
            <a:r>
              <a:rPr baseline="30000" lang="ca-ES" sz="2000">
                <a:solidFill>
                  <a:srgbClr val="3B3B3B"/>
                </a:solidFill>
              </a:rPr>
              <a:t>1</a:t>
            </a:r>
            <a:r>
              <a:rPr lang="ca-ES" sz="2000">
                <a:solidFill>
                  <a:srgbClr val="3B3B3B"/>
                </a:solidFill>
              </a:rPr>
              <a:t> </a:t>
            </a:r>
            <a:endParaRPr sz="1600">
              <a:solidFill>
                <a:srgbClr val="3B3B3B"/>
              </a:solidFill>
            </a:endParaRPr>
          </a:p>
        </p:txBody>
      </p:sp>
      <p:sp>
        <p:nvSpPr>
          <p:cNvPr id="45" name="Google Shape;45;p6"/>
          <p:cNvSpPr txBox="1"/>
          <p:nvPr/>
        </p:nvSpPr>
        <p:spPr>
          <a:xfrm>
            <a:off x="2324204" y="2388177"/>
            <a:ext cx="2191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2000">
                <a:solidFill>
                  <a:srgbClr val="3B3B3B"/>
                </a:solidFill>
              </a:rPr>
              <a:t>Amirpasha Mozaffari</a:t>
            </a:r>
            <a:r>
              <a:rPr baseline="30000" lang="ca-ES" sz="2000">
                <a:solidFill>
                  <a:srgbClr val="3B3B3B"/>
                </a:solidFill>
              </a:rPr>
              <a:t>1</a:t>
            </a:r>
            <a:endParaRPr sz="1600">
              <a:solidFill>
                <a:srgbClr val="3B3B3B"/>
              </a:solidFill>
            </a:endParaRPr>
          </a:p>
        </p:txBody>
      </p:sp>
      <p:sp>
        <p:nvSpPr>
          <p:cNvPr id="46" name="Google Shape;46;p6"/>
          <p:cNvSpPr txBox="1"/>
          <p:nvPr/>
        </p:nvSpPr>
        <p:spPr>
          <a:xfrm>
            <a:off x="4367998" y="2446815"/>
            <a:ext cx="2191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2000">
                <a:solidFill>
                  <a:srgbClr val="3B3B3B"/>
                </a:solidFill>
              </a:rPr>
              <a:t>Marina Castaño</a:t>
            </a:r>
            <a:r>
              <a:rPr baseline="30000" lang="ca-ES" sz="2000">
                <a:solidFill>
                  <a:srgbClr val="3B3B3B"/>
                </a:solidFill>
              </a:rPr>
              <a:t>1</a:t>
            </a:r>
            <a:endParaRPr sz="1600">
              <a:solidFill>
                <a:srgbClr val="3B3B3B"/>
              </a:solidFill>
            </a:endParaRPr>
          </a:p>
        </p:txBody>
      </p:sp>
      <p:sp>
        <p:nvSpPr>
          <p:cNvPr id="47" name="Google Shape;47;p6"/>
          <p:cNvSpPr txBox="1"/>
          <p:nvPr/>
        </p:nvSpPr>
        <p:spPr>
          <a:xfrm>
            <a:off x="8290964" y="2388165"/>
            <a:ext cx="2191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2000">
                <a:solidFill>
                  <a:srgbClr val="3B3B3B"/>
                </a:solidFill>
              </a:rPr>
              <a:t>Joan Vedri </a:t>
            </a:r>
            <a:r>
              <a:rPr lang="ca-ES" sz="2000">
                <a:solidFill>
                  <a:srgbClr val="3B3B3B"/>
                </a:solidFill>
              </a:rPr>
              <a:t>Casino¹</a:t>
            </a:r>
            <a:r>
              <a:rPr lang="ca-ES" sz="2000">
                <a:solidFill>
                  <a:srgbClr val="3B3B3B"/>
                </a:solidFill>
              </a:rPr>
              <a:t> </a:t>
            </a:r>
            <a:endParaRPr sz="1600">
              <a:solidFill>
                <a:srgbClr val="3B3B3B"/>
              </a:solidFill>
            </a:endParaRPr>
          </a:p>
        </p:txBody>
      </p:sp>
      <p:pic>
        <p:nvPicPr>
          <p:cNvPr id="48" name="Google Shape;48;p6" title="oscar.jpg"/>
          <p:cNvPicPr preferRelativeResize="0"/>
          <p:nvPr/>
        </p:nvPicPr>
        <p:blipFill rotWithShape="1">
          <a:blip r:embed="rId8">
            <a:alphaModFix/>
          </a:blip>
          <a:srcRect b="13716" l="19280" r="17256" t="14732"/>
          <a:stretch/>
        </p:blipFill>
        <p:spPr>
          <a:xfrm>
            <a:off x="8533826" y="3535400"/>
            <a:ext cx="1447426" cy="163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 title="dgarciag.jpe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00634" y="3717226"/>
            <a:ext cx="1449950" cy="144997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 txBox="1"/>
          <p:nvPr/>
        </p:nvSpPr>
        <p:spPr>
          <a:xfrm>
            <a:off x="8329574" y="5181290"/>
            <a:ext cx="2191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2000">
                <a:solidFill>
                  <a:srgbClr val="3B3B3B"/>
                </a:solidFill>
              </a:rPr>
              <a:t>Oscar </a:t>
            </a:r>
            <a:r>
              <a:rPr lang="ca-ES" sz="2000">
                <a:solidFill>
                  <a:srgbClr val="3B3B3B"/>
                </a:solidFill>
              </a:rPr>
              <a:t>Molina-Sedano</a:t>
            </a:r>
            <a:r>
              <a:rPr baseline="30000" lang="ca-ES" sz="2000">
                <a:solidFill>
                  <a:srgbClr val="3B3B3B"/>
                </a:solidFill>
              </a:rPr>
              <a:t>2</a:t>
            </a:r>
            <a:endParaRPr sz="1600">
              <a:solidFill>
                <a:srgbClr val="3B3B3B"/>
              </a:solidFill>
            </a:endParaRPr>
          </a:p>
        </p:txBody>
      </p:sp>
      <p:sp>
        <p:nvSpPr>
          <p:cNvPr id="51" name="Google Shape;51;p6"/>
          <p:cNvSpPr txBox="1"/>
          <p:nvPr/>
        </p:nvSpPr>
        <p:spPr>
          <a:xfrm>
            <a:off x="10275326" y="5216952"/>
            <a:ext cx="2191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2000">
                <a:solidFill>
                  <a:srgbClr val="3B3B3B"/>
                </a:solidFill>
              </a:rPr>
              <a:t>Jordi Varela Agrelo</a:t>
            </a:r>
            <a:r>
              <a:rPr baseline="30000" lang="ca-ES" sz="2000">
                <a:solidFill>
                  <a:srgbClr val="3B3B3B"/>
                </a:solidFill>
              </a:rPr>
              <a:t>2</a:t>
            </a:r>
            <a:endParaRPr sz="1600">
              <a:solidFill>
                <a:srgbClr val="3B3B3B"/>
              </a:solidFill>
            </a:endParaRPr>
          </a:p>
        </p:txBody>
      </p:sp>
      <p:sp>
        <p:nvSpPr>
          <p:cNvPr id="52" name="Google Shape;52;p6"/>
          <p:cNvSpPr txBox="1"/>
          <p:nvPr/>
        </p:nvSpPr>
        <p:spPr>
          <a:xfrm>
            <a:off x="6282658" y="5181302"/>
            <a:ext cx="2191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2000">
                <a:solidFill>
                  <a:srgbClr val="3B3B3B"/>
                </a:solidFill>
              </a:rPr>
              <a:t>Dario Gracia Gasulla</a:t>
            </a:r>
            <a:r>
              <a:rPr baseline="30000" lang="ca-ES" sz="2000">
                <a:solidFill>
                  <a:srgbClr val="3B3B3B"/>
                </a:solidFill>
              </a:rPr>
              <a:t>2</a:t>
            </a:r>
            <a:endParaRPr sz="1600">
              <a:solidFill>
                <a:srgbClr val="3B3B3B"/>
              </a:solidFill>
            </a:endParaRPr>
          </a:p>
        </p:txBody>
      </p:sp>
      <p:sp>
        <p:nvSpPr>
          <p:cNvPr id="53" name="Google Shape;53;p6"/>
          <p:cNvSpPr txBox="1"/>
          <p:nvPr/>
        </p:nvSpPr>
        <p:spPr>
          <a:xfrm>
            <a:off x="4044900" y="6095750"/>
            <a:ext cx="4102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500">
                <a:solidFill>
                  <a:srgbClr val="3B3B3B"/>
                </a:solidFill>
              </a:rPr>
              <a:t>1: Earth Department, BSC </a:t>
            </a:r>
            <a:endParaRPr sz="1500">
              <a:solidFill>
                <a:srgbClr val="3B3B3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500">
                <a:solidFill>
                  <a:srgbClr val="3B3B3B"/>
                </a:solidFill>
              </a:rPr>
              <a:t>2: AI Institute, BSC </a:t>
            </a:r>
            <a:endParaRPr sz="1500">
              <a:solidFill>
                <a:srgbClr val="3B3B3B"/>
              </a:solidFill>
            </a:endParaRPr>
          </a:p>
        </p:txBody>
      </p:sp>
      <p:pic>
        <p:nvPicPr>
          <p:cNvPr id="54" name="Google Shape;54;p6" title="1766308628790.jpeg"/>
          <p:cNvPicPr preferRelativeResize="0"/>
          <p:nvPr/>
        </p:nvPicPr>
        <p:blipFill rotWithShape="1">
          <a:blip r:embed="rId10">
            <a:alphaModFix/>
          </a:blip>
          <a:srcRect b="7485" l="8790" r="12302" t="18479"/>
          <a:stretch/>
        </p:blipFill>
        <p:spPr>
          <a:xfrm>
            <a:off x="2603891" y="849350"/>
            <a:ext cx="1638950" cy="153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05165" y="3626862"/>
            <a:ext cx="1558675" cy="155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497629" y="3745888"/>
            <a:ext cx="1421275" cy="142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96229" y="3608299"/>
            <a:ext cx="1595825" cy="15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"/>
          <p:cNvSpPr txBox="1"/>
          <p:nvPr/>
        </p:nvSpPr>
        <p:spPr>
          <a:xfrm>
            <a:off x="2129457" y="5279315"/>
            <a:ext cx="2191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2000">
                <a:solidFill>
                  <a:srgbClr val="3B3B3B"/>
                </a:solidFill>
              </a:rPr>
              <a:t>Etienne Tourign</a:t>
            </a:r>
            <a:r>
              <a:rPr baseline="30000" lang="ca-ES" sz="2000">
                <a:solidFill>
                  <a:srgbClr val="3B3B3B"/>
                </a:solidFill>
              </a:rPr>
              <a:t>1</a:t>
            </a:r>
            <a:endParaRPr sz="1600">
              <a:solidFill>
                <a:srgbClr val="3B3B3B"/>
              </a:solidFill>
            </a:endParaRPr>
          </a:p>
        </p:txBody>
      </p:sp>
      <p:sp>
        <p:nvSpPr>
          <p:cNvPr id="59" name="Google Shape;59;p6"/>
          <p:cNvSpPr txBox="1"/>
          <p:nvPr/>
        </p:nvSpPr>
        <p:spPr>
          <a:xfrm>
            <a:off x="4203991" y="5279315"/>
            <a:ext cx="2191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2000">
                <a:solidFill>
                  <a:srgbClr val="3B3B3B"/>
                </a:solidFill>
              </a:rPr>
              <a:t>Junyan Ding</a:t>
            </a:r>
            <a:r>
              <a:rPr baseline="30000" lang="ca-ES" sz="2000">
                <a:solidFill>
                  <a:srgbClr val="3B3B3B"/>
                </a:solidFill>
              </a:rPr>
              <a:t>1</a:t>
            </a:r>
            <a:endParaRPr sz="1600">
              <a:solidFill>
                <a:srgbClr val="3B3B3B"/>
              </a:solidFill>
            </a:endParaRPr>
          </a:p>
        </p:txBody>
      </p:sp>
      <p:sp>
        <p:nvSpPr>
          <p:cNvPr id="60" name="Google Shape;60;p6"/>
          <p:cNvSpPr txBox="1"/>
          <p:nvPr/>
        </p:nvSpPr>
        <p:spPr>
          <a:xfrm>
            <a:off x="-1758" y="5279315"/>
            <a:ext cx="2191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2000">
                <a:solidFill>
                  <a:srgbClr val="3B3B3B"/>
                </a:solidFill>
              </a:rPr>
              <a:t>Stefano Materia</a:t>
            </a:r>
            <a:r>
              <a:rPr baseline="30000" lang="ca-ES" sz="2000">
                <a:solidFill>
                  <a:srgbClr val="3B3B3B"/>
                </a:solidFill>
              </a:rPr>
              <a:t>1</a:t>
            </a:r>
            <a:endParaRPr sz="1600">
              <a:solidFill>
                <a:srgbClr val="3B3B3B"/>
              </a:solidFill>
            </a:endParaRPr>
          </a:p>
        </p:txBody>
      </p:sp>
      <p:pic>
        <p:nvPicPr>
          <p:cNvPr id="61" name="Google Shape;61;p6"/>
          <p:cNvPicPr preferRelativeResize="0"/>
          <p:nvPr/>
        </p:nvPicPr>
        <p:blipFill rotWithShape="1">
          <a:blip r:embed="rId14">
            <a:alphaModFix/>
          </a:blip>
          <a:srcRect b="10145" l="0" r="0" t="0"/>
          <a:stretch/>
        </p:blipFill>
        <p:spPr>
          <a:xfrm>
            <a:off x="6564906" y="906425"/>
            <a:ext cx="1715400" cy="15413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6"/>
          <p:cNvSpPr txBox="1"/>
          <p:nvPr/>
        </p:nvSpPr>
        <p:spPr>
          <a:xfrm>
            <a:off x="6500643" y="2519775"/>
            <a:ext cx="20937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000">
                <a:solidFill>
                  <a:srgbClr val="3B3B3B"/>
                </a:solidFill>
              </a:rPr>
              <a:t>Ferran Mirabent Rubinat</a:t>
            </a:r>
            <a:r>
              <a:rPr lang="ca-ES" sz="2000">
                <a:solidFill>
                  <a:srgbClr val="3B3B3B"/>
                </a:solidFill>
              </a:rPr>
              <a:t>¹ </a:t>
            </a:r>
            <a:endParaRPr sz="1600">
              <a:solidFill>
                <a:srgbClr val="3B3B3B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/>
          <p:nvPr/>
        </p:nvSpPr>
        <p:spPr>
          <a:xfrm>
            <a:off x="465750" y="665450"/>
            <a:ext cx="5465400" cy="4847400"/>
          </a:xfrm>
          <a:prstGeom prst="rect">
            <a:avLst/>
          </a:prstGeom>
          <a:noFill/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6182225" y="665450"/>
            <a:ext cx="5525400" cy="4847400"/>
          </a:xfrm>
          <a:prstGeom prst="rect">
            <a:avLst/>
          </a:prstGeom>
          <a:solidFill>
            <a:srgbClr val="F4EFEF">
              <a:alpha val="79610"/>
            </a:srgbClr>
          </a:solidFill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4"/>
          <p:cNvSpPr txBox="1"/>
          <p:nvPr/>
        </p:nvSpPr>
        <p:spPr>
          <a:xfrm>
            <a:off x="686100" y="471100"/>
            <a:ext cx="1656000" cy="540000"/>
          </a:xfrm>
          <a:prstGeom prst="rect">
            <a:avLst/>
          </a:prstGeom>
          <a:solidFill>
            <a:schemeClr val="lt1"/>
          </a:solidFill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ca-ES" sz="2700">
                <a:solidFill>
                  <a:srgbClr val="0023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TerraMind</a:t>
            </a:r>
            <a:endParaRPr sz="2700">
              <a:solidFill>
                <a:srgbClr val="00234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81" name="Google Shape;281;p24" title="iclr_workflow_pipeline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1438" y="1011100"/>
            <a:ext cx="5226977" cy="40656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2" name="Google Shape;282;p24"/>
          <p:cNvCxnSpPr/>
          <p:nvPr/>
        </p:nvCxnSpPr>
        <p:spPr>
          <a:xfrm rot="10800000">
            <a:off x="10097575" y="2276025"/>
            <a:ext cx="212700" cy="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83" name="Google Shape;283;p24"/>
          <p:cNvGrpSpPr/>
          <p:nvPr/>
        </p:nvGrpSpPr>
        <p:grpSpPr>
          <a:xfrm>
            <a:off x="585266" y="3305769"/>
            <a:ext cx="3961248" cy="1874410"/>
            <a:chOff x="3037420" y="1807222"/>
            <a:chExt cx="3691750" cy="1746724"/>
          </a:xfrm>
        </p:grpSpPr>
        <p:pic>
          <p:nvPicPr>
            <p:cNvPr id="284" name="Google Shape;284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37420" y="1807222"/>
              <a:ext cx="3691750" cy="17467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5" name="Google Shape;285;p24"/>
            <p:cNvSpPr/>
            <p:nvPr/>
          </p:nvSpPr>
          <p:spPr>
            <a:xfrm>
              <a:off x="3069175" y="2599676"/>
              <a:ext cx="1178400" cy="468900"/>
            </a:xfrm>
            <a:prstGeom prst="rect">
              <a:avLst/>
            </a:prstGeom>
            <a:noFill/>
            <a:ln cap="flat" cmpd="sng" w="293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100" lIns="34100" spcFirstLastPara="1" rIns="34100" wrap="square" tIns="34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22"/>
                <a:buFont typeface="Arial"/>
                <a:buNone/>
              </a:pPr>
              <a:r>
                <a:t/>
              </a:r>
              <a:endParaRPr b="0" i="0" sz="52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6" name="Google Shape;286;p24"/>
          <p:cNvPicPr preferRelativeResize="0"/>
          <p:nvPr/>
        </p:nvPicPr>
        <p:blipFill rotWithShape="1">
          <a:blip r:embed="rId4">
            <a:alphaModFix/>
          </a:blip>
          <a:srcRect b="53065" l="52817" r="32736" t="33248"/>
          <a:stretch/>
        </p:blipFill>
        <p:spPr>
          <a:xfrm rot="-2111609">
            <a:off x="9061126" y="2154651"/>
            <a:ext cx="998700" cy="44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8025" y="4477250"/>
            <a:ext cx="1154200" cy="55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4"/>
          <p:cNvSpPr txBox="1"/>
          <p:nvPr/>
        </p:nvSpPr>
        <p:spPr>
          <a:xfrm>
            <a:off x="856000" y="1278050"/>
            <a:ext cx="4197900" cy="15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30734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09D1"/>
              </a:buClr>
              <a:buSzPct val="66667"/>
              <a:buChar char="•"/>
            </a:pPr>
            <a:r>
              <a:rPr lang="ca-ES" sz="2400">
                <a:solidFill>
                  <a:srgbClr val="3B3B3B"/>
                </a:solidFill>
              </a:rPr>
              <a:t>We started with </a:t>
            </a:r>
            <a:r>
              <a:rPr lang="ca-ES" sz="2400" u="sng">
                <a:solidFill>
                  <a:srgbClr val="14DB77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TerraMind</a:t>
            </a:r>
            <a:r>
              <a:rPr lang="ca-ES" sz="2400">
                <a:solidFill>
                  <a:srgbClr val="3B3B3B"/>
                </a:solidFill>
              </a:rPr>
              <a:t> with a shallow adapter and soon will move to LoRa for fine-tuning, but they are inherently not designed for the high resolution and temporal scale of climate models at the same time.  </a:t>
            </a:r>
            <a:endParaRPr sz="2400">
              <a:solidFill>
                <a:srgbClr val="3B3B3B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"/>
          <p:cNvSpPr txBox="1"/>
          <p:nvPr>
            <p:ph idx="2" type="body"/>
          </p:nvPr>
        </p:nvSpPr>
        <p:spPr>
          <a:xfrm>
            <a:off x="699101" y="550419"/>
            <a:ext cx="101406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ca-ES"/>
              <a:t>Planned work</a:t>
            </a:r>
            <a:endParaRPr/>
          </a:p>
        </p:txBody>
      </p:sp>
      <p:graphicFrame>
        <p:nvGraphicFramePr>
          <p:cNvPr id="294" name="Google Shape;294;p25"/>
          <p:cNvGraphicFramePr/>
          <p:nvPr/>
        </p:nvGraphicFramePr>
        <p:xfrm>
          <a:off x="430575" y="1360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{50164F90-0D6A-4542-A807-740C20DEE512}</a:tableStyleId>
              </a:tblPr>
              <a:tblGrid>
                <a:gridCol w="957925"/>
                <a:gridCol w="2779800"/>
                <a:gridCol w="3037550"/>
                <a:gridCol w="4555050"/>
              </a:tblGrid>
              <a:tr h="772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ca-ES" sz="1700" u="none" cap="none" strike="noStrike">
                          <a:solidFill>
                            <a:srgbClr val="3B3B3B"/>
                          </a:solidFill>
                        </a:rPr>
                        <a:t>Phase</a:t>
                      </a:r>
                      <a:endParaRPr b="1"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ca-ES" sz="1700" u="none" cap="none" strike="noStrike">
                          <a:solidFill>
                            <a:srgbClr val="3B3B3B"/>
                          </a:solidFill>
                        </a:rPr>
                        <a:t>Focus Area</a:t>
                      </a:r>
                      <a:endParaRPr b="1"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ca-ES" sz="1700" u="none" cap="none" strike="noStrike">
                          <a:solidFill>
                            <a:srgbClr val="3B3B3B"/>
                          </a:solidFill>
                        </a:rPr>
                        <a:t>Key Technologies / Inspirations</a:t>
                      </a:r>
                      <a:endParaRPr b="1"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ca-ES" sz="1700" u="none" cap="none" strike="noStrike">
                          <a:solidFill>
                            <a:srgbClr val="3B3B3B"/>
                          </a:solidFill>
                        </a:rPr>
                        <a:t>Main Tasks</a:t>
                      </a:r>
                      <a:endParaRPr b="1"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9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 u="none" cap="none" strike="noStrike">
                          <a:solidFill>
                            <a:srgbClr val="3B3B3B"/>
                          </a:solidFill>
                        </a:rPr>
                        <a:t>1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 u="none" cap="none" strike="noStrike">
                          <a:solidFill>
                            <a:srgbClr val="3B3B3B"/>
                          </a:solidFill>
                        </a:rPr>
                        <a:t>Dataset Preparation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>
                          <a:solidFill>
                            <a:srgbClr val="3B3B3B"/>
                          </a:solidFill>
                        </a:rPr>
                        <a:t>ARCO, zarr 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 u="none" cap="none" strike="noStrike">
                          <a:solidFill>
                            <a:srgbClr val="3B3B3B"/>
                          </a:solidFill>
                        </a:rPr>
                        <a:t>Convert all datasets to a unified format</a:t>
                      </a:r>
                      <a:r>
                        <a:rPr lang="ca-ES" sz="1700">
                          <a:solidFill>
                            <a:srgbClr val="3B3B3B"/>
                          </a:solidFill>
                        </a:rPr>
                        <a:t>, ARCO data structure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937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 u="none" cap="none" strike="noStrike">
                          <a:solidFill>
                            <a:srgbClr val="3B3B3B"/>
                          </a:solidFill>
                        </a:rPr>
                        <a:t>2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>
                          <a:solidFill>
                            <a:srgbClr val="3B3B3B"/>
                          </a:solidFill>
                        </a:rPr>
                        <a:t>Benchmark dataset &amp; baseline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>
                          <a:solidFill>
                            <a:schemeClr val="dk1"/>
                          </a:solidFill>
                        </a:rPr>
                        <a:t>Create benchmark datasets, establish evaluation protocols, and baseline </a:t>
                      </a:r>
                      <a:endParaRPr sz="1700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937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 u="none" cap="none" strike="noStrike">
                          <a:solidFill>
                            <a:srgbClr val="3B3B3B"/>
                          </a:solidFill>
                        </a:rPr>
                        <a:t>3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>
                          <a:solidFill>
                            <a:schemeClr val="dk1"/>
                          </a:solidFill>
                        </a:rPr>
                        <a:t>Fine-tuning existing FMs 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>
                          <a:solidFill>
                            <a:srgbClr val="3B3B3B"/>
                          </a:solidFill>
                        </a:rPr>
                        <a:t>Adaptors, LoRA </a:t>
                      </a:r>
                      <a:endParaRPr sz="1700">
                        <a:solidFill>
                          <a:srgbClr val="3B3B3B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 u="sng">
                          <a:solidFill>
                            <a:schemeClr val="hlink"/>
                          </a:solidFill>
                          <a:hlinkClick r:id="rId3"/>
                        </a:rPr>
                        <a:t>TerraMind</a:t>
                      </a:r>
                      <a:r>
                        <a:rPr lang="ca-ES" sz="1700">
                          <a:solidFill>
                            <a:schemeClr val="dk1"/>
                          </a:solidFill>
                        </a:rPr>
                        <a:t>, </a:t>
                      </a:r>
                      <a:r>
                        <a:rPr lang="ca-ES" sz="1700" u="sng">
                          <a:solidFill>
                            <a:schemeClr val="hlink"/>
                          </a:solidFill>
                          <a:hlinkClick r:id="rId4"/>
                        </a:rPr>
                        <a:t>prithvi</a:t>
                      </a:r>
                      <a:r>
                        <a:rPr lang="ca-ES" sz="1700">
                          <a:solidFill>
                            <a:srgbClr val="3B3B3B"/>
                          </a:solidFill>
                        </a:rPr>
                        <a:t> 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>
                          <a:solidFill>
                            <a:srgbClr val="3B3B3B"/>
                          </a:solidFill>
                        </a:rPr>
                        <a:t>Benchmark existing models, and pretrain a new encoder for our use cases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937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 u="none" cap="none" strike="noStrike">
                          <a:solidFill>
                            <a:srgbClr val="3B3B3B"/>
                          </a:solidFill>
                        </a:rPr>
                        <a:t>4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 u="none" cap="none" strike="noStrike">
                          <a:solidFill>
                            <a:srgbClr val="3B3B3B"/>
                          </a:solidFill>
                        </a:rPr>
                        <a:t>LLM Fine-tuning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 u="none" cap="none" strike="noStrike">
                          <a:solidFill>
                            <a:srgbClr val="3B3B3B"/>
                          </a:solidFill>
                        </a:rPr>
                        <a:t>LLaVa-like architecture, ELLIOT FM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 u="none" cap="none" strike="noStrike">
                          <a:solidFill>
                            <a:srgbClr val="3B3B3B"/>
                          </a:solidFill>
                        </a:rPr>
                        <a:t>Integrate the </a:t>
                      </a:r>
                      <a:r>
                        <a:rPr lang="ca-ES" sz="1700">
                          <a:solidFill>
                            <a:srgbClr val="3B3B3B"/>
                          </a:solidFill>
                        </a:rPr>
                        <a:t>new</a:t>
                      </a:r>
                      <a:r>
                        <a:rPr lang="ca-ES" sz="1700" u="none" cap="none" strike="noStrike">
                          <a:solidFill>
                            <a:srgbClr val="3B3B3B"/>
                          </a:solidFill>
                        </a:rPr>
                        <a:t> encoder with LLM backbones and finetune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37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 u="none" cap="none" strike="noStrike">
                          <a:solidFill>
                            <a:srgbClr val="3B3B3B"/>
                          </a:solidFill>
                        </a:rPr>
                        <a:t>5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>
                          <a:solidFill>
                            <a:srgbClr val="3B3B3B"/>
                          </a:solidFill>
                        </a:rPr>
                        <a:t>Integrate the fine-tuned ELLIOT FM in the Earth digital twin. 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>
                          <a:solidFill>
                            <a:srgbClr val="3B3B3B"/>
                          </a:solidFill>
                        </a:rPr>
                        <a:t>Workflows, HPC integration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ca-ES" sz="1700">
                          <a:solidFill>
                            <a:srgbClr val="3B3B3B"/>
                          </a:solidFill>
                        </a:rPr>
                        <a:t>Ensure semi-operational performance of the online emulator</a:t>
                      </a:r>
                      <a:endParaRPr sz="1700" u="none" cap="none" strike="noStrike">
                        <a:solidFill>
                          <a:srgbClr val="3B3B3B"/>
                        </a:solidFill>
                      </a:endParaRPr>
                    </a:p>
                  </a:txBody>
                  <a:tcPr marT="57150" marB="57150" marR="123825" marL="123825">
                    <a:lnL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D4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4317" y="1958350"/>
            <a:ext cx="4260341" cy="199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6" title="Screenshot 2026-02-23 at 10.33.4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609" y="1933903"/>
            <a:ext cx="5247404" cy="2042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7"/>
          <p:cNvSpPr/>
          <p:nvPr/>
        </p:nvSpPr>
        <p:spPr>
          <a:xfrm>
            <a:off x="465750" y="665450"/>
            <a:ext cx="5465400" cy="4847400"/>
          </a:xfrm>
          <a:prstGeom prst="rect">
            <a:avLst/>
          </a:prstGeom>
          <a:noFill/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31800" lvl="0" marL="609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"/>
              <a:buChar char="●"/>
            </a:pPr>
            <a:r>
              <a:rPr b="1" lang="ca-E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Dynamic Predictors</a:t>
            </a:r>
            <a:r>
              <a:rPr lang="ca-E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coarse-resolution (~28km) LUH2h data, and high-resolution (1km) data for population and climatic zones</a:t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31800" lvl="0" marL="609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"/>
              <a:buChar char="●"/>
            </a:pPr>
            <a:r>
              <a:rPr b="1" lang="ca-E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Static Predictors</a:t>
            </a:r>
            <a:r>
              <a:rPr lang="ca-E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high-resolution (1km) data for topography and soil</a:t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31800" lvl="0" marL="609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"/>
              <a:buChar char="●"/>
            </a:pPr>
            <a:r>
              <a:rPr b="1" lang="ca-E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Training Target</a:t>
            </a:r>
            <a:r>
              <a:rPr lang="ca-E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high-resolution (1km) ESA CCI LC data</a:t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31800" lvl="0" marL="609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"/>
              <a:buChar char="●"/>
            </a:pPr>
            <a:r>
              <a:rPr b="1" lang="ca-E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Final Output</a:t>
            </a:r>
            <a:r>
              <a:rPr lang="ca-E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1km resolution Land Cover dataset spanning 1850-2100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7"/>
          <p:cNvSpPr/>
          <p:nvPr/>
        </p:nvSpPr>
        <p:spPr>
          <a:xfrm>
            <a:off x="6182225" y="665450"/>
            <a:ext cx="5525400" cy="4847400"/>
          </a:xfrm>
          <a:prstGeom prst="rect">
            <a:avLst/>
          </a:prstGeom>
          <a:solidFill>
            <a:srgbClr val="F4EFEF">
              <a:alpha val="79610"/>
            </a:srgbClr>
          </a:solidFill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7"/>
          <p:cNvSpPr txBox="1"/>
          <p:nvPr/>
        </p:nvSpPr>
        <p:spPr>
          <a:xfrm>
            <a:off x="686099" y="471100"/>
            <a:ext cx="1062000" cy="540000"/>
          </a:xfrm>
          <a:prstGeom prst="rect">
            <a:avLst/>
          </a:prstGeom>
          <a:solidFill>
            <a:schemeClr val="lt1"/>
          </a:solidFill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ca-ES" sz="2700">
                <a:solidFill>
                  <a:srgbClr val="0023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LC v0</a:t>
            </a:r>
            <a:endParaRPr b="0" i="0" sz="2700" u="none" cap="none" strike="noStrike">
              <a:solidFill>
                <a:srgbClr val="00234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08" name="Google Shape;308;p27" title="Legen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0525" y="659200"/>
            <a:ext cx="1591751" cy="140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7" title="L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4600" y="921200"/>
            <a:ext cx="4636001" cy="445717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7"/>
          <p:cNvSpPr/>
          <p:nvPr/>
        </p:nvSpPr>
        <p:spPr>
          <a:xfrm>
            <a:off x="7567625" y="4879300"/>
            <a:ext cx="213300" cy="135600"/>
          </a:xfrm>
          <a:prstGeom prst="rect">
            <a:avLst/>
          </a:prstGeom>
          <a:solidFill>
            <a:srgbClr val="F4D9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"/>
              <a:t>LC</a:t>
            </a:r>
            <a:endParaRPr sz="600"/>
          </a:p>
        </p:txBody>
      </p:sp>
      <p:sp>
        <p:nvSpPr>
          <p:cNvPr id="311" name="Google Shape;311;p27"/>
          <p:cNvSpPr/>
          <p:nvPr/>
        </p:nvSpPr>
        <p:spPr>
          <a:xfrm>
            <a:off x="10197500" y="4746700"/>
            <a:ext cx="213300" cy="84000"/>
          </a:xfrm>
          <a:prstGeom prst="rect">
            <a:avLst/>
          </a:prstGeom>
          <a:solidFill>
            <a:srgbClr val="F4D9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"/>
              <a:t>LC</a:t>
            </a:r>
            <a:endParaRPr sz="600"/>
          </a:p>
        </p:txBody>
      </p:sp>
      <p:sp>
        <p:nvSpPr>
          <p:cNvPr id="312" name="Google Shape;312;p27"/>
          <p:cNvSpPr/>
          <p:nvPr/>
        </p:nvSpPr>
        <p:spPr>
          <a:xfrm>
            <a:off x="10197500" y="4895350"/>
            <a:ext cx="226500" cy="91500"/>
          </a:xfrm>
          <a:prstGeom prst="rect">
            <a:avLst/>
          </a:prstGeom>
          <a:solidFill>
            <a:srgbClr val="F4D9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"/>
              <a:t>LC</a:t>
            </a:r>
            <a:endParaRPr sz="600"/>
          </a:p>
        </p:txBody>
      </p:sp>
      <p:sp>
        <p:nvSpPr>
          <p:cNvPr id="313" name="Google Shape;313;p27"/>
          <p:cNvSpPr/>
          <p:nvPr/>
        </p:nvSpPr>
        <p:spPr>
          <a:xfrm>
            <a:off x="10197500" y="5081850"/>
            <a:ext cx="213300" cy="87900"/>
          </a:xfrm>
          <a:prstGeom prst="rect">
            <a:avLst/>
          </a:prstGeom>
          <a:solidFill>
            <a:srgbClr val="F4D9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"/>
              <a:t>LC</a:t>
            </a:r>
            <a:endParaRPr sz="600"/>
          </a:p>
        </p:txBody>
      </p:sp>
      <p:sp>
        <p:nvSpPr>
          <p:cNvPr id="314" name="Google Shape;314;p27"/>
          <p:cNvSpPr/>
          <p:nvPr/>
        </p:nvSpPr>
        <p:spPr>
          <a:xfrm>
            <a:off x="7111100" y="1181625"/>
            <a:ext cx="469500" cy="84000"/>
          </a:xfrm>
          <a:prstGeom prst="rect">
            <a:avLst/>
          </a:prstGeom>
          <a:solidFill>
            <a:srgbClr val="F4D9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800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500"/>
              <a:t>Land Cover</a:t>
            </a:r>
            <a:endParaRPr sz="5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8"/>
          <p:cNvSpPr/>
          <p:nvPr/>
        </p:nvSpPr>
        <p:spPr>
          <a:xfrm>
            <a:off x="465750" y="665450"/>
            <a:ext cx="5465400" cy="4847400"/>
          </a:xfrm>
          <a:prstGeom prst="rect">
            <a:avLst/>
          </a:prstGeom>
          <a:noFill/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31800" lvl="0" marL="609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"/>
              <a:buChar char="●"/>
            </a:pPr>
            <a:r>
              <a:rPr b="1" lang="ca-E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Dynamic Predictors</a:t>
            </a:r>
            <a:r>
              <a:rPr lang="ca-E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high-resolution (9km) climate forcing from ERA5-Land </a:t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31800" lvl="1" marL="1219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D5C"/>
              </a:buClr>
              <a:buSzPts val="2000"/>
              <a:buFont typeface="Quattrocento Sans"/>
              <a:buChar char="○"/>
            </a:pPr>
            <a:r>
              <a:rPr lang="ca-ES" sz="2000">
                <a:solidFill>
                  <a:srgbClr val="006D5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 be included (CO₂, LC)</a:t>
            </a:r>
            <a:endParaRPr sz="2000">
              <a:solidFill>
                <a:srgbClr val="006D5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31800" lvl="0" marL="609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"/>
              <a:buChar char="●"/>
            </a:pPr>
            <a:r>
              <a:rPr b="1" lang="ca-E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Static Predictors</a:t>
            </a:r>
            <a:r>
              <a:rPr lang="ca-E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high-resolution (1km) data for topography and soil</a:t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31800" lvl="0" marL="609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"/>
              <a:buChar char="●"/>
            </a:pPr>
            <a:r>
              <a:rPr b="1" lang="ca-E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Training Target</a:t>
            </a:r>
            <a:r>
              <a:rPr lang="ca-E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high-resolution  (1km) Copernicus Land LAI or ESA-CCI LAI (tests are presently being performed using the LAI produced for the project CONFESS LAI)</a:t>
            </a:r>
            <a:endParaRPr b="1"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20" name="Google Shape;320;p28"/>
          <p:cNvSpPr/>
          <p:nvPr/>
        </p:nvSpPr>
        <p:spPr>
          <a:xfrm>
            <a:off x="6182225" y="665450"/>
            <a:ext cx="5525400" cy="4847400"/>
          </a:xfrm>
          <a:prstGeom prst="rect">
            <a:avLst/>
          </a:prstGeom>
          <a:solidFill>
            <a:srgbClr val="F4EFEF">
              <a:alpha val="79610"/>
            </a:srgbClr>
          </a:solidFill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8"/>
          <p:cNvSpPr txBox="1"/>
          <p:nvPr/>
        </p:nvSpPr>
        <p:spPr>
          <a:xfrm>
            <a:off x="686100" y="471100"/>
            <a:ext cx="1330800" cy="540000"/>
          </a:xfrm>
          <a:prstGeom prst="rect">
            <a:avLst/>
          </a:prstGeom>
          <a:solidFill>
            <a:schemeClr val="lt1"/>
          </a:solidFill>
          <a:ln cap="flat" cmpd="sng" w="508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ca-ES" sz="2700">
                <a:solidFill>
                  <a:srgbClr val="00234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LAI v0</a:t>
            </a:r>
            <a:endParaRPr b="0" i="0" sz="2700" u="none" cap="none" strike="noStrike">
              <a:solidFill>
                <a:srgbClr val="00234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22" name="Google Shape;322;p28" title="LAI_draft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6238" y="665450"/>
            <a:ext cx="4397375" cy="4657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"/>
          <p:cNvSpPr/>
          <p:nvPr/>
        </p:nvSpPr>
        <p:spPr>
          <a:xfrm>
            <a:off x="484350" y="665450"/>
            <a:ext cx="11223300" cy="4847400"/>
          </a:xfrm>
          <a:prstGeom prst="rect">
            <a:avLst/>
          </a:prstGeom>
          <a:noFill/>
          <a:ln cap="flat" cmpd="sng" w="38100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9"/>
          <p:cNvSpPr txBox="1"/>
          <p:nvPr/>
        </p:nvSpPr>
        <p:spPr>
          <a:xfrm>
            <a:off x="889625" y="982550"/>
            <a:ext cx="9610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ca-ES" sz="400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Future Steps</a:t>
            </a:r>
            <a:endParaRPr b="1" i="0" sz="4000" u="none" cap="none" strike="noStrike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29"/>
          <p:cNvSpPr txBox="1"/>
          <p:nvPr/>
        </p:nvSpPr>
        <p:spPr>
          <a:xfrm>
            <a:off x="4223700" y="1445550"/>
            <a:ext cx="6959400" cy="3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generate the</a:t>
            </a: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LU v2 datasets 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historical and future projection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Unfreezing the </a:t>
            </a: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TerraMind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weights and </a:t>
            </a: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fine-tuning 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complete the v0 of </a:t>
            </a: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LC and LAI </a:t>
            </a: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emulator</a:t>
            </a: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datasets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MPI-BGC, we are working on an emulator trained on numerical model results (TRENDY); the aim is to explore the </a:t>
            </a: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Mixture-of-Expert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of both observation and the numerically driven emulator together. 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15" y="1897700"/>
            <a:ext cx="2033419" cy="1792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3890" y="3203237"/>
            <a:ext cx="2033419" cy="1792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0"/>
          <p:cNvSpPr/>
          <p:nvPr/>
        </p:nvSpPr>
        <p:spPr>
          <a:xfrm>
            <a:off x="-1750" y="5727075"/>
            <a:ext cx="4333800" cy="842400"/>
          </a:xfrm>
          <a:prstGeom prst="rect">
            <a:avLst/>
          </a:prstGeom>
          <a:solidFill>
            <a:srgbClr val="293C69">
              <a:alpha val="3607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0"/>
          <p:cNvSpPr/>
          <p:nvPr/>
        </p:nvSpPr>
        <p:spPr>
          <a:xfrm>
            <a:off x="4408175" y="-100"/>
            <a:ext cx="7783800" cy="6858000"/>
          </a:xfrm>
          <a:prstGeom prst="rect">
            <a:avLst/>
          </a:prstGeom>
          <a:solidFill>
            <a:srgbClr val="F4EFEF">
              <a:alpha val="7921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6775" y="187550"/>
            <a:ext cx="5601823" cy="8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0"/>
          <p:cNvSpPr txBox="1"/>
          <p:nvPr/>
        </p:nvSpPr>
        <p:spPr>
          <a:xfrm>
            <a:off x="4963889" y="1631730"/>
            <a:ext cx="6702600" cy="29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ca-ES" sz="6000" u="none" cap="none" strike="noStrike">
                <a:solidFill>
                  <a:srgbClr val="213970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b="1" i="0" sz="6000" u="none" cap="none" strike="noStrike">
              <a:solidFill>
                <a:srgbClr val="2139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0"/>
          <p:cNvSpPr txBox="1"/>
          <p:nvPr/>
        </p:nvSpPr>
        <p:spPr>
          <a:xfrm>
            <a:off x="325975" y="5727075"/>
            <a:ext cx="32553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a-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ca-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 Meeting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a-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January, 2026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0"/>
          <p:cNvSpPr/>
          <p:nvPr/>
        </p:nvSpPr>
        <p:spPr>
          <a:xfrm>
            <a:off x="4430525" y="6068700"/>
            <a:ext cx="7761600" cy="487500"/>
          </a:xfrm>
          <a:prstGeom prst="rect">
            <a:avLst/>
          </a:prstGeom>
          <a:solidFill>
            <a:srgbClr val="FBF6F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0"/>
          <p:cNvSpPr txBox="1"/>
          <p:nvPr/>
        </p:nvSpPr>
        <p:spPr>
          <a:xfrm>
            <a:off x="4963888" y="6095685"/>
            <a:ext cx="67026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a-ES" sz="2400">
                <a:solidFill>
                  <a:srgbClr val="213970"/>
                </a:solidFill>
                <a:latin typeface="Calibri"/>
                <a:ea typeface="Calibri"/>
                <a:cs typeface="Calibri"/>
                <a:sym typeface="Calibri"/>
              </a:rPr>
              <a:t>Marina Castaño, Amirpasha Mozaffari</a:t>
            </a:r>
            <a:endParaRPr sz="2400">
              <a:solidFill>
                <a:srgbClr val="2139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/>
          <p:nvPr/>
        </p:nvSpPr>
        <p:spPr>
          <a:xfrm>
            <a:off x="4408175" y="-100"/>
            <a:ext cx="7784100" cy="6858000"/>
          </a:xfrm>
          <a:prstGeom prst="rect">
            <a:avLst/>
          </a:prstGeom>
          <a:solidFill>
            <a:srgbClr val="F4EFEF">
              <a:alpha val="79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7"/>
          <p:cNvSpPr txBox="1"/>
          <p:nvPr/>
        </p:nvSpPr>
        <p:spPr>
          <a:xfrm>
            <a:off x="597425" y="836225"/>
            <a:ext cx="2086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" name="Google Shape;69;p7"/>
          <p:cNvCxnSpPr/>
          <p:nvPr/>
        </p:nvCxnSpPr>
        <p:spPr>
          <a:xfrm>
            <a:off x="445025" y="1479575"/>
            <a:ext cx="2086800" cy="0"/>
          </a:xfrm>
          <a:prstGeom prst="straightConnector1">
            <a:avLst/>
          </a:prstGeom>
          <a:noFill/>
          <a:ln cap="flat" cmpd="sng" w="50800">
            <a:solidFill>
              <a:srgbClr val="293C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" name="Google Shape;70;p7"/>
          <p:cNvSpPr txBox="1"/>
          <p:nvPr/>
        </p:nvSpPr>
        <p:spPr>
          <a:xfrm>
            <a:off x="300575" y="1727275"/>
            <a:ext cx="3082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ca-ES" sz="400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AI4Land</a:t>
            </a:r>
            <a:endParaRPr b="1" i="0" sz="4000" u="none" cap="none" strike="noStrike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"/>
          <p:cNvSpPr txBox="1"/>
          <p:nvPr/>
        </p:nvSpPr>
        <p:spPr>
          <a:xfrm>
            <a:off x="345251" y="2673451"/>
            <a:ext cx="35295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ca-E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Improving the representation of </a:t>
            </a:r>
            <a:r>
              <a:rPr b="1" i="0" lang="ca-E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 surface parameters</a:t>
            </a:r>
            <a:r>
              <a:rPr b="0" i="0" lang="ca-E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ensure more realistic fluxes of water, energy, and carbon towards the atmosphere.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ca-E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lack consistent, </a:t>
            </a:r>
            <a:r>
              <a:rPr b="1" i="0" lang="ca-E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high-resolution datasets</a:t>
            </a:r>
            <a:r>
              <a:rPr b="0" i="0" lang="ca-E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historical periods (pre-EO) and future projections.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" name="Google Shape;7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5833" y="340593"/>
            <a:ext cx="3573767" cy="357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4243" y="1727251"/>
            <a:ext cx="3573767" cy="357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7900" y="2927900"/>
            <a:ext cx="3573900" cy="3573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"/>
          <p:cNvSpPr/>
          <p:nvPr/>
        </p:nvSpPr>
        <p:spPr>
          <a:xfrm>
            <a:off x="445025" y="1036050"/>
            <a:ext cx="11223300" cy="4847400"/>
          </a:xfrm>
          <a:prstGeom prst="rect">
            <a:avLst/>
          </a:prstGeom>
          <a:solidFill>
            <a:srgbClr val="F4EFEF">
              <a:alpha val="79220"/>
            </a:srgbClr>
          </a:solidFill>
          <a:ln cap="flat" cmpd="sng" w="28575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8" title="Picture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7835" y="1577279"/>
            <a:ext cx="1874168" cy="74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8912" y="1577290"/>
            <a:ext cx="1029908" cy="74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8" title="CONCERTO_Color_Black (1)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24237" y="1577287"/>
            <a:ext cx="2105651" cy="7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8"/>
          <p:cNvSpPr txBox="1"/>
          <p:nvPr/>
        </p:nvSpPr>
        <p:spPr>
          <a:xfrm>
            <a:off x="1177063" y="2578013"/>
            <a:ext cx="3000000" cy="2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2025 — 2028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Historical reconstruction &amp; future prediction of LU/LC &amp; LAI 1850–2100 for weather and climate</a:t>
            </a:r>
            <a:endParaRPr/>
          </a:p>
        </p:txBody>
      </p:sp>
      <p:sp>
        <p:nvSpPr>
          <p:cNvPr id="84" name="Google Shape;84;p8"/>
          <p:cNvSpPr txBox="1"/>
          <p:nvPr/>
        </p:nvSpPr>
        <p:spPr>
          <a:xfrm>
            <a:off x="4693188" y="2578013"/>
            <a:ext cx="3000000" cy="2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2025 — 2028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Historical reconstruction,  future prediction &amp; emulator of LU/LC &amp; LAI  for Digital Twins </a:t>
            </a:r>
            <a:endParaRPr/>
          </a:p>
        </p:txBody>
      </p:sp>
      <p:sp>
        <p:nvSpPr>
          <p:cNvPr id="85" name="Google Shape;85;p8"/>
          <p:cNvSpPr txBox="1"/>
          <p:nvPr/>
        </p:nvSpPr>
        <p:spPr>
          <a:xfrm>
            <a:off x="8014925" y="2578013"/>
            <a:ext cx="3000000" cy="18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2025 — 2029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Fine-tuning of foundation model for LU/LC &amp; LAI emulation  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"/>
          <p:cNvSpPr/>
          <p:nvPr/>
        </p:nvSpPr>
        <p:spPr>
          <a:xfrm>
            <a:off x="4408175" y="-100"/>
            <a:ext cx="7784100" cy="6858000"/>
          </a:xfrm>
          <a:prstGeom prst="rect">
            <a:avLst/>
          </a:prstGeom>
          <a:solidFill>
            <a:srgbClr val="F4EFEF">
              <a:alpha val="79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9"/>
          <p:cNvSpPr txBox="1"/>
          <p:nvPr/>
        </p:nvSpPr>
        <p:spPr>
          <a:xfrm>
            <a:off x="597425" y="836225"/>
            <a:ext cx="2086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Google Shape;92;p9"/>
          <p:cNvCxnSpPr/>
          <p:nvPr/>
        </p:nvCxnSpPr>
        <p:spPr>
          <a:xfrm>
            <a:off x="445025" y="1479575"/>
            <a:ext cx="2086800" cy="0"/>
          </a:xfrm>
          <a:prstGeom prst="straightConnector1">
            <a:avLst/>
          </a:prstGeom>
          <a:noFill/>
          <a:ln cap="flat" cmpd="sng" w="50800">
            <a:solidFill>
              <a:srgbClr val="293C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3" name="Google Shape;93;p9"/>
          <p:cNvSpPr txBox="1"/>
          <p:nvPr/>
        </p:nvSpPr>
        <p:spPr>
          <a:xfrm>
            <a:off x="300575" y="1727275"/>
            <a:ext cx="3082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ca-ES" sz="400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Goals</a:t>
            </a:r>
            <a:endParaRPr b="1" sz="4000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9"/>
          <p:cNvSpPr txBox="1"/>
          <p:nvPr/>
        </p:nvSpPr>
        <p:spPr>
          <a:xfrm>
            <a:off x="345251" y="2673451"/>
            <a:ext cx="35295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deep learning framework to develop temporally continuous, spatially detailed datasets for land surface parameters.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9"/>
          <p:cNvSpPr txBox="1"/>
          <p:nvPr/>
        </p:nvSpPr>
        <p:spPr>
          <a:xfrm>
            <a:off x="5690225" y="1335450"/>
            <a:ext cx="5220000" cy="44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Creation of a high-resolution global map of land use change (LU) covering the historical and the future scenario period (1850-2100).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Produce a high-resolution dataset of 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annually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-varying land cover (LC).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Produce a high-resolution dataset of weekly-varying leaf area index (LAI).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Couple these models into weather-climate frameworks to serve as real-time land surface emulators for Digital Twins of the Earth.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.png" id="96" name="Google Shape;9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6400" y="2714727"/>
            <a:ext cx="1238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97" name="Google Shape;9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6400" y="3565539"/>
            <a:ext cx="1238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98" name="Google Shape;9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6400" y="4422599"/>
            <a:ext cx="1238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99" name="Google Shape;9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2575" y="1521743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1825" y="1767463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"/>
          <p:cNvSpPr/>
          <p:nvPr/>
        </p:nvSpPr>
        <p:spPr>
          <a:xfrm>
            <a:off x="445025" y="1049175"/>
            <a:ext cx="11223300" cy="4847400"/>
          </a:xfrm>
          <a:prstGeom prst="rect">
            <a:avLst/>
          </a:prstGeom>
          <a:solidFill>
            <a:srgbClr val="F4EFEF">
              <a:alpha val="79220"/>
            </a:srgbClr>
          </a:solidFill>
          <a:ln cap="flat" cmpd="sng" w="28575">
            <a:solidFill>
              <a:srgbClr val="2139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106" name="Google Shape;10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2575" y="2326723"/>
            <a:ext cx="479831" cy="47983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0"/>
          <p:cNvSpPr txBox="1"/>
          <p:nvPr/>
        </p:nvSpPr>
        <p:spPr>
          <a:xfrm>
            <a:off x="2347425" y="2385225"/>
            <a:ext cx="7994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a-E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Raw Data: </a:t>
            </a:r>
            <a:r>
              <a:rPr i="0" lang="ca-E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NetCDF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.png" id="108" name="Google Shape;10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6489" y="3259599"/>
            <a:ext cx="479831" cy="479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09" name="Google Shape;10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6489" y="4167230"/>
            <a:ext cx="479831" cy="479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10" name="Google Shape;11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2575" y="5049618"/>
            <a:ext cx="479831" cy="479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11" name="Google Shape;11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28522" y="2470672"/>
            <a:ext cx="167944" cy="191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12" name="Google Shape;112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08445" y="3403548"/>
            <a:ext cx="215928" cy="191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13" name="Google Shape;113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20442" y="4311180"/>
            <a:ext cx="191936" cy="191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14" name="Google Shape;114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04531" y="5193567"/>
            <a:ext cx="215928" cy="19193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0"/>
          <p:cNvSpPr txBox="1"/>
          <p:nvPr/>
        </p:nvSpPr>
        <p:spPr>
          <a:xfrm>
            <a:off x="701700" y="1298100"/>
            <a:ext cx="3082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ca-ES" sz="400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Pipeline</a:t>
            </a:r>
            <a:endParaRPr b="1" sz="4000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0"/>
          <p:cNvSpPr txBox="1"/>
          <p:nvPr/>
        </p:nvSpPr>
        <p:spPr>
          <a:xfrm>
            <a:off x="2347425" y="3293974"/>
            <a:ext cx="7994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Processing</a:t>
            </a:r>
            <a:r>
              <a:rPr b="1" i="0" lang="ca-E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Zarr cubes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0"/>
          <p:cNvSpPr txBox="1"/>
          <p:nvPr/>
        </p:nvSpPr>
        <p:spPr>
          <a:xfrm>
            <a:off x="2347425" y="4202728"/>
            <a:ext cx="7994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Training: </a:t>
            </a: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U-Net (DDP)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0"/>
          <p:cNvSpPr txBox="1"/>
          <p:nvPr/>
        </p:nvSpPr>
        <p:spPr>
          <a:xfrm>
            <a:off x="2347425" y="5111463"/>
            <a:ext cx="7994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Inference:</a:t>
            </a:r>
            <a:r>
              <a:rPr lang="ca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Global maps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1"/>
          <p:cNvSpPr/>
          <p:nvPr/>
        </p:nvSpPr>
        <p:spPr>
          <a:xfrm>
            <a:off x="4408175" y="-100"/>
            <a:ext cx="7783800" cy="6858000"/>
          </a:xfrm>
          <a:prstGeom prst="rect">
            <a:avLst/>
          </a:prstGeom>
          <a:solidFill>
            <a:srgbClr val="F4EFEF">
              <a:alpha val="79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1"/>
          <p:cNvSpPr txBox="1"/>
          <p:nvPr/>
        </p:nvSpPr>
        <p:spPr>
          <a:xfrm>
            <a:off x="300575" y="1041475"/>
            <a:ext cx="3082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ca-ES" sz="400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Data Engineering</a:t>
            </a:r>
            <a:endParaRPr b="1" i="0" sz="4000" u="none" cap="none" strike="noStrike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1"/>
          <p:cNvSpPr txBox="1"/>
          <p:nvPr/>
        </p:nvSpPr>
        <p:spPr>
          <a:xfrm>
            <a:off x="345250" y="2705175"/>
            <a:ext cx="35295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Traditional NetCDF files are inefficient for scalable machine learning workflows. We convert all geospatial data into Analysis-Ready Cloud Optimized (ARCO) Zarr format.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6" name="Google Shape;126;p11"/>
          <p:cNvCxnSpPr/>
          <p:nvPr/>
        </p:nvCxnSpPr>
        <p:spPr>
          <a:xfrm>
            <a:off x="445025" y="793775"/>
            <a:ext cx="2086800" cy="0"/>
          </a:xfrm>
          <a:prstGeom prst="straightConnector1">
            <a:avLst/>
          </a:prstGeom>
          <a:noFill/>
          <a:ln cap="flat" cmpd="sng" w="38100">
            <a:solidFill>
              <a:srgbClr val="293C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7" name="Google Shape;127;p11"/>
          <p:cNvSpPr txBox="1"/>
          <p:nvPr/>
        </p:nvSpPr>
        <p:spPr>
          <a:xfrm>
            <a:off x="5690075" y="1897796"/>
            <a:ext cx="5220000" cy="30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Remapping: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Nearest-neighbour interpolation   to align unify datasets at 1 km resolution in the WGS84 projection.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Chunking: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512x512-pixel blocks optimized for data retrieval during training.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Compression: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Blosc LZ4 for fast I/O.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.png" id="128" name="Google Shape;12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2438" y="2076450"/>
            <a:ext cx="1238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29" name="Google Shape;12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2438" y="3541530"/>
            <a:ext cx="1238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30" name="Google Shape;13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2438" y="4526989"/>
            <a:ext cx="1238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6403" y="1299475"/>
            <a:ext cx="900000" cy="9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"/>
          <p:cNvSpPr/>
          <p:nvPr/>
        </p:nvSpPr>
        <p:spPr>
          <a:xfrm>
            <a:off x="4408175" y="-100"/>
            <a:ext cx="7783800" cy="6858000"/>
          </a:xfrm>
          <a:prstGeom prst="rect">
            <a:avLst/>
          </a:prstGeom>
          <a:solidFill>
            <a:srgbClr val="F4EFEF">
              <a:alpha val="79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2"/>
          <p:cNvSpPr txBox="1"/>
          <p:nvPr/>
        </p:nvSpPr>
        <p:spPr>
          <a:xfrm>
            <a:off x="300575" y="1041475"/>
            <a:ext cx="3082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ca-ES" sz="400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Multi-source Data Loading</a:t>
            </a:r>
            <a:endParaRPr b="1" i="0" sz="4000" u="none" cap="none" strike="noStrike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2"/>
          <p:cNvSpPr txBox="1"/>
          <p:nvPr/>
        </p:nvSpPr>
        <p:spPr>
          <a:xfrm>
            <a:off x="345250" y="2705175"/>
            <a:ext cx="3529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unified PyTorch dataset class for loading aligned </a:t>
            </a:r>
            <a:r>
              <a:rPr lang="ca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spatio temporal</a:t>
            </a:r>
            <a:r>
              <a:rPr lang="ca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 from multiple Zarr stores.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" name="Google Shape;139;p12"/>
          <p:cNvCxnSpPr/>
          <p:nvPr/>
        </p:nvCxnSpPr>
        <p:spPr>
          <a:xfrm>
            <a:off x="445025" y="793775"/>
            <a:ext cx="2086800" cy="0"/>
          </a:xfrm>
          <a:prstGeom prst="straightConnector1">
            <a:avLst/>
          </a:prstGeom>
          <a:noFill/>
          <a:ln cap="flat" cmpd="sng" w="38100">
            <a:solidFill>
              <a:srgbClr val="293C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0" name="Google Shape;140;p12"/>
          <p:cNvSpPr txBox="1"/>
          <p:nvPr/>
        </p:nvSpPr>
        <p:spPr>
          <a:xfrm>
            <a:off x="5794913" y="1797450"/>
            <a:ext cx="50103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 Slicing:</a:t>
            </a:r>
            <a:r>
              <a:rPr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Extracts matching (time, latitude, longitude) 512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x512 </a:t>
            </a:r>
            <a:r>
              <a:rPr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patches from LUH2, HILDA, and 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tatic variables.</a:t>
            </a:r>
            <a:endParaRPr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Normalization: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static variables and LUH2 (biomass density and secondary mean age).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Autoregression: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Includes masked prior ground truth for custom timesteps as input.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.png" id="141" name="Google Shape;14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2438" y="1840837"/>
            <a:ext cx="1238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42" name="Google Shape;14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2438" y="3305918"/>
            <a:ext cx="1238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43" name="Google Shape;14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2438" y="4291377"/>
            <a:ext cx="1238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3375" y="1389475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"/>
          <p:cNvSpPr/>
          <p:nvPr/>
        </p:nvSpPr>
        <p:spPr>
          <a:xfrm>
            <a:off x="4408175" y="-100"/>
            <a:ext cx="7783800" cy="6858000"/>
          </a:xfrm>
          <a:prstGeom prst="rect">
            <a:avLst/>
          </a:prstGeom>
          <a:solidFill>
            <a:srgbClr val="F4EFEF">
              <a:alpha val="79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3"/>
          <p:cNvSpPr txBox="1"/>
          <p:nvPr/>
        </p:nvSpPr>
        <p:spPr>
          <a:xfrm>
            <a:off x="300575" y="1041475"/>
            <a:ext cx="3082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ca-ES" sz="400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U-Net Training</a:t>
            </a:r>
            <a:endParaRPr b="1" i="0" sz="4000" u="none" cap="none" strike="noStrike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3"/>
          <p:cNvSpPr txBox="1"/>
          <p:nvPr/>
        </p:nvSpPr>
        <p:spPr>
          <a:xfrm>
            <a:off x="345250" y="2705175"/>
            <a:ext cx="3529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convolutional neural network suited for spatial downscaling, that accepts 512x512-pixel inputs.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2" name="Google Shape;152;p13"/>
          <p:cNvCxnSpPr/>
          <p:nvPr/>
        </p:nvCxnSpPr>
        <p:spPr>
          <a:xfrm>
            <a:off x="445025" y="793775"/>
            <a:ext cx="2086800" cy="0"/>
          </a:xfrm>
          <a:prstGeom prst="straightConnector1">
            <a:avLst/>
          </a:prstGeom>
          <a:noFill/>
          <a:ln cap="flat" cmpd="sng" w="38100">
            <a:solidFill>
              <a:srgbClr val="293C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3" name="Google Shape;153;p13"/>
          <p:cNvSpPr txBox="1"/>
          <p:nvPr/>
        </p:nvSpPr>
        <p:spPr>
          <a:xfrm>
            <a:off x="5794913" y="1320738"/>
            <a:ext cx="5010300" cy="47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Optional embeddings: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an optimal representation of categorical data (climatic zones, HILDA prior).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Multiple heads: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predicting multiple timesteps at the same time.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DDP</a:t>
            </a:r>
            <a:r>
              <a:rPr b="1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Single-node, multi-GPU parallelization.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AMP: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Mixed precision (float16) for speed and reduced memory requirements.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W&amp;B: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compare parameter configurations.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.png" id="154" name="Google Shape;1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325" y="4310387"/>
            <a:ext cx="171450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3"/>
          <p:cNvSpPr txBox="1"/>
          <p:nvPr/>
        </p:nvSpPr>
        <p:spPr>
          <a:xfrm>
            <a:off x="5435837" y="8281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ARCHITECTURE</a:t>
            </a:r>
            <a:endParaRPr/>
          </a:p>
        </p:txBody>
      </p:sp>
      <p:sp>
        <p:nvSpPr>
          <p:cNvPr id="156" name="Google Shape;156;p13"/>
          <p:cNvSpPr txBox="1"/>
          <p:nvPr/>
        </p:nvSpPr>
        <p:spPr>
          <a:xfrm>
            <a:off x="5435825" y="3660773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</a:t>
            </a:r>
            <a:endParaRPr/>
          </a:p>
        </p:txBody>
      </p:sp>
      <p:pic>
        <p:nvPicPr>
          <p:cNvPr descr="image.png" id="157" name="Google Shape;15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325" y="4790962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58" name="Google Shape;15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325" y="5784837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59" name="Google Shape;15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10125" y="1378052"/>
            <a:ext cx="1238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60" name="Google Shape;16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10125" y="2840000"/>
            <a:ext cx="1238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6062" y="1299463"/>
            <a:ext cx="900000" cy="9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S-BSC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