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7" r:id="rId2"/>
    <p:sldMasterId id="2147483670" r:id="rId3"/>
  </p:sldMasterIdLst>
  <p:notesMasterIdLst>
    <p:notesMasterId r:id="rId38"/>
  </p:notesMasterIdLst>
  <p:sldIdLst>
    <p:sldId id="457" r:id="rId4"/>
    <p:sldId id="565" r:id="rId5"/>
    <p:sldId id="508" r:id="rId6"/>
    <p:sldId id="529" r:id="rId7"/>
    <p:sldId id="546" r:id="rId8"/>
    <p:sldId id="531" r:id="rId9"/>
    <p:sldId id="535" r:id="rId10"/>
    <p:sldId id="537" r:id="rId11"/>
    <p:sldId id="547" r:id="rId12"/>
    <p:sldId id="541" r:id="rId13"/>
    <p:sldId id="566" r:id="rId14"/>
    <p:sldId id="544" r:id="rId15"/>
    <p:sldId id="574" r:id="rId16"/>
    <p:sldId id="575" r:id="rId17"/>
    <p:sldId id="576" r:id="rId18"/>
    <p:sldId id="556" r:id="rId19"/>
    <p:sldId id="555" r:id="rId20"/>
    <p:sldId id="577" r:id="rId21"/>
    <p:sldId id="578" r:id="rId22"/>
    <p:sldId id="505" r:id="rId23"/>
    <p:sldId id="559" r:id="rId24"/>
    <p:sldId id="586" r:id="rId25"/>
    <p:sldId id="542" r:id="rId26"/>
    <p:sldId id="579" r:id="rId27"/>
    <p:sldId id="587" r:id="rId28"/>
    <p:sldId id="582" r:id="rId29"/>
    <p:sldId id="583" r:id="rId30"/>
    <p:sldId id="551" r:id="rId31"/>
    <p:sldId id="507" r:id="rId32"/>
    <p:sldId id="525" r:id="rId33"/>
    <p:sldId id="580" r:id="rId34"/>
    <p:sldId id="516" r:id="rId35"/>
    <p:sldId id="573" r:id="rId36"/>
    <p:sldId id="58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>
          <p15:clr>
            <a:srgbClr val="A4A3A4"/>
          </p15:clr>
        </p15:guide>
        <p15:guide id="4">
          <p15:clr>
            <a:srgbClr val="A4A3A4"/>
          </p15:clr>
        </p15:guide>
        <p15:guide id="5" orient="horz" pos="21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04347D"/>
    <a:srgbClr val="C7A859"/>
    <a:srgbClr val="9C092F"/>
    <a:srgbClr val="1AA8FE"/>
    <a:srgbClr val="8FAADC"/>
    <a:srgbClr val="6082AD"/>
    <a:srgbClr val="004890"/>
    <a:srgbClr val="EAEDF2"/>
    <a:srgbClr val="1E2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1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1256" y="32"/>
      </p:cViewPr>
      <p:guideLst>
        <p:guide pos="2880"/>
        <p:guide orient="horz"/>
        <p:guide/>
        <p:guide orient="horz" pos="216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laria%20Vigo\Desktop\Work%20Offline%20New%20PC\MED-GOLD\SpRain%20offline\NEW%202505%20Analysis\Summary%20scenarios_NEW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D3176"/>
            </a:solidFill>
            <a:ln>
              <a:solidFill>
                <a:srgbClr val="1D317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D317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Scenarios!$R$28:$R$36</c:f>
              <c:numCache>
                <c:formatCode>General</c:formatCode>
                <c:ptCount val="9"/>
                <c:pt idx="0">
                  <c:v>94.800000000000011</c:v>
                </c:pt>
                <c:pt idx="1">
                  <c:v>-221.2</c:v>
                </c:pt>
                <c:pt idx="2">
                  <c:v>-304.89999999999998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-119.6</c:v>
                </c:pt>
                <c:pt idx="7">
                  <c:v>-119.6</c:v>
                </c:pt>
                <c:pt idx="8">
                  <c:v>479.9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08-4A52-8295-FED235AA78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99270768"/>
        <c:axId val="1499272848"/>
      </c:barChart>
      <c:catAx>
        <c:axId val="1499270768"/>
        <c:scaling>
          <c:orientation val="minMax"/>
        </c:scaling>
        <c:delete val="1"/>
        <c:axPos val="l"/>
        <c:majorTickMark val="none"/>
        <c:minorTickMark val="none"/>
        <c:tickLblPos val="nextTo"/>
        <c:crossAx val="1499272848"/>
        <c:crosses val="autoZero"/>
        <c:auto val="1"/>
        <c:lblAlgn val="ctr"/>
        <c:lblOffset val="100"/>
        <c:noMultiLvlLbl val="0"/>
      </c:catAx>
      <c:valAx>
        <c:axId val="149927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27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0.53346</cdr:y>
    </cdr:from>
    <cdr:to>
      <cdr:x>1</cdr:x>
      <cdr:y>0.53552</cdr:y>
    </cdr:to>
    <cdr:cxnSp macro="">
      <cdr:nvCxnSpPr>
        <cdr:cNvPr id="6" name="Conector recto 5"/>
        <cdr:cNvCxnSpPr/>
      </cdr:nvCxnSpPr>
      <cdr:spPr>
        <a:xfrm xmlns:a="http://schemas.openxmlformats.org/drawingml/2006/main">
          <a:off x="-2507776" y="2446860"/>
          <a:ext cx="7176447" cy="946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18/11/2020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9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375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4143C762-484C-4AFE-9A82-A807BADFF08F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8422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CF10F-9AF9-4F63-92D5-914E1B962213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14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16ddcd68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16ddcd68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Minola et al. 2020: This classification was suggested to be able to group weather stations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influenced by similar physical processes (Achberger et al.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2006): (1) coast stations are dominated by regional and local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circulations due to the difference between sea and land (e.g.,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sea breezes, turbulence due to step-like change in surface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roughness; Gustavsson et al. 1995; Borne et al. 1998); (2)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inland stations are strongly influenced by land surface pro-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cesses and land–atmosphere interactions; and (3) mountain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stations where wind conditions are influenced by both large-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scale circulation and localized circulation driven by the com-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plex topography.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837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120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120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367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911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6ADE76-BE54-4DA1-B3AC-7DF9523F5318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86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911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6ADE76-BE54-4DA1-B3AC-7DF9523F5318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911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6ADE76-BE54-4DA1-B3AC-7DF9523F5318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911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6ADE76-BE54-4DA1-B3AC-7DF9523F5318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38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327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033248C-170C-4105-9A51-E45DFDBE9E21}" type="slidenum">
              <a:rPr lang="es-ES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s-ES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399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A5F30E5-8E4D-4C69-8867-8D7723A8E69B}" type="slidenum">
              <a:rPr lang="es-E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s-E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24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68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25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06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26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68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27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82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120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890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1A273B9-F4AD-400D-99FF-54B4B8E7E0F5}" type="slidenum">
              <a:rPr lang="es-E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s-E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31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2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B141422-E75A-4951-A120-5C954BFB48E6}" type="slidenum">
              <a:rPr lang="es-E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es-E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spcAft>
                <a:spcPts val="600"/>
              </a:spcAft>
              <a:buClr>
                <a:srgbClr val="57798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To enable better management of the climate-related risks</a:t>
            </a:r>
          </a:p>
          <a:p>
            <a:pPr marL="285750" indent="-285750" algn="just">
              <a:spcAft>
                <a:spcPts val="600"/>
              </a:spcAft>
              <a:buClr>
                <a:srgbClr val="57798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To improve the resilience and adaptation to climate change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CF10F-9AF9-4F63-92D5-914E1B96221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929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AFC5F2B-3938-4D37-BD45-5055FA0B8D7D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42615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7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409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02530F0-27BB-42B3-A943-1E3020A0B64B}" type="slidenum">
              <a:rPr lang="es-E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s-E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409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02530F0-27BB-42B3-A943-1E3020A0B64B}" type="slidenum">
              <a:rPr lang="es-E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s-E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CF10F-9AF9-4F63-92D5-914E1B96221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1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6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8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7" y="6095686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1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8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3722760" y="1724040"/>
            <a:ext cx="5026680" cy="13716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4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5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56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35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98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6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06992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89540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89540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106992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24444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43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/>
          <p:cNvSpPr/>
          <p:nvPr userDrawn="1"/>
        </p:nvSpPr>
        <p:spPr>
          <a:xfrm>
            <a:off x="3048000" y="6094969"/>
            <a:ext cx="6096000" cy="4885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Rectángulo 12"/>
          <p:cNvSpPr/>
          <p:nvPr userDrawn="1"/>
        </p:nvSpPr>
        <p:spPr>
          <a:xfrm>
            <a:off x="0" y="6094969"/>
            <a:ext cx="3048000" cy="488528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2918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ES" dirty="0" smtClean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244478" y="6095691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23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9" y="6232145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2" y="6231446"/>
            <a:ext cx="1876425" cy="45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82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51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8101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 userDrawn="1"/>
        </p:nvSpPr>
        <p:spPr>
          <a:xfrm>
            <a:off x="1990725" y="2487617"/>
            <a:ext cx="5162550" cy="1200383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7200" dirty="0">
                <a:solidFill>
                  <a:prstClr val="white"/>
                </a:solidFill>
                <a:ea typeface="ＭＳ Ｐゴシック" pitchFamily="34" charset="-128"/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0034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1171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E0E8C09-F9C9-4CB9-962F-B81940FEB92B}" type="slidenum">
              <a:rPr 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80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3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80" y="122523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6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486932"/>
            <a:ext cx="5161550" cy="1200329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 smtClean="0">
                <a:solidFill>
                  <a:schemeClr val="bg1"/>
                </a:solidFill>
              </a:rPr>
              <a:t>THANK YOU!</a:t>
            </a:r>
            <a:endParaRPr lang="es-ES" sz="72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101" y="5865998"/>
            <a:ext cx="2407901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2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3360101" y="5865998"/>
            <a:ext cx="2407901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2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542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4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44440" y="5886720"/>
            <a:ext cx="2441160" cy="9054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8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4" r:id="rId5"/>
    <p:sldLayoutId id="2147483656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3048000" y="6096521"/>
            <a:ext cx="6096000" cy="4869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7" name="PlaceHolder 2"/>
          <p:cNvSpPr>
            <a:spLocks noGrp="1"/>
          </p:cNvSpPr>
          <p:nvPr>
            <p:ph type="title"/>
          </p:nvPr>
        </p:nvSpPr>
        <p:spPr bwMode="auto">
          <a:xfrm>
            <a:off x="3722691" y="1631528"/>
            <a:ext cx="5026025" cy="299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" name="CustomShape 3"/>
          <p:cNvSpPr/>
          <p:nvPr/>
        </p:nvSpPr>
        <p:spPr>
          <a:xfrm>
            <a:off x="0" y="6096521"/>
            <a:ext cx="3048000" cy="486977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9" name="PlaceHolder 4"/>
          <p:cNvSpPr>
            <a:spLocks noGrp="1"/>
          </p:cNvSpPr>
          <p:nvPr>
            <p:ph type="body"/>
          </p:nvPr>
        </p:nvSpPr>
        <p:spPr bwMode="auto">
          <a:xfrm>
            <a:off x="244480" y="6096521"/>
            <a:ext cx="244157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day/month/year</a:t>
            </a:r>
          </a:p>
        </p:txBody>
      </p:sp>
      <p:sp>
        <p:nvSpPr>
          <p:cNvPr id="1030" name="PlaceHolder 5"/>
          <p:cNvSpPr>
            <a:spLocks noGrp="1"/>
          </p:cNvSpPr>
          <p:nvPr>
            <p:ph type="body"/>
          </p:nvPr>
        </p:nvSpPr>
        <p:spPr bwMode="auto">
          <a:xfrm>
            <a:off x="3722691" y="6094970"/>
            <a:ext cx="502602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Venue</a:t>
            </a:r>
          </a:p>
        </p:txBody>
      </p:sp>
    </p:spTree>
    <p:extLst>
      <p:ext uri="{BB962C8B-B14F-4D97-AF65-F5344CB8AC3E}">
        <p14:creationId xmlns:p14="http://schemas.microsoft.com/office/powerpoint/2010/main" val="32691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44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2s4e.eu/dst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climate.copernicus.eu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Shape 1"/>
          <p:cNvSpPr txBox="1"/>
          <p:nvPr/>
        </p:nvSpPr>
        <p:spPr>
          <a:xfrm>
            <a:off x="3087059" y="1320309"/>
            <a:ext cx="6030451" cy="29978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r>
              <a:rPr lang="en-GB" altLang="es-ES" sz="44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Forecast quality assessment for operational climate prediction</a:t>
            </a:r>
            <a:endParaRPr lang="en-GB" altLang="es-ES" sz="4400" b="1" spc="-1" dirty="0">
              <a:solidFill>
                <a:srgbClr val="00489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831" name="TextShape 2"/>
          <p:cNvSpPr txBox="1"/>
          <p:nvPr/>
        </p:nvSpPr>
        <p:spPr>
          <a:xfrm>
            <a:off x="3138739" y="4011328"/>
            <a:ext cx="5481638" cy="233320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Francisco J. </a:t>
            </a: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Doblas-Reyes</a:t>
            </a:r>
          </a:p>
          <a:p>
            <a:pPr defTabSz="914400">
              <a:defRPr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ＭＳ Ｐゴシック" pitchFamily="34" charset="-128"/>
            </a:endParaRPr>
          </a:p>
          <a:p>
            <a:pPr defTabSz="914400">
              <a:defRPr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w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ith contributions from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Joaquín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Bedia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Nicola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Cortesi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Nube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González, Carlo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Lacagnina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Llorenç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Lledó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Raül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Marcos,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Núria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Pérez,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Jaume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Ramón, Albert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Soret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Marta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Terrado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Verónica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Torralba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</a:t>
            </a:r>
            <a:r>
              <a:rPr lang="en-US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Ilaria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Vigo and many more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ＭＳ Ｐゴシック" pitchFamily="34" charset="-128"/>
            </a:endParaRPr>
          </a:p>
        </p:txBody>
      </p:sp>
      <p:sp>
        <p:nvSpPr>
          <p:cNvPr id="832" name="TextShape 3"/>
          <p:cNvSpPr txBox="1"/>
          <p:nvPr/>
        </p:nvSpPr>
        <p:spPr>
          <a:xfrm>
            <a:off x="244481" y="6096522"/>
            <a:ext cx="244157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833" name="TextShape 4"/>
          <p:cNvSpPr txBox="1"/>
          <p:nvPr/>
        </p:nvSpPr>
        <p:spPr>
          <a:xfrm>
            <a:off x="3722693" y="6094971"/>
            <a:ext cx="502602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TextShape 1"/>
          <p:cNvSpPr txBox="1">
            <a:spLocks noChangeArrowheads="1"/>
          </p:cNvSpPr>
          <p:nvPr/>
        </p:nvSpPr>
        <p:spPr bwMode="auto">
          <a:xfrm>
            <a:off x="6402391" y="5"/>
            <a:ext cx="2714625" cy="40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ES" sz="14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 November 2020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54" y="6093082"/>
            <a:ext cx="1850609" cy="764918"/>
          </a:xfrm>
          <a:prstGeom prst="rect">
            <a:avLst/>
          </a:prstGeom>
        </p:spPr>
      </p:pic>
      <p:pic>
        <p:nvPicPr>
          <p:cNvPr id="8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24" y="6183074"/>
            <a:ext cx="679911" cy="6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6" b="28053"/>
          <a:stretch/>
        </p:blipFill>
        <p:spPr>
          <a:xfrm>
            <a:off x="3750565" y="6213133"/>
            <a:ext cx="1307164" cy="65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46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40" y="217893"/>
            <a:ext cx="8679197" cy="83839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 smtClean="0"/>
              <a:t>Observational uncertainty is relevant to users</a:t>
            </a:r>
            <a:endParaRPr lang="en-US" b="1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192088" y="860740"/>
            <a:ext cx="8839200" cy="154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GB" altLang="en-US" sz="2100" dirty="0" smtClean="0">
                <a:solidFill>
                  <a:srgbClr val="414141"/>
                </a:solidFill>
                <a:latin typeface="Calibri" pitchFamily="34" charset="0"/>
                <a:sym typeface="Quattrocento Sans"/>
              </a:rPr>
              <a:t>10-m wind speed trend (in percentage of the mean wind) for five reanalyses and agreement in the </a:t>
            </a:r>
            <a:r>
              <a:rPr lang="en-GB" altLang="en-US" sz="2100" dirty="0">
                <a:solidFill>
                  <a:srgbClr val="414141"/>
                </a:solidFill>
                <a:latin typeface="Calibri" pitchFamily="34" charset="0"/>
                <a:sym typeface="Quattrocento Sans"/>
              </a:rPr>
              <a:t>multi-reanalysis (MR) </a:t>
            </a:r>
            <a:r>
              <a:rPr lang="en-GB" altLang="en-US" sz="2100" dirty="0" smtClean="0">
                <a:solidFill>
                  <a:srgbClr val="414141"/>
                </a:solidFill>
                <a:latin typeface="Calibri" pitchFamily="34" charset="0"/>
                <a:sym typeface="Quattrocento Sans"/>
              </a:rPr>
              <a:t>in DJF over 1981-2017.</a:t>
            </a:r>
            <a:endParaRPr lang="en-GB" altLang="en-US" sz="2100" dirty="0">
              <a:solidFill>
                <a:srgbClr val="41414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833814" y="6520975"/>
            <a:ext cx="5310187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Ramon et al. (2019, QJRMS)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34" y="1489476"/>
            <a:ext cx="5951153" cy="5059040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 rot="1884964" flipH="1">
            <a:off x="325439" y="2832779"/>
            <a:ext cx="8531225" cy="1860473"/>
          </a:xfrm>
          <a:prstGeom prst="rect">
            <a:avLst/>
          </a:prstGeom>
          <a:gradFill flip="none" rotWithShape="1">
            <a:gsLst>
              <a:gs pos="0">
                <a:srgbClr val="797B7E">
                  <a:tint val="66000"/>
                  <a:satMod val="160000"/>
                </a:srgbClr>
              </a:gs>
              <a:gs pos="50000">
                <a:srgbClr val="797B7E">
                  <a:tint val="44500"/>
                  <a:satMod val="160000"/>
                </a:srgbClr>
              </a:gs>
              <a:gs pos="100000">
                <a:srgbClr val="797B7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0"/>
          </a:effectLst>
        </p:spPr>
        <p:txBody>
          <a:bodyPr lIns="0" tIns="144000" bIns="144000" anchor="b">
            <a:spAutoFit/>
          </a:bodyPr>
          <a:lstStyle>
            <a:defPPr>
              <a:defRPr lang="en-US"/>
            </a:defPPr>
            <a:lvl1pPr algn="ctr" defTabSz="914400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 sz="3400" b="1" kern="0">
                <a:solidFill>
                  <a:srgbClr val="FF0000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1600">
                <a:latin typeface="Verdana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dirty="0" smtClean="0"/>
              <a:t>The </a:t>
            </a:r>
            <a:r>
              <a:rPr lang="en-GB" dirty="0"/>
              <a:t>election of </a:t>
            </a:r>
            <a:r>
              <a:rPr lang="en-GB" dirty="0" smtClean="0"/>
              <a:t>specific datasets </a:t>
            </a:r>
            <a:r>
              <a:rPr lang="en-GB" dirty="0"/>
              <a:t>as </a:t>
            </a:r>
            <a:r>
              <a:rPr lang="en-GB" dirty="0" smtClean="0"/>
              <a:t>reference </a:t>
            </a:r>
            <a:r>
              <a:rPr lang="en-GB" dirty="0"/>
              <a:t>for the forecast verification can lead to different </a:t>
            </a:r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Observational uncertainty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35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3"/>
          <p:cNvSpPr/>
          <p:nvPr/>
        </p:nvSpPr>
        <p:spPr>
          <a:xfrm>
            <a:off x="41062" y="1957541"/>
            <a:ext cx="4446530" cy="64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Target season: </a:t>
            </a:r>
            <a:r>
              <a:rPr lang="en-US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DJF Start </a:t>
            </a: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date: 1st of Nov</a:t>
            </a:r>
          </a:p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Period: </a:t>
            </a:r>
            <a:r>
              <a:rPr lang="en-US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1981-2015 Variable: 10-m </a:t>
            </a: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wind speed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DEEC80B-B52D-4DA2-9F42-1DCDF2D1D16E}"/>
              </a:ext>
            </a:extLst>
          </p:cNvPr>
          <p:cNvGrpSpPr/>
          <p:nvPr/>
        </p:nvGrpSpPr>
        <p:grpSpPr>
          <a:xfrm>
            <a:off x="823626" y="2462607"/>
            <a:ext cx="7747858" cy="3982065"/>
            <a:chOff x="1296270" y="2031210"/>
            <a:chExt cx="6941970" cy="3657960"/>
          </a:xfrm>
        </p:grpSpPr>
        <p:sp>
          <p:nvSpPr>
            <p:cNvPr id="273" name="CustomShape 2"/>
            <p:cNvSpPr/>
            <p:nvPr/>
          </p:nvSpPr>
          <p:spPr>
            <a:xfrm>
              <a:off x="6506460" y="2381400"/>
              <a:ext cx="614250" cy="56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74" name="Content Placeholder 3"/>
            <p:cNvPicPr/>
            <p:nvPr/>
          </p:nvPicPr>
          <p:blipFill>
            <a:blip r:embed="rId3"/>
            <a:srcRect l="-2594" t="5306" r="47426" b="11413"/>
            <a:stretch/>
          </p:blipFill>
          <p:spPr>
            <a:xfrm>
              <a:off x="1332990" y="2238300"/>
              <a:ext cx="2172420" cy="29079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5" name="Content Placeholder 3"/>
            <p:cNvPicPr/>
            <p:nvPr/>
          </p:nvPicPr>
          <p:blipFill>
            <a:blip r:embed="rId3"/>
            <a:srcRect l="-2594" t="89975" r="-6115" b="-7504"/>
            <a:stretch/>
          </p:blipFill>
          <p:spPr>
            <a:xfrm>
              <a:off x="1296270" y="5262030"/>
              <a:ext cx="2436750" cy="4271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77" name="CustomShape 4"/>
            <p:cNvSpPr/>
            <p:nvPr/>
          </p:nvSpPr>
          <p:spPr>
            <a:xfrm>
              <a:off x="1723680" y="5458590"/>
              <a:ext cx="1581930" cy="1819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/>
            <a:lstStyle/>
            <a:p>
              <a:pPr algn="ctr">
                <a:lnSpc>
                  <a:spcPct val="100000"/>
                </a:lnSpc>
              </a:pPr>
              <a:r>
                <a:rPr lang="en-US" sz="750" spc="-1">
                  <a:solidFill>
                    <a:srgbClr val="000000"/>
                  </a:solidFill>
                  <a:latin typeface="Arial"/>
                  <a:ea typeface="DejaVu Sans"/>
                </a:rPr>
                <a:t>Mean bias (m/s)</a:t>
              </a:r>
              <a:endParaRPr lang="en-US" sz="750" spc="-1">
                <a:latin typeface="Arial"/>
              </a:endParaRPr>
            </a:p>
          </p:txBody>
        </p:sp>
        <p:grpSp>
          <p:nvGrpSpPr>
            <p:cNvPr id="278" name="Group 5"/>
            <p:cNvGrpSpPr/>
            <p:nvPr/>
          </p:nvGrpSpPr>
          <p:grpSpPr>
            <a:xfrm>
              <a:off x="6232950" y="2031210"/>
              <a:ext cx="2005290" cy="3616650"/>
              <a:chOff x="8310600" y="1565280"/>
              <a:chExt cx="2673720" cy="4822200"/>
            </a:xfrm>
          </p:grpSpPr>
          <p:pic>
            <p:nvPicPr>
              <p:cNvPr id="279" name="Picture 9"/>
              <p:cNvPicPr/>
              <p:nvPr/>
            </p:nvPicPr>
            <p:blipFill>
              <a:blip r:embed="rId4"/>
              <a:stretch/>
            </p:blipFill>
            <p:spPr>
              <a:xfrm>
                <a:off x="8310600" y="1565280"/>
                <a:ext cx="2673720" cy="46926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80" name="CustomShape 6"/>
              <p:cNvSpPr/>
              <p:nvPr/>
            </p:nvSpPr>
            <p:spPr>
              <a:xfrm>
                <a:off x="8583840" y="6144840"/>
                <a:ext cx="2109240" cy="2426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/>
              <a:lstStyle/>
              <a:p>
                <a:pPr algn="ctr">
                  <a:lnSpc>
                    <a:spcPct val="100000"/>
                  </a:lnSpc>
                </a:pPr>
                <a:r>
                  <a:rPr lang="en-US" sz="750" spc="-1">
                    <a:solidFill>
                      <a:srgbClr val="000000"/>
                    </a:solidFill>
                    <a:latin typeface="Arial"/>
                    <a:ea typeface="DejaVu Sans"/>
                  </a:rPr>
                  <a:t>Trend coherence </a:t>
                </a:r>
                <a:endParaRPr lang="en-US" sz="750" spc="-1">
                  <a:latin typeface="Arial"/>
                </a:endParaRPr>
              </a:p>
            </p:txBody>
          </p:sp>
        </p:grpSp>
        <p:sp>
          <p:nvSpPr>
            <p:cNvPr id="281" name="CustomShape 7"/>
            <p:cNvSpPr/>
            <p:nvPr/>
          </p:nvSpPr>
          <p:spPr>
            <a:xfrm>
              <a:off x="1792530" y="2087910"/>
              <a:ext cx="1581930" cy="1819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/>
            <a:lstStyle/>
            <a:p>
              <a:pPr algn="ctr">
                <a:lnSpc>
                  <a:spcPct val="100000"/>
                </a:lnSpc>
              </a:pPr>
              <a:r>
                <a:rPr lang="en-US" sz="750" spc="-1">
                  <a:solidFill>
                    <a:srgbClr val="000000"/>
                  </a:solidFill>
                  <a:latin typeface="Arial"/>
                  <a:ea typeface="DejaVu Sans"/>
                </a:rPr>
                <a:t>Clim ECMWFS4 – Clim reanalysis</a:t>
              </a:r>
              <a:endParaRPr lang="en-US" sz="750" spc="-1">
                <a:latin typeface="Arial"/>
              </a:endParaRPr>
            </a:p>
          </p:txBody>
        </p:sp>
        <p:sp>
          <p:nvSpPr>
            <p:cNvPr id="282" name="CustomShape 8"/>
            <p:cNvSpPr/>
            <p:nvPr/>
          </p:nvSpPr>
          <p:spPr>
            <a:xfrm>
              <a:off x="2849310" y="5112180"/>
              <a:ext cx="736830" cy="1819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/>
            <a:lstStyle/>
            <a:p>
              <a:pPr algn="ctr">
                <a:lnSpc>
                  <a:spcPct val="100000"/>
                </a:lnSpc>
              </a:pPr>
              <a:r>
                <a:rPr lang="en-US" sz="750" spc="-1">
                  <a:solidFill>
                    <a:srgbClr val="767171"/>
                  </a:solidFill>
                  <a:latin typeface="Arial"/>
                  <a:ea typeface="DejaVu Sans"/>
                </a:rPr>
                <a:t>More wind </a:t>
              </a:r>
              <a:endParaRPr lang="en-US" sz="750" spc="-1">
                <a:latin typeface="Arial"/>
              </a:endParaRPr>
            </a:p>
          </p:txBody>
        </p:sp>
        <p:sp>
          <p:nvSpPr>
            <p:cNvPr id="283" name="CustomShape 9"/>
            <p:cNvSpPr/>
            <p:nvPr/>
          </p:nvSpPr>
          <p:spPr>
            <a:xfrm>
              <a:off x="1459890" y="5123790"/>
              <a:ext cx="736830" cy="1819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/>
            <a:lstStyle/>
            <a:p>
              <a:pPr algn="ctr">
                <a:lnSpc>
                  <a:spcPct val="100000"/>
                </a:lnSpc>
              </a:pPr>
              <a:r>
                <a:rPr lang="en-US" sz="750" spc="-1">
                  <a:solidFill>
                    <a:srgbClr val="767171"/>
                  </a:solidFill>
                  <a:latin typeface="Arial"/>
                  <a:ea typeface="DejaVu Sans"/>
                </a:rPr>
                <a:t>Less wind </a:t>
              </a:r>
              <a:endParaRPr lang="en-US" sz="750" spc="-1">
                <a:latin typeface="Arial"/>
              </a:endParaRPr>
            </a:p>
          </p:txBody>
        </p:sp>
        <p:grpSp>
          <p:nvGrpSpPr>
            <p:cNvPr id="284" name="Group 10"/>
            <p:cNvGrpSpPr/>
            <p:nvPr/>
          </p:nvGrpSpPr>
          <p:grpSpPr>
            <a:xfrm>
              <a:off x="3676590" y="2044440"/>
              <a:ext cx="2219400" cy="3613140"/>
              <a:chOff x="4902120" y="1582920"/>
              <a:chExt cx="2959200" cy="4817520"/>
            </a:xfrm>
          </p:grpSpPr>
          <p:pic>
            <p:nvPicPr>
              <p:cNvPr id="285" name="Picture 2"/>
              <p:cNvPicPr/>
              <p:nvPr/>
            </p:nvPicPr>
            <p:blipFill>
              <a:blip r:embed="rId5"/>
              <a:srcRect l="3307" t="4638" r="47630" b="14988"/>
              <a:stretch/>
            </p:blipFill>
            <p:spPr>
              <a:xfrm>
                <a:off x="5155560" y="1768680"/>
                <a:ext cx="2562840" cy="39495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86" name="Picture 2"/>
              <p:cNvPicPr/>
              <p:nvPr/>
            </p:nvPicPr>
            <p:blipFill>
              <a:blip r:embed="rId5"/>
              <a:srcRect t="85383" b="2373"/>
              <a:stretch/>
            </p:blipFill>
            <p:spPr>
              <a:xfrm>
                <a:off x="4902120" y="5873040"/>
                <a:ext cx="2908800" cy="3632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87" name="CustomShape 11"/>
              <p:cNvSpPr/>
              <p:nvPr/>
            </p:nvSpPr>
            <p:spPr>
              <a:xfrm>
                <a:off x="5319720" y="6157800"/>
                <a:ext cx="2109240" cy="2426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/>
              <a:lstStyle/>
              <a:p>
                <a:pPr algn="ctr">
                  <a:lnSpc>
                    <a:spcPct val="100000"/>
                  </a:lnSpc>
                </a:pPr>
                <a:r>
                  <a:rPr lang="en-US" sz="750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Standard deviation ratio </a:t>
                </a:r>
                <a:endParaRPr lang="en-US" sz="750" spc="-1" dirty="0">
                  <a:latin typeface="Arial"/>
                </a:endParaRPr>
              </a:p>
            </p:txBody>
          </p:sp>
          <p:sp>
            <p:nvSpPr>
              <p:cNvPr id="288" name="CustomShape 12"/>
              <p:cNvSpPr/>
              <p:nvPr/>
            </p:nvSpPr>
            <p:spPr>
              <a:xfrm>
                <a:off x="5437800" y="1582920"/>
                <a:ext cx="2109240" cy="2426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/>
              <a:lstStyle/>
              <a:p>
                <a:pPr algn="ctr">
                  <a:lnSpc>
                    <a:spcPct val="100000"/>
                  </a:lnSpc>
                </a:pPr>
                <a:r>
                  <a:rPr lang="en-US" sz="750" spc="-1" dirty="0" err="1">
                    <a:solidFill>
                      <a:srgbClr val="000000"/>
                    </a:solidFill>
                    <a:latin typeface="Arial"/>
                    <a:ea typeface="DejaVu Sans"/>
                  </a:rPr>
                  <a:t>sd</a:t>
                </a:r>
                <a:r>
                  <a:rPr lang="en-US" sz="750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(ECMWFS4) / </a:t>
                </a:r>
                <a:r>
                  <a:rPr lang="en-US" sz="750" spc="-1" dirty="0" err="1">
                    <a:solidFill>
                      <a:srgbClr val="000000"/>
                    </a:solidFill>
                    <a:latin typeface="Arial"/>
                    <a:ea typeface="DejaVu Sans"/>
                  </a:rPr>
                  <a:t>sd</a:t>
                </a:r>
                <a:r>
                  <a:rPr lang="en-US" sz="750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(reanalysis)</a:t>
                </a:r>
                <a:endParaRPr lang="en-US" sz="750" spc="-1" dirty="0">
                  <a:latin typeface="Arial"/>
                </a:endParaRPr>
              </a:p>
            </p:txBody>
          </p:sp>
          <p:sp>
            <p:nvSpPr>
              <p:cNvPr id="289" name="CustomShape 13"/>
              <p:cNvSpPr/>
              <p:nvPr/>
            </p:nvSpPr>
            <p:spPr>
              <a:xfrm>
                <a:off x="6420600" y="5689080"/>
                <a:ext cx="1440720" cy="2426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/>
              <a:lstStyle/>
              <a:p>
                <a:pPr algn="ctr">
                  <a:lnSpc>
                    <a:spcPct val="100000"/>
                  </a:lnSpc>
                </a:pPr>
                <a:r>
                  <a:rPr lang="en-US" sz="750" spc="-1">
                    <a:solidFill>
                      <a:srgbClr val="767171"/>
                    </a:solidFill>
                    <a:latin typeface="Arial"/>
                    <a:ea typeface="DejaVu Sans"/>
                  </a:rPr>
                  <a:t>More variability  </a:t>
                </a:r>
                <a:endParaRPr lang="en-US" sz="750" spc="-1">
                  <a:latin typeface="Arial"/>
                </a:endParaRPr>
              </a:p>
            </p:txBody>
          </p:sp>
          <p:sp>
            <p:nvSpPr>
              <p:cNvPr id="290" name="CustomShape 14"/>
              <p:cNvSpPr/>
              <p:nvPr/>
            </p:nvSpPr>
            <p:spPr>
              <a:xfrm>
                <a:off x="5047560" y="5685840"/>
                <a:ext cx="1073160" cy="2426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/>
              <a:lstStyle/>
              <a:p>
                <a:pPr algn="ctr">
                  <a:lnSpc>
                    <a:spcPct val="100000"/>
                  </a:lnSpc>
                </a:pPr>
                <a:r>
                  <a:rPr lang="en-US" sz="750" spc="-1">
                    <a:solidFill>
                      <a:srgbClr val="767171"/>
                    </a:solidFill>
                    <a:latin typeface="Arial"/>
                    <a:ea typeface="DejaVu Sans"/>
                  </a:rPr>
                  <a:t>Less variability </a:t>
                </a:r>
                <a:endParaRPr lang="en-US" sz="750" spc="-1">
                  <a:latin typeface="Arial"/>
                </a:endParaRPr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287A3B7-78DF-4C10-8745-8E31C4C2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72" y="513382"/>
            <a:ext cx="8229598" cy="838397"/>
          </a:xfrm>
        </p:spPr>
        <p:txBody>
          <a:bodyPr/>
          <a:lstStyle/>
          <a:p>
            <a:r>
              <a:rPr lang="en-US" b="1" spc="-1" dirty="0" smtClean="0">
                <a:ea typeface="DejaVu Sans"/>
              </a:rPr>
              <a:t>Observational uncertainty in verification</a:t>
            </a:r>
            <a:r>
              <a:rPr lang="en-US" spc="-1" dirty="0"/>
              <a:t/>
            </a:r>
            <a:br>
              <a:rPr lang="en-US" spc="-1" dirty="0"/>
            </a:br>
            <a:endParaRPr lang="en-GB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33BE028-23D8-4A31-9E36-27D543D19715}"/>
              </a:ext>
            </a:extLst>
          </p:cNvPr>
          <p:cNvSpPr txBox="1"/>
          <p:nvPr/>
        </p:nvSpPr>
        <p:spPr>
          <a:xfrm>
            <a:off x="407965" y="928981"/>
            <a:ext cx="8377829" cy="9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210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Uncertainty from the observational reference should be taken into account by considering several datasets and evaluating the systematic errors in different moments of the probability distribution. 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Observational uncertainty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833814" y="6520975"/>
            <a:ext cx="5310187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V.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Torralba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2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Observational uncertainty in verification</a:t>
            </a:r>
            <a:endParaRPr lang="en-US" b="1" dirty="0"/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701" r="65571" b="75353"/>
          <a:stretch/>
        </p:blipFill>
        <p:spPr>
          <a:xfrm>
            <a:off x="2553897" y="1576810"/>
            <a:ext cx="3184714" cy="1907651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V.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Torralba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10" name="Imagen 3">
            <a:extLst>
              <a:ext uri="{FF2B5EF4-FFF2-40B4-BE49-F238E27FC236}">
                <a16:creationId xmlns:a16="http://schemas.microsoft.com/office/drawing/2014/main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24573" r="65571" b="54144"/>
          <a:stretch/>
        </p:blipFill>
        <p:spPr>
          <a:xfrm>
            <a:off x="5850905" y="1788957"/>
            <a:ext cx="3184714" cy="1695504"/>
          </a:xfrm>
          <a:prstGeom prst="rect">
            <a:avLst/>
          </a:prstGeom>
        </p:spPr>
      </p:pic>
      <p:pic>
        <p:nvPicPr>
          <p:cNvPr id="11" name="Imagen 3">
            <a:extLst>
              <a:ext uri="{FF2B5EF4-FFF2-40B4-BE49-F238E27FC236}">
                <a16:creationId xmlns:a16="http://schemas.microsoft.com/office/drawing/2014/main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45659" r="65571" b="32390"/>
          <a:stretch/>
        </p:blipFill>
        <p:spPr>
          <a:xfrm>
            <a:off x="2553897" y="3736546"/>
            <a:ext cx="3184714" cy="1748720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67349" r="65571" b="10698"/>
          <a:stretch/>
        </p:blipFill>
        <p:spPr>
          <a:xfrm>
            <a:off x="5850905" y="3736546"/>
            <a:ext cx="3184714" cy="1748879"/>
          </a:xfrm>
          <a:prstGeom prst="rect">
            <a:avLst/>
          </a:prstGeom>
        </p:spPr>
      </p:pic>
      <p:pic>
        <p:nvPicPr>
          <p:cNvPr id="13" name="Imagen 3">
            <a:extLst>
              <a:ext uri="{FF2B5EF4-FFF2-40B4-BE49-F238E27FC236}">
                <a16:creationId xmlns:a16="http://schemas.microsoft.com/office/drawing/2014/main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89154" r="7264" b="2864"/>
          <a:stretch/>
        </p:blipFill>
        <p:spPr>
          <a:xfrm>
            <a:off x="2344294" y="5590488"/>
            <a:ext cx="6804000" cy="545044"/>
          </a:xfrm>
          <a:prstGeom prst="rect">
            <a:avLst/>
          </a:prstGeom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Observational uncertainty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796FFE9-EF11-421C-8804-1B5561E4A592}"/>
              </a:ext>
            </a:extLst>
          </p:cNvPr>
          <p:cNvSpPr txBox="1"/>
          <p:nvPr/>
        </p:nvSpPr>
        <p:spPr>
          <a:xfrm>
            <a:off x="33667" y="2610171"/>
            <a:ext cx="2751733" cy="16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just">
              <a:buFont typeface="Arial" pitchFamily="34" charset="0"/>
              <a:buNone/>
              <a:defRPr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r>
              <a:rPr lang="en-GB" dirty="0"/>
              <a:t>ECMWF System4</a:t>
            </a:r>
          </a:p>
          <a:p>
            <a:r>
              <a:rPr lang="en-GB" dirty="0"/>
              <a:t>Period: 1981-2016</a:t>
            </a:r>
          </a:p>
          <a:p>
            <a:r>
              <a:rPr lang="en-GB" dirty="0"/>
              <a:t>Season: DJF</a:t>
            </a:r>
          </a:p>
          <a:p>
            <a:r>
              <a:rPr lang="en-GB" dirty="0"/>
              <a:t>Start date: 1st Nov</a:t>
            </a:r>
          </a:p>
          <a:p>
            <a:r>
              <a:rPr lang="en-GB" dirty="0" smtClean="0"/>
              <a:t>Variable: 10-m </a:t>
            </a:r>
            <a:r>
              <a:rPr lang="en-GB" dirty="0"/>
              <a:t>wind speed</a:t>
            </a:r>
          </a:p>
        </p:txBody>
      </p:sp>
      <p:sp>
        <p:nvSpPr>
          <p:cNvPr id="3" name="Oval 2"/>
          <p:cNvSpPr/>
          <p:nvPr/>
        </p:nvSpPr>
        <p:spPr>
          <a:xfrm>
            <a:off x="4177361" y="2002054"/>
            <a:ext cx="510139" cy="3176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7496476" y="2029325"/>
            <a:ext cx="510139" cy="3176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3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/>
          <p:nvPr/>
        </p:nvSpPr>
        <p:spPr>
          <a:xfrm>
            <a:off x="9227919" y="793289"/>
            <a:ext cx="386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endParaRPr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3D9FB0-5ED4-4A19-81F5-255BB9A5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Observational uncertainty in verification</a:t>
            </a:r>
            <a:endParaRPr lang="en-GB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5D221A3-C84A-4116-9BB1-62666184FA71}"/>
              </a:ext>
            </a:extLst>
          </p:cNvPr>
          <p:cNvSpPr txBox="1"/>
          <p:nvPr/>
        </p:nvSpPr>
        <p:spPr>
          <a:xfrm>
            <a:off x="343267" y="865938"/>
            <a:ext cx="8511365" cy="209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210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The integration of in-situ observational data in the forecast verification and bias correction stages </a:t>
            </a:r>
            <a:r>
              <a:rPr lang="en-US" dirty="0" smtClean="0"/>
              <a:t>makes the verification more familiar to the user. </a:t>
            </a:r>
            <a:r>
              <a:rPr lang="en-US" dirty="0"/>
              <a:t>The evaluation of the climate predictions on </a:t>
            </a:r>
            <a:r>
              <a:rPr lang="en-US" dirty="0" smtClean="0"/>
              <a:t>coastal, </a:t>
            </a:r>
            <a:r>
              <a:rPr lang="en-US" dirty="0"/>
              <a:t>mountain and inland regions </a:t>
            </a:r>
            <a:r>
              <a:rPr lang="en-US" dirty="0" smtClean="0"/>
              <a:t>shows different effects.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4FB9BB5-FBE3-4308-98FC-1CE6A4E60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22" y="4355601"/>
            <a:ext cx="7014972" cy="2500014"/>
          </a:xfrm>
          <a:prstGeom prst="rect">
            <a:avLst/>
          </a:prstGeom>
        </p:spPr>
      </p:pic>
      <p:sp>
        <p:nvSpPr>
          <p:cNvPr id="11" name="CustomShape 3">
            <a:extLst>
              <a:ext uri="{FF2B5EF4-FFF2-40B4-BE49-F238E27FC236}">
                <a16:creationId xmlns:a16="http://schemas.microsoft.com/office/drawing/2014/main" id="{40ED63F4-81B6-4263-97FB-9560A55CA9DF}"/>
              </a:ext>
            </a:extLst>
          </p:cNvPr>
          <p:cNvSpPr/>
          <p:nvPr/>
        </p:nvSpPr>
        <p:spPr>
          <a:xfrm>
            <a:off x="154481" y="2368754"/>
            <a:ext cx="2827872" cy="183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ECMWF SEAS5</a:t>
            </a:r>
          </a:p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Period: 1981-2016</a:t>
            </a:r>
          </a:p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Season: DJF</a:t>
            </a:r>
          </a:p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Start date: 1st Nov</a:t>
            </a:r>
          </a:p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Reference: </a:t>
            </a:r>
            <a:r>
              <a:rPr lang="en-US" dirty="0" err="1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HadiSD</a:t>
            </a:r>
            <a:endParaRPr lang="en-US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just">
              <a:buFont typeface="Arial" pitchFamily="34" charset="0"/>
              <a:buNone/>
            </a:pPr>
            <a:r>
              <a:rPr lang="en-US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Variable: </a:t>
            </a: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10-m wind </a:t>
            </a:r>
            <a:r>
              <a:rPr lang="en-US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speed</a:t>
            </a:r>
            <a:endParaRPr lang="en-US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Observational uncertainty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114" name="Google Shape;1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9219" y="2082904"/>
            <a:ext cx="5891514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833814" y="6520975"/>
            <a:ext cx="5310187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V.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Torralba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727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21063F-335A-4DFF-9883-7A5A92615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Observational uncertainty in verification</a:t>
            </a:r>
            <a:endParaRPr lang="en-GB" dirty="0"/>
          </a:p>
        </p:txBody>
      </p:sp>
      <p:pic>
        <p:nvPicPr>
          <p:cNvPr id="7" name="Google Shape;138;p29">
            <a:extLst>
              <a:ext uri="{FF2B5EF4-FFF2-40B4-BE49-F238E27FC236}">
                <a16:creationId xmlns:a16="http://schemas.microsoft.com/office/drawing/2014/main" id="{AB7334A6-9D95-419C-8019-535510A5AE8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629" t="19938" b="18917"/>
          <a:stretch/>
        </p:blipFill>
        <p:spPr>
          <a:xfrm>
            <a:off x="6345239" y="862400"/>
            <a:ext cx="2707602" cy="13594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6CB3580D-DDA8-47B1-B173-1445ECC46416}"/>
              </a:ext>
            </a:extLst>
          </p:cNvPr>
          <p:cNvGrpSpPr/>
          <p:nvPr/>
        </p:nvGrpSpPr>
        <p:grpSpPr>
          <a:xfrm>
            <a:off x="379828" y="2205131"/>
            <a:ext cx="8398979" cy="3776020"/>
            <a:chOff x="152400" y="2161093"/>
            <a:chExt cx="8839200" cy="3897451"/>
          </a:xfrm>
        </p:grpSpPr>
        <p:pic>
          <p:nvPicPr>
            <p:cNvPr id="5" name="Google Shape;137;p29">
              <a:extLst>
                <a:ext uri="{FF2B5EF4-FFF2-40B4-BE49-F238E27FC236}">
                  <a16:creationId xmlns:a16="http://schemas.microsoft.com/office/drawing/2014/main" id="{7696F2EB-95D1-45B3-B750-F5A76502E47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9222"/>
            <a:stretch/>
          </p:blipFill>
          <p:spPr>
            <a:xfrm>
              <a:off x="152400" y="2161093"/>
              <a:ext cx="8839200" cy="20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39;p29">
              <a:extLst>
                <a:ext uri="{FF2B5EF4-FFF2-40B4-BE49-F238E27FC236}">
                  <a16:creationId xmlns:a16="http://schemas.microsoft.com/office/drawing/2014/main" id="{B6CD1BE9-8815-4AB5-A758-73866B1EDFA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7985"/>
            <a:stretch/>
          </p:blipFill>
          <p:spPr>
            <a:xfrm>
              <a:off x="152400" y="4183769"/>
              <a:ext cx="8839200" cy="187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5D94BB-7947-428E-B687-FCDA8E63166A}"/>
              </a:ext>
            </a:extLst>
          </p:cNvPr>
          <p:cNvSpPr txBox="1"/>
          <p:nvPr/>
        </p:nvSpPr>
        <p:spPr>
          <a:xfrm>
            <a:off x="152401" y="855501"/>
            <a:ext cx="5931898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210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 smtClean="0"/>
              <a:t>Verification with two ground-based </a:t>
            </a:r>
            <a:r>
              <a:rPr lang="en-US" dirty="0"/>
              <a:t>observational datasets and three </a:t>
            </a:r>
            <a:r>
              <a:rPr lang="en-US" dirty="0" err="1" smtClean="0"/>
              <a:t>reanalyses</a:t>
            </a:r>
            <a:r>
              <a:rPr lang="en-US" dirty="0" smtClean="0"/>
              <a:t>. </a:t>
            </a:r>
            <a:r>
              <a:rPr lang="en-US" dirty="0"/>
              <a:t>The </a:t>
            </a:r>
            <a:r>
              <a:rPr lang="en-US" dirty="0" smtClean="0"/>
              <a:t>use of both types of datasets is </a:t>
            </a:r>
            <a:r>
              <a:rPr lang="en-US" dirty="0"/>
              <a:t>very informative for </a:t>
            </a:r>
            <a:r>
              <a:rPr lang="en-US" dirty="0" smtClean="0"/>
              <a:t>wind </a:t>
            </a:r>
            <a:r>
              <a:rPr lang="en-US" dirty="0"/>
              <a:t>energy </a:t>
            </a:r>
            <a:r>
              <a:rPr lang="en-US" dirty="0" smtClean="0"/>
              <a:t>users </a:t>
            </a:r>
            <a:r>
              <a:rPr lang="en-US" dirty="0"/>
              <a:t>as they use </a:t>
            </a:r>
            <a:r>
              <a:rPr lang="en-US" dirty="0" smtClean="0"/>
              <a:t>them </a:t>
            </a:r>
            <a:r>
              <a:rPr lang="en-US" dirty="0"/>
              <a:t>for the development of impact models and the long-term resource assessments. </a:t>
            </a:r>
          </a:p>
          <a:p>
            <a:endParaRPr lang="en-US" dirty="0"/>
          </a:p>
        </p:txBody>
      </p:sp>
      <p:sp>
        <p:nvSpPr>
          <p:cNvPr id="13" name="CustomShape 3">
            <a:extLst>
              <a:ext uri="{FF2B5EF4-FFF2-40B4-BE49-F238E27FC236}">
                <a16:creationId xmlns:a16="http://schemas.microsoft.com/office/drawing/2014/main" id="{8B40BC7B-C1A9-4C89-B83B-8C0E45859BBE}"/>
              </a:ext>
            </a:extLst>
          </p:cNvPr>
          <p:cNvSpPr/>
          <p:nvPr/>
        </p:nvSpPr>
        <p:spPr>
          <a:xfrm>
            <a:off x="2746092" y="5948508"/>
            <a:ext cx="3978266" cy="79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ECMWF </a:t>
            </a:r>
            <a:r>
              <a:rPr lang="en-US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SEAS5 Period</a:t>
            </a: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: 1981-2016</a:t>
            </a:r>
          </a:p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Season: </a:t>
            </a:r>
            <a:r>
              <a:rPr lang="en-US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DJF Start </a:t>
            </a: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date: 1st </a:t>
            </a:r>
            <a:r>
              <a:rPr lang="en-US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Nov</a:t>
            </a:r>
            <a:endParaRPr lang="en-US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833814" y="6520975"/>
            <a:ext cx="5310187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V.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Torralba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Observational uncertainty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406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2">
            <a:extLst>
              <a:ext uri="{FF2B5EF4-FFF2-40B4-BE49-F238E27FC236}">
                <a16:creationId xmlns:a16="http://schemas.microsoft.com/office/drawing/2014/main" id="{9B28B1D1-22EB-438E-ABC8-2BD124C0E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10" y="2219194"/>
            <a:ext cx="6609719" cy="39658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21063F-335A-4DFF-9883-7A5A92615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Observational uncertainty in verification</a:t>
            </a:r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5D94BB-7947-428E-B687-FCDA8E63166A}"/>
              </a:ext>
            </a:extLst>
          </p:cNvPr>
          <p:cNvSpPr txBox="1"/>
          <p:nvPr/>
        </p:nvSpPr>
        <p:spPr>
          <a:xfrm>
            <a:off x="236808" y="855501"/>
            <a:ext cx="8696177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210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ca-ES" dirty="0" smtClean="0"/>
              <a:t>Brier skill score for wind speed predictions above the climatological 90th </a:t>
            </a:r>
            <a:r>
              <a:rPr lang="ca-ES" dirty="0"/>
              <a:t>percentile.  </a:t>
            </a:r>
            <a:r>
              <a:rPr lang="ca-ES" dirty="0" smtClean="0"/>
              <a:t>Climatology </a:t>
            </a:r>
            <a:r>
              <a:rPr lang="ca-ES" dirty="0"/>
              <a:t>as </a:t>
            </a:r>
            <a:r>
              <a:rPr lang="ca-ES" dirty="0" smtClean="0"/>
              <a:t>the </a:t>
            </a:r>
            <a:r>
              <a:rPr lang="ca-ES" dirty="0"/>
              <a:t>reference </a:t>
            </a:r>
            <a:r>
              <a:rPr lang="ca-ES" dirty="0" smtClean="0"/>
              <a:t>forecast. Observational references from ERA5 ensemble (EDA) and high resolution (HRES) product with the Ferro (2017) method (F17) to obtain skill estimates in the presence of observational error.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833814" y="6520975"/>
            <a:ext cx="5310187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J. Ramon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Observational uncertainty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8B40BC7B-C1A9-4C89-B83B-8C0E45859BBE}"/>
              </a:ext>
            </a:extLst>
          </p:cNvPr>
          <p:cNvSpPr/>
          <p:nvPr/>
        </p:nvSpPr>
        <p:spPr>
          <a:xfrm>
            <a:off x="2380329" y="5990711"/>
            <a:ext cx="5807068" cy="79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ECMWF </a:t>
            </a:r>
            <a:r>
              <a:rPr lang="en-US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SEAS5 Period</a:t>
            </a: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: 1981-2016</a:t>
            </a:r>
          </a:p>
          <a:p>
            <a:pPr algn="just">
              <a:buFont typeface="Arial" pitchFamily="34" charset="0"/>
              <a:buNone/>
            </a:pPr>
            <a:r>
              <a:rPr lang="en-US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Lead time: 1 month</a:t>
            </a:r>
          </a:p>
          <a:p>
            <a:pPr algn="just">
              <a:buFont typeface="Arial" pitchFamily="34" charset="0"/>
              <a:buNone/>
            </a:pPr>
            <a:r>
              <a:rPr lang="en-US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Global coverage, 1,542 </a:t>
            </a:r>
            <a:r>
              <a:rPr lang="en-US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HadISD</a:t>
            </a:r>
            <a:r>
              <a:rPr lang="en-US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stations, which are the truth</a:t>
            </a:r>
            <a:endParaRPr lang="en-US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 rot="1884964" flipH="1">
            <a:off x="198827" y="2042267"/>
            <a:ext cx="8531225" cy="2906913"/>
          </a:xfrm>
          <a:prstGeom prst="rect">
            <a:avLst/>
          </a:prstGeom>
          <a:gradFill flip="none" rotWithShape="1">
            <a:gsLst>
              <a:gs pos="0">
                <a:srgbClr val="797B7E">
                  <a:tint val="66000"/>
                  <a:satMod val="160000"/>
                </a:srgbClr>
              </a:gs>
              <a:gs pos="50000">
                <a:srgbClr val="797B7E">
                  <a:tint val="44500"/>
                  <a:satMod val="160000"/>
                </a:srgbClr>
              </a:gs>
              <a:gs pos="100000">
                <a:srgbClr val="797B7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0"/>
          </a:effectLst>
        </p:spPr>
        <p:txBody>
          <a:bodyPr lIns="0" tIns="144000" bIns="144000" anchor="b">
            <a:spAutoFit/>
          </a:bodyPr>
          <a:lstStyle>
            <a:defPPr>
              <a:defRPr lang="en-US"/>
            </a:defPPr>
            <a:lvl1pPr algn="ctr" defTabSz="914400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 sz="3400" b="1" kern="0">
                <a:solidFill>
                  <a:srgbClr val="FF0000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1600">
                <a:latin typeface="Verdana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dirty="0" smtClean="0"/>
              <a:t>“Failing to account for the effects of observation error when deciding between two forecasting systems could lead to the wrong choice and a high opportunity cost”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38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7FE9CE0-1C8C-472F-A9CE-39C3FDE2464E}"/>
              </a:ext>
            </a:extLst>
          </p:cNvPr>
          <p:cNvSpPr txBox="1"/>
          <p:nvPr/>
        </p:nvSpPr>
        <p:spPr>
          <a:xfrm>
            <a:off x="207585" y="864260"/>
            <a:ext cx="8753536" cy="225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210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dirty="0" smtClean="0"/>
              <a:t>There is a large heterogeneity </a:t>
            </a:r>
            <a:r>
              <a:rPr lang="en-GB" dirty="0" smtClean="0"/>
              <a:t>in the </a:t>
            </a:r>
            <a:r>
              <a:rPr lang="en-GB" dirty="0" smtClean="0"/>
              <a:t>real</a:t>
            </a:r>
            <a:r>
              <a:rPr lang="es-ES" dirty="0" smtClean="0"/>
              <a:t>-time </a:t>
            </a:r>
            <a:r>
              <a:rPr lang="en-GB" dirty="0" err="1" smtClean="0"/>
              <a:t>subseasonal</a:t>
            </a:r>
            <a:r>
              <a:rPr lang="en-GB" dirty="0" smtClean="0"/>
              <a:t> </a:t>
            </a:r>
            <a:r>
              <a:rPr lang="en-GB" dirty="0" smtClean="0"/>
              <a:t>systems: different initialisations, </a:t>
            </a:r>
            <a:r>
              <a:rPr lang="en-GB" dirty="0" err="1" smtClean="0"/>
              <a:t>hindcasts</a:t>
            </a:r>
            <a:r>
              <a:rPr lang="en-GB" dirty="0" smtClean="0"/>
              <a:t> periods, etc.</a:t>
            </a:r>
          </a:p>
          <a:p>
            <a:r>
              <a:rPr lang="en-GB" dirty="0" smtClean="0"/>
              <a:t>Limited samples (even in the </a:t>
            </a:r>
            <a:r>
              <a:rPr lang="en-GB" dirty="0" err="1" smtClean="0"/>
              <a:t>hindcasts</a:t>
            </a:r>
            <a:r>
              <a:rPr lang="en-GB" dirty="0" smtClean="0"/>
              <a:t>) lead to : </a:t>
            </a:r>
            <a:r>
              <a:rPr lang="en-GB" dirty="0" smtClean="0"/>
              <a:t>lack of robustness in forecast quality estimates, definition of the climatology</a:t>
            </a:r>
            <a:r>
              <a:rPr lang="en-GB" dirty="0" smtClean="0"/>
              <a:t>, </a:t>
            </a:r>
            <a:r>
              <a:rPr lang="en-GB" dirty="0" smtClean="0"/>
              <a:t>bias adjustment, etc.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non-trivial climatology definition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Standards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683349" y="6528228"/>
            <a:ext cx="3460652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Manrique-Suñén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 et al. (MWR, 2020)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DE704D-473B-4E69-A7FB-33AEF123C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648" y="2944367"/>
            <a:ext cx="6920958" cy="3608047"/>
          </a:xfrm>
          <a:prstGeom prst="rect">
            <a:avLst/>
          </a:prstGeom>
        </p:spPr>
      </p:pic>
      <p:sp>
        <p:nvSpPr>
          <p:cNvPr id="17" name="Left Brace 16">
            <a:extLst>
              <a:ext uri="{FF2B5EF4-FFF2-40B4-BE49-F238E27FC236}">
                <a16:creationId xmlns:a16="http://schemas.microsoft.com/office/drawing/2014/main" id="{36B49A59-D1CC-4824-BB4D-3F98C601EF6C}"/>
              </a:ext>
            </a:extLst>
          </p:cNvPr>
          <p:cNvSpPr/>
          <p:nvPr/>
        </p:nvSpPr>
        <p:spPr>
          <a:xfrm rot="5400000">
            <a:off x="5186719" y="2009408"/>
            <a:ext cx="235888" cy="1446151"/>
          </a:xfrm>
          <a:prstGeom prst="leftBrac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1A8A4C69-51C9-4073-B9C0-3F8DF94519AE}"/>
              </a:ext>
            </a:extLst>
          </p:cNvPr>
          <p:cNvSpPr/>
          <p:nvPr/>
        </p:nvSpPr>
        <p:spPr>
          <a:xfrm rot="5400000">
            <a:off x="7386925" y="1306473"/>
            <a:ext cx="216000" cy="2866672"/>
          </a:xfrm>
          <a:prstGeom prst="leftBrac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00FE5319-201E-4AA1-82B7-55F2C7507E3A}"/>
              </a:ext>
            </a:extLst>
          </p:cNvPr>
          <p:cNvSpPr/>
          <p:nvPr/>
        </p:nvSpPr>
        <p:spPr>
          <a:xfrm>
            <a:off x="6833613" y="2197744"/>
            <a:ext cx="1323975" cy="4390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414141"/>
                </a:solidFill>
              </a:rPr>
              <a:t>Hindcasts</a:t>
            </a:r>
            <a:endParaRPr lang="en-GB" sz="2000" dirty="0">
              <a:solidFill>
                <a:srgbClr val="414141"/>
              </a:solidFill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7D4D6276-AC11-4348-9098-4915D8154667}"/>
              </a:ext>
            </a:extLst>
          </p:cNvPr>
          <p:cNvSpPr/>
          <p:nvPr/>
        </p:nvSpPr>
        <p:spPr>
          <a:xfrm>
            <a:off x="4708792" y="2242375"/>
            <a:ext cx="1200150" cy="3693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414141"/>
                </a:solidFill>
              </a:rPr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298493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3403619" y="3710185"/>
            <a:ext cx="2031088" cy="369332"/>
          </a:xfrm>
          <a:prstGeom prst="rect">
            <a:avLst/>
          </a:prstGeom>
          <a:gradFill>
            <a:gsLst>
              <a:gs pos="50000">
                <a:schemeClr val="accent2">
                  <a:alpha val="69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              April</a:t>
            </a:r>
            <a:endParaRPr lang="en-GB" dirty="0"/>
          </a:p>
        </p:txBody>
      </p:sp>
      <p:sp>
        <p:nvSpPr>
          <p:cNvPr id="261" name="TextBox 260"/>
          <p:cNvSpPr txBox="1"/>
          <p:nvPr/>
        </p:nvSpPr>
        <p:spPr>
          <a:xfrm>
            <a:off x="649792" y="3596756"/>
            <a:ext cx="8560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     T     M     T     M     T     M     T</a:t>
            </a:r>
            <a:r>
              <a:rPr lang="en-GB" sz="1200" dirty="0"/>
              <a:t> </a:t>
            </a:r>
            <a:r>
              <a:rPr lang="en-GB" sz="1200" dirty="0" smtClean="0"/>
              <a:t>   M     </a:t>
            </a:r>
            <a:r>
              <a:rPr lang="en-GB" sz="1200" dirty="0"/>
              <a:t>T     </a:t>
            </a:r>
            <a:r>
              <a:rPr lang="en-GB" sz="1200" dirty="0">
                <a:solidFill>
                  <a:schemeClr val="accent6"/>
                </a:solidFill>
              </a:rPr>
              <a:t>M  </a:t>
            </a:r>
            <a:r>
              <a:rPr lang="en-GB" sz="1200" dirty="0"/>
              <a:t>   T     M     T     M     </a:t>
            </a:r>
            <a:r>
              <a:rPr lang="en-GB" sz="1200" dirty="0" smtClean="0"/>
              <a:t>T    </a:t>
            </a:r>
            <a:r>
              <a:rPr lang="en-GB" sz="1200" dirty="0"/>
              <a:t>M     T   </a:t>
            </a:r>
            <a:r>
              <a:rPr lang="en-GB" sz="1200" dirty="0" smtClean="0"/>
              <a:t>  </a:t>
            </a:r>
            <a:r>
              <a:rPr lang="en-GB" sz="1200" dirty="0"/>
              <a:t>M     T     M     T     M  </a:t>
            </a:r>
            <a:r>
              <a:rPr lang="en-GB" sz="1200" dirty="0" smtClean="0"/>
              <a:t>  </a:t>
            </a:r>
            <a:r>
              <a:rPr lang="en-GB" sz="1200" dirty="0"/>
              <a:t>T     M     </a:t>
            </a:r>
            <a:r>
              <a:rPr lang="en-GB" sz="1200" dirty="0" smtClean="0"/>
              <a:t>T     M     </a:t>
            </a:r>
            <a:r>
              <a:rPr lang="en-GB" sz="1200" dirty="0"/>
              <a:t>T</a:t>
            </a:r>
          </a:p>
          <a:p>
            <a:endParaRPr lang="en-GB" sz="1200" dirty="0"/>
          </a:p>
          <a:p>
            <a:endParaRPr lang="en-GB" sz="1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non-trivial climatology definition</a:t>
            </a:r>
            <a:endParaRPr lang="en-GB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Standards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8927" y="3441510"/>
            <a:ext cx="75507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58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11849" y="3433662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092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45249" y="3433662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426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760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12049" y="3433662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094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428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762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096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45649" y="3433662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0182" y="3447498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122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456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790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124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458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1792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7126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3178" y="34301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80520" y="261397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047219" y="2604749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317911" y="2623197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584610" y="261397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864063" y="260911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130762" y="2599894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401454" y="2618342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668153" y="260911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91314" y="261397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158014" y="2604749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428706" y="2623197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695405" y="261397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974857" y="260911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241557" y="2599894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512249" y="2618342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778948" y="260911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102573" y="260693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369272" y="2597709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5639964" y="2616157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5906664" y="260693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6129825" y="261178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396524" y="2602564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667216" y="2621012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6933916" y="261178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7213368" y="260693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480067" y="2597709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7750759" y="2616157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8017459" y="260693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040568" y="4018328"/>
            <a:ext cx="9476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6"/>
                </a:solidFill>
              </a:rPr>
              <a:t>4</a:t>
            </a:r>
            <a:r>
              <a:rPr lang="en-GB" b="1" baseline="30000" dirty="0" smtClean="0">
                <a:solidFill>
                  <a:schemeClr val="accent6"/>
                </a:solidFill>
              </a:rPr>
              <a:t>th</a:t>
            </a:r>
            <a:r>
              <a:rPr lang="en-GB" b="1" dirty="0" smtClean="0">
                <a:solidFill>
                  <a:schemeClr val="accent6"/>
                </a:solidFill>
              </a:rPr>
              <a:t> April</a:t>
            </a:r>
            <a:endParaRPr lang="en-GB" b="1" dirty="0">
              <a:solidFill>
                <a:schemeClr val="accent6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801750" y="2517652"/>
            <a:ext cx="7550728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086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344672" y="2509804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3420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878072" y="2509804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8754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4088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944872" y="2509804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9422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4756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0090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5424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078472" y="2509804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813005" y="252364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5450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0784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6118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1452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6786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2120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7454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016001" y="25063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813343" y="169011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1080042" y="168089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1350734" y="169933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1617433" y="169011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1896886" y="168526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2163585" y="167603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2434277" y="169448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2700976" y="168526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2924137" y="169011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3190837" y="168089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3461529" y="169933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3728228" y="169011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4007680" y="168526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4274380" y="167603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4545072" y="169448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4811771" y="168526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5135396" y="168307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402095" y="167385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5672788" y="169229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5939487" y="168307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6162648" y="168793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6429347" y="167870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6700039" y="169715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6966738" y="168793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7246191" y="168307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7512890" y="167385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7783582" y="169229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808677" y="2251954"/>
            <a:ext cx="7550728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156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1351599" y="224410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13490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1884999" y="224410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8824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4158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951799" y="224410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29492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4826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40160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45494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5085399" y="224410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819932" y="2257942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45520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50854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56188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61522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66856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2190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7524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4022928" y="22406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flipV="1">
            <a:off x="820270" y="14244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1086969" y="141519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V="1">
            <a:off x="1357661" y="143364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1624360" y="14244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1903813" y="141956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V="1">
            <a:off x="2170512" y="141033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2441204" y="142878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V="1">
            <a:off x="2707903" y="141956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V="1">
            <a:off x="2931064" y="14244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V="1">
            <a:off x="3197764" y="141519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V="1">
            <a:off x="3468456" y="143364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V="1">
            <a:off x="3735155" y="14244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V="1">
            <a:off x="4014607" y="141956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V="1">
            <a:off x="4281307" y="141033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V="1">
            <a:off x="4551999" y="142878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V="1">
            <a:off x="4818698" y="141956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V="1">
            <a:off x="5142323" y="141737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5409022" y="140815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V="1">
            <a:off x="5679715" y="142660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 flipV="1">
            <a:off x="5946414" y="141737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V="1">
            <a:off x="6169575" y="142223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V="1">
            <a:off x="6436274" y="141300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 flipV="1">
            <a:off x="6706966" y="143145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V="1">
            <a:off x="6973666" y="142223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7253118" y="141737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V="1">
            <a:off x="7519817" y="140815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7790509" y="142660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 rot="16200000">
            <a:off x="-289735" y="1578423"/>
            <a:ext cx="139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65000"/>
                  </a:schemeClr>
                </a:solidFill>
              </a:rPr>
              <a:t> 20 years</a:t>
            </a:r>
          </a:p>
          <a:p>
            <a:r>
              <a:rPr lang="en-GB" b="1" dirty="0" smtClean="0">
                <a:solidFill>
                  <a:schemeClr val="bg1">
                    <a:lumMod val="65000"/>
                  </a:schemeClr>
                </a:solidFill>
              </a:rPr>
              <a:t>(1996-2015)</a:t>
            </a:r>
            <a:endParaRPr lang="en-GB" b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0" name="Straight Arrow Connector 159"/>
          <p:cNvCxnSpPr/>
          <p:nvPr/>
        </p:nvCxnSpPr>
        <p:spPr>
          <a:xfrm>
            <a:off x="801644" y="2009609"/>
            <a:ext cx="7550728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8085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1344565" y="2001761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3419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1877966" y="2001761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18753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24087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2944766" y="2001761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29421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34755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40089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45423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5078366" y="2001761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812899" y="201559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45449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50783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56117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61451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66785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72119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77453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4015895" y="19982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V="1">
            <a:off x="813236" y="118207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/>
          <p:nvPr/>
        </p:nvCxnSpPr>
        <p:spPr>
          <a:xfrm flipV="1">
            <a:off x="1079935" y="117284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V="1">
            <a:off x="1350628" y="119129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flipV="1">
            <a:off x="1617327" y="118207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V="1">
            <a:off x="1896779" y="11772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flipV="1">
            <a:off x="2163478" y="116799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flipV="1">
            <a:off x="2434171" y="118644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 flipV="1">
            <a:off x="2700870" y="11772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 flipV="1">
            <a:off x="2924031" y="118207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 flipV="1">
            <a:off x="3190730" y="117284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 flipV="1">
            <a:off x="3461422" y="119129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 flipV="1">
            <a:off x="3728122" y="118207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V="1">
            <a:off x="4007574" y="11772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V="1">
            <a:off x="4274273" y="116799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V="1">
            <a:off x="4544965" y="118644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V="1">
            <a:off x="4811665" y="11772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 flipV="1">
            <a:off x="5135290" y="117503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 flipV="1">
            <a:off x="5401989" y="116580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 flipV="1">
            <a:off x="5672681" y="118425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 flipV="1">
            <a:off x="5939380" y="117503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flipV="1">
            <a:off x="6162541" y="117988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>
          <a:xfrm flipV="1">
            <a:off x="6429241" y="117066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 flipV="1">
            <a:off x="6699933" y="118911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flipV="1">
            <a:off x="6966632" y="117988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flipV="1">
            <a:off x="7246084" y="117503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V="1">
            <a:off x="7512784" y="116580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 flipV="1">
            <a:off x="7783476" y="118425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>
            <a:off x="808571" y="1743911"/>
            <a:ext cx="7550728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8154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1351493" y="173606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13488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>
            <a:off x="1884893" y="173606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18822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24156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2951693" y="173606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>
            <a:off x="29490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34824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40158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45492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>
            <a:off x="5085293" y="173606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>
            <a:off x="819826" y="1749899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>
            <a:off x="45518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50852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56186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61520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>
            <a:off x="66854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>
            <a:off x="72188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77522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>
            <a:off x="4022822" y="17325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 flipV="1">
            <a:off x="820163" y="91637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/>
          <p:nvPr/>
        </p:nvCxnSpPr>
        <p:spPr>
          <a:xfrm flipV="1">
            <a:off x="1086862" y="90715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/>
          <p:nvPr/>
        </p:nvCxnSpPr>
        <p:spPr>
          <a:xfrm flipV="1">
            <a:off x="1357555" y="92559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V="1">
            <a:off x="1624254" y="91637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/>
          <p:nvPr/>
        </p:nvCxnSpPr>
        <p:spPr>
          <a:xfrm flipV="1">
            <a:off x="1903706" y="91151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/>
          <p:nvPr/>
        </p:nvCxnSpPr>
        <p:spPr>
          <a:xfrm flipV="1">
            <a:off x="2170405" y="90229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/>
          <p:nvPr/>
        </p:nvCxnSpPr>
        <p:spPr>
          <a:xfrm flipV="1">
            <a:off x="2441098" y="92074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/>
          <p:nvPr/>
        </p:nvCxnSpPr>
        <p:spPr>
          <a:xfrm flipV="1">
            <a:off x="2707797" y="91151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/>
          <p:nvPr/>
        </p:nvCxnSpPr>
        <p:spPr>
          <a:xfrm flipV="1">
            <a:off x="2930958" y="91637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/>
          <p:nvPr/>
        </p:nvCxnSpPr>
        <p:spPr>
          <a:xfrm flipV="1">
            <a:off x="3197657" y="90715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/>
          <p:nvPr/>
        </p:nvCxnSpPr>
        <p:spPr>
          <a:xfrm flipV="1">
            <a:off x="3468349" y="92559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 flipV="1">
            <a:off x="3735049" y="91637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flipV="1">
            <a:off x="4014501" y="91151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flipV="1">
            <a:off x="4281200" y="90229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V="1">
            <a:off x="4551892" y="92074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V="1">
            <a:off x="4818592" y="91151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 flipV="1">
            <a:off x="5142217" y="90933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V="1">
            <a:off x="5408916" y="90011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5679608" y="91855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5946307" y="90933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flipV="1">
            <a:off x="6169468" y="91418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V="1">
            <a:off x="6436168" y="90496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flipV="1">
            <a:off x="6706860" y="92341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V="1">
            <a:off x="6973559" y="91418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 flipV="1">
            <a:off x="7253011" y="90933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/>
          <p:nvPr/>
        </p:nvCxnSpPr>
        <p:spPr>
          <a:xfrm flipV="1">
            <a:off x="7519711" y="90011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>
          <a:xfrm flipV="1">
            <a:off x="7790403" y="91855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Oval 257"/>
          <p:cNvSpPr/>
          <p:nvPr/>
        </p:nvSpPr>
        <p:spPr>
          <a:xfrm>
            <a:off x="3406389" y="3565707"/>
            <a:ext cx="266699" cy="420831"/>
          </a:xfrm>
          <a:prstGeom prst="ellipse">
            <a:avLst/>
          </a:prstGeom>
          <a:solidFill>
            <a:schemeClr val="bg1">
              <a:alpha val="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ight Brace 259"/>
          <p:cNvSpPr/>
          <p:nvPr/>
        </p:nvSpPr>
        <p:spPr>
          <a:xfrm rot="5400000">
            <a:off x="3280240" y="3751161"/>
            <a:ext cx="424487" cy="2303888"/>
          </a:xfrm>
          <a:prstGeom prst="righ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ight Brace 261"/>
          <p:cNvSpPr/>
          <p:nvPr/>
        </p:nvSpPr>
        <p:spPr>
          <a:xfrm rot="5400000">
            <a:off x="4228003" y="3463691"/>
            <a:ext cx="424487" cy="2028605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14 Rectángulo"/>
          <p:cNvSpPr/>
          <p:nvPr/>
        </p:nvSpPr>
        <p:spPr>
          <a:xfrm>
            <a:off x="335294" y="5238646"/>
            <a:ext cx="8455781" cy="125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dirty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</a:rPr>
              <a:t>Weekly</a:t>
            </a:r>
            <a:r>
              <a:rPr lang="en-US" sz="21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: 1 start date, 20 years</a:t>
            </a:r>
          </a:p>
          <a:p>
            <a:pPr algn="just">
              <a:lnSpc>
                <a:spcPct val="90000"/>
              </a:lnSpc>
              <a:defRPr/>
            </a:pPr>
            <a:r>
              <a:rPr lang="en-US" sz="2100" dirty="0">
                <a:solidFill>
                  <a:schemeClr val="accent2"/>
                </a:solidFill>
                <a:latin typeface="Calibri" pitchFamily="34" charset="0"/>
                <a:ea typeface="ＭＳ Ｐゴシック" pitchFamily="34" charset="-128"/>
              </a:rPr>
              <a:t>Monthly</a:t>
            </a:r>
            <a:r>
              <a:rPr lang="en-US" sz="21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: All start dates in a calendar month, 8/9 start dates, 20 years</a:t>
            </a:r>
          </a:p>
          <a:p>
            <a:pPr algn="just">
              <a:lnSpc>
                <a:spcPct val="90000"/>
              </a:lnSpc>
              <a:defRPr/>
            </a:pPr>
            <a:r>
              <a:rPr lang="en-US" sz="2100" dirty="0">
                <a:solidFill>
                  <a:srgbClr val="7030A0"/>
                </a:solidFill>
                <a:latin typeface="Calibri" pitchFamily="34" charset="0"/>
                <a:ea typeface="ＭＳ Ｐゴシック" pitchFamily="34" charset="-128"/>
              </a:rPr>
              <a:t>Monthly running window</a:t>
            </a:r>
            <a:r>
              <a:rPr lang="en-US" sz="21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: Running window with </a:t>
            </a:r>
            <a:r>
              <a:rPr lang="en-US" sz="21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4 start dates before and 					after the target week, 9 start dates, 20 years</a:t>
            </a:r>
            <a:endParaRPr lang="en-US" sz="21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64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A.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Manrique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16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93" y="748610"/>
            <a:ext cx="3739236" cy="598277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non-trivial climatology definition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Standards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796FFE9-EF11-421C-8804-1B5561E4A592}"/>
              </a:ext>
            </a:extLst>
          </p:cNvPr>
          <p:cNvSpPr txBox="1"/>
          <p:nvPr/>
        </p:nvSpPr>
        <p:spPr>
          <a:xfrm>
            <a:off x="28134" y="1868436"/>
            <a:ext cx="3165231" cy="146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just">
              <a:buFont typeface="Arial" pitchFamily="34" charset="0"/>
              <a:buNone/>
              <a:defRPr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 algn="l"/>
            <a:r>
              <a:rPr lang="en-GB" dirty="0" smtClean="0"/>
              <a:t>ECMWF-Ext-</a:t>
            </a:r>
            <a:r>
              <a:rPr lang="en-GB" dirty="0" err="1" smtClean="0"/>
              <a:t>Ens</a:t>
            </a:r>
            <a:r>
              <a:rPr lang="en-GB" dirty="0" smtClean="0"/>
              <a:t> 2016</a:t>
            </a:r>
            <a:endParaRPr lang="en-GB" dirty="0"/>
          </a:p>
          <a:p>
            <a:r>
              <a:rPr lang="en-GB" dirty="0"/>
              <a:t>Period: </a:t>
            </a:r>
            <a:r>
              <a:rPr lang="en-GB" dirty="0" smtClean="0"/>
              <a:t>1996-2015 Month</a:t>
            </a:r>
            <a:r>
              <a:rPr lang="en-GB" dirty="0"/>
              <a:t>: April</a:t>
            </a:r>
          </a:p>
          <a:p>
            <a:r>
              <a:rPr lang="en-GB" dirty="0"/>
              <a:t>Reference: ERA </a:t>
            </a:r>
            <a:r>
              <a:rPr lang="en-GB" dirty="0" err="1"/>
              <a:t>Int</a:t>
            </a:r>
            <a:endParaRPr lang="en-GB" dirty="0"/>
          </a:p>
          <a:p>
            <a:r>
              <a:rPr lang="en-GB" dirty="0" smtClean="0"/>
              <a:t>Variable: 2-m </a:t>
            </a:r>
            <a:r>
              <a:rPr lang="en-GB" dirty="0"/>
              <a:t>temperature</a:t>
            </a:r>
          </a:p>
        </p:txBody>
      </p:sp>
      <p:sp>
        <p:nvSpPr>
          <p:cNvPr id="10" name="14 Rectángulo"/>
          <p:cNvSpPr/>
          <p:nvPr/>
        </p:nvSpPr>
        <p:spPr>
          <a:xfrm>
            <a:off x="2072535" y="1498324"/>
            <a:ext cx="3017505" cy="38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dirty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</a:rPr>
              <a:t>Weekly</a:t>
            </a:r>
            <a:r>
              <a:rPr lang="en-US" sz="21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: </a:t>
            </a:r>
            <a:r>
              <a:rPr lang="en-US" sz="21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too noisy</a:t>
            </a:r>
            <a:endParaRPr lang="en-US" sz="21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14 Rectángulo"/>
          <p:cNvSpPr/>
          <p:nvPr/>
        </p:nvSpPr>
        <p:spPr>
          <a:xfrm>
            <a:off x="2072535" y="2960500"/>
            <a:ext cx="4060243" cy="38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dirty="0" smtClean="0">
                <a:solidFill>
                  <a:schemeClr val="accent2"/>
                </a:solidFill>
                <a:latin typeface="Calibri" pitchFamily="34" charset="0"/>
                <a:ea typeface="ＭＳ Ｐゴシック" pitchFamily="34" charset="-128"/>
              </a:rPr>
              <a:t>Monthly</a:t>
            </a:r>
            <a:r>
              <a:rPr lang="en-US" sz="21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: </a:t>
            </a:r>
            <a:r>
              <a:rPr lang="en-US" sz="21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good skill, but …</a:t>
            </a:r>
            <a:endParaRPr lang="en-US" sz="21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14 Rectángulo"/>
          <p:cNvSpPr/>
          <p:nvPr/>
        </p:nvSpPr>
        <p:spPr>
          <a:xfrm>
            <a:off x="2042042" y="4016270"/>
            <a:ext cx="3336758" cy="125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dirty="0">
                <a:solidFill>
                  <a:srgbClr val="7030A0"/>
                </a:solidFill>
                <a:latin typeface="Calibri" pitchFamily="34" charset="0"/>
                <a:ea typeface="ＭＳ Ｐゴシック" pitchFamily="34" charset="-128"/>
              </a:rPr>
              <a:t>Monthly running window</a:t>
            </a:r>
            <a:r>
              <a:rPr lang="en-US" sz="2100" dirty="0" smtClean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, </a:t>
            </a:r>
            <a:r>
              <a:rPr lang="en-US" sz="21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but</a:t>
            </a:r>
            <a:r>
              <a:rPr lang="en-US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sz="2100" dirty="0" smtClean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</a:rPr>
              <a:t>weekly</a:t>
            </a:r>
            <a:r>
              <a:rPr lang="en-US" sz="21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sz="21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for the bias adjustment: </a:t>
            </a:r>
            <a:r>
              <a:rPr lang="en-US" sz="21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lower skill , and too noisy for the adjustment</a:t>
            </a:r>
            <a:endParaRPr lang="en-US" sz="21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683349" y="6528228"/>
            <a:ext cx="3460652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Manrique-Suñén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 et al. (MWR, 2020)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072549" y="5665346"/>
            <a:ext cx="3354401" cy="674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dirty="0" smtClean="0">
                <a:solidFill>
                  <a:srgbClr val="7030A0"/>
                </a:solidFill>
                <a:latin typeface="Calibri" pitchFamily="34" charset="0"/>
                <a:ea typeface="ＭＳ Ｐゴシック" pitchFamily="34" charset="-128"/>
              </a:rPr>
              <a:t>Monthly </a:t>
            </a:r>
            <a:r>
              <a:rPr lang="en-US" sz="2100" dirty="0">
                <a:solidFill>
                  <a:srgbClr val="7030A0"/>
                </a:solidFill>
                <a:latin typeface="Calibri" pitchFamily="34" charset="0"/>
                <a:ea typeface="ＭＳ Ｐゴシック" pitchFamily="34" charset="-128"/>
              </a:rPr>
              <a:t>running window</a:t>
            </a:r>
            <a:r>
              <a:rPr lang="en-US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: </a:t>
            </a:r>
            <a:r>
              <a:rPr lang="en-US" sz="21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more credible estimates</a:t>
            </a:r>
            <a:endParaRPr lang="en-US" sz="21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 rot="1884964" flipH="1">
            <a:off x="325439" y="2832779"/>
            <a:ext cx="8531225" cy="1860473"/>
          </a:xfrm>
          <a:prstGeom prst="rect">
            <a:avLst/>
          </a:prstGeom>
          <a:gradFill flip="none" rotWithShape="1">
            <a:gsLst>
              <a:gs pos="0">
                <a:srgbClr val="797B7E">
                  <a:tint val="66000"/>
                  <a:satMod val="160000"/>
                </a:srgbClr>
              </a:gs>
              <a:gs pos="50000">
                <a:srgbClr val="797B7E">
                  <a:tint val="44500"/>
                  <a:satMod val="160000"/>
                </a:srgbClr>
              </a:gs>
              <a:gs pos="100000">
                <a:srgbClr val="797B7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0"/>
          </a:effectLst>
        </p:spPr>
        <p:txBody>
          <a:bodyPr lIns="0" tIns="144000" bIns="144000" anchor="b">
            <a:spAutoFit/>
          </a:bodyPr>
          <a:lstStyle>
            <a:defPPr>
              <a:defRPr lang="en-US"/>
            </a:defPPr>
            <a:lvl1pPr algn="ctr" defTabSz="914400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 sz="3400" b="1" kern="0">
                <a:solidFill>
                  <a:srgbClr val="FF0000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1600">
                <a:latin typeface="Verdana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dirty="0" smtClean="0"/>
              <a:t>Other a</a:t>
            </a:r>
            <a:r>
              <a:rPr lang="en-GB" dirty="0" smtClean="0"/>
              <a:t>spects </a:t>
            </a:r>
            <a:r>
              <a:rPr lang="en-GB" dirty="0" smtClean="0"/>
              <a:t>to bear in mind include forecast timeliness, system updates, multi-model choices, etc.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9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600" dirty="0" smtClean="0"/>
              <a:t>Vocabularies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55576" y="3326202"/>
            <a:ext cx="6696744" cy="38594"/>
          </a:xfrm>
          <a:prstGeom prst="line">
            <a:avLst/>
          </a:prstGeom>
          <a:ln w="38100" cmpd="dbl">
            <a:solidFill>
              <a:schemeClr val="tx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5576" y="3326202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07704" y="3345499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31640" y="342425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 Nov</a:t>
            </a:r>
            <a:endParaRPr lang="en-GB" sz="1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987824" y="3345499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39952" y="3345499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92080" y="3345499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72200" y="3345499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71600" y="334549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1720" y="334549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Y+1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3848" y="334549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Y+2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5976" y="334549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Y+3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6096" y="334549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Y+4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691680" y="3129475"/>
            <a:ext cx="6120680" cy="28589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691680" y="2985459"/>
            <a:ext cx="6120680" cy="28589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91680" y="2841443"/>
            <a:ext cx="6120680" cy="28589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91680" y="2697427"/>
            <a:ext cx="6120680" cy="28589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91680" y="2553411"/>
            <a:ext cx="6120680" cy="28589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87824" y="2193371"/>
            <a:ext cx="4464496" cy="11033"/>
          </a:xfrm>
          <a:prstGeom prst="line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165982" y="1916372"/>
            <a:ext cx="4070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Forecast time months 15-74 (years 2-5), lead time 1 year</a:t>
            </a:r>
            <a:endParaRPr lang="en-GB" sz="12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907704" y="2481403"/>
            <a:ext cx="1080120" cy="0"/>
          </a:xfrm>
          <a:prstGeom prst="line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1334" y="2204404"/>
            <a:ext cx="3790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Forecast time months 3-14 (year 1), lead time 0 years</a:t>
            </a:r>
            <a:endParaRPr lang="en-GB" sz="12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1691680" y="2531345"/>
            <a:ext cx="0" cy="12027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380312" y="3354791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444208" y="33647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Y+5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755576" y="5109803"/>
            <a:ext cx="6696744" cy="38594"/>
          </a:xfrm>
          <a:prstGeom prst="line">
            <a:avLst/>
          </a:prstGeom>
          <a:ln w="38100" cmpd="dbl">
            <a:solidFill>
              <a:schemeClr val="tx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55576" y="5109803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907704" y="5129100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39652" y="5373713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 Nov</a:t>
            </a:r>
            <a:endParaRPr lang="en-GB" sz="14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987824" y="5129100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39952" y="5129100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292080" y="5129100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72200" y="5129100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71600" y="51291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51720" y="51291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Y+1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03848" y="51291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Y+2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55976" y="51291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Y+3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36096" y="51291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Y+4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331640" y="4913076"/>
            <a:ext cx="6480720" cy="13669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403648" y="4769060"/>
            <a:ext cx="6408712" cy="28455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475656" y="4625044"/>
            <a:ext cx="6336704" cy="28455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47664" y="4481028"/>
            <a:ext cx="6264696" cy="36004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691680" y="4337012"/>
            <a:ext cx="6120680" cy="28589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87824" y="3976972"/>
            <a:ext cx="4464496" cy="11033"/>
          </a:xfrm>
          <a:prstGeom prst="line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165982" y="3699973"/>
            <a:ext cx="4070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Forecast time months 15-74 (years 2-5), lead time 1 year</a:t>
            </a:r>
            <a:endParaRPr lang="en-GB" sz="1200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1907704" y="4265004"/>
            <a:ext cx="1080120" cy="0"/>
          </a:xfrm>
          <a:prstGeom prst="line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81334" y="3988005"/>
            <a:ext cx="3790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Forecast time months 3-14 (year 1), lead time 0 years</a:t>
            </a:r>
            <a:endParaRPr lang="en-GB" sz="1200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1691680" y="4314946"/>
            <a:ext cx="0" cy="12027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80312" y="5138392"/>
            <a:ext cx="0" cy="163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444208" y="514839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Y+5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31640" y="553398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 Oct</a:t>
            </a:r>
            <a:endParaRPr lang="en-GB" sz="1400" dirty="0"/>
          </a:p>
        </p:txBody>
      </p:sp>
      <p:cxnSp>
        <p:nvCxnSpPr>
          <p:cNvPr id="65" name="Straight Connector 64"/>
          <p:cNvCxnSpPr/>
          <p:nvPr/>
        </p:nvCxnSpPr>
        <p:spPr>
          <a:xfrm>
            <a:off x="1583668" y="4467346"/>
            <a:ext cx="0" cy="12027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259632" y="569774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 Sep</a:t>
            </a:r>
            <a:endParaRPr lang="en-GB" sz="1400" dirty="0"/>
          </a:p>
        </p:txBody>
      </p:sp>
      <p:cxnSp>
        <p:nvCxnSpPr>
          <p:cNvPr id="67" name="Straight Connector 66"/>
          <p:cNvCxnSpPr/>
          <p:nvPr/>
        </p:nvCxnSpPr>
        <p:spPr>
          <a:xfrm>
            <a:off x="1475656" y="4653633"/>
            <a:ext cx="0" cy="12027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187624" y="585802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 Aug</a:t>
            </a:r>
            <a:endParaRPr lang="en-GB" sz="1400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1403648" y="4761645"/>
            <a:ext cx="0" cy="12027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079612" y="602178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 Jul</a:t>
            </a:r>
            <a:endParaRPr lang="en-GB" sz="1400" dirty="0"/>
          </a:p>
        </p:txBody>
      </p:sp>
      <p:cxnSp>
        <p:nvCxnSpPr>
          <p:cNvPr id="71" name="Straight Connector 70"/>
          <p:cNvCxnSpPr/>
          <p:nvPr/>
        </p:nvCxnSpPr>
        <p:spPr>
          <a:xfrm>
            <a:off x="1295636" y="4907269"/>
            <a:ext cx="0" cy="12027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99" name="Marcador de contenido 2"/>
          <p:cNvSpPr txBox="1">
            <a:spLocks/>
          </p:cNvSpPr>
          <p:nvPr/>
        </p:nvSpPr>
        <p:spPr bwMode="auto">
          <a:xfrm>
            <a:off x="253222" y="745365"/>
            <a:ext cx="8690146" cy="203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857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2000" dirty="0" smtClean="0">
                <a:solidFill>
                  <a:srgbClr val="414141"/>
                </a:solidFill>
                <a:latin typeface="Calibri" pitchFamily="34" charset="0"/>
              </a:rPr>
              <a:t>Vocabularies are part of </a:t>
            </a:r>
            <a:r>
              <a:rPr lang="en-US" altLang="en-US" sz="2000" dirty="0">
                <a:solidFill>
                  <a:srgbClr val="414141"/>
                </a:solidFill>
                <a:latin typeface="Calibri" pitchFamily="34" charset="0"/>
              </a:rPr>
              <a:t>the development of the evaluation and quality control (EQC) </a:t>
            </a:r>
            <a:r>
              <a:rPr lang="en-US" altLang="en-US" sz="2000" dirty="0" smtClean="0">
                <a:solidFill>
                  <a:srgbClr val="414141"/>
                </a:solidFill>
                <a:latin typeface="Calibri" pitchFamily="34" charset="0"/>
              </a:rPr>
              <a:t>and a pre-requisite for the inclusion of decadal predictions in </a:t>
            </a:r>
            <a:r>
              <a:rPr lang="en-US" altLang="en-US" sz="2000" dirty="0">
                <a:solidFill>
                  <a:srgbClr val="414141"/>
                </a:solidFill>
                <a:latin typeface="Calibri" pitchFamily="34" charset="0"/>
              </a:rPr>
              <a:t>the climate data store </a:t>
            </a:r>
            <a:r>
              <a:rPr lang="en-US" altLang="en-US" sz="2000" dirty="0" smtClean="0">
                <a:solidFill>
                  <a:srgbClr val="414141"/>
                </a:solidFill>
                <a:latin typeface="Calibri" pitchFamily="34" charset="0"/>
              </a:rPr>
              <a:t>(CDS) of </a:t>
            </a:r>
            <a:r>
              <a:rPr lang="en-US" altLang="en-US" sz="2000" dirty="0">
                <a:solidFill>
                  <a:srgbClr val="414141"/>
                </a:solidFill>
                <a:latin typeface="Calibri" pitchFamily="34" charset="0"/>
              </a:rPr>
              <a:t>the </a:t>
            </a:r>
            <a:r>
              <a:rPr lang="en-US" altLang="en-US" sz="2000" dirty="0" smtClean="0">
                <a:solidFill>
                  <a:srgbClr val="414141"/>
                </a:solidFill>
                <a:latin typeface="Calibri" pitchFamily="34" charset="0"/>
              </a:rPr>
              <a:t>Copernicus Climate Change Service.</a:t>
            </a:r>
            <a:endParaRPr lang="en-GB" altLang="en-US" sz="2000" dirty="0">
              <a:solidFill>
                <a:srgbClr val="414141"/>
              </a:solidFill>
              <a:latin typeface="Calibri" pitchFamily="34" charset="0"/>
            </a:endParaRPr>
          </a:p>
        </p:txBody>
      </p:sp>
      <p:sp>
        <p:nvSpPr>
          <p:cNvPr id="72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Standards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73" name="14 Rectángulo"/>
          <p:cNvSpPr/>
          <p:nvPr/>
        </p:nvSpPr>
        <p:spPr>
          <a:xfrm>
            <a:off x="112329" y="2722661"/>
            <a:ext cx="896685" cy="38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b="1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Burst</a:t>
            </a:r>
            <a:endParaRPr lang="en-US" sz="2100" b="1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4" name="14 Rectángulo"/>
          <p:cNvSpPr/>
          <p:nvPr/>
        </p:nvSpPr>
        <p:spPr>
          <a:xfrm>
            <a:off x="109985" y="4506913"/>
            <a:ext cx="1005631" cy="38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b="1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Lagged</a:t>
            </a:r>
            <a:endParaRPr lang="en-US" sz="2100" b="1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36908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Climate information requirements</a:t>
            </a:r>
          </a:p>
        </p:txBody>
      </p:sp>
      <p:sp>
        <p:nvSpPr>
          <p:cNvPr id="15" name="Espace réservé du texte 2">
            <a:extLst/>
          </p:cNvPr>
          <p:cNvSpPr txBox="1">
            <a:spLocks/>
          </p:cNvSpPr>
          <p:nvPr/>
        </p:nvSpPr>
        <p:spPr>
          <a:xfrm>
            <a:off x="140678" y="992632"/>
            <a:ext cx="6358596" cy="518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Salience</a:t>
            </a:r>
            <a:r>
              <a:rPr lang="en-GB" sz="2200" dirty="0" smtClean="0">
                <a:solidFill>
                  <a:srgbClr val="414141"/>
                </a:solidFill>
              </a:rPr>
              <a:t>: </a:t>
            </a:r>
            <a:r>
              <a:rPr lang="en-GB" sz="2200" i="1" dirty="0" smtClean="0">
                <a:solidFill>
                  <a:srgbClr val="414141"/>
                </a:solidFill>
              </a:rPr>
              <a:t>It refers to the relevance of information for an actor’s decision choices</a:t>
            </a:r>
            <a:r>
              <a:rPr lang="en-GB" sz="2200" dirty="0" smtClean="0">
                <a:solidFill>
                  <a:srgbClr val="414141"/>
                </a:solidFill>
              </a:rPr>
              <a:t>. Often interesting scientific questions are far from a real-world situation.</a:t>
            </a:r>
          </a:p>
          <a:p>
            <a:pPr>
              <a:buClr>
                <a:srgbClr val="004990"/>
              </a:buClr>
              <a:buSzPct val="150000"/>
              <a:defRPr/>
            </a:pPr>
            <a:endParaRPr lang="en-GB" sz="2200" dirty="0">
              <a:solidFill>
                <a:srgbClr val="414141"/>
              </a:solidFill>
            </a:endParaRP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Credibility</a:t>
            </a:r>
            <a:r>
              <a:rPr lang="en-GB" sz="2200" dirty="0" smtClean="0">
                <a:solidFill>
                  <a:srgbClr val="414141"/>
                </a:solidFill>
              </a:rPr>
              <a:t>: </a:t>
            </a:r>
            <a:r>
              <a:rPr lang="en-GB" sz="2200" i="1" dirty="0" smtClean="0">
                <a:solidFill>
                  <a:srgbClr val="414141"/>
                </a:solidFill>
              </a:rPr>
              <a:t>It refers to whether an actor perceives information as meeting standards of scientific plausibility and technical adequacy</a:t>
            </a:r>
            <a:r>
              <a:rPr lang="en-GB" sz="2200" dirty="0" smtClean="0">
                <a:solidFill>
                  <a:srgbClr val="414141"/>
                </a:solidFill>
              </a:rPr>
              <a:t>. Sources must be trustworthy and/or believable.</a:t>
            </a:r>
          </a:p>
          <a:p>
            <a:pPr>
              <a:buClr>
                <a:srgbClr val="004990"/>
              </a:buClr>
              <a:buSzPct val="150000"/>
              <a:defRPr/>
            </a:pPr>
            <a:endParaRPr lang="en-GB" sz="2200" dirty="0" smtClean="0">
              <a:solidFill>
                <a:srgbClr val="414141"/>
              </a:solidFill>
            </a:endParaRP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Legitimacy</a:t>
            </a:r>
            <a:r>
              <a:rPr lang="en-GB" sz="2200" dirty="0" smtClean="0">
                <a:solidFill>
                  <a:srgbClr val="414141"/>
                </a:solidFill>
              </a:rPr>
              <a:t>: </a:t>
            </a:r>
            <a:r>
              <a:rPr lang="en-GB" sz="2200" i="1" dirty="0" smtClean="0">
                <a:solidFill>
                  <a:srgbClr val="414141"/>
                </a:solidFill>
              </a:rPr>
              <a:t>It refers to whether an actor perceives the climate information process as unbiased and meeting standards of political and procedural fairness</a:t>
            </a:r>
            <a:r>
              <a:rPr lang="en-GB" sz="2200" dirty="0" smtClean="0">
                <a:solidFill>
                  <a:srgbClr val="414141"/>
                </a:solidFill>
              </a:rPr>
              <a:t>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194300" y="6537502"/>
            <a:ext cx="394970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defPPr>
              <a:defRPr lang="en-US"/>
            </a:defPPr>
            <a:lvl1pPr algn="r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 sz="2100">
                <a:solidFill>
                  <a:schemeClr val="accent1"/>
                </a:solidFill>
              </a:defRPr>
            </a:lvl1pPr>
            <a:lvl2pPr marL="742950" indent="-28575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s-ES" sz="1600" dirty="0" smtClean="0">
                <a:solidFill>
                  <a:srgbClr val="414141"/>
                </a:solidFill>
              </a:rPr>
              <a:t>Cash et al. (2003, PNAS)</a:t>
            </a:r>
            <a:endParaRPr lang="en-US" altLang="es-ES" sz="1600" dirty="0">
              <a:solidFill>
                <a:srgbClr val="41414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88501" y="1563467"/>
            <a:ext cx="2156755" cy="4343976"/>
            <a:chOff x="6688501" y="1844821"/>
            <a:chExt cx="2156755" cy="4343976"/>
          </a:xfrm>
        </p:grpSpPr>
        <p:sp>
          <p:nvSpPr>
            <p:cNvPr id="2" name="TextBox 1"/>
            <p:cNvSpPr txBox="1"/>
            <p:nvPr/>
          </p:nvSpPr>
          <p:spPr>
            <a:xfrm>
              <a:off x="7112878" y="1844821"/>
              <a:ext cx="1681481" cy="43088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0">
                <a:schemeClr val="accent3">
                  <a:satMod val="175000"/>
                  <a:alpha val="62000"/>
                </a:schemeClr>
              </a:glo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200" dirty="0">
                  <a:solidFill>
                    <a:srgbClr val="414141"/>
                  </a:solidFill>
                </a:rPr>
                <a:t>Power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52492" y="2859502"/>
              <a:ext cx="1802718" cy="43088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0">
                <a:schemeClr val="accent3">
                  <a:satMod val="175000"/>
                  <a:alpha val="62000"/>
                </a:schemeClr>
              </a:glo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200" dirty="0" smtClean="0">
                  <a:solidFill>
                    <a:srgbClr val="414141"/>
                  </a:solidFill>
                </a:rPr>
                <a:t>Reputation</a:t>
              </a:r>
              <a:endParaRPr lang="en-GB" sz="2200" dirty="0">
                <a:solidFill>
                  <a:srgbClr val="41414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42538" y="3867877"/>
              <a:ext cx="1802718" cy="43088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0">
                <a:schemeClr val="accent3">
                  <a:satMod val="175000"/>
                  <a:alpha val="62000"/>
                </a:schemeClr>
              </a:glo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200" dirty="0" smtClean="0">
                  <a:solidFill>
                    <a:srgbClr val="414141"/>
                  </a:solidFill>
                </a:rPr>
                <a:t>Values</a:t>
              </a:r>
              <a:endParaRPr lang="en-GB" sz="2200" dirty="0">
                <a:solidFill>
                  <a:srgbClr val="41414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88501" y="4878415"/>
              <a:ext cx="1802718" cy="43088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0">
                <a:schemeClr val="accent3">
                  <a:satMod val="175000"/>
                  <a:alpha val="62000"/>
                </a:schemeClr>
              </a:glo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200" dirty="0" smtClean="0">
                  <a:solidFill>
                    <a:srgbClr val="414141"/>
                  </a:solidFill>
                </a:rPr>
                <a:t>Transparency</a:t>
              </a:r>
              <a:endParaRPr lang="en-GB" sz="2200" dirty="0">
                <a:solidFill>
                  <a:srgbClr val="41414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12877" y="5757910"/>
              <a:ext cx="1681481" cy="430887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0">
                <a:schemeClr val="accent3">
                  <a:satMod val="175000"/>
                  <a:alpha val="62000"/>
                </a:schemeClr>
              </a:glo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200" dirty="0" smtClean="0">
                  <a:solidFill>
                    <a:srgbClr val="414141"/>
                  </a:solidFill>
                </a:rPr>
                <a:t>Standards</a:t>
              </a:r>
              <a:endParaRPr lang="en-GB" sz="2200" dirty="0">
                <a:solidFill>
                  <a:srgbClr val="41414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15034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600" smtClean="0"/>
              <a:t>Evaluation and quality control</a:t>
            </a:r>
          </a:p>
        </p:txBody>
      </p:sp>
      <p:sp>
        <p:nvSpPr>
          <p:cNvPr id="55299" name="Marcador de contenido 2"/>
          <p:cNvSpPr txBox="1">
            <a:spLocks/>
          </p:cNvSpPr>
          <p:nvPr/>
        </p:nvSpPr>
        <p:spPr bwMode="auto">
          <a:xfrm>
            <a:off x="353679" y="990191"/>
            <a:ext cx="8416925" cy="203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857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300"/>
              </a:spcBef>
              <a:defRPr/>
            </a:pPr>
            <a:r>
              <a:rPr lang="en-US" altLang="en-US" sz="2100" dirty="0" smtClean="0">
                <a:solidFill>
                  <a:srgbClr val="414141"/>
                </a:solidFill>
                <a:latin typeface="Calibri" panose="020F0502020204030204" pitchFamily="34" charset="0"/>
              </a:rPr>
              <a:t>The Copernicus Climate Change Service is developing </a:t>
            </a:r>
            <a:r>
              <a:rPr lang="en-US" altLang="en-US" sz="2100" dirty="0">
                <a:solidFill>
                  <a:srgbClr val="414141"/>
                </a:solidFill>
                <a:latin typeface="Calibri" panose="020F0502020204030204" pitchFamily="34" charset="0"/>
              </a:rPr>
              <a:t>the evaluation and quality control (EQC) function of the climate data store </a:t>
            </a:r>
            <a:r>
              <a:rPr lang="en-US" altLang="en-US" sz="2100" dirty="0" smtClean="0">
                <a:solidFill>
                  <a:srgbClr val="414141"/>
                </a:solidFill>
                <a:latin typeface="Calibri" panose="020F0502020204030204" pitchFamily="34" charset="0"/>
              </a:rPr>
              <a:t>to:</a:t>
            </a:r>
            <a:endParaRPr lang="en-US" altLang="es-ES" sz="2100" dirty="0">
              <a:solidFill>
                <a:srgbClr val="414141"/>
              </a:solidFill>
              <a:latin typeface="Calibri" panose="020F0502020204030204" pitchFamily="34" charset="0"/>
              <a:ea typeface="+mn-ea"/>
            </a:endParaRPr>
          </a:p>
          <a:p>
            <a:pPr lvl="1" eaLnBrk="1" hangingPunct="1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GB" altLang="en-US" sz="21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Provide </a:t>
            </a:r>
            <a:r>
              <a:rPr lang="en-GB" altLang="en-US" sz="21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a user-led overarching EQC service for the whole CDS</a:t>
            </a:r>
          </a:p>
          <a:p>
            <a:pPr lvl="1" eaLnBrk="1" hangingPunct="1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GB" altLang="en-US" sz="21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Provide </a:t>
            </a:r>
            <a:r>
              <a:rPr lang="en-GB" altLang="en-US" sz="21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an independent quality </a:t>
            </a:r>
            <a:r>
              <a:rPr lang="en-GB" altLang="en-US" sz="21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assessment of both datasets and products</a:t>
            </a:r>
            <a:endParaRPr lang="en-GB" altLang="en-US" sz="2100" dirty="0">
              <a:solidFill>
                <a:srgbClr val="414141"/>
              </a:solidFill>
              <a:latin typeface="Calibri" panose="020F0502020204030204" pitchFamily="34" charset="0"/>
              <a:ea typeface="+mn-ea"/>
            </a:endParaRPr>
          </a:p>
        </p:txBody>
      </p:sp>
      <p:pic>
        <p:nvPicPr>
          <p:cNvPr id="48132" name="Imagen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57" y="2595476"/>
            <a:ext cx="4248608" cy="421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4" y="5921267"/>
            <a:ext cx="1355725" cy="9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Traceability and quality control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07" y="2668067"/>
            <a:ext cx="3080169" cy="4080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 rot="1884964" flipH="1">
            <a:off x="325439" y="2832779"/>
            <a:ext cx="8531225" cy="1860473"/>
          </a:xfrm>
          <a:prstGeom prst="rect">
            <a:avLst/>
          </a:prstGeom>
          <a:gradFill flip="none" rotWithShape="1">
            <a:gsLst>
              <a:gs pos="0">
                <a:srgbClr val="797B7E">
                  <a:tint val="66000"/>
                  <a:satMod val="160000"/>
                </a:srgbClr>
              </a:gs>
              <a:gs pos="50000">
                <a:srgbClr val="797B7E">
                  <a:tint val="44500"/>
                  <a:satMod val="160000"/>
                </a:srgbClr>
              </a:gs>
              <a:gs pos="100000">
                <a:srgbClr val="797B7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0"/>
          </a:effectLst>
        </p:spPr>
        <p:txBody>
          <a:bodyPr lIns="0" tIns="144000" bIns="144000" anchor="b">
            <a:spAutoFit/>
          </a:bodyPr>
          <a:lstStyle>
            <a:defPPr>
              <a:defRPr lang="en-US"/>
            </a:defPPr>
            <a:lvl1pPr algn="ctr" defTabSz="914400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 sz="3400" b="1" kern="0">
                <a:solidFill>
                  <a:srgbClr val="FF0000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1600">
                <a:latin typeface="Verdana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dirty="0" smtClean="0"/>
              <a:t>Forecast quality assessment is </a:t>
            </a:r>
            <a:r>
              <a:rPr lang="en-GB" dirty="0" smtClean="0"/>
              <a:t>a </a:t>
            </a:r>
            <a:r>
              <a:rPr lang="en-GB" dirty="0" smtClean="0"/>
              <a:t>part of the evaluation and quality control function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3235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 bwMode="auto">
          <a:xfrm>
            <a:off x="322653" y="218675"/>
            <a:ext cx="8523659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600" dirty="0" smtClean="0"/>
              <a:t>How traceable are both products and skill?</a:t>
            </a:r>
          </a:p>
        </p:txBody>
      </p:sp>
      <p:sp>
        <p:nvSpPr>
          <p:cNvPr id="55299" name="Marcador de contenido 2"/>
          <p:cNvSpPr txBox="1">
            <a:spLocks/>
          </p:cNvSpPr>
          <p:nvPr/>
        </p:nvSpPr>
        <p:spPr bwMode="auto">
          <a:xfrm>
            <a:off x="353679" y="990192"/>
            <a:ext cx="8416925" cy="80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857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300"/>
              </a:spcBef>
              <a:defRPr/>
            </a:pPr>
            <a:r>
              <a:rPr lang="en-US" altLang="en-US" sz="2100" dirty="0" err="1" smtClean="0">
                <a:solidFill>
                  <a:srgbClr val="414141"/>
                </a:solidFill>
                <a:latin typeface="Calibri" panose="020F0502020204030204" pitchFamily="34" charset="0"/>
              </a:rPr>
              <a:t>Generalised</a:t>
            </a:r>
            <a:r>
              <a:rPr lang="en-US" altLang="en-US" sz="2100" dirty="0" smtClean="0">
                <a:solidFill>
                  <a:srgbClr val="414141"/>
                </a:solidFill>
                <a:latin typeface="Calibri" panose="020F0502020204030204" pitchFamily="34" charset="0"/>
              </a:rPr>
              <a:t> metadata provision and workflow provenance is required to ensure a minimum quality of the forecast-based climate </a:t>
            </a:r>
            <a:r>
              <a:rPr lang="en-US" altLang="en-US" sz="2100" dirty="0" smtClean="0">
                <a:solidFill>
                  <a:srgbClr val="414141"/>
                </a:solidFill>
                <a:latin typeface="Calibri" panose="020F0502020204030204" pitchFamily="34" charset="0"/>
              </a:rPr>
              <a:t>information.</a:t>
            </a:r>
            <a:endParaRPr lang="en-US" altLang="en-US" sz="2100" dirty="0" smtClean="0">
              <a:solidFill>
                <a:srgbClr val="41414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Traceability and quality control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7" name="Imagen 206"/>
          <p:cNvPicPr>
            <a:picLocks noChangeAspect="1"/>
          </p:cNvPicPr>
          <p:nvPr/>
        </p:nvPicPr>
        <p:blipFill rotWithShape="1">
          <a:blip r:embed="rId3"/>
          <a:srcRect l="6" t="60102" r="78918" b="142"/>
          <a:stretch/>
        </p:blipFill>
        <p:spPr>
          <a:xfrm>
            <a:off x="166587" y="2042852"/>
            <a:ext cx="2501180" cy="3438554"/>
          </a:xfrm>
          <a:prstGeom prst="rect">
            <a:avLst/>
          </a:prstGeom>
          <a:ln>
            <a:noFill/>
          </a:ln>
        </p:spPr>
      </p:pic>
      <p:pic>
        <p:nvPicPr>
          <p:cNvPr id="8" name="Imagen 206"/>
          <p:cNvPicPr>
            <a:picLocks noChangeAspect="1"/>
          </p:cNvPicPr>
          <p:nvPr/>
        </p:nvPicPr>
        <p:blipFill rotWithShape="1">
          <a:blip r:embed="rId3"/>
          <a:srcRect l="22677" t="7978" r="-127" b="8956"/>
          <a:stretch/>
        </p:blipFill>
        <p:spPr>
          <a:xfrm>
            <a:off x="2689135" y="1944000"/>
            <a:ext cx="5849024" cy="4572000"/>
          </a:xfrm>
          <a:prstGeom prst="rect">
            <a:avLst/>
          </a:prstGeom>
          <a:ln>
            <a:noFill/>
          </a:ln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J.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Bedia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14396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 bwMode="auto">
          <a:xfrm>
            <a:off x="322653" y="218675"/>
            <a:ext cx="8523659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600" dirty="0" smtClean="0"/>
              <a:t>How traceable are both products and skill?</a:t>
            </a:r>
          </a:p>
        </p:txBody>
      </p:sp>
      <p:sp>
        <p:nvSpPr>
          <p:cNvPr id="55299" name="Marcador de contenido 2"/>
          <p:cNvSpPr txBox="1">
            <a:spLocks/>
          </p:cNvSpPr>
          <p:nvPr/>
        </p:nvSpPr>
        <p:spPr bwMode="auto">
          <a:xfrm>
            <a:off x="353679" y="990192"/>
            <a:ext cx="8416925" cy="80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857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300"/>
              </a:spcBef>
              <a:defRPr/>
            </a:pPr>
            <a:r>
              <a:rPr lang="en-US" altLang="en-US" sz="2100" dirty="0" smtClean="0">
                <a:solidFill>
                  <a:srgbClr val="414141"/>
                </a:solidFill>
                <a:latin typeface="Calibri" panose="020F0502020204030204" pitchFamily="34" charset="0"/>
              </a:rPr>
              <a:t>Well-documented packages safely developed are indispensable in an operational context.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Traceability and quality control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N. Pérez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cxnSp>
        <p:nvCxnSpPr>
          <p:cNvPr id="10" name="Google Shape;140;p11"/>
          <p:cNvCxnSpPr/>
          <p:nvPr/>
        </p:nvCxnSpPr>
        <p:spPr>
          <a:xfrm>
            <a:off x="4567025" y="1029926"/>
            <a:ext cx="0" cy="28374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3" name="Google Shape;142;p11"/>
          <p:cNvSpPr/>
          <p:nvPr/>
        </p:nvSpPr>
        <p:spPr>
          <a:xfrm>
            <a:off x="4774919" y="2119763"/>
            <a:ext cx="4067898" cy="1947635"/>
          </a:xfrm>
          <a:prstGeom prst="rect">
            <a:avLst/>
          </a:prstGeom>
          <a:solidFill>
            <a:srgbClr val="0C58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44;p11"/>
          <p:cNvSpPr txBox="1"/>
          <p:nvPr/>
        </p:nvSpPr>
        <p:spPr>
          <a:xfrm>
            <a:off x="4984458" y="2082179"/>
            <a:ext cx="3125522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 smtClean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Version control system</a:t>
            </a:r>
            <a:endParaRPr sz="1500" b="1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6" name="Google Shape;145;p11"/>
          <p:cNvSpPr txBox="1"/>
          <p:nvPr/>
        </p:nvSpPr>
        <p:spPr>
          <a:xfrm>
            <a:off x="4999700" y="2300679"/>
            <a:ext cx="3125522" cy="14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track changes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issues discussion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tag versions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branching strategy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unit testing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continuous integration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</p:txBody>
      </p:sp>
      <p:cxnSp>
        <p:nvCxnSpPr>
          <p:cNvPr id="18" name="Google Shape;147;p11"/>
          <p:cNvCxnSpPr/>
          <p:nvPr/>
        </p:nvCxnSpPr>
        <p:spPr>
          <a:xfrm>
            <a:off x="8631876" y="1029934"/>
            <a:ext cx="0" cy="2837400"/>
          </a:xfrm>
          <a:prstGeom prst="straightConnector1">
            <a:avLst/>
          </a:prstGeom>
          <a:noFill/>
          <a:ln w="9525" cap="flat" cmpd="sng">
            <a:solidFill>
              <a:srgbClr val="A1C3FA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0" name="Google Shape;149;p11"/>
          <p:cNvSpPr/>
          <p:nvPr/>
        </p:nvSpPr>
        <p:spPr>
          <a:xfrm>
            <a:off x="338893" y="2113648"/>
            <a:ext cx="4080408" cy="2927480"/>
          </a:xfrm>
          <a:prstGeom prst="rect">
            <a:avLst/>
          </a:prstGeom>
          <a:solidFill>
            <a:srgbClr val="0C58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51;p11"/>
          <p:cNvSpPr txBox="1"/>
          <p:nvPr/>
        </p:nvSpPr>
        <p:spPr>
          <a:xfrm>
            <a:off x="536215" y="2068099"/>
            <a:ext cx="3857329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solidFill>
                  <a:schemeClr val="lt1"/>
                </a:solidFill>
              </a:rPr>
              <a:t>The Comprehensive R Archive Network</a:t>
            </a:r>
            <a:endParaRPr sz="1500" b="1" dirty="0">
              <a:solidFill>
                <a:schemeClr val="lt1"/>
              </a:solidFill>
            </a:endParaRPr>
          </a:p>
        </p:txBody>
      </p:sp>
      <p:sp>
        <p:nvSpPr>
          <p:cNvPr id="23" name="Google Shape;152;p11"/>
          <p:cNvSpPr txBox="1"/>
          <p:nvPr/>
        </p:nvSpPr>
        <p:spPr>
          <a:xfrm>
            <a:off x="536215" y="2359299"/>
            <a:ext cx="3704866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-"/>
            </a:pPr>
            <a:r>
              <a:rPr lang="en-GB" sz="1300" dirty="0" smtClean="0">
                <a:solidFill>
                  <a:schemeClr val="lt1"/>
                </a:solidFill>
                <a:ea typeface="Roboto"/>
                <a:cs typeface="Roboto"/>
                <a:sym typeface="Roboto"/>
              </a:rPr>
              <a:t>package </a:t>
            </a: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shared in ftp and web servers around the world</a:t>
            </a:r>
            <a:endParaRPr sz="1300" dirty="0">
              <a:solidFill>
                <a:schemeClr val="lt1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c</a:t>
            </a:r>
            <a:r>
              <a:rPr lang="en-GB" sz="1300" dirty="0" smtClean="0">
                <a:solidFill>
                  <a:schemeClr val="lt1"/>
                </a:solidFill>
                <a:ea typeface="Roboto"/>
                <a:cs typeface="Roboto"/>
                <a:sym typeface="Roboto"/>
              </a:rPr>
              <a:t>ommon </a:t>
            </a: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standards for R users</a:t>
            </a:r>
            <a:endParaRPr sz="1300" dirty="0">
              <a:solidFill>
                <a:schemeClr val="lt1"/>
              </a:solidFill>
              <a:ea typeface="Roboto"/>
              <a:cs typeface="Roboto"/>
              <a:sym typeface="Roboto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easy installation </a:t>
            </a:r>
            <a:endParaRPr sz="1300" dirty="0">
              <a:solidFill>
                <a:schemeClr val="lt1"/>
              </a:solidFill>
              <a:ea typeface="Roboto"/>
              <a:cs typeface="Roboto"/>
              <a:sym typeface="Roboto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typical R documentation</a:t>
            </a:r>
            <a:endParaRPr sz="1300" dirty="0">
              <a:solidFill>
                <a:schemeClr val="lt1"/>
              </a:solidFill>
              <a:ea typeface="Roboto"/>
              <a:cs typeface="Roboto"/>
              <a:sym typeface="Roboto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typical warnings and error messages</a:t>
            </a:r>
            <a:endParaRPr sz="1300" dirty="0">
              <a:solidFill>
                <a:schemeClr val="lt1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c</a:t>
            </a:r>
            <a:r>
              <a:rPr lang="en-GB" sz="1300" dirty="0" smtClean="0">
                <a:solidFill>
                  <a:schemeClr val="lt1"/>
                </a:solidFill>
                <a:ea typeface="Roboto"/>
                <a:cs typeface="Roboto"/>
                <a:sym typeface="Roboto"/>
              </a:rPr>
              <a:t>hecks </a:t>
            </a:r>
            <a:endParaRPr sz="1300" dirty="0">
              <a:solidFill>
                <a:schemeClr val="lt1"/>
              </a:solidFill>
              <a:ea typeface="Roboto"/>
              <a:cs typeface="Roboto"/>
              <a:sym typeface="Roboto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to work on different OS</a:t>
            </a:r>
            <a:endParaRPr sz="1300" dirty="0">
              <a:solidFill>
                <a:schemeClr val="lt1"/>
              </a:solidFill>
              <a:ea typeface="Roboto"/>
              <a:cs typeface="Roboto"/>
              <a:sym typeface="Roboto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structure and documentation</a:t>
            </a:r>
            <a:endParaRPr sz="1300" dirty="0">
              <a:solidFill>
                <a:schemeClr val="lt1"/>
              </a:solidFill>
              <a:ea typeface="Roboto"/>
              <a:cs typeface="Roboto"/>
              <a:sym typeface="Roboto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package size</a:t>
            </a:r>
            <a:endParaRPr sz="1300" dirty="0">
              <a:solidFill>
                <a:schemeClr val="lt1"/>
              </a:solidFill>
              <a:ea typeface="Roboto"/>
              <a:cs typeface="Roboto"/>
              <a:sym typeface="Roboto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installation time</a:t>
            </a:r>
            <a:endParaRPr sz="1300" dirty="0">
              <a:solidFill>
                <a:schemeClr val="lt1"/>
              </a:solidFill>
              <a:ea typeface="Roboto"/>
              <a:cs typeface="Roboto"/>
              <a:sym typeface="Roboto"/>
            </a:endParaRPr>
          </a:p>
          <a:p>
            <a:pPr marL="9144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chemeClr val="lt1"/>
                </a:solidFill>
                <a:ea typeface="Roboto"/>
                <a:cs typeface="Roboto"/>
                <a:sym typeface="Roboto"/>
              </a:rPr>
              <a:t>...</a:t>
            </a:r>
            <a:endParaRPr sz="1300" dirty="0">
              <a:solidFill>
                <a:schemeClr val="lt1"/>
              </a:solidFill>
              <a:ea typeface="Roboto"/>
              <a:cs typeface="Roboto"/>
              <a:sym typeface="Roboto"/>
            </a:endParaRPr>
          </a:p>
        </p:txBody>
      </p:sp>
      <p:cxnSp>
        <p:nvCxnSpPr>
          <p:cNvPr id="25" name="Google Shape;154;p11"/>
          <p:cNvCxnSpPr/>
          <p:nvPr/>
        </p:nvCxnSpPr>
        <p:spPr>
          <a:xfrm>
            <a:off x="4208338" y="1029927"/>
            <a:ext cx="0" cy="2837400"/>
          </a:xfrm>
          <a:prstGeom prst="straightConnector1">
            <a:avLst/>
          </a:prstGeom>
          <a:noFill/>
          <a:ln w="9525" cap="flat" cmpd="sng">
            <a:solidFill>
              <a:srgbClr val="A1C3FA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" name="Google Shape;156;p11"/>
          <p:cNvCxnSpPr/>
          <p:nvPr/>
        </p:nvCxnSpPr>
        <p:spPr>
          <a:xfrm>
            <a:off x="4567025" y="3867326"/>
            <a:ext cx="0" cy="28374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8" name="Google Shape;158;p11"/>
          <p:cNvSpPr/>
          <p:nvPr/>
        </p:nvSpPr>
        <p:spPr>
          <a:xfrm>
            <a:off x="4774930" y="4229031"/>
            <a:ext cx="4067898" cy="1949928"/>
          </a:xfrm>
          <a:prstGeom prst="rect">
            <a:avLst/>
          </a:prstGeom>
          <a:solidFill>
            <a:srgbClr val="0C58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60;p11"/>
          <p:cNvSpPr txBox="1"/>
          <p:nvPr/>
        </p:nvSpPr>
        <p:spPr>
          <a:xfrm>
            <a:off x="4984458" y="4229031"/>
            <a:ext cx="3125522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 smtClean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Contributions and improvements</a:t>
            </a:r>
            <a:endParaRPr sz="1500" b="1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161;p11"/>
          <p:cNvSpPr txBox="1"/>
          <p:nvPr/>
        </p:nvSpPr>
        <p:spPr>
          <a:xfrm>
            <a:off x="5007656" y="4418198"/>
            <a:ext cx="3125522" cy="1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o</a:t>
            </a:r>
            <a:r>
              <a:rPr lang="en-GB" sz="1300" dirty="0" smtClean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pen </a:t>
            </a: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a new issue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w</a:t>
            </a:r>
            <a:r>
              <a:rPr lang="en-GB" sz="1300" dirty="0" smtClean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ork </a:t>
            </a: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in a new branch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f</a:t>
            </a:r>
            <a:r>
              <a:rPr lang="en-GB" sz="1300" dirty="0" smtClean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ollow </a:t>
            </a: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function standards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r</a:t>
            </a:r>
            <a:r>
              <a:rPr lang="en-GB" sz="1300" dirty="0" smtClean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eview </a:t>
            </a: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process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 smtClean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merge </a:t>
            </a: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into the master branch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p</a:t>
            </a:r>
            <a:r>
              <a:rPr lang="en-GB" sz="1300" dirty="0" smtClean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lan </a:t>
            </a: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next release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</p:txBody>
      </p:sp>
      <p:cxnSp>
        <p:nvCxnSpPr>
          <p:cNvPr id="33" name="Google Shape;163;p11"/>
          <p:cNvCxnSpPr/>
          <p:nvPr/>
        </p:nvCxnSpPr>
        <p:spPr>
          <a:xfrm>
            <a:off x="8631876" y="3867334"/>
            <a:ext cx="0" cy="2837400"/>
          </a:xfrm>
          <a:prstGeom prst="straightConnector1">
            <a:avLst/>
          </a:prstGeom>
          <a:noFill/>
          <a:ln w="9525" cap="flat" cmpd="sng">
            <a:solidFill>
              <a:srgbClr val="A1C3FA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" name="Google Shape;165;p11"/>
          <p:cNvSpPr/>
          <p:nvPr/>
        </p:nvSpPr>
        <p:spPr>
          <a:xfrm>
            <a:off x="345141" y="5187350"/>
            <a:ext cx="4067898" cy="987160"/>
          </a:xfrm>
          <a:prstGeom prst="rect">
            <a:avLst/>
          </a:prstGeom>
          <a:solidFill>
            <a:srgbClr val="0C58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67;p11"/>
          <p:cNvSpPr txBox="1"/>
          <p:nvPr/>
        </p:nvSpPr>
        <p:spPr>
          <a:xfrm>
            <a:off x="554670" y="5166111"/>
            <a:ext cx="3125522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ea typeface="Roboto"/>
                <a:cs typeface="Roboto"/>
                <a:sym typeface="Roboto"/>
              </a:rPr>
              <a:t>Profiling tools</a:t>
            </a:r>
            <a:endParaRPr sz="1500" b="1">
              <a:solidFill>
                <a:srgbClr val="FFFFFF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168;p11"/>
          <p:cNvSpPr txBox="1"/>
          <p:nvPr/>
        </p:nvSpPr>
        <p:spPr>
          <a:xfrm>
            <a:off x="520970" y="5420964"/>
            <a:ext cx="31254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 err="1">
                <a:solidFill>
                  <a:srgbClr val="FFFFFF"/>
                </a:solidFill>
                <a:ea typeface="Roboto"/>
                <a:cs typeface="Roboto"/>
                <a:sym typeface="Roboto"/>
              </a:rPr>
              <a:t>ProfVis</a:t>
            </a:r>
            <a:r>
              <a:rPr lang="en-GB" sz="1300" dirty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 and </a:t>
            </a:r>
            <a:r>
              <a:rPr lang="en-GB" sz="1300" dirty="0" err="1" smtClean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Rprof</a:t>
            </a:r>
            <a:endParaRPr lang="en-GB" sz="1300" dirty="0" smtClean="0">
              <a:solidFill>
                <a:srgbClr val="FFFFFF"/>
              </a:solidFill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-"/>
            </a:pPr>
            <a:r>
              <a:rPr lang="en-GB" sz="1300" dirty="0" smtClean="0">
                <a:solidFill>
                  <a:srgbClr val="FFFFFF"/>
                </a:solidFill>
                <a:ea typeface="Roboto"/>
                <a:cs typeface="Roboto"/>
                <a:sym typeface="Roboto"/>
              </a:rPr>
              <a:t>scalability and parallelisation</a:t>
            </a:r>
            <a:endParaRPr sz="1300" dirty="0">
              <a:solidFill>
                <a:srgbClr val="FFFFFF"/>
              </a:solidFill>
              <a:ea typeface="Roboto"/>
              <a:cs typeface="Roboto"/>
              <a:sym typeface="Roboto"/>
            </a:endParaRPr>
          </a:p>
        </p:txBody>
      </p:sp>
      <p:cxnSp>
        <p:nvCxnSpPr>
          <p:cNvPr id="40" name="Google Shape;170;p11"/>
          <p:cNvCxnSpPr/>
          <p:nvPr/>
        </p:nvCxnSpPr>
        <p:spPr>
          <a:xfrm>
            <a:off x="4413105" y="4798959"/>
            <a:ext cx="1200" cy="1370700"/>
          </a:xfrm>
          <a:prstGeom prst="straightConnector1">
            <a:avLst/>
          </a:prstGeom>
          <a:noFill/>
          <a:ln w="9525" cap="flat" cmpd="sng">
            <a:solidFill>
              <a:srgbClr val="A1C3FA"/>
            </a:solidFill>
            <a:prstDash val="dot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325592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Seasonal prediction of wind capacity factor</a:t>
            </a:r>
          </a:p>
        </p:txBody>
      </p:sp>
      <p:sp>
        <p:nvSpPr>
          <p:cNvPr id="45093" name="4 Rectángulo"/>
          <p:cNvSpPr>
            <a:spLocks noChangeArrowheads="1"/>
          </p:cNvSpPr>
          <p:nvPr/>
        </p:nvSpPr>
        <p:spPr bwMode="auto">
          <a:xfrm>
            <a:off x="5289886" y="966200"/>
            <a:ext cx="385411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20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Seasonal p</a:t>
            </a:r>
            <a:r>
              <a:rPr lang="en-GB" altLang="en-US" sz="20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redictions of DJF </a:t>
            </a:r>
            <a:r>
              <a:rPr lang="en-GB" altLang="en-US" sz="20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capacity factor over North America (124-95⁰W, 26-44⁰N) </a:t>
            </a:r>
            <a:r>
              <a:rPr lang="en-GB" altLang="en-US" sz="20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starting </a:t>
            </a:r>
            <a:r>
              <a:rPr lang="en-GB" altLang="en-US" sz="20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on the first of October, November and December for the first trimester of 2015,</a:t>
            </a:r>
            <a:r>
              <a:rPr lang="en-GB" altLang="en-US" sz="20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  <a:sym typeface="Calibri" pitchFamily="34" charset="0"/>
              </a:rPr>
              <a:t> ECMWF SEAS5, reanalysis: ERA-Interim</a:t>
            </a:r>
            <a:r>
              <a:rPr lang="en-GB" altLang="en-US" sz="20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  <a:sym typeface="Arial" pitchFamily="34" charset="0"/>
              </a:rPr>
              <a:t>,</a:t>
            </a:r>
            <a:r>
              <a:rPr lang="en-GB" altLang="en-US" sz="20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  <a:sym typeface="Calibri" pitchFamily="34" charset="0"/>
              </a:rPr>
              <a:t> </a:t>
            </a:r>
            <a:r>
              <a:rPr lang="en-GB" altLang="en-US" sz="2000" dirty="0" err="1">
                <a:solidFill>
                  <a:srgbClr val="414141"/>
                </a:solidFill>
                <a:latin typeface="Calibri" panose="020F0502020204030204" pitchFamily="34" charset="0"/>
                <a:ea typeface="+mn-ea"/>
                <a:sym typeface="Calibri" pitchFamily="34" charset="0"/>
              </a:rPr>
              <a:t>hindcasts</a:t>
            </a:r>
            <a:r>
              <a:rPr lang="en-GB" altLang="en-US" sz="20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  <a:sym typeface="Calibri" pitchFamily="34" charset="0"/>
              </a:rPr>
              <a:t> over 1993-2015</a:t>
            </a:r>
            <a:r>
              <a:rPr lang="en-GB" altLang="en-US" sz="20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sym typeface="Calibri" pitchFamily="34" charset="0"/>
              </a:rPr>
              <a:t>.</a:t>
            </a:r>
            <a:endParaRPr lang="en-GB" altLang="en-US" sz="2000" dirty="0">
              <a:solidFill>
                <a:srgbClr val="414141"/>
              </a:solidFill>
              <a:latin typeface="Calibri" panose="020F0502020204030204" pitchFamily="34" charset="0"/>
              <a:ea typeface="+mn-ea"/>
              <a:sym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1" y="910881"/>
            <a:ext cx="5183355" cy="5207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348" y="3679481"/>
            <a:ext cx="3593432" cy="2585583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L.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Lledó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User indicators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692557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125703" y="190539"/>
            <a:ext cx="8933888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Decadal </a:t>
            </a:r>
            <a:r>
              <a:rPr lang="en-GB" altLang="en-US" sz="3600" dirty="0" smtClean="0"/>
              <a:t>prediction </a:t>
            </a:r>
            <a:r>
              <a:rPr lang="en-GB" altLang="en-US" sz="3600" dirty="0" smtClean="0"/>
              <a:t>of crop yield indices</a:t>
            </a:r>
          </a:p>
        </p:txBody>
      </p:sp>
      <p:pic>
        <p:nvPicPr>
          <p:cNvPr id="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0806" y="4506446"/>
            <a:ext cx="3055203" cy="218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1;p14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3740" t="4672" r="50924" b="65832"/>
          <a:stretch/>
        </p:blipFill>
        <p:spPr>
          <a:xfrm>
            <a:off x="273858" y="2268124"/>
            <a:ext cx="4073058" cy="203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9917" t="4672" r="1782" b="65832"/>
          <a:stretch/>
        </p:blipFill>
        <p:spPr>
          <a:xfrm>
            <a:off x="4816145" y="2298320"/>
            <a:ext cx="4215311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6;p14"/>
          <p:cNvSpPr txBox="1"/>
          <p:nvPr/>
        </p:nvSpPr>
        <p:spPr>
          <a:xfrm>
            <a:off x="4867414" y="4135795"/>
            <a:ext cx="2926077" cy="42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Wheat </a:t>
            </a:r>
            <a:r>
              <a:rPr lang="e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harvesting month</a:t>
            </a:r>
            <a:endParaRPr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Google Shape;79;p14"/>
          <p:cNvSpPr txBox="1"/>
          <p:nvPr/>
        </p:nvSpPr>
        <p:spPr>
          <a:xfrm>
            <a:off x="1884948" y="1928065"/>
            <a:ext cx="880965" cy="356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SPEI6</a:t>
            </a:r>
            <a:endParaRPr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Google Shape;80;p14"/>
          <p:cNvSpPr txBox="1"/>
          <p:nvPr/>
        </p:nvSpPr>
        <p:spPr>
          <a:xfrm>
            <a:off x="6502863" y="1908602"/>
            <a:ext cx="950565" cy="47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HMDI3</a:t>
            </a:r>
            <a:endParaRPr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Google Shape;81;p14"/>
          <p:cNvSpPr txBox="1"/>
          <p:nvPr/>
        </p:nvSpPr>
        <p:spPr>
          <a:xfrm>
            <a:off x="33437" y="4406400"/>
            <a:ext cx="4777709" cy="1684911"/>
          </a:xfrm>
          <a:prstGeom prst="rect">
            <a:avLst/>
          </a:prstGeom>
          <a:noFill/>
          <a:ln w="9525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lv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r>
              <a:rPr lang="es" dirty="0"/>
              <a:t>Indicators</a:t>
            </a:r>
            <a:r>
              <a:rPr lang="en-GB" dirty="0"/>
              <a:t>:</a:t>
            </a:r>
            <a:endParaRPr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" dirty="0"/>
              <a:t>Drought: Standardized Precipitation Evapotranspiration Index (SPEI6) </a:t>
            </a:r>
            <a:endParaRPr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" dirty="0"/>
              <a:t>Heat Stress: Heat Magnitude Day Index (HMDI3)</a:t>
            </a:r>
            <a:endParaRPr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0" y="827926"/>
            <a:ext cx="9144000" cy="13384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accent1"/>
              </a:buClr>
              <a:buSzPts val="1600"/>
              <a:buNone/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WMO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recognised global producing centres of decadal predictions contribute with the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definition of standards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for decadal predictions data and products,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while C3S promotes the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evaluation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of the European multi-model and the illustration of the decadal prediction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use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in, among other sectors,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the agricultural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sector.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4" y="4419723"/>
            <a:ext cx="1355725" cy="9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User indicators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B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Solaraju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21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125703" y="190539"/>
            <a:ext cx="8933888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User value: wine making</a:t>
            </a:r>
            <a:endParaRPr lang="en-GB" altLang="en-US" sz="3600" dirty="0" smtClean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63630" y="827926"/>
            <a:ext cx="8864867" cy="13384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accent1"/>
              </a:buClr>
              <a:buSzPts val="1600"/>
              <a:buNone/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A wine producer is using seasonal forecasts of spring rain (provided in January) to make decisions about with the objective of maximising the payoff of the production of a 70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ha lot. Forecast value is user specific and is the basis for the user-oriented forecast application.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User indicators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2117560" y="2318005"/>
            <a:ext cx="4937742" cy="60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r>
              <a:rPr lang="en-GB" dirty="0"/>
              <a:t>Yearly value </a:t>
            </a:r>
            <a:r>
              <a:rPr lang="en-GB" dirty="0" smtClean="0"/>
              <a:t>with respect to the business as usual option for each forecast possibility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9" name="Lágrima 5"/>
          <p:cNvSpPr/>
          <p:nvPr/>
        </p:nvSpPr>
        <p:spPr>
          <a:xfrm rot="18796063">
            <a:off x="1650250" y="3396641"/>
            <a:ext cx="168668" cy="205811"/>
          </a:xfrm>
          <a:prstGeom prst="teardrop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graphicFrame>
        <p:nvGraphicFramePr>
          <p:cNvPr id="20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3417250"/>
              </p:ext>
            </p:extLst>
          </p:nvPr>
        </p:nvGraphicFramePr>
        <p:xfrm>
          <a:off x="1880833" y="2918714"/>
          <a:ext cx="5382335" cy="3440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1" name="Conector recto 8"/>
          <p:cNvCxnSpPr/>
          <p:nvPr/>
        </p:nvCxnSpPr>
        <p:spPr>
          <a:xfrm flipH="1">
            <a:off x="4063041" y="3108594"/>
            <a:ext cx="580" cy="2958051"/>
          </a:xfrm>
          <a:prstGeom prst="line">
            <a:avLst/>
          </a:prstGeom>
          <a:ln w="28575">
            <a:solidFill>
              <a:srgbClr val="1D31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15"/>
          <p:cNvCxnSpPr/>
          <p:nvPr/>
        </p:nvCxnSpPr>
        <p:spPr>
          <a:xfrm>
            <a:off x="1880833" y="3285744"/>
            <a:ext cx="5382335" cy="14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17"/>
          <p:cNvCxnSpPr/>
          <p:nvPr/>
        </p:nvCxnSpPr>
        <p:spPr>
          <a:xfrm>
            <a:off x="1880830" y="3631487"/>
            <a:ext cx="5382338" cy="35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18"/>
          <p:cNvCxnSpPr/>
          <p:nvPr/>
        </p:nvCxnSpPr>
        <p:spPr>
          <a:xfrm>
            <a:off x="1880831" y="4012706"/>
            <a:ext cx="5382337" cy="7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1"/>
          <p:cNvCxnSpPr/>
          <p:nvPr/>
        </p:nvCxnSpPr>
        <p:spPr>
          <a:xfrm flipV="1">
            <a:off x="1880830" y="4379735"/>
            <a:ext cx="5382338" cy="3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8"/>
          <p:cNvCxnSpPr/>
          <p:nvPr/>
        </p:nvCxnSpPr>
        <p:spPr>
          <a:xfrm>
            <a:off x="1880830" y="5096055"/>
            <a:ext cx="53823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30"/>
          <p:cNvCxnSpPr/>
          <p:nvPr/>
        </p:nvCxnSpPr>
        <p:spPr>
          <a:xfrm>
            <a:off x="1880830" y="5463085"/>
            <a:ext cx="53823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32"/>
          <p:cNvCxnSpPr/>
          <p:nvPr/>
        </p:nvCxnSpPr>
        <p:spPr>
          <a:xfrm>
            <a:off x="1880830" y="5800493"/>
            <a:ext cx="5382338" cy="8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36"/>
          <p:cNvCxnSpPr/>
          <p:nvPr/>
        </p:nvCxnSpPr>
        <p:spPr>
          <a:xfrm>
            <a:off x="1880830" y="6080257"/>
            <a:ext cx="53823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ágrima 38"/>
          <p:cNvSpPr/>
          <p:nvPr/>
        </p:nvSpPr>
        <p:spPr>
          <a:xfrm rot="18796063">
            <a:off x="1384780" y="4484714"/>
            <a:ext cx="168668" cy="205811"/>
          </a:xfrm>
          <a:prstGeom prst="teardrop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1" name="Lágrima 39"/>
          <p:cNvSpPr/>
          <p:nvPr/>
        </p:nvSpPr>
        <p:spPr>
          <a:xfrm rot="18796063">
            <a:off x="1670663" y="5534286"/>
            <a:ext cx="168668" cy="205811"/>
          </a:xfrm>
          <a:prstGeom prst="teardrop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2" name="Lágrima 40"/>
          <p:cNvSpPr/>
          <p:nvPr/>
        </p:nvSpPr>
        <p:spPr>
          <a:xfrm rot="18796063">
            <a:off x="1669072" y="4487597"/>
            <a:ext cx="168668" cy="205811"/>
          </a:xfrm>
          <a:prstGeom prst="teardrop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3" name="Lágrima 41"/>
          <p:cNvSpPr/>
          <p:nvPr/>
        </p:nvSpPr>
        <p:spPr>
          <a:xfrm rot="18796063">
            <a:off x="1380535" y="4095539"/>
            <a:ext cx="168668" cy="205811"/>
          </a:xfrm>
          <a:prstGeom prst="teardrop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4" name="Lágrima 42"/>
          <p:cNvSpPr/>
          <p:nvPr/>
        </p:nvSpPr>
        <p:spPr>
          <a:xfrm rot="18796063">
            <a:off x="1384779" y="4861209"/>
            <a:ext cx="168668" cy="205811"/>
          </a:xfrm>
          <a:prstGeom prst="teardrop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5" name="Lágrima 44"/>
          <p:cNvSpPr/>
          <p:nvPr/>
        </p:nvSpPr>
        <p:spPr>
          <a:xfrm rot="18796063">
            <a:off x="1371265" y="3396641"/>
            <a:ext cx="168668" cy="205811"/>
          </a:xfrm>
          <a:prstGeom prst="teardrop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Lágrima 45"/>
          <p:cNvSpPr/>
          <p:nvPr/>
        </p:nvSpPr>
        <p:spPr>
          <a:xfrm rot="18796063">
            <a:off x="1373045" y="3040253"/>
            <a:ext cx="168668" cy="205811"/>
          </a:xfrm>
          <a:prstGeom prst="teardrop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7" name="Lágrima 46"/>
          <p:cNvSpPr/>
          <p:nvPr/>
        </p:nvSpPr>
        <p:spPr>
          <a:xfrm rot="18796063">
            <a:off x="1669072" y="3040253"/>
            <a:ext cx="168668" cy="205811"/>
          </a:xfrm>
          <a:prstGeom prst="teardrop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8" name="Lágrima 47"/>
          <p:cNvSpPr/>
          <p:nvPr/>
        </p:nvSpPr>
        <p:spPr>
          <a:xfrm rot="18796063">
            <a:off x="1371265" y="3746376"/>
            <a:ext cx="168668" cy="205811"/>
          </a:xfrm>
          <a:prstGeom prst="teardrop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Lágrima 48"/>
          <p:cNvSpPr/>
          <p:nvPr/>
        </p:nvSpPr>
        <p:spPr>
          <a:xfrm rot="18796063">
            <a:off x="1659519" y="4095539"/>
            <a:ext cx="168668" cy="205811"/>
          </a:xfrm>
          <a:prstGeom prst="teardrop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Lágrima 49"/>
          <p:cNvSpPr/>
          <p:nvPr/>
        </p:nvSpPr>
        <p:spPr>
          <a:xfrm rot="18796063">
            <a:off x="1669222" y="5196878"/>
            <a:ext cx="168668" cy="205811"/>
          </a:xfrm>
          <a:prstGeom prst="teardrop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Lágrima 50"/>
          <p:cNvSpPr/>
          <p:nvPr/>
        </p:nvSpPr>
        <p:spPr>
          <a:xfrm rot="18796063">
            <a:off x="1669072" y="3753026"/>
            <a:ext cx="168668" cy="205811"/>
          </a:xfrm>
          <a:prstGeom prst="teardrop">
            <a:avLst/>
          </a:prstGeom>
          <a:solidFill>
            <a:srgbClr val="FAC090"/>
          </a:solidFill>
          <a:ln>
            <a:solidFill>
              <a:srgbClr val="FAC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Lágrima 51"/>
          <p:cNvSpPr/>
          <p:nvPr/>
        </p:nvSpPr>
        <p:spPr>
          <a:xfrm rot="18796063">
            <a:off x="1670569" y="4864323"/>
            <a:ext cx="168668" cy="205811"/>
          </a:xfrm>
          <a:prstGeom prst="teardrop">
            <a:avLst/>
          </a:prstGeom>
          <a:solidFill>
            <a:srgbClr val="FAC090"/>
          </a:solidFill>
          <a:ln>
            <a:solidFill>
              <a:srgbClr val="FAC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Lágrima 52"/>
          <p:cNvSpPr/>
          <p:nvPr/>
        </p:nvSpPr>
        <p:spPr>
          <a:xfrm rot="18796063">
            <a:off x="1392682" y="5196879"/>
            <a:ext cx="168668" cy="205811"/>
          </a:xfrm>
          <a:prstGeom prst="teardrop">
            <a:avLst/>
          </a:prstGeom>
          <a:solidFill>
            <a:srgbClr val="FAC090"/>
          </a:solidFill>
          <a:ln>
            <a:solidFill>
              <a:srgbClr val="FAC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Lágrima 53"/>
          <p:cNvSpPr/>
          <p:nvPr/>
        </p:nvSpPr>
        <p:spPr>
          <a:xfrm rot="18796063">
            <a:off x="1385669" y="5534286"/>
            <a:ext cx="168668" cy="205811"/>
          </a:xfrm>
          <a:prstGeom prst="teardrop">
            <a:avLst/>
          </a:prstGeom>
          <a:solidFill>
            <a:srgbClr val="FAC090"/>
          </a:solidFill>
          <a:ln>
            <a:solidFill>
              <a:srgbClr val="FAC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5" name="Lágrima 54"/>
          <p:cNvSpPr/>
          <p:nvPr/>
        </p:nvSpPr>
        <p:spPr>
          <a:xfrm rot="18796063">
            <a:off x="1669072" y="5860890"/>
            <a:ext cx="168668" cy="205811"/>
          </a:xfrm>
          <a:prstGeom prst="teardrop">
            <a:avLst/>
          </a:prstGeom>
          <a:solidFill>
            <a:srgbClr val="FAC090"/>
          </a:solidFill>
          <a:ln>
            <a:solidFill>
              <a:srgbClr val="FAC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6" name="Lágrima 55"/>
          <p:cNvSpPr/>
          <p:nvPr/>
        </p:nvSpPr>
        <p:spPr>
          <a:xfrm rot="18796063">
            <a:off x="1396845" y="5857109"/>
            <a:ext cx="168668" cy="205811"/>
          </a:xfrm>
          <a:prstGeom prst="teardrop">
            <a:avLst/>
          </a:prstGeom>
          <a:solidFill>
            <a:srgbClr val="FAC090"/>
          </a:solidFill>
          <a:ln>
            <a:solidFill>
              <a:srgbClr val="FAC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CuadroTexto 56"/>
          <p:cNvSpPr txBox="1"/>
          <p:nvPr/>
        </p:nvSpPr>
        <p:spPr>
          <a:xfrm>
            <a:off x="3845256" y="6270643"/>
            <a:ext cx="798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€ / </a:t>
            </a:r>
            <a:r>
              <a:rPr lang="es-ES" sz="1200" dirty="0"/>
              <a:t>ha</a:t>
            </a:r>
            <a:endParaRPr lang="en-US" sz="1200" dirty="0"/>
          </a:p>
        </p:txBody>
      </p:sp>
      <p:graphicFrame>
        <p:nvGraphicFramePr>
          <p:cNvPr id="48" name="Tabla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718535"/>
              </p:ext>
            </p:extLst>
          </p:nvPr>
        </p:nvGraphicFramePr>
        <p:xfrm>
          <a:off x="402772" y="2632171"/>
          <a:ext cx="912466" cy="3428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466">
                  <a:extLst>
                    <a:ext uri="{9D8B030D-6E8A-4147-A177-3AD203B41FA5}">
                      <a16:colId xmlns:a16="http://schemas.microsoft.com/office/drawing/2014/main" val="256764366"/>
                    </a:ext>
                  </a:extLst>
                </a:gridCol>
              </a:tblGrid>
              <a:tr h="314286">
                <a:tc>
                  <a:txBody>
                    <a:bodyPr/>
                    <a:lstStyle/>
                    <a:p>
                      <a:pPr algn="r"/>
                      <a:r>
                        <a:rPr lang="es-ES" sz="1400" dirty="0" smtClean="0">
                          <a:solidFill>
                            <a:srgbClr val="1D3176"/>
                          </a:solidFill>
                        </a:rPr>
                        <a:t> </a:t>
                      </a:r>
                      <a:r>
                        <a:rPr lang="en-GB" sz="1400" dirty="0" smtClean="0">
                          <a:solidFill>
                            <a:srgbClr val="1D3176"/>
                          </a:solidFill>
                          <a:latin typeface="Calibri" panose="020F0502020204030204" pitchFamily="34" charset="0"/>
                        </a:rPr>
                        <a:t>€/</a:t>
                      </a:r>
                      <a:r>
                        <a:rPr lang="es-ES" sz="1400" dirty="0" smtClean="0">
                          <a:solidFill>
                            <a:srgbClr val="1D3176"/>
                          </a:solidFill>
                        </a:rPr>
                        <a:t>70ha</a:t>
                      </a:r>
                      <a:endParaRPr lang="en-US" sz="1400" dirty="0">
                        <a:solidFill>
                          <a:srgbClr val="1D317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225869"/>
                  </a:ext>
                </a:extLst>
              </a:tr>
              <a:tr h="364091">
                <a:tc>
                  <a:txBody>
                    <a:bodyPr/>
                    <a:lstStyle/>
                    <a:p>
                      <a:pPr algn="r"/>
                      <a:r>
                        <a:rPr lang="es-ES" sz="1400" dirty="0" smtClean="0">
                          <a:solidFill>
                            <a:srgbClr val="1D3176"/>
                          </a:solidFill>
                        </a:rPr>
                        <a:t>+33.597,3</a:t>
                      </a:r>
                      <a:endParaRPr lang="en-US" sz="1400" dirty="0">
                        <a:solidFill>
                          <a:srgbClr val="1D317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43549"/>
                  </a:ext>
                </a:extLst>
              </a:tr>
              <a:tr h="37637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solidFill>
                            <a:srgbClr val="1D3176"/>
                          </a:solidFill>
                        </a:rPr>
                        <a:t>-8.371,2</a:t>
                      </a:r>
                      <a:endParaRPr lang="en-US" sz="1400" dirty="0" smtClean="0">
                        <a:solidFill>
                          <a:srgbClr val="1D317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383135"/>
                  </a:ext>
                </a:extLst>
              </a:tr>
              <a:tr h="352967">
                <a:tc>
                  <a:txBody>
                    <a:bodyPr/>
                    <a:lstStyle/>
                    <a:p>
                      <a:pPr algn="r"/>
                      <a:r>
                        <a:rPr lang="es-ES" sz="1400" dirty="0" smtClean="0">
                          <a:solidFill>
                            <a:srgbClr val="1D3176"/>
                          </a:solidFill>
                        </a:rPr>
                        <a:t>-8.371,2</a:t>
                      </a:r>
                      <a:endParaRPr lang="en-US" sz="1400" dirty="0">
                        <a:solidFill>
                          <a:srgbClr val="1D317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332319"/>
                  </a:ext>
                </a:extLst>
              </a:tr>
              <a:tr h="314286">
                <a:tc>
                  <a:txBody>
                    <a:bodyPr/>
                    <a:lstStyle/>
                    <a:p>
                      <a:pPr algn="r"/>
                      <a:r>
                        <a:rPr lang="es-ES" sz="1400" dirty="0" smtClean="0">
                          <a:solidFill>
                            <a:srgbClr val="1D3176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rgbClr val="1D317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822387"/>
                  </a:ext>
                </a:extLst>
              </a:tr>
              <a:tr h="382400">
                <a:tc>
                  <a:txBody>
                    <a:bodyPr/>
                    <a:lstStyle/>
                    <a:p>
                      <a:pPr algn="r"/>
                      <a:r>
                        <a:rPr lang="es-ES" sz="1400" dirty="0" smtClean="0">
                          <a:solidFill>
                            <a:srgbClr val="1D3176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rgbClr val="1D317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01929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/>
                      <a:r>
                        <a:rPr lang="es-ES" sz="1400" dirty="0" smtClean="0">
                          <a:solidFill>
                            <a:srgbClr val="1D3176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rgbClr val="1D317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979404"/>
                  </a:ext>
                </a:extLst>
              </a:tr>
              <a:tr h="314286">
                <a:tc>
                  <a:txBody>
                    <a:bodyPr/>
                    <a:lstStyle/>
                    <a:p>
                      <a:pPr algn="r"/>
                      <a:r>
                        <a:rPr lang="es-ES" sz="1400" dirty="0" smtClean="0">
                          <a:solidFill>
                            <a:srgbClr val="1D3176"/>
                          </a:solidFill>
                        </a:rPr>
                        <a:t>-21.343</a:t>
                      </a:r>
                      <a:endParaRPr lang="en-US" sz="1400" dirty="0">
                        <a:solidFill>
                          <a:srgbClr val="1D317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2047840"/>
                  </a:ext>
                </a:extLst>
              </a:tr>
              <a:tr h="314286">
                <a:tc>
                  <a:txBody>
                    <a:bodyPr/>
                    <a:lstStyle/>
                    <a:p>
                      <a:pPr algn="r"/>
                      <a:r>
                        <a:rPr lang="es-ES" sz="1400" dirty="0" smtClean="0">
                          <a:solidFill>
                            <a:srgbClr val="1D3176"/>
                          </a:solidFill>
                        </a:rPr>
                        <a:t>-15.484</a:t>
                      </a:r>
                      <a:endParaRPr lang="en-US" sz="1400" dirty="0">
                        <a:solidFill>
                          <a:srgbClr val="1D317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960470"/>
                  </a:ext>
                </a:extLst>
              </a:tr>
              <a:tr h="314286">
                <a:tc>
                  <a:txBody>
                    <a:bodyPr/>
                    <a:lstStyle/>
                    <a:p>
                      <a:pPr algn="r"/>
                      <a:r>
                        <a:rPr lang="es-ES" sz="1400" dirty="0" smtClean="0">
                          <a:solidFill>
                            <a:srgbClr val="1D3176"/>
                          </a:solidFill>
                        </a:rPr>
                        <a:t>+6.636</a:t>
                      </a:r>
                      <a:endParaRPr lang="en-US" sz="1400" dirty="0">
                        <a:solidFill>
                          <a:srgbClr val="1D317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74705"/>
                  </a:ext>
                </a:extLst>
              </a:tr>
            </a:tbl>
          </a:graphicData>
        </a:graphic>
      </p:graphicFrame>
      <p:pic>
        <p:nvPicPr>
          <p:cNvPr id="49" name="Marcador de contenido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20" y="2156661"/>
            <a:ext cx="1788982" cy="2223073"/>
          </a:xfrm>
          <a:prstGeom prst="rect">
            <a:avLst/>
          </a:prstGeom>
        </p:spPr>
      </p:pic>
      <p:sp>
        <p:nvSpPr>
          <p:cNvPr id="50" name="Elipse 60"/>
          <p:cNvSpPr/>
          <p:nvPr/>
        </p:nvSpPr>
        <p:spPr>
          <a:xfrm>
            <a:off x="1295466" y="2879882"/>
            <a:ext cx="590675" cy="487723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Elipse 61"/>
          <p:cNvSpPr/>
          <p:nvPr/>
        </p:nvSpPr>
        <p:spPr>
          <a:xfrm>
            <a:off x="1327211" y="4303384"/>
            <a:ext cx="590675" cy="487723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Elipse 62"/>
          <p:cNvSpPr/>
          <p:nvPr/>
        </p:nvSpPr>
        <p:spPr>
          <a:xfrm>
            <a:off x="1318576" y="5738489"/>
            <a:ext cx="590675" cy="487723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CuadroTexto 63"/>
          <p:cNvSpPr txBox="1"/>
          <p:nvPr/>
        </p:nvSpPr>
        <p:spPr>
          <a:xfrm>
            <a:off x="1394821" y="2611990"/>
            <a:ext cx="5230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solidFill>
                  <a:schemeClr val="accent6"/>
                </a:solidFill>
              </a:rPr>
              <a:t>Hit</a:t>
            </a:r>
            <a:endParaRPr lang="en-US" sz="1350" dirty="0">
              <a:solidFill>
                <a:schemeClr val="accent6"/>
              </a:solidFill>
            </a:endParaRPr>
          </a:p>
        </p:txBody>
      </p:sp>
      <p:pic>
        <p:nvPicPr>
          <p:cNvPr id="54" name="Imagen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20" y="5602165"/>
            <a:ext cx="401535" cy="478092"/>
          </a:xfrm>
          <a:prstGeom prst="rect">
            <a:avLst/>
          </a:prstGeom>
        </p:spPr>
      </p:pic>
      <p:sp>
        <p:nvSpPr>
          <p:cNvPr id="55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I.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Vigo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graphicFrame>
        <p:nvGraphicFramePr>
          <p:cNvPr id="56" name="Tabla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31656"/>
              </p:ext>
            </p:extLst>
          </p:nvPr>
        </p:nvGraphicFramePr>
        <p:xfrm>
          <a:off x="997934" y="2361056"/>
          <a:ext cx="1155907" cy="314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907">
                  <a:extLst>
                    <a:ext uri="{9D8B030D-6E8A-4147-A177-3AD203B41FA5}">
                      <a16:colId xmlns:a16="http://schemas.microsoft.com/office/drawing/2014/main" val="256764366"/>
                    </a:ext>
                  </a:extLst>
                </a:gridCol>
              </a:tblGrid>
              <a:tr h="314286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solidFill>
                            <a:srgbClr val="1D3176"/>
                          </a:solidFill>
                        </a:rPr>
                        <a:t>Action/</a:t>
                      </a:r>
                      <a:r>
                        <a:rPr lang="en-GB" sz="1400" noProof="0" dirty="0" err="1" smtClean="0">
                          <a:solidFill>
                            <a:srgbClr val="1D3176"/>
                          </a:solidFill>
                        </a:rPr>
                        <a:t>Obs</a:t>
                      </a:r>
                      <a:endParaRPr lang="en-GB" sz="1400" noProof="0" dirty="0">
                        <a:solidFill>
                          <a:srgbClr val="1D317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225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125703" y="190539"/>
            <a:ext cx="8933888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Do not underestimate the power of an image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0" y="827926"/>
            <a:ext cx="9144000" cy="13384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accent1"/>
              </a:buClr>
              <a:buSzPts val="1600"/>
              <a:buNone/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Observational uncertainty needs to be conveyed to users. The MJO phases for amplitudes above 2 from the BoM and S2S indices are compared over 1981-2017 and the challenge to verify the predictions illustrated. The days with amplitudes below 2 in both indices have been omitted.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Interpretation and communication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2092"/>
          <a:stretch/>
        </p:blipFill>
        <p:spPr>
          <a:xfrm>
            <a:off x="2202884" y="2139599"/>
            <a:ext cx="4746557" cy="4411092"/>
          </a:xfrm>
          <a:prstGeom prst="rect">
            <a:avLst/>
          </a:prstGeom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833814" y="6520975"/>
            <a:ext cx="5310187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Lledó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 and Doblas-Reyes </a:t>
            </a: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(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2020, MWR)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8311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125703" y="190539"/>
            <a:ext cx="8933888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Do not underestimate the power of an image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0" y="827926"/>
            <a:ext cx="9144000" cy="13384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accent1"/>
              </a:buClr>
              <a:buSzPts val="1600"/>
              <a:buNone/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Scorecards and comprehensive displays of forecast quality measures become essential in a user-oriented service.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Interpretation and communication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931"/>
            <a:ext cx="9144000" cy="337956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123245" y="5697880"/>
            <a:ext cx="2048826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N.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Cortesi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10" name="Google Shape;81;p14"/>
          <p:cNvSpPr txBox="1"/>
          <p:nvPr/>
        </p:nvSpPr>
        <p:spPr>
          <a:xfrm>
            <a:off x="0" y="4786021"/>
            <a:ext cx="4442533" cy="1120284"/>
          </a:xfrm>
          <a:prstGeom prst="rect">
            <a:avLst/>
          </a:prstGeom>
          <a:noFill/>
          <a:ln w="9525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Forecast quality measures for the CMCC-CM3 operational seasonal forecast system from C3S.</a:t>
            </a:r>
            <a:endParaRPr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33814" y="2430541"/>
            <a:ext cx="5310187" cy="4434274"/>
            <a:chOff x="3833814" y="2430541"/>
            <a:chExt cx="5310187" cy="44342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77"/>
            <a:stretch/>
          </p:blipFill>
          <p:spPr>
            <a:xfrm>
              <a:off x="4442533" y="2430541"/>
              <a:ext cx="4701467" cy="3600000"/>
            </a:xfrm>
            <a:prstGeom prst="rect">
              <a:avLst/>
            </a:prstGeom>
          </p:spPr>
        </p:pic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3833814" y="6520975"/>
              <a:ext cx="5310187" cy="343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895" tIns="43448" rIns="86895" bIns="43448">
              <a:spAutoFit/>
            </a:bodyPr>
            <a:lstStyle>
              <a:lvl1pPr defTabSz="8683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8683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8683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8683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86836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defTabSz="457200" eaLnBrk="1" hangingPunct="1">
                <a:lnSpc>
                  <a:spcPct val="104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GB" altLang="es-ES" sz="1600" dirty="0" err="1" smtClean="0">
                  <a:solidFill>
                    <a:schemeClr val="accent1"/>
                  </a:solidFill>
                  <a:latin typeface="+mn-lt"/>
                  <a:ea typeface="+mn-ea"/>
                </a:rPr>
                <a:t>Lledó</a:t>
              </a:r>
              <a:r>
                <a:rPr lang="en-GB" altLang="es-ES" sz="1600" dirty="0" smtClean="0">
                  <a:solidFill>
                    <a:schemeClr val="accent1"/>
                  </a:solidFill>
                  <a:latin typeface="+mn-lt"/>
                  <a:ea typeface="+mn-ea"/>
                </a:rPr>
                <a:t> et </a:t>
              </a:r>
              <a:r>
                <a:rPr lang="en-GB" altLang="es-ES" sz="1600" dirty="0">
                  <a:solidFill>
                    <a:schemeClr val="accent1"/>
                  </a:solidFill>
                  <a:latin typeface="+mn-lt"/>
                  <a:ea typeface="+mn-ea"/>
                </a:rPr>
                <a:t>al. (</a:t>
              </a:r>
              <a:r>
                <a:rPr lang="en-GB" altLang="es-ES" sz="1600" dirty="0" smtClean="0">
                  <a:solidFill>
                    <a:schemeClr val="accent1"/>
                  </a:solidFill>
                  <a:latin typeface="+mn-lt"/>
                  <a:ea typeface="+mn-ea"/>
                </a:rPr>
                <a:t>2020, ERL)</a:t>
              </a:r>
              <a:endParaRPr lang="en-US" altLang="es-ES" sz="1600" dirty="0">
                <a:solidFill>
                  <a:schemeClr val="accen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Google Shape;81;p14"/>
            <p:cNvSpPr txBox="1"/>
            <p:nvPr/>
          </p:nvSpPr>
          <p:spPr>
            <a:xfrm>
              <a:off x="5044977" y="5856392"/>
              <a:ext cx="3758419" cy="755423"/>
            </a:xfrm>
            <a:prstGeom prst="rect">
              <a:avLst/>
            </a:prstGeom>
            <a:noFill/>
            <a:ln w="9525" cap="flat" cmpd="sng">
              <a:noFill/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 smtClean="0">
                  <a:solidFill>
                    <a:srgbClr val="414141"/>
                  </a:solidFill>
                  <a:latin typeface="Calibri" pitchFamily="34" charset="0"/>
                  <a:ea typeface="ＭＳ Ｐゴシック" pitchFamily="34" charset="-128"/>
                </a:rPr>
                <a:t>Correlation for C3S seasonal forecasts of North Atlantic modes of variability.</a:t>
              </a:r>
              <a:endParaRPr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1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590" y="5440224"/>
            <a:ext cx="1355725" cy="9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41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4 Rectángulo"/>
          <p:cNvSpPr/>
          <p:nvPr/>
        </p:nvSpPr>
        <p:spPr>
          <a:xfrm>
            <a:off x="-1587" y="875222"/>
            <a:ext cx="9144000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S2S4E is developing a 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  <a:hlinkClick r:id="rId3"/>
              </a:rPr>
              <a:t>decision support tool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for the renewable energy sector based on 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  <a:hlinkClick r:id="rId4"/>
              </a:rPr>
              <a:t>Copernicus climate 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  <a:hlinkClick r:id="rId4"/>
              </a:rPr>
              <a:t>forecasts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, S2S, and 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NCEP operational predictions co-designed with the industry for periodic updates on the state of relevant climate variables.</a:t>
            </a:r>
            <a:endParaRPr lang="en-US" sz="2200" dirty="0">
              <a:solidFill>
                <a:srgbClr val="002548"/>
              </a:solidFill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Prototypical climate services for energy</a:t>
            </a:r>
            <a:endParaRPr lang="en-GB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Interpretation and communication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9" name="Google Shape;121;p22">
            <a:extLst>
              <a:ext uri="{FF2B5EF4-FFF2-40B4-BE49-F238E27FC236}">
                <a16:creationId xmlns:a16="http://schemas.microsoft.com/office/drawing/2014/main" id="{B8FF2AAD-D376-4D56-9E3A-EFCBB09CF15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690" y="6316394"/>
            <a:ext cx="1349451" cy="527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16077-055C-4B2E-BCA8-2CABE0B4C7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87"/>
          <a:stretch/>
        </p:blipFill>
        <p:spPr>
          <a:xfrm>
            <a:off x="394194" y="2321772"/>
            <a:ext cx="6948843" cy="3819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87F454-18C6-4EDD-BF3E-9C8B984A62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922" t="12257" r="-599" b="9934"/>
          <a:stretch/>
        </p:blipFill>
        <p:spPr>
          <a:xfrm>
            <a:off x="7369277" y="2337843"/>
            <a:ext cx="1420510" cy="38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The communication challenge</a:t>
            </a:r>
          </a:p>
        </p:txBody>
      </p:sp>
      <p:sp>
        <p:nvSpPr>
          <p:cNvPr id="5" name="Espace réservé du texte 2">
            <a:extLst/>
          </p:cNvPr>
          <p:cNvSpPr txBox="1">
            <a:spLocks/>
          </p:cNvSpPr>
          <p:nvPr/>
        </p:nvSpPr>
        <p:spPr>
          <a:xfrm>
            <a:off x="192088" y="860740"/>
            <a:ext cx="8839200" cy="48340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GB" sz="2100" dirty="0">
                <a:solidFill>
                  <a:srgbClr val="414141"/>
                </a:solidFill>
              </a:rPr>
              <a:t>Gamification is useful to illustrate the challenges of using and the value of seasonal climate </a:t>
            </a:r>
            <a:r>
              <a:rPr lang="en-GB" sz="2100" dirty="0" smtClean="0">
                <a:solidFill>
                  <a:srgbClr val="414141"/>
                </a:solidFill>
              </a:rPr>
              <a:t>predictions addressed to the wind energy sector:</a:t>
            </a:r>
            <a:endParaRPr lang="en-GB" sz="2100" dirty="0">
              <a:solidFill>
                <a:srgbClr val="414141"/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/>
            </a:pPr>
            <a:r>
              <a:rPr lang="en-GB" sz="2100" dirty="0">
                <a:solidFill>
                  <a:srgbClr val="414141"/>
                </a:solidFill>
              </a:rPr>
              <a:t>Play against a reference taken from climatological frequencies.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/>
            </a:pPr>
            <a:r>
              <a:rPr lang="en-GB" sz="2100" dirty="0">
                <a:solidFill>
                  <a:srgbClr val="414141"/>
                </a:solidFill>
              </a:rPr>
              <a:t>The bets are proportional to the predicted probabilities.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/>
            </a:pPr>
            <a:r>
              <a:rPr lang="en-GB" sz="2100" dirty="0">
                <a:solidFill>
                  <a:srgbClr val="414141"/>
                </a:solidFill>
              </a:rPr>
              <a:t>The amount invested in the observed category is multiplied by 3.</a:t>
            </a:r>
          </a:p>
        </p:txBody>
      </p:sp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5013098" y="5960040"/>
            <a:ext cx="38975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1600">
                <a:solidFill>
                  <a:srgbClr val="414141"/>
                </a:solidFill>
                <a:latin typeface="Calibri" pitchFamily="34" charset="0"/>
              </a:rPr>
              <a:t>play.google.com/store/apps</a:t>
            </a:r>
          </a:p>
          <a:p>
            <a:pPr algn="r" eaLnBrk="1" hangingPunct="1"/>
            <a:r>
              <a:rPr lang="es-ES" altLang="en-US" sz="1600">
                <a:solidFill>
                  <a:srgbClr val="414141"/>
                </a:solidFill>
                <a:latin typeface="Calibri" pitchFamily="34" charset="0"/>
              </a:rPr>
              <a:t>demo.predictia.es/roulette-app/mobile.html</a:t>
            </a:r>
            <a:endParaRPr lang="en-GB" altLang="en-US" sz="1600">
              <a:solidFill>
                <a:srgbClr val="414141"/>
              </a:solidFill>
              <a:latin typeface="Calibri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833814" y="6520975"/>
            <a:ext cx="5310187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Terrado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 et </a:t>
            </a: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al. (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2019, BAMS)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46087" name="Google Shape;84;p17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6419101"/>
            <a:ext cx="1141413" cy="40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11853" r="66556" b="72195"/>
          <a:stretch>
            <a:fillRect/>
          </a:stretch>
        </p:blipFill>
        <p:spPr bwMode="auto">
          <a:xfrm>
            <a:off x="2649539" y="6352413"/>
            <a:ext cx="1184275" cy="49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8" t="10703" r="38966" b="10648"/>
          <a:stretch>
            <a:fillRect/>
          </a:stretch>
        </p:blipFill>
        <p:spPr bwMode="auto">
          <a:xfrm>
            <a:off x="566738" y="2724900"/>
            <a:ext cx="1738312" cy="341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10928" r="39030" b="10085"/>
          <a:stretch>
            <a:fillRect/>
          </a:stretch>
        </p:blipFill>
        <p:spPr bwMode="auto">
          <a:xfrm>
            <a:off x="2681288" y="2769875"/>
            <a:ext cx="1731962" cy="341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Rectángulo 19"/>
          <p:cNvSpPr>
            <a:spLocks noChangeArrowheads="1"/>
          </p:cNvSpPr>
          <p:nvPr/>
        </p:nvSpPr>
        <p:spPr bwMode="auto">
          <a:xfrm rot="5400000" flipV="1">
            <a:off x="2291598" y="4171198"/>
            <a:ext cx="33964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altLang="en-US" sz="2400" b="1">
                <a:solidFill>
                  <a:srgbClr val="426DA9"/>
                </a:solidFill>
              </a:rPr>
              <a:t>▼</a:t>
            </a:r>
            <a:endParaRPr lang="es-ES_tradnl" altLang="en-US" sz="2400">
              <a:solidFill>
                <a:srgbClr val="426DA9"/>
              </a:solidFill>
            </a:endParaRPr>
          </a:p>
        </p:txBody>
      </p:sp>
      <p:sp>
        <p:nvSpPr>
          <p:cNvPr id="46092" name="Rectángulo 20"/>
          <p:cNvSpPr>
            <a:spLocks noChangeArrowheads="1"/>
          </p:cNvSpPr>
          <p:nvPr/>
        </p:nvSpPr>
        <p:spPr bwMode="auto">
          <a:xfrm rot="5400000" flipV="1">
            <a:off x="4399206" y="4162668"/>
            <a:ext cx="35670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altLang="en-US" sz="2400" b="1">
                <a:solidFill>
                  <a:srgbClr val="426DA9"/>
                </a:solidFill>
              </a:rPr>
              <a:t>▼</a:t>
            </a:r>
            <a:endParaRPr lang="es-ES_tradnl" altLang="en-US" sz="2400">
              <a:solidFill>
                <a:srgbClr val="426DA9"/>
              </a:solidFill>
            </a:endParaRPr>
          </a:p>
        </p:txBody>
      </p:sp>
      <p:grpSp>
        <p:nvGrpSpPr>
          <p:cNvPr id="46093" name="Grupo 29"/>
          <p:cNvGrpSpPr>
            <a:grpSpLocks/>
          </p:cNvGrpSpPr>
          <p:nvPr/>
        </p:nvGrpSpPr>
        <p:grpSpPr bwMode="auto">
          <a:xfrm>
            <a:off x="4872038" y="2897048"/>
            <a:ext cx="3459162" cy="1411303"/>
            <a:chOff x="6572045" y="2259918"/>
            <a:chExt cx="4247687" cy="2162590"/>
          </a:xfrm>
        </p:grpSpPr>
        <p:pic>
          <p:nvPicPr>
            <p:cNvPr id="46101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99" t="38931" r="43912" b="34402"/>
            <a:stretch>
              <a:fillRect/>
            </a:stretch>
          </p:blipFill>
          <p:spPr bwMode="auto">
            <a:xfrm>
              <a:off x="9193257" y="2367918"/>
              <a:ext cx="1626475" cy="20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02" name="Rectángulo 12"/>
            <p:cNvSpPr>
              <a:spLocks noChangeArrowheads="1"/>
            </p:cNvSpPr>
            <p:nvPr/>
          </p:nvSpPr>
          <p:spPr bwMode="auto">
            <a:xfrm rot="5400000" flipV="1">
              <a:off x="8909274" y="3399732"/>
              <a:ext cx="567966" cy="45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s-ES_tradnl" altLang="en-US" b="1">
                  <a:solidFill>
                    <a:srgbClr val="426DA9"/>
                  </a:solidFill>
                </a:rPr>
                <a:t>▼</a:t>
              </a:r>
              <a:endParaRPr lang="es-ES_tradnl" altLang="en-US">
                <a:solidFill>
                  <a:srgbClr val="426DA9"/>
                </a:solidFill>
              </a:endParaRPr>
            </a:p>
          </p:txBody>
        </p:sp>
        <p:grpSp>
          <p:nvGrpSpPr>
            <p:cNvPr id="46103" name="Grupo 25"/>
            <p:cNvGrpSpPr>
              <a:grpSpLocks/>
            </p:cNvGrpSpPr>
            <p:nvPr/>
          </p:nvGrpSpPr>
          <p:grpSpPr bwMode="auto">
            <a:xfrm>
              <a:off x="6689759" y="2259918"/>
              <a:ext cx="2262450" cy="2162590"/>
              <a:chOff x="6689759" y="2259918"/>
              <a:chExt cx="2262450" cy="2162590"/>
            </a:xfrm>
          </p:grpSpPr>
          <p:pic>
            <p:nvPicPr>
              <p:cNvPr id="46105" name="Imagen 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0" t="44008" r="41498" b="27525"/>
              <a:stretch>
                <a:fillRect/>
              </a:stretch>
            </p:blipFill>
            <p:spPr bwMode="auto">
              <a:xfrm>
                <a:off x="6689759" y="2262508"/>
                <a:ext cx="2262450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ángulo 22"/>
              <p:cNvSpPr/>
              <p:nvPr/>
            </p:nvSpPr>
            <p:spPr>
              <a:xfrm>
                <a:off x="7839139" y="2259918"/>
                <a:ext cx="1113092" cy="6844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2" name="Rectángulo redondeado 26"/>
            <p:cNvSpPr/>
            <p:nvPr/>
          </p:nvSpPr>
          <p:spPr>
            <a:xfrm>
              <a:off x="6572045" y="2259918"/>
              <a:ext cx="4247687" cy="2160214"/>
            </a:xfrm>
            <a:prstGeom prst="roundRect">
              <a:avLst>
                <a:gd name="adj" fmla="val 6189"/>
              </a:avLst>
            </a:prstGeom>
            <a:noFill/>
            <a:ln>
              <a:solidFill>
                <a:srgbClr val="7B9D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6094" name="Grupo 28"/>
          <p:cNvGrpSpPr>
            <a:grpSpLocks/>
          </p:cNvGrpSpPr>
          <p:nvPr/>
        </p:nvGrpSpPr>
        <p:grpSpPr bwMode="auto">
          <a:xfrm>
            <a:off x="4886325" y="4460337"/>
            <a:ext cx="3556000" cy="1518314"/>
            <a:chOff x="6552314" y="4409686"/>
            <a:chExt cx="4383974" cy="2170232"/>
          </a:xfrm>
        </p:grpSpPr>
        <p:pic>
          <p:nvPicPr>
            <p:cNvPr id="46095" name="Imagen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34" t="38380" r="42889" b="34502"/>
            <a:stretch>
              <a:fillRect/>
            </a:stretch>
          </p:blipFill>
          <p:spPr bwMode="auto">
            <a:xfrm>
              <a:off x="9029039" y="4527918"/>
              <a:ext cx="1907249" cy="20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6" name="Rectángulo 13"/>
            <p:cNvSpPr>
              <a:spLocks noChangeArrowheads="1"/>
            </p:cNvSpPr>
            <p:nvPr/>
          </p:nvSpPr>
          <p:spPr bwMode="auto">
            <a:xfrm rot="5400000" flipV="1">
              <a:off x="8901790" y="5556240"/>
              <a:ext cx="567967" cy="455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s-ES_tradnl" altLang="en-US" b="1">
                  <a:solidFill>
                    <a:srgbClr val="426DA9"/>
                  </a:solidFill>
                </a:rPr>
                <a:t>▼</a:t>
              </a:r>
              <a:endParaRPr lang="es-ES_tradnl" altLang="en-US">
                <a:solidFill>
                  <a:srgbClr val="426DA9"/>
                </a:solidFill>
              </a:endParaRPr>
            </a:p>
          </p:txBody>
        </p:sp>
        <p:grpSp>
          <p:nvGrpSpPr>
            <p:cNvPr id="46097" name="Grupo 24"/>
            <p:cNvGrpSpPr>
              <a:grpSpLocks/>
            </p:cNvGrpSpPr>
            <p:nvPr/>
          </p:nvGrpSpPr>
          <p:grpSpPr bwMode="auto">
            <a:xfrm>
              <a:off x="6685214" y="4419918"/>
              <a:ext cx="2282691" cy="2160000"/>
              <a:chOff x="6685214" y="4419918"/>
              <a:chExt cx="2282691" cy="2160000"/>
            </a:xfrm>
          </p:grpSpPr>
          <p:pic>
            <p:nvPicPr>
              <p:cNvPr id="46099" name="Imagen 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67" t="43784" r="41434" b="27524"/>
              <a:stretch>
                <a:fillRect/>
              </a:stretch>
            </p:blipFill>
            <p:spPr bwMode="auto">
              <a:xfrm>
                <a:off x="6706255" y="4419918"/>
                <a:ext cx="2261650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ectángulo 23"/>
              <p:cNvSpPr/>
              <p:nvPr/>
            </p:nvSpPr>
            <p:spPr>
              <a:xfrm>
                <a:off x="6685399" y="4420771"/>
                <a:ext cx="1111651" cy="682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9" name="Rectángulo redondeado 27"/>
            <p:cNvSpPr/>
            <p:nvPr/>
          </p:nvSpPr>
          <p:spPr>
            <a:xfrm>
              <a:off x="6552314" y="4409686"/>
              <a:ext cx="4246975" cy="2159147"/>
            </a:xfrm>
            <a:prstGeom prst="roundRect">
              <a:avLst>
                <a:gd name="adj" fmla="val 6189"/>
              </a:avLst>
            </a:prstGeom>
            <a:noFill/>
            <a:ln>
              <a:solidFill>
                <a:srgbClr val="7B9D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Interpretation and communication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33196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mtClean="0"/>
              <a:t>The research-provider-service paradigm</a:t>
            </a:r>
          </a:p>
        </p:txBody>
      </p:sp>
      <p:pic>
        <p:nvPicPr>
          <p:cNvPr id="24" name="Content Placeholder 5">
            <a:extLst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" y="2268118"/>
            <a:ext cx="8868768" cy="413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4" name="Espace réservé du texte 2"/>
          <p:cNvSpPr txBox="1">
            <a:spLocks/>
          </p:cNvSpPr>
          <p:nvPr/>
        </p:nvSpPr>
        <p:spPr bwMode="auto">
          <a:xfrm>
            <a:off x="87313" y="838368"/>
            <a:ext cx="8985250" cy="151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</a:pPr>
            <a:r>
              <a:rPr lang="en-GB" altLang="es-ES" sz="2200" dirty="0">
                <a:solidFill>
                  <a:srgbClr val="414141"/>
                </a:solidFill>
                <a:latin typeface="Calibri" pitchFamily="34" charset="0"/>
              </a:rPr>
              <a:t>A </a:t>
            </a:r>
            <a:r>
              <a:rPr lang="en-GB" altLang="es-ES" sz="2200" dirty="0">
                <a:solidFill>
                  <a:srgbClr val="FF0000"/>
                </a:solidFill>
                <a:latin typeface="Calibri" pitchFamily="34" charset="0"/>
              </a:rPr>
              <a:t>service-oriented research agenda</a:t>
            </a:r>
            <a:r>
              <a:rPr lang="en-GB" altLang="es-ES" sz="2200" dirty="0">
                <a:solidFill>
                  <a:srgbClr val="004890"/>
                </a:solidFill>
                <a:latin typeface="Calibri" pitchFamily="34" charset="0"/>
              </a:rPr>
              <a:t> </a:t>
            </a:r>
            <a:r>
              <a:rPr lang="en-GB" altLang="es-ES" sz="2200" dirty="0">
                <a:solidFill>
                  <a:srgbClr val="414141"/>
                </a:solidFill>
                <a:latin typeface="Calibri" pitchFamily="34" charset="0"/>
              </a:rPr>
              <a:t>requires the traditional chain “research development-operations-service provision” to </a:t>
            </a:r>
            <a:r>
              <a:rPr lang="en-GB" altLang="es-ES" sz="2200" dirty="0" smtClean="0">
                <a:solidFill>
                  <a:srgbClr val="414141"/>
                </a:solidFill>
                <a:latin typeface="Calibri" pitchFamily="34" charset="0"/>
              </a:rPr>
              <a:t>move </a:t>
            </a:r>
            <a:r>
              <a:rPr lang="en-GB" altLang="es-ES" sz="2200" dirty="0">
                <a:solidFill>
                  <a:srgbClr val="414141"/>
                </a:solidFill>
                <a:latin typeface="Calibri" pitchFamily="34" charset="0"/>
              </a:rPr>
              <a:t>both ways so that not only </a:t>
            </a:r>
            <a:r>
              <a:rPr lang="en-GB" altLang="es-ES" sz="2200" dirty="0" smtClean="0">
                <a:solidFill>
                  <a:srgbClr val="414141"/>
                </a:solidFill>
                <a:latin typeface="Calibri" pitchFamily="34" charset="0"/>
              </a:rPr>
              <a:t>information quality </a:t>
            </a:r>
            <a:r>
              <a:rPr lang="en-GB" altLang="es-ES" sz="2200" dirty="0">
                <a:solidFill>
                  <a:srgbClr val="414141"/>
                </a:solidFill>
                <a:latin typeface="Calibri" pitchFamily="34" charset="0"/>
              </a:rPr>
              <a:t>is </a:t>
            </a:r>
            <a:r>
              <a:rPr lang="en-GB" altLang="es-ES" sz="2200" dirty="0" smtClean="0">
                <a:solidFill>
                  <a:srgbClr val="414141"/>
                </a:solidFill>
                <a:latin typeface="Calibri" pitchFamily="34" charset="0"/>
              </a:rPr>
              <a:t>demonstrated, </a:t>
            </a:r>
            <a:r>
              <a:rPr lang="en-GB" altLang="es-ES" sz="2200" dirty="0">
                <a:solidFill>
                  <a:srgbClr val="414141"/>
                </a:solidFill>
                <a:latin typeface="Calibri" pitchFamily="34" charset="0"/>
              </a:rPr>
              <a:t>but user requirements are adequately </a:t>
            </a:r>
            <a:r>
              <a:rPr lang="en-GB" altLang="es-ES" sz="2200" dirty="0" smtClean="0">
                <a:solidFill>
                  <a:srgbClr val="414141"/>
                </a:solidFill>
                <a:latin typeface="Calibri" pitchFamily="34" charset="0"/>
              </a:rPr>
              <a:t>addressed and value illustrated. </a:t>
            </a:r>
            <a:r>
              <a:rPr lang="en-GB" altLang="es-ES" sz="2200" dirty="0">
                <a:solidFill>
                  <a:srgbClr val="414141"/>
                </a:solidFill>
                <a:latin typeface="Calibri" pitchFamily="34" charset="0"/>
              </a:rPr>
              <a:t>This leaves a </a:t>
            </a:r>
            <a:r>
              <a:rPr lang="en-GB" altLang="es-ES" sz="2200" dirty="0" smtClean="0">
                <a:solidFill>
                  <a:srgbClr val="414141"/>
                </a:solidFill>
                <a:latin typeface="Calibri" pitchFamily="34" charset="0"/>
              </a:rPr>
              <a:t>space </a:t>
            </a:r>
            <a:r>
              <a:rPr lang="en-GB" altLang="es-ES" sz="2200" dirty="0">
                <a:solidFill>
                  <a:srgbClr val="414141"/>
                </a:solidFill>
                <a:latin typeface="Calibri" pitchFamily="34" charset="0"/>
              </a:rPr>
              <a:t>for </a:t>
            </a:r>
            <a:r>
              <a:rPr lang="en-GB" altLang="es-ES" sz="2200" dirty="0">
                <a:solidFill>
                  <a:srgbClr val="FF0000"/>
                </a:solidFill>
                <a:latin typeface="Calibri" pitchFamily="34" charset="0"/>
              </a:rPr>
              <a:t>transdisciplinary research</a:t>
            </a:r>
            <a:r>
              <a:rPr lang="en-GB" altLang="es-ES" sz="2200" dirty="0">
                <a:solidFill>
                  <a:srgbClr val="004890"/>
                </a:solidFill>
                <a:latin typeface="Calibri" pitchFamily="34" charset="0"/>
              </a:rPr>
              <a:t>. </a:t>
            </a:r>
            <a:r>
              <a:rPr lang="en-GB" altLang="es-ES" sz="2200" dirty="0">
                <a:solidFill>
                  <a:srgbClr val="414141"/>
                </a:solidFill>
                <a:latin typeface="Calibri" pitchFamily="34" charset="0"/>
              </a:rPr>
              <a:t>This chain should not preclude basic research to take place though</a:t>
            </a:r>
            <a:r>
              <a:rPr lang="en-GB" altLang="es-ES" sz="2200" dirty="0" smtClean="0">
                <a:solidFill>
                  <a:srgbClr val="414141"/>
                </a:solidFill>
                <a:latin typeface="Calibri" pitchFamily="34" charset="0"/>
              </a:rPr>
              <a:t>.</a:t>
            </a:r>
            <a:endParaRPr lang="en-GB" altLang="en-US" sz="2200" dirty="0">
              <a:solidFill>
                <a:srgbClr val="41414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2266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Illustrating the value of predictions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Examples of return ratio for 33 betting runs for different points where wind power plants are installed: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Top row cases with RPSS=0, but ignorance skill score negative or zero.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Bottom row cases with RPSS&gt;0.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Line for the geometric average of return ratios (interest rate).</a:t>
            </a:r>
          </a:p>
        </p:txBody>
      </p:sp>
      <p:sp>
        <p:nvSpPr>
          <p:cNvPr id="6" name="Rectangle 7"/>
          <p:cNvSpPr/>
          <p:nvPr/>
        </p:nvSpPr>
        <p:spPr>
          <a:xfrm>
            <a:off x="6637005" y="6520752"/>
            <a:ext cx="2512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err="1" smtClean="0">
                <a:solidFill>
                  <a:schemeClr val="accent1"/>
                </a:solidFill>
              </a:rPr>
              <a:t>Terrado</a:t>
            </a:r>
            <a:r>
              <a:rPr lang="en-GB" sz="1600" dirty="0" smtClean="0">
                <a:solidFill>
                  <a:schemeClr val="accent1"/>
                </a:solidFill>
              </a:rPr>
              <a:t> et al. (2019, BAMS)</a:t>
            </a:r>
            <a:endParaRPr lang="en-GB" sz="1600" dirty="0">
              <a:solidFill>
                <a:schemeClr val="accent1"/>
              </a:solidFill>
            </a:endParaRPr>
          </a:p>
        </p:txBody>
      </p:sp>
      <p:pic>
        <p:nvPicPr>
          <p:cNvPr id="7" name="Imagen 5"/>
          <p:cNvPicPr/>
          <p:nvPr/>
        </p:nvPicPr>
        <p:blipFill rotWithShape="1">
          <a:blip r:embed="rId3"/>
          <a:srcRect t="34199" b="3923"/>
          <a:stretch/>
        </p:blipFill>
        <p:spPr bwMode="auto">
          <a:xfrm>
            <a:off x="1421765" y="2696462"/>
            <a:ext cx="6300470" cy="3564000"/>
          </a:xfrm>
          <a:prstGeom prst="rect">
            <a:avLst/>
          </a:prstGeom>
        </p:spPr>
      </p:pic>
      <p:pic>
        <p:nvPicPr>
          <p:cNvPr id="8" name="Google Shape;84;p17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6419101"/>
            <a:ext cx="1141413" cy="40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11853" r="66556" b="72195"/>
          <a:stretch>
            <a:fillRect/>
          </a:stretch>
        </p:blipFill>
        <p:spPr bwMode="auto">
          <a:xfrm>
            <a:off x="2649539" y="6352413"/>
            <a:ext cx="1184275" cy="49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Interpretation and communication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308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125703" y="190539"/>
            <a:ext cx="8933888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Multi-model climate predictions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0" y="827926"/>
            <a:ext cx="9144000" cy="13384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accent1"/>
              </a:buClr>
              <a:buSzPts val="1600"/>
              <a:buNone/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Multi-model forecasts have been considered as an acceptable way to synthesise forecast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information.</a:t>
            </a:r>
          </a:p>
          <a:p>
            <a:pPr marL="0" indent="0" algn="just">
              <a:buClr>
                <a:schemeClr val="accent1"/>
              </a:buClr>
              <a:buSzPts val="1600"/>
              <a:buNone/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D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ecadal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predictions of precipitation for forecast years 1-5 started near the end of 2018.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93" y="1777951"/>
            <a:ext cx="6689847" cy="4459897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4" y="5921267"/>
            <a:ext cx="1355725" cy="9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Synthesis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145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Multi-model </a:t>
            </a:r>
            <a:r>
              <a:rPr lang="en-GB" altLang="en-US" dirty="0" smtClean="0"/>
              <a:t>climate prediction</a:t>
            </a:r>
            <a:endParaRPr lang="en-GB" altLang="en-US" dirty="0" smtClean="0"/>
          </a:p>
        </p:txBody>
      </p:sp>
      <p:sp>
        <p:nvSpPr>
          <p:cNvPr id="23555" name="Espace réservé du texte 2"/>
          <p:cNvSpPr txBox="1">
            <a:spLocks/>
          </p:cNvSpPr>
          <p:nvPr/>
        </p:nvSpPr>
        <p:spPr bwMode="auto">
          <a:xfrm>
            <a:off x="143963" y="754865"/>
            <a:ext cx="8839200" cy="4834099"/>
          </a:xfrm>
          <a:prstGeom prst="rect">
            <a:avLst/>
          </a:prstGeom>
          <a:extLst/>
        </p:spPr>
        <p:txBody>
          <a:bodyPr/>
          <a:lstStyle>
            <a:defPPr>
              <a:defRPr lang="en-US"/>
            </a:defPPr>
            <a:lvl1pPr indent="0" algn="just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600"/>
              <a:buFont typeface="Arial" panose="020B0604020202020204" pitchFamily="34" charset="0"/>
              <a:buNone/>
              <a:defRPr sz="200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altLang="en-US" dirty="0" smtClean="0">
                <a:sym typeface="Calibri" pitchFamily="34" charset="0"/>
              </a:rPr>
              <a:t>However, users do not always understand why multi-model is the preferable option.</a:t>
            </a:r>
          </a:p>
          <a:p>
            <a:r>
              <a:rPr lang="en-GB" altLang="en-US" dirty="0" smtClean="0">
                <a:sym typeface="Calibri" pitchFamily="34" charset="0"/>
              </a:rPr>
              <a:t>CRPSS of DJF two-metre temperature for C3S forecasts </a:t>
            </a:r>
            <a:r>
              <a:rPr lang="en-GB" altLang="en-US" dirty="0" smtClean="0">
                <a:sym typeface="Arial" pitchFamily="34" charset="0"/>
              </a:rPr>
              <a:t>initialized in November, all systems bias adjusted (MVA) compared to a simple and weighted multi-model (as inverse function of RMSE). Bottom gain of the best multi-model with respect to the best single system. Verified against ERA Interim for 1993-2015.</a:t>
            </a:r>
            <a:endParaRPr lang="en-GB" altLang="en-US" dirty="0">
              <a:sym typeface="Arial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272338" y="-7754"/>
            <a:ext cx="1871662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Synthesis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2355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9321"/>
          <a:stretch>
            <a:fillRect/>
          </a:stretch>
        </p:blipFill>
        <p:spPr bwMode="auto">
          <a:xfrm>
            <a:off x="1196975" y="2295305"/>
            <a:ext cx="6807200" cy="232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49911" r="24504" b="172"/>
          <a:stretch>
            <a:fillRect/>
          </a:stretch>
        </p:blipFill>
        <p:spPr bwMode="auto">
          <a:xfrm>
            <a:off x="2808289" y="4572000"/>
            <a:ext cx="3527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85377" y="6519446"/>
            <a:ext cx="10586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1"/>
                </a:solidFill>
              </a:rPr>
              <a:t>V. </a:t>
            </a:r>
            <a:r>
              <a:rPr lang="en-GB" sz="1600" dirty="0" err="1" smtClean="0">
                <a:solidFill>
                  <a:schemeClr val="accent1"/>
                </a:solidFill>
              </a:rPr>
              <a:t>Torralba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5576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0525A3BA-2D89-48A3-8D39-ABFD603B1FAA}"/>
              </a:ext>
            </a:extLst>
          </p:cNvPr>
          <p:cNvGrpSpPr/>
          <p:nvPr/>
        </p:nvGrpSpPr>
        <p:grpSpPr>
          <a:xfrm>
            <a:off x="2256035" y="1838425"/>
            <a:ext cx="6801336" cy="4935135"/>
            <a:chOff x="2524206" y="563065"/>
            <a:chExt cx="6619794" cy="4996169"/>
          </a:xfrm>
        </p:grpSpPr>
        <p:pic>
          <p:nvPicPr>
            <p:cNvPr id="366" name="Imagen 4"/>
            <p:cNvPicPr/>
            <p:nvPr/>
          </p:nvPicPr>
          <p:blipFill>
            <a:blip r:embed="rId3"/>
            <a:stretch/>
          </p:blipFill>
          <p:spPr>
            <a:xfrm>
              <a:off x="2524206" y="563065"/>
              <a:ext cx="6619794" cy="48938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67" name="CustomShape 2"/>
            <p:cNvSpPr/>
            <p:nvPr/>
          </p:nvSpPr>
          <p:spPr>
            <a:xfrm>
              <a:off x="5100596" y="5354574"/>
              <a:ext cx="1992870" cy="2046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/>
            <a:lstStyle/>
            <a:p>
              <a:pPr algn="ctr">
                <a:lnSpc>
                  <a:spcPct val="100000"/>
                </a:lnSpc>
              </a:pPr>
              <a:r>
                <a:rPr lang="en-US" sz="1200" b="1" spc="-1" dirty="0">
                  <a:solidFill>
                    <a:srgbClr val="000000"/>
                  </a:solidFill>
                  <a:latin typeface="Arial"/>
                  <a:ea typeface="DejaVu Sans"/>
                </a:rPr>
                <a:t>Maximum correlation </a:t>
              </a:r>
              <a:endParaRPr lang="en-US" sz="1200" b="1" spc="-1" dirty="0">
                <a:latin typeface="Arial"/>
              </a:endParaRPr>
            </a:p>
          </p:txBody>
        </p:sp>
      </p:grpSp>
      <p:sp>
        <p:nvSpPr>
          <p:cNvPr id="368" name="CustomShape 3"/>
          <p:cNvSpPr/>
          <p:nvPr/>
        </p:nvSpPr>
        <p:spPr>
          <a:xfrm>
            <a:off x="0" y="3024738"/>
            <a:ext cx="2300437" cy="20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Period: 1993-2016</a:t>
            </a:r>
          </a:p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Season: DJF</a:t>
            </a:r>
          </a:p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Start date: 1st Nov, Feb, May, Aug</a:t>
            </a:r>
          </a:p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Reference: ERA5</a:t>
            </a:r>
          </a:p>
          <a:p>
            <a:pPr algn="just">
              <a:buFont typeface="Arial" pitchFamily="34" charset="0"/>
              <a:buNone/>
            </a:pPr>
            <a:r>
              <a:rPr lang="en-US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Variable : Sea level pressure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E54039-A72E-4186-9F11-15D1B97B5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03" y="178563"/>
            <a:ext cx="8229598" cy="838397"/>
          </a:xfrm>
        </p:spPr>
        <p:txBody>
          <a:bodyPr/>
          <a:lstStyle/>
          <a:p>
            <a:r>
              <a:rPr lang="en-GB" dirty="0"/>
              <a:t>Multi-system forecast quality assessment</a:t>
            </a: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E2EEC8F4-F1E4-4B39-89F1-04DB95FE905C}"/>
              </a:ext>
            </a:extLst>
          </p:cNvPr>
          <p:cNvSpPr txBox="1"/>
          <p:nvPr/>
        </p:nvSpPr>
        <p:spPr>
          <a:xfrm>
            <a:off x="341022" y="811272"/>
            <a:ext cx="8490154" cy="723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just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600"/>
              <a:buFont typeface="Arial" panose="020B0604020202020204" pitchFamily="34" charset="0"/>
              <a:buNone/>
              <a:defRPr sz="200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The systematic evaluation and </a:t>
            </a:r>
            <a:r>
              <a:rPr lang="en-GB" dirty="0" err="1"/>
              <a:t>intercomparison</a:t>
            </a:r>
            <a:r>
              <a:rPr lang="en-GB" dirty="0"/>
              <a:t> of different seasonal forecast systems is essential for the generation of a robust forecast product that is delivered in an operational climate service. This is a simple way of combine information from different systems to guide users about the potential of different seasonal forecast systems.  </a:t>
            </a:r>
            <a:endParaRPr lang="en-GB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272338" y="-7754"/>
            <a:ext cx="1871662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Synthesis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85377" y="6519446"/>
            <a:ext cx="10586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1"/>
                </a:solidFill>
              </a:rPr>
              <a:t>V. </a:t>
            </a:r>
            <a:r>
              <a:rPr lang="en-GB" sz="1600" dirty="0" err="1" smtClean="0">
                <a:solidFill>
                  <a:schemeClr val="accent1"/>
                </a:solidFill>
              </a:rPr>
              <a:t>Torralba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The non-exhaustive list of relevant elements</a:t>
            </a:r>
          </a:p>
        </p:txBody>
      </p:sp>
      <p:sp>
        <p:nvSpPr>
          <p:cNvPr id="15" name="Espace réservé du texte 2">
            <a:extLst/>
          </p:cNvPr>
          <p:cNvSpPr txBox="1">
            <a:spLocks/>
          </p:cNvSpPr>
          <p:nvPr/>
        </p:nvSpPr>
        <p:spPr>
          <a:xfrm>
            <a:off x="128337" y="1168107"/>
            <a:ext cx="8903357" cy="518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Observational uncertainty</a:t>
            </a:r>
            <a:r>
              <a:rPr lang="en-GB" sz="2200" dirty="0" smtClean="0">
                <a:solidFill>
                  <a:srgbClr val="414141"/>
                </a:solidFill>
              </a:rPr>
              <a:t>: comparison between reanalyses in a forecast verification context.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Definition of standard procedures</a:t>
            </a:r>
            <a:r>
              <a:rPr lang="en-GB" sz="2200" dirty="0" smtClean="0">
                <a:solidFill>
                  <a:srgbClr val="414141"/>
                </a:solidFill>
              </a:rPr>
              <a:t>: standards are less common than one would expect.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Traceability and quality control</a:t>
            </a:r>
            <a:r>
              <a:rPr lang="en-GB" sz="2200" dirty="0" smtClean="0">
                <a:solidFill>
                  <a:srgbClr val="414141"/>
                </a:solidFill>
              </a:rPr>
              <a:t>: quality control and reproducibility of data and products is increasingly important in the research community, but its operational aspects are not solved yet.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FF0000"/>
                </a:solidFill>
              </a:rPr>
              <a:t>User indicators</a:t>
            </a:r>
            <a:r>
              <a:rPr lang="en-GB" sz="2200" dirty="0">
                <a:solidFill>
                  <a:srgbClr val="414141"/>
                </a:solidFill>
              </a:rPr>
              <a:t>: indicators do not have the same level of skill as the meteorological variables.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Interpretation and communication</a:t>
            </a:r>
            <a:r>
              <a:rPr lang="en-GB" sz="2200" dirty="0" smtClean="0">
                <a:solidFill>
                  <a:srgbClr val="414141"/>
                </a:solidFill>
              </a:rPr>
              <a:t>: users are often not experts, and even when they are it is easy to misunderstand the existing information. Communication is a challenge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Synthesis and narratives</a:t>
            </a:r>
            <a:r>
              <a:rPr lang="en-GB" sz="2200" dirty="0" smtClean="0">
                <a:solidFill>
                  <a:srgbClr val="414141"/>
                </a:solidFill>
              </a:rPr>
              <a:t>: how to deal with multiple lines of evidence in the message constructions.</a:t>
            </a:r>
          </a:p>
        </p:txBody>
      </p:sp>
    </p:spTree>
    <p:extLst>
      <p:ext uri="{BB962C8B-B14F-4D97-AF65-F5344CB8AC3E}">
        <p14:creationId xmlns:p14="http://schemas.microsoft.com/office/powerpoint/2010/main" val="264345829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/>
          <p:cNvSpPr/>
          <p:nvPr/>
        </p:nvSpPr>
        <p:spPr>
          <a:xfrm>
            <a:off x="386857" y="4780393"/>
            <a:ext cx="3654914" cy="1125096"/>
          </a:xfrm>
          <a:custGeom>
            <a:avLst/>
            <a:gdLst>
              <a:gd name="connsiteX0" fmla="*/ 473774 w 3654914"/>
              <a:gd name="connsiteY0" fmla="*/ 0 h 961776"/>
              <a:gd name="connsiteX1" fmla="*/ 559766 w 3654914"/>
              <a:gd name="connsiteY1" fmla="*/ 0 h 961776"/>
              <a:gd name="connsiteX2" fmla="*/ 3081965 w 3654914"/>
              <a:gd name="connsiteY2" fmla="*/ 0 h 961776"/>
              <a:gd name="connsiteX3" fmla="*/ 3085923 w 3654914"/>
              <a:gd name="connsiteY3" fmla="*/ 799 h 961776"/>
              <a:gd name="connsiteX4" fmla="*/ 3095148 w 3654914"/>
              <a:gd name="connsiteY4" fmla="*/ 0 h 961776"/>
              <a:gd name="connsiteX5" fmla="*/ 3654914 w 3654914"/>
              <a:gd name="connsiteY5" fmla="*/ 480888 h 961776"/>
              <a:gd name="connsiteX6" fmla="*/ 3095148 w 3654914"/>
              <a:gd name="connsiteY6" fmla="*/ 961776 h 961776"/>
              <a:gd name="connsiteX7" fmla="*/ 3085919 w 3654914"/>
              <a:gd name="connsiteY7" fmla="*/ 960977 h 961776"/>
              <a:gd name="connsiteX8" fmla="*/ 3081965 w 3654914"/>
              <a:gd name="connsiteY8" fmla="*/ 961775 h 961776"/>
              <a:gd name="connsiteX9" fmla="*/ 559778 w 3654914"/>
              <a:gd name="connsiteY9" fmla="*/ 961775 h 961776"/>
              <a:gd name="connsiteX10" fmla="*/ 559766 w 3654914"/>
              <a:gd name="connsiteY10" fmla="*/ 961776 h 961776"/>
              <a:gd name="connsiteX11" fmla="*/ 559755 w 3654914"/>
              <a:gd name="connsiteY11" fmla="*/ 961775 h 961776"/>
              <a:gd name="connsiteX12" fmla="*/ 473774 w 3654914"/>
              <a:gd name="connsiteY12" fmla="*/ 961775 h 961776"/>
              <a:gd name="connsiteX13" fmla="*/ 411379 w 3654914"/>
              <a:gd name="connsiteY13" fmla="*/ 949178 h 961776"/>
              <a:gd name="connsiteX14" fmla="*/ 395039 w 3654914"/>
              <a:gd name="connsiteY14" fmla="*/ 938162 h 961776"/>
              <a:gd name="connsiteX15" fmla="*/ 341880 w 3654914"/>
              <a:gd name="connsiteY15" fmla="*/ 923986 h 961776"/>
              <a:gd name="connsiteX16" fmla="*/ 0 w 3654914"/>
              <a:gd name="connsiteY16" fmla="*/ 480888 h 961776"/>
              <a:gd name="connsiteX17" fmla="*/ 341880 w 3654914"/>
              <a:gd name="connsiteY17" fmla="*/ 37791 h 961776"/>
              <a:gd name="connsiteX18" fmla="*/ 395037 w 3654914"/>
              <a:gd name="connsiteY18" fmla="*/ 23615 h 961776"/>
              <a:gd name="connsiteX19" fmla="*/ 411379 w 3654914"/>
              <a:gd name="connsiteY19" fmla="*/ 12597 h 961776"/>
              <a:gd name="connsiteX20" fmla="*/ 473774 w 3654914"/>
              <a:gd name="connsiteY20" fmla="*/ 0 h 96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4914" h="961776">
                <a:moveTo>
                  <a:pt x="473774" y="0"/>
                </a:moveTo>
                <a:lnTo>
                  <a:pt x="559766" y="0"/>
                </a:lnTo>
                <a:lnTo>
                  <a:pt x="3081965" y="0"/>
                </a:lnTo>
                <a:lnTo>
                  <a:pt x="3085923" y="799"/>
                </a:lnTo>
                <a:lnTo>
                  <a:pt x="3095148" y="0"/>
                </a:lnTo>
                <a:cubicBezTo>
                  <a:pt x="3404298" y="0"/>
                  <a:pt x="3654914" y="215301"/>
                  <a:pt x="3654914" y="480888"/>
                </a:cubicBezTo>
                <a:cubicBezTo>
                  <a:pt x="3654914" y="746475"/>
                  <a:pt x="3404298" y="961776"/>
                  <a:pt x="3095148" y="961776"/>
                </a:cubicBezTo>
                <a:lnTo>
                  <a:pt x="3085919" y="960977"/>
                </a:lnTo>
                <a:lnTo>
                  <a:pt x="3081965" y="961775"/>
                </a:lnTo>
                <a:lnTo>
                  <a:pt x="559778" y="961775"/>
                </a:lnTo>
                <a:lnTo>
                  <a:pt x="559766" y="961776"/>
                </a:lnTo>
                <a:lnTo>
                  <a:pt x="559755" y="961775"/>
                </a:lnTo>
                <a:lnTo>
                  <a:pt x="473774" y="961775"/>
                </a:lnTo>
                <a:cubicBezTo>
                  <a:pt x="451641" y="961775"/>
                  <a:pt x="430556" y="957290"/>
                  <a:pt x="411379" y="949178"/>
                </a:cubicBezTo>
                <a:lnTo>
                  <a:pt x="395039" y="938162"/>
                </a:lnTo>
                <a:lnTo>
                  <a:pt x="341880" y="923986"/>
                </a:lnTo>
                <a:cubicBezTo>
                  <a:pt x="140972" y="850983"/>
                  <a:pt x="0" y="680078"/>
                  <a:pt x="0" y="480888"/>
                </a:cubicBezTo>
                <a:cubicBezTo>
                  <a:pt x="0" y="281698"/>
                  <a:pt x="140972" y="110794"/>
                  <a:pt x="341880" y="37791"/>
                </a:cubicBezTo>
                <a:lnTo>
                  <a:pt x="395037" y="23615"/>
                </a:lnTo>
                <a:lnTo>
                  <a:pt x="411379" y="12597"/>
                </a:lnTo>
                <a:cubicBezTo>
                  <a:pt x="430556" y="4486"/>
                  <a:pt x="451641" y="0"/>
                  <a:pt x="47377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577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40" name="Freeform 39"/>
          <p:cNvSpPr/>
          <p:nvPr/>
        </p:nvSpPr>
        <p:spPr>
          <a:xfrm>
            <a:off x="384703" y="3533350"/>
            <a:ext cx="3654914" cy="1125096"/>
          </a:xfrm>
          <a:custGeom>
            <a:avLst/>
            <a:gdLst>
              <a:gd name="connsiteX0" fmla="*/ 473774 w 3654914"/>
              <a:gd name="connsiteY0" fmla="*/ 0 h 961776"/>
              <a:gd name="connsiteX1" fmla="*/ 559766 w 3654914"/>
              <a:gd name="connsiteY1" fmla="*/ 0 h 961776"/>
              <a:gd name="connsiteX2" fmla="*/ 3081965 w 3654914"/>
              <a:gd name="connsiteY2" fmla="*/ 0 h 961776"/>
              <a:gd name="connsiteX3" fmla="*/ 3085923 w 3654914"/>
              <a:gd name="connsiteY3" fmla="*/ 799 h 961776"/>
              <a:gd name="connsiteX4" fmla="*/ 3095148 w 3654914"/>
              <a:gd name="connsiteY4" fmla="*/ 0 h 961776"/>
              <a:gd name="connsiteX5" fmla="*/ 3654914 w 3654914"/>
              <a:gd name="connsiteY5" fmla="*/ 480888 h 961776"/>
              <a:gd name="connsiteX6" fmla="*/ 3095148 w 3654914"/>
              <a:gd name="connsiteY6" fmla="*/ 961776 h 961776"/>
              <a:gd name="connsiteX7" fmla="*/ 3085919 w 3654914"/>
              <a:gd name="connsiteY7" fmla="*/ 960977 h 961776"/>
              <a:gd name="connsiteX8" fmla="*/ 3081965 w 3654914"/>
              <a:gd name="connsiteY8" fmla="*/ 961775 h 961776"/>
              <a:gd name="connsiteX9" fmla="*/ 559778 w 3654914"/>
              <a:gd name="connsiteY9" fmla="*/ 961775 h 961776"/>
              <a:gd name="connsiteX10" fmla="*/ 559766 w 3654914"/>
              <a:gd name="connsiteY10" fmla="*/ 961776 h 961776"/>
              <a:gd name="connsiteX11" fmla="*/ 559755 w 3654914"/>
              <a:gd name="connsiteY11" fmla="*/ 961775 h 961776"/>
              <a:gd name="connsiteX12" fmla="*/ 473774 w 3654914"/>
              <a:gd name="connsiteY12" fmla="*/ 961775 h 961776"/>
              <a:gd name="connsiteX13" fmla="*/ 411379 w 3654914"/>
              <a:gd name="connsiteY13" fmla="*/ 949178 h 961776"/>
              <a:gd name="connsiteX14" fmla="*/ 395039 w 3654914"/>
              <a:gd name="connsiteY14" fmla="*/ 938162 h 961776"/>
              <a:gd name="connsiteX15" fmla="*/ 341880 w 3654914"/>
              <a:gd name="connsiteY15" fmla="*/ 923986 h 961776"/>
              <a:gd name="connsiteX16" fmla="*/ 0 w 3654914"/>
              <a:gd name="connsiteY16" fmla="*/ 480888 h 961776"/>
              <a:gd name="connsiteX17" fmla="*/ 341880 w 3654914"/>
              <a:gd name="connsiteY17" fmla="*/ 37791 h 961776"/>
              <a:gd name="connsiteX18" fmla="*/ 395037 w 3654914"/>
              <a:gd name="connsiteY18" fmla="*/ 23615 h 961776"/>
              <a:gd name="connsiteX19" fmla="*/ 411379 w 3654914"/>
              <a:gd name="connsiteY19" fmla="*/ 12597 h 961776"/>
              <a:gd name="connsiteX20" fmla="*/ 473774 w 3654914"/>
              <a:gd name="connsiteY20" fmla="*/ 0 h 96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4914" h="961776">
                <a:moveTo>
                  <a:pt x="473774" y="0"/>
                </a:moveTo>
                <a:lnTo>
                  <a:pt x="559766" y="0"/>
                </a:lnTo>
                <a:lnTo>
                  <a:pt x="3081965" y="0"/>
                </a:lnTo>
                <a:lnTo>
                  <a:pt x="3085923" y="799"/>
                </a:lnTo>
                <a:lnTo>
                  <a:pt x="3095148" y="0"/>
                </a:lnTo>
                <a:cubicBezTo>
                  <a:pt x="3404298" y="0"/>
                  <a:pt x="3654914" y="215301"/>
                  <a:pt x="3654914" y="480888"/>
                </a:cubicBezTo>
                <a:cubicBezTo>
                  <a:pt x="3654914" y="746475"/>
                  <a:pt x="3404298" y="961776"/>
                  <a:pt x="3095148" y="961776"/>
                </a:cubicBezTo>
                <a:lnTo>
                  <a:pt x="3085919" y="960977"/>
                </a:lnTo>
                <a:lnTo>
                  <a:pt x="3081965" y="961775"/>
                </a:lnTo>
                <a:lnTo>
                  <a:pt x="559778" y="961775"/>
                </a:lnTo>
                <a:lnTo>
                  <a:pt x="559766" y="961776"/>
                </a:lnTo>
                <a:lnTo>
                  <a:pt x="559755" y="961775"/>
                </a:lnTo>
                <a:lnTo>
                  <a:pt x="473774" y="961775"/>
                </a:lnTo>
                <a:cubicBezTo>
                  <a:pt x="451641" y="961775"/>
                  <a:pt x="430556" y="957290"/>
                  <a:pt x="411379" y="949178"/>
                </a:cubicBezTo>
                <a:lnTo>
                  <a:pt x="395039" y="938162"/>
                </a:lnTo>
                <a:lnTo>
                  <a:pt x="341880" y="923986"/>
                </a:lnTo>
                <a:cubicBezTo>
                  <a:pt x="140972" y="850983"/>
                  <a:pt x="0" y="680078"/>
                  <a:pt x="0" y="480888"/>
                </a:cubicBezTo>
                <a:cubicBezTo>
                  <a:pt x="0" y="281698"/>
                  <a:pt x="140972" y="110794"/>
                  <a:pt x="341880" y="37791"/>
                </a:cubicBezTo>
                <a:lnTo>
                  <a:pt x="395037" y="23615"/>
                </a:lnTo>
                <a:lnTo>
                  <a:pt x="411379" y="12597"/>
                </a:lnTo>
                <a:cubicBezTo>
                  <a:pt x="430556" y="4486"/>
                  <a:pt x="451641" y="0"/>
                  <a:pt x="47377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577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39" name="Freeform 38"/>
          <p:cNvSpPr/>
          <p:nvPr/>
        </p:nvSpPr>
        <p:spPr>
          <a:xfrm>
            <a:off x="402115" y="2299878"/>
            <a:ext cx="3654914" cy="1125096"/>
          </a:xfrm>
          <a:custGeom>
            <a:avLst/>
            <a:gdLst>
              <a:gd name="connsiteX0" fmla="*/ 473774 w 3654914"/>
              <a:gd name="connsiteY0" fmla="*/ 0 h 961776"/>
              <a:gd name="connsiteX1" fmla="*/ 559766 w 3654914"/>
              <a:gd name="connsiteY1" fmla="*/ 0 h 961776"/>
              <a:gd name="connsiteX2" fmla="*/ 3081965 w 3654914"/>
              <a:gd name="connsiteY2" fmla="*/ 0 h 961776"/>
              <a:gd name="connsiteX3" fmla="*/ 3085923 w 3654914"/>
              <a:gd name="connsiteY3" fmla="*/ 799 h 961776"/>
              <a:gd name="connsiteX4" fmla="*/ 3095148 w 3654914"/>
              <a:gd name="connsiteY4" fmla="*/ 0 h 961776"/>
              <a:gd name="connsiteX5" fmla="*/ 3654914 w 3654914"/>
              <a:gd name="connsiteY5" fmla="*/ 480888 h 961776"/>
              <a:gd name="connsiteX6" fmla="*/ 3095148 w 3654914"/>
              <a:gd name="connsiteY6" fmla="*/ 961776 h 961776"/>
              <a:gd name="connsiteX7" fmla="*/ 3085919 w 3654914"/>
              <a:gd name="connsiteY7" fmla="*/ 960977 h 961776"/>
              <a:gd name="connsiteX8" fmla="*/ 3081965 w 3654914"/>
              <a:gd name="connsiteY8" fmla="*/ 961775 h 961776"/>
              <a:gd name="connsiteX9" fmla="*/ 559778 w 3654914"/>
              <a:gd name="connsiteY9" fmla="*/ 961775 h 961776"/>
              <a:gd name="connsiteX10" fmla="*/ 559766 w 3654914"/>
              <a:gd name="connsiteY10" fmla="*/ 961776 h 961776"/>
              <a:gd name="connsiteX11" fmla="*/ 559755 w 3654914"/>
              <a:gd name="connsiteY11" fmla="*/ 961775 h 961776"/>
              <a:gd name="connsiteX12" fmla="*/ 473774 w 3654914"/>
              <a:gd name="connsiteY12" fmla="*/ 961775 h 961776"/>
              <a:gd name="connsiteX13" fmla="*/ 411379 w 3654914"/>
              <a:gd name="connsiteY13" fmla="*/ 949178 h 961776"/>
              <a:gd name="connsiteX14" fmla="*/ 395039 w 3654914"/>
              <a:gd name="connsiteY14" fmla="*/ 938162 h 961776"/>
              <a:gd name="connsiteX15" fmla="*/ 341880 w 3654914"/>
              <a:gd name="connsiteY15" fmla="*/ 923986 h 961776"/>
              <a:gd name="connsiteX16" fmla="*/ 0 w 3654914"/>
              <a:gd name="connsiteY16" fmla="*/ 480888 h 961776"/>
              <a:gd name="connsiteX17" fmla="*/ 341880 w 3654914"/>
              <a:gd name="connsiteY17" fmla="*/ 37791 h 961776"/>
              <a:gd name="connsiteX18" fmla="*/ 395037 w 3654914"/>
              <a:gd name="connsiteY18" fmla="*/ 23615 h 961776"/>
              <a:gd name="connsiteX19" fmla="*/ 411379 w 3654914"/>
              <a:gd name="connsiteY19" fmla="*/ 12597 h 961776"/>
              <a:gd name="connsiteX20" fmla="*/ 473774 w 3654914"/>
              <a:gd name="connsiteY20" fmla="*/ 0 h 96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4914" h="961776">
                <a:moveTo>
                  <a:pt x="473774" y="0"/>
                </a:moveTo>
                <a:lnTo>
                  <a:pt x="559766" y="0"/>
                </a:lnTo>
                <a:lnTo>
                  <a:pt x="3081965" y="0"/>
                </a:lnTo>
                <a:lnTo>
                  <a:pt x="3085923" y="799"/>
                </a:lnTo>
                <a:lnTo>
                  <a:pt x="3095148" y="0"/>
                </a:lnTo>
                <a:cubicBezTo>
                  <a:pt x="3404298" y="0"/>
                  <a:pt x="3654914" y="215301"/>
                  <a:pt x="3654914" y="480888"/>
                </a:cubicBezTo>
                <a:cubicBezTo>
                  <a:pt x="3654914" y="746475"/>
                  <a:pt x="3404298" y="961776"/>
                  <a:pt x="3095148" y="961776"/>
                </a:cubicBezTo>
                <a:lnTo>
                  <a:pt x="3085919" y="960977"/>
                </a:lnTo>
                <a:lnTo>
                  <a:pt x="3081965" y="961775"/>
                </a:lnTo>
                <a:lnTo>
                  <a:pt x="559778" y="961775"/>
                </a:lnTo>
                <a:lnTo>
                  <a:pt x="559766" y="961776"/>
                </a:lnTo>
                <a:lnTo>
                  <a:pt x="559755" y="961775"/>
                </a:lnTo>
                <a:lnTo>
                  <a:pt x="473774" y="961775"/>
                </a:lnTo>
                <a:cubicBezTo>
                  <a:pt x="451641" y="961775"/>
                  <a:pt x="430556" y="957290"/>
                  <a:pt x="411379" y="949178"/>
                </a:cubicBezTo>
                <a:lnTo>
                  <a:pt x="395039" y="938162"/>
                </a:lnTo>
                <a:lnTo>
                  <a:pt x="341880" y="923986"/>
                </a:lnTo>
                <a:cubicBezTo>
                  <a:pt x="140972" y="850983"/>
                  <a:pt x="0" y="680078"/>
                  <a:pt x="0" y="480888"/>
                </a:cubicBezTo>
                <a:cubicBezTo>
                  <a:pt x="0" y="281698"/>
                  <a:pt x="140972" y="110794"/>
                  <a:pt x="341880" y="37791"/>
                </a:cubicBezTo>
                <a:lnTo>
                  <a:pt x="395037" y="23615"/>
                </a:lnTo>
                <a:lnTo>
                  <a:pt x="411379" y="12597"/>
                </a:lnTo>
                <a:cubicBezTo>
                  <a:pt x="430556" y="4486"/>
                  <a:pt x="451641" y="0"/>
                  <a:pt x="47377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577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1" y="217893"/>
            <a:ext cx="9000039" cy="838397"/>
          </a:xfrm>
        </p:spPr>
        <p:txBody>
          <a:bodyPr/>
          <a:lstStyle/>
          <a:p>
            <a:r>
              <a:rPr lang="en-GB" dirty="0" smtClean="0"/>
              <a:t>Barriers to use climate forecasts in </a:t>
            </a:r>
            <a:r>
              <a:rPr lang="en-GB" dirty="0"/>
              <a:t>applications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32F963-5E87-431E-8180-D807A218F0E8}" type="slidenum">
              <a:rPr lang="en-GB" smtClean="0"/>
              <a:pPr/>
              <a:t>4</a:t>
            </a:fld>
            <a:r>
              <a:rPr lang="en-GB" dirty="0" smtClean="0"/>
              <a:t> /50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370847" y="2282064"/>
            <a:ext cx="3654002" cy="3625568"/>
            <a:chOff x="370847" y="2212789"/>
            <a:chExt cx="3654002" cy="3625568"/>
          </a:xfrm>
        </p:grpSpPr>
        <p:sp>
          <p:nvSpPr>
            <p:cNvPr id="33" name="Oval 32"/>
            <p:cNvSpPr/>
            <p:nvPr/>
          </p:nvSpPr>
          <p:spPr>
            <a:xfrm>
              <a:off x="370847" y="4704527"/>
              <a:ext cx="1119531" cy="113383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779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384703" y="2212789"/>
              <a:ext cx="1119531" cy="11429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779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70847" y="3463198"/>
              <a:ext cx="1119531" cy="113383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779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7" name="Rectángulo 14">
              <a:extLst>
                <a:ext uri="{FF2B5EF4-FFF2-40B4-BE49-F238E27FC236}">
                  <a16:creationId xmlns:a16="http://schemas.microsoft.com/office/drawing/2014/main" id="{AE8051BB-6DD3-4D0C-A5C4-15CBE2910F7C}"/>
                </a:ext>
              </a:extLst>
            </p:cNvPr>
            <p:cNvSpPr/>
            <p:nvPr/>
          </p:nvSpPr>
          <p:spPr>
            <a:xfrm>
              <a:off x="1257200" y="2620500"/>
              <a:ext cx="272453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buClr>
                  <a:srgbClr val="577982"/>
                </a:buClr>
                <a:buSzPct val="150000"/>
              </a:pPr>
              <a:r>
                <a:rPr lang="en-GB" sz="2000" b="1" dirty="0">
                  <a:solidFill>
                    <a:schemeClr val="bg1"/>
                  </a:solidFill>
                  <a:cs typeface="Helvetica" panose="020B0604020202020204" pitchFamily="34" charset="0"/>
                </a:rPr>
                <a:t>Lack of awareness</a:t>
              </a:r>
            </a:p>
          </p:txBody>
        </p:sp>
        <p:pic>
          <p:nvPicPr>
            <p:cNvPr id="8" name="Picture 4" descr="Resultado de imagen de icon awareness">
              <a:extLst>
                <a:ext uri="{FF2B5EF4-FFF2-40B4-BE49-F238E27FC236}">
                  <a16:creationId xmlns:a16="http://schemas.microsoft.com/office/drawing/2014/main" id="{C5786CBE-48AA-48F1-BE84-43E187CD0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57798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9161" y="2374857"/>
              <a:ext cx="849430" cy="839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ángulo 12">
              <a:extLst>
                <a:ext uri="{FF2B5EF4-FFF2-40B4-BE49-F238E27FC236}">
                  <a16:creationId xmlns:a16="http://schemas.microsoft.com/office/drawing/2014/main" id="{56981B90-20D3-4E55-83AF-B9D0563C8903}"/>
                </a:ext>
              </a:extLst>
            </p:cNvPr>
            <p:cNvSpPr/>
            <p:nvPr/>
          </p:nvSpPr>
          <p:spPr>
            <a:xfrm>
              <a:off x="1404760" y="3860038"/>
              <a:ext cx="26200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buClr>
                  <a:srgbClr val="577982"/>
                </a:buClr>
                <a:buSzPct val="150000"/>
              </a:pPr>
              <a:r>
                <a:rPr lang="en-GB" sz="2000" b="1" dirty="0">
                  <a:solidFill>
                    <a:schemeClr val="bg1"/>
                  </a:solidFill>
                  <a:cs typeface="Helvetica" panose="020B0604020202020204" pitchFamily="34" charset="0"/>
                </a:rPr>
                <a:t>Difficult interpretation</a:t>
              </a:r>
            </a:p>
          </p:txBody>
        </p:sp>
        <p:pic>
          <p:nvPicPr>
            <p:cNvPr id="9" name="Imagen 11">
              <a:extLst>
                <a:ext uri="{FF2B5EF4-FFF2-40B4-BE49-F238E27FC236}">
                  <a16:creationId xmlns:a16="http://schemas.microsoft.com/office/drawing/2014/main" id="{62796DF9-E9A2-44E4-8C92-1BB0D5870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40" y="3597078"/>
              <a:ext cx="681004" cy="774302"/>
            </a:xfrm>
            <a:prstGeom prst="rect">
              <a:avLst/>
            </a:prstGeom>
          </p:spPr>
        </p:pic>
        <p:pic>
          <p:nvPicPr>
            <p:cNvPr id="5" name="Picture 2" descr="Resultado de imagen de icon interpretation">
              <a:extLst>
                <a:ext uri="{FF2B5EF4-FFF2-40B4-BE49-F238E27FC236}">
                  <a16:creationId xmlns:a16="http://schemas.microsoft.com/office/drawing/2014/main" id="{8915B711-C17C-4576-A41E-211033995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185" y="4935643"/>
              <a:ext cx="718860" cy="688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ángulo 15">
            <a:extLst>
              <a:ext uri="{FF2B5EF4-FFF2-40B4-BE49-F238E27FC236}">
                <a16:creationId xmlns:a16="http://schemas.microsoft.com/office/drawing/2014/main" id="{BFC3D524-6F32-41D1-81F0-91E4BC7FC48A}"/>
              </a:ext>
            </a:extLst>
          </p:cNvPr>
          <p:cNvSpPr/>
          <p:nvPr/>
        </p:nvSpPr>
        <p:spPr>
          <a:xfrm>
            <a:off x="1047174" y="5132039"/>
            <a:ext cx="3467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buClr>
                <a:srgbClr val="577982"/>
              </a:buClr>
              <a:buSzPct val="150000"/>
            </a:pPr>
            <a:r>
              <a:rPr lang="en-GB" sz="2000" b="1" dirty="0" smtClean="0">
                <a:solidFill>
                  <a:schemeClr val="bg1"/>
                </a:solidFill>
                <a:cs typeface="Helvetica" panose="020B0604020202020204" pitchFamily="34" charset="0"/>
              </a:rPr>
              <a:t>Lack of expert synthesis</a:t>
            </a:r>
            <a:endParaRPr lang="en-GB" sz="2000" b="1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sp>
        <p:nvSpPr>
          <p:cNvPr id="18" name="Rectángulo 7">
            <a:extLst>
              <a:ext uri="{FF2B5EF4-FFF2-40B4-BE49-F238E27FC236}">
                <a16:creationId xmlns:a16="http://schemas.microsoft.com/office/drawing/2014/main" id="{182B84EA-247E-4754-B3D5-ED730B775589}"/>
              </a:ext>
            </a:extLst>
          </p:cNvPr>
          <p:cNvSpPr/>
          <p:nvPr/>
        </p:nvSpPr>
        <p:spPr>
          <a:xfrm>
            <a:off x="83374" y="1204216"/>
            <a:ext cx="4295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577982"/>
              </a:buClr>
              <a:buSzPct val="200000"/>
            </a:pPr>
            <a:r>
              <a:rPr lang="en-GB" sz="2000" b="1" dirty="0" smtClean="0">
                <a:solidFill>
                  <a:srgbClr val="414141"/>
                </a:solidFill>
                <a:cs typeface="Helvetica" panose="020B0604020202020204" pitchFamily="34" charset="0"/>
              </a:rPr>
              <a:t>Some limitations</a:t>
            </a:r>
            <a:r>
              <a:rPr lang="en-GB" sz="2000" dirty="0" smtClean="0">
                <a:solidFill>
                  <a:srgbClr val="414141"/>
                </a:solidFill>
                <a:cs typeface="Helvetica" panose="020B0604020202020204" pitchFamily="34" charset="0"/>
              </a:rPr>
              <a:t> </a:t>
            </a:r>
            <a:r>
              <a:rPr lang="en-GB" sz="2000" dirty="0">
                <a:solidFill>
                  <a:srgbClr val="414141"/>
                </a:solidFill>
                <a:cs typeface="Helvetica" panose="020B0604020202020204" pitchFamily="34" charset="0"/>
              </a:rPr>
              <a:t>for the use of </a:t>
            </a:r>
            <a:r>
              <a:rPr lang="en-GB" sz="2000" dirty="0" smtClean="0">
                <a:solidFill>
                  <a:srgbClr val="414141"/>
                </a:solidFill>
                <a:cs typeface="Helvetica" panose="020B0604020202020204" pitchFamily="34" charset="0"/>
              </a:rPr>
              <a:t>climate forecasts </a:t>
            </a:r>
            <a:r>
              <a:rPr lang="en-GB" sz="2000" dirty="0">
                <a:solidFill>
                  <a:srgbClr val="414141"/>
                </a:solidFill>
                <a:cs typeface="Helvetica" panose="020B0604020202020204" pitchFamily="34" charset="0"/>
              </a:rPr>
              <a:t>in different socio-economic </a:t>
            </a:r>
            <a:r>
              <a:rPr lang="en-GB" sz="2000" dirty="0">
                <a:solidFill>
                  <a:srgbClr val="04347D"/>
                </a:solidFill>
                <a:cs typeface="Helvetica" panose="020B0604020202020204" pitchFamily="34" charset="0"/>
              </a:rPr>
              <a:t>sectors.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407099" y="1209946"/>
            <a:ext cx="4647749" cy="1025762"/>
            <a:chOff x="4407097" y="1209946"/>
            <a:chExt cx="4647749" cy="1025762"/>
          </a:xfrm>
        </p:grpSpPr>
        <p:sp>
          <p:nvSpPr>
            <p:cNvPr id="19" name="Rectangle 18"/>
            <p:cNvSpPr/>
            <p:nvPr/>
          </p:nvSpPr>
          <p:spPr>
            <a:xfrm>
              <a:off x="4726377" y="1220045"/>
              <a:ext cx="432846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spcAft>
                  <a:spcPts val="600"/>
                </a:spcAft>
                <a:buClr>
                  <a:srgbClr val="577982"/>
                </a:buClr>
                <a:buSzPct val="200000"/>
              </a:pPr>
              <a:r>
                <a:rPr lang="en-GB" sz="2000" b="1" dirty="0">
                  <a:solidFill>
                    <a:srgbClr val="414141"/>
                  </a:solidFill>
                  <a:cs typeface="Helvetica" panose="020B0604020202020204" pitchFamily="34" charset="0"/>
                </a:rPr>
                <a:t>Possible solution: </a:t>
              </a:r>
              <a:r>
                <a:rPr lang="en-GB" sz="2000" dirty="0">
                  <a:solidFill>
                    <a:srgbClr val="414141"/>
                  </a:solidFill>
                  <a:cs typeface="Helvetica" panose="020B0604020202020204" pitchFamily="34" charset="0"/>
                </a:rPr>
                <a:t>to adapt the 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climate forecasts </a:t>
              </a:r>
              <a:r>
                <a:rPr lang="en-GB" sz="2000" dirty="0">
                  <a:solidFill>
                    <a:srgbClr val="414141"/>
                  </a:solidFill>
                  <a:cs typeface="Helvetica" panose="020B0604020202020204" pitchFamily="34" charset="0"/>
                </a:rPr>
                <a:t>into 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a message </a:t>
              </a:r>
              <a:r>
                <a:rPr lang="en-GB" sz="2000" dirty="0">
                  <a:solidFill>
                    <a:srgbClr val="414141"/>
                  </a:solidFill>
                  <a:cs typeface="Helvetica" panose="020B0604020202020204" pitchFamily="34" charset="0"/>
                </a:rPr>
                <a:t>to be </a:t>
              </a:r>
              <a:r>
                <a:rPr lang="en-GB" sz="2000" dirty="0" smtClean="0">
                  <a:solidFill>
                    <a:srgbClr val="414141"/>
                  </a:solidFill>
                  <a:cs typeface="Helvetica" panose="020B0604020202020204" pitchFamily="34" charset="0"/>
                </a:rPr>
                <a:t>integrated </a:t>
              </a:r>
              <a:r>
                <a:rPr lang="en-GB" sz="2000" dirty="0">
                  <a:solidFill>
                    <a:srgbClr val="414141"/>
                  </a:solidFill>
                  <a:cs typeface="Helvetica" panose="020B0604020202020204" pitchFamily="34" charset="0"/>
                </a:rPr>
                <a:t>in decision-making.</a:t>
              </a:r>
            </a:p>
          </p:txBody>
        </p:sp>
        <p:sp>
          <p:nvSpPr>
            <p:cNvPr id="24" name="Down Arrow 5">
              <a:extLst>
                <a:ext uri="{FF2B5EF4-FFF2-40B4-BE49-F238E27FC236}">
                  <a16:creationId xmlns:a16="http://schemas.microsoft.com/office/drawing/2014/main" id="{5A0EA1F8-9154-489B-9D83-73B6C880F1B4}"/>
                </a:ext>
              </a:extLst>
            </p:cNvPr>
            <p:cNvSpPr/>
            <p:nvPr/>
          </p:nvSpPr>
          <p:spPr>
            <a:xfrm rot="16200000">
              <a:off x="4302736" y="1314307"/>
              <a:ext cx="596348" cy="387626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666389" y="2194434"/>
            <a:ext cx="4260877" cy="3802927"/>
            <a:chOff x="4660878" y="2060368"/>
            <a:chExt cx="4260877" cy="3802927"/>
          </a:xfrm>
        </p:grpSpPr>
        <p:grpSp>
          <p:nvGrpSpPr>
            <p:cNvPr id="38" name="Group 37"/>
            <p:cNvGrpSpPr/>
            <p:nvPr/>
          </p:nvGrpSpPr>
          <p:grpSpPr>
            <a:xfrm>
              <a:off x="4660878" y="2060368"/>
              <a:ext cx="4260877" cy="3802927"/>
              <a:chOff x="4660878" y="2060368"/>
              <a:chExt cx="4260877" cy="3802927"/>
            </a:xfrm>
          </p:grpSpPr>
          <p:sp>
            <p:nvSpPr>
              <p:cNvPr id="34" name="Rectángulo 9">
                <a:extLst>
                  <a:ext uri="{FF2B5EF4-FFF2-40B4-BE49-F238E27FC236}">
                    <a16:creationId xmlns:a16="http://schemas.microsoft.com/office/drawing/2014/main" id="{E181093E-1C22-43B8-B888-5255368BCD90}"/>
                  </a:ext>
                </a:extLst>
              </p:cNvPr>
              <p:cNvSpPr/>
              <p:nvPr/>
            </p:nvSpPr>
            <p:spPr>
              <a:xfrm>
                <a:off x="4660878" y="2550743"/>
                <a:ext cx="4260877" cy="560153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rgbClr val="577982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buClr>
                    <a:srgbClr val="577982"/>
                  </a:buClr>
                  <a:buSzPct val="200000"/>
                </a:pPr>
                <a:r>
                  <a:rPr lang="en-GB" sz="2000" b="1" dirty="0" smtClean="0">
                    <a:solidFill>
                      <a:schemeClr val="bg1"/>
                    </a:solidFill>
                    <a:cs typeface="Helvetica" panose="020B0604020202020204" pitchFamily="34" charset="0"/>
                  </a:rPr>
                  <a:t>Climate services</a:t>
                </a:r>
                <a:endParaRPr lang="en-GB" sz="2000" b="1" dirty="0">
                  <a:solidFill>
                    <a:schemeClr val="bg1"/>
                  </a:solidFill>
                  <a:cs typeface="Helvetica" panose="020B0604020202020204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036581" y="3231805"/>
                <a:ext cx="3654915" cy="26314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577982"/>
                  </a:buClr>
                  <a:buSzPct val="200000"/>
                </a:pPr>
                <a:r>
                  <a:rPr lang="en-GB" sz="2000" b="1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Goal: </a:t>
                </a:r>
                <a:r>
                  <a:rPr lang="en-GB" sz="2000" dirty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the development and incorporation of climate 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messages based on forecasts for </a:t>
                </a:r>
                <a:r>
                  <a:rPr lang="en-GB" sz="2000" dirty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planning, 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policy-making </a:t>
                </a:r>
                <a:r>
                  <a:rPr lang="en-GB" sz="2000" dirty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and practice at the global, regional and national scale.</a:t>
                </a:r>
                <a:endParaRPr lang="en-GB" sz="2000" b="1" dirty="0">
                  <a:solidFill>
                    <a:srgbClr val="414141"/>
                  </a:solidFill>
                  <a:cs typeface="Helvetica" panose="020B0604020202020204" pitchFamily="34" charset="0"/>
                </a:endParaRPr>
              </a:p>
              <a:p>
                <a:pPr>
                  <a:spcAft>
                    <a:spcPts val="600"/>
                  </a:spcAft>
                  <a:buClr>
                    <a:srgbClr val="577982"/>
                  </a:buClr>
                  <a:buSzPct val="200000"/>
                </a:pPr>
                <a:r>
                  <a:rPr lang="en-GB" sz="2000" b="1" dirty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Implementation method:</a:t>
                </a:r>
                <a:r>
                  <a:rPr lang="en-GB" sz="2000" dirty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 </a:t>
                </a:r>
                <a:r>
                  <a:rPr lang="en-GB" sz="2000" dirty="0" smtClean="0">
                    <a:solidFill>
                      <a:srgbClr val="414141"/>
                    </a:solidFill>
                    <a:cs typeface="Helvetica" panose="020B0604020202020204" pitchFamily="34" charset="0"/>
                  </a:rPr>
                  <a:t>co-production and co-design.</a:t>
                </a:r>
                <a:endParaRPr lang="en-GB" sz="2000" dirty="0">
                  <a:solidFill>
                    <a:srgbClr val="414141"/>
                  </a:solidFill>
                </a:endParaRPr>
              </a:p>
            </p:txBody>
          </p:sp>
          <p:sp>
            <p:nvSpPr>
              <p:cNvPr id="36" name="Down Arrow 5">
                <a:extLst>
                  <a:ext uri="{FF2B5EF4-FFF2-40B4-BE49-F238E27FC236}">
                    <a16:creationId xmlns:a16="http://schemas.microsoft.com/office/drawing/2014/main" id="{5A0EA1F8-9154-489B-9D83-73B6C880F1B4}"/>
                  </a:ext>
                </a:extLst>
              </p:cNvPr>
              <p:cNvSpPr/>
              <p:nvPr/>
            </p:nvSpPr>
            <p:spPr>
              <a:xfrm>
                <a:off x="6512274" y="2060368"/>
                <a:ext cx="596348" cy="387626"/>
              </a:xfrm>
              <a:prstGeom prst="down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 dirty="0">
                  <a:solidFill>
                    <a:srgbClr val="577982"/>
                  </a:solidFill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4774039" y="3231805"/>
              <a:ext cx="53091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  <a:buSzPct val="200000"/>
                <a:buFont typeface="Arial" panose="020B0604020202020204" pitchFamily="34" charset="0"/>
                <a:buChar char="•"/>
              </a:pPr>
              <a:r>
                <a:rPr lang="en-GB" sz="2000" dirty="0">
                  <a:cs typeface="Helvetica" panose="020B0604020202020204" pitchFamily="34" charset="0"/>
                </a:rPr>
                <a:t>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71124" y="5151872"/>
              <a:ext cx="53091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  <a:buSzPct val="200000"/>
                <a:buFont typeface="Arial" panose="020B0604020202020204" pitchFamily="34" charset="0"/>
                <a:buChar char="•"/>
              </a:pPr>
              <a:r>
                <a:rPr lang="en-GB" sz="2000" dirty="0">
                  <a:cs typeface="Helvetica" panose="020B0604020202020204" pitchFamily="34" charset="0"/>
                </a:rPr>
                <a:t> </a:t>
              </a:r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auto">
          <a:xfrm rot="1884964" flipH="1">
            <a:off x="325439" y="3094389"/>
            <a:ext cx="8531225" cy="1337253"/>
          </a:xfrm>
          <a:prstGeom prst="rect">
            <a:avLst/>
          </a:prstGeom>
          <a:gradFill flip="none" rotWithShape="1">
            <a:gsLst>
              <a:gs pos="0">
                <a:srgbClr val="797B7E">
                  <a:tint val="66000"/>
                  <a:satMod val="160000"/>
                </a:srgbClr>
              </a:gs>
              <a:gs pos="50000">
                <a:srgbClr val="797B7E">
                  <a:tint val="44500"/>
                  <a:satMod val="160000"/>
                </a:srgbClr>
              </a:gs>
              <a:gs pos="100000">
                <a:srgbClr val="797B7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0"/>
          </a:effectLst>
        </p:spPr>
        <p:txBody>
          <a:bodyPr lIns="0" tIns="144000" bIns="144000" anchor="b">
            <a:spAutoFit/>
          </a:bodyPr>
          <a:lstStyle>
            <a:defPPr>
              <a:defRPr lang="en-US"/>
            </a:defPPr>
            <a:lvl1pPr algn="ctr" defTabSz="914400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 sz="3400" b="1" kern="0">
                <a:solidFill>
                  <a:srgbClr val="FF0000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1600">
                <a:latin typeface="Verdana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es-ES" dirty="0" smtClean="0"/>
              <a:t>Forecast quality is an integral part of the service to the user</a:t>
            </a:r>
          </a:p>
        </p:txBody>
      </p:sp>
    </p:spTree>
    <p:extLst>
      <p:ext uri="{BB962C8B-B14F-4D97-AF65-F5344CB8AC3E}">
        <p14:creationId xmlns:p14="http://schemas.microsoft.com/office/powerpoint/2010/main" val="11106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Forecast </a:t>
            </a:r>
            <a:r>
              <a:rPr lang="en-GB" altLang="en-US" smtClean="0"/>
              <a:t>requirements identified by users</a:t>
            </a:r>
            <a:endParaRPr lang="en-GB" altLang="en-US" dirty="0" smtClean="0"/>
          </a:p>
        </p:txBody>
      </p:sp>
      <p:sp>
        <p:nvSpPr>
          <p:cNvPr id="15" name="Espace réservé du texte 2">
            <a:extLst/>
          </p:cNvPr>
          <p:cNvSpPr txBox="1">
            <a:spLocks/>
          </p:cNvSpPr>
          <p:nvPr/>
        </p:nvSpPr>
        <p:spPr>
          <a:xfrm>
            <a:off x="44451" y="879351"/>
            <a:ext cx="8983663" cy="518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FF0000"/>
                </a:solidFill>
              </a:rPr>
              <a:t>Targeted products</a:t>
            </a:r>
            <a:r>
              <a:rPr lang="en-GB" sz="2200" dirty="0">
                <a:solidFill>
                  <a:srgbClr val="004990"/>
                </a:solidFill>
              </a:rPr>
              <a:t> </a:t>
            </a:r>
            <a:r>
              <a:rPr lang="en-GB" sz="2200" dirty="0">
                <a:solidFill>
                  <a:srgbClr val="414141"/>
                </a:solidFill>
              </a:rPr>
              <a:t>need to become widely available, easy to access and understand by different professionals</a:t>
            </a: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414141"/>
                </a:solidFill>
              </a:rPr>
              <a:t>Need to understand how the information provided can be used and integrated in </a:t>
            </a:r>
            <a:r>
              <a:rPr lang="en-GB" sz="2200" dirty="0" smtClean="0">
                <a:solidFill>
                  <a:srgbClr val="FF0000"/>
                </a:solidFill>
              </a:rPr>
              <a:t>users</a:t>
            </a:r>
            <a:r>
              <a:rPr lang="en-GB" sz="2200" dirty="0">
                <a:solidFill>
                  <a:srgbClr val="FF0000"/>
                </a:solidFill>
              </a:rPr>
              <a:t>’ operations and activities</a:t>
            </a:r>
            <a:r>
              <a:rPr lang="en-GB" sz="2200" dirty="0" smtClean="0">
                <a:solidFill>
                  <a:srgbClr val="414141"/>
                </a:solidFill>
              </a:rPr>
              <a:t>.</a:t>
            </a:r>
            <a:endParaRPr lang="en-GB" sz="2200" dirty="0">
              <a:solidFill>
                <a:srgbClr val="414141"/>
              </a:solidFill>
            </a:endParaRP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FF0000"/>
                </a:solidFill>
              </a:rPr>
              <a:t>Added value</a:t>
            </a:r>
            <a:r>
              <a:rPr lang="en-GB" sz="2200" dirty="0">
                <a:solidFill>
                  <a:srgbClr val="004990"/>
                </a:solidFill>
              </a:rPr>
              <a:t> </a:t>
            </a:r>
            <a:r>
              <a:rPr lang="en-GB" sz="2200" dirty="0">
                <a:solidFill>
                  <a:srgbClr val="414141"/>
                </a:solidFill>
              </a:rPr>
              <a:t>of using </a:t>
            </a:r>
            <a:r>
              <a:rPr lang="en-GB" sz="2200" dirty="0" smtClean="0">
                <a:solidFill>
                  <a:srgbClr val="414141"/>
                </a:solidFill>
              </a:rPr>
              <a:t>climate predictions </a:t>
            </a:r>
            <a:r>
              <a:rPr lang="en-GB" sz="2200" dirty="0">
                <a:solidFill>
                  <a:srgbClr val="414141"/>
                </a:solidFill>
              </a:rPr>
              <a:t>needs to be better understood. The chain product-verification-predictability source needs to be established.</a:t>
            </a: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414141"/>
                </a:solidFill>
              </a:rPr>
              <a:t>Need to </a:t>
            </a:r>
            <a:r>
              <a:rPr lang="en-GB" sz="2200" dirty="0">
                <a:solidFill>
                  <a:srgbClr val="FF0000"/>
                </a:solidFill>
              </a:rPr>
              <a:t>reduce uncertainties and increase </a:t>
            </a:r>
            <a:r>
              <a:rPr lang="en-GB" sz="2200" dirty="0" smtClean="0">
                <a:solidFill>
                  <a:srgbClr val="FF0000"/>
                </a:solidFill>
              </a:rPr>
              <a:t>skill</a:t>
            </a:r>
            <a:r>
              <a:rPr lang="en-GB" sz="2200" dirty="0">
                <a:solidFill>
                  <a:srgbClr val="414141"/>
                </a:solidFill>
              </a:rPr>
              <a:t>. The skill is too low to base decisions on them, since the cost/lost ratio can be </a:t>
            </a:r>
            <a:r>
              <a:rPr lang="en-GB" sz="2200" dirty="0" smtClean="0">
                <a:solidFill>
                  <a:srgbClr val="414141"/>
                </a:solidFill>
              </a:rPr>
              <a:t>high.</a:t>
            </a:r>
            <a:endParaRPr lang="en-GB" sz="2200" dirty="0">
              <a:solidFill>
                <a:srgbClr val="414141"/>
              </a:solidFill>
            </a:endParaRP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414141"/>
                </a:solidFill>
              </a:rPr>
              <a:t>Better explanation of the link between </a:t>
            </a:r>
            <a:r>
              <a:rPr lang="en-GB" sz="2200" dirty="0" smtClean="0">
                <a:solidFill>
                  <a:srgbClr val="FF0000"/>
                </a:solidFill>
              </a:rPr>
              <a:t>climate predictions </a:t>
            </a:r>
            <a:r>
              <a:rPr lang="en-GB" sz="2200" dirty="0">
                <a:solidFill>
                  <a:srgbClr val="FF0000"/>
                </a:solidFill>
              </a:rPr>
              <a:t>and climate change projections</a:t>
            </a:r>
            <a:r>
              <a:rPr lang="en-GB" sz="2200" dirty="0">
                <a:solidFill>
                  <a:srgbClr val="414141"/>
                </a:solidFill>
              </a:rPr>
              <a:t>.</a:t>
            </a: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414141"/>
                </a:solidFill>
              </a:rPr>
              <a:t>The information needs to be </a:t>
            </a:r>
            <a:r>
              <a:rPr lang="en-GB" sz="2200" dirty="0">
                <a:solidFill>
                  <a:srgbClr val="FF0000"/>
                </a:solidFill>
              </a:rPr>
              <a:t>reliable enough</a:t>
            </a:r>
            <a:r>
              <a:rPr lang="en-GB" sz="2200" dirty="0">
                <a:solidFill>
                  <a:srgbClr val="414141"/>
                </a:solidFill>
              </a:rPr>
              <a:t>.</a:t>
            </a: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414141"/>
                </a:solidFill>
              </a:rPr>
              <a:t>Maybe need for fine spatial </a:t>
            </a:r>
            <a:r>
              <a:rPr lang="en-GB" sz="2200" dirty="0">
                <a:solidFill>
                  <a:srgbClr val="FF0000"/>
                </a:solidFill>
              </a:rPr>
              <a:t>resolutions</a:t>
            </a:r>
            <a:r>
              <a:rPr lang="en-GB" sz="2200" dirty="0">
                <a:solidFill>
                  <a:srgbClr val="414141"/>
                </a:solidFill>
              </a:rPr>
              <a:t> or allow focusing on local urban areas.</a:t>
            </a:r>
          </a:p>
          <a:p>
            <a:pPr algn="just">
              <a:buClr>
                <a:schemeClr val="bg1">
                  <a:lumMod val="50000"/>
                </a:schemeClr>
              </a:buClr>
              <a:buSzPct val="150000"/>
              <a:defRPr/>
            </a:pPr>
            <a:endParaRPr lang="en-GB" sz="2200" dirty="0">
              <a:solidFill>
                <a:srgbClr val="004990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100" dirty="0">
              <a:solidFill>
                <a:srgbClr val="004890"/>
              </a:solidFill>
            </a:endParaRPr>
          </a:p>
        </p:txBody>
      </p:sp>
      <p:sp>
        <p:nvSpPr>
          <p:cNvPr id="29700" name="Text Box 12"/>
          <p:cNvSpPr txBox="1">
            <a:spLocks noChangeArrowheads="1"/>
          </p:cNvSpPr>
          <p:nvPr/>
        </p:nvSpPr>
        <p:spPr bwMode="auto">
          <a:xfrm>
            <a:off x="2592388" y="6023626"/>
            <a:ext cx="6570662" cy="85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n-GB" altLang="en-US" sz="1600">
                <a:latin typeface="Calibri" pitchFamily="34" charset="0"/>
              </a:rPr>
              <a:t>Extracted from project deliverables of EUCP (D6.4), PRIMAVERA (D11.6) and EUPORIAS (D12.3). Additional sectoral comments in user engagement by S2S4E, APPLICATE, MED-GOLD, HIATUS and VISCA.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 rot="1884964" flipH="1">
            <a:off x="325439" y="2832779"/>
            <a:ext cx="8531225" cy="1860473"/>
          </a:xfrm>
          <a:prstGeom prst="rect">
            <a:avLst/>
          </a:prstGeom>
          <a:gradFill flip="none" rotWithShape="1">
            <a:gsLst>
              <a:gs pos="0">
                <a:srgbClr val="797B7E">
                  <a:tint val="66000"/>
                  <a:satMod val="160000"/>
                </a:srgbClr>
              </a:gs>
              <a:gs pos="50000">
                <a:srgbClr val="797B7E">
                  <a:tint val="44500"/>
                  <a:satMod val="160000"/>
                </a:srgbClr>
              </a:gs>
              <a:gs pos="100000">
                <a:srgbClr val="797B7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0"/>
          </a:effectLst>
        </p:spPr>
        <p:txBody>
          <a:bodyPr lIns="0" tIns="144000" bIns="144000" anchor="b">
            <a:spAutoFit/>
          </a:bodyPr>
          <a:lstStyle>
            <a:defPPr>
              <a:defRPr lang="en-US"/>
            </a:defPPr>
            <a:lvl1pPr algn="ctr" defTabSz="914400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 sz="3400" b="1" kern="0">
                <a:solidFill>
                  <a:srgbClr val="FF0000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1600">
                <a:latin typeface="Verdana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es-ES" dirty="0" smtClean="0"/>
              <a:t>Forecast quality is an integral part of the service to the </a:t>
            </a:r>
            <a:r>
              <a:rPr lang="en-GB" altLang="es-ES" dirty="0" smtClean="0"/>
              <a:t>user because it is inseparable from the forecast product</a:t>
            </a:r>
            <a:endParaRPr lang="en-GB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38064623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Users look for climate forecasts online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152"/>
            <a:ext cx="4572000" cy="3183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42" y="3422201"/>
            <a:ext cx="4572000" cy="3183255"/>
          </a:xfrm>
          <a:prstGeom prst="rect">
            <a:avLst/>
          </a:prstGeom>
        </p:spPr>
      </p:pic>
      <p:sp>
        <p:nvSpPr>
          <p:cNvPr id="11" name="Espace réservé du texte 2">
            <a:extLst/>
          </p:cNvPr>
          <p:cNvSpPr txBox="1">
            <a:spLocks/>
          </p:cNvSpPr>
          <p:nvPr/>
        </p:nvSpPr>
        <p:spPr>
          <a:xfrm>
            <a:off x="4755147" y="1056151"/>
            <a:ext cx="4219074" cy="21522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4990"/>
              </a:buClr>
              <a:buSzPct val="150000"/>
              <a:buNone/>
              <a:defRPr/>
            </a:pPr>
            <a:r>
              <a:rPr lang="en-GB" sz="2200" dirty="0" smtClean="0">
                <a:solidFill>
                  <a:srgbClr val="414141"/>
                </a:solidFill>
              </a:rPr>
              <a:t>But some elements are missing: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414141"/>
                </a:solidFill>
              </a:rPr>
              <a:t>Quality assurance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414141"/>
                </a:solidFill>
              </a:rPr>
              <a:t>Traceability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414141"/>
                </a:solidFill>
              </a:rPr>
              <a:t>Interpretation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414141"/>
                </a:solidFill>
              </a:rPr>
              <a:t>Authority</a:t>
            </a:r>
            <a:endParaRPr lang="en-GB" sz="2200" dirty="0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2949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Some key elements for users</a:t>
            </a:r>
          </a:p>
        </p:txBody>
      </p:sp>
      <p:sp>
        <p:nvSpPr>
          <p:cNvPr id="15" name="Espace réservé du texte 2">
            <a:extLst/>
          </p:cNvPr>
          <p:cNvSpPr txBox="1">
            <a:spLocks/>
          </p:cNvSpPr>
          <p:nvPr/>
        </p:nvSpPr>
        <p:spPr>
          <a:xfrm>
            <a:off x="128337" y="1168107"/>
            <a:ext cx="8903357" cy="518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Observational uncertainty</a:t>
            </a:r>
            <a:r>
              <a:rPr lang="en-GB" sz="2200" dirty="0" smtClean="0">
                <a:solidFill>
                  <a:srgbClr val="414141"/>
                </a:solidFill>
              </a:rPr>
              <a:t>: comparison between reanalyses in a forecast verification context.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Definition of standard procedures</a:t>
            </a:r>
            <a:r>
              <a:rPr lang="en-GB" sz="2200" dirty="0" smtClean="0">
                <a:solidFill>
                  <a:srgbClr val="414141"/>
                </a:solidFill>
              </a:rPr>
              <a:t>: standards are less common than one would expect.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Traceability and quality control</a:t>
            </a:r>
            <a:r>
              <a:rPr lang="en-GB" sz="2200" dirty="0" smtClean="0">
                <a:solidFill>
                  <a:srgbClr val="414141"/>
                </a:solidFill>
              </a:rPr>
              <a:t>: quality control and reproducibility of data and products is increasingly important in the research community, but its operational aspects are not solved yet.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FF0000"/>
                </a:solidFill>
              </a:rPr>
              <a:t>User indicators</a:t>
            </a:r>
            <a:r>
              <a:rPr lang="en-GB" sz="2200" dirty="0">
                <a:solidFill>
                  <a:srgbClr val="414141"/>
                </a:solidFill>
              </a:rPr>
              <a:t>: indicators </a:t>
            </a:r>
            <a:r>
              <a:rPr lang="en-GB" sz="2200" dirty="0" smtClean="0">
                <a:solidFill>
                  <a:srgbClr val="414141"/>
                </a:solidFill>
              </a:rPr>
              <a:t>often do </a:t>
            </a:r>
            <a:r>
              <a:rPr lang="en-GB" sz="2200" dirty="0">
                <a:solidFill>
                  <a:srgbClr val="414141"/>
                </a:solidFill>
              </a:rPr>
              <a:t>not have the same level of skill as the meteorological variables.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Interpretation and communication</a:t>
            </a:r>
            <a:r>
              <a:rPr lang="en-GB" sz="2200" dirty="0" smtClean="0">
                <a:solidFill>
                  <a:srgbClr val="414141"/>
                </a:solidFill>
              </a:rPr>
              <a:t>: users are often not experts, and even when they are it is easy to misunderstand the existing information. Communication is a challenge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Synthesis and narratives</a:t>
            </a:r>
            <a:r>
              <a:rPr lang="en-GB" sz="2200" dirty="0" smtClean="0">
                <a:solidFill>
                  <a:srgbClr val="414141"/>
                </a:solidFill>
              </a:rPr>
              <a:t>: how to deal with multiple lines of evidence in the message constructions.</a:t>
            </a:r>
          </a:p>
        </p:txBody>
      </p:sp>
    </p:spTree>
    <p:extLst>
      <p:ext uri="{BB962C8B-B14F-4D97-AF65-F5344CB8AC3E}">
        <p14:creationId xmlns:p14="http://schemas.microsoft.com/office/powerpoint/2010/main" val="180474850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Sources of uncertainty of forecast quality</a:t>
            </a: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51" y="1765767"/>
            <a:ext cx="5163232" cy="474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Espace réservé du texte 2"/>
          <p:cNvSpPr txBox="1">
            <a:spLocks/>
          </p:cNvSpPr>
          <p:nvPr/>
        </p:nvSpPr>
        <p:spPr bwMode="auto">
          <a:xfrm>
            <a:off x="161925" y="860740"/>
            <a:ext cx="8839200" cy="160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GB" altLang="en-US" sz="2100" dirty="0" smtClean="0">
                <a:solidFill>
                  <a:srgbClr val="414141"/>
                </a:solidFill>
                <a:latin typeface="Calibri" pitchFamily="34" charset="0"/>
              </a:rPr>
              <a:t>Niño3.4 </a:t>
            </a:r>
            <a:r>
              <a:rPr lang="en-GB" altLang="en-US" sz="2100" dirty="0">
                <a:solidFill>
                  <a:srgbClr val="414141"/>
                </a:solidFill>
                <a:latin typeface="Calibri" pitchFamily="34" charset="0"/>
              </a:rPr>
              <a:t>SST correlation of the ensemble mean for </a:t>
            </a:r>
            <a:r>
              <a:rPr lang="en-GB" altLang="en-US" sz="2100" dirty="0" smtClean="0">
                <a:solidFill>
                  <a:srgbClr val="414141"/>
                </a:solidFill>
                <a:latin typeface="Calibri" pitchFamily="34" charset="0"/>
              </a:rPr>
              <a:t>EC-Earth3.1 </a:t>
            </a:r>
            <a:r>
              <a:rPr lang="en-GB" altLang="en-US" sz="2100" dirty="0">
                <a:solidFill>
                  <a:srgbClr val="414141"/>
                </a:solidFill>
                <a:latin typeface="Calibri" pitchFamily="34" charset="0"/>
              </a:rPr>
              <a:t>(T511/ORCA025) predictions with </a:t>
            </a:r>
            <a:r>
              <a:rPr lang="en-GB" altLang="en-US" sz="2100" dirty="0" err="1">
                <a:solidFill>
                  <a:srgbClr val="414141"/>
                </a:solidFill>
                <a:latin typeface="Calibri" pitchFamily="34" charset="0"/>
              </a:rPr>
              <a:t>ERAInt</a:t>
            </a:r>
            <a:r>
              <a:rPr lang="en-GB" altLang="en-US" sz="2100" dirty="0">
                <a:solidFill>
                  <a:srgbClr val="414141"/>
                </a:solidFill>
                <a:latin typeface="Calibri" pitchFamily="34" charset="0"/>
              </a:rPr>
              <a:t> and GLORYS2v1 </a:t>
            </a:r>
            <a:r>
              <a:rPr lang="en-GB" altLang="en-US" sz="2100" dirty="0" smtClean="0">
                <a:solidFill>
                  <a:srgbClr val="414141"/>
                </a:solidFill>
                <a:latin typeface="Calibri" pitchFamily="34" charset="0"/>
              </a:rPr>
              <a:t>initial conditions, </a:t>
            </a:r>
            <a:r>
              <a:rPr lang="en-GB" altLang="en-US" sz="2100" dirty="0">
                <a:solidFill>
                  <a:srgbClr val="414141"/>
                </a:solidFill>
                <a:latin typeface="Calibri" pitchFamily="34" charset="0"/>
              </a:rPr>
              <a:t>and BSC sea-ice reconstruction </a:t>
            </a:r>
            <a:r>
              <a:rPr lang="en-GB" altLang="en-US" sz="2100" dirty="0" smtClean="0">
                <a:solidFill>
                  <a:srgbClr val="414141"/>
                </a:solidFill>
                <a:latin typeface="Calibri" pitchFamily="34" charset="0"/>
              </a:rPr>
              <a:t>started </a:t>
            </a:r>
            <a:r>
              <a:rPr lang="en-GB" altLang="en-US" sz="2100" dirty="0">
                <a:solidFill>
                  <a:srgbClr val="414141"/>
                </a:solidFill>
                <a:latin typeface="Calibri" pitchFamily="34" charset="0"/>
              </a:rPr>
              <a:t>every May over 1993-2009</a:t>
            </a:r>
            <a:r>
              <a:rPr lang="en-GB" altLang="en-US" sz="2100" dirty="0" smtClean="0">
                <a:solidFill>
                  <a:srgbClr val="414141"/>
                </a:solidFill>
                <a:latin typeface="Calibri" pitchFamily="34" charset="0"/>
              </a:rPr>
              <a:t>.</a:t>
            </a:r>
            <a:endParaRPr lang="en-GB" altLang="en-US" sz="2100" dirty="0">
              <a:solidFill>
                <a:srgbClr val="414141"/>
              </a:solidFill>
              <a:latin typeface="Calibri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Bellprat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 </a:t>
            </a: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et al. (2017, Rem. Sens. </a:t>
            </a:r>
            <a:r>
              <a:rPr lang="en-GB" altLang="es-ES" sz="1600" dirty="0" err="1">
                <a:solidFill>
                  <a:schemeClr val="accent1"/>
                </a:solidFill>
                <a:latin typeface="+mn-lt"/>
                <a:ea typeface="+mn-ea"/>
              </a:rPr>
              <a:t>Env</a:t>
            </a: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.)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Observational uncertainty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708747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Observational uncertainty for monitoring</a:t>
            </a:r>
          </a:p>
        </p:txBody>
      </p:sp>
      <p:sp>
        <p:nvSpPr>
          <p:cNvPr id="19461" name="Espace réservé du texte 2"/>
          <p:cNvSpPr txBox="1">
            <a:spLocks/>
          </p:cNvSpPr>
          <p:nvPr/>
        </p:nvSpPr>
        <p:spPr bwMode="auto">
          <a:xfrm>
            <a:off x="161925" y="860740"/>
            <a:ext cx="8839200" cy="160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</a:rPr>
              <a:t>Multisource observational estimates of drought using SPEI12 for 1984. Note the probabilistic observational estimates of drought.</a:t>
            </a:r>
            <a:endParaRPr lang="en-GB" altLang="en-US" sz="2100" dirty="0">
              <a:solidFill>
                <a:srgbClr val="004890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en-GB" altLang="en-US" sz="2100" dirty="0">
              <a:solidFill>
                <a:srgbClr val="004890"/>
              </a:solidFill>
              <a:latin typeface="Calibri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Turco et </a:t>
            </a: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al. (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2019, BAMS)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D04ABD0D-B905-E046-AF59-C42766E8A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72" y="1517560"/>
            <a:ext cx="7708433" cy="4668929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Observational uncertainty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4567222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21269</TotalTime>
  <Words>2734</Words>
  <Application>Microsoft Office PowerPoint</Application>
  <PresentationFormat>On-screen Show (4:3)</PresentationFormat>
  <Paragraphs>350</Paragraphs>
  <Slides>34</Slides>
  <Notes>31</Notes>
  <HiddenSlides>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ＭＳ Ｐゴシック</vt:lpstr>
      <vt:lpstr>Arial</vt:lpstr>
      <vt:lpstr>Calibri</vt:lpstr>
      <vt:lpstr>Calibri Light</vt:lpstr>
      <vt:lpstr>Century Gothic</vt:lpstr>
      <vt:lpstr>DejaVu Sans</vt:lpstr>
      <vt:lpstr>Helvetica</vt:lpstr>
      <vt:lpstr>Quattrocento Sans</vt:lpstr>
      <vt:lpstr>Roboto</vt:lpstr>
      <vt:lpstr>Times New Roman</vt:lpstr>
      <vt:lpstr>Tema de Office</vt:lpstr>
      <vt:lpstr>1_Office Theme</vt:lpstr>
      <vt:lpstr>1_Tema de Office</vt:lpstr>
      <vt:lpstr>PowerPoint Presentation</vt:lpstr>
      <vt:lpstr>Climate information requirements</vt:lpstr>
      <vt:lpstr>The research-provider-service paradigm</vt:lpstr>
      <vt:lpstr>Barriers to use climate forecasts in applications</vt:lpstr>
      <vt:lpstr>Forecast requirements identified by users</vt:lpstr>
      <vt:lpstr>Users look for climate forecasts online</vt:lpstr>
      <vt:lpstr>Some key elements for users</vt:lpstr>
      <vt:lpstr>Sources of uncertainty of forecast quality</vt:lpstr>
      <vt:lpstr>Observational uncertainty for monitoring</vt:lpstr>
      <vt:lpstr>Observational uncertainty is relevant to users</vt:lpstr>
      <vt:lpstr>Observational uncertainty in verification </vt:lpstr>
      <vt:lpstr>Observational uncertainty in verification</vt:lpstr>
      <vt:lpstr>Observational uncertainty in verification</vt:lpstr>
      <vt:lpstr>Observational uncertainty in verification</vt:lpstr>
      <vt:lpstr>Observational uncertainty in verification</vt:lpstr>
      <vt:lpstr>A non-trivial climatology definition</vt:lpstr>
      <vt:lpstr>A non-trivial climatology definition</vt:lpstr>
      <vt:lpstr>A non-trivial climatology definition</vt:lpstr>
      <vt:lpstr>Vocabularies</vt:lpstr>
      <vt:lpstr>Evaluation and quality control</vt:lpstr>
      <vt:lpstr>How traceable are both products and skill?</vt:lpstr>
      <vt:lpstr>How traceable are both products and skill?</vt:lpstr>
      <vt:lpstr>Seasonal prediction of wind capacity factor</vt:lpstr>
      <vt:lpstr>Decadal prediction of crop yield indices</vt:lpstr>
      <vt:lpstr>User value: wine making</vt:lpstr>
      <vt:lpstr>Do not underestimate the power of an image</vt:lpstr>
      <vt:lpstr>Do not underestimate the power of an image</vt:lpstr>
      <vt:lpstr>Prototypical climate services for energy</vt:lpstr>
      <vt:lpstr>The communication challenge</vt:lpstr>
      <vt:lpstr>Illustrating the value of predictions</vt:lpstr>
      <vt:lpstr>Multi-model climate predictions</vt:lpstr>
      <vt:lpstr>Multi-model climate prediction</vt:lpstr>
      <vt:lpstr>Multi-system forecast quality assessment</vt:lpstr>
      <vt:lpstr>The non-exhaustive list of relevant elements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bsc.earthscience@hotmail.com</cp:lastModifiedBy>
  <cp:revision>660</cp:revision>
  <dcterms:created xsi:type="dcterms:W3CDTF">2016-07-07T10:13:32Z</dcterms:created>
  <dcterms:modified xsi:type="dcterms:W3CDTF">2020-11-18T19:48:12Z</dcterms:modified>
</cp:coreProperties>
</file>