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58" r:id="rId4"/>
    <p:sldId id="259" r:id="rId5"/>
    <p:sldId id="272" r:id="rId6"/>
    <p:sldId id="275" r:id="rId7"/>
    <p:sldId id="276" r:id="rId8"/>
    <p:sldId id="260" r:id="rId9"/>
    <p:sldId id="261" r:id="rId10"/>
    <p:sldId id="262" r:id="rId11"/>
    <p:sldId id="267" r:id="rId12"/>
    <p:sldId id="273" r:id="rId13"/>
    <p:sldId id="263" r:id="rId14"/>
    <p:sldId id="264" r:id="rId15"/>
    <p:sldId id="265" r:id="rId16"/>
    <p:sldId id="266" r:id="rId17"/>
    <p:sldId id="268" r:id="rId18"/>
    <p:sldId id="269" r:id="rId19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308"/>
    <a:srgbClr val="F09510"/>
    <a:srgbClr val="004990"/>
    <a:srgbClr val="FF33CC"/>
    <a:srgbClr val="B54B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99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vboxsrv\fmassonn\HELSINKI\aspect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vboxsrv\fmassonn\HELSINKI\aspect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Classeur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toto!$B$1:$M$1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toto!$B$28:$M$28</c:f>
              <c:numCache>
                <c:formatCode>General</c:formatCode>
                <c:ptCount val="12"/>
                <c:pt idx="0">
                  <c:v>3250</c:v>
                </c:pt>
                <c:pt idx="1">
                  <c:v>2351</c:v>
                </c:pt>
                <c:pt idx="2">
                  <c:v>2666</c:v>
                </c:pt>
                <c:pt idx="3">
                  <c:v>1821</c:v>
                </c:pt>
                <c:pt idx="4">
                  <c:v>1875</c:v>
                </c:pt>
                <c:pt idx="5">
                  <c:v>1599</c:v>
                </c:pt>
                <c:pt idx="6">
                  <c:v>1050</c:v>
                </c:pt>
                <c:pt idx="7">
                  <c:v>2146</c:v>
                </c:pt>
                <c:pt idx="8">
                  <c:v>1472</c:v>
                </c:pt>
                <c:pt idx="9">
                  <c:v>1262</c:v>
                </c:pt>
                <c:pt idx="10">
                  <c:v>1719</c:v>
                </c:pt>
                <c:pt idx="11">
                  <c:v>2180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02172576"/>
        <c:axId val="402177472"/>
      </c:barChart>
      <c:catAx>
        <c:axId val="4021725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02177472"/>
        <c:crosses val="autoZero"/>
        <c:auto val="1"/>
        <c:lblAlgn val="ctr"/>
        <c:lblOffset val="100"/>
        <c:noMultiLvlLbl val="0"/>
      </c:catAx>
      <c:valAx>
        <c:axId val="4021774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0217257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cat>
            <c:numRef>
              <c:f>toto!$A$2:$A$26</c:f>
              <c:numCache>
                <c:formatCode>General</c:formatCode>
                <c:ptCount val="25"/>
                <c:pt idx="0">
                  <c:v>1981</c:v>
                </c:pt>
                <c:pt idx="1">
                  <c:v>1982</c:v>
                </c:pt>
                <c:pt idx="2">
                  <c:v>1983</c:v>
                </c:pt>
                <c:pt idx="3">
                  <c:v>1984</c:v>
                </c:pt>
                <c:pt idx="4">
                  <c:v>1985</c:v>
                </c:pt>
                <c:pt idx="5">
                  <c:v>1986</c:v>
                </c:pt>
                <c:pt idx="6">
                  <c:v>1987</c:v>
                </c:pt>
                <c:pt idx="7">
                  <c:v>1988</c:v>
                </c:pt>
                <c:pt idx="8">
                  <c:v>1989</c:v>
                </c:pt>
                <c:pt idx="9">
                  <c:v>1990</c:v>
                </c:pt>
                <c:pt idx="10">
                  <c:v>1991</c:v>
                </c:pt>
                <c:pt idx="11">
                  <c:v>1992</c:v>
                </c:pt>
                <c:pt idx="12">
                  <c:v>1993</c:v>
                </c:pt>
                <c:pt idx="13">
                  <c:v>1994</c:v>
                </c:pt>
                <c:pt idx="14">
                  <c:v>1995</c:v>
                </c:pt>
                <c:pt idx="15">
                  <c:v>1996</c:v>
                </c:pt>
                <c:pt idx="16">
                  <c:v>1997</c:v>
                </c:pt>
                <c:pt idx="17">
                  <c:v>1998</c:v>
                </c:pt>
                <c:pt idx="18">
                  <c:v>1999</c:v>
                </c:pt>
                <c:pt idx="19">
                  <c:v>2000</c:v>
                </c:pt>
                <c:pt idx="20">
                  <c:v>2001</c:v>
                </c:pt>
                <c:pt idx="21">
                  <c:v>2002</c:v>
                </c:pt>
                <c:pt idx="22">
                  <c:v>2003</c:v>
                </c:pt>
                <c:pt idx="23">
                  <c:v>2004</c:v>
                </c:pt>
                <c:pt idx="24">
                  <c:v>2005</c:v>
                </c:pt>
              </c:numCache>
            </c:numRef>
          </c:cat>
          <c:val>
            <c:numRef>
              <c:f>toto!$O$2:$O$26</c:f>
              <c:numCache>
                <c:formatCode>General</c:formatCode>
                <c:ptCount val="25"/>
                <c:pt idx="0">
                  <c:v>59</c:v>
                </c:pt>
                <c:pt idx="1">
                  <c:v>111</c:v>
                </c:pt>
                <c:pt idx="2">
                  <c:v>0</c:v>
                </c:pt>
                <c:pt idx="3">
                  <c:v>160</c:v>
                </c:pt>
                <c:pt idx="4">
                  <c:v>328</c:v>
                </c:pt>
                <c:pt idx="5">
                  <c:v>150</c:v>
                </c:pt>
                <c:pt idx="6">
                  <c:v>142</c:v>
                </c:pt>
                <c:pt idx="7">
                  <c:v>203</c:v>
                </c:pt>
                <c:pt idx="8">
                  <c:v>545</c:v>
                </c:pt>
                <c:pt idx="9">
                  <c:v>746</c:v>
                </c:pt>
                <c:pt idx="10">
                  <c:v>941</c:v>
                </c:pt>
                <c:pt idx="11">
                  <c:v>1774</c:v>
                </c:pt>
                <c:pt idx="12">
                  <c:v>874</c:v>
                </c:pt>
                <c:pt idx="13">
                  <c:v>2471</c:v>
                </c:pt>
                <c:pt idx="14">
                  <c:v>2500</c:v>
                </c:pt>
                <c:pt idx="15">
                  <c:v>775</c:v>
                </c:pt>
                <c:pt idx="16">
                  <c:v>1092</c:v>
                </c:pt>
                <c:pt idx="17">
                  <c:v>2442</c:v>
                </c:pt>
                <c:pt idx="18">
                  <c:v>2365</c:v>
                </c:pt>
                <c:pt idx="19">
                  <c:v>2224</c:v>
                </c:pt>
                <c:pt idx="20">
                  <c:v>853</c:v>
                </c:pt>
                <c:pt idx="21">
                  <c:v>747</c:v>
                </c:pt>
                <c:pt idx="22">
                  <c:v>667</c:v>
                </c:pt>
                <c:pt idx="23">
                  <c:v>772</c:v>
                </c:pt>
                <c:pt idx="24">
                  <c:v>450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02179104"/>
        <c:axId val="402179648"/>
      </c:barChart>
      <c:catAx>
        <c:axId val="402179104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crossAx val="402179648"/>
        <c:crosses val="autoZero"/>
        <c:auto val="1"/>
        <c:lblAlgn val="ctr"/>
        <c:lblOffset val="100"/>
        <c:noMultiLvlLbl val="0"/>
      </c:catAx>
      <c:valAx>
        <c:axId val="402179648"/>
        <c:scaling>
          <c:orientation val="minMax"/>
        </c:scaling>
        <c:delete val="0"/>
        <c:axPos val="t"/>
        <c:majorGridlines/>
        <c:numFmt formatCode="General" sourceLinked="1"/>
        <c:majorTickMark val="out"/>
        <c:minorTickMark val="none"/>
        <c:tickLblPos val="nextTo"/>
        <c:crossAx val="4021791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With assimilation</c:v>
                </c:pt>
              </c:strCache>
            </c:strRef>
          </c:tx>
          <c:invertIfNegative val="0"/>
          <c:cat>
            <c:strRef>
              <c:f>Feuil1!$A$2:$A$7</c:f>
              <c:strCache>
                <c:ptCount val="6"/>
                <c:pt idx="0">
                  <c:v>Southern Ocean</c:v>
                </c:pt>
                <c:pt idx="1">
                  <c:v>Amundsen and 
Bellingshausen seas</c:v>
                </c:pt>
                <c:pt idx="2">
                  <c:v>Ross Sea</c:v>
                </c:pt>
                <c:pt idx="3">
                  <c:v>Pacific Ocean</c:v>
                </c:pt>
                <c:pt idx="4">
                  <c:v>Indian Ocean</c:v>
                </c:pt>
                <c:pt idx="5">
                  <c:v>Weddell Sea</c:v>
                </c:pt>
              </c:strCache>
            </c:strRef>
          </c:cat>
          <c:val>
            <c:numRef>
              <c:f>Feuil1!$B$2:$B$7</c:f>
              <c:numCache>
                <c:formatCode>General</c:formatCode>
                <c:ptCount val="6"/>
                <c:pt idx="0">
                  <c:v>24</c:v>
                </c:pt>
                <c:pt idx="1">
                  <c:v>17</c:v>
                </c:pt>
                <c:pt idx="2">
                  <c:v>31</c:v>
                </c:pt>
                <c:pt idx="3">
                  <c:v>30</c:v>
                </c:pt>
                <c:pt idx="4">
                  <c:v>17</c:v>
                </c:pt>
                <c:pt idx="5">
                  <c:v>23</c:v>
                </c:pt>
              </c:numCache>
            </c:numRef>
          </c:val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Without assimilation</c:v>
                </c:pt>
              </c:strCache>
            </c:strRef>
          </c:tx>
          <c:invertIfNegative val="0"/>
          <c:cat>
            <c:strRef>
              <c:f>Feuil1!$A$2:$A$7</c:f>
              <c:strCache>
                <c:ptCount val="6"/>
                <c:pt idx="0">
                  <c:v>Southern Ocean</c:v>
                </c:pt>
                <c:pt idx="1">
                  <c:v>Amundsen and 
Bellingshausen seas</c:v>
                </c:pt>
                <c:pt idx="2">
                  <c:v>Ross Sea</c:v>
                </c:pt>
                <c:pt idx="3">
                  <c:v>Pacific Ocean</c:v>
                </c:pt>
                <c:pt idx="4">
                  <c:v>Indian Ocean</c:v>
                </c:pt>
                <c:pt idx="5">
                  <c:v>Weddell Sea</c:v>
                </c:pt>
              </c:strCache>
            </c:strRef>
          </c:cat>
          <c:val>
            <c:numRef>
              <c:f>Feuil1!$C$2:$C$7</c:f>
              <c:numCache>
                <c:formatCode>General</c:formatCode>
                <c:ptCount val="6"/>
                <c:pt idx="0">
                  <c:v>30</c:v>
                </c:pt>
                <c:pt idx="1">
                  <c:v>26</c:v>
                </c:pt>
                <c:pt idx="2">
                  <c:v>35</c:v>
                </c:pt>
                <c:pt idx="3">
                  <c:v>38</c:v>
                </c:pt>
                <c:pt idx="4">
                  <c:v>21</c:v>
                </c:pt>
                <c:pt idx="5">
                  <c:v>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47807216"/>
        <c:axId val="156005312"/>
      </c:barChart>
      <c:catAx>
        <c:axId val="44780721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56005312"/>
        <c:crosses val="autoZero"/>
        <c:auto val="1"/>
        <c:lblAlgn val="ctr"/>
        <c:lblOffset val="100"/>
        <c:noMultiLvlLbl val="0"/>
      </c:catAx>
      <c:valAx>
        <c:axId val="15600531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4478072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 baseline="0">
          <a:latin typeface="Arial" pitchFamily="34" charset="0"/>
        </a:defRPr>
      </a:pPr>
      <a:endParaRPr lang="fr-FR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031CD59B-1757-4DC0-93BF-0EA639242C15}" type="datetimeFigureOut">
              <a:rPr lang="es-ES" altLang="fr-FR"/>
              <a:pPr/>
              <a:t>23/03/2016</a:t>
            </a:fld>
            <a:endParaRPr lang="es-ES" alt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A0BDEE04-3D83-48EF-8D4F-DDAC2B93C02A}" type="slidenum">
              <a:rPr lang="es-ES" altLang="fr-FR"/>
              <a:pPr/>
              <a:t>‹N°›</a:t>
            </a:fld>
            <a:endParaRPr lang="es-ES" altLang="fr-FR"/>
          </a:p>
        </p:txBody>
      </p:sp>
    </p:spTree>
    <p:extLst>
      <p:ext uri="{BB962C8B-B14F-4D97-AF65-F5344CB8AC3E}">
        <p14:creationId xmlns:p14="http://schemas.microsoft.com/office/powerpoint/2010/main" val="27976337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4FE11A5C-BC4C-4E87-AC23-DC9458AAE265}" type="datetimeFigureOut">
              <a:rPr lang="es-ES" altLang="fr-FR"/>
              <a:pPr/>
              <a:t>23/03/2016</a:t>
            </a:fld>
            <a:endParaRPr lang="es-ES" alt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s-E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6B8E54DF-4183-43A8-ACFD-9AA41EE5EBC5}" type="slidenum">
              <a:rPr lang="es-ES" altLang="fr-FR"/>
              <a:pPr/>
              <a:t>‹N°›</a:t>
            </a:fld>
            <a:endParaRPr lang="es-ES" altLang="fr-FR"/>
          </a:p>
        </p:txBody>
      </p:sp>
    </p:spTree>
    <p:extLst>
      <p:ext uri="{BB962C8B-B14F-4D97-AF65-F5344CB8AC3E}">
        <p14:creationId xmlns:p14="http://schemas.microsoft.com/office/powerpoint/2010/main" val="568440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baseline="0" dirty="0" smtClean="0"/>
              <a:t>… by </a:t>
            </a:r>
            <a:r>
              <a:rPr lang="fr-BE" baseline="0" dirty="0" err="1" smtClean="0"/>
              <a:t>correcting</a:t>
            </a:r>
            <a:r>
              <a:rPr lang="fr-BE" baseline="0" dirty="0" smtClean="0"/>
              <a:t> the model </a:t>
            </a:r>
            <a:r>
              <a:rPr lang="fr-BE" baseline="0" dirty="0" err="1" smtClean="0"/>
              <a:t>forecasts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every</a:t>
            </a:r>
            <a:r>
              <a:rPr lang="fr-BE" baseline="0" dirty="0" smtClean="0"/>
              <a:t> </a:t>
            </a:r>
            <a:r>
              <a:rPr lang="fr-BE" baseline="0" dirty="0" err="1" smtClean="0"/>
              <a:t>day</a:t>
            </a:r>
            <a:r>
              <a:rPr lang="fr-BE" baseline="0" dirty="0" smtClean="0"/>
              <a:t> </a:t>
            </a:r>
            <a:r>
              <a:rPr lang="fr-BE" baseline="0" dirty="0" err="1" smtClean="0"/>
              <a:t>according</a:t>
            </a:r>
            <a:r>
              <a:rPr lang="fr-BE" baseline="0" dirty="0" smtClean="0"/>
              <a:t> to the </a:t>
            </a:r>
            <a:r>
              <a:rPr lang="fr-BE" baseline="0" dirty="0" err="1" smtClean="0"/>
              <a:t>mismatch</a:t>
            </a:r>
            <a:r>
              <a:rPr lang="fr-BE" baseline="0" dirty="0" smtClean="0"/>
              <a:t> </a:t>
            </a:r>
            <a:r>
              <a:rPr lang="fr-BE" baseline="0" dirty="0" err="1" smtClean="0"/>
              <a:t>between</a:t>
            </a:r>
            <a:r>
              <a:rPr lang="fr-BE" baseline="0" dirty="0" smtClean="0"/>
              <a:t> </a:t>
            </a:r>
            <a:r>
              <a:rPr lang="fr-BE" baseline="0" dirty="0" err="1" smtClean="0"/>
              <a:t>observed</a:t>
            </a:r>
            <a:r>
              <a:rPr lang="fr-BE" baseline="0" dirty="0" smtClean="0"/>
              <a:t> and </a:t>
            </a:r>
            <a:r>
              <a:rPr lang="fr-BE" baseline="0" dirty="0" err="1" smtClean="0"/>
              <a:t>simulated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ice</a:t>
            </a:r>
            <a:r>
              <a:rPr lang="fr-BE" baseline="0" dirty="0" smtClean="0"/>
              <a:t> concentration.</a:t>
            </a:r>
          </a:p>
          <a:p>
            <a:endParaRPr lang="fr-BE" baseline="0" dirty="0" smtClean="0"/>
          </a:p>
          <a:p>
            <a:r>
              <a:rPr lang="fr-BE" baseline="0" dirty="0" smtClean="0"/>
              <a:t>The </a:t>
            </a:r>
            <a:r>
              <a:rPr lang="fr-BE" baseline="0" dirty="0" err="1" smtClean="0"/>
              <a:t>whole</a:t>
            </a:r>
            <a:r>
              <a:rPr lang="fr-BE" baseline="0" dirty="0" smtClean="0"/>
              <a:t> point </a:t>
            </a:r>
            <a:r>
              <a:rPr lang="fr-BE" baseline="0" dirty="0" err="1" smtClean="0"/>
              <a:t>is</a:t>
            </a:r>
            <a:r>
              <a:rPr lang="fr-BE" baseline="0" dirty="0" smtClean="0"/>
              <a:t> to know how large the correction </a:t>
            </a:r>
            <a:r>
              <a:rPr lang="fr-BE" baseline="0" dirty="0" err="1" smtClean="0"/>
              <a:t>should</a:t>
            </a:r>
            <a:r>
              <a:rPr lang="fr-BE" baseline="0" dirty="0" smtClean="0"/>
              <a:t> </a:t>
            </a:r>
            <a:r>
              <a:rPr lang="fr-BE" baseline="0" dirty="0" err="1" smtClean="0"/>
              <a:t>be</a:t>
            </a:r>
            <a:r>
              <a:rPr lang="fr-BE" baseline="0" dirty="0" smtClean="0"/>
              <a:t>, and </a:t>
            </a:r>
            <a:r>
              <a:rPr lang="fr-BE" baseline="0" dirty="0" err="1" smtClean="0"/>
              <a:t>this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prescribed</a:t>
            </a:r>
            <a:r>
              <a:rPr lang="fr-BE" baseline="0" dirty="0" smtClean="0"/>
              <a:t> in the </a:t>
            </a:r>
            <a:r>
              <a:rPr lang="fr-BE" baseline="0" dirty="0" err="1" smtClean="0"/>
              <a:t>Kalman</a:t>
            </a:r>
            <a:r>
              <a:rPr lang="fr-BE" baseline="0" dirty="0" smtClean="0"/>
              <a:t> gain K </a:t>
            </a:r>
            <a:r>
              <a:rPr lang="fr-BE" baseline="0" dirty="0" err="1" smtClean="0"/>
              <a:t>here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according</a:t>
            </a:r>
            <a:r>
              <a:rPr lang="fr-BE" baseline="0" dirty="0" smtClean="0"/>
              <a:t> to the ensemble </a:t>
            </a:r>
            <a:r>
              <a:rPr lang="fr-BE" baseline="0" dirty="0" err="1" smtClean="0"/>
              <a:t>Kalman</a:t>
            </a:r>
            <a:r>
              <a:rPr lang="fr-BE" baseline="0" dirty="0" smtClean="0"/>
              <a:t> </a:t>
            </a:r>
            <a:r>
              <a:rPr lang="fr-BE" baseline="0" dirty="0" err="1" smtClean="0"/>
              <a:t>filter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theory</a:t>
            </a:r>
            <a:r>
              <a:rPr lang="fr-BE" baseline="0" dirty="0" smtClean="0"/>
              <a:t>. In short, </a:t>
            </a:r>
            <a:r>
              <a:rPr lang="fr-BE" baseline="0" dirty="0" err="1" smtClean="0"/>
              <a:t>this</a:t>
            </a:r>
            <a:r>
              <a:rPr lang="fr-BE" baseline="0" dirty="0" smtClean="0"/>
              <a:t> gain </a:t>
            </a:r>
            <a:r>
              <a:rPr lang="fr-BE" baseline="0" dirty="0" err="1" smtClean="0"/>
              <a:t>will</a:t>
            </a:r>
            <a:r>
              <a:rPr lang="fr-BE" baseline="0" dirty="0" smtClean="0"/>
              <a:t> </a:t>
            </a:r>
            <a:r>
              <a:rPr lang="fr-BE" baseline="0" dirty="0" err="1" smtClean="0"/>
              <a:t>be</a:t>
            </a:r>
            <a:r>
              <a:rPr lang="fr-BE" baseline="0" dirty="0" smtClean="0"/>
              <a:t> large if </a:t>
            </a:r>
            <a:r>
              <a:rPr lang="fr-BE" baseline="0" dirty="0" err="1" smtClean="0"/>
              <a:t>either</a:t>
            </a:r>
            <a:r>
              <a:rPr lang="fr-BE" baseline="0" dirty="0" smtClean="0"/>
              <a:t> the </a:t>
            </a:r>
            <a:r>
              <a:rPr lang="fr-BE" baseline="0" dirty="0" err="1" smtClean="0"/>
              <a:t>uncertainty</a:t>
            </a:r>
            <a:r>
              <a:rPr lang="fr-BE" baseline="0" dirty="0" smtClean="0"/>
              <a:t> about the model </a:t>
            </a:r>
            <a:r>
              <a:rPr lang="fr-BE" baseline="0" dirty="0" err="1" smtClean="0"/>
              <a:t>is</a:t>
            </a:r>
            <a:r>
              <a:rPr lang="fr-BE" baseline="0" dirty="0" smtClean="0"/>
              <a:t> large, or the </a:t>
            </a:r>
            <a:r>
              <a:rPr lang="fr-BE" baseline="0" dirty="0" err="1" smtClean="0"/>
              <a:t>uncertainty</a:t>
            </a:r>
            <a:r>
              <a:rPr lang="fr-BE" baseline="0" dirty="0" smtClean="0"/>
              <a:t> about observations </a:t>
            </a:r>
            <a:r>
              <a:rPr lang="fr-BE" baseline="0" dirty="0" err="1" smtClean="0"/>
              <a:t>is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low</a:t>
            </a:r>
            <a:r>
              <a:rPr lang="fr-BE" baseline="0" dirty="0" smtClean="0"/>
              <a:t>. To figure out </a:t>
            </a:r>
            <a:r>
              <a:rPr lang="fr-BE" baseline="0" dirty="0" err="1" smtClean="0"/>
              <a:t>what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is</a:t>
            </a:r>
            <a:r>
              <a:rPr lang="fr-BE" baseline="0" dirty="0" smtClean="0"/>
              <a:t> the </a:t>
            </a:r>
            <a:r>
              <a:rPr lang="fr-BE" baseline="0" dirty="0" err="1" smtClean="0"/>
              <a:t>uncertainty</a:t>
            </a:r>
            <a:r>
              <a:rPr lang="fr-BE" baseline="0" dirty="0" smtClean="0"/>
              <a:t> in </a:t>
            </a:r>
            <a:r>
              <a:rPr lang="fr-BE" baseline="0" dirty="0" err="1" smtClean="0"/>
              <a:t>our</a:t>
            </a:r>
            <a:r>
              <a:rPr lang="fr-BE" baseline="0" dirty="0" smtClean="0"/>
              <a:t> model, </a:t>
            </a:r>
            <a:r>
              <a:rPr lang="fr-BE" baseline="0" dirty="0" err="1" smtClean="0"/>
              <a:t>we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run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it</a:t>
            </a:r>
            <a:r>
              <a:rPr lang="fr-BE" baseline="0" dirty="0" smtClean="0"/>
              <a:t> 25 times by </a:t>
            </a:r>
            <a:r>
              <a:rPr lang="fr-BE" baseline="0" dirty="0" err="1" smtClean="0"/>
              <a:t>perturbing</a:t>
            </a:r>
            <a:r>
              <a:rPr lang="fr-BE" baseline="0" dirty="0" smtClean="0"/>
              <a:t> the </a:t>
            </a:r>
            <a:r>
              <a:rPr lang="fr-BE" baseline="0" dirty="0" err="1" smtClean="0"/>
              <a:t>wind</a:t>
            </a:r>
            <a:r>
              <a:rPr lang="fr-BE" baseline="0" dirty="0" smtClean="0"/>
              <a:t> forcing </a:t>
            </a:r>
            <a:r>
              <a:rPr lang="fr-BE" baseline="0" dirty="0" err="1" smtClean="0"/>
              <a:t>so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the 25 </a:t>
            </a:r>
            <a:r>
              <a:rPr lang="fr-BE" baseline="0" dirty="0" err="1" smtClean="0"/>
              <a:t>forecasts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sample</a:t>
            </a:r>
            <a:r>
              <a:rPr lang="fr-BE" baseline="0" dirty="0" smtClean="0"/>
              <a:t> a good </a:t>
            </a:r>
            <a:r>
              <a:rPr lang="fr-BE" baseline="0" dirty="0" err="1" smtClean="0"/>
              <a:t>region</a:t>
            </a:r>
            <a:r>
              <a:rPr lang="fr-BE" baseline="0" dirty="0" smtClean="0"/>
              <a:t> of the </a:t>
            </a:r>
            <a:r>
              <a:rPr lang="fr-BE" baseline="0" dirty="0" err="1" smtClean="0"/>
              <a:t>possibilities</a:t>
            </a:r>
            <a:r>
              <a:rPr lang="fr-BE" baseline="0" dirty="0" smtClean="0"/>
              <a:t> of the model.</a:t>
            </a:r>
          </a:p>
          <a:p>
            <a:endParaRPr lang="fr-BE" baseline="0" dirty="0" smtClean="0"/>
          </a:p>
          <a:p>
            <a:r>
              <a:rPr lang="fr-BE" baseline="0" dirty="0" smtClean="0"/>
              <a:t>So </a:t>
            </a:r>
            <a:r>
              <a:rPr lang="fr-BE" baseline="0" dirty="0" err="1" smtClean="0"/>
              <a:t>we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work</a:t>
            </a:r>
            <a:r>
              <a:rPr lang="fr-BE" baseline="0" dirty="0" smtClean="0"/>
              <a:t> in </a:t>
            </a:r>
            <a:r>
              <a:rPr lang="fr-BE" baseline="0" dirty="0" err="1" smtClean="0"/>
              <a:t>two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steps</a:t>
            </a:r>
            <a:r>
              <a:rPr lang="fr-BE" baseline="0" dirty="0" smtClean="0"/>
              <a:t>: first </a:t>
            </a:r>
            <a:r>
              <a:rPr lang="fr-BE" baseline="0" dirty="0" err="1" smtClean="0"/>
              <a:t>we</a:t>
            </a:r>
            <a:r>
              <a:rPr lang="fr-BE" baseline="0" dirty="0" smtClean="0"/>
              <a:t> move 25 ensemble </a:t>
            </a:r>
            <a:r>
              <a:rPr lang="fr-BE" baseline="0" dirty="0" err="1" smtClean="0"/>
              <a:t>members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forward</a:t>
            </a:r>
            <a:r>
              <a:rPr lang="fr-BE" baseline="0" dirty="0" smtClean="0"/>
              <a:t>, </a:t>
            </a:r>
            <a:r>
              <a:rPr lang="fr-BE" baseline="0" dirty="0" err="1" smtClean="0"/>
              <a:t>from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there</a:t>
            </a:r>
            <a:r>
              <a:rPr lang="fr-BE" baseline="0" dirty="0" smtClean="0"/>
              <a:t> to </a:t>
            </a:r>
            <a:r>
              <a:rPr lang="fr-BE" baseline="0" dirty="0" err="1" smtClean="0"/>
              <a:t>there</a:t>
            </a:r>
            <a:r>
              <a:rPr lang="fr-BE" baseline="0" dirty="0" smtClean="0"/>
              <a:t>, and </a:t>
            </a:r>
            <a:r>
              <a:rPr lang="fr-BE" baseline="0" dirty="0" err="1" smtClean="0"/>
              <a:t>then</a:t>
            </a:r>
            <a:r>
              <a:rPr lang="fr-BE" baseline="0" dirty="0" smtClean="0"/>
              <a:t> </a:t>
            </a:r>
            <a:r>
              <a:rPr lang="fr-BE" baseline="0" dirty="0" err="1" smtClean="0"/>
              <a:t>we</a:t>
            </a:r>
            <a:r>
              <a:rPr lang="fr-BE" baseline="0" dirty="0" smtClean="0"/>
              <a:t> correct </a:t>
            </a:r>
            <a:r>
              <a:rPr lang="fr-BE" baseline="0" dirty="0" err="1" smtClean="0"/>
              <a:t>each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these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members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using</a:t>
            </a:r>
            <a:r>
              <a:rPr lang="fr-BE" baseline="0" dirty="0" smtClean="0"/>
              <a:t> information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we</a:t>
            </a:r>
            <a:r>
              <a:rPr lang="fr-BE" baseline="0" dirty="0" smtClean="0"/>
              <a:t> have about </a:t>
            </a:r>
            <a:r>
              <a:rPr lang="fr-BE" baseline="0" dirty="0" err="1" smtClean="0"/>
              <a:t>sea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ice</a:t>
            </a:r>
            <a:r>
              <a:rPr lang="fr-BE" baseline="0" dirty="0" smtClean="0"/>
              <a:t> concentration. And </a:t>
            </a:r>
            <a:r>
              <a:rPr lang="fr-BE" baseline="0" dirty="0" err="1" smtClean="0"/>
              <a:t>so</a:t>
            </a:r>
            <a:r>
              <a:rPr lang="fr-BE" baseline="0" dirty="0" smtClean="0"/>
              <a:t> </a:t>
            </a:r>
            <a:r>
              <a:rPr lang="fr-BE" baseline="0" dirty="0" err="1" smtClean="0"/>
              <a:t>forth</a:t>
            </a:r>
            <a:r>
              <a:rPr lang="fr-BE" baseline="0" dirty="0" smtClean="0"/>
              <a:t>.</a:t>
            </a:r>
          </a:p>
          <a:p>
            <a:endParaRPr lang="fr-BE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DF0C5-B792-4607-A9FA-8ADB773CC8CD}" type="slidenum">
              <a:rPr lang="fr-BE" smtClean="0"/>
              <a:pPr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32293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baseline="0" dirty="0" smtClean="0"/>
              <a:t>… but I </a:t>
            </a:r>
            <a:r>
              <a:rPr lang="fr-BE" baseline="0" dirty="0" err="1" smtClean="0"/>
              <a:t>think</a:t>
            </a:r>
            <a:r>
              <a:rPr lang="fr-BE" baseline="0" dirty="0" smtClean="0"/>
              <a:t> </a:t>
            </a:r>
            <a:r>
              <a:rPr lang="fr-BE" baseline="0" dirty="0" err="1" smtClean="0"/>
              <a:t>really</a:t>
            </a:r>
            <a:r>
              <a:rPr lang="fr-BE" baseline="0" dirty="0" smtClean="0"/>
              <a:t> </a:t>
            </a:r>
            <a:r>
              <a:rPr lang="fr-BE" baseline="0" dirty="0" err="1" smtClean="0"/>
              <a:t>much</a:t>
            </a:r>
            <a:r>
              <a:rPr lang="fr-BE" baseline="0" dirty="0" smtClean="0"/>
              <a:t> more </a:t>
            </a:r>
            <a:r>
              <a:rPr lang="fr-BE" baseline="0" dirty="0" err="1" smtClean="0"/>
              <a:t>interesting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is</a:t>
            </a:r>
            <a:r>
              <a:rPr lang="fr-BE" baseline="0" dirty="0" smtClean="0"/>
              <a:t> to </a:t>
            </a:r>
            <a:r>
              <a:rPr lang="fr-BE" baseline="0" dirty="0" err="1" smtClean="0"/>
              <a:t>realize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even</a:t>
            </a:r>
            <a:r>
              <a:rPr lang="fr-BE" baseline="0" dirty="0" smtClean="0"/>
              <a:t> if </a:t>
            </a:r>
            <a:r>
              <a:rPr lang="fr-BE" baseline="0" dirty="0" err="1" smtClean="0"/>
              <a:t>we</a:t>
            </a:r>
            <a:r>
              <a:rPr lang="fr-BE" baseline="0" dirty="0" smtClean="0"/>
              <a:t> do not </a:t>
            </a:r>
            <a:r>
              <a:rPr lang="fr-BE" baseline="0" dirty="0" err="1" smtClean="0"/>
              <a:t>assimilate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it</a:t>
            </a:r>
            <a:r>
              <a:rPr lang="fr-BE" baseline="0" dirty="0" smtClean="0"/>
              <a:t>, the </a:t>
            </a:r>
            <a:r>
              <a:rPr lang="fr-BE" baseline="0" dirty="0" err="1" smtClean="0"/>
              <a:t>simulated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ice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thickness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systematically</a:t>
            </a:r>
            <a:r>
              <a:rPr lang="fr-BE" baseline="0" dirty="0" smtClean="0"/>
              <a:t> </a:t>
            </a:r>
            <a:r>
              <a:rPr lang="fr-BE" baseline="0" dirty="0" err="1" smtClean="0"/>
              <a:t>better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simulated</a:t>
            </a:r>
            <a:r>
              <a:rPr lang="fr-BE" baseline="0" dirty="0" smtClean="0"/>
              <a:t> in </a:t>
            </a:r>
            <a:r>
              <a:rPr lang="fr-BE" b="1" baseline="0" dirty="0" smtClean="0"/>
              <a:t>e-</a:t>
            </a:r>
            <a:r>
              <a:rPr lang="fr-BE" b="1" baseline="0" dirty="0" err="1" smtClean="0"/>
              <a:t>very</a:t>
            </a:r>
            <a:r>
              <a:rPr lang="fr-BE" b="1" baseline="0" dirty="0" smtClean="0"/>
              <a:t> </a:t>
            </a:r>
            <a:r>
              <a:rPr lang="fr-BE" b="1" baseline="0" dirty="0" err="1" smtClean="0"/>
              <a:t>sin-gle</a:t>
            </a:r>
            <a:r>
              <a:rPr lang="fr-BE" baseline="0" dirty="0" smtClean="0"/>
              <a:t>  </a:t>
            </a:r>
            <a:r>
              <a:rPr lang="fr-BE" baseline="0" dirty="0" err="1" smtClean="0"/>
              <a:t>region</a:t>
            </a:r>
            <a:r>
              <a:rPr lang="fr-BE" baseline="0" dirty="0" smtClean="0"/>
              <a:t> of the </a:t>
            </a:r>
            <a:r>
              <a:rPr lang="fr-BE" baseline="0" dirty="0" err="1" smtClean="0"/>
              <a:t>Southern</a:t>
            </a:r>
            <a:r>
              <a:rPr lang="fr-BE" baseline="0" dirty="0" smtClean="0"/>
              <a:t> </a:t>
            </a:r>
            <a:r>
              <a:rPr lang="fr-BE" baseline="0" dirty="0" err="1" smtClean="0"/>
              <a:t>Ocean</a:t>
            </a:r>
            <a:r>
              <a:rPr lang="fr-BE" baseline="0" dirty="0" smtClean="0"/>
              <a:t>, </a:t>
            </a:r>
            <a:r>
              <a:rPr lang="fr-BE" baseline="0" dirty="0" err="1" smtClean="0"/>
              <a:t>meaning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the updates in </a:t>
            </a:r>
            <a:r>
              <a:rPr lang="fr-BE" baseline="0" dirty="0" err="1" smtClean="0"/>
              <a:t>ice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thickness</a:t>
            </a:r>
            <a:r>
              <a:rPr lang="fr-BE" baseline="0" dirty="0" smtClean="0"/>
              <a:t> are </a:t>
            </a:r>
            <a:r>
              <a:rPr lang="fr-BE" baseline="0" dirty="0" err="1" smtClean="0"/>
              <a:t>definitely</a:t>
            </a:r>
            <a:r>
              <a:rPr lang="fr-BE" baseline="0" dirty="0" smtClean="0"/>
              <a:t> </a:t>
            </a:r>
            <a:r>
              <a:rPr lang="fr-BE" baseline="0" dirty="0" err="1" smtClean="0"/>
              <a:t>going</a:t>
            </a:r>
            <a:r>
              <a:rPr lang="fr-BE" baseline="0" dirty="0" smtClean="0"/>
              <a:t> in the right direction </a:t>
            </a:r>
            <a:r>
              <a:rPr lang="fr-BE" baseline="0" dirty="0" err="1" smtClean="0"/>
              <a:t>too</a:t>
            </a:r>
            <a:r>
              <a:rPr lang="fr-BE" baseline="0" dirty="0" smtClean="0"/>
              <a:t>. Of course the corrections are not </a:t>
            </a:r>
            <a:r>
              <a:rPr lang="fr-BE" baseline="0" dirty="0" err="1" smtClean="0"/>
              <a:t>perfect</a:t>
            </a:r>
            <a:r>
              <a:rPr lang="fr-BE" baseline="0" dirty="0" smtClean="0"/>
              <a:t>, </a:t>
            </a:r>
            <a:r>
              <a:rPr lang="fr-BE" baseline="0" dirty="0" err="1" smtClean="0"/>
              <a:t>because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we</a:t>
            </a:r>
            <a:r>
              <a:rPr lang="fr-BE" baseline="0" dirty="0" smtClean="0"/>
              <a:t> do not </a:t>
            </a:r>
            <a:r>
              <a:rPr lang="fr-BE" baseline="0" dirty="0" err="1" smtClean="0"/>
              <a:t>assimilate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ice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thickness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directly</a:t>
            </a:r>
            <a:r>
              <a:rPr lang="fr-BE" baseline="0" dirty="0" smtClean="0"/>
              <a:t>, and </a:t>
            </a:r>
            <a:r>
              <a:rPr lang="fr-BE" baseline="0" dirty="0" err="1" smtClean="0"/>
              <a:t>also</a:t>
            </a:r>
            <a:r>
              <a:rPr lang="fr-BE" baseline="0" dirty="0" smtClean="0"/>
              <a:t> </a:t>
            </a:r>
            <a:r>
              <a:rPr lang="fr-BE" baseline="0" dirty="0" err="1" smtClean="0"/>
              <a:t>probably</a:t>
            </a:r>
            <a:r>
              <a:rPr lang="fr-BE" baseline="0" dirty="0" smtClean="0"/>
              <a:t> </a:t>
            </a:r>
            <a:r>
              <a:rPr lang="fr-BE" baseline="0" dirty="0" err="1" smtClean="0"/>
              <a:t>because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there</a:t>
            </a:r>
            <a:r>
              <a:rPr lang="fr-BE" baseline="0" dirty="0" smtClean="0"/>
              <a:t> are </a:t>
            </a:r>
            <a:r>
              <a:rPr lang="fr-BE" baseline="0" dirty="0" err="1" smtClean="0"/>
              <a:t>biases</a:t>
            </a:r>
            <a:r>
              <a:rPr lang="fr-BE" baseline="0" dirty="0" smtClean="0"/>
              <a:t> in the observations </a:t>
            </a:r>
            <a:r>
              <a:rPr lang="fr-BE" baseline="0" dirty="0" err="1" smtClean="0"/>
              <a:t>themselves</a:t>
            </a:r>
            <a:r>
              <a:rPr lang="fr-BE" baseline="0" dirty="0" smtClean="0"/>
              <a:t>, but the </a:t>
            </a:r>
            <a:r>
              <a:rPr lang="fr-BE" baseline="0" dirty="0" err="1" smtClean="0"/>
              <a:t>whole</a:t>
            </a:r>
            <a:r>
              <a:rPr lang="fr-BE" baseline="0" dirty="0" smtClean="0"/>
              <a:t> point </a:t>
            </a:r>
            <a:r>
              <a:rPr lang="fr-BE" baseline="0" dirty="0" err="1" smtClean="0"/>
              <a:t>is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the </a:t>
            </a:r>
            <a:r>
              <a:rPr lang="fr-BE" baseline="0" dirty="0" err="1" smtClean="0"/>
              <a:t>improvement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systematic</a:t>
            </a:r>
            <a:r>
              <a:rPr lang="fr-BE" baseline="0" dirty="0" smtClean="0"/>
              <a:t> in the </a:t>
            </a:r>
            <a:r>
              <a:rPr lang="fr-BE" baseline="0" dirty="0" err="1" smtClean="0"/>
              <a:t>Southern</a:t>
            </a:r>
            <a:r>
              <a:rPr lang="fr-BE" baseline="0" dirty="0" smtClean="0"/>
              <a:t> </a:t>
            </a:r>
            <a:r>
              <a:rPr lang="fr-BE" baseline="0" dirty="0" err="1" smtClean="0"/>
              <a:t>Ocean</a:t>
            </a:r>
            <a:r>
              <a:rPr lang="fr-BE" baseline="0" dirty="0" smtClean="0"/>
              <a:t>.</a:t>
            </a:r>
          </a:p>
          <a:p>
            <a:endParaRPr lang="fr-BE" baseline="0" dirty="0"/>
          </a:p>
          <a:p>
            <a:endParaRPr lang="fr-BE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DF0C5-B792-4607-A9FA-8ADB773CC8CD}" type="slidenum">
              <a:rPr lang="fr-BE" smtClean="0"/>
              <a:pPr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88062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BE" baseline="0" dirty="0" err="1" smtClean="0"/>
              <a:t>Now</a:t>
            </a:r>
            <a:r>
              <a:rPr lang="fr-BE" baseline="0" dirty="0" smtClean="0"/>
              <a:t> the million dollar question </a:t>
            </a:r>
            <a:r>
              <a:rPr lang="fr-BE" baseline="0" dirty="0" err="1" smtClean="0"/>
              <a:t>is</a:t>
            </a:r>
            <a:r>
              <a:rPr lang="fr-BE" baseline="0" dirty="0" smtClean="0"/>
              <a:t>, </a:t>
            </a:r>
            <a:r>
              <a:rPr lang="fr-BE" baseline="0" dirty="0" err="1" smtClean="0"/>
              <a:t>why</a:t>
            </a:r>
            <a:r>
              <a:rPr lang="fr-BE" baseline="0" dirty="0" smtClean="0"/>
              <a:t> do </a:t>
            </a:r>
            <a:r>
              <a:rPr lang="fr-BE" baseline="0" dirty="0" err="1" smtClean="0"/>
              <a:t>we</a:t>
            </a:r>
            <a:r>
              <a:rPr lang="fr-BE" baseline="0" dirty="0" smtClean="0"/>
              <a:t> have </a:t>
            </a:r>
            <a:r>
              <a:rPr lang="fr-BE" baseline="0" dirty="0" err="1" smtClean="0"/>
              <a:t>such</a:t>
            </a:r>
            <a:r>
              <a:rPr lang="fr-BE" baseline="0" dirty="0" smtClean="0"/>
              <a:t> an </a:t>
            </a:r>
            <a:r>
              <a:rPr lang="fr-BE" baseline="0" dirty="0" err="1" smtClean="0"/>
              <a:t>increase</a:t>
            </a:r>
            <a:r>
              <a:rPr lang="fr-BE" baseline="0" dirty="0" smtClean="0"/>
              <a:t> in </a:t>
            </a:r>
            <a:r>
              <a:rPr lang="fr-BE" baseline="0" dirty="0" err="1" smtClean="0"/>
              <a:t>ice</a:t>
            </a:r>
            <a:r>
              <a:rPr lang="fr-BE" baseline="0" dirty="0" smtClean="0"/>
              <a:t> volume ? </a:t>
            </a:r>
            <a:r>
              <a:rPr lang="fr-BE" baseline="0" dirty="0" err="1" smtClean="0"/>
              <a:t>Well</a:t>
            </a:r>
            <a:r>
              <a:rPr lang="fr-BE" baseline="0" dirty="0" smtClean="0"/>
              <a:t> I </a:t>
            </a:r>
            <a:r>
              <a:rPr lang="fr-BE" baseline="0" dirty="0" err="1" smtClean="0"/>
              <a:t>simply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think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is</a:t>
            </a:r>
            <a:r>
              <a:rPr lang="fr-BE" baseline="0" dirty="0" smtClean="0"/>
              <a:t> impossible to </a:t>
            </a:r>
            <a:r>
              <a:rPr lang="fr-BE" baseline="0" dirty="0" err="1" smtClean="0"/>
              <a:t>find</a:t>
            </a:r>
            <a:r>
              <a:rPr lang="fr-BE" baseline="0" dirty="0" smtClean="0"/>
              <a:t> a simple and unique </a:t>
            </a:r>
            <a:r>
              <a:rPr lang="fr-BE" baseline="0" dirty="0" err="1" smtClean="0"/>
              <a:t>explanation</a:t>
            </a:r>
            <a:r>
              <a:rPr lang="fr-BE" baseline="0" dirty="0" smtClean="0"/>
              <a:t> to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question, </a:t>
            </a:r>
            <a:r>
              <a:rPr lang="fr-BE" baseline="0" dirty="0" err="1" smtClean="0"/>
              <a:t>so</a:t>
            </a:r>
            <a:r>
              <a:rPr lang="fr-BE" baseline="0" dirty="0" smtClean="0"/>
              <a:t> I </a:t>
            </a:r>
            <a:r>
              <a:rPr lang="fr-BE" baseline="0" dirty="0" err="1" smtClean="0"/>
              <a:t>would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start</a:t>
            </a:r>
            <a:r>
              <a:rPr lang="fr-BE" baseline="0" dirty="0" smtClean="0"/>
              <a:t> by </a:t>
            </a:r>
            <a:r>
              <a:rPr lang="fr-BE" baseline="0" dirty="0" err="1" smtClean="0"/>
              <a:t>breaking</a:t>
            </a:r>
            <a:r>
              <a:rPr lang="fr-BE" baseline="0" dirty="0" smtClean="0"/>
              <a:t> down the </a:t>
            </a:r>
            <a:r>
              <a:rPr lang="fr-BE" baseline="0" dirty="0" err="1" smtClean="0"/>
              <a:t>problem</a:t>
            </a:r>
            <a:r>
              <a:rPr lang="fr-BE" baseline="0" dirty="0" smtClean="0"/>
              <a:t> to </a:t>
            </a:r>
            <a:r>
              <a:rPr lang="fr-BE" baseline="0" dirty="0" err="1" smtClean="0"/>
              <a:t>smaller</a:t>
            </a:r>
            <a:r>
              <a:rPr lang="fr-BE" baseline="0" dirty="0" smtClean="0"/>
              <a:t> </a:t>
            </a:r>
            <a:r>
              <a:rPr lang="fr-BE" baseline="0" dirty="0" err="1" smtClean="0"/>
              <a:t>pieces</a:t>
            </a:r>
            <a:r>
              <a:rPr lang="fr-BE" baseline="0" dirty="0" smtClean="0"/>
              <a:t>:</a:t>
            </a:r>
          </a:p>
          <a:p>
            <a:endParaRPr lang="fr-BE" baseline="0" dirty="0" smtClean="0"/>
          </a:p>
          <a:p>
            <a:r>
              <a:rPr lang="fr-BE" baseline="0" dirty="0" smtClean="0"/>
              <a:t>1) </a:t>
            </a:r>
            <a:r>
              <a:rPr lang="fr-BE" baseline="0" dirty="0" err="1" smtClean="0"/>
              <a:t>Ask</a:t>
            </a:r>
            <a:r>
              <a:rPr lang="fr-BE" baseline="0" dirty="0" smtClean="0"/>
              <a:t> the questions </a:t>
            </a:r>
            <a:r>
              <a:rPr lang="fr-BE" baseline="0" dirty="0" err="1" smtClean="0"/>
              <a:t>at</a:t>
            </a:r>
            <a:r>
              <a:rPr lang="fr-BE" baseline="0" dirty="0" smtClean="0"/>
              <a:t> the local </a:t>
            </a:r>
            <a:r>
              <a:rPr lang="fr-BE" baseline="0" dirty="0" err="1" smtClean="0"/>
              <a:t>scale</a:t>
            </a:r>
            <a:r>
              <a:rPr lang="fr-BE" baseline="0" dirty="0" smtClean="0"/>
              <a:t>: </a:t>
            </a:r>
            <a:r>
              <a:rPr lang="fr-BE" baseline="0" dirty="0" err="1" smtClean="0"/>
              <a:t>why</a:t>
            </a:r>
            <a:r>
              <a:rPr lang="fr-BE" baseline="0" dirty="0" smtClean="0"/>
              <a:t> do </a:t>
            </a:r>
            <a:r>
              <a:rPr lang="fr-BE" baseline="0" dirty="0" err="1" smtClean="0"/>
              <a:t>we</a:t>
            </a:r>
            <a:r>
              <a:rPr lang="fr-BE" baseline="0" dirty="0" smtClean="0"/>
              <a:t> have </a:t>
            </a:r>
            <a:r>
              <a:rPr lang="fr-BE" baseline="0" dirty="0" err="1" smtClean="0"/>
              <a:t>thicknening</a:t>
            </a:r>
            <a:r>
              <a:rPr lang="fr-BE" baseline="0" dirty="0" smtClean="0"/>
              <a:t> </a:t>
            </a:r>
            <a:r>
              <a:rPr lang="fr-BE" baseline="0" dirty="0" err="1" smtClean="0"/>
              <a:t>here</a:t>
            </a:r>
            <a:r>
              <a:rPr lang="fr-BE" baseline="0" dirty="0" smtClean="0"/>
              <a:t>, </a:t>
            </a:r>
            <a:r>
              <a:rPr lang="fr-BE" baseline="0" dirty="0" err="1" smtClean="0"/>
              <a:t>thinning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there</a:t>
            </a:r>
            <a:r>
              <a:rPr lang="fr-BE" baseline="0" dirty="0" smtClean="0"/>
              <a:t>?</a:t>
            </a:r>
          </a:p>
          <a:p>
            <a:r>
              <a:rPr lang="fr-BE" baseline="0" dirty="0" smtClean="0"/>
              <a:t>2) Are the changes in </a:t>
            </a:r>
            <a:r>
              <a:rPr lang="fr-BE" baseline="0" dirty="0" err="1" smtClean="0"/>
              <a:t>ice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thickness</a:t>
            </a:r>
            <a:r>
              <a:rPr lang="fr-BE" baseline="0" dirty="0" smtClean="0"/>
              <a:t> due to </a:t>
            </a:r>
            <a:r>
              <a:rPr lang="fr-BE" baseline="0" dirty="0" err="1" smtClean="0"/>
              <a:t>thermodynamics</a:t>
            </a:r>
            <a:r>
              <a:rPr lang="fr-BE" baseline="0" dirty="0" smtClean="0"/>
              <a:t>, or </a:t>
            </a:r>
            <a:r>
              <a:rPr lang="fr-BE" baseline="0" dirty="0" err="1" smtClean="0"/>
              <a:t>dynamics</a:t>
            </a:r>
            <a:r>
              <a:rPr lang="fr-BE" baseline="0" dirty="0" smtClean="0"/>
              <a:t> ?</a:t>
            </a:r>
          </a:p>
          <a:p>
            <a:endParaRPr lang="fr-BE" baseline="0" dirty="0" smtClean="0"/>
          </a:p>
          <a:p>
            <a:r>
              <a:rPr lang="fr-BE" baseline="0" dirty="0" smtClean="0"/>
              <a:t>The </a:t>
            </a:r>
            <a:r>
              <a:rPr lang="fr-BE" baseline="0" dirty="0" err="1" smtClean="0"/>
              <a:t>only</a:t>
            </a:r>
            <a:r>
              <a:rPr lang="fr-BE" baseline="0" dirty="0" smtClean="0"/>
              <a:t> </a:t>
            </a:r>
            <a:r>
              <a:rPr lang="fr-BE" baseline="0" dirty="0" err="1" smtClean="0"/>
              <a:t>other</a:t>
            </a:r>
            <a:r>
              <a:rPr lang="fr-BE" baseline="0" dirty="0" smtClean="0"/>
              <a:t> point of </a:t>
            </a:r>
            <a:r>
              <a:rPr lang="fr-BE" baseline="0" dirty="0" err="1" smtClean="0"/>
              <a:t>comparison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Arctic</a:t>
            </a:r>
            <a:r>
              <a:rPr lang="fr-BE" baseline="0" dirty="0" smtClean="0"/>
              <a:t>, </a:t>
            </a:r>
            <a:r>
              <a:rPr lang="fr-BE" baseline="0" dirty="0" err="1" smtClean="0"/>
              <a:t>where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probably</a:t>
            </a:r>
            <a:r>
              <a:rPr lang="fr-BE" baseline="0" dirty="0" smtClean="0"/>
              <a:t> more </a:t>
            </a:r>
            <a:r>
              <a:rPr lang="fr-BE" baseline="0" dirty="0" err="1" smtClean="0"/>
              <a:t>straightforward</a:t>
            </a:r>
            <a:r>
              <a:rPr lang="fr-BE" baseline="0" dirty="0" smtClean="0"/>
              <a:t> to </a:t>
            </a:r>
            <a:r>
              <a:rPr lang="fr-BE" baseline="0" dirty="0" err="1" smtClean="0"/>
              <a:t>explain</a:t>
            </a:r>
            <a:r>
              <a:rPr lang="fr-BE" baseline="0" dirty="0" smtClean="0"/>
              <a:t> the changes, </a:t>
            </a:r>
            <a:r>
              <a:rPr lang="fr-BE" baseline="0" dirty="0" err="1" smtClean="0"/>
              <a:t>so</a:t>
            </a:r>
            <a:r>
              <a:rPr lang="fr-BE" baseline="0" dirty="0" smtClean="0"/>
              <a:t> excuse me if </a:t>
            </a:r>
            <a:r>
              <a:rPr lang="fr-BE" baseline="0" dirty="0" err="1" smtClean="0"/>
              <a:t>I’m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too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speculative</a:t>
            </a:r>
            <a:r>
              <a:rPr lang="fr-BE" baseline="0" dirty="0" smtClean="0"/>
              <a:t>.</a:t>
            </a:r>
          </a:p>
          <a:p>
            <a:endParaRPr lang="fr-BE" baseline="0" dirty="0" smtClean="0"/>
          </a:p>
          <a:p>
            <a:r>
              <a:rPr lang="fr-BE" baseline="0" dirty="0" smtClean="0"/>
              <a:t>One </a:t>
            </a:r>
            <a:r>
              <a:rPr lang="fr-BE" baseline="0" dirty="0" err="1" smtClean="0"/>
              <a:t>possibility</a:t>
            </a:r>
            <a:r>
              <a:rPr lang="fr-BE" baseline="0" dirty="0" smtClean="0"/>
              <a:t> </a:t>
            </a:r>
            <a:r>
              <a:rPr lang="fr-BE" baseline="0" dirty="0" err="1" smtClean="0"/>
              <a:t>among</a:t>
            </a:r>
            <a:r>
              <a:rPr lang="fr-BE" baseline="0" dirty="0" smtClean="0"/>
              <a:t> a lot of </a:t>
            </a:r>
            <a:r>
              <a:rPr lang="fr-BE" baseline="0" dirty="0" err="1" smtClean="0"/>
              <a:t>explanations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for the last </a:t>
            </a:r>
            <a:r>
              <a:rPr lang="fr-BE" baseline="0" dirty="0" err="1" smtClean="0"/>
              <a:t>decades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we</a:t>
            </a:r>
            <a:r>
              <a:rPr lang="fr-BE" baseline="0" dirty="0" smtClean="0"/>
              <a:t> have </a:t>
            </a:r>
            <a:r>
              <a:rPr lang="fr-BE" baseline="0" dirty="0" err="1" smtClean="0"/>
              <a:t>observed</a:t>
            </a:r>
            <a:r>
              <a:rPr lang="fr-BE" baseline="0" dirty="0" smtClean="0"/>
              <a:t> a </a:t>
            </a:r>
            <a:r>
              <a:rPr lang="fr-BE" baseline="0" dirty="0" err="1" smtClean="0"/>
              <a:t>small</a:t>
            </a:r>
            <a:r>
              <a:rPr lang="fr-BE" baseline="0" dirty="0" smtClean="0"/>
              <a:t> shift of the </a:t>
            </a:r>
            <a:r>
              <a:rPr lang="fr-BE" baseline="0" dirty="0" err="1" smtClean="0"/>
              <a:t>Southern</a:t>
            </a:r>
            <a:r>
              <a:rPr lang="fr-BE" baseline="0" dirty="0" smtClean="0"/>
              <a:t> </a:t>
            </a:r>
            <a:r>
              <a:rPr lang="fr-BE" baseline="0" dirty="0" err="1" smtClean="0"/>
              <a:t>Annular</a:t>
            </a:r>
            <a:r>
              <a:rPr lang="fr-BE" baseline="0" dirty="0" smtClean="0"/>
              <a:t> Mode index to </a:t>
            </a:r>
            <a:r>
              <a:rPr lang="fr-BE" baseline="0" dirty="0" err="1" smtClean="0"/>
              <a:t>high</a:t>
            </a:r>
            <a:r>
              <a:rPr lang="fr-BE" baseline="0" dirty="0" smtClean="0"/>
              <a:t> </a:t>
            </a:r>
            <a:r>
              <a:rPr lang="fr-BE" baseline="0" dirty="0" err="1" smtClean="0"/>
              <a:t>polarities</a:t>
            </a:r>
            <a:r>
              <a:rPr lang="fr-BE" baseline="0" dirty="0" smtClean="0"/>
              <a:t>, </a:t>
            </a:r>
            <a:r>
              <a:rPr lang="fr-BE" baseline="0" dirty="0" err="1" smtClean="0"/>
              <a:t>with</a:t>
            </a:r>
            <a:r>
              <a:rPr lang="fr-BE" baseline="0" dirty="0" smtClean="0"/>
              <a:t> a </a:t>
            </a:r>
            <a:r>
              <a:rPr lang="fr-BE" baseline="0" dirty="0" err="1" smtClean="0"/>
              <a:t>deepening</a:t>
            </a:r>
            <a:r>
              <a:rPr lang="fr-BE" baseline="0" dirty="0" smtClean="0"/>
              <a:t> of the </a:t>
            </a:r>
            <a:r>
              <a:rPr lang="fr-BE" baseline="0" dirty="0" err="1" smtClean="0"/>
              <a:t>low</a:t>
            </a:r>
            <a:r>
              <a:rPr lang="fr-BE" baseline="0" dirty="0" smtClean="0"/>
              <a:t> pressure system </a:t>
            </a:r>
            <a:r>
              <a:rPr lang="fr-BE" baseline="0" dirty="0" err="1" smtClean="0"/>
              <a:t>here</a:t>
            </a:r>
            <a:r>
              <a:rPr lang="fr-BE" baseline="0" dirty="0" smtClean="0"/>
              <a:t> and </a:t>
            </a:r>
            <a:r>
              <a:rPr lang="fr-BE" baseline="0" dirty="0" err="1" smtClean="0"/>
              <a:t>unusually</a:t>
            </a:r>
            <a:r>
              <a:rPr lang="fr-BE" baseline="0" dirty="0" smtClean="0"/>
              <a:t> </a:t>
            </a:r>
            <a:r>
              <a:rPr lang="fr-BE" baseline="0" dirty="0" err="1" smtClean="0"/>
              <a:t>high</a:t>
            </a:r>
            <a:r>
              <a:rPr lang="fr-BE" baseline="0" dirty="0" smtClean="0"/>
              <a:t> air </a:t>
            </a:r>
            <a:r>
              <a:rPr lang="fr-BE" baseline="0" dirty="0" err="1" smtClean="0"/>
              <a:t>temperatures</a:t>
            </a:r>
            <a:r>
              <a:rPr lang="fr-BE" baseline="0" dirty="0" smtClean="0"/>
              <a:t> in </a:t>
            </a:r>
            <a:r>
              <a:rPr lang="fr-BE" baseline="0" dirty="0" err="1" smtClean="0"/>
              <a:t>west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Antarctica</a:t>
            </a:r>
            <a:r>
              <a:rPr lang="fr-BE" baseline="0" dirty="0" smtClean="0"/>
              <a:t>,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could</a:t>
            </a:r>
            <a:r>
              <a:rPr lang="fr-BE" baseline="0" dirty="0" smtClean="0"/>
              <a:t> </a:t>
            </a:r>
            <a:r>
              <a:rPr lang="fr-BE" baseline="0" dirty="0" err="1" smtClean="0"/>
              <a:t>explain</a:t>
            </a:r>
            <a:r>
              <a:rPr lang="fr-BE" baseline="0" dirty="0" smtClean="0"/>
              <a:t> a </a:t>
            </a:r>
            <a:r>
              <a:rPr lang="fr-BE" baseline="0" dirty="0" err="1" smtClean="0"/>
              <a:t>thermodynamic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thinning</a:t>
            </a:r>
            <a:r>
              <a:rPr lang="fr-BE" baseline="0" dirty="0" smtClean="0"/>
              <a:t> of the </a:t>
            </a:r>
            <a:r>
              <a:rPr lang="fr-BE" baseline="0" dirty="0" err="1" smtClean="0"/>
              <a:t>ice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there</a:t>
            </a:r>
            <a:r>
              <a:rPr lang="fr-BE" baseline="0" dirty="0" smtClean="0"/>
              <a:t>. But </a:t>
            </a:r>
            <a:r>
              <a:rPr lang="fr-BE" baseline="0" dirty="0" err="1" smtClean="0"/>
              <a:t>at</a:t>
            </a:r>
            <a:r>
              <a:rPr lang="fr-BE" baseline="0" dirty="0" smtClean="0"/>
              <a:t> the </a:t>
            </a:r>
            <a:r>
              <a:rPr lang="fr-BE" baseline="0" dirty="0" err="1" smtClean="0"/>
              <a:t>same</a:t>
            </a:r>
            <a:r>
              <a:rPr lang="fr-BE" baseline="0" dirty="0" smtClean="0"/>
              <a:t> time the </a:t>
            </a:r>
            <a:r>
              <a:rPr lang="fr-BE" baseline="0" dirty="0" err="1" smtClean="0"/>
              <a:t>winds</a:t>
            </a:r>
            <a:r>
              <a:rPr lang="fr-BE" baseline="0" dirty="0" smtClean="0"/>
              <a:t> have </a:t>
            </a:r>
            <a:r>
              <a:rPr lang="fr-BE" baseline="0" dirty="0" err="1" smtClean="0"/>
              <a:t>blown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stronger</a:t>
            </a:r>
            <a:r>
              <a:rPr lang="fr-BE" baseline="0" dirty="0" smtClean="0"/>
              <a:t> </a:t>
            </a:r>
            <a:r>
              <a:rPr lang="fr-BE" baseline="0" dirty="0" err="1" smtClean="0"/>
              <a:t>nortwhards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here</a:t>
            </a:r>
            <a:r>
              <a:rPr lang="fr-BE" baseline="0" dirty="0" smtClean="0"/>
              <a:t> in the Ross </a:t>
            </a:r>
            <a:r>
              <a:rPr lang="fr-BE" baseline="0" dirty="0" err="1" smtClean="0"/>
              <a:t>sea</a:t>
            </a:r>
            <a:r>
              <a:rPr lang="fr-BE" baseline="0" dirty="0" smtClean="0"/>
              <a:t> and </a:t>
            </a:r>
            <a:r>
              <a:rPr lang="fr-BE" baseline="0" dirty="0" err="1" smtClean="0"/>
              <a:t>may</a:t>
            </a:r>
            <a:r>
              <a:rPr lang="fr-BE" baseline="0" dirty="0" smtClean="0"/>
              <a:t> have </a:t>
            </a:r>
            <a:r>
              <a:rPr lang="fr-BE" baseline="0" dirty="0" err="1" smtClean="0"/>
              <a:t>favoured</a:t>
            </a:r>
            <a:r>
              <a:rPr lang="fr-BE" baseline="0" dirty="0" smtClean="0"/>
              <a:t> </a:t>
            </a:r>
            <a:r>
              <a:rPr lang="fr-BE" baseline="0" dirty="0" err="1" smtClean="0"/>
              <a:t>both</a:t>
            </a:r>
            <a:r>
              <a:rPr lang="fr-BE" baseline="0" dirty="0" smtClean="0"/>
              <a:t> </a:t>
            </a:r>
            <a:r>
              <a:rPr lang="fr-BE" baseline="0" dirty="0" err="1" smtClean="0"/>
              <a:t>creation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ice</a:t>
            </a:r>
            <a:r>
              <a:rPr lang="fr-BE" baseline="0" dirty="0" smtClean="0"/>
              <a:t> by divergence, but </a:t>
            </a:r>
            <a:r>
              <a:rPr lang="fr-BE" baseline="0" dirty="0" err="1" smtClean="0"/>
              <a:t>also</a:t>
            </a:r>
            <a:r>
              <a:rPr lang="fr-BE" baseline="0" dirty="0" smtClean="0"/>
              <a:t> by </a:t>
            </a:r>
            <a:r>
              <a:rPr lang="fr-BE" baseline="0" dirty="0" err="1" smtClean="0"/>
              <a:t>thermodynamics</a:t>
            </a:r>
            <a:r>
              <a:rPr lang="fr-BE" baseline="0" dirty="0" smtClean="0"/>
              <a:t> by </a:t>
            </a:r>
            <a:r>
              <a:rPr lang="fr-BE" baseline="0" dirty="0" err="1" smtClean="0"/>
              <a:t>bringin</a:t>
            </a:r>
            <a:r>
              <a:rPr lang="fr-BE" baseline="0" dirty="0" smtClean="0"/>
              <a:t> </a:t>
            </a:r>
            <a:r>
              <a:rPr lang="fr-BE" baseline="0" dirty="0" err="1" smtClean="0"/>
              <a:t>colder</a:t>
            </a:r>
            <a:r>
              <a:rPr lang="fr-BE" baseline="0" dirty="0" smtClean="0"/>
              <a:t> air </a:t>
            </a:r>
            <a:r>
              <a:rPr lang="fr-BE" baseline="0" dirty="0" err="1" smtClean="0"/>
              <a:t>from</a:t>
            </a:r>
            <a:r>
              <a:rPr lang="fr-BE" baseline="0" dirty="0" smtClean="0"/>
              <a:t> the continent in the Ross </a:t>
            </a:r>
            <a:r>
              <a:rPr lang="fr-BE" baseline="0" dirty="0" err="1" smtClean="0"/>
              <a:t>sea</a:t>
            </a:r>
            <a:r>
              <a:rPr lang="fr-BE" baseline="0" dirty="0" smtClean="0"/>
              <a:t> and </a:t>
            </a:r>
            <a:r>
              <a:rPr lang="fr-BE" baseline="0" dirty="0" err="1" smtClean="0"/>
              <a:t>thus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thickening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ice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there</a:t>
            </a:r>
            <a:r>
              <a:rPr lang="fr-BE" baseline="0" dirty="0" smtClean="0"/>
              <a:t>. </a:t>
            </a:r>
          </a:p>
          <a:p>
            <a:endParaRPr lang="fr-BE" baseline="0" dirty="0" smtClean="0"/>
          </a:p>
          <a:p>
            <a:r>
              <a:rPr lang="fr-BE" baseline="0" dirty="0" smtClean="0"/>
              <a:t>As </a:t>
            </a:r>
            <a:r>
              <a:rPr lang="fr-BE" baseline="0" dirty="0" err="1" smtClean="0"/>
              <a:t>you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see</a:t>
            </a:r>
            <a:r>
              <a:rPr lang="fr-BE" baseline="0" dirty="0" smtClean="0"/>
              <a:t> on the </a:t>
            </a:r>
            <a:r>
              <a:rPr lang="fr-BE" baseline="0" dirty="0" err="1" smtClean="0"/>
              <a:t>map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there</a:t>
            </a:r>
            <a:r>
              <a:rPr lang="fr-BE" baseline="0" dirty="0" smtClean="0"/>
              <a:t> are </a:t>
            </a:r>
            <a:r>
              <a:rPr lang="fr-BE" baseline="0" dirty="0" err="1" smtClean="0"/>
              <a:t>also</a:t>
            </a:r>
            <a:r>
              <a:rPr lang="fr-BE" baseline="0" dirty="0" smtClean="0"/>
              <a:t> </a:t>
            </a:r>
            <a:r>
              <a:rPr lang="fr-BE" baseline="0" dirty="0" err="1" smtClean="0"/>
              <a:t>regions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strong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thickening</a:t>
            </a:r>
            <a:r>
              <a:rPr lang="fr-BE" baseline="0" dirty="0" smtClean="0"/>
              <a:t> but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are not </a:t>
            </a:r>
            <a:r>
              <a:rPr lang="fr-BE" baseline="0" dirty="0" err="1" smtClean="0"/>
              <a:t>statistically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significant</a:t>
            </a:r>
            <a:r>
              <a:rPr lang="fr-BE" baseline="0" dirty="0" smtClean="0"/>
              <a:t>, </a:t>
            </a:r>
            <a:r>
              <a:rPr lang="fr-BE" baseline="0" dirty="0" err="1" smtClean="0"/>
              <a:t>meaning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the </a:t>
            </a:r>
            <a:r>
              <a:rPr lang="fr-BE" baseline="0" dirty="0" err="1" smtClean="0"/>
              <a:t>increase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there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may</a:t>
            </a:r>
            <a:r>
              <a:rPr lang="fr-BE" baseline="0" dirty="0" smtClean="0"/>
              <a:t> </a:t>
            </a:r>
            <a:r>
              <a:rPr lang="fr-BE" baseline="0" dirty="0" err="1" smtClean="0"/>
              <a:t>be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just</a:t>
            </a:r>
            <a:r>
              <a:rPr lang="fr-BE" baseline="0" dirty="0" smtClean="0"/>
              <a:t> pure noise.</a:t>
            </a:r>
          </a:p>
          <a:p>
            <a:endParaRPr lang="fr-BE" baseline="0" dirty="0" smtClean="0"/>
          </a:p>
          <a:p>
            <a:r>
              <a:rPr lang="fr-BE" baseline="0" dirty="0" smtClean="0"/>
              <a:t>So </a:t>
            </a:r>
            <a:r>
              <a:rPr lang="fr-BE" baseline="0" dirty="0" err="1" smtClean="0"/>
              <a:t>you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now</a:t>
            </a:r>
            <a:r>
              <a:rPr lang="fr-BE" baseline="0" dirty="0" smtClean="0"/>
              <a:t> </a:t>
            </a:r>
            <a:r>
              <a:rPr lang="fr-BE" baseline="0" dirty="0" err="1" smtClean="0"/>
              <a:t>why</a:t>
            </a:r>
            <a:r>
              <a:rPr lang="fr-BE" baseline="0" dirty="0" smtClean="0"/>
              <a:t> </a:t>
            </a:r>
            <a:r>
              <a:rPr lang="fr-BE" baseline="0" dirty="0" err="1" smtClean="0"/>
              <a:t>giving</a:t>
            </a:r>
            <a:r>
              <a:rPr lang="fr-BE" baseline="0" dirty="0" smtClean="0"/>
              <a:t> one unique </a:t>
            </a:r>
            <a:r>
              <a:rPr lang="fr-BE" baseline="0" dirty="0" err="1" smtClean="0"/>
              <a:t>explanation</a:t>
            </a:r>
            <a:r>
              <a:rPr lang="fr-BE" baseline="0" dirty="0" smtClean="0"/>
              <a:t> for the </a:t>
            </a:r>
            <a:r>
              <a:rPr lang="fr-BE" baseline="0" dirty="0" err="1" smtClean="0"/>
              <a:t>increase</a:t>
            </a:r>
            <a:r>
              <a:rPr lang="fr-BE" baseline="0" dirty="0" smtClean="0"/>
              <a:t> in </a:t>
            </a:r>
            <a:r>
              <a:rPr lang="fr-BE" baseline="0" dirty="0" err="1" smtClean="0"/>
              <a:t>Antarctic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ice</a:t>
            </a:r>
            <a:r>
              <a:rPr lang="fr-BE" baseline="0" dirty="0" smtClean="0"/>
              <a:t> volume </a:t>
            </a:r>
            <a:r>
              <a:rPr lang="fr-BE" baseline="0" dirty="0" err="1" smtClean="0"/>
              <a:t>is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probably</a:t>
            </a:r>
            <a:r>
              <a:rPr lang="fr-BE" baseline="0" dirty="0" smtClean="0"/>
              <a:t> </a:t>
            </a:r>
            <a:r>
              <a:rPr lang="fr-BE" baseline="0" dirty="0" err="1" smtClean="0"/>
              <a:t>hopeless</a:t>
            </a:r>
            <a:r>
              <a:rPr lang="fr-BE" baseline="0" dirty="0" smtClean="0"/>
              <a:t> in a simple </a:t>
            </a:r>
            <a:r>
              <a:rPr lang="fr-BE" baseline="0" dirty="0" err="1" smtClean="0"/>
              <a:t>fashion</a:t>
            </a:r>
            <a:r>
              <a:rPr lang="fr-BE" baseline="0" dirty="0" smtClean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DF0C5-B792-4607-A9FA-8ADB773CC8CD}" type="slidenum">
              <a:rPr lang="fr-BE" smtClean="0"/>
              <a:pPr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13824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fr-FR" smtClean="0"/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FB29B482-5A48-45D4-A09B-4AF44BB960F8}" type="slidenum">
              <a:rPr lang="es-ES" altLang="fr-FR" sz="1200">
                <a:latin typeface="Calibri" panose="020F0502020204030204" pitchFamily="34" charset="0"/>
              </a:rPr>
              <a:pPr eaLnBrk="1" hangingPunct="1"/>
              <a:t>13</a:t>
            </a:fld>
            <a:endParaRPr lang="es-ES" altLang="fr-FR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835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fr-FR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9F3FED38-4573-4DFA-BCBD-4212B37E4595}" type="slidenum">
              <a:rPr lang="es-ES" altLang="fr-FR" sz="1200">
                <a:latin typeface="Calibri" panose="020F0502020204030204" pitchFamily="34" charset="0"/>
              </a:rPr>
              <a:pPr eaLnBrk="1" hangingPunct="1"/>
              <a:t>14</a:t>
            </a:fld>
            <a:endParaRPr lang="es-ES" altLang="fr-FR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874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fr-FR" smtClean="0"/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5192A7DA-DB86-4C2D-A382-EE33CCF2AEED}" type="slidenum">
              <a:rPr lang="es-ES" altLang="fr-FR" sz="1200">
                <a:latin typeface="Calibri" panose="020F0502020204030204" pitchFamily="34" charset="0"/>
              </a:rPr>
              <a:pPr eaLnBrk="1" hangingPunct="1"/>
              <a:t>15</a:t>
            </a:fld>
            <a:endParaRPr lang="es-ES" altLang="fr-FR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02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fr-FR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5C1E3B6E-FE3F-4DB7-9B16-3929B451D8CD}" type="slidenum">
              <a:rPr lang="es-ES" altLang="fr-FR" sz="1200">
                <a:latin typeface="Calibri" panose="020F0502020204030204" pitchFamily="34" charset="0"/>
              </a:rPr>
              <a:pPr eaLnBrk="1" hangingPunct="1"/>
              <a:t>16</a:t>
            </a:fld>
            <a:endParaRPr lang="es-ES" altLang="fr-FR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683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1196975"/>
            <a:ext cx="4972050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11"/>
          <p:cNvSpPr txBox="1">
            <a:spLocks noChangeArrowheads="1"/>
          </p:cNvSpPr>
          <p:nvPr userDrawn="1"/>
        </p:nvSpPr>
        <p:spPr bwMode="auto">
          <a:xfrm>
            <a:off x="250825" y="188913"/>
            <a:ext cx="3894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s-ES" sz="2000" smtClean="0">
                <a:solidFill>
                  <a:schemeClr val="bg1"/>
                </a:solidFill>
              </a:rPr>
              <a:t>www.bsc.es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68960"/>
            <a:ext cx="7772400" cy="747514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s-E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61048"/>
            <a:ext cx="6400800" cy="864096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41919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792088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lnSpc>
                <a:spcPts val="3000"/>
              </a:lnSpc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107504" y="980728"/>
            <a:ext cx="8928992" cy="518457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6487515-2EFE-4E0E-8913-EE27041DA254}" type="slidenum">
              <a:rPr lang="es-ES" altLang="fr-FR"/>
              <a:pPr/>
              <a:t>‹N°›</a:t>
            </a:fld>
            <a:endParaRPr lang="es-ES" altLang="fr-FR"/>
          </a:p>
        </p:txBody>
      </p:sp>
    </p:spTree>
    <p:extLst>
      <p:ext uri="{BB962C8B-B14F-4D97-AF65-F5344CB8AC3E}">
        <p14:creationId xmlns:p14="http://schemas.microsoft.com/office/powerpoint/2010/main" val="2971748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852738"/>
            <a:ext cx="3216275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371181"/>
            <a:ext cx="7772400" cy="1362075"/>
          </a:xfrm>
        </p:spPr>
        <p:txBody>
          <a:bodyPr anchor="t">
            <a:normAutofit/>
          </a:bodyPr>
          <a:lstStyle>
            <a:lvl1pPr algn="r">
              <a:defRPr sz="2800" b="1" cap="all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36563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4" y="1052736"/>
            <a:ext cx="4388296" cy="5112568"/>
          </a:xfrm>
        </p:spPr>
        <p:txBody>
          <a:bodyPr>
            <a:normAutofit/>
          </a:bodyPr>
          <a:lstStyle>
            <a:lvl1pPr marL="342900" indent="-342900">
              <a:buFontTx/>
              <a:buBlip>
                <a:blip r:embed="rId2"/>
              </a:buBlip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52736"/>
            <a:ext cx="4388296" cy="5112568"/>
          </a:xfrm>
        </p:spPr>
        <p:txBody>
          <a:bodyPr>
            <a:normAutofit/>
          </a:bodyPr>
          <a:lstStyle>
            <a:lvl1pPr marL="342900" indent="-342900">
              <a:buFontTx/>
              <a:buBlip>
                <a:blip r:embed="rId2"/>
              </a:buBlip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792088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C778FFF-3045-45FC-9808-0D95C87791AB}" type="slidenum">
              <a:rPr lang="es-ES" altLang="fr-FR"/>
              <a:pPr/>
              <a:t>‹N°›</a:t>
            </a:fld>
            <a:endParaRPr lang="es-ES" altLang="fr-FR"/>
          </a:p>
        </p:txBody>
      </p:sp>
    </p:spTree>
    <p:extLst>
      <p:ext uri="{BB962C8B-B14F-4D97-AF65-F5344CB8AC3E}">
        <p14:creationId xmlns:p14="http://schemas.microsoft.com/office/powerpoint/2010/main" val="1488020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8A4A293-1C1A-46BE-81CE-36665C6BDA8C}" type="slidenum">
              <a:rPr lang="es-ES" altLang="fr-FR"/>
              <a:pPr/>
              <a:t>‹N°›</a:t>
            </a:fld>
            <a:endParaRPr lang="es-ES" altLang="fr-FR"/>
          </a:p>
        </p:txBody>
      </p:sp>
    </p:spTree>
    <p:extLst>
      <p:ext uri="{BB962C8B-B14F-4D97-AF65-F5344CB8AC3E}">
        <p14:creationId xmlns:p14="http://schemas.microsoft.com/office/powerpoint/2010/main" val="1696161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6F7B64F-0C49-47BC-9FDC-5ECF35E7567B}" type="slidenum">
              <a:rPr lang="es-ES" altLang="fr-FR"/>
              <a:pPr/>
              <a:t>‹N°›</a:t>
            </a:fld>
            <a:endParaRPr lang="es-ES" altLang="fr-FR"/>
          </a:p>
        </p:txBody>
      </p:sp>
    </p:spTree>
    <p:extLst>
      <p:ext uri="{BB962C8B-B14F-4D97-AF65-F5344CB8AC3E}">
        <p14:creationId xmlns:p14="http://schemas.microsoft.com/office/powerpoint/2010/main" val="2005610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esentation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1196975"/>
            <a:ext cx="4972050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11"/>
          <p:cNvSpPr txBox="1">
            <a:spLocks noChangeArrowheads="1"/>
          </p:cNvSpPr>
          <p:nvPr userDrawn="1"/>
        </p:nvSpPr>
        <p:spPr bwMode="auto">
          <a:xfrm>
            <a:off x="250825" y="188913"/>
            <a:ext cx="3894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s-ES" sz="2000" smtClean="0">
                <a:solidFill>
                  <a:schemeClr val="bg1"/>
                </a:solidFill>
              </a:rPr>
              <a:t>www.bsc.es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68960"/>
            <a:ext cx="7772400" cy="747514"/>
          </a:xfrm>
        </p:spPr>
        <p:txBody>
          <a:bodyPr anchor="ctr">
            <a:normAutofit/>
          </a:bodyPr>
          <a:lstStyle>
            <a:lvl1pPr algn="ctr">
              <a:defRPr sz="32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s-E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61048"/>
            <a:ext cx="6400800" cy="864096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61745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6D8D41-EF87-4095-B15E-1A0D72031243}" type="datetimeFigureOut">
              <a:rPr lang="en-US" smtClean="0"/>
              <a:t>3/23/2016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1864D-0535-41B6-AAC1-A61522ED050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100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07950" y="44450"/>
            <a:ext cx="89281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fr-FR" smtClean="0"/>
              <a:t>Haga clic para modificar el estilo de título del patrón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7950" y="981075"/>
            <a:ext cx="89281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fr-FR" smtClean="0"/>
              <a:t>Haga clic para modificar el estilo de texto del patrón</a:t>
            </a:r>
          </a:p>
          <a:p>
            <a:pPr lvl="1"/>
            <a:r>
              <a:rPr lang="es-ES" altLang="fr-FR" smtClean="0"/>
              <a:t>Segundo nivel</a:t>
            </a:r>
          </a:p>
          <a:p>
            <a:pPr lvl="2"/>
            <a:r>
              <a:rPr lang="es-ES" altLang="fr-FR" smtClean="0"/>
              <a:t>Tercer nivel</a:t>
            </a:r>
          </a:p>
          <a:p>
            <a:pPr lvl="3"/>
            <a:r>
              <a:rPr lang="es-ES" altLang="fr-FR" smtClean="0"/>
              <a:t>Cuarto nivel</a:t>
            </a:r>
          </a:p>
          <a:p>
            <a:pPr lvl="4"/>
            <a:r>
              <a:rPr lang="es-ES" altLang="fr-FR" smtClean="0"/>
              <a:t>Quinto nivel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5513" y="6356350"/>
            <a:ext cx="6337300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4250" y="6357938"/>
            <a:ext cx="442913" cy="4127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rgbClr val="004990"/>
                </a:solidFill>
              </a:defRPr>
            </a:lvl1pPr>
          </a:lstStyle>
          <a:p>
            <a:fld id="{750B08A7-DF5F-4A4F-A48A-1DFD61E37F58}" type="slidenum">
              <a:rPr lang="es-ES" altLang="fr-FR"/>
              <a:pPr/>
              <a:t>‹N°›</a:t>
            </a:fld>
            <a:endParaRPr lang="es-ES" altLang="fr-FR"/>
          </a:p>
        </p:txBody>
      </p:sp>
      <p:pic>
        <p:nvPicPr>
          <p:cNvPr id="1031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308725"/>
            <a:ext cx="1879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0" r:id="rId2"/>
    <p:sldLayoutId id="2147483685" r:id="rId3"/>
    <p:sldLayoutId id="2147483681" r:id="rId4"/>
    <p:sldLayoutId id="2147483682" r:id="rId5"/>
    <p:sldLayoutId id="2147483683" r:id="rId6"/>
    <p:sldLayoutId id="2147483686" r:id="rId7"/>
    <p:sldLayoutId id="2147483687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700" kern="1200">
          <a:solidFill>
            <a:schemeClr val="bg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2"/>
        </a:buBlip>
        <a:defRPr sz="2400" kern="1200">
          <a:solidFill>
            <a:srgbClr val="004990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004990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04990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004990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rgbClr val="004990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.jpeg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11" Type="http://schemas.openxmlformats.org/officeDocument/2006/relationships/image" Target="../media/image22.png"/><Relationship Id="rId5" Type="http://schemas.openxmlformats.org/officeDocument/2006/relationships/image" Target="../media/image16.emf"/><Relationship Id="rId10" Type="http://schemas.openxmlformats.org/officeDocument/2006/relationships/image" Target="../media/image21.png"/><Relationship Id="rId4" Type="http://schemas.openxmlformats.org/officeDocument/2006/relationships/image" Target="../media/image15.emf"/><Relationship Id="rId9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7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emf"/><Relationship Id="rId5" Type="http://schemas.openxmlformats.org/officeDocument/2006/relationships/image" Target="../media/image20.jpeg"/><Relationship Id="rId10" Type="http://schemas.openxmlformats.org/officeDocument/2006/relationships/image" Target="../media/image25.emf"/><Relationship Id="rId4" Type="http://schemas.openxmlformats.org/officeDocument/2006/relationships/image" Target="../media/image19.png"/><Relationship Id="rId9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7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10" Type="http://schemas.openxmlformats.org/officeDocument/2006/relationships/image" Target="../media/image29.emf"/><Relationship Id="rId4" Type="http://schemas.openxmlformats.org/officeDocument/2006/relationships/image" Target="../media/image19.png"/><Relationship Id="rId9" Type="http://schemas.openxmlformats.org/officeDocument/2006/relationships/image" Target="../media/image28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7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10" Type="http://schemas.openxmlformats.org/officeDocument/2006/relationships/image" Target="../media/image32.emf"/><Relationship Id="rId4" Type="http://schemas.openxmlformats.org/officeDocument/2006/relationships/image" Target="../media/image19.png"/><Relationship Id="rId9" Type="http://schemas.openxmlformats.org/officeDocument/2006/relationships/image" Target="../media/image3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Box 5"/>
          <p:cNvSpPr txBox="1">
            <a:spLocks noChangeArrowheads="1"/>
          </p:cNvSpPr>
          <p:nvPr/>
        </p:nvSpPr>
        <p:spPr bwMode="auto">
          <a:xfrm>
            <a:off x="0" y="6259513"/>
            <a:ext cx="230346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fr-FR" sz="1000" b="1" dirty="0">
                <a:solidFill>
                  <a:schemeClr val="bg1"/>
                </a:solidFill>
              </a:rPr>
              <a:t>EOS-COST </a:t>
            </a:r>
            <a:r>
              <a:rPr lang="en-US" altLang="fr-FR" sz="1000" b="1" dirty="0" smtClean="0">
                <a:solidFill>
                  <a:schemeClr val="bg1"/>
                </a:solidFill>
              </a:rPr>
              <a:t>Meeting</a:t>
            </a:r>
            <a:r>
              <a:rPr lang="en-US" altLang="fr-FR" sz="1000" b="1" i="1" dirty="0" smtClean="0">
                <a:solidFill>
                  <a:schemeClr val="bg1"/>
                </a:solidFill>
              </a:rPr>
              <a:t>, </a:t>
            </a:r>
            <a:endParaRPr lang="en-US" altLang="fr-FR" sz="1000" b="1" i="1" dirty="0">
              <a:solidFill>
                <a:schemeClr val="bg1"/>
              </a:solidFill>
            </a:endParaRPr>
          </a:p>
          <a:p>
            <a:pPr algn="r" eaLnBrk="1" hangingPunct="1"/>
            <a:r>
              <a:rPr lang="en-US" altLang="fr-FR" sz="1000" b="1" dirty="0">
                <a:solidFill>
                  <a:schemeClr val="bg1"/>
                </a:solidFill>
              </a:rPr>
              <a:t>Helsinki, </a:t>
            </a:r>
            <a:r>
              <a:rPr lang="en-US" altLang="fr-FR" sz="1000" b="1" dirty="0" err="1">
                <a:solidFill>
                  <a:schemeClr val="bg1"/>
                </a:solidFill>
              </a:rPr>
              <a:t>Ffnland</a:t>
            </a:r>
            <a:endParaRPr lang="en-US" altLang="fr-FR" sz="1000" b="1" dirty="0">
              <a:solidFill>
                <a:schemeClr val="bg1"/>
              </a:solidFill>
            </a:endParaRPr>
          </a:p>
          <a:p>
            <a:pPr algn="r" eaLnBrk="1" hangingPunct="1"/>
            <a:r>
              <a:rPr lang="en-US" altLang="fr-FR" sz="1000" b="1" dirty="0">
                <a:solidFill>
                  <a:schemeClr val="bg1"/>
                </a:solidFill>
              </a:rPr>
              <a:t>23-24 March, </a:t>
            </a:r>
            <a:r>
              <a:rPr lang="es-ES" altLang="fr-FR" sz="1000" b="1" dirty="0">
                <a:solidFill>
                  <a:schemeClr val="bg1"/>
                </a:solidFill>
              </a:rPr>
              <a:t>2016</a:t>
            </a:r>
          </a:p>
        </p:txBody>
      </p:sp>
      <p:sp>
        <p:nvSpPr>
          <p:cNvPr id="11266" name="Title 11"/>
          <p:cNvSpPr>
            <a:spLocks noGrp="1"/>
          </p:cNvSpPr>
          <p:nvPr>
            <p:ph type="ctrTitle"/>
          </p:nvPr>
        </p:nvSpPr>
        <p:spPr>
          <a:xfrm>
            <a:off x="512113" y="2924175"/>
            <a:ext cx="8083262" cy="1512888"/>
          </a:xfrm>
        </p:spPr>
        <p:txBody>
          <a:bodyPr/>
          <a:lstStyle/>
          <a:p>
            <a:pPr eaLnBrk="1" hangingPunct="1"/>
            <a:r>
              <a:rPr lang="es-ES" altLang="fr-FR" sz="4000" dirty="0" err="1" smtClean="0"/>
              <a:t>Evaluation</a:t>
            </a:r>
            <a:r>
              <a:rPr lang="es-ES" altLang="fr-FR" sz="4000" dirty="0" smtClean="0"/>
              <a:t> of </a:t>
            </a:r>
            <a:r>
              <a:rPr lang="es-ES" altLang="fr-FR" sz="4000" dirty="0" err="1" smtClean="0"/>
              <a:t>Southern</a:t>
            </a:r>
            <a:r>
              <a:rPr lang="es-ES" altLang="fr-FR" sz="4000" dirty="0" smtClean="0"/>
              <a:t> </a:t>
            </a:r>
            <a:r>
              <a:rPr lang="es-ES" altLang="fr-FR" sz="4000" dirty="0" err="1" smtClean="0"/>
              <a:t>Ocean</a:t>
            </a:r>
            <a:r>
              <a:rPr lang="es-ES" altLang="fr-FR" sz="4000" dirty="0" smtClean="0"/>
              <a:t> sea ice </a:t>
            </a:r>
            <a:r>
              <a:rPr lang="es-ES" altLang="fr-FR" sz="4000" dirty="0" err="1" smtClean="0"/>
              <a:t>thickness</a:t>
            </a:r>
            <a:r>
              <a:rPr lang="es-ES" altLang="fr-FR" sz="4000" dirty="0" smtClean="0"/>
              <a:t> in </a:t>
            </a:r>
            <a:r>
              <a:rPr lang="es-ES" altLang="fr-FR" sz="4000" dirty="0" err="1" smtClean="0"/>
              <a:t>reanalyses</a:t>
            </a:r>
            <a:endParaRPr lang="es-ES" altLang="fr-FR" sz="4000" dirty="0" smtClean="0"/>
          </a:p>
        </p:txBody>
      </p:sp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34925" y="4724400"/>
            <a:ext cx="907415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fr-FR" sz="2000" dirty="0" smtClean="0">
                <a:solidFill>
                  <a:schemeClr val="bg1"/>
                </a:solidFill>
              </a:rPr>
              <a:t>François </a:t>
            </a:r>
            <a:r>
              <a:rPr lang="en-US" altLang="fr-FR" sz="2000" dirty="0">
                <a:solidFill>
                  <a:schemeClr val="bg1"/>
                </a:solidFill>
              </a:rPr>
              <a:t>Massonnet, </a:t>
            </a:r>
            <a:r>
              <a:rPr lang="en-US" altLang="fr-FR" sz="2000" dirty="0" smtClean="0">
                <a:solidFill>
                  <a:schemeClr val="bg1"/>
                </a:solidFill>
              </a:rPr>
              <a:t>Neven S. </a:t>
            </a:r>
            <a:r>
              <a:rPr lang="en-US" altLang="fr-FR" sz="2000" dirty="0" err="1" smtClean="0">
                <a:solidFill>
                  <a:schemeClr val="bg1"/>
                </a:solidFill>
              </a:rPr>
              <a:t>Fučkar</a:t>
            </a:r>
            <a:endParaRPr lang="en-US" altLang="fr-FR" sz="20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en-US" altLang="fr-FR" sz="1300" dirty="0">
                <a:solidFill>
                  <a:schemeClr val="bg1"/>
                </a:solidFill>
              </a:rPr>
              <a:t>Earth Sciences Department, Barcelona Supercomputing Center (BSC), C. Jordi Girona 29, 1D, 08034 Barcelona, Spain</a:t>
            </a:r>
          </a:p>
        </p:txBody>
      </p:sp>
      <p:pic>
        <p:nvPicPr>
          <p:cNvPr id="11268" name="Picture 7" descr="gale2_left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279400"/>
            <a:ext cx="1800225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Box 1"/>
          <p:cNvSpPr txBox="1">
            <a:spLocks noChangeArrowheads="1"/>
          </p:cNvSpPr>
          <p:nvPr/>
        </p:nvSpPr>
        <p:spPr bwMode="auto">
          <a:xfrm>
            <a:off x="11390313" y="334803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fr-FR" sz="1800"/>
          </a:p>
        </p:txBody>
      </p:sp>
      <p:sp>
        <p:nvSpPr>
          <p:cNvPr id="11270" name="TextBox 2"/>
          <p:cNvSpPr txBox="1">
            <a:spLocks noChangeArrowheads="1"/>
          </p:cNvSpPr>
          <p:nvPr/>
        </p:nvSpPr>
        <p:spPr bwMode="auto">
          <a:xfrm>
            <a:off x="3851275" y="250825"/>
            <a:ext cx="3529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800" b="1">
                <a:solidFill>
                  <a:schemeClr val="bg1"/>
                </a:solidFill>
              </a:rPr>
              <a:t>Earth Sciences Department</a:t>
            </a:r>
          </a:p>
        </p:txBody>
      </p:sp>
      <p:pic>
        <p:nvPicPr>
          <p:cNvPr id="11271" name="Picture 4" descr="bottom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6280150"/>
            <a:ext cx="687546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/>
          </p:nvPr>
        </p:nvGraphicFramePr>
        <p:xfrm>
          <a:off x="1331640" y="2852936"/>
          <a:ext cx="6576392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4098"/>
                <a:gridCol w="1644098"/>
                <a:gridCol w="1644098"/>
                <a:gridCol w="1644098"/>
              </a:tblGrid>
              <a:tr h="370840"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ORAP5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GECCO-2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Massonnet et al.</a:t>
                      </a:r>
                      <a:r>
                        <a:rPr lang="fr-BE" baseline="0" dirty="0" smtClean="0"/>
                        <a:t> 2013</a:t>
                      </a:r>
                      <a:endParaRPr lang="fr-B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BE" dirty="0" err="1" smtClean="0"/>
                        <a:t>Mean</a:t>
                      </a:r>
                      <a:r>
                        <a:rPr lang="fr-BE" dirty="0" smtClean="0"/>
                        <a:t> </a:t>
                      </a:r>
                      <a:r>
                        <a:rPr lang="fr-BE" dirty="0" err="1" smtClean="0"/>
                        <a:t>bias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39 cm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31 cm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24 cm</a:t>
                      </a:r>
                      <a:endParaRPr lang="fr-BE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330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Box 5"/>
          <p:cNvSpPr txBox="1">
            <a:spLocks noChangeArrowheads="1"/>
          </p:cNvSpPr>
          <p:nvPr/>
        </p:nvSpPr>
        <p:spPr bwMode="auto">
          <a:xfrm>
            <a:off x="0" y="6259513"/>
            <a:ext cx="230346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fr-FR" sz="1000" b="1" dirty="0">
                <a:solidFill>
                  <a:schemeClr val="bg1"/>
                </a:solidFill>
              </a:rPr>
              <a:t>EOS-COST </a:t>
            </a:r>
            <a:r>
              <a:rPr lang="en-US" altLang="fr-FR" sz="1000" b="1" dirty="0" smtClean="0">
                <a:solidFill>
                  <a:schemeClr val="bg1"/>
                </a:solidFill>
              </a:rPr>
              <a:t>Meeting</a:t>
            </a:r>
            <a:r>
              <a:rPr lang="en-US" altLang="fr-FR" sz="1000" b="1" i="1" dirty="0" smtClean="0">
                <a:solidFill>
                  <a:schemeClr val="bg1"/>
                </a:solidFill>
              </a:rPr>
              <a:t>, </a:t>
            </a:r>
            <a:endParaRPr lang="en-US" altLang="fr-FR" sz="1000" b="1" i="1" dirty="0">
              <a:solidFill>
                <a:schemeClr val="bg1"/>
              </a:solidFill>
            </a:endParaRPr>
          </a:p>
          <a:p>
            <a:pPr algn="r" eaLnBrk="1" hangingPunct="1"/>
            <a:r>
              <a:rPr lang="en-US" altLang="fr-FR" sz="1000" b="1" dirty="0">
                <a:solidFill>
                  <a:schemeClr val="bg1"/>
                </a:solidFill>
              </a:rPr>
              <a:t>Helsinki, </a:t>
            </a:r>
            <a:r>
              <a:rPr lang="en-US" altLang="fr-FR" sz="1000" b="1" dirty="0" err="1">
                <a:solidFill>
                  <a:schemeClr val="bg1"/>
                </a:solidFill>
              </a:rPr>
              <a:t>Ffnland</a:t>
            </a:r>
            <a:endParaRPr lang="en-US" altLang="fr-FR" sz="1000" b="1" dirty="0">
              <a:solidFill>
                <a:schemeClr val="bg1"/>
              </a:solidFill>
            </a:endParaRPr>
          </a:p>
          <a:p>
            <a:pPr algn="r" eaLnBrk="1" hangingPunct="1"/>
            <a:r>
              <a:rPr lang="en-US" altLang="fr-FR" sz="1000" b="1" dirty="0">
                <a:solidFill>
                  <a:schemeClr val="bg1"/>
                </a:solidFill>
              </a:rPr>
              <a:t>23-24 March, </a:t>
            </a:r>
            <a:r>
              <a:rPr lang="es-ES" altLang="fr-FR" sz="1000" b="1" dirty="0">
                <a:solidFill>
                  <a:schemeClr val="bg1"/>
                </a:solidFill>
              </a:rPr>
              <a:t>2016</a:t>
            </a:r>
          </a:p>
        </p:txBody>
      </p:sp>
      <p:sp>
        <p:nvSpPr>
          <p:cNvPr id="11266" name="Title 11"/>
          <p:cNvSpPr>
            <a:spLocks noGrp="1"/>
          </p:cNvSpPr>
          <p:nvPr>
            <p:ph type="ctrTitle"/>
          </p:nvPr>
        </p:nvSpPr>
        <p:spPr>
          <a:xfrm>
            <a:off x="512113" y="2924175"/>
            <a:ext cx="8083262" cy="1512888"/>
          </a:xfrm>
        </p:spPr>
        <p:txBody>
          <a:bodyPr/>
          <a:lstStyle/>
          <a:p>
            <a:pPr eaLnBrk="1" hangingPunct="1"/>
            <a:r>
              <a:rPr lang="es-ES" altLang="fr-FR" sz="4000" dirty="0" err="1" smtClean="0"/>
              <a:t>Evaluation</a:t>
            </a:r>
            <a:r>
              <a:rPr lang="es-ES" altLang="fr-FR" sz="4000" dirty="0" smtClean="0"/>
              <a:t> of </a:t>
            </a:r>
            <a:r>
              <a:rPr lang="es-ES" altLang="fr-FR" sz="4000" dirty="0" err="1" smtClean="0"/>
              <a:t>Southern</a:t>
            </a:r>
            <a:r>
              <a:rPr lang="es-ES" altLang="fr-FR" sz="4000" dirty="0" smtClean="0"/>
              <a:t> </a:t>
            </a:r>
            <a:r>
              <a:rPr lang="es-ES" altLang="fr-FR" sz="4000" dirty="0" err="1" smtClean="0"/>
              <a:t>Ocean</a:t>
            </a:r>
            <a:r>
              <a:rPr lang="es-ES" altLang="fr-FR" sz="4000" dirty="0" smtClean="0"/>
              <a:t> </a:t>
            </a:r>
            <a:r>
              <a:rPr lang="es-ES" altLang="fr-FR" sz="4000" dirty="0" err="1" smtClean="0"/>
              <a:t>currents</a:t>
            </a:r>
            <a:endParaRPr lang="es-ES" altLang="fr-FR" sz="4000" dirty="0" smtClean="0"/>
          </a:p>
        </p:txBody>
      </p:sp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34925" y="4724400"/>
            <a:ext cx="907415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fr-FR" sz="2000" dirty="0" smtClean="0">
                <a:solidFill>
                  <a:schemeClr val="bg1"/>
                </a:solidFill>
              </a:rPr>
              <a:t>Neven S. </a:t>
            </a:r>
            <a:r>
              <a:rPr lang="en-US" altLang="fr-FR" sz="2000" dirty="0" err="1" smtClean="0">
                <a:solidFill>
                  <a:schemeClr val="bg1"/>
                </a:solidFill>
              </a:rPr>
              <a:t>Fučkar</a:t>
            </a:r>
            <a:r>
              <a:rPr lang="en-US" altLang="fr-FR" sz="2000" dirty="0" smtClean="0">
                <a:solidFill>
                  <a:schemeClr val="bg1"/>
                </a:solidFill>
              </a:rPr>
              <a:t>, François Massonnet, </a:t>
            </a:r>
            <a:endParaRPr lang="en-US" altLang="fr-FR" sz="20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en-US" altLang="fr-FR" sz="1300" dirty="0">
                <a:solidFill>
                  <a:schemeClr val="bg1"/>
                </a:solidFill>
              </a:rPr>
              <a:t>Earth Sciences Department, Barcelona Supercomputing Center (BSC), C. Jordi Girona 29, 1D, 08034 Barcelona, Spain</a:t>
            </a:r>
          </a:p>
        </p:txBody>
      </p:sp>
      <p:pic>
        <p:nvPicPr>
          <p:cNvPr id="11268" name="Picture 7" descr="gale2_left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279400"/>
            <a:ext cx="1800225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Box 1"/>
          <p:cNvSpPr txBox="1">
            <a:spLocks noChangeArrowheads="1"/>
          </p:cNvSpPr>
          <p:nvPr/>
        </p:nvSpPr>
        <p:spPr bwMode="auto">
          <a:xfrm>
            <a:off x="11390313" y="334803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fr-FR" sz="1800"/>
          </a:p>
        </p:txBody>
      </p:sp>
      <p:sp>
        <p:nvSpPr>
          <p:cNvPr id="11270" name="TextBox 2"/>
          <p:cNvSpPr txBox="1">
            <a:spLocks noChangeArrowheads="1"/>
          </p:cNvSpPr>
          <p:nvPr/>
        </p:nvSpPr>
        <p:spPr bwMode="auto">
          <a:xfrm>
            <a:off x="3851275" y="250825"/>
            <a:ext cx="3529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800" b="1">
                <a:solidFill>
                  <a:schemeClr val="bg1"/>
                </a:solidFill>
              </a:rPr>
              <a:t>Earth Sciences Department</a:t>
            </a:r>
          </a:p>
        </p:txBody>
      </p:sp>
      <p:pic>
        <p:nvPicPr>
          <p:cNvPr id="11271" name="Picture 4" descr="bottom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6280150"/>
            <a:ext cx="687546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339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487515-2EFE-4E0E-8913-EE27041DA254}" type="slidenum">
              <a:rPr lang="es-ES" altLang="fr-FR" smtClean="0"/>
              <a:pPr/>
              <a:t>12</a:t>
            </a:fld>
            <a:endParaRPr lang="es-ES" altLang="fr-FR"/>
          </a:p>
        </p:txBody>
      </p:sp>
    </p:spTree>
    <p:extLst>
      <p:ext uri="{BB962C8B-B14F-4D97-AF65-F5344CB8AC3E}">
        <p14:creationId xmlns:p14="http://schemas.microsoft.com/office/powerpoint/2010/main" val="2792382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0"/>
          <p:cNvSpPr>
            <a:spLocks noGrp="1"/>
          </p:cNvSpPr>
          <p:nvPr>
            <p:ph type="title"/>
          </p:nvPr>
        </p:nvSpPr>
        <p:spPr>
          <a:xfrm>
            <a:off x="107950" y="44450"/>
            <a:ext cx="8928100" cy="792163"/>
          </a:xfrm>
        </p:spPr>
        <p:txBody>
          <a:bodyPr/>
          <a:lstStyle/>
          <a:p>
            <a:pPr eaLnBrk="1" hangingPunct="1"/>
            <a:r>
              <a:rPr lang="en-US" altLang="fr-FR" sz="2000" smtClean="0"/>
              <a:t>Mean Sea Surface Height relative to Geoid</a:t>
            </a:r>
            <a:endParaRPr lang="es-ES" altLang="fr-FR" sz="2000" smtClean="0"/>
          </a:p>
        </p:txBody>
      </p:sp>
      <p:pic>
        <p:nvPicPr>
          <p:cNvPr id="12290" name="Picture 4" descr="bottom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6280150"/>
            <a:ext cx="687546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8"/>
          <p:cNvSpPr txBox="1">
            <a:spLocks noChangeArrowheads="1"/>
          </p:cNvSpPr>
          <p:nvPr/>
        </p:nvSpPr>
        <p:spPr bwMode="auto">
          <a:xfrm>
            <a:off x="8796338" y="5903913"/>
            <a:ext cx="26987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800"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12292" name="Picture 1" descr="zos_AVISO_L4_199301-201012.mean.t4.m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390650"/>
            <a:ext cx="4427538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2" descr="zos_oras4_1m_199301-201012_grid_1x1.mean.t4.m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412875"/>
            <a:ext cx="4427537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4" descr="zeta29_34_55.gecco2.199301-201012.mean.t4.m2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3706813"/>
            <a:ext cx="4427537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5" descr="sshg.ncep_godas.199301-201012.mean.t4.m2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703638"/>
            <a:ext cx="4427537" cy="18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1" descr="H2020unofficiallogo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425" y="404813"/>
            <a:ext cx="86518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8" descr="MINEC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8" b="2968"/>
          <a:stretch>
            <a:fillRect/>
          </a:stretch>
        </p:blipFill>
        <p:spPr bwMode="auto">
          <a:xfrm>
            <a:off x="7213600" y="374650"/>
            <a:ext cx="814388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6" descr="EOS.01.tif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68300"/>
            <a:ext cx="6477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7" descr="COST.02.tif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76238"/>
            <a:ext cx="863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0" name="TextBox 55"/>
          <p:cNvSpPr txBox="1">
            <a:spLocks noChangeArrowheads="1"/>
          </p:cNvSpPr>
          <p:nvPr/>
        </p:nvSpPr>
        <p:spPr bwMode="auto">
          <a:xfrm>
            <a:off x="323850" y="1052513"/>
            <a:ext cx="2952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800"/>
              <a:t>Satellite altimetry data</a:t>
            </a:r>
          </a:p>
        </p:txBody>
      </p:sp>
      <p:sp>
        <p:nvSpPr>
          <p:cNvPr id="12301" name="TextBox 57"/>
          <p:cNvSpPr txBox="1">
            <a:spLocks noChangeArrowheads="1"/>
          </p:cNvSpPr>
          <p:nvPr/>
        </p:nvSpPr>
        <p:spPr bwMode="auto">
          <a:xfrm>
            <a:off x="6948488" y="1268413"/>
            <a:ext cx="216058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000" b="1"/>
              <a:t>NEMO3 + 3D-VAR FGAT mode</a:t>
            </a:r>
          </a:p>
        </p:txBody>
      </p:sp>
      <p:sp>
        <p:nvSpPr>
          <p:cNvPr id="12302" name="TextBox 59"/>
          <p:cNvSpPr txBox="1">
            <a:spLocks noChangeArrowheads="1"/>
          </p:cNvSpPr>
          <p:nvPr/>
        </p:nvSpPr>
        <p:spPr bwMode="auto">
          <a:xfrm>
            <a:off x="2700338" y="3573463"/>
            <a:ext cx="19431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000" b="1"/>
              <a:t>MITgcm + 4D-VAR (adjoint)</a:t>
            </a:r>
          </a:p>
        </p:txBody>
      </p:sp>
      <p:sp>
        <p:nvSpPr>
          <p:cNvPr id="12303" name="TextBox 60"/>
          <p:cNvSpPr txBox="1">
            <a:spLocks noChangeArrowheads="1"/>
          </p:cNvSpPr>
          <p:nvPr/>
        </p:nvSpPr>
        <p:spPr bwMode="auto">
          <a:xfrm>
            <a:off x="7667625" y="3614738"/>
            <a:ext cx="13684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000" b="1"/>
              <a:t>MOM3 + 3D-VAR</a:t>
            </a:r>
          </a:p>
        </p:txBody>
      </p:sp>
      <p:sp>
        <p:nvSpPr>
          <p:cNvPr id="12304" name="TextBox 9"/>
          <p:cNvSpPr txBox="1">
            <a:spLocks noChangeArrowheads="1"/>
          </p:cNvSpPr>
          <p:nvPr/>
        </p:nvSpPr>
        <p:spPr bwMode="auto">
          <a:xfrm>
            <a:off x="4932363" y="5445125"/>
            <a:ext cx="31686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800"/>
              <a:t>http://www.esrl.noaa.gov/psd/data/gridded/data.godas.html</a:t>
            </a:r>
          </a:p>
        </p:txBody>
      </p:sp>
      <p:sp>
        <p:nvSpPr>
          <p:cNvPr id="12305" name="TextBox 10"/>
          <p:cNvSpPr txBox="1">
            <a:spLocks noChangeArrowheads="1"/>
          </p:cNvSpPr>
          <p:nvPr/>
        </p:nvSpPr>
        <p:spPr bwMode="auto">
          <a:xfrm>
            <a:off x="395288" y="5445125"/>
            <a:ext cx="33131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800"/>
              <a:t>http://icdc.zmaw.de/1/daten/reanalysis-ocean/gecco2.html</a:t>
            </a:r>
          </a:p>
        </p:txBody>
      </p:sp>
      <p:sp>
        <p:nvSpPr>
          <p:cNvPr id="12306" name="TextBox 65"/>
          <p:cNvSpPr txBox="1">
            <a:spLocks noChangeArrowheads="1"/>
          </p:cNvSpPr>
          <p:nvPr/>
        </p:nvSpPr>
        <p:spPr bwMode="auto">
          <a:xfrm>
            <a:off x="395288" y="3141663"/>
            <a:ext cx="38893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800"/>
              <a:t>https://podaac.jpl.nasa.gov/dataset/AVISO_L4_DYN_TOPO_1DEG_1MO</a:t>
            </a:r>
          </a:p>
          <a:p>
            <a:pPr eaLnBrk="1" hangingPunct="1"/>
            <a:r>
              <a:rPr lang="en-US" altLang="fr-FR" sz="800"/>
              <a:t>http://www.aviso.altimetry.fr/en/data/products/sea-surface-height-products.html</a:t>
            </a:r>
          </a:p>
        </p:txBody>
      </p:sp>
      <p:sp>
        <p:nvSpPr>
          <p:cNvPr id="12307" name="TextBox 66"/>
          <p:cNvSpPr txBox="1">
            <a:spLocks noChangeArrowheads="1"/>
          </p:cNvSpPr>
          <p:nvPr/>
        </p:nvSpPr>
        <p:spPr bwMode="auto">
          <a:xfrm>
            <a:off x="4859338" y="3141663"/>
            <a:ext cx="34575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800"/>
              <a:t>http://www.ecmwf.int/en/research/climate-reanalysis/ocean-reanalysis</a:t>
            </a:r>
          </a:p>
          <a:p>
            <a:pPr eaLnBrk="1" hangingPunct="1"/>
            <a:r>
              <a:rPr lang="en-US" altLang="fr-FR" sz="800"/>
              <a:t>http://old.ecmwf.int/products/forecasts/d/charts/oras4/reanalysis/</a:t>
            </a:r>
          </a:p>
        </p:txBody>
      </p:sp>
    </p:spTree>
    <p:extLst>
      <p:ext uri="{BB962C8B-B14F-4D97-AF65-F5344CB8AC3E}">
        <p14:creationId xmlns:p14="http://schemas.microsoft.com/office/powerpoint/2010/main" val="363779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0"/>
          <p:cNvSpPr>
            <a:spLocks noGrp="1"/>
          </p:cNvSpPr>
          <p:nvPr>
            <p:ph type="title"/>
          </p:nvPr>
        </p:nvSpPr>
        <p:spPr>
          <a:xfrm>
            <a:off x="107950" y="44450"/>
            <a:ext cx="8928100" cy="792163"/>
          </a:xfrm>
        </p:spPr>
        <p:txBody>
          <a:bodyPr/>
          <a:lstStyle/>
          <a:p>
            <a:pPr eaLnBrk="1" hangingPunct="1"/>
            <a:r>
              <a:rPr lang="en-US" altLang="fr-FR" sz="2000" smtClean="0"/>
              <a:t>Stand. Dev. of Sea Surface Height</a:t>
            </a:r>
            <a:endParaRPr lang="es-ES" altLang="fr-FR" sz="2000" smtClean="0"/>
          </a:p>
        </p:txBody>
      </p:sp>
      <p:pic>
        <p:nvPicPr>
          <p:cNvPr id="14338" name="Picture 4" descr="bottom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6280150"/>
            <a:ext cx="687546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1" descr="H2020unofficial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425" y="404813"/>
            <a:ext cx="86518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8" descr="MINEC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8" b="2968"/>
          <a:stretch>
            <a:fillRect/>
          </a:stretch>
        </p:blipFill>
        <p:spPr bwMode="auto">
          <a:xfrm>
            <a:off x="7213600" y="374650"/>
            <a:ext cx="814388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4" descr="EOS.01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68300"/>
            <a:ext cx="6477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5" descr="COST.02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76238"/>
            <a:ext cx="863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2" descr="sshg.ncep_godas.199301-201012.stdv.t4.m2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3713163"/>
            <a:ext cx="4427538" cy="18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3" descr="zeta29_34_55.gecco2.199301-201012.stdv.t4.m2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3703638"/>
            <a:ext cx="4427538" cy="18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4" descr="zos_AVISO_L4_199301-201012.stdv.t4.m2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390650"/>
            <a:ext cx="4427537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5" descr="zos_oras4_1m_199301-201012_grid_1x1.stdv.t4.m2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1417638"/>
            <a:ext cx="4427538" cy="18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7" name="TextBox 6"/>
          <p:cNvSpPr txBox="1">
            <a:spLocks noChangeArrowheads="1"/>
          </p:cNvSpPr>
          <p:nvPr/>
        </p:nvSpPr>
        <p:spPr bwMode="auto">
          <a:xfrm>
            <a:off x="323850" y="1042988"/>
            <a:ext cx="2952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800"/>
              <a:t>Satellite altimetry data</a:t>
            </a:r>
          </a:p>
        </p:txBody>
      </p:sp>
      <p:sp>
        <p:nvSpPr>
          <p:cNvPr id="14348" name="TextBox 22"/>
          <p:cNvSpPr txBox="1">
            <a:spLocks noChangeArrowheads="1"/>
          </p:cNvSpPr>
          <p:nvPr/>
        </p:nvSpPr>
        <p:spPr bwMode="auto">
          <a:xfrm>
            <a:off x="395288" y="3141663"/>
            <a:ext cx="38893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800"/>
              <a:t>https://podaac.jpl.nasa.gov/dataset/AVISO_L4_DYN_TOPO_1DEG_1MO</a:t>
            </a:r>
          </a:p>
          <a:p>
            <a:pPr eaLnBrk="1" hangingPunct="1"/>
            <a:r>
              <a:rPr lang="en-US" altLang="fr-FR" sz="800"/>
              <a:t>http://www.aviso.altimetry.fr/en/data/products/sea-surface-height-products.html</a:t>
            </a:r>
          </a:p>
        </p:txBody>
      </p:sp>
      <p:sp>
        <p:nvSpPr>
          <p:cNvPr id="14349" name="TextBox 24"/>
          <p:cNvSpPr txBox="1">
            <a:spLocks noChangeArrowheads="1"/>
          </p:cNvSpPr>
          <p:nvPr/>
        </p:nvSpPr>
        <p:spPr bwMode="auto">
          <a:xfrm>
            <a:off x="7667625" y="3614738"/>
            <a:ext cx="13684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000" b="1"/>
              <a:t>MOM3 + 3D-VAR</a:t>
            </a:r>
          </a:p>
        </p:txBody>
      </p:sp>
      <p:sp>
        <p:nvSpPr>
          <p:cNvPr id="14350" name="TextBox 26"/>
          <p:cNvSpPr txBox="1">
            <a:spLocks noChangeArrowheads="1"/>
          </p:cNvSpPr>
          <p:nvPr/>
        </p:nvSpPr>
        <p:spPr bwMode="auto">
          <a:xfrm>
            <a:off x="2700338" y="3573463"/>
            <a:ext cx="19431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000" b="1"/>
              <a:t>MITgcm + 4D-VAR (adjoint)</a:t>
            </a:r>
          </a:p>
        </p:txBody>
      </p:sp>
      <p:sp>
        <p:nvSpPr>
          <p:cNvPr id="14351" name="TextBox 27"/>
          <p:cNvSpPr txBox="1">
            <a:spLocks noChangeArrowheads="1"/>
          </p:cNvSpPr>
          <p:nvPr/>
        </p:nvSpPr>
        <p:spPr bwMode="auto">
          <a:xfrm>
            <a:off x="6948488" y="1268413"/>
            <a:ext cx="216058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000" b="1"/>
              <a:t>NEMO3 + 3D-VAR FGAT mode</a:t>
            </a:r>
          </a:p>
        </p:txBody>
      </p:sp>
      <p:sp>
        <p:nvSpPr>
          <p:cNvPr id="14352" name="TextBox 28"/>
          <p:cNvSpPr txBox="1">
            <a:spLocks noChangeArrowheads="1"/>
          </p:cNvSpPr>
          <p:nvPr/>
        </p:nvSpPr>
        <p:spPr bwMode="auto">
          <a:xfrm>
            <a:off x="4932363" y="5445125"/>
            <a:ext cx="31686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800"/>
              <a:t>http://www.esrl.noaa.gov/psd/data/gridded/data.godas.html</a:t>
            </a:r>
          </a:p>
        </p:txBody>
      </p:sp>
      <p:sp>
        <p:nvSpPr>
          <p:cNvPr id="14353" name="TextBox 8"/>
          <p:cNvSpPr txBox="1">
            <a:spLocks noChangeArrowheads="1"/>
          </p:cNvSpPr>
          <p:nvPr/>
        </p:nvSpPr>
        <p:spPr bwMode="auto">
          <a:xfrm>
            <a:off x="4859338" y="3141663"/>
            <a:ext cx="34575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800"/>
              <a:t>http://www.ecmwf.int/en/research/climate-reanalysis/ocean-reanalysis</a:t>
            </a:r>
          </a:p>
          <a:p>
            <a:pPr eaLnBrk="1" hangingPunct="1"/>
            <a:r>
              <a:rPr lang="en-US" altLang="fr-FR" sz="800"/>
              <a:t>http://old.ecmwf.int/products/forecasts/d/charts/oras4/reanalysis/</a:t>
            </a:r>
          </a:p>
        </p:txBody>
      </p:sp>
      <p:sp>
        <p:nvSpPr>
          <p:cNvPr id="14354" name="TextBox 30"/>
          <p:cNvSpPr txBox="1">
            <a:spLocks noChangeArrowheads="1"/>
          </p:cNvSpPr>
          <p:nvPr/>
        </p:nvSpPr>
        <p:spPr bwMode="auto">
          <a:xfrm>
            <a:off x="395288" y="5445125"/>
            <a:ext cx="33131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800"/>
              <a:t>http://icdc.zmaw.de/1/daten/reanalysis-ocean/gecco2.html</a:t>
            </a:r>
          </a:p>
        </p:txBody>
      </p:sp>
    </p:spTree>
    <p:extLst>
      <p:ext uri="{BB962C8B-B14F-4D97-AF65-F5344CB8AC3E}">
        <p14:creationId xmlns:p14="http://schemas.microsoft.com/office/powerpoint/2010/main" val="145719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0"/>
          <p:cNvSpPr>
            <a:spLocks noGrp="1"/>
          </p:cNvSpPr>
          <p:nvPr>
            <p:ph type="title"/>
          </p:nvPr>
        </p:nvSpPr>
        <p:spPr>
          <a:xfrm>
            <a:off x="107950" y="44450"/>
            <a:ext cx="8928100" cy="792163"/>
          </a:xfrm>
        </p:spPr>
        <p:txBody>
          <a:bodyPr/>
          <a:lstStyle/>
          <a:p>
            <a:pPr eaLnBrk="1" hangingPunct="1"/>
            <a:r>
              <a:rPr lang="en-US" altLang="fr-FR" sz="2000" smtClean="0"/>
              <a:t>Mean Ocean Surface Velocity</a:t>
            </a:r>
            <a:endParaRPr lang="es-ES" altLang="fr-FR" sz="2000" smtClean="0"/>
          </a:p>
        </p:txBody>
      </p:sp>
      <p:pic>
        <p:nvPicPr>
          <p:cNvPr id="12290" name="Picture 4" descr="bottom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6280150"/>
            <a:ext cx="687546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8"/>
          <p:cNvSpPr txBox="1">
            <a:spLocks noChangeArrowheads="1"/>
          </p:cNvSpPr>
          <p:nvPr/>
        </p:nvSpPr>
        <p:spPr bwMode="auto">
          <a:xfrm>
            <a:off x="8796338" y="5903913"/>
            <a:ext cx="26987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800"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12292" name="Picture 1" descr="H2020unofficial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425" y="404813"/>
            <a:ext cx="86518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8" descr="MINEC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8" b="2968"/>
          <a:stretch>
            <a:fillRect/>
          </a:stretch>
        </p:blipFill>
        <p:spPr bwMode="auto">
          <a:xfrm>
            <a:off x="7213600" y="374650"/>
            <a:ext cx="814388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EOS.01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68300"/>
            <a:ext cx="6477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COST.02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76238"/>
            <a:ext cx="863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TextBox 55"/>
          <p:cNvSpPr txBox="1">
            <a:spLocks noChangeArrowheads="1"/>
          </p:cNvSpPr>
          <p:nvPr/>
        </p:nvSpPr>
        <p:spPr bwMode="auto">
          <a:xfrm>
            <a:off x="395288" y="1052513"/>
            <a:ext cx="37449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800"/>
              <a:t>Satellite-derived surface velocity</a:t>
            </a:r>
          </a:p>
        </p:txBody>
      </p:sp>
      <p:sp>
        <p:nvSpPr>
          <p:cNvPr id="12297" name="TextBox 57"/>
          <p:cNvSpPr txBox="1">
            <a:spLocks noChangeArrowheads="1"/>
          </p:cNvSpPr>
          <p:nvPr/>
        </p:nvSpPr>
        <p:spPr bwMode="auto">
          <a:xfrm>
            <a:off x="6732588" y="1196975"/>
            <a:ext cx="21605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000" b="1"/>
              <a:t>NEMO3 + 3D-VAR FGAT mode</a:t>
            </a:r>
          </a:p>
        </p:txBody>
      </p:sp>
      <p:sp>
        <p:nvSpPr>
          <p:cNvPr id="12298" name="TextBox 59"/>
          <p:cNvSpPr txBox="1">
            <a:spLocks noChangeArrowheads="1"/>
          </p:cNvSpPr>
          <p:nvPr/>
        </p:nvSpPr>
        <p:spPr bwMode="auto">
          <a:xfrm>
            <a:off x="6948488" y="3543300"/>
            <a:ext cx="1943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000" b="1"/>
              <a:t>MITgcm + 4D-VAR (adjoint)</a:t>
            </a:r>
          </a:p>
        </p:txBody>
      </p:sp>
      <p:sp>
        <p:nvSpPr>
          <p:cNvPr id="12299" name="TextBox 10"/>
          <p:cNvSpPr txBox="1">
            <a:spLocks noChangeArrowheads="1"/>
          </p:cNvSpPr>
          <p:nvPr/>
        </p:nvSpPr>
        <p:spPr bwMode="auto">
          <a:xfrm>
            <a:off x="4860925" y="5445125"/>
            <a:ext cx="33131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800"/>
              <a:t>http://icdc.zmaw.de/1/daten/reanalysis-ocean/gecco2.html</a:t>
            </a:r>
          </a:p>
        </p:txBody>
      </p:sp>
      <p:sp>
        <p:nvSpPr>
          <p:cNvPr id="12300" name="TextBox 65"/>
          <p:cNvSpPr txBox="1">
            <a:spLocks noChangeArrowheads="1"/>
          </p:cNvSpPr>
          <p:nvPr/>
        </p:nvSpPr>
        <p:spPr bwMode="auto">
          <a:xfrm>
            <a:off x="466725" y="3162300"/>
            <a:ext cx="38893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800"/>
              <a:t>http://www.oscar.noaa.gov/</a:t>
            </a:r>
          </a:p>
          <a:p>
            <a:pPr eaLnBrk="1" hangingPunct="1"/>
            <a:r>
              <a:rPr lang="en-US" altLang="fr-FR" sz="800"/>
              <a:t>http://podaac.jpl.nasa.gov/dataset/OSCAR_L4_OC_1deg</a:t>
            </a:r>
          </a:p>
        </p:txBody>
      </p:sp>
      <p:sp>
        <p:nvSpPr>
          <p:cNvPr id="12301" name="TextBox 66"/>
          <p:cNvSpPr txBox="1">
            <a:spLocks noChangeArrowheads="1"/>
          </p:cNvSpPr>
          <p:nvPr/>
        </p:nvSpPr>
        <p:spPr bwMode="auto">
          <a:xfrm>
            <a:off x="4859338" y="3141663"/>
            <a:ext cx="34575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800"/>
              <a:t>http://www.ecmwf.int/en/research/climate-reanalysis/ocean-reanalysis</a:t>
            </a:r>
          </a:p>
          <a:p>
            <a:pPr eaLnBrk="1" hangingPunct="1"/>
            <a:r>
              <a:rPr lang="en-US" altLang="fr-FR" sz="800"/>
              <a:t>http://old.ecmwf.int/products/forecasts/d/charts/oras4/reanalysis/</a:t>
            </a:r>
          </a:p>
        </p:txBody>
      </p:sp>
      <p:pic>
        <p:nvPicPr>
          <p:cNvPr id="12302" name="Picture 1" descr="world_oscar_vel_5d199301-201012.mean.t4.m2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1412875"/>
            <a:ext cx="4168775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3" name="Picture 2" descr="u29_v29_34_55.usfc.gecco2.199301-201012.mean.t4.m2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40163"/>
            <a:ext cx="4168775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4" name="TextBox 55"/>
          <p:cNvSpPr txBox="1">
            <a:spLocks noChangeArrowheads="1"/>
          </p:cNvSpPr>
          <p:nvPr/>
        </p:nvSpPr>
        <p:spPr bwMode="auto">
          <a:xfrm>
            <a:off x="323850" y="3500438"/>
            <a:ext cx="424815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300"/>
              <a:t>Ocean Surface Current Analysis – Real time (OSCAR)</a:t>
            </a:r>
          </a:p>
          <a:p>
            <a:pPr eaLnBrk="1" hangingPunct="1"/>
            <a:r>
              <a:rPr lang="en-US" altLang="fr-FR" sz="1300">
                <a:sym typeface="Wingdings" panose="05000000000000000000" pitchFamily="2" charset="2"/>
              </a:rPr>
              <a:t>    g</a:t>
            </a:r>
            <a:r>
              <a:rPr lang="en-US" altLang="fr-FR" sz="1400"/>
              <a:t>lobal ocean surface currents derived from   </a:t>
            </a:r>
          </a:p>
          <a:p>
            <a:pPr eaLnBrk="1" hangingPunct="1"/>
            <a:r>
              <a:rPr lang="en-US" altLang="fr-FR" sz="1400"/>
              <a:t>       satellite altimeter and scatterometer data</a:t>
            </a:r>
            <a:endParaRPr lang="en-US" altLang="fr-FR" sz="1300"/>
          </a:p>
        </p:txBody>
      </p:sp>
      <p:pic>
        <p:nvPicPr>
          <p:cNvPr id="12305" name="Picture 4" descr="usfc_vsfc_oras4_1m_199301-201012_grid_1x1.mean.t4.m2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938" y="1412875"/>
            <a:ext cx="4168775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37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0"/>
          <p:cNvSpPr>
            <a:spLocks noGrp="1"/>
          </p:cNvSpPr>
          <p:nvPr>
            <p:ph type="title"/>
          </p:nvPr>
        </p:nvSpPr>
        <p:spPr>
          <a:xfrm>
            <a:off x="107950" y="44450"/>
            <a:ext cx="8928100" cy="792163"/>
          </a:xfrm>
        </p:spPr>
        <p:txBody>
          <a:bodyPr/>
          <a:lstStyle/>
          <a:p>
            <a:pPr eaLnBrk="1" hangingPunct="1"/>
            <a:r>
              <a:rPr lang="es-ES" altLang="fr-FR" sz="2000" smtClean="0"/>
              <a:t>Mean Ocean Surface Speed</a:t>
            </a:r>
          </a:p>
        </p:txBody>
      </p:sp>
      <p:pic>
        <p:nvPicPr>
          <p:cNvPr id="14338" name="Picture 4" descr="bottom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6280150"/>
            <a:ext cx="687546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1" descr="H2020unofficial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425" y="404813"/>
            <a:ext cx="86518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8" descr="MINEC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8" b="2968"/>
          <a:stretch>
            <a:fillRect/>
          </a:stretch>
        </p:blipFill>
        <p:spPr bwMode="auto">
          <a:xfrm>
            <a:off x="7213600" y="374650"/>
            <a:ext cx="814388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4" descr="EOS.01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68300"/>
            <a:ext cx="6477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5" descr="COST.02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76238"/>
            <a:ext cx="863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55"/>
          <p:cNvSpPr txBox="1">
            <a:spLocks noChangeArrowheads="1"/>
          </p:cNvSpPr>
          <p:nvPr/>
        </p:nvSpPr>
        <p:spPr bwMode="auto">
          <a:xfrm>
            <a:off x="395288" y="1052513"/>
            <a:ext cx="37449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800"/>
              <a:t>Satellite-derived surface speed</a:t>
            </a:r>
          </a:p>
        </p:txBody>
      </p:sp>
      <p:sp>
        <p:nvSpPr>
          <p:cNvPr id="14344" name="TextBox 57"/>
          <p:cNvSpPr txBox="1">
            <a:spLocks noChangeArrowheads="1"/>
          </p:cNvSpPr>
          <p:nvPr/>
        </p:nvSpPr>
        <p:spPr bwMode="auto">
          <a:xfrm>
            <a:off x="6732588" y="1196975"/>
            <a:ext cx="21605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000" b="1"/>
              <a:t>NEMO3 + 3D-VAR FGAT mode</a:t>
            </a:r>
          </a:p>
        </p:txBody>
      </p:sp>
      <p:sp>
        <p:nvSpPr>
          <p:cNvPr id="14345" name="TextBox 59"/>
          <p:cNvSpPr txBox="1">
            <a:spLocks noChangeArrowheads="1"/>
          </p:cNvSpPr>
          <p:nvPr/>
        </p:nvSpPr>
        <p:spPr bwMode="auto">
          <a:xfrm>
            <a:off x="6948488" y="3543300"/>
            <a:ext cx="1943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000" b="1"/>
              <a:t>MITgcm + 4D-VAR (adjoint)</a:t>
            </a:r>
          </a:p>
        </p:txBody>
      </p:sp>
      <p:sp>
        <p:nvSpPr>
          <p:cNvPr id="14346" name="TextBox 10"/>
          <p:cNvSpPr txBox="1">
            <a:spLocks noChangeArrowheads="1"/>
          </p:cNvSpPr>
          <p:nvPr/>
        </p:nvSpPr>
        <p:spPr bwMode="auto">
          <a:xfrm>
            <a:off x="4860925" y="5445125"/>
            <a:ext cx="33131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800"/>
              <a:t>http://icdc.zmaw.de/1/daten/reanalysis-ocean/gecco2.html</a:t>
            </a:r>
          </a:p>
        </p:txBody>
      </p:sp>
      <p:sp>
        <p:nvSpPr>
          <p:cNvPr id="14347" name="TextBox 66"/>
          <p:cNvSpPr txBox="1">
            <a:spLocks noChangeArrowheads="1"/>
          </p:cNvSpPr>
          <p:nvPr/>
        </p:nvSpPr>
        <p:spPr bwMode="auto">
          <a:xfrm>
            <a:off x="4859338" y="3141663"/>
            <a:ext cx="34575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800"/>
              <a:t>http://www.ecmwf.int/en/research/climate-reanalysis/ocean-reanalysis</a:t>
            </a:r>
          </a:p>
          <a:p>
            <a:pPr eaLnBrk="1" hangingPunct="1"/>
            <a:r>
              <a:rPr lang="en-US" altLang="fr-FR" sz="800"/>
              <a:t>http://old.ecmwf.int/products/forecasts/d/charts/oras4/reanalysis/</a:t>
            </a:r>
          </a:p>
        </p:txBody>
      </p:sp>
      <p:sp>
        <p:nvSpPr>
          <p:cNvPr id="14348" name="TextBox 65"/>
          <p:cNvSpPr txBox="1">
            <a:spLocks noChangeArrowheads="1"/>
          </p:cNvSpPr>
          <p:nvPr/>
        </p:nvSpPr>
        <p:spPr bwMode="auto">
          <a:xfrm>
            <a:off x="466725" y="3162300"/>
            <a:ext cx="38893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800"/>
              <a:t>http://www.oscar.noaa.gov/</a:t>
            </a:r>
          </a:p>
          <a:p>
            <a:pPr eaLnBrk="1" hangingPunct="1"/>
            <a:r>
              <a:rPr lang="en-US" altLang="fr-FR" sz="800"/>
              <a:t>http://podaac.jpl.nasa.gov/dataset/OSCAR_L4_OC_1deg</a:t>
            </a:r>
          </a:p>
        </p:txBody>
      </p:sp>
      <p:sp>
        <p:nvSpPr>
          <p:cNvPr id="14349" name="TextBox 55"/>
          <p:cNvSpPr txBox="1">
            <a:spLocks noChangeArrowheads="1"/>
          </p:cNvSpPr>
          <p:nvPr/>
        </p:nvSpPr>
        <p:spPr bwMode="auto">
          <a:xfrm>
            <a:off x="323850" y="3500438"/>
            <a:ext cx="424815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300"/>
              <a:t>Ocean Surface Current Analysis – Real time (OSCAR)</a:t>
            </a:r>
          </a:p>
          <a:p>
            <a:pPr eaLnBrk="1" hangingPunct="1"/>
            <a:r>
              <a:rPr lang="en-US" altLang="fr-FR" sz="1300">
                <a:sym typeface="Wingdings" panose="05000000000000000000" pitchFamily="2" charset="2"/>
              </a:rPr>
              <a:t>    g</a:t>
            </a:r>
            <a:r>
              <a:rPr lang="en-US" altLang="fr-FR" sz="1400"/>
              <a:t>lobal ocean surface currents derived from   </a:t>
            </a:r>
          </a:p>
          <a:p>
            <a:pPr eaLnBrk="1" hangingPunct="1"/>
            <a:r>
              <a:rPr lang="en-US" altLang="fr-FR" sz="1400"/>
              <a:t>       satellite altimeter and scatterometer data</a:t>
            </a:r>
            <a:endParaRPr lang="en-US" altLang="fr-FR" sz="1300"/>
          </a:p>
        </p:txBody>
      </p:sp>
      <p:pic>
        <p:nvPicPr>
          <p:cNvPr id="14350" name="Picture 1" descr="u29_v29_34_55.usfc.gecco2.199301-201012.mean_speed.t4.m2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3768725"/>
            <a:ext cx="43815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2" descr="usfc_vsfc_oras4_1m_199301-201012_grid_1x1.mean_speed.t4.m2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1392238"/>
            <a:ext cx="4381500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3" descr="world_oscar_vel_5d199301-201012.mean_speed.t4.m2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392238"/>
            <a:ext cx="4381500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435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9512" y="116632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 err="1" smtClean="0">
                <a:solidFill>
                  <a:schemeClr val="bg1"/>
                </a:solidFill>
              </a:rPr>
              <a:t>Some</a:t>
            </a:r>
            <a:r>
              <a:rPr lang="fr-BE" sz="2800" dirty="0" smtClean="0">
                <a:solidFill>
                  <a:schemeClr val="bg1"/>
                </a:solidFill>
              </a:rPr>
              <a:t> </a:t>
            </a:r>
            <a:r>
              <a:rPr lang="fr-BE" sz="2800" dirty="0" err="1" smtClean="0">
                <a:solidFill>
                  <a:schemeClr val="bg1"/>
                </a:solidFill>
              </a:rPr>
              <a:t>thoughts</a:t>
            </a:r>
            <a:r>
              <a:rPr lang="fr-BE" sz="2800" dirty="0" smtClean="0">
                <a:solidFill>
                  <a:schemeClr val="bg1"/>
                </a:solidFill>
              </a:rPr>
              <a:t> to move </a:t>
            </a:r>
            <a:r>
              <a:rPr lang="fr-BE" sz="2800" dirty="0" err="1" smtClean="0">
                <a:solidFill>
                  <a:schemeClr val="bg1"/>
                </a:solidFill>
              </a:rPr>
              <a:t>forward</a:t>
            </a:r>
            <a:endParaRPr lang="fr-BE" sz="2800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67544" y="1412776"/>
            <a:ext cx="820891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BE" sz="2800" dirty="0" err="1" smtClean="0"/>
              <a:t>Re-gridding</a:t>
            </a:r>
            <a:r>
              <a:rPr lang="fr-BE" sz="2800" dirty="0" smtClean="0"/>
              <a:t> </a:t>
            </a:r>
            <a:r>
              <a:rPr lang="fr-BE" sz="2800" dirty="0" err="1" smtClean="0"/>
              <a:t>will</a:t>
            </a:r>
            <a:r>
              <a:rPr lang="fr-BE" sz="2800" dirty="0" smtClean="0"/>
              <a:t> </a:t>
            </a:r>
            <a:r>
              <a:rPr lang="fr-BE" sz="2800" dirty="0" err="1" smtClean="0"/>
              <a:t>be</a:t>
            </a:r>
            <a:r>
              <a:rPr lang="fr-BE" sz="2800" dirty="0" smtClean="0"/>
              <a:t> </a:t>
            </a:r>
            <a:r>
              <a:rPr lang="fr-BE" sz="2800" dirty="0" err="1" smtClean="0"/>
              <a:t>necessary</a:t>
            </a:r>
            <a:r>
              <a:rPr lang="fr-BE" sz="2800" dirty="0" smtClean="0"/>
              <a:t>. To </a:t>
            </a:r>
            <a:r>
              <a:rPr lang="fr-BE" sz="2800" dirty="0" err="1" smtClean="0"/>
              <a:t>what</a:t>
            </a:r>
            <a:r>
              <a:rPr lang="fr-BE" sz="2800" dirty="0" smtClean="0"/>
              <a:t> </a:t>
            </a:r>
            <a:r>
              <a:rPr lang="fr-BE" sz="2800" dirty="0" err="1" smtClean="0"/>
              <a:t>grid</a:t>
            </a:r>
            <a:r>
              <a:rPr lang="fr-BE" sz="2800" dirty="0" smtClean="0"/>
              <a:t>?</a:t>
            </a:r>
          </a:p>
          <a:p>
            <a:pPr marL="285750" indent="-285750">
              <a:buFontTx/>
              <a:buChar char="-"/>
            </a:pPr>
            <a:r>
              <a:rPr lang="fr-BE" sz="2800" dirty="0" err="1" smtClean="0"/>
              <a:t>Need</a:t>
            </a:r>
            <a:r>
              <a:rPr lang="fr-BE" sz="2800" dirty="0" smtClean="0"/>
              <a:t> to </a:t>
            </a:r>
            <a:r>
              <a:rPr lang="fr-BE" sz="2800" dirty="0" err="1" smtClean="0"/>
              <a:t>define</a:t>
            </a:r>
            <a:r>
              <a:rPr lang="fr-BE" sz="2800" dirty="0" smtClean="0"/>
              <a:t> a </a:t>
            </a:r>
            <a:r>
              <a:rPr lang="fr-BE" sz="2800" dirty="0" err="1" smtClean="0"/>
              <a:t>proper</a:t>
            </a:r>
            <a:r>
              <a:rPr lang="fr-BE" sz="2800" dirty="0" smtClean="0"/>
              <a:t> </a:t>
            </a:r>
            <a:r>
              <a:rPr lang="fr-BE" sz="2800" dirty="0" err="1" smtClean="0"/>
              <a:t>metric</a:t>
            </a:r>
            <a:r>
              <a:rPr lang="fr-BE" sz="2800" dirty="0" smtClean="0"/>
              <a:t> for </a:t>
            </a:r>
            <a:r>
              <a:rPr lang="fr-BE" sz="2800" dirty="0" err="1" smtClean="0"/>
              <a:t>velocity</a:t>
            </a:r>
            <a:r>
              <a:rPr lang="fr-BE" sz="2800" dirty="0" smtClean="0"/>
              <a:t> (</a:t>
            </a:r>
            <a:r>
              <a:rPr lang="fr-BE" sz="2800" dirty="0" err="1" smtClean="0"/>
              <a:t>vector</a:t>
            </a:r>
            <a:r>
              <a:rPr lang="fr-BE" sz="2800" dirty="0" smtClean="0"/>
              <a:t>) </a:t>
            </a:r>
            <a:r>
              <a:rPr lang="fr-BE" sz="2800" dirty="0" err="1" smtClean="0"/>
              <a:t>assessment</a:t>
            </a:r>
            <a:endParaRPr lang="fr-BE" sz="2800" dirty="0" smtClean="0"/>
          </a:p>
          <a:p>
            <a:pPr marL="285750" indent="-285750">
              <a:buFontTx/>
              <a:buChar char="-"/>
            </a:pPr>
            <a:r>
              <a:rPr lang="fr-BE" sz="2800" dirty="0" err="1" smtClean="0"/>
              <a:t>Need</a:t>
            </a:r>
            <a:r>
              <a:rPr lang="fr-BE" sz="2800" dirty="0" smtClean="0"/>
              <a:t> a </a:t>
            </a:r>
            <a:r>
              <a:rPr lang="fr-BE" sz="2800" dirty="0" err="1" smtClean="0"/>
              <a:t>comprehensive</a:t>
            </a:r>
            <a:r>
              <a:rPr lang="fr-BE" sz="2800" dirty="0" smtClean="0"/>
              <a:t> </a:t>
            </a:r>
            <a:r>
              <a:rPr lang="fr-BE" sz="2800" dirty="0" err="1" smtClean="0"/>
              <a:t>comparison</a:t>
            </a:r>
            <a:r>
              <a:rPr lang="fr-BE" sz="2800" dirty="0" smtClean="0"/>
              <a:t> table as </a:t>
            </a:r>
            <a:r>
              <a:rPr lang="fr-BE" sz="2800" dirty="0" err="1" smtClean="0"/>
              <a:t>e.g</a:t>
            </a:r>
            <a:r>
              <a:rPr lang="fr-BE" sz="2800" dirty="0" smtClean="0"/>
              <a:t>. in Chevallier et al. 2016 Clim. Dyn.</a:t>
            </a:r>
          </a:p>
          <a:p>
            <a:pPr marL="285750" indent="-285750">
              <a:buFontTx/>
              <a:buChar char="-"/>
            </a:pPr>
            <a:r>
              <a:rPr lang="fr-BE" sz="2800" dirty="0" smtClean="0"/>
              <a:t>Important to </a:t>
            </a:r>
            <a:r>
              <a:rPr lang="fr-BE" sz="2800" dirty="0" err="1" smtClean="0"/>
              <a:t>determine</a:t>
            </a:r>
            <a:r>
              <a:rPr lang="fr-BE" sz="2800" dirty="0" smtClean="0"/>
              <a:t> </a:t>
            </a:r>
            <a:r>
              <a:rPr lang="fr-BE" sz="2800" dirty="0" err="1" smtClean="0"/>
              <a:t>when</a:t>
            </a:r>
            <a:r>
              <a:rPr lang="fr-BE" sz="2800" dirty="0" smtClean="0"/>
              <a:t> and </a:t>
            </a:r>
            <a:r>
              <a:rPr lang="fr-BE" sz="2800" dirty="0" err="1" smtClean="0"/>
              <a:t>where</a:t>
            </a:r>
            <a:r>
              <a:rPr lang="fr-BE" sz="2800" dirty="0" smtClean="0"/>
              <a:t> spread of </a:t>
            </a:r>
            <a:r>
              <a:rPr lang="fr-BE" sz="2800" dirty="0" err="1" smtClean="0"/>
              <a:t>reanalyses</a:t>
            </a:r>
            <a:r>
              <a:rPr lang="fr-BE" sz="2800" dirty="0" smtClean="0"/>
              <a:t> </a:t>
            </a:r>
            <a:r>
              <a:rPr lang="fr-BE" sz="2800" dirty="0" err="1" smtClean="0"/>
              <a:t>is</a:t>
            </a:r>
            <a:r>
              <a:rPr lang="fr-BE" sz="2800" dirty="0" smtClean="0"/>
              <a:t> </a:t>
            </a:r>
            <a:r>
              <a:rPr lang="fr-BE" sz="2800" dirty="0" err="1" smtClean="0"/>
              <a:t>lower</a:t>
            </a:r>
            <a:r>
              <a:rPr lang="fr-BE" sz="2800" dirty="0" smtClean="0"/>
              <a:t> </a:t>
            </a:r>
            <a:r>
              <a:rPr lang="fr-BE" sz="2800" dirty="0" err="1" smtClean="0"/>
              <a:t>than</a:t>
            </a:r>
            <a:r>
              <a:rPr lang="fr-BE" sz="2800" dirty="0" smtClean="0"/>
              <a:t> </a:t>
            </a:r>
            <a:r>
              <a:rPr lang="fr-BE" sz="2800" dirty="0" err="1" smtClean="0"/>
              <a:t>mean</a:t>
            </a:r>
            <a:r>
              <a:rPr lang="fr-BE" sz="2800" dirty="0" smtClean="0"/>
              <a:t> </a:t>
            </a:r>
            <a:r>
              <a:rPr lang="fr-BE" sz="2800" dirty="0" err="1" smtClean="0"/>
              <a:t>bias</a:t>
            </a:r>
            <a:endParaRPr lang="fr-BE" sz="2800" dirty="0" smtClean="0"/>
          </a:p>
          <a:p>
            <a:pPr marL="285750" indent="-285750">
              <a:buFontTx/>
              <a:buChar char="-"/>
            </a:pPr>
            <a:r>
              <a:rPr lang="fr-BE" sz="2800" dirty="0" smtClean="0"/>
              <a:t>To the </a:t>
            </a:r>
            <a:r>
              <a:rPr lang="fr-BE" sz="2800" dirty="0" err="1" smtClean="0"/>
              <a:t>extent</a:t>
            </a:r>
            <a:r>
              <a:rPr lang="fr-BE" sz="2800" dirty="0" smtClean="0"/>
              <a:t> of possible, relate </a:t>
            </a:r>
            <a:r>
              <a:rPr lang="fr-BE" sz="2800" dirty="0" err="1" smtClean="0"/>
              <a:t>bias</a:t>
            </a:r>
            <a:r>
              <a:rPr lang="fr-BE" sz="2800" dirty="0" smtClean="0"/>
              <a:t> to model </a:t>
            </a:r>
            <a:r>
              <a:rPr lang="fr-BE" sz="2800" dirty="0" err="1" smtClean="0"/>
              <a:t>characteristics</a:t>
            </a:r>
            <a:endParaRPr lang="fr-BE" sz="2800" dirty="0" smtClean="0"/>
          </a:p>
          <a:p>
            <a:pPr marL="285750" indent="-285750">
              <a:buFontTx/>
              <a:buChar char="-"/>
            </a:pPr>
            <a:endParaRPr lang="fr-BE" sz="2800" dirty="0"/>
          </a:p>
        </p:txBody>
      </p:sp>
    </p:spTree>
    <p:extLst>
      <p:ext uri="{BB962C8B-B14F-4D97-AF65-F5344CB8AC3E}">
        <p14:creationId xmlns:p14="http://schemas.microsoft.com/office/powerpoint/2010/main" val="13250489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522461" y="2636912"/>
            <a:ext cx="609907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200" dirty="0" err="1" smtClean="0"/>
              <a:t>Thanks</a:t>
            </a:r>
            <a:endParaRPr lang="fr-BE" sz="3200" dirty="0" smtClean="0"/>
          </a:p>
          <a:p>
            <a:pPr algn="ctr"/>
            <a:endParaRPr lang="fr-BE" sz="3200" dirty="0" smtClean="0"/>
          </a:p>
          <a:p>
            <a:pPr algn="ctr"/>
            <a:r>
              <a:rPr lang="fr-BE" sz="3200" dirty="0" smtClean="0"/>
              <a:t>francois.massonnet@bsc.es</a:t>
            </a:r>
          </a:p>
          <a:p>
            <a:pPr algn="ctr"/>
            <a:r>
              <a:rPr lang="fr-BE" sz="3200" dirty="0"/>
              <a:t>n</a:t>
            </a:r>
            <a:r>
              <a:rPr lang="fr-BE" sz="3200" dirty="0" smtClean="0"/>
              <a:t>even.fuckar@bsc.es</a:t>
            </a:r>
            <a:endParaRPr lang="fr-BE" sz="3200" dirty="0"/>
          </a:p>
        </p:txBody>
      </p:sp>
    </p:spTree>
    <p:extLst>
      <p:ext uri="{BB962C8B-B14F-4D97-AF65-F5344CB8AC3E}">
        <p14:creationId xmlns:p14="http://schemas.microsoft.com/office/powerpoint/2010/main" val="4236442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093953"/>
            <a:ext cx="5616624" cy="5493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5455" y="44624"/>
            <a:ext cx="5218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ASPeCt</a:t>
            </a:r>
            <a:r>
              <a:rPr lang="fr-BE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4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Southern</a:t>
            </a:r>
            <a:r>
              <a:rPr lang="fr-BE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4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Ocean</a:t>
            </a:r>
            <a:r>
              <a:rPr lang="fr-BE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4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sea</a:t>
            </a:r>
            <a:r>
              <a:rPr lang="fr-BE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4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ice</a:t>
            </a:r>
            <a:r>
              <a:rPr lang="fr-BE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4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thickness</a:t>
            </a:r>
            <a:r>
              <a:rPr lang="fr-BE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data: </a:t>
            </a:r>
            <a:r>
              <a:rPr lang="fr-BE" sz="24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sparse</a:t>
            </a:r>
            <a:r>
              <a:rPr lang="fr-BE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but </a:t>
            </a:r>
            <a:r>
              <a:rPr lang="fr-BE" sz="24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valuable</a:t>
            </a:r>
            <a:endParaRPr lang="en-US" sz="24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7"/>
          <p:cNvSpPr txBox="1"/>
          <p:nvPr/>
        </p:nvSpPr>
        <p:spPr>
          <a:xfrm>
            <a:off x="7250698" y="6567735"/>
            <a:ext cx="2217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[</a:t>
            </a:r>
            <a:r>
              <a:rPr lang="fr-BE" sz="1200" dirty="0" err="1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Worby</a:t>
            </a:r>
            <a:r>
              <a:rPr lang="fr-BE" sz="12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et al., JGR, 2008]</a:t>
            </a:r>
            <a:endParaRPr lang="en-US" sz="1200" dirty="0" err="1" smtClean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273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1403648" y="4694312"/>
          <a:ext cx="5544616" cy="2163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68760"/>
            <a:ext cx="5400600" cy="3432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Chart 8"/>
          <p:cNvGraphicFramePr>
            <a:graphicFrameLocks/>
          </p:cNvGraphicFramePr>
          <p:nvPr>
            <p:extLst/>
          </p:nvPr>
        </p:nvGraphicFramePr>
        <p:xfrm>
          <a:off x="6804248" y="1052736"/>
          <a:ext cx="2808311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948264" y="6567735"/>
            <a:ext cx="2217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[data: </a:t>
            </a:r>
            <a:r>
              <a:rPr lang="fr-BE" sz="1200" dirty="0" err="1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Worby</a:t>
            </a:r>
            <a:r>
              <a:rPr lang="fr-BE" sz="12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et al., JGR, 2008]</a:t>
            </a:r>
            <a:endParaRPr lang="en-US" sz="1200" dirty="0" err="1" smtClean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4"/>
          <p:cNvSpPr txBox="1"/>
          <p:nvPr/>
        </p:nvSpPr>
        <p:spPr>
          <a:xfrm>
            <a:off x="145455" y="44624"/>
            <a:ext cx="5218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ASPeCt</a:t>
            </a:r>
            <a:r>
              <a:rPr lang="fr-BE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4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Southern</a:t>
            </a:r>
            <a:r>
              <a:rPr lang="fr-BE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4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Ocean</a:t>
            </a:r>
            <a:r>
              <a:rPr lang="fr-BE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4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sea</a:t>
            </a:r>
            <a:r>
              <a:rPr lang="fr-BE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4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ice</a:t>
            </a:r>
            <a:r>
              <a:rPr lang="fr-BE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4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thickness</a:t>
            </a:r>
            <a:r>
              <a:rPr lang="fr-BE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data: </a:t>
            </a:r>
            <a:r>
              <a:rPr lang="fr-BE" sz="24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sparse</a:t>
            </a:r>
            <a:r>
              <a:rPr lang="fr-BE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but </a:t>
            </a:r>
            <a:r>
              <a:rPr lang="fr-BE" sz="24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valuable</a:t>
            </a:r>
            <a:endParaRPr lang="en-US" sz="24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76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/>
          <p:nvPr/>
        </p:nvSpPr>
        <p:spPr>
          <a:xfrm>
            <a:off x="145455" y="44624"/>
            <a:ext cx="5218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Assessment</a:t>
            </a:r>
            <a:r>
              <a:rPr lang="fr-BE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of </a:t>
            </a:r>
            <a:r>
              <a:rPr lang="fr-BE" sz="24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two</a:t>
            </a:r>
            <a:r>
              <a:rPr lang="fr-BE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4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reanalyses</a:t>
            </a:r>
            <a:endParaRPr lang="en-US" sz="24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3557838"/>
              </p:ext>
            </p:extLst>
          </p:nvPr>
        </p:nvGraphicFramePr>
        <p:xfrm>
          <a:off x="251520" y="980728"/>
          <a:ext cx="8784976" cy="577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1163"/>
                <a:gridCol w="2209395"/>
                <a:gridCol w="2367209"/>
                <a:gridCol w="2367209"/>
              </a:tblGrid>
              <a:tr h="370840">
                <a:tc>
                  <a:txBody>
                    <a:bodyPr/>
                    <a:lstStyle/>
                    <a:p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ORAP5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GECCO2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Massonnet</a:t>
                      </a:r>
                      <a:r>
                        <a:rPr lang="fr-BE" sz="1600" baseline="0" dirty="0" smtClean="0"/>
                        <a:t> et al. 2013</a:t>
                      </a:r>
                      <a:endParaRPr lang="fr-BE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Long</a:t>
                      </a:r>
                      <a:r>
                        <a:rPr lang="fr-BE" sz="1600" baseline="0" dirty="0" smtClean="0"/>
                        <a:t> </a:t>
                      </a:r>
                      <a:r>
                        <a:rPr lang="fr-BE" sz="1600" dirty="0" err="1" smtClean="0"/>
                        <a:t>name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err="1" smtClean="0"/>
                        <a:t>Ocean</a:t>
                      </a:r>
                      <a:r>
                        <a:rPr lang="fr-BE" sz="1600" dirty="0" smtClean="0"/>
                        <a:t> </a:t>
                      </a:r>
                      <a:r>
                        <a:rPr lang="fr-BE" sz="1600" dirty="0" err="1" smtClean="0"/>
                        <a:t>ReAnalysis</a:t>
                      </a:r>
                      <a:r>
                        <a:rPr lang="fr-BE" sz="1600" dirty="0" smtClean="0"/>
                        <a:t>, Pilot, version</a:t>
                      </a:r>
                      <a:r>
                        <a:rPr lang="fr-BE" sz="1600" baseline="0" dirty="0" smtClean="0"/>
                        <a:t> 5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German contribution of the Estimating the Circulation and Climate of the Ocean project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Ensemble </a:t>
                      </a:r>
                      <a:r>
                        <a:rPr lang="fr-BE" sz="1600" dirty="0" err="1" smtClean="0"/>
                        <a:t>sea</a:t>
                      </a:r>
                      <a:r>
                        <a:rPr lang="fr-BE" sz="1600" baseline="0" dirty="0" smtClean="0"/>
                        <a:t> </a:t>
                      </a:r>
                      <a:r>
                        <a:rPr lang="fr-BE" sz="1600" baseline="0" dirty="0" err="1" smtClean="0"/>
                        <a:t>ice</a:t>
                      </a:r>
                      <a:r>
                        <a:rPr lang="fr-BE" sz="1600" baseline="0" dirty="0" smtClean="0"/>
                        <a:t> data assimilation</a:t>
                      </a:r>
                      <a:endParaRPr lang="fr-BE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Reference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err="1" smtClean="0"/>
                        <a:t>Zuo</a:t>
                      </a:r>
                      <a:r>
                        <a:rPr lang="fr-BE" sz="1600" baseline="0" dirty="0" smtClean="0"/>
                        <a:t> et al., </a:t>
                      </a:r>
                      <a:r>
                        <a:rPr lang="fr-BE" sz="1600" i="0" baseline="0" dirty="0" smtClean="0"/>
                        <a:t>Clim. Dyn., 2015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err="1" smtClean="0"/>
                        <a:t>Köhl</a:t>
                      </a:r>
                      <a:r>
                        <a:rPr lang="fr-BE" sz="1600" dirty="0" smtClean="0"/>
                        <a:t>, Q.</a:t>
                      </a:r>
                      <a:r>
                        <a:rPr lang="fr-BE" sz="1600" baseline="0" dirty="0" smtClean="0"/>
                        <a:t>J.R. Met. Soc., 2015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Massonnet et al.,</a:t>
                      </a:r>
                      <a:r>
                        <a:rPr lang="fr-BE" sz="1600" baseline="0" dirty="0" smtClean="0"/>
                        <a:t> Oc. </a:t>
                      </a:r>
                      <a:r>
                        <a:rPr lang="fr-BE" sz="1600" baseline="0" dirty="0" err="1" smtClean="0"/>
                        <a:t>Mod</a:t>
                      </a:r>
                      <a:r>
                        <a:rPr lang="fr-BE" sz="1600" baseline="0" dirty="0" smtClean="0"/>
                        <a:t>., 2013</a:t>
                      </a:r>
                      <a:endParaRPr lang="fr-BE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BE" sz="1600" dirty="0" err="1" smtClean="0"/>
                        <a:t>Period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1979-2012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1948-2011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1980-2008</a:t>
                      </a:r>
                      <a:endParaRPr lang="fr-BE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BE" sz="1600" dirty="0" err="1" smtClean="0"/>
                        <a:t>Resolution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ORCA025L75 (~0.25°)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0.3 – 1°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ORCA2 (~2°)</a:t>
                      </a:r>
                      <a:endParaRPr lang="fr-BE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BE" sz="1600" dirty="0" err="1" smtClean="0"/>
                        <a:t>Ocean</a:t>
                      </a:r>
                      <a:r>
                        <a:rPr lang="fr-BE" sz="1600" dirty="0" smtClean="0"/>
                        <a:t> &amp; </a:t>
                      </a:r>
                      <a:r>
                        <a:rPr lang="fr-BE" sz="1600" dirty="0" err="1" smtClean="0"/>
                        <a:t>ice</a:t>
                      </a:r>
                      <a:r>
                        <a:rPr lang="fr-BE" sz="1600" dirty="0" smtClean="0"/>
                        <a:t> model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NEMO – LIM2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err="1" smtClean="0"/>
                        <a:t>MitGCM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NEMO-LIM2</a:t>
                      </a:r>
                      <a:r>
                        <a:rPr lang="fr-BE" sz="1600" baseline="0" dirty="0"/>
                        <a:t> </a:t>
                      </a:r>
                      <a:endParaRPr lang="fr-BE" sz="1600" dirty="0" smtClean="0"/>
                    </a:p>
                  </a:txBody>
                  <a:tcPr/>
                </a:tc>
              </a:tr>
              <a:tr h="936312"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Data </a:t>
                      </a:r>
                      <a:r>
                        <a:rPr lang="fr-BE" sz="1600" dirty="0" err="1" smtClean="0"/>
                        <a:t>assimilated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EN3</a:t>
                      </a:r>
                      <a:r>
                        <a:rPr lang="fr-BE" sz="1600" baseline="0" dirty="0" smtClean="0"/>
                        <a:t> T &amp; S, AVISO SLA, SIC, OSTIA SST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600" dirty="0" smtClean="0"/>
                        <a:t>EN4 T&amp;S,</a:t>
                      </a:r>
                      <a:r>
                        <a:rPr lang="fr-BE" sz="1600" baseline="0" dirty="0" smtClean="0"/>
                        <a:t> AVISO SLA, </a:t>
                      </a:r>
                      <a:r>
                        <a:rPr lang="fr-BE" sz="1600" baseline="0" dirty="0" err="1" smtClean="0"/>
                        <a:t>HadISST</a:t>
                      </a:r>
                      <a:r>
                        <a:rPr lang="fr-BE" sz="1600" baseline="0" dirty="0" smtClean="0"/>
                        <a:t>, WOA clim T&amp;S, GOCO MDT</a:t>
                      </a:r>
                      <a:endParaRPr lang="fr-BE" sz="1600" dirty="0" smtClean="0"/>
                    </a:p>
                    <a:p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OSI-SAF</a:t>
                      </a:r>
                      <a:r>
                        <a:rPr lang="fr-BE" sz="1600" baseline="0" dirty="0" smtClean="0"/>
                        <a:t> SIC</a:t>
                      </a:r>
                      <a:endParaRPr lang="fr-BE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Method of assimilation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3D-Var</a:t>
                      </a:r>
                      <a:r>
                        <a:rPr lang="fr-BE" sz="1600" baseline="0" dirty="0" smtClean="0"/>
                        <a:t> FGAT, </a:t>
                      </a:r>
                      <a:r>
                        <a:rPr lang="fr-BE" sz="1600" baseline="0" dirty="0" err="1" smtClean="0"/>
                        <a:t>static</a:t>
                      </a:r>
                      <a:r>
                        <a:rPr lang="fr-BE" sz="1600" baseline="0" dirty="0" smtClean="0"/>
                        <a:t> BCM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4D-Var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err="1" smtClean="0"/>
                        <a:t>EnKF</a:t>
                      </a:r>
                      <a:endParaRPr lang="fr-BE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BE" sz="1600" dirty="0" err="1" smtClean="0"/>
                        <a:t>Atmospheric</a:t>
                      </a:r>
                      <a:r>
                        <a:rPr lang="fr-BE" sz="1600" dirty="0" smtClean="0"/>
                        <a:t> forcing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ERA-</a:t>
                      </a:r>
                      <a:r>
                        <a:rPr lang="fr-BE" sz="1600" dirty="0" err="1" smtClean="0"/>
                        <a:t>Interim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NCEP-1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NCEP</a:t>
                      </a:r>
                      <a:endParaRPr lang="fr-BE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368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496" y="-297128"/>
            <a:ext cx="4630214" cy="1143000"/>
          </a:xfrm>
        </p:spPr>
        <p:txBody>
          <a:bodyPr>
            <a:normAutofit/>
          </a:bodyPr>
          <a:lstStyle/>
          <a:p>
            <a:pPr algn="l"/>
            <a:r>
              <a:rPr lang="fr-BE" dirty="0" smtClean="0">
                <a:latin typeface="Arial" pitchFamily="34" charset="0"/>
                <a:cs typeface="Arial" pitchFamily="34" charset="0"/>
              </a:rPr>
              <a:t>The ensemble </a:t>
            </a:r>
            <a:r>
              <a:rPr lang="fr-BE" dirty="0" err="1" smtClean="0">
                <a:latin typeface="Arial" pitchFamily="34" charset="0"/>
                <a:cs typeface="Arial" pitchFamily="34" charset="0"/>
              </a:rPr>
              <a:t>Kalman</a:t>
            </a:r>
            <a:r>
              <a:rPr lang="fr-B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dirty="0" err="1" smtClean="0">
                <a:latin typeface="Arial" pitchFamily="34" charset="0"/>
                <a:cs typeface="Arial" pitchFamily="34" charset="0"/>
              </a:rPr>
              <a:t>filter</a:t>
            </a:r>
            <a:r>
              <a:rPr lang="fr-B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dirty="0" err="1" smtClean="0">
                <a:latin typeface="Arial" pitchFamily="34" charset="0"/>
                <a:cs typeface="Arial" pitchFamily="34" charset="0"/>
              </a:rPr>
              <a:t>is</a:t>
            </a:r>
            <a:r>
              <a:rPr lang="fr-BE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fr-BE" dirty="0" err="1" smtClean="0">
                <a:latin typeface="Arial" pitchFamily="34" charset="0"/>
                <a:cs typeface="Arial" pitchFamily="34" charset="0"/>
              </a:rPr>
              <a:t>forecast</a:t>
            </a:r>
            <a:r>
              <a:rPr lang="fr-BE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fr-BE" dirty="0" err="1" smtClean="0">
                <a:latin typeface="Arial" pitchFamily="34" charset="0"/>
                <a:cs typeface="Arial" pitchFamily="34" charset="0"/>
              </a:rPr>
              <a:t>analysis</a:t>
            </a:r>
            <a:r>
              <a:rPr lang="fr-B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dirty="0" err="1" smtClean="0">
                <a:latin typeface="Arial" pitchFamily="34" charset="0"/>
                <a:cs typeface="Arial" pitchFamily="34" charset="0"/>
              </a:rPr>
              <a:t>method</a:t>
            </a:r>
            <a:r>
              <a:rPr lang="fr-BE" dirty="0" smtClean="0">
                <a:latin typeface="Arial" pitchFamily="34" charset="0"/>
                <a:cs typeface="Arial" pitchFamily="34" charset="0"/>
              </a:rPr>
              <a:t> </a:t>
            </a:r>
            <a:endParaRPr lang="fr-B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14282" y="2500306"/>
            <a:ext cx="89297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800" b="1" dirty="0" err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fr-BE" sz="4800" baseline="30000" dirty="0" err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fr-BE" sz="4800" dirty="0" smtClean="0">
                <a:latin typeface="Arial" pitchFamily="34" charset="0"/>
                <a:cs typeface="Arial" pitchFamily="34" charset="0"/>
              </a:rPr>
              <a:t>    =    </a:t>
            </a:r>
            <a:r>
              <a:rPr lang="fr-BE" sz="4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fr-BE" sz="4800" baseline="30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fr-BE" sz="4800" baseline="300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fr-BE" sz="4800" dirty="0" smtClean="0">
                <a:latin typeface="Arial" pitchFamily="34" charset="0"/>
                <a:cs typeface="Arial" pitchFamily="34" charset="0"/>
              </a:rPr>
              <a:t>+    </a:t>
            </a:r>
            <a:r>
              <a:rPr lang="fr-BE" sz="48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fr-BE" sz="4800" dirty="0" smtClean="0">
                <a:latin typeface="Arial" pitchFamily="34" charset="0"/>
                <a:cs typeface="Arial" pitchFamily="34" charset="0"/>
              </a:rPr>
              <a:t>    (</a:t>
            </a:r>
            <a:r>
              <a:rPr lang="fr-BE" sz="48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fr-BE" sz="4800" dirty="0" smtClean="0">
                <a:latin typeface="Arial" pitchFamily="34" charset="0"/>
                <a:cs typeface="Arial" pitchFamily="34" charset="0"/>
              </a:rPr>
              <a:t>   –   </a:t>
            </a:r>
            <a:r>
              <a:rPr lang="fr-BE" sz="4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fr-BE" sz="4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4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fr-BE" sz="4800" baseline="30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fr-BE" sz="4800" dirty="0" smtClean="0">
                <a:latin typeface="Arial" pitchFamily="34" charset="0"/>
                <a:cs typeface="Arial" pitchFamily="34" charset="0"/>
              </a:rPr>
              <a:t> )</a:t>
            </a:r>
            <a:r>
              <a:rPr lang="fr-BE" sz="3600" baseline="30000" dirty="0" smtClean="0">
                <a:latin typeface="Arial" pitchFamily="34" charset="0"/>
                <a:cs typeface="Arial" pitchFamily="34" charset="0"/>
              </a:rPr>
              <a:t>	  </a:t>
            </a:r>
            <a:r>
              <a:rPr lang="fr-BE" sz="3600" dirty="0" smtClean="0">
                <a:latin typeface="Arial" pitchFamily="34" charset="0"/>
                <a:cs typeface="Arial" pitchFamily="34" charset="0"/>
              </a:rPr>
              <a:t>  </a:t>
            </a:r>
            <a:endParaRPr lang="fr-BE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42844" y="3376198"/>
            <a:ext cx="12858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 err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Analysis</a:t>
            </a:r>
            <a:endParaRPr lang="fr-BE" sz="16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000232" y="3286124"/>
            <a:ext cx="1643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Forecast</a:t>
            </a:r>
            <a:endParaRPr lang="fr-BE" sz="16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fr-BE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fr-BE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NEMO-LIM2)</a:t>
            </a:r>
            <a:endParaRPr lang="fr-BE" sz="1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786182" y="3376198"/>
            <a:ext cx="20717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b="1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Kalman</a:t>
            </a:r>
            <a:r>
              <a:rPr lang="fr-BE" sz="16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gain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357818" y="3286124"/>
            <a:ext cx="2000264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Observations</a:t>
            </a:r>
          </a:p>
          <a:p>
            <a:pPr algn="ctr"/>
            <a:r>
              <a:rPr lang="fr-BE" sz="16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Global, </a:t>
            </a:r>
            <a:r>
              <a:rPr lang="fr-BE" sz="1600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daily</a:t>
            </a:r>
            <a:r>
              <a:rPr lang="fr-BE" sz="16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BE" sz="1600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sea</a:t>
            </a:r>
            <a:r>
              <a:rPr lang="fr-BE" sz="16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fr-BE" sz="1600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ice</a:t>
            </a:r>
            <a:r>
              <a:rPr lang="fr-BE" sz="16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BE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concentrations </a:t>
            </a:r>
            <a:r>
              <a:rPr lang="fr-BE" sz="16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(OSI-SAF)</a:t>
            </a:r>
          </a:p>
        </p:txBody>
      </p:sp>
      <p:sp>
        <p:nvSpPr>
          <p:cNvPr id="16" name="Ellipse 15"/>
          <p:cNvSpPr/>
          <p:nvPr/>
        </p:nvSpPr>
        <p:spPr>
          <a:xfrm>
            <a:off x="1142976" y="5072074"/>
            <a:ext cx="642942" cy="114300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Ellipse 16"/>
          <p:cNvSpPr/>
          <p:nvPr/>
        </p:nvSpPr>
        <p:spPr>
          <a:xfrm>
            <a:off x="1500166" y="5214950"/>
            <a:ext cx="45720" cy="457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Ellipse 17"/>
          <p:cNvSpPr/>
          <p:nvPr/>
        </p:nvSpPr>
        <p:spPr>
          <a:xfrm>
            <a:off x="1652566" y="5367350"/>
            <a:ext cx="45720" cy="457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Ellipse 18"/>
          <p:cNvSpPr/>
          <p:nvPr/>
        </p:nvSpPr>
        <p:spPr>
          <a:xfrm>
            <a:off x="1285852" y="5572140"/>
            <a:ext cx="45720" cy="457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Ellipse 19"/>
          <p:cNvSpPr/>
          <p:nvPr/>
        </p:nvSpPr>
        <p:spPr>
          <a:xfrm>
            <a:off x="1500166" y="6097924"/>
            <a:ext cx="45720" cy="457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Ellipse 20"/>
          <p:cNvSpPr/>
          <p:nvPr/>
        </p:nvSpPr>
        <p:spPr>
          <a:xfrm>
            <a:off x="1357290" y="5929330"/>
            <a:ext cx="45720" cy="457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2" name="Ellipse 21"/>
          <p:cNvSpPr/>
          <p:nvPr/>
        </p:nvSpPr>
        <p:spPr>
          <a:xfrm>
            <a:off x="1571604" y="5786454"/>
            <a:ext cx="45720" cy="457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3" name="Ellipse 22"/>
          <p:cNvSpPr/>
          <p:nvPr/>
        </p:nvSpPr>
        <p:spPr>
          <a:xfrm>
            <a:off x="2428860" y="5000636"/>
            <a:ext cx="1000132" cy="1714512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24" name="Connecteur droit avec flèche 23"/>
          <p:cNvCxnSpPr>
            <a:stCxn id="17" idx="6"/>
            <a:endCxn id="31" idx="2"/>
          </p:cNvCxnSpPr>
          <p:nvPr/>
        </p:nvCxnSpPr>
        <p:spPr>
          <a:xfrm flipV="1">
            <a:off x="1545886" y="5166372"/>
            <a:ext cx="1383040" cy="71438"/>
          </a:xfrm>
          <a:prstGeom prst="straightConnector1">
            <a:avLst/>
          </a:prstGeom>
          <a:ln w="63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>
            <a:stCxn id="18" idx="6"/>
            <a:endCxn id="32" idx="2"/>
          </p:cNvCxnSpPr>
          <p:nvPr/>
        </p:nvCxnSpPr>
        <p:spPr>
          <a:xfrm flipV="1">
            <a:off x="1698286" y="5318772"/>
            <a:ext cx="1383040" cy="71438"/>
          </a:xfrm>
          <a:prstGeom prst="straightConnector1">
            <a:avLst/>
          </a:prstGeom>
          <a:ln w="63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>
            <a:stCxn id="19" idx="2"/>
            <a:endCxn id="33" idx="2"/>
          </p:cNvCxnSpPr>
          <p:nvPr/>
        </p:nvCxnSpPr>
        <p:spPr>
          <a:xfrm rot="10800000" flipH="1" flipV="1">
            <a:off x="1285852" y="5595000"/>
            <a:ext cx="1500198" cy="142876"/>
          </a:xfrm>
          <a:prstGeom prst="straightConnector1">
            <a:avLst/>
          </a:prstGeom>
          <a:ln w="63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>
            <a:stCxn id="22" idx="6"/>
            <a:endCxn id="34" idx="2"/>
          </p:cNvCxnSpPr>
          <p:nvPr/>
        </p:nvCxnSpPr>
        <p:spPr>
          <a:xfrm>
            <a:off x="1617324" y="5809314"/>
            <a:ext cx="1408758" cy="214314"/>
          </a:xfrm>
          <a:prstGeom prst="straightConnector1">
            <a:avLst/>
          </a:prstGeom>
          <a:ln w="63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>
            <a:stCxn id="20" idx="6"/>
            <a:endCxn id="36" idx="2"/>
          </p:cNvCxnSpPr>
          <p:nvPr/>
        </p:nvCxnSpPr>
        <p:spPr>
          <a:xfrm>
            <a:off x="1545886" y="6120784"/>
            <a:ext cx="1383040" cy="357190"/>
          </a:xfrm>
          <a:prstGeom prst="straightConnector1">
            <a:avLst/>
          </a:prstGeom>
          <a:ln w="63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>
            <a:stCxn id="21" idx="6"/>
            <a:endCxn id="35" idx="2"/>
          </p:cNvCxnSpPr>
          <p:nvPr/>
        </p:nvCxnSpPr>
        <p:spPr>
          <a:xfrm>
            <a:off x="1403010" y="5952190"/>
            <a:ext cx="1597354" cy="240032"/>
          </a:xfrm>
          <a:prstGeom prst="straightConnector1">
            <a:avLst/>
          </a:prstGeom>
          <a:ln w="63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/>
          <p:cNvSpPr/>
          <p:nvPr/>
        </p:nvSpPr>
        <p:spPr>
          <a:xfrm>
            <a:off x="2928926" y="5143512"/>
            <a:ext cx="45720" cy="457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2" name="Ellipse 31"/>
          <p:cNvSpPr/>
          <p:nvPr/>
        </p:nvSpPr>
        <p:spPr>
          <a:xfrm>
            <a:off x="3081326" y="5295912"/>
            <a:ext cx="45720" cy="457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3" name="Ellipse 32"/>
          <p:cNvSpPr/>
          <p:nvPr/>
        </p:nvSpPr>
        <p:spPr>
          <a:xfrm>
            <a:off x="2786050" y="5715016"/>
            <a:ext cx="45720" cy="457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4" name="Ellipse 33"/>
          <p:cNvSpPr/>
          <p:nvPr/>
        </p:nvSpPr>
        <p:spPr>
          <a:xfrm>
            <a:off x="3026082" y="6000768"/>
            <a:ext cx="45720" cy="457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5" name="Ellipse 34"/>
          <p:cNvSpPr/>
          <p:nvPr/>
        </p:nvSpPr>
        <p:spPr>
          <a:xfrm>
            <a:off x="3000364" y="6169362"/>
            <a:ext cx="45720" cy="457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6" name="Ellipse 35"/>
          <p:cNvSpPr/>
          <p:nvPr/>
        </p:nvSpPr>
        <p:spPr>
          <a:xfrm>
            <a:off x="2928926" y="6455114"/>
            <a:ext cx="45720" cy="457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8" name="Ellipse 37"/>
          <p:cNvSpPr/>
          <p:nvPr/>
        </p:nvSpPr>
        <p:spPr>
          <a:xfrm>
            <a:off x="4214810" y="5357826"/>
            <a:ext cx="428628" cy="85725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9" name="Ellipse 38"/>
          <p:cNvSpPr/>
          <p:nvPr/>
        </p:nvSpPr>
        <p:spPr>
          <a:xfrm>
            <a:off x="4357686" y="5500702"/>
            <a:ext cx="45720" cy="457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0" name="Ellipse 39"/>
          <p:cNvSpPr/>
          <p:nvPr/>
        </p:nvSpPr>
        <p:spPr>
          <a:xfrm>
            <a:off x="4510086" y="5653102"/>
            <a:ext cx="45720" cy="457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1" name="Ellipse 40"/>
          <p:cNvSpPr/>
          <p:nvPr/>
        </p:nvSpPr>
        <p:spPr>
          <a:xfrm>
            <a:off x="4429124" y="5857892"/>
            <a:ext cx="45720" cy="457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2" name="Ellipse 41"/>
          <p:cNvSpPr/>
          <p:nvPr/>
        </p:nvSpPr>
        <p:spPr>
          <a:xfrm>
            <a:off x="4429124" y="6072206"/>
            <a:ext cx="45720" cy="457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3" name="Ellipse 42"/>
          <p:cNvSpPr/>
          <p:nvPr/>
        </p:nvSpPr>
        <p:spPr>
          <a:xfrm>
            <a:off x="4357686" y="6000768"/>
            <a:ext cx="45720" cy="457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4" name="Ellipse 43"/>
          <p:cNvSpPr/>
          <p:nvPr/>
        </p:nvSpPr>
        <p:spPr>
          <a:xfrm>
            <a:off x="4357686" y="5715016"/>
            <a:ext cx="45720" cy="457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45" name="Connecteur droit avec flèche 44"/>
          <p:cNvCxnSpPr>
            <a:stCxn id="31" idx="6"/>
            <a:endCxn id="39" idx="2"/>
          </p:cNvCxnSpPr>
          <p:nvPr/>
        </p:nvCxnSpPr>
        <p:spPr>
          <a:xfrm>
            <a:off x="2974646" y="5166372"/>
            <a:ext cx="1383040" cy="357190"/>
          </a:xfrm>
          <a:prstGeom prst="straightConnector1">
            <a:avLst/>
          </a:prstGeom>
          <a:ln w="63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/>
          <p:cNvCxnSpPr>
            <a:stCxn id="32" idx="1"/>
            <a:endCxn id="40" idx="2"/>
          </p:cNvCxnSpPr>
          <p:nvPr/>
        </p:nvCxnSpPr>
        <p:spPr>
          <a:xfrm rot="16200000" flipH="1">
            <a:off x="3612377" y="4778253"/>
            <a:ext cx="373354" cy="1422064"/>
          </a:xfrm>
          <a:prstGeom prst="straightConnector1">
            <a:avLst/>
          </a:prstGeom>
          <a:ln w="63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/>
          <p:cNvCxnSpPr>
            <a:stCxn id="33" idx="6"/>
            <a:endCxn id="44" idx="2"/>
          </p:cNvCxnSpPr>
          <p:nvPr/>
        </p:nvCxnSpPr>
        <p:spPr>
          <a:xfrm>
            <a:off x="2831770" y="5737876"/>
            <a:ext cx="1525916" cy="1588"/>
          </a:xfrm>
          <a:prstGeom prst="straightConnector1">
            <a:avLst/>
          </a:prstGeom>
          <a:ln w="63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/>
          <p:cNvCxnSpPr>
            <a:stCxn id="34" idx="6"/>
            <a:endCxn id="41" idx="1"/>
          </p:cNvCxnSpPr>
          <p:nvPr/>
        </p:nvCxnSpPr>
        <p:spPr>
          <a:xfrm flipV="1">
            <a:off x="3071802" y="5864588"/>
            <a:ext cx="1364018" cy="159040"/>
          </a:xfrm>
          <a:prstGeom prst="straightConnector1">
            <a:avLst/>
          </a:prstGeom>
          <a:ln w="63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>
            <a:stCxn id="35" idx="6"/>
            <a:endCxn id="43" idx="2"/>
          </p:cNvCxnSpPr>
          <p:nvPr/>
        </p:nvCxnSpPr>
        <p:spPr>
          <a:xfrm flipV="1">
            <a:off x="3046084" y="6023628"/>
            <a:ext cx="1311602" cy="168594"/>
          </a:xfrm>
          <a:prstGeom prst="straightConnector1">
            <a:avLst/>
          </a:prstGeom>
          <a:ln w="63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/>
          <p:cNvCxnSpPr>
            <a:stCxn id="36" idx="6"/>
            <a:endCxn id="42" idx="2"/>
          </p:cNvCxnSpPr>
          <p:nvPr/>
        </p:nvCxnSpPr>
        <p:spPr>
          <a:xfrm flipV="1">
            <a:off x="2974646" y="6095066"/>
            <a:ext cx="1454478" cy="382908"/>
          </a:xfrm>
          <a:prstGeom prst="straightConnector1">
            <a:avLst/>
          </a:prstGeom>
          <a:ln w="63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Ellipse 50"/>
          <p:cNvSpPr/>
          <p:nvPr/>
        </p:nvSpPr>
        <p:spPr>
          <a:xfrm>
            <a:off x="5500694" y="5214950"/>
            <a:ext cx="1000132" cy="1285884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2" name="Ellipse 51"/>
          <p:cNvSpPr/>
          <p:nvPr/>
        </p:nvSpPr>
        <p:spPr>
          <a:xfrm>
            <a:off x="5857884" y="5429264"/>
            <a:ext cx="45720" cy="457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3" name="Ellipse 52"/>
          <p:cNvSpPr/>
          <p:nvPr/>
        </p:nvSpPr>
        <p:spPr>
          <a:xfrm>
            <a:off x="6153160" y="5295912"/>
            <a:ext cx="45720" cy="457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4" name="Ellipse 53"/>
          <p:cNvSpPr/>
          <p:nvPr/>
        </p:nvSpPr>
        <p:spPr>
          <a:xfrm>
            <a:off x="6143636" y="5572140"/>
            <a:ext cx="45720" cy="457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5" name="Ellipse 54"/>
          <p:cNvSpPr/>
          <p:nvPr/>
        </p:nvSpPr>
        <p:spPr>
          <a:xfrm>
            <a:off x="6000760" y="5857892"/>
            <a:ext cx="45720" cy="457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6" name="Ellipse 55"/>
          <p:cNvSpPr/>
          <p:nvPr/>
        </p:nvSpPr>
        <p:spPr>
          <a:xfrm>
            <a:off x="5786446" y="6215082"/>
            <a:ext cx="45720" cy="457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7" name="Ellipse 56"/>
          <p:cNvSpPr/>
          <p:nvPr/>
        </p:nvSpPr>
        <p:spPr>
          <a:xfrm>
            <a:off x="5786446" y="5786454"/>
            <a:ext cx="45720" cy="457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58" name="Connecteur droit avec flèche 57"/>
          <p:cNvCxnSpPr>
            <a:stCxn id="39" idx="6"/>
            <a:endCxn id="53" idx="2"/>
          </p:cNvCxnSpPr>
          <p:nvPr/>
        </p:nvCxnSpPr>
        <p:spPr>
          <a:xfrm flipV="1">
            <a:off x="4403406" y="5318772"/>
            <a:ext cx="1749754" cy="204790"/>
          </a:xfrm>
          <a:prstGeom prst="straightConnector1">
            <a:avLst/>
          </a:prstGeom>
          <a:ln w="63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/>
          <p:cNvCxnSpPr>
            <a:stCxn id="40" idx="2"/>
            <a:endCxn id="52" idx="2"/>
          </p:cNvCxnSpPr>
          <p:nvPr/>
        </p:nvCxnSpPr>
        <p:spPr>
          <a:xfrm rot="10800000" flipH="1">
            <a:off x="4510086" y="5452124"/>
            <a:ext cx="1347798" cy="223838"/>
          </a:xfrm>
          <a:prstGeom prst="straightConnector1">
            <a:avLst/>
          </a:prstGeom>
          <a:ln w="63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/>
          <p:cNvCxnSpPr>
            <a:stCxn id="44" idx="6"/>
            <a:endCxn id="54" idx="2"/>
          </p:cNvCxnSpPr>
          <p:nvPr/>
        </p:nvCxnSpPr>
        <p:spPr>
          <a:xfrm flipV="1">
            <a:off x="4403406" y="5595000"/>
            <a:ext cx="1740230" cy="142876"/>
          </a:xfrm>
          <a:prstGeom prst="straightConnector1">
            <a:avLst/>
          </a:prstGeom>
          <a:ln w="63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/>
          <p:cNvCxnSpPr>
            <a:stCxn id="41" idx="6"/>
            <a:endCxn id="57" idx="2"/>
          </p:cNvCxnSpPr>
          <p:nvPr/>
        </p:nvCxnSpPr>
        <p:spPr>
          <a:xfrm flipV="1">
            <a:off x="4474844" y="5809314"/>
            <a:ext cx="1311602" cy="71438"/>
          </a:xfrm>
          <a:prstGeom prst="straightConnector1">
            <a:avLst/>
          </a:prstGeom>
          <a:ln w="63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/>
          <p:cNvCxnSpPr>
            <a:stCxn id="43" idx="6"/>
            <a:endCxn id="55" idx="2"/>
          </p:cNvCxnSpPr>
          <p:nvPr/>
        </p:nvCxnSpPr>
        <p:spPr>
          <a:xfrm flipV="1">
            <a:off x="4403406" y="5880752"/>
            <a:ext cx="1597354" cy="142876"/>
          </a:xfrm>
          <a:prstGeom prst="straightConnector1">
            <a:avLst/>
          </a:prstGeom>
          <a:ln w="63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/>
          <p:cNvCxnSpPr>
            <a:stCxn id="42" idx="2"/>
            <a:endCxn id="56" idx="2"/>
          </p:cNvCxnSpPr>
          <p:nvPr/>
        </p:nvCxnSpPr>
        <p:spPr>
          <a:xfrm rot="10800000" flipH="1" flipV="1">
            <a:off x="4429124" y="6095066"/>
            <a:ext cx="1357322" cy="142876"/>
          </a:xfrm>
          <a:prstGeom prst="straightConnector1">
            <a:avLst/>
          </a:prstGeom>
          <a:ln w="63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/>
          <p:cNvCxnSpPr>
            <a:stCxn id="53" idx="6"/>
          </p:cNvCxnSpPr>
          <p:nvPr/>
        </p:nvCxnSpPr>
        <p:spPr>
          <a:xfrm>
            <a:off x="6198880" y="5318772"/>
            <a:ext cx="1516392" cy="324806"/>
          </a:xfrm>
          <a:prstGeom prst="straightConnector1">
            <a:avLst/>
          </a:prstGeom>
          <a:ln w="6350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/>
          <p:cNvCxnSpPr>
            <a:stCxn id="52" idx="6"/>
          </p:cNvCxnSpPr>
          <p:nvPr/>
        </p:nvCxnSpPr>
        <p:spPr>
          <a:xfrm>
            <a:off x="5903604" y="5452124"/>
            <a:ext cx="1811668" cy="334330"/>
          </a:xfrm>
          <a:prstGeom prst="straightConnector1">
            <a:avLst/>
          </a:prstGeom>
          <a:ln w="6350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66"/>
          <p:cNvCxnSpPr>
            <a:stCxn id="54" idx="6"/>
          </p:cNvCxnSpPr>
          <p:nvPr/>
        </p:nvCxnSpPr>
        <p:spPr>
          <a:xfrm>
            <a:off x="6189356" y="5595000"/>
            <a:ext cx="1383040" cy="262892"/>
          </a:xfrm>
          <a:prstGeom prst="straightConnector1">
            <a:avLst/>
          </a:prstGeom>
          <a:ln w="6350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avec flèche 67"/>
          <p:cNvCxnSpPr>
            <a:stCxn id="57" idx="6"/>
          </p:cNvCxnSpPr>
          <p:nvPr/>
        </p:nvCxnSpPr>
        <p:spPr>
          <a:xfrm>
            <a:off x="5832166" y="5809314"/>
            <a:ext cx="1811668" cy="120016"/>
          </a:xfrm>
          <a:prstGeom prst="straightConnector1">
            <a:avLst/>
          </a:prstGeom>
          <a:ln w="6350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avec flèche 68"/>
          <p:cNvCxnSpPr>
            <a:stCxn id="55" idx="6"/>
          </p:cNvCxnSpPr>
          <p:nvPr/>
        </p:nvCxnSpPr>
        <p:spPr>
          <a:xfrm>
            <a:off x="6046480" y="5880752"/>
            <a:ext cx="1668792" cy="191454"/>
          </a:xfrm>
          <a:prstGeom prst="straightConnector1">
            <a:avLst/>
          </a:prstGeom>
          <a:ln w="6350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/>
          <p:cNvCxnSpPr>
            <a:stCxn id="56" idx="6"/>
          </p:cNvCxnSpPr>
          <p:nvPr/>
        </p:nvCxnSpPr>
        <p:spPr>
          <a:xfrm flipV="1">
            <a:off x="5832166" y="6215082"/>
            <a:ext cx="1883106" cy="22860"/>
          </a:xfrm>
          <a:prstGeom prst="straightConnector1">
            <a:avLst/>
          </a:prstGeom>
          <a:ln w="6350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1698286" y="4653136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forecast</a:t>
            </a:r>
            <a:endParaRPr lang="fr-BE" dirty="0"/>
          </a:p>
        </p:txBody>
      </p:sp>
      <p:sp>
        <p:nvSpPr>
          <p:cNvPr id="71" name="ZoneTexte 70"/>
          <p:cNvSpPr txBox="1"/>
          <p:nvPr/>
        </p:nvSpPr>
        <p:spPr>
          <a:xfrm>
            <a:off x="3383547" y="4797040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analysis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72515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aphique 5"/>
          <p:cNvGraphicFramePr/>
          <p:nvPr/>
        </p:nvGraphicFramePr>
        <p:xfrm>
          <a:off x="1928794" y="2285992"/>
          <a:ext cx="6215106" cy="4572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3707904" y="1711099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 smtClean="0">
                <a:latin typeface="Arial" pitchFamily="34" charset="0"/>
                <a:cs typeface="Arial" pitchFamily="34" charset="0"/>
              </a:rPr>
              <a:t>Mean</a:t>
            </a:r>
            <a:r>
              <a:rPr lang="fr-B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b="1" dirty="0" err="1" smtClean="0">
                <a:latin typeface="Arial" pitchFamily="34" charset="0"/>
                <a:cs typeface="Arial" pitchFamily="34" charset="0"/>
              </a:rPr>
              <a:t>bias</a:t>
            </a:r>
            <a:r>
              <a:rPr lang="fr-BE" dirty="0" smtClean="0">
                <a:latin typeface="Arial" pitchFamily="34" charset="0"/>
                <a:cs typeface="Arial" pitchFamily="34" charset="0"/>
              </a:rPr>
              <a:t> in </a:t>
            </a:r>
            <a:r>
              <a:rPr lang="fr-BE" dirty="0" err="1" smtClean="0">
                <a:latin typeface="Arial" pitchFamily="34" charset="0"/>
                <a:cs typeface="Arial" pitchFamily="34" charset="0"/>
              </a:rPr>
              <a:t>simulated</a:t>
            </a:r>
            <a:r>
              <a:rPr lang="fr-B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dirty="0" err="1" smtClean="0">
                <a:latin typeface="Arial" pitchFamily="34" charset="0"/>
                <a:cs typeface="Arial" pitchFamily="34" charset="0"/>
              </a:rPr>
              <a:t>thickness</a:t>
            </a:r>
            <a:r>
              <a:rPr lang="fr-BE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fr-BE" dirty="0" err="1" smtClean="0">
                <a:latin typeface="Arial" pitchFamily="34" charset="0"/>
                <a:cs typeface="Arial" pitchFamily="34" charset="0"/>
              </a:rPr>
              <a:t>against</a:t>
            </a:r>
            <a:r>
              <a:rPr lang="fr-B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dirty="0" err="1" smtClean="0">
                <a:latin typeface="Arial" pitchFamily="34" charset="0"/>
                <a:cs typeface="Arial" pitchFamily="34" charset="0"/>
              </a:rPr>
              <a:t>ASPeCt</a:t>
            </a:r>
            <a:r>
              <a:rPr lang="fr-BE" dirty="0" smtClean="0">
                <a:latin typeface="Arial" pitchFamily="34" charset="0"/>
                <a:cs typeface="Arial" pitchFamily="34" charset="0"/>
              </a:rPr>
              <a:t> data [</a:t>
            </a:r>
            <a:r>
              <a:rPr lang="fr-BE" dirty="0" err="1" smtClean="0">
                <a:latin typeface="Arial" pitchFamily="34" charset="0"/>
                <a:cs typeface="Arial" pitchFamily="34" charset="0"/>
              </a:rPr>
              <a:t>Worby</a:t>
            </a:r>
            <a:r>
              <a:rPr lang="fr-BE" dirty="0" smtClean="0">
                <a:latin typeface="Arial" pitchFamily="34" charset="0"/>
                <a:cs typeface="Arial" pitchFamily="34" charset="0"/>
              </a:rPr>
              <a:t> et al., 2008]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8072430" y="6463421"/>
            <a:ext cx="107157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500" dirty="0" smtClean="0">
                <a:latin typeface="Arial" pitchFamily="34" charset="0"/>
                <a:cs typeface="Arial" pitchFamily="34" charset="0"/>
              </a:rPr>
              <a:t>cm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572000" y="2692595"/>
            <a:ext cx="2071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ASSIM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572000" y="2500306"/>
            <a:ext cx="2071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FREE RUN</a:t>
            </a:r>
          </a:p>
        </p:txBody>
      </p:sp>
    </p:spTree>
    <p:extLst>
      <p:ext uri="{BB962C8B-B14F-4D97-AF65-F5344CB8AC3E}">
        <p14:creationId xmlns:p14="http://schemas.microsoft.com/office/powerpoint/2010/main" val="299491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5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2129882" y="4415875"/>
            <a:ext cx="4026979" cy="428628"/>
          </a:xfrm>
          <a:prstGeom prst="rect">
            <a:avLst/>
          </a:prstGeom>
        </p:spPr>
      </p:pic>
      <p:pic>
        <p:nvPicPr>
          <p:cNvPr id="4" name="Image 3" descr="0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996952"/>
            <a:ext cx="3500462" cy="343010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-142908" y="2405714"/>
            <a:ext cx="4000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dirty="0" smtClean="0">
                <a:latin typeface="Arial" pitchFamily="34" charset="0"/>
                <a:cs typeface="Arial" pitchFamily="34" charset="0"/>
              </a:rPr>
              <a:t>1980-2008 </a:t>
            </a:r>
            <a:r>
              <a:rPr lang="fr-BE" sz="1400" dirty="0" err="1" smtClean="0">
                <a:latin typeface="Arial" pitchFamily="34" charset="0"/>
                <a:cs typeface="Arial" pitchFamily="34" charset="0"/>
              </a:rPr>
              <a:t>linear</a:t>
            </a:r>
            <a:r>
              <a:rPr lang="fr-BE" sz="1400" dirty="0" smtClean="0">
                <a:latin typeface="Arial" pitchFamily="34" charset="0"/>
                <a:cs typeface="Arial" pitchFamily="34" charset="0"/>
              </a:rPr>
              <a:t> trend in </a:t>
            </a:r>
          </a:p>
          <a:p>
            <a:pPr algn="ctr"/>
            <a:r>
              <a:rPr lang="fr-BE" sz="1400" dirty="0" err="1" smtClean="0">
                <a:latin typeface="Arial" pitchFamily="34" charset="0"/>
                <a:cs typeface="Arial" pitchFamily="34" charset="0"/>
              </a:rPr>
              <a:t>reconstructed</a:t>
            </a:r>
            <a:r>
              <a:rPr lang="fr-BE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400" dirty="0" err="1" smtClean="0">
                <a:latin typeface="Arial" pitchFamily="34" charset="0"/>
                <a:cs typeface="Arial" pitchFamily="34" charset="0"/>
              </a:rPr>
              <a:t>sea</a:t>
            </a:r>
            <a:r>
              <a:rPr lang="fr-BE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400" dirty="0" err="1" smtClean="0">
                <a:latin typeface="Arial" pitchFamily="34" charset="0"/>
                <a:cs typeface="Arial" pitchFamily="34" charset="0"/>
              </a:rPr>
              <a:t>ice</a:t>
            </a:r>
            <a:r>
              <a:rPr lang="fr-BE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1400" dirty="0" err="1" smtClean="0">
                <a:latin typeface="Arial" pitchFamily="34" charset="0"/>
                <a:cs typeface="Arial" pitchFamily="34" charset="0"/>
              </a:rPr>
              <a:t>thickness</a:t>
            </a:r>
            <a:endParaRPr lang="fr-BE" sz="1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14810" y="2428868"/>
            <a:ext cx="428628" cy="4357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ZoneTexte 6"/>
          <p:cNvSpPr txBox="1"/>
          <p:nvPr/>
        </p:nvSpPr>
        <p:spPr>
          <a:xfrm>
            <a:off x="4214810" y="2568355"/>
            <a:ext cx="200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latin typeface="Arial" pitchFamily="34" charset="0"/>
                <a:cs typeface="Arial" pitchFamily="34" charset="0"/>
              </a:rPr>
              <a:t>+10</a:t>
            </a:r>
          </a:p>
          <a:p>
            <a:endParaRPr lang="fr-BE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143372" y="6215082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latin typeface="Arial" pitchFamily="34" charset="0"/>
                <a:cs typeface="Arial" pitchFamily="34" charset="0"/>
              </a:rPr>
              <a:t>−10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214810" y="5357826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latin typeface="Arial" pitchFamily="34" charset="0"/>
                <a:cs typeface="Arial" pitchFamily="34" charset="0"/>
              </a:rPr>
              <a:t>−5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214810" y="3429000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latin typeface="Arial" pitchFamily="34" charset="0"/>
                <a:cs typeface="Arial" pitchFamily="34" charset="0"/>
              </a:rPr>
              <a:t>+5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214810" y="4429132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3571868" y="2335405"/>
            <a:ext cx="2000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smtClean="0">
                <a:latin typeface="Arial" pitchFamily="34" charset="0"/>
                <a:cs typeface="Arial" pitchFamily="34" charset="0"/>
              </a:rPr>
              <a:t>cm/</a:t>
            </a:r>
            <a:r>
              <a:rPr lang="fr-BE" sz="1400" dirty="0" err="1" smtClean="0">
                <a:latin typeface="Arial" pitchFamily="34" charset="0"/>
                <a:cs typeface="Arial" pitchFamily="34" charset="0"/>
              </a:rPr>
              <a:t>decade</a:t>
            </a:r>
            <a:endParaRPr lang="fr-BE" sz="1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286380" y="2985970"/>
            <a:ext cx="37861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dirty="0" smtClean="0">
                <a:latin typeface="Arial" pitchFamily="34" charset="0"/>
                <a:cs typeface="Arial" pitchFamily="34" charset="0"/>
              </a:rPr>
              <a:t>The global </a:t>
            </a:r>
            <a:r>
              <a:rPr lang="fr-BE" sz="2000" dirty="0" err="1" smtClean="0">
                <a:latin typeface="Arial" pitchFamily="34" charset="0"/>
                <a:cs typeface="Arial" pitchFamily="34" charset="0"/>
              </a:rPr>
              <a:t>increase</a:t>
            </a:r>
            <a:r>
              <a:rPr lang="fr-BE" sz="2000" dirty="0" smtClean="0">
                <a:latin typeface="Arial" pitchFamily="34" charset="0"/>
                <a:cs typeface="Arial" pitchFamily="34" charset="0"/>
              </a:rPr>
              <a:t> in volume</a:t>
            </a:r>
          </a:p>
          <a:p>
            <a:r>
              <a:rPr lang="fr-BE" sz="19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should</a:t>
            </a:r>
            <a:r>
              <a:rPr lang="fr-BE" sz="1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BE" sz="19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be</a:t>
            </a:r>
            <a:r>
              <a:rPr lang="fr-BE" sz="1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BE" sz="19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analyzed</a:t>
            </a:r>
            <a:r>
              <a:rPr lang="fr-BE" sz="1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fr-BE" sz="19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at</a:t>
            </a:r>
            <a:r>
              <a:rPr lang="fr-BE" sz="1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fr-BE" sz="19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regional</a:t>
            </a:r>
            <a:r>
              <a:rPr lang="fr-BE" sz="1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BE" sz="19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scale</a:t>
            </a:r>
            <a:r>
              <a:rPr lang="fr-BE" sz="1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first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5286380" y="4627915"/>
            <a:ext cx="41434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dirty="0" err="1" smtClean="0">
                <a:latin typeface="Arial" pitchFamily="34" charset="0"/>
                <a:cs typeface="Arial" pitchFamily="34" charset="0"/>
              </a:rPr>
              <a:t>Regional</a:t>
            </a:r>
            <a:r>
              <a:rPr lang="fr-B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2000" dirty="0" err="1" smtClean="0">
                <a:latin typeface="Arial" pitchFamily="34" charset="0"/>
                <a:cs typeface="Arial" pitchFamily="34" charset="0"/>
              </a:rPr>
              <a:t>signed</a:t>
            </a:r>
            <a:r>
              <a:rPr lang="fr-B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2000" dirty="0" err="1" smtClean="0">
                <a:latin typeface="Arial" pitchFamily="34" charset="0"/>
                <a:cs typeface="Arial" pitchFamily="34" charset="0"/>
              </a:rPr>
              <a:t>responses</a:t>
            </a:r>
            <a:endParaRPr lang="fr-BE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fr-BE" sz="1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are a </a:t>
            </a:r>
            <a:r>
              <a:rPr lang="fr-BE" sz="19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result</a:t>
            </a:r>
            <a:r>
              <a:rPr lang="fr-BE" sz="1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fr-BE" sz="19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regional</a:t>
            </a:r>
            <a:r>
              <a:rPr lang="fr-BE" sz="1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BE" sz="19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dynamical</a:t>
            </a:r>
            <a:r>
              <a:rPr lang="fr-BE" sz="1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fr-BE" sz="19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thermodynamical</a:t>
            </a:r>
            <a:r>
              <a:rPr lang="fr-BE" sz="1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BE" sz="19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processes</a:t>
            </a:r>
            <a:endParaRPr lang="fr-BE" sz="19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403648" y="5960313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significant</a:t>
            </a:r>
            <a:r>
              <a:rPr lang="fr-BE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, 2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σ</a:t>
            </a:r>
            <a:endParaRPr lang="fr-BE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Connecteur droit avec flèche 18"/>
          <p:cNvCxnSpPr/>
          <p:nvPr/>
        </p:nvCxnSpPr>
        <p:spPr>
          <a:xfrm flipV="1">
            <a:off x="1907704" y="5805264"/>
            <a:ext cx="0" cy="216024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5292080" y="6392361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smtClean="0">
                <a:latin typeface="Arial" pitchFamily="34" charset="0"/>
                <a:cs typeface="Arial" pitchFamily="34" charset="0"/>
              </a:rPr>
              <a:t>[Holland et al., 2012;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Bromwich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 et al., 2012;  Liu et al., 2004; Lefebvre and </a:t>
            </a:r>
            <a:r>
              <a:rPr lang="fr-BE" sz="1200" dirty="0" err="1" smtClean="0">
                <a:latin typeface="Arial" pitchFamily="34" charset="0"/>
                <a:cs typeface="Arial" pitchFamily="34" charset="0"/>
              </a:rPr>
              <a:t>Goosse</a:t>
            </a:r>
            <a:r>
              <a:rPr lang="fr-BE" sz="1200" dirty="0" smtClean="0">
                <a:latin typeface="Arial" pitchFamily="34" charset="0"/>
                <a:cs typeface="Arial" pitchFamily="34" charset="0"/>
              </a:rPr>
              <a:t>, 2008] 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5525" y="-459432"/>
            <a:ext cx="9022979" cy="1143000"/>
          </a:xfrm>
        </p:spPr>
        <p:txBody>
          <a:bodyPr>
            <a:noAutofit/>
          </a:bodyPr>
          <a:lstStyle/>
          <a:p>
            <a:pPr algn="l"/>
            <a:r>
              <a:rPr lang="fr-BE" sz="3200" dirty="0" smtClean="0">
                <a:latin typeface="Arial" pitchFamily="34" charset="0"/>
                <a:cs typeface="Arial" pitchFamily="34" charset="0"/>
              </a:rPr>
              <a:t>Trends in </a:t>
            </a:r>
            <a:r>
              <a:rPr lang="fr-BE" sz="3200" dirty="0" err="1" smtClean="0">
                <a:latin typeface="Arial" pitchFamily="34" charset="0"/>
                <a:cs typeface="Arial" pitchFamily="34" charset="0"/>
              </a:rPr>
              <a:t>Southern</a:t>
            </a:r>
            <a:r>
              <a:rPr lang="fr-BE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3200" dirty="0" err="1" smtClean="0">
                <a:latin typeface="Arial" pitchFamily="34" charset="0"/>
                <a:cs typeface="Arial" pitchFamily="34" charset="0"/>
              </a:rPr>
              <a:t>Ocean</a:t>
            </a:r>
            <a:r>
              <a:rPr lang="fr-BE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3200" dirty="0" err="1" smtClean="0">
                <a:latin typeface="Arial" pitchFamily="34" charset="0"/>
                <a:cs typeface="Arial" pitchFamily="34" charset="0"/>
              </a:rPr>
              <a:t>sea</a:t>
            </a:r>
            <a:r>
              <a:rPr lang="fr-BE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3200" dirty="0" err="1" smtClean="0">
                <a:latin typeface="Arial" pitchFamily="34" charset="0"/>
                <a:cs typeface="Arial" pitchFamily="34" charset="0"/>
              </a:rPr>
              <a:t>ice</a:t>
            </a:r>
            <a:r>
              <a:rPr lang="fr-BE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BE" sz="3200" dirty="0" err="1" smtClean="0">
                <a:latin typeface="Arial" pitchFamily="34" charset="0"/>
                <a:cs typeface="Arial" pitchFamily="34" charset="0"/>
              </a:rPr>
              <a:t>thickness</a:t>
            </a:r>
            <a:endParaRPr lang="fr-BE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54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8680" y="1024494"/>
            <a:ext cx="7704856" cy="57786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79" t="30692" r="24299" b="40647"/>
          <a:stretch/>
        </p:blipFill>
        <p:spPr>
          <a:xfrm>
            <a:off x="4788024" y="1124744"/>
            <a:ext cx="4176464" cy="5336593"/>
          </a:xfrm>
          <a:prstGeom prst="rect">
            <a:avLst/>
          </a:prstGeom>
          <a:noFill/>
          <a:ln w="15875">
            <a:solidFill>
              <a:srgbClr val="000308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2987824" y="2780928"/>
            <a:ext cx="936104" cy="1800200"/>
          </a:xfrm>
          <a:prstGeom prst="rect">
            <a:avLst/>
          </a:prstGeom>
          <a:noFill/>
          <a:ln>
            <a:solidFill>
              <a:srgbClr val="0003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6" name="Connecteur droit 5"/>
          <p:cNvCxnSpPr/>
          <p:nvPr/>
        </p:nvCxnSpPr>
        <p:spPr>
          <a:xfrm flipV="1">
            <a:off x="2987824" y="1124744"/>
            <a:ext cx="1800200" cy="1656184"/>
          </a:xfrm>
          <a:prstGeom prst="line">
            <a:avLst/>
          </a:prstGeom>
          <a:ln w="15875">
            <a:solidFill>
              <a:srgbClr val="0003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2987824" y="4581128"/>
            <a:ext cx="1800200" cy="1880209"/>
          </a:xfrm>
          <a:prstGeom prst="line">
            <a:avLst/>
          </a:prstGeom>
          <a:ln w="15875">
            <a:solidFill>
              <a:srgbClr val="0003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3887924" y="4581128"/>
            <a:ext cx="5076564" cy="1880209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 flipV="1">
            <a:off x="3923928" y="1124744"/>
            <a:ext cx="5040560" cy="1656184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4"/>
          <p:cNvSpPr txBox="1"/>
          <p:nvPr/>
        </p:nvSpPr>
        <p:spPr>
          <a:xfrm>
            <a:off x="107504" y="44624"/>
            <a:ext cx="3564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Along-</a:t>
            </a:r>
            <a:r>
              <a:rPr lang="fr-BE" sz="24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track</a:t>
            </a:r>
            <a:r>
              <a:rPr lang="fr-BE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4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comparison</a:t>
            </a:r>
            <a:r>
              <a:rPr lang="fr-BE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of </a:t>
            </a:r>
            <a:r>
              <a:rPr lang="fr-BE" sz="24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ASPeCt</a:t>
            </a:r>
            <a:r>
              <a:rPr lang="fr-BE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4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with</a:t>
            </a:r>
            <a:r>
              <a:rPr lang="fr-BE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ORAP5</a:t>
            </a:r>
            <a:endParaRPr lang="en-US" sz="24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252536" y="1152176"/>
            <a:ext cx="5040560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4130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75621"/>
            <a:ext cx="7560840" cy="56706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44624"/>
            <a:ext cx="3564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Along-</a:t>
            </a:r>
            <a:r>
              <a:rPr lang="fr-BE" sz="24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track</a:t>
            </a:r>
            <a:r>
              <a:rPr lang="fr-BE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4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comparison</a:t>
            </a:r>
            <a:r>
              <a:rPr lang="fr-BE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of </a:t>
            </a:r>
            <a:r>
              <a:rPr lang="fr-BE" sz="24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ASPeCt</a:t>
            </a:r>
            <a:r>
              <a:rPr lang="fr-BE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4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with</a:t>
            </a:r>
            <a:r>
              <a:rPr lang="fr-BE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GECCO2</a:t>
            </a:r>
            <a:endParaRPr lang="en-US" sz="24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7704" y="989872"/>
            <a:ext cx="5040560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8192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LANTILLA PRESENTACIONES BSC-CNS-06032012-v2">
  <a:themeElements>
    <a:clrScheme name="BSC-CNS">
      <a:dk1>
        <a:srgbClr val="0058A9"/>
      </a:dk1>
      <a:lt1>
        <a:sysClr val="window" lastClr="FFFFFF"/>
      </a:lt1>
      <a:dk2>
        <a:srgbClr val="5D91D1"/>
      </a:dk2>
      <a:lt2>
        <a:srgbClr val="DBE7F5"/>
      </a:lt2>
      <a:accent1>
        <a:srgbClr val="B4CCEA"/>
      </a:accent1>
      <a:accent2>
        <a:srgbClr val="87AEDD"/>
      </a:accent2>
      <a:accent3>
        <a:srgbClr val="5D91D1"/>
      </a:accent3>
      <a:accent4>
        <a:srgbClr val="326BB0"/>
      </a:accent4>
      <a:accent5>
        <a:srgbClr val="295993"/>
      </a:accent5>
      <a:accent6>
        <a:srgbClr val="004990"/>
      </a:accent6>
      <a:hlink>
        <a:srgbClr val="002E5C"/>
      </a:hlink>
      <a:folHlink>
        <a:srgbClr val="214775"/>
      </a:folHlink>
    </a:clrScheme>
    <a:fontScheme name="BSC-CN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PLANTILLA PRESENTACIONES BSC-CNS</Template>
  <TotalTime>5348</TotalTime>
  <Words>1257</Words>
  <Application>Microsoft Office PowerPoint</Application>
  <PresentationFormat>Affichage à l'écran (4:3)</PresentationFormat>
  <Paragraphs>177</Paragraphs>
  <Slides>18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5" baseType="lpstr">
      <vt:lpstr>MS PGothic</vt:lpstr>
      <vt:lpstr>MS PGothic</vt:lpstr>
      <vt:lpstr>Arial</vt:lpstr>
      <vt:lpstr>Calibri</vt:lpstr>
      <vt:lpstr>Segoe UI</vt:lpstr>
      <vt:lpstr>Wingdings</vt:lpstr>
      <vt:lpstr>PLANTILLA PRESENTACIONES BSC-CNS-06032012-v2</vt:lpstr>
      <vt:lpstr>Evaluation of Southern Ocean sea ice thickness in reanalyses</vt:lpstr>
      <vt:lpstr>Présentation PowerPoint</vt:lpstr>
      <vt:lpstr>Présentation PowerPoint</vt:lpstr>
      <vt:lpstr>Présentation PowerPoint</vt:lpstr>
      <vt:lpstr>The ensemble Kalman filter is a forecast-analysis method </vt:lpstr>
      <vt:lpstr>Présentation PowerPoint</vt:lpstr>
      <vt:lpstr>Trends in Southern Ocean sea ice thickness</vt:lpstr>
      <vt:lpstr>Présentation PowerPoint</vt:lpstr>
      <vt:lpstr>Présentation PowerPoint</vt:lpstr>
      <vt:lpstr>Présentation PowerPoint</vt:lpstr>
      <vt:lpstr>Evaluation of Southern Ocean currents</vt:lpstr>
      <vt:lpstr>Présentation PowerPoint</vt:lpstr>
      <vt:lpstr>Mean Sea Surface Height relative to Geoid</vt:lpstr>
      <vt:lpstr>Stand. Dev. of Sea Surface Height</vt:lpstr>
      <vt:lpstr>Mean Ocean Surface Velocity</vt:lpstr>
      <vt:lpstr>Mean Ocean Surface Speed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Kim Serradell</dc:creator>
  <cp:lastModifiedBy>François Massonnet</cp:lastModifiedBy>
  <cp:revision>740</cp:revision>
  <dcterms:created xsi:type="dcterms:W3CDTF">2015-02-05T11:44:49Z</dcterms:created>
  <dcterms:modified xsi:type="dcterms:W3CDTF">2016-03-23T12:44:34Z</dcterms:modified>
</cp:coreProperties>
</file>