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5" r:id="rId2"/>
    <p:sldId id="269" r:id="rId3"/>
    <p:sldId id="273" r:id="rId4"/>
    <p:sldId id="257" r:id="rId5"/>
    <p:sldId id="258" r:id="rId6"/>
    <p:sldId id="262" r:id="rId7"/>
    <p:sldId id="270" r:id="rId8"/>
    <p:sldId id="263" r:id="rId9"/>
    <p:sldId id="271" r:id="rId10"/>
    <p:sldId id="259" r:id="rId11"/>
    <p:sldId id="264" r:id="rId12"/>
    <p:sldId id="272" r:id="rId13"/>
    <p:sldId id="274" r:id="rId14"/>
    <p:sldId id="27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00"/>
    <a:srgbClr val="008080"/>
    <a:srgbClr val="339966"/>
    <a:srgbClr val="FF99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6" autoAdjust="0"/>
    <p:restoredTop sz="80995" autoAdjust="0"/>
  </p:normalViewPr>
  <p:slideViewPr>
    <p:cSldViewPr snapToGrid="0" snapToObjects="1" showGuides="1">
      <p:cViewPr varScale="1">
        <p:scale>
          <a:sx n="71" d="100"/>
          <a:sy n="71" d="100"/>
        </p:scale>
        <p:origin x="-1790" y="-82"/>
      </p:cViewPr>
      <p:guideLst>
        <p:guide orient="horz" pos="4319"/>
        <p:guide/>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C2D5DD-A0A7-4961-9309-83DB68255CCF}"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7B757F4F-E04E-4730-8838-AFFD89C523C0}">
      <dgm:prSet phldrT="[Texto]">
        <dgm:style>
          <a:lnRef idx="0">
            <a:schemeClr val="accent4"/>
          </a:lnRef>
          <a:fillRef idx="3">
            <a:schemeClr val="accent4"/>
          </a:fillRef>
          <a:effectRef idx="3">
            <a:schemeClr val="accent4"/>
          </a:effectRef>
          <a:fontRef idx="minor">
            <a:schemeClr val="lt1"/>
          </a:fontRef>
        </dgm:style>
      </dgm:prSet>
      <dgm:spPr>
        <a:xfrm>
          <a:off x="3544" y="718673"/>
          <a:ext cx="3099156" cy="3099156"/>
        </a:xfrm>
        <a:ln/>
      </dgm:spPr>
      <dgm:t>
        <a:bodyPr/>
        <a:lstStyle/>
        <a:p>
          <a:r>
            <a:rPr lang="en-US" dirty="0" smtClean="0">
              <a:solidFill>
                <a:sysClr val="windowText" lastClr="000000"/>
              </a:solidFill>
              <a:latin typeface="Calibri"/>
              <a:ea typeface="+mn-ea"/>
              <a:cs typeface="+mn-cs"/>
            </a:rPr>
            <a:t>SCIENCE COMMUNITY</a:t>
          </a:r>
          <a:endParaRPr lang="en-US" dirty="0">
            <a:solidFill>
              <a:sysClr val="windowText" lastClr="000000"/>
            </a:solidFill>
            <a:latin typeface="Calibri"/>
            <a:ea typeface="+mn-ea"/>
            <a:cs typeface="+mn-cs"/>
          </a:endParaRPr>
        </a:p>
      </dgm:t>
    </dgm:pt>
    <dgm:pt modelId="{21999985-C288-4FAF-B132-FD9B86F1D714}" type="parTrans" cxnId="{74CF4D2C-932E-4925-A76D-DFBD4A63FAA5}">
      <dgm:prSet/>
      <dgm:spPr/>
      <dgm:t>
        <a:bodyPr/>
        <a:lstStyle/>
        <a:p>
          <a:endParaRPr lang="en-US"/>
        </a:p>
      </dgm:t>
    </dgm:pt>
    <dgm:pt modelId="{D28973E3-AD6C-46D7-B0F7-74789325F934}" type="sibTrans" cxnId="{74CF4D2C-932E-4925-A76D-DFBD4A63FAA5}">
      <dgm:prSet/>
      <dgm:spPr/>
      <dgm:t>
        <a:bodyPr/>
        <a:lstStyle/>
        <a:p>
          <a:endParaRPr lang="en-US"/>
        </a:p>
      </dgm:t>
    </dgm:pt>
    <dgm:pt modelId="{DE78E3E0-1B8C-4457-B395-34D067112FF4}">
      <dgm:prSet phldrT="[Texto]">
        <dgm:style>
          <a:lnRef idx="0">
            <a:schemeClr val="accent4"/>
          </a:lnRef>
          <a:fillRef idx="3">
            <a:schemeClr val="accent4"/>
          </a:fillRef>
          <a:effectRef idx="3">
            <a:schemeClr val="accent4"/>
          </a:effectRef>
          <a:fontRef idx="minor">
            <a:schemeClr val="lt1"/>
          </a:fontRef>
        </dgm:style>
      </dgm:prSet>
      <dgm:spPr>
        <a:xfrm>
          <a:off x="4962195" y="718673"/>
          <a:ext cx="3099156" cy="3099156"/>
        </a:xfrm>
        <a:ln/>
      </dgm:spPr>
      <dgm:t>
        <a:bodyPr/>
        <a:lstStyle/>
        <a:p>
          <a:r>
            <a:rPr lang="en-US" dirty="0" smtClean="0">
              <a:solidFill>
                <a:sysClr val="windowText" lastClr="000000"/>
              </a:solidFill>
              <a:latin typeface="Calibri"/>
              <a:ea typeface="+mn-ea"/>
              <a:cs typeface="+mn-cs"/>
            </a:rPr>
            <a:t>USERS</a:t>
          </a:r>
          <a:endParaRPr lang="en-US" dirty="0">
            <a:solidFill>
              <a:sysClr val="windowText" lastClr="000000"/>
            </a:solidFill>
            <a:latin typeface="Calibri"/>
            <a:ea typeface="+mn-ea"/>
            <a:cs typeface="+mn-cs"/>
          </a:endParaRPr>
        </a:p>
      </dgm:t>
    </dgm:pt>
    <dgm:pt modelId="{A2F1C952-22FF-4327-971C-CE81A58064AF}" type="parTrans" cxnId="{E8FDB656-6422-46A4-B40C-386B6DAD044A}">
      <dgm:prSet/>
      <dgm:spPr/>
      <dgm:t>
        <a:bodyPr/>
        <a:lstStyle/>
        <a:p>
          <a:endParaRPr lang="en-US"/>
        </a:p>
      </dgm:t>
    </dgm:pt>
    <dgm:pt modelId="{14020EDA-277A-4D00-A7B3-A8DFDEF590BC}" type="sibTrans" cxnId="{E8FDB656-6422-46A4-B40C-386B6DAD044A}">
      <dgm:prSet/>
      <dgm:spPr/>
      <dgm:t>
        <a:bodyPr/>
        <a:lstStyle/>
        <a:p>
          <a:endParaRPr lang="en-US"/>
        </a:p>
      </dgm:t>
    </dgm:pt>
    <dgm:pt modelId="{BBD45A1D-ADC3-47E4-BFBB-1DFC93CA1DB8}">
      <dgm:prSet phldrT="[Texto]">
        <dgm:style>
          <a:lnRef idx="0">
            <a:schemeClr val="dk1"/>
          </a:lnRef>
          <a:fillRef idx="3">
            <a:schemeClr val="dk1"/>
          </a:fillRef>
          <a:effectRef idx="3">
            <a:schemeClr val="dk1"/>
          </a:effectRef>
          <a:fontRef idx="minor">
            <a:schemeClr val="lt1"/>
          </a:fontRef>
        </dgm:style>
      </dgm:prSet>
      <dgm:spPr>
        <a:xfrm>
          <a:off x="2482869" y="718673"/>
          <a:ext cx="3099156" cy="3099156"/>
        </a:xfrm>
        <a:ln/>
      </dgm:spPr>
      <dgm:t>
        <a:bodyPr/>
        <a:lstStyle/>
        <a:p>
          <a:r>
            <a:rPr lang="en-US" dirty="0" smtClean="0">
              <a:solidFill>
                <a:schemeClr val="accent1"/>
              </a:solidFill>
              <a:latin typeface="Calibri"/>
              <a:ea typeface="+mn-ea"/>
              <a:cs typeface="+mn-cs"/>
            </a:rPr>
            <a:t>INTERMEDIARY PROVIDERS</a:t>
          </a:r>
        </a:p>
      </dgm:t>
    </dgm:pt>
    <dgm:pt modelId="{E5C989A7-F3FB-4B42-9851-A07527F12678}" type="parTrans" cxnId="{DC7FE562-85D6-4ECA-A758-96EEC0B4B1E0}">
      <dgm:prSet/>
      <dgm:spPr/>
      <dgm:t>
        <a:bodyPr/>
        <a:lstStyle/>
        <a:p>
          <a:endParaRPr lang="en-US"/>
        </a:p>
      </dgm:t>
    </dgm:pt>
    <dgm:pt modelId="{07DB5EDC-67E6-487F-98CA-6CAEF31BD5FB}" type="sibTrans" cxnId="{DC7FE562-85D6-4ECA-A758-96EEC0B4B1E0}">
      <dgm:prSet/>
      <dgm:spPr/>
      <dgm:t>
        <a:bodyPr/>
        <a:lstStyle/>
        <a:p>
          <a:endParaRPr lang="en-US"/>
        </a:p>
      </dgm:t>
    </dgm:pt>
    <dgm:pt modelId="{676CC42E-6D5B-4FC2-97D0-8246AB143AAD}" type="pres">
      <dgm:prSet presAssocID="{17C2D5DD-A0A7-4961-9309-83DB68255CCF}" presName="Name0" presStyleCnt="0">
        <dgm:presLayoutVars>
          <dgm:dir/>
          <dgm:resizeHandles val="exact"/>
        </dgm:presLayoutVars>
      </dgm:prSet>
      <dgm:spPr/>
      <dgm:t>
        <a:bodyPr/>
        <a:lstStyle/>
        <a:p>
          <a:endParaRPr lang="en-US"/>
        </a:p>
      </dgm:t>
    </dgm:pt>
    <dgm:pt modelId="{3206437C-691D-4375-BEF4-411D7B7D0E30}" type="pres">
      <dgm:prSet presAssocID="{7B757F4F-E04E-4730-8838-AFFD89C523C0}" presName="Name5" presStyleLbl="vennNode1" presStyleIdx="0" presStyleCnt="3">
        <dgm:presLayoutVars>
          <dgm:bulletEnabled val="1"/>
        </dgm:presLayoutVars>
      </dgm:prSet>
      <dgm:spPr>
        <a:prstGeom prst="ellipse">
          <a:avLst/>
        </a:prstGeom>
      </dgm:spPr>
      <dgm:t>
        <a:bodyPr/>
        <a:lstStyle/>
        <a:p>
          <a:endParaRPr lang="en-US"/>
        </a:p>
      </dgm:t>
    </dgm:pt>
    <dgm:pt modelId="{CAC9513D-DA40-4D1E-9C65-1E80ECE871A9}" type="pres">
      <dgm:prSet presAssocID="{D28973E3-AD6C-46D7-B0F7-74789325F934}" presName="space" presStyleCnt="0"/>
      <dgm:spPr/>
    </dgm:pt>
    <dgm:pt modelId="{0CDFB6DD-35F6-48DC-81C5-4B44DD732E7F}" type="pres">
      <dgm:prSet presAssocID="{BBD45A1D-ADC3-47E4-BFBB-1DFC93CA1DB8}" presName="Name5" presStyleLbl="vennNode1" presStyleIdx="1" presStyleCnt="3">
        <dgm:presLayoutVars>
          <dgm:bulletEnabled val="1"/>
        </dgm:presLayoutVars>
      </dgm:prSet>
      <dgm:spPr>
        <a:prstGeom prst="ellipse">
          <a:avLst/>
        </a:prstGeom>
      </dgm:spPr>
      <dgm:t>
        <a:bodyPr/>
        <a:lstStyle/>
        <a:p>
          <a:endParaRPr lang="en-US"/>
        </a:p>
      </dgm:t>
    </dgm:pt>
    <dgm:pt modelId="{1CB8E0E6-6F20-404D-9DB4-873C0064E7EA}" type="pres">
      <dgm:prSet presAssocID="{07DB5EDC-67E6-487F-98CA-6CAEF31BD5FB}" presName="space" presStyleCnt="0"/>
      <dgm:spPr/>
    </dgm:pt>
    <dgm:pt modelId="{C963C10A-148A-4761-B01C-33F63132C5BB}" type="pres">
      <dgm:prSet presAssocID="{DE78E3E0-1B8C-4457-B395-34D067112FF4}" presName="Name5" presStyleLbl="vennNode1" presStyleIdx="2" presStyleCnt="3">
        <dgm:presLayoutVars>
          <dgm:bulletEnabled val="1"/>
        </dgm:presLayoutVars>
      </dgm:prSet>
      <dgm:spPr>
        <a:prstGeom prst="ellipse">
          <a:avLst/>
        </a:prstGeom>
      </dgm:spPr>
      <dgm:t>
        <a:bodyPr/>
        <a:lstStyle/>
        <a:p>
          <a:endParaRPr lang="en-US"/>
        </a:p>
      </dgm:t>
    </dgm:pt>
  </dgm:ptLst>
  <dgm:cxnLst>
    <dgm:cxn modelId="{DC7FE562-85D6-4ECA-A758-96EEC0B4B1E0}" srcId="{17C2D5DD-A0A7-4961-9309-83DB68255CCF}" destId="{BBD45A1D-ADC3-47E4-BFBB-1DFC93CA1DB8}" srcOrd="1" destOrd="0" parTransId="{E5C989A7-F3FB-4B42-9851-A07527F12678}" sibTransId="{07DB5EDC-67E6-487F-98CA-6CAEF31BD5FB}"/>
    <dgm:cxn modelId="{69B6CE9E-BB66-4351-A1A2-DDB4D2F08964}" type="presOf" srcId="{17C2D5DD-A0A7-4961-9309-83DB68255CCF}" destId="{676CC42E-6D5B-4FC2-97D0-8246AB143AAD}" srcOrd="0" destOrd="0" presId="urn:microsoft.com/office/officeart/2005/8/layout/venn3"/>
    <dgm:cxn modelId="{0081B649-F44E-4158-945A-C6F54C95BA2F}" type="presOf" srcId="{7B757F4F-E04E-4730-8838-AFFD89C523C0}" destId="{3206437C-691D-4375-BEF4-411D7B7D0E30}" srcOrd="0" destOrd="0" presId="urn:microsoft.com/office/officeart/2005/8/layout/venn3"/>
    <dgm:cxn modelId="{67C5E6D3-CD02-4DDA-8303-1F6C59660568}" type="presOf" srcId="{DE78E3E0-1B8C-4457-B395-34D067112FF4}" destId="{C963C10A-148A-4761-B01C-33F63132C5BB}" srcOrd="0" destOrd="0" presId="urn:microsoft.com/office/officeart/2005/8/layout/venn3"/>
    <dgm:cxn modelId="{74CF4D2C-932E-4925-A76D-DFBD4A63FAA5}" srcId="{17C2D5DD-A0A7-4961-9309-83DB68255CCF}" destId="{7B757F4F-E04E-4730-8838-AFFD89C523C0}" srcOrd="0" destOrd="0" parTransId="{21999985-C288-4FAF-B132-FD9B86F1D714}" sibTransId="{D28973E3-AD6C-46D7-B0F7-74789325F934}"/>
    <dgm:cxn modelId="{E8FDB656-6422-46A4-B40C-386B6DAD044A}" srcId="{17C2D5DD-A0A7-4961-9309-83DB68255CCF}" destId="{DE78E3E0-1B8C-4457-B395-34D067112FF4}" srcOrd="2" destOrd="0" parTransId="{A2F1C952-22FF-4327-971C-CE81A58064AF}" sibTransId="{14020EDA-277A-4D00-A7B3-A8DFDEF590BC}"/>
    <dgm:cxn modelId="{E054B029-C83F-45F2-9F2F-4E0159DBA5DD}" type="presOf" srcId="{BBD45A1D-ADC3-47E4-BFBB-1DFC93CA1DB8}" destId="{0CDFB6DD-35F6-48DC-81C5-4B44DD732E7F}" srcOrd="0" destOrd="0" presId="urn:microsoft.com/office/officeart/2005/8/layout/venn3"/>
    <dgm:cxn modelId="{045EA231-E65A-4EA1-8567-1AE723E3F9C8}" type="presParOf" srcId="{676CC42E-6D5B-4FC2-97D0-8246AB143AAD}" destId="{3206437C-691D-4375-BEF4-411D7B7D0E30}" srcOrd="0" destOrd="0" presId="urn:microsoft.com/office/officeart/2005/8/layout/venn3"/>
    <dgm:cxn modelId="{4C907D7C-C279-46A2-B24E-C19BDC481C19}" type="presParOf" srcId="{676CC42E-6D5B-4FC2-97D0-8246AB143AAD}" destId="{CAC9513D-DA40-4D1E-9C65-1E80ECE871A9}" srcOrd="1" destOrd="0" presId="urn:microsoft.com/office/officeart/2005/8/layout/venn3"/>
    <dgm:cxn modelId="{8129E33E-BD75-45F7-AE9F-F2B016F6A026}" type="presParOf" srcId="{676CC42E-6D5B-4FC2-97D0-8246AB143AAD}" destId="{0CDFB6DD-35F6-48DC-81C5-4B44DD732E7F}" srcOrd="2" destOrd="0" presId="urn:microsoft.com/office/officeart/2005/8/layout/venn3"/>
    <dgm:cxn modelId="{7D0D4308-6B6D-41C2-8914-A5F2311CAF57}" type="presParOf" srcId="{676CC42E-6D5B-4FC2-97D0-8246AB143AAD}" destId="{1CB8E0E6-6F20-404D-9DB4-873C0064E7EA}" srcOrd="3" destOrd="0" presId="urn:microsoft.com/office/officeart/2005/8/layout/venn3"/>
    <dgm:cxn modelId="{64BD1C00-CC39-4F19-8831-79F67E58B86C}" type="presParOf" srcId="{676CC42E-6D5B-4FC2-97D0-8246AB143AAD}" destId="{C963C10A-148A-4761-B01C-33F63132C5BB}"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BA40AD-4948-4430-A092-6F109E82366F}" type="doc">
      <dgm:prSet loTypeId="urn:microsoft.com/office/officeart/2005/8/layout/chevron1" loCatId="process" qsTypeId="urn:microsoft.com/office/officeart/2005/8/quickstyle/3d1" qsCatId="3D" csTypeId="urn:microsoft.com/office/officeart/2005/8/colors/accent1_2" csCatId="accent1" phldr="1"/>
      <dgm:spPr/>
    </dgm:pt>
    <dgm:pt modelId="{456D46CD-FCCE-4296-A65B-57759DAAEA05}">
      <dgm:prSet phldrT="[Texto]" custT="1">
        <dgm:style>
          <a:lnRef idx="0">
            <a:schemeClr val="accent4"/>
          </a:lnRef>
          <a:fillRef idx="3">
            <a:schemeClr val="accent4"/>
          </a:fillRef>
          <a:effectRef idx="3">
            <a:schemeClr val="accent4"/>
          </a:effectRef>
          <a:fontRef idx="minor">
            <a:schemeClr val="lt1"/>
          </a:fontRef>
        </dgm:style>
      </dgm:prSet>
      <dgm:spPr/>
      <dgm:t>
        <a:bodyPr/>
        <a:lstStyle/>
        <a:p>
          <a:r>
            <a:rPr lang="en-US" sz="1800" b="1" dirty="0" smtClean="0"/>
            <a:t>Data</a:t>
          </a:r>
          <a:endParaRPr lang="en-US" sz="1800" b="1" dirty="0"/>
        </a:p>
      </dgm:t>
    </dgm:pt>
    <dgm:pt modelId="{69206C87-5483-451E-950D-153F840353AA}" type="parTrans" cxnId="{F8D476C0-84F5-4016-98FF-813032ACEA63}">
      <dgm:prSet/>
      <dgm:spPr/>
      <dgm:t>
        <a:bodyPr/>
        <a:lstStyle/>
        <a:p>
          <a:endParaRPr lang="en-US" sz="1800" b="1"/>
        </a:p>
      </dgm:t>
    </dgm:pt>
    <dgm:pt modelId="{FEBDBD08-4540-4606-B287-3E4214E64811}" type="sibTrans" cxnId="{F8D476C0-84F5-4016-98FF-813032ACEA63}">
      <dgm:prSet/>
      <dgm:spPr/>
      <dgm:t>
        <a:bodyPr/>
        <a:lstStyle/>
        <a:p>
          <a:endParaRPr lang="en-US" sz="1800" b="1"/>
        </a:p>
      </dgm:t>
    </dgm:pt>
    <dgm:pt modelId="{409842B4-23D0-4065-9C80-E15FE7169884}">
      <dgm:prSet phldrT="[Texto]" custT="1"/>
      <dgm:spPr/>
      <dgm:t>
        <a:bodyPr/>
        <a:lstStyle/>
        <a:p>
          <a:r>
            <a:rPr lang="en-US" sz="1800" b="1" dirty="0" smtClean="0"/>
            <a:t>Information</a:t>
          </a:r>
          <a:endParaRPr lang="en-US" sz="1800" b="1" dirty="0"/>
        </a:p>
      </dgm:t>
    </dgm:pt>
    <dgm:pt modelId="{0D02B1D3-D1FB-4AF3-92DC-CACD5FD96047}" type="parTrans" cxnId="{A515E25B-D790-4E30-92CA-466E89F6274A}">
      <dgm:prSet/>
      <dgm:spPr/>
      <dgm:t>
        <a:bodyPr/>
        <a:lstStyle/>
        <a:p>
          <a:endParaRPr lang="en-US" sz="1800" b="1"/>
        </a:p>
      </dgm:t>
    </dgm:pt>
    <dgm:pt modelId="{4DEF18BB-718F-4D18-919A-50A9691F1510}" type="sibTrans" cxnId="{A515E25B-D790-4E30-92CA-466E89F6274A}">
      <dgm:prSet/>
      <dgm:spPr/>
      <dgm:t>
        <a:bodyPr/>
        <a:lstStyle/>
        <a:p>
          <a:endParaRPr lang="en-US" sz="1800" b="1"/>
        </a:p>
      </dgm:t>
    </dgm:pt>
    <dgm:pt modelId="{2232342C-0374-4D46-88BF-18BEA2356461}">
      <dgm:prSet phldrT="[Texto]" custT="1"/>
      <dgm:spPr/>
      <dgm:t>
        <a:bodyPr/>
        <a:lstStyle/>
        <a:p>
          <a:r>
            <a:rPr lang="en-US" sz="1800" b="1" dirty="0" smtClean="0"/>
            <a:t>Knowledge</a:t>
          </a:r>
          <a:endParaRPr lang="en-US" sz="1800" b="1" dirty="0"/>
        </a:p>
      </dgm:t>
    </dgm:pt>
    <dgm:pt modelId="{B4F20857-AB93-49A3-849B-E39B4370F154}" type="parTrans" cxnId="{D1324F92-850C-47E4-B8B3-C4A5666817BC}">
      <dgm:prSet/>
      <dgm:spPr/>
      <dgm:t>
        <a:bodyPr/>
        <a:lstStyle/>
        <a:p>
          <a:endParaRPr lang="en-US" sz="1800" b="1"/>
        </a:p>
      </dgm:t>
    </dgm:pt>
    <dgm:pt modelId="{0F305876-D7D9-4428-A78C-780EBBF807A8}" type="sibTrans" cxnId="{D1324F92-850C-47E4-B8B3-C4A5666817BC}">
      <dgm:prSet/>
      <dgm:spPr/>
      <dgm:t>
        <a:bodyPr/>
        <a:lstStyle/>
        <a:p>
          <a:endParaRPr lang="en-US" sz="1800" b="1"/>
        </a:p>
      </dgm:t>
    </dgm:pt>
    <dgm:pt modelId="{DAC8B5EA-B867-4773-91C0-FD669D381BE8}" type="pres">
      <dgm:prSet presAssocID="{96BA40AD-4948-4430-A092-6F109E82366F}" presName="Name0" presStyleCnt="0">
        <dgm:presLayoutVars>
          <dgm:dir/>
          <dgm:animLvl val="lvl"/>
          <dgm:resizeHandles val="exact"/>
        </dgm:presLayoutVars>
      </dgm:prSet>
      <dgm:spPr/>
    </dgm:pt>
    <dgm:pt modelId="{2C242250-862E-441A-AD4E-D29805B69525}" type="pres">
      <dgm:prSet presAssocID="{456D46CD-FCCE-4296-A65B-57759DAAEA05}" presName="parTxOnly" presStyleLbl="node1" presStyleIdx="0" presStyleCnt="3">
        <dgm:presLayoutVars>
          <dgm:chMax val="0"/>
          <dgm:chPref val="0"/>
          <dgm:bulletEnabled val="1"/>
        </dgm:presLayoutVars>
      </dgm:prSet>
      <dgm:spPr/>
      <dgm:t>
        <a:bodyPr/>
        <a:lstStyle/>
        <a:p>
          <a:endParaRPr lang="en-US"/>
        </a:p>
      </dgm:t>
    </dgm:pt>
    <dgm:pt modelId="{FD1AD295-5FD3-41A9-9E1A-1A0E8256B412}" type="pres">
      <dgm:prSet presAssocID="{FEBDBD08-4540-4606-B287-3E4214E64811}" presName="parTxOnlySpace" presStyleCnt="0"/>
      <dgm:spPr/>
    </dgm:pt>
    <dgm:pt modelId="{FF6197BF-AA13-4F49-BE9A-EDD517ABB9BF}" type="pres">
      <dgm:prSet presAssocID="{409842B4-23D0-4065-9C80-E15FE7169884}" presName="parTxOnly" presStyleLbl="node1" presStyleIdx="1" presStyleCnt="3">
        <dgm:presLayoutVars>
          <dgm:chMax val="0"/>
          <dgm:chPref val="0"/>
          <dgm:bulletEnabled val="1"/>
        </dgm:presLayoutVars>
      </dgm:prSet>
      <dgm:spPr/>
      <dgm:t>
        <a:bodyPr/>
        <a:lstStyle/>
        <a:p>
          <a:endParaRPr lang="en-US"/>
        </a:p>
      </dgm:t>
    </dgm:pt>
    <dgm:pt modelId="{A2949428-A96E-4B35-98DD-A261C9F57A25}" type="pres">
      <dgm:prSet presAssocID="{4DEF18BB-718F-4D18-919A-50A9691F1510}" presName="parTxOnlySpace" presStyleCnt="0"/>
      <dgm:spPr/>
    </dgm:pt>
    <dgm:pt modelId="{F7D21CB9-6061-47C6-B869-79D1D999639F}" type="pres">
      <dgm:prSet presAssocID="{2232342C-0374-4D46-88BF-18BEA2356461}" presName="parTxOnly" presStyleLbl="node1" presStyleIdx="2" presStyleCnt="3">
        <dgm:presLayoutVars>
          <dgm:chMax val="0"/>
          <dgm:chPref val="0"/>
          <dgm:bulletEnabled val="1"/>
        </dgm:presLayoutVars>
      </dgm:prSet>
      <dgm:spPr/>
      <dgm:t>
        <a:bodyPr/>
        <a:lstStyle/>
        <a:p>
          <a:endParaRPr lang="en-US"/>
        </a:p>
      </dgm:t>
    </dgm:pt>
  </dgm:ptLst>
  <dgm:cxnLst>
    <dgm:cxn modelId="{CC17C3FB-CCF5-41D2-8BCF-854EEA512AC8}" type="presOf" srcId="{96BA40AD-4948-4430-A092-6F109E82366F}" destId="{DAC8B5EA-B867-4773-91C0-FD669D381BE8}" srcOrd="0" destOrd="0" presId="urn:microsoft.com/office/officeart/2005/8/layout/chevron1"/>
    <dgm:cxn modelId="{D1324F92-850C-47E4-B8B3-C4A5666817BC}" srcId="{96BA40AD-4948-4430-A092-6F109E82366F}" destId="{2232342C-0374-4D46-88BF-18BEA2356461}" srcOrd="2" destOrd="0" parTransId="{B4F20857-AB93-49A3-849B-E39B4370F154}" sibTransId="{0F305876-D7D9-4428-A78C-780EBBF807A8}"/>
    <dgm:cxn modelId="{6BEA0803-3965-4BD4-9284-3586B848DB2D}" type="presOf" srcId="{2232342C-0374-4D46-88BF-18BEA2356461}" destId="{F7D21CB9-6061-47C6-B869-79D1D999639F}" srcOrd="0" destOrd="0" presId="urn:microsoft.com/office/officeart/2005/8/layout/chevron1"/>
    <dgm:cxn modelId="{FAE5B1DB-5168-4AB8-BDE3-58EC468B2683}" type="presOf" srcId="{456D46CD-FCCE-4296-A65B-57759DAAEA05}" destId="{2C242250-862E-441A-AD4E-D29805B69525}" srcOrd="0" destOrd="0" presId="urn:microsoft.com/office/officeart/2005/8/layout/chevron1"/>
    <dgm:cxn modelId="{A515E25B-D790-4E30-92CA-466E89F6274A}" srcId="{96BA40AD-4948-4430-A092-6F109E82366F}" destId="{409842B4-23D0-4065-9C80-E15FE7169884}" srcOrd="1" destOrd="0" parTransId="{0D02B1D3-D1FB-4AF3-92DC-CACD5FD96047}" sibTransId="{4DEF18BB-718F-4D18-919A-50A9691F1510}"/>
    <dgm:cxn modelId="{F8D476C0-84F5-4016-98FF-813032ACEA63}" srcId="{96BA40AD-4948-4430-A092-6F109E82366F}" destId="{456D46CD-FCCE-4296-A65B-57759DAAEA05}" srcOrd="0" destOrd="0" parTransId="{69206C87-5483-451E-950D-153F840353AA}" sibTransId="{FEBDBD08-4540-4606-B287-3E4214E64811}"/>
    <dgm:cxn modelId="{3B93742B-505A-4F68-911F-9B599EFF62F2}" type="presOf" srcId="{409842B4-23D0-4065-9C80-E15FE7169884}" destId="{FF6197BF-AA13-4F49-BE9A-EDD517ABB9BF}" srcOrd="0" destOrd="0" presId="urn:microsoft.com/office/officeart/2005/8/layout/chevron1"/>
    <dgm:cxn modelId="{3C863094-DDE1-45E3-9D16-299E2EDCA660}" type="presParOf" srcId="{DAC8B5EA-B867-4773-91C0-FD669D381BE8}" destId="{2C242250-862E-441A-AD4E-D29805B69525}" srcOrd="0" destOrd="0" presId="urn:microsoft.com/office/officeart/2005/8/layout/chevron1"/>
    <dgm:cxn modelId="{2BC24D33-AEDA-4D45-A412-3CDB74C7BB5A}" type="presParOf" srcId="{DAC8B5EA-B867-4773-91C0-FD669D381BE8}" destId="{FD1AD295-5FD3-41A9-9E1A-1A0E8256B412}" srcOrd="1" destOrd="0" presId="urn:microsoft.com/office/officeart/2005/8/layout/chevron1"/>
    <dgm:cxn modelId="{F33C8EA3-643A-443F-A142-E2F58460B06A}" type="presParOf" srcId="{DAC8B5EA-B867-4773-91C0-FD669D381BE8}" destId="{FF6197BF-AA13-4F49-BE9A-EDD517ABB9BF}" srcOrd="2" destOrd="0" presId="urn:microsoft.com/office/officeart/2005/8/layout/chevron1"/>
    <dgm:cxn modelId="{B770A7DC-BB20-4544-82C8-A63C592780A7}" type="presParOf" srcId="{DAC8B5EA-B867-4773-91C0-FD669D381BE8}" destId="{A2949428-A96E-4B35-98DD-A261C9F57A25}" srcOrd="3" destOrd="0" presId="urn:microsoft.com/office/officeart/2005/8/layout/chevron1"/>
    <dgm:cxn modelId="{00BBED57-14B1-4A02-86CB-20C2D3F70F16}" type="presParOf" srcId="{DAC8B5EA-B867-4773-91C0-FD669D381BE8}" destId="{F7D21CB9-6061-47C6-B869-79D1D999639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BA40AD-4948-4430-A092-6F109E82366F}" type="doc">
      <dgm:prSet loTypeId="urn:microsoft.com/office/officeart/2005/8/layout/chevron1" loCatId="process" qsTypeId="urn:microsoft.com/office/officeart/2005/8/quickstyle/3d1" qsCatId="3D" csTypeId="urn:microsoft.com/office/officeart/2005/8/colors/accent1_2" csCatId="accent1" phldr="1"/>
      <dgm:spPr/>
    </dgm:pt>
    <dgm:pt modelId="{456D46CD-FCCE-4296-A65B-57759DAAEA05}">
      <dgm:prSet phldrT="[Texto]" custT="1"/>
      <dgm:spPr/>
      <dgm:t>
        <a:bodyPr/>
        <a:lstStyle/>
        <a:p>
          <a:r>
            <a:rPr lang="en-US" sz="1800" b="1" dirty="0" smtClean="0"/>
            <a:t>Data</a:t>
          </a:r>
          <a:endParaRPr lang="en-US" sz="1800" b="1" dirty="0"/>
        </a:p>
      </dgm:t>
    </dgm:pt>
    <dgm:pt modelId="{69206C87-5483-451E-950D-153F840353AA}" type="parTrans" cxnId="{F8D476C0-84F5-4016-98FF-813032ACEA63}">
      <dgm:prSet/>
      <dgm:spPr/>
      <dgm:t>
        <a:bodyPr/>
        <a:lstStyle/>
        <a:p>
          <a:endParaRPr lang="en-US" sz="1800" b="1"/>
        </a:p>
      </dgm:t>
    </dgm:pt>
    <dgm:pt modelId="{FEBDBD08-4540-4606-B287-3E4214E64811}" type="sibTrans" cxnId="{F8D476C0-84F5-4016-98FF-813032ACEA63}">
      <dgm:prSet/>
      <dgm:spPr/>
      <dgm:t>
        <a:bodyPr/>
        <a:lstStyle/>
        <a:p>
          <a:endParaRPr lang="en-US" sz="1800" b="1"/>
        </a:p>
      </dgm:t>
    </dgm:pt>
    <dgm:pt modelId="{409842B4-23D0-4065-9C80-E15FE7169884}">
      <dgm:prSet phldrT="[Texto]" custT="1">
        <dgm:style>
          <a:lnRef idx="0">
            <a:schemeClr val="accent4"/>
          </a:lnRef>
          <a:fillRef idx="3">
            <a:schemeClr val="accent4"/>
          </a:fillRef>
          <a:effectRef idx="3">
            <a:schemeClr val="accent4"/>
          </a:effectRef>
          <a:fontRef idx="minor">
            <a:schemeClr val="lt1"/>
          </a:fontRef>
        </dgm:style>
      </dgm:prSet>
      <dgm:spPr/>
      <dgm:t>
        <a:bodyPr/>
        <a:lstStyle/>
        <a:p>
          <a:r>
            <a:rPr lang="en-US" sz="1800" b="1" dirty="0" smtClean="0"/>
            <a:t>Information</a:t>
          </a:r>
          <a:endParaRPr lang="en-US" sz="1800" b="1" dirty="0"/>
        </a:p>
      </dgm:t>
    </dgm:pt>
    <dgm:pt modelId="{0D02B1D3-D1FB-4AF3-92DC-CACD5FD96047}" type="parTrans" cxnId="{A515E25B-D790-4E30-92CA-466E89F6274A}">
      <dgm:prSet/>
      <dgm:spPr/>
      <dgm:t>
        <a:bodyPr/>
        <a:lstStyle/>
        <a:p>
          <a:endParaRPr lang="en-US" sz="1800" b="1"/>
        </a:p>
      </dgm:t>
    </dgm:pt>
    <dgm:pt modelId="{4DEF18BB-718F-4D18-919A-50A9691F1510}" type="sibTrans" cxnId="{A515E25B-D790-4E30-92CA-466E89F6274A}">
      <dgm:prSet/>
      <dgm:spPr/>
      <dgm:t>
        <a:bodyPr/>
        <a:lstStyle/>
        <a:p>
          <a:endParaRPr lang="en-US" sz="1800" b="1"/>
        </a:p>
      </dgm:t>
    </dgm:pt>
    <dgm:pt modelId="{2232342C-0374-4D46-88BF-18BEA2356461}">
      <dgm:prSet phldrT="[Texto]" custT="1"/>
      <dgm:spPr/>
      <dgm:t>
        <a:bodyPr/>
        <a:lstStyle/>
        <a:p>
          <a:r>
            <a:rPr lang="en-US" sz="1800" b="1" dirty="0" smtClean="0"/>
            <a:t>Knowledge</a:t>
          </a:r>
          <a:endParaRPr lang="en-US" sz="1800" b="1" dirty="0"/>
        </a:p>
      </dgm:t>
    </dgm:pt>
    <dgm:pt modelId="{B4F20857-AB93-49A3-849B-E39B4370F154}" type="parTrans" cxnId="{D1324F92-850C-47E4-B8B3-C4A5666817BC}">
      <dgm:prSet/>
      <dgm:spPr/>
      <dgm:t>
        <a:bodyPr/>
        <a:lstStyle/>
        <a:p>
          <a:endParaRPr lang="en-US" sz="1800" b="1"/>
        </a:p>
      </dgm:t>
    </dgm:pt>
    <dgm:pt modelId="{0F305876-D7D9-4428-A78C-780EBBF807A8}" type="sibTrans" cxnId="{D1324F92-850C-47E4-B8B3-C4A5666817BC}">
      <dgm:prSet/>
      <dgm:spPr/>
      <dgm:t>
        <a:bodyPr/>
        <a:lstStyle/>
        <a:p>
          <a:endParaRPr lang="en-US" sz="1800" b="1"/>
        </a:p>
      </dgm:t>
    </dgm:pt>
    <dgm:pt modelId="{DAC8B5EA-B867-4773-91C0-FD669D381BE8}" type="pres">
      <dgm:prSet presAssocID="{96BA40AD-4948-4430-A092-6F109E82366F}" presName="Name0" presStyleCnt="0">
        <dgm:presLayoutVars>
          <dgm:dir/>
          <dgm:animLvl val="lvl"/>
          <dgm:resizeHandles val="exact"/>
        </dgm:presLayoutVars>
      </dgm:prSet>
      <dgm:spPr/>
    </dgm:pt>
    <dgm:pt modelId="{2C242250-862E-441A-AD4E-D29805B69525}" type="pres">
      <dgm:prSet presAssocID="{456D46CD-FCCE-4296-A65B-57759DAAEA05}" presName="parTxOnly" presStyleLbl="node1" presStyleIdx="0" presStyleCnt="3">
        <dgm:presLayoutVars>
          <dgm:chMax val="0"/>
          <dgm:chPref val="0"/>
          <dgm:bulletEnabled val="1"/>
        </dgm:presLayoutVars>
      </dgm:prSet>
      <dgm:spPr/>
      <dgm:t>
        <a:bodyPr/>
        <a:lstStyle/>
        <a:p>
          <a:endParaRPr lang="en-US"/>
        </a:p>
      </dgm:t>
    </dgm:pt>
    <dgm:pt modelId="{FD1AD295-5FD3-41A9-9E1A-1A0E8256B412}" type="pres">
      <dgm:prSet presAssocID="{FEBDBD08-4540-4606-B287-3E4214E64811}" presName="parTxOnlySpace" presStyleCnt="0"/>
      <dgm:spPr/>
    </dgm:pt>
    <dgm:pt modelId="{FF6197BF-AA13-4F49-BE9A-EDD517ABB9BF}" type="pres">
      <dgm:prSet presAssocID="{409842B4-23D0-4065-9C80-E15FE7169884}" presName="parTxOnly" presStyleLbl="node1" presStyleIdx="1" presStyleCnt="3">
        <dgm:presLayoutVars>
          <dgm:chMax val="0"/>
          <dgm:chPref val="0"/>
          <dgm:bulletEnabled val="1"/>
        </dgm:presLayoutVars>
      </dgm:prSet>
      <dgm:spPr/>
      <dgm:t>
        <a:bodyPr/>
        <a:lstStyle/>
        <a:p>
          <a:endParaRPr lang="en-US"/>
        </a:p>
      </dgm:t>
    </dgm:pt>
    <dgm:pt modelId="{A2949428-A96E-4B35-98DD-A261C9F57A25}" type="pres">
      <dgm:prSet presAssocID="{4DEF18BB-718F-4D18-919A-50A9691F1510}" presName="parTxOnlySpace" presStyleCnt="0"/>
      <dgm:spPr/>
    </dgm:pt>
    <dgm:pt modelId="{F7D21CB9-6061-47C6-B869-79D1D999639F}" type="pres">
      <dgm:prSet presAssocID="{2232342C-0374-4D46-88BF-18BEA2356461}" presName="parTxOnly" presStyleLbl="node1" presStyleIdx="2" presStyleCnt="3">
        <dgm:presLayoutVars>
          <dgm:chMax val="0"/>
          <dgm:chPref val="0"/>
          <dgm:bulletEnabled val="1"/>
        </dgm:presLayoutVars>
      </dgm:prSet>
      <dgm:spPr/>
      <dgm:t>
        <a:bodyPr/>
        <a:lstStyle/>
        <a:p>
          <a:endParaRPr lang="en-US"/>
        </a:p>
      </dgm:t>
    </dgm:pt>
  </dgm:ptLst>
  <dgm:cxnLst>
    <dgm:cxn modelId="{78724D99-9BAA-4188-AAD6-66C63EF27781}" type="presOf" srcId="{96BA40AD-4948-4430-A092-6F109E82366F}" destId="{DAC8B5EA-B867-4773-91C0-FD669D381BE8}" srcOrd="0" destOrd="0" presId="urn:microsoft.com/office/officeart/2005/8/layout/chevron1"/>
    <dgm:cxn modelId="{A515E25B-D790-4E30-92CA-466E89F6274A}" srcId="{96BA40AD-4948-4430-A092-6F109E82366F}" destId="{409842B4-23D0-4065-9C80-E15FE7169884}" srcOrd="1" destOrd="0" parTransId="{0D02B1D3-D1FB-4AF3-92DC-CACD5FD96047}" sibTransId="{4DEF18BB-718F-4D18-919A-50A9691F1510}"/>
    <dgm:cxn modelId="{F8D476C0-84F5-4016-98FF-813032ACEA63}" srcId="{96BA40AD-4948-4430-A092-6F109E82366F}" destId="{456D46CD-FCCE-4296-A65B-57759DAAEA05}" srcOrd="0" destOrd="0" parTransId="{69206C87-5483-451E-950D-153F840353AA}" sibTransId="{FEBDBD08-4540-4606-B287-3E4214E64811}"/>
    <dgm:cxn modelId="{A7AC1C66-6514-4C43-8743-1ED24DB5A3E5}" type="presOf" srcId="{456D46CD-FCCE-4296-A65B-57759DAAEA05}" destId="{2C242250-862E-441A-AD4E-D29805B69525}" srcOrd="0" destOrd="0" presId="urn:microsoft.com/office/officeart/2005/8/layout/chevron1"/>
    <dgm:cxn modelId="{8D151F68-A4AD-4B08-9DAB-075C8A7A6D82}" type="presOf" srcId="{409842B4-23D0-4065-9C80-E15FE7169884}" destId="{FF6197BF-AA13-4F49-BE9A-EDD517ABB9BF}" srcOrd="0" destOrd="0" presId="urn:microsoft.com/office/officeart/2005/8/layout/chevron1"/>
    <dgm:cxn modelId="{D1324F92-850C-47E4-B8B3-C4A5666817BC}" srcId="{96BA40AD-4948-4430-A092-6F109E82366F}" destId="{2232342C-0374-4D46-88BF-18BEA2356461}" srcOrd="2" destOrd="0" parTransId="{B4F20857-AB93-49A3-849B-E39B4370F154}" sibTransId="{0F305876-D7D9-4428-A78C-780EBBF807A8}"/>
    <dgm:cxn modelId="{F521ECAE-9E3A-44A0-85D5-5DB3A77E6AAB}" type="presOf" srcId="{2232342C-0374-4D46-88BF-18BEA2356461}" destId="{F7D21CB9-6061-47C6-B869-79D1D999639F}" srcOrd="0" destOrd="0" presId="urn:microsoft.com/office/officeart/2005/8/layout/chevron1"/>
    <dgm:cxn modelId="{B90D2369-526C-4267-B0A1-5D2BA7615C67}" type="presParOf" srcId="{DAC8B5EA-B867-4773-91C0-FD669D381BE8}" destId="{2C242250-862E-441A-AD4E-D29805B69525}" srcOrd="0" destOrd="0" presId="urn:microsoft.com/office/officeart/2005/8/layout/chevron1"/>
    <dgm:cxn modelId="{1480AFF8-2A2C-43E6-9A36-EC09D03D6352}" type="presParOf" srcId="{DAC8B5EA-B867-4773-91C0-FD669D381BE8}" destId="{FD1AD295-5FD3-41A9-9E1A-1A0E8256B412}" srcOrd="1" destOrd="0" presId="urn:microsoft.com/office/officeart/2005/8/layout/chevron1"/>
    <dgm:cxn modelId="{14F3D617-3679-41BE-AB53-80AD4AEE8E0A}" type="presParOf" srcId="{DAC8B5EA-B867-4773-91C0-FD669D381BE8}" destId="{FF6197BF-AA13-4F49-BE9A-EDD517ABB9BF}" srcOrd="2" destOrd="0" presId="urn:microsoft.com/office/officeart/2005/8/layout/chevron1"/>
    <dgm:cxn modelId="{9510B17D-5E53-4F5B-BC5E-991F648FAFDD}" type="presParOf" srcId="{DAC8B5EA-B867-4773-91C0-FD669D381BE8}" destId="{A2949428-A96E-4B35-98DD-A261C9F57A25}" srcOrd="3" destOrd="0" presId="urn:microsoft.com/office/officeart/2005/8/layout/chevron1"/>
    <dgm:cxn modelId="{D2576C6D-4976-4160-9657-08AE4DF525FA}" type="presParOf" srcId="{DAC8B5EA-B867-4773-91C0-FD669D381BE8}" destId="{F7D21CB9-6061-47C6-B869-79D1D999639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6BA40AD-4948-4430-A092-6F109E82366F}" type="doc">
      <dgm:prSet loTypeId="urn:microsoft.com/office/officeart/2005/8/layout/chevron1" loCatId="process" qsTypeId="urn:microsoft.com/office/officeart/2005/8/quickstyle/3d1" qsCatId="3D" csTypeId="urn:microsoft.com/office/officeart/2005/8/colors/accent1_2" csCatId="accent1" phldr="1"/>
      <dgm:spPr/>
    </dgm:pt>
    <dgm:pt modelId="{456D46CD-FCCE-4296-A65B-57759DAAEA05}">
      <dgm:prSet phldrT="[Texto]" custT="1"/>
      <dgm:spPr/>
      <dgm:t>
        <a:bodyPr/>
        <a:lstStyle/>
        <a:p>
          <a:r>
            <a:rPr lang="en-US" sz="1800" b="1" dirty="0" smtClean="0"/>
            <a:t>Data</a:t>
          </a:r>
          <a:endParaRPr lang="en-US" sz="1800" b="1" dirty="0"/>
        </a:p>
      </dgm:t>
    </dgm:pt>
    <dgm:pt modelId="{69206C87-5483-451E-950D-153F840353AA}" type="parTrans" cxnId="{F8D476C0-84F5-4016-98FF-813032ACEA63}">
      <dgm:prSet/>
      <dgm:spPr/>
      <dgm:t>
        <a:bodyPr/>
        <a:lstStyle/>
        <a:p>
          <a:endParaRPr lang="en-US" sz="1800" b="1"/>
        </a:p>
      </dgm:t>
    </dgm:pt>
    <dgm:pt modelId="{FEBDBD08-4540-4606-B287-3E4214E64811}" type="sibTrans" cxnId="{F8D476C0-84F5-4016-98FF-813032ACEA63}">
      <dgm:prSet/>
      <dgm:spPr/>
      <dgm:t>
        <a:bodyPr/>
        <a:lstStyle/>
        <a:p>
          <a:endParaRPr lang="en-US" sz="1800" b="1"/>
        </a:p>
      </dgm:t>
    </dgm:pt>
    <dgm:pt modelId="{409842B4-23D0-4065-9C80-E15FE7169884}">
      <dgm:prSet phldrT="[Texto]" custT="1"/>
      <dgm:spPr/>
      <dgm:t>
        <a:bodyPr/>
        <a:lstStyle/>
        <a:p>
          <a:r>
            <a:rPr lang="en-US" sz="1800" b="1" dirty="0" smtClean="0"/>
            <a:t>Information</a:t>
          </a:r>
          <a:endParaRPr lang="en-US" sz="1800" b="1" dirty="0"/>
        </a:p>
      </dgm:t>
    </dgm:pt>
    <dgm:pt modelId="{0D02B1D3-D1FB-4AF3-92DC-CACD5FD96047}" type="parTrans" cxnId="{A515E25B-D790-4E30-92CA-466E89F6274A}">
      <dgm:prSet/>
      <dgm:spPr/>
      <dgm:t>
        <a:bodyPr/>
        <a:lstStyle/>
        <a:p>
          <a:endParaRPr lang="en-US" sz="1800" b="1"/>
        </a:p>
      </dgm:t>
    </dgm:pt>
    <dgm:pt modelId="{4DEF18BB-718F-4D18-919A-50A9691F1510}" type="sibTrans" cxnId="{A515E25B-D790-4E30-92CA-466E89F6274A}">
      <dgm:prSet/>
      <dgm:spPr/>
      <dgm:t>
        <a:bodyPr/>
        <a:lstStyle/>
        <a:p>
          <a:endParaRPr lang="en-US" sz="1800" b="1"/>
        </a:p>
      </dgm:t>
    </dgm:pt>
    <dgm:pt modelId="{2232342C-0374-4D46-88BF-18BEA2356461}">
      <dgm:prSet phldrT="[Texto]" custT="1">
        <dgm:style>
          <a:lnRef idx="0">
            <a:schemeClr val="accent4"/>
          </a:lnRef>
          <a:fillRef idx="3">
            <a:schemeClr val="accent4"/>
          </a:fillRef>
          <a:effectRef idx="3">
            <a:schemeClr val="accent4"/>
          </a:effectRef>
          <a:fontRef idx="minor">
            <a:schemeClr val="lt1"/>
          </a:fontRef>
        </dgm:style>
      </dgm:prSet>
      <dgm:spPr/>
      <dgm:t>
        <a:bodyPr/>
        <a:lstStyle/>
        <a:p>
          <a:r>
            <a:rPr lang="en-US" sz="1800" b="1" dirty="0" smtClean="0"/>
            <a:t>Knowledge</a:t>
          </a:r>
          <a:endParaRPr lang="en-US" sz="1800" b="1" dirty="0"/>
        </a:p>
      </dgm:t>
    </dgm:pt>
    <dgm:pt modelId="{B4F20857-AB93-49A3-849B-E39B4370F154}" type="parTrans" cxnId="{D1324F92-850C-47E4-B8B3-C4A5666817BC}">
      <dgm:prSet/>
      <dgm:spPr/>
      <dgm:t>
        <a:bodyPr/>
        <a:lstStyle/>
        <a:p>
          <a:endParaRPr lang="en-US" sz="1800" b="1"/>
        </a:p>
      </dgm:t>
    </dgm:pt>
    <dgm:pt modelId="{0F305876-D7D9-4428-A78C-780EBBF807A8}" type="sibTrans" cxnId="{D1324F92-850C-47E4-B8B3-C4A5666817BC}">
      <dgm:prSet/>
      <dgm:spPr/>
      <dgm:t>
        <a:bodyPr/>
        <a:lstStyle/>
        <a:p>
          <a:endParaRPr lang="en-US" sz="1800" b="1"/>
        </a:p>
      </dgm:t>
    </dgm:pt>
    <dgm:pt modelId="{DAC8B5EA-B867-4773-91C0-FD669D381BE8}" type="pres">
      <dgm:prSet presAssocID="{96BA40AD-4948-4430-A092-6F109E82366F}" presName="Name0" presStyleCnt="0">
        <dgm:presLayoutVars>
          <dgm:dir/>
          <dgm:animLvl val="lvl"/>
          <dgm:resizeHandles val="exact"/>
        </dgm:presLayoutVars>
      </dgm:prSet>
      <dgm:spPr/>
    </dgm:pt>
    <dgm:pt modelId="{2C242250-862E-441A-AD4E-D29805B69525}" type="pres">
      <dgm:prSet presAssocID="{456D46CD-FCCE-4296-A65B-57759DAAEA05}" presName="parTxOnly" presStyleLbl="node1" presStyleIdx="0" presStyleCnt="3">
        <dgm:presLayoutVars>
          <dgm:chMax val="0"/>
          <dgm:chPref val="0"/>
          <dgm:bulletEnabled val="1"/>
        </dgm:presLayoutVars>
      </dgm:prSet>
      <dgm:spPr/>
      <dgm:t>
        <a:bodyPr/>
        <a:lstStyle/>
        <a:p>
          <a:endParaRPr lang="en-US"/>
        </a:p>
      </dgm:t>
    </dgm:pt>
    <dgm:pt modelId="{FD1AD295-5FD3-41A9-9E1A-1A0E8256B412}" type="pres">
      <dgm:prSet presAssocID="{FEBDBD08-4540-4606-B287-3E4214E64811}" presName="parTxOnlySpace" presStyleCnt="0"/>
      <dgm:spPr/>
    </dgm:pt>
    <dgm:pt modelId="{FF6197BF-AA13-4F49-BE9A-EDD517ABB9BF}" type="pres">
      <dgm:prSet presAssocID="{409842B4-23D0-4065-9C80-E15FE7169884}" presName="parTxOnly" presStyleLbl="node1" presStyleIdx="1" presStyleCnt="3">
        <dgm:presLayoutVars>
          <dgm:chMax val="0"/>
          <dgm:chPref val="0"/>
          <dgm:bulletEnabled val="1"/>
        </dgm:presLayoutVars>
      </dgm:prSet>
      <dgm:spPr/>
      <dgm:t>
        <a:bodyPr/>
        <a:lstStyle/>
        <a:p>
          <a:endParaRPr lang="en-US"/>
        </a:p>
      </dgm:t>
    </dgm:pt>
    <dgm:pt modelId="{A2949428-A96E-4B35-98DD-A261C9F57A25}" type="pres">
      <dgm:prSet presAssocID="{4DEF18BB-718F-4D18-919A-50A9691F1510}" presName="parTxOnlySpace" presStyleCnt="0"/>
      <dgm:spPr/>
    </dgm:pt>
    <dgm:pt modelId="{F7D21CB9-6061-47C6-B869-79D1D999639F}" type="pres">
      <dgm:prSet presAssocID="{2232342C-0374-4D46-88BF-18BEA2356461}" presName="parTxOnly" presStyleLbl="node1" presStyleIdx="2" presStyleCnt="3">
        <dgm:presLayoutVars>
          <dgm:chMax val="0"/>
          <dgm:chPref val="0"/>
          <dgm:bulletEnabled val="1"/>
        </dgm:presLayoutVars>
      </dgm:prSet>
      <dgm:spPr/>
      <dgm:t>
        <a:bodyPr/>
        <a:lstStyle/>
        <a:p>
          <a:endParaRPr lang="en-US"/>
        </a:p>
      </dgm:t>
    </dgm:pt>
  </dgm:ptLst>
  <dgm:cxnLst>
    <dgm:cxn modelId="{D1324F92-850C-47E4-B8B3-C4A5666817BC}" srcId="{96BA40AD-4948-4430-A092-6F109E82366F}" destId="{2232342C-0374-4D46-88BF-18BEA2356461}" srcOrd="2" destOrd="0" parTransId="{B4F20857-AB93-49A3-849B-E39B4370F154}" sibTransId="{0F305876-D7D9-4428-A78C-780EBBF807A8}"/>
    <dgm:cxn modelId="{DB8E5B0C-48A9-4CF6-BD50-14EA58548215}" type="presOf" srcId="{409842B4-23D0-4065-9C80-E15FE7169884}" destId="{FF6197BF-AA13-4F49-BE9A-EDD517ABB9BF}" srcOrd="0" destOrd="0" presId="urn:microsoft.com/office/officeart/2005/8/layout/chevron1"/>
    <dgm:cxn modelId="{297BCE29-B455-4F73-9820-4BEF36425A3B}" type="presOf" srcId="{96BA40AD-4948-4430-A092-6F109E82366F}" destId="{DAC8B5EA-B867-4773-91C0-FD669D381BE8}" srcOrd="0" destOrd="0" presId="urn:microsoft.com/office/officeart/2005/8/layout/chevron1"/>
    <dgm:cxn modelId="{A515E25B-D790-4E30-92CA-466E89F6274A}" srcId="{96BA40AD-4948-4430-A092-6F109E82366F}" destId="{409842B4-23D0-4065-9C80-E15FE7169884}" srcOrd="1" destOrd="0" parTransId="{0D02B1D3-D1FB-4AF3-92DC-CACD5FD96047}" sibTransId="{4DEF18BB-718F-4D18-919A-50A9691F1510}"/>
    <dgm:cxn modelId="{F8D476C0-84F5-4016-98FF-813032ACEA63}" srcId="{96BA40AD-4948-4430-A092-6F109E82366F}" destId="{456D46CD-FCCE-4296-A65B-57759DAAEA05}" srcOrd="0" destOrd="0" parTransId="{69206C87-5483-451E-950D-153F840353AA}" sibTransId="{FEBDBD08-4540-4606-B287-3E4214E64811}"/>
    <dgm:cxn modelId="{B2DB5F2E-75C9-4DD7-AE7D-D8FE226A07E3}" type="presOf" srcId="{2232342C-0374-4D46-88BF-18BEA2356461}" destId="{F7D21CB9-6061-47C6-B869-79D1D999639F}" srcOrd="0" destOrd="0" presId="urn:microsoft.com/office/officeart/2005/8/layout/chevron1"/>
    <dgm:cxn modelId="{1FA7A8F3-7335-4409-9BA2-A231E9737BC4}" type="presOf" srcId="{456D46CD-FCCE-4296-A65B-57759DAAEA05}" destId="{2C242250-862E-441A-AD4E-D29805B69525}" srcOrd="0" destOrd="0" presId="urn:microsoft.com/office/officeart/2005/8/layout/chevron1"/>
    <dgm:cxn modelId="{B75EFCFF-D603-422A-9DB4-D0C5E2A3A884}" type="presParOf" srcId="{DAC8B5EA-B867-4773-91C0-FD669D381BE8}" destId="{2C242250-862E-441A-AD4E-D29805B69525}" srcOrd="0" destOrd="0" presId="urn:microsoft.com/office/officeart/2005/8/layout/chevron1"/>
    <dgm:cxn modelId="{BDFA2A92-1A2F-43B5-B49D-800FFE4A1390}" type="presParOf" srcId="{DAC8B5EA-B867-4773-91C0-FD669D381BE8}" destId="{FD1AD295-5FD3-41A9-9E1A-1A0E8256B412}" srcOrd="1" destOrd="0" presId="urn:microsoft.com/office/officeart/2005/8/layout/chevron1"/>
    <dgm:cxn modelId="{D5C1D00D-2298-4856-9586-3A39306BA718}" type="presParOf" srcId="{DAC8B5EA-B867-4773-91C0-FD669D381BE8}" destId="{FF6197BF-AA13-4F49-BE9A-EDD517ABB9BF}" srcOrd="2" destOrd="0" presId="urn:microsoft.com/office/officeart/2005/8/layout/chevron1"/>
    <dgm:cxn modelId="{ECA08EAD-0817-4835-BEE6-5AC3C25F81F0}" type="presParOf" srcId="{DAC8B5EA-B867-4773-91C0-FD669D381BE8}" destId="{A2949428-A96E-4B35-98DD-A261C9F57A25}" srcOrd="3" destOrd="0" presId="urn:microsoft.com/office/officeart/2005/8/layout/chevron1"/>
    <dgm:cxn modelId="{CB23B7CE-D0D7-493D-8A46-06405949734C}" type="presParOf" srcId="{DAC8B5EA-B867-4773-91C0-FD669D381BE8}" destId="{F7D21CB9-6061-47C6-B869-79D1D999639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BA40AD-4948-4430-A092-6F109E82366F}" type="doc">
      <dgm:prSet loTypeId="urn:microsoft.com/office/officeart/2005/8/layout/chevron1" loCatId="process" qsTypeId="urn:microsoft.com/office/officeart/2005/8/quickstyle/3d1" qsCatId="3D" csTypeId="urn:microsoft.com/office/officeart/2005/8/colors/accent1_2" csCatId="accent1" phldr="1"/>
      <dgm:spPr/>
    </dgm:pt>
    <dgm:pt modelId="{456D46CD-FCCE-4296-A65B-57759DAAEA05}">
      <dgm:prSet phldrT="[Texto]" custT="1"/>
      <dgm:spPr/>
      <dgm:t>
        <a:bodyPr/>
        <a:lstStyle/>
        <a:p>
          <a:r>
            <a:rPr lang="en-US" sz="1800" b="1" dirty="0" smtClean="0"/>
            <a:t>Data</a:t>
          </a:r>
          <a:endParaRPr lang="en-US" sz="1800" b="1" dirty="0"/>
        </a:p>
      </dgm:t>
    </dgm:pt>
    <dgm:pt modelId="{69206C87-5483-451E-950D-153F840353AA}" type="parTrans" cxnId="{F8D476C0-84F5-4016-98FF-813032ACEA63}">
      <dgm:prSet/>
      <dgm:spPr/>
      <dgm:t>
        <a:bodyPr/>
        <a:lstStyle/>
        <a:p>
          <a:endParaRPr lang="en-US" sz="1800" b="1"/>
        </a:p>
      </dgm:t>
    </dgm:pt>
    <dgm:pt modelId="{FEBDBD08-4540-4606-B287-3E4214E64811}" type="sibTrans" cxnId="{F8D476C0-84F5-4016-98FF-813032ACEA63}">
      <dgm:prSet/>
      <dgm:spPr/>
      <dgm:t>
        <a:bodyPr/>
        <a:lstStyle/>
        <a:p>
          <a:endParaRPr lang="en-US" sz="1800" b="1"/>
        </a:p>
      </dgm:t>
    </dgm:pt>
    <dgm:pt modelId="{409842B4-23D0-4065-9C80-E15FE7169884}">
      <dgm:prSet phldrT="[Texto]" custT="1"/>
      <dgm:spPr/>
      <dgm:t>
        <a:bodyPr/>
        <a:lstStyle/>
        <a:p>
          <a:r>
            <a:rPr lang="en-US" sz="1800" b="1" dirty="0" smtClean="0"/>
            <a:t>Information</a:t>
          </a:r>
          <a:endParaRPr lang="en-US" sz="1800" b="1" dirty="0"/>
        </a:p>
      </dgm:t>
    </dgm:pt>
    <dgm:pt modelId="{0D02B1D3-D1FB-4AF3-92DC-CACD5FD96047}" type="parTrans" cxnId="{A515E25B-D790-4E30-92CA-466E89F6274A}">
      <dgm:prSet/>
      <dgm:spPr/>
      <dgm:t>
        <a:bodyPr/>
        <a:lstStyle/>
        <a:p>
          <a:endParaRPr lang="en-US" sz="1800" b="1"/>
        </a:p>
      </dgm:t>
    </dgm:pt>
    <dgm:pt modelId="{4DEF18BB-718F-4D18-919A-50A9691F1510}" type="sibTrans" cxnId="{A515E25B-D790-4E30-92CA-466E89F6274A}">
      <dgm:prSet/>
      <dgm:spPr/>
      <dgm:t>
        <a:bodyPr/>
        <a:lstStyle/>
        <a:p>
          <a:endParaRPr lang="en-US" sz="1800" b="1"/>
        </a:p>
      </dgm:t>
    </dgm:pt>
    <dgm:pt modelId="{2232342C-0374-4D46-88BF-18BEA2356461}">
      <dgm:prSet phldrT="[Texto]" custT="1">
        <dgm:style>
          <a:lnRef idx="0">
            <a:schemeClr val="accent4"/>
          </a:lnRef>
          <a:fillRef idx="3">
            <a:schemeClr val="accent4"/>
          </a:fillRef>
          <a:effectRef idx="3">
            <a:schemeClr val="accent4"/>
          </a:effectRef>
          <a:fontRef idx="minor">
            <a:schemeClr val="lt1"/>
          </a:fontRef>
        </dgm:style>
      </dgm:prSet>
      <dgm:spPr/>
      <dgm:t>
        <a:bodyPr/>
        <a:lstStyle/>
        <a:p>
          <a:r>
            <a:rPr lang="en-US" sz="1800" b="1" dirty="0" smtClean="0"/>
            <a:t>Knowledge</a:t>
          </a:r>
          <a:endParaRPr lang="en-US" sz="1800" b="1" dirty="0"/>
        </a:p>
      </dgm:t>
    </dgm:pt>
    <dgm:pt modelId="{B4F20857-AB93-49A3-849B-E39B4370F154}" type="parTrans" cxnId="{D1324F92-850C-47E4-B8B3-C4A5666817BC}">
      <dgm:prSet/>
      <dgm:spPr/>
      <dgm:t>
        <a:bodyPr/>
        <a:lstStyle/>
        <a:p>
          <a:endParaRPr lang="en-US" sz="1800" b="1"/>
        </a:p>
      </dgm:t>
    </dgm:pt>
    <dgm:pt modelId="{0F305876-D7D9-4428-A78C-780EBBF807A8}" type="sibTrans" cxnId="{D1324F92-850C-47E4-B8B3-C4A5666817BC}">
      <dgm:prSet/>
      <dgm:spPr/>
      <dgm:t>
        <a:bodyPr/>
        <a:lstStyle/>
        <a:p>
          <a:endParaRPr lang="en-US" sz="1800" b="1"/>
        </a:p>
      </dgm:t>
    </dgm:pt>
    <dgm:pt modelId="{DAC8B5EA-B867-4773-91C0-FD669D381BE8}" type="pres">
      <dgm:prSet presAssocID="{96BA40AD-4948-4430-A092-6F109E82366F}" presName="Name0" presStyleCnt="0">
        <dgm:presLayoutVars>
          <dgm:dir/>
          <dgm:animLvl val="lvl"/>
          <dgm:resizeHandles val="exact"/>
        </dgm:presLayoutVars>
      </dgm:prSet>
      <dgm:spPr/>
    </dgm:pt>
    <dgm:pt modelId="{2C242250-862E-441A-AD4E-D29805B69525}" type="pres">
      <dgm:prSet presAssocID="{456D46CD-FCCE-4296-A65B-57759DAAEA05}" presName="parTxOnly" presStyleLbl="node1" presStyleIdx="0" presStyleCnt="3">
        <dgm:presLayoutVars>
          <dgm:chMax val="0"/>
          <dgm:chPref val="0"/>
          <dgm:bulletEnabled val="1"/>
        </dgm:presLayoutVars>
      </dgm:prSet>
      <dgm:spPr/>
      <dgm:t>
        <a:bodyPr/>
        <a:lstStyle/>
        <a:p>
          <a:endParaRPr lang="en-US"/>
        </a:p>
      </dgm:t>
    </dgm:pt>
    <dgm:pt modelId="{FD1AD295-5FD3-41A9-9E1A-1A0E8256B412}" type="pres">
      <dgm:prSet presAssocID="{FEBDBD08-4540-4606-B287-3E4214E64811}" presName="parTxOnlySpace" presStyleCnt="0"/>
      <dgm:spPr/>
    </dgm:pt>
    <dgm:pt modelId="{FF6197BF-AA13-4F49-BE9A-EDD517ABB9BF}" type="pres">
      <dgm:prSet presAssocID="{409842B4-23D0-4065-9C80-E15FE7169884}" presName="parTxOnly" presStyleLbl="node1" presStyleIdx="1" presStyleCnt="3">
        <dgm:presLayoutVars>
          <dgm:chMax val="0"/>
          <dgm:chPref val="0"/>
          <dgm:bulletEnabled val="1"/>
        </dgm:presLayoutVars>
      </dgm:prSet>
      <dgm:spPr/>
      <dgm:t>
        <a:bodyPr/>
        <a:lstStyle/>
        <a:p>
          <a:endParaRPr lang="en-US"/>
        </a:p>
      </dgm:t>
    </dgm:pt>
    <dgm:pt modelId="{A2949428-A96E-4B35-98DD-A261C9F57A25}" type="pres">
      <dgm:prSet presAssocID="{4DEF18BB-718F-4D18-919A-50A9691F1510}" presName="parTxOnlySpace" presStyleCnt="0"/>
      <dgm:spPr/>
    </dgm:pt>
    <dgm:pt modelId="{F7D21CB9-6061-47C6-B869-79D1D999639F}" type="pres">
      <dgm:prSet presAssocID="{2232342C-0374-4D46-88BF-18BEA2356461}" presName="parTxOnly" presStyleLbl="node1" presStyleIdx="2" presStyleCnt="3">
        <dgm:presLayoutVars>
          <dgm:chMax val="0"/>
          <dgm:chPref val="0"/>
          <dgm:bulletEnabled val="1"/>
        </dgm:presLayoutVars>
      </dgm:prSet>
      <dgm:spPr/>
      <dgm:t>
        <a:bodyPr/>
        <a:lstStyle/>
        <a:p>
          <a:endParaRPr lang="en-US"/>
        </a:p>
      </dgm:t>
    </dgm:pt>
  </dgm:ptLst>
  <dgm:cxnLst>
    <dgm:cxn modelId="{A515E25B-D790-4E30-92CA-466E89F6274A}" srcId="{96BA40AD-4948-4430-A092-6F109E82366F}" destId="{409842B4-23D0-4065-9C80-E15FE7169884}" srcOrd="1" destOrd="0" parTransId="{0D02B1D3-D1FB-4AF3-92DC-CACD5FD96047}" sibTransId="{4DEF18BB-718F-4D18-919A-50A9691F1510}"/>
    <dgm:cxn modelId="{3F49296D-9E9A-4DB8-BF8D-780412352B06}" type="presOf" srcId="{2232342C-0374-4D46-88BF-18BEA2356461}" destId="{F7D21CB9-6061-47C6-B869-79D1D999639F}" srcOrd="0" destOrd="0" presId="urn:microsoft.com/office/officeart/2005/8/layout/chevron1"/>
    <dgm:cxn modelId="{F8D476C0-84F5-4016-98FF-813032ACEA63}" srcId="{96BA40AD-4948-4430-A092-6F109E82366F}" destId="{456D46CD-FCCE-4296-A65B-57759DAAEA05}" srcOrd="0" destOrd="0" parTransId="{69206C87-5483-451E-950D-153F840353AA}" sibTransId="{FEBDBD08-4540-4606-B287-3E4214E64811}"/>
    <dgm:cxn modelId="{5909E348-3D4F-413E-949E-294E3A2FE138}" type="presOf" srcId="{409842B4-23D0-4065-9C80-E15FE7169884}" destId="{FF6197BF-AA13-4F49-BE9A-EDD517ABB9BF}" srcOrd="0" destOrd="0" presId="urn:microsoft.com/office/officeart/2005/8/layout/chevron1"/>
    <dgm:cxn modelId="{D1324F92-850C-47E4-B8B3-C4A5666817BC}" srcId="{96BA40AD-4948-4430-A092-6F109E82366F}" destId="{2232342C-0374-4D46-88BF-18BEA2356461}" srcOrd="2" destOrd="0" parTransId="{B4F20857-AB93-49A3-849B-E39B4370F154}" sibTransId="{0F305876-D7D9-4428-A78C-780EBBF807A8}"/>
    <dgm:cxn modelId="{57F8F0B7-076E-4FB5-B02C-8AAD17229A89}" type="presOf" srcId="{456D46CD-FCCE-4296-A65B-57759DAAEA05}" destId="{2C242250-862E-441A-AD4E-D29805B69525}" srcOrd="0" destOrd="0" presId="urn:microsoft.com/office/officeart/2005/8/layout/chevron1"/>
    <dgm:cxn modelId="{56953523-3253-4161-8FC1-5EA1E98732EB}" type="presOf" srcId="{96BA40AD-4948-4430-A092-6F109E82366F}" destId="{DAC8B5EA-B867-4773-91C0-FD669D381BE8}" srcOrd="0" destOrd="0" presId="urn:microsoft.com/office/officeart/2005/8/layout/chevron1"/>
    <dgm:cxn modelId="{D492C87A-AB63-47BA-ADEF-6DCC67CB3F4E}" type="presParOf" srcId="{DAC8B5EA-B867-4773-91C0-FD669D381BE8}" destId="{2C242250-862E-441A-AD4E-D29805B69525}" srcOrd="0" destOrd="0" presId="urn:microsoft.com/office/officeart/2005/8/layout/chevron1"/>
    <dgm:cxn modelId="{9FA5BEAF-3DC5-4115-88D8-D19F649C42BB}" type="presParOf" srcId="{DAC8B5EA-B867-4773-91C0-FD669D381BE8}" destId="{FD1AD295-5FD3-41A9-9E1A-1A0E8256B412}" srcOrd="1" destOrd="0" presId="urn:microsoft.com/office/officeart/2005/8/layout/chevron1"/>
    <dgm:cxn modelId="{D9D4AD8E-597A-4780-9D0D-694768C03935}" type="presParOf" srcId="{DAC8B5EA-B867-4773-91C0-FD669D381BE8}" destId="{FF6197BF-AA13-4F49-BE9A-EDD517ABB9BF}" srcOrd="2" destOrd="0" presId="urn:microsoft.com/office/officeart/2005/8/layout/chevron1"/>
    <dgm:cxn modelId="{E197A26E-F0E2-40B3-8C05-CBC7B69086CE}" type="presParOf" srcId="{DAC8B5EA-B867-4773-91C0-FD669D381BE8}" destId="{A2949428-A96E-4B35-98DD-A261C9F57A25}" srcOrd="3" destOrd="0" presId="urn:microsoft.com/office/officeart/2005/8/layout/chevron1"/>
    <dgm:cxn modelId="{A34488D4-68C0-4C78-AFD7-71EEFCF9F171}" type="presParOf" srcId="{DAC8B5EA-B867-4773-91C0-FD669D381BE8}" destId="{F7D21CB9-6061-47C6-B869-79D1D999639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6BA40AD-4948-4430-A092-6F109E82366F}" type="doc">
      <dgm:prSet loTypeId="urn:microsoft.com/office/officeart/2005/8/layout/chevron1" loCatId="process" qsTypeId="urn:microsoft.com/office/officeart/2005/8/quickstyle/3d1" qsCatId="3D" csTypeId="urn:microsoft.com/office/officeart/2005/8/colors/accent1_2" csCatId="accent1" phldr="1"/>
      <dgm:spPr/>
    </dgm:pt>
    <dgm:pt modelId="{456D46CD-FCCE-4296-A65B-57759DAAEA05}">
      <dgm:prSet phldrT="[Texto]" custT="1"/>
      <dgm:spPr/>
      <dgm:t>
        <a:bodyPr/>
        <a:lstStyle/>
        <a:p>
          <a:r>
            <a:rPr lang="en-US" sz="1800" b="1" dirty="0" smtClean="0"/>
            <a:t>Data</a:t>
          </a:r>
          <a:endParaRPr lang="en-US" sz="1800" b="1" dirty="0"/>
        </a:p>
      </dgm:t>
    </dgm:pt>
    <dgm:pt modelId="{69206C87-5483-451E-950D-153F840353AA}" type="parTrans" cxnId="{F8D476C0-84F5-4016-98FF-813032ACEA63}">
      <dgm:prSet/>
      <dgm:spPr/>
      <dgm:t>
        <a:bodyPr/>
        <a:lstStyle/>
        <a:p>
          <a:endParaRPr lang="en-US" sz="1800" b="1"/>
        </a:p>
      </dgm:t>
    </dgm:pt>
    <dgm:pt modelId="{FEBDBD08-4540-4606-B287-3E4214E64811}" type="sibTrans" cxnId="{F8D476C0-84F5-4016-98FF-813032ACEA63}">
      <dgm:prSet/>
      <dgm:spPr/>
      <dgm:t>
        <a:bodyPr/>
        <a:lstStyle/>
        <a:p>
          <a:endParaRPr lang="en-US" sz="1800" b="1"/>
        </a:p>
      </dgm:t>
    </dgm:pt>
    <dgm:pt modelId="{409842B4-23D0-4065-9C80-E15FE7169884}">
      <dgm:prSet phldrT="[Texto]" custT="1"/>
      <dgm:spPr/>
      <dgm:t>
        <a:bodyPr/>
        <a:lstStyle/>
        <a:p>
          <a:r>
            <a:rPr lang="en-US" sz="1800" b="1" dirty="0" smtClean="0"/>
            <a:t>Information</a:t>
          </a:r>
          <a:endParaRPr lang="en-US" sz="1800" b="1" dirty="0"/>
        </a:p>
      </dgm:t>
    </dgm:pt>
    <dgm:pt modelId="{0D02B1D3-D1FB-4AF3-92DC-CACD5FD96047}" type="parTrans" cxnId="{A515E25B-D790-4E30-92CA-466E89F6274A}">
      <dgm:prSet/>
      <dgm:spPr/>
      <dgm:t>
        <a:bodyPr/>
        <a:lstStyle/>
        <a:p>
          <a:endParaRPr lang="en-US" sz="1800" b="1"/>
        </a:p>
      </dgm:t>
    </dgm:pt>
    <dgm:pt modelId="{4DEF18BB-718F-4D18-919A-50A9691F1510}" type="sibTrans" cxnId="{A515E25B-D790-4E30-92CA-466E89F6274A}">
      <dgm:prSet/>
      <dgm:spPr/>
      <dgm:t>
        <a:bodyPr/>
        <a:lstStyle/>
        <a:p>
          <a:endParaRPr lang="en-US" sz="1800" b="1"/>
        </a:p>
      </dgm:t>
    </dgm:pt>
    <dgm:pt modelId="{2232342C-0374-4D46-88BF-18BEA2356461}">
      <dgm:prSet phldrT="[Texto]" custT="1"/>
      <dgm:spPr/>
      <dgm:t>
        <a:bodyPr/>
        <a:lstStyle/>
        <a:p>
          <a:r>
            <a:rPr lang="en-US" sz="1800" b="1" dirty="0" smtClean="0"/>
            <a:t>Knowledge</a:t>
          </a:r>
          <a:endParaRPr lang="en-US" sz="1800" b="1" dirty="0"/>
        </a:p>
      </dgm:t>
    </dgm:pt>
    <dgm:pt modelId="{B4F20857-AB93-49A3-849B-E39B4370F154}" type="parTrans" cxnId="{D1324F92-850C-47E4-B8B3-C4A5666817BC}">
      <dgm:prSet/>
      <dgm:spPr/>
      <dgm:t>
        <a:bodyPr/>
        <a:lstStyle/>
        <a:p>
          <a:endParaRPr lang="en-US" sz="1800" b="1"/>
        </a:p>
      </dgm:t>
    </dgm:pt>
    <dgm:pt modelId="{0F305876-D7D9-4428-A78C-780EBBF807A8}" type="sibTrans" cxnId="{D1324F92-850C-47E4-B8B3-C4A5666817BC}">
      <dgm:prSet/>
      <dgm:spPr/>
      <dgm:t>
        <a:bodyPr/>
        <a:lstStyle/>
        <a:p>
          <a:endParaRPr lang="en-US" sz="1800" b="1"/>
        </a:p>
      </dgm:t>
    </dgm:pt>
    <dgm:pt modelId="{DAC8B5EA-B867-4773-91C0-FD669D381BE8}" type="pres">
      <dgm:prSet presAssocID="{96BA40AD-4948-4430-A092-6F109E82366F}" presName="Name0" presStyleCnt="0">
        <dgm:presLayoutVars>
          <dgm:dir/>
          <dgm:animLvl val="lvl"/>
          <dgm:resizeHandles val="exact"/>
        </dgm:presLayoutVars>
      </dgm:prSet>
      <dgm:spPr/>
    </dgm:pt>
    <dgm:pt modelId="{2C242250-862E-441A-AD4E-D29805B69525}" type="pres">
      <dgm:prSet presAssocID="{456D46CD-FCCE-4296-A65B-57759DAAEA05}" presName="parTxOnly" presStyleLbl="node1" presStyleIdx="0" presStyleCnt="3" custLinFactNeighborX="-821">
        <dgm:presLayoutVars>
          <dgm:chMax val="0"/>
          <dgm:chPref val="0"/>
          <dgm:bulletEnabled val="1"/>
        </dgm:presLayoutVars>
      </dgm:prSet>
      <dgm:spPr/>
      <dgm:t>
        <a:bodyPr/>
        <a:lstStyle/>
        <a:p>
          <a:endParaRPr lang="en-US"/>
        </a:p>
      </dgm:t>
    </dgm:pt>
    <dgm:pt modelId="{FD1AD295-5FD3-41A9-9E1A-1A0E8256B412}" type="pres">
      <dgm:prSet presAssocID="{FEBDBD08-4540-4606-B287-3E4214E64811}" presName="parTxOnlySpace" presStyleCnt="0"/>
      <dgm:spPr/>
    </dgm:pt>
    <dgm:pt modelId="{FF6197BF-AA13-4F49-BE9A-EDD517ABB9BF}" type="pres">
      <dgm:prSet presAssocID="{409842B4-23D0-4065-9C80-E15FE7169884}" presName="parTxOnly" presStyleLbl="node1" presStyleIdx="1" presStyleCnt="3">
        <dgm:presLayoutVars>
          <dgm:chMax val="0"/>
          <dgm:chPref val="0"/>
          <dgm:bulletEnabled val="1"/>
        </dgm:presLayoutVars>
      </dgm:prSet>
      <dgm:spPr/>
      <dgm:t>
        <a:bodyPr/>
        <a:lstStyle/>
        <a:p>
          <a:endParaRPr lang="en-US"/>
        </a:p>
      </dgm:t>
    </dgm:pt>
    <dgm:pt modelId="{A2949428-A96E-4B35-98DD-A261C9F57A25}" type="pres">
      <dgm:prSet presAssocID="{4DEF18BB-718F-4D18-919A-50A9691F1510}" presName="parTxOnlySpace" presStyleCnt="0"/>
      <dgm:spPr/>
    </dgm:pt>
    <dgm:pt modelId="{F7D21CB9-6061-47C6-B869-79D1D999639F}" type="pres">
      <dgm:prSet presAssocID="{2232342C-0374-4D46-88BF-18BEA2356461}" presName="parTxOnly" presStyleLbl="node1" presStyleIdx="2" presStyleCnt="3">
        <dgm:presLayoutVars>
          <dgm:chMax val="0"/>
          <dgm:chPref val="0"/>
          <dgm:bulletEnabled val="1"/>
        </dgm:presLayoutVars>
      </dgm:prSet>
      <dgm:spPr/>
      <dgm:t>
        <a:bodyPr/>
        <a:lstStyle/>
        <a:p>
          <a:endParaRPr lang="en-US"/>
        </a:p>
      </dgm:t>
    </dgm:pt>
  </dgm:ptLst>
  <dgm:cxnLst>
    <dgm:cxn modelId="{A515E25B-D790-4E30-92CA-466E89F6274A}" srcId="{96BA40AD-4948-4430-A092-6F109E82366F}" destId="{409842B4-23D0-4065-9C80-E15FE7169884}" srcOrd="1" destOrd="0" parTransId="{0D02B1D3-D1FB-4AF3-92DC-CACD5FD96047}" sibTransId="{4DEF18BB-718F-4D18-919A-50A9691F1510}"/>
    <dgm:cxn modelId="{F8D476C0-84F5-4016-98FF-813032ACEA63}" srcId="{96BA40AD-4948-4430-A092-6F109E82366F}" destId="{456D46CD-FCCE-4296-A65B-57759DAAEA05}" srcOrd="0" destOrd="0" parTransId="{69206C87-5483-451E-950D-153F840353AA}" sibTransId="{FEBDBD08-4540-4606-B287-3E4214E64811}"/>
    <dgm:cxn modelId="{E0DFA65A-B76F-4737-AE46-850803A0E36F}" type="presOf" srcId="{409842B4-23D0-4065-9C80-E15FE7169884}" destId="{FF6197BF-AA13-4F49-BE9A-EDD517ABB9BF}" srcOrd="0" destOrd="0" presId="urn:microsoft.com/office/officeart/2005/8/layout/chevron1"/>
    <dgm:cxn modelId="{98202B0D-B2A8-4677-80A6-624919B21E7D}" type="presOf" srcId="{456D46CD-FCCE-4296-A65B-57759DAAEA05}" destId="{2C242250-862E-441A-AD4E-D29805B69525}" srcOrd="0" destOrd="0" presId="urn:microsoft.com/office/officeart/2005/8/layout/chevron1"/>
    <dgm:cxn modelId="{46981AFC-4F52-42F1-9E4E-EAC135A4AEE9}" type="presOf" srcId="{2232342C-0374-4D46-88BF-18BEA2356461}" destId="{F7D21CB9-6061-47C6-B869-79D1D999639F}" srcOrd="0" destOrd="0" presId="urn:microsoft.com/office/officeart/2005/8/layout/chevron1"/>
    <dgm:cxn modelId="{3E2CEFCE-BD6E-4AD8-A687-308950C060B2}" type="presOf" srcId="{96BA40AD-4948-4430-A092-6F109E82366F}" destId="{DAC8B5EA-B867-4773-91C0-FD669D381BE8}" srcOrd="0" destOrd="0" presId="urn:microsoft.com/office/officeart/2005/8/layout/chevron1"/>
    <dgm:cxn modelId="{D1324F92-850C-47E4-B8B3-C4A5666817BC}" srcId="{96BA40AD-4948-4430-A092-6F109E82366F}" destId="{2232342C-0374-4D46-88BF-18BEA2356461}" srcOrd="2" destOrd="0" parTransId="{B4F20857-AB93-49A3-849B-E39B4370F154}" sibTransId="{0F305876-D7D9-4428-A78C-780EBBF807A8}"/>
    <dgm:cxn modelId="{813CE2EF-9E31-4536-942B-72B2BCF5DF8E}" type="presParOf" srcId="{DAC8B5EA-B867-4773-91C0-FD669D381BE8}" destId="{2C242250-862E-441A-AD4E-D29805B69525}" srcOrd="0" destOrd="0" presId="urn:microsoft.com/office/officeart/2005/8/layout/chevron1"/>
    <dgm:cxn modelId="{1C677DC2-17C5-46F2-9548-492A6A68A488}" type="presParOf" srcId="{DAC8B5EA-B867-4773-91C0-FD669D381BE8}" destId="{FD1AD295-5FD3-41A9-9E1A-1A0E8256B412}" srcOrd="1" destOrd="0" presId="urn:microsoft.com/office/officeart/2005/8/layout/chevron1"/>
    <dgm:cxn modelId="{8E9BB56B-EBF8-47E6-9009-469A0C150173}" type="presParOf" srcId="{DAC8B5EA-B867-4773-91C0-FD669D381BE8}" destId="{FF6197BF-AA13-4F49-BE9A-EDD517ABB9BF}" srcOrd="2" destOrd="0" presId="urn:microsoft.com/office/officeart/2005/8/layout/chevron1"/>
    <dgm:cxn modelId="{D8A27DB0-4E46-4853-A6F9-480BC19E9E37}" type="presParOf" srcId="{DAC8B5EA-B867-4773-91C0-FD669D381BE8}" destId="{A2949428-A96E-4B35-98DD-A261C9F57A25}" srcOrd="3" destOrd="0" presId="urn:microsoft.com/office/officeart/2005/8/layout/chevron1"/>
    <dgm:cxn modelId="{0BBC44CE-C9AD-44FE-8041-C66637B0D64F}" type="presParOf" srcId="{DAC8B5EA-B867-4773-91C0-FD669D381BE8}" destId="{F7D21CB9-6061-47C6-B869-79D1D999639F}"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06437C-691D-4375-BEF4-411D7B7D0E30}">
      <dsp:nvSpPr>
        <dsp:cNvPr id="0" name=""/>
        <dsp:cNvSpPr/>
      </dsp:nvSpPr>
      <dsp:spPr>
        <a:xfrm>
          <a:off x="3544" y="718673"/>
          <a:ext cx="3099156" cy="3099156"/>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70557" tIns="29210" rIns="170557" bIns="29210" numCol="1" spcCol="1270" anchor="ctr" anchorCtr="0">
          <a:noAutofit/>
        </a:bodyPr>
        <a:lstStyle/>
        <a:p>
          <a:pPr lvl="0" algn="ctr" defTabSz="1022350">
            <a:lnSpc>
              <a:spcPct val="90000"/>
            </a:lnSpc>
            <a:spcBef>
              <a:spcPct val="0"/>
            </a:spcBef>
            <a:spcAft>
              <a:spcPct val="35000"/>
            </a:spcAft>
          </a:pPr>
          <a:r>
            <a:rPr lang="en-US" sz="2300" kern="1200" dirty="0" smtClean="0">
              <a:solidFill>
                <a:sysClr val="windowText" lastClr="000000"/>
              </a:solidFill>
              <a:latin typeface="Calibri"/>
              <a:ea typeface="+mn-ea"/>
              <a:cs typeface="+mn-cs"/>
            </a:rPr>
            <a:t>SCIENCE COMMUNITY</a:t>
          </a:r>
          <a:endParaRPr lang="en-US" sz="2300" kern="1200" dirty="0">
            <a:solidFill>
              <a:sysClr val="windowText" lastClr="000000"/>
            </a:solidFill>
            <a:latin typeface="Calibri"/>
            <a:ea typeface="+mn-ea"/>
            <a:cs typeface="+mn-cs"/>
          </a:endParaRPr>
        </a:p>
      </dsp:txBody>
      <dsp:txXfrm>
        <a:off x="457405" y="1172534"/>
        <a:ext cx="2191434" cy="2191434"/>
      </dsp:txXfrm>
    </dsp:sp>
    <dsp:sp modelId="{0CDFB6DD-35F6-48DC-81C5-4B44DD732E7F}">
      <dsp:nvSpPr>
        <dsp:cNvPr id="0" name=""/>
        <dsp:cNvSpPr/>
      </dsp:nvSpPr>
      <dsp:spPr>
        <a:xfrm>
          <a:off x="2482869" y="718673"/>
          <a:ext cx="3099156" cy="3099156"/>
        </a:xfrm>
        <a:prstGeom prst="ellipse">
          <a:avLst/>
        </a:prstGeom>
        <a:gradFill rotWithShape="1">
          <a:gsLst>
            <a:gs pos="0">
              <a:schemeClr val="dk1">
                <a:shade val="51000"/>
                <a:satMod val="130000"/>
              </a:schemeClr>
            </a:gs>
            <a:gs pos="80000">
              <a:schemeClr val="dk1">
                <a:shade val="93000"/>
                <a:satMod val="130000"/>
              </a:schemeClr>
            </a:gs>
            <a:gs pos="100000">
              <a:schemeClr val="dk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dk1"/>
        </a:lnRef>
        <a:fillRef idx="3">
          <a:schemeClr val="dk1"/>
        </a:fillRef>
        <a:effectRef idx="3">
          <a:schemeClr val="dk1"/>
        </a:effectRef>
        <a:fontRef idx="minor">
          <a:schemeClr val="lt1"/>
        </a:fontRef>
      </dsp:style>
      <dsp:txBody>
        <a:bodyPr spcFirstLastPara="0" vert="horz" wrap="square" lIns="170557" tIns="29210" rIns="170557" bIns="29210" numCol="1" spcCol="1270" anchor="ctr" anchorCtr="0">
          <a:noAutofit/>
        </a:bodyPr>
        <a:lstStyle/>
        <a:p>
          <a:pPr lvl="0" algn="ctr" defTabSz="1022350">
            <a:lnSpc>
              <a:spcPct val="90000"/>
            </a:lnSpc>
            <a:spcBef>
              <a:spcPct val="0"/>
            </a:spcBef>
            <a:spcAft>
              <a:spcPct val="35000"/>
            </a:spcAft>
          </a:pPr>
          <a:r>
            <a:rPr lang="en-US" sz="2300" kern="1200" dirty="0" smtClean="0">
              <a:solidFill>
                <a:schemeClr val="accent1"/>
              </a:solidFill>
              <a:latin typeface="Calibri"/>
              <a:ea typeface="+mn-ea"/>
              <a:cs typeface="+mn-cs"/>
            </a:rPr>
            <a:t>INTERMEDIARY PROVIDERS</a:t>
          </a:r>
        </a:p>
      </dsp:txBody>
      <dsp:txXfrm>
        <a:off x="2936730" y="1172534"/>
        <a:ext cx="2191434" cy="2191434"/>
      </dsp:txXfrm>
    </dsp:sp>
    <dsp:sp modelId="{C963C10A-148A-4761-B01C-33F63132C5BB}">
      <dsp:nvSpPr>
        <dsp:cNvPr id="0" name=""/>
        <dsp:cNvSpPr/>
      </dsp:nvSpPr>
      <dsp:spPr>
        <a:xfrm>
          <a:off x="4962195" y="718673"/>
          <a:ext cx="3099156" cy="3099156"/>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70557" tIns="29210" rIns="170557" bIns="29210" numCol="1" spcCol="1270" anchor="ctr" anchorCtr="0">
          <a:noAutofit/>
        </a:bodyPr>
        <a:lstStyle/>
        <a:p>
          <a:pPr lvl="0" algn="ctr" defTabSz="1022350">
            <a:lnSpc>
              <a:spcPct val="90000"/>
            </a:lnSpc>
            <a:spcBef>
              <a:spcPct val="0"/>
            </a:spcBef>
            <a:spcAft>
              <a:spcPct val="35000"/>
            </a:spcAft>
          </a:pPr>
          <a:r>
            <a:rPr lang="en-US" sz="2300" kern="1200" dirty="0" smtClean="0">
              <a:solidFill>
                <a:sysClr val="windowText" lastClr="000000"/>
              </a:solidFill>
              <a:latin typeface="Calibri"/>
              <a:ea typeface="+mn-ea"/>
              <a:cs typeface="+mn-cs"/>
            </a:rPr>
            <a:t>USERS</a:t>
          </a:r>
          <a:endParaRPr lang="en-US" sz="2300" kern="1200" dirty="0">
            <a:solidFill>
              <a:sysClr val="windowText" lastClr="000000"/>
            </a:solidFill>
            <a:latin typeface="Calibri"/>
            <a:ea typeface="+mn-ea"/>
            <a:cs typeface="+mn-cs"/>
          </a:endParaRPr>
        </a:p>
      </dsp:txBody>
      <dsp:txXfrm>
        <a:off x="5416056" y="1172534"/>
        <a:ext cx="2191434" cy="2191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42250-862E-441A-AD4E-D29805B69525}">
      <dsp:nvSpPr>
        <dsp:cNvPr id="0" name=""/>
        <dsp:cNvSpPr/>
      </dsp:nvSpPr>
      <dsp:spPr>
        <a:xfrm>
          <a:off x="2434" y="0"/>
          <a:ext cx="2965431" cy="772828"/>
        </a:xfrm>
        <a:prstGeom prst="chevron">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Data</a:t>
          </a:r>
          <a:endParaRPr lang="en-US" sz="1800" b="1" kern="1200" dirty="0"/>
        </a:p>
      </dsp:txBody>
      <dsp:txXfrm>
        <a:off x="388848" y="0"/>
        <a:ext cx="2192603" cy="772828"/>
      </dsp:txXfrm>
    </dsp:sp>
    <dsp:sp modelId="{FF6197BF-AA13-4F49-BE9A-EDD517ABB9BF}">
      <dsp:nvSpPr>
        <dsp:cNvPr id="0" name=""/>
        <dsp:cNvSpPr/>
      </dsp:nvSpPr>
      <dsp:spPr>
        <a:xfrm>
          <a:off x="2671322" y="0"/>
          <a:ext cx="2965431" cy="77282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Information</a:t>
          </a:r>
          <a:endParaRPr lang="en-US" sz="1800" b="1" kern="1200" dirty="0"/>
        </a:p>
      </dsp:txBody>
      <dsp:txXfrm>
        <a:off x="3057736" y="0"/>
        <a:ext cx="2192603" cy="772828"/>
      </dsp:txXfrm>
    </dsp:sp>
    <dsp:sp modelId="{F7D21CB9-6061-47C6-B869-79D1D999639F}">
      <dsp:nvSpPr>
        <dsp:cNvPr id="0" name=""/>
        <dsp:cNvSpPr/>
      </dsp:nvSpPr>
      <dsp:spPr>
        <a:xfrm>
          <a:off x="5340210" y="0"/>
          <a:ext cx="2965431" cy="77282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Knowledge</a:t>
          </a:r>
          <a:endParaRPr lang="en-US" sz="1800" b="1" kern="1200" dirty="0"/>
        </a:p>
      </dsp:txBody>
      <dsp:txXfrm>
        <a:off x="5726624" y="0"/>
        <a:ext cx="2192603" cy="772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42250-862E-441A-AD4E-D29805B69525}">
      <dsp:nvSpPr>
        <dsp:cNvPr id="0" name=""/>
        <dsp:cNvSpPr/>
      </dsp:nvSpPr>
      <dsp:spPr>
        <a:xfrm>
          <a:off x="2434" y="0"/>
          <a:ext cx="2965431" cy="77282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Data</a:t>
          </a:r>
          <a:endParaRPr lang="en-US" sz="1800" b="1" kern="1200" dirty="0"/>
        </a:p>
      </dsp:txBody>
      <dsp:txXfrm>
        <a:off x="388848" y="0"/>
        <a:ext cx="2192603" cy="772828"/>
      </dsp:txXfrm>
    </dsp:sp>
    <dsp:sp modelId="{FF6197BF-AA13-4F49-BE9A-EDD517ABB9BF}">
      <dsp:nvSpPr>
        <dsp:cNvPr id="0" name=""/>
        <dsp:cNvSpPr/>
      </dsp:nvSpPr>
      <dsp:spPr>
        <a:xfrm>
          <a:off x="2671322" y="0"/>
          <a:ext cx="2965431" cy="772828"/>
        </a:xfrm>
        <a:prstGeom prst="chevron">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Information</a:t>
          </a:r>
          <a:endParaRPr lang="en-US" sz="1800" b="1" kern="1200" dirty="0"/>
        </a:p>
      </dsp:txBody>
      <dsp:txXfrm>
        <a:off x="3057736" y="0"/>
        <a:ext cx="2192603" cy="772828"/>
      </dsp:txXfrm>
    </dsp:sp>
    <dsp:sp modelId="{F7D21CB9-6061-47C6-B869-79D1D999639F}">
      <dsp:nvSpPr>
        <dsp:cNvPr id="0" name=""/>
        <dsp:cNvSpPr/>
      </dsp:nvSpPr>
      <dsp:spPr>
        <a:xfrm>
          <a:off x="5340210" y="0"/>
          <a:ext cx="2965431" cy="77282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Knowledge</a:t>
          </a:r>
          <a:endParaRPr lang="en-US" sz="1800" b="1" kern="1200" dirty="0"/>
        </a:p>
      </dsp:txBody>
      <dsp:txXfrm>
        <a:off x="5726624" y="0"/>
        <a:ext cx="2192603" cy="7728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42250-862E-441A-AD4E-D29805B69525}">
      <dsp:nvSpPr>
        <dsp:cNvPr id="0" name=""/>
        <dsp:cNvSpPr/>
      </dsp:nvSpPr>
      <dsp:spPr>
        <a:xfrm>
          <a:off x="2434" y="0"/>
          <a:ext cx="2965431" cy="77282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Data</a:t>
          </a:r>
          <a:endParaRPr lang="en-US" sz="1800" b="1" kern="1200" dirty="0"/>
        </a:p>
      </dsp:txBody>
      <dsp:txXfrm>
        <a:off x="388848" y="0"/>
        <a:ext cx="2192603" cy="772828"/>
      </dsp:txXfrm>
    </dsp:sp>
    <dsp:sp modelId="{FF6197BF-AA13-4F49-BE9A-EDD517ABB9BF}">
      <dsp:nvSpPr>
        <dsp:cNvPr id="0" name=""/>
        <dsp:cNvSpPr/>
      </dsp:nvSpPr>
      <dsp:spPr>
        <a:xfrm>
          <a:off x="2671322" y="0"/>
          <a:ext cx="2965431" cy="77282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Information</a:t>
          </a:r>
          <a:endParaRPr lang="en-US" sz="1800" b="1" kern="1200" dirty="0"/>
        </a:p>
      </dsp:txBody>
      <dsp:txXfrm>
        <a:off x="3057736" y="0"/>
        <a:ext cx="2192603" cy="772828"/>
      </dsp:txXfrm>
    </dsp:sp>
    <dsp:sp modelId="{F7D21CB9-6061-47C6-B869-79D1D999639F}">
      <dsp:nvSpPr>
        <dsp:cNvPr id="0" name=""/>
        <dsp:cNvSpPr/>
      </dsp:nvSpPr>
      <dsp:spPr>
        <a:xfrm>
          <a:off x="5340210" y="0"/>
          <a:ext cx="2965431" cy="772828"/>
        </a:xfrm>
        <a:prstGeom prst="chevron">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Knowledge</a:t>
          </a:r>
          <a:endParaRPr lang="en-US" sz="1800" b="1" kern="1200" dirty="0"/>
        </a:p>
      </dsp:txBody>
      <dsp:txXfrm>
        <a:off x="5726624" y="0"/>
        <a:ext cx="2192603" cy="7728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42250-862E-441A-AD4E-D29805B69525}">
      <dsp:nvSpPr>
        <dsp:cNvPr id="0" name=""/>
        <dsp:cNvSpPr/>
      </dsp:nvSpPr>
      <dsp:spPr>
        <a:xfrm>
          <a:off x="2434" y="0"/>
          <a:ext cx="2965431" cy="77282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Data</a:t>
          </a:r>
          <a:endParaRPr lang="en-US" sz="1800" b="1" kern="1200" dirty="0"/>
        </a:p>
      </dsp:txBody>
      <dsp:txXfrm>
        <a:off x="388848" y="0"/>
        <a:ext cx="2192603" cy="772828"/>
      </dsp:txXfrm>
    </dsp:sp>
    <dsp:sp modelId="{FF6197BF-AA13-4F49-BE9A-EDD517ABB9BF}">
      <dsp:nvSpPr>
        <dsp:cNvPr id="0" name=""/>
        <dsp:cNvSpPr/>
      </dsp:nvSpPr>
      <dsp:spPr>
        <a:xfrm>
          <a:off x="2671322" y="0"/>
          <a:ext cx="2965431" cy="77282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Information</a:t>
          </a:r>
          <a:endParaRPr lang="en-US" sz="1800" b="1" kern="1200" dirty="0"/>
        </a:p>
      </dsp:txBody>
      <dsp:txXfrm>
        <a:off x="3057736" y="0"/>
        <a:ext cx="2192603" cy="772828"/>
      </dsp:txXfrm>
    </dsp:sp>
    <dsp:sp modelId="{F7D21CB9-6061-47C6-B869-79D1D999639F}">
      <dsp:nvSpPr>
        <dsp:cNvPr id="0" name=""/>
        <dsp:cNvSpPr/>
      </dsp:nvSpPr>
      <dsp:spPr>
        <a:xfrm>
          <a:off x="5340210" y="0"/>
          <a:ext cx="2965431" cy="772828"/>
        </a:xfrm>
        <a:prstGeom prst="chevron">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Knowledge</a:t>
          </a:r>
          <a:endParaRPr lang="en-US" sz="1800" b="1" kern="1200" dirty="0"/>
        </a:p>
      </dsp:txBody>
      <dsp:txXfrm>
        <a:off x="5726624" y="0"/>
        <a:ext cx="2192603" cy="7728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42250-862E-441A-AD4E-D29805B69525}">
      <dsp:nvSpPr>
        <dsp:cNvPr id="0" name=""/>
        <dsp:cNvSpPr/>
      </dsp:nvSpPr>
      <dsp:spPr>
        <a:xfrm>
          <a:off x="0" y="0"/>
          <a:ext cx="2965431" cy="77282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Data</a:t>
          </a:r>
          <a:endParaRPr lang="en-US" sz="1800" b="1" kern="1200" dirty="0"/>
        </a:p>
      </dsp:txBody>
      <dsp:txXfrm>
        <a:off x="386414" y="0"/>
        <a:ext cx="2192603" cy="772828"/>
      </dsp:txXfrm>
    </dsp:sp>
    <dsp:sp modelId="{FF6197BF-AA13-4F49-BE9A-EDD517ABB9BF}">
      <dsp:nvSpPr>
        <dsp:cNvPr id="0" name=""/>
        <dsp:cNvSpPr/>
      </dsp:nvSpPr>
      <dsp:spPr>
        <a:xfrm>
          <a:off x="2671322" y="0"/>
          <a:ext cx="2965431" cy="77282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Information</a:t>
          </a:r>
          <a:endParaRPr lang="en-US" sz="1800" b="1" kern="1200" dirty="0"/>
        </a:p>
      </dsp:txBody>
      <dsp:txXfrm>
        <a:off x="3057736" y="0"/>
        <a:ext cx="2192603" cy="772828"/>
      </dsp:txXfrm>
    </dsp:sp>
    <dsp:sp modelId="{F7D21CB9-6061-47C6-B869-79D1D999639F}">
      <dsp:nvSpPr>
        <dsp:cNvPr id="0" name=""/>
        <dsp:cNvSpPr/>
      </dsp:nvSpPr>
      <dsp:spPr>
        <a:xfrm>
          <a:off x="5340210" y="0"/>
          <a:ext cx="2965431" cy="77282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t>Knowledge</a:t>
          </a:r>
          <a:endParaRPr lang="en-US" sz="1800" b="1" kern="1200" dirty="0"/>
        </a:p>
      </dsp:txBody>
      <dsp:txXfrm>
        <a:off x="5726624" y="0"/>
        <a:ext cx="2192603" cy="772828"/>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97BECD-84EC-4D68-8549-584B5EAADB41}" type="datetimeFigureOut">
              <a:rPr lang="en-US" smtClean="0"/>
              <a:t>10/6/2016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2ABC1-E6AC-4C10-A9EE-F19176BFB90D}" type="slidenum">
              <a:rPr lang="en-US" smtClean="0"/>
              <a:t>‹Nº›</a:t>
            </a:fld>
            <a:endParaRPr lang="en-US"/>
          </a:p>
        </p:txBody>
      </p:sp>
    </p:spTree>
    <p:extLst>
      <p:ext uri="{BB962C8B-B14F-4D97-AF65-F5344CB8AC3E}">
        <p14:creationId xmlns:p14="http://schemas.microsoft.com/office/powerpoint/2010/main" val="788429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5A62ABC1-E6AC-4C10-A9EE-F19176BFB90D}" type="slidenum">
              <a:rPr lang="en-US" smtClean="0"/>
              <a:t>1</a:t>
            </a:fld>
            <a:endParaRPr lang="en-US"/>
          </a:p>
        </p:txBody>
      </p:sp>
    </p:spTree>
    <p:extLst>
      <p:ext uri="{BB962C8B-B14F-4D97-AF65-F5344CB8AC3E}">
        <p14:creationId xmlns:p14="http://schemas.microsoft.com/office/powerpoint/2010/main" val="1381887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Improve user-engagement techniques</a:t>
            </a:r>
            <a:endParaRPr lang="en-US" dirty="0"/>
          </a:p>
        </p:txBody>
      </p:sp>
      <p:sp>
        <p:nvSpPr>
          <p:cNvPr id="4" name="3 Marcador de número de diapositiva"/>
          <p:cNvSpPr>
            <a:spLocks noGrp="1"/>
          </p:cNvSpPr>
          <p:nvPr>
            <p:ph type="sldNum" sz="quarter" idx="10"/>
          </p:nvPr>
        </p:nvSpPr>
        <p:spPr/>
        <p:txBody>
          <a:bodyPr/>
          <a:lstStyle/>
          <a:p>
            <a:fld id="{5A62ABC1-E6AC-4C10-A9EE-F19176BFB90D}" type="slidenum">
              <a:rPr lang="en-US" smtClean="0"/>
              <a:t>10</a:t>
            </a:fld>
            <a:endParaRPr lang="en-US"/>
          </a:p>
        </p:txBody>
      </p:sp>
    </p:spTree>
    <p:extLst>
      <p:ext uri="{BB962C8B-B14F-4D97-AF65-F5344CB8AC3E}">
        <p14:creationId xmlns:p14="http://schemas.microsoft.com/office/powerpoint/2010/main" val="715339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 products,</a:t>
            </a:r>
            <a:r>
              <a:rPr lang="en-US" baseline="0" dirty="0" smtClean="0"/>
              <a:t> or services. That User friendly platforms</a:t>
            </a:r>
            <a:endParaRPr lang="en-US" dirty="0"/>
          </a:p>
        </p:txBody>
      </p:sp>
      <p:sp>
        <p:nvSpPr>
          <p:cNvPr id="4" name="Slide Number Placeholder 3"/>
          <p:cNvSpPr>
            <a:spLocks noGrp="1"/>
          </p:cNvSpPr>
          <p:nvPr>
            <p:ph type="sldNum" sz="quarter" idx="10"/>
          </p:nvPr>
        </p:nvSpPr>
        <p:spPr/>
        <p:txBody>
          <a:bodyPr/>
          <a:lstStyle/>
          <a:p>
            <a:fld id="{5A62ABC1-E6AC-4C10-A9EE-F19176BFB90D}" type="slidenum">
              <a:rPr lang="en-US" smtClean="0"/>
              <a:t>11</a:t>
            </a:fld>
            <a:endParaRPr lang="en-US"/>
          </a:p>
        </p:txBody>
      </p:sp>
    </p:spTree>
    <p:extLst>
      <p:ext uri="{BB962C8B-B14F-4D97-AF65-F5344CB8AC3E}">
        <p14:creationId xmlns:p14="http://schemas.microsoft.com/office/powerpoint/2010/main" val="2854099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production chain for climate services is carried out in many institutions, but it is done by actual people by teams. Here I want to explain our example at BSC on how the team has evolved multidisciplinary team as our understanding on climate services creation has grown</a:t>
            </a:r>
            <a:endParaRPr lang="en-US" dirty="0"/>
          </a:p>
        </p:txBody>
      </p:sp>
      <p:sp>
        <p:nvSpPr>
          <p:cNvPr id="4" name="Slide Number Placeholder 3"/>
          <p:cNvSpPr>
            <a:spLocks noGrp="1"/>
          </p:cNvSpPr>
          <p:nvPr>
            <p:ph type="sldNum" sz="quarter" idx="10"/>
          </p:nvPr>
        </p:nvSpPr>
        <p:spPr/>
        <p:txBody>
          <a:bodyPr/>
          <a:lstStyle/>
          <a:p>
            <a:fld id="{5A62ABC1-E6AC-4C10-A9EE-F19176BFB90D}" type="slidenum">
              <a:rPr lang="en-US" smtClean="0"/>
              <a:t>12</a:t>
            </a:fld>
            <a:endParaRPr lang="en-US"/>
          </a:p>
        </p:txBody>
      </p:sp>
    </p:spTree>
    <p:extLst>
      <p:ext uri="{BB962C8B-B14F-4D97-AF65-F5344CB8AC3E}">
        <p14:creationId xmlns:p14="http://schemas.microsoft.com/office/powerpoint/2010/main" val="2022798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Conclusions</a:t>
            </a:r>
            <a:endParaRPr lang="en-US" dirty="0"/>
          </a:p>
        </p:txBody>
      </p:sp>
      <p:sp>
        <p:nvSpPr>
          <p:cNvPr id="4" name="Slide Number Placeholder 3"/>
          <p:cNvSpPr>
            <a:spLocks noGrp="1"/>
          </p:cNvSpPr>
          <p:nvPr>
            <p:ph type="sldNum" sz="quarter" idx="10"/>
          </p:nvPr>
        </p:nvSpPr>
        <p:spPr/>
        <p:txBody>
          <a:bodyPr/>
          <a:lstStyle/>
          <a:p>
            <a:fld id="{5A62ABC1-E6AC-4C10-A9EE-F19176BFB90D}" type="slidenum">
              <a:rPr lang="en-US" smtClean="0"/>
              <a:t>13</a:t>
            </a:fld>
            <a:endParaRPr lang="en-US"/>
          </a:p>
        </p:txBody>
      </p:sp>
    </p:spTree>
    <p:extLst>
      <p:ext uri="{BB962C8B-B14F-4D97-AF65-F5344CB8AC3E}">
        <p14:creationId xmlns:p14="http://schemas.microsoft.com/office/powerpoint/2010/main" val="2854099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efforts</a:t>
            </a:r>
            <a:r>
              <a:rPr lang="en-US" baseline="0" dirty="0" smtClean="0"/>
              <a:t> to understand the climate system, climate change and the way climate change will impact society and many sectors in industry. But to ensure that mitigation and adaptation measures are taken by policy makers and different industrial sectors we need to ensure that the state-of-the-art of climate science reaches this people. </a:t>
            </a:r>
            <a:endParaRPr lang="en-US" dirty="0"/>
          </a:p>
        </p:txBody>
      </p:sp>
      <p:sp>
        <p:nvSpPr>
          <p:cNvPr id="4" name="Slide Number Placeholder 3"/>
          <p:cNvSpPr>
            <a:spLocks noGrp="1"/>
          </p:cNvSpPr>
          <p:nvPr>
            <p:ph type="sldNum" sz="quarter" idx="10"/>
          </p:nvPr>
        </p:nvSpPr>
        <p:spPr/>
        <p:txBody>
          <a:bodyPr/>
          <a:lstStyle/>
          <a:p>
            <a:fld id="{5A62ABC1-E6AC-4C10-A9EE-F19176BFB90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022798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And this is the role of climate services. To ensure that this information serves real needs of real people. </a:t>
            </a:r>
          </a:p>
          <a:p>
            <a:endParaRPr lang="en-US" baseline="0" dirty="0" smtClean="0"/>
          </a:p>
          <a:p>
            <a:r>
              <a:rPr lang="en-US" baseline="0" dirty="0" smtClean="0"/>
              <a:t>Service demands a large amount of effort, only providing information doesn’t ensure that the right information is used by the right user in the right way.</a:t>
            </a:r>
          </a:p>
          <a:p>
            <a:endParaRPr lang="en-US" baseline="0" dirty="0" smtClean="0"/>
          </a:p>
          <a:p>
            <a:r>
              <a:rPr lang="en-US" baseline="0" dirty="0" smtClean="0"/>
              <a:t>So climate services should aim to guarantee that quality data with the best latest advances reaches users. Well stablished sound science is getting. Quality evaluations that ensure that the right information </a:t>
            </a:r>
            <a:endParaRPr lang="en-US" dirty="0"/>
          </a:p>
        </p:txBody>
      </p:sp>
      <p:sp>
        <p:nvSpPr>
          <p:cNvPr id="4" name="Slide Number Placeholder 3"/>
          <p:cNvSpPr>
            <a:spLocks noGrp="1"/>
          </p:cNvSpPr>
          <p:nvPr>
            <p:ph type="sldNum" sz="quarter" idx="10"/>
          </p:nvPr>
        </p:nvSpPr>
        <p:spPr/>
        <p:txBody>
          <a:bodyPr/>
          <a:lstStyle/>
          <a:p>
            <a:fld id="{5A62ABC1-E6AC-4C10-A9EE-F19176BFB90D}"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022798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EA6B628-0BC9-433E-BD68-4A957D33DA69}" type="slidenum">
              <a:rPr lang="en-US" altLang="es-ES" smtClean="0">
                <a:solidFill>
                  <a:prstClr val="black"/>
                </a:solidFill>
              </a:rPr>
              <a:pPr>
                <a:defRPr/>
              </a:pPr>
              <a:t>4</a:t>
            </a:fld>
            <a:endParaRPr lang="en-US" altLang="es-ES">
              <a:solidFill>
                <a:prstClr val="black"/>
              </a:solidFill>
            </a:endParaRPr>
          </a:p>
        </p:txBody>
      </p:sp>
    </p:spTree>
    <p:extLst>
      <p:ext uri="{BB962C8B-B14F-4D97-AF65-F5344CB8AC3E}">
        <p14:creationId xmlns:p14="http://schemas.microsoft.com/office/powerpoint/2010/main" val="291248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production chain for climate services is carried out in many institutions, but it is done by actual people by teams. Here I want to explain our example at BSC on how the team has evolved multidisciplinary team as our understanding on climate services creation has grown</a:t>
            </a:r>
            <a:endParaRPr lang="en-US" dirty="0"/>
          </a:p>
        </p:txBody>
      </p:sp>
      <p:sp>
        <p:nvSpPr>
          <p:cNvPr id="4" name="Slide Number Placeholder 3"/>
          <p:cNvSpPr>
            <a:spLocks noGrp="1"/>
          </p:cNvSpPr>
          <p:nvPr>
            <p:ph type="sldNum" sz="quarter" idx="10"/>
          </p:nvPr>
        </p:nvSpPr>
        <p:spPr/>
        <p:txBody>
          <a:bodyPr/>
          <a:lstStyle/>
          <a:p>
            <a:fld id="{5A62ABC1-E6AC-4C10-A9EE-F19176BFB90D}" type="slidenum">
              <a:rPr lang="en-US" smtClean="0"/>
              <a:t>5</a:t>
            </a:fld>
            <a:endParaRPr lang="en-US"/>
          </a:p>
        </p:txBody>
      </p:sp>
    </p:spTree>
    <p:extLst>
      <p:ext uri="{BB962C8B-B14F-4D97-AF65-F5344CB8AC3E}">
        <p14:creationId xmlns:p14="http://schemas.microsoft.com/office/powerpoint/2010/main" val="2022798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It is very important, but not necessarily easy to read, understand, choose, select, </a:t>
            </a:r>
          </a:p>
        </p:txBody>
      </p:sp>
      <p:sp>
        <p:nvSpPr>
          <p:cNvPr id="4" name="Slide Number Placeholder 3"/>
          <p:cNvSpPr>
            <a:spLocks noGrp="1"/>
          </p:cNvSpPr>
          <p:nvPr>
            <p:ph type="sldNum" sz="quarter" idx="10"/>
          </p:nvPr>
        </p:nvSpPr>
        <p:spPr/>
        <p:txBody>
          <a:bodyPr/>
          <a:lstStyle/>
          <a:p>
            <a:pPr>
              <a:defRPr/>
            </a:pPr>
            <a:fld id="{BEA6B628-0BC9-433E-BD68-4A957D33DA69}" type="slidenum">
              <a:rPr lang="en-US" altLang="es-ES" smtClean="0"/>
              <a:pPr>
                <a:defRPr/>
              </a:pPr>
              <a:t>6</a:t>
            </a:fld>
            <a:endParaRPr lang="en-US" altLang="es-ES"/>
          </a:p>
        </p:txBody>
      </p:sp>
    </p:spTree>
    <p:extLst>
      <p:ext uri="{BB962C8B-B14F-4D97-AF65-F5344CB8AC3E}">
        <p14:creationId xmlns:p14="http://schemas.microsoft.com/office/powerpoint/2010/main" val="291248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production chain for climate services is carried out in many institutions, but it is done by actual people by teams. Here I want to explain our example at BSC on how the team has evolved multidisciplinary team as our understanding on climate services creation has grown</a:t>
            </a:r>
            <a:endParaRPr lang="en-US" dirty="0"/>
          </a:p>
        </p:txBody>
      </p:sp>
      <p:sp>
        <p:nvSpPr>
          <p:cNvPr id="4" name="Slide Number Placeholder 3"/>
          <p:cNvSpPr>
            <a:spLocks noGrp="1"/>
          </p:cNvSpPr>
          <p:nvPr>
            <p:ph type="sldNum" sz="quarter" idx="10"/>
          </p:nvPr>
        </p:nvSpPr>
        <p:spPr/>
        <p:txBody>
          <a:bodyPr/>
          <a:lstStyle/>
          <a:p>
            <a:fld id="{5A62ABC1-E6AC-4C10-A9EE-F19176BFB90D}" type="slidenum">
              <a:rPr lang="en-US" smtClean="0"/>
              <a:t>7</a:t>
            </a:fld>
            <a:endParaRPr lang="en-US"/>
          </a:p>
        </p:txBody>
      </p:sp>
    </p:spTree>
    <p:extLst>
      <p:ext uri="{BB962C8B-B14F-4D97-AF65-F5344CB8AC3E}">
        <p14:creationId xmlns:p14="http://schemas.microsoft.com/office/powerpoint/2010/main" val="2022798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EA6B628-0BC9-433E-BD68-4A957D33DA69}" type="slidenum">
              <a:rPr lang="en-US" altLang="es-ES" smtClean="0"/>
              <a:pPr>
                <a:defRPr/>
              </a:pPr>
              <a:t>8</a:t>
            </a:fld>
            <a:endParaRPr lang="en-US" altLang="es-ES"/>
          </a:p>
        </p:txBody>
      </p:sp>
    </p:spTree>
    <p:extLst>
      <p:ext uri="{BB962C8B-B14F-4D97-AF65-F5344CB8AC3E}">
        <p14:creationId xmlns:p14="http://schemas.microsoft.com/office/powerpoint/2010/main" val="291248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production chain for climate services is carried out in many institutions, but it is done by actual people by teams. Here I want to explain our example at BSC on how the team has evolved multidisciplinary team as our understanding on climate services creation has grown</a:t>
            </a:r>
            <a:endParaRPr lang="en-US" dirty="0"/>
          </a:p>
        </p:txBody>
      </p:sp>
      <p:sp>
        <p:nvSpPr>
          <p:cNvPr id="4" name="Slide Number Placeholder 3"/>
          <p:cNvSpPr>
            <a:spLocks noGrp="1"/>
          </p:cNvSpPr>
          <p:nvPr>
            <p:ph type="sldNum" sz="quarter" idx="10"/>
          </p:nvPr>
        </p:nvSpPr>
        <p:spPr/>
        <p:txBody>
          <a:bodyPr/>
          <a:lstStyle/>
          <a:p>
            <a:fld id="{5A62ABC1-E6AC-4C10-A9EE-F19176BFB90D}" type="slidenum">
              <a:rPr lang="en-US" smtClean="0"/>
              <a:t>9</a:t>
            </a:fld>
            <a:endParaRPr lang="en-US"/>
          </a:p>
        </p:txBody>
      </p:sp>
    </p:spTree>
    <p:extLst>
      <p:ext uri="{BB962C8B-B14F-4D97-AF65-F5344CB8AC3E}">
        <p14:creationId xmlns:p14="http://schemas.microsoft.com/office/powerpoint/2010/main" val="202279886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https://www.facebook.com/BSCCNS" TargetMode="External"/><Relationship Id="rId12"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user/BSCCNS" TargetMode="External"/><Relationship Id="rId5" Type="http://schemas.openxmlformats.org/officeDocument/2006/relationships/hyperlink" Target="https://www.linkedin.com/company/barcelona-supercomputing-center"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bsc_cns"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6"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Shape 5"/>
          <p:cNvSpPr txBox="1">
            <a:spLocks noChangeArrowheads="1"/>
          </p:cNvSpPr>
          <p:nvPr userDrawn="1"/>
        </p:nvSpPr>
        <p:spPr bwMode="auto">
          <a:xfrm>
            <a:off x="76200" y="178352"/>
            <a:ext cx="1600200" cy="48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defRPr/>
            </a:pPr>
            <a:r>
              <a:rPr lang="es-ES" altLang="en-US" sz="1800" smtClean="0">
                <a:solidFill>
                  <a:srgbClr val="FFFFFF"/>
                </a:solidFill>
              </a:rPr>
              <a:t>www.bsc.es</a:t>
            </a:r>
            <a:endParaRPr lang="en-US" altLang="en-US" sz="1800" smtClean="0">
              <a:solidFill>
                <a:srgbClr val="004990"/>
              </a:solidFill>
              <a:latin typeface="Calibri" pitchFamily="34" charset="0"/>
            </a:endParaRPr>
          </a:p>
        </p:txBody>
      </p:sp>
      <p:pic>
        <p:nvPicPr>
          <p:cNvPr id="4"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09800" y="811112"/>
            <a:ext cx="4603750" cy="134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5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838826" y="1001870"/>
            <a:ext cx="1012825" cy="514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538788" y="6239199"/>
            <a:ext cx="425450" cy="32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6227763" y="6242301"/>
            <a:ext cx="393700" cy="325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hlinkClick r:id="rId9"/>
          </p:cNvPr>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878639" y="6239199"/>
            <a:ext cx="447675" cy="32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rId11"/>
          </p:cNvPr>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480300" y="6239199"/>
            <a:ext cx="763588" cy="32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238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pic>
        <p:nvPicPr>
          <p:cNvPr id="4"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1"/>
            <a:ext cx="9182100" cy="82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Shape 3"/>
          <p:cNvSpPr txBox="1">
            <a:spLocks noChangeArrowheads="1"/>
          </p:cNvSpPr>
          <p:nvPr userDrawn="1"/>
        </p:nvSpPr>
        <p:spPr bwMode="auto">
          <a:xfrm>
            <a:off x="8458200" y="6355514"/>
            <a:ext cx="533400" cy="50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defRPr/>
            </a:pPr>
            <a:fld id="{E9E0F721-F84E-4ACF-868D-7AB7D9512FF5}" type="slidenum">
              <a:rPr lang="en-US" altLang="es-ES" sz="1000" smtClean="0">
                <a:solidFill>
                  <a:srgbClr val="23589C"/>
                </a:solidFill>
              </a:rPr>
              <a:pPr algn="r" eaLnBrk="1" hangingPunct="1">
                <a:defRPr/>
              </a:pPr>
              <a:t>‹Nº›</a:t>
            </a:fld>
            <a:endParaRPr lang="en-US" altLang="es-ES" smtClean="0">
              <a:latin typeface="Calibri" panose="020F0502020204030204" pitchFamily="34" charset="0"/>
            </a:endParaRPr>
          </a:p>
        </p:txBody>
      </p:sp>
      <p:pic>
        <p:nvPicPr>
          <p:cNvPr id="6"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1131"/>
            <a:ext cx="1936750" cy="56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5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45476" y="122521"/>
            <a:ext cx="574675" cy="29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noChangeAspect="1"/>
          </p:cNvSpPr>
          <p:nvPr>
            <p:ph type="title"/>
          </p:nvPr>
        </p:nvSpPr>
        <p:spPr>
          <a:xfrm>
            <a:off x="396876" y="141100"/>
            <a:ext cx="6191348" cy="680868"/>
          </a:xfrm>
          <a:prstGeom prst="rect">
            <a:avLst/>
          </a:prstGeom>
        </p:spPr>
        <p:txBody>
          <a:bodyPr/>
          <a:lstStyle>
            <a:lvl1pPr algn="l">
              <a:defRPr sz="2800" baseline="0">
                <a:solidFill>
                  <a:schemeClr val="accent1"/>
                </a:solidFill>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39755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4"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1"/>
            <a:ext cx="9290050" cy="82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Shape 3"/>
          <p:cNvSpPr txBox="1">
            <a:spLocks noChangeArrowheads="1"/>
          </p:cNvSpPr>
          <p:nvPr userDrawn="1"/>
        </p:nvSpPr>
        <p:spPr bwMode="auto">
          <a:xfrm>
            <a:off x="8458200" y="6355514"/>
            <a:ext cx="533400" cy="50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fontAlgn="base" hangingPunct="1">
              <a:spcBef>
                <a:spcPct val="0"/>
              </a:spcBef>
              <a:spcAft>
                <a:spcPct val="0"/>
              </a:spcAft>
              <a:defRPr/>
            </a:pPr>
            <a:fld id="{E9E0F721-F84E-4ACF-868D-7AB7D9512FF5}" type="slidenum">
              <a:rPr lang="en-US" altLang="es-ES" sz="1000" smtClean="0">
                <a:solidFill>
                  <a:srgbClr val="23589C"/>
                </a:solidFill>
              </a:rPr>
              <a:pPr algn="r" eaLnBrk="1" fontAlgn="base" hangingPunct="1">
                <a:spcBef>
                  <a:spcPct val="0"/>
                </a:spcBef>
                <a:spcAft>
                  <a:spcPct val="0"/>
                </a:spcAft>
                <a:defRPr/>
              </a:pPr>
              <a:t>‹Nº›</a:t>
            </a:fld>
            <a:endParaRPr lang="en-US" altLang="es-ES" smtClean="0">
              <a:solidFill>
                <a:srgbClr val="004990"/>
              </a:solidFill>
              <a:latin typeface="Calibri" panose="020F0502020204030204" pitchFamily="34" charset="0"/>
            </a:endParaRPr>
          </a:p>
        </p:txBody>
      </p:sp>
      <p:pic>
        <p:nvPicPr>
          <p:cNvPr id="6"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1131"/>
            <a:ext cx="1936750" cy="56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5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45476" y="122521"/>
            <a:ext cx="574675" cy="29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noChangeAspect="1"/>
          </p:cNvSpPr>
          <p:nvPr>
            <p:ph type="title"/>
          </p:nvPr>
        </p:nvSpPr>
        <p:spPr>
          <a:xfrm>
            <a:off x="396876" y="141100"/>
            <a:ext cx="6191348" cy="680868"/>
          </a:xfrm>
          <a:prstGeom prst="rect">
            <a:avLst/>
          </a:prstGeom>
        </p:spPr>
        <p:txBody>
          <a:bodyPr/>
          <a:lstStyle>
            <a:lvl1pPr algn="l">
              <a:defRPr sz="2800" baseline="0">
                <a:solidFill>
                  <a:schemeClr val="accent1"/>
                </a:solidFill>
                <a:latin typeface="+mj-lt"/>
              </a:defRPr>
            </a:lvl1pPr>
          </a:lstStyle>
          <a:p>
            <a:r>
              <a:rPr lang="en-US" dirty="0" smtClean="0"/>
              <a:t>Click to edit Master title style</a:t>
            </a:r>
            <a:endParaRPr lang="en-US" dirty="0"/>
          </a:p>
        </p:txBody>
      </p:sp>
      <p:sp>
        <p:nvSpPr>
          <p:cNvPr id="11" name="Text Placeholder 10"/>
          <p:cNvSpPr>
            <a:spLocks noGrp="1" noChangeAspect="1"/>
          </p:cNvSpPr>
          <p:nvPr>
            <p:ph type="body" sz="quarter" idx="10"/>
          </p:nvPr>
        </p:nvSpPr>
        <p:spPr>
          <a:xfrm>
            <a:off x="395536" y="962661"/>
            <a:ext cx="8329365" cy="5392853"/>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98228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graphics">
    <p:spTree>
      <p:nvGrpSpPr>
        <p:cNvPr id="1" name=""/>
        <p:cNvGrpSpPr/>
        <p:nvPr/>
      </p:nvGrpSpPr>
      <p:grpSpPr>
        <a:xfrm>
          <a:off x="0" y="0"/>
          <a:ext cx="0" cy="0"/>
          <a:chOff x="0" y="0"/>
          <a:chExt cx="0" cy="0"/>
        </a:xfrm>
      </p:grpSpPr>
      <p:pic>
        <p:nvPicPr>
          <p:cNvPr id="5"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1"/>
            <a:ext cx="9290050" cy="82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3"/>
          <p:cNvSpPr txBox="1">
            <a:spLocks noChangeArrowheads="1"/>
          </p:cNvSpPr>
          <p:nvPr userDrawn="1"/>
        </p:nvSpPr>
        <p:spPr bwMode="auto">
          <a:xfrm>
            <a:off x="8458200" y="6355514"/>
            <a:ext cx="533400" cy="50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fontAlgn="base" hangingPunct="1">
              <a:spcBef>
                <a:spcPct val="0"/>
              </a:spcBef>
              <a:spcAft>
                <a:spcPct val="0"/>
              </a:spcAft>
              <a:defRPr/>
            </a:pPr>
            <a:fld id="{61CC3748-39B5-4A69-9D6F-87B6A9ED5CF7}" type="slidenum">
              <a:rPr lang="en-US" altLang="es-ES" sz="1000" smtClean="0">
                <a:solidFill>
                  <a:srgbClr val="23589C"/>
                </a:solidFill>
              </a:rPr>
              <a:pPr algn="r" eaLnBrk="1" fontAlgn="base" hangingPunct="1">
                <a:spcBef>
                  <a:spcPct val="0"/>
                </a:spcBef>
                <a:spcAft>
                  <a:spcPct val="0"/>
                </a:spcAft>
                <a:defRPr/>
              </a:pPr>
              <a:t>‹Nº›</a:t>
            </a:fld>
            <a:endParaRPr lang="en-US" altLang="es-ES" smtClean="0">
              <a:solidFill>
                <a:srgbClr val="004990"/>
              </a:solidFill>
              <a:latin typeface="Calibri" panose="020F0502020204030204" pitchFamily="34" charset="0"/>
            </a:endParaRPr>
          </a:p>
        </p:txBody>
      </p:sp>
      <p:pic>
        <p:nvPicPr>
          <p:cNvPr id="7"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1131"/>
            <a:ext cx="1936750" cy="56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5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45476" y="122521"/>
            <a:ext cx="574675" cy="29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noChangeAspect="1"/>
          </p:cNvSpPr>
          <p:nvPr>
            <p:ph type="title"/>
          </p:nvPr>
        </p:nvSpPr>
        <p:spPr>
          <a:xfrm>
            <a:off x="396876" y="141100"/>
            <a:ext cx="6191348" cy="680868"/>
          </a:xfrm>
          <a:prstGeom prst="rect">
            <a:avLst/>
          </a:prstGeom>
        </p:spPr>
        <p:txBody>
          <a:bodyPr/>
          <a:lstStyle>
            <a:lvl1pPr algn="l">
              <a:defRPr sz="2800" baseline="0">
                <a:solidFill>
                  <a:schemeClr val="accent1"/>
                </a:solidFill>
                <a:latin typeface="+mj-lt"/>
              </a:defRPr>
            </a:lvl1pPr>
          </a:lstStyle>
          <a:p>
            <a:r>
              <a:rPr lang="en-US" dirty="0" smtClean="0"/>
              <a:t>Click to edit Master title style</a:t>
            </a:r>
            <a:endParaRPr lang="en-US" dirty="0"/>
          </a:p>
        </p:txBody>
      </p:sp>
      <p:sp>
        <p:nvSpPr>
          <p:cNvPr id="9" name="Text Placeholder 10"/>
          <p:cNvSpPr>
            <a:spLocks noGrp="1" noChangeAspect="1"/>
          </p:cNvSpPr>
          <p:nvPr>
            <p:ph type="body" sz="quarter" idx="10"/>
          </p:nvPr>
        </p:nvSpPr>
        <p:spPr>
          <a:xfrm>
            <a:off x="395536" y="962661"/>
            <a:ext cx="8329365" cy="5392853"/>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hart Placeholder 3"/>
          <p:cNvSpPr>
            <a:spLocks noGrp="1" noChangeAspect="1"/>
          </p:cNvSpPr>
          <p:nvPr>
            <p:ph type="chart" sz="quarter" idx="11"/>
          </p:nvPr>
        </p:nvSpPr>
        <p:spPr>
          <a:xfrm>
            <a:off x="4572000" y="1951712"/>
            <a:ext cx="4152900" cy="4502210"/>
          </a:xfrm>
          <a:prstGeom prst="rect">
            <a:avLst/>
          </a:prstGeom>
        </p:spPr>
        <p:txBody>
          <a:bodyPr/>
          <a:lstStyle>
            <a:lvl1pPr marL="0" indent="0">
              <a:buNone/>
              <a:defRPr sz="1200"/>
            </a:lvl1pPr>
          </a:lstStyle>
          <a:p>
            <a:pPr lvl="0"/>
            <a:r>
              <a:rPr lang="en-US" noProof="0" smtClean="0"/>
              <a:t>Click icon to add chart</a:t>
            </a:r>
            <a:endParaRPr lang="es-ES" noProof="0" dirty="0" smtClean="0"/>
          </a:p>
        </p:txBody>
      </p:sp>
    </p:spTree>
    <p:extLst>
      <p:ext uri="{BB962C8B-B14F-4D97-AF65-F5344CB8AC3E}">
        <p14:creationId xmlns:p14="http://schemas.microsoft.com/office/powerpoint/2010/main" val="2639573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ext-picture">
    <p:spTree>
      <p:nvGrpSpPr>
        <p:cNvPr id="1" name=""/>
        <p:cNvGrpSpPr/>
        <p:nvPr/>
      </p:nvGrpSpPr>
      <p:grpSpPr>
        <a:xfrm>
          <a:off x="0" y="0"/>
          <a:ext cx="0" cy="0"/>
          <a:chOff x="0" y="0"/>
          <a:chExt cx="0" cy="0"/>
        </a:xfrm>
      </p:grpSpPr>
      <p:pic>
        <p:nvPicPr>
          <p:cNvPr id="5" name="Picture 13" descr="D:\OLD\MisDocumentos\JASMINA\BSC-Corporative Design\BSC Template\cabecera2012-1600px.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 y="1"/>
            <a:ext cx="9290050" cy="82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3"/>
          <p:cNvSpPr txBox="1">
            <a:spLocks noChangeArrowheads="1"/>
          </p:cNvSpPr>
          <p:nvPr userDrawn="1"/>
        </p:nvSpPr>
        <p:spPr bwMode="auto">
          <a:xfrm>
            <a:off x="8458200" y="6355514"/>
            <a:ext cx="533400" cy="50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fontAlgn="base" hangingPunct="1">
              <a:spcBef>
                <a:spcPct val="0"/>
              </a:spcBef>
              <a:spcAft>
                <a:spcPct val="0"/>
              </a:spcAft>
              <a:defRPr/>
            </a:pPr>
            <a:fld id="{9B99C030-58CC-483F-A182-3536826AC312}" type="slidenum">
              <a:rPr lang="en-US" altLang="es-ES" sz="1000" smtClean="0">
                <a:solidFill>
                  <a:srgbClr val="23589C"/>
                </a:solidFill>
              </a:rPr>
              <a:pPr algn="r" eaLnBrk="1" fontAlgn="base" hangingPunct="1">
                <a:spcBef>
                  <a:spcPct val="0"/>
                </a:spcBef>
                <a:spcAft>
                  <a:spcPct val="0"/>
                </a:spcAft>
                <a:defRPr/>
              </a:pPr>
              <a:t>‹Nº›</a:t>
            </a:fld>
            <a:endParaRPr lang="en-US" altLang="es-ES" smtClean="0">
              <a:solidFill>
                <a:srgbClr val="004990"/>
              </a:solidFill>
              <a:latin typeface="Calibri" panose="020F0502020204030204" pitchFamily="34" charset="0"/>
            </a:endParaRPr>
          </a:p>
        </p:txBody>
      </p:sp>
      <p:pic>
        <p:nvPicPr>
          <p:cNvPr id="7" name="Picture 11" descr="C:\Users\lbermude\Documents\Laura\PWP BSC\img_ok\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732588" y="141131"/>
            <a:ext cx="1936750" cy="56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5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245476" y="122521"/>
            <a:ext cx="574675" cy="29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6"/>
          <p:cNvSpPr>
            <a:spLocks noGrp="1"/>
          </p:cNvSpPr>
          <p:nvPr>
            <p:ph type="title"/>
          </p:nvPr>
        </p:nvSpPr>
        <p:spPr>
          <a:xfrm>
            <a:off x="396876" y="141100"/>
            <a:ext cx="6191348" cy="680868"/>
          </a:xfrm>
          <a:prstGeom prst="rect">
            <a:avLst/>
          </a:prstGeom>
        </p:spPr>
        <p:txBody>
          <a:bodyPr/>
          <a:lstStyle>
            <a:lvl1pPr algn="l">
              <a:defRPr sz="2800" baseline="0">
                <a:solidFill>
                  <a:schemeClr val="accent1"/>
                </a:solidFill>
                <a:latin typeface="+mj-lt"/>
              </a:defRPr>
            </a:lvl1pPr>
          </a:lstStyle>
          <a:p>
            <a:r>
              <a:rPr lang="en-US" dirty="0" smtClean="0"/>
              <a:t>Click to edit Master title style</a:t>
            </a:r>
            <a:endParaRPr lang="en-US" dirty="0"/>
          </a:p>
        </p:txBody>
      </p:sp>
      <p:sp>
        <p:nvSpPr>
          <p:cNvPr id="10" name="Picture Placeholder 9"/>
          <p:cNvSpPr>
            <a:spLocks noGrp="1" noChangeAspect="1"/>
          </p:cNvSpPr>
          <p:nvPr>
            <p:ph type="pic" sz="quarter" idx="11"/>
          </p:nvPr>
        </p:nvSpPr>
        <p:spPr>
          <a:xfrm>
            <a:off x="4572000" y="3147612"/>
            <a:ext cx="4152900" cy="3306310"/>
          </a:xfrm>
          <a:prstGeom prst="rect">
            <a:avLst/>
          </a:prstGeom>
        </p:spPr>
        <p:txBody>
          <a:bodyPr/>
          <a:lstStyle>
            <a:lvl1pPr marL="0" indent="0">
              <a:buNone/>
              <a:defRPr sz="1200"/>
            </a:lvl1pPr>
          </a:lstStyle>
          <a:p>
            <a:pPr lvl="0"/>
            <a:r>
              <a:rPr lang="en-US" noProof="0" smtClean="0"/>
              <a:t>Click icon to add picture</a:t>
            </a:r>
            <a:endParaRPr lang="en-US" noProof="0" dirty="0"/>
          </a:p>
        </p:txBody>
      </p:sp>
      <p:sp>
        <p:nvSpPr>
          <p:cNvPr id="9" name="Text Placeholder 10"/>
          <p:cNvSpPr>
            <a:spLocks noGrp="1" noChangeAspect="1"/>
          </p:cNvSpPr>
          <p:nvPr>
            <p:ph type="body" sz="quarter" idx="10"/>
          </p:nvPr>
        </p:nvSpPr>
        <p:spPr>
          <a:xfrm>
            <a:off x="395536" y="962661"/>
            <a:ext cx="8329365" cy="5392853"/>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142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uture-plans">
    <p:spTree>
      <p:nvGrpSpPr>
        <p:cNvPr id="1" name=""/>
        <p:cNvGrpSpPr/>
        <p:nvPr/>
      </p:nvGrpSpPr>
      <p:grpSpPr>
        <a:xfrm>
          <a:off x="0" y="0"/>
          <a:ext cx="0" cy="0"/>
          <a:chOff x="0" y="0"/>
          <a:chExt cx="0" cy="0"/>
        </a:xfrm>
      </p:grpSpPr>
      <p:sp>
        <p:nvSpPr>
          <p:cNvPr id="2" name="TextShape 1"/>
          <p:cNvSpPr txBox="1">
            <a:spLocks noChangeArrowheads="1"/>
          </p:cNvSpPr>
          <p:nvPr userDrawn="1"/>
        </p:nvSpPr>
        <p:spPr bwMode="auto">
          <a:xfrm>
            <a:off x="685800" y="2130912"/>
            <a:ext cx="7772400" cy="147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defRPr/>
            </a:pPr>
            <a:r>
              <a:rPr lang="es-ES" altLang="en-US" sz="2800" smtClean="0">
                <a:solidFill>
                  <a:srgbClr val="FFFFFF"/>
                </a:solidFill>
              </a:rPr>
              <a:t>FUTURE PLANS</a:t>
            </a:r>
            <a:endParaRPr lang="en-US" altLang="en-US" sz="1800" smtClean="0">
              <a:solidFill>
                <a:srgbClr val="004990"/>
              </a:solidFill>
              <a:latin typeface="Calibri" pitchFamily="34"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9"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1"/>
          <p:cNvSpPr txBox="1">
            <a:spLocks noChangeAspect="1" noChangeArrowheads="1"/>
          </p:cNvSpPr>
          <p:nvPr userDrawn="1"/>
        </p:nvSpPr>
        <p:spPr bwMode="auto">
          <a:xfrm>
            <a:off x="838200" y="2279797"/>
            <a:ext cx="7772400" cy="147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defRPr/>
            </a:pPr>
            <a:r>
              <a:rPr lang="es-ES" altLang="en-US" sz="2800" dirty="0" smtClean="0">
                <a:solidFill>
                  <a:srgbClr val="FFFFFF"/>
                </a:solidFill>
              </a:rPr>
              <a:t>MAIN RESEARCH LINES &amp; RESULTS</a:t>
            </a:r>
            <a:endParaRPr lang="en-US" altLang="en-US" sz="1800" dirty="0" smtClean="0">
              <a:solidFill>
                <a:srgbClr val="004990"/>
              </a:solidFill>
              <a:latin typeface="Calibri" pitchFamily="34" charset="0"/>
            </a:endParaRPr>
          </a:p>
        </p:txBody>
      </p:sp>
    </p:spTree>
    <p:extLst>
      <p:ext uri="{BB962C8B-B14F-4D97-AF65-F5344CB8AC3E}">
        <p14:creationId xmlns:p14="http://schemas.microsoft.com/office/powerpoint/2010/main" val="2102712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ture-plans">
    <p:spTree>
      <p:nvGrpSpPr>
        <p:cNvPr id="1" name=""/>
        <p:cNvGrpSpPr/>
        <p:nvPr/>
      </p:nvGrpSpPr>
      <p:grpSpPr>
        <a:xfrm>
          <a:off x="0" y="0"/>
          <a:ext cx="0" cy="0"/>
          <a:chOff x="0" y="0"/>
          <a:chExt cx="0" cy="0"/>
        </a:xfrm>
      </p:grpSpPr>
      <p:sp>
        <p:nvSpPr>
          <p:cNvPr id="2" name="TextShape 1"/>
          <p:cNvSpPr txBox="1">
            <a:spLocks noChangeArrowheads="1"/>
          </p:cNvSpPr>
          <p:nvPr userDrawn="1"/>
        </p:nvSpPr>
        <p:spPr bwMode="auto">
          <a:xfrm>
            <a:off x="685800" y="2130912"/>
            <a:ext cx="7772400" cy="147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defRPr/>
            </a:pPr>
            <a:r>
              <a:rPr lang="es-ES" altLang="en-US" sz="2800" smtClean="0">
                <a:solidFill>
                  <a:srgbClr val="FFFFFF"/>
                </a:solidFill>
              </a:rPr>
              <a:t>FUTURE PLANS</a:t>
            </a:r>
            <a:endParaRPr lang="en-US" altLang="en-US" sz="1800" smtClean="0">
              <a:solidFill>
                <a:srgbClr val="004990"/>
              </a:solidFill>
              <a:latin typeface="Calibri" pitchFamily="34" charset="0"/>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9"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1"/>
          <p:cNvSpPr txBox="1">
            <a:spLocks noChangeAspect="1" noChangeArrowheads="1"/>
          </p:cNvSpPr>
          <p:nvPr userDrawn="1"/>
        </p:nvSpPr>
        <p:spPr bwMode="auto">
          <a:xfrm>
            <a:off x="838200" y="2279797"/>
            <a:ext cx="7772400" cy="147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FontTx/>
              <a:buNone/>
              <a:defRPr/>
            </a:pPr>
            <a:r>
              <a:rPr lang="es-ES" altLang="en-US" sz="2800" dirty="0" smtClean="0">
                <a:solidFill>
                  <a:srgbClr val="FFFFFF"/>
                </a:solidFill>
              </a:rPr>
              <a:t>FUTURE PLANS</a:t>
            </a:r>
            <a:endParaRPr lang="en-US" altLang="en-US" sz="1800" dirty="0" smtClean="0">
              <a:solidFill>
                <a:srgbClr val="004990"/>
              </a:solidFill>
              <a:latin typeface="Calibri" pitchFamily="34" charset="0"/>
            </a:endParaRPr>
          </a:p>
        </p:txBody>
      </p:sp>
    </p:spTree>
    <p:extLst>
      <p:ext uri="{BB962C8B-B14F-4D97-AF65-F5344CB8AC3E}">
        <p14:creationId xmlns:p14="http://schemas.microsoft.com/office/powerpoint/2010/main" val="295974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9"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Shape 3"/>
          <p:cNvSpPr txBox="1">
            <a:spLocks noChangeAspect="1" noChangeArrowheads="1"/>
          </p:cNvSpPr>
          <p:nvPr userDrawn="1"/>
        </p:nvSpPr>
        <p:spPr bwMode="auto">
          <a:xfrm>
            <a:off x="76200" y="178352"/>
            <a:ext cx="1600200" cy="48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defRPr/>
            </a:pPr>
            <a:r>
              <a:rPr lang="es-ES" altLang="en-US" sz="1800" dirty="0" smtClean="0">
                <a:solidFill>
                  <a:srgbClr val="FFFFFF"/>
                </a:solidFill>
              </a:rPr>
              <a:t>www.bsc.es</a:t>
            </a:r>
            <a:endParaRPr lang="en-US" altLang="en-US" sz="1800" dirty="0" smtClean="0">
              <a:solidFill>
                <a:srgbClr val="004990"/>
              </a:solidFill>
              <a:latin typeface="Calibri" pitchFamily="34" charset="0"/>
            </a:endParaRPr>
          </a:p>
        </p:txBody>
      </p:sp>
      <p:pic>
        <p:nvPicPr>
          <p:cNvPr id="5"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92726" y="181454"/>
            <a:ext cx="3306763" cy="96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5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885113" y="172148"/>
            <a:ext cx="830262" cy="42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noChangeAspect="1"/>
          </p:cNvSpPr>
          <p:nvPr>
            <p:ph type="title"/>
          </p:nvPr>
        </p:nvSpPr>
        <p:spPr>
          <a:xfrm>
            <a:off x="457200" y="3103715"/>
            <a:ext cx="8229600" cy="650570"/>
          </a:xfrm>
          <a:prstGeom prst="rect">
            <a:avLst/>
          </a:prstGeom>
        </p:spPr>
        <p:txBody>
          <a:bodyPr/>
          <a:lstStyle>
            <a:lvl1pPr>
              <a:defRPr sz="3200" baseline="0">
                <a:solidFill>
                  <a:schemeClr val="accent1"/>
                </a:solidFill>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410652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slide-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9"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76375" y="1547781"/>
            <a:ext cx="6191250" cy="1814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5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00775" y="1651690"/>
            <a:ext cx="1555750" cy="78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Shape 3"/>
          <p:cNvSpPr txBox="1">
            <a:spLocks noChangeAspect="1" noChangeArrowheads="1"/>
          </p:cNvSpPr>
          <p:nvPr userDrawn="1"/>
        </p:nvSpPr>
        <p:spPr bwMode="auto">
          <a:xfrm>
            <a:off x="76200" y="178352"/>
            <a:ext cx="1600200" cy="48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defRPr/>
            </a:pPr>
            <a:r>
              <a:rPr lang="es-ES" altLang="en-US" sz="1800" dirty="0" smtClean="0">
                <a:solidFill>
                  <a:srgbClr val="FFFFFF"/>
                </a:solidFill>
              </a:rPr>
              <a:t>www.bsc.es</a:t>
            </a:r>
            <a:endParaRPr lang="en-US" altLang="en-US" sz="1800" dirty="0" smtClean="0">
              <a:solidFill>
                <a:srgbClr val="004990"/>
              </a:solidFill>
              <a:latin typeface="Calibri" pitchFamily="34" charset="0"/>
            </a:endParaRPr>
          </a:p>
        </p:txBody>
      </p:sp>
      <p:sp>
        <p:nvSpPr>
          <p:cNvPr id="9" name="8 Título"/>
          <p:cNvSpPr>
            <a:spLocks noGrp="1" noChangeAspect="1"/>
          </p:cNvSpPr>
          <p:nvPr>
            <p:ph type="title"/>
          </p:nvPr>
        </p:nvSpPr>
        <p:spPr>
          <a:xfrm>
            <a:off x="3819339" y="4695246"/>
            <a:ext cx="4762872" cy="703470"/>
          </a:xfrm>
          <a:prstGeom prst="rect">
            <a:avLst/>
          </a:prstGeom>
        </p:spPr>
        <p:txBody>
          <a:bodyPr/>
          <a:lstStyle>
            <a:lvl1pPr algn="r">
              <a:defRPr sz="2800" baseline="0">
                <a:solidFill>
                  <a:schemeClr val="accent1"/>
                </a:solidFill>
              </a:defRPr>
            </a:lvl1pPr>
          </a:lstStyle>
          <a:p>
            <a:r>
              <a:rPr lang="es-ES" dirty="0" smtClean="0"/>
              <a:t>Haga clic para modificar el estilo de título del patrón</a:t>
            </a:r>
            <a:endParaRPr lang="es-ES" dirty="0"/>
          </a:p>
        </p:txBody>
      </p:sp>
    </p:spTree>
    <p:extLst>
      <p:ext uri="{BB962C8B-B14F-4D97-AF65-F5344CB8AC3E}">
        <p14:creationId xmlns:p14="http://schemas.microsoft.com/office/powerpoint/2010/main" val="3728695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9"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Shape 3"/>
          <p:cNvSpPr txBox="1">
            <a:spLocks noChangeAspect="1" noChangeArrowheads="1"/>
          </p:cNvSpPr>
          <p:nvPr userDrawn="1"/>
        </p:nvSpPr>
        <p:spPr bwMode="auto">
          <a:xfrm>
            <a:off x="76200" y="178352"/>
            <a:ext cx="1600200" cy="48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FontTx/>
              <a:buNone/>
              <a:defRPr/>
            </a:pPr>
            <a:r>
              <a:rPr lang="es-ES" altLang="en-US" sz="1800" dirty="0" smtClean="0">
                <a:solidFill>
                  <a:srgbClr val="FFFFFF"/>
                </a:solidFill>
              </a:rPr>
              <a:t>www.bsc.es</a:t>
            </a:r>
            <a:endParaRPr lang="en-US" altLang="en-US" sz="1800" dirty="0" smtClean="0">
              <a:solidFill>
                <a:srgbClr val="004990"/>
              </a:solidFill>
              <a:latin typeface="Calibri" pitchFamily="34" charset="0"/>
            </a:endParaRPr>
          </a:p>
        </p:txBody>
      </p:sp>
      <p:pic>
        <p:nvPicPr>
          <p:cNvPr id="4" name="Picture 11" descr="C:\Users\lbermude\Documents\Laura\PWP BSC\img_ok\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43213" y="1969620"/>
            <a:ext cx="3306762" cy="96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5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435601" y="1960315"/>
            <a:ext cx="830263" cy="42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859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225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pitchFamily="34"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pitchFamily="34" charset="0"/>
        </a:defRPr>
      </a:lvl6pPr>
      <a:lvl7pPr marL="914400" algn="ctr" rtl="0" eaLnBrk="0" fontAlgn="base" hangingPunct="0">
        <a:spcBef>
          <a:spcPct val="0"/>
        </a:spcBef>
        <a:spcAft>
          <a:spcPct val="0"/>
        </a:spcAft>
        <a:defRPr sz="4400">
          <a:solidFill>
            <a:schemeClr val="tx2"/>
          </a:solidFill>
          <a:latin typeface="Arial" pitchFamily="34" charset="0"/>
        </a:defRPr>
      </a:lvl7pPr>
      <a:lvl8pPr marL="1371600" algn="ctr" rtl="0" eaLnBrk="0" fontAlgn="base" hangingPunct="0">
        <a:spcBef>
          <a:spcPct val="0"/>
        </a:spcBef>
        <a:spcAft>
          <a:spcPct val="0"/>
        </a:spcAft>
        <a:defRPr sz="4400">
          <a:solidFill>
            <a:schemeClr val="tx2"/>
          </a:solidFill>
          <a:latin typeface="Arial" pitchFamily="34" charset="0"/>
        </a:defRPr>
      </a:lvl8pPr>
      <a:lvl9pPr marL="1828800" algn="ctr" rtl="0" eaLnBrk="0" fontAlgn="base" hangingPunct="0">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itchFamily="34" charset="0"/>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pitchFamily="34" charset="0"/>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Arial" pitchFamily="34" charset="0"/>
        </a:defRPr>
      </a:lvl6pPr>
      <a:lvl7pPr marL="2971800" indent="-228600" algn="l" rtl="0" eaLnBrk="0" fontAlgn="base" hangingPunct="0">
        <a:spcBef>
          <a:spcPct val="20000"/>
        </a:spcBef>
        <a:spcAft>
          <a:spcPct val="0"/>
        </a:spcAft>
        <a:buChar char="»"/>
        <a:defRPr sz="2000">
          <a:solidFill>
            <a:schemeClr val="tx1"/>
          </a:solidFill>
          <a:latin typeface="Arial" pitchFamily="34" charset="0"/>
        </a:defRPr>
      </a:lvl7pPr>
      <a:lvl8pPr marL="3429000" indent="-228600" algn="l" rtl="0" eaLnBrk="0" fontAlgn="base" hangingPunct="0">
        <a:spcBef>
          <a:spcPct val="20000"/>
        </a:spcBef>
        <a:spcAft>
          <a:spcPct val="0"/>
        </a:spcAft>
        <a:buChar char="»"/>
        <a:defRPr sz="2000">
          <a:solidFill>
            <a:schemeClr val="tx1"/>
          </a:solidFill>
          <a:latin typeface="Arial" pitchFamily="34" charset="0"/>
        </a:defRPr>
      </a:lvl8pPr>
      <a:lvl9pPr marL="3886200" indent="-228600" algn="l" rtl="0" eaLnBrk="0" fontAlgn="base" hangingPunct="0">
        <a:spcBef>
          <a:spcPct val="20000"/>
        </a:spcBef>
        <a:spcAft>
          <a:spcPct val="0"/>
        </a:spcAft>
        <a:buChar char="»"/>
        <a:defRPr sz="2000">
          <a:solidFill>
            <a:schemeClr val="tx1"/>
          </a:solidFill>
          <a:latin typeface="Arial" pitchFamily="34" charset="0"/>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hyperlink" Target="mailto:Isadora.jimenez@bsc.es" TargetMode="Externa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11.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Shape 1"/>
          <p:cNvSpPr txBox="1">
            <a:spLocks noChangeArrowheads="1"/>
          </p:cNvSpPr>
          <p:nvPr/>
        </p:nvSpPr>
        <p:spPr bwMode="auto">
          <a:xfrm>
            <a:off x="6372200" y="192310"/>
            <a:ext cx="2624163" cy="40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s-ES" sz="1400" dirty="0" smtClean="0">
                <a:solidFill>
                  <a:srgbClr val="FFFFFF"/>
                </a:solidFill>
                <a:latin typeface="Calibri" panose="020F0502020204030204" pitchFamily="34" charset="0"/>
              </a:rPr>
              <a:t>Exeter, 6 October 2016</a:t>
            </a:r>
            <a:endParaRPr lang="en-US" altLang="es-ES" dirty="0">
              <a:latin typeface="Calibri" panose="020F0502020204030204" pitchFamily="34" charset="0"/>
            </a:endParaRPr>
          </a:p>
        </p:txBody>
      </p:sp>
      <p:sp>
        <p:nvSpPr>
          <p:cNvPr id="12291" name="TextShape 2"/>
          <p:cNvSpPr txBox="1">
            <a:spLocks noChangeArrowheads="1"/>
          </p:cNvSpPr>
          <p:nvPr/>
        </p:nvSpPr>
        <p:spPr bwMode="auto">
          <a:xfrm>
            <a:off x="107504" y="2936570"/>
            <a:ext cx="8820472" cy="1470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S" altLang="es-ES" sz="2800" b="1" dirty="0" smtClean="0">
                <a:solidFill>
                  <a:srgbClr val="FFFFFF"/>
                </a:solidFill>
              </a:rPr>
              <a:t>CLIMATE SERVICES: </a:t>
            </a:r>
          </a:p>
          <a:p>
            <a:pPr algn="ctr" eaLnBrk="1" hangingPunct="1"/>
            <a:r>
              <a:rPr lang="es-ES" altLang="es-ES" sz="2800" dirty="0" err="1" smtClean="0">
                <a:solidFill>
                  <a:srgbClr val="FFFFFF"/>
                </a:solidFill>
              </a:rPr>
              <a:t>The</a:t>
            </a:r>
            <a:r>
              <a:rPr lang="es-ES" altLang="es-ES" sz="2800" dirty="0" smtClean="0">
                <a:solidFill>
                  <a:srgbClr val="FFFFFF"/>
                </a:solidFill>
              </a:rPr>
              <a:t> </a:t>
            </a:r>
            <a:r>
              <a:rPr lang="es-ES" altLang="es-ES" sz="2800" dirty="0" err="1" smtClean="0">
                <a:solidFill>
                  <a:srgbClr val="FFFFFF"/>
                </a:solidFill>
              </a:rPr>
              <a:t>added</a:t>
            </a:r>
            <a:r>
              <a:rPr lang="es-ES" altLang="es-ES" sz="2800" dirty="0" smtClean="0">
                <a:solidFill>
                  <a:srgbClr val="FFFFFF"/>
                </a:solidFill>
              </a:rPr>
              <a:t> </a:t>
            </a:r>
            <a:r>
              <a:rPr lang="es-ES" altLang="es-ES" sz="2800" dirty="0" err="1" smtClean="0">
                <a:solidFill>
                  <a:srgbClr val="FFFFFF"/>
                </a:solidFill>
              </a:rPr>
              <a:t>value</a:t>
            </a:r>
            <a:r>
              <a:rPr lang="es-ES" altLang="es-ES" sz="2800" dirty="0" smtClean="0">
                <a:solidFill>
                  <a:srgbClr val="FFFFFF"/>
                </a:solidFill>
              </a:rPr>
              <a:t> of </a:t>
            </a:r>
          </a:p>
          <a:p>
            <a:pPr algn="ctr" eaLnBrk="1" hangingPunct="1"/>
            <a:r>
              <a:rPr lang="es-ES" altLang="es-ES" sz="2800" dirty="0" err="1" smtClean="0">
                <a:solidFill>
                  <a:srgbClr val="FFFFFF"/>
                </a:solidFill>
              </a:rPr>
              <a:t>communication</a:t>
            </a:r>
            <a:r>
              <a:rPr lang="es-ES" altLang="es-ES" sz="2800" dirty="0" smtClean="0">
                <a:solidFill>
                  <a:srgbClr val="FFFFFF"/>
                </a:solidFill>
              </a:rPr>
              <a:t> and social </a:t>
            </a:r>
            <a:r>
              <a:rPr lang="es-ES" altLang="es-ES" sz="2800" dirty="0" err="1" smtClean="0">
                <a:solidFill>
                  <a:srgbClr val="FFFFFF"/>
                </a:solidFill>
              </a:rPr>
              <a:t>science</a:t>
            </a:r>
            <a:endParaRPr lang="es-ES" altLang="es-ES" sz="2800" dirty="0">
              <a:solidFill>
                <a:srgbClr val="FFFFFF"/>
              </a:solidFill>
            </a:endParaRPr>
          </a:p>
          <a:p>
            <a:pPr algn="ctr" eaLnBrk="1" hangingPunct="1"/>
            <a:endParaRPr lang="es-ES" altLang="es-ES" sz="2800" b="1" dirty="0">
              <a:solidFill>
                <a:srgbClr val="FFFFFF"/>
              </a:solidFill>
            </a:endParaRPr>
          </a:p>
        </p:txBody>
      </p:sp>
      <p:sp>
        <p:nvSpPr>
          <p:cNvPr id="12293" name="TextShape 4"/>
          <p:cNvSpPr txBox="1">
            <a:spLocks noChangeArrowheads="1"/>
          </p:cNvSpPr>
          <p:nvPr/>
        </p:nvSpPr>
        <p:spPr bwMode="auto">
          <a:xfrm>
            <a:off x="1350963" y="4599387"/>
            <a:ext cx="6677421" cy="48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S" altLang="es-ES" dirty="0" err="1" smtClean="0">
                <a:solidFill>
                  <a:srgbClr val="FFFFFF"/>
                </a:solidFill>
              </a:rPr>
              <a:t>Isadora</a:t>
            </a:r>
            <a:r>
              <a:rPr lang="es-ES" altLang="es-ES" dirty="0" smtClean="0">
                <a:solidFill>
                  <a:srgbClr val="FFFFFF"/>
                </a:solidFill>
              </a:rPr>
              <a:t> Ch. Jiménez</a:t>
            </a:r>
          </a:p>
          <a:p>
            <a:pPr algn="ctr" eaLnBrk="1" hangingPunct="1"/>
            <a:r>
              <a:rPr lang="es-ES" altLang="es-ES" dirty="0" err="1" smtClean="0">
                <a:solidFill>
                  <a:schemeClr val="accent4"/>
                </a:solidFill>
              </a:rPr>
              <a:t>Earth</a:t>
            </a:r>
            <a:r>
              <a:rPr lang="es-ES" altLang="es-ES" dirty="0" smtClean="0">
                <a:solidFill>
                  <a:schemeClr val="accent4"/>
                </a:solidFill>
              </a:rPr>
              <a:t> </a:t>
            </a:r>
            <a:r>
              <a:rPr lang="es-ES" altLang="es-ES" dirty="0" err="1" smtClean="0">
                <a:solidFill>
                  <a:schemeClr val="accent4"/>
                </a:solidFill>
              </a:rPr>
              <a:t>Sciences</a:t>
            </a:r>
            <a:r>
              <a:rPr lang="es-ES" altLang="es-ES" dirty="0" smtClean="0">
                <a:solidFill>
                  <a:schemeClr val="accent4"/>
                </a:solidFill>
              </a:rPr>
              <a:t> </a:t>
            </a:r>
            <a:r>
              <a:rPr lang="es-ES" altLang="es-ES" dirty="0" err="1" smtClean="0">
                <a:solidFill>
                  <a:schemeClr val="accent4"/>
                </a:solidFill>
              </a:rPr>
              <a:t>Department</a:t>
            </a:r>
            <a:r>
              <a:rPr lang="es-ES" altLang="es-ES" dirty="0" smtClean="0">
                <a:solidFill>
                  <a:schemeClr val="accent4"/>
                </a:solidFill>
              </a:rPr>
              <a:t>, </a:t>
            </a:r>
            <a:r>
              <a:rPr lang="es-ES" altLang="es-ES" dirty="0" err="1" smtClean="0">
                <a:solidFill>
                  <a:schemeClr val="accent4"/>
                </a:solidFill>
              </a:rPr>
              <a:t>Earth</a:t>
            </a:r>
            <a:r>
              <a:rPr lang="es-ES" altLang="es-ES" dirty="0" smtClean="0">
                <a:solidFill>
                  <a:schemeClr val="accent4"/>
                </a:solidFill>
              </a:rPr>
              <a:t> </a:t>
            </a:r>
            <a:r>
              <a:rPr lang="es-ES" altLang="es-ES" dirty="0" err="1" smtClean="0">
                <a:solidFill>
                  <a:schemeClr val="accent4"/>
                </a:solidFill>
              </a:rPr>
              <a:t>System</a:t>
            </a:r>
            <a:r>
              <a:rPr lang="es-ES" altLang="es-ES" dirty="0" smtClean="0">
                <a:solidFill>
                  <a:schemeClr val="accent4"/>
                </a:solidFill>
              </a:rPr>
              <a:t> </a:t>
            </a:r>
            <a:r>
              <a:rPr lang="es-ES" altLang="es-ES" dirty="0" err="1" smtClean="0">
                <a:solidFill>
                  <a:schemeClr val="accent4"/>
                </a:solidFill>
              </a:rPr>
              <a:t>Services</a:t>
            </a:r>
            <a:r>
              <a:rPr lang="es-ES" altLang="es-ES" dirty="0" smtClean="0">
                <a:solidFill>
                  <a:schemeClr val="accent4"/>
                </a:solidFill>
              </a:rPr>
              <a:t> </a:t>
            </a:r>
            <a:r>
              <a:rPr lang="es-ES" altLang="es-ES" dirty="0" err="1" smtClean="0">
                <a:solidFill>
                  <a:schemeClr val="accent4"/>
                </a:solidFill>
              </a:rPr>
              <a:t>Group</a:t>
            </a:r>
            <a:endParaRPr lang="es-ES" altLang="es-ES" dirty="0">
              <a:solidFill>
                <a:schemeClr val="accent4"/>
              </a:solidFill>
            </a:endParaRPr>
          </a:p>
        </p:txBody>
      </p:sp>
    </p:spTree>
    <p:extLst>
      <p:ext uri="{BB962C8B-B14F-4D97-AF65-F5344CB8AC3E}">
        <p14:creationId xmlns:p14="http://schemas.microsoft.com/office/powerpoint/2010/main" val="2605528073"/>
      </p:ext>
    </p:extLst>
  </p:cSld>
  <p:clrMapOvr>
    <a:masterClrMapping/>
  </p:clrMapOvr>
  <p:timing>
    <p:tnLst>
      <p:par>
        <p:cTn id="1" dur="indefinite" restart="never" nodeType="tmRoot">
          <p:childTnLst>
            <p:seq>
              <p:cTn id="2" nodeType="mainSeq">
                <p:childTnLst>
                  <p:par>
                    <p:cTn id="3" nodeType="clickPar"/>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ijimenez\Downloads\IMG_015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433" b="25890"/>
          <a:stretch/>
        </p:blipFill>
        <p:spPr bwMode="auto">
          <a:xfrm>
            <a:off x="461673" y="1467003"/>
            <a:ext cx="3767046" cy="339916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ijimenez\Downloads\IMG_015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919961"/>
            <a:ext cx="9144000" cy="197442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146962" y="1017201"/>
            <a:ext cx="1921734" cy="2031325"/>
          </a:xfrm>
          <a:prstGeom prst="rect">
            <a:avLst/>
          </a:prstGeom>
          <a:noFill/>
        </p:spPr>
        <p:txBody>
          <a:bodyPr wrap="square" rtlCol="0">
            <a:spAutoFit/>
          </a:bodyPr>
          <a:lstStyle/>
          <a:p>
            <a:r>
              <a:rPr lang="en-US" dirty="0" smtClean="0"/>
              <a:t>Reaching users in Innovative ways</a:t>
            </a:r>
          </a:p>
          <a:p>
            <a:endParaRPr lang="en-US" dirty="0"/>
          </a:p>
          <a:p>
            <a:r>
              <a:rPr lang="en-US" dirty="0"/>
              <a:t>Weather </a:t>
            </a:r>
            <a:r>
              <a:rPr lang="en-US" dirty="0" smtClean="0"/>
              <a:t>roulette app</a:t>
            </a:r>
            <a:endParaRPr lang="en-US" dirty="0"/>
          </a:p>
          <a:p>
            <a:endParaRPr lang="en-US" dirty="0"/>
          </a:p>
        </p:txBody>
      </p:sp>
      <p:sp>
        <p:nvSpPr>
          <p:cNvPr id="10" name="Title 1"/>
          <p:cNvSpPr>
            <a:spLocks noGrp="1"/>
          </p:cNvSpPr>
          <p:nvPr>
            <p:ph type="title"/>
          </p:nvPr>
        </p:nvSpPr>
        <p:spPr>
          <a:xfrm>
            <a:off x="396876" y="141100"/>
            <a:ext cx="6191348" cy="680868"/>
          </a:xfrm>
        </p:spPr>
        <p:txBody>
          <a:bodyPr/>
          <a:lstStyle/>
          <a:p>
            <a:r>
              <a:rPr lang="en-US" sz="2400" kern="1200" dirty="0" smtClean="0">
                <a:solidFill>
                  <a:prstClr val="white"/>
                </a:solidFill>
                <a:ea typeface="+mn-ea"/>
                <a:cs typeface="+mn-cs"/>
              </a:rPr>
              <a:t>Climate knowledge</a:t>
            </a:r>
            <a:endParaRPr lang="en-US" dirty="0"/>
          </a:p>
        </p:txBody>
      </p:sp>
      <p:sp>
        <p:nvSpPr>
          <p:cNvPr id="12" name="TextBox 11"/>
          <p:cNvSpPr txBox="1"/>
          <p:nvPr/>
        </p:nvSpPr>
        <p:spPr>
          <a:xfrm>
            <a:off x="-21454" y="811216"/>
            <a:ext cx="4733300" cy="646331"/>
          </a:xfrm>
          <a:prstGeom prst="rect">
            <a:avLst/>
          </a:prstGeom>
          <a:noFill/>
        </p:spPr>
        <p:txBody>
          <a:bodyPr wrap="square" rtlCol="0">
            <a:spAutoFit/>
          </a:bodyPr>
          <a:lstStyle/>
          <a:p>
            <a:pPr algn="ctr"/>
            <a:r>
              <a:rPr lang="en-US" dirty="0" smtClean="0"/>
              <a:t>User engagement practices (workshops, focus groups, interviews, surveys</a:t>
            </a:r>
            <a:endParaRPr lang="en-US" dirty="0"/>
          </a:p>
        </p:txBody>
      </p:sp>
      <p:grpSp>
        <p:nvGrpSpPr>
          <p:cNvPr id="4" name="Group 3"/>
          <p:cNvGrpSpPr/>
          <p:nvPr/>
        </p:nvGrpSpPr>
        <p:grpSpPr>
          <a:xfrm>
            <a:off x="5210210" y="918796"/>
            <a:ext cx="1860224" cy="3876206"/>
            <a:chOff x="1810792" y="957416"/>
            <a:chExt cx="2395234" cy="4991023"/>
          </a:xfrm>
        </p:grpSpPr>
        <p:pic>
          <p:nvPicPr>
            <p:cNvPr id="1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0792" y="957416"/>
              <a:ext cx="2395234" cy="4991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051720" y="1801391"/>
              <a:ext cx="1920205" cy="3283793"/>
              <a:chOff x="2051720" y="1801391"/>
              <a:chExt cx="1920205" cy="3283793"/>
            </a:xfrm>
          </p:grpSpPr>
          <p:pic>
            <p:nvPicPr>
              <p:cNvPr id="1026"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99" t="13237" r="1740" b="1124"/>
              <a:stretch/>
            </p:blipFill>
            <p:spPr bwMode="auto">
              <a:xfrm>
                <a:off x="2051720" y="1801391"/>
                <a:ext cx="1920205" cy="317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67744" y="4941168"/>
                <a:ext cx="1296144" cy="14401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028833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3123" y="1204161"/>
            <a:ext cx="6047657" cy="4535742"/>
            <a:chOff x="2915816" y="1637754"/>
            <a:chExt cx="6047657" cy="4535742"/>
          </a:xfrm>
        </p:grpSpPr>
        <p:grpSp>
          <p:nvGrpSpPr>
            <p:cNvPr id="4" name="Group 3"/>
            <p:cNvGrpSpPr/>
            <p:nvPr/>
          </p:nvGrpSpPr>
          <p:grpSpPr>
            <a:xfrm>
              <a:off x="2915816" y="1637754"/>
              <a:ext cx="6047657" cy="4535742"/>
              <a:chOff x="3131840" y="276164"/>
              <a:chExt cx="9144001" cy="6858000"/>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469" t="5055" b="296"/>
              <a:stretch/>
            </p:blipFill>
            <p:spPr bwMode="auto">
              <a:xfrm>
                <a:off x="3131840" y="276164"/>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91411" b="89362"/>
              <a:stretch/>
            </p:blipFill>
            <p:spPr bwMode="auto">
              <a:xfrm>
                <a:off x="3153582" y="276164"/>
                <a:ext cx="1741943" cy="1079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4897402"/>
              <a:ext cx="6047657" cy="1262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Title 1"/>
          <p:cNvSpPr>
            <a:spLocks noGrp="1"/>
          </p:cNvSpPr>
          <p:nvPr>
            <p:ph type="title"/>
          </p:nvPr>
        </p:nvSpPr>
        <p:spPr>
          <a:xfrm>
            <a:off x="396876" y="141100"/>
            <a:ext cx="6191348" cy="680868"/>
          </a:xfrm>
        </p:spPr>
        <p:txBody>
          <a:bodyPr/>
          <a:lstStyle/>
          <a:p>
            <a:r>
              <a:rPr lang="en-US" sz="2400" kern="1200" dirty="0" smtClean="0">
                <a:solidFill>
                  <a:prstClr val="white"/>
                </a:solidFill>
                <a:ea typeface="+mn-ea"/>
                <a:cs typeface="+mn-cs"/>
              </a:rPr>
              <a:t>Climate knowledge</a:t>
            </a:r>
            <a:endParaRPr lang="en-US" dirty="0"/>
          </a:p>
        </p:txBody>
      </p:sp>
      <p:sp>
        <p:nvSpPr>
          <p:cNvPr id="11" name="TextBox 10"/>
          <p:cNvSpPr txBox="1"/>
          <p:nvPr/>
        </p:nvSpPr>
        <p:spPr>
          <a:xfrm>
            <a:off x="4381265" y="5931396"/>
            <a:ext cx="4543014" cy="369332"/>
          </a:xfrm>
          <a:prstGeom prst="rect">
            <a:avLst/>
          </a:prstGeom>
          <a:noFill/>
        </p:spPr>
        <p:txBody>
          <a:bodyPr wrap="square" rtlCol="0">
            <a:spAutoFit/>
          </a:bodyPr>
          <a:lstStyle/>
          <a:p>
            <a:pPr algn="r"/>
            <a:r>
              <a:rPr lang="en-US" dirty="0" smtClean="0"/>
              <a:t>www.seasonalhurricanepredictions.org</a:t>
            </a:r>
          </a:p>
        </p:txBody>
      </p:sp>
      <p:pic>
        <p:nvPicPr>
          <p:cNvPr id="12" name="12 Imagen"/>
          <p:cNvPicPr>
            <a:picLocks noChangeAspect="1"/>
          </p:cNvPicPr>
          <p:nvPr/>
        </p:nvPicPr>
        <p:blipFill rotWithShape="1">
          <a:blip r:embed="rId6">
            <a:extLst>
              <a:ext uri="{28A0092B-C50C-407E-A947-70E740481C1C}">
                <a14:useLocalDpi xmlns:a14="http://schemas.microsoft.com/office/drawing/2010/main" val="0"/>
              </a:ext>
            </a:extLst>
          </a:blip>
          <a:srcRect b="33002"/>
          <a:stretch/>
        </p:blipFill>
        <p:spPr>
          <a:xfrm>
            <a:off x="6452152" y="1209386"/>
            <a:ext cx="2447709" cy="4530517"/>
          </a:xfrm>
          <a:prstGeom prst="rect">
            <a:avLst/>
          </a:prstGeom>
        </p:spPr>
      </p:pic>
      <p:sp>
        <p:nvSpPr>
          <p:cNvPr id="13" name="TextBox 10"/>
          <p:cNvSpPr txBox="1"/>
          <p:nvPr/>
        </p:nvSpPr>
        <p:spPr>
          <a:xfrm>
            <a:off x="173123" y="5931396"/>
            <a:ext cx="2475130" cy="369332"/>
          </a:xfrm>
          <a:prstGeom prst="rect">
            <a:avLst/>
          </a:prstGeom>
          <a:noFill/>
        </p:spPr>
        <p:txBody>
          <a:bodyPr wrap="square" rtlCol="0">
            <a:spAutoFit/>
          </a:bodyPr>
          <a:lstStyle/>
          <a:p>
            <a:r>
              <a:rPr lang="en-US" dirty="0" smtClean="0"/>
              <a:t>www.project-ukko.net</a:t>
            </a:r>
          </a:p>
        </p:txBody>
      </p:sp>
    </p:spTree>
    <p:extLst>
      <p:ext uri="{BB962C8B-B14F-4D97-AF65-F5344CB8AC3E}">
        <p14:creationId xmlns:p14="http://schemas.microsoft.com/office/powerpoint/2010/main" val="7517905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Profiling a climate services team</a:t>
            </a:r>
            <a:endParaRPr lang="en-US" dirty="0"/>
          </a:p>
        </p:txBody>
      </p:sp>
      <p:graphicFrame>
        <p:nvGraphicFramePr>
          <p:cNvPr id="13" name="12 Diagrama"/>
          <p:cNvGraphicFramePr/>
          <p:nvPr>
            <p:extLst>
              <p:ext uri="{D42A27DB-BD31-4B8C-83A1-F6EECF244321}">
                <p14:modId xmlns:p14="http://schemas.microsoft.com/office/powerpoint/2010/main" val="1599845587"/>
              </p:ext>
            </p:extLst>
          </p:nvPr>
        </p:nvGraphicFramePr>
        <p:xfrm>
          <a:off x="467544" y="933202"/>
          <a:ext cx="8308076" cy="772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13 Rectángulo"/>
          <p:cNvSpPr/>
          <p:nvPr/>
        </p:nvSpPr>
        <p:spPr>
          <a:xfrm>
            <a:off x="472958" y="3630641"/>
            <a:ext cx="1013012" cy="457199"/>
          </a:xfrm>
          <a:prstGeom prst="rect">
            <a:avLst/>
          </a:prstGeom>
          <a:solidFill>
            <a:srgbClr val="FFC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grpSp>
        <p:nvGrpSpPr>
          <p:cNvPr id="15" name="14 Grupo"/>
          <p:cNvGrpSpPr/>
          <p:nvPr/>
        </p:nvGrpSpPr>
        <p:grpSpPr>
          <a:xfrm>
            <a:off x="472958" y="2187064"/>
            <a:ext cx="1013012" cy="1335741"/>
            <a:chOff x="349133" y="1625089"/>
            <a:chExt cx="1013012" cy="1335741"/>
          </a:xfrm>
        </p:grpSpPr>
        <p:sp>
          <p:nvSpPr>
            <p:cNvPr id="16" name="15 Rectángulo"/>
            <p:cNvSpPr/>
            <p:nvPr/>
          </p:nvSpPr>
          <p:spPr>
            <a:xfrm>
              <a:off x="349133" y="1625089"/>
              <a:ext cx="676836" cy="1335741"/>
            </a:xfrm>
            <a:prstGeom prst="rect">
              <a:avLst/>
            </a:prstGeom>
            <a:solidFill>
              <a:schemeClr val="accent4">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2</a:t>
              </a:r>
              <a:endParaRPr lang="en-US" dirty="0">
                <a:solidFill>
                  <a:srgbClr val="000000"/>
                </a:solidFill>
              </a:endParaRPr>
            </a:p>
          </p:txBody>
        </p:sp>
        <p:sp>
          <p:nvSpPr>
            <p:cNvPr id="17" name="16 Rectángulo"/>
            <p:cNvSpPr/>
            <p:nvPr/>
          </p:nvSpPr>
          <p:spPr>
            <a:xfrm>
              <a:off x="1025968" y="1625089"/>
              <a:ext cx="336177" cy="1335741"/>
            </a:xfrm>
            <a:prstGeom prst="rect">
              <a:avLst/>
            </a:pr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grpSp>
      <p:grpSp>
        <p:nvGrpSpPr>
          <p:cNvPr id="18" name="17 Grupo"/>
          <p:cNvGrpSpPr/>
          <p:nvPr/>
        </p:nvGrpSpPr>
        <p:grpSpPr>
          <a:xfrm>
            <a:off x="1607157" y="2187064"/>
            <a:ext cx="1537446" cy="1187824"/>
            <a:chOff x="1483332" y="1625089"/>
            <a:chExt cx="1537446" cy="1187824"/>
          </a:xfrm>
        </p:grpSpPr>
        <p:sp>
          <p:nvSpPr>
            <p:cNvPr id="19" name="18 Rectángulo"/>
            <p:cNvSpPr/>
            <p:nvPr/>
          </p:nvSpPr>
          <p:spPr>
            <a:xfrm>
              <a:off x="1483332" y="1625089"/>
              <a:ext cx="389966" cy="1187824"/>
            </a:xfrm>
            <a:prstGeom prst="rect">
              <a:avLst/>
            </a:prstGeom>
            <a:solidFill>
              <a:schemeClr val="accent4">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sp>
          <p:nvSpPr>
            <p:cNvPr id="20" name="19 Rectángulo"/>
            <p:cNvSpPr/>
            <p:nvPr/>
          </p:nvSpPr>
          <p:spPr>
            <a:xfrm>
              <a:off x="1873298" y="1625089"/>
              <a:ext cx="389966" cy="1187824"/>
            </a:xfrm>
            <a:prstGeom prst="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sp>
          <p:nvSpPr>
            <p:cNvPr id="21" name="20 Rectángulo"/>
            <p:cNvSpPr/>
            <p:nvPr/>
          </p:nvSpPr>
          <p:spPr>
            <a:xfrm>
              <a:off x="2263264" y="1625089"/>
              <a:ext cx="757514" cy="1187824"/>
            </a:xfrm>
            <a:prstGeom prst="rect">
              <a:avLst/>
            </a:pr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2</a:t>
              </a:r>
              <a:endParaRPr lang="en-US" dirty="0">
                <a:solidFill>
                  <a:srgbClr val="000000"/>
                </a:solidFill>
              </a:endParaRPr>
            </a:p>
          </p:txBody>
        </p:sp>
      </p:grpSp>
      <p:grpSp>
        <p:nvGrpSpPr>
          <p:cNvPr id="22" name="21 Grupo"/>
          <p:cNvGrpSpPr/>
          <p:nvPr/>
        </p:nvGrpSpPr>
        <p:grpSpPr>
          <a:xfrm>
            <a:off x="1607157" y="3482724"/>
            <a:ext cx="1537446" cy="605116"/>
            <a:chOff x="1483332" y="2920749"/>
            <a:chExt cx="1537446" cy="605116"/>
          </a:xfrm>
        </p:grpSpPr>
        <p:sp>
          <p:nvSpPr>
            <p:cNvPr id="23" name="22 Rectángulo"/>
            <p:cNvSpPr/>
            <p:nvPr/>
          </p:nvSpPr>
          <p:spPr>
            <a:xfrm>
              <a:off x="1483332" y="2920749"/>
              <a:ext cx="779932" cy="605116"/>
            </a:xfrm>
            <a:prstGeom prst="rect">
              <a:avLst/>
            </a:prstGeom>
            <a:solidFill>
              <a:srgbClr val="FFC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sp>
          <p:nvSpPr>
            <p:cNvPr id="24" name="23 Rectángulo"/>
            <p:cNvSpPr/>
            <p:nvPr/>
          </p:nvSpPr>
          <p:spPr>
            <a:xfrm>
              <a:off x="2263264" y="2920749"/>
              <a:ext cx="757514" cy="605116"/>
            </a:xfrm>
            <a:prstGeom prst="rect">
              <a:avLst/>
            </a:prstGeom>
            <a:solidFill>
              <a:srgbClr val="0099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grpSp>
      <p:sp>
        <p:nvSpPr>
          <p:cNvPr id="25" name="24 Rectángulo"/>
          <p:cNvSpPr/>
          <p:nvPr/>
        </p:nvSpPr>
        <p:spPr>
          <a:xfrm>
            <a:off x="2052715" y="4111110"/>
            <a:ext cx="646331" cy="369332"/>
          </a:xfrm>
          <a:prstGeom prst="rect">
            <a:avLst/>
          </a:prstGeom>
        </p:spPr>
        <p:txBody>
          <a:bodyPr wrap="none">
            <a:spAutoFit/>
          </a:bodyPr>
          <a:lstStyle/>
          <a:p>
            <a:r>
              <a:rPr lang="en-US" dirty="0" smtClean="0"/>
              <a:t>33%</a:t>
            </a:r>
            <a:endParaRPr lang="en-US" dirty="0"/>
          </a:p>
        </p:txBody>
      </p:sp>
      <p:sp>
        <p:nvSpPr>
          <p:cNvPr id="26" name="25 Rectángulo"/>
          <p:cNvSpPr/>
          <p:nvPr/>
        </p:nvSpPr>
        <p:spPr>
          <a:xfrm>
            <a:off x="2052715" y="1815584"/>
            <a:ext cx="646331" cy="369332"/>
          </a:xfrm>
          <a:prstGeom prst="rect">
            <a:avLst/>
          </a:prstGeom>
        </p:spPr>
        <p:txBody>
          <a:bodyPr wrap="none">
            <a:spAutoFit/>
          </a:bodyPr>
          <a:lstStyle/>
          <a:p>
            <a:r>
              <a:rPr lang="en-US" dirty="0" smtClean="0"/>
              <a:t>67%</a:t>
            </a:r>
            <a:endParaRPr lang="en-US" dirty="0"/>
          </a:p>
        </p:txBody>
      </p:sp>
      <p:sp>
        <p:nvSpPr>
          <p:cNvPr id="27" name="26 Rectángulo"/>
          <p:cNvSpPr/>
          <p:nvPr/>
        </p:nvSpPr>
        <p:spPr>
          <a:xfrm>
            <a:off x="656299" y="1815584"/>
            <a:ext cx="646331" cy="369332"/>
          </a:xfrm>
          <a:prstGeom prst="rect">
            <a:avLst/>
          </a:prstGeom>
        </p:spPr>
        <p:txBody>
          <a:bodyPr wrap="none">
            <a:spAutoFit/>
          </a:bodyPr>
          <a:lstStyle/>
          <a:p>
            <a:r>
              <a:rPr lang="en-US" dirty="0" smtClean="0"/>
              <a:t>75%</a:t>
            </a:r>
            <a:endParaRPr lang="en-US" dirty="0"/>
          </a:p>
        </p:txBody>
      </p:sp>
      <p:grpSp>
        <p:nvGrpSpPr>
          <p:cNvPr id="28" name="27 Grupo"/>
          <p:cNvGrpSpPr/>
          <p:nvPr/>
        </p:nvGrpSpPr>
        <p:grpSpPr>
          <a:xfrm>
            <a:off x="3254773" y="3367174"/>
            <a:ext cx="2554942" cy="720666"/>
            <a:chOff x="3130948" y="2805199"/>
            <a:chExt cx="2554942" cy="720666"/>
          </a:xfrm>
        </p:grpSpPr>
        <p:sp>
          <p:nvSpPr>
            <p:cNvPr id="29" name="28 Rectángulo"/>
            <p:cNvSpPr/>
            <p:nvPr/>
          </p:nvSpPr>
          <p:spPr>
            <a:xfrm>
              <a:off x="3130948" y="2805199"/>
              <a:ext cx="654424" cy="720666"/>
            </a:xfrm>
            <a:prstGeom prst="rect">
              <a:avLst/>
            </a:prstGeom>
            <a:solidFill>
              <a:srgbClr val="FFC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sp>
          <p:nvSpPr>
            <p:cNvPr id="30" name="29 Rectángulo"/>
            <p:cNvSpPr/>
            <p:nvPr/>
          </p:nvSpPr>
          <p:spPr>
            <a:xfrm>
              <a:off x="5031466" y="2805199"/>
              <a:ext cx="654424" cy="720666"/>
            </a:xfrm>
            <a:prstGeom prst="rect">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sp>
          <p:nvSpPr>
            <p:cNvPr id="31" name="30 Rectángulo"/>
            <p:cNvSpPr/>
            <p:nvPr/>
          </p:nvSpPr>
          <p:spPr>
            <a:xfrm>
              <a:off x="3785372" y="2805199"/>
              <a:ext cx="1246094" cy="720666"/>
            </a:xfrm>
            <a:prstGeom prst="rect">
              <a:avLst/>
            </a:prstGeom>
            <a:solidFill>
              <a:srgbClr val="0099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2</a:t>
              </a:r>
              <a:endParaRPr lang="en-US" dirty="0">
                <a:solidFill>
                  <a:srgbClr val="000000"/>
                </a:solidFill>
              </a:endParaRPr>
            </a:p>
          </p:txBody>
        </p:sp>
      </p:grpSp>
      <p:grpSp>
        <p:nvGrpSpPr>
          <p:cNvPr id="32" name="31 Grupo"/>
          <p:cNvGrpSpPr/>
          <p:nvPr/>
        </p:nvGrpSpPr>
        <p:grpSpPr>
          <a:xfrm>
            <a:off x="3254773" y="2187064"/>
            <a:ext cx="2554942" cy="1066800"/>
            <a:chOff x="3130948" y="1625089"/>
            <a:chExt cx="2554942" cy="1066800"/>
          </a:xfrm>
        </p:grpSpPr>
        <p:sp>
          <p:nvSpPr>
            <p:cNvPr id="33" name="32 Rectángulo"/>
            <p:cNvSpPr/>
            <p:nvPr/>
          </p:nvSpPr>
          <p:spPr>
            <a:xfrm>
              <a:off x="3130948" y="1625089"/>
              <a:ext cx="439272" cy="1066800"/>
            </a:xfrm>
            <a:prstGeom prst="rect">
              <a:avLst/>
            </a:prstGeom>
            <a:solidFill>
              <a:schemeClr val="accent4">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sp>
          <p:nvSpPr>
            <p:cNvPr id="34" name="33 Rectángulo"/>
            <p:cNvSpPr/>
            <p:nvPr/>
          </p:nvSpPr>
          <p:spPr>
            <a:xfrm>
              <a:off x="3570220" y="1625089"/>
              <a:ext cx="439272" cy="1066800"/>
            </a:xfrm>
            <a:prstGeom prst="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sp>
          <p:nvSpPr>
            <p:cNvPr id="35" name="34 Rectángulo"/>
            <p:cNvSpPr/>
            <p:nvPr/>
          </p:nvSpPr>
          <p:spPr>
            <a:xfrm>
              <a:off x="4009488" y="1625089"/>
              <a:ext cx="1676402" cy="1066800"/>
            </a:xfrm>
            <a:prstGeom prst="rect">
              <a:avLst/>
            </a:pr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4</a:t>
              </a:r>
              <a:endParaRPr lang="en-US" dirty="0">
                <a:solidFill>
                  <a:srgbClr val="000000"/>
                </a:solidFill>
              </a:endParaRPr>
            </a:p>
          </p:txBody>
        </p:sp>
      </p:grpSp>
      <p:sp>
        <p:nvSpPr>
          <p:cNvPr id="36" name="35 Rectángulo"/>
          <p:cNvSpPr/>
          <p:nvPr/>
        </p:nvSpPr>
        <p:spPr>
          <a:xfrm>
            <a:off x="4209079" y="4111110"/>
            <a:ext cx="646331" cy="369332"/>
          </a:xfrm>
          <a:prstGeom prst="rect">
            <a:avLst/>
          </a:prstGeom>
        </p:spPr>
        <p:txBody>
          <a:bodyPr wrap="none">
            <a:spAutoFit/>
          </a:bodyPr>
          <a:lstStyle/>
          <a:p>
            <a:r>
              <a:rPr lang="en-US" dirty="0" smtClean="0"/>
              <a:t>40%</a:t>
            </a:r>
            <a:endParaRPr lang="en-US" dirty="0"/>
          </a:p>
        </p:txBody>
      </p:sp>
      <p:sp>
        <p:nvSpPr>
          <p:cNvPr id="37" name="36 Rectángulo"/>
          <p:cNvSpPr/>
          <p:nvPr/>
        </p:nvSpPr>
        <p:spPr>
          <a:xfrm>
            <a:off x="7120721" y="4111110"/>
            <a:ext cx="646331" cy="369332"/>
          </a:xfrm>
          <a:prstGeom prst="rect">
            <a:avLst/>
          </a:prstGeom>
        </p:spPr>
        <p:txBody>
          <a:bodyPr wrap="none">
            <a:spAutoFit/>
          </a:bodyPr>
          <a:lstStyle/>
          <a:p>
            <a:r>
              <a:rPr lang="en-US" dirty="0" smtClean="0"/>
              <a:t>50%</a:t>
            </a:r>
            <a:endParaRPr lang="en-US" dirty="0"/>
          </a:p>
        </p:txBody>
      </p:sp>
      <p:sp>
        <p:nvSpPr>
          <p:cNvPr id="38" name="37 Rectángulo"/>
          <p:cNvSpPr/>
          <p:nvPr/>
        </p:nvSpPr>
        <p:spPr>
          <a:xfrm>
            <a:off x="4209079" y="1815584"/>
            <a:ext cx="646331" cy="369332"/>
          </a:xfrm>
          <a:prstGeom prst="rect">
            <a:avLst/>
          </a:prstGeom>
        </p:spPr>
        <p:txBody>
          <a:bodyPr wrap="none">
            <a:spAutoFit/>
          </a:bodyPr>
          <a:lstStyle/>
          <a:p>
            <a:r>
              <a:rPr lang="en-US" dirty="0" smtClean="0"/>
              <a:t>60%</a:t>
            </a:r>
            <a:endParaRPr lang="en-US" dirty="0"/>
          </a:p>
        </p:txBody>
      </p:sp>
      <p:sp>
        <p:nvSpPr>
          <p:cNvPr id="39" name="38 Rectángulo"/>
          <p:cNvSpPr/>
          <p:nvPr/>
        </p:nvSpPr>
        <p:spPr>
          <a:xfrm>
            <a:off x="7116181" y="1815584"/>
            <a:ext cx="646331" cy="369332"/>
          </a:xfrm>
          <a:prstGeom prst="rect">
            <a:avLst/>
          </a:prstGeom>
        </p:spPr>
        <p:txBody>
          <a:bodyPr wrap="none">
            <a:spAutoFit/>
          </a:bodyPr>
          <a:lstStyle/>
          <a:p>
            <a:r>
              <a:rPr lang="en-US" dirty="0" smtClean="0"/>
              <a:t>50%</a:t>
            </a:r>
            <a:endParaRPr lang="en-US" dirty="0"/>
          </a:p>
        </p:txBody>
      </p:sp>
      <p:grpSp>
        <p:nvGrpSpPr>
          <p:cNvPr id="40" name="39 Grupo"/>
          <p:cNvGrpSpPr/>
          <p:nvPr/>
        </p:nvGrpSpPr>
        <p:grpSpPr>
          <a:xfrm>
            <a:off x="5915404" y="3185885"/>
            <a:ext cx="3056965" cy="901955"/>
            <a:chOff x="5791579" y="2623910"/>
            <a:chExt cx="3056965" cy="901955"/>
          </a:xfrm>
        </p:grpSpPr>
        <p:sp>
          <p:nvSpPr>
            <p:cNvPr id="41" name="40 Rectángulo"/>
            <p:cNvSpPr/>
            <p:nvPr/>
          </p:nvSpPr>
          <p:spPr>
            <a:xfrm>
              <a:off x="5791579" y="2623910"/>
              <a:ext cx="510987" cy="901955"/>
            </a:xfrm>
            <a:prstGeom prst="rect">
              <a:avLst/>
            </a:prstGeom>
            <a:solidFill>
              <a:srgbClr val="FFC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sp>
          <p:nvSpPr>
            <p:cNvPr id="42" name="41 Rectángulo"/>
            <p:cNvSpPr/>
            <p:nvPr/>
          </p:nvSpPr>
          <p:spPr>
            <a:xfrm>
              <a:off x="7324543" y="2623910"/>
              <a:ext cx="506507" cy="901955"/>
            </a:xfrm>
            <a:prstGeom prst="rect">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sp>
          <p:nvSpPr>
            <p:cNvPr id="43" name="42 Rectángulo"/>
            <p:cNvSpPr/>
            <p:nvPr/>
          </p:nvSpPr>
          <p:spPr>
            <a:xfrm>
              <a:off x="6300267" y="2623910"/>
              <a:ext cx="1021977" cy="901955"/>
            </a:xfrm>
            <a:prstGeom prst="rect">
              <a:avLst/>
            </a:prstGeom>
            <a:solidFill>
              <a:srgbClr val="0099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2</a:t>
              </a:r>
              <a:endParaRPr lang="en-US" dirty="0">
                <a:solidFill>
                  <a:srgbClr val="000000"/>
                </a:solidFill>
              </a:endParaRPr>
            </a:p>
          </p:txBody>
        </p:sp>
        <p:sp>
          <p:nvSpPr>
            <p:cNvPr id="44" name="43 Rectángulo"/>
            <p:cNvSpPr/>
            <p:nvPr/>
          </p:nvSpPr>
          <p:spPr>
            <a:xfrm>
              <a:off x="7831050" y="2623910"/>
              <a:ext cx="1017494" cy="901955"/>
            </a:xfrm>
            <a:prstGeom prst="rect">
              <a:avLst/>
            </a:prstGeom>
            <a:solidFill>
              <a:srgbClr val="0080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2</a:t>
              </a:r>
              <a:endParaRPr lang="en-US" dirty="0">
                <a:solidFill>
                  <a:srgbClr val="000000"/>
                </a:solidFill>
              </a:endParaRPr>
            </a:p>
          </p:txBody>
        </p:sp>
      </p:grpSp>
      <p:grpSp>
        <p:nvGrpSpPr>
          <p:cNvPr id="45" name="44 Grupo"/>
          <p:cNvGrpSpPr/>
          <p:nvPr/>
        </p:nvGrpSpPr>
        <p:grpSpPr>
          <a:xfrm>
            <a:off x="5917587" y="2187064"/>
            <a:ext cx="3043519" cy="901955"/>
            <a:chOff x="5793762" y="1625089"/>
            <a:chExt cx="3043519" cy="901955"/>
          </a:xfrm>
        </p:grpSpPr>
        <p:sp>
          <p:nvSpPr>
            <p:cNvPr id="46" name="45 Rectángulo"/>
            <p:cNvSpPr/>
            <p:nvPr/>
          </p:nvSpPr>
          <p:spPr>
            <a:xfrm>
              <a:off x="5793762" y="1625089"/>
              <a:ext cx="510987" cy="901955"/>
            </a:xfrm>
            <a:prstGeom prst="rect">
              <a:avLst/>
            </a:prstGeom>
            <a:solidFill>
              <a:schemeClr val="accent4">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sp>
          <p:nvSpPr>
            <p:cNvPr id="47" name="46 Rectángulo"/>
            <p:cNvSpPr/>
            <p:nvPr/>
          </p:nvSpPr>
          <p:spPr>
            <a:xfrm>
              <a:off x="6304749" y="1625089"/>
              <a:ext cx="506507" cy="901955"/>
            </a:xfrm>
            <a:prstGeom prst="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sp>
          <p:nvSpPr>
            <p:cNvPr id="48" name="47 Rectángulo"/>
            <p:cNvSpPr/>
            <p:nvPr/>
          </p:nvSpPr>
          <p:spPr>
            <a:xfrm>
              <a:off x="6811256" y="1625089"/>
              <a:ext cx="2026025" cy="901955"/>
            </a:xfrm>
            <a:prstGeom prst="rect">
              <a:avLst/>
            </a:pr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4</a:t>
              </a:r>
              <a:endParaRPr lang="en-US" dirty="0">
                <a:solidFill>
                  <a:srgbClr val="000000"/>
                </a:solidFill>
              </a:endParaRPr>
            </a:p>
          </p:txBody>
        </p:sp>
      </p:grpSp>
      <p:grpSp>
        <p:nvGrpSpPr>
          <p:cNvPr id="5" name="4 Grupo"/>
          <p:cNvGrpSpPr/>
          <p:nvPr/>
        </p:nvGrpSpPr>
        <p:grpSpPr>
          <a:xfrm>
            <a:off x="259299" y="6045798"/>
            <a:ext cx="8614644" cy="658800"/>
            <a:chOff x="429926" y="6045798"/>
            <a:chExt cx="8614644" cy="658800"/>
          </a:xfrm>
        </p:grpSpPr>
        <p:sp>
          <p:nvSpPr>
            <p:cNvPr id="49" name="48 Rectángulo"/>
            <p:cNvSpPr/>
            <p:nvPr/>
          </p:nvSpPr>
          <p:spPr>
            <a:xfrm>
              <a:off x="3991332" y="6045798"/>
              <a:ext cx="1185313" cy="658800"/>
            </a:xfrm>
            <a:prstGeom prst="rect">
              <a:avLst/>
            </a:prstGeom>
            <a:solidFill>
              <a:srgbClr val="FFC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Manager</a:t>
              </a:r>
              <a:endParaRPr lang="en-US" sz="1400" dirty="0">
                <a:solidFill>
                  <a:srgbClr val="000000"/>
                </a:solidFill>
              </a:endParaRPr>
            </a:p>
          </p:txBody>
        </p:sp>
        <p:sp>
          <p:nvSpPr>
            <p:cNvPr id="50" name="49 Rectángulo"/>
            <p:cNvSpPr/>
            <p:nvPr/>
          </p:nvSpPr>
          <p:spPr>
            <a:xfrm>
              <a:off x="5176635" y="6045798"/>
              <a:ext cx="1505191" cy="658800"/>
            </a:xfrm>
            <a:prstGeom prst="rect">
              <a:avLst/>
            </a:prstGeom>
            <a:solidFill>
              <a:srgbClr val="0099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1"/>
                  </a:solidFill>
                </a:rPr>
                <a:t>Communication specialist</a:t>
              </a:r>
              <a:endParaRPr lang="en-US" sz="1400" dirty="0">
                <a:solidFill>
                  <a:schemeClr val="accent1"/>
                </a:solidFill>
              </a:endParaRPr>
            </a:p>
          </p:txBody>
        </p:sp>
        <p:sp>
          <p:nvSpPr>
            <p:cNvPr id="51" name="50 Rectángulo"/>
            <p:cNvSpPr/>
            <p:nvPr/>
          </p:nvSpPr>
          <p:spPr>
            <a:xfrm>
              <a:off x="6673930" y="6045798"/>
              <a:ext cx="1185313" cy="658800"/>
            </a:xfrm>
            <a:prstGeom prst="rect">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Social scientist</a:t>
              </a:r>
              <a:endParaRPr lang="en-US" sz="1400" dirty="0">
                <a:solidFill>
                  <a:srgbClr val="000000"/>
                </a:solidFill>
              </a:endParaRPr>
            </a:p>
          </p:txBody>
        </p:sp>
        <p:sp>
          <p:nvSpPr>
            <p:cNvPr id="52" name="51 Rectángulo"/>
            <p:cNvSpPr/>
            <p:nvPr/>
          </p:nvSpPr>
          <p:spPr>
            <a:xfrm>
              <a:off x="7859257" y="6045798"/>
              <a:ext cx="1185313" cy="658800"/>
            </a:xfrm>
            <a:prstGeom prst="rect">
              <a:avLst/>
            </a:prstGeom>
            <a:solidFill>
              <a:srgbClr val="0080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accent1"/>
                  </a:solidFill>
                </a:rPr>
                <a:t>Visualisation</a:t>
              </a:r>
              <a:r>
                <a:rPr lang="en-US" sz="1400" dirty="0" smtClean="0">
                  <a:solidFill>
                    <a:schemeClr val="accent1"/>
                  </a:solidFill>
                </a:rPr>
                <a:t> team</a:t>
              </a:r>
              <a:endParaRPr lang="en-US" sz="1400" dirty="0">
                <a:solidFill>
                  <a:schemeClr val="accent1"/>
                </a:solidFill>
              </a:endParaRPr>
            </a:p>
          </p:txBody>
        </p:sp>
        <p:sp>
          <p:nvSpPr>
            <p:cNvPr id="53" name="52 Rectángulo"/>
            <p:cNvSpPr/>
            <p:nvPr/>
          </p:nvSpPr>
          <p:spPr>
            <a:xfrm>
              <a:off x="429926" y="6045798"/>
              <a:ext cx="1185313" cy="658800"/>
            </a:xfrm>
            <a:prstGeom prst="rect">
              <a:avLst/>
            </a:prstGeom>
            <a:solidFill>
              <a:schemeClr val="accent4">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PhD</a:t>
              </a:r>
              <a:endParaRPr lang="en-US" sz="1400" dirty="0">
                <a:solidFill>
                  <a:srgbClr val="000000"/>
                </a:solidFill>
              </a:endParaRPr>
            </a:p>
          </p:txBody>
        </p:sp>
        <p:sp>
          <p:nvSpPr>
            <p:cNvPr id="54" name="53 Rectángulo"/>
            <p:cNvSpPr/>
            <p:nvPr/>
          </p:nvSpPr>
          <p:spPr>
            <a:xfrm>
              <a:off x="1615239" y="6045798"/>
              <a:ext cx="1185313" cy="658800"/>
            </a:xfrm>
            <a:prstGeom prst="rect">
              <a:avLst/>
            </a:pr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Post-Doc</a:t>
              </a:r>
              <a:endParaRPr lang="en-US" sz="1400" dirty="0">
                <a:solidFill>
                  <a:srgbClr val="000000"/>
                </a:solidFill>
              </a:endParaRPr>
            </a:p>
          </p:txBody>
        </p:sp>
        <p:sp>
          <p:nvSpPr>
            <p:cNvPr id="55" name="54 Rectángulo"/>
            <p:cNvSpPr/>
            <p:nvPr/>
          </p:nvSpPr>
          <p:spPr>
            <a:xfrm>
              <a:off x="2800551" y="6045798"/>
              <a:ext cx="1185313" cy="658800"/>
            </a:xfrm>
            <a:prstGeom prst="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1"/>
                  </a:solidFill>
                </a:rPr>
                <a:t>Technical expert</a:t>
              </a:r>
              <a:endParaRPr lang="en-US" sz="1400" dirty="0">
                <a:solidFill>
                  <a:schemeClr val="accent1"/>
                </a:solidFill>
              </a:endParaRPr>
            </a:p>
          </p:txBody>
        </p:sp>
      </p:grpSp>
      <p:sp>
        <p:nvSpPr>
          <p:cNvPr id="56" name="55 Rectángulo"/>
          <p:cNvSpPr/>
          <p:nvPr/>
        </p:nvSpPr>
        <p:spPr>
          <a:xfrm>
            <a:off x="656299" y="4111110"/>
            <a:ext cx="646331" cy="369332"/>
          </a:xfrm>
          <a:prstGeom prst="rect">
            <a:avLst/>
          </a:prstGeom>
        </p:spPr>
        <p:txBody>
          <a:bodyPr wrap="none">
            <a:spAutoFit/>
          </a:bodyPr>
          <a:lstStyle/>
          <a:p>
            <a:r>
              <a:rPr lang="en-US" dirty="0" smtClean="0"/>
              <a:t>25%</a:t>
            </a:r>
            <a:endParaRPr lang="en-US" dirty="0"/>
          </a:p>
        </p:txBody>
      </p:sp>
      <p:sp>
        <p:nvSpPr>
          <p:cNvPr id="57" name="56 Rectángulo"/>
          <p:cNvSpPr/>
          <p:nvPr/>
        </p:nvSpPr>
        <p:spPr>
          <a:xfrm rot="16200000">
            <a:off x="-450792" y="2568002"/>
            <a:ext cx="1326004" cy="369332"/>
          </a:xfrm>
          <a:prstGeom prst="rect">
            <a:avLst/>
          </a:prstGeom>
        </p:spPr>
        <p:txBody>
          <a:bodyPr wrap="none">
            <a:spAutoFit/>
          </a:bodyPr>
          <a:lstStyle/>
          <a:p>
            <a:r>
              <a:rPr lang="en-US" dirty="0" smtClean="0">
                <a:solidFill>
                  <a:schemeClr val="accent5"/>
                </a:solidFill>
                <a:latin typeface="Arial Black" panose="020B0A04020102020204" pitchFamily="34" charset="0"/>
              </a:rPr>
              <a:t>SCIENCE</a:t>
            </a:r>
            <a:endParaRPr lang="en-US" dirty="0">
              <a:solidFill>
                <a:schemeClr val="accent5"/>
              </a:solidFill>
              <a:latin typeface="Arial Black" panose="020B0A04020102020204" pitchFamily="34" charset="0"/>
            </a:endParaRPr>
          </a:p>
        </p:txBody>
      </p:sp>
      <p:sp>
        <p:nvSpPr>
          <p:cNvPr id="58" name="57 Rectángulo"/>
          <p:cNvSpPr/>
          <p:nvPr/>
        </p:nvSpPr>
        <p:spPr>
          <a:xfrm rot="16200000">
            <a:off x="-143015" y="3649747"/>
            <a:ext cx="710451" cy="369332"/>
          </a:xfrm>
          <a:prstGeom prst="rect">
            <a:avLst/>
          </a:prstGeom>
        </p:spPr>
        <p:txBody>
          <a:bodyPr wrap="none">
            <a:spAutoFit/>
          </a:bodyPr>
          <a:lstStyle/>
          <a:p>
            <a:r>
              <a:rPr lang="en-US" dirty="0" smtClean="0">
                <a:solidFill>
                  <a:srgbClr val="009900"/>
                </a:solidFill>
                <a:latin typeface="Arial Black" panose="020B0A04020102020204" pitchFamily="34" charset="0"/>
              </a:rPr>
              <a:t>KTT</a:t>
            </a:r>
            <a:endParaRPr lang="en-US" dirty="0">
              <a:solidFill>
                <a:srgbClr val="009900"/>
              </a:solidFill>
              <a:latin typeface="Arial Black" panose="020B0A04020102020204" pitchFamily="34" charset="0"/>
            </a:endParaRPr>
          </a:p>
        </p:txBody>
      </p:sp>
      <p:sp>
        <p:nvSpPr>
          <p:cNvPr id="59" name="58 CuadroTexto"/>
          <p:cNvSpPr txBox="1"/>
          <p:nvPr/>
        </p:nvSpPr>
        <p:spPr>
          <a:xfrm>
            <a:off x="1607157" y="4688563"/>
            <a:ext cx="7536843" cy="923330"/>
          </a:xfrm>
          <a:prstGeom prst="rect">
            <a:avLst/>
          </a:prstGeom>
          <a:noFill/>
        </p:spPr>
        <p:txBody>
          <a:bodyPr wrap="square" rtlCol="0">
            <a:spAutoFit/>
          </a:bodyPr>
          <a:lstStyle>
            <a:defPPr>
              <a:defRPr lang="en-US"/>
            </a:defPPr>
            <a:lvl1pPr marL="285750" indent="-285750">
              <a:buFont typeface="Arial" panose="020B0604020202020204" pitchFamily="34" charset="0"/>
              <a:buChar char="•"/>
            </a:lvl1pPr>
          </a:lstStyle>
          <a:p>
            <a:r>
              <a:rPr lang="en-US" dirty="0"/>
              <a:t>Designer feedback on data </a:t>
            </a:r>
            <a:r>
              <a:rPr lang="en-US" dirty="0" err="1"/>
              <a:t>visualisation</a:t>
            </a:r>
            <a:r>
              <a:rPr lang="en-US" dirty="0"/>
              <a:t> (figures, color scales, </a:t>
            </a:r>
            <a:r>
              <a:rPr lang="en-US" dirty="0" err="1"/>
              <a:t>etc</a:t>
            </a:r>
            <a:r>
              <a:rPr lang="en-US" dirty="0" smtClean="0"/>
              <a:t>)</a:t>
            </a:r>
          </a:p>
          <a:p>
            <a:r>
              <a:rPr lang="en-US" dirty="0" smtClean="0"/>
              <a:t>Development of advanced data </a:t>
            </a:r>
            <a:r>
              <a:rPr lang="en-US" dirty="0" err="1" smtClean="0"/>
              <a:t>visualisation</a:t>
            </a:r>
            <a:r>
              <a:rPr lang="en-US" dirty="0" smtClean="0"/>
              <a:t> platforms</a:t>
            </a:r>
          </a:p>
          <a:p>
            <a:r>
              <a:rPr lang="en-US" dirty="0" smtClean="0"/>
              <a:t>User interface evaluations (e.g. eye tracking)</a:t>
            </a:r>
          </a:p>
        </p:txBody>
      </p:sp>
      <p:sp>
        <p:nvSpPr>
          <p:cNvPr id="3" name="2 Rectángulo"/>
          <p:cNvSpPr/>
          <p:nvPr/>
        </p:nvSpPr>
        <p:spPr>
          <a:xfrm>
            <a:off x="396877" y="2187064"/>
            <a:ext cx="5412838" cy="192404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686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0" y="5819887"/>
            <a:ext cx="9144000" cy="103811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396876" y="141100"/>
            <a:ext cx="6191348" cy="680868"/>
          </a:xfrm>
        </p:spPr>
        <p:txBody>
          <a:bodyPr/>
          <a:lstStyle/>
          <a:p>
            <a:r>
              <a:rPr lang="en-US" sz="2400" kern="1200" dirty="0" smtClean="0">
                <a:solidFill>
                  <a:prstClr val="white"/>
                </a:solidFill>
                <a:ea typeface="+mn-ea"/>
                <a:cs typeface="+mn-cs"/>
              </a:rPr>
              <a:t>Conclusions</a:t>
            </a:r>
            <a:endParaRPr lang="en-US" dirty="0"/>
          </a:p>
        </p:txBody>
      </p:sp>
      <p:grpSp>
        <p:nvGrpSpPr>
          <p:cNvPr id="3" name="2 Grupo"/>
          <p:cNvGrpSpPr/>
          <p:nvPr/>
        </p:nvGrpSpPr>
        <p:grpSpPr>
          <a:xfrm>
            <a:off x="92939" y="3183335"/>
            <a:ext cx="8733758" cy="2482377"/>
            <a:chOff x="160200" y="860618"/>
            <a:chExt cx="8733758" cy="2482377"/>
          </a:xfrm>
        </p:grpSpPr>
        <p:graphicFrame>
          <p:nvGraphicFramePr>
            <p:cNvPr id="14" name="13 Diagrama"/>
            <p:cNvGraphicFramePr/>
            <p:nvPr>
              <p:extLst>
                <p:ext uri="{D42A27DB-BD31-4B8C-83A1-F6EECF244321}">
                  <p14:modId xmlns:p14="http://schemas.microsoft.com/office/powerpoint/2010/main" val="2712353140"/>
                </p:ext>
              </p:extLst>
            </p:nvPr>
          </p:nvGraphicFramePr>
          <p:xfrm>
            <a:off x="585882" y="1664746"/>
            <a:ext cx="8308076" cy="772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1 Grupo"/>
            <p:cNvGrpSpPr/>
            <p:nvPr/>
          </p:nvGrpSpPr>
          <p:grpSpPr>
            <a:xfrm rot="10800000">
              <a:off x="160200" y="2570167"/>
              <a:ext cx="8305641" cy="772828"/>
              <a:chOff x="396876" y="2376523"/>
              <a:chExt cx="8305641" cy="772828"/>
            </a:xfrm>
          </p:grpSpPr>
          <p:sp>
            <p:nvSpPr>
              <p:cNvPr id="8" name="7 Forma libre"/>
              <p:cNvSpPr/>
              <p:nvPr/>
            </p:nvSpPr>
            <p:spPr>
              <a:xfrm>
                <a:off x="396876" y="2376523"/>
                <a:ext cx="2965431" cy="772828"/>
              </a:xfrm>
              <a:custGeom>
                <a:avLst/>
                <a:gdLst>
                  <a:gd name="connsiteX0" fmla="*/ 0 w 2965431"/>
                  <a:gd name="connsiteY0" fmla="*/ 0 h 772828"/>
                  <a:gd name="connsiteX1" fmla="*/ 2579017 w 2965431"/>
                  <a:gd name="connsiteY1" fmla="*/ 0 h 772828"/>
                  <a:gd name="connsiteX2" fmla="*/ 2965431 w 2965431"/>
                  <a:gd name="connsiteY2" fmla="*/ 386414 h 772828"/>
                  <a:gd name="connsiteX3" fmla="*/ 2579017 w 2965431"/>
                  <a:gd name="connsiteY3" fmla="*/ 772828 h 772828"/>
                  <a:gd name="connsiteX4" fmla="*/ 0 w 2965431"/>
                  <a:gd name="connsiteY4" fmla="*/ 772828 h 772828"/>
                  <a:gd name="connsiteX5" fmla="*/ 386414 w 2965431"/>
                  <a:gd name="connsiteY5" fmla="*/ 386414 h 772828"/>
                  <a:gd name="connsiteX6" fmla="*/ 0 w 2965431"/>
                  <a:gd name="connsiteY6" fmla="*/ 0 h 77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5431" h="772828">
                    <a:moveTo>
                      <a:pt x="0" y="0"/>
                    </a:moveTo>
                    <a:lnTo>
                      <a:pt x="2579017" y="0"/>
                    </a:lnTo>
                    <a:lnTo>
                      <a:pt x="2965431" y="386414"/>
                    </a:lnTo>
                    <a:lnTo>
                      <a:pt x="2579017" y="772828"/>
                    </a:lnTo>
                    <a:lnTo>
                      <a:pt x="0" y="772828"/>
                    </a:lnTo>
                    <a:lnTo>
                      <a:pt x="386414" y="38641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58423" tIns="24003" rIns="410417" bIns="24003" numCol="1" spcCol="1270" anchor="ctr" anchorCtr="0">
                <a:noAutofit/>
              </a:bodyPr>
              <a:lstStyle/>
              <a:p>
                <a:pPr lvl="0" algn="ctr" defTabSz="800100">
                  <a:lnSpc>
                    <a:spcPct val="90000"/>
                  </a:lnSpc>
                  <a:spcBef>
                    <a:spcPct val="0"/>
                  </a:spcBef>
                  <a:spcAft>
                    <a:spcPct val="35000"/>
                  </a:spcAft>
                </a:pPr>
                <a:endParaRPr lang="en-US" sz="1800" b="1" kern="1200" dirty="0"/>
              </a:p>
            </p:txBody>
          </p:sp>
          <p:sp>
            <p:nvSpPr>
              <p:cNvPr id="9" name="8 Forma libre"/>
              <p:cNvSpPr/>
              <p:nvPr/>
            </p:nvSpPr>
            <p:spPr>
              <a:xfrm>
                <a:off x="3068198" y="2376523"/>
                <a:ext cx="2965431" cy="772828"/>
              </a:xfrm>
              <a:custGeom>
                <a:avLst/>
                <a:gdLst>
                  <a:gd name="connsiteX0" fmla="*/ 0 w 2965431"/>
                  <a:gd name="connsiteY0" fmla="*/ 0 h 772828"/>
                  <a:gd name="connsiteX1" fmla="*/ 2579017 w 2965431"/>
                  <a:gd name="connsiteY1" fmla="*/ 0 h 772828"/>
                  <a:gd name="connsiteX2" fmla="*/ 2965431 w 2965431"/>
                  <a:gd name="connsiteY2" fmla="*/ 386414 h 772828"/>
                  <a:gd name="connsiteX3" fmla="*/ 2579017 w 2965431"/>
                  <a:gd name="connsiteY3" fmla="*/ 772828 h 772828"/>
                  <a:gd name="connsiteX4" fmla="*/ 0 w 2965431"/>
                  <a:gd name="connsiteY4" fmla="*/ 772828 h 772828"/>
                  <a:gd name="connsiteX5" fmla="*/ 386414 w 2965431"/>
                  <a:gd name="connsiteY5" fmla="*/ 386414 h 772828"/>
                  <a:gd name="connsiteX6" fmla="*/ 0 w 2965431"/>
                  <a:gd name="connsiteY6" fmla="*/ 0 h 77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5431" h="772828">
                    <a:moveTo>
                      <a:pt x="0" y="0"/>
                    </a:moveTo>
                    <a:lnTo>
                      <a:pt x="2579017" y="0"/>
                    </a:lnTo>
                    <a:lnTo>
                      <a:pt x="2965431" y="386414"/>
                    </a:lnTo>
                    <a:lnTo>
                      <a:pt x="2579017" y="772828"/>
                    </a:lnTo>
                    <a:lnTo>
                      <a:pt x="0" y="772828"/>
                    </a:lnTo>
                    <a:lnTo>
                      <a:pt x="386414" y="38641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58423" tIns="24003" rIns="410417" bIns="24003" numCol="1" spcCol="1270" anchor="ctr" anchorCtr="0">
                <a:noAutofit/>
              </a:bodyPr>
              <a:lstStyle/>
              <a:p>
                <a:pPr lvl="0" algn="ctr" defTabSz="800100">
                  <a:lnSpc>
                    <a:spcPct val="90000"/>
                  </a:lnSpc>
                  <a:spcBef>
                    <a:spcPct val="0"/>
                  </a:spcBef>
                  <a:spcAft>
                    <a:spcPct val="35000"/>
                  </a:spcAft>
                </a:pPr>
                <a:endParaRPr lang="en-US" sz="1800" b="1" kern="1200" dirty="0"/>
              </a:p>
            </p:txBody>
          </p:sp>
          <p:sp>
            <p:nvSpPr>
              <p:cNvPr id="16" name="15 Forma libre"/>
              <p:cNvSpPr/>
              <p:nvPr/>
            </p:nvSpPr>
            <p:spPr>
              <a:xfrm>
                <a:off x="5737086" y="2376523"/>
                <a:ext cx="2965431" cy="772828"/>
              </a:xfrm>
              <a:custGeom>
                <a:avLst/>
                <a:gdLst>
                  <a:gd name="connsiteX0" fmla="*/ 0 w 2965431"/>
                  <a:gd name="connsiteY0" fmla="*/ 0 h 772828"/>
                  <a:gd name="connsiteX1" fmla="*/ 2579017 w 2965431"/>
                  <a:gd name="connsiteY1" fmla="*/ 0 h 772828"/>
                  <a:gd name="connsiteX2" fmla="*/ 2965431 w 2965431"/>
                  <a:gd name="connsiteY2" fmla="*/ 386414 h 772828"/>
                  <a:gd name="connsiteX3" fmla="*/ 2579017 w 2965431"/>
                  <a:gd name="connsiteY3" fmla="*/ 772828 h 772828"/>
                  <a:gd name="connsiteX4" fmla="*/ 0 w 2965431"/>
                  <a:gd name="connsiteY4" fmla="*/ 772828 h 772828"/>
                  <a:gd name="connsiteX5" fmla="*/ 386414 w 2965431"/>
                  <a:gd name="connsiteY5" fmla="*/ 386414 h 772828"/>
                  <a:gd name="connsiteX6" fmla="*/ 0 w 2965431"/>
                  <a:gd name="connsiteY6" fmla="*/ 0 h 77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5431" h="772828">
                    <a:moveTo>
                      <a:pt x="0" y="0"/>
                    </a:moveTo>
                    <a:lnTo>
                      <a:pt x="2579017" y="0"/>
                    </a:lnTo>
                    <a:lnTo>
                      <a:pt x="2965431" y="386414"/>
                    </a:lnTo>
                    <a:lnTo>
                      <a:pt x="2579017" y="772828"/>
                    </a:lnTo>
                    <a:lnTo>
                      <a:pt x="0" y="772828"/>
                    </a:lnTo>
                    <a:lnTo>
                      <a:pt x="386414" y="38641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58423" tIns="24003" rIns="410417" bIns="24003" numCol="1" spcCol="1270" anchor="ctr" anchorCtr="0">
                <a:noAutofit/>
              </a:bodyPr>
              <a:lstStyle/>
              <a:p>
                <a:pPr lvl="0" algn="ctr" defTabSz="800100">
                  <a:lnSpc>
                    <a:spcPct val="90000"/>
                  </a:lnSpc>
                  <a:spcBef>
                    <a:spcPct val="0"/>
                  </a:spcBef>
                  <a:spcAft>
                    <a:spcPct val="35000"/>
                  </a:spcAft>
                </a:pPr>
                <a:endParaRPr lang="en-US" sz="1800" b="1" kern="1200" dirty="0"/>
              </a:p>
            </p:txBody>
          </p:sp>
        </p:grpSp>
        <p:sp>
          <p:nvSpPr>
            <p:cNvPr id="17" name="16 CuadroTexto"/>
            <p:cNvSpPr txBox="1"/>
            <p:nvPr/>
          </p:nvSpPr>
          <p:spPr>
            <a:xfrm>
              <a:off x="5950391" y="2771915"/>
              <a:ext cx="2065468" cy="369332"/>
            </a:xfrm>
            <a:prstGeom prst="rect">
              <a:avLst/>
            </a:prstGeom>
            <a:noFill/>
          </p:spPr>
          <p:txBody>
            <a:bodyPr wrap="square" rtlCol="0">
              <a:spAutoFit/>
            </a:bodyPr>
            <a:lstStyle/>
            <a:p>
              <a:pPr algn="ctr"/>
              <a:r>
                <a:rPr lang="en-US" b="1" dirty="0" smtClean="0"/>
                <a:t>Knowledge</a:t>
              </a:r>
            </a:p>
          </p:txBody>
        </p:sp>
        <p:sp>
          <p:nvSpPr>
            <p:cNvPr id="18" name="17 CuadroTexto"/>
            <p:cNvSpPr txBox="1"/>
            <p:nvPr/>
          </p:nvSpPr>
          <p:spPr>
            <a:xfrm>
              <a:off x="3183963" y="2771915"/>
              <a:ext cx="2065468" cy="369332"/>
            </a:xfrm>
            <a:prstGeom prst="rect">
              <a:avLst/>
            </a:prstGeom>
            <a:noFill/>
          </p:spPr>
          <p:txBody>
            <a:bodyPr wrap="square" rtlCol="0">
              <a:spAutoFit/>
            </a:bodyPr>
            <a:lstStyle/>
            <a:p>
              <a:pPr algn="ctr"/>
              <a:r>
                <a:rPr lang="en-US" b="1" dirty="0" smtClean="0"/>
                <a:t>Information</a:t>
              </a:r>
            </a:p>
          </p:txBody>
        </p:sp>
        <p:sp>
          <p:nvSpPr>
            <p:cNvPr id="19" name="18 CuadroTexto"/>
            <p:cNvSpPr txBox="1"/>
            <p:nvPr/>
          </p:nvSpPr>
          <p:spPr>
            <a:xfrm>
              <a:off x="508815" y="2771915"/>
              <a:ext cx="2065468" cy="369332"/>
            </a:xfrm>
            <a:prstGeom prst="rect">
              <a:avLst/>
            </a:prstGeom>
            <a:noFill/>
          </p:spPr>
          <p:txBody>
            <a:bodyPr wrap="square" rtlCol="0">
              <a:spAutoFit/>
            </a:bodyPr>
            <a:lstStyle/>
            <a:p>
              <a:pPr algn="ctr"/>
              <a:r>
                <a:rPr lang="en-US" b="1" dirty="0" smtClean="0"/>
                <a:t>Data</a:t>
              </a:r>
            </a:p>
          </p:txBody>
        </p:sp>
        <p:sp>
          <p:nvSpPr>
            <p:cNvPr id="20" name="19 Rectángulo"/>
            <p:cNvSpPr/>
            <p:nvPr/>
          </p:nvSpPr>
          <p:spPr>
            <a:xfrm>
              <a:off x="160200" y="860618"/>
              <a:ext cx="8733758" cy="646331"/>
            </a:xfrm>
            <a:prstGeom prst="rect">
              <a:avLst/>
            </a:prstGeom>
          </p:spPr>
          <p:txBody>
            <a:bodyPr wrap="square">
              <a:spAutoFit/>
            </a:bodyPr>
            <a:lstStyle/>
            <a:p>
              <a:pPr marL="342900" indent="-342900">
                <a:buFont typeface="+mj-lt"/>
                <a:buAutoNum type="arabicPeriod" startAt="2"/>
              </a:pPr>
              <a:r>
                <a:rPr lang="en-US" dirty="0" smtClean="0"/>
                <a:t>Climate services can’t afford following a unidirectional path. </a:t>
              </a:r>
              <a:r>
                <a:rPr lang="en-US" dirty="0" smtClean="0"/>
                <a:t>More importantly: creating </a:t>
              </a:r>
              <a:r>
                <a:rPr lang="en-US" dirty="0" smtClean="0"/>
                <a:t>a climate service is not </a:t>
              </a:r>
              <a:r>
                <a:rPr lang="en-US" dirty="0" smtClean="0"/>
                <a:t>even a </a:t>
              </a:r>
              <a:r>
                <a:rPr lang="en-US" dirty="0" smtClean="0"/>
                <a:t>linear process.</a:t>
              </a:r>
              <a:endParaRPr lang="en-US" dirty="0"/>
            </a:p>
          </p:txBody>
        </p:sp>
      </p:grpSp>
      <p:sp>
        <p:nvSpPr>
          <p:cNvPr id="22" name="21 Rectángulo"/>
          <p:cNvSpPr/>
          <p:nvPr/>
        </p:nvSpPr>
        <p:spPr>
          <a:xfrm>
            <a:off x="92939" y="971140"/>
            <a:ext cx="8733758" cy="923330"/>
          </a:xfrm>
          <a:prstGeom prst="rect">
            <a:avLst/>
          </a:prstGeom>
        </p:spPr>
        <p:txBody>
          <a:bodyPr wrap="square">
            <a:spAutoFit/>
          </a:bodyPr>
          <a:lstStyle/>
          <a:p>
            <a:pPr marL="342900" indent="-342900">
              <a:buFont typeface="+mj-lt"/>
              <a:buAutoNum type="arabicPeriod"/>
            </a:pPr>
            <a:r>
              <a:rPr lang="en-US" dirty="0" smtClean="0"/>
              <a:t>Multidisciplinary teams allow multiple perspectives and problem-solving approaches. Distributed teams have very </a:t>
            </a:r>
            <a:r>
              <a:rPr lang="en-US" dirty="0" smtClean="0"/>
              <a:t>steep </a:t>
            </a:r>
            <a:r>
              <a:rPr lang="en-US" dirty="0" smtClean="0"/>
              <a:t>learning </a:t>
            </a:r>
            <a:r>
              <a:rPr lang="en-US" dirty="0" smtClean="0"/>
              <a:t>curves, it requires a lot of effort and time, </a:t>
            </a:r>
            <a:r>
              <a:rPr lang="en-US" dirty="0" smtClean="0"/>
              <a:t>and are not always easy to manage and facilitate. </a:t>
            </a:r>
          </a:p>
        </p:txBody>
      </p:sp>
      <p:sp>
        <p:nvSpPr>
          <p:cNvPr id="4" name="3 Rectángulo"/>
          <p:cNvSpPr/>
          <p:nvPr/>
        </p:nvSpPr>
        <p:spPr>
          <a:xfrm>
            <a:off x="92939" y="6154277"/>
            <a:ext cx="8942204" cy="369332"/>
          </a:xfrm>
          <a:prstGeom prst="rect">
            <a:avLst/>
          </a:prstGeom>
        </p:spPr>
        <p:txBody>
          <a:bodyPr wrap="square">
            <a:spAutoFit/>
          </a:bodyPr>
          <a:lstStyle/>
          <a:p>
            <a:pPr algn="ctr"/>
            <a:r>
              <a:rPr lang="en-US" b="1" dirty="0" smtClean="0">
                <a:solidFill>
                  <a:schemeClr val="accent1"/>
                </a:solidFill>
              </a:rPr>
              <a:t>Only </a:t>
            </a:r>
            <a:r>
              <a:rPr lang="en-US" b="1" dirty="0">
                <a:solidFill>
                  <a:schemeClr val="accent1"/>
                </a:solidFill>
              </a:rPr>
              <a:t>by doing things different you can find different </a:t>
            </a:r>
            <a:r>
              <a:rPr lang="en-US" b="1" dirty="0" smtClean="0">
                <a:solidFill>
                  <a:schemeClr val="accent1"/>
                </a:solidFill>
              </a:rPr>
              <a:t>solutions</a:t>
            </a:r>
            <a:endParaRPr lang="en-US" b="1" dirty="0">
              <a:solidFill>
                <a:schemeClr val="accent1"/>
              </a:solidFill>
            </a:endParaRPr>
          </a:p>
        </p:txBody>
      </p:sp>
      <p:grpSp>
        <p:nvGrpSpPr>
          <p:cNvPr id="15" name="14 Grupo"/>
          <p:cNvGrpSpPr/>
          <p:nvPr/>
        </p:nvGrpSpPr>
        <p:grpSpPr>
          <a:xfrm>
            <a:off x="180270" y="2108499"/>
            <a:ext cx="8614644" cy="658800"/>
            <a:chOff x="429926" y="6045798"/>
            <a:chExt cx="8614644" cy="658800"/>
          </a:xfrm>
        </p:grpSpPr>
        <p:sp>
          <p:nvSpPr>
            <p:cNvPr id="21" name="20 Rectángulo"/>
            <p:cNvSpPr/>
            <p:nvPr/>
          </p:nvSpPr>
          <p:spPr>
            <a:xfrm>
              <a:off x="3991332" y="6045798"/>
              <a:ext cx="1185313" cy="658800"/>
            </a:xfrm>
            <a:prstGeom prst="rect">
              <a:avLst/>
            </a:prstGeom>
            <a:solidFill>
              <a:srgbClr val="FFC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Managers</a:t>
              </a:r>
              <a:endParaRPr lang="en-US" sz="1400" dirty="0">
                <a:solidFill>
                  <a:srgbClr val="000000"/>
                </a:solidFill>
              </a:endParaRPr>
            </a:p>
          </p:txBody>
        </p:sp>
        <p:sp>
          <p:nvSpPr>
            <p:cNvPr id="23" name="22 Rectángulo"/>
            <p:cNvSpPr/>
            <p:nvPr/>
          </p:nvSpPr>
          <p:spPr>
            <a:xfrm>
              <a:off x="5176635" y="6045798"/>
              <a:ext cx="1505191" cy="658800"/>
            </a:xfrm>
            <a:prstGeom prst="rect">
              <a:avLst/>
            </a:prstGeom>
            <a:solidFill>
              <a:srgbClr val="0099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1"/>
                  </a:solidFill>
                </a:rPr>
                <a:t>Communication specialists</a:t>
              </a:r>
              <a:endParaRPr lang="en-US" sz="1400" dirty="0">
                <a:solidFill>
                  <a:schemeClr val="accent1"/>
                </a:solidFill>
              </a:endParaRPr>
            </a:p>
          </p:txBody>
        </p:sp>
        <p:sp>
          <p:nvSpPr>
            <p:cNvPr id="24" name="23 Rectángulo"/>
            <p:cNvSpPr/>
            <p:nvPr/>
          </p:nvSpPr>
          <p:spPr>
            <a:xfrm>
              <a:off x="6673930" y="6045798"/>
              <a:ext cx="1185313" cy="658800"/>
            </a:xfrm>
            <a:prstGeom prst="rect">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Social scientists</a:t>
              </a:r>
              <a:endParaRPr lang="en-US" sz="1400" dirty="0">
                <a:solidFill>
                  <a:srgbClr val="000000"/>
                </a:solidFill>
              </a:endParaRPr>
            </a:p>
          </p:txBody>
        </p:sp>
        <p:sp>
          <p:nvSpPr>
            <p:cNvPr id="25" name="24 Rectángulo"/>
            <p:cNvSpPr/>
            <p:nvPr/>
          </p:nvSpPr>
          <p:spPr>
            <a:xfrm>
              <a:off x="7859257" y="6045798"/>
              <a:ext cx="1185313" cy="658800"/>
            </a:xfrm>
            <a:prstGeom prst="rect">
              <a:avLst/>
            </a:prstGeom>
            <a:solidFill>
              <a:srgbClr val="0080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solidFill>
                    <a:schemeClr val="accent1"/>
                  </a:solidFill>
                </a:rPr>
                <a:t>Visualisation</a:t>
              </a:r>
              <a:r>
                <a:rPr lang="en-US" sz="1400" dirty="0" smtClean="0">
                  <a:solidFill>
                    <a:schemeClr val="accent1"/>
                  </a:solidFill>
                </a:rPr>
                <a:t> team</a:t>
              </a:r>
              <a:endParaRPr lang="en-US" sz="1400" dirty="0">
                <a:solidFill>
                  <a:schemeClr val="accent1"/>
                </a:solidFill>
              </a:endParaRPr>
            </a:p>
          </p:txBody>
        </p:sp>
        <p:sp>
          <p:nvSpPr>
            <p:cNvPr id="26" name="25 Rectángulo"/>
            <p:cNvSpPr/>
            <p:nvPr/>
          </p:nvSpPr>
          <p:spPr>
            <a:xfrm>
              <a:off x="429926" y="6045798"/>
              <a:ext cx="1185313" cy="658800"/>
            </a:xfrm>
            <a:prstGeom prst="rect">
              <a:avLst/>
            </a:prstGeom>
            <a:solidFill>
              <a:schemeClr val="accent4">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PhDs</a:t>
              </a:r>
              <a:endParaRPr lang="en-US" sz="1400" dirty="0">
                <a:solidFill>
                  <a:srgbClr val="000000"/>
                </a:solidFill>
              </a:endParaRPr>
            </a:p>
          </p:txBody>
        </p:sp>
        <p:sp>
          <p:nvSpPr>
            <p:cNvPr id="27" name="26 Rectángulo"/>
            <p:cNvSpPr/>
            <p:nvPr/>
          </p:nvSpPr>
          <p:spPr>
            <a:xfrm>
              <a:off x="1615239" y="6045798"/>
              <a:ext cx="1185313" cy="658800"/>
            </a:xfrm>
            <a:prstGeom prst="rect">
              <a:avLst/>
            </a:pr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Post-Docs</a:t>
              </a:r>
              <a:endParaRPr lang="en-US" sz="1400" dirty="0">
                <a:solidFill>
                  <a:srgbClr val="000000"/>
                </a:solidFill>
              </a:endParaRPr>
            </a:p>
          </p:txBody>
        </p:sp>
        <p:sp>
          <p:nvSpPr>
            <p:cNvPr id="28" name="27 Rectángulo"/>
            <p:cNvSpPr/>
            <p:nvPr/>
          </p:nvSpPr>
          <p:spPr>
            <a:xfrm>
              <a:off x="2800551" y="6045798"/>
              <a:ext cx="1185313" cy="658800"/>
            </a:xfrm>
            <a:prstGeom prst="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1"/>
                  </a:solidFill>
                </a:rPr>
                <a:t>Technical experts</a:t>
              </a:r>
              <a:endParaRPr lang="en-US" sz="1400" dirty="0">
                <a:solidFill>
                  <a:schemeClr val="accent1"/>
                </a:solidFill>
              </a:endParaRPr>
            </a:p>
          </p:txBody>
        </p:sp>
      </p:grpSp>
    </p:spTree>
    <p:extLst>
      <p:ext uri="{BB962C8B-B14F-4D97-AF65-F5344CB8AC3E}">
        <p14:creationId xmlns:p14="http://schemas.microsoft.com/office/powerpoint/2010/main" val="48147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4905487"/>
            <a:ext cx="9144000" cy="1301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74" name="TextShape 3"/>
          <p:cNvSpPr txBox="1">
            <a:spLocks noChangeAspect="1" noChangeArrowheads="1"/>
          </p:cNvSpPr>
          <p:nvPr/>
        </p:nvSpPr>
        <p:spPr bwMode="auto">
          <a:xfrm>
            <a:off x="1371600" y="3193600"/>
            <a:ext cx="6400800" cy="645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S" altLang="es-ES" sz="3200" dirty="0" err="1">
                <a:solidFill>
                  <a:srgbClr val="FFFFFF"/>
                </a:solidFill>
              </a:rPr>
              <a:t>Thank</a:t>
            </a:r>
            <a:r>
              <a:rPr lang="es-ES" altLang="es-ES" sz="3200" dirty="0">
                <a:solidFill>
                  <a:srgbClr val="FFFFFF"/>
                </a:solidFill>
              </a:rPr>
              <a:t> </a:t>
            </a:r>
            <a:r>
              <a:rPr lang="es-ES" altLang="es-ES" sz="3200" dirty="0" err="1">
                <a:solidFill>
                  <a:srgbClr val="FFFFFF"/>
                </a:solidFill>
              </a:rPr>
              <a:t>you</a:t>
            </a:r>
            <a:r>
              <a:rPr lang="es-ES" altLang="es-ES" sz="3200" dirty="0">
                <a:solidFill>
                  <a:srgbClr val="FFFFFF"/>
                </a:solidFill>
              </a:rPr>
              <a:t>!</a:t>
            </a:r>
          </a:p>
          <a:p>
            <a:pPr algn="ctr" eaLnBrk="1" hangingPunct="1"/>
            <a:endParaRPr lang="en-US" altLang="es-ES" sz="2400" dirty="0">
              <a:latin typeface="Calibri" panose="020F0502020204030204" pitchFamily="34" charset="0"/>
            </a:endParaRPr>
          </a:p>
        </p:txBody>
      </p:sp>
      <p:sp>
        <p:nvSpPr>
          <p:cNvPr id="4" name="TextShape 4"/>
          <p:cNvSpPr txBox="1">
            <a:spLocks noChangeArrowheads="1"/>
          </p:cNvSpPr>
          <p:nvPr/>
        </p:nvSpPr>
        <p:spPr bwMode="auto">
          <a:xfrm>
            <a:off x="1350964" y="3849624"/>
            <a:ext cx="6480175" cy="68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s-ES" dirty="0" smtClean="0">
                <a:solidFill>
                  <a:srgbClr val="FFFFFF"/>
                </a:solidFill>
                <a:latin typeface="+mn-lt"/>
                <a:hlinkClick r:id="rId2"/>
              </a:rPr>
              <a:t>Isadora.jimenez@bsc.es</a:t>
            </a:r>
            <a:endParaRPr lang="es-ES" dirty="0" smtClean="0">
              <a:solidFill>
                <a:srgbClr val="FFFFFF"/>
              </a:solidFill>
              <a:latin typeface="+mn-lt"/>
            </a:endParaRPr>
          </a:p>
          <a:p>
            <a:pPr algn="ctr" eaLnBrk="1" hangingPunct="1">
              <a:defRPr/>
            </a:pPr>
            <a:r>
              <a:rPr lang="es-ES" dirty="0" smtClean="0">
                <a:solidFill>
                  <a:srgbClr val="FFFFFF"/>
                </a:solidFill>
                <a:latin typeface="+mn-lt"/>
              </a:rPr>
              <a:t>@</a:t>
            </a:r>
            <a:r>
              <a:rPr lang="es-ES" dirty="0" err="1" smtClean="0">
                <a:solidFill>
                  <a:srgbClr val="FFFFFF"/>
                </a:solidFill>
                <a:latin typeface="+mn-lt"/>
              </a:rPr>
              <a:t>isadorachristel</a:t>
            </a:r>
            <a:r>
              <a:rPr lang="es-ES" dirty="0" smtClean="0">
                <a:solidFill>
                  <a:srgbClr val="FFFFFF"/>
                </a:solidFill>
                <a:latin typeface="+mn-lt"/>
              </a:rPr>
              <a:t> </a:t>
            </a:r>
          </a:p>
        </p:txBody>
      </p:sp>
      <p:sp>
        <p:nvSpPr>
          <p:cNvPr id="5" name="Rectangle 10"/>
          <p:cNvSpPr>
            <a:spLocks noChangeArrowheads="1"/>
          </p:cNvSpPr>
          <p:nvPr/>
        </p:nvSpPr>
        <p:spPr bwMode="auto">
          <a:xfrm>
            <a:off x="182563" y="6330795"/>
            <a:ext cx="8778557" cy="595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3068" tIns="71534" rIns="143068" bIns="71534"/>
          <a:lstStyle>
            <a:lvl1pPr defTabSz="3432175">
              <a:defRPr>
                <a:solidFill>
                  <a:schemeClr val="tx2"/>
                </a:solidFill>
                <a:latin typeface="Arial" charset="0"/>
                <a:ea typeface="MS PGothic" pitchFamily="34" charset="-128"/>
              </a:defRPr>
            </a:lvl1pPr>
            <a:lvl2pPr marL="742950" indent="-285750" defTabSz="3432175">
              <a:defRPr>
                <a:solidFill>
                  <a:schemeClr val="tx2"/>
                </a:solidFill>
                <a:latin typeface="Arial" charset="0"/>
                <a:ea typeface="MS PGothic" pitchFamily="34" charset="-128"/>
              </a:defRPr>
            </a:lvl2pPr>
            <a:lvl3pPr marL="1143000" indent="-228600" defTabSz="3432175">
              <a:defRPr>
                <a:solidFill>
                  <a:schemeClr val="tx2"/>
                </a:solidFill>
                <a:latin typeface="Arial" charset="0"/>
                <a:ea typeface="MS PGothic" pitchFamily="34" charset="-128"/>
              </a:defRPr>
            </a:lvl3pPr>
            <a:lvl4pPr marL="1600200" indent="-228600" defTabSz="3432175">
              <a:defRPr>
                <a:solidFill>
                  <a:schemeClr val="tx2"/>
                </a:solidFill>
                <a:latin typeface="Arial" charset="0"/>
                <a:ea typeface="MS PGothic" pitchFamily="34" charset="-128"/>
              </a:defRPr>
            </a:lvl4pPr>
            <a:lvl5pPr marL="2057400" indent="-228600" defTabSz="3432175">
              <a:defRPr>
                <a:solidFill>
                  <a:schemeClr val="tx2"/>
                </a:solidFill>
                <a:latin typeface="Arial" charset="0"/>
                <a:ea typeface="MS PGothic" pitchFamily="34" charset="-128"/>
              </a:defRPr>
            </a:lvl5pPr>
            <a:lvl6pPr marL="2514600" indent="-228600" defTabSz="3432175" eaLnBrk="0" fontAlgn="base" hangingPunct="0">
              <a:spcBef>
                <a:spcPct val="0"/>
              </a:spcBef>
              <a:spcAft>
                <a:spcPct val="0"/>
              </a:spcAft>
              <a:defRPr>
                <a:solidFill>
                  <a:schemeClr val="tx2"/>
                </a:solidFill>
                <a:latin typeface="Arial" charset="0"/>
                <a:ea typeface="MS PGothic" pitchFamily="34" charset="-128"/>
              </a:defRPr>
            </a:lvl6pPr>
            <a:lvl7pPr marL="2971800" indent="-228600" defTabSz="3432175" eaLnBrk="0" fontAlgn="base" hangingPunct="0">
              <a:spcBef>
                <a:spcPct val="0"/>
              </a:spcBef>
              <a:spcAft>
                <a:spcPct val="0"/>
              </a:spcAft>
              <a:defRPr>
                <a:solidFill>
                  <a:schemeClr val="tx2"/>
                </a:solidFill>
                <a:latin typeface="Arial" charset="0"/>
                <a:ea typeface="MS PGothic" pitchFamily="34" charset="-128"/>
              </a:defRPr>
            </a:lvl7pPr>
            <a:lvl8pPr marL="3429000" indent="-228600" defTabSz="3432175" eaLnBrk="0" fontAlgn="base" hangingPunct="0">
              <a:spcBef>
                <a:spcPct val="0"/>
              </a:spcBef>
              <a:spcAft>
                <a:spcPct val="0"/>
              </a:spcAft>
              <a:defRPr>
                <a:solidFill>
                  <a:schemeClr val="tx2"/>
                </a:solidFill>
                <a:latin typeface="Arial" charset="0"/>
                <a:ea typeface="MS PGothic" pitchFamily="34" charset="-128"/>
              </a:defRPr>
            </a:lvl8pPr>
            <a:lvl9pPr marL="3886200" indent="-228600" defTabSz="3432175" eaLnBrk="0" fontAlgn="base" hangingPunct="0">
              <a:spcBef>
                <a:spcPct val="0"/>
              </a:spcBef>
              <a:spcAft>
                <a:spcPct val="0"/>
              </a:spcAft>
              <a:defRPr>
                <a:solidFill>
                  <a:schemeClr val="tx2"/>
                </a:solidFill>
                <a:latin typeface="Arial" charset="0"/>
                <a:ea typeface="MS PGothic" pitchFamily="34" charset="-128"/>
              </a:defRPr>
            </a:lvl9pPr>
          </a:lstStyle>
          <a:p>
            <a:pPr algn="ctr" eaLnBrk="1" hangingPunct="1">
              <a:spcBef>
                <a:spcPct val="20000"/>
              </a:spcBef>
            </a:pPr>
            <a:r>
              <a:rPr lang="en-US" altLang="en-US" sz="1200" i="1" dirty="0">
                <a:solidFill>
                  <a:schemeClr val="accent1"/>
                </a:solidFill>
                <a:latin typeface="Calibri" pitchFamily="34" charset="0"/>
              </a:rPr>
              <a:t>The research leading to these results has received funding from the EU Seventh Framework </a:t>
            </a:r>
            <a:r>
              <a:rPr lang="en-US" altLang="en-US" sz="1200" i="1" dirty="0" err="1">
                <a:solidFill>
                  <a:schemeClr val="accent1"/>
                </a:solidFill>
                <a:latin typeface="Calibri" pitchFamily="34" charset="0"/>
              </a:rPr>
              <a:t>Programme</a:t>
            </a:r>
            <a:r>
              <a:rPr lang="en-US" altLang="en-US" sz="1200" i="1" dirty="0">
                <a:solidFill>
                  <a:schemeClr val="accent1"/>
                </a:solidFill>
                <a:latin typeface="Calibri" pitchFamily="34" charset="0"/>
              </a:rPr>
              <a:t> FP7 (2007-2013) under grant agreement GA 308291 and the </a:t>
            </a:r>
            <a:r>
              <a:rPr lang="en-US" altLang="en-US" sz="1200" i="1" dirty="0" err="1">
                <a:solidFill>
                  <a:schemeClr val="accent1"/>
                </a:solidFill>
                <a:latin typeface="Calibri" pitchFamily="34" charset="0"/>
              </a:rPr>
              <a:t>Ministerio</a:t>
            </a:r>
            <a:r>
              <a:rPr lang="en-US" altLang="en-US" sz="1200" i="1" dirty="0">
                <a:solidFill>
                  <a:schemeClr val="accent1"/>
                </a:solidFill>
                <a:latin typeface="Calibri" pitchFamily="34" charset="0"/>
              </a:rPr>
              <a:t> de </a:t>
            </a:r>
            <a:r>
              <a:rPr lang="en-US" altLang="en-US" sz="1200" i="1" dirty="0" err="1">
                <a:solidFill>
                  <a:schemeClr val="accent1"/>
                </a:solidFill>
                <a:latin typeface="Calibri" pitchFamily="34" charset="0"/>
              </a:rPr>
              <a:t>Economía</a:t>
            </a:r>
            <a:r>
              <a:rPr lang="en-US" altLang="en-US" sz="1200" i="1" dirty="0">
                <a:solidFill>
                  <a:schemeClr val="accent1"/>
                </a:solidFill>
                <a:latin typeface="Calibri" pitchFamily="34" charset="0"/>
              </a:rPr>
              <a:t> y </a:t>
            </a:r>
            <a:r>
              <a:rPr lang="en-US" altLang="en-US" sz="1200" i="1" dirty="0" err="1">
                <a:solidFill>
                  <a:schemeClr val="accent1"/>
                </a:solidFill>
                <a:latin typeface="Calibri" pitchFamily="34" charset="0"/>
              </a:rPr>
              <a:t>Competitividad</a:t>
            </a:r>
            <a:r>
              <a:rPr lang="en-US" altLang="en-US" sz="1200" i="1" dirty="0">
                <a:solidFill>
                  <a:schemeClr val="accent1"/>
                </a:solidFill>
                <a:latin typeface="Calibri" pitchFamily="34" charset="0"/>
              </a:rPr>
              <a:t> (MINECO) under project CGL2013-41055-R</a:t>
            </a:r>
          </a:p>
        </p:txBody>
      </p:sp>
      <p:grpSp>
        <p:nvGrpSpPr>
          <p:cNvPr id="6" name="28 Grupo"/>
          <p:cNvGrpSpPr>
            <a:grpSpLocks noChangeAspect="1"/>
          </p:cNvGrpSpPr>
          <p:nvPr/>
        </p:nvGrpSpPr>
        <p:grpSpPr bwMode="auto">
          <a:xfrm>
            <a:off x="159969" y="5101778"/>
            <a:ext cx="8736142" cy="800738"/>
            <a:chOff x="7198338" y="38487808"/>
            <a:chExt cx="23114181" cy="2119984"/>
          </a:xfrm>
        </p:grpSpPr>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8722" y="38998220"/>
              <a:ext cx="4903797" cy="130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9" descr="C:\Users\ijimenez\Desktop\320px-SPECS_Logo_transparent_v12_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1216" y="38900546"/>
              <a:ext cx="3220438" cy="1499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1" descr="C:\Users\ijimenez\AppData\Local\Temp\Rar$DRa0.258\ppt\media\image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39817" y="38633400"/>
              <a:ext cx="7619482" cy="168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2" descr="C:\Users\ijimenez\AppData\Local\Temp\Rar$DRa0.031\ppt\media\image25.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98338" y="38487808"/>
              <a:ext cx="2967978" cy="211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3" descr="C:\Users\ijimenez\Desktop\flag_yellow_high.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16620" y="38989888"/>
              <a:ext cx="1980377" cy="132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58069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services</a:t>
            </a:r>
            <a:endParaRPr lang="en-US" dirty="0"/>
          </a:p>
        </p:txBody>
      </p:sp>
      <p:grpSp>
        <p:nvGrpSpPr>
          <p:cNvPr id="3" name="2 Grupo"/>
          <p:cNvGrpSpPr/>
          <p:nvPr/>
        </p:nvGrpSpPr>
        <p:grpSpPr>
          <a:xfrm>
            <a:off x="759120" y="1339361"/>
            <a:ext cx="8057807" cy="3099156"/>
            <a:chOff x="759120" y="1339361"/>
            <a:chExt cx="8057807" cy="3099156"/>
          </a:xfrm>
        </p:grpSpPr>
        <p:sp>
          <p:nvSpPr>
            <p:cNvPr id="4" name="3 Forma libre"/>
            <p:cNvSpPr/>
            <p:nvPr/>
          </p:nvSpPr>
          <p:spPr>
            <a:xfrm>
              <a:off x="759120" y="1339361"/>
              <a:ext cx="3099156" cy="3099156"/>
            </a:xfrm>
            <a:custGeom>
              <a:avLst/>
              <a:gdLst>
                <a:gd name="connsiteX0" fmla="*/ 0 w 3099156"/>
                <a:gd name="connsiteY0" fmla="*/ 1549578 h 3099156"/>
                <a:gd name="connsiteX1" fmla="*/ 1549578 w 3099156"/>
                <a:gd name="connsiteY1" fmla="*/ 0 h 3099156"/>
                <a:gd name="connsiteX2" fmla="*/ 3099156 w 3099156"/>
                <a:gd name="connsiteY2" fmla="*/ 1549578 h 3099156"/>
                <a:gd name="connsiteX3" fmla="*/ 1549578 w 3099156"/>
                <a:gd name="connsiteY3" fmla="*/ 3099156 h 3099156"/>
                <a:gd name="connsiteX4" fmla="*/ 0 w 3099156"/>
                <a:gd name="connsiteY4" fmla="*/ 1549578 h 3099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9156" h="3099156">
                  <a:moveTo>
                    <a:pt x="0" y="1549578"/>
                  </a:moveTo>
                  <a:cubicBezTo>
                    <a:pt x="0" y="693770"/>
                    <a:pt x="693770" y="0"/>
                    <a:pt x="1549578" y="0"/>
                  </a:cubicBezTo>
                  <a:cubicBezTo>
                    <a:pt x="2405386" y="0"/>
                    <a:pt x="3099156" y="693770"/>
                    <a:pt x="3099156" y="1549578"/>
                  </a:cubicBezTo>
                  <a:cubicBezTo>
                    <a:pt x="3099156" y="2405386"/>
                    <a:pt x="2405386" y="3099156"/>
                    <a:pt x="1549578" y="3099156"/>
                  </a:cubicBezTo>
                  <a:cubicBezTo>
                    <a:pt x="693770" y="3099156"/>
                    <a:pt x="0" y="2405386"/>
                    <a:pt x="0" y="154957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0" vert="horz" wrap="square" lIns="624418" tIns="483071" rIns="624418" bIns="483071" numCol="1" spcCol="1270" anchor="ctr" anchorCtr="0">
              <a:noAutofit/>
            </a:bodyPr>
            <a:lstStyle/>
            <a:p>
              <a:pPr lvl="0" algn="ctr" defTabSz="1022350">
                <a:lnSpc>
                  <a:spcPct val="90000"/>
                </a:lnSpc>
                <a:spcBef>
                  <a:spcPct val="0"/>
                </a:spcBef>
                <a:spcAft>
                  <a:spcPct val="35000"/>
                </a:spcAft>
              </a:pPr>
              <a:r>
                <a:rPr lang="en-US" sz="2300" kern="1200" dirty="0" smtClean="0">
                  <a:solidFill>
                    <a:sysClr val="windowText" lastClr="000000"/>
                  </a:solidFill>
                  <a:latin typeface="Calibri"/>
                  <a:ea typeface="+mn-ea"/>
                  <a:cs typeface="+mn-cs"/>
                </a:rPr>
                <a:t>SCIENCE COMMUNITY</a:t>
              </a:r>
              <a:endParaRPr lang="en-US" sz="2300" kern="1200" dirty="0">
                <a:solidFill>
                  <a:sysClr val="windowText" lastClr="000000"/>
                </a:solidFill>
                <a:latin typeface="Calibri"/>
                <a:ea typeface="+mn-ea"/>
                <a:cs typeface="+mn-cs"/>
              </a:endParaRPr>
            </a:p>
          </p:txBody>
        </p:sp>
        <p:sp>
          <p:nvSpPr>
            <p:cNvPr id="6" name="5 Forma libre"/>
            <p:cNvSpPr/>
            <p:nvPr/>
          </p:nvSpPr>
          <p:spPr>
            <a:xfrm>
              <a:off x="5717771" y="1339361"/>
              <a:ext cx="3099156" cy="3099156"/>
            </a:xfrm>
            <a:custGeom>
              <a:avLst/>
              <a:gdLst>
                <a:gd name="connsiteX0" fmla="*/ 0 w 3099156"/>
                <a:gd name="connsiteY0" fmla="*/ 1549578 h 3099156"/>
                <a:gd name="connsiteX1" fmla="*/ 1549578 w 3099156"/>
                <a:gd name="connsiteY1" fmla="*/ 0 h 3099156"/>
                <a:gd name="connsiteX2" fmla="*/ 3099156 w 3099156"/>
                <a:gd name="connsiteY2" fmla="*/ 1549578 h 3099156"/>
                <a:gd name="connsiteX3" fmla="*/ 1549578 w 3099156"/>
                <a:gd name="connsiteY3" fmla="*/ 3099156 h 3099156"/>
                <a:gd name="connsiteX4" fmla="*/ 0 w 3099156"/>
                <a:gd name="connsiteY4" fmla="*/ 1549578 h 3099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9156" h="3099156">
                  <a:moveTo>
                    <a:pt x="0" y="1549578"/>
                  </a:moveTo>
                  <a:cubicBezTo>
                    <a:pt x="0" y="693770"/>
                    <a:pt x="693770" y="0"/>
                    <a:pt x="1549578" y="0"/>
                  </a:cubicBezTo>
                  <a:cubicBezTo>
                    <a:pt x="2405386" y="0"/>
                    <a:pt x="3099156" y="693770"/>
                    <a:pt x="3099156" y="1549578"/>
                  </a:cubicBezTo>
                  <a:cubicBezTo>
                    <a:pt x="3099156" y="2405386"/>
                    <a:pt x="2405386" y="3099156"/>
                    <a:pt x="1549578" y="3099156"/>
                  </a:cubicBezTo>
                  <a:cubicBezTo>
                    <a:pt x="693770" y="3099156"/>
                    <a:pt x="0" y="2405386"/>
                    <a:pt x="0" y="1549578"/>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0" vert="horz" wrap="square" lIns="624418" tIns="483071" rIns="624418" bIns="483071" numCol="1" spcCol="1270" anchor="ctr" anchorCtr="0">
              <a:noAutofit/>
            </a:bodyPr>
            <a:lstStyle/>
            <a:p>
              <a:pPr lvl="0" algn="ctr" defTabSz="1022350">
                <a:lnSpc>
                  <a:spcPct val="90000"/>
                </a:lnSpc>
                <a:spcBef>
                  <a:spcPct val="0"/>
                </a:spcBef>
                <a:spcAft>
                  <a:spcPct val="35000"/>
                </a:spcAft>
              </a:pPr>
              <a:r>
                <a:rPr lang="en-US" sz="2300" kern="1200" dirty="0" smtClean="0">
                  <a:solidFill>
                    <a:sysClr val="windowText" lastClr="000000"/>
                  </a:solidFill>
                  <a:latin typeface="Calibri"/>
                  <a:ea typeface="+mn-ea"/>
                  <a:cs typeface="+mn-cs"/>
                </a:rPr>
                <a:t>USERS</a:t>
              </a:r>
              <a:endParaRPr lang="en-US" sz="2300" kern="1200" dirty="0">
                <a:solidFill>
                  <a:sysClr val="windowText" lastClr="000000"/>
                </a:solidFill>
                <a:latin typeface="Calibri"/>
                <a:ea typeface="+mn-ea"/>
                <a:cs typeface="+mn-cs"/>
              </a:endParaRPr>
            </a:p>
          </p:txBody>
        </p:sp>
      </p:grpSp>
      <p:sp>
        <p:nvSpPr>
          <p:cNvPr id="21" name="20 CuadroTexto"/>
          <p:cNvSpPr txBox="1"/>
          <p:nvPr/>
        </p:nvSpPr>
        <p:spPr>
          <a:xfrm>
            <a:off x="6228184" y="4746206"/>
            <a:ext cx="2736304" cy="923330"/>
          </a:xfrm>
          <a:prstGeom prst="rect">
            <a:avLst/>
          </a:prstGeom>
          <a:noFill/>
        </p:spPr>
        <p:txBody>
          <a:bodyPr wrap="square" rtlCol="0">
            <a:spAutoFit/>
          </a:bodyPr>
          <a:lstStyle>
            <a:defPPr>
              <a:defRPr lang="en-US"/>
            </a:defPPr>
            <a:lvl1pPr marL="285750" indent="-285750">
              <a:buFont typeface="Arial" panose="020B0604020202020204" pitchFamily="34" charset="0"/>
              <a:buChar char="•"/>
            </a:lvl1pPr>
          </a:lstStyle>
          <a:p>
            <a:r>
              <a:rPr lang="en-US" dirty="0" smtClean="0"/>
              <a:t>Policy-makers</a:t>
            </a:r>
          </a:p>
          <a:p>
            <a:r>
              <a:rPr lang="en-US" dirty="0"/>
              <a:t>Public sectors</a:t>
            </a:r>
          </a:p>
          <a:p>
            <a:r>
              <a:rPr lang="en-US" dirty="0" smtClean="0"/>
              <a:t>Business sectors</a:t>
            </a:r>
            <a:endParaRPr lang="en-US" dirty="0"/>
          </a:p>
        </p:txBody>
      </p:sp>
      <p:sp>
        <p:nvSpPr>
          <p:cNvPr id="22" name="21 CuadroTexto"/>
          <p:cNvSpPr txBox="1"/>
          <p:nvPr/>
        </p:nvSpPr>
        <p:spPr>
          <a:xfrm>
            <a:off x="467544" y="4673312"/>
            <a:ext cx="2880320" cy="923330"/>
          </a:xfrm>
          <a:prstGeom prst="rect">
            <a:avLst/>
          </a:prstGeom>
          <a:noFill/>
        </p:spPr>
        <p:txBody>
          <a:bodyPr wrap="square" rtlCol="0">
            <a:spAutoFit/>
          </a:bodyPr>
          <a:lstStyle>
            <a:defPPr>
              <a:defRPr lang="en-US"/>
            </a:defPPr>
            <a:lvl1pPr marL="285750" indent="-285750">
              <a:buFont typeface="Arial" panose="020B0604020202020204" pitchFamily="34" charset="0"/>
              <a:buChar char="•"/>
            </a:lvl1pPr>
          </a:lstStyle>
          <a:p>
            <a:r>
              <a:rPr lang="en-US" dirty="0" smtClean="0"/>
              <a:t>Climate modeling</a:t>
            </a:r>
          </a:p>
          <a:p>
            <a:r>
              <a:rPr lang="en-US" dirty="0" smtClean="0"/>
              <a:t>Climate observations</a:t>
            </a:r>
            <a:endParaRPr lang="en-US" dirty="0"/>
          </a:p>
          <a:p>
            <a:endParaRPr lang="en-US" dirty="0"/>
          </a:p>
        </p:txBody>
      </p:sp>
    </p:spTree>
    <p:extLst>
      <p:ext uri="{BB962C8B-B14F-4D97-AF65-F5344CB8AC3E}">
        <p14:creationId xmlns:p14="http://schemas.microsoft.com/office/powerpoint/2010/main" val="2803612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services</a:t>
            </a:r>
            <a:endParaRPr lang="en-US" dirty="0"/>
          </a:p>
        </p:txBody>
      </p:sp>
      <p:graphicFrame>
        <p:nvGraphicFramePr>
          <p:cNvPr id="19" name="18 Diagrama"/>
          <p:cNvGraphicFramePr/>
          <p:nvPr>
            <p:extLst>
              <p:ext uri="{D42A27DB-BD31-4B8C-83A1-F6EECF244321}">
                <p14:modId xmlns:p14="http://schemas.microsoft.com/office/powerpoint/2010/main" val="808603354"/>
              </p:ext>
            </p:extLst>
          </p:nvPr>
        </p:nvGraphicFramePr>
        <p:xfrm>
          <a:off x="755576" y="620688"/>
          <a:ext cx="8064896"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19 CuadroTexto"/>
          <p:cNvSpPr txBox="1"/>
          <p:nvPr/>
        </p:nvSpPr>
        <p:spPr>
          <a:xfrm>
            <a:off x="3347864" y="4653136"/>
            <a:ext cx="2880320" cy="1477328"/>
          </a:xfrm>
          <a:prstGeom prst="rect">
            <a:avLst/>
          </a:prstGeom>
          <a:noFill/>
        </p:spPr>
        <p:txBody>
          <a:bodyPr wrap="square" rtlCol="0">
            <a:spAutoFit/>
          </a:bodyPr>
          <a:lstStyle>
            <a:defPPr>
              <a:defRPr lang="en-US"/>
            </a:defPPr>
            <a:lvl1pPr marL="285750" indent="-285750">
              <a:buFont typeface="Arial" panose="020B0604020202020204" pitchFamily="34" charset="0"/>
              <a:buChar char="•"/>
            </a:lvl1pPr>
          </a:lstStyle>
          <a:p>
            <a:r>
              <a:rPr lang="en-US" dirty="0"/>
              <a:t>Research community in climate services</a:t>
            </a:r>
          </a:p>
          <a:p>
            <a:r>
              <a:rPr lang="en-US" dirty="0"/>
              <a:t>Emerging market in climate services</a:t>
            </a:r>
          </a:p>
          <a:p>
            <a:endParaRPr lang="en-US" dirty="0"/>
          </a:p>
        </p:txBody>
      </p:sp>
      <p:sp>
        <p:nvSpPr>
          <p:cNvPr id="22" name="21 CuadroTexto"/>
          <p:cNvSpPr txBox="1"/>
          <p:nvPr/>
        </p:nvSpPr>
        <p:spPr>
          <a:xfrm>
            <a:off x="467544" y="4673312"/>
            <a:ext cx="2880320" cy="923330"/>
          </a:xfrm>
          <a:prstGeom prst="rect">
            <a:avLst/>
          </a:prstGeom>
          <a:noFill/>
        </p:spPr>
        <p:txBody>
          <a:bodyPr wrap="square" rtlCol="0">
            <a:spAutoFit/>
          </a:bodyPr>
          <a:lstStyle>
            <a:defPPr>
              <a:defRPr lang="en-US"/>
            </a:defPPr>
            <a:lvl1pPr marL="285750" indent="-285750">
              <a:buFont typeface="Arial" panose="020B0604020202020204" pitchFamily="34" charset="0"/>
              <a:buChar char="•"/>
            </a:lvl1pPr>
          </a:lstStyle>
          <a:p>
            <a:r>
              <a:rPr lang="en-US" dirty="0" smtClean="0"/>
              <a:t>Climate modeling</a:t>
            </a:r>
          </a:p>
          <a:p>
            <a:r>
              <a:rPr lang="en-US" dirty="0" smtClean="0"/>
              <a:t>Climate observations</a:t>
            </a:r>
            <a:endParaRPr lang="en-US" dirty="0"/>
          </a:p>
          <a:p>
            <a:endParaRPr lang="en-US" dirty="0"/>
          </a:p>
        </p:txBody>
      </p:sp>
      <p:sp>
        <p:nvSpPr>
          <p:cNvPr id="7" name="6 CuadroTexto"/>
          <p:cNvSpPr txBox="1"/>
          <p:nvPr/>
        </p:nvSpPr>
        <p:spPr>
          <a:xfrm>
            <a:off x="6228184" y="4746206"/>
            <a:ext cx="2736304" cy="923330"/>
          </a:xfrm>
          <a:prstGeom prst="rect">
            <a:avLst/>
          </a:prstGeom>
          <a:noFill/>
        </p:spPr>
        <p:txBody>
          <a:bodyPr wrap="square" rtlCol="0">
            <a:spAutoFit/>
          </a:bodyPr>
          <a:lstStyle>
            <a:defPPr>
              <a:defRPr lang="en-US"/>
            </a:defPPr>
            <a:lvl1pPr marL="285750" indent="-285750">
              <a:buFont typeface="Arial" panose="020B0604020202020204" pitchFamily="34" charset="0"/>
              <a:buChar char="•"/>
            </a:lvl1pPr>
          </a:lstStyle>
          <a:p>
            <a:r>
              <a:rPr lang="en-US" dirty="0" smtClean="0"/>
              <a:t>Policy-makers</a:t>
            </a:r>
          </a:p>
          <a:p>
            <a:r>
              <a:rPr lang="en-US" dirty="0"/>
              <a:t>Public sectors</a:t>
            </a:r>
          </a:p>
          <a:p>
            <a:r>
              <a:rPr lang="en-US" dirty="0" smtClean="0"/>
              <a:t>Business sectors</a:t>
            </a:r>
            <a:endParaRPr lang="en-US" dirty="0"/>
          </a:p>
        </p:txBody>
      </p:sp>
    </p:spTree>
    <p:extLst>
      <p:ext uri="{BB962C8B-B14F-4D97-AF65-F5344CB8AC3E}">
        <p14:creationId xmlns:p14="http://schemas.microsoft.com/office/powerpoint/2010/main" val="3791554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80345" y="1056348"/>
            <a:ext cx="9145019" cy="5538269"/>
            <a:chOff x="80345" y="1056348"/>
            <a:chExt cx="9145019" cy="5538269"/>
          </a:xfrm>
        </p:grpSpPr>
        <p:grpSp>
          <p:nvGrpSpPr>
            <p:cNvPr id="9" name="8 Grupo"/>
            <p:cNvGrpSpPr/>
            <p:nvPr/>
          </p:nvGrpSpPr>
          <p:grpSpPr>
            <a:xfrm>
              <a:off x="80345" y="1056348"/>
              <a:ext cx="9145019" cy="5538269"/>
              <a:chOff x="80345" y="1056348"/>
              <a:chExt cx="9145019" cy="5538269"/>
            </a:xfrm>
          </p:grpSpPr>
          <p:sp>
            <p:nvSpPr>
              <p:cNvPr id="13" name="11 Rectángulo redondeado"/>
              <p:cNvSpPr/>
              <p:nvPr/>
            </p:nvSpPr>
            <p:spPr>
              <a:xfrm>
                <a:off x="80345" y="1056350"/>
                <a:ext cx="9001000" cy="5538267"/>
              </a:xfrm>
              <a:prstGeom prst="roundRect">
                <a:avLst/>
              </a:prstGeom>
              <a:solidFill>
                <a:srgbClr val="4F81BD">
                  <a:lumMod val="75000"/>
                </a:srgbClr>
              </a:solidFill>
              <a:ln>
                <a:solidFill>
                  <a:srgbClr val="4F81BD">
                    <a:lumMod val="75000"/>
                  </a:srgbClr>
                </a:solidFill>
              </a:ln>
            </p:spPr>
            <p:txBody>
              <a:bodyPr wrap="none" rtlCol="0" anchor="t">
                <a:noAutofit/>
              </a:bodyPr>
              <a:lstStyle/>
              <a:p>
                <a:pPr marL="285750" indent="-285750">
                  <a:buFont typeface="Arial" panose="020B0604020202020204" pitchFamily="34" charset="0"/>
                  <a:buChar char="•"/>
                  <a:defRPr/>
                </a:pPr>
                <a:endParaRPr lang="en-US" kern="0" dirty="0">
                  <a:solidFill>
                    <a:srgbClr val="000000"/>
                  </a:solidFill>
                  <a:ea typeface="ＭＳ Ｐゴシック" charset="0"/>
                </a:endParaRPr>
              </a:p>
            </p:txBody>
          </p:sp>
          <p:sp>
            <p:nvSpPr>
              <p:cNvPr id="19" name="12 Rectángulo"/>
              <p:cNvSpPr/>
              <p:nvPr/>
            </p:nvSpPr>
            <p:spPr>
              <a:xfrm>
                <a:off x="2354974" y="1056348"/>
                <a:ext cx="4453462" cy="707886"/>
              </a:xfrm>
              <a:prstGeom prst="rect">
                <a:avLst/>
              </a:prstGeom>
            </p:spPr>
            <p:txBody>
              <a:bodyPr wrap="none">
                <a:spAutoFit/>
              </a:bodyPr>
              <a:lstStyle/>
              <a:p>
                <a:pPr algn="ctr">
                  <a:lnSpc>
                    <a:spcPct val="200000"/>
                  </a:lnSpc>
                  <a:defRPr/>
                </a:pPr>
                <a:r>
                  <a:rPr lang="en-US" sz="2000" b="1" kern="0" dirty="0">
                    <a:solidFill>
                      <a:prstClr val="white"/>
                    </a:solidFill>
                    <a:ea typeface="ＭＳ Ｐゴシック" charset="0"/>
                  </a:rPr>
                  <a:t>CLIMATE SERVICE ADDED VALUE</a:t>
                </a:r>
              </a:p>
            </p:txBody>
          </p:sp>
          <p:sp>
            <p:nvSpPr>
              <p:cNvPr id="20" name="13 Rectángulo"/>
              <p:cNvSpPr/>
              <p:nvPr/>
            </p:nvSpPr>
            <p:spPr>
              <a:xfrm>
                <a:off x="5694693" y="3217958"/>
                <a:ext cx="3530671" cy="1754326"/>
              </a:xfrm>
              <a:prstGeom prst="rect">
                <a:avLst/>
              </a:prstGeom>
            </p:spPr>
            <p:txBody>
              <a:bodyPr wrap="square">
                <a:spAutoFit/>
              </a:bodyPr>
              <a:lstStyle/>
              <a:p>
                <a:pPr marL="285750" indent="-285750">
                  <a:lnSpc>
                    <a:spcPct val="150000"/>
                  </a:lnSpc>
                  <a:buFont typeface="Arial" panose="020B0604020202020204" pitchFamily="34" charset="0"/>
                  <a:buChar char="•"/>
                  <a:defRPr/>
                </a:pPr>
                <a:r>
                  <a:rPr lang="en-US" b="1" kern="0" dirty="0">
                    <a:solidFill>
                      <a:prstClr val="white"/>
                    </a:solidFill>
                    <a:ea typeface="ＭＳ Ｐゴシック" charset="0"/>
                  </a:rPr>
                  <a:t>User-defined information</a:t>
                </a:r>
              </a:p>
              <a:p>
                <a:pPr marL="285750" indent="-285750">
                  <a:lnSpc>
                    <a:spcPct val="150000"/>
                  </a:lnSpc>
                  <a:buFont typeface="Arial" panose="020B0604020202020204" pitchFamily="34" charset="0"/>
                  <a:buChar char="•"/>
                  <a:defRPr/>
                </a:pPr>
                <a:r>
                  <a:rPr lang="en-US" b="1" kern="0" dirty="0">
                    <a:solidFill>
                      <a:prstClr val="white"/>
                    </a:solidFill>
                    <a:ea typeface="ＭＳ Ｐゴシック" charset="0"/>
                  </a:rPr>
                  <a:t>User Interface Platforms</a:t>
                </a:r>
              </a:p>
              <a:p>
                <a:pPr marL="285750" indent="-285750">
                  <a:lnSpc>
                    <a:spcPct val="150000"/>
                  </a:lnSpc>
                  <a:buFont typeface="Arial" panose="020B0604020202020204" pitchFamily="34" charset="0"/>
                  <a:buChar char="•"/>
                  <a:defRPr/>
                </a:pPr>
                <a:r>
                  <a:rPr lang="en-US" b="1" kern="0" dirty="0">
                    <a:solidFill>
                      <a:prstClr val="white"/>
                    </a:solidFill>
                    <a:ea typeface="ＭＳ Ｐゴシック" charset="0"/>
                  </a:rPr>
                  <a:t>Knowledge transfer</a:t>
                </a:r>
              </a:p>
              <a:p>
                <a:pPr marL="285750" indent="-285750">
                  <a:lnSpc>
                    <a:spcPct val="150000"/>
                  </a:lnSpc>
                  <a:buFont typeface="Arial" panose="020B0604020202020204" pitchFamily="34" charset="0"/>
                  <a:buChar char="•"/>
                  <a:defRPr/>
                </a:pPr>
                <a:r>
                  <a:rPr lang="en-US" b="1" kern="0" dirty="0">
                    <a:solidFill>
                      <a:prstClr val="white"/>
                    </a:solidFill>
                    <a:ea typeface="ＭＳ Ｐゴシック" charset="0"/>
                  </a:rPr>
                  <a:t>Performance assessment</a:t>
                </a:r>
                <a:endParaRPr lang="en-US" kern="0" dirty="0">
                  <a:solidFill>
                    <a:srgbClr val="004990">
                      <a:lumMod val="50000"/>
                    </a:srgbClr>
                  </a:solidFill>
                  <a:ea typeface="ＭＳ Ｐゴシック" charset="0"/>
                </a:endParaRPr>
              </a:p>
            </p:txBody>
          </p:sp>
          <p:sp>
            <p:nvSpPr>
              <p:cNvPr id="7" name="6 Forma libre"/>
              <p:cNvSpPr/>
              <p:nvPr/>
            </p:nvSpPr>
            <p:spPr>
              <a:xfrm>
                <a:off x="5807754" y="5301208"/>
                <a:ext cx="2965431" cy="772828"/>
              </a:xfrm>
              <a:custGeom>
                <a:avLst/>
                <a:gdLst>
                  <a:gd name="connsiteX0" fmla="*/ 0 w 2965431"/>
                  <a:gd name="connsiteY0" fmla="*/ 0 h 772828"/>
                  <a:gd name="connsiteX1" fmla="*/ 2579017 w 2965431"/>
                  <a:gd name="connsiteY1" fmla="*/ 0 h 772828"/>
                  <a:gd name="connsiteX2" fmla="*/ 2965431 w 2965431"/>
                  <a:gd name="connsiteY2" fmla="*/ 386414 h 772828"/>
                  <a:gd name="connsiteX3" fmla="*/ 2579017 w 2965431"/>
                  <a:gd name="connsiteY3" fmla="*/ 772828 h 772828"/>
                  <a:gd name="connsiteX4" fmla="*/ 0 w 2965431"/>
                  <a:gd name="connsiteY4" fmla="*/ 772828 h 772828"/>
                  <a:gd name="connsiteX5" fmla="*/ 386414 w 2965431"/>
                  <a:gd name="connsiteY5" fmla="*/ 386414 h 772828"/>
                  <a:gd name="connsiteX6" fmla="*/ 0 w 2965431"/>
                  <a:gd name="connsiteY6" fmla="*/ 0 h 77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5431" h="772828">
                    <a:moveTo>
                      <a:pt x="0" y="0"/>
                    </a:moveTo>
                    <a:lnTo>
                      <a:pt x="2579017" y="0"/>
                    </a:lnTo>
                    <a:lnTo>
                      <a:pt x="2965431" y="386414"/>
                    </a:lnTo>
                    <a:lnTo>
                      <a:pt x="2579017" y="772828"/>
                    </a:lnTo>
                    <a:lnTo>
                      <a:pt x="0" y="772828"/>
                    </a:lnTo>
                    <a:lnTo>
                      <a:pt x="386414" y="38641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58423" tIns="24003" rIns="410417" bIns="24003" numCol="1" spcCol="1270" anchor="ctr" anchorCtr="0">
                <a:noAutofit/>
              </a:bodyPr>
              <a:lstStyle/>
              <a:p>
                <a:pPr lvl="0" algn="ctr" defTabSz="800100">
                  <a:lnSpc>
                    <a:spcPct val="90000"/>
                  </a:lnSpc>
                  <a:spcBef>
                    <a:spcPct val="0"/>
                  </a:spcBef>
                  <a:spcAft>
                    <a:spcPct val="35000"/>
                  </a:spcAft>
                </a:pPr>
                <a:r>
                  <a:rPr lang="en-US" sz="1800" b="1" kern="1200" dirty="0" smtClean="0"/>
                  <a:t>Knowledge</a:t>
                </a:r>
                <a:endParaRPr lang="en-US" sz="1800" b="1" kern="1200" dirty="0"/>
              </a:p>
            </p:txBody>
          </p:sp>
        </p:grpSp>
        <p:pic>
          <p:nvPicPr>
            <p:cNvPr id="23" name="Picture 41" descr="C:\Users\ijimenez\AppData\Local\Temp\Rar$DRa0.258\ppt\media\image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0555" y="2437993"/>
              <a:ext cx="2879828" cy="63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2 Grupo"/>
          <p:cNvGrpSpPr/>
          <p:nvPr/>
        </p:nvGrpSpPr>
        <p:grpSpPr>
          <a:xfrm>
            <a:off x="203937" y="1759819"/>
            <a:ext cx="5900360" cy="4713252"/>
            <a:chOff x="203937" y="1759819"/>
            <a:chExt cx="5900360" cy="4713252"/>
          </a:xfrm>
        </p:grpSpPr>
        <p:grpSp>
          <p:nvGrpSpPr>
            <p:cNvPr id="8" name="7 Grupo"/>
            <p:cNvGrpSpPr/>
            <p:nvPr/>
          </p:nvGrpSpPr>
          <p:grpSpPr>
            <a:xfrm>
              <a:off x="203937" y="1759819"/>
              <a:ext cx="5900360" cy="4713252"/>
              <a:chOff x="203937" y="1759819"/>
              <a:chExt cx="5900360" cy="4713252"/>
            </a:xfrm>
          </p:grpSpPr>
          <p:sp>
            <p:nvSpPr>
              <p:cNvPr id="14" name="8 Rectángulo redondeado"/>
              <p:cNvSpPr/>
              <p:nvPr/>
            </p:nvSpPr>
            <p:spPr>
              <a:xfrm>
                <a:off x="203937" y="1759820"/>
                <a:ext cx="5493032" cy="4713251"/>
              </a:xfrm>
              <a:prstGeom prst="roundRect">
                <a:avLst/>
              </a:prstGeom>
              <a:solidFill>
                <a:srgbClr val="4F81BD"/>
              </a:solidFill>
              <a:ln>
                <a:solidFill>
                  <a:srgbClr val="4F81BD"/>
                </a:solidFill>
              </a:ln>
            </p:spPr>
            <p:txBody>
              <a:bodyPr wrap="none" rtlCol="0" anchor="t">
                <a:noAutofit/>
              </a:bodyPr>
              <a:lstStyle/>
              <a:p>
                <a:pPr marL="285750" indent="-285750">
                  <a:buFont typeface="Arial" panose="020B0604020202020204" pitchFamily="34" charset="0"/>
                  <a:buChar char="•"/>
                  <a:defRPr/>
                </a:pPr>
                <a:endParaRPr lang="en-US" kern="0" dirty="0">
                  <a:solidFill>
                    <a:srgbClr val="000000"/>
                  </a:solidFill>
                  <a:ea typeface="ＭＳ Ｐゴシック" charset="0"/>
                </a:endParaRPr>
              </a:p>
            </p:txBody>
          </p:sp>
          <p:sp>
            <p:nvSpPr>
              <p:cNvPr id="17" name="9 Rectángulo"/>
              <p:cNvSpPr/>
              <p:nvPr/>
            </p:nvSpPr>
            <p:spPr>
              <a:xfrm>
                <a:off x="3104681" y="3217958"/>
                <a:ext cx="2592288" cy="1754326"/>
              </a:xfrm>
              <a:prstGeom prst="rect">
                <a:avLst/>
              </a:prstGeom>
            </p:spPr>
            <p:txBody>
              <a:bodyPr wrap="square">
                <a:spAutoFit/>
              </a:bodyPr>
              <a:lstStyle/>
              <a:p>
                <a:pPr marL="285750" indent="-285750">
                  <a:lnSpc>
                    <a:spcPct val="150000"/>
                  </a:lnSpc>
                  <a:buFont typeface="Arial" panose="020B0604020202020204" pitchFamily="34" charset="0"/>
                  <a:buChar char="•"/>
                  <a:defRPr/>
                </a:pPr>
                <a:r>
                  <a:rPr lang="en-US" kern="0" dirty="0">
                    <a:solidFill>
                      <a:srgbClr val="004990">
                        <a:lumMod val="50000"/>
                      </a:srgbClr>
                    </a:solidFill>
                    <a:ea typeface="ＭＳ Ｐゴシック" charset="0"/>
                  </a:rPr>
                  <a:t>Bias adjustments</a:t>
                </a:r>
              </a:p>
              <a:p>
                <a:pPr marL="285750" indent="-285750">
                  <a:lnSpc>
                    <a:spcPct val="150000"/>
                  </a:lnSpc>
                  <a:buFont typeface="Arial" panose="020B0604020202020204" pitchFamily="34" charset="0"/>
                  <a:buChar char="•"/>
                  <a:defRPr/>
                </a:pPr>
                <a:r>
                  <a:rPr lang="en-US" kern="0" dirty="0">
                    <a:solidFill>
                      <a:srgbClr val="004990">
                        <a:lumMod val="50000"/>
                      </a:srgbClr>
                    </a:solidFill>
                    <a:ea typeface="ＭＳ Ｐゴシック" charset="0"/>
                  </a:rPr>
                  <a:t>Skill and Reliability</a:t>
                </a:r>
              </a:p>
              <a:p>
                <a:pPr marL="285750" indent="-285750">
                  <a:lnSpc>
                    <a:spcPct val="150000"/>
                  </a:lnSpc>
                  <a:buFont typeface="Arial" panose="020B0604020202020204" pitchFamily="34" charset="0"/>
                  <a:buChar char="•"/>
                  <a:defRPr/>
                </a:pPr>
                <a:r>
                  <a:rPr lang="en-US" kern="0" dirty="0">
                    <a:solidFill>
                      <a:srgbClr val="004990">
                        <a:lumMod val="50000"/>
                      </a:srgbClr>
                    </a:solidFill>
                    <a:ea typeface="ＭＳ Ｐゴシック" charset="0"/>
                  </a:rPr>
                  <a:t>Climate indices</a:t>
                </a:r>
              </a:p>
              <a:p>
                <a:pPr marL="285750" indent="-285750">
                  <a:lnSpc>
                    <a:spcPct val="150000"/>
                  </a:lnSpc>
                  <a:buFont typeface="Arial" panose="020B0604020202020204" pitchFamily="34" charset="0"/>
                  <a:buChar char="•"/>
                  <a:defRPr/>
                </a:pPr>
                <a:r>
                  <a:rPr lang="en-US" kern="0" dirty="0">
                    <a:solidFill>
                      <a:srgbClr val="004990">
                        <a:lumMod val="50000"/>
                      </a:srgbClr>
                    </a:solidFill>
                    <a:ea typeface="ＭＳ Ｐゴシック" charset="0"/>
                  </a:rPr>
                  <a:t>Impact </a:t>
                </a:r>
                <a:r>
                  <a:rPr lang="en-US" kern="0" dirty="0" smtClean="0">
                    <a:solidFill>
                      <a:srgbClr val="004990">
                        <a:lumMod val="50000"/>
                      </a:srgbClr>
                    </a:solidFill>
                    <a:ea typeface="ＭＳ Ｐゴシック" charset="0"/>
                  </a:rPr>
                  <a:t>models</a:t>
                </a:r>
                <a:endParaRPr lang="en-US" kern="0" dirty="0">
                  <a:solidFill>
                    <a:srgbClr val="004990">
                      <a:lumMod val="50000"/>
                    </a:srgbClr>
                  </a:solidFill>
                  <a:ea typeface="ＭＳ Ｐゴシック" charset="0"/>
                </a:endParaRPr>
              </a:p>
            </p:txBody>
          </p:sp>
          <p:sp>
            <p:nvSpPr>
              <p:cNvPr id="18" name="10 Rectángulo"/>
              <p:cNvSpPr/>
              <p:nvPr/>
            </p:nvSpPr>
            <p:spPr>
              <a:xfrm>
                <a:off x="1180439" y="1759819"/>
                <a:ext cx="3557384" cy="707886"/>
              </a:xfrm>
              <a:prstGeom prst="rect">
                <a:avLst/>
              </a:prstGeom>
            </p:spPr>
            <p:txBody>
              <a:bodyPr wrap="none">
                <a:spAutoFit/>
              </a:bodyPr>
              <a:lstStyle/>
              <a:p>
                <a:pPr algn="ctr">
                  <a:lnSpc>
                    <a:spcPct val="200000"/>
                  </a:lnSpc>
                  <a:defRPr/>
                </a:pPr>
                <a:r>
                  <a:rPr lang="en-US" sz="2000" b="1" kern="0" dirty="0">
                    <a:solidFill>
                      <a:srgbClr val="004990">
                        <a:lumMod val="50000"/>
                      </a:srgbClr>
                    </a:solidFill>
                    <a:ea typeface="ＭＳ Ｐゴシック" charset="0"/>
                  </a:rPr>
                  <a:t>RESEARCH ADDED VALUE</a:t>
                </a:r>
              </a:p>
            </p:txBody>
          </p:sp>
          <p:sp>
            <p:nvSpPr>
              <p:cNvPr id="6" name="5 Forma libre"/>
              <p:cNvSpPr/>
              <p:nvPr/>
            </p:nvSpPr>
            <p:spPr>
              <a:xfrm>
                <a:off x="3138866" y="5301208"/>
                <a:ext cx="2965431" cy="772828"/>
              </a:xfrm>
              <a:custGeom>
                <a:avLst/>
                <a:gdLst>
                  <a:gd name="connsiteX0" fmla="*/ 0 w 2965431"/>
                  <a:gd name="connsiteY0" fmla="*/ 0 h 772828"/>
                  <a:gd name="connsiteX1" fmla="*/ 2579017 w 2965431"/>
                  <a:gd name="connsiteY1" fmla="*/ 0 h 772828"/>
                  <a:gd name="connsiteX2" fmla="*/ 2965431 w 2965431"/>
                  <a:gd name="connsiteY2" fmla="*/ 386414 h 772828"/>
                  <a:gd name="connsiteX3" fmla="*/ 2579017 w 2965431"/>
                  <a:gd name="connsiteY3" fmla="*/ 772828 h 772828"/>
                  <a:gd name="connsiteX4" fmla="*/ 0 w 2965431"/>
                  <a:gd name="connsiteY4" fmla="*/ 772828 h 772828"/>
                  <a:gd name="connsiteX5" fmla="*/ 386414 w 2965431"/>
                  <a:gd name="connsiteY5" fmla="*/ 386414 h 772828"/>
                  <a:gd name="connsiteX6" fmla="*/ 0 w 2965431"/>
                  <a:gd name="connsiteY6" fmla="*/ 0 h 77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5431" h="772828">
                    <a:moveTo>
                      <a:pt x="0" y="0"/>
                    </a:moveTo>
                    <a:lnTo>
                      <a:pt x="2579017" y="0"/>
                    </a:lnTo>
                    <a:lnTo>
                      <a:pt x="2965431" y="386414"/>
                    </a:lnTo>
                    <a:lnTo>
                      <a:pt x="2579017" y="772828"/>
                    </a:lnTo>
                    <a:lnTo>
                      <a:pt x="0" y="772828"/>
                    </a:lnTo>
                    <a:lnTo>
                      <a:pt x="386414" y="38641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58423" tIns="24003" rIns="410417" bIns="24003" numCol="1" spcCol="1270" anchor="ctr" anchorCtr="0">
                <a:noAutofit/>
              </a:bodyPr>
              <a:lstStyle/>
              <a:p>
                <a:pPr lvl="0" algn="ctr" defTabSz="800100">
                  <a:lnSpc>
                    <a:spcPct val="90000"/>
                  </a:lnSpc>
                  <a:spcBef>
                    <a:spcPct val="0"/>
                  </a:spcBef>
                  <a:spcAft>
                    <a:spcPct val="35000"/>
                  </a:spcAft>
                </a:pPr>
                <a:r>
                  <a:rPr lang="en-US" sz="1800" b="1" kern="1200" dirty="0" smtClean="0"/>
                  <a:t>Information</a:t>
                </a:r>
                <a:endParaRPr lang="en-US" sz="1800" b="1" kern="1200" dirty="0"/>
              </a:p>
            </p:txBody>
          </p:sp>
        </p:grpSp>
        <p:pic>
          <p:nvPicPr>
            <p:cNvPr id="22" name="Picture 39" descr="C:\Users\ijimenez\Desktop\320px-SPECS_Logo_transparent_v12_0.png"/>
            <p:cNvPicPr>
              <a:picLocks noChangeAspect="1" noChangeArrowheads="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92233" y="2509427"/>
              <a:ext cx="1217184" cy="566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296372" y="52342"/>
            <a:ext cx="5975323" cy="680868"/>
          </a:xfrm>
        </p:spPr>
        <p:txBody>
          <a:bodyPr/>
          <a:lstStyle/>
          <a:p>
            <a:r>
              <a:rPr lang="en-US" sz="2400" kern="1200" dirty="0" smtClean="0">
                <a:solidFill>
                  <a:prstClr val="white"/>
                </a:solidFill>
                <a:ea typeface="+mn-ea"/>
                <a:cs typeface="+mn-cs"/>
              </a:rPr>
              <a:t>From Climate science to Climate services</a:t>
            </a:r>
            <a:endParaRPr lang="en-US" dirty="0"/>
          </a:p>
        </p:txBody>
      </p:sp>
      <p:grpSp>
        <p:nvGrpSpPr>
          <p:cNvPr id="10" name="9 Grupo"/>
          <p:cNvGrpSpPr/>
          <p:nvPr/>
        </p:nvGrpSpPr>
        <p:grpSpPr>
          <a:xfrm>
            <a:off x="296370" y="2509427"/>
            <a:ext cx="3139039" cy="3834535"/>
            <a:chOff x="296370" y="2509427"/>
            <a:chExt cx="3139039" cy="3834535"/>
          </a:xfrm>
        </p:grpSpPr>
        <p:sp>
          <p:nvSpPr>
            <p:cNvPr id="15" name="6 Rectángulo redondeado"/>
            <p:cNvSpPr/>
            <p:nvPr/>
          </p:nvSpPr>
          <p:spPr>
            <a:xfrm>
              <a:off x="296370" y="2509427"/>
              <a:ext cx="2773116" cy="3834535"/>
            </a:xfrm>
            <a:prstGeom prst="roundRect">
              <a:avLst>
                <a:gd name="adj" fmla="val 21959"/>
              </a:avLst>
            </a:prstGeom>
            <a:solidFill>
              <a:sysClr val="window" lastClr="FFFFFF">
                <a:lumMod val="85000"/>
              </a:sysClr>
            </a:solidFill>
            <a:ln>
              <a:solidFill>
                <a:sysClr val="window" lastClr="FFFFFF">
                  <a:lumMod val="85000"/>
                </a:sysClr>
              </a:solidFill>
            </a:ln>
          </p:spPr>
          <p:txBody>
            <a:bodyPr wrap="none" rtlCol="0" anchor="t">
              <a:noAutofit/>
            </a:bodyPr>
            <a:lstStyle/>
            <a:p>
              <a:pPr marL="285750" indent="-285750">
                <a:buFont typeface="Arial" panose="020B0604020202020204" pitchFamily="34" charset="0"/>
                <a:buChar char="•"/>
                <a:defRPr/>
              </a:pPr>
              <a:endParaRPr lang="en-US" kern="0" dirty="0">
                <a:solidFill>
                  <a:srgbClr val="000000"/>
                </a:solidFill>
                <a:ea typeface="ＭＳ Ｐゴシック" charset="0"/>
              </a:endParaRPr>
            </a:p>
          </p:txBody>
        </p:sp>
        <p:sp>
          <p:nvSpPr>
            <p:cNvPr id="16" name="7 Rectángulo"/>
            <p:cNvSpPr/>
            <p:nvPr/>
          </p:nvSpPr>
          <p:spPr>
            <a:xfrm>
              <a:off x="296372" y="2659291"/>
              <a:ext cx="2762095" cy="3200876"/>
            </a:xfrm>
            <a:prstGeom prst="rect">
              <a:avLst/>
            </a:prstGeom>
          </p:spPr>
          <p:txBody>
            <a:bodyPr wrap="square">
              <a:spAutoFit/>
            </a:bodyPr>
            <a:lstStyle/>
            <a:p>
              <a:pPr algn="ctr">
                <a:lnSpc>
                  <a:spcPct val="200000"/>
                </a:lnSpc>
                <a:defRPr/>
              </a:pPr>
              <a:endParaRPr lang="en-US" sz="2000" b="1" kern="0" spc="-150" dirty="0">
                <a:solidFill>
                  <a:srgbClr val="000000"/>
                </a:solidFill>
                <a:ea typeface="ＭＳ Ｐゴシック" charset="0"/>
              </a:endParaRPr>
            </a:p>
            <a:p>
              <a:pPr marL="285750" indent="-285750">
                <a:lnSpc>
                  <a:spcPct val="150000"/>
                </a:lnSpc>
                <a:buFont typeface="Arial" panose="020B0604020202020204" pitchFamily="34" charset="0"/>
                <a:buChar char="•"/>
                <a:defRPr/>
              </a:pPr>
              <a:r>
                <a:rPr lang="en-US" kern="0" dirty="0" smtClean="0">
                  <a:solidFill>
                    <a:srgbClr val="004990">
                      <a:lumMod val="50000"/>
                    </a:srgbClr>
                  </a:solidFill>
                  <a:ea typeface="ＭＳ Ｐゴシック" charset="0"/>
                </a:rPr>
                <a:t>Observations</a:t>
              </a:r>
              <a:endParaRPr lang="en-US" kern="0" dirty="0">
                <a:solidFill>
                  <a:srgbClr val="004990">
                    <a:lumMod val="50000"/>
                  </a:srgbClr>
                </a:solidFill>
                <a:ea typeface="ＭＳ Ｐゴシック" charset="0"/>
              </a:endParaRPr>
            </a:p>
            <a:p>
              <a:pPr marL="285750" indent="-285750">
                <a:lnSpc>
                  <a:spcPct val="150000"/>
                </a:lnSpc>
                <a:buFont typeface="Arial" panose="020B0604020202020204" pitchFamily="34" charset="0"/>
                <a:buChar char="•"/>
                <a:defRPr/>
              </a:pPr>
              <a:r>
                <a:rPr lang="en-US" kern="0" dirty="0">
                  <a:solidFill>
                    <a:srgbClr val="004990">
                      <a:lumMod val="50000"/>
                    </a:srgbClr>
                  </a:solidFill>
                  <a:ea typeface="ＭＳ Ｐゴシック" charset="0"/>
                </a:rPr>
                <a:t>Climate predictions</a:t>
              </a:r>
            </a:p>
            <a:p>
              <a:pPr marL="285750" indent="-285750">
                <a:lnSpc>
                  <a:spcPct val="150000"/>
                </a:lnSpc>
                <a:buFont typeface="Arial" panose="020B0604020202020204" pitchFamily="34" charset="0"/>
                <a:buChar char="•"/>
                <a:defRPr/>
              </a:pPr>
              <a:r>
                <a:rPr lang="en-US" kern="0" dirty="0">
                  <a:solidFill>
                    <a:srgbClr val="004990">
                      <a:lumMod val="50000"/>
                    </a:srgbClr>
                  </a:solidFill>
                  <a:ea typeface="ＭＳ Ｐゴシック" charset="0"/>
                </a:rPr>
                <a:t>Climate projections</a:t>
              </a:r>
            </a:p>
            <a:p>
              <a:pPr marL="285750" indent="-285750">
                <a:lnSpc>
                  <a:spcPct val="150000"/>
                </a:lnSpc>
                <a:buFont typeface="Arial" panose="020B0604020202020204" pitchFamily="34" charset="0"/>
                <a:buChar char="•"/>
                <a:defRPr/>
              </a:pPr>
              <a:r>
                <a:rPr lang="en-US" kern="0" dirty="0">
                  <a:solidFill>
                    <a:srgbClr val="004990">
                      <a:lumMod val="50000"/>
                    </a:srgbClr>
                  </a:solidFill>
                  <a:ea typeface="ＭＳ Ｐゴシック" charset="0"/>
                </a:rPr>
                <a:t>Climate variables</a:t>
              </a:r>
            </a:p>
            <a:p>
              <a:pPr marL="285750" indent="-285750">
                <a:lnSpc>
                  <a:spcPct val="150000"/>
                </a:lnSpc>
                <a:buFont typeface="Arial" panose="020B0604020202020204" pitchFamily="34" charset="0"/>
                <a:buChar char="•"/>
                <a:defRPr/>
              </a:pPr>
              <a:endParaRPr lang="en-US" kern="0" dirty="0">
                <a:solidFill>
                  <a:srgbClr val="004990">
                    <a:lumMod val="50000"/>
                  </a:srgbClr>
                </a:solidFill>
                <a:ea typeface="ＭＳ Ｐゴシック" charset="0"/>
              </a:endParaRPr>
            </a:p>
            <a:p>
              <a:pPr marL="285750" indent="-285750">
                <a:lnSpc>
                  <a:spcPct val="150000"/>
                </a:lnSpc>
                <a:buFont typeface="Arial" panose="020B0604020202020204" pitchFamily="34" charset="0"/>
                <a:buChar char="•"/>
                <a:defRPr/>
              </a:pPr>
              <a:endParaRPr lang="en-US" kern="0" dirty="0">
                <a:solidFill>
                  <a:srgbClr val="004990">
                    <a:lumMod val="50000"/>
                  </a:srgbClr>
                </a:solidFill>
                <a:ea typeface="ＭＳ Ｐゴシック" charset="0"/>
              </a:endParaRPr>
            </a:p>
          </p:txBody>
        </p:sp>
        <p:sp>
          <p:nvSpPr>
            <p:cNvPr id="21" name="14 Rectángulo"/>
            <p:cNvSpPr/>
            <p:nvPr/>
          </p:nvSpPr>
          <p:spPr>
            <a:xfrm>
              <a:off x="1019128" y="2545549"/>
              <a:ext cx="1327607" cy="707886"/>
            </a:xfrm>
            <a:prstGeom prst="rect">
              <a:avLst/>
            </a:prstGeom>
          </p:spPr>
          <p:txBody>
            <a:bodyPr wrap="none">
              <a:spAutoFit/>
            </a:bodyPr>
            <a:lstStyle/>
            <a:p>
              <a:pPr algn="ctr">
                <a:defRPr/>
              </a:pPr>
              <a:r>
                <a:rPr lang="en-US" sz="2000" b="1" kern="0" dirty="0">
                  <a:solidFill>
                    <a:srgbClr val="004990">
                      <a:lumMod val="50000"/>
                    </a:srgbClr>
                  </a:solidFill>
                  <a:ea typeface="ＭＳ Ｐゴシック" charset="0"/>
                </a:rPr>
                <a:t>CLIMATE</a:t>
              </a:r>
            </a:p>
            <a:p>
              <a:pPr algn="ctr">
                <a:defRPr/>
              </a:pPr>
              <a:r>
                <a:rPr lang="en-US" sz="2000" b="1" kern="0" dirty="0">
                  <a:solidFill>
                    <a:srgbClr val="004990">
                      <a:lumMod val="50000"/>
                    </a:srgbClr>
                  </a:solidFill>
                  <a:ea typeface="ＭＳ Ｐゴシック" charset="0"/>
                </a:rPr>
                <a:t>SCIENCE</a:t>
              </a:r>
            </a:p>
          </p:txBody>
        </p:sp>
        <p:sp>
          <p:nvSpPr>
            <p:cNvPr id="5" name="4 Forma libre"/>
            <p:cNvSpPr/>
            <p:nvPr/>
          </p:nvSpPr>
          <p:spPr>
            <a:xfrm>
              <a:off x="469978" y="5301208"/>
              <a:ext cx="2965431" cy="772828"/>
            </a:xfrm>
            <a:custGeom>
              <a:avLst/>
              <a:gdLst>
                <a:gd name="connsiteX0" fmla="*/ 0 w 2965431"/>
                <a:gd name="connsiteY0" fmla="*/ 0 h 772828"/>
                <a:gd name="connsiteX1" fmla="*/ 2579017 w 2965431"/>
                <a:gd name="connsiteY1" fmla="*/ 0 h 772828"/>
                <a:gd name="connsiteX2" fmla="*/ 2965431 w 2965431"/>
                <a:gd name="connsiteY2" fmla="*/ 386414 h 772828"/>
                <a:gd name="connsiteX3" fmla="*/ 2579017 w 2965431"/>
                <a:gd name="connsiteY3" fmla="*/ 772828 h 772828"/>
                <a:gd name="connsiteX4" fmla="*/ 0 w 2965431"/>
                <a:gd name="connsiteY4" fmla="*/ 772828 h 772828"/>
                <a:gd name="connsiteX5" fmla="*/ 386414 w 2965431"/>
                <a:gd name="connsiteY5" fmla="*/ 386414 h 772828"/>
                <a:gd name="connsiteX6" fmla="*/ 0 w 2965431"/>
                <a:gd name="connsiteY6" fmla="*/ 0 h 77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5431" h="772828">
                  <a:moveTo>
                    <a:pt x="0" y="0"/>
                  </a:moveTo>
                  <a:lnTo>
                    <a:pt x="2579017" y="0"/>
                  </a:lnTo>
                  <a:lnTo>
                    <a:pt x="2965431" y="386414"/>
                  </a:lnTo>
                  <a:lnTo>
                    <a:pt x="2579017" y="772828"/>
                  </a:lnTo>
                  <a:lnTo>
                    <a:pt x="0" y="772828"/>
                  </a:lnTo>
                  <a:lnTo>
                    <a:pt x="386414" y="386414"/>
                  </a:lnTo>
                  <a:lnTo>
                    <a:pt x="0" y="0"/>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458423" tIns="24003" rIns="410417" bIns="24003" numCol="1" spcCol="1270" anchor="ctr" anchorCtr="0">
              <a:noAutofit/>
            </a:bodyPr>
            <a:lstStyle/>
            <a:p>
              <a:pPr lvl="0" algn="ctr" defTabSz="800100">
                <a:lnSpc>
                  <a:spcPct val="90000"/>
                </a:lnSpc>
                <a:spcBef>
                  <a:spcPct val="0"/>
                </a:spcBef>
                <a:spcAft>
                  <a:spcPct val="35000"/>
                </a:spcAft>
              </a:pPr>
              <a:r>
                <a:rPr lang="en-US" sz="1800" b="1" kern="1200" dirty="0" smtClean="0"/>
                <a:t>Data</a:t>
              </a:r>
              <a:endParaRPr lang="en-US" sz="1800" b="1" kern="1200" dirty="0"/>
            </a:p>
          </p:txBody>
        </p:sp>
      </p:grpSp>
    </p:spTree>
    <p:extLst>
      <p:ext uri="{BB962C8B-B14F-4D97-AF65-F5344CB8AC3E}">
        <p14:creationId xmlns:p14="http://schemas.microsoft.com/office/powerpoint/2010/main" val="252363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Profiling a climate services team</a:t>
            </a:r>
            <a:endParaRPr lang="en-US" dirty="0"/>
          </a:p>
        </p:txBody>
      </p:sp>
      <p:graphicFrame>
        <p:nvGraphicFramePr>
          <p:cNvPr id="13" name="12 Diagrama"/>
          <p:cNvGraphicFramePr/>
          <p:nvPr>
            <p:extLst>
              <p:ext uri="{D42A27DB-BD31-4B8C-83A1-F6EECF244321}">
                <p14:modId xmlns:p14="http://schemas.microsoft.com/office/powerpoint/2010/main" val="1687978674"/>
              </p:ext>
            </p:extLst>
          </p:nvPr>
        </p:nvGraphicFramePr>
        <p:xfrm>
          <a:off x="467544" y="933202"/>
          <a:ext cx="8308076" cy="772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13 Rectángulo"/>
          <p:cNvSpPr/>
          <p:nvPr/>
        </p:nvSpPr>
        <p:spPr>
          <a:xfrm>
            <a:off x="472958" y="3630641"/>
            <a:ext cx="1013012" cy="457199"/>
          </a:xfrm>
          <a:prstGeom prst="rect">
            <a:avLst/>
          </a:prstGeom>
          <a:solidFill>
            <a:srgbClr val="FFC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grpSp>
        <p:nvGrpSpPr>
          <p:cNvPr id="15" name="14 Grupo"/>
          <p:cNvGrpSpPr/>
          <p:nvPr/>
        </p:nvGrpSpPr>
        <p:grpSpPr>
          <a:xfrm>
            <a:off x="472958" y="2187064"/>
            <a:ext cx="1013012" cy="1335741"/>
            <a:chOff x="349133" y="1625089"/>
            <a:chExt cx="1013012" cy="1335741"/>
          </a:xfrm>
        </p:grpSpPr>
        <p:sp>
          <p:nvSpPr>
            <p:cNvPr id="16" name="15 Rectángulo"/>
            <p:cNvSpPr/>
            <p:nvPr/>
          </p:nvSpPr>
          <p:spPr>
            <a:xfrm>
              <a:off x="349133" y="1625089"/>
              <a:ext cx="676836" cy="1335741"/>
            </a:xfrm>
            <a:prstGeom prst="rect">
              <a:avLst/>
            </a:prstGeom>
            <a:solidFill>
              <a:schemeClr val="accent4">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2</a:t>
              </a:r>
              <a:endParaRPr lang="en-US" dirty="0">
                <a:solidFill>
                  <a:srgbClr val="000000"/>
                </a:solidFill>
              </a:endParaRPr>
            </a:p>
          </p:txBody>
        </p:sp>
        <p:sp>
          <p:nvSpPr>
            <p:cNvPr id="17" name="16 Rectángulo"/>
            <p:cNvSpPr/>
            <p:nvPr/>
          </p:nvSpPr>
          <p:spPr>
            <a:xfrm>
              <a:off x="1025968" y="1625089"/>
              <a:ext cx="336177" cy="1335741"/>
            </a:xfrm>
            <a:prstGeom prst="rect">
              <a:avLst/>
            </a:pr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grpSp>
      <p:sp>
        <p:nvSpPr>
          <p:cNvPr id="27" name="26 Rectángulo"/>
          <p:cNvSpPr/>
          <p:nvPr/>
        </p:nvSpPr>
        <p:spPr>
          <a:xfrm>
            <a:off x="656299" y="1815584"/>
            <a:ext cx="646331" cy="369332"/>
          </a:xfrm>
          <a:prstGeom prst="rect">
            <a:avLst/>
          </a:prstGeom>
        </p:spPr>
        <p:txBody>
          <a:bodyPr wrap="none">
            <a:spAutoFit/>
          </a:bodyPr>
          <a:lstStyle/>
          <a:p>
            <a:r>
              <a:rPr lang="en-US" dirty="0" smtClean="0"/>
              <a:t>75%</a:t>
            </a:r>
            <a:endParaRPr lang="en-US" dirty="0"/>
          </a:p>
        </p:txBody>
      </p:sp>
      <p:sp>
        <p:nvSpPr>
          <p:cNvPr id="56" name="55 Rectángulo"/>
          <p:cNvSpPr/>
          <p:nvPr/>
        </p:nvSpPr>
        <p:spPr>
          <a:xfrm>
            <a:off x="656299" y="4111110"/>
            <a:ext cx="646331" cy="369332"/>
          </a:xfrm>
          <a:prstGeom prst="rect">
            <a:avLst/>
          </a:prstGeom>
        </p:spPr>
        <p:txBody>
          <a:bodyPr wrap="none">
            <a:spAutoFit/>
          </a:bodyPr>
          <a:lstStyle/>
          <a:p>
            <a:r>
              <a:rPr lang="en-US" dirty="0" smtClean="0"/>
              <a:t>25%</a:t>
            </a:r>
            <a:endParaRPr lang="en-US" dirty="0"/>
          </a:p>
        </p:txBody>
      </p:sp>
      <p:sp>
        <p:nvSpPr>
          <p:cNvPr id="57" name="56 Rectángulo"/>
          <p:cNvSpPr/>
          <p:nvPr/>
        </p:nvSpPr>
        <p:spPr>
          <a:xfrm rot="16200000">
            <a:off x="-450792" y="2568002"/>
            <a:ext cx="1326004" cy="369332"/>
          </a:xfrm>
          <a:prstGeom prst="rect">
            <a:avLst/>
          </a:prstGeom>
        </p:spPr>
        <p:txBody>
          <a:bodyPr wrap="none">
            <a:spAutoFit/>
          </a:bodyPr>
          <a:lstStyle/>
          <a:p>
            <a:r>
              <a:rPr lang="en-US" dirty="0" smtClean="0">
                <a:solidFill>
                  <a:schemeClr val="accent5"/>
                </a:solidFill>
                <a:latin typeface="Arial Black" panose="020B0A04020102020204" pitchFamily="34" charset="0"/>
              </a:rPr>
              <a:t>SCIENCE</a:t>
            </a:r>
            <a:endParaRPr lang="en-US" dirty="0">
              <a:solidFill>
                <a:schemeClr val="accent5"/>
              </a:solidFill>
              <a:latin typeface="Arial Black" panose="020B0A04020102020204" pitchFamily="34" charset="0"/>
            </a:endParaRPr>
          </a:p>
        </p:txBody>
      </p:sp>
      <p:sp>
        <p:nvSpPr>
          <p:cNvPr id="58" name="57 Rectángulo"/>
          <p:cNvSpPr/>
          <p:nvPr/>
        </p:nvSpPr>
        <p:spPr>
          <a:xfrm rot="16200000">
            <a:off x="-143015" y="3649747"/>
            <a:ext cx="710451" cy="369332"/>
          </a:xfrm>
          <a:prstGeom prst="rect">
            <a:avLst/>
          </a:prstGeom>
        </p:spPr>
        <p:txBody>
          <a:bodyPr wrap="none">
            <a:spAutoFit/>
          </a:bodyPr>
          <a:lstStyle/>
          <a:p>
            <a:r>
              <a:rPr lang="en-US" dirty="0" smtClean="0">
                <a:solidFill>
                  <a:srgbClr val="009900"/>
                </a:solidFill>
                <a:latin typeface="Arial Black" panose="020B0A04020102020204" pitchFamily="34" charset="0"/>
              </a:rPr>
              <a:t>KTT</a:t>
            </a:r>
            <a:endParaRPr lang="en-US" dirty="0">
              <a:solidFill>
                <a:srgbClr val="009900"/>
              </a:solidFill>
              <a:latin typeface="Arial Black" panose="020B0A04020102020204" pitchFamily="34" charset="0"/>
            </a:endParaRPr>
          </a:p>
        </p:txBody>
      </p:sp>
      <p:sp>
        <p:nvSpPr>
          <p:cNvPr id="59" name="58 CuadroTexto"/>
          <p:cNvSpPr txBox="1"/>
          <p:nvPr/>
        </p:nvSpPr>
        <p:spPr>
          <a:xfrm>
            <a:off x="1756337" y="2184916"/>
            <a:ext cx="6752962" cy="1200329"/>
          </a:xfrm>
          <a:prstGeom prst="rect">
            <a:avLst/>
          </a:prstGeom>
          <a:noFill/>
        </p:spPr>
        <p:txBody>
          <a:bodyPr wrap="square" rtlCol="0">
            <a:spAutoFit/>
          </a:bodyPr>
          <a:lstStyle>
            <a:defPPr>
              <a:defRPr lang="en-US"/>
            </a:defPPr>
            <a:lvl1pPr marL="285750" indent="-285750">
              <a:buFont typeface="Arial" panose="020B0604020202020204" pitchFamily="34" charset="0"/>
              <a:buChar char="•"/>
            </a:lvl1pPr>
          </a:lstStyle>
          <a:p>
            <a:r>
              <a:rPr lang="en-GB" dirty="0"/>
              <a:t>Face-to-face meetings</a:t>
            </a:r>
          </a:p>
          <a:p>
            <a:r>
              <a:rPr lang="en-GB" dirty="0"/>
              <a:t>Sector </a:t>
            </a:r>
            <a:r>
              <a:rPr lang="en-GB" dirty="0" smtClean="0"/>
              <a:t>conferences</a:t>
            </a:r>
          </a:p>
          <a:p>
            <a:r>
              <a:rPr lang="en-GB" dirty="0" smtClean="0"/>
              <a:t>Present climate predictions and understand </a:t>
            </a:r>
            <a:r>
              <a:rPr lang="en-GB" dirty="0"/>
              <a:t>user’s </a:t>
            </a:r>
            <a:r>
              <a:rPr lang="en-GB" dirty="0" smtClean="0"/>
              <a:t>doubts</a:t>
            </a:r>
            <a:endParaRPr lang="en-GB" dirty="0"/>
          </a:p>
          <a:p>
            <a:r>
              <a:rPr lang="en-GB" dirty="0"/>
              <a:t>Climate services research community interaction</a:t>
            </a:r>
            <a:endParaRPr lang="en-US" dirty="0"/>
          </a:p>
        </p:txBody>
      </p:sp>
      <p:grpSp>
        <p:nvGrpSpPr>
          <p:cNvPr id="61" name="60 Grupo"/>
          <p:cNvGrpSpPr/>
          <p:nvPr/>
        </p:nvGrpSpPr>
        <p:grpSpPr>
          <a:xfrm>
            <a:off x="259299" y="6045798"/>
            <a:ext cx="4746719" cy="658800"/>
            <a:chOff x="429926" y="6045798"/>
            <a:chExt cx="4746719" cy="658800"/>
          </a:xfrm>
        </p:grpSpPr>
        <p:sp>
          <p:nvSpPr>
            <p:cNvPr id="62" name="61 Rectángulo"/>
            <p:cNvSpPr/>
            <p:nvPr/>
          </p:nvSpPr>
          <p:spPr>
            <a:xfrm>
              <a:off x="3991332" y="6045798"/>
              <a:ext cx="1185313" cy="658800"/>
            </a:xfrm>
            <a:prstGeom prst="rect">
              <a:avLst/>
            </a:prstGeom>
            <a:solidFill>
              <a:srgbClr val="FFC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Manager</a:t>
              </a:r>
              <a:endParaRPr lang="en-US" sz="1400" dirty="0">
                <a:solidFill>
                  <a:srgbClr val="000000"/>
                </a:solidFill>
              </a:endParaRPr>
            </a:p>
          </p:txBody>
        </p:sp>
        <p:sp>
          <p:nvSpPr>
            <p:cNvPr id="65" name="64 Rectángulo"/>
            <p:cNvSpPr/>
            <p:nvPr/>
          </p:nvSpPr>
          <p:spPr>
            <a:xfrm>
              <a:off x="429926" y="6045798"/>
              <a:ext cx="1185313" cy="658800"/>
            </a:xfrm>
            <a:prstGeom prst="rect">
              <a:avLst/>
            </a:prstGeom>
            <a:solidFill>
              <a:schemeClr val="accent4">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PhD</a:t>
              </a:r>
              <a:endParaRPr lang="en-US" sz="1400" dirty="0">
                <a:solidFill>
                  <a:srgbClr val="000000"/>
                </a:solidFill>
              </a:endParaRPr>
            </a:p>
          </p:txBody>
        </p:sp>
        <p:sp>
          <p:nvSpPr>
            <p:cNvPr id="66" name="65 Rectángulo"/>
            <p:cNvSpPr/>
            <p:nvPr/>
          </p:nvSpPr>
          <p:spPr>
            <a:xfrm>
              <a:off x="1615239" y="6045798"/>
              <a:ext cx="1185313" cy="658800"/>
            </a:xfrm>
            <a:prstGeom prst="rect">
              <a:avLst/>
            </a:pr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Post-Doc</a:t>
              </a:r>
              <a:endParaRPr lang="en-US" sz="1400" dirty="0">
                <a:solidFill>
                  <a:srgbClr val="000000"/>
                </a:solidFill>
              </a:endParaRPr>
            </a:p>
          </p:txBody>
        </p:sp>
      </p:grpSp>
    </p:spTree>
    <p:extLst>
      <p:ext uri="{BB962C8B-B14F-4D97-AF65-F5344CB8AC3E}">
        <p14:creationId xmlns:p14="http://schemas.microsoft.com/office/powerpoint/2010/main" val="2195337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3940" y="1751520"/>
            <a:ext cx="6094077" cy="27162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2400" kern="1200" dirty="0" smtClean="0">
                <a:solidFill>
                  <a:prstClr val="white"/>
                </a:solidFill>
                <a:ea typeface="+mn-ea"/>
                <a:cs typeface="+mn-cs"/>
              </a:rPr>
              <a:t>Climate Data</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855" y="1100754"/>
            <a:ext cx="5078169" cy="279013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942" y="3249518"/>
            <a:ext cx="6716600" cy="21314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p:cNvSpPr/>
          <p:nvPr/>
        </p:nvSpPr>
        <p:spPr>
          <a:xfrm>
            <a:off x="134471" y="6405306"/>
            <a:ext cx="8417858" cy="369332"/>
          </a:xfrm>
          <a:prstGeom prst="rect">
            <a:avLst/>
          </a:prstGeom>
        </p:spPr>
        <p:txBody>
          <a:bodyPr wrap="square">
            <a:spAutoFit/>
          </a:bodyPr>
          <a:lstStyle/>
          <a:p>
            <a:r>
              <a:rPr lang="en-US" i="1" dirty="0" err="1" smtClean="0"/>
              <a:t>Cortesi</a:t>
            </a:r>
            <a:r>
              <a:rPr lang="en-US" i="1" dirty="0" smtClean="0"/>
              <a:t> et al. Weather </a:t>
            </a:r>
            <a:r>
              <a:rPr lang="en-US" i="1" dirty="0"/>
              <a:t>regimes as a tool to validate seasonal </a:t>
            </a:r>
            <a:r>
              <a:rPr lang="en-US" i="1" dirty="0" smtClean="0"/>
              <a:t>forecasts (in prep)</a:t>
            </a:r>
            <a:endParaRPr lang="en-US" i="1" dirty="0"/>
          </a:p>
        </p:txBody>
      </p:sp>
    </p:spTree>
    <p:extLst>
      <p:ext uri="{BB962C8B-B14F-4D97-AF65-F5344CB8AC3E}">
        <p14:creationId xmlns:p14="http://schemas.microsoft.com/office/powerpoint/2010/main" val="1601984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Profiling a climate services team</a:t>
            </a:r>
            <a:endParaRPr lang="en-US" dirty="0"/>
          </a:p>
        </p:txBody>
      </p:sp>
      <p:graphicFrame>
        <p:nvGraphicFramePr>
          <p:cNvPr id="13" name="12 Diagrama"/>
          <p:cNvGraphicFramePr/>
          <p:nvPr>
            <p:extLst>
              <p:ext uri="{D42A27DB-BD31-4B8C-83A1-F6EECF244321}">
                <p14:modId xmlns:p14="http://schemas.microsoft.com/office/powerpoint/2010/main" val="4250509843"/>
              </p:ext>
            </p:extLst>
          </p:nvPr>
        </p:nvGraphicFramePr>
        <p:xfrm>
          <a:off x="467544" y="933202"/>
          <a:ext cx="8308076" cy="772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13 Rectángulo"/>
          <p:cNvSpPr/>
          <p:nvPr/>
        </p:nvSpPr>
        <p:spPr>
          <a:xfrm>
            <a:off x="472958" y="3630641"/>
            <a:ext cx="1013012" cy="457199"/>
          </a:xfrm>
          <a:prstGeom prst="rect">
            <a:avLst/>
          </a:prstGeom>
          <a:solidFill>
            <a:srgbClr val="FFC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grpSp>
        <p:nvGrpSpPr>
          <p:cNvPr id="15" name="14 Grupo"/>
          <p:cNvGrpSpPr/>
          <p:nvPr/>
        </p:nvGrpSpPr>
        <p:grpSpPr>
          <a:xfrm>
            <a:off x="472958" y="2187064"/>
            <a:ext cx="1013012" cy="1335741"/>
            <a:chOff x="349133" y="1625089"/>
            <a:chExt cx="1013012" cy="1335741"/>
          </a:xfrm>
        </p:grpSpPr>
        <p:sp>
          <p:nvSpPr>
            <p:cNvPr id="16" name="15 Rectángulo"/>
            <p:cNvSpPr/>
            <p:nvPr/>
          </p:nvSpPr>
          <p:spPr>
            <a:xfrm>
              <a:off x="349133" y="1625089"/>
              <a:ext cx="676836" cy="1335741"/>
            </a:xfrm>
            <a:prstGeom prst="rect">
              <a:avLst/>
            </a:prstGeom>
            <a:solidFill>
              <a:schemeClr val="accent4">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2</a:t>
              </a:r>
              <a:endParaRPr lang="en-US" dirty="0">
                <a:solidFill>
                  <a:srgbClr val="000000"/>
                </a:solidFill>
              </a:endParaRPr>
            </a:p>
          </p:txBody>
        </p:sp>
        <p:sp>
          <p:nvSpPr>
            <p:cNvPr id="17" name="16 Rectángulo"/>
            <p:cNvSpPr/>
            <p:nvPr/>
          </p:nvSpPr>
          <p:spPr>
            <a:xfrm>
              <a:off x="1025968" y="1625089"/>
              <a:ext cx="336177" cy="1335741"/>
            </a:xfrm>
            <a:prstGeom prst="rect">
              <a:avLst/>
            </a:pr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grpSp>
      <p:grpSp>
        <p:nvGrpSpPr>
          <p:cNvPr id="18" name="17 Grupo"/>
          <p:cNvGrpSpPr/>
          <p:nvPr/>
        </p:nvGrpSpPr>
        <p:grpSpPr>
          <a:xfrm>
            <a:off x="1607157" y="2187064"/>
            <a:ext cx="1537446" cy="1187824"/>
            <a:chOff x="1483332" y="1625089"/>
            <a:chExt cx="1537446" cy="1187824"/>
          </a:xfrm>
        </p:grpSpPr>
        <p:sp>
          <p:nvSpPr>
            <p:cNvPr id="19" name="18 Rectángulo"/>
            <p:cNvSpPr/>
            <p:nvPr/>
          </p:nvSpPr>
          <p:spPr>
            <a:xfrm>
              <a:off x="1483332" y="1625089"/>
              <a:ext cx="389966" cy="1187824"/>
            </a:xfrm>
            <a:prstGeom prst="rect">
              <a:avLst/>
            </a:prstGeom>
            <a:solidFill>
              <a:schemeClr val="accent4">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sp>
          <p:nvSpPr>
            <p:cNvPr id="20" name="19 Rectángulo"/>
            <p:cNvSpPr/>
            <p:nvPr/>
          </p:nvSpPr>
          <p:spPr>
            <a:xfrm>
              <a:off x="1873298" y="1625089"/>
              <a:ext cx="389966" cy="1187824"/>
            </a:xfrm>
            <a:prstGeom prst="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sp>
          <p:nvSpPr>
            <p:cNvPr id="21" name="20 Rectángulo"/>
            <p:cNvSpPr/>
            <p:nvPr/>
          </p:nvSpPr>
          <p:spPr>
            <a:xfrm>
              <a:off x="2263264" y="1625089"/>
              <a:ext cx="757514" cy="1187824"/>
            </a:xfrm>
            <a:prstGeom prst="rect">
              <a:avLst/>
            </a:pr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2</a:t>
              </a:r>
              <a:endParaRPr lang="en-US" dirty="0">
                <a:solidFill>
                  <a:srgbClr val="000000"/>
                </a:solidFill>
              </a:endParaRPr>
            </a:p>
          </p:txBody>
        </p:sp>
      </p:grpSp>
      <p:grpSp>
        <p:nvGrpSpPr>
          <p:cNvPr id="22" name="21 Grupo"/>
          <p:cNvGrpSpPr/>
          <p:nvPr/>
        </p:nvGrpSpPr>
        <p:grpSpPr>
          <a:xfrm>
            <a:off x="1607157" y="3482724"/>
            <a:ext cx="1537446" cy="605116"/>
            <a:chOff x="1483332" y="2920749"/>
            <a:chExt cx="1537446" cy="605116"/>
          </a:xfrm>
        </p:grpSpPr>
        <p:sp>
          <p:nvSpPr>
            <p:cNvPr id="23" name="22 Rectángulo"/>
            <p:cNvSpPr/>
            <p:nvPr/>
          </p:nvSpPr>
          <p:spPr>
            <a:xfrm>
              <a:off x="1483332" y="2920749"/>
              <a:ext cx="779932" cy="605116"/>
            </a:xfrm>
            <a:prstGeom prst="rect">
              <a:avLst/>
            </a:prstGeom>
            <a:solidFill>
              <a:srgbClr val="FFC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sp>
          <p:nvSpPr>
            <p:cNvPr id="24" name="23 Rectángulo"/>
            <p:cNvSpPr/>
            <p:nvPr/>
          </p:nvSpPr>
          <p:spPr>
            <a:xfrm>
              <a:off x="2263264" y="2920749"/>
              <a:ext cx="757514" cy="605116"/>
            </a:xfrm>
            <a:prstGeom prst="rect">
              <a:avLst/>
            </a:prstGeom>
            <a:solidFill>
              <a:srgbClr val="0099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grpSp>
      <p:sp>
        <p:nvSpPr>
          <p:cNvPr id="25" name="24 Rectángulo"/>
          <p:cNvSpPr/>
          <p:nvPr/>
        </p:nvSpPr>
        <p:spPr>
          <a:xfrm>
            <a:off x="2052715" y="4111110"/>
            <a:ext cx="646331" cy="369332"/>
          </a:xfrm>
          <a:prstGeom prst="rect">
            <a:avLst/>
          </a:prstGeom>
        </p:spPr>
        <p:txBody>
          <a:bodyPr wrap="none">
            <a:spAutoFit/>
          </a:bodyPr>
          <a:lstStyle/>
          <a:p>
            <a:r>
              <a:rPr lang="en-US" dirty="0" smtClean="0"/>
              <a:t>33%</a:t>
            </a:r>
            <a:endParaRPr lang="en-US" dirty="0"/>
          </a:p>
        </p:txBody>
      </p:sp>
      <p:sp>
        <p:nvSpPr>
          <p:cNvPr id="26" name="25 Rectángulo"/>
          <p:cNvSpPr/>
          <p:nvPr/>
        </p:nvSpPr>
        <p:spPr>
          <a:xfrm>
            <a:off x="2052715" y="1815584"/>
            <a:ext cx="646331" cy="369332"/>
          </a:xfrm>
          <a:prstGeom prst="rect">
            <a:avLst/>
          </a:prstGeom>
        </p:spPr>
        <p:txBody>
          <a:bodyPr wrap="none">
            <a:spAutoFit/>
          </a:bodyPr>
          <a:lstStyle/>
          <a:p>
            <a:r>
              <a:rPr lang="en-US" dirty="0" smtClean="0"/>
              <a:t>67%</a:t>
            </a:r>
            <a:endParaRPr lang="en-US" dirty="0"/>
          </a:p>
        </p:txBody>
      </p:sp>
      <p:sp>
        <p:nvSpPr>
          <p:cNvPr id="27" name="26 Rectángulo"/>
          <p:cNvSpPr/>
          <p:nvPr/>
        </p:nvSpPr>
        <p:spPr>
          <a:xfrm>
            <a:off x="656299" y="1815584"/>
            <a:ext cx="646331" cy="369332"/>
          </a:xfrm>
          <a:prstGeom prst="rect">
            <a:avLst/>
          </a:prstGeom>
        </p:spPr>
        <p:txBody>
          <a:bodyPr wrap="none">
            <a:spAutoFit/>
          </a:bodyPr>
          <a:lstStyle/>
          <a:p>
            <a:r>
              <a:rPr lang="en-US" dirty="0" smtClean="0"/>
              <a:t>75%</a:t>
            </a:r>
            <a:endParaRPr lang="en-US" dirty="0"/>
          </a:p>
        </p:txBody>
      </p:sp>
      <p:sp>
        <p:nvSpPr>
          <p:cNvPr id="56" name="55 Rectángulo"/>
          <p:cNvSpPr/>
          <p:nvPr/>
        </p:nvSpPr>
        <p:spPr>
          <a:xfrm>
            <a:off x="656299" y="4111110"/>
            <a:ext cx="646331" cy="369332"/>
          </a:xfrm>
          <a:prstGeom prst="rect">
            <a:avLst/>
          </a:prstGeom>
        </p:spPr>
        <p:txBody>
          <a:bodyPr wrap="none">
            <a:spAutoFit/>
          </a:bodyPr>
          <a:lstStyle/>
          <a:p>
            <a:r>
              <a:rPr lang="en-US" dirty="0" smtClean="0"/>
              <a:t>25%</a:t>
            </a:r>
            <a:endParaRPr lang="en-US" dirty="0"/>
          </a:p>
        </p:txBody>
      </p:sp>
      <p:sp>
        <p:nvSpPr>
          <p:cNvPr id="57" name="56 Rectángulo"/>
          <p:cNvSpPr/>
          <p:nvPr/>
        </p:nvSpPr>
        <p:spPr>
          <a:xfrm rot="16200000">
            <a:off x="-450792" y="2568002"/>
            <a:ext cx="1326004" cy="369332"/>
          </a:xfrm>
          <a:prstGeom prst="rect">
            <a:avLst/>
          </a:prstGeom>
        </p:spPr>
        <p:txBody>
          <a:bodyPr wrap="none">
            <a:spAutoFit/>
          </a:bodyPr>
          <a:lstStyle/>
          <a:p>
            <a:r>
              <a:rPr lang="en-US" dirty="0" smtClean="0">
                <a:solidFill>
                  <a:schemeClr val="accent5"/>
                </a:solidFill>
                <a:latin typeface="Arial Black" panose="020B0A04020102020204" pitchFamily="34" charset="0"/>
              </a:rPr>
              <a:t>SCIENCE</a:t>
            </a:r>
            <a:endParaRPr lang="en-US" dirty="0">
              <a:solidFill>
                <a:schemeClr val="accent5"/>
              </a:solidFill>
              <a:latin typeface="Arial Black" panose="020B0A04020102020204" pitchFamily="34" charset="0"/>
            </a:endParaRPr>
          </a:p>
        </p:txBody>
      </p:sp>
      <p:sp>
        <p:nvSpPr>
          <p:cNvPr id="58" name="57 Rectángulo"/>
          <p:cNvSpPr/>
          <p:nvPr/>
        </p:nvSpPr>
        <p:spPr>
          <a:xfrm rot="16200000">
            <a:off x="-143015" y="3649747"/>
            <a:ext cx="710451" cy="369332"/>
          </a:xfrm>
          <a:prstGeom prst="rect">
            <a:avLst/>
          </a:prstGeom>
        </p:spPr>
        <p:txBody>
          <a:bodyPr wrap="none">
            <a:spAutoFit/>
          </a:bodyPr>
          <a:lstStyle/>
          <a:p>
            <a:r>
              <a:rPr lang="en-US" dirty="0" smtClean="0">
                <a:solidFill>
                  <a:srgbClr val="009900"/>
                </a:solidFill>
                <a:latin typeface="Arial Black" panose="020B0A04020102020204" pitchFamily="34" charset="0"/>
              </a:rPr>
              <a:t>KTT</a:t>
            </a:r>
            <a:endParaRPr lang="en-US" dirty="0">
              <a:solidFill>
                <a:srgbClr val="009900"/>
              </a:solidFill>
              <a:latin typeface="Arial Black" panose="020B0A04020102020204" pitchFamily="34" charset="0"/>
            </a:endParaRPr>
          </a:p>
        </p:txBody>
      </p:sp>
      <p:sp>
        <p:nvSpPr>
          <p:cNvPr id="60" name="59 Rectángulo"/>
          <p:cNvSpPr/>
          <p:nvPr/>
        </p:nvSpPr>
        <p:spPr>
          <a:xfrm>
            <a:off x="3389175" y="2190062"/>
            <a:ext cx="5055274" cy="2585323"/>
          </a:xfrm>
          <a:prstGeom prst="rect">
            <a:avLst/>
          </a:prstGeom>
          <a:noFill/>
        </p:spPr>
        <p:txBody>
          <a:bodyPr wrap="square" rtlCol="0">
            <a:spAutoFit/>
          </a:bodyPr>
          <a:lstStyle/>
          <a:p>
            <a:pPr marL="285750" indent="-285750">
              <a:buFont typeface="Arial" panose="020B0604020202020204" pitchFamily="34" charset="0"/>
              <a:buChar char="•"/>
            </a:pPr>
            <a:r>
              <a:rPr lang="en-GB" dirty="0" smtClean="0"/>
              <a:t>Find </a:t>
            </a:r>
            <a:r>
              <a:rPr lang="en-GB" dirty="0"/>
              <a:t>the gaps in user </a:t>
            </a:r>
            <a:r>
              <a:rPr lang="en-GB" dirty="0" smtClean="0"/>
              <a:t>understanding</a:t>
            </a:r>
          </a:p>
          <a:p>
            <a:pPr marL="285750" indent="-285750">
              <a:buFont typeface="Arial" panose="020B0604020202020204" pitchFamily="34" charset="0"/>
              <a:buChar char="•"/>
            </a:pPr>
            <a:r>
              <a:rPr lang="en-GB" dirty="0"/>
              <a:t>Improve/translate scientific explanations to user-specific </a:t>
            </a:r>
            <a:r>
              <a:rPr lang="en-GB" dirty="0" smtClean="0"/>
              <a:t>vocabulary</a:t>
            </a:r>
          </a:p>
          <a:p>
            <a:pPr marL="285750" indent="-285750">
              <a:buFont typeface="Arial" panose="020B0604020202020204" pitchFamily="34" charset="0"/>
              <a:buChar char="•"/>
            </a:pPr>
            <a:r>
              <a:rPr lang="en-GB" dirty="0"/>
              <a:t>Communication </a:t>
            </a:r>
            <a:r>
              <a:rPr lang="en-GB" dirty="0" smtClean="0"/>
              <a:t>material (fact sheets, outlooks)</a:t>
            </a:r>
            <a:endParaRPr lang="en-GB" dirty="0"/>
          </a:p>
          <a:p>
            <a:pPr marL="285750" indent="-285750">
              <a:buFont typeface="Arial" panose="020B0604020202020204" pitchFamily="34" charset="0"/>
              <a:buChar char="•"/>
            </a:pPr>
            <a:r>
              <a:rPr lang="en-GB" dirty="0" smtClean="0"/>
              <a:t>All </a:t>
            </a:r>
            <a:r>
              <a:rPr lang="en-GB" dirty="0"/>
              <a:t>types of dissemination and user-engagement </a:t>
            </a:r>
            <a:r>
              <a:rPr lang="en-GB" dirty="0" smtClean="0"/>
              <a:t>material (leaflets, videos, multimedia…)</a:t>
            </a:r>
            <a:endParaRPr lang="en-GB" dirty="0"/>
          </a:p>
          <a:p>
            <a:pPr marL="285750" indent="-285750">
              <a:buFont typeface="Arial" panose="020B0604020202020204" pitchFamily="34" charset="0"/>
              <a:buChar char="•"/>
            </a:pPr>
            <a:endParaRPr lang="en-US" dirty="0"/>
          </a:p>
        </p:txBody>
      </p:sp>
      <p:grpSp>
        <p:nvGrpSpPr>
          <p:cNvPr id="62" name="61 Grupo"/>
          <p:cNvGrpSpPr/>
          <p:nvPr/>
        </p:nvGrpSpPr>
        <p:grpSpPr>
          <a:xfrm>
            <a:off x="259299" y="6045798"/>
            <a:ext cx="6251900" cy="658800"/>
            <a:chOff x="429926" y="6045798"/>
            <a:chExt cx="6251900" cy="658800"/>
          </a:xfrm>
        </p:grpSpPr>
        <p:sp>
          <p:nvSpPr>
            <p:cNvPr id="63" name="62 Rectángulo"/>
            <p:cNvSpPr/>
            <p:nvPr/>
          </p:nvSpPr>
          <p:spPr>
            <a:xfrm>
              <a:off x="3991332" y="6045798"/>
              <a:ext cx="1185313" cy="658800"/>
            </a:xfrm>
            <a:prstGeom prst="rect">
              <a:avLst/>
            </a:prstGeom>
            <a:solidFill>
              <a:srgbClr val="FFC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Manager</a:t>
              </a:r>
              <a:endParaRPr lang="en-US" sz="1400" dirty="0">
                <a:solidFill>
                  <a:srgbClr val="000000"/>
                </a:solidFill>
              </a:endParaRPr>
            </a:p>
          </p:txBody>
        </p:sp>
        <p:sp>
          <p:nvSpPr>
            <p:cNvPr id="64" name="63 Rectángulo"/>
            <p:cNvSpPr/>
            <p:nvPr/>
          </p:nvSpPr>
          <p:spPr>
            <a:xfrm>
              <a:off x="5176635" y="6045798"/>
              <a:ext cx="1505191" cy="658800"/>
            </a:xfrm>
            <a:prstGeom prst="rect">
              <a:avLst/>
            </a:prstGeom>
            <a:solidFill>
              <a:srgbClr val="0099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1"/>
                  </a:solidFill>
                </a:rPr>
                <a:t>Communication specialist</a:t>
              </a:r>
              <a:endParaRPr lang="en-US" sz="1400" dirty="0">
                <a:solidFill>
                  <a:schemeClr val="accent1"/>
                </a:solidFill>
              </a:endParaRPr>
            </a:p>
          </p:txBody>
        </p:sp>
        <p:sp>
          <p:nvSpPr>
            <p:cNvPr id="66" name="65 Rectángulo"/>
            <p:cNvSpPr/>
            <p:nvPr/>
          </p:nvSpPr>
          <p:spPr>
            <a:xfrm>
              <a:off x="429926" y="6045798"/>
              <a:ext cx="1185313" cy="658800"/>
            </a:xfrm>
            <a:prstGeom prst="rect">
              <a:avLst/>
            </a:prstGeom>
            <a:solidFill>
              <a:schemeClr val="accent4">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PhD</a:t>
              </a:r>
              <a:endParaRPr lang="en-US" sz="1400" dirty="0">
                <a:solidFill>
                  <a:srgbClr val="000000"/>
                </a:solidFill>
              </a:endParaRPr>
            </a:p>
          </p:txBody>
        </p:sp>
        <p:sp>
          <p:nvSpPr>
            <p:cNvPr id="67" name="66 Rectángulo"/>
            <p:cNvSpPr/>
            <p:nvPr/>
          </p:nvSpPr>
          <p:spPr>
            <a:xfrm>
              <a:off x="1615239" y="6045798"/>
              <a:ext cx="1185313" cy="658800"/>
            </a:xfrm>
            <a:prstGeom prst="rect">
              <a:avLst/>
            </a:pr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Post-Doc</a:t>
              </a:r>
              <a:endParaRPr lang="en-US" sz="1400" dirty="0">
                <a:solidFill>
                  <a:srgbClr val="000000"/>
                </a:solidFill>
              </a:endParaRPr>
            </a:p>
          </p:txBody>
        </p:sp>
        <p:sp>
          <p:nvSpPr>
            <p:cNvPr id="68" name="67 Rectángulo"/>
            <p:cNvSpPr/>
            <p:nvPr/>
          </p:nvSpPr>
          <p:spPr>
            <a:xfrm>
              <a:off x="2800551" y="6045798"/>
              <a:ext cx="1185313" cy="658800"/>
            </a:xfrm>
            <a:prstGeom prst="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1"/>
                  </a:solidFill>
                </a:rPr>
                <a:t>Technical expert</a:t>
              </a:r>
              <a:endParaRPr lang="en-US" sz="1400" dirty="0">
                <a:solidFill>
                  <a:schemeClr val="accent1"/>
                </a:solidFill>
              </a:endParaRPr>
            </a:p>
          </p:txBody>
        </p:sp>
      </p:grpSp>
      <p:sp>
        <p:nvSpPr>
          <p:cNvPr id="28" name="27 Rectángulo"/>
          <p:cNvSpPr/>
          <p:nvPr/>
        </p:nvSpPr>
        <p:spPr>
          <a:xfrm>
            <a:off x="396877" y="2187064"/>
            <a:ext cx="1089093" cy="192404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5239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52104">
            <a:off x="468362" y="1000602"/>
            <a:ext cx="3780748" cy="52172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396876" y="141100"/>
            <a:ext cx="6191348" cy="680868"/>
          </a:xfrm>
        </p:spPr>
        <p:txBody>
          <a:bodyPr/>
          <a:lstStyle/>
          <a:p>
            <a:r>
              <a:rPr lang="en-US" sz="2400" kern="1200" dirty="0" smtClean="0">
                <a:solidFill>
                  <a:prstClr val="white"/>
                </a:solidFill>
                <a:ea typeface="+mn-ea"/>
                <a:cs typeface="+mn-cs"/>
              </a:rPr>
              <a:t>Climate information</a:t>
            </a:r>
            <a:endParaRPr lang="en-US" dirty="0"/>
          </a:p>
        </p:txBody>
      </p:sp>
      <p:pic>
        <p:nvPicPr>
          <p:cNvPr id="1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0164" y="915234"/>
            <a:ext cx="4036874" cy="57032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08845">
            <a:off x="5248625" y="1497229"/>
            <a:ext cx="3791875" cy="54013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0148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Profiling a climate services team</a:t>
            </a:r>
            <a:endParaRPr lang="en-US" dirty="0"/>
          </a:p>
        </p:txBody>
      </p:sp>
      <p:graphicFrame>
        <p:nvGraphicFramePr>
          <p:cNvPr id="13" name="12 Diagrama"/>
          <p:cNvGraphicFramePr/>
          <p:nvPr>
            <p:extLst>
              <p:ext uri="{D42A27DB-BD31-4B8C-83A1-F6EECF244321}">
                <p14:modId xmlns:p14="http://schemas.microsoft.com/office/powerpoint/2010/main" val="637380925"/>
              </p:ext>
            </p:extLst>
          </p:nvPr>
        </p:nvGraphicFramePr>
        <p:xfrm>
          <a:off x="467544" y="933202"/>
          <a:ext cx="8308076" cy="772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13 Rectángulo"/>
          <p:cNvSpPr/>
          <p:nvPr/>
        </p:nvSpPr>
        <p:spPr>
          <a:xfrm>
            <a:off x="472958" y="3630641"/>
            <a:ext cx="1013012" cy="457199"/>
          </a:xfrm>
          <a:prstGeom prst="rect">
            <a:avLst/>
          </a:prstGeom>
          <a:solidFill>
            <a:srgbClr val="FFC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grpSp>
        <p:nvGrpSpPr>
          <p:cNvPr id="15" name="14 Grupo"/>
          <p:cNvGrpSpPr/>
          <p:nvPr/>
        </p:nvGrpSpPr>
        <p:grpSpPr>
          <a:xfrm>
            <a:off x="472958" y="2187064"/>
            <a:ext cx="1013012" cy="1335741"/>
            <a:chOff x="349133" y="1625089"/>
            <a:chExt cx="1013012" cy="1335741"/>
          </a:xfrm>
        </p:grpSpPr>
        <p:sp>
          <p:nvSpPr>
            <p:cNvPr id="16" name="15 Rectángulo"/>
            <p:cNvSpPr/>
            <p:nvPr/>
          </p:nvSpPr>
          <p:spPr>
            <a:xfrm>
              <a:off x="349133" y="1625089"/>
              <a:ext cx="676836" cy="1335741"/>
            </a:xfrm>
            <a:prstGeom prst="rect">
              <a:avLst/>
            </a:prstGeom>
            <a:solidFill>
              <a:schemeClr val="accent4">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2</a:t>
              </a:r>
              <a:endParaRPr lang="en-US" dirty="0">
                <a:solidFill>
                  <a:srgbClr val="000000"/>
                </a:solidFill>
              </a:endParaRPr>
            </a:p>
          </p:txBody>
        </p:sp>
        <p:sp>
          <p:nvSpPr>
            <p:cNvPr id="17" name="16 Rectángulo"/>
            <p:cNvSpPr/>
            <p:nvPr/>
          </p:nvSpPr>
          <p:spPr>
            <a:xfrm>
              <a:off x="1025968" y="1625089"/>
              <a:ext cx="336177" cy="1335741"/>
            </a:xfrm>
            <a:prstGeom prst="rect">
              <a:avLst/>
            </a:pr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grpSp>
      <p:grpSp>
        <p:nvGrpSpPr>
          <p:cNvPr id="18" name="17 Grupo"/>
          <p:cNvGrpSpPr/>
          <p:nvPr/>
        </p:nvGrpSpPr>
        <p:grpSpPr>
          <a:xfrm>
            <a:off x="1607157" y="2187064"/>
            <a:ext cx="1537446" cy="1187824"/>
            <a:chOff x="1483332" y="1625089"/>
            <a:chExt cx="1537446" cy="1187824"/>
          </a:xfrm>
        </p:grpSpPr>
        <p:sp>
          <p:nvSpPr>
            <p:cNvPr id="19" name="18 Rectángulo"/>
            <p:cNvSpPr/>
            <p:nvPr/>
          </p:nvSpPr>
          <p:spPr>
            <a:xfrm>
              <a:off x="1483332" y="1625089"/>
              <a:ext cx="389966" cy="1187824"/>
            </a:xfrm>
            <a:prstGeom prst="rect">
              <a:avLst/>
            </a:prstGeom>
            <a:solidFill>
              <a:schemeClr val="accent4">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sp>
          <p:nvSpPr>
            <p:cNvPr id="20" name="19 Rectángulo"/>
            <p:cNvSpPr/>
            <p:nvPr/>
          </p:nvSpPr>
          <p:spPr>
            <a:xfrm>
              <a:off x="1873298" y="1625089"/>
              <a:ext cx="389966" cy="1187824"/>
            </a:xfrm>
            <a:prstGeom prst="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sp>
          <p:nvSpPr>
            <p:cNvPr id="21" name="20 Rectángulo"/>
            <p:cNvSpPr/>
            <p:nvPr/>
          </p:nvSpPr>
          <p:spPr>
            <a:xfrm>
              <a:off x="2263264" y="1625089"/>
              <a:ext cx="757514" cy="1187824"/>
            </a:xfrm>
            <a:prstGeom prst="rect">
              <a:avLst/>
            </a:pr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2</a:t>
              </a:r>
              <a:endParaRPr lang="en-US" dirty="0">
                <a:solidFill>
                  <a:srgbClr val="000000"/>
                </a:solidFill>
              </a:endParaRPr>
            </a:p>
          </p:txBody>
        </p:sp>
      </p:grpSp>
      <p:grpSp>
        <p:nvGrpSpPr>
          <p:cNvPr id="22" name="21 Grupo"/>
          <p:cNvGrpSpPr/>
          <p:nvPr/>
        </p:nvGrpSpPr>
        <p:grpSpPr>
          <a:xfrm>
            <a:off x="1607157" y="3482724"/>
            <a:ext cx="1537446" cy="605116"/>
            <a:chOff x="1483332" y="2920749"/>
            <a:chExt cx="1537446" cy="605116"/>
          </a:xfrm>
        </p:grpSpPr>
        <p:sp>
          <p:nvSpPr>
            <p:cNvPr id="23" name="22 Rectángulo"/>
            <p:cNvSpPr/>
            <p:nvPr/>
          </p:nvSpPr>
          <p:spPr>
            <a:xfrm>
              <a:off x="1483332" y="2920749"/>
              <a:ext cx="779932" cy="605116"/>
            </a:xfrm>
            <a:prstGeom prst="rect">
              <a:avLst/>
            </a:prstGeom>
            <a:solidFill>
              <a:srgbClr val="FFC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sp>
          <p:nvSpPr>
            <p:cNvPr id="24" name="23 Rectángulo"/>
            <p:cNvSpPr/>
            <p:nvPr/>
          </p:nvSpPr>
          <p:spPr>
            <a:xfrm>
              <a:off x="2263264" y="2920749"/>
              <a:ext cx="757514" cy="605116"/>
            </a:xfrm>
            <a:prstGeom prst="rect">
              <a:avLst/>
            </a:prstGeom>
            <a:solidFill>
              <a:srgbClr val="0099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grpSp>
      <p:sp>
        <p:nvSpPr>
          <p:cNvPr id="25" name="24 Rectángulo"/>
          <p:cNvSpPr/>
          <p:nvPr/>
        </p:nvSpPr>
        <p:spPr>
          <a:xfrm>
            <a:off x="2052715" y="4111110"/>
            <a:ext cx="646331" cy="369332"/>
          </a:xfrm>
          <a:prstGeom prst="rect">
            <a:avLst/>
          </a:prstGeom>
        </p:spPr>
        <p:txBody>
          <a:bodyPr wrap="none">
            <a:spAutoFit/>
          </a:bodyPr>
          <a:lstStyle/>
          <a:p>
            <a:r>
              <a:rPr lang="en-US" dirty="0" smtClean="0"/>
              <a:t>33%</a:t>
            </a:r>
            <a:endParaRPr lang="en-US" dirty="0"/>
          </a:p>
        </p:txBody>
      </p:sp>
      <p:sp>
        <p:nvSpPr>
          <p:cNvPr id="26" name="25 Rectángulo"/>
          <p:cNvSpPr/>
          <p:nvPr/>
        </p:nvSpPr>
        <p:spPr>
          <a:xfrm>
            <a:off x="2052715" y="1815584"/>
            <a:ext cx="646331" cy="369332"/>
          </a:xfrm>
          <a:prstGeom prst="rect">
            <a:avLst/>
          </a:prstGeom>
        </p:spPr>
        <p:txBody>
          <a:bodyPr wrap="none">
            <a:spAutoFit/>
          </a:bodyPr>
          <a:lstStyle/>
          <a:p>
            <a:r>
              <a:rPr lang="en-US" dirty="0" smtClean="0"/>
              <a:t>67%</a:t>
            </a:r>
            <a:endParaRPr lang="en-US" dirty="0"/>
          </a:p>
        </p:txBody>
      </p:sp>
      <p:sp>
        <p:nvSpPr>
          <p:cNvPr id="27" name="26 Rectángulo"/>
          <p:cNvSpPr/>
          <p:nvPr/>
        </p:nvSpPr>
        <p:spPr>
          <a:xfrm>
            <a:off x="656299" y="1815584"/>
            <a:ext cx="646331" cy="369332"/>
          </a:xfrm>
          <a:prstGeom prst="rect">
            <a:avLst/>
          </a:prstGeom>
        </p:spPr>
        <p:txBody>
          <a:bodyPr wrap="none">
            <a:spAutoFit/>
          </a:bodyPr>
          <a:lstStyle/>
          <a:p>
            <a:r>
              <a:rPr lang="en-US" dirty="0" smtClean="0"/>
              <a:t>75%</a:t>
            </a:r>
            <a:endParaRPr lang="en-US" dirty="0"/>
          </a:p>
        </p:txBody>
      </p:sp>
      <p:grpSp>
        <p:nvGrpSpPr>
          <p:cNvPr id="28" name="27 Grupo"/>
          <p:cNvGrpSpPr/>
          <p:nvPr/>
        </p:nvGrpSpPr>
        <p:grpSpPr>
          <a:xfrm>
            <a:off x="3254773" y="3367174"/>
            <a:ext cx="2554942" cy="720666"/>
            <a:chOff x="3130948" y="2805199"/>
            <a:chExt cx="2554942" cy="720666"/>
          </a:xfrm>
        </p:grpSpPr>
        <p:sp>
          <p:nvSpPr>
            <p:cNvPr id="29" name="28 Rectángulo"/>
            <p:cNvSpPr/>
            <p:nvPr/>
          </p:nvSpPr>
          <p:spPr>
            <a:xfrm>
              <a:off x="3130948" y="2805199"/>
              <a:ext cx="654424" cy="720666"/>
            </a:xfrm>
            <a:prstGeom prst="rect">
              <a:avLst/>
            </a:prstGeom>
            <a:solidFill>
              <a:srgbClr val="FFC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sp>
          <p:nvSpPr>
            <p:cNvPr id="30" name="29 Rectángulo"/>
            <p:cNvSpPr/>
            <p:nvPr/>
          </p:nvSpPr>
          <p:spPr>
            <a:xfrm>
              <a:off x="5031466" y="2805199"/>
              <a:ext cx="654424" cy="720666"/>
            </a:xfrm>
            <a:prstGeom prst="rect">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sp>
          <p:nvSpPr>
            <p:cNvPr id="31" name="30 Rectángulo"/>
            <p:cNvSpPr/>
            <p:nvPr/>
          </p:nvSpPr>
          <p:spPr>
            <a:xfrm>
              <a:off x="3785372" y="2805199"/>
              <a:ext cx="1246094" cy="720666"/>
            </a:xfrm>
            <a:prstGeom prst="rect">
              <a:avLst/>
            </a:prstGeom>
            <a:solidFill>
              <a:srgbClr val="0099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2</a:t>
              </a:r>
              <a:endParaRPr lang="en-US" dirty="0">
                <a:solidFill>
                  <a:srgbClr val="000000"/>
                </a:solidFill>
              </a:endParaRPr>
            </a:p>
          </p:txBody>
        </p:sp>
      </p:grpSp>
      <p:grpSp>
        <p:nvGrpSpPr>
          <p:cNvPr id="32" name="31 Grupo"/>
          <p:cNvGrpSpPr/>
          <p:nvPr/>
        </p:nvGrpSpPr>
        <p:grpSpPr>
          <a:xfrm>
            <a:off x="3254773" y="2187064"/>
            <a:ext cx="2554942" cy="1066800"/>
            <a:chOff x="3130948" y="1625089"/>
            <a:chExt cx="2554942" cy="1066800"/>
          </a:xfrm>
        </p:grpSpPr>
        <p:sp>
          <p:nvSpPr>
            <p:cNvPr id="33" name="32 Rectángulo"/>
            <p:cNvSpPr/>
            <p:nvPr/>
          </p:nvSpPr>
          <p:spPr>
            <a:xfrm>
              <a:off x="3130948" y="1625089"/>
              <a:ext cx="439272" cy="1066800"/>
            </a:xfrm>
            <a:prstGeom prst="rect">
              <a:avLst/>
            </a:prstGeom>
            <a:solidFill>
              <a:schemeClr val="accent4">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sp>
          <p:nvSpPr>
            <p:cNvPr id="34" name="33 Rectángulo"/>
            <p:cNvSpPr/>
            <p:nvPr/>
          </p:nvSpPr>
          <p:spPr>
            <a:xfrm>
              <a:off x="3570220" y="1625089"/>
              <a:ext cx="439272" cy="1066800"/>
            </a:xfrm>
            <a:prstGeom prst="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1</a:t>
              </a:r>
              <a:endParaRPr lang="en-US" dirty="0">
                <a:solidFill>
                  <a:srgbClr val="000000"/>
                </a:solidFill>
              </a:endParaRPr>
            </a:p>
          </p:txBody>
        </p:sp>
        <p:sp>
          <p:nvSpPr>
            <p:cNvPr id="35" name="34 Rectángulo"/>
            <p:cNvSpPr/>
            <p:nvPr/>
          </p:nvSpPr>
          <p:spPr>
            <a:xfrm>
              <a:off x="4009488" y="1625089"/>
              <a:ext cx="1676402" cy="1066800"/>
            </a:xfrm>
            <a:prstGeom prst="rect">
              <a:avLst/>
            </a:pr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0000"/>
                  </a:solidFill>
                </a:rPr>
                <a:t>4</a:t>
              </a:r>
              <a:endParaRPr lang="en-US" dirty="0">
                <a:solidFill>
                  <a:srgbClr val="000000"/>
                </a:solidFill>
              </a:endParaRPr>
            </a:p>
          </p:txBody>
        </p:sp>
      </p:grpSp>
      <p:sp>
        <p:nvSpPr>
          <p:cNvPr id="36" name="35 Rectángulo"/>
          <p:cNvSpPr/>
          <p:nvPr/>
        </p:nvSpPr>
        <p:spPr>
          <a:xfrm>
            <a:off x="4209079" y="4111110"/>
            <a:ext cx="646331" cy="369332"/>
          </a:xfrm>
          <a:prstGeom prst="rect">
            <a:avLst/>
          </a:prstGeom>
        </p:spPr>
        <p:txBody>
          <a:bodyPr wrap="none">
            <a:spAutoFit/>
          </a:bodyPr>
          <a:lstStyle/>
          <a:p>
            <a:r>
              <a:rPr lang="en-US" dirty="0" smtClean="0"/>
              <a:t>40%</a:t>
            </a:r>
            <a:endParaRPr lang="en-US" dirty="0"/>
          </a:p>
        </p:txBody>
      </p:sp>
      <p:sp>
        <p:nvSpPr>
          <p:cNvPr id="38" name="37 Rectángulo"/>
          <p:cNvSpPr/>
          <p:nvPr/>
        </p:nvSpPr>
        <p:spPr>
          <a:xfrm>
            <a:off x="4209079" y="1815584"/>
            <a:ext cx="646331" cy="369332"/>
          </a:xfrm>
          <a:prstGeom prst="rect">
            <a:avLst/>
          </a:prstGeom>
        </p:spPr>
        <p:txBody>
          <a:bodyPr wrap="none">
            <a:spAutoFit/>
          </a:bodyPr>
          <a:lstStyle/>
          <a:p>
            <a:r>
              <a:rPr lang="en-US" dirty="0" smtClean="0"/>
              <a:t>60%</a:t>
            </a:r>
            <a:endParaRPr lang="en-US" dirty="0"/>
          </a:p>
        </p:txBody>
      </p:sp>
      <p:sp>
        <p:nvSpPr>
          <p:cNvPr id="56" name="55 Rectángulo"/>
          <p:cNvSpPr/>
          <p:nvPr/>
        </p:nvSpPr>
        <p:spPr>
          <a:xfrm>
            <a:off x="656299" y="4111110"/>
            <a:ext cx="646331" cy="369332"/>
          </a:xfrm>
          <a:prstGeom prst="rect">
            <a:avLst/>
          </a:prstGeom>
        </p:spPr>
        <p:txBody>
          <a:bodyPr wrap="none">
            <a:spAutoFit/>
          </a:bodyPr>
          <a:lstStyle/>
          <a:p>
            <a:r>
              <a:rPr lang="en-US" dirty="0" smtClean="0"/>
              <a:t>25%</a:t>
            </a:r>
            <a:endParaRPr lang="en-US" dirty="0"/>
          </a:p>
        </p:txBody>
      </p:sp>
      <p:sp>
        <p:nvSpPr>
          <p:cNvPr id="57" name="56 Rectángulo"/>
          <p:cNvSpPr/>
          <p:nvPr/>
        </p:nvSpPr>
        <p:spPr>
          <a:xfrm rot="16200000">
            <a:off x="-450792" y="2568002"/>
            <a:ext cx="1326004" cy="369332"/>
          </a:xfrm>
          <a:prstGeom prst="rect">
            <a:avLst/>
          </a:prstGeom>
        </p:spPr>
        <p:txBody>
          <a:bodyPr wrap="none">
            <a:spAutoFit/>
          </a:bodyPr>
          <a:lstStyle/>
          <a:p>
            <a:r>
              <a:rPr lang="en-US" dirty="0" smtClean="0">
                <a:solidFill>
                  <a:schemeClr val="accent5"/>
                </a:solidFill>
                <a:latin typeface="Arial Black" panose="020B0A04020102020204" pitchFamily="34" charset="0"/>
              </a:rPr>
              <a:t>SCIENCE</a:t>
            </a:r>
            <a:endParaRPr lang="en-US" dirty="0">
              <a:solidFill>
                <a:schemeClr val="accent5"/>
              </a:solidFill>
              <a:latin typeface="Arial Black" panose="020B0A04020102020204" pitchFamily="34" charset="0"/>
            </a:endParaRPr>
          </a:p>
        </p:txBody>
      </p:sp>
      <p:sp>
        <p:nvSpPr>
          <p:cNvPr id="58" name="57 Rectángulo"/>
          <p:cNvSpPr/>
          <p:nvPr/>
        </p:nvSpPr>
        <p:spPr>
          <a:xfrm rot="16200000">
            <a:off x="-143015" y="3649747"/>
            <a:ext cx="710451" cy="369332"/>
          </a:xfrm>
          <a:prstGeom prst="rect">
            <a:avLst/>
          </a:prstGeom>
        </p:spPr>
        <p:txBody>
          <a:bodyPr wrap="none">
            <a:spAutoFit/>
          </a:bodyPr>
          <a:lstStyle/>
          <a:p>
            <a:r>
              <a:rPr lang="en-US" dirty="0" smtClean="0">
                <a:solidFill>
                  <a:srgbClr val="009900"/>
                </a:solidFill>
                <a:latin typeface="Arial Black" panose="020B0A04020102020204" pitchFamily="34" charset="0"/>
              </a:rPr>
              <a:t>KTT</a:t>
            </a:r>
            <a:endParaRPr lang="en-US" dirty="0">
              <a:solidFill>
                <a:srgbClr val="009900"/>
              </a:solidFill>
              <a:latin typeface="Arial Black" panose="020B0A04020102020204" pitchFamily="34" charset="0"/>
            </a:endParaRPr>
          </a:p>
        </p:txBody>
      </p:sp>
      <p:sp>
        <p:nvSpPr>
          <p:cNvPr id="60" name="59 Rectángulo"/>
          <p:cNvSpPr/>
          <p:nvPr/>
        </p:nvSpPr>
        <p:spPr>
          <a:xfrm>
            <a:off x="5809715" y="2194264"/>
            <a:ext cx="3334285" cy="2585323"/>
          </a:xfrm>
          <a:prstGeom prst="rect">
            <a:avLst/>
          </a:prstGeom>
          <a:noFill/>
        </p:spPr>
        <p:txBody>
          <a:bodyPr wrap="square" rtlCol="0">
            <a:spAutoFit/>
          </a:bodyPr>
          <a:lstStyle/>
          <a:p>
            <a:pPr marL="285750" indent="-285750">
              <a:buFont typeface="Arial" panose="020B0604020202020204" pitchFamily="34" charset="0"/>
              <a:buChar char="•"/>
            </a:pPr>
            <a:r>
              <a:rPr lang="en-GB" dirty="0"/>
              <a:t>Systematic approach to users</a:t>
            </a:r>
          </a:p>
          <a:p>
            <a:pPr marL="285750" indent="-285750">
              <a:buFont typeface="Arial" panose="020B0604020202020204" pitchFamily="34" charset="0"/>
              <a:buChar char="•"/>
            </a:pPr>
            <a:r>
              <a:rPr lang="en-GB" dirty="0" smtClean="0"/>
              <a:t>Quantitative </a:t>
            </a:r>
            <a:r>
              <a:rPr lang="en-GB" dirty="0"/>
              <a:t>assessments of user-engagement measures</a:t>
            </a:r>
          </a:p>
          <a:p>
            <a:pPr marL="285750" indent="-285750">
              <a:buFont typeface="Arial" panose="020B0604020202020204" pitchFamily="34" charset="0"/>
              <a:buChar char="•"/>
            </a:pPr>
            <a:r>
              <a:rPr lang="en-GB" dirty="0" smtClean="0"/>
              <a:t>Analyse </a:t>
            </a:r>
            <a:r>
              <a:rPr lang="en-GB" dirty="0"/>
              <a:t>and publish the lessons learnt in our experience in climate services.</a:t>
            </a:r>
          </a:p>
        </p:txBody>
      </p:sp>
      <p:grpSp>
        <p:nvGrpSpPr>
          <p:cNvPr id="76" name="75 Grupo"/>
          <p:cNvGrpSpPr/>
          <p:nvPr/>
        </p:nvGrpSpPr>
        <p:grpSpPr>
          <a:xfrm>
            <a:off x="259299" y="6045798"/>
            <a:ext cx="7429317" cy="658800"/>
            <a:chOff x="429926" y="6045798"/>
            <a:chExt cx="7429317" cy="658800"/>
          </a:xfrm>
        </p:grpSpPr>
        <p:sp>
          <p:nvSpPr>
            <p:cNvPr id="77" name="76 Rectángulo"/>
            <p:cNvSpPr/>
            <p:nvPr/>
          </p:nvSpPr>
          <p:spPr>
            <a:xfrm>
              <a:off x="3991332" y="6045798"/>
              <a:ext cx="1185313" cy="658800"/>
            </a:xfrm>
            <a:prstGeom prst="rect">
              <a:avLst/>
            </a:prstGeom>
            <a:solidFill>
              <a:srgbClr val="FFC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Manager</a:t>
              </a:r>
              <a:endParaRPr lang="en-US" sz="1400" dirty="0">
                <a:solidFill>
                  <a:srgbClr val="000000"/>
                </a:solidFill>
              </a:endParaRPr>
            </a:p>
          </p:txBody>
        </p:sp>
        <p:sp>
          <p:nvSpPr>
            <p:cNvPr id="78" name="77 Rectángulo"/>
            <p:cNvSpPr/>
            <p:nvPr/>
          </p:nvSpPr>
          <p:spPr>
            <a:xfrm>
              <a:off x="5176635" y="6045798"/>
              <a:ext cx="1505191" cy="658800"/>
            </a:xfrm>
            <a:prstGeom prst="rect">
              <a:avLst/>
            </a:prstGeom>
            <a:solidFill>
              <a:srgbClr val="0099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1"/>
                  </a:solidFill>
                </a:rPr>
                <a:t>Communication specialist</a:t>
              </a:r>
              <a:endParaRPr lang="en-US" sz="1400" dirty="0">
                <a:solidFill>
                  <a:schemeClr val="accent1"/>
                </a:solidFill>
              </a:endParaRPr>
            </a:p>
          </p:txBody>
        </p:sp>
        <p:sp>
          <p:nvSpPr>
            <p:cNvPr id="79" name="78 Rectángulo"/>
            <p:cNvSpPr/>
            <p:nvPr/>
          </p:nvSpPr>
          <p:spPr>
            <a:xfrm>
              <a:off x="6673930" y="6045798"/>
              <a:ext cx="1185313" cy="658800"/>
            </a:xfrm>
            <a:prstGeom prst="rect">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Social scientist</a:t>
              </a:r>
              <a:endParaRPr lang="en-US" sz="1400" dirty="0">
                <a:solidFill>
                  <a:srgbClr val="000000"/>
                </a:solidFill>
              </a:endParaRPr>
            </a:p>
          </p:txBody>
        </p:sp>
        <p:sp>
          <p:nvSpPr>
            <p:cNvPr id="81" name="80 Rectángulo"/>
            <p:cNvSpPr/>
            <p:nvPr/>
          </p:nvSpPr>
          <p:spPr>
            <a:xfrm>
              <a:off x="429926" y="6045798"/>
              <a:ext cx="1185313" cy="658800"/>
            </a:xfrm>
            <a:prstGeom prst="rect">
              <a:avLst/>
            </a:prstGeom>
            <a:solidFill>
              <a:schemeClr val="accent4">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PhD</a:t>
              </a:r>
              <a:endParaRPr lang="en-US" sz="1400" dirty="0">
                <a:solidFill>
                  <a:srgbClr val="000000"/>
                </a:solidFill>
              </a:endParaRPr>
            </a:p>
          </p:txBody>
        </p:sp>
        <p:sp>
          <p:nvSpPr>
            <p:cNvPr id="82" name="81 Rectángulo"/>
            <p:cNvSpPr/>
            <p:nvPr/>
          </p:nvSpPr>
          <p:spPr>
            <a:xfrm>
              <a:off x="1615239" y="6045798"/>
              <a:ext cx="1185313" cy="658800"/>
            </a:xfrm>
            <a:prstGeom prst="rect">
              <a:avLst/>
            </a:prstGeom>
            <a:solidFill>
              <a:schemeClr val="tx2">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0000"/>
                  </a:solidFill>
                </a:rPr>
                <a:t>Post-Doc</a:t>
              </a:r>
              <a:endParaRPr lang="en-US" sz="1400" dirty="0">
                <a:solidFill>
                  <a:srgbClr val="000000"/>
                </a:solidFill>
              </a:endParaRPr>
            </a:p>
          </p:txBody>
        </p:sp>
        <p:sp>
          <p:nvSpPr>
            <p:cNvPr id="83" name="82 Rectángulo"/>
            <p:cNvSpPr/>
            <p:nvPr/>
          </p:nvSpPr>
          <p:spPr>
            <a:xfrm>
              <a:off x="2800551" y="6045798"/>
              <a:ext cx="1185313" cy="658800"/>
            </a:xfrm>
            <a:prstGeom prst="rect">
              <a:avLst/>
            </a:prstGeom>
            <a:solidFill>
              <a:schemeClr val="accent6">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accent1"/>
                  </a:solidFill>
                </a:rPr>
                <a:t>Technical expert</a:t>
              </a:r>
              <a:endParaRPr lang="en-US" sz="1400" dirty="0">
                <a:solidFill>
                  <a:schemeClr val="accent1"/>
                </a:solidFill>
              </a:endParaRPr>
            </a:p>
          </p:txBody>
        </p:sp>
      </p:grpSp>
      <p:sp>
        <p:nvSpPr>
          <p:cNvPr id="39" name="38 Rectángulo"/>
          <p:cNvSpPr/>
          <p:nvPr/>
        </p:nvSpPr>
        <p:spPr>
          <a:xfrm>
            <a:off x="396877" y="2187064"/>
            <a:ext cx="2747726" cy="1924046"/>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686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BSC">
      <a:dk1>
        <a:srgbClr val="004990"/>
      </a:dk1>
      <a:lt1>
        <a:srgbClr val="004990"/>
      </a:lt1>
      <a:dk2>
        <a:srgbClr val="004990"/>
      </a:dk2>
      <a:lt2>
        <a:srgbClr val="004990"/>
      </a:lt2>
      <a:accent1>
        <a:srgbClr val="FFFFFF"/>
      </a:accent1>
      <a:accent2>
        <a:srgbClr val="004990"/>
      </a:accent2>
      <a:accent3>
        <a:srgbClr val="004990"/>
      </a:accent3>
      <a:accent4>
        <a:srgbClr val="8DB3E2"/>
      </a:accent4>
      <a:accent5>
        <a:srgbClr val="548DD4"/>
      </a:accent5>
      <a:accent6>
        <a:srgbClr val="0070C0"/>
      </a:accent6>
      <a:hlink>
        <a:srgbClr val="95B3D7"/>
      </a:hlink>
      <a:folHlink>
        <a:srgbClr val="366092"/>
      </a:folHlink>
    </a:clrScheme>
    <a:fontScheme name="BSC">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1401</TotalTime>
  <Words>922</Words>
  <Application>Microsoft Office PowerPoint</Application>
  <PresentationFormat>Presentación en pantalla (4:3)</PresentationFormat>
  <Paragraphs>230</Paragraphs>
  <Slides>14</Slides>
  <Notes>13</Notes>
  <HiddenSlides>0</HiddenSlides>
  <MMClips>0</MMClips>
  <ScaleCrop>false</ScaleCrop>
  <HeadingPairs>
    <vt:vector size="4" baseType="variant">
      <vt:variant>
        <vt:lpstr>Tema</vt:lpstr>
      </vt:variant>
      <vt:variant>
        <vt:i4>1</vt:i4>
      </vt:variant>
      <vt:variant>
        <vt:lpstr>Títulos de diapositiva</vt:lpstr>
      </vt:variant>
      <vt:variant>
        <vt:i4>14</vt:i4>
      </vt:variant>
    </vt:vector>
  </HeadingPairs>
  <TitlesOfParts>
    <vt:vector size="15" baseType="lpstr">
      <vt:lpstr>1_Office Theme</vt:lpstr>
      <vt:lpstr>Presentación de PowerPoint</vt:lpstr>
      <vt:lpstr>Climate services</vt:lpstr>
      <vt:lpstr>Climate services</vt:lpstr>
      <vt:lpstr>From Climate science to Climate services</vt:lpstr>
      <vt:lpstr>Profiling a climate services team</vt:lpstr>
      <vt:lpstr>Climate Data</vt:lpstr>
      <vt:lpstr>Profiling a climate services team</vt:lpstr>
      <vt:lpstr>Climate information</vt:lpstr>
      <vt:lpstr>Profiling a climate services team</vt:lpstr>
      <vt:lpstr>Climate knowledge</vt:lpstr>
      <vt:lpstr>Climate knowledge</vt:lpstr>
      <vt:lpstr>Profiling a climate services team</vt:lpstr>
      <vt:lpstr>Conclusions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IJ</dc:creator>
  <cp:lastModifiedBy>Isadora Jimenez</cp:lastModifiedBy>
  <cp:revision>52</cp:revision>
  <dcterms:created xsi:type="dcterms:W3CDTF">2016-09-29T12:52:08Z</dcterms:created>
  <dcterms:modified xsi:type="dcterms:W3CDTF">2016-10-06T09:10:03Z</dcterms:modified>
</cp:coreProperties>
</file>