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73" r:id="rId2"/>
    <p:sldMasterId id="2147483681" r:id="rId3"/>
  </p:sldMasterIdLst>
  <p:notesMasterIdLst>
    <p:notesMasterId r:id="rId26"/>
  </p:notesMasterIdLst>
  <p:handoutMasterIdLst>
    <p:handoutMasterId r:id="rId27"/>
  </p:handoutMasterIdLst>
  <p:sldIdLst>
    <p:sldId id="276" r:id="rId4"/>
    <p:sldId id="285" r:id="rId5"/>
    <p:sldId id="281" r:id="rId6"/>
    <p:sldId id="287" r:id="rId7"/>
    <p:sldId id="289" r:id="rId8"/>
    <p:sldId id="282" r:id="rId9"/>
    <p:sldId id="295" r:id="rId10"/>
    <p:sldId id="286" r:id="rId11"/>
    <p:sldId id="283" r:id="rId12"/>
    <p:sldId id="291" r:id="rId13"/>
    <p:sldId id="293" r:id="rId14"/>
    <p:sldId id="294" r:id="rId15"/>
    <p:sldId id="284" r:id="rId16"/>
    <p:sldId id="296" r:id="rId17"/>
    <p:sldId id="302" r:id="rId18"/>
    <p:sldId id="297" r:id="rId19"/>
    <p:sldId id="306" r:id="rId20"/>
    <p:sldId id="298" r:id="rId21"/>
    <p:sldId id="288" r:id="rId22"/>
    <p:sldId id="299" r:id="rId23"/>
    <p:sldId id="301" r:id="rId24"/>
    <p:sldId id="30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Manrique" initials="AMS" lastIdx="1" clrIdx="0">
    <p:extLst>
      <p:ext uri="{19B8F6BF-5375-455C-9EA6-DF929625EA0E}">
        <p15:presenceInfo xmlns:p15="http://schemas.microsoft.com/office/powerpoint/2012/main" userId="Andrea Manrique" providerId="None"/>
      </p:ext>
    </p:extLst>
  </p:cmAuthor>
  <p:cmAuthor id="2" name="Andrea Manrique" initials="AM" lastIdx="2" clrIdx="1">
    <p:extLst>
      <p:ext uri="{19B8F6BF-5375-455C-9EA6-DF929625EA0E}">
        <p15:presenceInfo xmlns:p15="http://schemas.microsoft.com/office/powerpoint/2012/main" userId="4bbe2cbbcc2b14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327"/>
    <a:srgbClr val="144173"/>
    <a:srgbClr val="0E4878"/>
    <a:srgbClr val="F26944"/>
    <a:srgbClr val="10BAB1"/>
    <a:srgbClr val="808285"/>
    <a:srgbClr val="7DCCEF"/>
    <a:srgbClr val="30AEE5"/>
    <a:srgbClr val="AB8EDE"/>
    <a:srgbClr val="482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E7357F-5CA7-49F4-B89B-0332D50667BD}" v="7" dt="2019-04-03T22:57:06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73307" autoAdjust="0"/>
  </p:normalViewPr>
  <p:slideViewPr>
    <p:cSldViewPr snapToGrid="0">
      <p:cViewPr varScale="1">
        <p:scale>
          <a:sx n="85" d="100"/>
          <a:sy n="85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Manrique" userId="4bbe2cbbcc2b1474" providerId="LiveId" clId="{48E7357F-5CA7-49F4-B89B-0332D50667BD}"/>
    <pc:docChg chg="modSld">
      <pc:chgData name="Andrea Manrique" userId="4bbe2cbbcc2b1474" providerId="LiveId" clId="{48E7357F-5CA7-49F4-B89B-0332D50667BD}" dt="2019-04-03T22:58:28.661" v="54" actId="1076"/>
      <pc:docMkLst>
        <pc:docMk/>
      </pc:docMkLst>
      <pc:sldChg chg="modSp">
        <pc:chgData name="Andrea Manrique" userId="4bbe2cbbcc2b1474" providerId="LiveId" clId="{48E7357F-5CA7-49F4-B89B-0332D50667BD}" dt="2019-04-03T22:52:25.928" v="2" actId="1076"/>
        <pc:sldMkLst>
          <pc:docMk/>
          <pc:sldMk cId="3455505485" sldId="286"/>
        </pc:sldMkLst>
        <pc:spChg chg="mod">
          <ac:chgData name="Andrea Manrique" userId="4bbe2cbbcc2b1474" providerId="LiveId" clId="{48E7357F-5CA7-49F4-B89B-0332D50667BD}" dt="2019-04-03T22:52:25.928" v="2" actId="1076"/>
          <ac:spMkLst>
            <pc:docMk/>
            <pc:sldMk cId="3455505485" sldId="286"/>
            <ac:spMk id="6" creationId="{00000000-0000-0000-0000-000000000000}"/>
          </ac:spMkLst>
        </pc:spChg>
      </pc:sldChg>
      <pc:sldChg chg="addSp modSp">
        <pc:chgData name="Andrea Manrique" userId="4bbe2cbbcc2b1474" providerId="LiveId" clId="{48E7357F-5CA7-49F4-B89B-0332D50667BD}" dt="2019-04-03T22:58:28.661" v="54" actId="1076"/>
        <pc:sldMkLst>
          <pc:docMk/>
          <pc:sldMk cId="1944440820" sldId="295"/>
        </pc:sldMkLst>
        <pc:spChg chg="add mod">
          <ac:chgData name="Andrea Manrique" userId="4bbe2cbbcc2b1474" providerId="LiveId" clId="{48E7357F-5CA7-49F4-B89B-0332D50667BD}" dt="2019-04-03T22:58:28.661" v="54" actId="1076"/>
          <ac:spMkLst>
            <pc:docMk/>
            <pc:sldMk cId="1944440820" sldId="295"/>
            <ac:spMk id="3" creationId="{D3A90E11-BA86-4AFE-8068-D4C5E2DB91C0}"/>
          </ac:spMkLst>
        </pc:spChg>
        <pc:spChg chg="add mod">
          <ac:chgData name="Andrea Manrique" userId="4bbe2cbbcc2b1474" providerId="LiveId" clId="{48E7357F-5CA7-49F4-B89B-0332D50667BD}" dt="2019-04-03T22:58:19.419" v="53" actId="1076"/>
          <ac:spMkLst>
            <pc:docMk/>
            <pc:sldMk cId="1944440820" sldId="295"/>
            <ac:spMk id="6" creationId="{15824C7A-DC01-4E84-A14C-57A86B77735C}"/>
          </ac:spMkLst>
        </pc:spChg>
        <pc:picChg chg="mod">
          <ac:chgData name="Andrea Manrique" userId="4bbe2cbbcc2b1474" providerId="LiveId" clId="{48E7357F-5CA7-49F4-B89B-0332D50667BD}" dt="2019-04-03T22:56:15.532" v="27" actId="1076"/>
          <ac:picMkLst>
            <pc:docMk/>
            <pc:sldMk cId="1944440820" sldId="295"/>
            <ac:picMk id="37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95F3658-71DB-4CBA-8822-F7939B43F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95176C-6BDE-49D3-AC66-947AD3BAF7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38A6F-63BF-4E65-9B41-098208855CC9}" type="datetimeFigureOut">
              <a:rPr lang="fr-FR" smtClean="0"/>
              <a:t>03/04/2019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3670BF-77D9-4703-82EC-90F03E8B04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5B8EE7-1787-46AD-A5CB-F417C78D55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BE38B-F208-40AB-88F4-B46B79739E0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192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90E03-5350-42EF-B9E1-9A9307E76119}" type="datetimeFigureOut">
              <a:rPr lang="fr-FR" smtClean="0"/>
              <a:t>03/04/2019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187AC-FE14-432B-B657-8CCEE4CDB9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218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844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It has been noted that weather data is often used quantitatively in the models. However, S2S </a:t>
            </a:r>
            <a:r>
              <a:rPr lang="en-GB" baseline="0" dirty="0">
                <a:solidFill>
                  <a:srgbClr val="0E4878"/>
                </a:solidFill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information is</a:t>
            </a:r>
            <a:r>
              <a:rPr lang="en-GB" baseline="0" dirty="0">
                <a:solidFill>
                  <a:srgbClr val="0E4878"/>
                </a:solidFill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used only qualitatively by decision makers. The optimisation </a:t>
            </a:r>
            <a:r>
              <a:rPr lang="en-GB" dirty="0" err="1">
                <a:solidFill>
                  <a:srgbClr val="0E4878"/>
                </a:solidFill>
                <a:sym typeface="Wingdings" panose="05000000000000000000" pitchFamily="2" charset="2"/>
              </a:rPr>
              <a:t>depa</a:t>
            </a:r>
            <a:endParaRPr lang="en-GB" dirty="0">
              <a:solidFill>
                <a:srgbClr val="0E4878"/>
              </a:solidFill>
              <a:sym typeface="Wingdings" panose="05000000000000000000" pitchFamily="2" charset="2"/>
            </a:endParaRPr>
          </a:p>
          <a:p>
            <a:r>
              <a:rPr lang="en-GB" dirty="0" err="1">
                <a:solidFill>
                  <a:srgbClr val="0E4878"/>
                </a:solidFill>
                <a:sym typeface="Wingdings" panose="05000000000000000000" pitchFamily="2" charset="2"/>
              </a:rPr>
              <a:t>rtment</a:t>
            </a:r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 (R1), for example, receive monthly seasonal forecasts per email (graphic figures, A4 format) sent by the R&amp;D department. These forecasts are not used in the models but used qualitatively by the decision-makers  of  the  Respondent  1.  Actually,  it  has  rarely  happened  that  decisions  were solely  based on  these forecasts.  Often S2S  information  is used  as  supportive information  of quantitative data</a:t>
            </a:r>
          </a:p>
          <a:p>
            <a:endParaRPr lang="en-GB" dirty="0">
              <a:solidFill>
                <a:srgbClr val="0E4878"/>
              </a:solidFill>
              <a:sym typeface="Wingdings" panose="05000000000000000000" pitchFamily="2" charset="2"/>
            </a:endParaRPr>
          </a:p>
          <a:p>
            <a:endParaRPr lang="en-GB" dirty="0">
              <a:solidFill>
                <a:srgbClr val="0E4878"/>
              </a:solidFill>
              <a:sym typeface="Wingdings" panose="05000000000000000000" pitchFamily="2" charset="2"/>
            </a:endParaRPr>
          </a:p>
          <a:p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Main drawbacks:</a:t>
            </a:r>
          </a:p>
          <a:p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                        Limited confidence </a:t>
            </a:r>
          </a:p>
          <a:p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	There are high costs associated to a bad forecast</a:t>
            </a:r>
          </a:p>
          <a:p>
            <a:endParaRPr lang="en-GB" dirty="0">
              <a:solidFill>
                <a:srgbClr val="0E4878"/>
              </a:solidFill>
              <a:sym typeface="Wingdings" panose="05000000000000000000" pitchFamily="2" charset="2"/>
            </a:endParaRPr>
          </a:p>
          <a:p>
            <a:endParaRPr lang="en-GB" dirty="0">
              <a:solidFill>
                <a:srgbClr val="0E4878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E4878"/>
              </a:solidFill>
            </a:endParaRPr>
          </a:p>
          <a:p>
            <a:endParaRPr lang="en-GB" dirty="0">
              <a:solidFill>
                <a:srgbClr val="0E4878"/>
              </a:solidFill>
            </a:endParaRPr>
          </a:p>
          <a:p>
            <a:endParaRPr lang="en-GB" dirty="0">
              <a:solidFill>
                <a:srgbClr val="0E4878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180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half of the interviews, the respondents</a:t>
            </a:r>
            <a:r>
              <a:rPr lang="en-GB" baseline="0" dirty="0"/>
              <a:t> </a:t>
            </a:r>
            <a:r>
              <a:rPr lang="en-GB" dirty="0"/>
              <a:t>declared that currently </a:t>
            </a:r>
            <a:r>
              <a:rPr lang="en-GB" dirty="0" err="1"/>
              <a:t>thereis</a:t>
            </a:r>
            <a:r>
              <a:rPr lang="en-GB" dirty="0"/>
              <a:t> no use of S2S forecast </a:t>
            </a:r>
          </a:p>
          <a:p>
            <a:r>
              <a:rPr lang="en-GB" dirty="0"/>
              <a:t>information for any decision while the other half explained that they are already using it for </a:t>
            </a:r>
          </a:p>
          <a:p>
            <a:r>
              <a:rPr lang="en-GB" dirty="0"/>
              <a:t>one or more applications. The</a:t>
            </a:r>
            <a:r>
              <a:rPr lang="en-GB" baseline="0" dirty="0"/>
              <a:t> </a:t>
            </a:r>
            <a:r>
              <a:rPr lang="en-GB" dirty="0"/>
              <a:t>current application</a:t>
            </a:r>
            <a:r>
              <a:rPr lang="en-GB" baseline="0" dirty="0"/>
              <a:t> </a:t>
            </a:r>
            <a:r>
              <a:rPr lang="en-GB" dirty="0"/>
              <a:t>of the S2S forecasts is summarised in Figure 6. All the interviewees that are using </a:t>
            </a:r>
          </a:p>
          <a:p>
            <a:r>
              <a:rPr lang="en-GB" dirty="0"/>
              <a:t>S2S forecasts (in 4 out of 8 companies interviewed) are applying  them  in  decision  support  tools  to  run  </a:t>
            </a:r>
            <a:r>
              <a:rPr lang="en-GB" b="1" dirty="0"/>
              <a:t>operations/services </a:t>
            </a:r>
            <a:r>
              <a:rPr lang="en-GB" dirty="0"/>
              <a:t> (in  the  time  horizons </a:t>
            </a:r>
          </a:p>
          <a:p>
            <a:r>
              <a:rPr lang="en-GB" dirty="0"/>
              <a:t>described earlier).  Some of them also exploit S2S </a:t>
            </a:r>
            <a:r>
              <a:rPr lang="en-GB" dirty="0" err="1"/>
              <a:t>fo</a:t>
            </a:r>
            <a:r>
              <a:rPr lang="en-GB" baseline="0" dirty="0"/>
              <a:t> </a:t>
            </a:r>
            <a:r>
              <a:rPr lang="en-GB" dirty="0"/>
              <a:t>recasts </a:t>
            </a:r>
            <a:r>
              <a:rPr lang="en-GB" b="1" dirty="0"/>
              <a:t>for risk management </a:t>
            </a:r>
            <a:r>
              <a:rPr lang="en-GB" dirty="0"/>
              <a:t>(2 out of 8) and </a:t>
            </a:r>
            <a:r>
              <a:rPr lang="en-GB" b="1" dirty="0"/>
              <a:t>market </a:t>
            </a:r>
            <a:r>
              <a:rPr lang="en-GB" b="1" dirty="0" err="1"/>
              <a:t>decisons</a:t>
            </a:r>
            <a:r>
              <a:rPr lang="en-GB" b="1" dirty="0"/>
              <a:t> </a:t>
            </a:r>
            <a:r>
              <a:rPr lang="en-GB" dirty="0"/>
              <a:t>(1 out of 8). None of the respondents is making maintenance decisions based on S2S information. Noticeably, among the interviewees that are not currently using S2S </a:t>
            </a:r>
          </a:p>
          <a:p>
            <a:r>
              <a:rPr lang="en-GB" dirty="0"/>
              <a:t>Forecasts there</a:t>
            </a:r>
            <a:r>
              <a:rPr lang="en-GB" baseline="0" dirty="0"/>
              <a:t> </a:t>
            </a:r>
            <a:r>
              <a:rPr lang="en-GB" dirty="0"/>
              <a:t>is</a:t>
            </a:r>
            <a:r>
              <a:rPr lang="en-GB" baseline="0" dirty="0"/>
              <a:t> </a:t>
            </a:r>
            <a:r>
              <a:rPr lang="en-GB" dirty="0"/>
              <a:t>an emerging  interest  in</a:t>
            </a:r>
            <a:r>
              <a:rPr lang="en-GB" baseline="0" dirty="0"/>
              <a:t> </a:t>
            </a:r>
            <a:r>
              <a:rPr lang="en-GB" dirty="0"/>
              <a:t>the</a:t>
            </a:r>
            <a:r>
              <a:rPr lang="en-GB" baseline="0" dirty="0"/>
              <a:t> </a:t>
            </a:r>
            <a:r>
              <a:rPr lang="en-GB" dirty="0"/>
              <a:t>potential  applications.  In  fact,  in  the  interview</a:t>
            </a:r>
            <a:r>
              <a:rPr lang="en-GB" baseline="0" dirty="0"/>
              <a:t> </a:t>
            </a:r>
            <a:r>
              <a:rPr lang="en-GB" dirty="0"/>
              <a:t>number 3 (see details in Table 4) respondents declared </a:t>
            </a:r>
          </a:p>
          <a:p>
            <a:r>
              <a:rPr lang="en-GB" dirty="0"/>
              <a:t>that their organization is</a:t>
            </a:r>
            <a:r>
              <a:rPr lang="en-GB" baseline="0" dirty="0"/>
              <a:t> </a:t>
            </a:r>
            <a:r>
              <a:rPr lang="en-GB" dirty="0"/>
              <a:t>undertaking trials and others are approaching qualitatively the information.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Predictions are not reliable enough to be taken into account in quantitative decision-making processes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25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</a:t>
            </a:r>
            <a:r>
              <a:rPr lang="en-GB" baseline="0" dirty="0"/>
              <a:t> processes identified that could benefit from S2S</a:t>
            </a:r>
          </a:p>
          <a:p>
            <a:endParaRPr lang="en-GB" baseline="0" dirty="0"/>
          </a:p>
          <a:p>
            <a:r>
              <a:rPr lang="en-GB" baseline="0" dirty="0"/>
              <a:t>They were asked to (if possible) differentiate between operational and strategic decisions. They said it was not possible (This shows why it is very </a:t>
            </a:r>
            <a:r>
              <a:rPr lang="en-GB" baseline="0" dirty="0" err="1"/>
              <a:t>disfficult</a:t>
            </a:r>
            <a:r>
              <a:rPr lang="en-GB" baseline="0" dirty="0"/>
              <a:t> to assess the  added value of S2S forecasts in decision making)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944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187AC-FE14-432B-B657-8CCEE4CDB90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32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hyperlink" Target="mailto:s2s4e@bsc.es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hyperlink" Target="mailto:s2s4e@bsc.es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61AA90A-6250-4772-8B21-505C20ED392F}"/>
              </a:ext>
            </a:extLst>
          </p:cNvPr>
          <p:cNvSpPr/>
          <p:nvPr userDrawn="1"/>
        </p:nvSpPr>
        <p:spPr>
          <a:xfrm>
            <a:off x="1093509" y="6403109"/>
            <a:ext cx="78336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8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8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n°776787.</a:t>
            </a:r>
          </a:p>
          <a:p>
            <a:pPr lvl="0" algn="l"/>
            <a:r>
              <a:rPr lang="en-US" sz="8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content of this presentation reflects only the author’s view. The European Commission is not responsible for any use that may be made of the information it contains.</a:t>
            </a:r>
            <a:endParaRPr lang="fr-FR" sz="800" i="1" dirty="0">
              <a:solidFill>
                <a:schemeClr val="tx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9A0BF0-FE4B-4EBC-9EA2-54748C622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802" y="3223969"/>
            <a:ext cx="8425112" cy="135635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9B515B4-64EC-4BE5-A99C-E05C0DEBD5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803" y="4600844"/>
            <a:ext cx="8425111" cy="6848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FB24CC7-FBA3-499D-AF93-41DF6A37A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03" y="5345244"/>
            <a:ext cx="8425111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fr-FR" dirty="0"/>
              <a:t>Event, </a:t>
            </a:r>
            <a:r>
              <a:rPr lang="fr-FR" dirty="0" err="1"/>
              <a:t>Author</a:t>
            </a:r>
            <a:r>
              <a:rPr lang="fr-FR" dirty="0"/>
              <a:t>, Organisation </a:t>
            </a:r>
            <a:r>
              <a:rPr lang="fr-FR" dirty="0" err="1"/>
              <a:t>name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A1B233-5A12-4142-9CE4-C48C6424B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3" y="6360035"/>
            <a:ext cx="572586" cy="3816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7B2CD8-70CA-4EB4-903A-4C2B41BF082C}"/>
              </a:ext>
            </a:extLst>
          </p:cNvPr>
          <p:cNvSpPr/>
          <p:nvPr userDrawn="1"/>
        </p:nvSpPr>
        <p:spPr>
          <a:xfrm>
            <a:off x="0" y="0"/>
            <a:ext cx="9144000" cy="2262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076FE2-489B-4E7C-99C8-4B25414792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62"/>
            <a:ext cx="9144000" cy="30295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B4915-4A61-4816-B762-0D8B688450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98" y="319822"/>
            <a:ext cx="3629319" cy="13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45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1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29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365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YOUR-EMAIL@bsc.es</a:t>
            </a:r>
          </a:p>
        </p:txBody>
      </p:sp>
    </p:spTree>
    <p:extLst>
      <p:ext uri="{BB962C8B-B14F-4D97-AF65-F5344CB8AC3E}">
        <p14:creationId xmlns:p14="http://schemas.microsoft.com/office/powerpoint/2010/main" val="3111183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6E41BC1-EA4B-43DE-AF28-BF5468703EF4}" type="slidenum">
              <a:rPr lang="en-US" altLang="en-US" sz="977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 sz="1758"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735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72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6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345"/>
            </a:lvl1pPr>
            <a:lvl2pPr>
              <a:defRPr sz="1954"/>
            </a:lvl2pPr>
            <a:lvl3pPr>
              <a:defRPr sz="1758"/>
            </a:lvl3pPr>
            <a:lvl4pPr>
              <a:defRPr sz="1563"/>
            </a:lvl4pPr>
            <a:lvl5pPr>
              <a:defRPr sz="136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5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2C3D8-28EE-494B-A594-C3CEEE15D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441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909327-CDB7-4F69-9809-B5841D54DF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8A7301-3683-4E4C-9EE0-AFFE15854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6165133"/>
            <a:ext cx="1341379" cy="4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67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61AA90A-6250-4772-8B21-505C20ED392F}"/>
              </a:ext>
            </a:extLst>
          </p:cNvPr>
          <p:cNvSpPr/>
          <p:nvPr userDrawn="1"/>
        </p:nvSpPr>
        <p:spPr>
          <a:xfrm>
            <a:off x="943448" y="6422247"/>
            <a:ext cx="860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2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12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</a:t>
            </a:r>
            <a:r>
              <a:rPr lang="fr-FR" sz="14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.</a:t>
            </a:r>
            <a:endParaRPr lang="fr-FR" sz="1400" i="1" dirty="0">
              <a:solidFill>
                <a:schemeClr val="tx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9A0BF0-FE4B-4EBC-9EA2-54748C622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802" y="3223969"/>
            <a:ext cx="8425112" cy="135635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9B515B4-64EC-4BE5-A99C-E05C0DEBD5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803" y="4600844"/>
            <a:ext cx="8425111" cy="6848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FB24CC7-FBA3-499D-AF93-41DF6A37A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03" y="5345244"/>
            <a:ext cx="8425111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fr-FR" dirty="0"/>
              <a:t>Event, </a:t>
            </a:r>
            <a:r>
              <a:rPr lang="fr-FR" dirty="0" err="1"/>
              <a:t>Author</a:t>
            </a:r>
            <a:r>
              <a:rPr lang="fr-FR" dirty="0"/>
              <a:t>, Organisation </a:t>
            </a:r>
            <a:r>
              <a:rPr lang="fr-FR" dirty="0" err="1"/>
              <a:t>name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A1B233-5A12-4142-9CE4-C48C6424B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6" y="6209388"/>
            <a:ext cx="700032" cy="4665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7B2CD8-70CA-4EB4-903A-4C2B41BF082C}"/>
              </a:ext>
            </a:extLst>
          </p:cNvPr>
          <p:cNvSpPr/>
          <p:nvPr userDrawn="1"/>
        </p:nvSpPr>
        <p:spPr>
          <a:xfrm>
            <a:off x="0" y="0"/>
            <a:ext cx="9144000" cy="2262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076FE2-489B-4E7C-99C8-4B25414792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295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B4915-4A61-4816-B762-0D8B688450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98" y="319822"/>
            <a:ext cx="3629319" cy="13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22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73B78-7BA7-48A3-A437-C6602705B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2300" y="402833"/>
            <a:ext cx="7374119" cy="886952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795AE9-D0D0-4005-BCAE-C29FB4CEC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2300" y="1696644"/>
            <a:ext cx="7524948" cy="71661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7C6C3-2BA2-4C56-AC52-97B87809F779}"/>
              </a:ext>
            </a:extLst>
          </p:cNvPr>
          <p:cNvSpPr/>
          <p:nvPr userDrawn="1"/>
        </p:nvSpPr>
        <p:spPr>
          <a:xfrm>
            <a:off x="-1" y="0"/>
            <a:ext cx="1357461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78F2C5-BEEA-40F8-848F-E6B7B78C2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3" y="6212264"/>
            <a:ext cx="1122251" cy="40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65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2C3D8-28EE-494B-A594-C3CEEE15D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441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909327-CDB7-4F69-9809-B5841D54DF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8A7301-3683-4E4C-9EE0-AFFE15854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6165133"/>
            <a:ext cx="1341379" cy="4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9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6968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D75C302-566D-4792-9905-A8AE72A8A6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34285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73B78-7BA7-48A3-A437-C6602705B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2300" y="402833"/>
            <a:ext cx="7374119" cy="886952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795AE9-D0D0-4005-BCAE-C29FB4CEC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2300" y="1696644"/>
            <a:ext cx="7524948" cy="71661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7C6C3-2BA2-4C56-AC52-97B87809F779}"/>
              </a:ext>
            </a:extLst>
          </p:cNvPr>
          <p:cNvSpPr/>
          <p:nvPr userDrawn="1"/>
        </p:nvSpPr>
        <p:spPr>
          <a:xfrm>
            <a:off x="-1" y="0"/>
            <a:ext cx="1357461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78F2C5-BEEA-40F8-848F-E6B7B78C2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3" y="6212264"/>
            <a:ext cx="1122251" cy="40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2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4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2BAF73FB-76C3-4F70-81CE-FFAAC370C8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418881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37EF5EC0-8A64-4083-8F4B-F95D85AF1A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857000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DAAF28C2-C867-40F8-A278-C43F2EC432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311709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2F1F4F-15C7-4936-957D-C1FFCCE2073D}"/>
              </a:ext>
            </a:extLst>
          </p:cNvPr>
          <p:cNvSpPr/>
          <p:nvPr userDrawn="1"/>
        </p:nvSpPr>
        <p:spPr>
          <a:xfrm>
            <a:off x="0" y="0"/>
            <a:ext cx="9144000" cy="25075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BACE99B-9EAD-4B42-971E-E8B2CF183FB1}"/>
              </a:ext>
            </a:extLst>
          </p:cNvPr>
          <p:cNvSpPr txBox="1"/>
          <p:nvPr userDrawn="1"/>
        </p:nvSpPr>
        <p:spPr>
          <a:xfrm>
            <a:off x="81432" y="463356"/>
            <a:ext cx="46191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Thank</a:t>
            </a:r>
            <a:r>
              <a:rPr lang="fr-FR" sz="44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r>
              <a:rPr lang="fr-FR" sz="44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you</a:t>
            </a:r>
            <a:endParaRPr lang="fr-FR" sz="4400" b="1" dirty="0">
              <a:solidFill>
                <a:srgbClr val="0E4878"/>
              </a:solidFill>
              <a:latin typeface="Segoe UI" panose="020B0502040204020203" pitchFamily="34" charset="0"/>
              <a:ea typeface="Ebrima" panose="02000000000000000000" pitchFamily="2" charset="0"/>
              <a:cs typeface="Segoe UI" panose="020B0502040204020203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A5AB9C-C060-4E09-B9E2-9DF9ADD1C71B}"/>
              </a:ext>
            </a:extLst>
          </p:cNvPr>
          <p:cNvSpPr/>
          <p:nvPr userDrawn="1"/>
        </p:nvSpPr>
        <p:spPr>
          <a:xfrm>
            <a:off x="185128" y="1218609"/>
            <a:ext cx="4411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Get</a:t>
            </a:r>
            <a:r>
              <a:rPr lang="fr-FR" sz="28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in </a:t>
            </a:r>
            <a:r>
              <a:rPr lang="fr-FR" sz="28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touch</a:t>
            </a:r>
            <a:r>
              <a:rPr lang="fr-FR" sz="28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for more information!</a:t>
            </a:r>
            <a:endParaRPr lang="en-GB" sz="2800" b="1" dirty="0">
              <a:solidFill>
                <a:srgbClr val="0E48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6C448E3-AE86-46DD-A15D-48243B69DC61}"/>
              </a:ext>
            </a:extLst>
          </p:cNvPr>
          <p:cNvGrpSpPr/>
          <p:nvPr userDrawn="1"/>
        </p:nvGrpSpPr>
        <p:grpSpPr>
          <a:xfrm>
            <a:off x="1527143" y="2732124"/>
            <a:ext cx="7263451" cy="2778490"/>
            <a:chOff x="1569467" y="2954504"/>
            <a:chExt cx="7263451" cy="2778490"/>
          </a:xfrm>
        </p:grpSpPr>
        <p:sp>
          <p:nvSpPr>
            <p:cNvPr id="6" name="Titre 1">
              <a:extLst>
                <a:ext uri="{FF2B5EF4-FFF2-40B4-BE49-F238E27FC236}">
                  <a16:creationId xmlns:a16="http://schemas.microsoft.com/office/drawing/2014/main" id="{C9C2BC8D-BBA7-4E8F-9640-CDE80562F01C}"/>
                </a:ext>
              </a:extLst>
            </p:cNvPr>
            <p:cNvSpPr txBox="1">
              <a:spLocks/>
            </p:cNvSpPr>
            <p:nvPr/>
          </p:nvSpPr>
          <p:spPr>
            <a:xfrm>
              <a:off x="3070844" y="2954504"/>
              <a:ext cx="5762074" cy="1127563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Public reports of the project will be available for download on the S2S4E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website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: </a:t>
              </a:r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www.s2s4e.eu</a:t>
              </a:r>
              <a:endParaRPr lang="en-GB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7" name="Titre 1">
              <a:extLst>
                <a:ext uri="{FF2B5EF4-FFF2-40B4-BE49-F238E27FC236}">
                  <a16:creationId xmlns:a16="http://schemas.microsoft.com/office/drawing/2014/main" id="{65E20D77-48B2-4DE1-A5D8-067529CC3412}"/>
                </a:ext>
              </a:extLst>
            </p:cNvPr>
            <p:cNvSpPr txBox="1">
              <a:spLocks/>
            </p:cNvSpPr>
            <p:nvPr/>
          </p:nvSpPr>
          <p:spPr>
            <a:xfrm>
              <a:off x="3066461" y="3997486"/>
              <a:ext cx="4908617" cy="1119947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Project coordinator: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Albert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Soret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, Barcelona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Supercomputing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Center (BSC)</a:t>
              </a:r>
            </a:p>
            <a:p>
              <a:pPr algn="l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Contact us: </a:t>
              </a:r>
              <a:r>
                <a:rPr lang="fr-FR" sz="1800" b="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s2s4e@bsc.es</a:t>
              </a:r>
              <a:endParaRPr lang="fr-FR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algn="l"/>
              <a:endParaRPr lang="fr-FR" sz="2000" b="1" u="sng" kern="120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  <a:hlinkClick r:id="rId2"/>
              </a:endParaRPr>
            </a:p>
          </p:txBody>
        </p:sp>
        <p:sp>
          <p:nvSpPr>
            <p:cNvPr id="9" name="Titre 1">
              <a:extLst>
                <a:ext uri="{FF2B5EF4-FFF2-40B4-BE49-F238E27FC236}">
                  <a16:creationId xmlns:a16="http://schemas.microsoft.com/office/drawing/2014/main" id="{34445E9B-C40F-4694-BBC2-050F377C03EA}"/>
                </a:ext>
              </a:extLst>
            </p:cNvPr>
            <p:cNvSpPr txBox="1">
              <a:spLocks/>
            </p:cNvSpPr>
            <p:nvPr/>
          </p:nvSpPr>
          <p:spPr>
            <a:xfrm>
              <a:off x="3047607" y="5164670"/>
              <a:ext cx="5332823" cy="568324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Follow us on Facebook and Twitter!</a:t>
              </a:r>
            </a:p>
            <a:p>
              <a:pPr algn="just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@s2s4e</a:t>
              </a:r>
              <a:endParaRPr lang="en-GB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4BBFC08-42D9-44B7-88DF-DD210FFE8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047" y="5125100"/>
              <a:ext cx="593889" cy="593889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623EBD7-2A00-446F-B319-25BD1605D9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955" y="2963279"/>
              <a:ext cx="750385" cy="75038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F65D943-0679-4BAF-958B-EA1225AE8F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750" y="3997486"/>
              <a:ext cx="791590" cy="79159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0516342-C282-4FB1-B4D9-9117F121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467" y="5103676"/>
              <a:ext cx="609268" cy="609268"/>
            </a:xfrm>
            <a:prstGeom prst="rect">
              <a:avLst/>
            </a:prstGeom>
          </p:spPr>
        </p:pic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18234CE3-EC99-450D-80DA-623BFE37D1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89716"/>
            <a:ext cx="785026" cy="52322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8710512-840E-430C-84F8-0DD71A06E2ED}"/>
              </a:ext>
            </a:extLst>
          </p:cNvPr>
          <p:cNvSpPr/>
          <p:nvPr userDrawn="1"/>
        </p:nvSpPr>
        <p:spPr>
          <a:xfrm>
            <a:off x="1461157" y="6066532"/>
            <a:ext cx="75225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4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14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n°776787.</a:t>
            </a:r>
            <a:endParaRPr lang="fr-FR" sz="1400" i="1" dirty="0">
              <a:solidFill>
                <a:schemeClr val="tx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49DAC3-2D29-4DF5-8F99-D15FA9B673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71" y="574343"/>
            <a:ext cx="4157463" cy="14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2C3D8-28EE-494B-A594-C3CEEE15D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441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909327-CDB7-4F69-9809-B5841D54DF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8A7301-3683-4E4C-9EE0-AFFE15854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6165133"/>
            <a:ext cx="1341379" cy="4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2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6968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D75C302-566D-4792-9905-A8AE72A8A6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88756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4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2BAF73FB-76C3-4F70-81CE-FFAAC370C8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480688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37EF5EC0-8A64-4083-8F4B-F95D85AF1A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78923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DAAF28C2-C867-40F8-A278-C43F2EC432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4228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2F1F4F-15C7-4936-957D-C1FFCCE2073D}"/>
              </a:ext>
            </a:extLst>
          </p:cNvPr>
          <p:cNvSpPr/>
          <p:nvPr userDrawn="1"/>
        </p:nvSpPr>
        <p:spPr>
          <a:xfrm>
            <a:off x="0" y="0"/>
            <a:ext cx="9144000" cy="25075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BACE99B-9EAD-4B42-971E-E8B2CF183FB1}"/>
              </a:ext>
            </a:extLst>
          </p:cNvPr>
          <p:cNvSpPr txBox="1"/>
          <p:nvPr userDrawn="1"/>
        </p:nvSpPr>
        <p:spPr>
          <a:xfrm>
            <a:off x="81432" y="463356"/>
            <a:ext cx="46191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Thank</a:t>
            </a:r>
            <a:r>
              <a:rPr lang="fr-FR" sz="44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r>
              <a:rPr lang="fr-FR" sz="44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you</a:t>
            </a:r>
            <a:endParaRPr lang="fr-FR" sz="4400" b="1" dirty="0">
              <a:solidFill>
                <a:srgbClr val="0E4878"/>
              </a:solidFill>
              <a:latin typeface="Segoe UI" panose="020B0502040204020203" pitchFamily="34" charset="0"/>
              <a:ea typeface="Ebrima" panose="02000000000000000000" pitchFamily="2" charset="0"/>
              <a:cs typeface="Segoe UI" panose="020B0502040204020203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A5AB9C-C060-4E09-B9E2-9DF9ADD1C71B}"/>
              </a:ext>
            </a:extLst>
          </p:cNvPr>
          <p:cNvSpPr/>
          <p:nvPr userDrawn="1"/>
        </p:nvSpPr>
        <p:spPr>
          <a:xfrm>
            <a:off x="185128" y="1218609"/>
            <a:ext cx="4411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Get</a:t>
            </a:r>
            <a:r>
              <a:rPr lang="fr-FR" sz="28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in </a:t>
            </a:r>
            <a:r>
              <a:rPr lang="fr-FR" sz="28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touch</a:t>
            </a:r>
            <a:r>
              <a:rPr lang="fr-FR" sz="28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for more information!</a:t>
            </a:r>
            <a:endParaRPr lang="en-GB" sz="2800" b="1" dirty="0">
              <a:solidFill>
                <a:srgbClr val="0E48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6C448E3-AE86-46DD-A15D-48243B69DC61}"/>
              </a:ext>
            </a:extLst>
          </p:cNvPr>
          <p:cNvGrpSpPr/>
          <p:nvPr userDrawn="1"/>
        </p:nvGrpSpPr>
        <p:grpSpPr>
          <a:xfrm>
            <a:off x="1527143" y="2930086"/>
            <a:ext cx="7263451" cy="2778490"/>
            <a:chOff x="1569467" y="2954504"/>
            <a:chExt cx="7263451" cy="2778490"/>
          </a:xfrm>
        </p:grpSpPr>
        <p:sp>
          <p:nvSpPr>
            <p:cNvPr id="6" name="Titre 1">
              <a:extLst>
                <a:ext uri="{FF2B5EF4-FFF2-40B4-BE49-F238E27FC236}">
                  <a16:creationId xmlns:a16="http://schemas.microsoft.com/office/drawing/2014/main" id="{C9C2BC8D-BBA7-4E8F-9640-CDE80562F01C}"/>
                </a:ext>
              </a:extLst>
            </p:cNvPr>
            <p:cNvSpPr txBox="1">
              <a:spLocks/>
            </p:cNvSpPr>
            <p:nvPr/>
          </p:nvSpPr>
          <p:spPr>
            <a:xfrm>
              <a:off x="3070844" y="2954504"/>
              <a:ext cx="5762074" cy="1127563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Public reports of the project will be available for download on the S2S4E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website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: </a:t>
              </a:r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www.s2s4e.eu</a:t>
              </a:r>
              <a:endParaRPr lang="en-GB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7" name="Titre 1">
              <a:extLst>
                <a:ext uri="{FF2B5EF4-FFF2-40B4-BE49-F238E27FC236}">
                  <a16:creationId xmlns:a16="http://schemas.microsoft.com/office/drawing/2014/main" id="{65E20D77-48B2-4DE1-A5D8-067529CC3412}"/>
                </a:ext>
              </a:extLst>
            </p:cNvPr>
            <p:cNvSpPr txBox="1">
              <a:spLocks/>
            </p:cNvSpPr>
            <p:nvPr/>
          </p:nvSpPr>
          <p:spPr>
            <a:xfrm>
              <a:off x="3066461" y="3997486"/>
              <a:ext cx="4908617" cy="1119947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Project coordinator: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Albert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Soret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, Barcelona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Supercomputing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Center (BSC)</a:t>
              </a:r>
            </a:p>
            <a:p>
              <a:pPr algn="l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Contact us: </a:t>
              </a:r>
              <a:r>
                <a:rPr lang="fr-FR" sz="1800" b="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s2s4e@bsc.es</a:t>
              </a:r>
              <a:endParaRPr lang="fr-FR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algn="l"/>
              <a:endParaRPr lang="fr-FR" sz="2000" b="1" u="sng" kern="120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  <a:hlinkClick r:id="rId2"/>
              </a:endParaRPr>
            </a:p>
          </p:txBody>
        </p:sp>
        <p:sp>
          <p:nvSpPr>
            <p:cNvPr id="9" name="Titre 1">
              <a:extLst>
                <a:ext uri="{FF2B5EF4-FFF2-40B4-BE49-F238E27FC236}">
                  <a16:creationId xmlns:a16="http://schemas.microsoft.com/office/drawing/2014/main" id="{34445E9B-C40F-4694-BBC2-050F377C03EA}"/>
                </a:ext>
              </a:extLst>
            </p:cNvPr>
            <p:cNvSpPr txBox="1">
              <a:spLocks/>
            </p:cNvSpPr>
            <p:nvPr/>
          </p:nvSpPr>
          <p:spPr>
            <a:xfrm>
              <a:off x="3047607" y="5164670"/>
              <a:ext cx="5332823" cy="568324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Follow us on Facebook and Twitter!</a:t>
              </a:r>
            </a:p>
            <a:p>
              <a:pPr algn="just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@s2s4e</a:t>
              </a:r>
              <a:endParaRPr lang="en-GB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4BBFC08-42D9-44B7-88DF-DD210FFE8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047" y="5125100"/>
              <a:ext cx="593889" cy="593889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623EBD7-2A00-446F-B319-25BD1605D9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955" y="2963279"/>
              <a:ext cx="750385" cy="75038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F65D943-0679-4BAF-958B-EA1225AE8F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750" y="3997486"/>
              <a:ext cx="791590" cy="79159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0516342-C282-4FB1-B4D9-9117F121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467" y="5103676"/>
              <a:ext cx="609268" cy="609268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449DAC3-2D29-4DF5-8F99-D15FA9B673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71" y="574343"/>
            <a:ext cx="4157463" cy="149137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833BB2-B01F-4FEE-A5A0-1D06C4D40A5F}"/>
              </a:ext>
            </a:extLst>
          </p:cNvPr>
          <p:cNvSpPr/>
          <p:nvPr userDrawn="1"/>
        </p:nvSpPr>
        <p:spPr>
          <a:xfrm>
            <a:off x="1244339" y="6042584"/>
            <a:ext cx="7588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2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12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n°776787.</a:t>
            </a:r>
          </a:p>
          <a:p>
            <a:pPr lvl="0" algn="l"/>
            <a:r>
              <a:rPr lang="en-US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content of this presentation reflects only the author’s view. The European Commission is not responsible for any use that may be made of the information it contains.</a:t>
            </a:r>
            <a:endParaRPr lang="fr-FR" sz="1200" i="1" dirty="0">
              <a:solidFill>
                <a:schemeClr val="tx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8A09E87-408E-48E4-BCB7-644B062FC7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2" y="6127514"/>
            <a:ext cx="700032" cy="4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3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052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55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51" r:id="rId3"/>
    <p:sldLayoutId id="2147483669" r:id="rId4"/>
    <p:sldLayoutId id="2147483670" r:id="rId5"/>
    <p:sldLayoutId id="2147483671" r:id="rId6"/>
    <p:sldLayoutId id="214748367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66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02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A4649-CD40-4608-8E64-066A32A0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28" y="3128719"/>
            <a:ext cx="8317097" cy="1081331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latin typeface="+mn-lt"/>
              </a:rPr>
              <a:t>The S2S4E project:  Sub-seasonal to seasonal climate predictions for energy</a:t>
            </a:r>
            <a:endParaRPr lang="fr-FR" sz="3200" dirty="0">
              <a:latin typeface="+mn-l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9DA653-3396-4FD7-83D6-5A2369422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3028" y="4210050"/>
            <a:ext cx="8425111" cy="43338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200" b="1" dirty="0">
                <a:latin typeface="+mn-lt"/>
              </a:rPr>
              <a:t>Andrea Manrique-</a:t>
            </a:r>
            <a:r>
              <a:rPr lang="fr-FR" sz="1200" b="1" dirty="0" err="1">
                <a:latin typeface="+mn-lt"/>
              </a:rPr>
              <a:t>Suñén</a:t>
            </a:r>
            <a:r>
              <a:rPr lang="fr-FR" sz="1200" b="1" baseline="30000" dirty="0">
                <a:latin typeface="+mn-lt"/>
              </a:rPr>
              <a:t>(1), </a:t>
            </a:r>
            <a:r>
              <a:rPr lang="fr-FR" sz="1200" b="1" dirty="0" err="1">
                <a:latin typeface="+mn-lt"/>
              </a:rPr>
              <a:t>Llorenç</a:t>
            </a:r>
            <a:r>
              <a:rPr lang="fr-FR" sz="1200" b="1" dirty="0">
                <a:latin typeface="+mn-lt"/>
              </a:rPr>
              <a:t> </a:t>
            </a:r>
            <a:r>
              <a:rPr lang="fr-FR" sz="1200" b="1" dirty="0" err="1">
                <a:latin typeface="+mn-lt"/>
              </a:rPr>
              <a:t>Lledó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</a:t>
            </a:r>
            <a:r>
              <a:rPr lang="fr-FR" sz="1200" b="1" dirty="0" err="1">
                <a:latin typeface="+mn-lt"/>
              </a:rPr>
              <a:t>Verónica</a:t>
            </a:r>
            <a:r>
              <a:rPr lang="fr-FR" sz="1200" b="1" dirty="0">
                <a:latin typeface="+mn-lt"/>
              </a:rPr>
              <a:t> </a:t>
            </a:r>
            <a:r>
              <a:rPr lang="fr-FR" sz="1200" b="1" dirty="0" err="1">
                <a:latin typeface="+mn-lt"/>
              </a:rPr>
              <a:t>Torralba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Hannah Bloomfield</a:t>
            </a:r>
            <a:r>
              <a:rPr lang="fr-FR" sz="1200" b="1" baseline="30000" dirty="0">
                <a:latin typeface="+mn-lt"/>
              </a:rPr>
              <a:t>(2)</a:t>
            </a:r>
            <a:r>
              <a:rPr lang="fr-FR" sz="1200" b="1" dirty="0">
                <a:latin typeface="+mn-lt"/>
              </a:rPr>
              <a:t>, Paula Gonz</a:t>
            </a:r>
            <a:r>
              <a:rPr lang="fr-FR" sz="1200" b="1" dirty="0"/>
              <a:t>á</a:t>
            </a:r>
            <a:r>
              <a:rPr lang="fr-FR" sz="1200" b="1" dirty="0">
                <a:latin typeface="+mn-lt"/>
              </a:rPr>
              <a:t>lez</a:t>
            </a:r>
            <a:r>
              <a:rPr lang="fr-FR" sz="1200" b="1" baseline="30000" dirty="0"/>
              <a:t> (2)</a:t>
            </a:r>
            <a:r>
              <a:rPr lang="fr-FR" sz="1200" b="1" dirty="0">
                <a:latin typeface="+mn-lt"/>
              </a:rPr>
              <a:t>, Andrew Charlton-P</a:t>
            </a:r>
            <a:r>
              <a:rPr lang="fr-FR" sz="1200" b="1" dirty="0"/>
              <a:t>é</a:t>
            </a:r>
            <a:r>
              <a:rPr lang="fr-FR" sz="1200" b="1" dirty="0">
                <a:latin typeface="+mn-lt"/>
              </a:rPr>
              <a:t>rez</a:t>
            </a:r>
            <a:r>
              <a:rPr lang="fr-FR" sz="1200" b="1" baseline="30000" dirty="0"/>
              <a:t>(2)</a:t>
            </a:r>
            <a:r>
              <a:rPr lang="fr-FR" sz="1200" b="1" dirty="0">
                <a:latin typeface="+mn-lt"/>
              </a:rPr>
              <a:t>, David </a:t>
            </a:r>
            <a:r>
              <a:rPr lang="fr-FR" sz="1200" b="1" dirty="0" err="1">
                <a:latin typeface="+mn-lt"/>
              </a:rPr>
              <a:t>Brayshaw</a:t>
            </a:r>
            <a:r>
              <a:rPr lang="fr-FR" sz="1200" b="1" baseline="30000" dirty="0"/>
              <a:t> (2)</a:t>
            </a:r>
            <a:r>
              <a:rPr lang="fr-FR" sz="1200" b="1" dirty="0">
                <a:latin typeface="+mn-lt"/>
              </a:rPr>
              <a:t>,  Nicola </a:t>
            </a:r>
            <a:r>
              <a:rPr lang="fr-FR" sz="1200" b="1" dirty="0" err="1">
                <a:latin typeface="+mn-lt"/>
              </a:rPr>
              <a:t>Cortesi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Jaume </a:t>
            </a:r>
            <a:r>
              <a:rPr lang="fr-FR" sz="1200" b="1" dirty="0" err="1">
                <a:latin typeface="+mn-lt"/>
              </a:rPr>
              <a:t>Ramón</a:t>
            </a:r>
            <a:r>
              <a:rPr lang="fr-FR" sz="1200" b="1" dirty="0">
                <a:latin typeface="+mn-lt"/>
              </a:rPr>
              <a:t> </a:t>
            </a:r>
            <a:r>
              <a:rPr lang="fr-FR" sz="1200" b="1" dirty="0" err="1">
                <a:latin typeface="+mn-lt"/>
              </a:rPr>
              <a:t>Gamón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</a:t>
            </a:r>
            <a:r>
              <a:rPr lang="fr-FR" sz="1200" b="1" dirty="0" err="1">
                <a:latin typeface="+mn-lt"/>
              </a:rPr>
              <a:t>Nube</a:t>
            </a:r>
            <a:r>
              <a:rPr lang="fr-FR" sz="1200" b="1" dirty="0">
                <a:latin typeface="+mn-lt"/>
              </a:rPr>
              <a:t> González-</a:t>
            </a:r>
            <a:r>
              <a:rPr lang="fr-FR" sz="1200" b="1" dirty="0" err="1">
                <a:latin typeface="+mn-lt"/>
              </a:rPr>
              <a:t>Reviriego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Martí </a:t>
            </a:r>
            <a:r>
              <a:rPr lang="fr-FR" sz="1200" b="1" dirty="0" err="1">
                <a:latin typeface="+mn-lt"/>
              </a:rPr>
              <a:t>Badal</a:t>
            </a:r>
            <a:r>
              <a:rPr lang="fr-FR" sz="1200" b="1" dirty="0">
                <a:latin typeface="+mn-lt"/>
              </a:rPr>
              <a:t> 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Pierre-Antoine Bretonnière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</a:t>
            </a:r>
            <a:r>
              <a:rPr lang="fr-FR" sz="1200" b="1" dirty="0" err="1">
                <a:latin typeface="+mn-lt"/>
              </a:rPr>
              <a:t>Lluis</a:t>
            </a:r>
            <a:r>
              <a:rPr lang="fr-FR" sz="1200" b="1" dirty="0">
                <a:latin typeface="+mn-lt"/>
              </a:rPr>
              <a:t> Palma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</a:t>
            </a:r>
            <a:r>
              <a:rPr lang="fr-FR" sz="1200" b="1" dirty="0" err="1">
                <a:latin typeface="+mn-lt"/>
              </a:rPr>
              <a:t>Ilaria</a:t>
            </a:r>
            <a:r>
              <a:rPr lang="fr-FR" sz="1200" b="1" dirty="0">
                <a:latin typeface="+mn-lt"/>
              </a:rPr>
              <a:t> Vigo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 Isadora Christel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Albert </a:t>
            </a:r>
            <a:r>
              <a:rPr lang="fr-FR" sz="1200" b="1" dirty="0" err="1">
                <a:latin typeface="+mn-lt"/>
              </a:rPr>
              <a:t>Soret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Francisco J. </a:t>
            </a:r>
            <a:r>
              <a:rPr lang="fr-FR" sz="1200" b="1" dirty="0" err="1">
                <a:latin typeface="+mn-lt"/>
              </a:rPr>
              <a:t>Doblas</a:t>
            </a:r>
            <a:r>
              <a:rPr lang="fr-FR" sz="1200" b="1" dirty="0">
                <a:latin typeface="+mn-lt"/>
              </a:rPr>
              <a:t>-Reyes</a:t>
            </a:r>
            <a:r>
              <a:rPr lang="fr-FR" sz="1200" b="1" baseline="30000" dirty="0">
                <a:latin typeface="+mn-lt"/>
              </a:rPr>
              <a:t>(1,3)</a:t>
            </a:r>
          </a:p>
          <a:p>
            <a:pPr marL="228600" indent="-228600" algn="ctr">
              <a:lnSpc>
                <a:spcPct val="100000"/>
              </a:lnSpc>
              <a:spcBef>
                <a:spcPts val="0"/>
              </a:spcBef>
              <a:buAutoNum type="arabicParenBoth"/>
            </a:pPr>
            <a:r>
              <a:rPr lang="fr-FR" sz="1000" dirty="0">
                <a:latin typeface="+mn-lt"/>
              </a:rPr>
              <a:t>Barcelona </a:t>
            </a:r>
            <a:r>
              <a:rPr lang="fr-FR" sz="1000" dirty="0" err="1">
                <a:latin typeface="+mn-lt"/>
              </a:rPr>
              <a:t>Supercomputing</a:t>
            </a:r>
            <a:r>
              <a:rPr lang="fr-FR" sz="1000" dirty="0">
                <a:latin typeface="+mn-lt"/>
              </a:rPr>
              <a:t> Center (BSC), Barcelona, Spain</a:t>
            </a:r>
          </a:p>
          <a:p>
            <a:pPr marL="228600" indent="-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</a:pPr>
            <a:r>
              <a:rPr lang="fr-FR" sz="1000" dirty="0"/>
              <a:t> </a:t>
            </a:r>
            <a:r>
              <a:rPr lang="fr-FR" sz="1000" dirty="0" err="1"/>
              <a:t>University</a:t>
            </a:r>
            <a:r>
              <a:rPr lang="fr-FR" sz="1000" dirty="0"/>
              <a:t> of Reading, UK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000" dirty="0">
                <a:latin typeface="+mn-lt"/>
              </a:rPr>
              <a:t> (3) </a:t>
            </a:r>
            <a:r>
              <a:rPr lang="fr-FR" sz="1000" dirty="0" err="1">
                <a:latin typeface="+mn-lt"/>
              </a:rPr>
              <a:t>Institució</a:t>
            </a:r>
            <a:r>
              <a:rPr lang="fr-FR" sz="1000" dirty="0">
                <a:latin typeface="+mn-lt"/>
              </a:rPr>
              <a:t> </a:t>
            </a:r>
            <a:r>
              <a:rPr lang="fr-FR" sz="1000" dirty="0" err="1">
                <a:latin typeface="+mn-lt"/>
              </a:rPr>
              <a:t>Catalana</a:t>
            </a:r>
            <a:r>
              <a:rPr lang="fr-FR" sz="1000" dirty="0">
                <a:latin typeface="+mn-lt"/>
              </a:rPr>
              <a:t> de </a:t>
            </a:r>
            <a:r>
              <a:rPr lang="fr-FR" sz="1000" dirty="0" err="1">
                <a:latin typeface="+mn-lt"/>
              </a:rPr>
              <a:t>Recerca</a:t>
            </a:r>
            <a:r>
              <a:rPr lang="fr-FR" sz="1000" dirty="0">
                <a:latin typeface="+mn-lt"/>
              </a:rPr>
              <a:t> i </a:t>
            </a:r>
            <a:r>
              <a:rPr lang="fr-FR" sz="1000" dirty="0" err="1">
                <a:latin typeface="+mn-lt"/>
              </a:rPr>
              <a:t>Estudis</a:t>
            </a:r>
            <a:r>
              <a:rPr lang="fr-FR" sz="1000" dirty="0">
                <a:latin typeface="+mn-lt"/>
              </a:rPr>
              <a:t>  </a:t>
            </a:r>
            <a:r>
              <a:rPr lang="fr-FR" sz="1000" dirty="0" err="1">
                <a:latin typeface="+mn-lt"/>
              </a:rPr>
              <a:t>Avançats</a:t>
            </a:r>
            <a:r>
              <a:rPr lang="fr-FR" sz="1000" dirty="0">
                <a:latin typeface="+mn-lt"/>
              </a:rPr>
              <a:t> (ICREA), Barcelona, Spain</a:t>
            </a:r>
          </a:p>
          <a:p>
            <a:endParaRPr lang="fr-FR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38" y="5435434"/>
            <a:ext cx="5705476" cy="948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1E2FB-4067-482C-9104-C33D8FCD7278}"/>
              </a:ext>
            </a:extLst>
          </p:cNvPr>
          <p:cNvSpPr txBox="1"/>
          <p:nvPr/>
        </p:nvSpPr>
        <p:spPr>
          <a:xfrm>
            <a:off x="323625" y="2695331"/>
            <a:ext cx="8496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Workshop on predictability, dynamics and applications research using the TIGGE and S2S ensembles, 2-5 April 2019</a:t>
            </a:r>
          </a:p>
        </p:txBody>
      </p:sp>
    </p:spTree>
    <p:extLst>
      <p:ext uri="{BB962C8B-B14F-4D97-AF65-F5344CB8AC3E}">
        <p14:creationId xmlns:p14="http://schemas.microsoft.com/office/powerpoint/2010/main" val="3978134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500" dirty="0">
                <a:solidFill>
                  <a:srgbClr val="124484"/>
                </a:solidFill>
                <a:latin typeface="Calibri"/>
                <a:cs typeface="+mj-cs"/>
              </a:rPr>
              <a:t>Interaction with users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914722" y="2395578"/>
            <a:ext cx="4039882" cy="2947732"/>
            <a:chOff x="-1287907" y="4509633"/>
            <a:chExt cx="3736847" cy="2482638"/>
          </a:xfrm>
        </p:grpSpPr>
        <p:grpSp>
          <p:nvGrpSpPr>
            <p:cNvPr id="5" name="Group 4"/>
            <p:cNvGrpSpPr/>
            <p:nvPr/>
          </p:nvGrpSpPr>
          <p:grpSpPr>
            <a:xfrm>
              <a:off x="-1287907" y="4509634"/>
              <a:ext cx="3736847" cy="2482637"/>
              <a:chOff x="-2363383" y="2744992"/>
              <a:chExt cx="3736847" cy="2482637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-1189903" y="4039804"/>
                <a:ext cx="1383792" cy="1187825"/>
              </a:xfrm>
              <a:custGeom>
                <a:avLst/>
                <a:gdLst>
                  <a:gd name="connsiteX0" fmla="*/ 0 w 1383792"/>
                  <a:gd name="connsiteY0" fmla="*/ 593913 h 1187825"/>
                  <a:gd name="connsiteX1" fmla="*/ 296956 w 1383792"/>
                  <a:gd name="connsiteY1" fmla="*/ 0 h 1187825"/>
                  <a:gd name="connsiteX2" fmla="*/ 1086836 w 1383792"/>
                  <a:gd name="connsiteY2" fmla="*/ 0 h 1187825"/>
                  <a:gd name="connsiteX3" fmla="*/ 1383792 w 1383792"/>
                  <a:gd name="connsiteY3" fmla="*/ 593913 h 1187825"/>
                  <a:gd name="connsiteX4" fmla="*/ 1086836 w 1383792"/>
                  <a:gd name="connsiteY4" fmla="*/ 1187825 h 1187825"/>
                  <a:gd name="connsiteX5" fmla="*/ 296956 w 1383792"/>
                  <a:gd name="connsiteY5" fmla="*/ 1187825 h 1187825"/>
                  <a:gd name="connsiteX6" fmla="*/ 0 w 1383792"/>
                  <a:gd name="connsiteY6" fmla="*/ 593913 h 11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792" h="1187825">
                    <a:moveTo>
                      <a:pt x="0" y="593913"/>
                    </a:moveTo>
                    <a:lnTo>
                      <a:pt x="296956" y="0"/>
                    </a:lnTo>
                    <a:lnTo>
                      <a:pt x="1086836" y="0"/>
                    </a:lnTo>
                    <a:lnTo>
                      <a:pt x="1383792" y="593913"/>
                    </a:lnTo>
                    <a:lnTo>
                      <a:pt x="1086836" y="1187825"/>
                    </a:lnTo>
                    <a:lnTo>
                      <a:pt x="296956" y="1187825"/>
                    </a:lnTo>
                    <a:lnTo>
                      <a:pt x="0" y="593913"/>
                    </a:lnTo>
                    <a:close/>
                  </a:path>
                </a:pathLst>
              </a:custGeom>
              <a:solidFill>
                <a:schemeClr val="accent5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4301" tIns="205543" rIns="214301" bIns="205543" numCol="1" spcCol="1270" anchor="ctr" anchorCtr="0">
                <a:noAutofit/>
              </a:bodyPr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</a:t>
                </a:r>
                <a:r>
                  <a:rPr kumimoji="0" lang="en-US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companies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-2363383" y="3399771"/>
                <a:ext cx="1383792" cy="1187825"/>
              </a:xfrm>
              <a:custGeom>
                <a:avLst/>
                <a:gdLst>
                  <a:gd name="connsiteX0" fmla="*/ 0 w 1383792"/>
                  <a:gd name="connsiteY0" fmla="*/ 593913 h 1187825"/>
                  <a:gd name="connsiteX1" fmla="*/ 296956 w 1383792"/>
                  <a:gd name="connsiteY1" fmla="*/ 0 h 1187825"/>
                  <a:gd name="connsiteX2" fmla="*/ 1086836 w 1383792"/>
                  <a:gd name="connsiteY2" fmla="*/ 0 h 1187825"/>
                  <a:gd name="connsiteX3" fmla="*/ 1383792 w 1383792"/>
                  <a:gd name="connsiteY3" fmla="*/ 593913 h 1187825"/>
                  <a:gd name="connsiteX4" fmla="*/ 1086836 w 1383792"/>
                  <a:gd name="connsiteY4" fmla="*/ 1187825 h 1187825"/>
                  <a:gd name="connsiteX5" fmla="*/ 296956 w 1383792"/>
                  <a:gd name="connsiteY5" fmla="*/ 1187825 h 1187825"/>
                  <a:gd name="connsiteX6" fmla="*/ 0 w 1383792"/>
                  <a:gd name="connsiteY6" fmla="*/ 593913 h 11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792" h="1187825">
                    <a:moveTo>
                      <a:pt x="0" y="593913"/>
                    </a:moveTo>
                    <a:lnTo>
                      <a:pt x="296956" y="0"/>
                    </a:lnTo>
                    <a:lnTo>
                      <a:pt x="1086836" y="0"/>
                    </a:lnTo>
                    <a:lnTo>
                      <a:pt x="1383792" y="593913"/>
                    </a:lnTo>
                    <a:lnTo>
                      <a:pt x="1086836" y="1187825"/>
                    </a:lnTo>
                    <a:lnTo>
                      <a:pt x="296956" y="1187825"/>
                    </a:lnTo>
                    <a:lnTo>
                      <a:pt x="0" y="593913"/>
                    </a:lnTo>
                    <a:close/>
                  </a:path>
                </a:pathLst>
              </a:custGeom>
              <a:solidFill>
                <a:schemeClr val="accent5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4301" tIns="205543" rIns="214301" bIns="205543" numCol="1" spcCol="1270" anchor="ctr" anchorCtr="0">
                <a:noAutofit/>
              </a:bodyPr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noProof="0" dirty="0">
                    <a:solidFill>
                      <a:prstClr val="white"/>
                    </a:solidFill>
                    <a:latin typeface="Calibri"/>
                  </a:rPr>
                  <a:t>18 interviewees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" name="Hexagon 8"/>
              <p:cNvSpPr/>
              <p:nvPr/>
            </p:nvSpPr>
            <p:spPr>
              <a:xfrm>
                <a:off x="-1189903" y="2744992"/>
                <a:ext cx="1383792" cy="1187825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-10327" y="3397889"/>
                <a:ext cx="1383791" cy="1187825"/>
              </a:xfrm>
              <a:custGeom>
                <a:avLst/>
                <a:gdLst>
                  <a:gd name="connsiteX0" fmla="*/ 0 w 1383792"/>
                  <a:gd name="connsiteY0" fmla="*/ 593913 h 1187825"/>
                  <a:gd name="connsiteX1" fmla="*/ 296956 w 1383792"/>
                  <a:gd name="connsiteY1" fmla="*/ 0 h 1187825"/>
                  <a:gd name="connsiteX2" fmla="*/ 1086836 w 1383792"/>
                  <a:gd name="connsiteY2" fmla="*/ 0 h 1187825"/>
                  <a:gd name="connsiteX3" fmla="*/ 1383792 w 1383792"/>
                  <a:gd name="connsiteY3" fmla="*/ 593913 h 1187825"/>
                  <a:gd name="connsiteX4" fmla="*/ 1086836 w 1383792"/>
                  <a:gd name="connsiteY4" fmla="*/ 1187825 h 1187825"/>
                  <a:gd name="connsiteX5" fmla="*/ 296956 w 1383792"/>
                  <a:gd name="connsiteY5" fmla="*/ 1187825 h 1187825"/>
                  <a:gd name="connsiteX6" fmla="*/ 0 w 1383792"/>
                  <a:gd name="connsiteY6" fmla="*/ 593913 h 11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792" h="1187825">
                    <a:moveTo>
                      <a:pt x="0" y="593913"/>
                    </a:moveTo>
                    <a:lnTo>
                      <a:pt x="296956" y="0"/>
                    </a:lnTo>
                    <a:lnTo>
                      <a:pt x="1086836" y="0"/>
                    </a:lnTo>
                    <a:lnTo>
                      <a:pt x="1383792" y="593913"/>
                    </a:lnTo>
                    <a:lnTo>
                      <a:pt x="1086836" y="1187825"/>
                    </a:lnTo>
                    <a:lnTo>
                      <a:pt x="296956" y="1187825"/>
                    </a:lnTo>
                    <a:lnTo>
                      <a:pt x="0" y="593913"/>
                    </a:lnTo>
                    <a:close/>
                  </a:path>
                </a:pathLst>
              </a:custGeom>
              <a:solidFill>
                <a:schemeClr val="accent5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4301" tIns="205543" rIns="214301" bIns="205543" numCol="1" spcCol="1270" anchor="ctr" anchorCtr="0">
                <a:noAutofit/>
              </a:bodyPr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700" dirty="0">
                    <a:solidFill>
                      <a:prstClr val="white"/>
                    </a:solidFill>
                    <a:latin typeface="Calibri"/>
                  </a:rPr>
                  <a:t>6 countries</a:t>
                </a: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Hexagon 5"/>
            <p:cNvSpPr/>
            <p:nvPr/>
          </p:nvSpPr>
          <p:spPr>
            <a:xfrm>
              <a:off x="-114427" y="4509633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CuadroTexto 2"/>
          <p:cNvSpPr txBox="1"/>
          <p:nvPr/>
        </p:nvSpPr>
        <p:spPr>
          <a:xfrm>
            <a:off x="628650" y="1152239"/>
            <a:ext cx="8134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E4878"/>
                </a:solidFill>
                <a:effectLst/>
                <a:uLnTx/>
                <a:uFillTx/>
                <a:ea typeface="Roboto" panose="02000000000000000000" pitchFamily="2" charset="0"/>
              </a:rPr>
              <a:t>Participatory approaches</a:t>
            </a:r>
            <a:r>
              <a:rPr kumimoji="0" lang="en-GB" sz="1800" i="0" u="none" strike="noStrike" kern="1200" cap="none" spc="0" normalizeH="0" noProof="0" dirty="0">
                <a:ln>
                  <a:noFill/>
                </a:ln>
                <a:solidFill>
                  <a:srgbClr val="0E4878"/>
                </a:solidFill>
                <a:effectLst/>
                <a:uLnTx/>
                <a:uFillTx/>
                <a:ea typeface="Roboto" panose="02000000000000000000" pitchFamily="2" charset="0"/>
              </a:rPr>
              <a:t> to understand user needs, expectations, decision making processes and other relevant factors in the user’s decision making process.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E4878"/>
              </a:solidFill>
              <a:ea typeface="Roboto" panose="02000000000000000000" pitchFamily="2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28650" y="2258726"/>
            <a:ext cx="8572145" cy="558337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000">
              <a:spcBef>
                <a:spcPts val="600"/>
              </a:spcBef>
            </a:pPr>
            <a:r>
              <a:rPr lang="en-GB" sz="2400" b="1" dirty="0">
                <a:latin typeface="+mn-lt"/>
                <a:ea typeface="Roboto" panose="02000000000000000000" pitchFamily="2" charset="0"/>
              </a:rPr>
              <a:t>User interviews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180" y="3000220"/>
            <a:ext cx="4492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Energy producers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Energy providers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Meteorologists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Transmission system operators (TSO)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Distribution system operators (DSO)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Energy traders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650" y="5470339"/>
            <a:ext cx="6155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 Energy users are already advanced users of weather forecasts   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4727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94" y="152586"/>
            <a:ext cx="9030506" cy="764983"/>
          </a:xfrm>
        </p:spPr>
        <p:txBody>
          <a:bodyPr/>
          <a:lstStyle/>
          <a:p>
            <a:r>
              <a:rPr lang="en-GB" sz="2800" dirty="0">
                <a:latin typeface="+mn-lt"/>
              </a:rPr>
              <a:t>User interviews:  Current practice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91809" y="2550865"/>
            <a:ext cx="3928057" cy="1130419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011190" y="2797002"/>
            <a:ext cx="315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44173"/>
                </a:solidFill>
              </a:rPr>
              <a:t>What about sub-seasonal to seasonal timescales?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161045"/>
            <a:ext cx="9144000" cy="849414"/>
          </a:xfrm>
          <a:solidFill>
            <a:schemeClr val="bg1">
              <a:alpha val="58000"/>
            </a:schemeClr>
          </a:solidFill>
          <a:ln>
            <a:noFill/>
          </a:ln>
        </p:spPr>
        <p:txBody>
          <a:bodyPr/>
          <a:lstStyle/>
          <a:p>
            <a:pPr marL="396000">
              <a:spcBef>
                <a:spcPts val="600"/>
              </a:spcBef>
            </a:pPr>
            <a:r>
              <a:rPr lang="en-GB" sz="1800" b="1" u="sng" dirty="0"/>
              <a:t>Short range</a:t>
            </a:r>
            <a:r>
              <a:rPr lang="en-GB" sz="1800" dirty="0"/>
              <a:t>: Users in the energy sector already integrate weather forecasts (T, </a:t>
            </a:r>
            <a:r>
              <a:rPr lang="en-GB" sz="1800" dirty="0" err="1"/>
              <a:t>precip</a:t>
            </a:r>
            <a:r>
              <a:rPr lang="en-GB" sz="1800" dirty="0"/>
              <a:t>, wind), in their daily operational planning and decision making (e.g. energy production for the day ahead market, price models, etc.). </a:t>
            </a:r>
            <a:endParaRPr lang="en-GB" sz="2400" b="1" dirty="0">
              <a:latin typeface="+mn-lt"/>
              <a:ea typeface="Roboto" panose="02000000000000000000" pitchFamily="2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0" y="5313133"/>
            <a:ext cx="9144000" cy="784061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800" b="1" u="sng" dirty="0">
                <a:solidFill>
                  <a:srgbClr val="0E4878"/>
                </a:solidFill>
                <a:sym typeface="Wingdings" panose="05000000000000000000" pitchFamily="2" charset="2"/>
              </a:rPr>
              <a:t>S2S time scale:</a:t>
            </a:r>
            <a:r>
              <a:rPr lang="en-GB" sz="1800" b="1" dirty="0">
                <a:solidFill>
                  <a:srgbClr val="0E4878"/>
                </a:solidFill>
                <a:sym typeface="Wingdings" panose="05000000000000000000" pitchFamily="2" charset="2"/>
              </a:rPr>
              <a:t> </a:t>
            </a:r>
            <a:r>
              <a:rPr lang="en-GB" sz="1800" dirty="0">
                <a:solidFill>
                  <a:srgbClr val="0E4878"/>
                </a:solidFill>
                <a:sym typeface="Wingdings" panose="05000000000000000000" pitchFamily="2" charset="2"/>
              </a:rPr>
              <a:t>50% of the interviewees stated that they already use S2S data in a ‘qualitative’ way </a:t>
            </a:r>
            <a:r>
              <a:rPr lang="en-GB" sz="1800" dirty="0">
                <a:sym typeface="Wingdings" panose="05000000000000000000" pitchFamily="2" charset="2"/>
              </a:rPr>
              <a:t> (i.e. it is not fed into energy production/ price models but used as supportive information)</a:t>
            </a:r>
            <a:endParaRPr lang="en-GB" sz="1800" dirty="0">
              <a:solidFill>
                <a:srgbClr val="0E4878"/>
              </a:solidFill>
              <a:sym typeface="Wingdings" panose="05000000000000000000" pitchFamily="2" charset="2"/>
            </a:endParaRPr>
          </a:p>
        </p:txBody>
      </p:sp>
      <p:sp>
        <p:nvSpPr>
          <p:cNvPr id="24" name="Oval Callout 23"/>
          <p:cNvSpPr/>
          <p:nvPr/>
        </p:nvSpPr>
        <p:spPr>
          <a:xfrm flipH="1">
            <a:off x="5182759" y="2627186"/>
            <a:ext cx="2204047" cy="609154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487243" y="2744068"/>
            <a:ext cx="16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don´t use it</a:t>
            </a:r>
          </a:p>
        </p:txBody>
      </p:sp>
      <p:sp>
        <p:nvSpPr>
          <p:cNvPr id="26" name="Oval Callout 25"/>
          <p:cNvSpPr/>
          <p:nvPr/>
        </p:nvSpPr>
        <p:spPr>
          <a:xfrm flipH="1">
            <a:off x="5025597" y="3755197"/>
            <a:ext cx="3853191" cy="90116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5677647" y="3927076"/>
            <a:ext cx="286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look at it, but would not </a:t>
            </a:r>
          </a:p>
          <a:p>
            <a:r>
              <a:rPr lang="en-GB" dirty="0"/>
              <a:t>base our decisions on it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91303" y="5470040"/>
            <a:ext cx="5238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09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 uiExpand="1" build="p" animBg="1"/>
      <p:bldP spid="20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89" y="189826"/>
            <a:ext cx="7886700" cy="822652"/>
          </a:xfrm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User interviews: Decision-making processes that can benefit from S2S forecasts</a:t>
            </a:r>
          </a:p>
        </p:txBody>
      </p:sp>
      <p:sp>
        <p:nvSpPr>
          <p:cNvPr id="4" name="Oval Callout 3"/>
          <p:cNvSpPr/>
          <p:nvPr/>
        </p:nvSpPr>
        <p:spPr>
          <a:xfrm flipH="1">
            <a:off x="4340181" y="4324296"/>
            <a:ext cx="4636394" cy="97548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Scheduling of maintenance of nuclear and hydro power plants.</a:t>
            </a:r>
          </a:p>
        </p:txBody>
      </p:sp>
      <p:sp>
        <p:nvSpPr>
          <p:cNvPr id="5" name="Oval Callout 4"/>
          <p:cNvSpPr/>
          <p:nvPr/>
        </p:nvSpPr>
        <p:spPr>
          <a:xfrm flipH="1">
            <a:off x="5224865" y="934198"/>
            <a:ext cx="3751710" cy="1352282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Maintenance planning (including predictive maintenance)</a:t>
            </a:r>
          </a:p>
        </p:txBody>
      </p:sp>
      <p:sp>
        <p:nvSpPr>
          <p:cNvPr id="6" name="Oval Callout 5"/>
          <p:cNvSpPr/>
          <p:nvPr/>
        </p:nvSpPr>
        <p:spPr>
          <a:xfrm flipH="1">
            <a:off x="3757830" y="2556884"/>
            <a:ext cx="2985686" cy="564525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Buy / sell electricity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135178" y="4609708"/>
            <a:ext cx="4174566" cy="1099091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Management of the electricity transmission bill</a:t>
            </a:r>
          </a:p>
        </p:txBody>
      </p:sp>
      <p:sp>
        <p:nvSpPr>
          <p:cNvPr id="8" name="Oval Callout 7"/>
          <p:cNvSpPr/>
          <p:nvPr/>
        </p:nvSpPr>
        <p:spPr>
          <a:xfrm flipH="1">
            <a:off x="1725768" y="3402564"/>
            <a:ext cx="3135687" cy="984463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Predict the electricity demand 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381687" y="1338396"/>
            <a:ext cx="3928057" cy="1522355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65915" y="1588397"/>
            <a:ext cx="3155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44173"/>
                </a:solidFill>
              </a:rPr>
              <a:t>In what decision-making processes can S2S times scales be useful?</a:t>
            </a:r>
          </a:p>
        </p:txBody>
      </p:sp>
      <p:sp>
        <p:nvSpPr>
          <p:cNvPr id="10" name="Oval Callout 9"/>
          <p:cNvSpPr/>
          <p:nvPr/>
        </p:nvSpPr>
        <p:spPr>
          <a:xfrm flipH="1">
            <a:off x="5990889" y="2990808"/>
            <a:ext cx="2985686" cy="1099091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Water resource management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178" y="6072308"/>
            <a:ext cx="8841397" cy="646331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4173"/>
                </a:solidFill>
              </a:rPr>
              <a:t>Maintenance scheduling  for the various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4173"/>
                </a:solidFill>
              </a:rPr>
              <a:t>Coherent estimation of demand and supply for distribution and transmission grids</a:t>
            </a:r>
          </a:p>
        </p:txBody>
      </p:sp>
    </p:spTree>
    <p:extLst>
      <p:ext uri="{BB962C8B-B14F-4D97-AF65-F5344CB8AC3E}">
        <p14:creationId xmlns:p14="http://schemas.microsoft.com/office/powerpoint/2010/main" val="373460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0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A30DC3-E604-4993-938B-497654804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studies: </a:t>
            </a:r>
            <a:br>
              <a:rPr lang="en-GB" dirty="0"/>
            </a:br>
            <a:r>
              <a:rPr lang="en-GB" dirty="0"/>
              <a:t>assessing the DST and the added value of S2S</a:t>
            </a:r>
            <a:br>
              <a:rPr lang="en-GB" dirty="0"/>
            </a:br>
            <a:br>
              <a:rPr lang="en-GB" dirty="0"/>
            </a:br>
            <a:br>
              <a:rPr lang="en-GB" sz="3200" dirty="0"/>
            </a:br>
            <a:br>
              <a:rPr lang="en-GB" sz="3200" dirty="0"/>
            </a:br>
            <a:endParaRPr lang="fr-FR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AEBB6-C89E-402C-87A2-5621888C7DF4}"/>
              </a:ext>
            </a:extLst>
          </p:cNvPr>
          <p:cNvSpPr txBox="1"/>
          <p:nvPr/>
        </p:nvSpPr>
        <p:spPr>
          <a:xfrm>
            <a:off x="628650" y="2331231"/>
            <a:ext cx="66641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January 2017 </a:t>
            </a:r>
            <a:br>
              <a:rPr lang="en-GB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Cold spell over central Europe</a:t>
            </a:r>
            <a:br>
              <a:rPr lang="en-GB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while low wind speeds</a:t>
            </a:r>
            <a:endParaRPr lang="en-US" sz="3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3" y="4349613"/>
            <a:ext cx="3317674" cy="2488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4" y="1501634"/>
            <a:ext cx="4867282" cy="2781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649" y="736925"/>
            <a:ext cx="3378764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Observed weekly means and climatological values averaged over  5W–12E, 47–54N  during Dec 2016 to Feb 2017 (</a:t>
            </a:r>
            <a:r>
              <a:rPr lang="en-GB" sz="1400" dirty="0"/>
              <a:t>ERA-Interim</a:t>
            </a:r>
            <a:r>
              <a:rPr lang="en-GB" sz="1200" dirty="0"/>
              <a:t> 1979-2018)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7839" y="4258266"/>
            <a:ext cx="19501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2m Temperature (17-23 Jan)</a:t>
            </a:r>
          </a:p>
        </p:txBody>
      </p:sp>
      <p:sp>
        <p:nvSpPr>
          <p:cNvPr id="13" name="Oval 12"/>
          <p:cNvSpPr/>
          <p:nvPr/>
        </p:nvSpPr>
        <p:spPr>
          <a:xfrm>
            <a:off x="2000250" y="3362325"/>
            <a:ext cx="428625" cy="295275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t="27221" r="47396" b="7778"/>
          <a:stretch/>
        </p:blipFill>
        <p:spPr>
          <a:xfrm>
            <a:off x="5105400" y="2064442"/>
            <a:ext cx="3824040" cy="30367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04866" y="5481469"/>
            <a:ext cx="412457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On 20/01/2017 demand reached a peak high</a:t>
            </a:r>
          </a:p>
          <a:p>
            <a:r>
              <a:rPr lang="en-GB" sz="1600" dirty="0"/>
              <a:t> of 94.2 GW (highest since Feb 2012)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80198" y="1249502"/>
            <a:ext cx="373521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44173"/>
                </a:solidFill>
              </a:rPr>
              <a:t> .. and its consequences in monthly electricity demand in France: </a:t>
            </a:r>
          </a:p>
        </p:txBody>
      </p:sp>
      <p:sp>
        <p:nvSpPr>
          <p:cNvPr id="14" name="Oval 13"/>
          <p:cNvSpPr/>
          <p:nvPr/>
        </p:nvSpPr>
        <p:spPr>
          <a:xfrm>
            <a:off x="8359976" y="2751954"/>
            <a:ext cx="290649" cy="4191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280198" y="4978070"/>
            <a:ext cx="2149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https://www.rte-france.com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3291" y="5518292"/>
            <a:ext cx="673917" cy="458856"/>
          </a:xfrm>
          <a:prstGeom prst="rect">
            <a:avLst/>
          </a:prstGeom>
          <a:noFill/>
          <a:ln w="28575">
            <a:solidFill>
              <a:srgbClr val="F9C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F29C5AD-F2DF-4B26-B6EB-5AB1C83BFCB9}"/>
              </a:ext>
            </a:extLst>
          </p:cNvPr>
          <p:cNvSpPr txBox="1">
            <a:spLocks/>
          </p:cNvSpPr>
          <p:nvPr/>
        </p:nvSpPr>
        <p:spPr>
          <a:xfrm>
            <a:off x="482801" y="196238"/>
            <a:ext cx="7886700" cy="8226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GB" sz="2800" dirty="0"/>
              <a:t>Analysis of the 2m temperature anomalies …</a:t>
            </a:r>
          </a:p>
        </p:txBody>
      </p:sp>
    </p:spTree>
    <p:extLst>
      <p:ext uri="{BB962C8B-B14F-4D97-AF65-F5344CB8AC3E}">
        <p14:creationId xmlns:p14="http://schemas.microsoft.com/office/powerpoint/2010/main" val="155238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4" grpId="0" animBg="1"/>
      <p:bldP spid="19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" y="1501200"/>
            <a:ext cx="4867282" cy="2781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4348800"/>
            <a:ext cx="3317674" cy="2488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6600" y="4263454"/>
            <a:ext cx="19447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10m wind speed (17-23 Jan)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600" y="738000"/>
            <a:ext cx="337876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Observed weekly means and climatological values averaged over 5W–12E, 47–54N  during Dec 2016 to Feb 2017 (ERA-Interim 1979-2018)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2801" y="196238"/>
            <a:ext cx="7886700" cy="8226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GB" sz="2800" dirty="0"/>
              <a:t>Analysis of the wind speed anomalies …</a:t>
            </a:r>
          </a:p>
        </p:txBody>
      </p:sp>
      <p:sp>
        <p:nvSpPr>
          <p:cNvPr id="12" name="Oval 11"/>
          <p:cNvSpPr/>
          <p:nvPr/>
        </p:nvSpPr>
        <p:spPr>
          <a:xfrm>
            <a:off x="1971675" y="3143250"/>
            <a:ext cx="428625" cy="295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30056" r="48543" b="6296"/>
          <a:stretch/>
        </p:blipFill>
        <p:spPr>
          <a:xfrm>
            <a:off x="5208773" y="1567904"/>
            <a:ext cx="3935227" cy="30943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0198" y="1249502"/>
            <a:ext cx="38638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144173"/>
                </a:solidFill>
              </a:rPr>
              <a:t>Monthly wind power generation in France: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1772" y="5131262"/>
            <a:ext cx="4114800" cy="9233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 high demand and low winds led to an increase in energy prices in France (highest since Feb 2012)</a:t>
            </a:r>
          </a:p>
        </p:txBody>
      </p:sp>
      <p:sp>
        <p:nvSpPr>
          <p:cNvPr id="14" name="Oval 13"/>
          <p:cNvSpPr/>
          <p:nvPr/>
        </p:nvSpPr>
        <p:spPr>
          <a:xfrm>
            <a:off x="8449174" y="2301532"/>
            <a:ext cx="428625" cy="8135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663291" y="5518292"/>
            <a:ext cx="673917" cy="458856"/>
          </a:xfrm>
          <a:prstGeom prst="rect">
            <a:avLst/>
          </a:prstGeom>
          <a:noFill/>
          <a:ln w="28575">
            <a:solidFill>
              <a:srgbClr val="F9C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5382747" y="4662205"/>
            <a:ext cx="2149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https://www.rte-france.com  </a:t>
            </a:r>
          </a:p>
        </p:txBody>
      </p:sp>
    </p:spTree>
    <p:extLst>
      <p:ext uri="{BB962C8B-B14F-4D97-AF65-F5344CB8AC3E}">
        <p14:creationId xmlns:p14="http://schemas.microsoft.com/office/powerpoint/2010/main" val="116536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5474"/>
          </a:xfrm>
        </p:spPr>
        <p:txBody>
          <a:bodyPr/>
          <a:lstStyle/>
          <a:p>
            <a:r>
              <a:rPr lang="en-GB" sz="2800" dirty="0"/>
              <a:t>Forecasts: 2m temperature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904875"/>
            <a:ext cx="5800725" cy="580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" t="33988" r="38738" b="4751"/>
          <a:stretch/>
        </p:blipFill>
        <p:spPr>
          <a:xfrm>
            <a:off x="7008977" y="1228725"/>
            <a:ext cx="1238011" cy="1244625"/>
          </a:xfrm>
          <a:prstGeom prst="rect">
            <a:avLst/>
          </a:prstGeom>
          <a:ln w="12700">
            <a:solidFill>
              <a:sysClr val="window" lastClr="FFFFFF"/>
            </a:solidFill>
          </a:ln>
        </p:spPr>
      </p:pic>
      <p:sp>
        <p:nvSpPr>
          <p:cNvPr id="10" name="5 Rectángulo"/>
          <p:cNvSpPr/>
          <p:nvPr/>
        </p:nvSpPr>
        <p:spPr>
          <a:xfrm>
            <a:off x="6474101" y="2844224"/>
            <a:ext cx="28289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System: ECMWF MPS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Reanalysis: ERA-Interim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Bias adjustment: Variance inflation</a:t>
            </a:r>
          </a:p>
          <a:p>
            <a:pPr>
              <a:defRPr/>
            </a:pPr>
            <a:r>
              <a:rPr lang="en-US" sz="1400" dirty="0" err="1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Hindcast</a:t>
            </a: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: 1997-2016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Area: 5W-12E, 47-54N</a:t>
            </a:r>
          </a:p>
        </p:txBody>
      </p:sp>
    </p:spTree>
    <p:extLst>
      <p:ext uri="{BB962C8B-B14F-4D97-AF65-F5344CB8AC3E}">
        <p14:creationId xmlns:p14="http://schemas.microsoft.com/office/powerpoint/2010/main" val="613859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588082-EEAA-4805-9AF6-5AA58F4A5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7592" r="21041" b="4631"/>
          <a:stretch/>
        </p:blipFill>
        <p:spPr>
          <a:xfrm>
            <a:off x="347472" y="905256"/>
            <a:ext cx="5699451" cy="5797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5474"/>
          </a:xfrm>
        </p:spPr>
        <p:txBody>
          <a:bodyPr/>
          <a:lstStyle/>
          <a:p>
            <a:r>
              <a:rPr lang="en-GB" sz="2800" dirty="0"/>
              <a:t>Forecasts: Energy demand in France</a:t>
            </a:r>
          </a:p>
        </p:txBody>
      </p:sp>
      <p:sp>
        <p:nvSpPr>
          <p:cNvPr id="10" name="5 Rectángulo"/>
          <p:cNvSpPr/>
          <p:nvPr/>
        </p:nvSpPr>
        <p:spPr>
          <a:xfrm>
            <a:off x="6474101" y="2844224"/>
            <a:ext cx="2828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System: ECMWF MPS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Reanalysis: ERA-Interim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Bias adjustment: Variance inflation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Hindcast: 1997-2016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D3A1C-A9AB-4061-8A52-D39B030D7DE1}"/>
              </a:ext>
            </a:extLst>
          </p:cNvPr>
          <p:cNvSpPr txBox="1"/>
          <p:nvPr/>
        </p:nvSpPr>
        <p:spPr>
          <a:xfrm>
            <a:off x="5014395" y="4364324"/>
            <a:ext cx="2157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Source: https://www.rte-france.com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976BD-F6A0-4ED3-80B4-8E40342C68C1}"/>
              </a:ext>
            </a:extLst>
          </p:cNvPr>
          <p:cNvSpPr/>
          <p:nvPr/>
        </p:nvSpPr>
        <p:spPr>
          <a:xfrm>
            <a:off x="5037999" y="4638719"/>
            <a:ext cx="819876" cy="1226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B3A2E7-41CB-4057-9EAD-2DC63BF5E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t="27221" r="47396" b="7778"/>
          <a:stretch/>
        </p:blipFill>
        <p:spPr>
          <a:xfrm>
            <a:off x="5048250" y="2064442"/>
            <a:ext cx="3824040" cy="30367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DC085B-0561-4EBF-B3D4-8DF336E5215F}"/>
              </a:ext>
            </a:extLst>
          </p:cNvPr>
          <p:cNvSpPr txBox="1"/>
          <p:nvPr/>
        </p:nvSpPr>
        <p:spPr>
          <a:xfrm>
            <a:off x="5078171" y="5364161"/>
            <a:ext cx="393724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On 20/01/2017 demand reached a peak high</a:t>
            </a:r>
          </a:p>
          <a:p>
            <a:r>
              <a:rPr lang="en-GB" sz="1600" dirty="0"/>
              <a:t> of 94.2 GW (highest since Feb 2012)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99FB45-5065-4354-9BC5-24FE516C5B6C}"/>
              </a:ext>
            </a:extLst>
          </p:cNvPr>
          <p:cNvSpPr txBox="1"/>
          <p:nvPr/>
        </p:nvSpPr>
        <p:spPr>
          <a:xfrm>
            <a:off x="5304717" y="1541374"/>
            <a:ext cx="37352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44173"/>
                </a:solidFill>
              </a:rPr>
              <a:t>Monthly electricity demand in France: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8E3AC5-0527-4D56-A827-A644D3090792}"/>
              </a:ext>
            </a:extLst>
          </p:cNvPr>
          <p:cNvSpPr/>
          <p:nvPr/>
        </p:nvSpPr>
        <p:spPr>
          <a:xfrm>
            <a:off x="8283776" y="2780529"/>
            <a:ext cx="290649" cy="4191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05787B-0C54-4C10-81FF-263EDE644D0F}"/>
              </a:ext>
            </a:extLst>
          </p:cNvPr>
          <p:cNvSpPr txBox="1"/>
          <p:nvPr/>
        </p:nvSpPr>
        <p:spPr>
          <a:xfrm>
            <a:off x="5280198" y="4978070"/>
            <a:ext cx="2149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https://www.rte-france.com  </a:t>
            </a:r>
          </a:p>
        </p:txBody>
      </p:sp>
    </p:spTree>
    <p:extLst>
      <p:ext uri="{BB962C8B-B14F-4D97-AF65-F5344CB8AC3E}">
        <p14:creationId xmlns:p14="http://schemas.microsoft.com/office/powerpoint/2010/main" val="143200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" y="903600"/>
            <a:ext cx="5799600" cy="579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" t="33988" r="38738" b="4751"/>
          <a:stretch/>
        </p:blipFill>
        <p:spPr>
          <a:xfrm>
            <a:off x="7009200" y="1227600"/>
            <a:ext cx="1238011" cy="1244625"/>
          </a:xfrm>
          <a:prstGeom prst="rect">
            <a:avLst/>
          </a:prstGeom>
          <a:ln w="12700">
            <a:solidFill>
              <a:sysClr val="window" lastClr="FFFFFF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5474"/>
          </a:xfrm>
        </p:spPr>
        <p:txBody>
          <a:bodyPr/>
          <a:lstStyle/>
          <a:p>
            <a:r>
              <a:rPr lang="en-GB" sz="2800" dirty="0"/>
              <a:t>Forecasts: 10m wind speed</a:t>
            </a: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D36AB90C-E872-49C0-81DE-0D007C2B4EE7}"/>
              </a:ext>
            </a:extLst>
          </p:cNvPr>
          <p:cNvSpPr/>
          <p:nvPr/>
        </p:nvSpPr>
        <p:spPr>
          <a:xfrm>
            <a:off x="6474101" y="2844224"/>
            <a:ext cx="28289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System: ECMWF MPS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Reanalysis: ERA-Interim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Bias adjustment: Variance inflation</a:t>
            </a:r>
          </a:p>
          <a:p>
            <a:pPr>
              <a:defRPr/>
            </a:pPr>
            <a:r>
              <a:rPr lang="en-US" sz="1400" dirty="0" err="1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Hindcast</a:t>
            </a: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: 1997-2016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Area: 5W-12E, 47-54N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4F11E-BD98-4549-8D4A-ADD93DD38455}"/>
              </a:ext>
            </a:extLst>
          </p:cNvPr>
          <p:cNvSpPr txBox="1"/>
          <p:nvPr/>
        </p:nvSpPr>
        <p:spPr>
          <a:xfrm>
            <a:off x="6471094" y="4385774"/>
            <a:ext cx="2314222" cy="92333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Next steps: </a:t>
            </a:r>
          </a:p>
          <a:p>
            <a:r>
              <a:rPr lang="en-US" dirty="0"/>
              <a:t>Economic analysis of the case studies</a:t>
            </a:r>
          </a:p>
        </p:txBody>
      </p:sp>
    </p:spTree>
    <p:extLst>
      <p:ext uri="{BB962C8B-B14F-4D97-AF65-F5344CB8AC3E}">
        <p14:creationId xmlns:p14="http://schemas.microsoft.com/office/powerpoint/2010/main" val="10369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00020-2E31-42A0-9D40-46953AB3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dirty="0"/>
              <a:t>Decision Support Tool </a:t>
            </a:r>
          </a:p>
        </p:txBody>
      </p:sp>
    </p:spTree>
    <p:extLst>
      <p:ext uri="{BB962C8B-B14F-4D97-AF65-F5344CB8AC3E}">
        <p14:creationId xmlns:p14="http://schemas.microsoft.com/office/powerpoint/2010/main" val="23477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25" y="355208"/>
            <a:ext cx="7374119" cy="886952"/>
          </a:xfrm>
        </p:spPr>
        <p:txBody>
          <a:bodyPr/>
          <a:lstStyle/>
          <a:p>
            <a:r>
              <a:rPr lang="en-GB" dirty="0">
                <a:latin typeface="+mn-lt"/>
              </a:rPr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39877" y="1426272"/>
            <a:ext cx="7538468" cy="5431728"/>
          </a:xfrm>
        </p:spPr>
        <p:txBody>
          <a:bodyPr/>
          <a:lstStyle/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S2S4E: motivation and objectives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Climate service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User interviews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Case studies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Decision Support Tool (DST)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Final remarks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endParaRPr lang="en-GB" sz="2400" dirty="0">
              <a:latin typeface="+mn-lt"/>
            </a:endParaRPr>
          </a:p>
          <a:p>
            <a:pPr marL="396000">
              <a:spcBef>
                <a:spcPts val="600"/>
              </a:spcBef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54137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DECISION SUPPORT TOOL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15370" r="14792" b="13518"/>
          <a:stretch/>
        </p:blipFill>
        <p:spPr>
          <a:xfrm>
            <a:off x="619124" y="900667"/>
            <a:ext cx="6666379" cy="3815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4901694"/>
            <a:ext cx="676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Check out the prototype!  https://ahv718.axshare.com/prototype.html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125" y="5432121"/>
            <a:ext cx="6694954" cy="1200329"/>
          </a:xfrm>
          <a:prstGeom prst="rect">
            <a:avLst/>
          </a:prstGeom>
          <a:noFill/>
          <a:ln w="2540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180000"/>
            <a:endParaRPr lang="en-GB" dirty="0">
              <a:solidFill>
                <a:schemeClr val="accent1"/>
              </a:solidFill>
            </a:endParaRPr>
          </a:p>
          <a:p>
            <a:pPr marL="180000"/>
            <a:r>
              <a:rPr lang="en-GB" dirty="0">
                <a:solidFill>
                  <a:schemeClr val="accent1"/>
                </a:solidFill>
              </a:rPr>
              <a:t>To be launched on the 20</a:t>
            </a:r>
            <a:r>
              <a:rPr lang="en-GB" baseline="30000" dirty="0">
                <a:solidFill>
                  <a:schemeClr val="accent1"/>
                </a:solidFill>
              </a:rPr>
              <a:t>th</a:t>
            </a:r>
            <a:r>
              <a:rPr lang="en-GB" dirty="0">
                <a:solidFill>
                  <a:schemeClr val="accent1"/>
                </a:solidFill>
              </a:rPr>
              <a:t> June in Brussels </a:t>
            </a:r>
          </a:p>
          <a:p>
            <a:pPr marL="180000"/>
            <a:r>
              <a:rPr lang="en-GB" dirty="0">
                <a:solidFill>
                  <a:schemeClr val="accent1"/>
                </a:solidFill>
              </a:rPr>
              <a:t>during the EU Sustainable Energy Week </a:t>
            </a:r>
            <a:endParaRPr lang="en-GB" dirty="0"/>
          </a:p>
          <a:p>
            <a:pPr marL="180000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55741" r="56042" b="20371"/>
          <a:stretch/>
        </p:blipFill>
        <p:spPr>
          <a:xfrm>
            <a:off x="5296252" y="5454368"/>
            <a:ext cx="1989252" cy="113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68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+mn-lt"/>
              </a:rPr>
              <a:t>Final </a:t>
            </a:r>
            <a:r>
              <a:rPr lang="fr-FR" sz="3200" dirty="0" err="1">
                <a:latin typeface="+mn-lt"/>
              </a:rPr>
              <a:t>remarks</a:t>
            </a:r>
            <a:endParaRPr lang="fr-FR" sz="3200" dirty="0">
              <a:latin typeface="+mn-lt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367" y="1038754"/>
            <a:ext cx="8446983" cy="3841604"/>
          </a:xfrm>
        </p:spPr>
        <p:txBody>
          <a:bodyPr/>
          <a:lstStyle/>
          <a:p>
            <a:pPr algn="just"/>
            <a:r>
              <a:rPr lang="en-GB" sz="2000" dirty="0">
                <a:latin typeface="+mn-lt"/>
              </a:rPr>
              <a:t>The energy sector already integrates short-range forecasts in daily operational decisions.</a:t>
            </a:r>
          </a:p>
          <a:p>
            <a:pPr algn="just"/>
            <a:r>
              <a:rPr lang="en-GB" sz="2000" dirty="0">
                <a:latin typeface="+mn-lt"/>
              </a:rPr>
              <a:t>There is interest in S2S climate predictions, since many operational decisions fall in this timescale. </a:t>
            </a:r>
          </a:p>
          <a:p>
            <a:pPr algn="just"/>
            <a:r>
              <a:rPr lang="en-GB" sz="2000" dirty="0">
                <a:latin typeface="+mn-lt"/>
              </a:rPr>
              <a:t>A climate service aims to convert ‘climate data’ into a tailored product that can provide added value to a user. </a:t>
            </a:r>
          </a:p>
          <a:p>
            <a:pPr algn="just"/>
            <a:r>
              <a:rPr lang="en-GB" sz="2000" dirty="0">
                <a:latin typeface="+mn-lt"/>
              </a:rPr>
              <a:t>Interdisciplinary groups are needed to co-develop a climate service.</a:t>
            </a:r>
          </a:p>
          <a:p>
            <a:pPr algn="just"/>
            <a:endParaRPr lang="en-GB" sz="2000" dirty="0">
              <a:latin typeface="+mn-lt"/>
            </a:endParaRPr>
          </a:p>
          <a:p>
            <a:pPr marL="0" indent="0" algn="just">
              <a:buNone/>
            </a:pPr>
            <a:endParaRPr lang="en-GB" sz="2000" dirty="0">
              <a:latin typeface="+mn-lt"/>
            </a:endParaRPr>
          </a:p>
          <a:p>
            <a:pPr marL="0" indent="0">
              <a:lnSpc>
                <a:spcPct val="0"/>
              </a:lnSpc>
              <a:spcBef>
                <a:spcPct val="0"/>
              </a:spcBef>
              <a:buNone/>
            </a:pPr>
            <a:r>
              <a:rPr lang="en-GB" sz="4400" b="1" dirty="0">
                <a:solidFill>
                  <a:srgbClr val="144173"/>
                </a:solidFill>
                <a:latin typeface="+mn-lt"/>
                <a:ea typeface="+mj-ea"/>
              </a:rPr>
              <a:t>   </a:t>
            </a:r>
            <a:r>
              <a:rPr lang="en-GB" b="1" dirty="0">
                <a:solidFill>
                  <a:srgbClr val="144173"/>
                </a:solidFill>
                <a:latin typeface="+mn-lt"/>
                <a:ea typeface="+mj-ea"/>
              </a:rPr>
              <a:t>Ongoing work</a:t>
            </a:r>
          </a:p>
          <a:p>
            <a:pPr algn="just"/>
            <a:endParaRPr lang="en-GB" sz="2000" dirty="0">
              <a:latin typeface="+mn-lt"/>
            </a:endParaRPr>
          </a:p>
          <a:p>
            <a:pPr algn="just">
              <a:spcBef>
                <a:spcPts val="600"/>
              </a:spcBef>
            </a:pPr>
            <a:r>
              <a:rPr lang="en-GB" sz="2000" dirty="0">
                <a:latin typeface="+mn-lt"/>
              </a:rPr>
              <a:t>Economic analysis of the case studies</a:t>
            </a:r>
          </a:p>
          <a:p>
            <a:pPr algn="just"/>
            <a:r>
              <a:rPr lang="en-GB" sz="2000" dirty="0">
                <a:latin typeface="+mn-lt"/>
              </a:rPr>
              <a:t>Operational implementation for DST</a:t>
            </a:r>
          </a:p>
          <a:p>
            <a:pPr algn="just"/>
            <a:r>
              <a:rPr lang="en-GB" sz="2000" dirty="0">
                <a:latin typeface="+mn-lt"/>
              </a:rPr>
              <a:t>Assessing predictability in atmospheric weather patterns </a:t>
            </a:r>
          </a:p>
          <a:p>
            <a:pPr algn="just"/>
            <a:endParaRPr lang="en-GB" sz="2000" dirty="0">
              <a:latin typeface="+mn-lt"/>
            </a:endParaRPr>
          </a:p>
          <a:p>
            <a:pPr algn="just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43066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66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00020-2E31-42A0-9D40-46953AB3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S2S4E : motivation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and objectives</a:t>
            </a:r>
            <a:br>
              <a:rPr lang="en-GB" dirty="0">
                <a:latin typeface="+mn-lt"/>
              </a:rPr>
            </a:br>
            <a:br>
              <a:rPr lang="en-GB" dirty="0">
                <a:latin typeface="+mn-lt"/>
              </a:rPr>
            </a:b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17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21070" y="255662"/>
            <a:ext cx="7886700" cy="822652"/>
          </a:xfrm>
        </p:spPr>
        <p:txBody>
          <a:bodyPr/>
          <a:lstStyle/>
          <a:p>
            <a:r>
              <a:rPr lang="en-GB" sz="2800" dirty="0"/>
              <a:t>Renewable energy and climate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23863" y="885819"/>
            <a:ext cx="8720137" cy="1733522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1800" dirty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EU Renewable Energy Directive: </a:t>
            </a:r>
            <a:r>
              <a:rPr lang="en-GB" sz="1800" dirty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 EU is required to fulfil at least 20% of its total energy needs with renewables by 2020.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rgbClr val="004890"/>
              </a:solidFill>
              <a:latin typeface="Calibri" panose="020F0502020204030204" pitchFamily="34" charset="0"/>
              <a:sym typeface="Quattrocento San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Both energy supply and demand are strongly influenced by atmospheric conditions and their evolution over time in terms of climate variability and climate change. </a:t>
            </a:r>
            <a:endParaRPr lang="en-GB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rgbClr val="004890"/>
              </a:solidFill>
              <a:latin typeface="Calibri" panose="020F0502020204030204" pitchFamily="34" charset="0"/>
              <a:sym typeface="Quattrocento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rgbClr val="004890"/>
              </a:solidFill>
              <a:latin typeface="Calibri" panose="020F0502020204030204" pitchFamily="34" charset="0"/>
              <a:sym typeface="Quattrocento Sans"/>
            </a:endParaRPr>
          </a:p>
        </p:txBody>
      </p:sp>
      <p:grpSp>
        <p:nvGrpSpPr>
          <p:cNvPr id="13" name="Google Shape;484;p109">
            <a:extLst>
              <a:ext uri="{FF2B5EF4-FFF2-40B4-BE49-F238E27FC236}">
                <a16:creationId xmlns:a16="http://schemas.microsoft.com/office/drawing/2014/main" id="{902151BD-944B-4296-82F1-BBBFDFAF841C}"/>
              </a:ext>
            </a:extLst>
          </p:cNvPr>
          <p:cNvGrpSpPr/>
          <p:nvPr/>
        </p:nvGrpSpPr>
        <p:grpSpPr>
          <a:xfrm>
            <a:off x="918049" y="2712692"/>
            <a:ext cx="7025812" cy="4145308"/>
            <a:chOff x="663479" y="2619054"/>
            <a:chExt cx="6818401" cy="3982306"/>
          </a:xfrm>
        </p:grpSpPr>
        <p:pic>
          <p:nvPicPr>
            <p:cNvPr id="14" name="Google Shape;485;p109">
              <a:extLst>
                <a:ext uri="{FF2B5EF4-FFF2-40B4-BE49-F238E27FC236}">
                  <a16:creationId xmlns:a16="http://schemas.microsoft.com/office/drawing/2014/main" id="{2B950F18-C1D4-4861-BC9B-1438B2A0C84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0337" t="14708" r="21587" b="65225"/>
            <a:stretch/>
          </p:blipFill>
          <p:spPr>
            <a:xfrm>
              <a:off x="663479" y="2619054"/>
              <a:ext cx="6763679" cy="13762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486;p109">
              <a:extLst>
                <a:ext uri="{FF2B5EF4-FFF2-40B4-BE49-F238E27FC236}">
                  <a16:creationId xmlns:a16="http://schemas.microsoft.com/office/drawing/2014/main" id="{27F1F90A-DF42-4056-9AA0-F177B48EAB6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0337" t="60292" r="21587" b="2137"/>
            <a:stretch/>
          </p:blipFill>
          <p:spPr>
            <a:xfrm>
              <a:off x="690840" y="3933720"/>
              <a:ext cx="6763679" cy="2577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487;p109">
              <a:extLst>
                <a:ext uri="{FF2B5EF4-FFF2-40B4-BE49-F238E27FC236}">
                  <a16:creationId xmlns:a16="http://schemas.microsoft.com/office/drawing/2014/main" id="{91DB4F4F-A181-48CA-A75B-B52F88E9D2E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5360" y="3933720"/>
              <a:ext cx="2306520" cy="1869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488;p109">
              <a:extLst>
                <a:ext uri="{FF2B5EF4-FFF2-40B4-BE49-F238E27FC236}">
                  <a16:creationId xmlns:a16="http://schemas.microsoft.com/office/drawing/2014/main" id="{C049A2FF-BD4C-4AC3-9983-0D11564CBF45}"/>
                </a:ext>
              </a:extLst>
            </p:cNvPr>
            <p:cNvSpPr/>
            <p:nvPr/>
          </p:nvSpPr>
          <p:spPr>
            <a:xfrm>
              <a:off x="5222813" y="5934160"/>
              <a:ext cx="2211600" cy="66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956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+mn-lt"/>
              </a:rPr>
              <a:t>S2S4E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0725" y="1274838"/>
            <a:ext cx="8364625" cy="753898"/>
          </a:xfrm>
        </p:spPr>
        <p:txBody>
          <a:bodyPr/>
          <a:lstStyle/>
          <a:p>
            <a:pPr algn="just"/>
            <a:r>
              <a:rPr lang="en-US" sz="1800" dirty="0">
                <a:latin typeface="+mn-lt"/>
              </a:rPr>
              <a:t>S2S4E will offer an innovative service to improve RE variability management by developing new research methods exploring the frontiers of atmospheric conditions for future weeks and months. </a:t>
            </a:r>
          </a:p>
          <a:p>
            <a:pPr marL="0" indent="0" algn="just">
              <a:buNone/>
            </a:pPr>
            <a:endParaRPr lang="en-US" sz="1800" dirty="0">
              <a:latin typeface="+mn-lt"/>
            </a:endParaRPr>
          </a:p>
          <a:p>
            <a:pPr marL="0" indent="0" algn="just">
              <a:buNone/>
            </a:pPr>
            <a:endParaRPr lang="en-US" sz="1800" dirty="0">
              <a:latin typeface="+mn-lt"/>
            </a:endParaRPr>
          </a:p>
          <a:p>
            <a:pPr marL="0" indent="0" algn="just">
              <a:buNone/>
            </a:pPr>
            <a:endParaRPr lang="en-US" sz="1800" dirty="0">
              <a:latin typeface="+mn-lt"/>
            </a:endParaRPr>
          </a:p>
          <a:p>
            <a:pPr marL="0" indent="0" algn="just">
              <a:buNone/>
            </a:pPr>
            <a:endParaRPr lang="en-US" sz="1800" dirty="0">
              <a:latin typeface="+mn-lt"/>
            </a:endParaRPr>
          </a:p>
          <a:p>
            <a:pPr algn="just"/>
            <a:endParaRPr lang="en-US" sz="1800" dirty="0">
              <a:latin typeface="+mn-lt"/>
            </a:endParaRPr>
          </a:p>
          <a:p>
            <a:pPr algn="just"/>
            <a:r>
              <a:rPr lang="en-US" sz="1800" dirty="0">
                <a:latin typeface="+mn-lt"/>
              </a:rPr>
              <a:t>The main output of S2S4E will be a user co-designed Decision Support Tool (DST) that for the first time integrates sub-seasonal to seasonal (S2S) climate predictions with RE production and electricity demand. </a:t>
            </a:r>
            <a:endParaRPr lang="fr-FR" sz="1800" dirty="0">
              <a:latin typeface="+mn-lt"/>
            </a:endParaRPr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68954"/>
            <a:ext cx="1941109" cy="1294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84" y="2368953"/>
            <a:ext cx="1954058" cy="129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859" y="2368954"/>
            <a:ext cx="1941109" cy="1294073"/>
          </a:xfrm>
          <a:prstGeom prst="rect">
            <a:avLst/>
          </a:prstGeom>
        </p:spPr>
      </p:pic>
      <p:pic>
        <p:nvPicPr>
          <p:cNvPr id="10" name="Imagen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480" y="4969106"/>
            <a:ext cx="2893628" cy="1677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6458" y="2368953"/>
            <a:ext cx="1991857" cy="12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1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EBCF5-16A6-4F4F-9256-01D71E5E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service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774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9146831" cy="996950"/>
          </a:xfrm>
        </p:spPr>
        <p:txBody>
          <a:bodyPr/>
          <a:lstStyle/>
          <a:p>
            <a:pPr algn="ctr"/>
            <a:r>
              <a:rPr lang="en-US" sz="3800" dirty="0">
                <a:latin typeface="+mn-lt"/>
              </a:rPr>
              <a:t>From</a:t>
            </a:r>
            <a:r>
              <a:rPr lang="en-US" sz="4000" dirty="0">
                <a:latin typeface="+mn-lt"/>
              </a:rPr>
              <a:t> climate data to climate services</a:t>
            </a:r>
            <a:endParaRPr lang="fr-FR" sz="4000" dirty="0">
              <a:latin typeface="+mn-lt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t="14495" r="340" b="19651"/>
          <a:stretch/>
        </p:blipFill>
        <p:spPr bwMode="auto">
          <a:xfrm>
            <a:off x="0" y="1457325"/>
            <a:ext cx="914683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588" y="1982625"/>
            <a:ext cx="1427763" cy="131605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A90E11-BA86-4AFE-8068-D4C5E2DB91C0}"/>
              </a:ext>
            </a:extLst>
          </p:cNvPr>
          <p:cNvSpPr txBox="1"/>
          <p:nvPr/>
        </p:nvSpPr>
        <p:spPr>
          <a:xfrm>
            <a:off x="1106319" y="4320790"/>
            <a:ext cx="699910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CFSv2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24C7A-DC01-4E84-A14C-57A86B77735C}"/>
              </a:ext>
            </a:extLst>
          </p:cNvPr>
          <p:cNvSpPr txBox="1"/>
          <p:nvPr/>
        </p:nvSpPr>
        <p:spPr>
          <a:xfrm>
            <a:off x="1157115" y="4087905"/>
            <a:ext cx="897466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Copernicus</a:t>
            </a:r>
          </a:p>
        </p:txBody>
      </p:sp>
    </p:spTree>
    <p:extLst>
      <p:ext uri="{BB962C8B-B14F-4D97-AF65-F5344CB8AC3E}">
        <p14:creationId xmlns:p14="http://schemas.microsoft.com/office/powerpoint/2010/main" val="194444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28650" y="444013"/>
            <a:ext cx="7886700" cy="822652"/>
          </a:xfrm>
        </p:spPr>
        <p:txBody>
          <a:bodyPr/>
          <a:lstStyle/>
          <a:p>
            <a:r>
              <a:rPr lang="en-GB" sz="3200" dirty="0">
                <a:latin typeface="+mn-lt"/>
              </a:rPr>
              <a:t>Co-development of the climate service</a:t>
            </a:r>
          </a:p>
        </p:txBody>
      </p:sp>
      <p:sp>
        <p:nvSpPr>
          <p:cNvPr id="6" name="CuadroTexto 12"/>
          <p:cNvSpPr txBox="1"/>
          <p:nvPr/>
        </p:nvSpPr>
        <p:spPr>
          <a:xfrm>
            <a:off x="741759" y="1520421"/>
            <a:ext cx="495664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0E4878"/>
                </a:solidFill>
              </a:rPr>
              <a:t>Involvement of users as project partners</a:t>
            </a:r>
          </a:p>
          <a:p>
            <a:pPr>
              <a:spcAft>
                <a:spcPts val="600"/>
              </a:spcAft>
            </a:pPr>
            <a:endParaRPr lang="en-GB" sz="2000" dirty="0">
              <a:solidFill>
                <a:srgbClr val="0E4878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GB" sz="2000" dirty="0">
                <a:solidFill>
                  <a:srgbClr val="0E4878"/>
                </a:solidFill>
              </a:rPr>
              <a:t>They should represent the sectorial expertise.</a:t>
            </a:r>
          </a:p>
          <a:p>
            <a:pPr marL="285750" lvl="0" indent="-285750">
              <a:buFont typeface="Arial"/>
              <a:buChar char="•"/>
            </a:pPr>
            <a:endParaRPr lang="en-GB" sz="2000" dirty="0">
              <a:solidFill>
                <a:srgbClr val="0E4878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GB" sz="2000" dirty="0">
                <a:solidFill>
                  <a:srgbClr val="0E4878"/>
                </a:solidFill>
              </a:rPr>
              <a:t>User engagement in early stages of the service is crucial to understand the user chain, sectorial needs and co-develop the service.</a:t>
            </a:r>
          </a:p>
          <a:p>
            <a:pPr marL="285750" lvl="0" indent="-285750">
              <a:buFont typeface="Arial"/>
              <a:buChar char="•"/>
            </a:pPr>
            <a:endParaRPr lang="en-GB" sz="2000" dirty="0">
              <a:solidFill>
                <a:srgbClr val="0E4878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solidFill>
                  <a:srgbClr val="0E4878"/>
                </a:solidFill>
              </a:rPr>
              <a:t>Their continuous feedback will contribute to the improvement of the service.</a:t>
            </a:r>
          </a:p>
        </p:txBody>
      </p:sp>
      <p:sp>
        <p:nvSpPr>
          <p:cNvPr id="7" name="Elipse 4"/>
          <p:cNvSpPr>
            <a:spLocks noChangeAspect="1"/>
          </p:cNvSpPr>
          <p:nvPr/>
        </p:nvSpPr>
        <p:spPr>
          <a:xfrm>
            <a:off x="5698404" y="1520421"/>
            <a:ext cx="2919692" cy="352364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2" y="6241367"/>
            <a:ext cx="1032725" cy="557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72" y="6303801"/>
            <a:ext cx="1310151" cy="472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83" y="6429244"/>
            <a:ext cx="1530483" cy="22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05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147620-13BD-4D5E-B344-FE674FDAC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interviews</a:t>
            </a:r>
            <a:br>
              <a:rPr lang="en-GB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6876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3752</TotalTime>
  <Words>1364</Words>
  <Application>Microsoft Office PowerPoint</Application>
  <PresentationFormat>On-screen Show (4:3)</PresentationFormat>
  <Paragraphs>155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Ebrima</vt:lpstr>
      <vt:lpstr>Gadugi</vt:lpstr>
      <vt:lpstr>Segoe UI</vt:lpstr>
      <vt:lpstr>Wingdings 3</vt:lpstr>
      <vt:lpstr>Thème Office</vt:lpstr>
      <vt:lpstr>Tema de Office</vt:lpstr>
      <vt:lpstr>1_Thème Office</vt:lpstr>
      <vt:lpstr>The S2S4E project:  Sub-seasonal to seasonal climate predictions for energy</vt:lpstr>
      <vt:lpstr>Outline</vt:lpstr>
      <vt:lpstr>S2S4E : motivation and objectives  </vt:lpstr>
      <vt:lpstr>Renewable energy and climate</vt:lpstr>
      <vt:lpstr>S2S4E Objectives</vt:lpstr>
      <vt:lpstr>Climate service    </vt:lpstr>
      <vt:lpstr>From climate data to climate services</vt:lpstr>
      <vt:lpstr>Co-development of the climate service</vt:lpstr>
      <vt:lpstr>User interviews </vt:lpstr>
      <vt:lpstr>Interaction with users</vt:lpstr>
      <vt:lpstr>User interviews:  Current practice</vt:lpstr>
      <vt:lpstr>User interviews: Decision-making processes that can benefit from S2S forecasts</vt:lpstr>
      <vt:lpstr>Case studies:  assessing the DST and the added value of S2S    </vt:lpstr>
      <vt:lpstr>PowerPoint Presentation</vt:lpstr>
      <vt:lpstr>PowerPoint Presentation</vt:lpstr>
      <vt:lpstr>Forecasts: 2m temperature</vt:lpstr>
      <vt:lpstr>Forecasts: Energy demand in France</vt:lpstr>
      <vt:lpstr>Forecasts: 10m wind speed</vt:lpstr>
      <vt:lpstr>Decision Support Tool </vt:lpstr>
      <vt:lpstr>DECISION SUPPORT TOOL</vt:lpstr>
      <vt:lpstr>Final remarks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Mathilde BAZIN-RETOURS</dc:creator>
  <cp:lastModifiedBy>Andrea Manrique</cp:lastModifiedBy>
  <cp:revision>198</cp:revision>
  <dcterms:created xsi:type="dcterms:W3CDTF">2017-10-19T10:22:33Z</dcterms:created>
  <dcterms:modified xsi:type="dcterms:W3CDTF">2019-04-03T22:58:29Z</dcterms:modified>
</cp:coreProperties>
</file>