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2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notesSlides/notesSlide16.xml" ContentType="application/vnd.openxmlformats-officedocument.presentationml.notesSlid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6"/>
  </p:notesMasterIdLst>
  <p:sldIdLst>
    <p:sldId id="295" r:id="rId2"/>
    <p:sldId id="480" r:id="rId3"/>
    <p:sldId id="481" r:id="rId4"/>
    <p:sldId id="308" r:id="rId5"/>
    <p:sldId id="387" r:id="rId6"/>
    <p:sldId id="310" r:id="rId7"/>
    <p:sldId id="312" r:id="rId8"/>
    <p:sldId id="474" r:id="rId9"/>
    <p:sldId id="314" r:id="rId10"/>
    <p:sldId id="357" r:id="rId11"/>
    <p:sldId id="389" r:id="rId12"/>
    <p:sldId id="316" r:id="rId13"/>
    <p:sldId id="319" r:id="rId14"/>
    <p:sldId id="471" r:id="rId15"/>
    <p:sldId id="470" r:id="rId16"/>
    <p:sldId id="391" r:id="rId17"/>
    <p:sldId id="414" r:id="rId18"/>
    <p:sldId id="415" r:id="rId19"/>
    <p:sldId id="416" r:id="rId20"/>
    <p:sldId id="417" r:id="rId21"/>
    <p:sldId id="418" r:id="rId22"/>
    <p:sldId id="419" r:id="rId23"/>
    <p:sldId id="420" r:id="rId24"/>
    <p:sldId id="421" r:id="rId25"/>
    <p:sldId id="422" r:id="rId26"/>
    <p:sldId id="423" r:id="rId27"/>
    <p:sldId id="424" r:id="rId28"/>
    <p:sldId id="425" r:id="rId29"/>
    <p:sldId id="426" r:id="rId30"/>
    <p:sldId id="427" r:id="rId31"/>
    <p:sldId id="428" r:id="rId32"/>
    <p:sldId id="429" r:id="rId33"/>
    <p:sldId id="430" r:id="rId34"/>
    <p:sldId id="431" r:id="rId35"/>
    <p:sldId id="432" r:id="rId36"/>
    <p:sldId id="433" r:id="rId37"/>
    <p:sldId id="434" r:id="rId38"/>
    <p:sldId id="461" r:id="rId39"/>
    <p:sldId id="435" r:id="rId40"/>
    <p:sldId id="436" r:id="rId41"/>
    <p:sldId id="437" r:id="rId42"/>
    <p:sldId id="438" r:id="rId43"/>
    <p:sldId id="439" r:id="rId44"/>
    <p:sldId id="440" r:id="rId45"/>
    <p:sldId id="441" r:id="rId46"/>
    <p:sldId id="442" r:id="rId47"/>
    <p:sldId id="443" r:id="rId48"/>
    <p:sldId id="444" r:id="rId49"/>
    <p:sldId id="445" r:id="rId50"/>
    <p:sldId id="446" r:id="rId51"/>
    <p:sldId id="447" r:id="rId52"/>
    <p:sldId id="448" r:id="rId53"/>
    <p:sldId id="449" r:id="rId54"/>
    <p:sldId id="450" r:id="rId55"/>
    <p:sldId id="451" r:id="rId56"/>
    <p:sldId id="452" r:id="rId57"/>
    <p:sldId id="453" r:id="rId58"/>
    <p:sldId id="454" r:id="rId59"/>
    <p:sldId id="455" r:id="rId60"/>
    <p:sldId id="462" r:id="rId61"/>
    <p:sldId id="392" r:id="rId62"/>
    <p:sldId id="401" r:id="rId63"/>
    <p:sldId id="402" r:id="rId64"/>
    <p:sldId id="484" r:id="rId65"/>
    <p:sldId id="460" r:id="rId66"/>
    <p:sldId id="394" r:id="rId67"/>
    <p:sldId id="395" r:id="rId68"/>
    <p:sldId id="476" r:id="rId69"/>
    <p:sldId id="396" r:id="rId70"/>
    <p:sldId id="473" r:id="rId71"/>
    <p:sldId id="483" r:id="rId72"/>
    <p:sldId id="475" r:id="rId73"/>
    <p:sldId id="398" r:id="rId74"/>
    <p:sldId id="364" r:id="rId75"/>
    <p:sldId id="353" r:id="rId76"/>
    <p:sldId id="358" r:id="rId77"/>
    <p:sldId id="403" r:id="rId78"/>
    <p:sldId id="405" r:id="rId79"/>
    <p:sldId id="406" r:id="rId80"/>
    <p:sldId id="407" r:id="rId81"/>
    <p:sldId id="408" r:id="rId82"/>
    <p:sldId id="463" r:id="rId83"/>
    <p:sldId id="468" r:id="rId84"/>
    <p:sldId id="467" r:id="rId85"/>
    <p:sldId id="464" r:id="rId86"/>
    <p:sldId id="482" r:id="rId87"/>
    <p:sldId id="477" r:id="rId88"/>
    <p:sldId id="466" r:id="rId89"/>
    <p:sldId id="479" r:id="rId90"/>
    <p:sldId id="478" r:id="rId91"/>
    <p:sldId id="412" r:id="rId92"/>
    <p:sldId id="303" r:id="rId93"/>
    <p:sldId id="456" r:id="rId94"/>
    <p:sldId id="338" r:id="rId9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3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blo Rodríguez Lozano" initials="PRL" lastIdx="20" clrIdx="0">
    <p:extLst>
      <p:ext uri="{19B8F6BF-5375-455C-9EA6-DF929625EA0E}">
        <p15:presenceInfo xmlns:p15="http://schemas.microsoft.com/office/powerpoint/2012/main" userId="bd94e25a6c12f40b" providerId="Windows Live"/>
      </p:ext>
    </p:extLst>
  </p:cmAuthor>
  <p:cmAuthor id="2" name="Ada Pastor Oliveras" initials="APO" lastIdx="11" clrIdx="1">
    <p:extLst>
      <p:ext uri="{19B8F6BF-5375-455C-9EA6-DF929625EA0E}">
        <p15:presenceInfo xmlns:p15="http://schemas.microsoft.com/office/powerpoint/2012/main" userId="S-1-5-21-1647451481-3672502608-3803859085-205542" providerId="AD"/>
      </p:ext>
    </p:extLst>
  </p:cmAuthor>
  <p:cmAuthor id="3" name="Anna" initials="A" lastIdx="15" clrIdx="2">
    <p:extLst>
      <p:ext uri="{19B8F6BF-5375-455C-9EA6-DF929625EA0E}">
        <p15:presenceInfo xmlns:p15="http://schemas.microsoft.com/office/powerpoint/2012/main" userId="An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12A32"/>
    <a:srgbClr val="6B5D78"/>
    <a:srgbClr val="84ACB6"/>
    <a:srgbClr val="C4BACC"/>
    <a:srgbClr val="CACACA"/>
    <a:srgbClr val="4F3065"/>
    <a:srgbClr val="70988C"/>
    <a:srgbClr val="BA7594"/>
    <a:srgbClr val="794999"/>
    <a:srgbClr val="8B8B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26" autoAdjust="0"/>
    <p:restoredTop sz="93979" autoAdjust="0"/>
  </p:normalViewPr>
  <p:slideViewPr>
    <p:cSldViewPr snapToGrid="0" showGuides="1">
      <p:cViewPr>
        <p:scale>
          <a:sx n="60" d="100"/>
          <a:sy n="60" d="100"/>
        </p:scale>
        <p:origin x="768" y="208"/>
      </p:cViewPr>
      <p:guideLst>
        <p:guide orient="horz" pos="2183"/>
        <p:guide pos="23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2640" y="2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1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2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3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4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5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6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7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8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9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751164468425941E-2"/>
          <c:y val="1.4350000000000005E-2"/>
          <c:w val="0.92519284570057592"/>
          <c:h val="0.98299142697214026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spPr>
            <a:solidFill>
              <a:srgbClr val="6B5D78"/>
            </a:solidFill>
          </c:spPr>
          <c:dPt>
            <c:idx val="0"/>
            <c:bubble3D val="0"/>
            <c:spPr>
              <a:solidFill>
                <a:srgbClr val="6B5D7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463-4475-A1DF-0B568A016204}"/>
              </c:ext>
            </c:extLst>
          </c:dPt>
          <c:dPt>
            <c:idx val="1"/>
            <c:bubble3D val="0"/>
            <c:spPr>
              <a:solidFill>
                <a:srgbClr val="212A3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7463-4475-A1DF-0B568A016204}"/>
              </c:ext>
            </c:extLst>
          </c:dPt>
          <c:dPt>
            <c:idx val="2"/>
            <c:bubble3D val="0"/>
            <c:spPr>
              <a:solidFill>
                <a:srgbClr val="6B5D7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035-454D-A6E8-6E5671A63836}"/>
              </c:ext>
            </c:extLst>
          </c:dPt>
          <c:dPt>
            <c:idx val="3"/>
            <c:bubble3D val="0"/>
            <c:spPr>
              <a:solidFill>
                <a:srgbClr val="6B5D7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035-454D-A6E8-6E5671A63836}"/>
              </c:ext>
            </c:extLst>
          </c:dPt>
          <c:cat>
            <c:strRef>
              <c:f>Hoja1!$A$2:$A$5</c:f>
              <c:strCache>
                <c:ptCount val="2"/>
                <c:pt idx="0">
                  <c:v>dones</c:v>
                </c:pt>
                <c:pt idx="1">
                  <c:v>homes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10</c:v>
                </c:pt>
                <c:pt idx="1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63-4475-A1DF-0B568A0162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751164468425941E-2"/>
          <c:y val="1.4350000000000005E-2"/>
          <c:w val="0.92519284570057592"/>
          <c:h val="0.98299142697214026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rgbClr val="CFBEB6"/>
            </a:solidFill>
          </c:spPr>
          <c:dPt>
            <c:idx val="0"/>
            <c:bubble3D val="0"/>
            <c:spPr>
              <a:solidFill>
                <a:srgbClr val="6B5D7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38B-423B-B840-2C6C13C7C7CF}"/>
              </c:ext>
            </c:extLst>
          </c:dPt>
          <c:dPt>
            <c:idx val="1"/>
            <c:bubble3D val="0"/>
            <c:spPr>
              <a:solidFill>
                <a:srgbClr val="212A3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38B-423B-B840-2C6C13C7C7CF}"/>
              </c:ext>
            </c:extLst>
          </c:dPt>
          <c:dPt>
            <c:idx val="2"/>
            <c:bubble3D val="0"/>
            <c:spPr>
              <a:solidFill>
                <a:srgbClr val="CFBEB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38B-423B-B840-2C6C13C7C7CF}"/>
              </c:ext>
            </c:extLst>
          </c:dPt>
          <c:dPt>
            <c:idx val="3"/>
            <c:bubble3D val="0"/>
            <c:spPr>
              <a:solidFill>
                <a:srgbClr val="CFBEB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38B-423B-B840-2C6C13C7C7CF}"/>
              </c:ext>
            </c:extLst>
          </c:dPt>
          <c:cat>
            <c:strRef>
              <c:f>Hoja1!$A$2:$A$5</c:f>
              <c:strCache>
                <c:ptCount val="2"/>
                <c:pt idx="0">
                  <c:v>dones</c:v>
                </c:pt>
                <c:pt idx="1">
                  <c:v>homes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20</c:v>
                </c:pt>
                <c:pt idx="1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38B-423B-B840-2C6C13C7C7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751164468425941E-2"/>
          <c:y val="1.4350000000000005E-2"/>
          <c:w val="0.92519284570057592"/>
          <c:h val="0.98299142697214026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spPr>
            <a:solidFill>
              <a:srgbClr val="CFBEB6"/>
            </a:solidFill>
          </c:spPr>
          <c:dPt>
            <c:idx val="0"/>
            <c:bubble3D val="0"/>
            <c:spPr>
              <a:solidFill>
                <a:srgbClr val="6B5D7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83E-4A5E-9316-8AC307B7AA94}"/>
              </c:ext>
            </c:extLst>
          </c:dPt>
          <c:dPt>
            <c:idx val="1"/>
            <c:bubble3D val="0"/>
            <c:spPr>
              <a:solidFill>
                <a:srgbClr val="212A3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83E-4A5E-9316-8AC307B7AA94}"/>
              </c:ext>
            </c:extLst>
          </c:dPt>
          <c:dPt>
            <c:idx val="2"/>
            <c:bubble3D val="0"/>
            <c:spPr>
              <a:solidFill>
                <a:srgbClr val="CFBEB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83E-4A5E-9316-8AC307B7AA94}"/>
              </c:ext>
            </c:extLst>
          </c:dPt>
          <c:dPt>
            <c:idx val="3"/>
            <c:bubble3D val="0"/>
            <c:spPr>
              <a:solidFill>
                <a:srgbClr val="CFBEB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83E-4A5E-9316-8AC307B7AA94}"/>
              </c:ext>
            </c:extLst>
          </c:dPt>
          <c:cat>
            <c:strRef>
              <c:f>Hoja1!$A$2:$A$5</c:f>
              <c:strCache>
                <c:ptCount val="2"/>
                <c:pt idx="0">
                  <c:v>dones</c:v>
                </c:pt>
                <c:pt idx="1">
                  <c:v>homes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48</c:v>
                </c:pt>
                <c:pt idx="1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83E-4A5E-9316-8AC307B7AA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751164468425941E-2"/>
          <c:y val="1.4350000000000005E-2"/>
          <c:w val="0.92519284570057592"/>
          <c:h val="0.98299142697214026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776083509045601"/>
          <c:y val="0.11465624294683545"/>
          <c:w val="0.81004845827702299"/>
          <c:h val="0.72557826491275434"/>
        </c:manualLayout>
      </c:layou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Women</c:v>
                </c:pt>
              </c:strCache>
            </c:strRef>
          </c:tx>
          <c:spPr>
            <a:ln w="44450" cap="rnd">
              <a:solidFill>
                <a:srgbClr val="6B5D78"/>
              </a:solidFill>
              <a:prstDash val="sysDot"/>
              <a:round/>
            </a:ln>
            <a:effectLst/>
          </c:spPr>
          <c:marker>
            <c:symbol val="circle"/>
            <c:size val="20"/>
            <c:spPr>
              <a:solidFill>
                <a:srgbClr val="6B5D78"/>
              </a:solidFill>
              <a:ln w="9525">
                <a:solidFill>
                  <a:srgbClr val="6B5D78"/>
                </a:solidFill>
              </a:ln>
              <a:effectLst/>
            </c:spPr>
          </c:marker>
          <c:cat>
            <c:strRef>
              <c:f>Hoja1!$A$2:$A$6</c:f>
              <c:strCache>
                <c:ptCount val="5"/>
                <c:pt idx="0">
                  <c:v>Predoc</c:v>
                </c:pt>
                <c:pt idx="1">
                  <c:v>Postdoc</c:v>
                </c:pt>
                <c:pt idx="2">
                  <c:v>Senior
Non-perm</c:v>
                </c:pt>
                <c:pt idx="3">
                  <c:v>Senior
Perm</c:v>
                </c:pt>
                <c:pt idx="4">
                  <c:v>Chairs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51</c:v>
                </c:pt>
                <c:pt idx="1">
                  <c:v>46</c:v>
                </c:pt>
                <c:pt idx="2">
                  <c:v>41</c:v>
                </c:pt>
                <c:pt idx="3">
                  <c:v>37</c:v>
                </c:pt>
                <c:pt idx="4">
                  <c:v>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CA5-4BF1-A91C-3ED1ACEB4C44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Men</c:v>
                </c:pt>
              </c:strCache>
            </c:strRef>
          </c:tx>
          <c:spPr>
            <a:ln w="44450" cap="rnd">
              <a:solidFill>
                <a:srgbClr val="212A32"/>
              </a:solidFill>
              <a:prstDash val="sysDot"/>
              <a:round/>
            </a:ln>
            <a:effectLst/>
          </c:spPr>
          <c:marker>
            <c:symbol val="circle"/>
            <c:size val="20"/>
            <c:spPr>
              <a:solidFill>
                <a:srgbClr val="212A32"/>
              </a:solidFill>
              <a:ln w="9525">
                <a:solidFill>
                  <a:srgbClr val="212A32"/>
                </a:solidFill>
              </a:ln>
              <a:effectLst/>
            </c:spPr>
          </c:marker>
          <c:cat>
            <c:strRef>
              <c:f>Hoja1!$A$2:$A$6</c:f>
              <c:strCache>
                <c:ptCount val="5"/>
                <c:pt idx="0">
                  <c:v>Predoc</c:v>
                </c:pt>
                <c:pt idx="1">
                  <c:v>Postdoc</c:v>
                </c:pt>
                <c:pt idx="2">
                  <c:v>Senior
Non-perm</c:v>
                </c:pt>
                <c:pt idx="3">
                  <c:v>Senior
Perm</c:v>
                </c:pt>
                <c:pt idx="4">
                  <c:v>Chairs</c:v>
                </c:pt>
              </c:strCache>
            </c:strRef>
          </c:cat>
          <c:val>
            <c:numRef>
              <c:f>Hoja1!$C$2:$C$6</c:f>
              <c:numCache>
                <c:formatCode>General</c:formatCode>
                <c:ptCount val="5"/>
                <c:pt idx="0">
                  <c:v>49</c:v>
                </c:pt>
                <c:pt idx="1">
                  <c:v>54</c:v>
                </c:pt>
                <c:pt idx="2">
                  <c:v>59</c:v>
                </c:pt>
                <c:pt idx="3">
                  <c:v>63</c:v>
                </c:pt>
                <c:pt idx="4">
                  <c:v>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CA5-4BF1-A91C-3ED1ACEB4C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3838991"/>
        <c:axId val="373856463"/>
      </c:lineChart>
      <c:catAx>
        <c:axId val="3738389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212A3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s-ES"/>
          </a:p>
        </c:txPr>
        <c:crossAx val="373856463"/>
        <c:crosses val="autoZero"/>
        <c:auto val="1"/>
        <c:lblAlgn val="ctr"/>
        <c:lblOffset val="100"/>
        <c:noMultiLvlLbl val="0"/>
      </c:catAx>
      <c:valAx>
        <c:axId val="3738564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US" sz="2400" dirty="0" smtClean="0">
                    <a:latin typeface="Montserrat" panose="00000500000000000000" pitchFamily="2" charset="0"/>
                  </a:rPr>
                  <a:t>% </a:t>
                </a:r>
                <a:r>
                  <a:rPr lang="en-US" sz="2400" baseline="0" dirty="0" smtClean="0">
                    <a:latin typeface="Montserrat" panose="00000500000000000000" pitchFamily="2" charset="0"/>
                  </a:rPr>
                  <a:t> </a:t>
                </a:r>
                <a:r>
                  <a:rPr lang="en-US" sz="2400" b="1" baseline="0" dirty="0" smtClean="0">
                    <a:solidFill>
                      <a:srgbClr val="6B5D78"/>
                    </a:solidFill>
                    <a:latin typeface="Montserrat" panose="00000500000000000000" pitchFamily="2" charset="0"/>
                  </a:rPr>
                  <a:t>Women</a:t>
                </a:r>
                <a:r>
                  <a:rPr lang="en-US" sz="2400" baseline="0" dirty="0" smtClean="0">
                    <a:latin typeface="Montserrat" panose="00000500000000000000" pitchFamily="2" charset="0"/>
                  </a:rPr>
                  <a:t> / </a:t>
                </a:r>
                <a:r>
                  <a:rPr lang="en-US" sz="2400" b="1" baseline="0" dirty="0" smtClean="0">
                    <a:latin typeface="Montserrat" panose="00000500000000000000" pitchFamily="2" charset="0"/>
                  </a:rPr>
                  <a:t>Men</a:t>
                </a:r>
                <a:endParaRPr lang="en-US" sz="2400" b="1" dirty="0">
                  <a:latin typeface="Montserrat" panose="00000500000000000000" pitchFamily="2" charset="0"/>
                </a:endParaRPr>
              </a:p>
            </c:rich>
          </c:tx>
          <c:layout>
            <c:manualLayout>
              <c:xMode val="edge"/>
              <c:yMode val="edge"/>
              <c:x val="5.6520548932597607E-2"/>
              <c:y val="0.2305489523530418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ea typeface="+mn-ea"/>
                  <a:cs typeface="+mn-cs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s-ES"/>
          </a:p>
        </c:txPr>
        <c:crossAx val="373838991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776083509045601"/>
          <c:y val="0.11465624294683545"/>
          <c:w val="0.81004845827702299"/>
          <c:h val="0.72557826491275434"/>
        </c:manualLayout>
      </c:layou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Women</c:v>
                </c:pt>
              </c:strCache>
            </c:strRef>
          </c:tx>
          <c:spPr>
            <a:ln w="44450" cap="rnd">
              <a:solidFill>
                <a:srgbClr val="6B5D78"/>
              </a:solidFill>
              <a:prstDash val="sysDot"/>
              <a:round/>
            </a:ln>
            <a:effectLst/>
          </c:spPr>
          <c:marker>
            <c:symbol val="circle"/>
            <c:size val="20"/>
            <c:spPr>
              <a:solidFill>
                <a:srgbClr val="6B5D78"/>
              </a:solidFill>
              <a:ln w="9525">
                <a:solidFill>
                  <a:srgbClr val="6B5D78"/>
                </a:solidFill>
              </a:ln>
              <a:effectLst/>
            </c:spPr>
          </c:marker>
          <c:cat>
            <c:strRef>
              <c:f>Hoja1!$A$2:$A$6</c:f>
              <c:strCache>
                <c:ptCount val="5"/>
                <c:pt idx="0">
                  <c:v>Predoc</c:v>
                </c:pt>
                <c:pt idx="1">
                  <c:v>Postdoc</c:v>
                </c:pt>
                <c:pt idx="2">
                  <c:v>Senior
Non-perm</c:v>
                </c:pt>
                <c:pt idx="3">
                  <c:v>Senior
Perm</c:v>
                </c:pt>
                <c:pt idx="4">
                  <c:v>Chairs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51</c:v>
                </c:pt>
                <c:pt idx="1">
                  <c:v>46</c:v>
                </c:pt>
                <c:pt idx="2">
                  <c:v>41</c:v>
                </c:pt>
                <c:pt idx="3">
                  <c:v>37</c:v>
                </c:pt>
                <c:pt idx="4">
                  <c:v>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CA5-4BF1-A91C-3ED1ACEB4C44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Men</c:v>
                </c:pt>
              </c:strCache>
            </c:strRef>
          </c:tx>
          <c:spPr>
            <a:ln w="44450" cap="rnd">
              <a:solidFill>
                <a:srgbClr val="212A32"/>
              </a:solidFill>
              <a:prstDash val="sysDot"/>
              <a:round/>
            </a:ln>
            <a:effectLst/>
          </c:spPr>
          <c:marker>
            <c:symbol val="circle"/>
            <c:size val="20"/>
            <c:spPr>
              <a:solidFill>
                <a:srgbClr val="212A32"/>
              </a:solidFill>
              <a:ln w="9525">
                <a:solidFill>
                  <a:srgbClr val="212A32"/>
                </a:solidFill>
              </a:ln>
              <a:effectLst/>
            </c:spPr>
          </c:marker>
          <c:cat>
            <c:strRef>
              <c:f>Hoja1!$A$2:$A$6</c:f>
              <c:strCache>
                <c:ptCount val="5"/>
                <c:pt idx="0">
                  <c:v>Predoc</c:v>
                </c:pt>
                <c:pt idx="1">
                  <c:v>Postdoc</c:v>
                </c:pt>
                <c:pt idx="2">
                  <c:v>Senior
Non-perm</c:v>
                </c:pt>
                <c:pt idx="3">
                  <c:v>Senior
Perm</c:v>
                </c:pt>
                <c:pt idx="4">
                  <c:v>Chairs</c:v>
                </c:pt>
              </c:strCache>
            </c:strRef>
          </c:cat>
          <c:val>
            <c:numRef>
              <c:f>Hoja1!$C$2:$C$6</c:f>
              <c:numCache>
                <c:formatCode>General</c:formatCode>
                <c:ptCount val="5"/>
                <c:pt idx="0">
                  <c:v>49</c:v>
                </c:pt>
                <c:pt idx="1">
                  <c:v>54</c:v>
                </c:pt>
                <c:pt idx="2">
                  <c:v>59</c:v>
                </c:pt>
                <c:pt idx="3">
                  <c:v>63</c:v>
                </c:pt>
                <c:pt idx="4">
                  <c:v>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CA5-4BF1-A91C-3ED1ACEB4C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3838991"/>
        <c:axId val="373856463"/>
      </c:lineChart>
      <c:catAx>
        <c:axId val="3738389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212A3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s-ES"/>
          </a:p>
        </c:txPr>
        <c:crossAx val="373856463"/>
        <c:crosses val="autoZero"/>
        <c:auto val="1"/>
        <c:lblAlgn val="ctr"/>
        <c:lblOffset val="100"/>
        <c:noMultiLvlLbl val="0"/>
      </c:catAx>
      <c:valAx>
        <c:axId val="3738564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US" sz="2400" dirty="0" smtClean="0">
                    <a:latin typeface="Montserrat" panose="00000500000000000000" pitchFamily="2" charset="0"/>
                  </a:rPr>
                  <a:t>% </a:t>
                </a:r>
                <a:r>
                  <a:rPr lang="en-US" sz="2400" baseline="0" dirty="0" smtClean="0">
                    <a:latin typeface="Montserrat" panose="00000500000000000000" pitchFamily="2" charset="0"/>
                  </a:rPr>
                  <a:t> </a:t>
                </a:r>
                <a:r>
                  <a:rPr lang="en-US" sz="2400" b="1" baseline="0" dirty="0" smtClean="0">
                    <a:solidFill>
                      <a:srgbClr val="6B5D78"/>
                    </a:solidFill>
                    <a:latin typeface="Montserrat" panose="00000500000000000000" pitchFamily="2" charset="0"/>
                  </a:rPr>
                  <a:t>Women</a:t>
                </a:r>
                <a:r>
                  <a:rPr lang="en-US" sz="2400" baseline="0" dirty="0" smtClean="0">
                    <a:latin typeface="Montserrat" panose="00000500000000000000" pitchFamily="2" charset="0"/>
                  </a:rPr>
                  <a:t> / </a:t>
                </a:r>
                <a:r>
                  <a:rPr lang="en-US" sz="2400" b="1" baseline="0" dirty="0" smtClean="0">
                    <a:latin typeface="Montserrat" panose="00000500000000000000" pitchFamily="2" charset="0"/>
                  </a:rPr>
                  <a:t>Men</a:t>
                </a:r>
                <a:endParaRPr lang="en-US" sz="2400" b="1" dirty="0">
                  <a:latin typeface="Montserrat" panose="00000500000000000000" pitchFamily="2" charset="0"/>
                </a:endParaRPr>
              </a:p>
            </c:rich>
          </c:tx>
          <c:layout>
            <c:manualLayout>
              <c:xMode val="edge"/>
              <c:yMode val="edge"/>
              <c:x val="5.6520548932597607E-2"/>
              <c:y val="0.2305489523530418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ea typeface="+mn-ea"/>
                  <a:cs typeface="+mn-cs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s-ES"/>
          </a:p>
        </c:txPr>
        <c:crossAx val="373838991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751164468425941E-2"/>
          <c:y val="1.4350000000000005E-2"/>
          <c:w val="0.92519284570057592"/>
          <c:h val="0.98299142697214026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spPr>
            <a:solidFill>
              <a:srgbClr val="CFBEB6"/>
            </a:solidFill>
          </c:spPr>
          <c:dPt>
            <c:idx val="0"/>
            <c:bubble3D val="0"/>
            <c:spPr>
              <a:solidFill>
                <a:srgbClr val="6B5D7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4FF-4E38-AB18-0DB84BCC48BE}"/>
              </c:ext>
            </c:extLst>
          </c:dPt>
          <c:dPt>
            <c:idx val="1"/>
            <c:bubble3D val="0"/>
            <c:spPr>
              <a:solidFill>
                <a:srgbClr val="212A3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4FF-4E38-AB18-0DB84BCC48BE}"/>
              </c:ext>
            </c:extLst>
          </c:dPt>
          <c:dPt>
            <c:idx val="2"/>
            <c:bubble3D val="0"/>
            <c:spPr>
              <a:solidFill>
                <a:srgbClr val="CFBEB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4FF-4E38-AB18-0DB84BCC48BE}"/>
              </c:ext>
            </c:extLst>
          </c:dPt>
          <c:dPt>
            <c:idx val="3"/>
            <c:bubble3D val="0"/>
            <c:spPr>
              <a:solidFill>
                <a:srgbClr val="CFBEB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4FF-4E38-AB18-0DB84BCC48BE}"/>
              </c:ext>
            </c:extLst>
          </c:dPt>
          <c:cat>
            <c:strRef>
              <c:f>Hoja1!$A$2:$A$5</c:f>
              <c:strCache>
                <c:ptCount val="2"/>
                <c:pt idx="0">
                  <c:v>dones</c:v>
                </c:pt>
                <c:pt idx="1">
                  <c:v>homes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17</c:v>
                </c:pt>
                <c:pt idx="1">
                  <c:v>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4FF-4E38-AB18-0DB84BCC48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751164468425941E-2"/>
          <c:y val="1.4350000000000005E-2"/>
          <c:w val="0.92519284570057592"/>
          <c:h val="0.98299142697214026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spPr>
            <a:solidFill>
              <a:srgbClr val="CFBEB6"/>
            </a:solidFill>
          </c:spPr>
          <c:dPt>
            <c:idx val="0"/>
            <c:bubble3D val="0"/>
            <c:spPr>
              <a:solidFill>
                <a:srgbClr val="6B5D7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731-48A3-83D8-B98BA65876A1}"/>
              </c:ext>
            </c:extLst>
          </c:dPt>
          <c:dPt>
            <c:idx val="1"/>
            <c:bubble3D val="0"/>
            <c:spPr>
              <a:solidFill>
                <a:srgbClr val="212A3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731-48A3-83D8-B98BA65876A1}"/>
              </c:ext>
            </c:extLst>
          </c:dPt>
          <c:dPt>
            <c:idx val="2"/>
            <c:bubble3D val="0"/>
            <c:spPr>
              <a:solidFill>
                <a:srgbClr val="CFBEB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731-48A3-83D8-B98BA65876A1}"/>
              </c:ext>
            </c:extLst>
          </c:dPt>
          <c:dPt>
            <c:idx val="3"/>
            <c:bubble3D val="0"/>
            <c:spPr>
              <a:solidFill>
                <a:srgbClr val="CFBEB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731-48A3-83D8-B98BA65876A1}"/>
              </c:ext>
            </c:extLst>
          </c:dPt>
          <c:cat>
            <c:strRef>
              <c:f>Hoja1!$A$2:$A$5</c:f>
              <c:strCache>
                <c:ptCount val="2"/>
                <c:pt idx="0">
                  <c:v>dones</c:v>
                </c:pt>
                <c:pt idx="1">
                  <c:v>homes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8</c:v>
                </c:pt>
                <c:pt idx="1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731-48A3-83D8-B98BA65876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751164468425941E-2"/>
          <c:y val="1.4350000000000005E-2"/>
          <c:w val="0.92519284570057592"/>
          <c:h val="0.98299142697214026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spPr>
            <a:solidFill>
              <a:srgbClr val="CFBEB6"/>
            </a:solidFill>
          </c:spPr>
          <c:dPt>
            <c:idx val="0"/>
            <c:bubble3D val="0"/>
            <c:spPr>
              <a:solidFill>
                <a:srgbClr val="6B5D7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4FF-4E38-AB18-0DB84BCC48BE}"/>
              </c:ext>
            </c:extLst>
          </c:dPt>
          <c:dPt>
            <c:idx val="1"/>
            <c:bubble3D val="0"/>
            <c:spPr>
              <a:solidFill>
                <a:srgbClr val="212A3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4FF-4E38-AB18-0DB84BCC48BE}"/>
              </c:ext>
            </c:extLst>
          </c:dPt>
          <c:dPt>
            <c:idx val="2"/>
            <c:bubble3D val="0"/>
            <c:spPr>
              <a:solidFill>
                <a:srgbClr val="CFBEB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4FF-4E38-AB18-0DB84BCC48BE}"/>
              </c:ext>
            </c:extLst>
          </c:dPt>
          <c:dPt>
            <c:idx val="3"/>
            <c:bubble3D val="0"/>
            <c:spPr>
              <a:solidFill>
                <a:srgbClr val="CFBEB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4FF-4E38-AB18-0DB84BCC48BE}"/>
              </c:ext>
            </c:extLst>
          </c:dPt>
          <c:cat>
            <c:strRef>
              <c:f>Hoja1!$A$2:$A$5</c:f>
              <c:strCache>
                <c:ptCount val="2"/>
                <c:pt idx="0">
                  <c:v>dones</c:v>
                </c:pt>
                <c:pt idx="1">
                  <c:v>homes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17</c:v>
                </c:pt>
                <c:pt idx="1">
                  <c:v>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4FF-4E38-AB18-0DB84BCC48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751164468425941E-2"/>
          <c:y val="1.4350000000000005E-2"/>
          <c:w val="0.92519284570057592"/>
          <c:h val="0.98299142697214026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spPr>
            <a:solidFill>
              <a:srgbClr val="CFBEB6"/>
            </a:solidFill>
          </c:spPr>
          <c:dPt>
            <c:idx val="0"/>
            <c:bubble3D val="0"/>
            <c:spPr>
              <a:solidFill>
                <a:srgbClr val="6B5D7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731-48A3-83D8-B98BA65876A1}"/>
              </c:ext>
            </c:extLst>
          </c:dPt>
          <c:dPt>
            <c:idx val="1"/>
            <c:bubble3D val="0"/>
            <c:spPr>
              <a:solidFill>
                <a:srgbClr val="212A3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731-48A3-83D8-B98BA65876A1}"/>
              </c:ext>
            </c:extLst>
          </c:dPt>
          <c:dPt>
            <c:idx val="2"/>
            <c:bubble3D val="0"/>
            <c:spPr>
              <a:solidFill>
                <a:srgbClr val="CFBEB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731-48A3-83D8-B98BA65876A1}"/>
              </c:ext>
            </c:extLst>
          </c:dPt>
          <c:dPt>
            <c:idx val="3"/>
            <c:bubble3D val="0"/>
            <c:spPr>
              <a:solidFill>
                <a:srgbClr val="CFBEB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731-48A3-83D8-B98BA65876A1}"/>
              </c:ext>
            </c:extLst>
          </c:dPt>
          <c:cat>
            <c:strRef>
              <c:f>Hoja1!$A$2:$A$5</c:f>
              <c:strCache>
                <c:ptCount val="2"/>
                <c:pt idx="0">
                  <c:v>dones</c:v>
                </c:pt>
                <c:pt idx="1">
                  <c:v>homes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8</c:v>
                </c:pt>
                <c:pt idx="1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731-48A3-83D8-B98BA65876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7508546416750153"/>
          <c:h val="0.99752055555555541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Attendance</c:v>
                </c:pt>
              </c:strCache>
            </c:strRef>
          </c:tx>
          <c:spPr>
            <a:solidFill>
              <a:srgbClr val="212A32"/>
            </a:solidFill>
          </c:spPr>
          <c:dPt>
            <c:idx val="0"/>
            <c:bubble3D val="0"/>
            <c:spPr>
              <a:solidFill>
                <a:srgbClr val="6B5D7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958-43EB-A22D-0A9229507CCC}"/>
              </c:ext>
            </c:extLst>
          </c:dPt>
          <c:dPt>
            <c:idx val="1"/>
            <c:bubble3D val="0"/>
            <c:spPr>
              <a:solidFill>
                <a:srgbClr val="212A3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958-43EB-A22D-0A9229507CCC}"/>
              </c:ext>
            </c:extLst>
          </c:dPt>
          <c:cat>
            <c:strRef>
              <c:f>Hoja1!$A$2:$A$3</c:f>
              <c:strCache>
                <c:ptCount val="2"/>
                <c:pt idx="0">
                  <c:v>W</c:v>
                </c:pt>
                <c:pt idx="1">
                  <c:v>M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33</c:v>
                </c:pt>
                <c:pt idx="1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958-43EB-A22D-0A9229507C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751164468425941E-2"/>
          <c:y val="1.4350000000000005E-2"/>
          <c:w val="0.92519284570057592"/>
          <c:h val="0.98299142697214026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spPr>
            <a:solidFill>
              <a:srgbClr val="CFBEB6"/>
            </a:solidFill>
          </c:spPr>
          <c:dPt>
            <c:idx val="0"/>
            <c:bubble3D val="0"/>
            <c:spPr>
              <a:solidFill>
                <a:srgbClr val="6B5D7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C72-43F2-A147-C5BBEF5A8843}"/>
              </c:ext>
            </c:extLst>
          </c:dPt>
          <c:dPt>
            <c:idx val="1"/>
            <c:bubble3D val="0"/>
            <c:spPr>
              <a:solidFill>
                <a:srgbClr val="212A3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C72-43F2-A147-C5BBEF5A8843}"/>
              </c:ext>
            </c:extLst>
          </c:dPt>
          <c:dPt>
            <c:idx val="2"/>
            <c:bubble3D val="0"/>
            <c:spPr>
              <a:solidFill>
                <a:srgbClr val="CFBEB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C72-43F2-A147-C5BBEF5A8843}"/>
              </c:ext>
            </c:extLst>
          </c:dPt>
          <c:dPt>
            <c:idx val="3"/>
            <c:bubble3D val="0"/>
            <c:spPr>
              <a:solidFill>
                <a:srgbClr val="CFBEB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C72-43F2-A147-C5BBEF5A8843}"/>
              </c:ext>
            </c:extLst>
          </c:dPt>
          <c:cat>
            <c:strRef>
              <c:f>Hoja1!$A$2:$A$5</c:f>
              <c:strCache>
                <c:ptCount val="2"/>
                <c:pt idx="0">
                  <c:v>dones</c:v>
                </c:pt>
                <c:pt idx="1">
                  <c:v>homes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51</c:v>
                </c:pt>
                <c:pt idx="1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C72-43F2-A147-C5BBEF5A88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466447653003085"/>
          <c:h val="1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Attendance</c:v>
                </c:pt>
              </c:strCache>
            </c:strRef>
          </c:tx>
          <c:spPr>
            <a:solidFill>
              <a:srgbClr val="212A32"/>
            </a:solidFill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84ACB6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368-40CB-AB51-7C330F81B1D4}"/>
              </c:ext>
            </c:extLst>
          </c:dPt>
          <c:dPt>
            <c:idx val="1"/>
            <c:bubble3D val="0"/>
            <c:spPr>
              <a:solidFill>
                <a:srgbClr val="6B5D78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368-40CB-AB51-7C330F81B1D4}"/>
              </c:ext>
            </c:extLst>
          </c:dPt>
          <c:dPt>
            <c:idx val="2"/>
            <c:bubble3D val="0"/>
            <c:spPr>
              <a:solidFill>
                <a:srgbClr val="212A32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368-40CB-AB51-7C330F81B1D4}"/>
              </c:ext>
            </c:extLst>
          </c:dPt>
          <c:cat>
            <c:strRef>
              <c:f>Hoja1!$A$2:$A$4</c:f>
              <c:strCache>
                <c:ptCount val="3"/>
                <c:pt idx="1">
                  <c:v>Women</c:v>
                </c:pt>
                <c:pt idx="2">
                  <c:v>Men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1">
                  <c:v>30</c:v>
                </c:pt>
                <c:pt idx="2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368-40CB-AB51-7C330F81B1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751164468425941E-2"/>
          <c:y val="1.4350000000000005E-2"/>
          <c:w val="0.92519284570057592"/>
          <c:h val="0.98299142697214026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spPr>
            <a:solidFill>
              <a:srgbClr val="CFBEB6"/>
            </a:solidFill>
          </c:spPr>
          <c:dPt>
            <c:idx val="0"/>
            <c:bubble3D val="0"/>
            <c:spPr>
              <a:solidFill>
                <a:srgbClr val="6B5D7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7C9-4C70-BB36-28125CD3F133}"/>
              </c:ext>
            </c:extLst>
          </c:dPt>
          <c:dPt>
            <c:idx val="1"/>
            <c:bubble3D val="0"/>
            <c:spPr>
              <a:solidFill>
                <a:srgbClr val="212A3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7C9-4C70-BB36-28125CD3F133}"/>
              </c:ext>
            </c:extLst>
          </c:dPt>
          <c:dPt>
            <c:idx val="2"/>
            <c:bubble3D val="0"/>
            <c:spPr>
              <a:solidFill>
                <a:srgbClr val="CFBEB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7C9-4C70-BB36-28125CD3F133}"/>
              </c:ext>
            </c:extLst>
          </c:dPt>
          <c:dPt>
            <c:idx val="3"/>
            <c:bubble3D val="0"/>
            <c:spPr>
              <a:solidFill>
                <a:srgbClr val="CFBEB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7C9-4C70-BB36-28125CD3F133}"/>
              </c:ext>
            </c:extLst>
          </c:dPt>
          <c:cat>
            <c:strRef>
              <c:f>Hoja1!$A$2:$A$5</c:f>
              <c:strCache>
                <c:ptCount val="2"/>
                <c:pt idx="0">
                  <c:v>dones</c:v>
                </c:pt>
                <c:pt idx="1">
                  <c:v>homes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28</c:v>
                </c:pt>
                <c:pt idx="1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7C9-4C70-BB36-28125CD3F1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751164468425941E-2"/>
          <c:y val="1.4350000000000005E-2"/>
          <c:w val="0.92519284570057592"/>
          <c:h val="0.98299142697214026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spPr>
            <a:solidFill>
              <a:srgbClr val="CFBEB6"/>
            </a:solidFill>
          </c:spPr>
          <c:dPt>
            <c:idx val="0"/>
            <c:bubble3D val="0"/>
            <c:spPr>
              <a:solidFill>
                <a:srgbClr val="6B5D7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A2D-4B32-AAA1-F6A8890E7483}"/>
              </c:ext>
            </c:extLst>
          </c:dPt>
          <c:dPt>
            <c:idx val="1"/>
            <c:bubble3D val="0"/>
            <c:spPr>
              <a:solidFill>
                <a:srgbClr val="212A3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A2D-4B32-AAA1-F6A8890E7483}"/>
              </c:ext>
            </c:extLst>
          </c:dPt>
          <c:dPt>
            <c:idx val="2"/>
            <c:bubble3D val="0"/>
            <c:spPr>
              <a:solidFill>
                <a:srgbClr val="CFBEB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A2D-4B32-AAA1-F6A8890E7483}"/>
              </c:ext>
            </c:extLst>
          </c:dPt>
          <c:dPt>
            <c:idx val="3"/>
            <c:bubble3D val="0"/>
            <c:spPr>
              <a:solidFill>
                <a:srgbClr val="CFBEB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A2D-4B32-AAA1-F6A8890E7483}"/>
              </c:ext>
            </c:extLst>
          </c:dPt>
          <c:cat>
            <c:strRef>
              <c:f>Hoja1!$A$2:$A$5</c:f>
              <c:strCache>
                <c:ptCount val="2"/>
                <c:pt idx="0">
                  <c:v>dones</c:v>
                </c:pt>
                <c:pt idx="1">
                  <c:v>homes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33</c:v>
                </c:pt>
                <c:pt idx="1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A2D-4B32-AAA1-F6A8890E74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751164468425941E-2"/>
          <c:y val="1.4350000000000005E-2"/>
          <c:w val="0.92519284570057592"/>
          <c:h val="0.98299142697214026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spPr>
            <a:solidFill>
              <a:srgbClr val="CFBEB6"/>
            </a:solidFill>
          </c:spPr>
          <c:dPt>
            <c:idx val="0"/>
            <c:bubble3D val="0"/>
            <c:spPr>
              <a:solidFill>
                <a:srgbClr val="6B5D7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0F6-4048-82B0-74CE409C4B8A}"/>
              </c:ext>
            </c:extLst>
          </c:dPt>
          <c:dPt>
            <c:idx val="1"/>
            <c:bubble3D val="0"/>
            <c:spPr>
              <a:solidFill>
                <a:srgbClr val="212A3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0F6-4048-82B0-74CE409C4B8A}"/>
              </c:ext>
            </c:extLst>
          </c:dPt>
          <c:dPt>
            <c:idx val="2"/>
            <c:bubble3D val="0"/>
            <c:spPr>
              <a:solidFill>
                <a:srgbClr val="CFBEB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0F6-4048-82B0-74CE409C4B8A}"/>
              </c:ext>
            </c:extLst>
          </c:dPt>
          <c:dPt>
            <c:idx val="3"/>
            <c:bubble3D val="0"/>
            <c:spPr>
              <a:solidFill>
                <a:srgbClr val="CFBEB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0F6-4048-82B0-74CE409C4B8A}"/>
              </c:ext>
            </c:extLst>
          </c:dPt>
          <c:cat>
            <c:strRef>
              <c:f>Hoja1!$A$2:$A$5</c:f>
              <c:strCache>
                <c:ptCount val="2"/>
                <c:pt idx="0">
                  <c:v>dones</c:v>
                </c:pt>
                <c:pt idx="1">
                  <c:v>homes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27</c:v>
                </c:pt>
                <c:pt idx="1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0F6-4048-82B0-74CE409C4B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751164468425941E-2"/>
          <c:y val="1.4350000000000005E-2"/>
          <c:w val="0.92519284570057592"/>
          <c:h val="0.98299142697214026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spPr>
            <a:solidFill>
              <a:srgbClr val="CFBEB6"/>
            </a:solidFill>
          </c:spPr>
          <c:dPt>
            <c:idx val="0"/>
            <c:bubble3D val="0"/>
            <c:spPr>
              <a:solidFill>
                <a:srgbClr val="6B5D7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453-4B9C-B898-0EB8E484AE30}"/>
              </c:ext>
            </c:extLst>
          </c:dPt>
          <c:dPt>
            <c:idx val="1"/>
            <c:bubble3D val="0"/>
            <c:spPr>
              <a:solidFill>
                <a:srgbClr val="212A3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453-4B9C-B898-0EB8E484AE30}"/>
              </c:ext>
            </c:extLst>
          </c:dPt>
          <c:cat>
            <c:strRef>
              <c:f>Hoja1!$A$2:$A$3</c:f>
              <c:strCache>
                <c:ptCount val="2"/>
                <c:pt idx="0">
                  <c:v>dones</c:v>
                </c:pt>
                <c:pt idx="1">
                  <c:v>homes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63</c:v>
                </c:pt>
                <c:pt idx="1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453-4B9C-B898-0EB8E484AE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751164468425941E-2"/>
          <c:y val="1.4350000000000005E-2"/>
          <c:w val="0.92519284570057592"/>
          <c:h val="0.98299142697214026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spPr>
            <a:solidFill>
              <a:srgbClr val="CFBEB6"/>
            </a:solidFill>
          </c:spPr>
          <c:dPt>
            <c:idx val="0"/>
            <c:bubble3D val="0"/>
            <c:spPr>
              <a:solidFill>
                <a:srgbClr val="6B5D7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61A-4029-B9EC-FD51EF3CB72C}"/>
              </c:ext>
            </c:extLst>
          </c:dPt>
          <c:dPt>
            <c:idx val="1"/>
            <c:bubble3D val="0"/>
            <c:spPr>
              <a:solidFill>
                <a:srgbClr val="212A3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61A-4029-B9EC-FD51EF3CB72C}"/>
              </c:ext>
            </c:extLst>
          </c:dPt>
          <c:cat>
            <c:strRef>
              <c:f>Hoja1!$A$2:$A$3</c:f>
              <c:strCache>
                <c:ptCount val="2"/>
                <c:pt idx="0">
                  <c:v>dones</c:v>
                </c:pt>
                <c:pt idx="1">
                  <c:v>homes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61A-4029-B9EC-FD51EF3CB7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Women</c:v>
                </c:pt>
              </c:strCache>
            </c:strRef>
          </c:tx>
          <c:spPr>
            <a:solidFill>
              <a:srgbClr val="6B5D78"/>
            </a:solidFill>
            <a:ln>
              <a:solidFill>
                <a:srgbClr val="6B5D78"/>
              </a:solidFill>
            </a:ln>
            <a:effectLst/>
          </c:spPr>
          <c:invertIfNegative val="0"/>
          <c:errBars>
            <c:errBarType val="both"/>
            <c:errValType val="fixedVal"/>
            <c:noEndCap val="1"/>
            <c:val val="13"/>
            <c:spPr>
              <a:noFill/>
              <a:ln w="9525" cap="flat" cmpd="sng" algn="ctr">
                <a:solidFill>
                  <a:srgbClr val="6B5D78"/>
                </a:solidFill>
                <a:round/>
              </a:ln>
              <a:effectLst/>
            </c:spPr>
          </c:errBars>
          <c:cat>
            <c:strRef>
              <c:f>Hoja1!$A$2</c:f>
              <c:strCache>
                <c:ptCount val="1"/>
                <c:pt idx="0">
                  <c:v>Oral</c:v>
                </c:pt>
              </c:strCache>
            </c:strRef>
          </c:cat>
          <c:val>
            <c:numRef>
              <c:f>Hoja1!$B$2</c:f>
              <c:numCache>
                <c:formatCode>General</c:formatCode>
                <c:ptCount val="1"/>
                <c:pt idx="0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E2-4CC9-A9B2-4178F4F37185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Men</c:v>
                </c:pt>
              </c:strCache>
            </c:strRef>
          </c:tx>
          <c:spPr>
            <a:solidFill>
              <a:srgbClr val="212A32"/>
            </a:solidFill>
            <a:ln>
              <a:solidFill>
                <a:srgbClr val="212A32"/>
              </a:solidFill>
            </a:ln>
            <a:effectLst/>
          </c:spPr>
          <c:invertIfNegative val="0"/>
          <c:errBars>
            <c:errBarType val="both"/>
            <c:errValType val="fixedVal"/>
            <c:noEndCap val="1"/>
            <c:val val="13"/>
            <c:spPr>
              <a:noFill/>
              <a:ln w="12700" cap="flat" cmpd="sng" algn="ctr">
                <a:solidFill>
                  <a:srgbClr val="212A32"/>
                </a:solidFill>
                <a:round/>
              </a:ln>
              <a:effectLst/>
            </c:spPr>
          </c:errBars>
          <c:cat>
            <c:strRef>
              <c:f>Hoja1!$A$2</c:f>
              <c:strCache>
                <c:ptCount val="1"/>
                <c:pt idx="0">
                  <c:v>Oral</c:v>
                </c:pt>
              </c:strCache>
            </c:strRef>
          </c:cat>
          <c:val>
            <c:numRef>
              <c:f>Hoja1!$C$2</c:f>
              <c:numCache>
                <c:formatCode>General</c:formatCode>
                <c:ptCount val="1"/>
                <c:pt idx="0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DE2-4CC9-A9B2-4178F4F371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44471311"/>
        <c:axId val="1144480047"/>
      </c:barChart>
      <c:catAx>
        <c:axId val="11444713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212A3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s-ES"/>
          </a:p>
        </c:txPr>
        <c:crossAx val="1144480047"/>
        <c:crosses val="autoZero"/>
        <c:auto val="1"/>
        <c:lblAlgn val="ctr"/>
        <c:lblOffset val="100"/>
        <c:noMultiLvlLbl val="0"/>
      </c:catAx>
      <c:valAx>
        <c:axId val="1144480047"/>
        <c:scaling>
          <c:orientation val="minMax"/>
          <c:max val="8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s-ES"/>
          </a:p>
        </c:txPr>
        <c:crossAx val="1144471311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Montserrat" panose="00000500000000000000" pitchFamily="2" charset="0"/>
        </a:defRPr>
      </a:pPr>
      <a:endParaRPr lang="es-E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Women</c:v>
                </c:pt>
              </c:strCache>
            </c:strRef>
          </c:tx>
          <c:spPr>
            <a:solidFill>
              <a:srgbClr val="6B5D78"/>
            </a:solidFill>
            <a:ln>
              <a:noFill/>
            </a:ln>
            <a:effectLst/>
          </c:spPr>
          <c:invertIfNegative val="0"/>
          <c:errBars>
            <c:errBarType val="both"/>
            <c:errValType val="fixedVal"/>
            <c:noEndCap val="1"/>
            <c:val val="10"/>
            <c:spPr>
              <a:noFill/>
              <a:ln w="9525" cap="flat" cmpd="sng" algn="ctr">
                <a:solidFill>
                  <a:srgbClr val="6B5D78"/>
                </a:solidFill>
                <a:round/>
              </a:ln>
              <a:effectLst/>
            </c:spPr>
          </c:errBars>
          <c:cat>
            <c:strRef>
              <c:f>Hoja1!$A$3</c:f>
              <c:strCache>
                <c:ptCount val="1"/>
                <c:pt idx="0">
                  <c:v>Keynote</c:v>
                </c:pt>
              </c:strCache>
            </c:strRef>
          </c:cat>
          <c:val>
            <c:numRef>
              <c:f>Hoja1!$B$3</c:f>
              <c:numCache>
                <c:formatCode>General</c:formatCode>
                <c:ptCount val="1"/>
                <c:pt idx="0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CD-414F-AAAD-4D0B1540FAD8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Men</c:v>
                </c:pt>
              </c:strCache>
            </c:strRef>
          </c:tx>
          <c:spPr>
            <a:solidFill>
              <a:srgbClr val="212A32"/>
            </a:solidFill>
            <a:ln>
              <a:solidFill>
                <a:srgbClr val="212A32"/>
              </a:solidFill>
            </a:ln>
            <a:effectLst/>
          </c:spPr>
          <c:invertIfNegative val="0"/>
          <c:errBars>
            <c:errBarType val="both"/>
            <c:errValType val="fixedVal"/>
            <c:noEndCap val="1"/>
            <c:val val="22"/>
            <c:spPr>
              <a:noFill/>
              <a:ln w="12700" cap="flat" cmpd="sng" algn="ctr">
                <a:solidFill>
                  <a:srgbClr val="212A32"/>
                </a:solidFill>
                <a:round/>
              </a:ln>
              <a:effectLst/>
            </c:spPr>
          </c:errBars>
          <c:cat>
            <c:strRef>
              <c:f>Hoja1!$A$3</c:f>
              <c:strCache>
                <c:ptCount val="1"/>
                <c:pt idx="0">
                  <c:v>Keynote</c:v>
                </c:pt>
              </c:strCache>
            </c:strRef>
          </c:cat>
          <c:val>
            <c:numRef>
              <c:f>Hoja1!$C$3</c:f>
              <c:numCache>
                <c:formatCode>General</c:formatCode>
                <c:ptCount val="1"/>
                <c:pt idx="0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DCD-414F-AAAD-4D0B1540FA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44471311"/>
        <c:axId val="1144480047"/>
      </c:barChart>
      <c:catAx>
        <c:axId val="11444713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212A3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s-ES"/>
          </a:p>
        </c:txPr>
        <c:crossAx val="1144480047"/>
        <c:crosses val="autoZero"/>
        <c:auto val="1"/>
        <c:lblAlgn val="ctr"/>
        <c:lblOffset val="100"/>
        <c:noMultiLvlLbl val="0"/>
      </c:catAx>
      <c:valAx>
        <c:axId val="1144480047"/>
        <c:scaling>
          <c:orientation val="minMax"/>
          <c:max val="8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s-ES"/>
          </a:p>
        </c:txPr>
        <c:crossAx val="1144471311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Montserrat" panose="00000500000000000000" pitchFamily="2" charset="0"/>
        </a:defRPr>
      </a:pPr>
      <a:endParaRPr lang="es-E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Women</c:v>
                </c:pt>
              </c:strCache>
            </c:strRef>
          </c:tx>
          <c:spPr>
            <a:solidFill>
              <a:srgbClr val="6B5D78"/>
            </a:solidFill>
            <a:ln>
              <a:noFill/>
            </a:ln>
            <a:effectLst/>
          </c:spPr>
          <c:invertIfNegative val="0"/>
          <c:errBars>
            <c:errBarType val="both"/>
            <c:errValType val="fixedVal"/>
            <c:noEndCap val="1"/>
            <c:val val="88"/>
            <c:spPr>
              <a:noFill/>
              <a:ln w="9525" cap="flat" cmpd="sng" algn="ctr">
                <a:solidFill>
                  <a:srgbClr val="6B5D78"/>
                </a:solidFill>
                <a:round/>
              </a:ln>
              <a:effectLst/>
            </c:spPr>
          </c:errBars>
          <c:cat>
            <c:strRef>
              <c:f>Hoja1!$A$4</c:f>
              <c:strCache>
                <c:ptCount val="1"/>
                <c:pt idx="0">
                  <c:v>Plenary</c:v>
                </c:pt>
              </c:strCache>
            </c:strRef>
          </c:cat>
          <c:val>
            <c:numRef>
              <c:f>Hoja1!$B$4</c:f>
              <c:numCache>
                <c:formatCode>General</c:formatCode>
                <c:ptCount val="1"/>
                <c:pt idx="0">
                  <c:v>239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A0-4BA4-8B6E-5B046BF40AC2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Men</c:v>
                </c:pt>
              </c:strCache>
            </c:strRef>
          </c:tx>
          <c:spPr>
            <a:solidFill>
              <a:srgbClr val="212A32"/>
            </a:solidFill>
            <a:ln>
              <a:noFill/>
            </a:ln>
            <a:effectLst/>
          </c:spPr>
          <c:invertIfNegative val="0"/>
          <c:errBars>
            <c:errBarType val="both"/>
            <c:errValType val="fixedVal"/>
            <c:noEndCap val="1"/>
            <c:val val="88"/>
            <c:spPr>
              <a:noFill/>
              <a:ln w="12700" cap="flat" cmpd="sng" algn="ctr">
                <a:solidFill>
                  <a:srgbClr val="212A32"/>
                </a:solidFill>
                <a:round/>
              </a:ln>
              <a:effectLst/>
            </c:spPr>
          </c:errBars>
          <c:cat>
            <c:strRef>
              <c:f>Hoja1!$A$4</c:f>
              <c:strCache>
                <c:ptCount val="1"/>
                <c:pt idx="0">
                  <c:v>Plenary</c:v>
                </c:pt>
              </c:strCache>
            </c:strRef>
          </c:cat>
          <c:val>
            <c:numRef>
              <c:f>Hoja1!$C$4</c:f>
              <c:numCache>
                <c:formatCode>General</c:formatCode>
                <c:ptCount val="1"/>
                <c:pt idx="0">
                  <c:v>282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A0-4BA4-8B6E-5B046BF40A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44471311"/>
        <c:axId val="1144480047"/>
      </c:barChart>
      <c:catAx>
        <c:axId val="11444713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212A3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s-ES"/>
          </a:p>
        </c:txPr>
        <c:crossAx val="1144480047"/>
        <c:crosses val="autoZero"/>
        <c:auto val="1"/>
        <c:lblAlgn val="ctr"/>
        <c:lblOffset val="100"/>
        <c:noMultiLvlLbl val="0"/>
      </c:catAx>
      <c:valAx>
        <c:axId val="1144480047"/>
        <c:scaling>
          <c:orientation val="minMax"/>
          <c:max val="4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s-ES"/>
          </a:p>
        </c:txPr>
        <c:crossAx val="1144471311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Montserrat" panose="00000500000000000000" pitchFamily="2" charset="0"/>
        </a:defRPr>
      </a:pPr>
      <a:endParaRPr lang="es-E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Men</c:v>
                </c:pt>
              </c:strCache>
            </c:strRef>
          </c:tx>
          <c:spPr>
            <a:solidFill>
              <a:srgbClr val="212A32"/>
            </a:solidFill>
            <a:ln>
              <a:solidFill>
                <a:srgbClr val="212A32"/>
              </a:solidFill>
            </a:ln>
            <a:effectLst/>
          </c:spPr>
          <c:invertIfNegative val="0"/>
          <c:cat>
            <c:strRef>
              <c:f>Hoja1!$A$2:$A$5</c:f>
              <c:strCache>
                <c:ptCount val="4"/>
                <c:pt idx="0">
                  <c:v>Work-life balance</c:v>
                </c:pt>
                <c:pt idx="1">
                  <c:v>Conference</c:v>
                </c:pt>
                <c:pt idx="2">
                  <c:v>Social interaction</c:v>
                </c:pt>
                <c:pt idx="3">
                  <c:v>Intelectual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3.53</c:v>
                </c:pt>
                <c:pt idx="1">
                  <c:v>4.37</c:v>
                </c:pt>
                <c:pt idx="2">
                  <c:v>3.9</c:v>
                </c:pt>
                <c:pt idx="3">
                  <c:v>4.16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EA-43B3-ACD0-16B3FB29153E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Women</c:v>
                </c:pt>
              </c:strCache>
            </c:strRef>
          </c:tx>
          <c:spPr>
            <a:solidFill>
              <a:srgbClr val="6B5D78"/>
            </a:solidFill>
            <a:ln>
              <a:solidFill>
                <a:srgbClr val="6B5D78"/>
              </a:solidFill>
            </a:ln>
            <a:effectLst/>
          </c:spPr>
          <c:invertIfNegative val="0"/>
          <c:cat>
            <c:strRef>
              <c:f>Hoja1!$A$2:$A$5</c:f>
              <c:strCache>
                <c:ptCount val="4"/>
                <c:pt idx="0">
                  <c:v>Work-life balance</c:v>
                </c:pt>
                <c:pt idx="1">
                  <c:v>Conference</c:v>
                </c:pt>
                <c:pt idx="2">
                  <c:v>Social interaction</c:v>
                </c:pt>
                <c:pt idx="3">
                  <c:v>Intelectual</c:v>
                </c:pt>
              </c:strCache>
            </c:strRef>
          </c:cat>
          <c:val>
            <c:numRef>
              <c:f>Hoja1!$C$2:$C$5</c:f>
              <c:numCache>
                <c:formatCode>General</c:formatCode>
                <c:ptCount val="4"/>
                <c:pt idx="0">
                  <c:v>3.4</c:v>
                </c:pt>
                <c:pt idx="1">
                  <c:v>4.28</c:v>
                </c:pt>
                <c:pt idx="2">
                  <c:v>3.66</c:v>
                </c:pt>
                <c:pt idx="3">
                  <c:v>4.0599999999999996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5EA-43B3-ACD0-16B3FB2915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951154608"/>
        <c:axId val="-951149168"/>
      </c:barChart>
      <c:catAx>
        <c:axId val="-9511546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212A3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s-ES"/>
          </a:p>
        </c:txPr>
        <c:crossAx val="-951149168"/>
        <c:crosses val="autoZero"/>
        <c:auto val="0"/>
        <c:lblAlgn val="ctr"/>
        <c:lblOffset val="100"/>
        <c:noMultiLvlLbl val="0"/>
      </c:catAx>
      <c:valAx>
        <c:axId val="-951149168"/>
        <c:scaling>
          <c:orientation val="minMax"/>
          <c:max val="5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s-ES"/>
          </a:p>
        </c:txPr>
        <c:crossAx val="-95115460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751164468425941E-2"/>
          <c:y val="1.4350000000000005E-2"/>
          <c:w val="0.92519284570057592"/>
          <c:h val="0.98299142697214026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657694910452928"/>
          <c:y val="6.9481172370214256E-2"/>
          <c:w val="0.78093131314720976"/>
          <c:h val="0.861037655259571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W</c:v>
                </c:pt>
              </c:strCache>
            </c:strRef>
          </c:tx>
          <c:spPr>
            <a:solidFill>
              <a:srgbClr val="6B5D78"/>
            </a:solidFill>
            <a:ln>
              <a:noFill/>
            </a:ln>
            <a:effectLst>
              <a:softEdge rad="0"/>
            </a:effectLst>
          </c:spPr>
          <c:invertIfNegative val="0"/>
          <c:cat>
            <c:strRef>
              <c:f>Hoja1!$A$2</c:f>
              <c:strCache>
                <c:ptCount val="1"/>
                <c:pt idx="0">
                  <c:v>Questions</c:v>
                </c:pt>
              </c:strCache>
            </c:strRef>
          </c:cat>
          <c:val>
            <c:numRef>
              <c:f>Hoja1!$B$2</c:f>
              <c:numCache>
                <c:formatCode>General</c:formatCode>
                <c:ptCount val="1"/>
                <c:pt idx="0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76-4F88-B78A-ACE9563C7A71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M</c:v>
                </c:pt>
              </c:strCache>
            </c:strRef>
          </c:tx>
          <c:spPr>
            <a:solidFill>
              <a:srgbClr val="212A32"/>
            </a:solidFill>
            <a:ln>
              <a:noFill/>
            </a:ln>
            <a:effectLst/>
          </c:spPr>
          <c:invertIfNegative val="0"/>
          <c:cat>
            <c:strRef>
              <c:f>Hoja1!$A$2</c:f>
              <c:strCache>
                <c:ptCount val="1"/>
                <c:pt idx="0">
                  <c:v>Questions</c:v>
                </c:pt>
              </c:strCache>
            </c:strRef>
          </c:cat>
          <c:val>
            <c:numRef>
              <c:f>Hoja1!$C$2</c:f>
              <c:numCache>
                <c:formatCode>General</c:formatCode>
                <c:ptCount val="1"/>
                <c:pt idx="0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776-4F88-B78A-ACE9563C7A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951156784"/>
        <c:axId val="-951156240"/>
      </c:barChart>
      <c:catAx>
        <c:axId val="-9511567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951156240"/>
        <c:crosses val="autoZero"/>
        <c:auto val="1"/>
        <c:lblAlgn val="ctr"/>
        <c:lblOffset val="100"/>
        <c:noMultiLvlLbl val="0"/>
      </c:catAx>
      <c:valAx>
        <c:axId val="-951156240"/>
        <c:scaling>
          <c:orientation val="minMax"/>
          <c:max val="4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s-ES"/>
          </a:p>
        </c:txPr>
        <c:crossAx val="-951156784"/>
        <c:crosses val="autoZero"/>
        <c:crossBetween val="between"/>
        <c:majorUnit val="10"/>
      </c:valAx>
      <c:spPr>
        <a:noFill/>
        <a:ln>
          <a:noFill/>
        </a:ln>
        <a:effectLst>
          <a:softEdge rad="0"/>
        </a:effectLst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751164468425941E-2"/>
          <c:y val="1.4350000000000005E-2"/>
          <c:w val="0.92519284570057592"/>
          <c:h val="0.98299142697214026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spPr>
            <a:solidFill>
              <a:srgbClr val="CFBEB6"/>
            </a:solidFill>
          </c:spPr>
          <c:dPt>
            <c:idx val="0"/>
            <c:bubble3D val="0"/>
            <c:spPr>
              <a:solidFill>
                <a:srgbClr val="6B5D7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C72-43F2-A147-C5BBEF5A8843}"/>
              </c:ext>
            </c:extLst>
          </c:dPt>
          <c:dPt>
            <c:idx val="1"/>
            <c:bubble3D val="0"/>
            <c:spPr>
              <a:solidFill>
                <a:srgbClr val="212A3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C72-43F2-A147-C5BBEF5A8843}"/>
              </c:ext>
            </c:extLst>
          </c:dPt>
          <c:dPt>
            <c:idx val="2"/>
            <c:bubble3D val="0"/>
            <c:spPr>
              <a:solidFill>
                <a:srgbClr val="CFBEB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C72-43F2-A147-C5BBEF5A8843}"/>
              </c:ext>
            </c:extLst>
          </c:dPt>
          <c:dPt>
            <c:idx val="3"/>
            <c:bubble3D val="0"/>
            <c:spPr>
              <a:solidFill>
                <a:srgbClr val="CFBEB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C72-43F2-A147-C5BBEF5A8843}"/>
              </c:ext>
            </c:extLst>
          </c:dPt>
          <c:cat>
            <c:strRef>
              <c:f>Hoja1!$A$2:$A$5</c:f>
              <c:strCache>
                <c:ptCount val="2"/>
                <c:pt idx="0">
                  <c:v>dones</c:v>
                </c:pt>
                <c:pt idx="1">
                  <c:v>homes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51</c:v>
                </c:pt>
                <c:pt idx="1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C72-43F2-A147-C5BBEF5A88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751164468425941E-2"/>
          <c:y val="1.4350000000000005E-2"/>
          <c:w val="0.92519284570057592"/>
          <c:h val="0.98299142697214026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spPr>
            <a:solidFill>
              <a:srgbClr val="6B5D78"/>
            </a:solidFill>
          </c:spPr>
          <c:dPt>
            <c:idx val="0"/>
            <c:bubble3D val="0"/>
            <c:spPr>
              <a:solidFill>
                <a:srgbClr val="6B5D7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463-4475-A1DF-0B568A016204}"/>
              </c:ext>
            </c:extLst>
          </c:dPt>
          <c:dPt>
            <c:idx val="1"/>
            <c:bubble3D val="0"/>
            <c:spPr>
              <a:solidFill>
                <a:srgbClr val="212A3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7463-4475-A1DF-0B568A016204}"/>
              </c:ext>
            </c:extLst>
          </c:dPt>
          <c:dPt>
            <c:idx val="2"/>
            <c:bubble3D val="0"/>
            <c:spPr>
              <a:solidFill>
                <a:srgbClr val="6B5D7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187-4613-A18A-EA23DD4651E7}"/>
              </c:ext>
            </c:extLst>
          </c:dPt>
          <c:dPt>
            <c:idx val="3"/>
            <c:bubble3D val="0"/>
            <c:spPr>
              <a:solidFill>
                <a:srgbClr val="6B5D7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187-4613-A18A-EA23DD4651E7}"/>
              </c:ext>
            </c:extLst>
          </c:dPt>
          <c:cat>
            <c:strRef>
              <c:f>Hoja1!$A$2:$A$5</c:f>
              <c:strCache>
                <c:ptCount val="2"/>
                <c:pt idx="0">
                  <c:v>dones</c:v>
                </c:pt>
                <c:pt idx="1">
                  <c:v>homes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34</c:v>
                </c:pt>
                <c:pt idx="1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63-4475-A1DF-0B568A0162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751164468425941E-2"/>
          <c:y val="1.4350000000000005E-2"/>
          <c:w val="0.92519284570057592"/>
          <c:h val="0.98299142697214026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spPr>
            <a:solidFill>
              <a:srgbClr val="CFBEB6"/>
            </a:solidFill>
          </c:spPr>
          <c:dPt>
            <c:idx val="0"/>
            <c:bubble3D val="0"/>
            <c:spPr>
              <a:solidFill>
                <a:srgbClr val="6B5D7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C72-43F2-A147-C5BBEF5A8843}"/>
              </c:ext>
            </c:extLst>
          </c:dPt>
          <c:dPt>
            <c:idx val="1"/>
            <c:bubble3D val="0"/>
            <c:spPr>
              <a:solidFill>
                <a:srgbClr val="212A3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C72-43F2-A147-C5BBEF5A8843}"/>
              </c:ext>
            </c:extLst>
          </c:dPt>
          <c:dPt>
            <c:idx val="2"/>
            <c:bubble3D val="0"/>
            <c:spPr>
              <a:solidFill>
                <a:srgbClr val="CFBEB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C72-43F2-A147-C5BBEF5A8843}"/>
              </c:ext>
            </c:extLst>
          </c:dPt>
          <c:dPt>
            <c:idx val="3"/>
            <c:bubble3D val="0"/>
            <c:spPr>
              <a:solidFill>
                <a:srgbClr val="CFBEB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C72-43F2-A147-C5BBEF5A8843}"/>
              </c:ext>
            </c:extLst>
          </c:dPt>
          <c:cat>
            <c:strRef>
              <c:f>Hoja1!$A$2:$A$5</c:f>
              <c:strCache>
                <c:ptCount val="2"/>
                <c:pt idx="0">
                  <c:v>dones</c:v>
                </c:pt>
                <c:pt idx="1">
                  <c:v>homes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51</c:v>
                </c:pt>
                <c:pt idx="1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C72-43F2-A147-C5BBEF5A88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751164468425941E-2"/>
          <c:y val="1.4350000000000005E-2"/>
          <c:w val="0.92519284570057592"/>
          <c:h val="0.98299142697214026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spPr>
            <a:solidFill>
              <a:srgbClr val="6B5D78"/>
            </a:solidFill>
          </c:spPr>
          <c:dPt>
            <c:idx val="0"/>
            <c:bubble3D val="0"/>
            <c:spPr>
              <a:solidFill>
                <a:srgbClr val="6B5D7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EFC-45DE-8C5F-70D2112A8AB7}"/>
              </c:ext>
            </c:extLst>
          </c:dPt>
          <c:dPt>
            <c:idx val="1"/>
            <c:bubble3D val="0"/>
            <c:spPr>
              <a:solidFill>
                <a:srgbClr val="212A3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EFC-45DE-8C5F-70D2112A8AB7}"/>
              </c:ext>
            </c:extLst>
          </c:dPt>
          <c:dPt>
            <c:idx val="2"/>
            <c:bubble3D val="0"/>
            <c:spPr>
              <a:solidFill>
                <a:srgbClr val="6B5D7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EFC-45DE-8C5F-70D2112A8AB7}"/>
              </c:ext>
            </c:extLst>
          </c:dPt>
          <c:dPt>
            <c:idx val="3"/>
            <c:bubble3D val="0"/>
            <c:spPr>
              <a:solidFill>
                <a:srgbClr val="6B5D7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EFC-45DE-8C5F-70D2112A8AB7}"/>
              </c:ext>
            </c:extLst>
          </c:dPt>
          <c:cat>
            <c:strRef>
              <c:f>Hoja1!$A$2:$A$5</c:f>
              <c:strCache>
                <c:ptCount val="2"/>
                <c:pt idx="0">
                  <c:v>dones</c:v>
                </c:pt>
                <c:pt idx="1">
                  <c:v>homes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40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EFC-45DE-8C5F-70D2112A8A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751164468425941E-2"/>
          <c:y val="1.4350000000000005E-2"/>
          <c:w val="0.92519284570057592"/>
          <c:h val="0.98299142697214026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spPr>
            <a:solidFill>
              <a:srgbClr val="6B5D78"/>
            </a:solidFill>
          </c:spPr>
          <c:dPt>
            <c:idx val="0"/>
            <c:bubble3D val="0"/>
            <c:spPr>
              <a:solidFill>
                <a:srgbClr val="6B5D7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463-4475-A1DF-0B568A016204}"/>
              </c:ext>
            </c:extLst>
          </c:dPt>
          <c:dPt>
            <c:idx val="1"/>
            <c:bubble3D val="0"/>
            <c:spPr>
              <a:solidFill>
                <a:srgbClr val="212A3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7463-4475-A1DF-0B568A016204}"/>
              </c:ext>
            </c:extLst>
          </c:dPt>
          <c:dPt>
            <c:idx val="2"/>
            <c:bubble3D val="0"/>
            <c:spPr>
              <a:solidFill>
                <a:srgbClr val="6B5D7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51D-46B0-AF60-BD8C29C3EE04}"/>
              </c:ext>
            </c:extLst>
          </c:dPt>
          <c:dPt>
            <c:idx val="3"/>
            <c:bubble3D val="0"/>
            <c:spPr>
              <a:solidFill>
                <a:srgbClr val="6B5D7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51D-46B0-AF60-BD8C29C3EE04}"/>
              </c:ext>
            </c:extLst>
          </c:dPt>
          <c:cat>
            <c:strRef>
              <c:f>Hoja1!$A$2:$A$5</c:f>
              <c:strCache>
                <c:ptCount val="2"/>
                <c:pt idx="0">
                  <c:v>dones</c:v>
                </c:pt>
                <c:pt idx="1">
                  <c:v>homes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34</c:v>
                </c:pt>
                <c:pt idx="1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63-4475-A1DF-0B568A0162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751164468425941E-2"/>
          <c:y val="1.4350000000000005E-2"/>
          <c:w val="0.92519284570057592"/>
          <c:h val="0.98299142697214026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spPr>
            <a:solidFill>
              <a:srgbClr val="6B5D78"/>
            </a:solidFill>
          </c:spPr>
          <c:dPt>
            <c:idx val="0"/>
            <c:bubble3D val="0"/>
            <c:spPr>
              <a:solidFill>
                <a:srgbClr val="6B5D7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1CB-4BD7-9816-D3CEEC84BF37}"/>
              </c:ext>
            </c:extLst>
          </c:dPt>
          <c:dPt>
            <c:idx val="1"/>
            <c:bubble3D val="0"/>
            <c:spPr>
              <a:solidFill>
                <a:srgbClr val="212A3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1CB-4BD7-9816-D3CEEC84BF37}"/>
              </c:ext>
            </c:extLst>
          </c:dPt>
          <c:dPt>
            <c:idx val="2"/>
            <c:bubble3D val="0"/>
            <c:spPr>
              <a:solidFill>
                <a:srgbClr val="6B5D7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1CB-4BD7-9816-D3CEEC84BF37}"/>
              </c:ext>
            </c:extLst>
          </c:dPt>
          <c:dPt>
            <c:idx val="3"/>
            <c:bubble3D val="0"/>
            <c:spPr>
              <a:solidFill>
                <a:srgbClr val="6B5D7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1CB-4BD7-9816-D3CEEC84BF37}"/>
              </c:ext>
            </c:extLst>
          </c:dPt>
          <c:cat>
            <c:strRef>
              <c:f>Hoja1!$A$2:$A$5</c:f>
              <c:strCache>
                <c:ptCount val="2"/>
                <c:pt idx="0">
                  <c:v>dones</c:v>
                </c:pt>
                <c:pt idx="1">
                  <c:v>homes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30</c:v>
                </c:pt>
                <c:pt idx="1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1CB-4BD7-9816-D3CEEC84BF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5362B1-3E76-44D5-93EF-23E8393D6F3C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86A17E-D9A9-49D0-881F-B511C996A99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114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6A17E-D9A9-49D0-881F-B511C996A99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806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Among a list of strategies that can be performed to reduce gender inequality at future research conferences, five of them were considered important by &gt;60% of respondents: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6A17E-D9A9-49D0-881F-B511C996A99A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972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Among a list of strategies that can be performed to reduce gender inequality at future research conferences, five of them were considered important by &gt;60% of respondents: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6A17E-D9A9-49D0-881F-B511C996A99A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7026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Among a list of strategies that can be performed to reduce gender inequality at future research conferences, five of them were considered important by &gt;60% of respondents: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6A17E-D9A9-49D0-881F-B511C996A99A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5282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Among a list of strategies that can be performed to reduce gender inequality at future research conferences, five of them were considered important by &gt;60% of respondents: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6A17E-D9A9-49D0-881F-B511C996A99A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676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6A17E-D9A9-49D0-881F-B511C996A99A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3596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6A17E-D9A9-49D0-881F-B511C996A99A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6148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6A17E-D9A9-49D0-881F-B511C996A99A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25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68005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71667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6A17E-D9A9-49D0-881F-B511C996A99A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083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6A17E-D9A9-49D0-881F-B511C996A99A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748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Among a list of strategies that can be performed to reduce gender inequality at future research conferences, five of them were considered important by &gt;60% of respondents: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6A17E-D9A9-49D0-881F-B511C996A99A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483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6A17E-D9A9-49D0-881F-B511C996A99A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570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Among a list of strategies that can be performed to reduce gender inequality at future research conferences, five of them were considered important by &gt;60% of respondents: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6A17E-D9A9-49D0-881F-B511C996A99A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583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Among a list of strategies that can be performed to reduce gender inequality at future research conferences, five of them were considered important by &gt;60% of respondents: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6A17E-D9A9-49D0-881F-B511C996A99A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163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22452-7625-4164-B2C0-48EF450D0FC5}" type="datetimeFigureOut">
              <a:rPr lang="ca-ES" smtClean="0"/>
              <a:t>31/3/2022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8A5C-DFE8-4003-8E63-0142F46AA6BA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84514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22452-7625-4164-B2C0-48EF450D0FC5}" type="datetimeFigureOut">
              <a:rPr lang="ca-ES" smtClean="0"/>
              <a:t>31/3/2022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8A5C-DFE8-4003-8E63-0142F46AA6BA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75303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22452-7625-4164-B2C0-48EF450D0FC5}" type="datetimeFigureOut">
              <a:rPr lang="ca-ES" smtClean="0"/>
              <a:t>31/3/2022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8A5C-DFE8-4003-8E63-0142F46AA6BA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81406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22452-7625-4164-B2C0-48EF450D0FC5}" type="datetimeFigureOut">
              <a:rPr lang="ca-ES" smtClean="0"/>
              <a:t>31/3/2022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8A5C-DFE8-4003-8E63-0142F46AA6BA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78135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22452-7625-4164-B2C0-48EF450D0FC5}" type="datetimeFigureOut">
              <a:rPr lang="ca-ES" smtClean="0"/>
              <a:t>31/3/2022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8A5C-DFE8-4003-8E63-0142F46AA6BA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54409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22452-7625-4164-B2C0-48EF450D0FC5}" type="datetimeFigureOut">
              <a:rPr lang="ca-ES" smtClean="0"/>
              <a:t>31/3/2022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8A5C-DFE8-4003-8E63-0142F46AA6BA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91425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22452-7625-4164-B2C0-48EF450D0FC5}" type="datetimeFigureOut">
              <a:rPr lang="ca-ES" smtClean="0"/>
              <a:t>31/3/2022</a:t>
            </a:fld>
            <a:endParaRPr lang="ca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8A5C-DFE8-4003-8E63-0142F46AA6BA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46204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22452-7625-4164-B2C0-48EF450D0FC5}" type="datetimeFigureOut">
              <a:rPr lang="ca-ES" smtClean="0"/>
              <a:t>31/3/2022</a:t>
            </a:fld>
            <a:endParaRPr lang="ca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8A5C-DFE8-4003-8E63-0142F46AA6BA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54241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22452-7625-4164-B2C0-48EF450D0FC5}" type="datetimeFigureOut">
              <a:rPr lang="ca-ES" smtClean="0"/>
              <a:t>31/3/2022</a:t>
            </a:fld>
            <a:endParaRPr lang="ca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8A5C-DFE8-4003-8E63-0142F46AA6BA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46320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22452-7625-4164-B2C0-48EF450D0FC5}" type="datetimeFigureOut">
              <a:rPr lang="ca-ES" smtClean="0"/>
              <a:t>31/3/2022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8A5C-DFE8-4003-8E63-0142F46AA6BA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18343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22452-7625-4164-B2C0-48EF450D0FC5}" type="datetimeFigureOut">
              <a:rPr lang="ca-ES" smtClean="0"/>
              <a:t>31/3/2022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D8A5C-DFE8-4003-8E63-0142F46AA6BA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1431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22452-7625-4164-B2C0-48EF450D0FC5}" type="datetimeFigureOut">
              <a:rPr lang="ca-ES" smtClean="0"/>
              <a:t>31/3/2022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D8A5C-DFE8-4003-8E63-0142F46AA6BA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3290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2.xml"/><Relationship Id="rId4" Type="http://schemas.openxmlformats.org/officeDocument/2006/relationships/chart" Target="../charts/chart21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5.xml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8.xml"/><Relationship Id="rId4" Type="http://schemas.openxmlformats.org/officeDocument/2006/relationships/chart" Target="../charts/chart2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16660"/>
            <a:ext cx="7533175" cy="20759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309828" y="-12359"/>
            <a:ext cx="7227794" cy="14871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4400" b="1" cap="all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The (in)visibility</a:t>
            </a:r>
            <a:br>
              <a:rPr lang="en-US" sz="4400" b="1" cap="all" dirty="0" smtClean="0">
                <a:solidFill>
                  <a:srgbClr val="212A32"/>
                </a:solidFill>
                <a:latin typeface="Montserrat" panose="00000500000000000000" pitchFamily="2" charset="0"/>
              </a:rPr>
            </a:br>
            <a:r>
              <a:rPr lang="en-US" sz="3200" b="1" cap="all" dirty="0" smtClean="0">
                <a:solidFill>
                  <a:srgbClr val="6B5D78"/>
                </a:solidFill>
                <a:latin typeface="Montserrat" panose="00000500000000000000" pitchFamily="2" charset="0"/>
              </a:rPr>
              <a:t>of women in science</a:t>
            </a:r>
            <a:endParaRPr lang="en-US" sz="1600" b="1" cap="all" dirty="0">
              <a:solidFill>
                <a:srgbClr val="6B5D78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 rot="16200000">
            <a:off x="-771987" y="5571624"/>
            <a:ext cx="20778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aleway" pitchFamily="2" charset="0"/>
              </a:rPr>
              <a:t>©Graciela Gil-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Raleway" pitchFamily="2" charset="0"/>
              </a:rPr>
              <a:t>Romera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  <a:latin typeface="Raleway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073647" y="5226777"/>
            <a:ext cx="195117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b="1" dirty="0" smtClean="0">
                <a:solidFill>
                  <a:srgbClr val="212A32"/>
                </a:solidFill>
                <a:latin typeface="Raleway" pitchFamily="2" charset="0"/>
              </a:rPr>
              <a:t>Anna Lupon</a:t>
            </a:r>
            <a:r>
              <a:rPr lang="en-US" sz="2400" dirty="0" smtClean="0">
                <a:solidFill>
                  <a:srgbClr val="212A32"/>
                </a:solidFill>
                <a:latin typeface="Raleway" pitchFamily="2" charset="0"/>
              </a:rPr>
              <a:t/>
            </a:r>
            <a:br>
              <a:rPr lang="en-US" sz="2400" dirty="0" smtClean="0">
                <a:solidFill>
                  <a:srgbClr val="212A32"/>
                </a:solidFill>
                <a:latin typeface="Raleway" pitchFamily="2" charset="0"/>
              </a:rPr>
            </a:br>
            <a:r>
              <a:rPr lang="en-US" sz="2400" dirty="0" smtClean="0">
                <a:solidFill>
                  <a:srgbClr val="212A32"/>
                </a:solidFill>
                <a:latin typeface="Raleway" pitchFamily="2" charset="0"/>
              </a:rPr>
              <a:t>CEAB-CSIC,</a:t>
            </a:r>
            <a:br>
              <a:rPr lang="en-US" sz="2400" dirty="0" smtClean="0">
                <a:solidFill>
                  <a:srgbClr val="212A32"/>
                </a:solidFill>
                <a:latin typeface="Raleway" pitchFamily="2" charset="0"/>
              </a:rPr>
            </a:br>
            <a:r>
              <a:rPr lang="en-US" sz="2400" dirty="0" smtClean="0">
                <a:solidFill>
                  <a:srgbClr val="212A32"/>
                </a:solidFill>
                <a:latin typeface="Raleway" pitchFamily="2" charset="0"/>
              </a:rPr>
              <a:t>Gender AIL</a:t>
            </a:r>
            <a:endParaRPr lang="en-US" sz="2400" dirty="0">
              <a:solidFill>
                <a:srgbClr val="212A32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16" y="2396835"/>
            <a:ext cx="8997384" cy="446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116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039"/>
    </mc:Choice>
    <mc:Fallback>
      <p:transition spd="slow" advTm="4203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 txBox="1">
            <a:spLocks/>
          </p:cNvSpPr>
          <p:nvPr/>
        </p:nvSpPr>
        <p:spPr>
          <a:xfrm>
            <a:off x="367493" y="232031"/>
            <a:ext cx="8894619" cy="7021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THE LEAKY PIPELINE</a:t>
            </a:r>
            <a:endParaRPr lang="ca-ES" sz="3600" cap="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</p:txBody>
      </p:sp>
      <p:graphicFrame>
        <p:nvGraphicFramePr>
          <p:cNvPr id="5" name="Gráfico 4"/>
          <p:cNvGraphicFramePr/>
          <p:nvPr/>
        </p:nvGraphicFramePr>
        <p:xfrm>
          <a:off x="171450" y="1314451"/>
          <a:ext cx="11459549" cy="5100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1" name="Imagen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2842" y="127737"/>
            <a:ext cx="2170123" cy="1315301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4111606" y="1314451"/>
            <a:ext cx="4320000" cy="4320000"/>
          </a:xfrm>
          <a:prstGeom prst="ellipse">
            <a:avLst/>
          </a:prstGeom>
          <a:solidFill>
            <a:srgbClr val="84ACB6"/>
          </a:solidFill>
          <a:ln>
            <a:solidFill>
              <a:srgbClr val="84A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/>
          </a:p>
        </p:txBody>
      </p:sp>
      <p:sp>
        <p:nvSpPr>
          <p:cNvPr id="7" name="Google Shape;424;p32"/>
          <p:cNvSpPr txBox="1">
            <a:spLocks/>
          </p:cNvSpPr>
          <p:nvPr/>
        </p:nvSpPr>
        <p:spPr>
          <a:xfrm>
            <a:off x="4111606" y="1828799"/>
            <a:ext cx="4319999" cy="3128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303B"/>
              </a:buClr>
              <a:buSzPts val="3000"/>
              <a:buFont typeface="Source Sans Pro"/>
              <a:buNone/>
              <a:defRPr sz="18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342900" marR="0" lvl="1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5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685800" marR="0" lvl="2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35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028700" marR="0" lvl="3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371600" marR="0" lvl="4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714500" marR="0" lvl="5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057400" marR="0" lvl="6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400300" marR="0" lvl="7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743200" marR="0" lvl="8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000" dirty="0" smtClean="0">
                <a:solidFill>
                  <a:schemeClr val="bg1"/>
                </a:solidFill>
                <a:latin typeface="Montserrat SemiBold" panose="00000700000000000000" pitchFamily="2" charset="0"/>
                <a:ea typeface="Microsoft YaHei UI" panose="020B0503020204020204" pitchFamily="34" charset="-122"/>
              </a:rPr>
              <a:t>#FUNFACT:</a:t>
            </a:r>
          </a:p>
          <a:p>
            <a:pPr>
              <a:lnSpc>
                <a:spcPct val="100000"/>
              </a:lnSpc>
            </a:pPr>
            <a:r>
              <a:rPr lang="en-US" sz="6600" dirty="0" smtClean="0">
                <a:solidFill>
                  <a:schemeClr val="bg1"/>
                </a:solidFill>
                <a:latin typeface="Montserrat SemiBold" panose="00000700000000000000" pitchFamily="2" charset="0"/>
                <a:ea typeface="Microsoft YaHei UI" panose="020B0503020204020204" pitchFamily="34" charset="-122"/>
              </a:rPr>
              <a:t>50</a:t>
            </a:r>
            <a:r>
              <a:rPr lang="en-US" sz="3600" dirty="0" smtClean="0">
                <a:solidFill>
                  <a:schemeClr val="bg1"/>
                </a:solidFill>
                <a:latin typeface="Montserrat SemiBold" panose="00000700000000000000" pitchFamily="2" charset="0"/>
                <a:ea typeface="Microsoft YaHei UI" panose="020B0503020204020204" pitchFamily="34" charset="-122"/>
              </a:rPr>
              <a:t>%</a:t>
            </a:r>
            <a:br>
              <a:rPr lang="en-US" sz="3600" dirty="0" smtClean="0">
                <a:solidFill>
                  <a:schemeClr val="bg1"/>
                </a:solidFill>
                <a:latin typeface="Montserrat SemiBold" panose="00000700000000000000" pitchFamily="2" charset="0"/>
                <a:ea typeface="Microsoft YaHei UI" panose="020B0503020204020204" pitchFamily="34" charset="-122"/>
              </a:rPr>
            </a:br>
            <a:r>
              <a:rPr lang="en-US" sz="3600" dirty="0" smtClean="0">
                <a:solidFill>
                  <a:schemeClr val="bg1"/>
                </a:solidFill>
                <a:latin typeface="Montserrat SemiBold" panose="00000700000000000000" pitchFamily="2" charset="0"/>
                <a:ea typeface="Microsoft YaHei UI" panose="020B0503020204020204" pitchFamily="34" charset="-122"/>
              </a:rPr>
              <a:t>WOMEN </a:t>
            </a:r>
            <a:r>
              <a:rPr lang="en-US" sz="3200" dirty="0" smtClean="0">
                <a:solidFill>
                  <a:schemeClr val="bg1"/>
                </a:solidFill>
                <a:latin typeface="Montserrat SemiBold" panose="00000700000000000000" pitchFamily="2" charset="0"/>
                <a:ea typeface="Microsoft YaHei UI" panose="020B0503020204020204" pitchFamily="34" charset="-122"/>
              </a:rPr>
              <a:t>“DROP”</a:t>
            </a:r>
            <a:br>
              <a:rPr lang="en-US" sz="3200" dirty="0" smtClean="0">
                <a:solidFill>
                  <a:schemeClr val="bg1"/>
                </a:solidFill>
                <a:latin typeface="Montserrat SemiBold" panose="00000700000000000000" pitchFamily="2" charset="0"/>
                <a:ea typeface="Microsoft YaHei UI" panose="020B0503020204020204" pitchFamily="34" charset="-122"/>
              </a:rPr>
            </a:br>
            <a:r>
              <a:rPr lang="en-US" sz="3200" dirty="0" smtClean="0">
                <a:solidFill>
                  <a:schemeClr val="bg1"/>
                </a:solidFill>
                <a:latin typeface="Montserrat SemiBold" panose="00000700000000000000" pitchFamily="2" charset="0"/>
                <a:ea typeface="Microsoft YaHei UI" panose="020B0503020204020204" pitchFamily="34" charset="-122"/>
              </a:rPr>
              <a:t>ACADEMIA</a:t>
            </a:r>
            <a:endParaRPr lang="en-US" sz="3200" dirty="0">
              <a:solidFill>
                <a:schemeClr val="bg1"/>
              </a:solidFill>
              <a:latin typeface="Montserrat SemiBold" panose="00000700000000000000" pitchFamily="2" charset="0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10429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75"/>
    </mc:Choice>
    <mc:Fallback>
      <p:transition spd="slow" advTm="24575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 txBox="1">
            <a:spLocks/>
          </p:cNvSpPr>
          <p:nvPr/>
        </p:nvSpPr>
        <p:spPr>
          <a:xfrm>
            <a:off x="367493" y="232031"/>
            <a:ext cx="8894619" cy="7021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THE HOSTILE OBSTACLE COURSE</a:t>
            </a:r>
            <a:endParaRPr lang="ca-ES" sz="3600" cap="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3829" y="1319733"/>
            <a:ext cx="4705422" cy="520000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9427256" y="6066931"/>
            <a:ext cx="25651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1600" dirty="0">
                <a:solidFill>
                  <a:srgbClr val="212A32"/>
                </a:solidFill>
                <a:latin typeface="Montserrat" panose="00000500000000000000" pitchFamily="2" charset="0"/>
              </a:rPr>
              <a:t>Asmeret </a:t>
            </a:r>
            <a:r>
              <a:rPr lang="fr-FR" sz="16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A. Berhe </a:t>
            </a:r>
            <a:r>
              <a:rPr lang="fr-FR" sz="1600" dirty="0">
                <a:solidFill>
                  <a:srgbClr val="212A32"/>
                </a:solidFill>
                <a:latin typeface="Montserrat" panose="00000500000000000000" pitchFamily="2" charset="0"/>
              </a:rPr>
              <a:t>et </a:t>
            </a:r>
            <a:r>
              <a:rPr lang="fr-FR" sz="16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al.,</a:t>
            </a:r>
            <a:br>
              <a:rPr lang="fr-FR" sz="1600" dirty="0" smtClean="0">
                <a:solidFill>
                  <a:srgbClr val="212A32"/>
                </a:solidFill>
                <a:latin typeface="Montserrat" panose="00000500000000000000" pitchFamily="2" charset="0"/>
              </a:rPr>
            </a:br>
            <a:r>
              <a:rPr lang="fr-FR" sz="16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 Nat. Geosci., 2022</a:t>
            </a:r>
            <a:endParaRPr lang="en-US" sz="1600" dirty="0">
              <a:solidFill>
                <a:srgbClr val="212A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190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726"/>
    </mc:Choice>
    <mc:Fallback>
      <p:transition spd="slow" advTm="52726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6528495" y="2381794"/>
            <a:ext cx="3645055" cy="7729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s-ES" sz="2400" u="sng" dirty="0">
                <a:solidFill>
                  <a:srgbClr val="212A32"/>
                </a:solidFill>
                <a:latin typeface="Raleway Medium" pitchFamily="2" charset="0"/>
                <a:ea typeface="Microsoft JhengHei Light" panose="020B0304030504040204" pitchFamily="34" charset="-120"/>
              </a:rPr>
              <a:t>% </a:t>
            </a:r>
            <a:r>
              <a:rPr lang="es-ES" sz="2400" u="sng" dirty="0" err="1" smtClean="0">
                <a:solidFill>
                  <a:srgbClr val="212A32"/>
                </a:solidFill>
                <a:latin typeface="Raleway Medium" pitchFamily="2" charset="0"/>
                <a:ea typeface="Microsoft JhengHei Light" panose="020B0304030504040204" pitchFamily="34" charset="-120"/>
              </a:rPr>
              <a:t>men</a:t>
            </a:r>
            <a:r>
              <a:rPr lang="es-ES" sz="2400" u="sng" dirty="0">
                <a:solidFill>
                  <a:srgbClr val="212A32"/>
                </a:solidFill>
                <a:latin typeface="Raleway Medium" pitchFamily="2" charset="0"/>
                <a:ea typeface="Microsoft JhengHei Light" panose="020B0304030504040204" pitchFamily="34" charset="-120"/>
              </a:rPr>
              <a:t> </a:t>
            </a:r>
            <a:r>
              <a:rPr lang="es-ES" sz="2400" u="sng" dirty="0" err="1" smtClean="0">
                <a:solidFill>
                  <a:srgbClr val="212A32"/>
                </a:solidFill>
                <a:latin typeface="Raleway Medium" pitchFamily="2" charset="0"/>
                <a:ea typeface="Microsoft JhengHei Light" panose="020B0304030504040204" pitchFamily="34" charset="-120"/>
              </a:rPr>
              <a:t>highest</a:t>
            </a:r>
            <a:r>
              <a:rPr lang="es-ES" sz="2400" u="sng" dirty="0" smtClean="0">
                <a:solidFill>
                  <a:srgbClr val="212A32"/>
                </a:solidFill>
                <a:latin typeface="Raleway Medium" pitchFamily="2" charset="0"/>
                <a:ea typeface="Microsoft JhengHei Light" panose="020B0304030504040204" pitchFamily="34" charset="-120"/>
              </a:rPr>
              <a:t> </a:t>
            </a:r>
            <a:r>
              <a:rPr lang="es-ES" sz="2400" u="sng" dirty="0" err="1" smtClean="0">
                <a:solidFill>
                  <a:srgbClr val="212A32"/>
                </a:solidFill>
                <a:latin typeface="Raleway Medium" pitchFamily="2" charset="0"/>
                <a:ea typeface="Microsoft JhengHei Light" panose="020B0304030504040204" pitchFamily="34" charset="-120"/>
              </a:rPr>
              <a:t>level</a:t>
            </a:r>
            <a:r>
              <a:rPr lang="es-ES" sz="2400" u="sng" dirty="0" smtClean="0">
                <a:solidFill>
                  <a:srgbClr val="212A32"/>
                </a:solidFill>
                <a:latin typeface="Raleway Medium" pitchFamily="2" charset="0"/>
                <a:ea typeface="Microsoft JhengHei Light" panose="020B0304030504040204" pitchFamily="34" charset="-120"/>
              </a:rPr>
              <a:t/>
            </a:r>
            <a:br>
              <a:rPr lang="es-ES" sz="2400" u="sng" dirty="0" smtClean="0">
                <a:solidFill>
                  <a:srgbClr val="212A32"/>
                </a:solidFill>
                <a:latin typeface="Raleway Medium" pitchFamily="2" charset="0"/>
                <a:ea typeface="Microsoft JhengHei Light" panose="020B0304030504040204" pitchFamily="34" charset="-120"/>
              </a:rPr>
            </a:br>
            <a:r>
              <a:rPr lang="es-ES" sz="2400" dirty="0" smtClean="0">
                <a:solidFill>
                  <a:srgbClr val="212A32"/>
                </a:solidFill>
                <a:latin typeface="Raleway Medium" pitchFamily="2" charset="0"/>
                <a:ea typeface="Microsoft JhengHei Light" panose="020B0304030504040204" pitchFamily="34" charset="-120"/>
              </a:rPr>
              <a:t>% </a:t>
            </a:r>
            <a:r>
              <a:rPr lang="es-ES" sz="2400" dirty="0" err="1" smtClean="0">
                <a:solidFill>
                  <a:srgbClr val="212A32"/>
                </a:solidFill>
                <a:latin typeface="Raleway Medium" pitchFamily="2" charset="0"/>
                <a:ea typeface="Microsoft JhengHei Light" panose="020B0304030504040204" pitchFamily="34" charset="-120"/>
              </a:rPr>
              <a:t>men</a:t>
            </a:r>
            <a:r>
              <a:rPr lang="es-ES" sz="2400" dirty="0" smtClean="0">
                <a:solidFill>
                  <a:srgbClr val="212A32"/>
                </a:solidFill>
                <a:latin typeface="Raleway Medium" pitchFamily="2" charset="0"/>
                <a:ea typeface="Microsoft JhengHei Light" panose="020B0304030504040204" pitchFamily="34" charset="-120"/>
              </a:rPr>
              <a:t> </a:t>
            </a:r>
            <a:r>
              <a:rPr lang="es-ES" sz="2400" dirty="0" err="1" smtClean="0">
                <a:solidFill>
                  <a:srgbClr val="212A32"/>
                </a:solidFill>
                <a:latin typeface="Raleway Medium" pitchFamily="2" charset="0"/>
                <a:ea typeface="Microsoft JhengHei Light" panose="020B0304030504040204" pitchFamily="34" charset="-120"/>
              </a:rPr>
              <a:t>lower</a:t>
            </a:r>
            <a:r>
              <a:rPr lang="es-ES" sz="2400" dirty="0" smtClean="0">
                <a:solidFill>
                  <a:srgbClr val="212A32"/>
                </a:solidFill>
                <a:latin typeface="Raleway Medium" pitchFamily="2" charset="0"/>
                <a:ea typeface="Microsoft JhengHei Light" panose="020B0304030504040204" pitchFamily="34" charset="-120"/>
              </a:rPr>
              <a:t> </a:t>
            </a:r>
            <a:r>
              <a:rPr lang="es-ES" sz="2400" dirty="0" err="1" smtClean="0">
                <a:solidFill>
                  <a:srgbClr val="212A32"/>
                </a:solidFill>
                <a:latin typeface="Raleway Medium" pitchFamily="2" charset="0"/>
                <a:ea typeface="Microsoft JhengHei Light" panose="020B0304030504040204" pitchFamily="34" charset="-120"/>
              </a:rPr>
              <a:t>level</a:t>
            </a:r>
            <a:endParaRPr lang="es-ES" sz="2400" dirty="0">
              <a:solidFill>
                <a:srgbClr val="212A32"/>
              </a:solidFill>
              <a:latin typeface="Raleway Medium" pitchFamily="2" charset="0"/>
              <a:ea typeface="Microsoft JhengHei Light" panose="020B0304030504040204" pitchFamily="34" charset="-12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785" y="1603838"/>
            <a:ext cx="4766599" cy="4355594"/>
          </a:xfrm>
          <a:prstGeom prst="rect">
            <a:avLst/>
          </a:prstGeom>
        </p:spPr>
      </p:pic>
      <p:sp>
        <p:nvSpPr>
          <p:cNvPr id="25" name="Título 1"/>
          <p:cNvSpPr txBox="1">
            <a:spLocks/>
          </p:cNvSpPr>
          <p:nvPr/>
        </p:nvSpPr>
        <p:spPr>
          <a:xfrm>
            <a:off x="6238187" y="3711456"/>
            <a:ext cx="2152171" cy="16168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s-ES" sz="4000" b="1" dirty="0">
                <a:solidFill>
                  <a:srgbClr val="212A32"/>
                </a:solidFill>
                <a:latin typeface="Raleway Medium" pitchFamily="2" charset="0"/>
                <a:ea typeface="Microsoft JhengHei Light" panose="020B0304030504040204" pitchFamily="34" charset="-120"/>
              </a:rPr>
              <a:t>1</a:t>
            </a:r>
            <a:endParaRPr lang="es-ES" sz="2400" b="1" dirty="0">
              <a:solidFill>
                <a:srgbClr val="212A32"/>
              </a:solidFill>
              <a:latin typeface="Raleway Medium" pitchFamily="2" charset="0"/>
              <a:ea typeface="Microsoft JhengHei Light" panose="020B03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es-ES" sz="2000" dirty="0" smtClean="0">
                <a:solidFill>
                  <a:srgbClr val="212A32"/>
                </a:solidFill>
                <a:latin typeface="Raleway Medium" pitchFamily="2" charset="0"/>
                <a:ea typeface="Microsoft JhengHei Light" panose="020B0304030504040204" pitchFamily="34" charset="-120"/>
              </a:rPr>
              <a:t>Similar </a:t>
            </a:r>
            <a:r>
              <a:rPr lang="es-ES" sz="2000" dirty="0" err="1" smtClean="0">
                <a:solidFill>
                  <a:srgbClr val="212A32"/>
                </a:solidFill>
                <a:latin typeface="Raleway Medium" pitchFamily="2" charset="0"/>
                <a:ea typeface="Microsoft JhengHei Light" panose="020B0304030504040204" pitchFamily="34" charset="-120"/>
              </a:rPr>
              <a:t>opportunities</a:t>
            </a:r>
            <a:endParaRPr lang="es-ES" sz="2000" dirty="0">
              <a:solidFill>
                <a:srgbClr val="212A32"/>
              </a:solidFill>
              <a:latin typeface="Raleway Medium" pitchFamily="2" charset="0"/>
              <a:ea typeface="Microsoft JhengHei Light" panose="020B0304030504040204" pitchFamily="34" charset="-120"/>
            </a:endParaRPr>
          </a:p>
        </p:txBody>
      </p:sp>
      <p:sp>
        <p:nvSpPr>
          <p:cNvPr id="26" name="Título 1"/>
          <p:cNvSpPr txBox="1">
            <a:spLocks/>
          </p:cNvSpPr>
          <p:nvPr/>
        </p:nvSpPr>
        <p:spPr>
          <a:xfrm>
            <a:off x="8306435" y="3711456"/>
            <a:ext cx="2383096" cy="16168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s-ES" sz="4000" b="1" dirty="0">
                <a:solidFill>
                  <a:srgbClr val="212A32"/>
                </a:solidFill>
                <a:latin typeface="Raleway Medium" pitchFamily="2" charset="0"/>
                <a:ea typeface="Microsoft JhengHei Light" panose="020B0304030504040204" pitchFamily="34" charset="-120"/>
              </a:rPr>
              <a:t>&gt;1</a:t>
            </a:r>
            <a:endParaRPr lang="es-ES" sz="2400" b="1" dirty="0">
              <a:solidFill>
                <a:srgbClr val="212A32"/>
              </a:solidFill>
              <a:latin typeface="Raleway Medium" pitchFamily="2" charset="0"/>
              <a:ea typeface="Microsoft JhengHei Light" panose="020B03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es-ES" sz="2000" dirty="0" err="1" smtClean="0">
                <a:solidFill>
                  <a:srgbClr val="212A32"/>
                </a:solidFill>
                <a:latin typeface="Raleway Medium" pitchFamily="2" charset="0"/>
                <a:ea typeface="Microsoft JhengHei Light" panose="020B0304030504040204" pitchFamily="34" charset="-120"/>
              </a:rPr>
              <a:t>Men</a:t>
            </a:r>
            <a:r>
              <a:rPr lang="es-ES" sz="2000" dirty="0" smtClean="0">
                <a:solidFill>
                  <a:srgbClr val="212A32"/>
                </a:solidFill>
                <a:latin typeface="Raleway Medium" pitchFamily="2" charset="0"/>
                <a:ea typeface="Microsoft JhengHei Light" panose="020B0304030504040204" pitchFamily="34" charset="-120"/>
              </a:rPr>
              <a:t> </a:t>
            </a:r>
            <a:r>
              <a:rPr lang="es-ES" sz="2000" dirty="0" err="1" smtClean="0">
                <a:solidFill>
                  <a:srgbClr val="212A32"/>
                </a:solidFill>
                <a:latin typeface="Raleway Medium" pitchFamily="2" charset="0"/>
                <a:ea typeface="Microsoft JhengHei Light" panose="020B0304030504040204" pitchFamily="34" charset="-120"/>
              </a:rPr>
              <a:t>have</a:t>
            </a:r>
            <a:r>
              <a:rPr lang="es-ES" sz="2000" dirty="0" smtClean="0">
                <a:solidFill>
                  <a:srgbClr val="212A32"/>
                </a:solidFill>
                <a:latin typeface="Raleway Medium" pitchFamily="2" charset="0"/>
                <a:ea typeface="Microsoft JhengHei Light" panose="020B0304030504040204" pitchFamily="34" charset="-120"/>
              </a:rPr>
              <a:t> more </a:t>
            </a:r>
            <a:r>
              <a:rPr lang="es-ES" sz="2000" dirty="0" err="1" smtClean="0">
                <a:solidFill>
                  <a:srgbClr val="212A32"/>
                </a:solidFill>
                <a:latin typeface="Raleway Medium" pitchFamily="2" charset="0"/>
                <a:ea typeface="Microsoft JhengHei Light" panose="020B0304030504040204" pitchFamily="34" charset="-120"/>
              </a:rPr>
              <a:t>opportunities</a:t>
            </a:r>
            <a:endParaRPr lang="es-ES" sz="2000" dirty="0">
              <a:solidFill>
                <a:srgbClr val="212A32"/>
              </a:solidFill>
              <a:latin typeface="Raleway Medium" pitchFamily="2" charset="0"/>
              <a:ea typeface="Microsoft JhengHei Light" panose="020B0304030504040204" pitchFamily="34" charset="-12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367493" y="232031"/>
            <a:ext cx="8894619" cy="7021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THE GLASS CEILING</a:t>
            </a:r>
            <a:endParaRPr lang="ca-ES" sz="3600" cap="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6B5D78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7517580">
            <a:off x="8768424" y="3057023"/>
            <a:ext cx="950090" cy="95009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6B5D78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4082420" flipH="1">
            <a:off x="7115809" y="3057023"/>
            <a:ext cx="950090" cy="95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022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922"/>
    </mc:Choice>
    <mc:Fallback>
      <p:transition spd="slow" advTm="49922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6528495" y="2381794"/>
            <a:ext cx="3645055" cy="7729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s-ES" sz="2400" u="sng" dirty="0">
                <a:solidFill>
                  <a:srgbClr val="212A32"/>
                </a:solidFill>
                <a:latin typeface="Raleway Medium" pitchFamily="2" charset="0"/>
                <a:ea typeface="Microsoft JhengHei Light" panose="020B0304030504040204" pitchFamily="34" charset="-120"/>
              </a:rPr>
              <a:t>% </a:t>
            </a:r>
            <a:r>
              <a:rPr lang="es-ES" sz="2400" u="sng" dirty="0" err="1" smtClean="0">
                <a:solidFill>
                  <a:srgbClr val="212A32"/>
                </a:solidFill>
                <a:latin typeface="Raleway Medium" pitchFamily="2" charset="0"/>
                <a:ea typeface="Microsoft JhengHei Light" panose="020B0304030504040204" pitchFamily="34" charset="-120"/>
              </a:rPr>
              <a:t>men</a:t>
            </a:r>
            <a:r>
              <a:rPr lang="es-ES" sz="2400" u="sng" dirty="0">
                <a:solidFill>
                  <a:srgbClr val="212A32"/>
                </a:solidFill>
                <a:latin typeface="Raleway Medium" pitchFamily="2" charset="0"/>
                <a:ea typeface="Microsoft JhengHei Light" panose="020B0304030504040204" pitchFamily="34" charset="-120"/>
              </a:rPr>
              <a:t> </a:t>
            </a:r>
            <a:r>
              <a:rPr lang="es-ES" sz="2400" u="sng" dirty="0" err="1" smtClean="0">
                <a:solidFill>
                  <a:srgbClr val="212A32"/>
                </a:solidFill>
                <a:latin typeface="Raleway Medium" pitchFamily="2" charset="0"/>
                <a:ea typeface="Microsoft JhengHei Light" panose="020B0304030504040204" pitchFamily="34" charset="-120"/>
              </a:rPr>
              <a:t>highest</a:t>
            </a:r>
            <a:r>
              <a:rPr lang="es-ES" sz="2400" u="sng" dirty="0" smtClean="0">
                <a:solidFill>
                  <a:srgbClr val="212A32"/>
                </a:solidFill>
                <a:latin typeface="Raleway Medium" pitchFamily="2" charset="0"/>
                <a:ea typeface="Microsoft JhengHei Light" panose="020B0304030504040204" pitchFamily="34" charset="-120"/>
              </a:rPr>
              <a:t> </a:t>
            </a:r>
            <a:r>
              <a:rPr lang="es-ES" sz="2400" u="sng" dirty="0" err="1" smtClean="0">
                <a:solidFill>
                  <a:srgbClr val="212A32"/>
                </a:solidFill>
                <a:latin typeface="Raleway Medium" pitchFamily="2" charset="0"/>
                <a:ea typeface="Microsoft JhengHei Light" panose="020B0304030504040204" pitchFamily="34" charset="-120"/>
              </a:rPr>
              <a:t>level</a:t>
            </a:r>
            <a:r>
              <a:rPr lang="es-ES" sz="2400" u="sng" dirty="0" smtClean="0">
                <a:solidFill>
                  <a:srgbClr val="212A32"/>
                </a:solidFill>
                <a:latin typeface="Raleway Medium" pitchFamily="2" charset="0"/>
                <a:ea typeface="Microsoft JhengHei Light" panose="020B0304030504040204" pitchFamily="34" charset="-120"/>
              </a:rPr>
              <a:t/>
            </a:r>
            <a:br>
              <a:rPr lang="es-ES" sz="2400" u="sng" dirty="0" smtClean="0">
                <a:solidFill>
                  <a:srgbClr val="212A32"/>
                </a:solidFill>
                <a:latin typeface="Raleway Medium" pitchFamily="2" charset="0"/>
                <a:ea typeface="Microsoft JhengHei Light" panose="020B0304030504040204" pitchFamily="34" charset="-120"/>
              </a:rPr>
            </a:br>
            <a:r>
              <a:rPr lang="es-ES" sz="2400" dirty="0" smtClean="0">
                <a:solidFill>
                  <a:srgbClr val="212A32"/>
                </a:solidFill>
                <a:latin typeface="Raleway Medium" pitchFamily="2" charset="0"/>
                <a:ea typeface="Microsoft JhengHei Light" panose="020B0304030504040204" pitchFamily="34" charset="-120"/>
              </a:rPr>
              <a:t>% </a:t>
            </a:r>
            <a:r>
              <a:rPr lang="es-ES" sz="2400" dirty="0" err="1" smtClean="0">
                <a:solidFill>
                  <a:srgbClr val="212A32"/>
                </a:solidFill>
                <a:latin typeface="Raleway Medium" pitchFamily="2" charset="0"/>
                <a:ea typeface="Microsoft JhengHei Light" panose="020B0304030504040204" pitchFamily="34" charset="-120"/>
              </a:rPr>
              <a:t>men</a:t>
            </a:r>
            <a:r>
              <a:rPr lang="es-ES" sz="2400" dirty="0" smtClean="0">
                <a:solidFill>
                  <a:srgbClr val="212A32"/>
                </a:solidFill>
                <a:latin typeface="Raleway Medium" pitchFamily="2" charset="0"/>
                <a:ea typeface="Microsoft JhengHei Light" panose="020B0304030504040204" pitchFamily="34" charset="-120"/>
              </a:rPr>
              <a:t> </a:t>
            </a:r>
            <a:r>
              <a:rPr lang="es-ES" sz="2400" dirty="0" err="1" smtClean="0">
                <a:solidFill>
                  <a:srgbClr val="212A32"/>
                </a:solidFill>
                <a:latin typeface="Raleway Medium" pitchFamily="2" charset="0"/>
                <a:ea typeface="Microsoft JhengHei Light" panose="020B0304030504040204" pitchFamily="34" charset="-120"/>
              </a:rPr>
              <a:t>lower</a:t>
            </a:r>
            <a:r>
              <a:rPr lang="es-ES" sz="2400" dirty="0" smtClean="0">
                <a:solidFill>
                  <a:srgbClr val="212A32"/>
                </a:solidFill>
                <a:latin typeface="Raleway Medium" pitchFamily="2" charset="0"/>
                <a:ea typeface="Microsoft JhengHei Light" panose="020B0304030504040204" pitchFamily="34" charset="-120"/>
              </a:rPr>
              <a:t> </a:t>
            </a:r>
            <a:r>
              <a:rPr lang="es-ES" sz="2400" dirty="0" err="1" smtClean="0">
                <a:solidFill>
                  <a:srgbClr val="212A32"/>
                </a:solidFill>
                <a:latin typeface="Raleway Medium" pitchFamily="2" charset="0"/>
                <a:ea typeface="Microsoft JhengHei Light" panose="020B0304030504040204" pitchFamily="34" charset="-120"/>
              </a:rPr>
              <a:t>level</a:t>
            </a:r>
            <a:endParaRPr lang="es-ES" sz="2400" dirty="0">
              <a:solidFill>
                <a:srgbClr val="212A32"/>
              </a:solidFill>
              <a:latin typeface="Raleway Medium" pitchFamily="2" charset="0"/>
              <a:ea typeface="Microsoft JhengHei Light" panose="020B0304030504040204" pitchFamily="34" charset="-12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785" y="1603838"/>
            <a:ext cx="4766599" cy="4355594"/>
          </a:xfrm>
          <a:prstGeom prst="rect">
            <a:avLst/>
          </a:prstGeom>
        </p:spPr>
      </p:pic>
      <p:sp>
        <p:nvSpPr>
          <p:cNvPr id="25" name="Título 1"/>
          <p:cNvSpPr txBox="1">
            <a:spLocks/>
          </p:cNvSpPr>
          <p:nvPr/>
        </p:nvSpPr>
        <p:spPr>
          <a:xfrm>
            <a:off x="6238187" y="3711456"/>
            <a:ext cx="2152171" cy="16168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s-ES" sz="4000" b="1" dirty="0">
                <a:solidFill>
                  <a:srgbClr val="212A32"/>
                </a:solidFill>
                <a:latin typeface="Raleway Medium" pitchFamily="2" charset="0"/>
                <a:ea typeface="Microsoft JhengHei Light" panose="020B0304030504040204" pitchFamily="34" charset="-120"/>
              </a:rPr>
              <a:t>1</a:t>
            </a:r>
            <a:endParaRPr lang="es-ES" sz="2400" b="1" dirty="0">
              <a:solidFill>
                <a:srgbClr val="212A32"/>
              </a:solidFill>
              <a:latin typeface="Raleway Medium" pitchFamily="2" charset="0"/>
              <a:ea typeface="Microsoft JhengHei Light" panose="020B03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es-ES" sz="2000" dirty="0" smtClean="0">
                <a:solidFill>
                  <a:srgbClr val="212A32"/>
                </a:solidFill>
                <a:latin typeface="Raleway Medium" pitchFamily="2" charset="0"/>
                <a:ea typeface="Microsoft JhengHei Light" panose="020B0304030504040204" pitchFamily="34" charset="-120"/>
              </a:rPr>
              <a:t>Similar </a:t>
            </a:r>
            <a:r>
              <a:rPr lang="es-ES" sz="2000" dirty="0" err="1" smtClean="0">
                <a:solidFill>
                  <a:srgbClr val="212A32"/>
                </a:solidFill>
                <a:latin typeface="Raleway Medium" pitchFamily="2" charset="0"/>
                <a:ea typeface="Microsoft JhengHei Light" panose="020B0304030504040204" pitchFamily="34" charset="-120"/>
              </a:rPr>
              <a:t>opportunities</a:t>
            </a:r>
            <a:endParaRPr lang="es-ES" sz="2000" dirty="0">
              <a:solidFill>
                <a:srgbClr val="212A32"/>
              </a:solidFill>
              <a:latin typeface="Raleway Medium" pitchFamily="2" charset="0"/>
              <a:ea typeface="Microsoft JhengHei Light" panose="020B0304030504040204" pitchFamily="34" charset="-120"/>
            </a:endParaRPr>
          </a:p>
        </p:txBody>
      </p:sp>
      <p:sp>
        <p:nvSpPr>
          <p:cNvPr id="26" name="Título 1"/>
          <p:cNvSpPr txBox="1">
            <a:spLocks/>
          </p:cNvSpPr>
          <p:nvPr/>
        </p:nvSpPr>
        <p:spPr>
          <a:xfrm>
            <a:off x="8306435" y="3711456"/>
            <a:ext cx="2383096" cy="16168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s-ES" sz="4000" b="1" dirty="0">
                <a:solidFill>
                  <a:srgbClr val="212A32"/>
                </a:solidFill>
                <a:latin typeface="Raleway Medium" pitchFamily="2" charset="0"/>
                <a:ea typeface="Microsoft JhengHei Light" panose="020B0304030504040204" pitchFamily="34" charset="-120"/>
              </a:rPr>
              <a:t>&gt;1</a:t>
            </a:r>
            <a:endParaRPr lang="es-ES" sz="2400" b="1" dirty="0">
              <a:solidFill>
                <a:srgbClr val="212A32"/>
              </a:solidFill>
              <a:latin typeface="Raleway Medium" pitchFamily="2" charset="0"/>
              <a:ea typeface="Microsoft JhengHei Light" panose="020B03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es-ES" sz="2000" dirty="0" err="1" smtClean="0">
                <a:solidFill>
                  <a:srgbClr val="212A32"/>
                </a:solidFill>
                <a:latin typeface="Raleway Medium" pitchFamily="2" charset="0"/>
                <a:ea typeface="Microsoft JhengHei Light" panose="020B0304030504040204" pitchFamily="34" charset="-120"/>
              </a:rPr>
              <a:t>Men</a:t>
            </a:r>
            <a:r>
              <a:rPr lang="es-ES" sz="2000" dirty="0" smtClean="0">
                <a:solidFill>
                  <a:srgbClr val="212A32"/>
                </a:solidFill>
                <a:latin typeface="Raleway Medium" pitchFamily="2" charset="0"/>
                <a:ea typeface="Microsoft JhengHei Light" panose="020B0304030504040204" pitchFamily="34" charset="-120"/>
              </a:rPr>
              <a:t> </a:t>
            </a:r>
            <a:r>
              <a:rPr lang="es-ES" sz="2000" dirty="0" err="1" smtClean="0">
                <a:solidFill>
                  <a:srgbClr val="212A32"/>
                </a:solidFill>
                <a:latin typeface="Raleway Medium" pitchFamily="2" charset="0"/>
                <a:ea typeface="Microsoft JhengHei Light" panose="020B0304030504040204" pitchFamily="34" charset="-120"/>
              </a:rPr>
              <a:t>have</a:t>
            </a:r>
            <a:r>
              <a:rPr lang="es-ES" sz="2000" dirty="0" smtClean="0">
                <a:solidFill>
                  <a:srgbClr val="212A32"/>
                </a:solidFill>
                <a:latin typeface="Raleway Medium" pitchFamily="2" charset="0"/>
                <a:ea typeface="Microsoft JhengHei Light" panose="020B0304030504040204" pitchFamily="34" charset="-120"/>
              </a:rPr>
              <a:t> more </a:t>
            </a:r>
            <a:r>
              <a:rPr lang="es-ES" sz="2000" dirty="0" err="1" smtClean="0">
                <a:solidFill>
                  <a:srgbClr val="212A32"/>
                </a:solidFill>
                <a:latin typeface="Raleway Medium" pitchFamily="2" charset="0"/>
                <a:ea typeface="Microsoft JhengHei Light" panose="020B0304030504040204" pitchFamily="34" charset="-120"/>
              </a:rPr>
              <a:t>opportunities</a:t>
            </a:r>
            <a:endParaRPr lang="es-ES" sz="2000" dirty="0">
              <a:solidFill>
                <a:srgbClr val="212A32"/>
              </a:solidFill>
              <a:latin typeface="Raleway Medium" pitchFamily="2" charset="0"/>
              <a:ea typeface="Microsoft JhengHei Light" panose="020B0304030504040204" pitchFamily="34" charset="-12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367493" y="232031"/>
            <a:ext cx="8894619" cy="7021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THE GLASS CEILING</a:t>
            </a:r>
            <a:endParaRPr lang="ca-ES" sz="3600" cap="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10" name="Llamada ovalada 9"/>
          <p:cNvSpPr/>
          <p:nvPr/>
        </p:nvSpPr>
        <p:spPr>
          <a:xfrm>
            <a:off x="3110624" y="4438859"/>
            <a:ext cx="2036618" cy="1778944"/>
          </a:xfrm>
          <a:prstGeom prst="wedgeEllipseCallout">
            <a:avLst>
              <a:gd name="adj1" fmla="val -48332"/>
              <a:gd name="adj2" fmla="val -69472"/>
            </a:avLst>
          </a:prstGeom>
          <a:solidFill>
            <a:srgbClr val="6B5D78"/>
          </a:solidFill>
          <a:ln>
            <a:solidFill>
              <a:srgbClr val="6B5D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3053803" y="4519893"/>
            <a:ext cx="2150260" cy="11417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5400" dirty="0" smtClean="0">
                <a:solidFill>
                  <a:schemeClr val="bg1"/>
                </a:solidFill>
                <a:latin typeface="Raleway Medium" pitchFamily="2" charset="0"/>
                <a:ea typeface="Microsoft JhengHei Light" panose="020B0304030504040204" pitchFamily="34" charset="-120"/>
              </a:rPr>
              <a:t>2.03</a:t>
            </a:r>
            <a:endParaRPr lang="es-ES" sz="4400" dirty="0">
              <a:solidFill>
                <a:schemeClr val="bg1"/>
              </a:solidFill>
              <a:latin typeface="Raleway Medium" pitchFamily="2" charset="0"/>
              <a:ea typeface="Microsoft JhengHei Light" panose="020B0304030504040204" pitchFamily="34" charset="-12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6B5D78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7517580">
            <a:off x="8768424" y="3057023"/>
            <a:ext cx="950090" cy="95009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6B5D78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4082420" flipH="1">
            <a:off x="7115809" y="3057023"/>
            <a:ext cx="950090" cy="950090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9002459" y="6066931"/>
            <a:ext cx="29899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16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«Dones </a:t>
            </a:r>
            <a:r>
              <a:rPr lang="fr-FR" sz="1600" dirty="0">
                <a:solidFill>
                  <a:srgbClr val="212A32"/>
                </a:solidFill>
                <a:latin typeface="Montserrat" panose="00000500000000000000" pitchFamily="2" charset="0"/>
              </a:rPr>
              <a:t>i </a:t>
            </a:r>
            <a:r>
              <a:rPr lang="fr-FR" sz="16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Ciència» Report,</a:t>
            </a:r>
          </a:p>
          <a:p>
            <a:pPr algn="r"/>
            <a:r>
              <a:rPr lang="fr-FR" sz="16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Catalonia Goverment, 2018</a:t>
            </a:r>
            <a:endParaRPr lang="fr-FR" sz="1600" dirty="0">
              <a:solidFill>
                <a:srgbClr val="212A32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99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50"/>
    </mc:Choice>
    <mc:Fallback>
      <p:transition spd="slow" advTm="2395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1"/>
            <a:ext cx="12192000" cy="4338083"/>
          </a:xfrm>
          <a:prstGeom prst="rect">
            <a:avLst/>
          </a:prstGeom>
          <a:solidFill>
            <a:srgbClr val="6B5D78"/>
          </a:solidFill>
          <a:ln>
            <a:solidFill>
              <a:srgbClr val="6B5D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35" b="94984" l="0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0091" y="3626795"/>
            <a:ext cx="4349110" cy="2551239"/>
          </a:xfrm>
          <a:prstGeom prst="rect">
            <a:avLst/>
          </a:prstGeom>
        </p:spPr>
      </p:pic>
      <p:sp>
        <p:nvSpPr>
          <p:cNvPr id="11" name="Título 1"/>
          <p:cNvSpPr txBox="1">
            <a:spLocks/>
          </p:cNvSpPr>
          <p:nvPr/>
        </p:nvSpPr>
        <p:spPr>
          <a:xfrm>
            <a:off x="138222" y="78860"/>
            <a:ext cx="11897831" cy="24324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s-ES" sz="8000" b="1" cap="all" dirty="0" err="1" smtClean="0">
                <a:solidFill>
                  <a:schemeClr val="bg1"/>
                </a:solidFill>
                <a:latin typeface="Montserrat SemiBold" panose="00000700000000000000" pitchFamily="2" charset="0"/>
              </a:rPr>
              <a:t>The</a:t>
            </a:r>
            <a:r>
              <a:rPr lang="es-ES" sz="8000" b="1" cap="all" dirty="0" smtClean="0">
                <a:solidFill>
                  <a:schemeClr val="bg1"/>
                </a:solidFill>
                <a:latin typeface="Montserrat SemiBold" panose="00000700000000000000" pitchFamily="2" charset="0"/>
              </a:rPr>
              <a:t> </a:t>
            </a:r>
            <a:r>
              <a:rPr lang="es-ES" sz="8000" b="1" cap="all" dirty="0" err="1" smtClean="0">
                <a:solidFill>
                  <a:schemeClr val="bg1"/>
                </a:solidFill>
                <a:latin typeface="Montserrat SemiBold" panose="00000700000000000000" pitchFamily="2" charset="0"/>
              </a:rPr>
              <a:t>obstacles</a:t>
            </a:r>
            <a:endParaRPr lang="es-ES" sz="7200" b="1" cap="all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421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61"/>
    </mc:Choice>
    <mc:Fallback>
      <p:transition spd="slow" advTm="1256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1"/>
            <a:ext cx="12192000" cy="4338083"/>
          </a:xfrm>
          <a:prstGeom prst="rect">
            <a:avLst/>
          </a:prstGeom>
          <a:solidFill>
            <a:srgbClr val="6B5D78"/>
          </a:solidFill>
          <a:ln>
            <a:solidFill>
              <a:srgbClr val="6B5D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38222" y="78860"/>
            <a:ext cx="11897831" cy="24324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s-ES" sz="8000" b="1" cap="all" dirty="0" err="1" smtClean="0">
                <a:solidFill>
                  <a:schemeClr val="bg1"/>
                </a:solidFill>
                <a:latin typeface="Montserrat SemiBold" panose="00000700000000000000" pitchFamily="2" charset="0"/>
              </a:rPr>
              <a:t>The</a:t>
            </a:r>
            <a:r>
              <a:rPr lang="es-ES" sz="8000" b="1" cap="all" dirty="0" smtClean="0">
                <a:solidFill>
                  <a:schemeClr val="bg1"/>
                </a:solidFill>
                <a:latin typeface="Montserrat SemiBold" panose="00000700000000000000" pitchFamily="2" charset="0"/>
              </a:rPr>
              <a:t> </a:t>
            </a:r>
            <a:r>
              <a:rPr lang="es-ES" sz="8000" b="1" cap="all" dirty="0" err="1" smtClean="0">
                <a:solidFill>
                  <a:schemeClr val="bg1"/>
                </a:solidFill>
                <a:latin typeface="Montserrat SemiBold" panose="00000700000000000000" pitchFamily="2" charset="0"/>
              </a:rPr>
              <a:t>obstacles</a:t>
            </a:r>
            <a:endParaRPr lang="es-ES" sz="7200" b="1" cap="all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35" b="94984" l="0" r="99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0091" y="3626795"/>
            <a:ext cx="4349110" cy="2551239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5539561" y="3108253"/>
            <a:ext cx="6496493" cy="3588327"/>
          </a:xfrm>
          <a:prstGeom prst="rect">
            <a:avLst/>
          </a:prstGeom>
          <a:solidFill>
            <a:srgbClr val="212A32"/>
          </a:solidFill>
          <a:ln>
            <a:solidFill>
              <a:srgbClr val="212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6020281" y="3686175"/>
            <a:ext cx="5228965" cy="24324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s-ES" sz="2800" b="1" cap="all" dirty="0" smtClean="0">
                <a:solidFill>
                  <a:schemeClr val="bg1"/>
                </a:solidFill>
                <a:latin typeface="Montserrat SemiBold" panose="00000700000000000000" pitchFamily="2" charset="0"/>
              </a:rPr>
              <a:t>1. </a:t>
            </a:r>
            <a:r>
              <a:rPr lang="es-ES" sz="2800" b="1" cap="all" dirty="0" err="1" smtClean="0">
                <a:solidFill>
                  <a:schemeClr val="bg1"/>
                </a:solidFill>
                <a:latin typeface="Montserrat SemiBold" panose="00000700000000000000" pitchFamily="2" charset="0"/>
              </a:rPr>
              <a:t>Steoretype</a:t>
            </a:r>
            <a:endParaRPr lang="es-ES" sz="2800" b="1" cap="all" dirty="0" smtClean="0">
              <a:solidFill>
                <a:schemeClr val="bg1"/>
              </a:solidFill>
              <a:latin typeface="Montserrat SemiBold" panose="00000700000000000000" pitchFamily="2" charset="0"/>
            </a:endParaRPr>
          </a:p>
          <a:p>
            <a:pPr algn="l">
              <a:lnSpc>
                <a:spcPct val="120000"/>
              </a:lnSpc>
            </a:pPr>
            <a:r>
              <a:rPr lang="es-ES" sz="2800" b="1" cap="all" dirty="0" smtClean="0">
                <a:solidFill>
                  <a:schemeClr val="bg1"/>
                </a:solidFill>
                <a:latin typeface="Montserrat SemiBold" panose="00000700000000000000" pitchFamily="2" charset="0"/>
              </a:rPr>
              <a:t>2. </a:t>
            </a:r>
            <a:r>
              <a:rPr lang="es-ES" sz="2800" b="1" cap="all" dirty="0" err="1" smtClean="0">
                <a:solidFill>
                  <a:schemeClr val="bg1"/>
                </a:solidFill>
                <a:latin typeface="Montserrat SemiBold" panose="00000700000000000000" pitchFamily="2" charset="0"/>
              </a:rPr>
              <a:t>Evaluation</a:t>
            </a:r>
            <a:r>
              <a:rPr lang="es-ES" sz="2800" b="1" cap="all" dirty="0" smtClean="0">
                <a:solidFill>
                  <a:schemeClr val="bg1"/>
                </a:solidFill>
                <a:latin typeface="Montserrat SemiBold" panose="00000700000000000000" pitchFamily="2" charset="0"/>
              </a:rPr>
              <a:t> </a:t>
            </a:r>
            <a:r>
              <a:rPr lang="es-ES" sz="2800" b="1" cap="all" dirty="0" err="1" smtClean="0">
                <a:solidFill>
                  <a:schemeClr val="bg1"/>
                </a:solidFill>
                <a:latin typeface="Montserrat SemiBold" panose="00000700000000000000" pitchFamily="2" charset="0"/>
              </a:rPr>
              <a:t>bias</a:t>
            </a:r>
            <a:endParaRPr lang="es-ES" sz="2800" b="1" cap="all" dirty="0" smtClean="0">
              <a:solidFill>
                <a:schemeClr val="bg1"/>
              </a:solidFill>
              <a:latin typeface="Montserrat SemiBold" panose="00000700000000000000" pitchFamily="2" charset="0"/>
            </a:endParaRPr>
          </a:p>
          <a:p>
            <a:pPr algn="l">
              <a:lnSpc>
                <a:spcPct val="120000"/>
              </a:lnSpc>
            </a:pPr>
            <a:r>
              <a:rPr lang="es-ES" sz="2800" b="1" cap="all" dirty="0" smtClean="0">
                <a:solidFill>
                  <a:schemeClr val="bg1"/>
                </a:solidFill>
                <a:latin typeface="Montserrat SemiBold" panose="00000700000000000000" pitchFamily="2" charset="0"/>
              </a:rPr>
              <a:t>3. </a:t>
            </a:r>
            <a:r>
              <a:rPr lang="es-ES" sz="2800" b="1" cap="all" dirty="0" err="1" smtClean="0">
                <a:solidFill>
                  <a:schemeClr val="bg1"/>
                </a:solidFill>
                <a:latin typeface="Montserrat SemiBold" panose="00000700000000000000" pitchFamily="2" charset="0"/>
              </a:rPr>
              <a:t>Chilly</a:t>
            </a:r>
            <a:r>
              <a:rPr lang="es-ES" sz="2800" b="1" cap="all" dirty="0" smtClean="0">
                <a:solidFill>
                  <a:schemeClr val="bg1"/>
                </a:solidFill>
                <a:latin typeface="Montserrat SemiBold" panose="00000700000000000000" pitchFamily="2" charset="0"/>
              </a:rPr>
              <a:t> </a:t>
            </a:r>
            <a:r>
              <a:rPr lang="es-ES" sz="2800" b="1" cap="all" dirty="0" err="1" smtClean="0">
                <a:solidFill>
                  <a:schemeClr val="bg1"/>
                </a:solidFill>
                <a:latin typeface="Montserrat SemiBold" panose="00000700000000000000" pitchFamily="2" charset="0"/>
              </a:rPr>
              <a:t>environment</a:t>
            </a:r>
            <a:endParaRPr lang="es-ES" sz="2800" b="1" cap="all" dirty="0" smtClean="0">
              <a:solidFill>
                <a:schemeClr val="bg1"/>
              </a:solidFill>
              <a:latin typeface="Montserrat SemiBold" panose="00000700000000000000" pitchFamily="2" charset="0"/>
            </a:endParaRPr>
          </a:p>
          <a:p>
            <a:pPr algn="l">
              <a:lnSpc>
                <a:spcPct val="120000"/>
              </a:lnSpc>
            </a:pPr>
            <a:r>
              <a:rPr lang="es-ES" sz="2800" b="1" cap="all" dirty="0" smtClean="0">
                <a:solidFill>
                  <a:schemeClr val="bg1"/>
                </a:solidFill>
                <a:latin typeface="Montserrat SemiBold" panose="00000700000000000000" pitchFamily="2" charset="0"/>
              </a:rPr>
              <a:t>4. </a:t>
            </a:r>
            <a:r>
              <a:rPr lang="es-ES" sz="2800" b="1" cap="all" dirty="0" err="1" smtClean="0">
                <a:solidFill>
                  <a:schemeClr val="bg1"/>
                </a:solidFill>
                <a:latin typeface="Montserrat SemiBold" panose="00000700000000000000" pitchFamily="2" charset="0"/>
              </a:rPr>
              <a:t>Work-life</a:t>
            </a:r>
            <a:r>
              <a:rPr lang="es-ES" sz="2800" b="1" cap="all" dirty="0" smtClean="0">
                <a:solidFill>
                  <a:schemeClr val="bg1"/>
                </a:solidFill>
                <a:latin typeface="Montserrat SemiBold" panose="00000700000000000000" pitchFamily="2" charset="0"/>
              </a:rPr>
              <a:t> balance</a:t>
            </a:r>
            <a:endParaRPr lang="es-ES" sz="2400" b="1" cap="all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141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32"/>
    </mc:Choice>
    <mc:Fallback>
      <p:transition spd="slow" advTm="17232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8063345" cy="6858000"/>
          </a:xfrm>
          <a:prstGeom prst="rect">
            <a:avLst/>
          </a:prstGeom>
          <a:solidFill>
            <a:srgbClr val="6B5D78"/>
          </a:solidFill>
          <a:ln>
            <a:solidFill>
              <a:srgbClr val="6B5D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581805" y="720991"/>
            <a:ext cx="7360716" cy="32284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n-US" sz="5300" b="1" cap="all" dirty="0" smtClean="0">
                <a:solidFill>
                  <a:schemeClr val="bg1"/>
                </a:solidFill>
                <a:latin typeface="Montserrat SemiBold" panose="00000700000000000000" pitchFamily="2" charset="0"/>
              </a:rPr>
              <a:t>obstacle 1.</a:t>
            </a:r>
            <a:r>
              <a:rPr lang="en-US" sz="6100" b="1" cap="all" dirty="0" smtClean="0">
                <a:solidFill>
                  <a:schemeClr val="bg1"/>
                </a:solidFill>
                <a:latin typeface="Montserrat SemiBold" panose="00000700000000000000" pitchFamily="2" charset="0"/>
              </a:rPr>
              <a:t> </a:t>
            </a:r>
            <a:r>
              <a:rPr lang="en-US" sz="7300" b="1" cap="all" dirty="0" err="1" smtClean="0">
                <a:solidFill>
                  <a:schemeClr val="bg1"/>
                </a:solidFill>
                <a:latin typeface="Montserrat SemiBold" panose="00000700000000000000" pitchFamily="2" charset="0"/>
              </a:rPr>
              <a:t>stereotypeS</a:t>
            </a:r>
            <a:endParaRPr lang="en-US" sz="7800" b="1" cap="all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17410" name="Picture 2" descr="Notícies - El Pla Educatiu d'Entorn d'enguany vol trencar estereotips de  gèner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71" l="1207" r="98793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938" y="4239490"/>
            <a:ext cx="5524500" cy="278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01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61"/>
    </mc:Choice>
    <mc:Fallback>
      <p:transition spd="slow" advTm="556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/>
          <p:cNvSpPr txBox="1">
            <a:spLocks/>
          </p:cNvSpPr>
          <p:nvPr/>
        </p:nvSpPr>
        <p:spPr>
          <a:xfrm>
            <a:off x="720090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WOMAN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HOME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207658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SCIENCE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4" name="Picture 2" descr="Picture a Scientis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492" y="2564143"/>
            <a:ext cx="6680089" cy="350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255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183"/>
    </mc:Choice>
    <mc:Fallback>
      <p:transition spd="slow" advTm="160183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778642" y="2994078"/>
            <a:ext cx="6540252" cy="10632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US" sz="80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PAUL</a:t>
            </a:r>
            <a:endParaRPr lang="es-US" sz="8000" cap="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720090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WOMAN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HOME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207658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SCIENCE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98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6"/>
    </mc:Choice>
    <mc:Fallback>
      <p:transition spd="slow" advTm="616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778642" y="2994078"/>
            <a:ext cx="6540252" cy="10632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80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BIOLOGY</a:t>
            </a:r>
            <a:endParaRPr lang="ca-ES" sz="80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720090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WOMAN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HOME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207658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SCIENCE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414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9"/>
    </mc:Choice>
    <mc:Fallback>
      <p:transition spd="slow" advTm="50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-53336"/>
            <a:ext cx="12192000" cy="4338083"/>
          </a:xfrm>
          <a:prstGeom prst="rect">
            <a:avLst/>
          </a:prstGeom>
          <a:solidFill>
            <a:srgbClr val="6B5D78"/>
          </a:solidFill>
          <a:ln>
            <a:solidFill>
              <a:srgbClr val="6B5D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1856509" y="78860"/>
            <a:ext cx="8478982" cy="24324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endParaRPr lang="es-ES" sz="4800" b="1" cap="all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539561" y="3108253"/>
            <a:ext cx="6422067" cy="3588327"/>
          </a:xfrm>
          <a:prstGeom prst="rect">
            <a:avLst/>
          </a:prstGeom>
          <a:solidFill>
            <a:srgbClr val="212A32"/>
          </a:solidFill>
          <a:ln>
            <a:solidFill>
              <a:srgbClr val="212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38" y="4679582"/>
            <a:ext cx="4393486" cy="2178418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6096000" y="4284747"/>
            <a:ext cx="5228965" cy="19334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s-ES" sz="2800" b="1" cap="all" dirty="0" smtClean="0">
                <a:solidFill>
                  <a:schemeClr val="bg1"/>
                </a:solidFill>
                <a:latin typeface="Montserrat SemiBold" panose="00000700000000000000" pitchFamily="2" charset="0"/>
              </a:rPr>
              <a:t>1. </a:t>
            </a:r>
            <a:r>
              <a:rPr lang="es-ES" sz="2800" b="1" cap="all" dirty="0" err="1" smtClean="0">
                <a:solidFill>
                  <a:schemeClr val="bg1"/>
                </a:solidFill>
                <a:latin typeface="Montserrat SemiBold" panose="00000700000000000000" pitchFamily="2" charset="0"/>
              </a:rPr>
              <a:t>Women</a:t>
            </a:r>
            <a:r>
              <a:rPr lang="es-ES" sz="2800" b="1" cap="all" dirty="0" smtClean="0">
                <a:solidFill>
                  <a:schemeClr val="bg1"/>
                </a:solidFill>
                <a:latin typeface="Montserrat SemiBold" panose="00000700000000000000" pitchFamily="2" charset="0"/>
              </a:rPr>
              <a:t> in </a:t>
            </a:r>
            <a:r>
              <a:rPr lang="es-ES" sz="2800" b="1" cap="all" dirty="0" err="1" smtClean="0">
                <a:solidFill>
                  <a:schemeClr val="bg1"/>
                </a:solidFill>
                <a:latin typeface="Montserrat SemiBold" panose="00000700000000000000" pitchFamily="2" charset="0"/>
              </a:rPr>
              <a:t>science</a:t>
            </a:r>
            <a:endParaRPr lang="es-ES" sz="2800" b="1" cap="all" dirty="0" smtClean="0">
              <a:solidFill>
                <a:schemeClr val="bg1"/>
              </a:solidFill>
              <a:latin typeface="Montserrat SemiBold" panose="00000700000000000000" pitchFamily="2" charset="0"/>
            </a:endParaRPr>
          </a:p>
          <a:p>
            <a:pPr marL="514350" indent="-514350" algn="l">
              <a:lnSpc>
                <a:spcPct val="120000"/>
              </a:lnSpc>
              <a:buAutoNum type="arabicPeriod"/>
            </a:pPr>
            <a:endParaRPr lang="es-ES" sz="2800" b="1" cap="all" dirty="0" smtClean="0">
              <a:solidFill>
                <a:schemeClr val="bg1"/>
              </a:solidFill>
              <a:latin typeface="Montserrat SemiBold" panose="00000700000000000000" pitchFamily="2" charset="0"/>
            </a:endParaRPr>
          </a:p>
          <a:p>
            <a:pPr algn="l">
              <a:lnSpc>
                <a:spcPct val="120000"/>
              </a:lnSpc>
            </a:pPr>
            <a:r>
              <a:rPr lang="es-ES" sz="2800" b="1" cap="all" dirty="0" smtClean="0">
                <a:solidFill>
                  <a:schemeClr val="bg1"/>
                </a:solidFill>
                <a:latin typeface="Montserrat SemiBold" panose="00000700000000000000" pitchFamily="2" charset="0"/>
              </a:rPr>
              <a:t>2. </a:t>
            </a:r>
            <a:r>
              <a:rPr lang="es-ES" sz="2800" b="1" cap="all" dirty="0" err="1" smtClean="0">
                <a:solidFill>
                  <a:schemeClr val="bg1"/>
                </a:solidFill>
                <a:latin typeface="Montserrat SemiBold" panose="00000700000000000000" pitchFamily="2" charset="0"/>
              </a:rPr>
              <a:t>The</a:t>
            </a:r>
            <a:r>
              <a:rPr lang="es-ES" sz="2800" b="1" cap="all" dirty="0" smtClean="0">
                <a:solidFill>
                  <a:schemeClr val="bg1"/>
                </a:solidFill>
                <a:latin typeface="Montserrat SemiBold" panose="00000700000000000000" pitchFamily="2" charset="0"/>
              </a:rPr>
              <a:t> </a:t>
            </a:r>
            <a:r>
              <a:rPr lang="es-ES" sz="2800" b="1" cap="all" dirty="0" err="1" smtClean="0">
                <a:solidFill>
                  <a:schemeClr val="bg1"/>
                </a:solidFill>
                <a:latin typeface="Montserrat SemiBold" panose="00000700000000000000" pitchFamily="2" charset="0"/>
              </a:rPr>
              <a:t>obstacles</a:t>
            </a:r>
            <a:endParaRPr lang="es-ES" sz="2800" b="1" cap="all" dirty="0" smtClean="0">
              <a:solidFill>
                <a:schemeClr val="bg1"/>
              </a:solidFill>
              <a:latin typeface="Montserrat SemiBold" panose="00000700000000000000" pitchFamily="2" charset="0"/>
            </a:endParaRPr>
          </a:p>
          <a:p>
            <a:pPr algn="l">
              <a:lnSpc>
                <a:spcPct val="120000"/>
              </a:lnSpc>
            </a:pPr>
            <a:endParaRPr lang="es-ES" sz="2800" b="1" cap="all" dirty="0" smtClean="0">
              <a:solidFill>
                <a:schemeClr val="bg1"/>
              </a:solidFill>
              <a:latin typeface="Montserrat SemiBold" panose="00000700000000000000" pitchFamily="2" charset="0"/>
            </a:endParaRPr>
          </a:p>
          <a:p>
            <a:pPr algn="l">
              <a:lnSpc>
                <a:spcPct val="120000"/>
              </a:lnSpc>
            </a:pPr>
            <a:r>
              <a:rPr lang="es-ES" sz="2800" b="1" cap="all" dirty="0" smtClean="0">
                <a:solidFill>
                  <a:schemeClr val="bg1"/>
                </a:solidFill>
                <a:latin typeface="Montserrat SemiBold" panose="00000700000000000000" pitchFamily="2" charset="0"/>
              </a:rPr>
              <a:t>3. </a:t>
            </a:r>
            <a:r>
              <a:rPr lang="es-ES" sz="2800" b="1" cap="all" dirty="0" err="1" smtClean="0">
                <a:solidFill>
                  <a:schemeClr val="bg1"/>
                </a:solidFill>
                <a:latin typeface="Montserrat SemiBold" panose="00000700000000000000" pitchFamily="2" charset="0"/>
              </a:rPr>
              <a:t>The</a:t>
            </a:r>
            <a:r>
              <a:rPr lang="es-ES" sz="2800" b="1" cap="all" dirty="0" smtClean="0">
                <a:solidFill>
                  <a:schemeClr val="bg1"/>
                </a:solidFill>
                <a:latin typeface="Montserrat SemiBold" panose="00000700000000000000" pitchFamily="2" charset="0"/>
              </a:rPr>
              <a:t> </a:t>
            </a:r>
            <a:r>
              <a:rPr lang="es-ES" sz="2800" b="1" cap="all" dirty="0" err="1" smtClean="0">
                <a:solidFill>
                  <a:schemeClr val="bg1"/>
                </a:solidFill>
                <a:latin typeface="Montserrat SemiBold" panose="00000700000000000000" pitchFamily="2" charset="0"/>
              </a:rPr>
              <a:t>solutions</a:t>
            </a:r>
            <a:endParaRPr lang="es-ES" sz="2400" b="1" cap="all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2008909" y="231260"/>
            <a:ext cx="8478982" cy="24324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s-ES" sz="8000" b="1" cap="all" dirty="0" err="1" smtClean="0">
                <a:solidFill>
                  <a:schemeClr val="bg1"/>
                </a:solidFill>
                <a:latin typeface="Montserrat SemiBold" panose="00000700000000000000" pitchFamily="2" charset="0"/>
              </a:rPr>
              <a:t>Today’s</a:t>
            </a:r>
            <a:r>
              <a:rPr lang="es-ES" sz="8000" b="1" cap="all" dirty="0" smtClean="0">
                <a:solidFill>
                  <a:schemeClr val="bg1"/>
                </a:solidFill>
                <a:latin typeface="Montserrat SemiBold" panose="00000700000000000000" pitchFamily="2" charset="0"/>
              </a:rPr>
              <a:t> </a:t>
            </a:r>
            <a:r>
              <a:rPr lang="es-ES" sz="8000" b="1" cap="all" dirty="0" err="1" smtClean="0">
                <a:solidFill>
                  <a:schemeClr val="bg1"/>
                </a:solidFill>
                <a:latin typeface="Montserrat SemiBold" panose="00000700000000000000" pitchFamily="2" charset="0"/>
              </a:rPr>
              <a:t>talk</a:t>
            </a:r>
            <a:endParaRPr lang="es-ES" sz="7200" b="1" cap="all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296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09"/>
    </mc:Choice>
    <mc:Fallback>
      <p:transition spd="slow" advTm="22509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778642" y="2994078"/>
            <a:ext cx="6540252" cy="10632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80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ANNE</a:t>
            </a:r>
            <a:endParaRPr lang="ca-ES" sz="8000" cap="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720090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WOMAN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HOME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207658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SCIENCE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100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1"/>
    </mc:Choice>
    <mc:Fallback>
      <p:transition spd="slow" advTm="56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778642" y="2994078"/>
            <a:ext cx="6540252" cy="10632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80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 KITCHEN</a:t>
            </a:r>
            <a:endParaRPr lang="ca-ES" sz="80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720090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WOMAN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HOME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207658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SCIENCE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356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3"/>
    </mc:Choice>
    <mc:Fallback>
      <p:transition spd="slow" advTm="693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778642" y="2994078"/>
            <a:ext cx="6540252" cy="10632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80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MARK</a:t>
            </a:r>
            <a:endParaRPr lang="ca-ES" sz="8000" cap="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720090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WOMAN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HOME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207658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SCIENCE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570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3"/>
    </mc:Choice>
    <mc:Fallback>
      <p:transition spd="slow" advTm="633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778642" y="2994078"/>
            <a:ext cx="6540252" cy="10632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80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CHEMISTRY</a:t>
            </a:r>
            <a:endParaRPr lang="ca-ES" sz="80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720090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WOMAN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HOME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207658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SCIENCE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559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1"/>
    </mc:Choice>
    <mc:Fallback>
      <p:transition spd="slow" advTm="511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778642" y="2994078"/>
            <a:ext cx="6540252" cy="10632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80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CHILDREN</a:t>
            </a:r>
            <a:endParaRPr lang="ca-ES" sz="80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720090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WOMAN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HOME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207658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SCIENCE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503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4"/>
    </mc:Choice>
    <mc:Fallback>
      <p:transition spd="slow" advTm="584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778642" y="2994078"/>
            <a:ext cx="6540252" cy="10632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80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MARIA</a:t>
            </a:r>
            <a:endParaRPr lang="ca-ES" sz="8000" cap="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720090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WOMAN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HOME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207658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SCIENCE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664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4"/>
    </mc:Choice>
    <mc:Fallback>
      <p:transition spd="slow" advTm="584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778642" y="2994078"/>
            <a:ext cx="6540252" cy="10632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80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GARDEN</a:t>
            </a:r>
            <a:endParaRPr lang="ca-ES" sz="80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720090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WOMAN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HOME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207658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SCIENCE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102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3"/>
    </mc:Choice>
    <mc:Fallback>
      <p:transition spd="slow" advTm="583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1807535" y="3121668"/>
            <a:ext cx="8372596" cy="10632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80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ENGINEERING</a:t>
            </a:r>
            <a:endParaRPr lang="ca-ES" sz="80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720090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WOMAN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HOME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207658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SCIENCE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702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9"/>
    </mc:Choice>
    <mc:Fallback>
      <p:transition spd="slow" advTm="559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778642" y="2994078"/>
            <a:ext cx="6540252" cy="10632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80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BEN</a:t>
            </a:r>
            <a:endParaRPr lang="ca-ES" sz="8000" cap="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720090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WOMAN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HOME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207658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SCIENCE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871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9"/>
    </mc:Choice>
    <mc:Fallback>
      <p:transition spd="slow" advTm="549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778642" y="2994078"/>
            <a:ext cx="6540252" cy="10632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80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KAREN</a:t>
            </a:r>
            <a:endParaRPr lang="ca-ES" sz="8000" cap="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720090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WOMAN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HOME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207658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SCIENCE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619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3"/>
    </mc:Choice>
    <mc:Fallback>
      <p:transition spd="slow" advTm="563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-148856"/>
            <a:ext cx="12192000" cy="4518111"/>
          </a:xfrm>
          <a:prstGeom prst="rect">
            <a:avLst/>
          </a:prstGeom>
          <a:solidFill>
            <a:srgbClr val="6B5D78"/>
          </a:solidFill>
          <a:ln>
            <a:solidFill>
              <a:srgbClr val="6B5D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1856509" y="78860"/>
            <a:ext cx="8478982" cy="24324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endParaRPr lang="es-ES" sz="4800" b="1" cap="all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0" y="992231"/>
            <a:ext cx="12192000" cy="24324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s-ES" sz="8000" b="1" cap="all" dirty="0" err="1" smtClean="0">
                <a:solidFill>
                  <a:schemeClr val="bg1"/>
                </a:solidFill>
                <a:latin typeface="Montserrat SemiBold" panose="00000700000000000000" pitchFamily="2" charset="0"/>
              </a:rPr>
              <a:t>Women</a:t>
            </a:r>
            <a:r>
              <a:rPr lang="es-ES" sz="8000" b="1" cap="all" dirty="0">
                <a:solidFill>
                  <a:schemeClr val="bg1"/>
                </a:solidFill>
                <a:latin typeface="Montserrat SemiBold" panose="00000700000000000000" pitchFamily="2" charset="0"/>
              </a:rPr>
              <a:t/>
            </a:r>
            <a:br>
              <a:rPr lang="es-ES" sz="8000" b="1" cap="all" dirty="0">
                <a:solidFill>
                  <a:schemeClr val="bg1"/>
                </a:solidFill>
                <a:latin typeface="Montserrat SemiBold" panose="00000700000000000000" pitchFamily="2" charset="0"/>
              </a:rPr>
            </a:br>
            <a:r>
              <a:rPr lang="es-ES" sz="8000" b="1" cap="all" dirty="0" smtClean="0">
                <a:solidFill>
                  <a:schemeClr val="bg1"/>
                </a:solidFill>
                <a:latin typeface="Montserrat SemiBold" panose="00000700000000000000" pitchFamily="2" charset="0"/>
              </a:rPr>
              <a:t>in </a:t>
            </a:r>
            <a:r>
              <a:rPr lang="es-ES" sz="8000" b="1" cap="all" dirty="0" err="1" smtClean="0">
                <a:solidFill>
                  <a:schemeClr val="bg1"/>
                </a:solidFill>
                <a:latin typeface="Montserrat SemiBold" panose="00000700000000000000" pitchFamily="2" charset="0"/>
              </a:rPr>
              <a:t>science</a:t>
            </a:r>
            <a:endParaRPr lang="es-ES" sz="7200" b="1" cap="all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712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29"/>
    </mc:Choice>
    <mc:Fallback>
      <p:transition spd="slow" advTm="5329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1924493" y="3185464"/>
            <a:ext cx="7979192" cy="10632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80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LABORATORY</a:t>
            </a:r>
            <a:endParaRPr lang="ca-ES" sz="80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720090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WOMAN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HOME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207658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SCIENCE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07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0"/>
    </mc:Choice>
    <mc:Fallback>
      <p:transition spd="slow" advTm="56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778642" y="2994078"/>
            <a:ext cx="6540252" cy="10632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80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SUSAN</a:t>
            </a:r>
            <a:endParaRPr lang="ca-ES" sz="8000" cap="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720090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WOMAN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HOME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207658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SCIENCE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514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2"/>
    </mc:Choice>
    <mc:Fallback>
      <p:transition spd="slow" advTm="582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778642" y="2994078"/>
            <a:ext cx="6540252" cy="10632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80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WEDDING</a:t>
            </a:r>
            <a:endParaRPr lang="ca-ES" sz="80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720090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WOMAN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HOME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207658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SCIENCE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05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6"/>
    </mc:Choice>
    <mc:Fallback>
      <p:transition spd="slow" advTm="616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778642" y="2994078"/>
            <a:ext cx="6847254" cy="10632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COMPUTER</a:t>
            </a:r>
            <a:endParaRPr lang="en-US" sz="80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720090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WOMAN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HOME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207658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SCIENCE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207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5"/>
    </mc:Choice>
    <mc:Fallback>
      <p:transition spd="slow" advTm="565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778642" y="2994078"/>
            <a:ext cx="6540252" cy="10632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80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MARTHA</a:t>
            </a:r>
            <a:endParaRPr lang="ca-ES" sz="8000" cap="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720090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WOMAN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HOME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207658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SCIENCE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712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0"/>
    </mc:Choice>
    <mc:Fallback>
      <p:transition spd="slow" advTm="57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778642" y="2994078"/>
            <a:ext cx="6540252" cy="10632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80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CLEANING</a:t>
            </a:r>
            <a:endParaRPr lang="ca-ES" sz="80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720090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WOMAN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HOME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207658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SCIENCE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224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3"/>
    </mc:Choice>
    <mc:Fallback>
      <p:transition spd="slow" advTm="533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778642" y="2994078"/>
            <a:ext cx="6540252" cy="10632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80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JOHN</a:t>
            </a:r>
            <a:endParaRPr lang="ca-ES" sz="8000" cap="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720090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WOMAN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HOME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207658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SCIENCE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67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9"/>
    </mc:Choice>
    <mc:Fallback>
      <p:transition spd="slow" advTm="579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778642" y="2994078"/>
            <a:ext cx="6540252" cy="10632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PHYSICS</a:t>
            </a:r>
            <a:endParaRPr lang="en-US" sz="80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720090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WOMAN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HOME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207658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SCIENCE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104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"/>
    </mc:Choice>
    <mc:Fallback>
      <p:transition spd="slow" advTm="6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778642" y="2994078"/>
            <a:ext cx="6540252" cy="10632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BSC</a:t>
            </a:r>
            <a:endParaRPr lang="en-US" sz="80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720090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WOMAN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HOME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207658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SCIENCE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498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0"/>
    </mc:Choice>
    <mc:Fallback>
      <p:transition spd="slow" advTm="56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720090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WOMAN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SCIENCE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207658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HOME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422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42"/>
    </mc:Choice>
    <mc:Fallback>
      <p:transition spd="slow" advTm="28342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6451629" y="4263162"/>
            <a:ext cx="3912927" cy="9249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ca-ES" sz="2400" b="1" dirty="0" smtClean="0">
                <a:solidFill>
                  <a:srgbClr val="212A32"/>
                </a:solidFill>
                <a:latin typeface="Raleway Medium" pitchFamily="2" charset="0"/>
                <a:ea typeface="Microsoft JhengHei UI Light" panose="020B0304030504040204" pitchFamily="34" charset="-120"/>
              </a:rPr>
              <a:t>SKEWED</a:t>
            </a:r>
          </a:p>
          <a:p>
            <a:pPr>
              <a:lnSpc>
                <a:spcPct val="100000"/>
              </a:lnSpc>
            </a:pPr>
            <a:r>
              <a:rPr lang="ca-ES" sz="2400" b="1" dirty="0" smtClean="0">
                <a:solidFill>
                  <a:srgbClr val="212A32"/>
                </a:solidFill>
                <a:latin typeface="Raleway Medium" pitchFamily="2" charset="0"/>
                <a:ea typeface="Microsoft JhengHei UI Light" panose="020B0304030504040204" pitchFamily="34" charset="-120"/>
              </a:rPr>
              <a:t>SEX RATIO </a:t>
            </a:r>
            <a:endParaRPr lang="ca-ES" sz="2400" cap="small" dirty="0">
              <a:solidFill>
                <a:srgbClr val="212A32"/>
              </a:solidFill>
              <a:latin typeface="Raleway Medium" pitchFamily="2" charset="0"/>
              <a:ea typeface="Microsoft JhengHei UI Light" panose="020B0304030504040204" pitchFamily="34" charset="-120"/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367493" y="232031"/>
            <a:ext cx="8894619" cy="7021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POPULATION THEORY</a:t>
            </a:r>
            <a:endParaRPr lang="ca-ES" sz="3600" cap="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3331217840"/>
              </p:ext>
            </p:extLst>
          </p:nvPr>
        </p:nvGraphicFramePr>
        <p:xfrm>
          <a:off x="7148093" y="1801113"/>
          <a:ext cx="25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0" name="Gráfico 29"/>
          <p:cNvGraphicFramePr/>
          <p:nvPr>
            <p:extLst>
              <p:ext uri="{D42A27DB-BD31-4B8C-83A1-F6EECF244321}">
                <p14:modId xmlns:p14="http://schemas.microsoft.com/office/powerpoint/2010/main" val="3269453036"/>
              </p:ext>
            </p:extLst>
          </p:nvPr>
        </p:nvGraphicFramePr>
        <p:xfrm>
          <a:off x="2631636" y="1801113"/>
          <a:ext cx="25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7" name="Título 1"/>
          <p:cNvSpPr txBox="1">
            <a:spLocks/>
          </p:cNvSpPr>
          <p:nvPr/>
        </p:nvSpPr>
        <p:spPr>
          <a:xfrm>
            <a:off x="2180127" y="4530069"/>
            <a:ext cx="3246746" cy="6580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ca-ES" sz="2400" b="1" dirty="0" smtClean="0">
                <a:solidFill>
                  <a:srgbClr val="212A32"/>
                </a:solidFill>
                <a:latin typeface="Raleway Medium" pitchFamily="2" charset="0"/>
                <a:ea typeface="Microsoft JhengHei UI Light" panose="020B0304030504040204" pitchFamily="34" charset="-120"/>
              </a:rPr>
              <a:t>BALANCED</a:t>
            </a:r>
            <a:br>
              <a:rPr lang="ca-ES" sz="2400" b="1" dirty="0" smtClean="0">
                <a:solidFill>
                  <a:srgbClr val="212A32"/>
                </a:solidFill>
                <a:latin typeface="Raleway Medium" pitchFamily="2" charset="0"/>
                <a:ea typeface="Microsoft JhengHei UI Light" panose="020B0304030504040204" pitchFamily="34" charset="-120"/>
              </a:rPr>
            </a:br>
            <a:r>
              <a:rPr lang="ca-ES" sz="2400" b="1" dirty="0" smtClean="0">
                <a:solidFill>
                  <a:srgbClr val="212A32"/>
                </a:solidFill>
                <a:latin typeface="Raleway Medium" pitchFamily="2" charset="0"/>
                <a:ea typeface="Microsoft JhengHei UI Light" panose="020B0304030504040204" pitchFamily="34" charset="-120"/>
              </a:rPr>
              <a:t>SEX RATIO</a:t>
            </a:r>
            <a:endParaRPr lang="ca-ES" sz="2400" cap="small" dirty="0">
              <a:solidFill>
                <a:srgbClr val="212A32"/>
              </a:solidFill>
              <a:latin typeface="Raleway Medium" pitchFamily="2" charset="0"/>
              <a:ea typeface="Microsoft JhengHei UI Light" panose="020B0304030504040204" pitchFamily="34" charset="-120"/>
            </a:endParaRPr>
          </a:p>
        </p:txBody>
      </p:sp>
      <p:graphicFrame>
        <p:nvGraphicFramePr>
          <p:cNvPr id="8" name="Gráfico 7"/>
          <p:cNvGraphicFramePr/>
          <p:nvPr>
            <p:extLst/>
          </p:nvPr>
        </p:nvGraphicFramePr>
        <p:xfrm>
          <a:off x="7148093" y="1801113"/>
          <a:ext cx="25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13509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200"/>
    </mc:Choice>
    <mc:Fallback>
      <p:transition spd="slow" advTm="722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778642" y="2994078"/>
            <a:ext cx="6540252" cy="10632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80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SUSAN</a:t>
            </a:r>
            <a:endParaRPr lang="ca-ES" sz="8000" cap="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720090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WOMAN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SCIENCE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207658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HOME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981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"/>
    </mc:Choice>
    <mc:Fallback>
      <p:transition spd="slow" advTm="33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778642" y="2994078"/>
            <a:ext cx="6540252" cy="10632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80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BIOLOGY</a:t>
            </a:r>
            <a:endParaRPr lang="ca-ES" sz="80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720090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WOMAN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SCIENCE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207658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HOME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727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0"/>
    </mc:Choice>
    <mc:Fallback>
      <p:transition spd="slow" advTm="43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778642" y="2994078"/>
            <a:ext cx="6540252" cy="10632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80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KITCHEN</a:t>
            </a:r>
            <a:endParaRPr lang="ca-ES" sz="80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720090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WOMAN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SCIENCE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207658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HOME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21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"/>
    </mc:Choice>
    <mc:Fallback>
      <p:transition spd="slow" advTm="377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778642" y="2994078"/>
            <a:ext cx="6540252" cy="10632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80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JOHN</a:t>
            </a:r>
            <a:endParaRPr lang="ca-ES" sz="8000" cap="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720090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WOMAN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SCIENCE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207658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HOME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999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8"/>
    </mc:Choice>
    <mc:Fallback>
      <p:transition spd="slow" advTm="398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778642" y="2994078"/>
            <a:ext cx="6540252" cy="10632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80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MARIA</a:t>
            </a:r>
            <a:endParaRPr lang="ca-ES" sz="8000" cap="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720090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WOMAN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SCIENCE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207658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HOME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717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6"/>
    </mc:Choice>
    <mc:Fallback>
      <p:transition spd="slow" advTm="466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778642" y="2994078"/>
            <a:ext cx="6540252" cy="10632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80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CHILDREN</a:t>
            </a:r>
            <a:endParaRPr lang="ca-ES" sz="80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720090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WOMAN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SCIENCE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207658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HOME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699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5"/>
    </mc:Choice>
    <mc:Fallback>
      <p:transition spd="slow" advTm="495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1" y="2994078"/>
            <a:ext cx="12192000" cy="10632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80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ENGINEERING</a:t>
            </a:r>
            <a:endParaRPr lang="ca-ES" sz="80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720090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WOMAN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SCIENCE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207658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HOME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530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3"/>
    </mc:Choice>
    <mc:Fallback>
      <p:transition spd="slow" advTm="553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778642" y="2994078"/>
            <a:ext cx="6540252" cy="10632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80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MARK</a:t>
            </a:r>
            <a:endParaRPr lang="ca-ES" sz="8000" cap="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720090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WOMAN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SCIENCE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207658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HOME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629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9"/>
    </mc:Choice>
    <mc:Fallback>
      <p:transition spd="slow" advTm="519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778642" y="2994078"/>
            <a:ext cx="6540252" cy="10632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80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GARDEN</a:t>
            </a:r>
            <a:endParaRPr lang="ca-ES" sz="80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720090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WOMAN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SCIENCE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207658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HOME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832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7"/>
    </mc:Choice>
    <mc:Fallback>
      <p:transition spd="slow" advTm="447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778642" y="2994078"/>
            <a:ext cx="6540252" cy="10632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80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CHEMISTRY</a:t>
            </a:r>
            <a:endParaRPr lang="ca-ES" sz="80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720090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WOMAN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SCIENCE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207658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HOME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933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5"/>
    </mc:Choice>
    <mc:Fallback>
      <p:transition spd="slow" advTm="485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Gráfico 29"/>
          <p:cNvGraphicFramePr/>
          <p:nvPr/>
        </p:nvGraphicFramePr>
        <p:xfrm>
          <a:off x="2631636" y="1801113"/>
          <a:ext cx="25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1" name="Título 1"/>
          <p:cNvSpPr txBox="1">
            <a:spLocks/>
          </p:cNvSpPr>
          <p:nvPr/>
        </p:nvSpPr>
        <p:spPr>
          <a:xfrm>
            <a:off x="3122121" y="2376789"/>
            <a:ext cx="1587415" cy="11052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cap="small" dirty="0">
                <a:solidFill>
                  <a:srgbClr val="6B5D78"/>
                </a:solidFill>
                <a:latin typeface="Montserrat SemiBold" panose="00000700000000000000" pitchFamily="2" charset="0"/>
              </a:rPr>
              <a:t>51</a:t>
            </a:r>
            <a:r>
              <a:rPr lang="es-ES" sz="3000" cap="small" dirty="0">
                <a:solidFill>
                  <a:srgbClr val="6B5D78"/>
                </a:solidFill>
                <a:latin typeface="Montserrat SemiBold" panose="00000700000000000000" pitchFamily="2" charset="0"/>
              </a:rPr>
              <a:t>%</a:t>
            </a:r>
          </a:p>
        </p:txBody>
      </p:sp>
      <p:sp>
        <p:nvSpPr>
          <p:cNvPr id="37" name="Título 1"/>
          <p:cNvSpPr txBox="1">
            <a:spLocks/>
          </p:cNvSpPr>
          <p:nvPr/>
        </p:nvSpPr>
        <p:spPr>
          <a:xfrm>
            <a:off x="2156526" y="4615777"/>
            <a:ext cx="3246746" cy="4362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ca-ES" sz="2400" b="1" dirty="0" err="1" smtClean="0">
                <a:solidFill>
                  <a:srgbClr val="212A32"/>
                </a:solidFill>
                <a:latin typeface="Raleway Medium" pitchFamily="2" charset="0"/>
                <a:ea typeface="Microsoft JhengHei UI Light" panose="020B0304030504040204" pitchFamily="34" charset="-120"/>
              </a:rPr>
              <a:t>Catalonia</a:t>
            </a:r>
            <a:endParaRPr lang="ca-ES" sz="2400" cap="small" dirty="0">
              <a:solidFill>
                <a:srgbClr val="212A32"/>
              </a:solidFill>
              <a:latin typeface="Raleway Medium" pitchFamily="2" charset="0"/>
              <a:ea typeface="Microsoft JhengHei UI Light" panose="020B0304030504040204" pitchFamily="34" charset="-120"/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367493" y="232031"/>
            <a:ext cx="8894619" cy="7021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POPULATION THEORY</a:t>
            </a:r>
            <a:endParaRPr lang="ca-ES" sz="3600" cap="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277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14"/>
    </mc:Choice>
    <mc:Fallback>
      <p:transition spd="slow" advTm="18914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778642" y="2994078"/>
            <a:ext cx="6847254" cy="10632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80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BSC</a:t>
            </a:r>
            <a:endParaRPr lang="ca-ES" sz="80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720090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WOMAN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SCIENCE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207658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HOME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139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9"/>
    </mc:Choice>
    <mc:Fallback>
      <p:transition spd="slow" advTm="499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778642" y="2994078"/>
            <a:ext cx="6540252" cy="10632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80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MARTHA</a:t>
            </a:r>
            <a:endParaRPr lang="ca-ES" sz="8000" cap="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720090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WOMAN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SCIENCE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207658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HOME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504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8"/>
    </mc:Choice>
    <mc:Fallback>
      <p:transition spd="slow" advTm="598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0" y="2994078"/>
            <a:ext cx="12192000" cy="10632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80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LABORATORY</a:t>
            </a:r>
            <a:endParaRPr lang="ca-ES" sz="80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720090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WOMAN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SCIENCE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207658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HOME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095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7"/>
    </mc:Choice>
    <mc:Fallback>
      <p:transition spd="slow" advTm="657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778642" y="2994078"/>
            <a:ext cx="6540252" cy="10632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80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PAUL</a:t>
            </a:r>
            <a:endParaRPr lang="ca-ES" sz="8000" cap="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720090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WOMAN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SCIENCE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207658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HOME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39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3"/>
    </mc:Choice>
    <mc:Fallback>
      <p:transition spd="slow" advTm="533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778642" y="2994078"/>
            <a:ext cx="6540252" cy="10632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80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PHYSICS</a:t>
            </a:r>
            <a:endParaRPr lang="ca-ES" sz="80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720090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WOMAN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SCIENCE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207658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HOME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971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0"/>
    </mc:Choice>
    <mc:Fallback>
      <p:transition spd="slow" advTm="56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778642" y="2994078"/>
            <a:ext cx="6540252" cy="10632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80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KAREN</a:t>
            </a:r>
            <a:endParaRPr lang="ca-ES" sz="8000" cap="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720090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WOMAN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SCIENCE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207658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HOME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882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9"/>
    </mc:Choice>
    <mc:Fallback>
      <p:transition spd="slow" advTm="569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778642" y="2994078"/>
            <a:ext cx="6540252" cy="10632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80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WEDDING</a:t>
            </a:r>
            <a:endParaRPr lang="ca-ES" sz="80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720090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WOMAN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SCIENCE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207658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HOME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431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3"/>
    </mc:Choice>
    <mc:Fallback>
      <p:transition spd="slow" advTm="473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778642" y="2994078"/>
            <a:ext cx="6540252" cy="10632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80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ANNE</a:t>
            </a:r>
            <a:endParaRPr lang="ca-ES" sz="8000" cap="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720090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WOMAN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SCIENCE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207658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HOME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117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5"/>
    </mc:Choice>
    <mc:Fallback>
      <p:transition spd="slow" advTm="525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778642" y="2994078"/>
            <a:ext cx="6540252" cy="10632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80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PETER</a:t>
            </a:r>
            <a:endParaRPr lang="ca-ES" sz="8000" cap="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720090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WOMAN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SCIENCE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207658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HOME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630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3"/>
    </mc:Choice>
    <mc:Fallback>
      <p:transition spd="slow" advTm="463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778642" y="2994078"/>
            <a:ext cx="6540252" cy="10632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80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CLEANING</a:t>
            </a:r>
            <a:endParaRPr lang="ca-ES" sz="80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720090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WOMAN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SCIENCE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2076584" y="660433"/>
            <a:ext cx="2424992" cy="12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MAN</a:t>
            </a:r>
            <a:endParaRPr lang="ca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  <a:p>
            <a:r>
              <a:rPr lang="ca-ES" sz="36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HOME</a:t>
            </a:r>
            <a:endParaRPr lang="ca-ES" sz="36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35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8"/>
    </mc:Choice>
    <mc:Fallback>
      <p:transition spd="slow" advTm="538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6451629" y="4584462"/>
            <a:ext cx="3912927" cy="4444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ca-ES" sz="2400" b="1" dirty="0" err="1" smtClean="0">
                <a:solidFill>
                  <a:srgbClr val="212A32"/>
                </a:solidFill>
                <a:latin typeface="Raleway Medium" pitchFamily="2" charset="0"/>
                <a:ea typeface="Microsoft JhengHei UI Light" panose="020B0304030504040204" pitchFamily="34" charset="-120"/>
              </a:rPr>
              <a:t>Science</a:t>
            </a:r>
            <a:r>
              <a:rPr lang="ca-ES" sz="2400" b="1" dirty="0" smtClean="0">
                <a:solidFill>
                  <a:srgbClr val="212A32"/>
                </a:solidFill>
                <a:latin typeface="Raleway Medium" pitchFamily="2" charset="0"/>
                <a:ea typeface="Microsoft JhengHei UI Light" panose="020B0304030504040204" pitchFamily="34" charset="-120"/>
              </a:rPr>
              <a:t> in </a:t>
            </a:r>
            <a:r>
              <a:rPr lang="ca-ES" sz="2400" b="1" dirty="0" err="1" smtClean="0">
                <a:solidFill>
                  <a:srgbClr val="212A32"/>
                </a:solidFill>
                <a:latin typeface="Raleway Medium" pitchFamily="2" charset="0"/>
                <a:ea typeface="Microsoft JhengHei UI Light" panose="020B0304030504040204" pitchFamily="34" charset="-120"/>
              </a:rPr>
              <a:t>Catalonia</a:t>
            </a:r>
            <a:endParaRPr lang="ca-ES" sz="2400" cap="small" dirty="0">
              <a:solidFill>
                <a:srgbClr val="212A32"/>
              </a:solidFill>
              <a:latin typeface="Raleway Medium" pitchFamily="2" charset="0"/>
              <a:ea typeface="Microsoft JhengHei UI Light" panose="020B0304030504040204" pitchFamily="34" charset="-120"/>
            </a:endParaRPr>
          </a:p>
        </p:txBody>
      </p:sp>
      <p:graphicFrame>
        <p:nvGraphicFramePr>
          <p:cNvPr id="6" name="Gráfico 5"/>
          <p:cNvGraphicFramePr/>
          <p:nvPr>
            <p:extLst/>
          </p:nvPr>
        </p:nvGraphicFramePr>
        <p:xfrm>
          <a:off x="7148093" y="1801113"/>
          <a:ext cx="25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" name="Título 1"/>
          <p:cNvSpPr txBox="1">
            <a:spLocks/>
          </p:cNvSpPr>
          <p:nvPr/>
        </p:nvSpPr>
        <p:spPr>
          <a:xfrm>
            <a:off x="7537344" y="2908585"/>
            <a:ext cx="1760549" cy="5915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cap="small" dirty="0">
                <a:solidFill>
                  <a:srgbClr val="6B5D78"/>
                </a:solidFill>
                <a:latin typeface="Montserrat SemiBold" panose="00000700000000000000" pitchFamily="2" charset="0"/>
              </a:rPr>
              <a:t>34</a:t>
            </a:r>
            <a:r>
              <a:rPr lang="es-ES" sz="3000" cap="small" dirty="0">
                <a:solidFill>
                  <a:srgbClr val="6B5D78"/>
                </a:solidFill>
                <a:latin typeface="Montserrat SemiBold" panose="00000700000000000000" pitchFamily="2" charset="0"/>
              </a:rPr>
              <a:t>%</a:t>
            </a:r>
          </a:p>
        </p:txBody>
      </p:sp>
      <p:graphicFrame>
        <p:nvGraphicFramePr>
          <p:cNvPr id="30" name="Gráfico 29"/>
          <p:cNvGraphicFramePr/>
          <p:nvPr/>
        </p:nvGraphicFramePr>
        <p:xfrm>
          <a:off x="2631636" y="1801113"/>
          <a:ext cx="25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1" name="Título 1"/>
          <p:cNvSpPr txBox="1">
            <a:spLocks/>
          </p:cNvSpPr>
          <p:nvPr/>
        </p:nvSpPr>
        <p:spPr>
          <a:xfrm>
            <a:off x="3122121" y="2376789"/>
            <a:ext cx="1587415" cy="11052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cap="small" dirty="0">
                <a:solidFill>
                  <a:srgbClr val="6B5D78"/>
                </a:solidFill>
                <a:latin typeface="Montserrat SemiBold" panose="00000700000000000000" pitchFamily="2" charset="0"/>
              </a:rPr>
              <a:t>51</a:t>
            </a:r>
            <a:r>
              <a:rPr lang="es-ES" sz="3000" cap="small" dirty="0">
                <a:solidFill>
                  <a:srgbClr val="6B5D78"/>
                </a:solidFill>
                <a:latin typeface="Montserrat SemiBold" panose="00000700000000000000" pitchFamily="2" charset="0"/>
              </a:rPr>
              <a:t>%</a:t>
            </a:r>
          </a:p>
        </p:txBody>
      </p:sp>
      <p:sp>
        <p:nvSpPr>
          <p:cNvPr id="37" name="Título 1"/>
          <p:cNvSpPr txBox="1">
            <a:spLocks/>
          </p:cNvSpPr>
          <p:nvPr/>
        </p:nvSpPr>
        <p:spPr>
          <a:xfrm>
            <a:off x="2156526" y="4615777"/>
            <a:ext cx="3246746" cy="4362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ca-ES" sz="2400" b="1" dirty="0" err="1" smtClean="0">
                <a:solidFill>
                  <a:srgbClr val="212A32"/>
                </a:solidFill>
                <a:latin typeface="Raleway Medium" pitchFamily="2" charset="0"/>
                <a:ea typeface="Microsoft JhengHei UI Light" panose="020B0304030504040204" pitchFamily="34" charset="-120"/>
              </a:rPr>
              <a:t>Catalonia</a:t>
            </a:r>
            <a:endParaRPr lang="ca-ES" sz="2400" cap="small" dirty="0">
              <a:solidFill>
                <a:srgbClr val="212A32"/>
              </a:solidFill>
              <a:latin typeface="Raleway Medium" pitchFamily="2" charset="0"/>
              <a:ea typeface="Microsoft JhengHei UI Light" panose="020B0304030504040204" pitchFamily="34" charset="-120"/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367493" y="232031"/>
            <a:ext cx="8894619" cy="7021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POPULATION THEORY</a:t>
            </a:r>
            <a:endParaRPr lang="ca-ES" sz="3600" cap="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577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26"/>
    </mc:Choice>
    <mc:Fallback>
      <p:transition spd="slow" advTm="24126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778642" y="2994078"/>
            <a:ext cx="6540252" cy="10632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a-ES" sz="8000" cap="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6" name="Elipse 5"/>
          <p:cNvSpPr/>
          <p:nvPr/>
        </p:nvSpPr>
        <p:spPr>
          <a:xfrm>
            <a:off x="3854215" y="1315992"/>
            <a:ext cx="4680000" cy="4680000"/>
          </a:xfrm>
          <a:prstGeom prst="ellipse">
            <a:avLst/>
          </a:prstGeom>
          <a:solidFill>
            <a:srgbClr val="6B5D78"/>
          </a:solidFill>
          <a:ln>
            <a:solidFill>
              <a:srgbClr val="6B5D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2000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3854215" y="2221825"/>
            <a:ext cx="4680000" cy="23820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8800" dirty="0" smtClean="0">
                <a:solidFill>
                  <a:schemeClr val="bg1"/>
                </a:solidFill>
                <a:latin typeface="Montserrat SemiBold" panose="00000700000000000000" pitchFamily="2" charset="0"/>
              </a:rPr>
              <a:t>WHAT </a:t>
            </a:r>
            <a:r>
              <a:rPr lang="es-ES" sz="4400" dirty="0" smtClean="0">
                <a:solidFill>
                  <a:schemeClr val="bg1"/>
                </a:solidFill>
                <a:latin typeface="Montserrat SemiBold" panose="00000700000000000000" pitchFamily="2" charset="0"/>
              </a:rPr>
              <a:t>HAPPENED?</a:t>
            </a:r>
            <a:endParaRPr lang="es-ES" sz="2000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330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678"/>
    </mc:Choice>
    <mc:Fallback>
      <p:transition spd="slow" advTm="72678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ángulo 28"/>
          <p:cNvSpPr/>
          <p:nvPr/>
        </p:nvSpPr>
        <p:spPr>
          <a:xfrm>
            <a:off x="6123998" y="1586607"/>
            <a:ext cx="5497388" cy="3829051"/>
          </a:xfrm>
          <a:prstGeom prst="rect">
            <a:avLst/>
          </a:prstGeom>
          <a:solidFill>
            <a:srgbClr val="212A32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Google Shape;424;p32"/>
          <p:cNvSpPr txBox="1">
            <a:spLocks/>
          </p:cNvSpPr>
          <p:nvPr/>
        </p:nvSpPr>
        <p:spPr>
          <a:xfrm>
            <a:off x="6123998" y="1586605"/>
            <a:ext cx="5422959" cy="3829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303B"/>
              </a:buClr>
              <a:buSzPts val="3000"/>
              <a:buFont typeface="Source Sans Pro"/>
              <a:buNone/>
              <a:defRPr sz="18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342900" marR="0" lvl="1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5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685800" marR="0" lvl="2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35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028700" marR="0" lvl="3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371600" marR="0" lvl="4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714500" marR="0" lvl="5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057400" marR="0" lvl="6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400300" marR="0" lvl="7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743200" marR="0" lvl="8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000" dirty="0" smtClean="0">
                <a:solidFill>
                  <a:srgbClr val="6B5D78"/>
                </a:solidFill>
                <a:latin typeface="Montserrat SemiBold" panose="00000700000000000000" pitchFamily="2" charset="0"/>
                <a:ea typeface="Microsoft YaHei UI" panose="020B0503020204020204" pitchFamily="34" charset="-122"/>
              </a:rPr>
              <a:t>15 YEARS OLD</a:t>
            </a:r>
          </a:p>
          <a:p>
            <a:pPr>
              <a:lnSpc>
                <a:spcPct val="100000"/>
              </a:lnSpc>
            </a:pPr>
            <a:endParaRPr lang="en-US" sz="1000" dirty="0" smtClean="0">
              <a:solidFill>
                <a:schemeClr val="bg1"/>
              </a:solidFill>
              <a:latin typeface="Montserrat SemiBold" panose="00000700000000000000" pitchFamily="2" charset="0"/>
              <a:ea typeface="Microsoft YaHei UI" panose="020B0503020204020204" pitchFamily="34" charset="-122"/>
            </a:endParaRPr>
          </a:p>
          <a:p>
            <a:pPr>
              <a:lnSpc>
                <a:spcPct val="100000"/>
              </a:lnSpc>
            </a:pPr>
            <a:endParaRPr lang="en-US" sz="1000" dirty="0">
              <a:solidFill>
                <a:schemeClr val="bg1"/>
              </a:solidFill>
              <a:latin typeface="Montserrat SemiBold" panose="00000700000000000000" pitchFamily="2" charset="0"/>
              <a:ea typeface="Microsoft YaHei UI" panose="020B0503020204020204" pitchFamily="34" charset="-122"/>
            </a:endParaRPr>
          </a:p>
          <a:p>
            <a:pPr>
              <a:lnSpc>
                <a:spcPct val="100000"/>
              </a:lnSpc>
            </a:pPr>
            <a:endParaRPr lang="en-US" sz="1000" dirty="0" smtClean="0">
              <a:solidFill>
                <a:schemeClr val="bg1"/>
              </a:solidFill>
              <a:latin typeface="Montserrat SemiBold" panose="00000700000000000000" pitchFamily="2" charset="0"/>
              <a:ea typeface="Microsoft YaHei UI" panose="020B0503020204020204" pitchFamily="34" charset="-122"/>
            </a:endParaRPr>
          </a:p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bg1"/>
                </a:solidFill>
                <a:latin typeface="Raleway Medium" pitchFamily="2" charset="0"/>
                <a:ea typeface="Microsoft YaHei UI" panose="020B0503020204020204" pitchFamily="34" charset="-122"/>
              </a:rPr>
              <a:t>20</a:t>
            </a:r>
            <a:r>
              <a:rPr lang="en-US" sz="2000" b="1" dirty="0">
                <a:solidFill>
                  <a:schemeClr val="bg1"/>
                </a:solidFill>
                <a:latin typeface="Raleway Medium" pitchFamily="2" charset="0"/>
                <a:ea typeface="Microsoft YaHei UI" panose="020B0503020204020204" pitchFamily="34" charset="-122"/>
              </a:rPr>
              <a:t>%</a:t>
            </a:r>
            <a:r>
              <a:rPr lang="en-US" sz="2800" b="1" dirty="0">
                <a:solidFill>
                  <a:schemeClr val="bg1"/>
                </a:solidFill>
                <a:latin typeface="Raleway Medium" pitchFamily="2" charset="0"/>
                <a:ea typeface="Microsoft YaHei UI" panose="020B0503020204020204" pitchFamily="34" charset="-122"/>
              </a:rPr>
              <a:t> women </a:t>
            </a:r>
          </a:p>
          <a:p>
            <a:pPr>
              <a:lnSpc>
                <a:spcPct val="90000"/>
              </a:lnSpc>
            </a:pPr>
            <a:endParaRPr lang="en-US" sz="1400" b="1" dirty="0">
              <a:solidFill>
                <a:schemeClr val="bg1"/>
              </a:solidFill>
              <a:latin typeface="Raleway Medium" pitchFamily="2" charset="0"/>
              <a:ea typeface="Microsoft YaHei UI" panose="020B0503020204020204" pitchFamily="34" charset="-122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  <a:latin typeface="Raleway Medium" pitchFamily="2" charset="0"/>
                <a:ea typeface="Microsoft YaHei Light" panose="020B0502040204020203" pitchFamily="34" charset="-122"/>
              </a:rPr>
              <a:t>42% girls vs. 4% </a:t>
            </a:r>
            <a:r>
              <a:rPr lang="en-US" sz="2400" dirty="0" smtClean="0">
                <a:solidFill>
                  <a:schemeClr val="bg1"/>
                </a:solidFill>
                <a:latin typeface="Raleway Medium" pitchFamily="2" charset="0"/>
                <a:ea typeface="Microsoft YaHei Light" panose="020B0502040204020203" pitchFamily="34" charset="-122"/>
              </a:rPr>
              <a:t>boys</a:t>
            </a:r>
            <a:endParaRPr lang="en-US" sz="2400" dirty="0">
              <a:solidFill>
                <a:schemeClr val="bg1"/>
              </a:solidFill>
              <a:latin typeface="Raleway Medium" pitchFamily="2" charset="0"/>
              <a:ea typeface="Microsoft YaHei Light" panose="020B0502040204020203" pitchFamily="34" charset="-122"/>
            </a:endParaRPr>
          </a:p>
        </p:txBody>
      </p:sp>
      <p:sp>
        <p:nvSpPr>
          <p:cNvPr id="18" name="Título 1"/>
          <p:cNvSpPr txBox="1">
            <a:spLocks/>
          </p:cNvSpPr>
          <p:nvPr/>
        </p:nvSpPr>
        <p:spPr>
          <a:xfrm>
            <a:off x="310526" y="164413"/>
            <a:ext cx="8943974" cy="7021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DRAW A SCIENTIST</a:t>
            </a:r>
            <a:endParaRPr lang="es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8372476" y="6066931"/>
            <a:ext cx="36199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6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David I. Miller et al.</a:t>
            </a:r>
          </a:p>
          <a:p>
            <a:pPr algn="r"/>
            <a:r>
              <a:rPr lang="fr-FR" sz="16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SRDC 2018</a:t>
            </a:r>
            <a:endParaRPr lang="en-US" sz="1400" dirty="0">
              <a:solidFill>
                <a:srgbClr val="212A32"/>
              </a:solidFill>
              <a:latin typeface="Montserrat" panose="00000500000000000000" pitchFamily="2" charset="0"/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574158" y="1586608"/>
            <a:ext cx="5549840" cy="3829051"/>
          </a:xfrm>
          <a:prstGeom prst="rect">
            <a:avLst/>
          </a:prstGeom>
          <a:solidFill>
            <a:srgbClr val="6B5D78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Google Shape;424;p32"/>
          <p:cNvSpPr txBox="1">
            <a:spLocks/>
          </p:cNvSpPr>
          <p:nvPr/>
        </p:nvSpPr>
        <p:spPr>
          <a:xfrm>
            <a:off x="626610" y="1586605"/>
            <a:ext cx="5497388" cy="3829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303B"/>
              </a:buClr>
              <a:buSzPts val="3000"/>
              <a:buFont typeface="Source Sans Pro"/>
              <a:buNone/>
              <a:defRPr sz="18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342900" marR="0" lvl="1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5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685800" marR="0" lvl="2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35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028700" marR="0" lvl="3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371600" marR="0" lvl="4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714500" marR="0" lvl="5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057400" marR="0" lvl="6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400300" marR="0" lvl="7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743200" marR="0" lvl="8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000" dirty="0" smtClean="0">
                <a:solidFill>
                  <a:srgbClr val="212A32"/>
                </a:solidFill>
                <a:latin typeface="Montserrat SemiBold" panose="00000700000000000000" pitchFamily="2" charset="0"/>
                <a:ea typeface="Microsoft YaHei UI" panose="020B0503020204020204" pitchFamily="34" charset="-122"/>
              </a:rPr>
              <a:t>5 YEARS OLD</a:t>
            </a:r>
            <a:endParaRPr lang="en-US" sz="4000" dirty="0" smtClean="0">
              <a:solidFill>
                <a:srgbClr val="212A32"/>
              </a:solidFill>
              <a:latin typeface="Montserrat SemiBold" panose="00000700000000000000" pitchFamily="2" charset="0"/>
              <a:ea typeface="Microsoft YaHei UI" panose="020B0503020204020204" pitchFamily="34" charset="-122"/>
            </a:endParaRPr>
          </a:p>
          <a:p>
            <a:pPr>
              <a:lnSpc>
                <a:spcPct val="100000"/>
              </a:lnSpc>
            </a:pPr>
            <a:endParaRPr lang="en-US" sz="1000" dirty="0" smtClean="0">
              <a:solidFill>
                <a:schemeClr val="bg1"/>
              </a:solidFill>
              <a:latin typeface="Montserrat SemiBold" panose="00000700000000000000" pitchFamily="2" charset="0"/>
              <a:ea typeface="Microsoft YaHei UI" panose="020B0503020204020204" pitchFamily="34" charset="-122"/>
            </a:endParaRPr>
          </a:p>
          <a:p>
            <a:pPr>
              <a:lnSpc>
                <a:spcPct val="100000"/>
              </a:lnSpc>
            </a:pPr>
            <a:endParaRPr lang="en-US" sz="1000" dirty="0" smtClean="0">
              <a:solidFill>
                <a:schemeClr val="bg1"/>
              </a:solidFill>
              <a:latin typeface="Montserrat SemiBold" panose="00000700000000000000" pitchFamily="2" charset="0"/>
              <a:ea typeface="Microsoft YaHei UI" panose="020B0503020204020204" pitchFamily="34" charset="-122"/>
            </a:endParaRPr>
          </a:p>
          <a:p>
            <a:pPr>
              <a:lnSpc>
                <a:spcPct val="100000"/>
              </a:lnSpc>
            </a:pPr>
            <a:endParaRPr lang="en-US" sz="1000" dirty="0" smtClean="0">
              <a:solidFill>
                <a:schemeClr val="bg1"/>
              </a:solidFill>
              <a:latin typeface="Montserrat SemiBold" panose="00000700000000000000" pitchFamily="2" charset="0"/>
              <a:ea typeface="Microsoft YaHei UI" panose="020B0503020204020204" pitchFamily="34" charset="-122"/>
            </a:endParaRPr>
          </a:p>
          <a:p>
            <a:pPr>
              <a:lnSpc>
                <a:spcPct val="90000"/>
              </a:lnSpc>
            </a:pPr>
            <a:r>
              <a:rPr lang="en-US" sz="3200" dirty="0" smtClean="0">
                <a:solidFill>
                  <a:schemeClr val="bg1"/>
                </a:solidFill>
                <a:latin typeface="Montserrat SemiBold" panose="00000700000000000000" pitchFamily="2" charset="0"/>
                <a:ea typeface="Microsoft YaHei UI" panose="020B0503020204020204" pitchFamily="34" charset="-122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Raleway Medium" pitchFamily="2" charset="0"/>
                <a:ea typeface="Microsoft YaHei UI" panose="020B0503020204020204" pitchFamily="34" charset="-122"/>
              </a:rPr>
              <a:t>50</a:t>
            </a:r>
            <a:r>
              <a:rPr lang="en-US" sz="2000" b="1" dirty="0">
                <a:solidFill>
                  <a:schemeClr val="bg1"/>
                </a:solidFill>
                <a:latin typeface="Raleway Medium" pitchFamily="2" charset="0"/>
                <a:ea typeface="Microsoft YaHei UI" panose="020B0503020204020204" pitchFamily="34" charset="-122"/>
              </a:rPr>
              <a:t>%</a:t>
            </a:r>
            <a:r>
              <a:rPr lang="en-US" sz="2800" b="1" dirty="0">
                <a:solidFill>
                  <a:schemeClr val="bg1"/>
                </a:solidFill>
                <a:latin typeface="Raleway Medium" pitchFamily="2" charset="0"/>
                <a:ea typeface="Microsoft YaHei UI" panose="020B0503020204020204" pitchFamily="34" charset="-122"/>
              </a:rPr>
              <a:t> women</a:t>
            </a:r>
          </a:p>
          <a:p>
            <a:pPr>
              <a:lnSpc>
                <a:spcPct val="90000"/>
              </a:lnSpc>
            </a:pPr>
            <a:r>
              <a:rPr lang="en-US" sz="1400" b="1" dirty="0">
                <a:solidFill>
                  <a:schemeClr val="bg1"/>
                </a:solidFill>
                <a:latin typeface="Raleway Medium" pitchFamily="2" charset="0"/>
                <a:ea typeface="Microsoft YaHei UI" panose="020B0503020204020204" pitchFamily="34" charset="-122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  <a:latin typeface="Raleway Medium" pitchFamily="2" charset="0"/>
                <a:ea typeface="Microsoft YaHei Light" panose="020B0502040204020203" pitchFamily="34" charset="-122"/>
              </a:rPr>
              <a:t>Regardless the gender</a:t>
            </a:r>
            <a:endParaRPr lang="en-US" sz="2400" dirty="0">
              <a:solidFill>
                <a:schemeClr val="bg1"/>
              </a:solidFill>
              <a:latin typeface="Raleway Medium" pitchFamily="2" charset="0"/>
              <a:ea typeface="Microsoft YaHei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66508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728"/>
    </mc:Choice>
    <mc:Fallback>
      <p:transition spd="slow" advTm="88728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lipse 16"/>
          <p:cNvSpPr/>
          <p:nvPr/>
        </p:nvSpPr>
        <p:spPr>
          <a:xfrm>
            <a:off x="1164931" y="1241563"/>
            <a:ext cx="5040000" cy="5040000"/>
          </a:xfrm>
          <a:prstGeom prst="ellipse">
            <a:avLst/>
          </a:prstGeom>
          <a:solidFill>
            <a:srgbClr val="6B5D78"/>
          </a:solidFill>
          <a:ln>
            <a:solidFill>
              <a:srgbClr val="6B5D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2000"/>
          </a:p>
        </p:txBody>
      </p:sp>
      <p:sp>
        <p:nvSpPr>
          <p:cNvPr id="18" name="Título 1"/>
          <p:cNvSpPr txBox="1">
            <a:spLocks/>
          </p:cNvSpPr>
          <p:nvPr/>
        </p:nvSpPr>
        <p:spPr>
          <a:xfrm>
            <a:off x="1808005" y="2590551"/>
            <a:ext cx="3753852" cy="10419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dirty="0" smtClean="0">
                <a:solidFill>
                  <a:schemeClr val="bg1"/>
                </a:solidFill>
                <a:latin typeface="Montserrat SemiBold" panose="00000700000000000000" pitchFamily="2" charset="0"/>
              </a:rPr>
              <a:t>MATILDA</a:t>
            </a:r>
          </a:p>
          <a:p>
            <a:r>
              <a:rPr lang="es-ES" dirty="0" smtClean="0">
                <a:solidFill>
                  <a:schemeClr val="bg1"/>
                </a:solidFill>
                <a:latin typeface="Montserrat SemiBold" panose="00000700000000000000" pitchFamily="2" charset="0"/>
              </a:rPr>
              <a:t>EFFECT</a:t>
            </a:r>
            <a:endParaRPr lang="es-ES" sz="3200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1717393" y="3879995"/>
            <a:ext cx="39350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2000" b="1" dirty="0" smtClean="0">
                <a:solidFill>
                  <a:schemeClr val="bg1"/>
                </a:solidFill>
                <a:latin typeface="Raleway Medium" pitchFamily="2" charset="0"/>
                <a:ea typeface="Microsoft JhengHei UI Light" panose="020B0304030504040204" pitchFamily="34" charset="-12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Raleway Medium" pitchFamily="2" charset="0"/>
                <a:ea typeface="Microsoft JhengHei UI Light" panose="020B0304030504040204" pitchFamily="34" charset="-120"/>
              </a:rPr>
              <a:t>Women scientists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Raleway Medium" pitchFamily="2" charset="0"/>
                <a:ea typeface="Microsoft JhengHei UI Light" panose="020B0304030504040204" pitchFamily="34" charset="-120"/>
              </a:rPr>
              <a:t>who </a:t>
            </a:r>
            <a:r>
              <a:rPr lang="en-US" sz="2000" b="1" dirty="0">
                <a:solidFill>
                  <a:schemeClr val="bg1"/>
                </a:solidFill>
                <a:latin typeface="Raleway Medium" pitchFamily="2" charset="0"/>
                <a:ea typeface="Microsoft JhengHei UI Light" panose="020B0304030504040204" pitchFamily="34" charset="-120"/>
              </a:rPr>
              <a:t>have been ignored, denied credit </a:t>
            </a:r>
            <a:endParaRPr lang="en-US" sz="2000" b="1" dirty="0" smtClean="0">
              <a:solidFill>
                <a:schemeClr val="bg1"/>
              </a:solidFill>
              <a:latin typeface="Raleway Medium" pitchFamily="2" charset="0"/>
              <a:ea typeface="Microsoft JhengHei UI Light" panose="020B0304030504040204" pitchFamily="34" charset="-120"/>
            </a:endParaRP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Raleway Medium" pitchFamily="2" charset="0"/>
                <a:ea typeface="Microsoft JhengHei UI Light" panose="020B0304030504040204" pitchFamily="34" charset="-120"/>
              </a:rPr>
              <a:t>or dropped </a:t>
            </a:r>
            <a:r>
              <a:rPr lang="en-US" sz="2000" b="1" dirty="0">
                <a:solidFill>
                  <a:schemeClr val="bg1"/>
                </a:solidFill>
                <a:latin typeface="Raleway Medium" pitchFamily="2" charset="0"/>
                <a:ea typeface="Microsoft JhengHei UI Light" panose="020B0304030504040204" pitchFamily="34" charset="-120"/>
              </a:rPr>
              <a:t>from </a:t>
            </a:r>
            <a:r>
              <a:rPr lang="en-US" sz="2000" b="1" dirty="0" smtClean="0">
                <a:solidFill>
                  <a:schemeClr val="bg1"/>
                </a:solidFill>
                <a:latin typeface="Raleway Medium" pitchFamily="2" charset="0"/>
                <a:ea typeface="Microsoft JhengHei UI Light" panose="020B0304030504040204" pitchFamily="34" charset="-120"/>
              </a:rPr>
              <a:t>sight</a:t>
            </a:r>
            <a:r>
              <a:rPr lang="ca-ES" sz="2000" b="1" dirty="0" smtClean="0">
                <a:solidFill>
                  <a:schemeClr val="bg1"/>
                </a:solidFill>
                <a:latin typeface="Raleway Medium" pitchFamily="2" charset="0"/>
                <a:ea typeface="Microsoft JhengHei UI Light" panose="020B0304030504040204" pitchFamily="34" charset="-120"/>
              </a:rPr>
              <a:t>.</a:t>
            </a:r>
            <a:endParaRPr lang="ca-ES" sz="2000" b="1" dirty="0">
              <a:solidFill>
                <a:schemeClr val="bg1"/>
              </a:solidFill>
              <a:latin typeface="Raleway Medium" pitchFamily="2" charset="0"/>
              <a:ea typeface="Microsoft JhengHei UI Light" panose="020B0304030504040204" pitchFamily="34" charset="-120"/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7643227" y="5290488"/>
            <a:ext cx="2173143" cy="4140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s-ES" sz="2000" b="1" dirty="0" err="1">
                <a:solidFill>
                  <a:srgbClr val="212A32"/>
                </a:solidFill>
                <a:latin typeface="Raleway Medium" pitchFamily="2" charset="0"/>
                <a:ea typeface="Microsoft JhengHei UI Light" panose="020B0304030504040204" pitchFamily="34" charset="-120"/>
              </a:rPr>
              <a:t>Matilda</a:t>
            </a:r>
            <a:r>
              <a:rPr lang="es-ES" sz="2000" b="1" dirty="0">
                <a:solidFill>
                  <a:srgbClr val="212A32"/>
                </a:solidFill>
                <a:latin typeface="Raleway Medium" pitchFamily="2" charset="0"/>
                <a:ea typeface="Microsoft JhengHei UI Light" panose="020B0304030504040204" pitchFamily="34" charset="-120"/>
              </a:rPr>
              <a:t> </a:t>
            </a:r>
            <a:r>
              <a:rPr lang="es-ES" sz="2000" b="1" dirty="0" smtClean="0">
                <a:solidFill>
                  <a:srgbClr val="212A32"/>
                </a:solidFill>
                <a:latin typeface="Raleway Medium" pitchFamily="2" charset="0"/>
                <a:ea typeface="Microsoft JhengHei UI Light" panose="020B0304030504040204" pitchFamily="34" charset="-120"/>
              </a:rPr>
              <a:t>J. </a:t>
            </a:r>
            <a:r>
              <a:rPr lang="es-ES" sz="2000" b="1" dirty="0" err="1">
                <a:solidFill>
                  <a:srgbClr val="212A32"/>
                </a:solidFill>
                <a:latin typeface="Raleway Medium" pitchFamily="2" charset="0"/>
                <a:ea typeface="Microsoft JhengHei UI Light" panose="020B0304030504040204" pitchFamily="34" charset="-120"/>
              </a:rPr>
              <a:t>Gage</a:t>
            </a:r>
            <a:endParaRPr lang="es-ES" sz="2000" b="1" cap="small" dirty="0">
              <a:solidFill>
                <a:srgbClr val="212A32"/>
              </a:solidFill>
              <a:latin typeface="Raleway Medium" pitchFamily="2" charset="0"/>
              <a:ea typeface="Microsoft JhengHei UI Light" panose="020B0304030504040204" pitchFamily="34" charset="-120"/>
            </a:endParaRPr>
          </a:p>
        </p:txBody>
      </p:sp>
      <p:pic>
        <p:nvPicPr>
          <p:cNvPr id="47106" name="Picture 2" descr="MatildaJoslynGag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227" y="2016157"/>
            <a:ext cx="2159289" cy="323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310526" y="164413"/>
            <a:ext cx="8943974" cy="7021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CAUSES: LACK OF ROLE MODELS</a:t>
            </a:r>
            <a:endParaRPr lang="es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136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91"/>
    </mc:Choice>
    <mc:Fallback>
      <p:transition spd="slow" advTm="26791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Gráfico 15"/>
          <p:cNvGraphicFramePr/>
          <p:nvPr>
            <p:extLst>
              <p:ext uri="{D42A27DB-BD31-4B8C-83A1-F6EECF244321}">
                <p14:modId xmlns:p14="http://schemas.microsoft.com/office/powerpoint/2010/main" val="3267910157"/>
              </p:ext>
            </p:extLst>
          </p:nvPr>
        </p:nvGraphicFramePr>
        <p:xfrm>
          <a:off x="5033540" y="2640307"/>
          <a:ext cx="1800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0" name="Gráfico 19"/>
          <p:cNvGraphicFramePr/>
          <p:nvPr>
            <p:extLst>
              <p:ext uri="{D42A27DB-BD31-4B8C-83A1-F6EECF244321}">
                <p14:modId xmlns:p14="http://schemas.microsoft.com/office/powerpoint/2010/main" val="414108075"/>
              </p:ext>
            </p:extLst>
          </p:nvPr>
        </p:nvGraphicFramePr>
        <p:xfrm>
          <a:off x="1819956" y="2669888"/>
          <a:ext cx="1800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Título 1"/>
          <p:cNvSpPr txBox="1">
            <a:spLocks/>
          </p:cNvSpPr>
          <p:nvPr/>
        </p:nvSpPr>
        <p:spPr>
          <a:xfrm>
            <a:off x="488085" y="1867678"/>
            <a:ext cx="7879779" cy="5573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800" b="1" dirty="0" smtClean="0">
                <a:solidFill>
                  <a:srgbClr val="212A32"/>
                </a:solidFill>
                <a:latin typeface="Raleway Medium" pitchFamily="2" charset="0"/>
                <a:ea typeface="Microsoft JhengHei UI Light" panose="020B0304030504040204" pitchFamily="34" charset="-120"/>
              </a:rPr>
              <a:t>In Spain, </a:t>
            </a:r>
            <a:r>
              <a:rPr lang="en-US" sz="4000" b="1" dirty="0" smtClean="0">
                <a:solidFill>
                  <a:srgbClr val="212A32"/>
                </a:solidFill>
                <a:latin typeface="Raleway Medium" pitchFamily="2" charset="0"/>
                <a:ea typeface="Microsoft JhengHei UI Light" panose="020B0304030504040204" pitchFamily="34" charset="-120"/>
              </a:rPr>
              <a:t>40%</a:t>
            </a:r>
            <a:r>
              <a:rPr lang="en-US" sz="2800" b="1" dirty="0" smtClean="0">
                <a:solidFill>
                  <a:srgbClr val="212A32"/>
                </a:solidFill>
                <a:latin typeface="Raleway Medium" pitchFamily="2" charset="0"/>
                <a:ea typeface="Microsoft JhengHei UI Light" panose="020B0304030504040204" pitchFamily="34" charset="-120"/>
              </a:rPr>
              <a:t> </a:t>
            </a:r>
            <a:r>
              <a:rPr lang="en-US" sz="2800" b="1" dirty="0" smtClean="0">
                <a:solidFill>
                  <a:srgbClr val="212A32"/>
                </a:solidFill>
                <a:latin typeface="Raleway Medium" pitchFamily="2" charset="0"/>
                <a:ea typeface="Microsoft JhengHei UI Light" panose="020B0304030504040204" pitchFamily="34" charset="-120"/>
              </a:rPr>
              <a:t>of scientists are women,</a:t>
            </a:r>
            <a:br>
              <a:rPr lang="en-US" sz="2800" b="1" dirty="0" smtClean="0">
                <a:solidFill>
                  <a:srgbClr val="212A32"/>
                </a:solidFill>
                <a:latin typeface="Raleway Medium" pitchFamily="2" charset="0"/>
                <a:ea typeface="Microsoft JhengHei UI Light" panose="020B0304030504040204" pitchFamily="34" charset="-120"/>
              </a:rPr>
            </a:br>
            <a:r>
              <a:rPr lang="en-US" sz="2800" b="1" dirty="0" smtClean="0">
                <a:solidFill>
                  <a:srgbClr val="212A32"/>
                </a:solidFill>
                <a:latin typeface="Raleway Medium" pitchFamily="2" charset="0"/>
                <a:ea typeface="Microsoft JhengHei UI Light" panose="020B0304030504040204" pitchFamily="34" charset="-120"/>
              </a:rPr>
              <a:t>but ...</a:t>
            </a:r>
            <a:endParaRPr lang="en-US" sz="2800" cap="small" dirty="0">
              <a:solidFill>
                <a:srgbClr val="212A32"/>
              </a:solidFill>
              <a:latin typeface="Raleway Medium" pitchFamily="2" charset="0"/>
              <a:ea typeface="Microsoft JhengHei UI Light" panose="020B0304030504040204" pitchFamily="34" charset="-120"/>
            </a:endParaRPr>
          </a:p>
        </p:txBody>
      </p:sp>
      <p:sp>
        <p:nvSpPr>
          <p:cNvPr id="22" name="Título 1"/>
          <p:cNvSpPr txBox="1">
            <a:spLocks/>
          </p:cNvSpPr>
          <p:nvPr/>
        </p:nvSpPr>
        <p:spPr>
          <a:xfrm>
            <a:off x="2178585" y="3382984"/>
            <a:ext cx="1082742" cy="5287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cap="small" dirty="0">
                <a:solidFill>
                  <a:srgbClr val="6B5D78"/>
                </a:solidFill>
                <a:latin typeface="Montserrat SemiBold" panose="00000700000000000000" pitchFamily="2" charset="0"/>
              </a:rPr>
              <a:t>8</a:t>
            </a:r>
            <a:r>
              <a:rPr lang="es-ES" sz="2800" cap="small" dirty="0">
                <a:solidFill>
                  <a:srgbClr val="6B5D78"/>
                </a:solidFill>
                <a:latin typeface="Montserrat SemiBold" panose="00000700000000000000" pitchFamily="2" charset="0"/>
              </a:rPr>
              <a:t>%</a:t>
            </a:r>
            <a:endParaRPr lang="es-ES" sz="4000" cap="sm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23" name="Título 1"/>
          <p:cNvSpPr txBox="1">
            <a:spLocks/>
          </p:cNvSpPr>
          <p:nvPr/>
        </p:nvSpPr>
        <p:spPr>
          <a:xfrm>
            <a:off x="4529854" y="4472813"/>
            <a:ext cx="2807372" cy="4823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ca-ES" sz="2000" cap="all" dirty="0" err="1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Newspapers</a:t>
            </a:r>
            <a:endParaRPr lang="ca-ES" sz="2000" cap="all" dirty="0">
              <a:solidFill>
                <a:srgbClr val="212A32"/>
              </a:solidFill>
              <a:latin typeface="Montserrat" panose="00000500000000000000" pitchFamily="2" charset="0"/>
              <a:ea typeface="Microsoft JhengHei UI Light" panose="020B0304030504040204" pitchFamily="34" charset="-120"/>
            </a:endParaRPr>
          </a:p>
        </p:txBody>
      </p:sp>
      <p:sp>
        <p:nvSpPr>
          <p:cNvPr id="24" name="Título 1"/>
          <p:cNvSpPr txBox="1">
            <a:spLocks/>
          </p:cNvSpPr>
          <p:nvPr/>
        </p:nvSpPr>
        <p:spPr>
          <a:xfrm>
            <a:off x="5310913" y="3382724"/>
            <a:ext cx="1245253" cy="5290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cap="small" dirty="0">
                <a:solidFill>
                  <a:srgbClr val="6B5D78"/>
                </a:solidFill>
                <a:latin typeface="Montserrat SemiBold" panose="00000700000000000000" pitchFamily="2" charset="0"/>
              </a:rPr>
              <a:t>17</a:t>
            </a:r>
            <a:r>
              <a:rPr lang="es-ES" sz="2800" cap="small" dirty="0">
                <a:solidFill>
                  <a:srgbClr val="6B5D78"/>
                </a:solidFill>
                <a:latin typeface="Montserrat SemiBold" panose="00000700000000000000" pitchFamily="2" charset="0"/>
              </a:rPr>
              <a:t>%</a:t>
            </a:r>
            <a:endParaRPr lang="es-ES" sz="4000" cap="sm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26" name="Título 1"/>
          <p:cNvSpPr txBox="1">
            <a:spLocks/>
          </p:cNvSpPr>
          <p:nvPr/>
        </p:nvSpPr>
        <p:spPr>
          <a:xfrm>
            <a:off x="1312256" y="4469888"/>
            <a:ext cx="2815400" cy="7631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ca-ES" sz="2000" cap="all" dirty="0" err="1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High</a:t>
            </a:r>
            <a:r>
              <a:rPr lang="ca-ES" sz="2000" cap="all" dirty="0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 </a:t>
            </a:r>
            <a:r>
              <a:rPr lang="ca-ES" sz="2000" cap="all" dirty="0" err="1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school</a:t>
            </a:r>
            <a:r>
              <a:rPr lang="ca-ES" sz="2000" cap="all" dirty="0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 </a:t>
            </a:r>
            <a:r>
              <a:rPr lang="ca-ES" sz="2000" cap="all" dirty="0" err="1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books</a:t>
            </a:r>
            <a:endParaRPr lang="ca-ES" sz="2000" cap="all" dirty="0">
              <a:solidFill>
                <a:srgbClr val="212A32"/>
              </a:solidFill>
              <a:latin typeface="Montserrat" panose="00000500000000000000" pitchFamily="2" charset="0"/>
              <a:ea typeface="Microsoft JhengHei UI Light" panose="020B0304030504040204" pitchFamily="34" charset="-120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310526" y="164413"/>
            <a:ext cx="8943974" cy="7021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BOOKS &amp; MEDIA</a:t>
            </a:r>
            <a:endParaRPr lang="es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8016949" y="6066931"/>
            <a:ext cx="39754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6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Ana López et al. 2009</a:t>
            </a:r>
          </a:p>
          <a:p>
            <a:pPr algn="r"/>
            <a:r>
              <a:rPr lang="en-US" sz="16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http://meso.uv.es/informe/index.php</a:t>
            </a:r>
            <a:endParaRPr lang="en-US" sz="1600" dirty="0">
              <a:solidFill>
                <a:srgbClr val="212A32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55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802"/>
    </mc:Choice>
    <mc:Fallback>
      <p:transition spd="slow" advTm="41802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Gráfico 15"/>
          <p:cNvGraphicFramePr/>
          <p:nvPr>
            <p:extLst/>
          </p:nvPr>
        </p:nvGraphicFramePr>
        <p:xfrm>
          <a:off x="5033540" y="2640307"/>
          <a:ext cx="1800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0" name="Gráfico 19"/>
          <p:cNvGraphicFramePr/>
          <p:nvPr>
            <p:extLst/>
          </p:nvPr>
        </p:nvGraphicFramePr>
        <p:xfrm>
          <a:off x="1819956" y="2669888"/>
          <a:ext cx="1800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Título 1"/>
          <p:cNvSpPr txBox="1">
            <a:spLocks/>
          </p:cNvSpPr>
          <p:nvPr/>
        </p:nvSpPr>
        <p:spPr>
          <a:xfrm>
            <a:off x="488085" y="1867678"/>
            <a:ext cx="7879779" cy="5573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800" b="1" dirty="0" smtClean="0">
                <a:solidFill>
                  <a:srgbClr val="212A32"/>
                </a:solidFill>
                <a:latin typeface="Raleway Medium" pitchFamily="2" charset="0"/>
                <a:ea typeface="Microsoft JhengHei UI Light" panose="020B0304030504040204" pitchFamily="34" charset="-120"/>
              </a:rPr>
              <a:t>In Spain, </a:t>
            </a:r>
            <a:r>
              <a:rPr lang="en-US" sz="4000" b="1" dirty="0" smtClean="0">
                <a:solidFill>
                  <a:srgbClr val="212A32"/>
                </a:solidFill>
                <a:latin typeface="Raleway Medium" pitchFamily="2" charset="0"/>
                <a:ea typeface="Microsoft JhengHei UI Light" panose="020B0304030504040204" pitchFamily="34" charset="-120"/>
              </a:rPr>
              <a:t>40%</a:t>
            </a:r>
            <a:r>
              <a:rPr lang="en-US" sz="2800" b="1" dirty="0" smtClean="0">
                <a:solidFill>
                  <a:srgbClr val="212A32"/>
                </a:solidFill>
                <a:latin typeface="Raleway Medium" pitchFamily="2" charset="0"/>
                <a:ea typeface="Microsoft JhengHei UI Light" panose="020B0304030504040204" pitchFamily="34" charset="-120"/>
              </a:rPr>
              <a:t> </a:t>
            </a:r>
            <a:r>
              <a:rPr lang="en-US" sz="2800" b="1" dirty="0" smtClean="0">
                <a:solidFill>
                  <a:srgbClr val="212A32"/>
                </a:solidFill>
                <a:latin typeface="Raleway Medium" pitchFamily="2" charset="0"/>
                <a:ea typeface="Microsoft JhengHei UI Light" panose="020B0304030504040204" pitchFamily="34" charset="-120"/>
              </a:rPr>
              <a:t>of scientists are women,</a:t>
            </a:r>
            <a:br>
              <a:rPr lang="en-US" sz="2800" b="1" dirty="0" smtClean="0">
                <a:solidFill>
                  <a:srgbClr val="212A32"/>
                </a:solidFill>
                <a:latin typeface="Raleway Medium" pitchFamily="2" charset="0"/>
                <a:ea typeface="Microsoft JhengHei UI Light" panose="020B0304030504040204" pitchFamily="34" charset="-120"/>
              </a:rPr>
            </a:br>
            <a:r>
              <a:rPr lang="en-US" sz="2800" b="1" dirty="0" smtClean="0">
                <a:solidFill>
                  <a:srgbClr val="212A32"/>
                </a:solidFill>
                <a:latin typeface="Raleway Medium" pitchFamily="2" charset="0"/>
                <a:ea typeface="Microsoft JhengHei UI Light" panose="020B0304030504040204" pitchFamily="34" charset="-120"/>
              </a:rPr>
              <a:t>but ...</a:t>
            </a:r>
            <a:endParaRPr lang="en-US" sz="2800" cap="small" dirty="0">
              <a:solidFill>
                <a:srgbClr val="212A32"/>
              </a:solidFill>
              <a:latin typeface="Raleway Medium" pitchFamily="2" charset="0"/>
              <a:ea typeface="Microsoft JhengHei UI Light" panose="020B0304030504040204" pitchFamily="34" charset="-120"/>
            </a:endParaRPr>
          </a:p>
        </p:txBody>
      </p:sp>
      <p:sp>
        <p:nvSpPr>
          <p:cNvPr id="22" name="Título 1"/>
          <p:cNvSpPr txBox="1">
            <a:spLocks/>
          </p:cNvSpPr>
          <p:nvPr/>
        </p:nvSpPr>
        <p:spPr>
          <a:xfrm>
            <a:off x="2178585" y="3382984"/>
            <a:ext cx="1082742" cy="5287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cap="small" dirty="0">
                <a:solidFill>
                  <a:srgbClr val="6B5D78"/>
                </a:solidFill>
                <a:latin typeface="Montserrat SemiBold" panose="00000700000000000000" pitchFamily="2" charset="0"/>
              </a:rPr>
              <a:t>8</a:t>
            </a:r>
            <a:r>
              <a:rPr lang="es-ES" sz="2800" cap="small" dirty="0">
                <a:solidFill>
                  <a:srgbClr val="6B5D78"/>
                </a:solidFill>
                <a:latin typeface="Montserrat SemiBold" panose="00000700000000000000" pitchFamily="2" charset="0"/>
              </a:rPr>
              <a:t>%</a:t>
            </a:r>
            <a:endParaRPr lang="es-ES" sz="4000" cap="sm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23" name="Título 1"/>
          <p:cNvSpPr txBox="1">
            <a:spLocks/>
          </p:cNvSpPr>
          <p:nvPr/>
        </p:nvSpPr>
        <p:spPr>
          <a:xfrm>
            <a:off x="4529854" y="4472813"/>
            <a:ext cx="2807372" cy="4823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ca-ES" sz="2000" cap="all" dirty="0" err="1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Newspapers</a:t>
            </a:r>
            <a:endParaRPr lang="ca-ES" sz="2000" cap="all" dirty="0">
              <a:solidFill>
                <a:srgbClr val="212A32"/>
              </a:solidFill>
              <a:latin typeface="Montserrat" panose="00000500000000000000" pitchFamily="2" charset="0"/>
              <a:ea typeface="Microsoft JhengHei UI Light" panose="020B0304030504040204" pitchFamily="34" charset="-120"/>
            </a:endParaRPr>
          </a:p>
        </p:txBody>
      </p:sp>
      <p:sp>
        <p:nvSpPr>
          <p:cNvPr id="24" name="Título 1"/>
          <p:cNvSpPr txBox="1">
            <a:spLocks/>
          </p:cNvSpPr>
          <p:nvPr/>
        </p:nvSpPr>
        <p:spPr>
          <a:xfrm>
            <a:off x="5310913" y="3382724"/>
            <a:ext cx="1245253" cy="5290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cap="small" dirty="0">
                <a:solidFill>
                  <a:srgbClr val="6B5D78"/>
                </a:solidFill>
                <a:latin typeface="Montserrat SemiBold" panose="00000700000000000000" pitchFamily="2" charset="0"/>
              </a:rPr>
              <a:t>17</a:t>
            </a:r>
            <a:r>
              <a:rPr lang="es-ES" sz="2800" cap="small" dirty="0">
                <a:solidFill>
                  <a:srgbClr val="6B5D78"/>
                </a:solidFill>
                <a:latin typeface="Montserrat SemiBold" panose="00000700000000000000" pitchFamily="2" charset="0"/>
              </a:rPr>
              <a:t>%</a:t>
            </a:r>
            <a:endParaRPr lang="es-ES" sz="4000" cap="sm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26" name="Título 1"/>
          <p:cNvSpPr txBox="1">
            <a:spLocks/>
          </p:cNvSpPr>
          <p:nvPr/>
        </p:nvSpPr>
        <p:spPr>
          <a:xfrm>
            <a:off x="1312256" y="4469888"/>
            <a:ext cx="2815400" cy="7631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ca-ES" sz="2000" cap="all" dirty="0" err="1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High</a:t>
            </a:r>
            <a:r>
              <a:rPr lang="ca-ES" sz="2000" cap="all" dirty="0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 </a:t>
            </a:r>
            <a:r>
              <a:rPr lang="ca-ES" sz="2000" cap="all" dirty="0" err="1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school</a:t>
            </a:r>
            <a:r>
              <a:rPr lang="ca-ES" sz="2000" cap="all" dirty="0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 </a:t>
            </a:r>
            <a:r>
              <a:rPr lang="ca-ES" sz="2000" cap="all" dirty="0" err="1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books</a:t>
            </a:r>
            <a:endParaRPr lang="ca-ES" sz="2000" cap="all" dirty="0">
              <a:solidFill>
                <a:srgbClr val="212A32"/>
              </a:solidFill>
              <a:latin typeface="Montserrat" panose="00000500000000000000" pitchFamily="2" charset="0"/>
              <a:ea typeface="Microsoft JhengHei UI Light" panose="020B0304030504040204" pitchFamily="34" charset="-120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310526" y="164413"/>
            <a:ext cx="8943974" cy="7021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BOOKS &amp; MEDIA</a:t>
            </a:r>
            <a:endParaRPr lang="es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8016949" y="6066931"/>
            <a:ext cx="39754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6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Ana López et al. 2009</a:t>
            </a:r>
          </a:p>
          <a:p>
            <a:pPr algn="r"/>
            <a:r>
              <a:rPr lang="en-US" sz="16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http://meso.uv.es/informe/index.php</a:t>
            </a:r>
            <a:endParaRPr lang="en-US" sz="1600" dirty="0">
              <a:solidFill>
                <a:srgbClr val="212A32"/>
              </a:solidFill>
              <a:latin typeface="Montserrat" panose="00000500000000000000" pitchFamily="2" charset="0"/>
            </a:endParaRPr>
          </a:p>
        </p:txBody>
      </p:sp>
      <p:sp>
        <p:nvSpPr>
          <p:cNvPr id="18" name="Elipse 17"/>
          <p:cNvSpPr/>
          <p:nvPr/>
        </p:nvSpPr>
        <p:spPr>
          <a:xfrm>
            <a:off x="7769342" y="1633047"/>
            <a:ext cx="3600000" cy="3600000"/>
          </a:xfrm>
          <a:prstGeom prst="ellipse">
            <a:avLst/>
          </a:prstGeom>
          <a:solidFill>
            <a:srgbClr val="84ACB6"/>
          </a:solidFill>
          <a:ln>
            <a:solidFill>
              <a:srgbClr val="84A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ítulo 1"/>
          <p:cNvSpPr txBox="1">
            <a:spLocks/>
          </p:cNvSpPr>
          <p:nvPr/>
        </p:nvSpPr>
        <p:spPr>
          <a:xfrm>
            <a:off x="7792175" y="2669888"/>
            <a:ext cx="3554334" cy="12851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cap="small" dirty="0" smtClean="0">
                <a:solidFill>
                  <a:schemeClr val="bg1"/>
                </a:solidFill>
                <a:latin typeface="Montserrat" panose="00000500000000000000" pitchFamily="2" charset="0"/>
              </a:rPr>
              <a:t>TEST YOURSELF:</a:t>
            </a:r>
          </a:p>
          <a:p>
            <a:endParaRPr lang="es-ES" sz="3200" b="1" cap="small" dirty="0" smtClean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r>
              <a:rPr lang="es-ES" sz="20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www.genderlimno.edu</a:t>
            </a:r>
            <a:endParaRPr lang="es-ES" sz="1600" dirty="0" smtClean="0">
              <a:solidFill>
                <a:schemeClr val="bg1"/>
              </a:solidFill>
              <a:latin typeface="Raleway" pitchFamily="2" charset="0"/>
              <a:ea typeface="Microsoft JhengHei UI Light" panose="020B03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67936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802"/>
    </mc:Choice>
    <mc:Fallback>
      <p:transition spd="slow" advTm="41802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/>
          <p:cNvSpPr txBox="1">
            <a:spLocks/>
          </p:cNvSpPr>
          <p:nvPr/>
        </p:nvSpPr>
        <p:spPr>
          <a:xfrm>
            <a:off x="310526" y="164413"/>
            <a:ext cx="8943974" cy="7021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CONFERENCES</a:t>
            </a:r>
            <a:endParaRPr lang="es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8372476" y="6066931"/>
            <a:ext cx="36199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6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Anna Lupon et al.</a:t>
            </a:r>
          </a:p>
          <a:p>
            <a:pPr algn="r"/>
            <a:r>
              <a:rPr lang="fr-FR" sz="16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PlosOne 2021</a:t>
            </a:r>
            <a:endParaRPr lang="en-US" sz="1400" dirty="0">
              <a:solidFill>
                <a:srgbClr val="212A32"/>
              </a:solidFill>
              <a:latin typeface="Montserrat" panose="00000500000000000000" pitchFamily="2" charset="0"/>
            </a:endParaRPr>
          </a:p>
        </p:txBody>
      </p:sp>
      <p:graphicFrame>
        <p:nvGraphicFramePr>
          <p:cNvPr id="14" name="Gráfico 13"/>
          <p:cNvGraphicFramePr/>
          <p:nvPr>
            <p:extLst>
              <p:ext uri="{D42A27DB-BD31-4B8C-83A1-F6EECF244321}">
                <p14:modId xmlns:p14="http://schemas.microsoft.com/office/powerpoint/2010/main" val="1062464963"/>
              </p:ext>
            </p:extLst>
          </p:nvPr>
        </p:nvGraphicFramePr>
        <p:xfrm>
          <a:off x="542193" y="2370965"/>
          <a:ext cx="2563597" cy="21957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ítulo 1"/>
          <p:cNvSpPr txBox="1">
            <a:spLocks/>
          </p:cNvSpPr>
          <p:nvPr/>
        </p:nvSpPr>
        <p:spPr>
          <a:xfrm>
            <a:off x="735370" y="4746525"/>
            <a:ext cx="2175025" cy="5414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800" cap="small" dirty="0" smtClean="0">
                <a:latin typeface="Montserrat" panose="00000500000000000000" pitchFamily="2" charset="0"/>
              </a:rPr>
              <a:t>KEYNOTE SPEAKERS</a:t>
            </a:r>
            <a:endParaRPr lang="es-ES" sz="1800" cap="all" dirty="0">
              <a:latin typeface="Montserrat" panose="00000500000000000000" pitchFamily="2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1210032" y="3056394"/>
            <a:ext cx="12469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4400" dirty="0" smtClean="0">
                <a:solidFill>
                  <a:srgbClr val="6B5D78"/>
                </a:solidFill>
                <a:latin typeface="Montserrat" panose="00000500000000000000" pitchFamily="2" charset="0"/>
              </a:rPr>
              <a:t>33</a:t>
            </a:r>
            <a:r>
              <a:rPr lang="ca-ES" sz="3200" dirty="0" smtClean="0">
                <a:solidFill>
                  <a:srgbClr val="6B5D78"/>
                </a:solidFill>
                <a:latin typeface="Montserrat" panose="00000500000000000000" pitchFamily="2" charset="0"/>
              </a:rPr>
              <a:t>%</a:t>
            </a:r>
            <a:endParaRPr lang="ca-ES" sz="3600" dirty="0">
              <a:solidFill>
                <a:srgbClr val="6B5D78"/>
              </a:solidFill>
              <a:latin typeface="Montserrat" panose="00000500000000000000" pitchFamily="2" charset="0"/>
            </a:endParaRPr>
          </a:p>
        </p:txBody>
      </p:sp>
      <p:graphicFrame>
        <p:nvGraphicFramePr>
          <p:cNvPr id="19" name="Gráfico 18"/>
          <p:cNvGraphicFramePr/>
          <p:nvPr>
            <p:extLst>
              <p:ext uri="{D42A27DB-BD31-4B8C-83A1-F6EECF244321}">
                <p14:modId xmlns:p14="http://schemas.microsoft.com/office/powerpoint/2010/main" val="2612629522"/>
              </p:ext>
            </p:extLst>
          </p:nvPr>
        </p:nvGraphicFramePr>
        <p:xfrm>
          <a:off x="3497183" y="2359517"/>
          <a:ext cx="2635613" cy="21957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Título 1"/>
          <p:cNvSpPr txBox="1">
            <a:spLocks/>
          </p:cNvSpPr>
          <p:nvPr/>
        </p:nvSpPr>
        <p:spPr>
          <a:xfrm>
            <a:off x="4042830" y="3072692"/>
            <a:ext cx="1544317" cy="7531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400" cap="small" dirty="0" smtClean="0">
                <a:solidFill>
                  <a:srgbClr val="6B5D78"/>
                </a:solidFill>
                <a:latin typeface="Montserrat" panose="00000500000000000000" pitchFamily="2" charset="0"/>
              </a:rPr>
              <a:t>30</a:t>
            </a:r>
            <a:r>
              <a:rPr lang="es-ES" sz="3200" cap="small" dirty="0" smtClean="0">
                <a:solidFill>
                  <a:srgbClr val="6B5D78"/>
                </a:solidFill>
                <a:latin typeface="Montserrat" panose="00000500000000000000" pitchFamily="2" charset="0"/>
              </a:rPr>
              <a:t>% </a:t>
            </a:r>
          </a:p>
        </p:txBody>
      </p:sp>
      <p:sp>
        <p:nvSpPr>
          <p:cNvPr id="27" name="Título 1"/>
          <p:cNvSpPr txBox="1">
            <a:spLocks/>
          </p:cNvSpPr>
          <p:nvPr/>
        </p:nvSpPr>
        <p:spPr>
          <a:xfrm>
            <a:off x="3486551" y="4519483"/>
            <a:ext cx="2481357" cy="7684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800" dirty="0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ORGANIZING</a:t>
            </a:r>
            <a:br>
              <a:rPr lang="en-US" sz="1800" dirty="0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</a:br>
            <a:r>
              <a:rPr lang="en-US" sz="1800" dirty="0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BOARD</a:t>
            </a:r>
            <a:endParaRPr lang="en-US" sz="1800" cap="small" dirty="0">
              <a:solidFill>
                <a:srgbClr val="212A32"/>
              </a:solidFill>
              <a:latin typeface="Montserrat" panose="00000500000000000000" pitchFamily="2" charset="0"/>
              <a:ea typeface="Microsoft JhengHei UI Light" panose="020B0304030504040204" pitchFamily="34" charset="-120"/>
            </a:endParaRPr>
          </a:p>
        </p:txBody>
      </p:sp>
      <p:sp>
        <p:nvSpPr>
          <p:cNvPr id="28" name="Título 1"/>
          <p:cNvSpPr txBox="1">
            <a:spLocks/>
          </p:cNvSpPr>
          <p:nvPr/>
        </p:nvSpPr>
        <p:spPr>
          <a:xfrm>
            <a:off x="6548717" y="4591893"/>
            <a:ext cx="2204857" cy="6236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800" dirty="0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LAST</a:t>
            </a:r>
            <a:br>
              <a:rPr lang="en-US" sz="1800" dirty="0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</a:br>
            <a:r>
              <a:rPr lang="en-US" sz="1800" dirty="0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AUTHOR</a:t>
            </a:r>
            <a:endParaRPr lang="en-US" sz="1800" dirty="0" smtClean="0">
              <a:solidFill>
                <a:srgbClr val="212A32"/>
              </a:solidFill>
              <a:latin typeface="Montserrat" panose="00000500000000000000" pitchFamily="2" charset="0"/>
              <a:ea typeface="Microsoft JhengHei UI Light" panose="020B0304030504040204" pitchFamily="34" charset="-120"/>
            </a:endParaRPr>
          </a:p>
        </p:txBody>
      </p:sp>
      <p:graphicFrame>
        <p:nvGraphicFramePr>
          <p:cNvPr id="29" name="Gráfico 28"/>
          <p:cNvGraphicFramePr/>
          <p:nvPr>
            <p:extLst>
              <p:ext uri="{D42A27DB-BD31-4B8C-83A1-F6EECF244321}">
                <p14:modId xmlns:p14="http://schemas.microsoft.com/office/powerpoint/2010/main" val="1202754312"/>
              </p:ext>
            </p:extLst>
          </p:nvPr>
        </p:nvGraphicFramePr>
        <p:xfrm>
          <a:off x="6434354" y="2338632"/>
          <a:ext cx="2556102" cy="2184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2" name="CuadroTexto 31"/>
          <p:cNvSpPr txBox="1"/>
          <p:nvPr/>
        </p:nvSpPr>
        <p:spPr>
          <a:xfrm>
            <a:off x="7000702" y="3032458"/>
            <a:ext cx="14530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4400" dirty="0" smtClean="0">
                <a:solidFill>
                  <a:srgbClr val="6B5D78"/>
                </a:solidFill>
                <a:latin typeface="Montserrat" panose="00000500000000000000" pitchFamily="2" charset="0"/>
              </a:rPr>
              <a:t>28</a:t>
            </a:r>
            <a:r>
              <a:rPr lang="ca-ES" sz="3200" dirty="0" smtClean="0">
                <a:solidFill>
                  <a:srgbClr val="6B5D78"/>
                </a:solidFill>
                <a:latin typeface="Montserrat" panose="00000500000000000000" pitchFamily="2" charset="0"/>
              </a:rPr>
              <a:t>%</a:t>
            </a:r>
            <a:endParaRPr lang="ca-ES" sz="3600" dirty="0">
              <a:solidFill>
                <a:srgbClr val="6B5D78"/>
              </a:solidFill>
              <a:latin typeface="Montserrat" panose="00000500000000000000" pitchFamily="2" charset="0"/>
            </a:endParaRPr>
          </a:p>
        </p:txBody>
      </p:sp>
      <p:graphicFrame>
        <p:nvGraphicFramePr>
          <p:cNvPr id="33" name="Gráfico 32"/>
          <p:cNvGraphicFramePr/>
          <p:nvPr>
            <p:extLst>
              <p:ext uri="{D42A27DB-BD31-4B8C-83A1-F6EECF244321}">
                <p14:modId xmlns:p14="http://schemas.microsoft.com/office/powerpoint/2010/main" val="806400255"/>
              </p:ext>
            </p:extLst>
          </p:nvPr>
        </p:nvGraphicFramePr>
        <p:xfrm>
          <a:off x="9436280" y="2350080"/>
          <a:ext cx="2556102" cy="2184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4" name="Título 1"/>
          <p:cNvSpPr txBox="1">
            <a:spLocks/>
          </p:cNvSpPr>
          <p:nvPr/>
        </p:nvSpPr>
        <p:spPr>
          <a:xfrm>
            <a:off x="10021871" y="3032458"/>
            <a:ext cx="1544317" cy="7531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400" cap="small" dirty="0" smtClean="0">
                <a:solidFill>
                  <a:srgbClr val="6B5D78"/>
                </a:solidFill>
                <a:latin typeface="Montserrat" panose="00000500000000000000" pitchFamily="2" charset="0"/>
              </a:rPr>
              <a:t>33</a:t>
            </a:r>
            <a:r>
              <a:rPr lang="es-ES" sz="3200" cap="small" dirty="0" smtClean="0">
                <a:solidFill>
                  <a:srgbClr val="6B5D78"/>
                </a:solidFill>
                <a:latin typeface="Montserrat" panose="00000500000000000000" pitchFamily="2" charset="0"/>
              </a:rPr>
              <a:t>% </a:t>
            </a:r>
            <a:endParaRPr lang="es-ES" sz="3200" cap="small" dirty="0" smtClean="0">
              <a:solidFill>
                <a:srgbClr val="6B5D78"/>
              </a:solidFill>
              <a:latin typeface="Montserrat" panose="00000500000000000000" pitchFamily="2" charset="0"/>
            </a:endParaRPr>
          </a:p>
        </p:txBody>
      </p:sp>
      <p:sp>
        <p:nvSpPr>
          <p:cNvPr id="35" name="Título 1"/>
          <p:cNvSpPr txBox="1">
            <a:spLocks/>
          </p:cNvSpPr>
          <p:nvPr/>
        </p:nvSpPr>
        <p:spPr>
          <a:xfrm>
            <a:off x="9601270" y="4566754"/>
            <a:ext cx="2204857" cy="4162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800" dirty="0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CONVENERS</a:t>
            </a:r>
            <a:endParaRPr lang="en-US" sz="1800" dirty="0" smtClean="0">
              <a:solidFill>
                <a:srgbClr val="212A32"/>
              </a:solidFill>
              <a:latin typeface="Montserrat" panose="00000500000000000000" pitchFamily="2" charset="0"/>
              <a:ea typeface="Microsoft JhengHei UI Light" panose="020B0304030504040204" pitchFamily="34" charset="-120"/>
            </a:endParaRPr>
          </a:p>
        </p:txBody>
      </p:sp>
      <p:sp>
        <p:nvSpPr>
          <p:cNvPr id="39" name="Título 1"/>
          <p:cNvSpPr txBox="1">
            <a:spLocks/>
          </p:cNvSpPr>
          <p:nvPr/>
        </p:nvSpPr>
        <p:spPr>
          <a:xfrm>
            <a:off x="735370" y="1457286"/>
            <a:ext cx="11070757" cy="5573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4000" b="1" dirty="0" smtClean="0">
                <a:solidFill>
                  <a:srgbClr val="212A32"/>
                </a:solidFill>
                <a:latin typeface="Raleway Medium" pitchFamily="2" charset="0"/>
                <a:ea typeface="Microsoft JhengHei UI Light" panose="020B0304030504040204" pitchFamily="34" charset="-120"/>
              </a:rPr>
              <a:t>52</a:t>
            </a:r>
            <a:r>
              <a:rPr lang="en-US" sz="4000" b="1" dirty="0" smtClean="0">
                <a:solidFill>
                  <a:srgbClr val="212A32"/>
                </a:solidFill>
                <a:latin typeface="Raleway Medium" pitchFamily="2" charset="0"/>
                <a:ea typeface="Microsoft JhengHei UI Light" panose="020B0304030504040204" pitchFamily="34" charset="-120"/>
              </a:rPr>
              <a:t>%</a:t>
            </a:r>
            <a:r>
              <a:rPr lang="en-US" sz="2800" b="1" dirty="0" smtClean="0">
                <a:solidFill>
                  <a:srgbClr val="212A32"/>
                </a:solidFill>
                <a:latin typeface="Raleway Medium" pitchFamily="2" charset="0"/>
                <a:ea typeface="Microsoft JhengHei UI Light" panose="020B0304030504040204" pitchFamily="34" charset="-120"/>
              </a:rPr>
              <a:t> </a:t>
            </a:r>
            <a:r>
              <a:rPr lang="en-US" sz="2800" b="1" dirty="0" smtClean="0">
                <a:solidFill>
                  <a:srgbClr val="212A32"/>
                </a:solidFill>
                <a:latin typeface="Raleway Medium" pitchFamily="2" charset="0"/>
                <a:ea typeface="Microsoft JhengHei UI Light" panose="020B0304030504040204" pitchFamily="34" charset="-120"/>
              </a:rPr>
              <a:t>of attendees were women, but ...</a:t>
            </a:r>
            <a:endParaRPr lang="en-US" sz="2800" cap="small" dirty="0">
              <a:solidFill>
                <a:srgbClr val="212A32"/>
              </a:solidFill>
              <a:latin typeface="Raleway Medium" pitchFamily="2" charset="0"/>
              <a:ea typeface="Microsoft JhengHei UI Light" panose="020B03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35405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911"/>
    </mc:Choice>
    <mc:Fallback>
      <p:transition spd="slow" advTm="79911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8063345" cy="6858000"/>
          </a:xfrm>
          <a:prstGeom prst="rect">
            <a:avLst/>
          </a:prstGeom>
          <a:solidFill>
            <a:srgbClr val="6B5D78"/>
          </a:solidFill>
          <a:ln>
            <a:solidFill>
              <a:srgbClr val="6B5D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350875" y="273315"/>
            <a:ext cx="7712470" cy="41817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  <a:spcAft>
                <a:spcPts val="600"/>
              </a:spcAft>
            </a:pPr>
            <a:endParaRPr lang="es-ES" sz="6100" b="1" cap="all" dirty="0" smtClean="0">
              <a:solidFill>
                <a:schemeClr val="bg1"/>
              </a:solidFill>
              <a:latin typeface="Montserrat SemiBold" panose="00000700000000000000" pitchFamily="2" charset="0"/>
            </a:endParaRPr>
          </a:p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s-ES" sz="5300" b="1" cap="all" dirty="0" smtClean="0">
                <a:solidFill>
                  <a:schemeClr val="bg1"/>
                </a:solidFill>
                <a:latin typeface="Montserrat SemiBold" panose="00000700000000000000" pitchFamily="2" charset="0"/>
              </a:rPr>
              <a:t>OBSTACLE </a:t>
            </a:r>
            <a:r>
              <a:rPr lang="es-ES" sz="5300" b="1" cap="all" dirty="0">
                <a:solidFill>
                  <a:schemeClr val="bg1"/>
                </a:solidFill>
                <a:latin typeface="Montserrat SemiBold" panose="00000700000000000000" pitchFamily="2" charset="0"/>
              </a:rPr>
              <a:t>2.</a:t>
            </a:r>
          </a:p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s-ES" sz="7300" b="1" cap="all" dirty="0" smtClean="0">
                <a:solidFill>
                  <a:schemeClr val="bg1"/>
                </a:solidFill>
                <a:latin typeface="Montserrat SemiBold" panose="00000700000000000000" pitchFamily="2" charset="0"/>
              </a:rPr>
              <a:t>EVALUATION</a:t>
            </a:r>
          </a:p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s-ES" sz="7300" b="1" cap="all" dirty="0" smtClean="0">
                <a:solidFill>
                  <a:schemeClr val="bg1"/>
                </a:solidFill>
                <a:latin typeface="Montserrat SemiBold" panose="00000700000000000000" pitchFamily="2" charset="0"/>
              </a:rPr>
              <a:t>BIAS</a:t>
            </a:r>
            <a:endParaRPr lang="es-ES" sz="7300" b="1" cap="all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39" b="100000" l="1257" r="98953">
                        <a14:foregroundMark x1="8380" y1="24230" x2="8380" y2="24230"/>
                        <a14:foregroundMark x1="9846" y1="20482" x2="9846" y2="20482"/>
                        <a14:foregroundMark x1="30377" y1="25971" x2="30377" y2="25971"/>
                        <a14:foregroundMark x1="68925" y1="25703" x2="68925" y2="25703"/>
                        <a14:foregroundMark x1="90642" y1="30254" x2="90642" y2="30254"/>
                        <a14:foregroundMark x1="81215" y1="61178" x2="81215" y2="61178"/>
                        <a14:foregroundMark x1="80796" y1="77108" x2="80796" y2="771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6093" y="4133186"/>
            <a:ext cx="5223472" cy="272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384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129"/>
    </mc:Choice>
    <mc:Fallback>
      <p:transition spd="slow" advTm="54129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ipse 9"/>
          <p:cNvSpPr/>
          <p:nvPr/>
        </p:nvSpPr>
        <p:spPr>
          <a:xfrm>
            <a:off x="2143847" y="1662677"/>
            <a:ext cx="4320000" cy="4320000"/>
          </a:xfrm>
          <a:prstGeom prst="ellipse">
            <a:avLst/>
          </a:prstGeom>
          <a:solidFill>
            <a:srgbClr val="6B5D78"/>
          </a:solidFill>
          <a:ln>
            <a:solidFill>
              <a:srgbClr val="212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2000"/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2426921" y="2526671"/>
            <a:ext cx="3753852" cy="7021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dirty="0" smtClean="0">
                <a:solidFill>
                  <a:schemeClr val="bg1"/>
                </a:solidFill>
                <a:latin typeface="Montserrat SemiBold" panose="00000700000000000000" pitchFamily="2" charset="0"/>
              </a:rPr>
              <a:t>IMPLICIT BIAS</a:t>
            </a:r>
            <a:endParaRPr lang="es-ES" sz="1400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2300103" y="3559561"/>
            <a:ext cx="39350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 SemiBold" panose="00000700000000000000" pitchFamily="2" charset="0"/>
                <a:ea typeface="Microsoft JhengHei UI Light" panose="020B0304030504040204" pitchFamily="34" charset="-120"/>
              </a:rPr>
              <a:t>Unconscious prejudice against </a:t>
            </a:r>
            <a:r>
              <a:rPr lang="en-US" sz="2000" b="1" dirty="0" smtClean="0">
                <a:solidFill>
                  <a:schemeClr val="bg1"/>
                </a:solidFill>
                <a:latin typeface="Montserrat SemiBold" panose="00000700000000000000" pitchFamily="2" charset="0"/>
                <a:ea typeface="Microsoft JhengHei UI Light" panose="020B0304030504040204" pitchFamily="34" charset="-120"/>
              </a:rPr>
              <a:t>female </a:t>
            </a:r>
            <a:r>
              <a:rPr lang="en-US" sz="2000" b="1" dirty="0">
                <a:solidFill>
                  <a:schemeClr val="bg1"/>
                </a:solidFill>
                <a:latin typeface="Montserrat SemiBold" panose="00000700000000000000" pitchFamily="2" charset="0"/>
                <a:ea typeface="Microsoft JhengHei UI Light" panose="020B0304030504040204" pitchFamily="34" charset="-120"/>
              </a:rPr>
              <a:t>scientists, whose work is underestimated.</a:t>
            </a:r>
            <a:endParaRPr lang="ca-ES" sz="2000" b="1" dirty="0">
              <a:solidFill>
                <a:schemeClr val="bg1"/>
              </a:solidFill>
              <a:latin typeface="Montserrat SemiBold" panose="00000700000000000000" pitchFamily="2" charset="0"/>
              <a:ea typeface="Microsoft JhengHei UI Light" panose="020B0304030504040204" pitchFamily="34" charset="-120"/>
            </a:endParaRPr>
          </a:p>
        </p:txBody>
      </p:sp>
      <p:sp>
        <p:nvSpPr>
          <p:cNvPr id="18" name="Elipse 17"/>
          <p:cNvSpPr/>
          <p:nvPr/>
        </p:nvSpPr>
        <p:spPr>
          <a:xfrm>
            <a:off x="6002578" y="1662676"/>
            <a:ext cx="4320000" cy="4320000"/>
          </a:xfrm>
          <a:prstGeom prst="ellipse">
            <a:avLst/>
          </a:prstGeom>
          <a:solidFill>
            <a:srgbClr val="212A32">
              <a:alpha val="90000"/>
            </a:srgbClr>
          </a:solidFill>
          <a:ln>
            <a:solidFill>
              <a:srgbClr val="212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2000"/>
          </a:p>
        </p:txBody>
      </p:sp>
      <p:sp>
        <p:nvSpPr>
          <p:cNvPr id="20" name="Título 1"/>
          <p:cNvSpPr txBox="1">
            <a:spLocks/>
          </p:cNvSpPr>
          <p:nvPr/>
        </p:nvSpPr>
        <p:spPr>
          <a:xfrm>
            <a:off x="6235179" y="2526671"/>
            <a:ext cx="3753852" cy="7021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dirty="0" smtClean="0">
                <a:solidFill>
                  <a:schemeClr val="bg1"/>
                </a:solidFill>
                <a:latin typeface="Montserrat SemiBold" panose="00000700000000000000" pitchFamily="2" charset="0"/>
              </a:rPr>
              <a:t>EXPLICIT BIAS</a:t>
            </a:r>
            <a:endParaRPr lang="es-ES" sz="1400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6235179" y="3603437"/>
            <a:ext cx="39350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 SemiBold" panose="00000700000000000000" pitchFamily="2" charset="0"/>
                <a:ea typeface="Microsoft JhengHei UI Light" panose="020B0304030504040204" pitchFamily="34" charset="-120"/>
              </a:rPr>
              <a:t>C</a:t>
            </a:r>
            <a:r>
              <a:rPr lang="en-US" sz="2000" b="1" dirty="0" smtClean="0">
                <a:solidFill>
                  <a:schemeClr val="bg1"/>
                </a:solidFill>
                <a:latin typeface="Montserrat SemiBold" panose="00000700000000000000" pitchFamily="2" charset="0"/>
                <a:ea typeface="Microsoft JhengHei UI Light" panose="020B0304030504040204" pitchFamily="34" charset="-120"/>
              </a:rPr>
              <a:t>onscious prejudice</a:t>
            </a:r>
            <a:br>
              <a:rPr lang="en-US" sz="2000" b="1" dirty="0" smtClean="0">
                <a:solidFill>
                  <a:schemeClr val="bg1"/>
                </a:solidFill>
                <a:latin typeface="Montserrat SemiBold" panose="00000700000000000000" pitchFamily="2" charset="0"/>
                <a:ea typeface="Microsoft JhengHei UI Light" panose="020B0304030504040204" pitchFamily="34" charset="-120"/>
              </a:rPr>
            </a:br>
            <a:r>
              <a:rPr lang="en-US" sz="2000" b="1" dirty="0" smtClean="0">
                <a:solidFill>
                  <a:schemeClr val="bg1"/>
                </a:solidFill>
                <a:latin typeface="Montserrat SemiBold" panose="00000700000000000000" pitchFamily="2" charset="0"/>
                <a:ea typeface="Microsoft JhengHei UI Light" panose="020B0304030504040204" pitchFamily="34" charset="-120"/>
              </a:rPr>
              <a:t>against </a:t>
            </a:r>
            <a:r>
              <a:rPr lang="en-US" sz="2000" b="1" dirty="0">
                <a:solidFill>
                  <a:schemeClr val="bg1"/>
                </a:solidFill>
                <a:latin typeface="Montserrat SemiBold" panose="00000700000000000000" pitchFamily="2" charset="0"/>
                <a:ea typeface="Microsoft JhengHei UI Light" panose="020B0304030504040204" pitchFamily="34" charset="-120"/>
              </a:rPr>
              <a:t>female scientists, </a:t>
            </a:r>
            <a:r>
              <a:rPr lang="en-US" sz="2000" b="1" dirty="0" smtClean="0">
                <a:solidFill>
                  <a:schemeClr val="bg1"/>
                </a:solidFill>
                <a:latin typeface="Montserrat SemiBold" panose="00000700000000000000" pitchFamily="2" charset="0"/>
                <a:ea typeface="Microsoft JhengHei UI Light" panose="020B0304030504040204" pitchFamily="34" charset="-120"/>
              </a:rPr>
              <a:t>considering them inferior.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Montserrat SemiBold" panose="00000700000000000000" pitchFamily="2" charset="0"/>
                <a:ea typeface="Microsoft JhengHei UI Light" panose="020B0304030504040204" pitchFamily="34" charset="-120"/>
              </a:rPr>
              <a:t>(related to sexism)</a:t>
            </a:r>
            <a:endParaRPr lang="ca-ES" sz="2000" b="1" dirty="0">
              <a:solidFill>
                <a:schemeClr val="bg1"/>
              </a:solidFill>
              <a:latin typeface="Montserrat SemiBold" panose="00000700000000000000" pitchFamily="2" charset="0"/>
              <a:ea typeface="Microsoft JhengHei UI Light" panose="020B0304030504040204" pitchFamily="34" charset="-12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310526" y="164413"/>
            <a:ext cx="8943974" cy="7021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IMPLICIT &amp; EXPLICIT BIASES</a:t>
            </a:r>
            <a:endParaRPr lang="es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973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575"/>
    </mc:Choice>
    <mc:Fallback>
      <p:transition spd="slow" advTm="38575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8293677" y="6090729"/>
            <a:ext cx="3661359" cy="6385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s-ES" sz="1600" dirty="0" err="1" smtClean="0">
                <a:solidFill>
                  <a:srgbClr val="212A32"/>
                </a:solidFill>
                <a:latin typeface="Montserrat" panose="00000500000000000000" pitchFamily="2" charset="0"/>
              </a:rPr>
              <a:t>Corine</a:t>
            </a:r>
            <a:r>
              <a:rPr lang="es-ES" sz="16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 A. </a:t>
            </a:r>
            <a:r>
              <a:rPr lang="es-ES" sz="1600" dirty="0" err="1" smtClean="0">
                <a:solidFill>
                  <a:srgbClr val="212A32"/>
                </a:solidFill>
                <a:latin typeface="Montserrat" panose="00000500000000000000" pitchFamily="2" charset="0"/>
              </a:rPr>
              <a:t>Moss-Racusin</a:t>
            </a:r>
            <a:r>
              <a:rPr lang="es-ES" sz="16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 </a:t>
            </a:r>
            <a:r>
              <a:rPr lang="es-ES" sz="1600" dirty="0">
                <a:solidFill>
                  <a:srgbClr val="212A32"/>
                </a:solidFill>
                <a:latin typeface="Montserrat" panose="00000500000000000000" pitchFamily="2" charset="0"/>
              </a:rPr>
              <a:t>et. </a:t>
            </a:r>
            <a:r>
              <a:rPr lang="es-ES" sz="16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al.</a:t>
            </a:r>
          </a:p>
          <a:p>
            <a:pPr algn="r">
              <a:lnSpc>
                <a:spcPct val="120000"/>
              </a:lnSpc>
            </a:pPr>
            <a:r>
              <a:rPr lang="es-ES" sz="16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PNAS </a:t>
            </a:r>
            <a:r>
              <a:rPr lang="es-ES" sz="1600" dirty="0">
                <a:solidFill>
                  <a:srgbClr val="212A32"/>
                </a:solidFill>
                <a:latin typeface="Montserrat" panose="00000500000000000000" pitchFamily="2" charset="0"/>
              </a:rPr>
              <a:t>2012</a:t>
            </a:r>
            <a:endParaRPr lang="es-ES" sz="1600" cap="small" dirty="0">
              <a:solidFill>
                <a:srgbClr val="212A32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310526" y="164413"/>
            <a:ext cx="8943974" cy="7021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JENNIFER vs. JOHN</a:t>
            </a:r>
            <a:endParaRPr lang="es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3688938" y="1100242"/>
            <a:ext cx="4352874" cy="70210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s-ES" sz="2800" dirty="0" err="1" smtClean="0">
                <a:solidFill>
                  <a:srgbClr val="212A32"/>
                </a:solidFill>
                <a:latin typeface="Montserrat SemiBold" panose="00000700000000000000" pitchFamily="2" charset="0"/>
              </a:rPr>
              <a:t>Same</a:t>
            </a:r>
            <a:r>
              <a:rPr lang="es-ES" sz="2800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 CV, </a:t>
            </a:r>
            <a:r>
              <a:rPr lang="es-ES" sz="2800" dirty="0" err="1" smtClean="0">
                <a:solidFill>
                  <a:srgbClr val="212A32"/>
                </a:solidFill>
                <a:latin typeface="Montserrat SemiBold" panose="00000700000000000000" pitchFamily="2" charset="0"/>
              </a:rPr>
              <a:t>different</a:t>
            </a:r>
            <a:r>
              <a:rPr lang="es-ES" sz="2800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 </a:t>
            </a:r>
            <a:r>
              <a:rPr lang="es-ES" sz="2800" dirty="0" err="1" smtClean="0">
                <a:solidFill>
                  <a:srgbClr val="212A32"/>
                </a:solidFill>
                <a:latin typeface="Montserrat SemiBold" panose="00000700000000000000" pitchFamily="2" charset="0"/>
              </a:rPr>
              <a:t>name</a:t>
            </a:r>
            <a:endParaRPr lang="es-ES" sz="28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3626648" y="2036071"/>
            <a:ext cx="4477453" cy="315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07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618"/>
    </mc:Choice>
    <mc:Fallback>
      <p:transition spd="slow" advTm="46618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8293677" y="6090729"/>
            <a:ext cx="3661359" cy="6385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s-ES" sz="1600" dirty="0" err="1" smtClean="0">
                <a:solidFill>
                  <a:srgbClr val="212A32"/>
                </a:solidFill>
                <a:latin typeface="Montserrat" panose="00000500000000000000" pitchFamily="2" charset="0"/>
              </a:rPr>
              <a:t>Corine</a:t>
            </a:r>
            <a:r>
              <a:rPr lang="es-ES" sz="16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 A. </a:t>
            </a:r>
            <a:r>
              <a:rPr lang="es-ES" sz="1600" dirty="0" err="1" smtClean="0">
                <a:solidFill>
                  <a:srgbClr val="212A32"/>
                </a:solidFill>
                <a:latin typeface="Montserrat" panose="00000500000000000000" pitchFamily="2" charset="0"/>
              </a:rPr>
              <a:t>Moss-Racusin</a:t>
            </a:r>
            <a:r>
              <a:rPr lang="es-ES" sz="16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 </a:t>
            </a:r>
            <a:r>
              <a:rPr lang="es-ES" sz="1600" dirty="0">
                <a:solidFill>
                  <a:srgbClr val="212A32"/>
                </a:solidFill>
                <a:latin typeface="Montserrat" panose="00000500000000000000" pitchFamily="2" charset="0"/>
              </a:rPr>
              <a:t>et. </a:t>
            </a:r>
            <a:r>
              <a:rPr lang="es-ES" sz="16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al.</a:t>
            </a:r>
          </a:p>
          <a:p>
            <a:pPr algn="r">
              <a:lnSpc>
                <a:spcPct val="120000"/>
              </a:lnSpc>
            </a:pPr>
            <a:r>
              <a:rPr lang="es-ES" sz="16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PNAS </a:t>
            </a:r>
            <a:r>
              <a:rPr lang="es-ES" sz="1600" dirty="0">
                <a:solidFill>
                  <a:srgbClr val="212A32"/>
                </a:solidFill>
                <a:latin typeface="Montserrat" panose="00000500000000000000" pitchFamily="2" charset="0"/>
              </a:rPr>
              <a:t>2012</a:t>
            </a:r>
            <a:endParaRPr lang="es-ES" sz="1600" cap="small" dirty="0">
              <a:solidFill>
                <a:srgbClr val="212A32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310526" y="164413"/>
            <a:ext cx="8943974" cy="7021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JENNIFER vs. JOHN</a:t>
            </a:r>
            <a:endParaRPr lang="es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3688938" y="1100242"/>
            <a:ext cx="4352874" cy="70210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s-ES" sz="2800" dirty="0" err="1" smtClean="0">
                <a:solidFill>
                  <a:srgbClr val="212A32"/>
                </a:solidFill>
                <a:latin typeface="Montserrat SemiBold" panose="00000700000000000000" pitchFamily="2" charset="0"/>
              </a:rPr>
              <a:t>Same</a:t>
            </a:r>
            <a:r>
              <a:rPr lang="es-ES" sz="2800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 CV, </a:t>
            </a:r>
            <a:r>
              <a:rPr lang="es-ES" sz="2800" dirty="0" err="1" smtClean="0">
                <a:solidFill>
                  <a:srgbClr val="212A32"/>
                </a:solidFill>
                <a:latin typeface="Montserrat SemiBold" panose="00000700000000000000" pitchFamily="2" charset="0"/>
              </a:rPr>
              <a:t>different</a:t>
            </a:r>
            <a:r>
              <a:rPr lang="es-ES" sz="2800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 </a:t>
            </a:r>
            <a:r>
              <a:rPr lang="es-ES" sz="2800" dirty="0" err="1" smtClean="0">
                <a:solidFill>
                  <a:srgbClr val="212A32"/>
                </a:solidFill>
                <a:latin typeface="Montserrat SemiBold" panose="00000700000000000000" pitchFamily="2" charset="0"/>
              </a:rPr>
              <a:t>name</a:t>
            </a:r>
            <a:endParaRPr lang="es-ES" sz="28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</p:txBody>
      </p:sp>
      <p:grpSp>
        <p:nvGrpSpPr>
          <p:cNvPr id="20" name="Grupo 19"/>
          <p:cNvGrpSpPr/>
          <p:nvPr/>
        </p:nvGrpSpPr>
        <p:grpSpPr>
          <a:xfrm>
            <a:off x="893136" y="2640305"/>
            <a:ext cx="4543596" cy="3090645"/>
            <a:chOff x="976883" y="3343655"/>
            <a:chExt cx="3615129" cy="2688337"/>
          </a:xfrm>
        </p:grpSpPr>
        <p:pic>
          <p:nvPicPr>
            <p:cNvPr id="23" name="Imagen 22"/>
            <p:cNvPicPr>
              <a:picLocks noChangeAspect="1"/>
            </p:cNvPicPr>
            <p:nvPr/>
          </p:nvPicPr>
          <p:blipFill rotWithShape="1">
            <a:blip r:embed="rId2"/>
            <a:srcRect l="1038" t="1460" r="23181" b="2108"/>
            <a:stretch/>
          </p:blipFill>
          <p:spPr>
            <a:xfrm>
              <a:off x="976883" y="3343655"/>
              <a:ext cx="3615129" cy="2688337"/>
            </a:xfrm>
            <a:prstGeom prst="rect">
              <a:avLst/>
            </a:prstGeom>
          </p:spPr>
        </p:pic>
        <p:sp>
          <p:nvSpPr>
            <p:cNvPr id="24" name="Rectángulo 23"/>
            <p:cNvSpPr/>
            <p:nvPr/>
          </p:nvSpPr>
          <p:spPr>
            <a:xfrm>
              <a:off x="3964739" y="4047764"/>
              <a:ext cx="330200" cy="1757477"/>
            </a:xfrm>
            <a:prstGeom prst="rect">
              <a:avLst/>
            </a:prstGeom>
            <a:solidFill>
              <a:srgbClr val="6B5D78"/>
            </a:solidFill>
            <a:ln>
              <a:solidFill>
                <a:srgbClr val="6B5D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ángulo 24"/>
            <p:cNvSpPr/>
            <p:nvPr/>
          </p:nvSpPr>
          <p:spPr>
            <a:xfrm>
              <a:off x="2871173" y="4659671"/>
              <a:ext cx="330200" cy="1145570"/>
            </a:xfrm>
            <a:prstGeom prst="rect">
              <a:avLst/>
            </a:prstGeom>
            <a:solidFill>
              <a:srgbClr val="6B5D78"/>
            </a:solidFill>
            <a:ln>
              <a:solidFill>
                <a:srgbClr val="6B5D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ángulo 25"/>
            <p:cNvSpPr/>
            <p:nvPr/>
          </p:nvSpPr>
          <p:spPr>
            <a:xfrm>
              <a:off x="1783008" y="4434300"/>
              <a:ext cx="330200" cy="1370941"/>
            </a:xfrm>
            <a:prstGeom prst="rect">
              <a:avLst/>
            </a:prstGeom>
            <a:solidFill>
              <a:srgbClr val="6B5D78"/>
            </a:solidFill>
            <a:ln>
              <a:solidFill>
                <a:srgbClr val="6B5D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ángulo 26"/>
            <p:cNvSpPr/>
            <p:nvPr/>
          </p:nvSpPr>
          <p:spPr>
            <a:xfrm>
              <a:off x="1479250" y="4005090"/>
              <a:ext cx="330200" cy="1800152"/>
            </a:xfrm>
            <a:prstGeom prst="rect">
              <a:avLst/>
            </a:prstGeom>
            <a:solidFill>
              <a:srgbClr val="212A32"/>
            </a:solidFill>
            <a:ln>
              <a:solidFill>
                <a:srgbClr val="212A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ángulo 27"/>
            <p:cNvSpPr/>
            <p:nvPr/>
          </p:nvSpPr>
          <p:spPr>
            <a:xfrm>
              <a:off x="2577983" y="4180300"/>
              <a:ext cx="319632" cy="1624942"/>
            </a:xfrm>
            <a:prstGeom prst="rect">
              <a:avLst/>
            </a:prstGeom>
            <a:solidFill>
              <a:srgbClr val="212A32"/>
            </a:solidFill>
            <a:ln>
              <a:solidFill>
                <a:srgbClr val="212A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ángulo 28"/>
            <p:cNvSpPr/>
            <p:nvPr/>
          </p:nvSpPr>
          <p:spPr>
            <a:xfrm>
              <a:off x="3666148" y="3597827"/>
              <a:ext cx="306962" cy="2207414"/>
            </a:xfrm>
            <a:prstGeom prst="rect">
              <a:avLst/>
            </a:prstGeom>
            <a:solidFill>
              <a:srgbClr val="212A32"/>
            </a:solidFill>
            <a:ln>
              <a:solidFill>
                <a:srgbClr val="212A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6512476" y="2658593"/>
            <a:ext cx="4088184" cy="3072357"/>
            <a:chOff x="5705857" y="2523743"/>
            <a:chExt cx="3611880" cy="2715769"/>
          </a:xfrm>
        </p:grpSpPr>
        <p:pic>
          <p:nvPicPr>
            <p:cNvPr id="14" name="Imagen 13"/>
            <p:cNvPicPr>
              <a:picLocks noChangeAspect="1"/>
            </p:cNvPicPr>
            <p:nvPr/>
          </p:nvPicPr>
          <p:blipFill rotWithShape="1">
            <a:blip r:embed="rId3"/>
            <a:srcRect l="1572" t="2085" r="23761" b="1843"/>
            <a:stretch/>
          </p:blipFill>
          <p:spPr>
            <a:xfrm>
              <a:off x="5705857" y="2523743"/>
              <a:ext cx="3611880" cy="2715769"/>
            </a:xfrm>
            <a:prstGeom prst="rect">
              <a:avLst/>
            </a:prstGeom>
          </p:spPr>
        </p:pic>
        <p:sp>
          <p:nvSpPr>
            <p:cNvPr id="31" name="Rectángulo 30"/>
            <p:cNvSpPr/>
            <p:nvPr/>
          </p:nvSpPr>
          <p:spPr>
            <a:xfrm>
              <a:off x="7664918" y="4381500"/>
              <a:ext cx="920281" cy="604708"/>
            </a:xfrm>
            <a:prstGeom prst="rect">
              <a:avLst/>
            </a:prstGeom>
            <a:solidFill>
              <a:srgbClr val="6B5D78"/>
            </a:solidFill>
            <a:ln>
              <a:solidFill>
                <a:srgbClr val="6B5D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ángulo 31"/>
            <p:cNvSpPr/>
            <p:nvPr/>
          </p:nvSpPr>
          <p:spPr>
            <a:xfrm>
              <a:off x="6803118" y="2920999"/>
              <a:ext cx="874500" cy="2060903"/>
            </a:xfrm>
            <a:prstGeom prst="rect">
              <a:avLst/>
            </a:prstGeom>
            <a:solidFill>
              <a:srgbClr val="212A32"/>
            </a:solidFill>
            <a:ln>
              <a:solidFill>
                <a:srgbClr val="212A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ángulo 29"/>
          <p:cNvSpPr/>
          <p:nvPr/>
        </p:nvSpPr>
        <p:spPr>
          <a:xfrm>
            <a:off x="1755299" y="2178638"/>
            <a:ext cx="31037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s-ES" sz="2000" b="1" dirty="0" smtClean="0">
                <a:solidFill>
                  <a:srgbClr val="6B5D78"/>
                </a:solidFill>
                <a:latin typeface="Montserrat Medium" panose="00000600000000000000" pitchFamily="2" charset="0"/>
                <a:ea typeface="Microsoft YaHei UI" panose="020B0503020204020204" pitchFamily="34" charset="-122"/>
              </a:rPr>
              <a:t>Grade: </a:t>
            </a:r>
            <a:r>
              <a:rPr lang="es-ES" dirty="0" smtClean="0">
                <a:solidFill>
                  <a:srgbClr val="212A32"/>
                </a:solidFill>
                <a:latin typeface="Montserrat Medium" panose="00000600000000000000" pitchFamily="2" charset="0"/>
                <a:ea typeface="Microsoft YaHei UI" panose="020B0503020204020204" pitchFamily="34" charset="-122"/>
              </a:rPr>
              <a:t>1 </a:t>
            </a:r>
            <a:r>
              <a:rPr lang="es-ES" dirty="0" err="1" smtClean="0">
                <a:solidFill>
                  <a:srgbClr val="212A32"/>
                </a:solidFill>
                <a:latin typeface="Montserrat Medium" panose="00000600000000000000" pitchFamily="2" charset="0"/>
                <a:ea typeface="Microsoft YaHei UI" panose="020B0503020204020204" pitchFamily="34" charset="-122"/>
              </a:rPr>
              <a:t>point</a:t>
            </a:r>
            <a:r>
              <a:rPr lang="es-ES" dirty="0" smtClean="0">
                <a:solidFill>
                  <a:srgbClr val="212A32"/>
                </a:solidFill>
                <a:latin typeface="Montserrat Medium" panose="00000600000000000000" pitchFamily="2" charset="0"/>
                <a:ea typeface="Microsoft YaHei UI" panose="020B0503020204020204" pitchFamily="34" charset="-122"/>
              </a:rPr>
              <a:t> </a:t>
            </a:r>
            <a:r>
              <a:rPr lang="es-ES" dirty="0" err="1" smtClean="0">
                <a:solidFill>
                  <a:srgbClr val="212A32"/>
                </a:solidFill>
                <a:latin typeface="Montserrat Medium" panose="00000600000000000000" pitchFamily="2" charset="0"/>
                <a:ea typeface="Microsoft YaHei UI" panose="020B0503020204020204" pitchFamily="34" charset="-122"/>
              </a:rPr>
              <a:t>difference</a:t>
            </a:r>
            <a:endParaRPr lang="es-ES" dirty="0">
              <a:solidFill>
                <a:srgbClr val="212A32"/>
              </a:solidFill>
              <a:latin typeface="Montserrat Medium" panose="00000600000000000000" pitchFamily="2" charset="0"/>
              <a:ea typeface="Microsoft YaHei UI" panose="020B0503020204020204" pitchFamily="34" charset="-122"/>
            </a:endParaRPr>
          </a:p>
        </p:txBody>
      </p:sp>
      <p:sp>
        <p:nvSpPr>
          <p:cNvPr id="36" name="Rectángulo 35"/>
          <p:cNvSpPr/>
          <p:nvPr/>
        </p:nvSpPr>
        <p:spPr>
          <a:xfrm>
            <a:off x="7463947" y="2142398"/>
            <a:ext cx="27462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s-ES" sz="2000" b="1" dirty="0" err="1" smtClean="0">
                <a:solidFill>
                  <a:srgbClr val="6B5D78"/>
                </a:solidFill>
                <a:latin typeface="Montserrat Medium" panose="00000600000000000000" pitchFamily="2" charset="0"/>
                <a:ea typeface="Microsoft YaHei UI" panose="020B0503020204020204" pitchFamily="34" charset="-122"/>
              </a:rPr>
              <a:t>Salary</a:t>
            </a:r>
            <a:r>
              <a:rPr lang="es-ES" sz="2000" b="1" dirty="0" smtClean="0">
                <a:solidFill>
                  <a:srgbClr val="6B5D78"/>
                </a:solidFill>
                <a:latin typeface="Montserrat Medium" panose="00000600000000000000" pitchFamily="2" charset="0"/>
                <a:ea typeface="Microsoft YaHei UI" panose="020B0503020204020204" pitchFamily="34" charset="-122"/>
              </a:rPr>
              <a:t>: </a:t>
            </a:r>
            <a:r>
              <a:rPr lang="es-ES" dirty="0" smtClean="0">
                <a:solidFill>
                  <a:srgbClr val="212A32"/>
                </a:solidFill>
                <a:latin typeface="Montserrat Medium" panose="00000600000000000000" pitchFamily="2" charset="0"/>
                <a:ea typeface="Microsoft YaHei UI" panose="020B0503020204020204" pitchFamily="34" charset="-122"/>
              </a:rPr>
              <a:t>13% </a:t>
            </a:r>
            <a:r>
              <a:rPr lang="es-ES" dirty="0" err="1" smtClean="0">
                <a:solidFill>
                  <a:srgbClr val="212A32"/>
                </a:solidFill>
                <a:latin typeface="Montserrat Medium" panose="00000600000000000000" pitchFamily="2" charset="0"/>
                <a:ea typeface="Microsoft YaHei UI" panose="020B0503020204020204" pitchFamily="34" charset="-122"/>
              </a:rPr>
              <a:t>difference</a:t>
            </a:r>
            <a:endParaRPr lang="es-ES" dirty="0">
              <a:solidFill>
                <a:srgbClr val="212A32"/>
              </a:solidFill>
              <a:latin typeface="Montserrat Medium" panose="00000600000000000000" pitchFamily="2" charset="0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2390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613"/>
    </mc:Choice>
    <mc:Fallback>
      <p:transition spd="slow" advTm="36613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áfico 13"/>
          <p:cNvGraphicFramePr/>
          <p:nvPr>
            <p:extLst>
              <p:ext uri="{D42A27DB-BD31-4B8C-83A1-F6EECF244321}">
                <p14:modId xmlns:p14="http://schemas.microsoft.com/office/powerpoint/2010/main" val="1453457021"/>
              </p:ext>
            </p:extLst>
          </p:nvPr>
        </p:nvGraphicFramePr>
        <p:xfrm>
          <a:off x="4891416" y="1788396"/>
          <a:ext cx="25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ítulo 1"/>
          <p:cNvSpPr txBox="1">
            <a:spLocks/>
          </p:cNvSpPr>
          <p:nvPr/>
        </p:nvSpPr>
        <p:spPr>
          <a:xfrm>
            <a:off x="2245044" y="4249190"/>
            <a:ext cx="1904267" cy="5393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ca-ES" sz="2400" dirty="0" err="1" smtClean="0">
                <a:solidFill>
                  <a:srgbClr val="212A32"/>
                </a:solidFill>
                <a:latin typeface="Raleway Medium" pitchFamily="2" charset="0"/>
                <a:ea typeface="Microsoft JhengHei UI Light" panose="020B0304030504040204" pitchFamily="34" charset="-120"/>
              </a:rPr>
              <a:t>Catalonia</a:t>
            </a:r>
            <a:endParaRPr lang="ca-ES" sz="2400" cap="small" dirty="0">
              <a:solidFill>
                <a:srgbClr val="212A32"/>
              </a:solidFill>
              <a:latin typeface="Raleway Medium" pitchFamily="2" charset="0"/>
              <a:ea typeface="Microsoft JhengHei UI Light" panose="020B0304030504040204" pitchFamily="34" charset="-120"/>
            </a:endParaRPr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4237724123"/>
              </p:ext>
            </p:extLst>
          </p:nvPr>
        </p:nvGraphicFramePr>
        <p:xfrm>
          <a:off x="1983922" y="1788396"/>
          <a:ext cx="25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Título 1"/>
          <p:cNvSpPr txBox="1">
            <a:spLocks/>
          </p:cNvSpPr>
          <p:nvPr/>
        </p:nvSpPr>
        <p:spPr>
          <a:xfrm>
            <a:off x="2355021" y="2832583"/>
            <a:ext cx="1760549" cy="5915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cap="small" dirty="0">
                <a:solidFill>
                  <a:srgbClr val="6B5D78"/>
                </a:solidFill>
                <a:latin typeface="Montserrat SemiBold" panose="00000700000000000000" pitchFamily="2" charset="0"/>
              </a:rPr>
              <a:t>34</a:t>
            </a:r>
            <a:r>
              <a:rPr lang="es-ES" sz="3000" cap="small" dirty="0">
                <a:solidFill>
                  <a:srgbClr val="6B5D78"/>
                </a:solidFill>
                <a:latin typeface="Montserrat SemiBold" panose="00000700000000000000" pitchFamily="2" charset="0"/>
              </a:rPr>
              <a:t>%</a:t>
            </a: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5267503" y="4390924"/>
            <a:ext cx="1792941" cy="3976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ca-ES" sz="2400" dirty="0" smtClean="0">
                <a:solidFill>
                  <a:srgbClr val="212A32"/>
                </a:solidFill>
                <a:latin typeface="Raleway Medium" pitchFamily="2" charset="0"/>
                <a:ea typeface="Microsoft JhengHei UI Light" panose="020B0304030504040204" pitchFamily="34" charset="-120"/>
              </a:rPr>
              <a:t>Spain</a:t>
            </a:r>
            <a:endParaRPr lang="ca-ES" sz="2400" cap="small" dirty="0">
              <a:solidFill>
                <a:srgbClr val="212A32"/>
              </a:solidFill>
              <a:latin typeface="Raleway Medium" pitchFamily="2" charset="0"/>
              <a:ea typeface="Microsoft JhengHei UI Light" panose="020B0304030504040204" pitchFamily="34" charset="-120"/>
            </a:endParaRPr>
          </a:p>
        </p:txBody>
      </p:sp>
      <p:graphicFrame>
        <p:nvGraphicFramePr>
          <p:cNvPr id="12" name="Gráfico 11"/>
          <p:cNvGraphicFramePr/>
          <p:nvPr>
            <p:extLst>
              <p:ext uri="{D42A27DB-BD31-4B8C-83A1-F6EECF244321}">
                <p14:modId xmlns:p14="http://schemas.microsoft.com/office/powerpoint/2010/main" val="879991492"/>
              </p:ext>
            </p:extLst>
          </p:nvPr>
        </p:nvGraphicFramePr>
        <p:xfrm>
          <a:off x="7798910" y="1788396"/>
          <a:ext cx="25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ítulo 1"/>
          <p:cNvSpPr txBox="1">
            <a:spLocks/>
          </p:cNvSpPr>
          <p:nvPr/>
        </p:nvSpPr>
        <p:spPr>
          <a:xfrm>
            <a:off x="5237879" y="2832583"/>
            <a:ext cx="1760549" cy="5915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cap="small" dirty="0">
                <a:solidFill>
                  <a:srgbClr val="6B5D78"/>
                </a:solidFill>
                <a:latin typeface="Montserrat SemiBold" panose="00000700000000000000" pitchFamily="2" charset="0"/>
              </a:rPr>
              <a:t>40</a:t>
            </a:r>
            <a:r>
              <a:rPr lang="es-ES" sz="3000" cap="small" dirty="0">
                <a:solidFill>
                  <a:srgbClr val="6B5D78"/>
                </a:solidFill>
                <a:latin typeface="Montserrat SemiBold" panose="00000700000000000000" pitchFamily="2" charset="0"/>
              </a:rPr>
              <a:t>%</a:t>
            </a:r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8178636" y="2832583"/>
            <a:ext cx="1760549" cy="5915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cap="small" dirty="0">
                <a:solidFill>
                  <a:srgbClr val="6B5D78"/>
                </a:solidFill>
                <a:latin typeface="Montserrat SemiBold" panose="00000700000000000000" pitchFamily="2" charset="0"/>
              </a:rPr>
              <a:t>30</a:t>
            </a:r>
            <a:r>
              <a:rPr lang="es-ES" sz="3000" cap="small" dirty="0">
                <a:solidFill>
                  <a:srgbClr val="6B5D78"/>
                </a:solidFill>
                <a:latin typeface="Montserrat SemiBold" panose="00000700000000000000" pitchFamily="2" charset="0"/>
              </a:rPr>
              <a:t>%</a:t>
            </a:r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8178636" y="4352923"/>
            <a:ext cx="1792941" cy="3976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ca-ES" sz="2400" dirty="0" err="1" smtClean="0">
                <a:solidFill>
                  <a:srgbClr val="212A32"/>
                </a:solidFill>
                <a:latin typeface="Raleway Medium" pitchFamily="2" charset="0"/>
                <a:ea typeface="Microsoft JhengHei UI Light" panose="020B0304030504040204" pitchFamily="34" charset="-120"/>
              </a:rPr>
              <a:t>World</a:t>
            </a:r>
            <a:endParaRPr lang="ca-ES" sz="2400" cap="small" dirty="0">
              <a:solidFill>
                <a:srgbClr val="212A32"/>
              </a:solidFill>
              <a:latin typeface="Raleway Medium" pitchFamily="2" charset="0"/>
              <a:ea typeface="Microsoft JhengHei UI Light" panose="020B0304030504040204" pitchFamily="34" charset="-120"/>
            </a:endParaRPr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367493" y="232031"/>
            <a:ext cx="8894619" cy="7021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POPULATION THEORY</a:t>
            </a:r>
            <a:endParaRPr lang="ca-ES" sz="3600" cap="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460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58"/>
    </mc:Choice>
    <mc:Fallback>
      <p:transition spd="slow" advTm="22558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2457883"/>
              </p:ext>
            </p:extLst>
          </p:nvPr>
        </p:nvGraphicFramePr>
        <p:xfrm>
          <a:off x="839712" y="2308788"/>
          <a:ext cx="7128248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8630">
                  <a:extLst>
                    <a:ext uri="{9D8B030D-6E8A-4147-A177-3AD203B41FA5}">
                      <a16:colId xmlns:a16="http://schemas.microsoft.com/office/drawing/2014/main" val="3276733631"/>
                    </a:ext>
                  </a:extLst>
                </a:gridCol>
                <a:gridCol w="1285343">
                  <a:extLst>
                    <a:ext uri="{9D8B030D-6E8A-4147-A177-3AD203B41FA5}">
                      <a16:colId xmlns:a16="http://schemas.microsoft.com/office/drawing/2014/main" val="1519484481"/>
                    </a:ext>
                  </a:extLst>
                </a:gridCol>
                <a:gridCol w="1394621">
                  <a:extLst>
                    <a:ext uri="{9D8B030D-6E8A-4147-A177-3AD203B41FA5}">
                      <a16:colId xmlns:a16="http://schemas.microsoft.com/office/drawing/2014/main" val="2666372034"/>
                    </a:ext>
                  </a:extLst>
                </a:gridCol>
                <a:gridCol w="1285343">
                  <a:extLst>
                    <a:ext uri="{9D8B030D-6E8A-4147-A177-3AD203B41FA5}">
                      <a16:colId xmlns:a16="http://schemas.microsoft.com/office/drawing/2014/main" val="2151858261"/>
                    </a:ext>
                  </a:extLst>
                </a:gridCol>
                <a:gridCol w="1424311">
                  <a:extLst>
                    <a:ext uri="{9D8B030D-6E8A-4147-A177-3AD203B41FA5}">
                      <a16:colId xmlns:a16="http://schemas.microsoft.com/office/drawing/2014/main" val="39216935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Montserrat" panose="00000500000000000000" pitchFamily="2" charset="0"/>
                      </a:endParaRPr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Montserrat" panose="00000500000000000000" pitchFamily="2" charset="0"/>
                        </a:rPr>
                        <a:t>John</a:t>
                      </a:r>
                      <a:endParaRPr lang="en-US" dirty="0">
                        <a:latin typeface="Montserrat" panose="00000500000000000000" pitchFamily="2" charset="0"/>
                      </a:endParaRPr>
                    </a:p>
                  </a:txBody>
                  <a:tcPr anchor="ctr">
                    <a:solidFill>
                      <a:srgbClr val="212A3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212A3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Montserrat" panose="00000500000000000000" pitchFamily="2" charset="0"/>
                        </a:rPr>
                        <a:t>Jennifer</a:t>
                      </a:r>
                      <a:endParaRPr lang="en-US" dirty="0">
                        <a:latin typeface="Montserrat" panose="00000500000000000000" pitchFamily="2" charset="0"/>
                      </a:endParaRPr>
                    </a:p>
                  </a:txBody>
                  <a:tcPr anchor="ctr">
                    <a:solidFill>
                      <a:srgbClr val="6B5D7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6B5D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734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Montserrat" panose="00000500000000000000" pitchFamily="2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Montserrat" panose="00000500000000000000" pitchFamily="2" charset="0"/>
                        </a:rPr>
                        <a:t>Male</a:t>
                      </a:r>
                    </a:p>
                    <a:p>
                      <a:pPr algn="ctr"/>
                      <a:r>
                        <a:rPr lang="en-US" dirty="0" smtClean="0">
                          <a:latin typeface="Montserrat" panose="00000500000000000000" pitchFamily="2" charset="0"/>
                        </a:rPr>
                        <a:t>Faculty</a:t>
                      </a:r>
                      <a:endParaRPr lang="en-US" dirty="0">
                        <a:latin typeface="Montserrat" panose="00000500000000000000" pitchFamily="2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Montserrat" panose="00000500000000000000" pitchFamily="2" charset="0"/>
                        </a:rPr>
                        <a:t>Female</a:t>
                      </a:r>
                    </a:p>
                    <a:p>
                      <a:pPr algn="ctr"/>
                      <a:r>
                        <a:rPr lang="en-US" dirty="0" smtClean="0">
                          <a:latin typeface="Montserrat" panose="00000500000000000000" pitchFamily="2" charset="0"/>
                        </a:rPr>
                        <a:t>Faculty</a:t>
                      </a:r>
                      <a:endParaRPr lang="en-US" dirty="0">
                        <a:latin typeface="Montserrat" panose="00000500000000000000" pitchFamily="2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Montserrat" panose="00000500000000000000" pitchFamily="2" charset="0"/>
                        </a:rPr>
                        <a:t>Male</a:t>
                      </a:r>
                    </a:p>
                    <a:p>
                      <a:pPr algn="ctr"/>
                      <a:r>
                        <a:rPr lang="en-US" dirty="0" smtClean="0">
                          <a:latin typeface="Montserrat" panose="00000500000000000000" pitchFamily="2" charset="0"/>
                        </a:rPr>
                        <a:t>Faculty</a:t>
                      </a:r>
                      <a:endParaRPr lang="en-US" dirty="0">
                        <a:latin typeface="Montserrat" panose="00000500000000000000" pitchFamily="2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A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Montserrat" panose="00000500000000000000" pitchFamily="2" charset="0"/>
                        </a:rPr>
                        <a:t>Female</a:t>
                      </a:r>
                    </a:p>
                    <a:p>
                      <a:pPr algn="ctr"/>
                      <a:r>
                        <a:rPr lang="en-US" dirty="0" smtClean="0">
                          <a:latin typeface="Montserrat" panose="00000500000000000000" pitchFamily="2" charset="0"/>
                        </a:rPr>
                        <a:t>Faculty</a:t>
                      </a:r>
                      <a:endParaRPr lang="en-US" dirty="0">
                        <a:latin typeface="Montserrat" panose="00000500000000000000" pitchFamily="2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A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98970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Montserrat" panose="00000500000000000000" pitchFamily="2" charset="0"/>
                        </a:rPr>
                        <a:t>Competence</a:t>
                      </a:r>
                      <a:endParaRPr lang="en-US" dirty="0">
                        <a:latin typeface="Montserrat" panose="00000500000000000000" pitchFamily="2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Montserrat" panose="00000500000000000000" pitchFamily="2" charset="0"/>
                        </a:rPr>
                        <a:t>4.01</a:t>
                      </a:r>
                      <a:endParaRPr lang="en-US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Montserrat" panose="00000500000000000000" pitchFamily="2" charset="0"/>
                        </a:rPr>
                        <a:t>4.1</a:t>
                      </a:r>
                      <a:endParaRPr lang="en-US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Montserrat" panose="00000500000000000000" pitchFamily="2" charset="0"/>
                        </a:rPr>
                        <a:t>3.33</a:t>
                      </a:r>
                      <a:endParaRPr lang="en-US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Montserrat" panose="00000500000000000000" pitchFamily="2" charset="0"/>
                        </a:rPr>
                        <a:t>3.32</a:t>
                      </a:r>
                      <a:endParaRPr lang="en-US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2135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Montserrat" panose="00000500000000000000" pitchFamily="2" charset="0"/>
                        </a:rPr>
                        <a:t>Hireability</a:t>
                      </a:r>
                      <a:endParaRPr lang="en-US" dirty="0">
                        <a:latin typeface="Montserrat" panose="00000500000000000000" pitchFamily="2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Montserrat" panose="00000500000000000000" pitchFamily="2" charset="0"/>
                        </a:rPr>
                        <a:t>3.74</a:t>
                      </a:r>
                      <a:endParaRPr lang="en-US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Montserrat" panose="00000500000000000000" pitchFamily="2" charset="0"/>
                        </a:rPr>
                        <a:t>3.92</a:t>
                      </a:r>
                      <a:endParaRPr lang="en-US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Montserrat" panose="00000500000000000000" pitchFamily="2" charset="0"/>
                        </a:rPr>
                        <a:t>2.96</a:t>
                      </a:r>
                      <a:endParaRPr lang="en-US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Montserrat" panose="00000500000000000000" pitchFamily="2" charset="0"/>
                        </a:rPr>
                        <a:t>2.84</a:t>
                      </a:r>
                      <a:endParaRPr lang="en-US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4169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Montserrat" panose="00000500000000000000" pitchFamily="2" charset="0"/>
                        </a:rPr>
                        <a:t>Mentoring</a:t>
                      </a:r>
                      <a:endParaRPr lang="en-US" dirty="0">
                        <a:latin typeface="Montserrat" panose="00000500000000000000" pitchFamily="2" charset="0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Montserrat" panose="00000500000000000000" pitchFamily="2" charset="0"/>
                        </a:rPr>
                        <a:t>4.74</a:t>
                      </a:r>
                      <a:endParaRPr lang="en-US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Montserrat" panose="00000500000000000000" pitchFamily="2" charset="0"/>
                        </a:rPr>
                        <a:t>4.73</a:t>
                      </a:r>
                      <a:endParaRPr lang="en-US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Montserrat" panose="00000500000000000000" pitchFamily="2" charset="0"/>
                        </a:rPr>
                        <a:t>4.00</a:t>
                      </a:r>
                      <a:endParaRPr lang="en-US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Montserrat" panose="00000500000000000000" pitchFamily="2" charset="0"/>
                        </a:rPr>
                        <a:t>3.91</a:t>
                      </a:r>
                      <a:endParaRPr lang="en-US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304398"/>
                  </a:ext>
                </a:extLst>
              </a:tr>
            </a:tbl>
          </a:graphicData>
        </a:graphic>
      </p:graphicFrame>
      <p:sp>
        <p:nvSpPr>
          <p:cNvPr id="12" name="Elipse 11"/>
          <p:cNvSpPr/>
          <p:nvPr/>
        </p:nvSpPr>
        <p:spPr>
          <a:xfrm>
            <a:off x="7769342" y="1570508"/>
            <a:ext cx="3600000" cy="3600000"/>
          </a:xfrm>
          <a:prstGeom prst="ellipse">
            <a:avLst/>
          </a:prstGeom>
          <a:solidFill>
            <a:srgbClr val="84ACB6"/>
          </a:solidFill>
          <a:ln>
            <a:solidFill>
              <a:srgbClr val="84A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7815008" y="2457486"/>
            <a:ext cx="3554334" cy="18260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cap="small" dirty="0" smtClean="0">
                <a:solidFill>
                  <a:schemeClr val="bg1"/>
                </a:solidFill>
                <a:latin typeface="Montserrat" panose="00000500000000000000" pitchFamily="2" charset="0"/>
              </a:rPr>
              <a:t>#</a:t>
            </a:r>
            <a:r>
              <a:rPr lang="es-ES" sz="3200" b="1" cap="small" dirty="0" err="1" smtClean="0">
                <a:solidFill>
                  <a:schemeClr val="bg1"/>
                </a:solidFill>
                <a:latin typeface="Montserrat" panose="00000500000000000000" pitchFamily="2" charset="0"/>
              </a:rPr>
              <a:t>FunFact</a:t>
            </a:r>
            <a:r>
              <a:rPr lang="es-ES" sz="3200" b="1" cap="small" dirty="0" smtClean="0">
                <a:solidFill>
                  <a:schemeClr val="bg1"/>
                </a:solidFill>
                <a:latin typeface="Montserrat" panose="00000500000000000000" pitchFamily="2" charset="0"/>
              </a:rPr>
              <a:t>:</a:t>
            </a:r>
          </a:p>
          <a:p>
            <a:r>
              <a:rPr lang="es-ES" sz="2800" dirty="0" err="1" smtClean="0">
                <a:solidFill>
                  <a:schemeClr val="bg1"/>
                </a:solidFill>
                <a:latin typeface="Montserrat" panose="00000500000000000000" pitchFamily="2" charset="0"/>
              </a:rPr>
              <a:t>Both</a:t>
            </a:r>
            <a:r>
              <a:rPr lang="es-ES" sz="28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s-ES" sz="2800" dirty="0" err="1" smtClean="0">
                <a:solidFill>
                  <a:schemeClr val="bg1"/>
                </a:solidFill>
                <a:latin typeface="Montserrat" panose="00000500000000000000" pitchFamily="2" charset="0"/>
              </a:rPr>
              <a:t>women</a:t>
            </a:r>
            <a:r>
              <a:rPr lang="es-ES" sz="2800" dirty="0">
                <a:solidFill>
                  <a:schemeClr val="bg1"/>
                </a:solidFill>
                <a:latin typeface="Montserrat" panose="00000500000000000000" pitchFamily="2" charset="0"/>
              </a:rPr>
              <a:t/>
            </a:r>
            <a:br>
              <a:rPr lang="es-ES" sz="2800" dirty="0">
                <a:solidFill>
                  <a:schemeClr val="bg1"/>
                </a:solidFill>
                <a:latin typeface="Montserrat" panose="00000500000000000000" pitchFamily="2" charset="0"/>
              </a:rPr>
            </a:br>
            <a:r>
              <a:rPr lang="es-ES" sz="28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&amp; </a:t>
            </a:r>
            <a:r>
              <a:rPr lang="es-ES" sz="2800" dirty="0" err="1" smtClean="0">
                <a:solidFill>
                  <a:schemeClr val="bg1"/>
                </a:solidFill>
                <a:latin typeface="Montserrat" panose="00000500000000000000" pitchFamily="2" charset="0"/>
              </a:rPr>
              <a:t>men</a:t>
            </a:r>
            <a:r>
              <a:rPr lang="es-ES" sz="28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s-ES" sz="2800" dirty="0" err="1" smtClean="0">
                <a:solidFill>
                  <a:schemeClr val="bg1"/>
                </a:solidFill>
                <a:latin typeface="Montserrat" panose="00000500000000000000" pitchFamily="2" charset="0"/>
              </a:rPr>
              <a:t>have</a:t>
            </a:r>
            <a:r>
              <a:rPr lang="es-ES" sz="28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s-ES" sz="2800" dirty="0" err="1" smtClean="0">
                <a:solidFill>
                  <a:schemeClr val="bg1"/>
                </a:solidFill>
                <a:latin typeface="Montserrat" panose="00000500000000000000" pitchFamily="2" charset="0"/>
              </a:rPr>
              <a:t>it!</a:t>
            </a:r>
            <a:endParaRPr lang="es-ES" sz="28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algn="l"/>
            <a:endParaRPr lang="es-ES" sz="2000" dirty="0" smtClean="0">
              <a:solidFill>
                <a:schemeClr val="bg1"/>
              </a:solidFill>
              <a:latin typeface="Raleway" pitchFamily="2" charset="0"/>
              <a:ea typeface="Microsoft JhengHei UI Light" panose="020B0304030504040204" pitchFamily="34" charset="-120"/>
            </a:endParaRPr>
          </a:p>
        </p:txBody>
      </p:sp>
      <p:sp>
        <p:nvSpPr>
          <p:cNvPr id="18" name="Título 1"/>
          <p:cNvSpPr txBox="1">
            <a:spLocks/>
          </p:cNvSpPr>
          <p:nvPr/>
        </p:nvSpPr>
        <p:spPr>
          <a:xfrm>
            <a:off x="8293677" y="6090729"/>
            <a:ext cx="3661359" cy="6385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s-ES" sz="1600" dirty="0" err="1" smtClean="0">
                <a:solidFill>
                  <a:srgbClr val="212A32"/>
                </a:solidFill>
                <a:latin typeface="Montserrat" panose="00000500000000000000" pitchFamily="2" charset="0"/>
              </a:rPr>
              <a:t>Corine</a:t>
            </a:r>
            <a:r>
              <a:rPr lang="es-ES" sz="16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 A. </a:t>
            </a:r>
            <a:r>
              <a:rPr lang="es-ES" sz="1600" dirty="0" err="1" smtClean="0">
                <a:solidFill>
                  <a:srgbClr val="212A32"/>
                </a:solidFill>
                <a:latin typeface="Montserrat" panose="00000500000000000000" pitchFamily="2" charset="0"/>
              </a:rPr>
              <a:t>Moss-Racusin</a:t>
            </a:r>
            <a:r>
              <a:rPr lang="es-ES" sz="16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 </a:t>
            </a:r>
            <a:r>
              <a:rPr lang="es-ES" sz="1600" dirty="0">
                <a:solidFill>
                  <a:srgbClr val="212A32"/>
                </a:solidFill>
                <a:latin typeface="Montserrat" panose="00000500000000000000" pitchFamily="2" charset="0"/>
              </a:rPr>
              <a:t>et. </a:t>
            </a:r>
            <a:r>
              <a:rPr lang="es-ES" sz="16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al.</a:t>
            </a:r>
          </a:p>
          <a:p>
            <a:pPr algn="r">
              <a:lnSpc>
                <a:spcPct val="120000"/>
              </a:lnSpc>
            </a:pPr>
            <a:r>
              <a:rPr lang="es-ES" sz="16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PNAS </a:t>
            </a:r>
            <a:r>
              <a:rPr lang="es-ES" sz="1600" dirty="0">
                <a:solidFill>
                  <a:srgbClr val="212A32"/>
                </a:solidFill>
                <a:latin typeface="Montserrat" panose="00000500000000000000" pitchFamily="2" charset="0"/>
              </a:rPr>
              <a:t>2012</a:t>
            </a:r>
            <a:endParaRPr lang="es-ES" sz="1600" cap="small" dirty="0">
              <a:solidFill>
                <a:srgbClr val="212A32"/>
              </a:solidFill>
              <a:latin typeface="Montserrat" panose="00000500000000000000" pitchFamily="2" charset="0"/>
            </a:endParaRPr>
          </a:p>
        </p:txBody>
      </p:sp>
      <p:sp>
        <p:nvSpPr>
          <p:cNvPr id="19" name="Título 1"/>
          <p:cNvSpPr txBox="1">
            <a:spLocks/>
          </p:cNvSpPr>
          <p:nvPr/>
        </p:nvSpPr>
        <p:spPr>
          <a:xfrm>
            <a:off x="310526" y="164413"/>
            <a:ext cx="8943974" cy="7021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JENNIFER vs. JOHN</a:t>
            </a:r>
            <a:endParaRPr lang="es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182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74"/>
    </mc:Choice>
    <mc:Fallback>
      <p:transition spd="slow" advTm="31974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8293677" y="6090729"/>
            <a:ext cx="3661359" cy="6385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s-ES" sz="16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Emma R. </a:t>
            </a:r>
            <a:r>
              <a:rPr lang="es-ES" sz="1600" dirty="0" err="1" smtClean="0">
                <a:solidFill>
                  <a:srgbClr val="212A32"/>
                </a:solidFill>
                <a:latin typeface="Montserrat" panose="00000500000000000000" pitchFamily="2" charset="0"/>
              </a:rPr>
              <a:t>Andersson</a:t>
            </a:r>
            <a:r>
              <a:rPr lang="es-ES" sz="16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 et al.</a:t>
            </a:r>
          </a:p>
          <a:p>
            <a:pPr algn="r">
              <a:lnSpc>
                <a:spcPct val="120000"/>
              </a:lnSpc>
            </a:pPr>
            <a:r>
              <a:rPr lang="es-ES" sz="1600" dirty="0">
                <a:solidFill>
                  <a:srgbClr val="212A32"/>
                </a:solidFill>
                <a:latin typeface="Montserrat" panose="00000500000000000000" pitchFamily="2" charset="0"/>
              </a:rPr>
              <a:t>Front. Res. </a:t>
            </a:r>
            <a:r>
              <a:rPr lang="es-ES" sz="1600" dirty="0" err="1">
                <a:solidFill>
                  <a:srgbClr val="212A32"/>
                </a:solidFill>
                <a:latin typeface="Montserrat" panose="00000500000000000000" pitchFamily="2" charset="0"/>
              </a:rPr>
              <a:t>Metr</a:t>
            </a:r>
            <a:r>
              <a:rPr lang="es-ES" sz="1600" dirty="0">
                <a:solidFill>
                  <a:srgbClr val="212A32"/>
                </a:solidFill>
                <a:latin typeface="Montserrat" panose="00000500000000000000" pitchFamily="2" charset="0"/>
              </a:rPr>
              <a:t>. Anal., </a:t>
            </a:r>
            <a:r>
              <a:rPr lang="es-ES" sz="16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 2022</a:t>
            </a:r>
            <a:endParaRPr lang="es-ES" sz="1600" dirty="0">
              <a:solidFill>
                <a:srgbClr val="212A32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2" descr="https://www.frontiersin.org/files/Articles/594424/frma-06-594424-HTML/image_m/frma-06-594424-g00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9" t="5719" r="57077" b="5303"/>
          <a:stretch/>
        </p:blipFill>
        <p:spPr bwMode="auto">
          <a:xfrm>
            <a:off x="2584458" y="1715220"/>
            <a:ext cx="6849978" cy="359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ector recto 2"/>
          <p:cNvCxnSpPr/>
          <p:nvPr/>
        </p:nvCxnSpPr>
        <p:spPr>
          <a:xfrm flipV="1">
            <a:off x="3096798" y="3513385"/>
            <a:ext cx="5870623" cy="623877"/>
          </a:xfrm>
          <a:prstGeom prst="line">
            <a:avLst/>
          </a:prstGeom>
          <a:ln w="76200">
            <a:solidFill>
              <a:srgbClr val="4F30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 flipV="1">
            <a:off x="3051473" y="2706574"/>
            <a:ext cx="5915948" cy="1991945"/>
          </a:xfrm>
          <a:prstGeom prst="line">
            <a:avLst/>
          </a:prstGeom>
          <a:ln w="76200">
            <a:solidFill>
              <a:srgbClr val="212A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ítulo 1"/>
          <p:cNvSpPr txBox="1">
            <a:spLocks/>
          </p:cNvSpPr>
          <p:nvPr/>
        </p:nvSpPr>
        <p:spPr>
          <a:xfrm>
            <a:off x="2785730" y="1108198"/>
            <a:ext cx="6496493" cy="6130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dirty="0" err="1" smtClean="0">
                <a:solidFill>
                  <a:srgbClr val="212A32"/>
                </a:solidFill>
                <a:latin typeface="Montserrat SemiBold" panose="00000700000000000000" pitchFamily="2" charset="0"/>
              </a:rPr>
              <a:t>Assistant</a:t>
            </a:r>
            <a:r>
              <a:rPr lang="es-ES" sz="2000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 </a:t>
            </a:r>
            <a:r>
              <a:rPr lang="es-ES" sz="2000" dirty="0" err="1" smtClean="0">
                <a:solidFill>
                  <a:srgbClr val="212A32"/>
                </a:solidFill>
                <a:latin typeface="Montserrat SemiBold" panose="00000700000000000000" pitchFamily="2" charset="0"/>
              </a:rPr>
              <a:t>Professor</a:t>
            </a:r>
            <a:endParaRPr lang="es-ES" sz="2000" dirty="0">
              <a:solidFill>
                <a:srgbClr val="212A32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24" name="Título 1"/>
          <p:cNvSpPr txBox="1">
            <a:spLocks/>
          </p:cNvSpPr>
          <p:nvPr/>
        </p:nvSpPr>
        <p:spPr>
          <a:xfrm>
            <a:off x="2296633" y="5041060"/>
            <a:ext cx="6985590" cy="6305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800" dirty="0" err="1" smtClean="0">
                <a:solidFill>
                  <a:srgbClr val="212A32"/>
                </a:solidFill>
                <a:latin typeface="Montserrat Medium" panose="00000600000000000000" pitchFamily="2" charset="0"/>
              </a:rPr>
              <a:t>Composite</a:t>
            </a:r>
            <a:r>
              <a:rPr lang="es-ES" sz="1800" dirty="0" smtClean="0">
                <a:solidFill>
                  <a:srgbClr val="212A32"/>
                </a:solidFill>
                <a:latin typeface="Montserrat Medium" panose="00000600000000000000" pitchFamily="2" charset="0"/>
              </a:rPr>
              <a:t> </a:t>
            </a:r>
            <a:r>
              <a:rPr lang="es-ES" sz="1800" dirty="0" err="1" smtClean="0">
                <a:solidFill>
                  <a:srgbClr val="212A32"/>
                </a:solidFill>
                <a:latin typeface="Montserrat Medium" panose="00000600000000000000" pitchFamily="2" charset="0"/>
              </a:rPr>
              <a:t>Bibliometric</a:t>
            </a:r>
            <a:r>
              <a:rPr lang="es-ES" sz="1800" dirty="0" smtClean="0">
                <a:solidFill>
                  <a:srgbClr val="212A32"/>
                </a:solidFill>
                <a:latin typeface="Montserrat Medium" panose="00000600000000000000" pitchFamily="2" charset="0"/>
              </a:rPr>
              <a:t> Score</a:t>
            </a:r>
            <a:endParaRPr lang="es-ES" sz="1800" dirty="0">
              <a:solidFill>
                <a:srgbClr val="212A32"/>
              </a:solidFill>
              <a:latin typeface="Montserrat Medium" panose="00000600000000000000" pitchFamily="2" charset="0"/>
            </a:endParaRPr>
          </a:p>
        </p:txBody>
      </p:sp>
      <p:sp>
        <p:nvSpPr>
          <p:cNvPr id="25" name="Título 1"/>
          <p:cNvSpPr txBox="1">
            <a:spLocks/>
          </p:cNvSpPr>
          <p:nvPr/>
        </p:nvSpPr>
        <p:spPr>
          <a:xfrm rot="16200000">
            <a:off x="443160" y="3178985"/>
            <a:ext cx="3402519" cy="4749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800" dirty="0" err="1" smtClean="0">
                <a:solidFill>
                  <a:srgbClr val="212A32"/>
                </a:solidFill>
                <a:latin typeface="Montserrat Medium" panose="00000600000000000000" pitchFamily="2" charset="0"/>
              </a:rPr>
              <a:t>External</a:t>
            </a:r>
            <a:r>
              <a:rPr lang="es-ES" sz="1800" dirty="0" smtClean="0">
                <a:solidFill>
                  <a:srgbClr val="212A32"/>
                </a:solidFill>
                <a:latin typeface="Montserrat Medium" panose="00000600000000000000" pitchFamily="2" charset="0"/>
              </a:rPr>
              <a:t> </a:t>
            </a:r>
            <a:r>
              <a:rPr lang="es-ES" sz="1800" dirty="0" err="1" smtClean="0">
                <a:solidFill>
                  <a:srgbClr val="212A32"/>
                </a:solidFill>
                <a:latin typeface="Montserrat Medium" panose="00000600000000000000" pitchFamily="2" charset="0"/>
              </a:rPr>
              <a:t>reviewer</a:t>
            </a:r>
            <a:r>
              <a:rPr lang="es-ES" sz="1800" dirty="0" smtClean="0">
                <a:solidFill>
                  <a:srgbClr val="212A32"/>
                </a:solidFill>
                <a:latin typeface="Montserrat Medium" panose="00000600000000000000" pitchFamily="2" charset="0"/>
              </a:rPr>
              <a:t> score</a:t>
            </a:r>
            <a:endParaRPr lang="es-ES" sz="1800" dirty="0">
              <a:solidFill>
                <a:srgbClr val="212A32"/>
              </a:solidFill>
              <a:latin typeface="Montserrat Medium" panose="00000600000000000000" pitchFamily="2" charset="0"/>
            </a:endParaRPr>
          </a:p>
        </p:txBody>
      </p:sp>
      <p:sp>
        <p:nvSpPr>
          <p:cNvPr id="32" name="Título 1"/>
          <p:cNvSpPr txBox="1">
            <a:spLocks/>
          </p:cNvSpPr>
          <p:nvPr/>
        </p:nvSpPr>
        <p:spPr>
          <a:xfrm>
            <a:off x="338249" y="102581"/>
            <a:ext cx="11070486" cy="7021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SWEDISH MEDICAL UNIVERISTY</a:t>
            </a:r>
            <a:endParaRPr lang="es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09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109"/>
    </mc:Choice>
    <mc:Fallback>
      <p:transition spd="slow" advTm="78109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8293677" y="6090729"/>
            <a:ext cx="3661359" cy="6385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s-ES" sz="16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Emma R. </a:t>
            </a:r>
            <a:r>
              <a:rPr lang="es-ES" sz="1600" dirty="0" err="1" smtClean="0">
                <a:solidFill>
                  <a:srgbClr val="212A32"/>
                </a:solidFill>
                <a:latin typeface="Montserrat" panose="00000500000000000000" pitchFamily="2" charset="0"/>
              </a:rPr>
              <a:t>Andersson</a:t>
            </a:r>
            <a:r>
              <a:rPr lang="es-ES" sz="16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 et al.</a:t>
            </a:r>
          </a:p>
          <a:p>
            <a:pPr algn="r">
              <a:lnSpc>
                <a:spcPct val="120000"/>
              </a:lnSpc>
            </a:pPr>
            <a:r>
              <a:rPr lang="es-ES" sz="1600" dirty="0">
                <a:solidFill>
                  <a:srgbClr val="212A32"/>
                </a:solidFill>
                <a:latin typeface="Montserrat" panose="00000500000000000000" pitchFamily="2" charset="0"/>
              </a:rPr>
              <a:t>Front. Res. </a:t>
            </a:r>
            <a:r>
              <a:rPr lang="es-ES" sz="1600" dirty="0" err="1">
                <a:solidFill>
                  <a:srgbClr val="212A32"/>
                </a:solidFill>
                <a:latin typeface="Montserrat" panose="00000500000000000000" pitchFamily="2" charset="0"/>
              </a:rPr>
              <a:t>Metr</a:t>
            </a:r>
            <a:r>
              <a:rPr lang="es-ES" sz="1600" dirty="0">
                <a:solidFill>
                  <a:srgbClr val="212A32"/>
                </a:solidFill>
                <a:latin typeface="Montserrat" panose="00000500000000000000" pitchFamily="2" charset="0"/>
              </a:rPr>
              <a:t>. Anal., </a:t>
            </a:r>
            <a:r>
              <a:rPr lang="es-ES" sz="16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 2022</a:t>
            </a:r>
            <a:endParaRPr lang="es-ES" sz="1600" dirty="0">
              <a:solidFill>
                <a:srgbClr val="212A32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2" descr="https://www.frontiersin.org/files/Articles/594424/frma-06-594424-HTML/image_m/frma-06-594424-g00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9" t="5719" r="57077" b="5303"/>
          <a:stretch/>
        </p:blipFill>
        <p:spPr bwMode="auto">
          <a:xfrm>
            <a:off x="2584458" y="1715220"/>
            <a:ext cx="6849978" cy="359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ector recto 2"/>
          <p:cNvCxnSpPr/>
          <p:nvPr/>
        </p:nvCxnSpPr>
        <p:spPr>
          <a:xfrm flipV="1">
            <a:off x="3096798" y="3513385"/>
            <a:ext cx="5870623" cy="623877"/>
          </a:xfrm>
          <a:prstGeom prst="line">
            <a:avLst/>
          </a:prstGeom>
          <a:ln w="76200">
            <a:solidFill>
              <a:srgbClr val="4F30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 flipV="1">
            <a:off x="3051473" y="2706574"/>
            <a:ext cx="5915948" cy="1991945"/>
          </a:xfrm>
          <a:prstGeom prst="line">
            <a:avLst/>
          </a:prstGeom>
          <a:ln w="76200">
            <a:solidFill>
              <a:srgbClr val="212A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ítulo 1"/>
          <p:cNvSpPr txBox="1">
            <a:spLocks/>
          </p:cNvSpPr>
          <p:nvPr/>
        </p:nvSpPr>
        <p:spPr>
          <a:xfrm>
            <a:off x="2785730" y="1108198"/>
            <a:ext cx="6496493" cy="6130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dirty="0" err="1" smtClean="0">
                <a:solidFill>
                  <a:srgbClr val="212A32"/>
                </a:solidFill>
                <a:latin typeface="Montserrat SemiBold" panose="00000700000000000000" pitchFamily="2" charset="0"/>
              </a:rPr>
              <a:t>Assistant</a:t>
            </a:r>
            <a:r>
              <a:rPr lang="es-ES" sz="2000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 </a:t>
            </a:r>
            <a:r>
              <a:rPr lang="es-ES" sz="2000" dirty="0" err="1" smtClean="0">
                <a:solidFill>
                  <a:srgbClr val="212A32"/>
                </a:solidFill>
                <a:latin typeface="Montserrat SemiBold" panose="00000700000000000000" pitchFamily="2" charset="0"/>
              </a:rPr>
              <a:t>Professor</a:t>
            </a:r>
            <a:endParaRPr lang="es-ES" sz="2000" dirty="0">
              <a:solidFill>
                <a:srgbClr val="212A32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24" name="Título 1"/>
          <p:cNvSpPr txBox="1">
            <a:spLocks/>
          </p:cNvSpPr>
          <p:nvPr/>
        </p:nvSpPr>
        <p:spPr>
          <a:xfrm>
            <a:off x="2296633" y="5041060"/>
            <a:ext cx="6985590" cy="6305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800" dirty="0" err="1" smtClean="0">
                <a:solidFill>
                  <a:srgbClr val="212A32"/>
                </a:solidFill>
                <a:latin typeface="Montserrat Medium" panose="00000600000000000000" pitchFamily="2" charset="0"/>
              </a:rPr>
              <a:t>Composite</a:t>
            </a:r>
            <a:r>
              <a:rPr lang="es-ES" sz="1800" dirty="0" smtClean="0">
                <a:solidFill>
                  <a:srgbClr val="212A32"/>
                </a:solidFill>
                <a:latin typeface="Montserrat Medium" panose="00000600000000000000" pitchFamily="2" charset="0"/>
              </a:rPr>
              <a:t> </a:t>
            </a:r>
            <a:r>
              <a:rPr lang="es-ES" sz="1800" dirty="0" err="1" smtClean="0">
                <a:solidFill>
                  <a:srgbClr val="212A32"/>
                </a:solidFill>
                <a:latin typeface="Montserrat Medium" panose="00000600000000000000" pitchFamily="2" charset="0"/>
              </a:rPr>
              <a:t>Bibliometric</a:t>
            </a:r>
            <a:r>
              <a:rPr lang="es-ES" sz="1800" dirty="0" smtClean="0">
                <a:solidFill>
                  <a:srgbClr val="212A32"/>
                </a:solidFill>
                <a:latin typeface="Montserrat Medium" panose="00000600000000000000" pitchFamily="2" charset="0"/>
              </a:rPr>
              <a:t> Score</a:t>
            </a:r>
            <a:endParaRPr lang="es-ES" sz="1800" dirty="0">
              <a:solidFill>
                <a:srgbClr val="212A32"/>
              </a:solidFill>
              <a:latin typeface="Montserrat Medium" panose="00000600000000000000" pitchFamily="2" charset="0"/>
            </a:endParaRPr>
          </a:p>
        </p:txBody>
      </p:sp>
      <p:sp>
        <p:nvSpPr>
          <p:cNvPr id="25" name="Título 1"/>
          <p:cNvSpPr txBox="1">
            <a:spLocks/>
          </p:cNvSpPr>
          <p:nvPr/>
        </p:nvSpPr>
        <p:spPr>
          <a:xfrm rot="16200000">
            <a:off x="443160" y="3178985"/>
            <a:ext cx="3402519" cy="4749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800" dirty="0" err="1" smtClean="0">
                <a:solidFill>
                  <a:srgbClr val="212A32"/>
                </a:solidFill>
                <a:latin typeface="Montserrat Medium" panose="00000600000000000000" pitchFamily="2" charset="0"/>
              </a:rPr>
              <a:t>External</a:t>
            </a:r>
            <a:r>
              <a:rPr lang="es-ES" sz="1800" dirty="0" smtClean="0">
                <a:solidFill>
                  <a:srgbClr val="212A32"/>
                </a:solidFill>
                <a:latin typeface="Montserrat Medium" panose="00000600000000000000" pitchFamily="2" charset="0"/>
              </a:rPr>
              <a:t> </a:t>
            </a:r>
            <a:r>
              <a:rPr lang="es-ES" sz="1800" dirty="0" err="1" smtClean="0">
                <a:solidFill>
                  <a:srgbClr val="212A32"/>
                </a:solidFill>
                <a:latin typeface="Montserrat Medium" panose="00000600000000000000" pitchFamily="2" charset="0"/>
              </a:rPr>
              <a:t>reviewer</a:t>
            </a:r>
            <a:r>
              <a:rPr lang="es-ES" sz="1800" dirty="0" smtClean="0">
                <a:solidFill>
                  <a:srgbClr val="212A32"/>
                </a:solidFill>
                <a:latin typeface="Montserrat Medium" panose="00000600000000000000" pitchFamily="2" charset="0"/>
              </a:rPr>
              <a:t> score</a:t>
            </a:r>
            <a:endParaRPr lang="es-ES" sz="1800" dirty="0">
              <a:solidFill>
                <a:srgbClr val="212A32"/>
              </a:solidFill>
              <a:latin typeface="Montserrat Medium" panose="00000600000000000000" pitchFamily="2" charset="0"/>
            </a:endParaRPr>
          </a:p>
        </p:txBody>
      </p:sp>
      <p:sp>
        <p:nvSpPr>
          <p:cNvPr id="32" name="Título 1"/>
          <p:cNvSpPr txBox="1">
            <a:spLocks/>
          </p:cNvSpPr>
          <p:nvPr/>
        </p:nvSpPr>
        <p:spPr>
          <a:xfrm>
            <a:off x="338249" y="102581"/>
            <a:ext cx="11070486" cy="7021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SWEDISH MEDICAL UNIVERISTY</a:t>
            </a:r>
            <a:endParaRPr lang="es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36" name="Elipse 35"/>
          <p:cNvSpPr/>
          <p:nvPr/>
        </p:nvSpPr>
        <p:spPr>
          <a:xfrm>
            <a:off x="7769342" y="1570508"/>
            <a:ext cx="3600000" cy="3600000"/>
          </a:xfrm>
          <a:prstGeom prst="ellipse">
            <a:avLst/>
          </a:prstGeom>
          <a:solidFill>
            <a:srgbClr val="84ACB6"/>
          </a:solidFill>
          <a:ln>
            <a:solidFill>
              <a:srgbClr val="84A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ítulo 1"/>
          <p:cNvSpPr txBox="1">
            <a:spLocks/>
          </p:cNvSpPr>
          <p:nvPr/>
        </p:nvSpPr>
        <p:spPr>
          <a:xfrm>
            <a:off x="7815008" y="2457486"/>
            <a:ext cx="3554334" cy="18260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cap="small" dirty="0" smtClean="0">
                <a:solidFill>
                  <a:schemeClr val="bg1"/>
                </a:solidFill>
                <a:latin typeface="Montserrat" panose="00000500000000000000" pitchFamily="2" charset="0"/>
              </a:rPr>
              <a:t>#</a:t>
            </a:r>
            <a:r>
              <a:rPr lang="es-ES" sz="3200" b="1" cap="small" dirty="0" err="1" smtClean="0">
                <a:solidFill>
                  <a:schemeClr val="bg1"/>
                </a:solidFill>
                <a:latin typeface="Montserrat" panose="00000500000000000000" pitchFamily="2" charset="0"/>
              </a:rPr>
              <a:t>FunFact</a:t>
            </a:r>
            <a:r>
              <a:rPr lang="es-ES" sz="3200" b="1" cap="small" dirty="0" smtClean="0">
                <a:solidFill>
                  <a:schemeClr val="bg1"/>
                </a:solidFill>
                <a:latin typeface="Montserrat" panose="00000500000000000000" pitchFamily="2" charset="0"/>
              </a:rPr>
              <a:t>:</a:t>
            </a:r>
          </a:p>
          <a:p>
            <a:r>
              <a:rPr lang="es-ES" sz="2800" dirty="0" err="1" smtClean="0">
                <a:solidFill>
                  <a:schemeClr val="bg1"/>
                </a:solidFill>
                <a:latin typeface="Montserrat" panose="00000500000000000000" pitchFamily="2" charset="0"/>
              </a:rPr>
              <a:t>Both</a:t>
            </a:r>
            <a:r>
              <a:rPr lang="es-ES" sz="28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s-ES" sz="2800" dirty="0" err="1" smtClean="0">
                <a:solidFill>
                  <a:schemeClr val="bg1"/>
                </a:solidFill>
                <a:latin typeface="Montserrat" panose="00000500000000000000" pitchFamily="2" charset="0"/>
              </a:rPr>
              <a:t>women</a:t>
            </a:r>
            <a:r>
              <a:rPr lang="es-ES" sz="2800" dirty="0">
                <a:solidFill>
                  <a:schemeClr val="bg1"/>
                </a:solidFill>
                <a:latin typeface="Montserrat" panose="00000500000000000000" pitchFamily="2" charset="0"/>
              </a:rPr>
              <a:t/>
            </a:r>
            <a:br>
              <a:rPr lang="es-ES" sz="2800" dirty="0">
                <a:solidFill>
                  <a:schemeClr val="bg1"/>
                </a:solidFill>
                <a:latin typeface="Montserrat" panose="00000500000000000000" pitchFamily="2" charset="0"/>
              </a:rPr>
            </a:br>
            <a:r>
              <a:rPr lang="es-ES" sz="28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&amp; </a:t>
            </a:r>
            <a:r>
              <a:rPr lang="es-ES" sz="2800" dirty="0" err="1" smtClean="0">
                <a:solidFill>
                  <a:schemeClr val="bg1"/>
                </a:solidFill>
                <a:latin typeface="Montserrat" panose="00000500000000000000" pitchFamily="2" charset="0"/>
              </a:rPr>
              <a:t>men</a:t>
            </a:r>
            <a:r>
              <a:rPr lang="es-ES" sz="28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s-ES" sz="2800" dirty="0" err="1" smtClean="0">
                <a:solidFill>
                  <a:schemeClr val="bg1"/>
                </a:solidFill>
                <a:latin typeface="Montserrat" panose="00000500000000000000" pitchFamily="2" charset="0"/>
              </a:rPr>
              <a:t>have</a:t>
            </a:r>
            <a:r>
              <a:rPr lang="es-ES" sz="28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s-ES" sz="2800" dirty="0" err="1" smtClean="0">
                <a:solidFill>
                  <a:schemeClr val="bg1"/>
                </a:solidFill>
                <a:latin typeface="Montserrat" panose="00000500000000000000" pitchFamily="2" charset="0"/>
              </a:rPr>
              <a:t>it!</a:t>
            </a:r>
            <a:endParaRPr lang="es-ES" sz="28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algn="l"/>
            <a:endParaRPr lang="es-ES" sz="2000" dirty="0" smtClean="0">
              <a:solidFill>
                <a:schemeClr val="bg1"/>
              </a:solidFill>
              <a:latin typeface="Raleway" pitchFamily="2" charset="0"/>
              <a:ea typeface="Microsoft JhengHei UI Light" panose="020B03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6907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109"/>
    </mc:Choice>
    <mc:Fallback>
      <p:transition spd="slow" advTm="78109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8063345" cy="6858000"/>
          </a:xfrm>
          <a:prstGeom prst="rect">
            <a:avLst/>
          </a:prstGeom>
          <a:solidFill>
            <a:srgbClr val="6B5D78"/>
          </a:solidFill>
          <a:ln>
            <a:solidFill>
              <a:srgbClr val="6B5D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683480" y="812918"/>
            <a:ext cx="6252814" cy="32284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s-ES" sz="6100" b="1" cap="all" dirty="0" err="1" smtClean="0">
                <a:solidFill>
                  <a:schemeClr val="bg1"/>
                </a:solidFill>
                <a:latin typeface="Montserrat SemiBold" panose="00000700000000000000" pitchFamily="2" charset="0"/>
              </a:rPr>
              <a:t>obstacle</a:t>
            </a:r>
            <a:r>
              <a:rPr lang="es-ES" sz="6100" b="1" cap="all" dirty="0" smtClean="0">
                <a:solidFill>
                  <a:schemeClr val="bg1"/>
                </a:solidFill>
                <a:latin typeface="Montserrat SemiBold" panose="00000700000000000000" pitchFamily="2" charset="0"/>
              </a:rPr>
              <a:t> </a:t>
            </a:r>
            <a:r>
              <a:rPr lang="es-ES" sz="6100" b="1" cap="all" dirty="0">
                <a:solidFill>
                  <a:schemeClr val="bg1"/>
                </a:solidFill>
                <a:latin typeface="Montserrat SemiBold" panose="00000700000000000000" pitchFamily="2" charset="0"/>
              </a:rPr>
              <a:t>3.</a:t>
            </a:r>
          </a:p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s-ES" sz="7800" b="1" cap="all" dirty="0" err="1" smtClean="0">
                <a:solidFill>
                  <a:schemeClr val="bg1"/>
                </a:solidFill>
                <a:latin typeface="Montserrat SemiBold" panose="00000700000000000000" pitchFamily="2" charset="0"/>
              </a:rPr>
              <a:t>Chilly</a:t>
            </a:r>
            <a:r>
              <a:rPr lang="es-ES" sz="7800" b="1" cap="all" dirty="0" smtClean="0">
                <a:solidFill>
                  <a:schemeClr val="bg1"/>
                </a:solidFill>
                <a:latin typeface="Montserrat SemiBold" panose="00000700000000000000" pitchFamily="2" charset="0"/>
              </a:rPr>
              <a:t> </a:t>
            </a:r>
            <a:r>
              <a:rPr lang="es-ES" sz="7800" b="1" cap="all" dirty="0" err="1" smtClean="0">
                <a:solidFill>
                  <a:schemeClr val="bg1"/>
                </a:solidFill>
                <a:latin typeface="Montserrat SemiBold" panose="00000700000000000000" pitchFamily="2" charset="0"/>
              </a:rPr>
              <a:t>enviroment</a:t>
            </a:r>
            <a:endParaRPr lang="es-ES" sz="7800" b="1" cap="all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" b="90000" l="10000" r="98750">
                        <a14:foregroundMark x1="54000" y1="19000" x2="54000" y2="19000"/>
                        <a14:foregroundMark x1="91000" y1="18750" x2="91000" y2="18750"/>
                        <a14:foregroundMark x1="75750" y1="53000" x2="75750" y2="53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0527" y="342900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804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86"/>
    </mc:Choice>
    <mc:Fallback>
      <p:transition spd="slow" advTm="21086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6B5D78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4886643" flipV="1">
            <a:off x="3487655" y="2514258"/>
            <a:ext cx="1319817" cy="1319817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6B5D78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6713357" flipH="1" flipV="1">
            <a:off x="7445077" y="2514257"/>
            <a:ext cx="1319817" cy="131981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6B5D78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4886643" flipH="1">
            <a:off x="7479973" y="1642331"/>
            <a:ext cx="1319817" cy="1319817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6B5D78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6713357">
            <a:off x="3487655" y="1642331"/>
            <a:ext cx="1319817" cy="1319817"/>
          </a:xfrm>
          <a:prstGeom prst="rect">
            <a:avLst/>
          </a:prstGeom>
        </p:spPr>
      </p:pic>
      <p:sp>
        <p:nvSpPr>
          <p:cNvPr id="11" name="Elipse 10"/>
          <p:cNvSpPr/>
          <p:nvPr/>
        </p:nvSpPr>
        <p:spPr>
          <a:xfrm>
            <a:off x="4181629" y="769467"/>
            <a:ext cx="3960000" cy="3960000"/>
          </a:xfrm>
          <a:prstGeom prst="ellipse">
            <a:avLst/>
          </a:prstGeom>
          <a:solidFill>
            <a:srgbClr val="6B5D78"/>
          </a:solidFill>
          <a:ln>
            <a:solidFill>
              <a:srgbClr val="212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2000"/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4227578" y="1188225"/>
            <a:ext cx="3753852" cy="17780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6600" dirty="0" smtClean="0">
                <a:solidFill>
                  <a:schemeClr val="bg1"/>
                </a:solidFill>
                <a:latin typeface="Montserrat SemiBold" panose="00000700000000000000" pitchFamily="2" charset="0"/>
              </a:rPr>
              <a:t>CHILLY </a:t>
            </a:r>
            <a:r>
              <a:rPr lang="es-ES" sz="2800" dirty="0" smtClean="0">
                <a:solidFill>
                  <a:schemeClr val="bg1"/>
                </a:solidFill>
                <a:latin typeface="Montserrat SemiBold" panose="00000700000000000000" pitchFamily="2" charset="0"/>
              </a:rPr>
              <a:t>ENVIRONMENT</a:t>
            </a:r>
            <a:endParaRPr lang="es-ES" sz="1200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4204806" y="3229028"/>
            <a:ext cx="39350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Raleway" pitchFamily="2" charset="0"/>
                <a:ea typeface="Microsoft JhengHei UI Light" panose="020B0304030504040204" pitchFamily="34" charset="-120"/>
              </a:rPr>
              <a:t>Subtle cues</a:t>
            </a:r>
            <a:br>
              <a:rPr lang="en-US" sz="2000" b="1" dirty="0" smtClean="0">
                <a:solidFill>
                  <a:schemeClr val="bg1"/>
                </a:solidFill>
                <a:latin typeface="Raleway" pitchFamily="2" charset="0"/>
                <a:ea typeface="Microsoft JhengHei UI Light" panose="020B0304030504040204" pitchFamily="34" charset="-120"/>
              </a:rPr>
            </a:br>
            <a:r>
              <a:rPr lang="en-US" sz="2000" b="1" dirty="0" smtClean="0">
                <a:solidFill>
                  <a:schemeClr val="bg1"/>
                </a:solidFill>
                <a:latin typeface="Raleway" pitchFamily="2" charset="0"/>
                <a:ea typeface="Microsoft JhengHei UI Light" panose="020B0304030504040204" pitchFamily="34" charset="-120"/>
              </a:rPr>
              <a:t>of not belonging</a:t>
            </a:r>
          </a:p>
        </p:txBody>
      </p:sp>
      <p:sp>
        <p:nvSpPr>
          <p:cNvPr id="20" name="Google Shape;424;p32"/>
          <p:cNvSpPr txBox="1">
            <a:spLocks/>
          </p:cNvSpPr>
          <p:nvPr/>
        </p:nvSpPr>
        <p:spPr>
          <a:xfrm>
            <a:off x="720943" y="908603"/>
            <a:ext cx="2721377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303B"/>
              </a:buClr>
              <a:buSzPts val="3000"/>
              <a:buFont typeface="Source Sans Pro"/>
              <a:buNone/>
              <a:defRPr sz="18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342900" marR="0" lvl="1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5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685800" marR="0" lvl="2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35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028700" marR="0" lvl="3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371600" marR="0" lvl="4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714500" marR="0" lvl="5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057400" marR="0" lvl="6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400300" marR="0" lvl="7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743200" marR="0" lvl="8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algn="r">
              <a:lnSpc>
                <a:spcPct val="100000"/>
              </a:lnSpc>
              <a:spcAft>
                <a:spcPts val="1200"/>
              </a:spcAft>
            </a:pPr>
            <a:r>
              <a:rPr lang="pt-BR" sz="3200" dirty="0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80</a:t>
            </a:r>
            <a:r>
              <a:rPr lang="pt-BR" sz="2000" dirty="0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%</a:t>
            </a:r>
            <a:r>
              <a:rPr lang="pt-BR" sz="2200" dirty="0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 </a:t>
            </a:r>
            <a:r>
              <a:rPr lang="pt-BR" sz="2000" dirty="0" err="1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papers</a:t>
            </a:r>
            <a:r>
              <a:rPr lang="pt-BR" sz="2000" dirty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/>
            </a:r>
            <a:br>
              <a:rPr lang="pt-BR" sz="2000" dirty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</a:br>
            <a:r>
              <a:rPr lang="pt-BR" sz="2000" dirty="0" err="1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led</a:t>
            </a:r>
            <a:r>
              <a:rPr lang="pt-BR" sz="2000" dirty="0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 </a:t>
            </a:r>
            <a:r>
              <a:rPr lang="pt-BR" sz="2000" dirty="0" err="1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by</a:t>
            </a:r>
            <a:r>
              <a:rPr lang="pt-BR" sz="2000" dirty="0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 </a:t>
            </a:r>
            <a:r>
              <a:rPr lang="pt-BR" sz="2000" dirty="0" err="1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men</a:t>
            </a:r>
            <a:r>
              <a:rPr lang="pt-BR" sz="2000" dirty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/>
            </a:r>
            <a:br>
              <a:rPr lang="pt-BR" sz="2000" dirty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</a:br>
            <a:r>
              <a:rPr lang="pt-BR" sz="2000" dirty="0" err="1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only</a:t>
            </a:r>
            <a:r>
              <a:rPr lang="pt-BR" sz="2000" dirty="0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 </a:t>
            </a:r>
            <a:r>
              <a:rPr lang="pt-BR" sz="2000" dirty="0" err="1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have</a:t>
            </a:r>
            <a:r>
              <a:rPr lang="pt-BR" sz="2000" dirty="0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 male </a:t>
            </a:r>
            <a:r>
              <a:rPr lang="pt-BR" sz="2000" dirty="0" err="1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coauthors</a:t>
            </a:r>
            <a:endParaRPr lang="en-US" sz="2000" dirty="0">
              <a:solidFill>
                <a:srgbClr val="212A32"/>
              </a:solidFill>
              <a:latin typeface="Montserrat" panose="00000500000000000000" pitchFamily="2" charset="0"/>
              <a:ea typeface="Microsoft YaHei UI" panose="020B0503020204020204" pitchFamily="34" charset="-122"/>
            </a:endParaRPr>
          </a:p>
        </p:txBody>
      </p:sp>
      <p:sp>
        <p:nvSpPr>
          <p:cNvPr id="21" name="Google Shape;424;p32"/>
          <p:cNvSpPr txBox="1">
            <a:spLocks/>
          </p:cNvSpPr>
          <p:nvPr/>
        </p:nvSpPr>
        <p:spPr>
          <a:xfrm>
            <a:off x="287253" y="2726076"/>
            <a:ext cx="3250707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303B"/>
              </a:buClr>
              <a:buSzPts val="3000"/>
              <a:buFont typeface="Source Sans Pro"/>
              <a:buNone/>
              <a:defRPr sz="18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342900" marR="0" lvl="1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5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685800" marR="0" lvl="2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35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028700" marR="0" lvl="3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371600" marR="0" lvl="4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714500" marR="0" lvl="5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057400" marR="0" lvl="6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400300" marR="0" lvl="7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743200" marR="0" lvl="8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algn="r">
              <a:lnSpc>
                <a:spcPct val="100000"/>
              </a:lnSpc>
              <a:spcAft>
                <a:spcPts val="1200"/>
              </a:spcAft>
            </a:pPr>
            <a:r>
              <a:rPr lang="pt-BR" sz="3200" dirty="0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70</a:t>
            </a:r>
            <a:r>
              <a:rPr lang="pt-BR" dirty="0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%</a:t>
            </a:r>
            <a:r>
              <a:rPr lang="pt-BR" sz="2000" dirty="0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 </a:t>
            </a:r>
            <a:r>
              <a:rPr lang="pt-BR" sz="2000" dirty="0" err="1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plenary</a:t>
            </a:r>
            <a:r>
              <a:rPr lang="pt-BR" sz="2000" dirty="0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 speakers</a:t>
            </a:r>
            <a:br>
              <a:rPr lang="pt-BR" sz="2000" dirty="0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</a:br>
            <a:r>
              <a:rPr lang="pt-BR" sz="2000" dirty="0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in </a:t>
            </a:r>
            <a:r>
              <a:rPr lang="pt-BR" sz="2000" dirty="0" err="1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conferences</a:t>
            </a:r>
            <a:r>
              <a:rPr lang="pt-BR" sz="2000" dirty="0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/>
            </a:r>
            <a:br>
              <a:rPr lang="pt-BR" sz="2000" dirty="0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</a:br>
            <a:r>
              <a:rPr lang="pt-BR" sz="2000" dirty="0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are </a:t>
            </a:r>
            <a:r>
              <a:rPr lang="pt-BR" sz="2000" dirty="0" err="1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men</a:t>
            </a:r>
            <a:endParaRPr lang="en-US" sz="2000" dirty="0">
              <a:solidFill>
                <a:srgbClr val="212A32"/>
              </a:solidFill>
              <a:latin typeface="Montserrat" panose="00000500000000000000" pitchFamily="2" charset="0"/>
              <a:ea typeface="Microsoft YaHei UI" panose="020B0503020204020204" pitchFamily="34" charset="-122"/>
            </a:endParaRPr>
          </a:p>
        </p:txBody>
      </p:sp>
      <p:sp>
        <p:nvSpPr>
          <p:cNvPr id="23" name="Google Shape;424;p32"/>
          <p:cNvSpPr txBox="1">
            <a:spLocks/>
          </p:cNvSpPr>
          <p:nvPr/>
        </p:nvSpPr>
        <p:spPr>
          <a:xfrm>
            <a:off x="8785298" y="887578"/>
            <a:ext cx="2606237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303B"/>
              </a:buClr>
              <a:buSzPts val="3000"/>
              <a:buFont typeface="Source Sans Pro"/>
              <a:buNone/>
              <a:defRPr sz="18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342900" marR="0" lvl="1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5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685800" marR="0" lvl="2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35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028700" marR="0" lvl="3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371600" marR="0" lvl="4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714500" marR="0" lvl="5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057400" marR="0" lvl="6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400300" marR="0" lvl="7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743200" marR="0" lvl="8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algn="l">
              <a:lnSpc>
                <a:spcPct val="100000"/>
              </a:lnSpc>
              <a:spcAft>
                <a:spcPts val="1200"/>
              </a:spcAft>
            </a:pPr>
            <a:r>
              <a:rPr lang="pt-BR" sz="3200" dirty="0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80</a:t>
            </a:r>
            <a:r>
              <a:rPr lang="pt-BR" sz="2000" dirty="0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%</a:t>
            </a:r>
            <a:r>
              <a:rPr lang="pt-BR" sz="2200" dirty="0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 </a:t>
            </a:r>
            <a:r>
              <a:rPr lang="pt-BR" sz="2000" dirty="0" err="1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awards</a:t>
            </a:r>
            <a:r>
              <a:rPr lang="pt-BR" sz="2000" dirty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/>
            </a:r>
            <a:br>
              <a:rPr lang="pt-BR" sz="2000" dirty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</a:br>
            <a:r>
              <a:rPr lang="pt-BR" sz="2000" dirty="0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are </a:t>
            </a:r>
            <a:r>
              <a:rPr lang="pt-BR" sz="2000" dirty="0" err="1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earned</a:t>
            </a:r>
            <a:r>
              <a:rPr lang="pt-BR" sz="2000" dirty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/>
            </a:r>
            <a:br>
              <a:rPr lang="pt-BR" sz="2000" dirty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</a:br>
            <a:r>
              <a:rPr lang="pt-BR" sz="2000" dirty="0" err="1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by</a:t>
            </a:r>
            <a:r>
              <a:rPr lang="pt-BR" sz="2000" dirty="0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 </a:t>
            </a:r>
            <a:r>
              <a:rPr lang="pt-BR" sz="2000" dirty="0" err="1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men</a:t>
            </a:r>
            <a:r>
              <a:rPr lang="pt-BR" sz="2000" dirty="0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 in Spain</a:t>
            </a:r>
            <a:br>
              <a:rPr lang="pt-BR" sz="2000" dirty="0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</a:br>
            <a:r>
              <a:rPr lang="pt-BR" sz="2000" dirty="0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(2000-2015)</a:t>
            </a:r>
            <a:endParaRPr lang="en-US" sz="2000" dirty="0">
              <a:solidFill>
                <a:srgbClr val="212A32"/>
              </a:solidFill>
              <a:latin typeface="Montserrat" panose="00000500000000000000" pitchFamily="2" charset="0"/>
              <a:ea typeface="Microsoft YaHei UI" panose="020B0503020204020204" pitchFamily="34" charset="-122"/>
            </a:endParaRPr>
          </a:p>
        </p:txBody>
      </p:sp>
      <p:sp>
        <p:nvSpPr>
          <p:cNvPr id="24" name="Google Shape;424;p32"/>
          <p:cNvSpPr txBox="1">
            <a:spLocks/>
          </p:cNvSpPr>
          <p:nvPr/>
        </p:nvSpPr>
        <p:spPr>
          <a:xfrm>
            <a:off x="8785298" y="2726076"/>
            <a:ext cx="2765542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303B"/>
              </a:buClr>
              <a:buSzPts val="3000"/>
              <a:buFont typeface="Source Sans Pro"/>
              <a:buNone/>
              <a:defRPr sz="18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342900" marR="0" lvl="1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5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685800" marR="0" lvl="2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35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028700" marR="0" lvl="3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371600" marR="0" lvl="4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714500" marR="0" lvl="5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057400" marR="0" lvl="6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400300" marR="0" lvl="7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743200" marR="0" lvl="8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algn="l">
              <a:lnSpc>
                <a:spcPct val="100000"/>
              </a:lnSpc>
              <a:spcAft>
                <a:spcPts val="1200"/>
              </a:spcAft>
            </a:pPr>
            <a:r>
              <a:rPr lang="pt-BR" sz="2800" dirty="0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10</a:t>
            </a:r>
            <a:r>
              <a:rPr lang="pt-BR" sz="1600" dirty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% </a:t>
            </a:r>
            <a:r>
              <a:rPr lang="pt-BR" sz="2000" dirty="0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more </a:t>
            </a:r>
            <a:r>
              <a:rPr lang="pt-BR" sz="2000" dirty="0" err="1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citations</a:t>
            </a:r>
            <a:r>
              <a:rPr lang="pt-BR" sz="2000" dirty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/>
            </a:r>
            <a:br>
              <a:rPr lang="pt-BR" sz="2000" dirty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</a:br>
            <a:r>
              <a:rPr lang="pt-BR" sz="2000" dirty="0" err="1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papers</a:t>
            </a:r>
            <a:r>
              <a:rPr lang="pt-BR" sz="2000" dirty="0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 </a:t>
            </a:r>
            <a:r>
              <a:rPr lang="pt-BR" sz="2000" dirty="0" err="1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written</a:t>
            </a:r>
            <a:r>
              <a:rPr lang="pt-BR" sz="2000" dirty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/>
            </a:r>
            <a:br>
              <a:rPr lang="pt-BR" sz="2000" dirty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</a:br>
            <a:r>
              <a:rPr lang="pt-BR" sz="2000" dirty="0" err="1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by</a:t>
            </a:r>
            <a:r>
              <a:rPr lang="pt-BR" sz="2000" dirty="0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 </a:t>
            </a:r>
            <a:r>
              <a:rPr lang="pt-BR" sz="2000" dirty="0" err="1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men</a:t>
            </a:r>
            <a:endParaRPr lang="pt-BR" sz="2000" dirty="0" smtClean="0">
              <a:solidFill>
                <a:srgbClr val="212A32"/>
              </a:solidFill>
              <a:latin typeface="Montserrat" panose="00000500000000000000" pitchFamily="2" charset="0"/>
              <a:ea typeface="Microsoft JhengHei UI Light" panose="020B0304030504040204" pitchFamily="34" charset="-120"/>
            </a:endParaRPr>
          </a:p>
        </p:txBody>
      </p:sp>
      <p:sp>
        <p:nvSpPr>
          <p:cNvPr id="25" name="Título 1"/>
          <p:cNvSpPr txBox="1">
            <a:spLocks/>
          </p:cNvSpPr>
          <p:nvPr/>
        </p:nvSpPr>
        <p:spPr>
          <a:xfrm>
            <a:off x="9182813" y="5677246"/>
            <a:ext cx="2720813" cy="9078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endParaRPr lang="fr-FR" sz="1600" dirty="0">
              <a:solidFill>
                <a:srgbClr val="212A32"/>
              </a:solidFill>
              <a:latin typeface="Montserrat" panose="00000500000000000000" pitchFamily="2" charset="0"/>
              <a:ea typeface="Microsoft JhengHei UI Light" panose="020B0304030504040204" pitchFamily="34" charset="-120"/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404036" y="5779678"/>
            <a:ext cx="11687068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fr-FR" sz="1600" b="1" dirty="0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Some sources: </a:t>
            </a:r>
            <a:r>
              <a:rPr lang="fr-FR" sz="1600" dirty="0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Vincent </a:t>
            </a:r>
            <a:r>
              <a:rPr lang="fr-FR" sz="1600" dirty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Larivière </a:t>
            </a:r>
            <a:r>
              <a:rPr lang="fr-FR" sz="1600" dirty="0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et </a:t>
            </a:r>
            <a:r>
              <a:rPr lang="fr-FR" sz="1600" dirty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al</a:t>
            </a:r>
            <a:r>
              <a:rPr lang="fr-FR" sz="1600" dirty="0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. Nature 2013; </a:t>
            </a:r>
            <a:r>
              <a:rPr lang="fr-FR" sz="1600" dirty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Charles W. Fox et </a:t>
            </a:r>
            <a:r>
              <a:rPr lang="fr-FR" sz="1600" dirty="0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al. Ecol </a:t>
            </a:r>
            <a:r>
              <a:rPr lang="fr-FR" sz="1600" dirty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&amp; </a:t>
            </a:r>
            <a:r>
              <a:rPr lang="fr-FR" sz="1600" dirty="0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Evol 2019;</a:t>
            </a:r>
            <a:br>
              <a:rPr lang="fr-FR" sz="1600" dirty="0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</a:br>
            <a:r>
              <a:rPr lang="es-ES" sz="1600" dirty="0" err="1" smtClean="0">
                <a:solidFill>
                  <a:srgbClr val="212A32"/>
                </a:solidFill>
                <a:latin typeface="Montserrat" panose="00000500000000000000" pitchFamily="2" charset="0"/>
              </a:rPr>
              <a:t>Neven</a:t>
            </a:r>
            <a:r>
              <a:rPr lang="es-ES" sz="16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 </a:t>
            </a:r>
            <a:r>
              <a:rPr lang="es-ES" sz="1600" dirty="0" err="1">
                <a:solidFill>
                  <a:srgbClr val="212A32"/>
                </a:solidFill>
                <a:latin typeface="Montserrat" panose="00000500000000000000" pitchFamily="2" charset="0"/>
              </a:rPr>
              <a:t>Caplar</a:t>
            </a:r>
            <a:r>
              <a:rPr lang="es-ES" sz="1600" dirty="0">
                <a:solidFill>
                  <a:srgbClr val="212A32"/>
                </a:solidFill>
                <a:latin typeface="Montserrat" panose="00000500000000000000" pitchFamily="2" charset="0"/>
              </a:rPr>
              <a:t> et </a:t>
            </a:r>
            <a:r>
              <a:rPr lang="es-ES" sz="16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al. </a:t>
            </a:r>
            <a:r>
              <a:rPr lang="es-ES" sz="1600" dirty="0" err="1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Nat</a:t>
            </a:r>
            <a:r>
              <a:rPr lang="es-ES" sz="1600" dirty="0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 </a:t>
            </a:r>
            <a:r>
              <a:rPr lang="es-ES" sz="1600" dirty="0" err="1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Astronomy</a:t>
            </a:r>
            <a:r>
              <a:rPr lang="es-ES" sz="1600" dirty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 </a:t>
            </a:r>
            <a:r>
              <a:rPr lang="es-ES" sz="1600" dirty="0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2017</a:t>
            </a:r>
            <a:r>
              <a:rPr lang="es-ES" sz="1600" dirty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; Cooper M. </a:t>
            </a:r>
            <a:r>
              <a:rPr lang="es-ES" sz="1600" dirty="0" err="1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Farr</a:t>
            </a:r>
            <a:r>
              <a:rPr lang="es-ES" sz="1600" dirty="0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 et al. </a:t>
            </a:r>
            <a:r>
              <a:rPr lang="es-ES" sz="1600" dirty="0" err="1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BioScience</a:t>
            </a:r>
            <a:r>
              <a:rPr lang="es-ES" sz="1600" dirty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 2017; </a:t>
            </a:r>
            <a:r>
              <a:rPr lang="es-ES" sz="1600" dirty="0" err="1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Jacklyn</a:t>
            </a:r>
            <a:r>
              <a:rPr lang="es-ES" sz="1600" dirty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 </a:t>
            </a:r>
            <a:r>
              <a:rPr lang="es-ES" sz="1600" dirty="0" err="1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Biggs</a:t>
            </a:r>
            <a:r>
              <a:rPr lang="es-ES" sz="1600" dirty="0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 et al. Sex Roles 2018.</a:t>
            </a:r>
            <a:endParaRPr lang="es-ES" sz="1600" dirty="0">
              <a:solidFill>
                <a:srgbClr val="212A32"/>
              </a:solidFill>
              <a:latin typeface="Montserrat" panose="00000500000000000000" pitchFamily="2" charset="0"/>
              <a:ea typeface="Microsoft JhengHei UI Light" panose="020B0304030504040204" pitchFamily="34" charset="-120"/>
            </a:endParaRPr>
          </a:p>
          <a:p>
            <a:pPr>
              <a:lnSpc>
                <a:spcPct val="120000"/>
              </a:lnSpc>
            </a:pPr>
            <a:endParaRPr lang="fr-FR" sz="1600" dirty="0">
              <a:solidFill>
                <a:srgbClr val="212A32"/>
              </a:solidFill>
              <a:latin typeface="Montserrat" panose="00000500000000000000" pitchFamily="2" charset="0"/>
              <a:ea typeface="Microsoft JhengHei UI Light" panose="020B0304030504040204" pitchFamily="34" charset="-120"/>
            </a:endParaRPr>
          </a:p>
          <a:p>
            <a:pPr>
              <a:lnSpc>
                <a:spcPct val="120000"/>
              </a:lnSpc>
            </a:pPr>
            <a:endParaRPr lang="fr-FR" sz="1600" dirty="0">
              <a:solidFill>
                <a:srgbClr val="212A32"/>
              </a:solidFill>
              <a:latin typeface="Montserrat" panose="00000500000000000000" pitchFamily="2" charset="0"/>
              <a:ea typeface="Microsoft JhengHei UI Light" panose="020B03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43696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737"/>
    </mc:Choice>
    <mc:Fallback>
      <p:transition spd="slow" advTm="79737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ítulo 1"/>
          <p:cNvSpPr txBox="1">
            <a:spLocks/>
          </p:cNvSpPr>
          <p:nvPr/>
        </p:nvSpPr>
        <p:spPr>
          <a:xfrm>
            <a:off x="367493" y="232031"/>
            <a:ext cx="8894619" cy="7021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THE ICEBERG</a:t>
            </a:r>
            <a:endParaRPr lang="ca-ES" sz="3600" cap="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2" name="Abrir corchete 1"/>
          <p:cNvSpPr/>
          <p:nvPr/>
        </p:nvSpPr>
        <p:spPr>
          <a:xfrm flipH="1">
            <a:off x="7995077" y="947818"/>
            <a:ext cx="342666" cy="1701209"/>
          </a:xfrm>
          <a:prstGeom prst="leftBracket">
            <a:avLst/>
          </a:prstGeom>
          <a:noFill/>
          <a:ln>
            <a:solidFill>
              <a:srgbClr val="212A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brir corchete 8"/>
          <p:cNvSpPr/>
          <p:nvPr/>
        </p:nvSpPr>
        <p:spPr>
          <a:xfrm flipH="1">
            <a:off x="8030006" y="2684903"/>
            <a:ext cx="268707" cy="3822409"/>
          </a:xfrm>
          <a:prstGeom prst="leftBracket">
            <a:avLst/>
          </a:prstGeom>
          <a:noFill/>
          <a:ln>
            <a:solidFill>
              <a:srgbClr val="6B5D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B5D78"/>
              </a:solidFill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8475359" y="1382045"/>
            <a:ext cx="2255205" cy="7021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a-ES" sz="2800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VISIBLE</a:t>
            </a:r>
            <a:endParaRPr lang="ca-ES" sz="2800" dirty="0">
              <a:solidFill>
                <a:srgbClr val="212A32"/>
              </a:solidFill>
              <a:latin typeface="Montserrat" panose="00000500000000000000" pitchFamily="2" charset="0"/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8471258" y="3508013"/>
            <a:ext cx="2255205" cy="7021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a-ES" sz="2800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INVISIBLE</a:t>
            </a:r>
            <a:endParaRPr lang="ca-ES" sz="2800" dirty="0">
              <a:solidFill>
                <a:srgbClr val="6B5D78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Forma libre 3"/>
          <p:cNvSpPr/>
          <p:nvPr/>
        </p:nvSpPr>
        <p:spPr>
          <a:xfrm>
            <a:off x="4114800" y="934137"/>
            <a:ext cx="3742661" cy="1701209"/>
          </a:xfrm>
          <a:custGeom>
            <a:avLst/>
            <a:gdLst>
              <a:gd name="connsiteX0" fmla="*/ 0 w 3742661"/>
              <a:gd name="connsiteY0" fmla="*/ 1509823 h 1520456"/>
              <a:gd name="connsiteX1" fmla="*/ 531628 w 3742661"/>
              <a:gd name="connsiteY1" fmla="*/ 744279 h 1520456"/>
              <a:gd name="connsiteX2" fmla="*/ 871870 w 3742661"/>
              <a:gd name="connsiteY2" fmla="*/ 425302 h 1520456"/>
              <a:gd name="connsiteX3" fmla="*/ 1403498 w 3742661"/>
              <a:gd name="connsiteY3" fmla="*/ 297712 h 1520456"/>
              <a:gd name="connsiteX4" fmla="*/ 1605517 w 3742661"/>
              <a:gd name="connsiteY4" fmla="*/ 0 h 1520456"/>
              <a:gd name="connsiteX5" fmla="*/ 2052084 w 3742661"/>
              <a:gd name="connsiteY5" fmla="*/ 116958 h 1520456"/>
              <a:gd name="connsiteX6" fmla="*/ 2381693 w 3742661"/>
              <a:gd name="connsiteY6" fmla="*/ 318977 h 1520456"/>
              <a:gd name="connsiteX7" fmla="*/ 2775098 w 3742661"/>
              <a:gd name="connsiteY7" fmla="*/ 425302 h 1520456"/>
              <a:gd name="connsiteX8" fmla="*/ 3147237 w 3742661"/>
              <a:gd name="connsiteY8" fmla="*/ 797442 h 1520456"/>
              <a:gd name="connsiteX9" fmla="*/ 3264196 w 3742661"/>
              <a:gd name="connsiteY9" fmla="*/ 1148316 h 1520456"/>
              <a:gd name="connsiteX10" fmla="*/ 3742661 w 3742661"/>
              <a:gd name="connsiteY10" fmla="*/ 1520456 h 1520456"/>
              <a:gd name="connsiteX11" fmla="*/ 0 w 3742661"/>
              <a:gd name="connsiteY11" fmla="*/ 1509823 h 1520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42661" h="1520456">
                <a:moveTo>
                  <a:pt x="0" y="1509823"/>
                </a:moveTo>
                <a:lnTo>
                  <a:pt x="531628" y="744279"/>
                </a:lnTo>
                <a:lnTo>
                  <a:pt x="871870" y="425302"/>
                </a:lnTo>
                <a:lnTo>
                  <a:pt x="1403498" y="297712"/>
                </a:lnTo>
                <a:lnTo>
                  <a:pt x="1605517" y="0"/>
                </a:lnTo>
                <a:lnTo>
                  <a:pt x="2052084" y="116958"/>
                </a:lnTo>
                <a:lnTo>
                  <a:pt x="2381693" y="318977"/>
                </a:lnTo>
                <a:lnTo>
                  <a:pt x="2775098" y="425302"/>
                </a:lnTo>
                <a:lnTo>
                  <a:pt x="3147237" y="797442"/>
                </a:lnTo>
                <a:lnTo>
                  <a:pt x="3264196" y="1148316"/>
                </a:lnTo>
                <a:lnTo>
                  <a:pt x="3742661" y="1520456"/>
                </a:lnTo>
                <a:lnTo>
                  <a:pt x="0" y="1509823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212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rma libre 4"/>
          <p:cNvSpPr/>
          <p:nvPr/>
        </p:nvSpPr>
        <p:spPr>
          <a:xfrm>
            <a:off x="4125433" y="2635347"/>
            <a:ext cx="3732028" cy="3921522"/>
          </a:xfrm>
          <a:custGeom>
            <a:avLst/>
            <a:gdLst>
              <a:gd name="connsiteX0" fmla="*/ 0 w 3732028"/>
              <a:gd name="connsiteY0" fmla="*/ 0 h 2828260"/>
              <a:gd name="connsiteX1" fmla="*/ 10632 w 3732028"/>
              <a:gd name="connsiteY1" fmla="*/ 180753 h 2828260"/>
              <a:gd name="connsiteX2" fmla="*/ 138223 w 3732028"/>
              <a:gd name="connsiteY2" fmla="*/ 393405 h 2828260"/>
              <a:gd name="connsiteX3" fmla="*/ 489097 w 3732028"/>
              <a:gd name="connsiteY3" fmla="*/ 1084521 h 2828260"/>
              <a:gd name="connsiteX4" fmla="*/ 520995 w 3732028"/>
              <a:gd name="connsiteY4" fmla="*/ 1722474 h 2828260"/>
              <a:gd name="connsiteX5" fmla="*/ 829339 w 3732028"/>
              <a:gd name="connsiteY5" fmla="*/ 1956391 h 2828260"/>
              <a:gd name="connsiteX6" fmla="*/ 967563 w 3732028"/>
              <a:gd name="connsiteY6" fmla="*/ 2402958 h 2828260"/>
              <a:gd name="connsiteX7" fmla="*/ 1658679 w 3732028"/>
              <a:gd name="connsiteY7" fmla="*/ 2828260 h 2828260"/>
              <a:gd name="connsiteX8" fmla="*/ 2732567 w 3732028"/>
              <a:gd name="connsiteY8" fmla="*/ 2413591 h 2828260"/>
              <a:gd name="connsiteX9" fmla="*/ 2955851 w 3732028"/>
              <a:gd name="connsiteY9" fmla="*/ 1881963 h 2828260"/>
              <a:gd name="connsiteX10" fmla="*/ 3253563 w 3732028"/>
              <a:gd name="connsiteY10" fmla="*/ 1573619 h 2828260"/>
              <a:gd name="connsiteX11" fmla="*/ 3242930 w 3732028"/>
              <a:gd name="connsiteY11" fmla="*/ 1148316 h 2828260"/>
              <a:gd name="connsiteX12" fmla="*/ 3476846 w 3732028"/>
              <a:gd name="connsiteY12" fmla="*/ 808074 h 2828260"/>
              <a:gd name="connsiteX13" fmla="*/ 3604437 w 3732028"/>
              <a:gd name="connsiteY13" fmla="*/ 297712 h 2828260"/>
              <a:gd name="connsiteX14" fmla="*/ 3732028 w 3732028"/>
              <a:gd name="connsiteY14" fmla="*/ 0 h 2828260"/>
              <a:gd name="connsiteX15" fmla="*/ 0 w 3732028"/>
              <a:gd name="connsiteY15" fmla="*/ 0 h 2828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32028" h="2828260">
                <a:moveTo>
                  <a:pt x="0" y="0"/>
                </a:moveTo>
                <a:lnTo>
                  <a:pt x="10632" y="180753"/>
                </a:lnTo>
                <a:lnTo>
                  <a:pt x="138223" y="393405"/>
                </a:lnTo>
                <a:lnTo>
                  <a:pt x="489097" y="1084521"/>
                </a:lnTo>
                <a:lnTo>
                  <a:pt x="520995" y="1722474"/>
                </a:lnTo>
                <a:lnTo>
                  <a:pt x="829339" y="1956391"/>
                </a:lnTo>
                <a:lnTo>
                  <a:pt x="967563" y="2402958"/>
                </a:lnTo>
                <a:lnTo>
                  <a:pt x="1658679" y="2828260"/>
                </a:lnTo>
                <a:lnTo>
                  <a:pt x="2732567" y="2413591"/>
                </a:lnTo>
                <a:lnTo>
                  <a:pt x="2955851" y="1881963"/>
                </a:lnTo>
                <a:lnTo>
                  <a:pt x="3253563" y="1573619"/>
                </a:lnTo>
                <a:lnTo>
                  <a:pt x="3242930" y="1148316"/>
                </a:lnTo>
                <a:lnTo>
                  <a:pt x="3476846" y="808074"/>
                </a:lnTo>
                <a:lnTo>
                  <a:pt x="3604437" y="297712"/>
                </a:lnTo>
                <a:lnTo>
                  <a:pt x="3732028" y="0"/>
                </a:lnTo>
                <a:lnTo>
                  <a:pt x="0" y="0"/>
                </a:lnTo>
                <a:close/>
              </a:path>
            </a:pathLst>
          </a:custGeom>
          <a:solidFill>
            <a:srgbClr val="6B5D78"/>
          </a:solidFill>
          <a:ln>
            <a:solidFill>
              <a:srgbClr val="212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4423749" y="1025669"/>
            <a:ext cx="3124761" cy="15455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ca-ES" sz="14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MURDER</a:t>
            </a:r>
          </a:p>
          <a:p>
            <a:pPr>
              <a:lnSpc>
                <a:spcPct val="150000"/>
              </a:lnSpc>
            </a:pPr>
            <a:r>
              <a:rPr lang="ca-ES" sz="14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RAPE</a:t>
            </a:r>
          </a:p>
          <a:p>
            <a:pPr>
              <a:lnSpc>
                <a:spcPct val="150000"/>
              </a:lnSpc>
            </a:pPr>
            <a:r>
              <a:rPr lang="ca-ES" sz="14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SEXUAL HARASSMENT</a:t>
            </a:r>
            <a:endParaRPr lang="ca-ES" sz="1400" dirty="0">
              <a:solidFill>
                <a:srgbClr val="212A32"/>
              </a:solidFill>
              <a:latin typeface="Montserrat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ca-ES" sz="14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PHYSICAL &amp; EMOTIONAL ABUSE</a:t>
            </a: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4274288" y="2858461"/>
            <a:ext cx="3423684" cy="32446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ca-ES" sz="14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DISRESPECT OF WOMEN</a:t>
            </a:r>
          </a:p>
          <a:p>
            <a:pPr>
              <a:lnSpc>
                <a:spcPct val="100000"/>
              </a:lnSpc>
            </a:pPr>
            <a:endParaRPr lang="ca-ES" sz="1400" dirty="0" smtClean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ca-ES" sz="14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GENDER STEREOTYPES</a:t>
            </a:r>
          </a:p>
          <a:p>
            <a:pPr>
              <a:lnSpc>
                <a:spcPct val="100000"/>
              </a:lnSpc>
            </a:pPr>
            <a:endParaRPr lang="ca-ES" sz="14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ca-ES" sz="14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SEXIST JOKES</a:t>
            </a:r>
          </a:p>
          <a:p>
            <a:pPr>
              <a:lnSpc>
                <a:spcPct val="100000"/>
              </a:lnSpc>
            </a:pPr>
            <a:endParaRPr lang="ca-ES" sz="1400" dirty="0" smtClean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ca-ES" sz="14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UNEQUAL PAY</a:t>
            </a:r>
          </a:p>
          <a:p>
            <a:pPr>
              <a:lnSpc>
                <a:spcPct val="100000"/>
              </a:lnSpc>
            </a:pPr>
            <a:endParaRPr lang="ca-ES" sz="1400" dirty="0" smtClean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ca-ES" sz="14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MERITOCRACY MYTH</a:t>
            </a:r>
          </a:p>
          <a:p>
            <a:pPr>
              <a:lnSpc>
                <a:spcPct val="100000"/>
              </a:lnSpc>
            </a:pPr>
            <a:endParaRPr lang="ca-ES" sz="1400" dirty="0" smtClean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ca-ES" sz="14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SEXIST</a:t>
            </a:r>
            <a:br>
              <a:rPr lang="ca-ES" sz="1400" dirty="0" smtClean="0">
                <a:solidFill>
                  <a:schemeClr val="bg1"/>
                </a:solidFill>
                <a:latin typeface="Montserrat" panose="00000500000000000000" pitchFamily="2" charset="0"/>
              </a:rPr>
            </a:br>
            <a:r>
              <a:rPr lang="ca-ES" sz="14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LENGAGUE</a:t>
            </a:r>
          </a:p>
          <a:p>
            <a:pPr>
              <a:lnSpc>
                <a:spcPct val="100000"/>
              </a:lnSpc>
            </a:pPr>
            <a:endParaRPr lang="ca-ES" sz="14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ca-ES" sz="14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SUBTE</a:t>
            </a:r>
            <a:br>
              <a:rPr lang="ca-ES" sz="1400" dirty="0" smtClean="0">
                <a:solidFill>
                  <a:schemeClr val="bg1"/>
                </a:solidFill>
                <a:latin typeface="Montserrat" panose="00000500000000000000" pitchFamily="2" charset="0"/>
              </a:rPr>
            </a:br>
            <a:r>
              <a:rPr lang="ca-ES" sz="14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EXCLUSION</a:t>
            </a:r>
          </a:p>
        </p:txBody>
      </p:sp>
    </p:spTree>
    <p:extLst>
      <p:ext uri="{BB962C8B-B14F-4D97-AF65-F5344CB8AC3E}">
        <p14:creationId xmlns:p14="http://schemas.microsoft.com/office/powerpoint/2010/main" val="2647837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753"/>
    </mc:Choice>
    <mc:Fallback>
      <p:transition spd="slow" advTm="71753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139" y="1502228"/>
            <a:ext cx="3706893" cy="3706893"/>
          </a:xfrm>
          <a:prstGeom prst="rect">
            <a:avLst/>
          </a:prstGeom>
        </p:spPr>
      </p:pic>
      <p:pic>
        <p:nvPicPr>
          <p:cNvPr id="2050" name="Picture 2" descr="https://uc343866b43ca19824c9a5838416.previews.dropboxusercontent.com/p/thumb/ABf1Qu03-VEYddyqecA835op4kpMP_hEo_F1gK9AMO_q_I5TCt80cizfySbEh3zArMxXEmGIv6eYuMA6NWjV5raYLx4_Wg1PLPBW62L52rLdvLx6sOnA2eK3vNh2ef-oRwmkeLt0x3Ut4eD5DoGF5KHnFKbOhi9TJP-1rYhPi7gHqvzex88zuvmhrksQZi6QX6lmTFYCnoDTCYQu35-8zPKTLwliEw7-Rxpg6XjS2mhLyyWGtYJ8PUkVc53TSTbLbgsZMDVYrlZYWtl_9cmNNU2BjMJ7ldOldHcGqy6J5pjIDI8VBfuBTXE9rskOtj_Xu-H8pqjJ_a3XD474HBmd41EpsYC6i0awertbmAgId5I1ZOOWitTH_zasOtF8G2_R7aU/p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032" y="1259842"/>
            <a:ext cx="4068126" cy="406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367493" y="232031"/>
            <a:ext cx="8894619" cy="7021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EXAMPLES</a:t>
            </a:r>
            <a:endParaRPr lang="ca-ES" sz="3600" cap="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3032" y="1609121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05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808"/>
    </mc:Choice>
    <mc:Fallback>
      <p:transition spd="slow" advTm="66808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Gráfico 36"/>
          <p:cNvGraphicFramePr/>
          <p:nvPr>
            <p:extLst>
              <p:ext uri="{D42A27DB-BD31-4B8C-83A1-F6EECF244321}">
                <p14:modId xmlns:p14="http://schemas.microsoft.com/office/powerpoint/2010/main" val="3692815084"/>
              </p:ext>
            </p:extLst>
          </p:nvPr>
        </p:nvGraphicFramePr>
        <p:xfrm>
          <a:off x="2051020" y="2353004"/>
          <a:ext cx="1980000" cy="19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" name="Título 1"/>
          <p:cNvSpPr txBox="1">
            <a:spLocks/>
          </p:cNvSpPr>
          <p:nvPr/>
        </p:nvSpPr>
        <p:spPr>
          <a:xfrm>
            <a:off x="2263486" y="4482022"/>
            <a:ext cx="1555068" cy="5243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 b="1" dirty="0" smtClean="0">
                <a:solidFill>
                  <a:srgbClr val="212A32"/>
                </a:solidFill>
                <a:latin typeface="Raleway Medium" pitchFamily="2" charset="0"/>
                <a:ea typeface="Microsoft JhengHei UI Light" panose="020B0304030504040204" pitchFamily="34" charset="-120"/>
              </a:rPr>
              <a:t>Feel isolated</a:t>
            </a:r>
            <a:endParaRPr lang="en-US" sz="2000" cap="small" dirty="0">
              <a:solidFill>
                <a:srgbClr val="212A32"/>
              </a:solidFill>
              <a:latin typeface="Raleway Medium" pitchFamily="2" charset="0"/>
              <a:ea typeface="Microsoft JhengHei UI Light" panose="020B0304030504040204" pitchFamily="34" charset="-120"/>
            </a:endParaRPr>
          </a:p>
        </p:txBody>
      </p:sp>
      <p:sp>
        <p:nvSpPr>
          <p:cNvPr id="28" name="Título 1"/>
          <p:cNvSpPr txBox="1">
            <a:spLocks/>
          </p:cNvSpPr>
          <p:nvPr/>
        </p:nvSpPr>
        <p:spPr>
          <a:xfrm>
            <a:off x="2471207" y="3098095"/>
            <a:ext cx="1145307" cy="5796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27</a:t>
            </a:r>
            <a:r>
              <a:rPr lang="en-US" sz="28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%</a:t>
            </a:r>
            <a:endParaRPr lang="en-US" sz="2000" cap="sm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36" name="Título 1"/>
          <p:cNvSpPr txBox="1">
            <a:spLocks/>
          </p:cNvSpPr>
          <p:nvPr/>
        </p:nvSpPr>
        <p:spPr>
          <a:xfrm>
            <a:off x="7816062" y="4522963"/>
            <a:ext cx="2628835" cy="4657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 b="1" dirty="0" smtClean="0">
                <a:solidFill>
                  <a:srgbClr val="212A32"/>
                </a:solidFill>
                <a:latin typeface="Raleway Medium" pitchFamily="2" charset="0"/>
                <a:ea typeface="Microsoft JhengHei UI Light" panose="020B0304030504040204" pitchFamily="34" charset="-120"/>
              </a:rPr>
              <a:t>Have experienced </a:t>
            </a:r>
            <a:r>
              <a:rPr lang="en-US" sz="2000" b="1" dirty="0" err="1" smtClean="0">
                <a:solidFill>
                  <a:srgbClr val="212A32"/>
                </a:solidFill>
                <a:latin typeface="Raleway Medium" pitchFamily="2" charset="0"/>
                <a:ea typeface="Microsoft JhengHei UI Light" panose="020B0304030504040204" pitchFamily="34" charset="-120"/>
              </a:rPr>
              <a:t>microaggressions</a:t>
            </a:r>
            <a:endParaRPr lang="en-US" sz="2000" cap="small" dirty="0">
              <a:solidFill>
                <a:srgbClr val="212A32"/>
              </a:solidFill>
              <a:latin typeface="Raleway Medium" pitchFamily="2" charset="0"/>
              <a:ea typeface="Microsoft JhengHei UI Light" panose="020B0304030504040204" pitchFamily="34" charset="-120"/>
            </a:endParaRPr>
          </a:p>
        </p:txBody>
      </p:sp>
      <p:sp>
        <p:nvSpPr>
          <p:cNvPr id="43" name="Título 1"/>
          <p:cNvSpPr txBox="1">
            <a:spLocks/>
          </p:cNvSpPr>
          <p:nvPr/>
        </p:nvSpPr>
        <p:spPr>
          <a:xfrm>
            <a:off x="4885241" y="4069904"/>
            <a:ext cx="2574338" cy="9364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 b="1" dirty="0" smtClean="0">
                <a:solidFill>
                  <a:srgbClr val="212A32"/>
                </a:solidFill>
                <a:latin typeface="Raleway Medium" pitchFamily="2" charset="0"/>
                <a:ea typeface="Microsoft JhengHei UI Light" panose="020B0304030504040204" pitchFamily="34" charset="-120"/>
              </a:rPr>
              <a:t>Have suffered sexual harassment</a:t>
            </a:r>
            <a:endParaRPr lang="en-US" sz="2000" cap="small" dirty="0">
              <a:solidFill>
                <a:srgbClr val="212A32"/>
              </a:solidFill>
              <a:latin typeface="Raleway Medium" pitchFamily="2" charset="0"/>
              <a:ea typeface="Microsoft JhengHei UI Light" panose="020B0304030504040204" pitchFamily="34" charset="-120"/>
            </a:endParaRPr>
          </a:p>
        </p:txBody>
      </p:sp>
      <p:sp>
        <p:nvSpPr>
          <p:cNvPr id="51" name="Título 1"/>
          <p:cNvSpPr txBox="1">
            <a:spLocks/>
          </p:cNvSpPr>
          <p:nvPr/>
        </p:nvSpPr>
        <p:spPr>
          <a:xfrm>
            <a:off x="9127957" y="6225795"/>
            <a:ext cx="2910433" cy="4156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fr-FR" sz="1600" dirty="0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The </a:t>
            </a:r>
            <a:r>
              <a:rPr lang="fr-FR" sz="1600" dirty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Athena Factor, 2006 </a:t>
            </a:r>
            <a:r>
              <a:rPr lang="es-ES" sz="1600" dirty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 </a:t>
            </a:r>
            <a:endParaRPr lang="es-ES" sz="1600" cap="small" dirty="0">
              <a:solidFill>
                <a:srgbClr val="212A32"/>
              </a:solidFill>
              <a:latin typeface="Montserrat" panose="00000500000000000000" pitchFamily="2" charset="0"/>
              <a:ea typeface="Microsoft JhengHei UI Light" panose="020B0304030504040204" pitchFamily="34" charset="-120"/>
            </a:endParaRPr>
          </a:p>
        </p:txBody>
      </p:sp>
      <p:graphicFrame>
        <p:nvGraphicFramePr>
          <p:cNvPr id="40" name="Gráfico 39"/>
          <p:cNvGraphicFramePr/>
          <p:nvPr>
            <p:extLst>
              <p:ext uri="{D42A27DB-BD31-4B8C-83A1-F6EECF244321}">
                <p14:modId xmlns:p14="http://schemas.microsoft.com/office/powerpoint/2010/main" val="221663321"/>
              </p:ext>
            </p:extLst>
          </p:nvPr>
        </p:nvGraphicFramePr>
        <p:xfrm>
          <a:off x="5239349" y="2346271"/>
          <a:ext cx="1980000" cy="19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1" name="Título 1"/>
          <p:cNvSpPr txBox="1">
            <a:spLocks/>
          </p:cNvSpPr>
          <p:nvPr/>
        </p:nvSpPr>
        <p:spPr>
          <a:xfrm>
            <a:off x="8565678" y="3125453"/>
            <a:ext cx="1219214" cy="5796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80</a:t>
            </a:r>
            <a:r>
              <a:rPr lang="en-US" sz="28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%</a:t>
            </a:r>
            <a:endParaRPr lang="en-US" sz="2000" cap="sm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graphicFrame>
        <p:nvGraphicFramePr>
          <p:cNvPr id="42" name="Gráfico 41"/>
          <p:cNvGraphicFramePr/>
          <p:nvPr>
            <p:extLst>
              <p:ext uri="{D42A27DB-BD31-4B8C-83A1-F6EECF244321}">
                <p14:modId xmlns:p14="http://schemas.microsoft.com/office/powerpoint/2010/main" val="1693236854"/>
              </p:ext>
            </p:extLst>
          </p:nvPr>
        </p:nvGraphicFramePr>
        <p:xfrm>
          <a:off x="8140479" y="2353004"/>
          <a:ext cx="1980000" cy="19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6" name="Título 1"/>
          <p:cNvSpPr txBox="1">
            <a:spLocks/>
          </p:cNvSpPr>
          <p:nvPr/>
        </p:nvSpPr>
        <p:spPr>
          <a:xfrm>
            <a:off x="5619742" y="3125453"/>
            <a:ext cx="1219214" cy="5796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63</a:t>
            </a:r>
            <a:r>
              <a:rPr lang="en-US" sz="2800" cap="small" dirty="0" smtClean="0">
                <a:solidFill>
                  <a:srgbClr val="6B5D78"/>
                </a:solidFill>
                <a:latin typeface="Montserrat SemiBold" panose="00000700000000000000" pitchFamily="2" charset="0"/>
              </a:rPr>
              <a:t>%</a:t>
            </a:r>
            <a:endParaRPr lang="en-US" sz="2000" cap="sm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367493" y="232031"/>
            <a:ext cx="8894619" cy="7021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MORE EXAMPLES</a:t>
            </a:r>
            <a:endParaRPr lang="ca-ES" sz="3600" cap="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15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030"/>
    </mc:Choice>
    <mc:Fallback>
      <p:transition spd="slow" advTm="4103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8063345" cy="6858000"/>
          </a:xfrm>
          <a:prstGeom prst="rect">
            <a:avLst/>
          </a:prstGeom>
          <a:solidFill>
            <a:srgbClr val="6B5D78"/>
          </a:solidFill>
          <a:ln>
            <a:solidFill>
              <a:srgbClr val="6B5D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404037" y="844816"/>
            <a:ext cx="7659308" cy="32284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s-ES" sz="6100" b="1" cap="all" dirty="0" smtClean="0">
                <a:solidFill>
                  <a:schemeClr val="bg1"/>
                </a:solidFill>
                <a:latin typeface="Montserrat SemiBold" panose="00000700000000000000" pitchFamily="2" charset="0"/>
              </a:rPr>
              <a:t>OBSTACLE </a:t>
            </a:r>
            <a:r>
              <a:rPr lang="es-ES" sz="6100" b="1" cap="all" dirty="0">
                <a:solidFill>
                  <a:schemeClr val="bg1"/>
                </a:solidFill>
                <a:latin typeface="Montserrat SemiBold" panose="00000700000000000000" pitchFamily="2" charset="0"/>
              </a:rPr>
              <a:t>4.</a:t>
            </a:r>
          </a:p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s-ES" sz="7800" b="1" cap="all" dirty="0" smtClean="0">
                <a:solidFill>
                  <a:schemeClr val="bg1"/>
                </a:solidFill>
                <a:latin typeface="Montserrat SemiBold" panose="00000700000000000000" pitchFamily="2" charset="0"/>
              </a:rPr>
              <a:t>WORK-LIFE BALANCE</a:t>
            </a:r>
            <a:endParaRPr lang="es-ES" sz="7800" b="1" cap="all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71" b="100000" l="3414" r="98085">
                        <a14:foregroundMark x1="10241" y1="35207" x2="10241" y2="35207"/>
                        <a14:foregroundMark x1="89842" y1="42604" x2="89842" y2="42604"/>
                        <a14:foregroundMark x1="52540" y1="8580" x2="52540" y2="8580"/>
                        <a14:foregroundMark x1="54371" y1="4734" x2="54371" y2="4734"/>
                        <a14:foregroundMark x1="52456" y1="11538" x2="52456" y2="115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8692" y="3925867"/>
            <a:ext cx="5209309" cy="293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39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21"/>
    </mc:Choice>
    <mc:Fallback>
      <p:transition spd="slow" advTm="16921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4838" b="15276"/>
          <a:stretch/>
        </p:blipFill>
        <p:spPr>
          <a:xfrm>
            <a:off x="4455042" y="1477490"/>
            <a:ext cx="3801716" cy="3955748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8256758" y="6228576"/>
            <a:ext cx="3736391" cy="4298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s-ES" sz="1600" dirty="0" err="1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Maria</a:t>
            </a:r>
            <a:r>
              <a:rPr lang="es-ES" sz="1600" dirty="0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 M. Sánchez-Montoya </a:t>
            </a:r>
            <a:r>
              <a:rPr lang="es-ES" sz="1600" dirty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et. </a:t>
            </a:r>
            <a:r>
              <a:rPr lang="es-ES" sz="1600" dirty="0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al.</a:t>
            </a:r>
          </a:p>
          <a:p>
            <a:pPr algn="r">
              <a:lnSpc>
                <a:spcPct val="120000"/>
              </a:lnSpc>
            </a:pPr>
            <a:r>
              <a:rPr lang="es-ES" sz="1600" dirty="0" err="1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Limnetica</a:t>
            </a:r>
            <a:r>
              <a:rPr lang="es-ES" sz="1600" dirty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, 2016</a:t>
            </a:r>
            <a:endParaRPr lang="es-ES" sz="1600" cap="small" dirty="0">
              <a:solidFill>
                <a:srgbClr val="212A32"/>
              </a:solidFill>
              <a:latin typeface="Montserrat" panose="00000500000000000000" pitchFamily="2" charset="0"/>
              <a:ea typeface="Microsoft JhengHei UI Light" panose="020B0304030504040204" pitchFamily="34" charset="-12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310526" y="164413"/>
            <a:ext cx="8943974" cy="7021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CAREER OBSTACLES</a:t>
            </a:r>
            <a:endParaRPr lang="es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2791455" y="1412199"/>
            <a:ext cx="1812442" cy="7021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000" dirty="0" smtClean="0">
                <a:solidFill>
                  <a:srgbClr val="212A32"/>
                </a:solidFill>
                <a:latin typeface="Raleway" pitchFamily="2" charset="0"/>
              </a:rPr>
              <a:t>Job </a:t>
            </a:r>
            <a:r>
              <a:rPr lang="es-ES" sz="2000" dirty="0" err="1" smtClean="0">
                <a:solidFill>
                  <a:srgbClr val="212A32"/>
                </a:solidFill>
                <a:latin typeface="Raleway" pitchFamily="2" charset="0"/>
              </a:rPr>
              <a:t>scarcity</a:t>
            </a:r>
            <a:endParaRPr lang="es-ES" sz="2000" dirty="0">
              <a:solidFill>
                <a:srgbClr val="212A32"/>
              </a:solidFill>
              <a:latin typeface="Raleway" pitchFamily="2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1915350" y="2172605"/>
            <a:ext cx="2539692" cy="7021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2000" dirty="0" err="1" smtClean="0">
                <a:solidFill>
                  <a:srgbClr val="212A32"/>
                </a:solidFill>
                <a:latin typeface="Raleway" pitchFamily="2" charset="0"/>
              </a:rPr>
              <a:t>Work-life</a:t>
            </a:r>
            <a:r>
              <a:rPr lang="es-ES" sz="2000" dirty="0" smtClean="0">
                <a:solidFill>
                  <a:srgbClr val="212A32"/>
                </a:solidFill>
                <a:latin typeface="Raleway" pitchFamily="2" charset="0"/>
              </a:rPr>
              <a:t> balance</a:t>
            </a:r>
            <a:endParaRPr lang="es-ES" sz="2000" dirty="0">
              <a:solidFill>
                <a:srgbClr val="212A32"/>
              </a:solidFill>
              <a:latin typeface="Raleway" pitchFamily="2" charset="0"/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2572157" y="3161699"/>
            <a:ext cx="1812442" cy="4462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2000" dirty="0" err="1" smtClean="0">
                <a:solidFill>
                  <a:srgbClr val="212A32"/>
                </a:solidFill>
                <a:latin typeface="Raleway" pitchFamily="2" charset="0"/>
              </a:rPr>
              <a:t>Low</a:t>
            </a:r>
            <a:r>
              <a:rPr lang="es-ES" sz="2000" dirty="0" smtClean="0">
                <a:solidFill>
                  <a:srgbClr val="212A32"/>
                </a:solidFill>
                <a:latin typeface="Raleway" pitchFamily="2" charset="0"/>
              </a:rPr>
              <a:t> </a:t>
            </a:r>
            <a:r>
              <a:rPr lang="es-ES" sz="2000" dirty="0" err="1" smtClean="0">
                <a:solidFill>
                  <a:srgbClr val="212A32"/>
                </a:solidFill>
                <a:latin typeface="Raleway" pitchFamily="2" charset="0"/>
              </a:rPr>
              <a:t>salary</a:t>
            </a:r>
            <a:endParaRPr lang="es-ES" sz="2000" dirty="0">
              <a:solidFill>
                <a:srgbClr val="212A32"/>
              </a:solidFill>
              <a:latin typeface="Raleway" pitchFamily="2" charset="0"/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2572157" y="3908222"/>
            <a:ext cx="1812442" cy="4443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2000" dirty="0" err="1" smtClean="0">
                <a:solidFill>
                  <a:srgbClr val="212A32"/>
                </a:solidFill>
                <a:latin typeface="Raleway" pitchFamily="2" charset="0"/>
              </a:rPr>
              <a:t>Children</a:t>
            </a:r>
            <a:endParaRPr lang="es-ES" sz="2000" dirty="0">
              <a:solidFill>
                <a:srgbClr val="212A32"/>
              </a:solidFill>
              <a:latin typeface="Raleway" pitchFamily="2" charset="0"/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2572157" y="4782715"/>
            <a:ext cx="1812442" cy="3236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2000" dirty="0" err="1" smtClean="0">
                <a:solidFill>
                  <a:srgbClr val="212A32"/>
                </a:solidFill>
                <a:latin typeface="Raleway" pitchFamily="2" charset="0"/>
              </a:rPr>
              <a:t>Gender</a:t>
            </a:r>
            <a:r>
              <a:rPr lang="es-ES" sz="2000" dirty="0" smtClean="0">
                <a:solidFill>
                  <a:srgbClr val="212A32"/>
                </a:solidFill>
                <a:latin typeface="Raleway" pitchFamily="2" charset="0"/>
              </a:rPr>
              <a:t> </a:t>
            </a:r>
            <a:r>
              <a:rPr lang="es-ES" sz="2000" dirty="0" err="1" smtClean="0">
                <a:solidFill>
                  <a:srgbClr val="212A32"/>
                </a:solidFill>
                <a:latin typeface="Raleway" pitchFamily="2" charset="0"/>
              </a:rPr>
              <a:t>bias</a:t>
            </a:r>
            <a:endParaRPr lang="es-ES" sz="2000" dirty="0">
              <a:solidFill>
                <a:srgbClr val="212A32"/>
              </a:solidFill>
              <a:latin typeface="Raleway" pitchFamily="2" charset="0"/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4358971" y="5404187"/>
            <a:ext cx="3993857" cy="7414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dirty="0" smtClean="0">
                <a:solidFill>
                  <a:srgbClr val="212A32"/>
                </a:solidFill>
                <a:latin typeface="Raleway" pitchFamily="2" charset="0"/>
              </a:rPr>
              <a:t>0      20      40      60      80     100</a:t>
            </a:r>
          </a:p>
          <a:p>
            <a:endParaRPr lang="es-ES" sz="1000" dirty="0" smtClean="0">
              <a:solidFill>
                <a:srgbClr val="212A32"/>
              </a:solidFill>
              <a:latin typeface="Raleway" pitchFamily="2" charset="0"/>
            </a:endParaRPr>
          </a:p>
          <a:p>
            <a:r>
              <a:rPr lang="es-ES" sz="2000" b="1" dirty="0" err="1" smtClean="0">
                <a:solidFill>
                  <a:srgbClr val="212A32"/>
                </a:solidFill>
                <a:latin typeface="Raleway" pitchFamily="2" charset="0"/>
              </a:rPr>
              <a:t>Answer</a:t>
            </a:r>
            <a:r>
              <a:rPr lang="es-ES" sz="2000" b="1" dirty="0" smtClean="0">
                <a:solidFill>
                  <a:srgbClr val="212A32"/>
                </a:solidFill>
                <a:latin typeface="Raleway" pitchFamily="2" charset="0"/>
              </a:rPr>
              <a:t> (%)</a:t>
            </a:r>
            <a:endParaRPr lang="es-ES" sz="2000" b="1" dirty="0">
              <a:solidFill>
                <a:srgbClr val="212A32"/>
              </a:solidFill>
              <a:latin typeface="Raleway" pitchFamily="2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1184294" y="3825549"/>
            <a:ext cx="7588207" cy="1495681"/>
          </a:xfrm>
          <a:prstGeom prst="rect">
            <a:avLst/>
          </a:prstGeom>
          <a:noFill/>
          <a:ln w="38100">
            <a:solidFill>
              <a:srgbClr val="84A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Elipse 21"/>
          <p:cNvSpPr/>
          <p:nvPr/>
        </p:nvSpPr>
        <p:spPr>
          <a:xfrm>
            <a:off x="7874645" y="1530514"/>
            <a:ext cx="3420000" cy="3420000"/>
          </a:xfrm>
          <a:prstGeom prst="ellipse">
            <a:avLst/>
          </a:prstGeom>
          <a:solidFill>
            <a:srgbClr val="84ACB6"/>
          </a:solidFill>
          <a:ln>
            <a:solidFill>
              <a:srgbClr val="84A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2000"/>
          </a:p>
        </p:txBody>
      </p:sp>
      <p:sp>
        <p:nvSpPr>
          <p:cNvPr id="23" name="Título 1"/>
          <p:cNvSpPr txBox="1">
            <a:spLocks/>
          </p:cNvSpPr>
          <p:nvPr/>
        </p:nvSpPr>
        <p:spPr>
          <a:xfrm>
            <a:off x="7871688" y="2279435"/>
            <a:ext cx="3422957" cy="17642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cap="small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MATERNITY</a:t>
            </a:r>
          </a:p>
          <a:p>
            <a:r>
              <a:rPr lang="en-US" sz="3200" cap="small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VS.</a:t>
            </a:r>
          </a:p>
          <a:p>
            <a:r>
              <a:rPr lang="en-US" sz="3200" cap="small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PATERNITY</a:t>
            </a:r>
            <a:endParaRPr lang="en-US" sz="3200" cap="small" dirty="0" smtClean="0">
              <a:solidFill>
                <a:srgbClr val="212A32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161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407"/>
    </mc:Choice>
    <mc:Fallback>
      <p:transition spd="slow" advTm="72407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ráfico 11"/>
          <p:cNvGraphicFramePr/>
          <p:nvPr>
            <p:extLst>
              <p:ext uri="{D42A27DB-BD31-4B8C-83A1-F6EECF244321}">
                <p14:modId xmlns:p14="http://schemas.microsoft.com/office/powerpoint/2010/main" val="3502478076"/>
              </p:ext>
            </p:extLst>
          </p:nvPr>
        </p:nvGraphicFramePr>
        <p:xfrm>
          <a:off x="7138566" y="1875597"/>
          <a:ext cx="25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Gráfico 10"/>
          <p:cNvGraphicFramePr/>
          <p:nvPr>
            <p:extLst/>
          </p:nvPr>
        </p:nvGraphicFramePr>
        <p:xfrm>
          <a:off x="2640449" y="1875597"/>
          <a:ext cx="25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8" name="Gráfico 27"/>
          <p:cNvGraphicFramePr/>
          <p:nvPr>
            <p:extLst/>
          </p:nvPr>
        </p:nvGraphicFramePr>
        <p:xfrm>
          <a:off x="2374255" y="3913940"/>
          <a:ext cx="3617699" cy="19347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8" name="Título 1"/>
          <p:cNvSpPr txBox="1">
            <a:spLocks/>
          </p:cNvSpPr>
          <p:nvPr/>
        </p:nvSpPr>
        <p:spPr>
          <a:xfrm>
            <a:off x="-3828648" y="6110184"/>
            <a:ext cx="8931564" cy="3970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s-ES" sz="1400" dirty="0" smtClean="0">
                <a:solidFill>
                  <a:srgbClr val="212A32"/>
                </a:solidFill>
                <a:latin typeface="Raleway Medium" pitchFamily="2" charset="0"/>
                <a:ea typeface="Microsoft JhengHei UI Light" panose="020B0304030504040204" pitchFamily="34" charset="-120"/>
              </a:rPr>
              <a:t>“</a:t>
            </a:r>
            <a:endParaRPr lang="es-ES" sz="1400" cap="small" dirty="0">
              <a:solidFill>
                <a:srgbClr val="212A32"/>
              </a:solidFill>
              <a:latin typeface="Raleway Medium" pitchFamily="2" charset="0"/>
              <a:ea typeface="Microsoft JhengHei UI Light" panose="020B0304030504040204" pitchFamily="34" charset="-120"/>
            </a:endParaRPr>
          </a:p>
        </p:txBody>
      </p:sp>
      <p:sp>
        <p:nvSpPr>
          <p:cNvPr id="25" name="Título 1"/>
          <p:cNvSpPr txBox="1">
            <a:spLocks/>
          </p:cNvSpPr>
          <p:nvPr/>
        </p:nvSpPr>
        <p:spPr>
          <a:xfrm>
            <a:off x="7518293" y="2935888"/>
            <a:ext cx="1760549" cy="5915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cap="small" dirty="0">
                <a:solidFill>
                  <a:srgbClr val="6B5D78"/>
                </a:solidFill>
                <a:latin typeface="Montserrat SemiBold" panose="00000700000000000000" pitchFamily="2" charset="0"/>
              </a:rPr>
              <a:t>20</a:t>
            </a:r>
            <a:r>
              <a:rPr lang="es-ES" sz="3000" cap="small" dirty="0">
                <a:solidFill>
                  <a:srgbClr val="6B5D78"/>
                </a:solidFill>
                <a:latin typeface="Montserrat SemiBold" panose="00000700000000000000" pitchFamily="2" charset="0"/>
              </a:rPr>
              <a:t>%</a:t>
            </a:r>
            <a:endParaRPr lang="es-ES" sz="3000" cap="sm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31" name="Título 1"/>
          <p:cNvSpPr txBox="1">
            <a:spLocks/>
          </p:cNvSpPr>
          <p:nvPr/>
        </p:nvSpPr>
        <p:spPr>
          <a:xfrm>
            <a:off x="3106742" y="2422126"/>
            <a:ext cx="1587415" cy="11052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cap="small" dirty="0">
                <a:solidFill>
                  <a:srgbClr val="6B5D78"/>
                </a:solidFill>
                <a:latin typeface="Montserrat SemiBold" panose="00000700000000000000" pitchFamily="2" charset="0"/>
              </a:rPr>
              <a:t>48</a:t>
            </a:r>
            <a:r>
              <a:rPr lang="es-ES" sz="3000" cap="small" dirty="0">
                <a:solidFill>
                  <a:srgbClr val="6B5D78"/>
                </a:solidFill>
                <a:latin typeface="Montserrat SemiBold" panose="00000700000000000000" pitchFamily="2" charset="0"/>
              </a:rPr>
              <a:t>%</a:t>
            </a:r>
            <a:endParaRPr lang="es-ES" sz="3000" cap="small" dirty="0">
              <a:solidFill>
                <a:srgbClr val="6B5D78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37" name="Título 1"/>
          <p:cNvSpPr txBox="1">
            <a:spLocks/>
          </p:cNvSpPr>
          <p:nvPr/>
        </p:nvSpPr>
        <p:spPr>
          <a:xfrm>
            <a:off x="1803351" y="4350230"/>
            <a:ext cx="4188603" cy="6073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ca-ES" sz="2400" b="1" dirty="0" smtClean="0">
                <a:solidFill>
                  <a:srgbClr val="212A32"/>
                </a:solidFill>
                <a:latin typeface="Raleway Medium" pitchFamily="2" charset="0"/>
                <a:ea typeface="Microsoft JhengHei UI Light" panose="020B0304030504040204" pitchFamily="34" charset="-120"/>
              </a:rPr>
              <a:t>Temporal Staff</a:t>
            </a:r>
            <a:endParaRPr lang="ca-ES" sz="2400" dirty="0">
              <a:solidFill>
                <a:srgbClr val="212A32"/>
              </a:solidFill>
              <a:latin typeface="Raleway Medium" pitchFamily="2" charset="0"/>
              <a:ea typeface="Microsoft JhengHei UI Light" panose="020B0304030504040204" pitchFamily="34" charset="-120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6304265" y="4526140"/>
            <a:ext cx="4188603" cy="4390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ca-ES" sz="2400" b="1" dirty="0" smtClean="0">
                <a:solidFill>
                  <a:srgbClr val="212A32"/>
                </a:solidFill>
                <a:latin typeface="Raleway Medium" pitchFamily="2" charset="0"/>
                <a:ea typeface="Microsoft JhengHei UI Light" panose="020B0304030504040204" pitchFamily="34" charset="-120"/>
              </a:rPr>
              <a:t>Permanent Staff</a:t>
            </a:r>
            <a:endParaRPr lang="ca-ES" sz="2400" cap="small" dirty="0">
              <a:solidFill>
                <a:srgbClr val="212A32"/>
              </a:solidFill>
              <a:latin typeface="Raleway Medium" pitchFamily="2" charset="0"/>
              <a:ea typeface="Microsoft JhengHei UI Light" panose="020B0304030504040204" pitchFamily="34" charset="-120"/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367493" y="232031"/>
            <a:ext cx="8894619" cy="7021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POPULATION THEORY</a:t>
            </a:r>
            <a:endParaRPr lang="ca-ES" sz="3600" cap="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9002459" y="6066931"/>
            <a:ext cx="29899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16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«Dones </a:t>
            </a:r>
            <a:r>
              <a:rPr lang="fr-FR" sz="1600" dirty="0">
                <a:solidFill>
                  <a:srgbClr val="212A32"/>
                </a:solidFill>
                <a:latin typeface="Montserrat" panose="00000500000000000000" pitchFamily="2" charset="0"/>
              </a:rPr>
              <a:t>i </a:t>
            </a:r>
            <a:r>
              <a:rPr lang="fr-FR" sz="16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Ciència» Report,</a:t>
            </a:r>
          </a:p>
          <a:p>
            <a:pPr algn="r"/>
            <a:r>
              <a:rPr lang="fr-FR" sz="16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Catalonia Goverment, 2018</a:t>
            </a:r>
            <a:endParaRPr lang="fr-FR" sz="1600" dirty="0">
              <a:solidFill>
                <a:srgbClr val="212A32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26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667"/>
    </mc:Choice>
    <mc:Fallback>
      <p:transition spd="slow" advTm="29667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9809243" y="5991030"/>
            <a:ext cx="2163618" cy="7202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s-ES" sz="1600" dirty="0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DEI </a:t>
            </a:r>
            <a:r>
              <a:rPr lang="es-ES" sz="1600" dirty="0" err="1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Commission</a:t>
            </a:r>
            <a:endParaRPr lang="es-ES" sz="1600" dirty="0" smtClean="0">
              <a:solidFill>
                <a:srgbClr val="212A32"/>
              </a:solidFill>
              <a:latin typeface="Montserrat" panose="00000500000000000000" pitchFamily="2" charset="0"/>
              <a:ea typeface="Microsoft JhengHei UI Light" panose="020B0304030504040204" pitchFamily="34" charset="-120"/>
            </a:endParaRPr>
          </a:p>
          <a:p>
            <a:pPr algn="r">
              <a:lnSpc>
                <a:spcPct val="120000"/>
              </a:lnSpc>
            </a:pPr>
            <a:r>
              <a:rPr lang="es-ES" sz="1600" dirty="0" smtClean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CEAB-CSIC, </a:t>
            </a:r>
            <a:r>
              <a:rPr lang="es-ES" sz="1600" dirty="0">
                <a:solidFill>
                  <a:srgbClr val="212A32"/>
                </a:solidFill>
                <a:latin typeface="Montserrat" panose="00000500000000000000" pitchFamily="2" charset="0"/>
                <a:ea typeface="Microsoft JhengHei UI Light" panose="020B0304030504040204" pitchFamily="34" charset="-120"/>
              </a:rPr>
              <a:t>2020</a:t>
            </a:r>
            <a:endParaRPr lang="es-ES" sz="1600" cap="small" dirty="0">
              <a:solidFill>
                <a:srgbClr val="212A32"/>
              </a:solidFill>
              <a:latin typeface="Montserrat" panose="00000500000000000000" pitchFamily="2" charset="0"/>
              <a:ea typeface="Microsoft JhengHei UI Light" panose="020B0304030504040204" pitchFamily="34" charset="-120"/>
            </a:endParaRPr>
          </a:p>
        </p:txBody>
      </p:sp>
      <p:sp>
        <p:nvSpPr>
          <p:cNvPr id="13" name="Terminador 12"/>
          <p:cNvSpPr/>
          <p:nvPr/>
        </p:nvSpPr>
        <p:spPr>
          <a:xfrm>
            <a:off x="6918201" y="2280985"/>
            <a:ext cx="4467503" cy="1429972"/>
          </a:xfrm>
          <a:prstGeom prst="flowChartTerminator">
            <a:avLst/>
          </a:prstGeom>
          <a:solidFill>
            <a:srgbClr val="212A32"/>
          </a:solidFill>
          <a:ln>
            <a:solidFill>
              <a:srgbClr val="212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157" tIns="13579" rIns="27157" bIns="1357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a-ES" sz="200"/>
          </a:p>
        </p:txBody>
      </p:sp>
      <p:sp>
        <p:nvSpPr>
          <p:cNvPr id="16" name="Terminador 15"/>
          <p:cNvSpPr/>
          <p:nvPr/>
        </p:nvSpPr>
        <p:spPr>
          <a:xfrm>
            <a:off x="730071" y="2280985"/>
            <a:ext cx="3821112" cy="1427740"/>
          </a:xfrm>
          <a:prstGeom prst="flowChartTerminator">
            <a:avLst/>
          </a:prstGeom>
          <a:solidFill>
            <a:srgbClr val="6B5D78"/>
          </a:solidFill>
          <a:ln>
            <a:solidFill>
              <a:srgbClr val="6B5D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157" tIns="13579" rIns="27157" bIns="1357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a-ES" sz="200"/>
          </a:p>
        </p:txBody>
      </p:sp>
      <p:sp>
        <p:nvSpPr>
          <p:cNvPr id="24" name="Terminador 23"/>
          <p:cNvSpPr/>
          <p:nvPr/>
        </p:nvSpPr>
        <p:spPr>
          <a:xfrm>
            <a:off x="1654862" y="3804157"/>
            <a:ext cx="2564407" cy="1203787"/>
          </a:xfrm>
          <a:prstGeom prst="flowChartTerminator">
            <a:avLst/>
          </a:prstGeom>
          <a:solidFill>
            <a:srgbClr val="6B5D78"/>
          </a:solidFill>
          <a:ln>
            <a:solidFill>
              <a:srgbClr val="6B5D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157" tIns="13579" rIns="27157" bIns="1357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ca-ES" sz="2400" dirty="0">
                <a:latin typeface="Montserrat" panose="00000500000000000000" pitchFamily="2" charset="0"/>
              </a:rPr>
              <a:t>    </a:t>
            </a:r>
            <a:endParaRPr lang="ca-ES" sz="1600" dirty="0">
              <a:latin typeface="Montserrat" panose="00000500000000000000" pitchFamily="2" charset="0"/>
            </a:endParaRPr>
          </a:p>
        </p:txBody>
      </p:sp>
      <p:sp>
        <p:nvSpPr>
          <p:cNvPr id="25" name="Terminador 24"/>
          <p:cNvSpPr/>
          <p:nvPr/>
        </p:nvSpPr>
        <p:spPr>
          <a:xfrm>
            <a:off x="7809283" y="3798948"/>
            <a:ext cx="2676388" cy="1160461"/>
          </a:xfrm>
          <a:prstGeom prst="flowChartTerminator">
            <a:avLst/>
          </a:prstGeom>
          <a:solidFill>
            <a:srgbClr val="212A32"/>
          </a:solidFill>
          <a:ln>
            <a:solidFill>
              <a:srgbClr val="212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157" tIns="13579" rIns="27157" bIns="1357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a-ES" sz="1600" dirty="0">
              <a:latin typeface="Montserrat" panose="00000500000000000000" pitchFamily="2" charset="0"/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3889168" y="1669236"/>
            <a:ext cx="4388987" cy="39549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157" tIns="13579" rIns="27157" bIns="1357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a-ES" sz="200"/>
          </a:p>
        </p:txBody>
      </p:sp>
      <p:sp>
        <p:nvSpPr>
          <p:cNvPr id="28" name="CuadroTexto 27"/>
          <p:cNvSpPr txBox="1"/>
          <p:nvPr/>
        </p:nvSpPr>
        <p:spPr>
          <a:xfrm>
            <a:off x="953354" y="1664738"/>
            <a:ext cx="3039037" cy="613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454"/>
              </a:lnSpc>
            </a:pPr>
            <a:r>
              <a:rPr lang="ca-ES" sz="2800" b="1" dirty="0" smtClean="0">
                <a:solidFill>
                  <a:srgbClr val="6B5D78"/>
                </a:solidFill>
                <a:latin typeface="Montserrat" panose="00000500000000000000" pitchFamily="2" charset="0"/>
              </a:rPr>
              <a:t>WOMEN</a:t>
            </a:r>
            <a:endParaRPr lang="ca-ES" sz="2800" dirty="0">
              <a:solidFill>
                <a:srgbClr val="6B5D78"/>
              </a:solidFill>
              <a:latin typeface="Montserrat" panose="00000500000000000000" pitchFamily="2" charset="0"/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3889168" y="3945085"/>
            <a:ext cx="4388987" cy="9048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ca-ES" sz="2400" kern="2200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WHO DOES THE DOMESTIC TASKS?</a:t>
            </a:r>
            <a:endParaRPr lang="ca-ES" sz="2400" kern="2200" dirty="0">
              <a:solidFill>
                <a:srgbClr val="212A32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510745" y="2522137"/>
            <a:ext cx="3159097" cy="910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069"/>
              </a:spcAft>
            </a:pPr>
            <a:r>
              <a:rPr lang="ca-ES" sz="2200" dirty="0" smtClean="0">
                <a:solidFill>
                  <a:schemeClr val="bg1"/>
                </a:solidFill>
                <a:latin typeface="Raleway Medium" pitchFamily="2" charset="0"/>
              </a:rPr>
              <a:t>PEOPLE IN CHARGE</a:t>
            </a:r>
          </a:p>
          <a:p>
            <a:pPr algn="r">
              <a:spcAft>
                <a:spcPts val="1069"/>
              </a:spcAft>
            </a:pPr>
            <a:r>
              <a:rPr lang="ca-ES" sz="2200" dirty="0" smtClean="0">
                <a:solidFill>
                  <a:schemeClr val="bg1"/>
                </a:solidFill>
                <a:latin typeface="Raleway Medium" pitchFamily="2" charset="0"/>
              </a:rPr>
              <a:t>DOMESTIC TASKS</a:t>
            </a:r>
            <a:endParaRPr lang="ca-ES" sz="2200" dirty="0">
              <a:solidFill>
                <a:schemeClr val="bg1"/>
              </a:solidFill>
              <a:latin typeface="Raleway Medium" pitchFamily="2" charset="0"/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1933539" y="4162127"/>
            <a:ext cx="1699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535"/>
              </a:spcAft>
            </a:pPr>
            <a:r>
              <a:rPr lang="ca-ES" sz="2400" dirty="0">
                <a:solidFill>
                  <a:schemeClr val="bg1"/>
                </a:solidFill>
                <a:latin typeface="Raleway Medium" pitchFamily="2" charset="0"/>
              </a:rPr>
              <a:t>48</a:t>
            </a:r>
            <a:r>
              <a:rPr lang="ca-ES" sz="1600" dirty="0">
                <a:solidFill>
                  <a:schemeClr val="bg1"/>
                </a:solidFill>
                <a:latin typeface="Raleway Medium" pitchFamily="2" charset="0"/>
              </a:rPr>
              <a:t>%</a:t>
            </a:r>
            <a:r>
              <a:rPr lang="ca-ES" sz="2400" dirty="0">
                <a:solidFill>
                  <a:schemeClr val="bg1"/>
                </a:solidFill>
                <a:latin typeface="Raleway Medium" pitchFamily="2" charset="0"/>
              </a:rPr>
              <a:t> </a:t>
            </a:r>
            <a:r>
              <a:rPr lang="ca-ES" sz="2400" dirty="0" smtClean="0">
                <a:solidFill>
                  <a:schemeClr val="bg1"/>
                </a:solidFill>
                <a:latin typeface="Raleway Medium" pitchFamily="2" charset="0"/>
              </a:rPr>
              <a:t>SHE</a:t>
            </a:r>
            <a:endParaRPr lang="ca-ES" sz="2400" dirty="0">
              <a:solidFill>
                <a:schemeClr val="bg1"/>
              </a:solidFill>
              <a:latin typeface="Raleway Medium" pitchFamily="2" charset="0"/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4712758" y="2629775"/>
            <a:ext cx="2717180" cy="5007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ca-ES" sz="2400" kern="2200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OBSTACLES</a:t>
            </a:r>
            <a:endParaRPr lang="ca-ES" sz="2400" kern="2200" dirty="0">
              <a:solidFill>
                <a:srgbClr val="212A32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8472943" y="2500926"/>
            <a:ext cx="2912761" cy="910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69"/>
              </a:spcAft>
            </a:pPr>
            <a:r>
              <a:rPr lang="ca-ES" sz="2200" dirty="0" smtClean="0">
                <a:solidFill>
                  <a:schemeClr val="bg1"/>
                </a:solidFill>
                <a:latin typeface="Raleway Medium" pitchFamily="2" charset="0"/>
              </a:rPr>
              <a:t>MOOD</a:t>
            </a:r>
            <a:endParaRPr lang="ca-ES" sz="2200" dirty="0">
              <a:solidFill>
                <a:schemeClr val="bg1"/>
              </a:solidFill>
              <a:latin typeface="Raleway Medium" pitchFamily="2" charset="0"/>
            </a:endParaRPr>
          </a:p>
          <a:p>
            <a:pPr>
              <a:spcAft>
                <a:spcPts val="1069"/>
              </a:spcAft>
            </a:pPr>
            <a:r>
              <a:rPr lang="ca-ES" sz="2200" dirty="0" smtClean="0">
                <a:solidFill>
                  <a:schemeClr val="bg1"/>
                </a:solidFill>
                <a:latin typeface="Raleway Medium" pitchFamily="2" charset="0"/>
              </a:rPr>
              <a:t>WORKING SPACE</a:t>
            </a:r>
            <a:endParaRPr lang="ca-ES" sz="2200" dirty="0">
              <a:solidFill>
                <a:schemeClr val="bg1"/>
              </a:solidFill>
              <a:latin typeface="Raleway Medium" pitchFamily="2" charset="0"/>
            </a:endParaRPr>
          </a:p>
        </p:txBody>
      </p:sp>
      <p:sp>
        <p:nvSpPr>
          <p:cNvPr id="38" name="Rectángulo 37"/>
          <p:cNvSpPr/>
          <p:nvPr/>
        </p:nvSpPr>
        <p:spPr>
          <a:xfrm>
            <a:off x="8443195" y="4123256"/>
            <a:ext cx="1877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400" dirty="0">
                <a:solidFill>
                  <a:schemeClr val="bg1"/>
                </a:solidFill>
                <a:latin typeface="Raleway Medium" pitchFamily="2" charset="0"/>
              </a:rPr>
              <a:t> </a:t>
            </a:r>
            <a:r>
              <a:rPr lang="ca-ES" sz="2400" dirty="0" smtClean="0">
                <a:solidFill>
                  <a:schemeClr val="bg1"/>
                </a:solidFill>
                <a:latin typeface="Raleway Medium" pitchFamily="2" charset="0"/>
              </a:rPr>
              <a:t>EQUAL </a:t>
            </a:r>
            <a:r>
              <a:rPr lang="ca-ES" sz="2400" dirty="0">
                <a:solidFill>
                  <a:schemeClr val="bg1"/>
                </a:solidFill>
                <a:latin typeface="Raleway Medium" pitchFamily="2" charset="0"/>
              </a:rPr>
              <a:t>78</a:t>
            </a:r>
            <a:r>
              <a:rPr lang="ca-ES" sz="1600" dirty="0">
                <a:solidFill>
                  <a:schemeClr val="bg1"/>
                </a:solidFill>
                <a:latin typeface="Raleway Medium" pitchFamily="2" charset="0"/>
              </a:rPr>
              <a:t>%</a:t>
            </a:r>
            <a:endParaRPr lang="ca-ES" sz="2000" dirty="0">
              <a:solidFill>
                <a:schemeClr val="bg1"/>
              </a:solidFill>
              <a:latin typeface="Raleway Medium" pitchFamily="2" charset="0"/>
            </a:endParaRPr>
          </a:p>
        </p:txBody>
      </p:sp>
      <p:sp>
        <p:nvSpPr>
          <p:cNvPr id="39" name="CuadroTexto 38"/>
          <p:cNvSpPr txBox="1"/>
          <p:nvPr/>
        </p:nvSpPr>
        <p:spPr>
          <a:xfrm>
            <a:off x="8165525" y="1616203"/>
            <a:ext cx="1763798" cy="613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54"/>
              </a:lnSpc>
            </a:pPr>
            <a:r>
              <a:rPr lang="ca-ES" sz="2800" b="1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MEN</a:t>
            </a:r>
            <a:endParaRPr lang="ca-ES" sz="2800" dirty="0">
              <a:solidFill>
                <a:srgbClr val="212A32"/>
              </a:solidFill>
              <a:latin typeface="Montserrat" panose="00000500000000000000" pitchFamily="2" charset="0"/>
            </a:endParaRPr>
          </a:p>
        </p:txBody>
      </p:sp>
      <p:sp>
        <p:nvSpPr>
          <p:cNvPr id="19" name="Título 1"/>
          <p:cNvSpPr txBox="1">
            <a:spLocks/>
          </p:cNvSpPr>
          <p:nvPr/>
        </p:nvSpPr>
        <p:spPr>
          <a:xfrm>
            <a:off x="367493" y="232031"/>
            <a:ext cx="8894619" cy="7021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COVID &amp; TELEWORKING</a:t>
            </a:r>
            <a:endParaRPr lang="ca-ES" sz="3600" cap="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051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232"/>
    </mc:Choice>
    <mc:Fallback>
      <p:transition spd="slow" advTm="88232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4649492"/>
          </a:xfrm>
          <a:prstGeom prst="rect">
            <a:avLst/>
          </a:prstGeom>
          <a:solidFill>
            <a:srgbClr val="6B5D78"/>
          </a:solidFill>
          <a:ln>
            <a:solidFill>
              <a:srgbClr val="6B5D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438930" y="246494"/>
            <a:ext cx="11262290" cy="17527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ca-ES" sz="6100" b="1" cap="all" dirty="0" err="1" smtClean="0">
                <a:solidFill>
                  <a:schemeClr val="bg1"/>
                </a:solidFill>
                <a:latin typeface="Montserrat SemiBold" panose="00000700000000000000" pitchFamily="2" charset="0"/>
              </a:rPr>
              <a:t>Removing</a:t>
            </a:r>
            <a:r>
              <a:rPr lang="ca-ES" sz="6100" b="1" cap="all" dirty="0" smtClean="0">
                <a:solidFill>
                  <a:schemeClr val="bg1"/>
                </a:solidFill>
                <a:latin typeface="Montserrat SemiBold" panose="00000700000000000000" pitchFamily="2" charset="0"/>
              </a:rPr>
              <a:t> </a:t>
            </a:r>
            <a:r>
              <a:rPr lang="ca-ES" sz="6100" b="1" cap="all" dirty="0" err="1" smtClean="0">
                <a:solidFill>
                  <a:schemeClr val="bg1"/>
                </a:solidFill>
                <a:latin typeface="Montserrat SemiBold" panose="00000700000000000000" pitchFamily="2" charset="0"/>
              </a:rPr>
              <a:t>the</a:t>
            </a:r>
            <a:r>
              <a:rPr lang="ca-ES" sz="6100" b="1" cap="all" dirty="0" smtClean="0">
                <a:solidFill>
                  <a:schemeClr val="bg1"/>
                </a:solidFill>
                <a:latin typeface="Montserrat SemiBold" panose="00000700000000000000" pitchFamily="2" charset="0"/>
              </a:rPr>
              <a:t> obstacles</a:t>
            </a:r>
            <a:endParaRPr lang="ca-ES" sz="6100" b="1" cap="all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77" b="92652" l="2077" r="9824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86861" y="2245776"/>
            <a:ext cx="4818278" cy="481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374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46"/>
    </mc:Choice>
    <mc:Fallback>
      <p:transition spd="slow" advTm="22846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n 32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6B5D78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6713357">
            <a:off x="3459582" y="3030683"/>
            <a:ext cx="1319817" cy="1319817"/>
          </a:xfrm>
          <a:prstGeom prst="rect">
            <a:avLst/>
          </a:prstGeom>
        </p:spPr>
      </p:pic>
      <p:sp>
        <p:nvSpPr>
          <p:cNvPr id="15" name="Elipse 14"/>
          <p:cNvSpPr/>
          <p:nvPr/>
        </p:nvSpPr>
        <p:spPr>
          <a:xfrm>
            <a:off x="4204530" y="2099868"/>
            <a:ext cx="3600000" cy="3600000"/>
          </a:xfrm>
          <a:prstGeom prst="ellipse">
            <a:avLst/>
          </a:prstGeom>
          <a:solidFill>
            <a:srgbClr val="6B5D78"/>
          </a:solidFill>
          <a:ln>
            <a:solidFill>
              <a:srgbClr val="6B5D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2800"/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4395024" y="3594070"/>
            <a:ext cx="3228175" cy="10123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cap="small" dirty="0" smtClean="0">
                <a:solidFill>
                  <a:schemeClr val="bg1"/>
                </a:solidFill>
                <a:latin typeface="Montserrat" panose="00000500000000000000" pitchFamily="2" charset="0"/>
              </a:rPr>
              <a:t>WHAT CAN</a:t>
            </a:r>
            <a:r>
              <a:rPr lang="es-ES" sz="2800" b="1" cap="small" dirty="0" smtClean="0">
                <a:solidFill>
                  <a:schemeClr val="bg1"/>
                </a:solidFill>
                <a:latin typeface="Montserrat" panose="00000500000000000000" pitchFamily="2" charset="0"/>
              </a:rPr>
              <a:t/>
            </a:r>
            <a:br>
              <a:rPr lang="es-ES" sz="2800" b="1" cap="small" dirty="0" smtClean="0">
                <a:solidFill>
                  <a:schemeClr val="bg1"/>
                </a:solidFill>
                <a:latin typeface="Montserrat" panose="00000500000000000000" pitchFamily="2" charset="0"/>
              </a:rPr>
            </a:br>
            <a:r>
              <a:rPr lang="es-ES" sz="4800" b="1" cap="small" dirty="0" smtClean="0">
                <a:solidFill>
                  <a:schemeClr val="bg1"/>
                </a:solidFill>
                <a:latin typeface="Montserrat" panose="00000500000000000000" pitchFamily="2" charset="0"/>
              </a:rPr>
              <a:t>WE DO?</a:t>
            </a:r>
            <a:endParaRPr lang="es-ES" sz="1600" b="1" cap="small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23" name="Google Shape;424;p32"/>
          <p:cNvSpPr txBox="1">
            <a:spLocks/>
          </p:cNvSpPr>
          <p:nvPr/>
        </p:nvSpPr>
        <p:spPr>
          <a:xfrm>
            <a:off x="442031" y="1881809"/>
            <a:ext cx="3820407" cy="1505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303B"/>
              </a:buClr>
              <a:buSzPts val="3000"/>
              <a:buFont typeface="Source Sans Pro"/>
              <a:buNone/>
              <a:defRPr sz="18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342900" marR="0" lvl="1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5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685800" marR="0" lvl="2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35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028700" marR="0" lvl="3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371600" marR="0" lvl="4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714500" marR="0" lvl="5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057400" marR="0" lvl="6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400300" marR="0" lvl="7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743200" marR="0" lvl="8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algn="r">
              <a:lnSpc>
                <a:spcPct val="100000"/>
              </a:lnSpc>
              <a:spcAft>
                <a:spcPts val="1200"/>
              </a:spcAft>
            </a:pPr>
            <a:r>
              <a:rPr lang="en-US" sz="2000" b="1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  <a:t>Increasing women’s visibility</a:t>
            </a:r>
            <a:br>
              <a:rPr lang="en-US" sz="2000" b="1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</a:br>
            <a:r>
              <a:rPr lang="en-US" sz="2000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  <a:t>books &amp; newspapers</a:t>
            </a:r>
            <a:br>
              <a:rPr lang="en-US" sz="2000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</a:br>
            <a:r>
              <a:rPr lang="en-US" sz="2000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  <a:t>papers, awards</a:t>
            </a:r>
            <a:r>
              <a:rPr lang="en-US" sz="2000" dirty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  <a:t/>
            </a:r>
            <a:br>
              <a:rPr lang="en-US" sz="2000" dirty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</a:br>
            <a:r>
              <a:rPr lang="en-US" sz="2000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  <a:t>departments, conferences</a:t>
            </a:r>
            <a:endParaRPr lang="en-US" sz="1600" dirty="0">
              <a:solidFill>
                <a:srgbClr val="212A32"/>
              </a:solidFill>
              <a:latin typeface="Raleway" pitchFamily="2" charset="0"/>
              <a:ea typeface="Microsoft YaHei UI" panose="020B0503020204020204" pitchFamily="34" charset="-122"/>
            </a:endParaRPr>
          </a:p>
        </p:txBody>
      </p:sp>
      <p:sp>
        <p:nvSpPr>
          <p:cNvPr id="31" name="Título 1"/>
          <p:cNvSpPr txBox="1">
            <a:spLocks/>
          </p:cNvSpPr>
          <p:nvPr/>
        </p:nvSpPr>
        <p:spPr>
          <a:xfrm>
            <a:off x="367493" y="232031"/>
            <a:ext cx="8894619" cy="7021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RECOMMENDATIONS</a:t>
            </a:r>
            <a:endParaRPr lang="ca-ES" sz="3600" cap="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482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91"/>
    </mc:Choice>
    <mc:Fallback>
      <p:transition spd="slow" advTm="21391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381693" y="2241616"/>
            <a:ext cx="7585010" cy="3829052"/>
          </a:xfrm>
          <a:prstGeom prst="rect">
            <a:avLst/>
          </a:prstGeom>
          <a:noFill/>
          <a:ln>
            <a:solidFill>
              <a:srgbClr val="84A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6413616" y="2852345"/>
            <a:ext cx="2707276" cy="9637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cap="all" dirty="0" smtClean="0">
                <a:solidFill>
                  <a:srgbClr val="6B5D78"/>
                </a:solidFill>
                <a:latin typeface="Montserrat" panose="00000500000000000000" pitchFamily="2" charset="0"/>
              </a:rPr>
              <a:t>Female</a:t>
            </a:r>
          </a:p>
          <a:p>
            <a:pPr algn="l"/>
            <a:r>
              <a:rPr lang="en-US" sz="2800" b="1" cap="all" dirty="0" smtClean="0">
                <a:solidFill>
                  <a:srgbClr val="6B5D78"/>
                </a:solidFill>
                <a:latin typeface="Montserrat" panose="00000500000000000000" pitchFamily="2" charset="0"/>
              </a:rPr>
              <a:t>convener</a:t>
            </a:r>
            <a:endParaRPr lang="en-US" sz="1400" b="1" cap="all" dirty="0" smtClean="0">
              <a:solidFill>
                <a:srgbClr val="6B5D78"/>
              </a:solidFill>
              <a:latin typeface="Montserrat" panose="00000500000000000000" pitchFamily="2" charset="0"/>
            </a:endParaRPr>
          </a:p>
        </p:txBody>
      </p:sp>
      <p:sp>
        <p:nvSpPr>
          <p:cNvPr id="19" name="Título 1"/>
          <p:cNvSpPr txBox="1">
            <a:spLocks/>
          </p:cNvSpPr>
          <p:nvPr/>
        </p:nvSpPr>
        <p:spPr>
          <a:xfrm>
            <a:off x="3135462" y="2864702"/>
            <a:ext cx="2707276" cy="9637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b="1" cap="all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male</a:t>
            </a:r>
          </a:p>
          <a:p>
            <a:pPr algn="r"/>
            <a:r>
              <a:rPr lang="en-US" sz="2800" b="1" cap="all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convener</a:t>
            </a:r>
            <a:endParaRPr lang="en-US" sz="1400" b="1" cap="all" dirty="0" smtClean="0">
              <a:solidFill>
                <a:srgbClr val="212A32"/>
              </a:solidFill>
              <a:latin typeface="Montserrat" panose="00000500000000000000" pitchFamily="2" charset="0"/>
            </a:endParaRPr>
          </a:p>
        </p:txBody>
      </p:sp>
      <p:sp>
        <p:nvSpPr>
          <p:cNvPr id="20" name="Título 1"/>
          <p:cNvSpPr txBox="1">
            <a:spLocks/>
          </p:cNvSpPr>
          <p:nvPr/>
        </p:nvSpPr>
        <p:spPr>
          <a:xfrm>
            <a:off x="2126157" y="4120267"/>
            <a:ext cx="3086907" cy="16585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cap="small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KEYNOTE</a:t>
            </a:r>
            <a:br>
              <a:rPr lang="en-US" sz="2400" cap="small" dirty="0" smtClean="0">
                <a:solidFill>
                  <a:srgbClr val="212A32"/>
                </a:solidFill>
                <a:latin typeface="Montserrat" panose="00000500000000000000" pitchFamily="2" charset="0"/>
              </a:rPr>
            </a:br>
            <a:r>
              <a:rPr lang="en-US" sz="2400" cap="small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SPEAKER</a:t>
            </a:r>
            <a:br>
              <a:rPr lang="en-US" sz="2400" cap="small" dirty="0" smtClean="0">
                <a:solidFill>
                  <a:srgbClr val="212A32"/>
                </a:solidFill>
                <a:latin typeface="Montserrat" panose="00000500000000000000" pitchFamily="2" charset="0"/>
              </a:rPr>
            </a:br>
            <a:endParaRPr lang="en-US" sz="500" cap="small" dirty="0" smtClean="0">
              <a:solidFill>
                <a:srgbClr val="212A32"/>
              </a:solidFill>
              <a:latin typeface="Montserrat" panose="00000500000000000000" pitchFamily="2" charset="0"/>
            </a:endParaRPr>
          </a:p>
          <a:p>
            <a:pPr algn="r"/>
            <a:r>
              <a:rPr lang="en-US" sz="3600" cap="small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88</a:t>
            </a:r>
            <a:r>
              <a:rPr lang="en-US" sz="2800" cap="small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% MALE</a:t>
            </a:r>
            <a:endParaRPr lang="en-US" sz="1800" dirty="0" smtClean="0">
              <a:solidFill>
                <a:srgbClr val="212A32"/>
              </a:solidFill>
              <a:latin typeface="Montserrat" panose="00000500000000000000" pitchFamily="2" charset="0"/>
              <a:ea typeface="Microsoft JhengHei UI Light" panose="020B0304030504040204" pitchFamily="34" charset="-120"/>
            </a:endParaRPr>
          </a:p>
        </p:txBody>
      </p:sp>
      <p:sp>
        <p:nvSpPr>
          <p:cNvPr id="21" name="Título 1"/>
          <p:cNvSpPr txBox="1">
            <a:spLocks/>
          </p:cNvSpPr>
          <p:nvPr/>
        </p:nvSpPr>
        <p:spPr>
          <a:xfrm>
            <a:off x="6968856" y="4114089"/>
            <a:ext cx="2773632" cy="16585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cap="small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KEYNOTE</a:t>
            </a:r>
            <a:br>
              <a:rPr lang="en-US" sz="2400" cap="small" dirty="0" smtClean="0">
                <a:solidFill>
                  <a:srgbClr val="212A32"/>
                </a:solidFill>
                <a:latin typeface="Montserrat" panose="00000500000000000000" pitchFamily="2" charset="0"/>
              </a:rPr>
            </a:br>
            <a:r>
              <a:rPr lang="en-US" sz="2400" cap="small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SPEAKER</a:t>
            </a:r>
          </a:p>
          <a:p>
            <a:pPr algn="l"/>
            <a:endParaRPr lang="en-US" sz="500" b="1" cap="small" dirty="0" smtClean="0">
              <a:solidFill>
                <a:srgbClr val="212A32"/>
              </a:solidFill>
              <a:latin typeface="Montserrat" panose="00000500000000000000" pitchFamily="2" charset="0"/>
            </a:endParaRPr>
          </a:p>
          <a:p>
            <a:pPr algn="l"/>
            <a:r>
              <a:rPr lang="en-US" sz="3600" cap="small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66</a:t>
            </a:r>
            <a:r>
              <a:rPr lang="en-US" sz="2800" cap="small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% FEMALE</a:t>
            </a:r>
            <a:endParaRPr lang="en-US" sz="1600" dirty="0" smtClean="0">
              <a:solidFill>
                <a:srgbClr val="212A32"/>
              </a:solidFill>
              <a:latin typeface="Montserrat" panose="00000500000000000000" pitchFamily="2" charset="0"/>
              <a:ea typeface="Microsoft JhengHei UI Light" panose="020B0304030504040204" pitchFamily="34" charset="-120"/>
            </a:endParaRPr>
          </a:p>
        </p:txBody>
      </p:sp>
      <p:cxnSp>
        <p:nvCxnSpPr>
          <p:cNvPr id="3" name="Conector recto 2"/>
          <p:cNvCxnSpPr/>
          <p:nvPr/>
        </p:nvCxnSpPr>
        <p:spPr>
          <a:xfrm flipH="1">
            <a:off x="6149306" y="2569696"/>
            <a:ext cx="0" cy="3240000"/>
          </a:xfrm>
          <a:prstGeom prst="line">
            <a:avLst/>
          </a:prstGeom>
          <a:ln w="12700">
            <a:solidFill>
              <a:srgbClr val="84ACB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n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69056" flipH="1" flipV="1">
            <a:off x="4914332" y="3868873"/>
            <a:ext cx="1230285" cy="728910"/>
          </a:xfrm>
          <a:prstGeom prst="rect">
            <a:avLst/>
          </a:prstGeom>
        </p:spPr>
      </p:pic>
      <p:sp>
        <p:nvSpPr>
          <p:cNvPr id="24" name="Google Shape;424;p32"/>
          <p:cNvSpPr txBox="1">
            <a:spLocks/>
          </p:cNvSpPr>
          <p:nvPr/>
        </p:nvSpPr>
        <p:spPr>
          <a:xfrm>
            <a:off x="4302496" y="1280875"/>
            <a:ext cx="3730398" cy="88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303B"/>
              </a:buClr>
              <a:buSzPts val="3000"/>
              <a:buFont typeface="Source Sans Pro"/>
              <a:buNone/>
              <a:defRPr sz="18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342900" marR="0" lvl="1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5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685800" marR="0" lvl="2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35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028700" marR="0" lvl="3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371600" marR="0" lvl="4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714500" marR="0" lvl="5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057400" marR="0" lvl="6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400300" marR="0" lvl="7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743200" marR="0" lvl="8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>
              <a:lnSpc>
                <a:spcPct val="100000"/>
              </a:lnSpc>
            </a:pPr>
            <a:endParaRPr lang="en-US" sz="1000" dirty="0" smtClean="0">
              <a:solidFill>
                <a:srgbClr val="212A32"/>
              </a:solidFill>
              <a:latin typeface="Montserrat SemiBold" panose="00000700000000000000" pitchFamily="2" charset="0"/>
              <a:ea typeface="Microsoft YaHei UI" panose="020B0503020204020204" pitchFamily="34" charset="-122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solidFill>
                  <a:srgbClr val="212A32"/>
                </a:solidFill>
                <a:latin typeface="Montserrat SemiBold" panose="00000700000000000000" pitchFamily="2" charset="0"/>
                <a:ea typeface="Microsoft YaHei UI" panose="020B0503020204020204" pitchFamily="34" charset="-122"/>
              </a:rPr>
              <a:t>man </a:t>
            </a:r>
            <a:r>
              <a:rPr lang="en-US" sz="2400" dirty="0" smtClean="0">
                <a:solidFill>
                  <a:srgbClr val="212A32"/>
                </a:solidFill>
                <a:latin typeface="Montserrat SemiBold" panose="00000700000000000000" pitchFamily="2" charset="0"/>
                <a:ea typeface="Microsoft YaHei UI" panose="020B0503020204020204" pitchFamily="34" charset="-122"/>
              </a:rPr>
              <a:t>&amp; man,</a:t>
            </a:r>
          </a:p>
          <a:p>
            <a:pPr>
              <a:lnSpc>
                <a:spcPct val="100000"/>
              </a:lnSpc>
            </a:pPr>
            <a:r>
              <a:rPr lang="en-US" sz="2400" dirty="0" smtClean="0">
                <a:solidFill>
                  <a:srgbClr val="212A32"/>
                </a:solidFill>
                <a:latin typeface="Montserrat SemiBold" panose="00000700000000000000" pitchFamily="2" charset="0"/>
                <a:ea typeface="Microsoft YaHei UI" panose="020B0503020204020204" pitchFamily="34" charset="-122"/>
              </a:rPr>
              <a:t>woman &amp; woman</a:t>
            </a:r>
            <a:r>
              <a:rPr lang="en-US" sz="2400" dirty="0" smtClean="0">
                <a:solidFill>
                  <a:schemeClr val="bg1"/>
                </a:solidFill>
                <a:latin typeface="Montserrat SemiBold" panose="00000700000000000000" pitchFamily="2" charset="0"/>
                <a:ea typeface="Microsoft YaHei UI" panose="020B0503020204020204" pitchFamily="34" charset="-122"/>
              </a:rPr>
              <a:t>)</a:t>
            </a: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30944" flipV="1">
            <a:off x="6090753" y="3875850"/>
            <a:ext cx="1230285" cy="765339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2692840" y="2939920"/>
            <a:ext cx="753762" cy="729049"/>
          </a:xfrm>
          <a:prstGeom prst="ellipse">
            <a:avLst/>
          </a:prstGeom>
          <a:solidFill>
            <a:srgbClr val="212A32"/>
          </a:solidFill>
          <a:ln>
            <a:solidFill>
              <a:srgbClr val="212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ítulo 1"/>
          <p:cNvSpPr txBox="1">
            <a:spLocks/>
          </p:cNvSpPr>
          <p:nvPr/>
        </p:nvSpPr>
        <p:spPr>
          <a:xfrm>
            <a:off x="2589697" y="3099967"/>
            <a:ext cx="856905" cy="408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cap="small" dirty="0" smtClean="0">
                <a:solidFill>
                  <a:schemeClr val="bg1"/>
                </a:solidFill>
                <a:latin typeface="Montserrat" panose="00000500000000000000" pitchFamily="2" charset="0"/>
              </a:rPr>
              <a:t>48</a:t>
            </a:r>
            <a:r>
              <a:rPr lang="en-US" sz="1800" cap="small" dirty="0" smtClean="0">
                <a:solidFill>
                  <a:schemeClr val="bg1"/>
                </a:solidFill>
                <a:latin typeface="Montserrat" panose="00000500000000000000" pitchFamily="2" charset="0"/>
              </a:rPr>
              <a:t>%</a:t>
            </a:r>
            <a:endParaRPr lang="en-US" sz="1800" dirty="0" smtClean="0">
              <a:solidFill>
                <a:schemeClr val="bg1"/>
              </a:solidFill>
              <a:latin typeface="Montserrat" panose="00000500000000000000" pitchFamily="2" charset="0"/>
              <a:ea typeface="Microsoft JhengHei UI Light" panose="020B0304030504040204" pitchFamily="34" charset="-120"/>
            </a:endParaRPr>
          </a:p>
        </p:txBody>
      </p:sp>
      <p:sp>
        <p:nvSpPr>
          <p:cNvPr id="30" name="Elipse 29"/>
          <p:cNvSpPr/>
          <p:nvPr/>
        </p:nvSpPr>
        <p:spPr>
          <a:xfrm>
            <a:off x="8907748" y="2939920"/>
            <a:ext cx="753762" cy="729049"/>
          </a:xfrm>
          <a:prstGeom prst="ellipse">
            <a:avLst/>
          </a:prstGeom>
          <a:solidFill>
            <a:srgbClr val="6B5D78"/>
          </a:solidFill>
          <a:ln>
            <a:solidFill>
              <a:srgbClr val="6B5D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ítulo 1"/>
          <p:cNvSpPr txBox="1">
            <a:spLocks/>
          </p:cNvSpPr>
          <p:nvPr/>
        </p:nvSpPr>
        <p:spPr>
          <a:xfrm>
            <a:off x="8804605" y="3099967"/>
            <a:ext cx="856905" cy="408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cap="small" dirty="0" smtClean="0">
                <a:solidFill>
                  <a:schemeClr val="bg1"/>
                </a:solidFill>
                <a:latin typeface="Montserrat" panose="00000500000000000000" pitchFamily="2" charset="0"/>
              </a:rPr>
              <a:t>15</a:t>
            </a:r>
            <a:r>
              <a:rPr lang="en-US" sz="1800" cap="small" dirty="0" smtClean="0">
                <a:solidFill>
                  <a:schemeClr val="bg1"/>
                </a:solidFill>
                <a:latin typeface="Montserrat" panose="00000500000000000000" pitchFamily="2" charset="0"/>
              </a:rPr>
              <a:t>%</a:t>
            </a:r>
            <a:endParaRPr lang="en-US" sz="1800" dirty="0" smtClean="0">
              <a:solidFill>
                <a:schemeClr val="bg1"/>
              </a:solidFill>
              <a:latin typeface="Montserrat" panose="00000500000000000000" pitchFamily="2" charset="0"/>
              <a:ea typeface="Microsoft JhengHei UI Light" panose="020B0304030504040204" pitchFamily="34" charset="-120"/>
            </a:endParaRPr>
          </a:p>
        </p:txBody>
      </p:sp>
      <p:sp>
        <p:nvSpPr>
          <p:cNvPr id="18" name="Título 1"/>
          <p:cNvSpPr txBox="1">
            <a:spLocks/>
          </p:cNvSpPr>
          <p:nvPr/>
        </p:nvSpPr>
        <p:spPr>
          <a:xfrm>
            <a:off x="367493" y="232031"/>
            <a:ext cx="8894619" cy="7021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ASSOCIATIVE GENDER SORTING</a:t>
            </a:r>
            <a:endParaRPr lang="ca-ES" sz="3600" cap="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8355672" y="6076323"/>
            <a:ext cx="36199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6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Anna Lupon et al.</a:t>
            </a:r>
          </a:p>
          <a:p>
            <a:pPr algn="r"/>
            <a:r>
              <a:rPr lang="fr-FR" sz="16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PlosOne 2021</a:t>
            </a:r>
            <a:endParaRPr lang="en-US" sz="1400" dirty="0">
              <a:solidFill>
                <a:srgbClr val="212A32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36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179"/>
    </mc:Choice>
    <mc:Fallback>
      <p:transition spd="slow" advTm="81179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208" y="2603008"/>
            <a:ext cx="6666874" cy="2209373"/>
          </a:xfrm>
          <a:prstGeom prst="rect">
            <a:avLst/>
          </a:prstGeom>
        </p:spPr>
      </p:pic>
      <p:sp>
        <p:nvSpPr>
          <p:cNvPr id="38" name="Título 1"/>
          <p:cNvSpPr txBox="1">
            <a:spLocks/>
          </p:cNvSpPr>
          <p:nvPr/>
        </p:nvSpPr>
        <p:spPr>
          <a:xfrm>
            <a:off x="4840021" y="5173792"/>
            <a:ext cx="2291298" cy="4455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Male</a:t>
            </a:r>
            <a:r>
              <a:rPr lang="es-E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s-ES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Questioner</a:t>
            </a:r>
            <a:endParaRPr lang="es-E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9" name="Título 1"/>
          <p:cNvSpPr txBox="1">
            <a:spLocks/>
          </p:cNvSpPr>
          <p:nvPr/>
        </p:nvSpPr>
        <p:spPr>
          <a:xfrm>
            <a:off x="1531933" y="5178331"/>
            <a:ext cx="2718216" cy="4410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Female</a:t>
            </a:r>
            <a:r>
              <a:rPr lang="es-E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s-ES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Questioner</a:t>
            </a:r>
            <a:endParaRPr lang="es-E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40" name="Rectángulo 39"/>
          <p:cNvSpPr/>
          <p:nvPr/>
        </p:nvSpPr>
        <p:spPr>
          <a:xfrm>
            <a:off x="4666258" y="5339083"/>
            <a:ext cx="347526" cy="194872"/>
          </a:xfrm>
          <a:prstGeom prst="rect">
            <a:avLst/>
          </a:prstGeom>
          <a:solidFill>
            <a:srgbClr val="212A32"/>
          </a:solidFill>
          <a:ln>
            <a:solidFill>
              <a:srgbClr val="212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1" name="Rectángulo 40"/>
          <p:cNvSpPr/>
          <p:nvPr/>
        </p:nvSpPr>
        <p:spPr>
          <a:xfrm>
            <a:off x="1484047" y="5339083"/>
            <a:ext cx="347526" cy="194872"/>
          </a:xfrm>
          <a:prstGeom prst="rect">
            <a:avLst/>
          </a:prstGeom>
          <a:solidFill>
            <a:srgbClr val="6B5D78"/>
          </a:solidFill>
          <a:ln>
            <a:solidFill>
              <a:srgbClr val="6B5D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cxnSp>
        <p:nvCxnSpPr>
          <p:cNvPr id="8" name="Conector recto 7"/>
          <p:cNvCxnSpPr/>
          <p:nvPr/>
        </p:nvCxnSpPr>
        <p:spPr>
          <a:xfrm>
            <a:off x="3104342" y="3080938"/>
            <a:ext cx="881286" cy="2225"/>
          </a:xfrm>
          <a:prstGeom prst="line">
            <a:avLst/>
          </a:prstGeom>
          <a:ln w="38100">
            <a:solidFill>
              <a:srgbClr val="212A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ítulo 1"/>
          <p:cNvSpPr txBox="1">
            <a:spLocks/>
          </p:cNvSpPr>
          <p:nvPr/>
        </p:nvSpPr>
        <p:spPr>
          <a:xfrm>
            <a:off x="3020632" y="2692417"/>
            <a:ext cx="1048705" cy="5910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cap="all" dirty="0" smtClean="0">
                <a:solidFill>
                  <a:srgbClr val="212A32"/>
                </a:solidFill>
                <a:latin typeface="Montserrat" panose="00000500000000000000" pitchFamily="2" charset="0"/>
                <a:ea typeface="Microsoft JhengHei Light" panose="020B0304030504040204" pitchFamily="34" charset="-120"/>
              </a:rPr>
              <a:t>***</a:t>
            </a:r>
            <a:endParaRPr lang="es-ES" sz="3200" b="1" cap="all" dirty="0">
              <a:solidFill>
                <a:srgbClr val="212A32"/>
              </a:solidFill>
              <a:latin typeface="Montserrat" panose="00000500000000000000" pitchFamily="2" charset="0"/>
              <a:ea typeface="Microsoft JhengHei Light" panose="020B0304030504040204" pitchFamily="34" charset="-120"/>
            </a:endParaRPr>
          </a:p>
        </p:txBody>
      </p:sp>
      <p:cxnSp>
        <p:nvCxnSpPr>
          <p:cNvPr id="43" name="Conector recto 42"/>
          <p:cNvCxnSpPr/>
          <p:nvPr/>
        </p:nvCxnSpPr>
        <p:spPr>
          <a:xfrm flipV="1">
            <a:off x="6103433" y="3283444"/>
            <a:ext cx="900000" cy="0"/>
          </a:xfrm>
          <a:prstGeom prst="line">
            <a:avLst/>
          </a:prstGeom>
          <a:ln w="38100">
            <a:solidFill>
              <a:srgbClr val="212A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ítulo 1"/>
          <p:cNvSpPr txBox="1">
            <a:spLocks/>
          </p:cNvSpPr>
          <p:nvPr/>
        </p:nvSpPr>
        <p:spPr>
          <a:xfrm>
            <a:off x="6029080" y="2851355"/>
            <a:ext cx="1048705" cy="5910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cap="all" dirty="0" smtClean="0">
                <a:solidFill>
                  <a:srgbClr val="212A32"/>
                </a:solidFill>
                <a:latin typeface="Montserrat" panose="00000500000000000000" pitchFamily="2" charset="0"/>
                <a:ea typeface="Microsoft JhengHei Light" panose="020B0304030504040204" pitchFamily="34" charset="-120"/>
              </a:rPr>
              <a:t>***</a:t>
            </a:r>
            <a:endParaRPr lang="es-ES" sz="3200" b="1" cap="all" dirty="0">
              <a:solidFill>
                <a:srgbClr val="212A32"/>
              </a:solidFill>
              <a:latin typeface="Montserrat" panose="00000500000000000000" pitchFamily="2" charset="0"/>
              <a:ea typeface="Microsoft JhengHei Light" panose="020B0304030504040204" pitchFamily="34" charset="-120"/>
            </a:endParaRPr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1189914" y="1690172"/>
            <a:ext cx="3466052" cy="6369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cap="all" dirty="0" smtClean="0">
                <a:solidFill>
                  <a:srgbClr val="212A32"/>
                </a:solidFill>
                <a:latin typeface="Montserrat" panose="00000500000000000000" pitchFamily="2" charset="0"/>
                <a:ea typeface="Microsoft JhengHei Light" panose="020B0304030504040204" pitchFamily="34" charset="-120"/>
              </a:rPr>
              <a:t>SPEAKER</a:t>
            </a:r>
            <a:endParaRPr lang="es-ES" sz="2400" cap="all" dirty="0">
              <a:solidFill>
                <a:srgbClr val="212A32"/>
              </a:solidFill>
              <a:latin typeface="Montserrat" panose="00000500000000000000" pitchFamily="2" charset="0"/>
              <a:ea typeface="Microsoft JhengHei Light" panose="020B0304030504040204" pitchFamily="34" charset="-120"/>
            </a:endParaRPr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4160161" y="1693950"/>
            <a:ext cx="3712684" cy="6369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cap="all" dirty="0" smtClean="0">
                <a:solidFill>
                  <a:srgbClr val="212A32"/>
                </a:solidFill>
                <a:latin typeface="Montserrat" panose="00000500000000000000" pitchFamily="2" charset="0"/>
                <a:ea typeface="Microsoft JhengHei Light" panose="020B0304030504040204" pitchFamily="34" charset="-120"/>
              </a:rPr>
              <a:t>CONVENER</a:t>
            </a:r>
            <a:endParaRPr lang="es-ES" sz="2400" cap="all" dirty="0">
              <a:solidFill>
                <a:srgbClr val="212A32"/>
              </a:solidFill>
              <a:latin typeface="Montserrat" panose="00000500000000000000" pitchFamily="2" charset="0"/>
              <a:ea typeface="Microsoft JhengHei Light" panose="020B0304030504040204" pitchFamily="34" charset="-120"/>
            </a:endParaRPr>
          </a:p>
        </p:txBody>
      </p:sp>
      <p:sp>
        <p:nvSpPr>
          <p:cNvPr id="18" name="Título 1"/>
          <p:cNvSpPr txBox="1">
            <a:spLocks/>
          </p:cNvSpPr>
          <p:nvPr/>
        </p:nvSpPr>
        <p:spPr>
          <a:xfrm>
            <a:off x="367493" y="232031"/>
            <a:ext cx="8894619" cy="7021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STEREOTYPE INOCULATION MODEL</a:t>
            </a:r>
            <a:endParaRPr lang="ca-ES" sz="3600" cap="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529835">
            <a:off x="7363099" y="2765408"/>
            <a:ext cx="1319817" cy="1319817"/>
          </a:xfrm>
          <a:prstGeom prst="rect">
            <a:avLst/>
          </a:prstGeom>
        </p:spPr>
      </p:pic>
      <p:sp>
        <p:nvSpPr>
          <p:cNvPr id="22" name="Elipse 21"/>
          <p:cNvSpPr/>
          <p:nvPr/>
        </p:nvSpPr>
        <p:spPr>
          <a:xfrm>
            <a:off x="8344386" y="1753792"/>
            <a:ext cx="3420000" cy="3420000"/>
          </a:xfrm>
          <a:prstGeom prst="ellipse">
            <a:avLst/>
          </a:prstGeom>
          <a:solidFill>
            <a:srgbClr val="84ACB6"/>
          </a:solidFill>
          <a:ln>
            <a:solidFill>
              <a:srgbClr val="84A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2000"/>
          </a:p>
        </p:txBody>
      </p:sp>
      <p:sp>
        <p:nvSpPr>
          <p:cNvPr id="23" name="Título 1"/>
          <p:cNvSpPr txBox="1">
            <a:spLocks/>
          </p:cNvSpPr>
          <p:nvPr/>
        </p:nvSpPr>
        <p:spPr>
          <a:xfrm>
            <a:off x="8344386" y="2297399"/>
            <a:ext cx="3422957" cy="22558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cap="small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32</a:t>
            </a:r>
            <a:r>
              <a:rPr lang="en-US" sz="3200" b="1" cap="small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% QUESTIONS</a:t>
            </a:r>
          </a:p>
          <a:p>
            <a:endParaRPr lang="en-US" sz="2800" b="1" cap="small" dirty="0" smtClean="0">
              <a:solidFill>
                <a:srgbClr val="212A32"/>
              </a:solidFill>
              <a:latin typeface="Montserrat" panose="00000500000000000000" pitchFamily="2" charset="0"/>
            </a:endParaRPr>
          </a:p>
          <a:p>
            <a:r>
              <a:rPr lang="en-US" sz="24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ASKED</a:t>
            </a:r>
            <a:br>
              <a:rPr lang="en-US" sz="2400" dirty="0" smtClean="0">
                <a:solidFill>
                  <a:srgbClr val="212A32"/>
                </a:solidFill>
                <a:latin typeface="Montserrat" panose="00000500000000000000" pitchFamily="2" charset="0"/>
              </a:rPr>
            </a:br>
            <a:r>
              <a:rPr lang="en-US" sz="24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BY WOMEN</a:t>
            </a:r>
            <a:endParaRPr lang="en-US" sz="2400" dirty="0">
              <a:solidFill>
                <a:srgbClr val="212A32"/>
              </a:solidFill>
              <a:latin typeface="Montserrat" panose="00000500000000000000" pitchFamily="2" charset="0"/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8372476" y="6066931"/>
            <a:ext cx="36199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6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Anna Lupon et al.</a:t>
            </a:r>
          </a:p>
          <a:p>
            <a:pPr algn="r"/>
            <a:r>
              <a:rPr lang="fr-FR" sz="16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PlosOne 2021</a:t>
            </a:r>
            <a:endParaRPr lang="en-US" sz="1400" dirty="0">
              <a:solidFill>
                <a:srgbClr val="212A32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266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448"/>
    </mc:Choice>
    <mc:Fallback>
      <p:transition spd="slow" advTm="77448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6B5D78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4886643" flipV="1">
            <a:off x="3472055" y="3674891"/>
            <a:ext cx="1319817" cy="1319817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6B5D78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6713357">
            <a:off x="3459582" y="3030683"/>
            <a:ext cx="1319817" cy="1319817"/>
          </a:xfrm>
          <a:prstGeom prst="rect">
            <a:avLst/>
          </a:prstGeom>
        </p:spPr>
      </p:pic>
      <p:sp>
        <p:nvSpPr>
          <p:cNvPr id="15" name="Elipse 14"/>
          <p:cNvSpPr/>
          <p:nvPr/>
        </p:nvSpPr>
        <p:spPr>
          <a:xfrm>
            <a:off x="4204530" y="2099868"/>
            <a:ext cx="3600000" cy="3600000"/>
          </a:xfrm>
          <a:prstGeom prst="ellipse">
            <a:avLst/>
          </a:prstGeom>
          <a:solidFill>
            <a:srgbClr val="6B5D78"/>
          </a:solidFill>
          <a:ln>
            <a:solidFill>
              <a:srgbClr val="6B5D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2800"/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4395024" y="3594070"/>
            <a:ext cx="3228175" cy="10123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cap="small" dirty="0" smtClean="0">
                <a:solidFill>
                  <a:schemeClr val="bg1"/>
                </a:solidFill>
                <a:latin typeface="Montserrat" panose="00000500000000000000" pitchFamily="2" charset="0"/>
              </a:rPr>
              <a:t>WHAT CAN</a:t>
            </a:r>
            <a:r>
              <a:rPr lang="es-ES" sz="2800" b="1" cap="small" dirty="0" smtClean="0">
                <a:solidFill>
                  <a:schemeClr val="bg1"/>
                </a:solidFill>
                <a:latin typeface="Montserrat" panose="00000500000000000000" pitchFamily="2" charset="0"/>
              </a:rPr>
              <a:t/>
            </a:r>
            <a:br>
              <a:rPr lang="es-ES" sz="2800" b="1" cap="small" dirty="0" smtClean="0">
                <a:solidFill>
                  <a:schemeClr val="bg1"/>
                </a:solidFill>
                <a:latin typeface="Montserrat" panose="00000500000000000000" pitchFamily="2" charset="0"/>
              </a:rPr>
            </a:br>
            <a:r>
              <a:rPr lang="es-ES" sz="4800" b="1" cap="small" dirty="0" smtClean="0">
                <a:solidFill>
                  <a:schemeClr val="bg1"/>
                </a:solidFill>
                <a:latin typeface="Montserrat" panose="00000500000000000000" pitchFamily="2" charset="0"/>
              </a:rPr>
              <a:t>WE DO?</a:t>
            </a:r>
            <a:endParaRPr lang="es-ES" sz="1600" b="1" cap="small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1" name="Título 1"/>
          <p:cNvSpPr txBox="1">
            <a:spLocks/>
          </p:cNvSpPr>
          <p:nvPr/>
        </p:nvSpPr>
        <p:spPr>
          <a:xfrm>
            <a:off x="367493" y="232031"/>
            <a:ext cx="8894619" cy="7021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RECOMMENDATIONS</a:t>
            </a:r>
            <a:endParaRPr lang="ca-ES" sz="3600" cap="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10" name="Google Shape;424;p32"/>
          <p:cNvSpPr txBox="1">
            <a:spLocks/>
          </p:cNvSpPr>
          <p:nvPr/>
        </p:nvSpPr>
        <p:spPr>
          <a:xfrm>
            <a:off x="442031" y="1881809"/>
            <a:ext cx="3820407" cy="1505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303B"/>
              </a:buClr>
              <a:buSzPts val="3000"/>
              <a:buFont typeface="Source Sans Pro"/>
              <a:buNone/>
              <a:defRPr sz="18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342900" marR="0" lvl="1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5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685800" marR="0" lvl="2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35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028700" marR="0" lvl="3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371600" marR="0" lvl="4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714500" marR="0" lvl="5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057400" marR="0" lvl="6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400300" marR="0" lvl="7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743200" marR="0" lvl="8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algn="r">
              <a:lnSpc>
                <a:spcPct val="100000"/>
              </a:lnSpc>
              <a:spcAft>
                <a:spcPts val="1200"/>
              </a:spcAft>
            </a:pPr>
            <a:r>
              <a:rPr lang="en-US" sz="2000" b="1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  <a:t>Increasing women’s visibility</a:t>
            </a:r>
            <a:br>
              <a:rPr lang="en-US" sz="2000" b="1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</a:br>
            <a:r>
              <a:rPr lang="en-US" sz="2000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  <a:t>books &amp; newspapers</a:t>
            </a:r>
            <a:br>
              <a:rPr lang="en-US" sz="2000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</a:br>
            <a:r>
              <a:rPr lang="en-US" sz="2000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  <a:t>papers, awards</a:t>
            </a:r>
            <a:r>
              <a:rPr lang="en-US" sz="2000" dirty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  <a:t/>
            </a:r>
            <a:br>
              <a:rPr lang="en-US" sz="2000" dirty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</a:br>
            <a:r>
              <a:rPr lang="en-US" sz="2000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  <a:t>departments, conferences</a:t>
            </a:r>
            <a:endParaRPr lang="en-US" sz="1600" dirty="0">
              <a:solidFill>
                <a:srgbClr val="212A32"/>
              </a:solidFill>
              <a:latin typeface="Raleway" pitchFamily="2" charset="0"/>
              <a:ea typeface="Microsoft YaHei UI" panose="020B0503020204020204" pitchFamily="34" charset="-122"/>
            </a:endParaRPr>
          </a:p>
        </p:txBody>
      </p:sp>
      <p:sp>
        <p:nvSpPr>
          <p:cNvPr id="11" name="Google Shape;424;p32"/>
          <p:cNvSpPr txBox="1">
            <a:spLocks/>
          </p:cNvSpPr>
          <p:nvPr/>
        </p:nvSpPr>
        <p:spPr>
          <a:xfrm>
            <a:off x="384123" y="4746862"/>
            <a:ext cx="3820407" cy="1505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303B"/>
              </a:buClr>
              <a:buSzPts val="3000"/>
              <a:buFont typeface="Source Sans Pro"/>
              <a:buNone/>
              <a:defRPr sz="18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342900" marR="0" lvl="1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5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685800" marR="0" lvl="2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35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028700" marR="0" lvl="3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371600" marR="0" lvl="4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714500" marR="0" lvl="5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057400" marR="0" lvl="6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400300" marR="0" lvl="7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743200" marR="0" lvl="8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algn="r">
              <a:lnSpc>
                <a:spcPct val="100000"/>
              </a:lnSpc>
              <a:spcAft>
                <a:spcPts val="1200"/>
              </a:spcAft>
            </a:pPr>
            <a:r>
              <a:rPr lang="en-US" sz="2000" b="1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  <a:t>Policies &amp; Training</a:t>
            </a:r>
            <a:r>
              <a:rPr lang="en-US" sz="2000" b="1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  <a:t/>
            </a:r>
            <a:br>
              <a:rPr lang="en-US" sz="2000" b="1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</a:br>
            <a:r>
              <a:rPr lang="en-US" sz="2000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  <a:t>policies gender balance</a:t>
            </a:r>
            <a:br>
              <a:rPr lang="en-US" sz="2000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</a:br>
            <a:r>
              <a:rPr lang="en-US" sz="2000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  <a:t>objective evaluations</a:t>
            </a:r>
            <a:br>
              <a:rPr lang="en-US" sz="2000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</a:br>
            <a:r>
              <a:rPr lang="en-US" sz="2000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  <a:t>double blind evaluations</a:t>
            </a:r>
            <a:endParaRPr lang="en-US" sz="1600" dirty="0">
              <a:solidFill>
                <a:srgbClr val="212A32"/>
              </a:solidFill>
              <a:latin typeface="Raleway" pitchFamily="2" charset="0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87344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97"/>
    </mc:Choice>
    <mc:Fallback>
      <p:transition spd="slow" advTm="24597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ítulo 1"/>
          <p:cNvSpPr txBox="1">
            <a:spLocks/>
          </p:cNvSpPr>
          <p:nvPr/>
        </p:nvSpPr>
        <p:spPr>
          <a:xfrm>
            <a:off x="367493" y="232031"/>
            <a:ext cx="8894619" cy="7021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CHANGE IN EVALUATION</a:t>
            </a:r>
            <a:endParaRPr lang="ca-ES" sz="3600" cap="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10" name="Google Shape;424;p32"/>
          <p:cNvSpPr txBox="1">
            <a:spLocks/>
          </p:cNvSpPr>
          <p:nvPr/>
        </p:nvSpPr>
        <p:spPr>
          <a:xfrm>
            <a:off x="1460204" y="1684533"/>
            <a:ext cx="9706429" cy="663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303B"/>
              </a:buClr>
              <a:buSzPts val="3000"/>
              <a:buFont typeface="Source Sans Pro"/>
              <a:buNone/>
              <a:defRPr sz="18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342900" marR="0" lvl="1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5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685800" marR="0" lvl="2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35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028700" marR="0" lvl="3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371600" marR="0" lvl="4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714500" marR="0" lvl="5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057400" marR="0" lvl="6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400300" marR="0" lvl="7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743200" marR="0" lvl="8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>
              <a:lnSpc>
                <a:spcPct val="120000"/>
              </a:lnSpc>
            </a:pPr>
            <a:endParaRPr lang="en-US" sz="2200" dirty="0" smtClean="0">
              <a:solidFill>
                <a:srgbClr val="212A32"/>
              </a:solidFill>
              <a:latin typeface="Raleway Medium" pitchFamily="2" charset="0"/>
              <a:ea typeface="Microsoft YaHei UI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en-US" sz="2200" b="1" dirty="0" smtClean="0">
                <a:solidFill>
                  <a:srgbClr val="212A32"/>
                </a:solidFill>
                <a:latin typeface="Raleway Medium" pitchFamily="2" charset="0"/>
                <a:ea typeface="Microsoft YaHei UI" panose="020B0503020204020204" pitchFamily="34" charset="-122"/>
              </a:rPr>
              <a:t>CV + arithmetic task </a:t>
            </a:r>
            <a:r>
              <a:rPr lang="en-US" sz="2200" dirty="0" smtClean="0">
                <a:solidFill>
                  <a:srgbClr val="212A32"/>
                </a:solidFill>
                <a:latin typeface="Raleway Medium" pitchFamily="2" charset="0"/>
                <a:ea typeface="Microsoft YaHei UI" panose="020B0503020204020204" pitchFamily="34" charset="-122"/>
              </a:rPr>
              <a:t>– similar performance men vs women</a:t>
            </a:r>
          </a:p>
          <a:p>
            <a:pPr>
              <a:lnSpc>
                <a:spcPct val="120000"/>
              </a:lnSpc>
            </a:pPr>
            <a:r>
              <a:rPr lang="en-US" sz="2200" b="1" dirty="0" smtClean="0">
                <a:solidFill>
                  <a:srgbClr val="212A32"/>
                </a:solidFill>
                <a:latin typeface="Raleway Medium" pitchFamily="2" charset="0"/>
                <a:ea typeface="Microsoft YaHei UI" panose="020B0503020204020204" pitchFamily="34" charset="-122"/>
              </a:rPr>
              <a:t>Pairs of man-woman</a:t>
            </a:r>
            <a:r>
              <a:rPr lang="en-US" sz="2200" dirty="0" smtClean="0">
                <a:solidFill>
                  <a:srgbClr val="212A32"/>
                </a:solidFill>
                <a:latin typeface="Raleway Medium" pitchFamily="2" charset="0"/>
                <a:ea typeface="Microsoft YaHei UI" panose="020B0503020204020204" pitchFamily="34" charset="-122"/>
              </a:rPr>
              <a:t> – 50% male lower performer</a:t>
            </a: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9558668" y="6007395"/>
            <a:ext cx="2456122" cy="7230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s-ES" sz="16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Ernesto </a:t>
            </a:r>
            <a:r>
              <a:rPr lang="es-ES" sz="1600" dirty="0" err="1" smtClean="0">
                <a:solidFill>
                  <a:srgbClr val="212A32"/>
                </a:solidFill>
                <a:latin typeface="Montserrat" panose="00000500000000000000" pitchFamily="2" charset="0"/>
              </a:rPr>
              <a:t>Rabuen</a:t>
            </a:r>
            <a:r>
              <a:rPr lang="es-ES" sz="16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 </a:t>
            </a:r>
            <a:r>
              <a:rPr lang="es-ES" sz="1600" dirty="0">
                <a:solidFill>
                  <a:srgbClr val="212A32"/>
                </a:solidFill>
                <a:latin typeface="Montserrat" panose="00000500000000000000" pitchFamily="2" charset="0"/>
              </a:rPr>
              <a:t>et. </a:t>
            </a:r>
            <a:r>
              <a:rPr lang="es-ES" sz="16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al.</a:t>
            </a:r>
          </a:p>
          <a:p>
            <a:pPr algn="r">
              <a:lnSpc>
                <a:spcPct val="120000"/>
              </a:lnSpc>
            </a:pPr>
            <a:r>
              <a:rPr lang="es-ES" sz="16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PNAS</a:t>
            </a:r>
            <a:r>
              <a:rPr lang="es-ES" sz="1600" dirty="0">
                <a:solidFill>
                  <a:srgbClr val="212A32"/>
                </a:solidFill>
                <a:latin typeface="Montserrat" panose="00000500000000000000" pitchFamily="2" charset="0"/>
              </a:rPr>
              <a:t>, 2014</a:t>
            </a:r>
            <a:endParaRPr lang="es-ES" sz="1600" cap="small" dirty="0">
              <a:solidFill>
                <a:srgbClr val="212A32"/>
              </a:solidFill>
              <a:latin typeface="Montserrat" panose="00000500000000000000" pitchFamily="2" charset="0"/>
            </a:endParaRPr>
          </a:p>
        </p:txBody>
      </p:sp>
      <p:sp>
        <p:nvSpPr>
          <p:cNvPr id="17" name="Google Shape;424;p32"/>
          <p:cNvSpPr txBox="1">
            <a:spLocks/>
          </p:cNvSpPr>
          <p:nvPr/>
        </p:nvSpPr>
        <p:spPr>
          <a:xfrm>
            <a:off x="2327304" y="3757918"/>
            <a:ext cx="2188029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303B"/>
              </a:buClr>
              <a:buSzPts val="3000"/>
              <a:buFont typeface="Source Sans Pro"/>
              <a:buNone/>
              <a:defRPr sz="18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342900" marR="0" lvl="1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5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685800" marR="0" lvl="2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35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028700" marR="0" lvl="3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371600" marR="0" lvl="4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714500" marR="0" lvl="5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057400" marR="0" lvl="6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400300" marR="0" lvl="7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743200" marR="0" lvl="8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212A32"/>
                </a:solidFill>
                <a:latin typeface="Raleway Medium" pitchFamily="2" charset="0"/>
                <a:ea typeface="Microsoft YaHei UI" panose="020B0503020204020204" pitchFamily="34" charset="-122"/>
              </a:rPr>
              <a:t>Only CV</a:t>
            </a:r>
          </a:p>
        </p:txBody>
      </p:sp>
      <p:sp>
        <p:nvSpPr>
          <p:cNvPr id="18" name="Google Shape;424;p32"/>
          <p:cNvSpPr txBox="1">
            <a:spLocks/>
          </p:cNvSpPr>
          <p:nvPr/>
        </p:nvSpPr>
        <p:spPr>
          <a:xfrm>
            <a:off x="4828064" y="3711764"/>
            <a:ext cx="2631922" cy="639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303B"/>
              </a:buClr>
              <a:buSzPts val="3000"/>
              <a:buFont typeface="Source Sans Pro"/>
              <a:buNone/>
              <a:defRPr sz="18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342900" marR="0" lvl="1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5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685800" marR="0" lvl="2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35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028700" marR="0" lvl="3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371600" marR="0" lvl="4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714500" marR="0" lvl="5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057400" marR="0" lvl="6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400300" marR="0" lvl="7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743200" marR="0" lvl="8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212A32"/>
                </a:solidFill>
                <a:latin typeface="Raleway Medium" pitchFamily="2" charset="0"/>
                <a:ea typeface="Microsoft YaHei UI" panose="020B0503020204020204" pitchFamily="34" charset="-122"/>
              </a:rPr>
              <a:t>Arithmetic task</a:t>
            </a:r>
          </a:p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212A32"/>
                </a:solidFill>
                <a:latin typeface="Raleway Medium" pitchFamily="2" charset="0"/>
                <a:ea typeface="Microsoft YaHei UI" panose="020B0503020204020204" pitchFamily="34" charset="-122"/>
              </a:rPr>
              <a:t>self-reported</a:t>
            </a:r>
          </a:p>
        </p:txBody>
      </p:sp>
      <p:sp>
        <p:nvSpPr>
          <p:cNvPr id="19" name="Google Shape;424;p32"/>
          <p:cNvSpPr txBox="1">
            <a:spLocks/>
          </p:cNvSpPr>
          <p:nvPr/>
        </p:nvSpPr>
        <p:spPr>
          <a:xfrm>
            <a:off x="7555127" y="3810391"/>
            <a:ext cx="2188029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303B"/>
              </a:buClr>
              <a:buSzPts val="3000"/>
              <a:buFont typeface="Source Sans Pro"/>
              <a:buNone/>
              <a:defRPr sz="18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342900" marR="0" lvl="1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5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685800" marR="0" lvl="2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35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028700" marR="0" lvl="3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371600" marR="0" lvl="4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714500" marR="0" lvl="5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057400" marR="0" lvl="6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400300" marR="0" lvl="7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743200" marR="0" lvl="8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212A32"/>
                </a:solidFill>
                <a:latin typeface="Raleway Medium" pitchFamily="2" charset="0"/>
                <a:ea typeface="Microsoft YaHei UI" panose="020B0503020204020204" pitchFamily="34" charset="-122"/>
              </a:rPr>
              <a:t>Arithmetic task objective report</a:t>
            </a:r>
          </a:p>
        </p:txBody>
      </p:sp>
      <p:pic>
        <p:nvPicPr>
          <p:cNvPr id="34" name="Imagen 33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6B5D78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7803074">
            <a:off x="8087044" y="2750695"/>
            <a:ext cx="879803" cy="879803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6B5D78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9397732">
            <a:off x="5591936" y="2749336"/>
            <a:ext cx="879803" cy="879803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6B5D78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3313084" flipV="1">
            <a:off x="3276893" y="2783271"/>
            <a:ext cx="879803" cy="87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34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413"/>
    </mc:Choice>
    <mc:Fallback>
      <p:transition spd="slow" advTm="91413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ítulo 1"/>
          <p:cNvSpPr txBox="1">
            <a:spLocks/>
          </p:cNvSpPr>
          <p:nvPr/>
        </p:nvSpPr>
        <p:spPr>
          <a:xfrm>
            <a:off x="367493" y="232031"/>
            <a:ext cx="8894619" cy="7021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CHANGE IN EVALUATION</a:t>
            </a:r>
            <a:endParaRPr lang="ca-ES" sz="3600" cap="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10" name="Google Shape;424;p32"/>
          <p:cNvSpPr txBox="1">
            <a:spLocks/>
          </p:cNvSpPr>
          <p:nvPr/>
        </p:nvSpPr>
        <p:spPr>
          <a:xfrm>
            <a:off x="2438400" y="1287395"/>
            <a:ext cx="9706429" cy="663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303B"/>
              </a:buClr>
              <a:buSzPts val="3000"/>
              <a:buFont typeface="Source Sans Pro"/>
              <a:buNone/>
              <a:defRPr sz="18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342900" marR="0" lvl="1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5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685800" marR="0" lvl="2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35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028700" marR="0" lvl="3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371600" marR="0" lvl="4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714500" marR="0" lvl="5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057400" marR="0" lvl="6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400300" marR="0" lvl="7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743200" marR="0" lvl="8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algn="l">
              <a:lnSpc>
                <a:spcPct val="120000"/>
              </a:lnSpc>
            </a:pPr>
            <a:endParaRPr lang="en-US" sz="2200" dirty="0" smtClean="0">
              <a:solidFill>
                <a:srgbClr val="212A32"/>
              </a:solidFill>
              <a:latin typeface="Raleway Medium" pitchFamily="2" charset="0"/>
              <a:ea typeface="Microsoft YaHei UI" panose="020B0503020204020204" pitchFamily="34" charset="-122"/>
            </a:endParaRPr>
          </a:p>
          <a:p>
            <a:pPr algn="l">
              <a:lnSpc>
                <a:spcPct val="120000"/>
              </a:lnSpc>
            </a:pPr>
            <a:r>
              <a:rPr lang="en-US" sz="2200" dirty="0" smtClean="0">
                <a:solidFill>
                  <a:srgbClr val="212A32"/>
                </a:solidFill>
                <a:latin typeface="Raleway Medium" pitchFamily="2" charset="0"/>
                <a:ea typeface="Microsoft YaHei UI" panose="020B0503020204020204" pitchFamily="34" charset="-122"/>
              </a:rPr>
              <a:t>Probability of picking a candidate who is a:</a:t>
            </a: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9558668" y="6007395"/>
            <a:ext cx="2456122" cy="7230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s-ES" sz="16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Ernesto </a:t>
            </a:r>
            <a:r>
              <a:rPr lang="es-ES" sz="1600" dirty="0" err="1" smtClean="0">
                <a:solidFill>
                  <a:srgbClr val="212A32"/>
                </a:solidFill>
                <a:latin typeface="Montserrat" panose="00000500000000000000" pitchFamily="2" charset="0"/>
              </a:rPr>
              <a:t>Rabuen</a:t>
            </a:r>
            <a:r>
              <a:rPr lang="es-ES" sz="16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 </a:t>
            </a:r>
            <a:r>
              <a:rPr lang="es-ES" sz="1600" dirty="0">
                <a:solidFill>
                  <a:srgbClr val="212A32"/>
                </a:solidFill>
                <a:latin typeface="Montserrat" panose="00000500000000000000" pitchFamily="2" charset="0"/>
              </a:rPr>
              <a:t>et. </a:t>
            </a:r>
            <a:r>
              <a:rPr lang="es-ES" sz="16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al.</a:t>
            </a:r>
          </a:p>
          <a:p>
            <a:pPr algn="r">
              <a:lnSpc>
                <a:spcPct val="120000"/>
              </a:lnSpc>
            </a:pPr>
            <a:r>
              <a:rPr lang="es-ES" sz="16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PNAS</a:t>
            </a:r>
            <a:r>
              <a:rPr lang="es-ES" sz="1600" dirty="0">
                <a:solidFill>
                  <a:srgbClr val="212A32"/>
                </a:solidFill>
                <a:latin typeface="Montserrat" panose="00000500000000000000" pitchFamily="2" charset="0"/>
              </a:rPr>
              <a:t>, 2014</a:t>
            </a:r>
            <a:endParaRPr lang="es-ES" sz="1600" cap="small" dirty="0">
              <a:solidFill>
                <a:srgbClr val="212A32"/>
              </a:solidFill>
              <a:latin typeface="Montserrat" panose="00000500000000000000" pitchFamily="2" charset="0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2449035" y="2105276"/>
            <a:ext cx="7412283" cy="3093252"/>
            <a:chOff x="2186798" y="2174216"/>
            <a:chExt cx="7190214" cy="2804184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3">
              <a:grayscl/>
            </a:blip>
            <a:srcRect l="9591" t="10273" b="59967"/>
            <a:stretch/>
          </p:blipFill>
          <p:spPr>
            <a:xfrm>
              <a:off x="2271590" y="2174216"/>
              <a:ext cx="7105421" cy="1178583"/>
            </a:xfrm>
            <a:prstGeom prst="rect">
              <a:avLst/>
            </a:prstGeom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 rotWithShape="1">
            <a:blip r:embed="rId3">
              <a:grayscl/>
            </a:blip>
            <a:srcRect l="8457" t="65046" b="-6093"/>
            <a:stretch/>
          </p:blipFill>
          <p:spPr>
            <a:xfrm>
              <a:off x="2186798" y="3352800"/>
              <a:ext cx="7190214" cy="1625600"/>
            </a:xfrm>
            <a:prstGeom prst="rect">
              <a:avLst/>
            </a:prstGeom>
          </p:spPr>
        </p:pic>
      </p:grpSp>
      <p:sp>
        <p:nvSpPr>
          <p:cNvPr id="17" name="Google Shape;424;p32"/>
          <p:cNvSpPr txBox="1">
            <a:spLocks/>
          </p:cNvSpPr>
          <p:nvPr/>
        </p:nvSpPr>
        <p:spPr>
          <a:xfrm>
            <a:off x="2524270" y="5166210"/>
            <a:ext cx="2188029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303B"/>
              </a:buClr>
              <a:buSzPts val="3000"/>
              <a:buFont typeface="Source Sans Pro"/>
              <a:buNone/>
              <a:defRPr sz="18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342900" marR="0" lvl="1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5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685800" marR="0" lvl="2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35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028700" marR="0" lvl="3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371600" marR="0" lvl="4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714500" marR="0" lvl="5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057400" marR="0" lvl="6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400300" marR="0" lvl="7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743200" marR="0" lvl="8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212A32"/>
                </a:solidFill>
                <a:latin typeface="Raleway Medium" pitchFamily="2" charset="0"/>
                <a:ea typeface="Microsoft YaHei UI" panose="020B0503020204020204" pitchFamily="34" charset="-122"/>
              </a:rPr>
              <a:t>Only CV</a:t>
            </a:r>
          </a:p>
        </p:txBody>
      </p:sp>
      <p:sp>
        <p:nvSpPr>
          <p:cNvPr id="18" name="Google Shape;424;p32"/>
          <p:cNvSpPr txBox="1">
            <a:spLocks/>
          </p:cNvSpPr>
          <p:nvPr/>
        </p:nvSpPr>
        <p:spPr>
          <a:xfrm>
            <a:off x="4838696" y="5156665"/>
            <a:ext cx="2631922" cy="639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303B"/>
              </a:buClr>
              <a:buSzPts val="3000"/>
              <a:buFont typeface="Source Sans Pro"/>
              <a:buNone/>
              <a:defRPr sz="18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342900" marR="0" lvl="1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5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685800" marR="0" lvl="2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35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028700" marR="0" lvl="3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371600" marR="0" lvl="4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714500" marR="0" lvl="5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057400" marR="0" lvl="6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400300" marR="0" lvl="7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743200" marR="0" lvl="8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212A32"/>
                </a:solidFill>
                <a:latin typeface="Raleway Medium" pitchFamily="2" charset="0"/>
                <a:ea typeface="Microsoft YaHei UI" panose="020B0503020204020204" pitchFamily="34" charset="-122"/>
              </a:rPr>
              <a:t>Arithmetic task</a:t>
            </a:r>
          </a:p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212A32"/>
                </a:solidFill>
                <a:latin typeface="Raleway Medium" pitchFamily="2" charset="0"/>
                <a:ea typeface="Microsoft YaHei UI" panose="020B0503020204020204" pitchFamily="34" charset="-122"/>
              </a:rPr>
              <a:t>self-reported</a:t>
            </a:r>
          </a:p>
        </p:txBody>
      </p:sp>
      <p:sp>
        <p:nvSpPr>
          <p:cNvPr id="19" name="Google Shape;424;p32"/>
          <p:cNvSpPr txBox="1">
            <a:spLocks/>
          </p:cNvSpPr>
          <p:nvPr/>
        </p:nvSpPr>
        <p:spPr>
          <a:xfrm>
            <a:off x="7565759" y="5255292"/>
            <a:ext cx="2188029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303B"/>
              </a:buClr>
              <a:buSzPts val="3000"/>
              <a:buFont typeface="Source Sans Pro"/>
              <a:buNone/>
              <a:defRPr sz="18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342900" marR="0" lvl="1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5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685800" marR="0" lvl="2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35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028700" marR="0" lvl="3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371600" marR="0" lvl="4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714500" marR="0" lvl="5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057400" marR="0" lvl="6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400300" marR="0" lvl="7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743200" marR="0" lvl="8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212A32"/>
                </a:solidFill>
                <a:latin typeface="Raleway Medium" pitchFamily="2" charset="0"/>
                <a:ea typeface="Microsoft YaHei UI" panose="020B0503020204020204" pitchFamily="34" charset="-122"/>
              </a:rPr>
              <a:t>Arithmetic task objective report</a:t>
            </a:r>
          </a:p>
        </p:txBody>
      </p:sp>
      <p:sp>
        <p:nvSpPr>
          <p:cNvPr id="20" name="Google Shape;424;p32"/>
          <p:cNvSpPr txBox="1">
            <a:spLocks/>
          </p:cNvSpPr>
          <p:nvPr/>
        </p:nvSpPr>
        <p:spPr>
          <a:xfrm>
            <a:off x="139700" y="2360092"/>
            <a:ext cx="2384574" cy="663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303B"/>
              </a:buClr>
              <a:buSzPts val="3000"/>
              <a:buFont typeface="Source Sans Pro"/>
              <a:buNone/>
              <a:defRPr sz="18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342900" marR="0" lvl="1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5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685800" marR="0" lvl="2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35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028700" marR="0" lvl="3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371600" marR="0" lvl="4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714500" marR="0" lvl="5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057400" marR="0" lvl="6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400300" marR="0" lvl="7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743200" marR="0" lvl="8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algn="r">
              <a:lnSpc>
                <a:spcPct val="120000"/>
              </a:lnSpc>
            </a:pPr>
            <a:endParaRPr lang="en-US" sz="2000" b="1" dirty="0" smtClean="0">
              <a:solidFill>
                <a:srgbClr val="212A32"/>
              </a:solidFill>
              <a:latin typeface="Raleway Medium" pitchFamily="2" charset="0"/>
              <a:ea typeface="Microsoft YaHei UI" panose="020B0503020204020204" pitchFamily="34" charset="-122"/>
            </a:endParaRPr>
          </a:p>
          <a:p>
            <a:pPr algn="r">
              <a:lnSpc>
                <a:spcPct val="120000"/>
              </a:lnSpc>
            </a:pPr>
            <a:r>
              <a:rPr lang="en-US" sz="2000" b="1" dirty="0" smtClean="0">
                <a:solidFill>
                  <a:srgbClr val="212A32"/>
                </a:solidFill>
                <a:latin typeface="Raleway Medium" pitchFamily="2" charset="0"/>
                <a:ea typeface="Microsoft YaHei UI" panose="020B0503020204020204" pitchFamily="34" charset="-122"/>
              </a:rPr>
              <a:t>Female</a:t>
            </a:r>
          </a:p>
        </p:txBody>
      </p:sp>
      <p:sp>
        <p:nvSpPr>
          <p:cNvPr id="21" name="Google Shape;424;p32"/>
          <p:cNvSpPr txBox="1">
            <a:spLocks/>
          </p:cNvSpPr>
          <p:nvPr/>
        </p:nvSpPr>
        <p:spPr>
          <a:xfrm>
            <a:off x="159051" y="3603046"/>
            <a:ext cx="2345872" cy="6632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303B"/>
              </a:buClr>
              <a:buSzPts val="3000"/>
              <a:buFont typeface="Source Sans Pro"/>
              <a:buNone/>
              <a:defRPr sz="18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342900" marR="0" lvl="1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5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685800" marR="0" lvl="2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35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028700" marR="0" lvl="3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371600" marR="0" lvl="4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714500" marR="0" lvl="5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057400" marR="0" lvl="6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400300" marR="0" lvl="7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743200" marR="0" lvl="8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algn="r">
              <a:lnSpc>
                <a:spcPct val="100000"/>
              </a:lnSpc>
            </a:pPr>
            <a:endParaRPr lang="en-US" sz="2000" b="1" dirty="0" smtClean="0">
              <a:solidFill>
                <a:srgbClr val="212A32"/>
              </a:solidFill>
              <a:latin typeface="Raleway Medium" pitchFamily="2" charset="0"/>
              <a:ea typeface="Microsoft YaHei UI" panose="020B0503020204020204" pitchFamily="34" charset="-122"/>
            </a:endParaRPr>
          </a:p>
          <a:p>
            <a:pPr algn="r">
              <a:lnSpc>
                <a:spcPct val="100000"/>
              </a:lnSpc>
            </a:pPr>
            <a:r>
              <a:rPr lang="en-US" sz="2000" b="1" dirty="0" smtClean="0">
                <a:solidFill>
                  <a:srgbClr val="212A32"/>
                </a:solidFill>
                <a:latin typeface="Raleway Medium" pitchFamily="2" charset="0"/>
                <a:ea typeface="Microsoft YaHei UI" panose="020B0503020204020204" pitchFamily="34" charset="-122"/>
              </a:rPr>
              <a:t>Male</a:t>
            </a:r>
            <a:br>
              <a:rPr lang="en-US" sz="2000" b="1" dirty="0" smtClean="0">
                <a:solidFill>
                  <a:srgbClr val="212A32"/>
                </a:solidFill>
                <a:latin typeface="Raleway Medium" pitchFamily="2" charset="0"/>
                <a:ea typeface="Microsoft YaHei UI" panose="020B0503020204020204" pitchFamily="34" charset="-122"/>
              </a:rPr>
            </a:br>
            <a:r>
              <a:rPr lang="en-US" sz="2000" b="1" dirty="0" smtClean="0">
                <a:solidFill>
                  <a:srgbClr val="212A32"/>
                </a:solidFill>
                <a:latin typeface="Raleway Medium" pitchFamily="2" charset="0"/>
                <a:ea typeface="Microsoft YaHei UI" panose="020B0503020204020204" pitchFamily="34" charset="-122"/>
              </a:rPr>
              <a:t>low performer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2569991" y="2367278"/>
            <a:ext cx="749281" cy="929208"/>
          </a:xfrm>
          <a:prstGeom prst="rect">
            <a:avLst/>
          </a:prstGeom>
          <a:solidFill>
            <a:srgbClr val="6B5D78"/>
          </a:solidFill>
          <a:ln>
            <a:solidFill>
              <a:srgbClr val="6B5D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ángulo 21"/>
          <p:cNvSpPr/>
          <p:nvPr/>
        </p:nvSpPr>
        <p:spPr>
          <a:xfrm>
            <a:off x="5050586" y="2367278"/>
            <a:ext cx="749281" cy="929208"/>
          </a:xfrm>
          <a:prstGeom prst="rect">
            <a:avLst/>
          </a:prstGeom>
          <a:solidFill>
            <a:srgbClr val="6B5D78"/>
          </a:solidFill>
          <a:ln>
            <a:solidFill>
              <a:srgbClr val="6B5D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ángulo 22"/>
          <p:cNvSpPr/>
          <p:nvPr/>
        </p:nvSpPr>
        <p:spPr>
          <a:xfrm>
            <a:off x="7531181" y="2366048"/>
            <a:ext cx="936163" cy="929208"/>
          </a:xfrm>
          <a:prstGeom prst="rect">
            <a:avLst/>
          </a:prstGeom>
          <a:solidFill>
            <a:srgbClr val="6B5D78"/>
          </a:solidFill>
          <a:ln>
            <a:solidFill>
              <a:srgbClr val="6B5D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ángulo 23"/>
          <p:cNvSpPr/>
          <p:nvPr/>
        </p:nvSpPr>
        <p:spPr>
          <a:xfrm>
            <a:off x="2569991" y="3588936"/>
            <a:ext cx="1499089" cy="929208"/>
          </a:xfrm>
          <a:prstGeom prst="rect">
            <a:avLst/>
          </a:prstGeom>
          <a:solidFill>
            <a:srgbClr val="212A32"/>
          </a:solidFill>
          <a:ln>
            <a:solidFill>
              <a:srgbClr val="212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ángulo 24"/>
          <p:cNvSpPr/>
          <p:nvPr/>
        </p:nvSpPr>
        <p:spPr>
          <a:xfrm>
            <a:off x="5050586" y="3599126"/>
            <a:ext cx="1981150" cy="929208"/>
          </a:xfrm>
          <a:prstGeom prst="rect">
            <a:avLst/>
          </a:prstGeom>
          <a:solidFill>
            <a:srgbClr val="212A32"/>
          </a:solidFill>
          <a:ln>
            <a:solidFill>
              <a:srgbClr val="212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ángulo 25"/>
          <p:cNvSpPr/>
          <p:nvPr/>
        </p:nvSpPr>
        <p:spPr>
          <a:xfrm>
            <a:off x="7531181" y="3599126"/>
            <a:ext cx="1375075" cy="929208"/>
          </a:xfrm>
          <a:prstGeom prst="rect">
            <a:avLst/>
          </a:prstGeom>
          <a:solidFill>
            <a:srgbClr val="212A32"/>
          </a:solidFill>
          <a:ln>
            <a:solidFill>
              <a:srgbClr val="212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Google Shape;424;p32"/>
          <p:cNvSpPr txBox="1">
            <a:spLocks/>
          </p:cNvSpPr>
          <p:nvPr/>
        </p:nvSpPr>
        <p:spPr>
          <a:xfrm>
            <a:off x="2504923" y="2656744"/>
            <a:ext cx="910872" cy="333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303B"/>
              </a:buClr>
              <a:buSzPts val="3000"/>
              <a:buFont typeface="Source Sans Pro"/>
              <a:buNone/>
              <a:defRPr sz="18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342900" marR="0" lvl="1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5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685800" marR="0" lvl="2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35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028700" marR="0" lvl="3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371600" marR="0" lvl="4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714500" marR="0" lvl="5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057400" marR="0" lvl="6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400300" marR="0" lvl="7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743200" marR="0" lvl="8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Montserrat" panose="00000500000000000000" pitchFamily="2" charset="0"/>
                <a:ea typeface="Microsoft YaHei UI" panose="020B0503020204020204" pitchFamily="34" charset="-122"/>
              </a:rPr>
              <a:t>34</a:t>
            </a:r>
            <a:r>
              <a:rPr lang="en-US" b="1" dirty="0" smtClean="0">
                <a:solidFill>
                  <a:schemeClr val="bg1"/>
                </a:solidFill>
                <a:latin typeface="Montserrat" panose="00000500000000000000" pitchFamily="2" charset="0"/>
                <a:ea typeface="Microsoft YaHei UI" panose="020B0503020204020204" pitchFamily="34" charset="-122"/>
              </a:rPr>
              <a:t>%</a:t>
            </a:r>
            <a:endParaRPr lang="en-US" sz="2400" b="1" dirty="0" smtClean="0">
              <a:solidFill>
                <a:schemeClr val="bg1"/>
              </a:solidFill>
              <a:latin typeface="Montserrat" panose="00000500000000000000" pitchFamily="2" charset="0"/>
              <a:ea typeface="Microsoft YaHei UI" panose="020B0503020204020204" pitchFamily="34" charset="-122"/>
            </a:endParaRPr>
          </a:p>
        </p:txBody>
      </p:sp>
      <p:sp>
        <p:nvSpPr>
          <p:cNvPr id="28" name="Google Shape;424;p32"/>
          <p:cNvSpPr txBox="1">
            <a:spLocks/>
          </p:cNvSpPr>
          <p:nvPr/>
        </p:nvSpPr>
        <p:spPr>
          <a:xfrm>
            <a:off x="4969791" y="2631709"/>
            <a:ext cx="910872" cy="333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303B"/>
              </a:buClr>
              <a:buSzPts val="3000"/>
              <a:buFont typeface="Source Sans Pro"/>
              <a:buNone/>
              <a:defRPr sz="18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342900" marR="0" lvl="1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5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685800" marR="0" lvl="2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35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028700" marR="0" lvl="3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371600" marR="0" lvl="4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714500" marR="0" lvl="5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057400" marR="0" lvl="6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400300" marR="0" lvl="7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743200" marR="0" lvl="8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Montserrat" panose="00000500000000000000" pitchFamily="2" charset="0"/>
                <a:ea typeface="Microsoft YaHei UI" panose="020B0503020204020204" pitchFamily="34" charset="-122"/>
              </a:rPr>
              <a:t>34</a:t>
            </a:r>
            <a:r>
              <a:rPr lang="en-US" b="1" dirty="0" smtClean="0">
                <a:solidFill>
                  <a:schemeClr val="bg1"/>
                </a:solidFill>
                <a:latin typeface="Montserrat" panose="00000500000000000000" pitchFamily="2" charset="0"/>
                <a:ea typeface="Microsoft YaHei UI" panose="020B0503020204020204" pitchFamily="34" charset="-122"/>
              </a:rPr>
              <a:t>%</a:t>
            </a:r>
            <a:endParaRPr lang="en-US" sz="2400" b="1" dirty="0" smtClean="0">
              <a:solidFill>
                <a:schemeClr val="bg1"/>
              </a:solidFill>
              <a:latin typeface="Montserrat" panose="00000500000000000000" pitchFamily="2" charset="0"/>
              <a:ea typeface="Microsoft YaHei UI" panose="020B0503020204020204" pitchFamily="34" charset="-122"/>
            </a:endParaRPr>
          </a:p>
        </p:txBody>
      </p:sp>
      <p:sp>
        <p:nvSpPr>
          <p:cNvPr id="29" name="Google Shape;424;p32"/>
          <p:cNvSpPr txBox="1">
            <a:spLocks/>
          </p:cNvSpPr>
          <p:nvPr/>
        </p:nvSpPr>
        <p:spPr>
          <a:xfrm>
            <a:off x="7565095" y="2656295"/>
            <a:ext cx="910872" cy="333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303B"/>
              </a:buClr>
              <a:buSzPts val="3000"/>
              <a:buFont typeface="Source Sans Pro"/>
              <a:buNone/>
              <a:defRPr sz="18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342900" marR="0" lvl="1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5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685800" marR="0" lvl="2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35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028700" marR="0" lvl="3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371600" marR="0" lvl="4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714500" marR="0" lvl="5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057400" marR="0" lvl="6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400300" marR="0" lvl="7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743200" marR="0" lvl="8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Montserrat" panose="00000500000000000000" pitchFamily="2" charset="0"/>
                <a:ea typeface="Microsoft YaHei UI" panose="020B0503020204020204" pitchFamily="34" charset="-122"/>
              </a:rPr>
              <a:t>43</a:t>
            </a:r>
            <a:r>
              <a:rPr lang="en-US" b="1" dirty="0" smtClean="0">
                <a:solidFill>
                  <a:schemeClr val="bg1"/>
                </a:solidFill>
                <a:latin typeface="Montserrat" panose="00000500000000000000" pitchFamily="2" charset="0"/>
                <a:ea typeface="Microsoft YaHei UI" panose="020B0503020204020204" pitchFamily="34" charset="-122"/>
              </a:rPr>
              <a:t>%</a:t>
            </a:r>
            <a:endParaRPr lang="en-US" sz="2400" b="1" dirty="0" smtClean="0">
              <a:solidFill>
                <a:schemeClr val="bg1"/>
              </a:solidFill>
              <a:latin typeface="Montserrat" panose="00000500000000000000" pitchFamily="2" charset="0"/>
              <a:ea typeface="Microsoft YaHei UI" panose="020B0503020204020204" pitchFamily="34" charset="-122"/>
            </a:endParaRPr>
          </a:p>
        </p:txBody>
      </p:sp>
      <p:sp>
        <p:nvSpPr>
          <p:cNvPr id="30" name="Google Shape;424;p32"/>
          <p:cNvSpPr txBox="1">
            <a:spLocks/>
          </p:cNvSpPr>
          <p:nvPr/>
        </p:nvSpPr>
        <p:spPr>
          <a:xfrm>
            <a:off x="2934531" y="3886989"/>
            <a:ext cx="910872" cy="333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303B"/>
              </a:buClr>
              <a:buSzPts val="3000"/>
              <a:buFont typeface="Source Sans Pro"/>
              <a:buNone/>
              <a:defRPr sz="18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342900" marR="0" lvl="1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5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685800" marR="0" lvl="2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35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028700" marR="0" lvl="3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371600" marR="0" lvl="4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714500" marR="0" lvl="5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057400" marR="0" lvl="6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400300" marR="0" lvl="7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743200" marR="0" lvl="8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Montserrat" panose="00000500000000000000" pitchFamily="2" charset="0"/>
                <a:ea typeface="Microsoft YaHei UI" panose="020B0503020204020204" pitchFamily="34" charset="-122"/>
              </a:rPr>
              <a:t>70</a:t>
            </a:r>
            <a:r>
              <a:rPr lang="en-US" b="1" dirty="0" smtClean="0">
                <a:solidFill>
                  <a:schemeClr val="bg1"/>
                </a:solidFill>
                <a:latin typeface="Montserrat" panose="00000500000000000000" pitchFamily="2" charset="0"/>
                <a:ea typeface="Microsoft YaHei UI" panose="020B0503020204020204" pitchFamily="34" charset="-122"/>
              </a:rPr>
              <a:t>%</a:t>
            </a:r>
            <a:endParaRPr lang="en-US" sz="2400" b="1" dirty="0" smtClean="0">
              <a:solidFill>
                <a:schemeClr val="bg1"/>
              </a:solidFill>
              <a:latin typeface="Montserrat" panose="00000500000000000000" pitchFamily="2" charset="0"/>
              <a:ea typeface="Microsoft YaHei UI" panose="020B0503020204020204" pitchFamily="34" charset="-122"/>
            </a:endParaRPr>
          </a:p>
        </p:txBody>
      </p:sp>
      <p:sp>
        <p:nvSpPr>
          <p:cNvPr id="32" name="Google Shape;424;p32"/>
          <p:cNvSpPr txBox="1">
            <a:spLocks/>
          </p:cNvSpPr>
          <p:nvPr/>
        </p:nvSpPr>
        <p:spPr>
          <a:xfrm>
            <a:off x="5691364" y="3886989"/>
            <a:ext cx="910872" cy="333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303B"/>
              </a:buClr>
              <a:buSzPts val="3000"/>
              <a:buFont typeface="Source Sans Pro"/>
              <a:buNone/>
              <a:defRPr sz="18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342900" marR="0" lvl="1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5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685800" marR="0" lvl="2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35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028700" marR="0" lvl="3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371600" marR="0" lvl="4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714500" marR="0" lvl="5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057400" marR="0" lvl="6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400300" marR="0" lvl="7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743200" marR="0" lvl="8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Montserrat" panose="00000500000000000000" pitchFamily="2" charset="0"/>
                <a:ea typeface="Microsoft YaHei UI" panose="020B0503020204020204" pitchFamily="34" charset="-122"/>
              </a:rPr>
              <a:t>92</a:t>
            </a:r>
            <a:r>
              <a:rPr lang="en-US" b="1" dirty="0" smtClean="0">
                <a:solidFill>
                  <a:schemeClr val="bg1"/>
                </a:solidFill>
                <a:latin typeface="Montserrat" panose="00000500000000000000" pitchFamily="2" charset="0"/>
                <a:ea typeface="Microsoft YaHei UI" panose="020B0503020204020204" pitchFamily="34" charset="-122"/>
              </a:rPr>
              <a:t>%</a:t>
            </a:r>
            <a:endParaRPr lang="en-US" sz="2400" b="1" dirty="0" smtClean="0">
              <a:solidFill>
                <a:schemeClr val="bg1"/>
              </a:solidFill>
              <a:latin typeface="Montserrat" panose="00000500000000000000" pitchFamily="2" charset="0"/>
              <a:ea typeface="Microsoft YaHei UI" panose="020B0503020204020204" pitchFamily="34" charset="-122"/>
            </a:endParaRPr>
          </a:p>
        </p:txBody>
      </p:sp>
      <p:sp>
        <p:nvSpPr>
          <p:cNvPr id="33" name="Google Shape;424;p32"/>
          <p:cNvSpPr txBox="1">
            <a:spLocks/>
          </p:cNvSpPr>
          <p:nvPr/>
        </p:nvSpPr>
        <p:spPr>
          <a:xfrm>
            <a:off x="7748902" y="3871790"/>
            <a:ext cx="910872" cy="333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303B"/>
              </a:buClr>
              <a:buSzPts val="3000"/>
              <a:buFont typeface="Source Sans Pro"/>
              <a:buNone/>
              <a:defRPr sz="18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342900" marR="0" lvl="1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5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685800" marR="0" lvl="2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35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028700" marR="0" lvl="3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371600" marR="0" lvl="4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714500" marR="0" lvl="5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057400" marR="0" lvl="6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400300" marR="0" lvl="7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743200" marR="0" lvl="8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Montserrat" panose="00000500000000000000" pitchFamily="2" charset="0"/>
                <a:ea typeface="Microsoft YaHei UI" panose="020B0503020204020204" pitchFamily="34" charset="-122"/>
              </a:rPr>
              <a:t>64</a:t>
            </a:r>
            <a:r>
              <a:rPr lang="en-US" b="1" dirty="0" smtClean="0">
                <a:solidFill>
                  <a:schemeClr val="bg1"/>
                </a:solidFill>
                <a:latin typeface="Montserrat" panose="00000500000000000000" pitchFamily="2" charset="0"/>
                <a:ea typeface="Microsoft YaHei UI" panose="020B0503020204020204" pitchFamily="34" charset="-122"/>
              </a:rPr>
              <a:t>%</a:t>
            </a:r>
            <a:endParaRPr lang="en-US" sz="2400" b="1" dirty="0" smtClean="0">
              <a:solidFill>
                <a:schemeClr val="bg1"/>
              </a:solidFill>
              <a:latin typeface="Montserrat" panose="00000500000000000000" pitchFamily="2" charset="0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9376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88"/>
    </mc:Choice>
    <mc:Fallback>
      <p:transition spd="slow" advTm="60088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6B5D78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4886643" flipH="1">
            <a:off x="7238824" y="2986508"/>
            <a:ext cx="1319817" cy="131981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6B5D78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4886643" flipV="1">
            <a:off x="3472055" y="3674891"/>
            <a:ext cx="1319817" cy="1319817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6B5D78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6713357">
            <a:off x="3459582" y="3030683"/>
            <a:ext cx="1319817" cy="1319817"/>
          </a:xfrm>
          <a:prstGeom prst="rect">
            <a:avLst/>
          </a:prstGeom>
        </p:spPr>
      </p:pic>
      <p:sp>
        <p:nvSpPr>
          <p:cNvPr id="15" name="Elipse 14"/>
          <p:cNvSpPr/>
          <p:nvPr/>
        </p:nvSpPr>
        <p:spPr>
          <a:xfrm>
            <a:off x="4204530" y="2099868"/>
            <a:ext cx="3600000" cy="3600000"/>
          </a:xfrm>
          <a:prstGeom prst="ellipse">
            <a:avLst/>
          </a:prstGeom>
          <a:solidFill>
            <a:srgbClr val="6B5D78"/>
          </a:solidFill>
          <a:ln>
            <a:solidFill>
              <a:srgbClr val="6B5D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2800"/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4395024" y="3594070"/>
            <a:ext cx="3228175" cy="10123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cap="small" dirty="0" smtClean="0">
                <a:solidFill>
                  <a:schemeClr val="bg1"/>
                </a:solidFill>
                <a:latin typeface="Montserrat" panose="00000500000000000000" pitchFamily="2" charset="0"/>
              </a:rPr>
              <a:t>WHAT CAN</a:t>
            </a:r>
            <a:r>
              <a:rPr lang="es-ES" sz="2800" b="1" cap="small" dirty="0" smtClean="0">
                <a:solidFill>
                  <a:schemeClr val="bg1"/>
                </a:solidFill>
                <a:latin typeface="Montserrat" panose="00000500000000000000" pitchFamily="2" charset="0"/>
              </a:rPr>
              <a:t/>
            </a:r>
            <a:br>
              <a:rPr lang="es-ES" sz="2800" b="1" cap="small" dirty="0" smtClean="0">
                <a:solidFill>
                  <a:schemeClr val="bg1"/>
                </a:solidFill>
                <a:latin typeface="Montserrat" panose="00000500000000000000" pitchFamily="2" charset="0"/>
              </a:rPr>
            </a:br>
            <a:r>
              <a:rPr lang="es-ES" sz="4800" b="1" cap="small" dirty="0" smtClean="0">
                <a:solidFill>
                  <a:schemeClr val="bg1"/>
                </a:solidFill>
                <a:latin typeface="Montserrat" panose="00000500000000000000" pitchFamily="2" charset="0"/>
              </a:rPr>
              <a:t>WE DO?</a:t>
            </a:r>
            <a:endParaRPr lang="es-ES" sz="1600" b="1" cap="small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1" name="Título 1"/>
          <p:cNvSpPr txBox="1">
            <a:spLocks/>
          </p:cNvSpPr>
          <p:nvPr/>
        </p:nvSpPr>
        <p:spPr>
          <a:xfrm>
            <a:off x="367493" y="232031"/>
            <a:ext cx="8894619" cy="7021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RECOMMENDATIONS</a:t>
            </a:r>
            <a:endParaRPr lang="ca-ES" sz="3600" cap="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10" name="Google Shape;424;p32"/>
          <p:cNvSpPr txBox="1">
            <a:spLocks/>
          </p:cNvSpPr>
          <p:nvPr/>
        </p:nvSpPr>
        <p:spPr>
          <a:xfrm>
            <a:off x="7755785" y="1824797"/>
            <a:ext cx="3718017" cy="1505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303B"/>
              </a:buClr>
              <a:buSzPts val="3000"/>
              <a:buFont typeface="Source Sans Pro"/>
              <a:buNone/>
              <a:defRPr sz="18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342900" marR="0" lvl="1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5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685800" marR="0" lvl="2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35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028700" marR="0" lvl="3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371600" marR="0" lvl="4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714500" marR="0" lvl="5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057400" marR="0" lvl="6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400300" marR="0" lvl="7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743200" marR="0" lvl="8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algn="l">
              <a:lnSpc>
                <a:spcPct val="100000"/>
              </a:lnSpc>
              <a:spcAft>
                <a:spcPts val="1200"/>
              </a:spcAft>
            </a:pPr>
            <a:r>
              <a:rPr lang="en-US" sz="2000" b="1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  <a:t>Speaking out about biases</a:t>
            </a:r>
            <a:br>
              <a:rPr lang="en-US" sz="2000" b="1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</a:br>
            <a:r>
              <a:rPr lang="en-US" sz="2000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  <a:t>plenary talks &amp; round-tables,</a:t>
            </a:r>
            <a:br>
              <a:rPr lang="en-US" sz="2000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</a:br>
            <a:r>
              <a:rPr lang="en-US" sz="2000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  <a:t>initial statements,</a:t>
            </a:r>
            <a:br>
              <a:rPr lang="en-US" sz="2000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</a:br>
            <a:r>
              <a:rPr lang="en-US" sz="2000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  <a:t>studies &amp; workshops</a:t>
            </a:r>
            <a:endParaRPr lang="en-US" sz="1600" dirty="0">
              <a:solidFill>
                <a:srgbClr val="212A32"/>
              </a:solidFill>
              <a:latin typeface="Raleway" pitchFamily="2" charset="0"/>
              <a:ea typeface="Microsoft YaHei UI" panose="020B0503020204020204" pitchFamily="34" charset="-122"/>
            </a:endParaRPr>
          </a:p>
        </p:txBody>
      </p:sp>
      <p:sp>
        <p:nvSpPr>
          <p:cNvPr id="14" name="Google Shape;424;p32"/>
          <p:cNvSpPr txBox="1">
            <a:spLocks/>
          </p:cNvSpPr>
          <p:nvPr/>
        </p:nvSpPr>
        <p:spPr>
          <a:xfrm>
            <a:off x="442031" y="1881809"/>
            <a:ext cx="3820407" cy="1505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303B"/>
              </a:buClr>
              <a:buSzPts val="3000"/>
              <a:buFont typeface="Source Sans Pro"/>
              <a:buNone/>
              <a:defRPr sz="18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342900" marR="0" lvl="1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5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685800" marR="0" lvl="2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35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028700" marR="0" lvl="3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371600" marR="0" lvl="4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714500" marR="0" lvl="5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057400" marR="0" lvl="6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400300" marR="0" lvl="7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743200" marR="0" lvl="8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algn="r">
              <a:lnSpc>
                <a:spcPct val="100000"/>
              </a:lnSpc>
              <a:spcAft>
                <a:spcPts val="1200"/>
              </a:spcAft>
            </a:pPr>
            <a:r>
              <a:rPr lang="en-US" sz="2000" b="1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  <a:t>Increasing women’s visibility</a:t>
            </a:r>
            <a:br>
              <a:rPr lang="en-US" sz="2000" b="1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</a:br>
            <a:r>
              <a:rPr lang="en-US" sz="2000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  <a:t>books &amp; newspapers</a:t>
            </a:r>
            <a:br>
              <a:rPr lang="en-US" sz="2000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</a:br>
            <a:r>
              <a:rPr lang="en-US" sz="2000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  <a:t>papers, awards</a:t>
            </a:r>
            <a:r>
              <a:rPr lang="en-US" sz="2000" dirty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  <a:t/>
            </a:r>
            <a:br>
              <a:rPr lang="en-US" sz="2000" dirty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</a:br>
            <a:r>
              <a:rPr lang="en-US" sz="2000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  <a:t>departments, conferences</a:t>
            </a:r>
            <a:endParaRPr lang="en-US" sz="1600" dirty="0">
              <a:solidFill>
                <a:srgbClr val="212A32"/>
              </a:solidFill>
              <a:latin typeface="Raleway" pitchFamily="2" charset="0"/>
              <a:ea typeface="Microsoft YaHei UI" panose="020B0503020204020204" pitchFamily="34" charset="-122"/>
            </a:endParaRPr>
          </a:p>
        </p:txBody>
      </p:sp>
      <p:sp>
        <p:nvSpPr>
          <p:cNvPr id="17" name="Google Shape;424;p32"/>
          <p:cNvSpPr txBox="1">
            <a:spLocks/>
          </p:cNvSpPr>
          <p:nvPr/>
        </p:nvSpPr>
        <p:spPr>
          <a:xfrm>
            <a:off x="384123" y="4746862"/>
            <a:ext cx="3820407" cy="1505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303B"/>
              </a:buClr>
              <a:buSzPts val="3000"/>
              <a:buFont typeface="Source Sans Pro"/>
              <a:buNone/>
              <a:defRPr sz="18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342900" marR="0" lvl="1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5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685800" marR="0" lvl="2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35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028700" marR="0" lvl="3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371600" marR="0" lvl="4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714500" marR="0" lvl="5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057400" marR="0" lvl="6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400300" marR="0" lvl="7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743200" marR="0" lvl="8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algn="r">
              <a:lnSpc>
                <a:spcPct val="100000"/>
              </a:lnSpc>
              <a:spcAft>
                <a:spcPts val="1200"/>
              </a:spcAft>
            </a:pPr>
            <a:r>
              <a:rPr lang="en-US" sz="2000" b="1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  <a:t>Policies &amp; Training</a:t>
            </a:r>
            <a:r>
              <a:rPr lang="en-US" sz="2000" b="1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  <a:t/>
            </a:r>
            <a:br>
              <a:rPr lang="en-US" sz="2000" b="1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</a:br>
            <a:r>
              <a:rPr lang="en-US" sz="2000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  <a:t>policies gender balance</a:t>
            </a:r>
            <a:br>
              <a:rPr lang="en-US" sz="2000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</a:br>
            <a:r>
              <a:rPr lang="en-US" sz="2000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  <a:t>objective evaluations</a:t>
            </a:r>
            <a:br>
              <a:rPr lang="en-US" sz="2000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</a:br>
            <a:r>
              <a:rPr lang="en-US" sz="2000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  <a:t>double blind evaluations</a:t>
            </a:r>
            <a:endParaRPr lang="en-US" sz="1600" dirty="0">
              <a:solidFill>
                <a:srgbClr val="212A32"/>
              </a:solidFill>
              <a:latin typeface="Raleway" pitchFamily="2" charset="0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4781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924"/>
    </mc:Choice>
    <mc:Fallback>
      <p:transition spd="slow" advTm="52924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ítulo 1"/>
          <p:cNvSpPr txBox="1">
            <a:spLocks/>
          </p:cNvSpPr>
          <p:nvPr/>
        </p:nvSpPr>
        <p:spPr>
          <a:xfrm>
            <a:off x="367493" y="232031"/>
            <a:ext cx="8894619" cy="7021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SPEAKING OUT</a:t>
            </a:r>
            <a:endParaRPr lang="ca-ES" sz="3600" cap="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19" name="Título 1"/>
          <p:cNvSpPr txBox="1">
            <a:spLocks/>
          </p:cNvSpPr>
          <p:nvPr/>
        </p:nvSpPr>
        <p:spPr>
          <a:xfrm>
            <a:off x="2167368" y="1975690"/>
            <a:ext cx="859296" cy="30539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43000"/>
              </a:lnSpc>
            </a:pPr>
            <a:r>
              <a:rPr lang="en-US" sz="18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2006</a:t>
            </a:r>
          </a:p>
          <a:p>
            <a:pPr algn="r">
              <a:lnSpc>
                <a:spcPct val="143000"/>
              </a:lnSpc>
            </a:pPr>
            <a:r>
              <a:rPr lang="en-US" sz="1800" cap="small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2008</a:t>
            </a:r>
          </a:p>
          <a:p>
            <a:pPr algn="r">
              <a:lnSpc>
                <a:spcPct val="143000"/>
              </a:lnSpc>
            </a:pPr>
            <a:r>
              <a:rPr lang="en-US" sz="1800" cap="small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2010</a:t>
            </a:r>
          </a:p>
          <a:p>
            <a:pPr algn="r">
              <a:lnSpc>
                <a:spcPct val="143000"/>
              </a:lnSpc>
            </a:pPr>
            <a:r>
              <a:rPr lang="en-US" sz="1800" cap="small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2012</a:t>
            </a:r>
          </a:p>
          <a:p>
            <a:pPr algn="r">
              <a:lnSpc>
                <a:spcPct val="143000"/>
              </a:lnSpc>
            </a:pPr>
            <a:r>
              <a:rPr lang="en-US" sz="1800" cap="small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2014</a:t>
            </a:r>
          </a:p>
          <a:p>
            <a:pPr algn="r">
              <a:lnSpc>
                <a:spcPct val="143000"/>
              </a:lnSpc>
            </a:pPr>
            <a:r>
              <a:rPr lang="en-US" sz="1800" cap="small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2016</a:t>
            </a:r>
          </a:p>
          <a:p>
            <a:pPr algn="r">
              <a:lnSpc>
                <a:spcPct val="143000"/>
              </a:lnSpc>
            </a:pPr>
            <a:r>
              <a:rPr lang="en-US" sz="1800" cap="small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2018</a:t>
            </a:r>
          </a:p>
          <a:p>
            <a:pPr algn="r">
              <a:lnSpc>
                <a:spcPct val="143000"/>
              </a:lnSpc>
            </a:pPr>
            <a:r>
              <a:rPr lang="en-US" sz="1800" cap="small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2020</a:t>
            </a:r>
            <a:endParaRPr lang="en-US" sz="1800" cap="small" dirty="0" smtClean="0">
              <a:solidFill>
                <a:srgbClr val="212A32"/>
              </a:solidFill>
              <a:latin typeface="Montserrat" panose="00000500000000000000" pitchFamily="2" charset="0"/>
            </a:endParaRPr>
          </a:p>
        </p:txBody>
      </p:sp>
      <p:sp>
        <p:nvSpPr>
          <p:cNvPr id="20" name="Título 1"/>
          <p:cNvSpPr txBox="1">
            <a:spLocks/>
          </p:cNvSpPr>
          <p:nvPr/>
        </p:nvSpPr>
        <p:spPr>
          <a:xfrm>
            <a:off x="2898648" y="4989974"/>
            <a:ext cx="5257800" cy="3885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43000"/>
              </a:lnSpc>
            </a:pPr>
            <a:r>
              <a:rPr lang="en-US" sz="18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0                 2                 4                6                 8 </a:t>
            </a:r>
            <a:endParaRPr lang="en-US" sz="1800" cap="small" dirty="0" smtClean="0">
              <a:solidFill>
                <a:srgbClr val="212A32"/>
              </a:solidFill>
              <a:latin typeface="Montserrat" panose="00000500000000000000" pitchFamily="2" charset="0"/>
            </a:endParaRPr>
          </a:p>
        </p:txBody>
      </p:sp>
      <p:sp>
        <p:nvSpPr>
          <p:cNvPr id="21" name="Título 1"/>
          <p:cNvSpPr txBox="1">
            <a:spLocks/>
          </p:cNvSpPr>
          <p:nvPr/>
        </p:nvSpPr>
        <p:spPr>
          <a:xfrm>
            <a:off x="3188208" y="5342490"/>
            <a:ext cx="5257800" cy="3885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43000"/>
              </a:lnSpc>
            </a:pPr>
            <a:r>
              <a:rPr lang="en-US" sz="18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Plenary Speakers AIL Conferences</a:t>
            </a:r>
            <a:endParaRPr lang="en-US" sz="1800" cap="small" dirty="0" smtClean="0">
              <a:solidFill>
                <a:srgbClr val="212A32"/>
              </a:solidFill>
              <a:latin typeface="Montserrat" panose="00000500000000000000" pitchFamily="2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7507224" y="4261104"/>
            <a:ext cx="415903" cy="64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0655" y="1879748"/>
            <a:ext cx="4904041" cy="3110226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529835">
            <a:off x="7263219" y="2707458"/>
            <a:ext cx="1319817" cy="1608721"/>
          </a:xfrm>
          <a:prstGeom prst="rect">
            <a:avLst/>
          </a:prstGeom>
        </p:spPr>
      </p:pic>
      <p:sp>
        <p:nvSpPr>
          <p:cNvPr id="24" name="Elipse 23"/>
          <p:cNvSpPr/>
          <p:nvPr/>
        </p:nvSpPr>
        <p:spPr>
          <a:xfrm>
            <a:off x="8009544" y="1212183"/>
            <a:ext cx="2880000" cy="2880000"/>
          </a:xfrm>
          <a:prstGeom prst="ellipse">
            <a:avLst/>
          </a:prstGeom>
          <a:solidFill>
            <a:srgbClr val="84ACB6"/>
          </a:solidFill>
          <a:ln>
            <a:solidFill>
              <a:srgbClr val="84A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2000"/>
          </a:p>
        </p:txBody>
      </p:sp>
      <p:sp>
        <p:nvSpPr>
          <p:cNvPr id="25" name="Título 1"/>
          <p:cNvSpPr txBox="1">
            <a:spLocks/>
          </p:cNvSpPr>
          <p:nvPr/>
        </p:nvSpPr>
        <p:spPr>
          <a:xfrm>
            <a:off x="8009544" y="1486888"/>
            <a:ext cx="2880000" cy="17351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The</a:t>
            </a:r>
            <a:br>
              <a:rPr lang="en-US" sz="2800" dirty="0" smtClean="0">
                <a:solidFill>
                  <a:srgbClr val="212A32"/>
                </a:solidFill>
                <a:latin typeface="Montserrat" panose="00000500000000000000" pitchFamily="2" charset="0"/>
              </a:rPr>
            </a:br>
            <a:r>
              <a:rPr lang="en-US" sz="2800" b="1" dirty="0" err="1" smtClean="0">
                <a:solidFill>
                  <a:srgbClr val="212A32"/>
                </a:solidFill>
                <a:latin typeface="Montserrat" panose="00000500000000000000" pitchFamily="2" charset="0"/>
              </a:rPr>
              <a:t>GenderAIL</a:t>
            </a:r>
            <a:r>
              <a:rPr lang="en-US" sz="2800" b="1" dirty="0" smtClean="0">
                <a:solidFill>
                  <a:srgbClr val="212A32"/>
                </a:solidFill>
                <a:latin typeface="Montserrat" panose="00000500000000000000" pitchFamily="2" charset="0"/>
              </a:rPr>
              <a:t/>
            </a:r>
            <a:br>
              <a:rPr lang="en-US" sz="2800" b="1" dirty="0" smtClean="0">
                <a:solidFill>
                  <a:srgbClr val="212A32"/>
                </a:solidFill>
                <a:latin typeface="Montserrat" panose="00000500000000000000" pitchFamily="2" charset="0"/>
              </a:rPr>
            </a:br>
            <a:r>
              <a:rPr lang="en-US" sz="28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was created</a:t>
            </a:r>
            <a:endParaRPr lang="en-US" sz="2800" cap="small" dirty="0" smtClean="0">
              <a:solidFill>
                <a:srgbClr val="212A32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955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338"/>
    </mc:Choice>
    <mc:Fallback>
      <p:transition spd="slow" advTm="61338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 txBox="1">
            <a:spLocks/>
          </p:cNvSpPr>
          <p:nvPr/>
        </p:nvSpPr>
        <p:spPr>
          <a:xfrm>
            <a:off x="367493" y="232031"/>
            <a:ext cx="8894619" cy="7021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THE LEAKY PIPELINE</a:t>
            </a:r>
            <a:endParaRPr lang="ca-ES" sz="3600" cap="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</p:txBody>
      </p:sp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2059266664"/>
              </p:ext>
            </p:extLst>
          </p:nvPr>
        </p:nvGraphicFramePr>
        <p:xfrm>
          <a:off x="171450" y="1314451"/>
          <a:ext cx="11459549" cy="5100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1" name="Imagen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2842" y="127737"/>
            <a:ext cx="2170123" cy="131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881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750"/>
    </mc:Choice>
    <mc:Fallback>
      <p:transition spd="slow" advTm="43750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6B5D78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6713357" flipH="1" flipV="1">
            <a:off x="7205778" y="3613218"/>
            <a:ext cx="1319817" cy="131981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6B5D78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4886643" flipH="1">
            <a:off x="7238824" y="2986508"/>
            <a:ext cx="1319817" cy="131981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6B5D78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4886643" flipV="1">
            <a:off x="3472055" y="3647459"/>
            <a:ext cx="1319817" cy="1319817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6B5D78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6713357">
            <a:off x="3459582" y="3003251"/>
            <a:ext cx="1319817" cy="1319817"/>
          </a:xfrm>
          <a:prstGeom prst="rect">
            <a:avLst/>
          </a:prstGeom>
        </p:spPr>
      </p:pic>
      <p:sp>
        <p:nvSpPr>
          <p:cNvPr id="15" name="Elipse 14"/>
          <p:cNvSpPr/>
          <p:nvPr/>
        </p:nvSpPr>
        <p:spPr>
          <a:xfrm>
            <a:off x="4204530" y="2099868"/>
            <a:ext cx="3600000" cy="3600000"/>
          </a:xfrm>
          <a:prstGeom prst="ellipse">
            <a:avLst/>
          </a:prstGeom>
          <a:solidFill>
            <a:srgbClr val="6B5D78"/>
          </a:solidFill>
          <a:ln>
            <a:solidFill>
              <a:srgbClr val="6B5D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2800"/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4395024" y="3594070"/>
            <a:ext cx="3228175" cy="10123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cap="small" dirty="0" smtClean="0">
                <a:solidFill>
                  <a:schemeClr val="bg1"/>
                </a:solidFill>
                <a:latin typeface="Montserrat" panose="00000500000000000000" pitchFamily="2" charset="0"/>
              </a:rPr>
              <a:t>WHAT CAN</a:t>
            </a:r>
            <a:r>
              <a:rPr lang="es-ES" sz="2800" b="1" cap="small" dirty="0" smtClean="0">
                <a:solidFill>
                  <a:schemeClr val="bg1"/>
                </a:solidFill>
                <a:latin typeface="Montserrat" panose="00000500000000000000" pitchFamily="2" charset="0"/>
              </a:rPr>
              <a:t/>
            </a:r>
            <a:br>
              <a:rPr lang="es-ES" sz="2800" b="1" cap="small" dirty="0" smtClean="0">
                <a:solidFill>
                  <a:schemeClr val="bg1"/>
                </a:solidFill>
                <a:latin typeface="Montserrat" panose="00000500000000000000" pitchFamily="2" charset="0"/>
              </a:rPr>
            </a:br>
            <a:r>
              <a:rPr lang="es-ES" sz="4800" b="1" cap="small" dirty="0" smtClean="0">
                <a:solidFill>
                  <a:schemeClr val="bg1"/>
                </a:solidFill>
                <a:latin typeface="Montserrat" panose="00000500000000000000" pitchFamily="2" charset="0"/>
              </a:rPr>
              <a:t>WE DO?</a:t>
            </a:r>
            <a:endParaRPr lang="es-ES" sz="1600" b="1" cap="small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31" name="Título 1"/>
          <p:cNvSpPr txBox="1">
            <a:spLocks/>
          </p:cNvSpPr>
          <p:nvPr/>
        </p:nvSpPr>
        <p:spPr>
          <a:xfrm>
            <a:off x="367493" y="232031"/>
            <a:ext cx="8894619" cy="7021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RECOMMENDATIONS</a:t>
            </a:r>
            <a:endParaRPr lang="ca-ES" sz="3600" cap="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10" name="Google Shape;424;p32"/>
          <p:cNvSpPr txBox="1">
            <a:spLocks/>
          </p:cNvSpPr>
          <p:nvPr/>
        </p:nvSpPr>
        <p:spPr>
          <a:xfrm>
            <a:off x="7755785" y="1824797"/>
            <a:ext cx="3718017" cy="1505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303B"/>
              </a:buClr>
              <a:buSzPts val="3000"/>
              <a:buFont typeface="Source Sans Pro"/>
              <a:buNone/>
              <a:defRPr sz="18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342900" marR="0" lvl="1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5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685800" marR="0" lvl="2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35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028700" marR="0" lvl="3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371600" marR="0" lvl="4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714500" marR="0" lvl="5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057400" marR="0" lvl="6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400300" marR="0" lvl="7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743200" marR="0" lvl="8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algn="l">
              <a:lnSpc>
                <a:spcPct val="100000"/>
              </a:lnSpc>
              <a:spcAft>
                <a:spcPts val="1200"/>
              </a:spcAft>
            </a:pPr>
            <a:r>
              <a:rPr lang="en-US" sz="2000" b="1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  <a:t>Speaking out about biases</a:t>
            </a:r>
            <a:br>
              <a:rPr lang="en-US" sz="2000" b="1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</a:br>
            <a:r>
              <a:rPr lang="en-US" sz="2000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  <a:t>plenary talks &amp; round-tables,</a:t>
            </a:r>
            <a:br>
              <a:rPr lang="en-US" sz="2000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</a:br>
            <a:r>
              <a:rPr lang="en-US" sz="2000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  <a:t>initial statements,</a:t>
            </a:r>
            <a:br>
              <a:rPr lang="en-US" sz="2000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</a:br>
            <a:r>
              <a:rPr lang="en-US" sz="2000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  <a:t>studies &amp; workshops</a:t>
            </a:r>
            <a:endParaRPr lang="en-US" sz="1600" dirty="0">
              <a:solidFill>
                <a:srgbClr val="212A32"/>
              </a:solidFill>
              <a:latin typeface="Raleway" pitchFamily="2" charset="0"/>
              <a:ea typeface="Microsoft YaHei UI" panose="020B0503020204020204" pitchFamily="34" charset="-122"/>
            </a:endParaRPr>
          </a:p>
        </p:txBody>
      </p:sp>
      <p:sp>
        <p:nvSpPr>
          <p:cNvPr id="12" name="Google Shape;424;p32"/>
          <p:cNvSpPr txBox="1">
            <a:spLocks/>
          </p:cNvSpPr>
          <p:nvPr/>
        </p:nvSpPr>
        <p:spPr>
          <a:xfrm>
            <a:off x="7865686" y="4715524"/>
            <a:ext cx="3820407" cy="1505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303B"/>
              </a:buClr>
              <a:buSzPts val="3000"/>
              <a:buFont typeface="Source Sans Pro"/>
              <a:buNone/>
              <a:defRPr sz="18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342900" marR="0" lvl="1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5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685800" marR="0" lvl="2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35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028700" marR="0" lvl="3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371600" marR="0" lvl="4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714500" marR="0" lvl="5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057400" marR="0" lvl="6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400300" marR="0" lvl="7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743200" marR="0" lvl="8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algn="l">
              <a:lnSpc>
                <a:spcPct val="100000"/>
              </a:lnSpc>
              <a:spcAft>
                <a:spcPts val="1200"/>
              </a:spcAft>
            </a:pPr>
            <a:r>
              <a:rPr lang="en-US" sz="2000" b="1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  <a:t>Redesigning science</a:t>
            </a:r>
            <a:r>
              <a:rPr lang="en-US" sz="2000" b="1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  <a:t/>
            </a:r>
            <a:br>
              <a:rPr lang="en-US" sz="2000" b="1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</a:br>
            <a:r>
              <a:rPr lang="en-US" sz="2000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  <a:t>structure of departments</a:t>
            </a:r>
            <a:br>
              <a:rPr lang="en-US" sz="2000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</a:br>
            <a:r>
              <a:rPr lang="en-US" sz="2000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  <a:t>competitive vs. cooperative</a:t>
            </a:r>
            <a:br>
              <a:rPr lang="en-US" sz="2000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</a:br>
            <a:r>
              <a:rPr lang="en-US" sz="2000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  <a:t>materials </a:t>
            </a:r>
            <a:r>
              <a:rPr lang="en-US" sz="2000" dirty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  <a:t>&amp; </a:t>
            </a:r>
            <a:r>
              <a:rPr lang="en-US" sz="2000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  <a:t>location</a:t>
            </a:r>
            <a:endParaRPr lang="en-US" sz="1600" dirty="0">
              <a:solidFill>
                <a:srgbClr val="212A32"/>
              </a:solidFill>
              <a:latin typeface="Raleway" pitchFamily="2" charset="0"/>
              <a:ea typeface="Microsoft YaHei UI" panose="020B0503020204020204" pitchFamily="34" charset="-122"/>
            </a:endParaRPr>
          </a:p>
        </p:txBody>
      </p:sp>
      <p:sp>
        <p:nvSpPr>
          <p:cNvPr id="17" name="Google Shape;424;p32"/>
          <p:cNvSpPr txBox="1">
            <a:spLocks/>
          </p:cNvSpPr>
          <p:nvPr/>
        </p:nvSpPr>
        <p:spPr>
          <a:xfrm>
            <a:off x="442031" y="1854377"/>
            <a:ext cx="3820407" cy="1505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303B"/>
              </a:buClr>
              <a:buSzPts val="3000"/>
              <a:buFont typeface="Source Sans Pro"/>
              <a:buNone/>
              <a:defRPr sz="18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342900" marR="0" lvl="1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5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685800" marR="0" lvl="2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35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028700" marR="0" lvl="3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371600" marR="0" lvl="4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714500" marR="0" lvl="5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057400" marR="0" lvl="6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400300" marR="0" lvl="7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743200" marR="0" lvl="8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algn="r">
              <a:lnSpc>
                <a:spcPct val="100000"/>
              </a:lnSpc>
              <a:spcAft>
                <a:spcPts val="1200"/>
              </a:spcAft>
            </a:pPr>
            <a:r>
              <a:rPr lang="en-US" sz="2000" b="1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  <a:t>Increasing women’s visibility</a:t>
            </a:r>
            <a:br>
              <a:rPr lang="en-US" sz="2000" b="1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</a:br>
            <a:r>
              <a:rPr lang="en-US" sz="2000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  <a:t>books &amp; newspapers</a:t>
            </a:r>
            <a:br>
              <a:rPr lang="en-US" sz="2000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</a:br>
            <a:r>
              <a:rPr lang="en-US" sz="2000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  <a:t>papers, awards</a:t>
            </a:r>
            <a:r>
              <a:rPr lang="en-US" sz="2000" dirty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  <a:t/>
            </a:r>
            <a:br>
              <a:rPr lang="en-US" sz="2000" dirty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</a:br>
            <a:r>
              <a:rPr lang="en-US" sz="2000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  <a:t>departments, conferences</a:t>
            </a:r>
            <a:endParaRPr lang="en-US" sz="1600" dirty="0">
              <a:solidFill>
                <a:srgbClr val="212A32"/>
              </a:solidFill>
              <a:latin typeface="Raleway" pitchFamily="2" charset="0"/>
              <a:ea typeface="Microsoft YaHei UI" panose="020B0503020204020204" pitchFamily="34" charset="-122"/>
            </a:endParaRPr>
          </a:p>
        </p:txBody>
      </p:sp>
      <p:sp>
        <p:nvSpPr>
          <p:cNvPr id="18" name="Google Shape;424;p32"/>
          <p:cNvSpPr txBox="1">
            <a:spLocks/>
          </p:cNvSpPr>
          <p:nvPr/>
        </p:nvSpPr>
        <p:spPr>
          <a:xfrm>
            <a:off x="384123" y="4719430"/>
            <a:ext cx="3820407" cy="1505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303B"/>
              </a:buClr>
              <a:buSzPts val="3000"/>
              <a:buFont typeface="Source Sans Pro"/>
              <a:buNone/>
              <a:defRPr sz="18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342900" marR="0" lvl="1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5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685800" marR="0" lvl="2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35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028700" marR="0" lvl="3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371600" marR="0" lvl="4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714500" marR="0" lvl="5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057400" marR="0" lvl="6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400300" marR="0" lvl="7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743200" marR="0" lvl="8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4303B"/>
              </a:buClr>
              <a:buSzPts val="1800"/>
              <a:buFont typeface="Source Sans Pro"/>
              <a:buNone/>
              <a:defRPr sz="1200" b="0" i="0" u="none" strike="noStrike" cap="none">
                <a:solidFill>
                  <a:srgbClr val="44303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algn="r">
              <a:lnSpc>
                <a:spcPct val="100000"/>
              </a:lnSpc>
              <a:spcAft>
                <a:spcPts val="1200"/>
              </a:spcAft>
            </a:pPr>
            <a:r>
              <a:rPr lang="en-US" sz="2000" b="1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  <a:t>Policies &amp; Training</a:t>
            </a:r>
            <a:r>
              <a:rPr lang="en-US" sz="2000" b="1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  <a:t/>
            </a:r>
            <a:br>
              <a:rPr lang="en-US" sz="2000" b="1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</a:br>
            <a:r>
              <a:rPr lang="en-US" sz="2000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  <a:t>policies gender balance</a:t>
            </a:r>
            <a:br>
              <a:rPr lang="en-US" sz="2000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</a:br>
            <a:r>
              <a:rPr lang="en-US" sz="2000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  <a:t>objective evaluations</a:t>
            </a:r>
            <a:br>
              <a:rPr lang="en-US" sz="2000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</a:br>
            <a:r>
              <a:rPr lang="en-US" sz="2000" dirty="0" smtClean="0">
                <a:solidFill>
                  <a:srgbClr val="212A32"/>
                </a:solidFill>
                <a:latin typeface="Raleway" pitchFamily="2" charset="0"/>
                <a:ea typeface="Microsoft JhengHei UI Light" panose="020B0304030504040204" pitchFamily="34" charset="-120"/>
              </a:rPr>
              <a:t>double blind evaluations</a:t>
            </a:r>
            <a:endParaRPr lang="en-US" sz="1600" dirty="0">
              <a:solidFill>
                <a:srgbClr val="212A32"/>
              </a:solidFill>
              <a:latin typeface="Raleway" pitchFamily="2" charset="0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41151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026"/>
    </mc:Choice>
    <mc:Fallback>
      <p:transition spd="slow" advTm="39026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YWCA Columbus on Twitter: &quot;Equality versus equity versus justice. Sometimes  these words are used interchangeably but they have very different meanings  and implications, and it's important to know the difference.…  https://t.co/jxgYsn0WZ8&quot;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886" y="1658938"/>
            <a:ext cx="7239254" cy="407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367493" y="232031"/>
            <a:ext cx="8894619" cy="7021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RECOMMENDATIONS</a:t>
            </a:r>
            <a:endParaRPr lang="ca-ES" sz="3600" cap="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157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078"/>
    </mc:Choice>
    <mc:Fallback>
      <p:transition spd="slow" advTm="96078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lipse 10"/>
          <p:cNvSpPr/>
          <p:nvPr/>
        </p:nvSpPr>
        <p:spPr>
          <a:xfrm>
            <a:off x="3367759" y="287547"/>
            <a:ext cx="5400000" cy="5400000"/>
          </a:xfrm>
          <a:prstGeom prst="ellipse">
            <a:avLst/>
          </a:prstGeom>
          <a:solidFill>
            <a:srgbClr val="6B5D78"/>
          </a:solidFill>
          <a:ln>
            <a:solidFill>
              <a:srgbClr val="6B5D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3316" t="11396" r="9759" b="66061"/>
          <a:stretch/>
        </p:blipFill>
        <p:spPr>
          <a:xfrm>
            <a:off x="10281067" y="5985903"/>
            <a:ext cx="1579487" cy="74386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73" b="13583"/>
          <a:stretch/>
        </p:blipFill>
        <p:spPr>
          <a:xfrm>
            <a:off x="8085968" y="839957"/>
            <a:ext cx="2984842" cy="42951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93823" y="1517169"/>
            <a:ext cx="4635500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 cap="all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THANK</a:t>
            </a:r>
          </a:p>
          <a:p>
            <a:pPr algn="ctr"/>
            <a:r>
              <a:rPr lang="en-US" sz="11500" b="1" cap="all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YOU!</a:t>
            </a:r>
            <a:endParaRPr lang="en-US" sz="6600" b="1" cap="all" dirty="0">
              <a:solidFill>
                <a:srgbClr val="212A32"/>
              </a:solidFill>
              <a:latin typeface="Montserrat" panose="000005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13514" r="62162" b="63602"/>
          <a:stretch/>
        </p:blipFill>
        <p:spPr>
          <a:xfrm>
            <a:off x="7810959" y="5792486"/>
            <a:ext cx="2142391" cy="72882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4038" y="5499790"/>
            <a:ext cx="7626921" cy="112646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endParaRPr lang="ca-ES" sz="2000" b="1" dirty="0" smtClean="0">
              <a:solidFill>
                <a:srgbClr val="6B5D78"/>
              </a:solidFill>
              <a:latin typeface="Raleway" pitchFamily="2" charset="0"/>
            </a:endParaRPr>
          </a:p>
          <a:p>
            <a:pPr>
              <a:lnSpc>
                <a:spcPct val="120000"/>
              </a:lnSpc>
            </a:pPr>
            <a:r>
              <a:rPr lang="ca-ES" dirty="0">
                <a:solidFill>
                  <a:srgbClr val="6B5D78"/>
                </a:solidFill>
                <a:latin typeface="Raleway" pitchFamily="2" charset="0"/>
              </a:rPr>
              <a:t>@</a:t>
            </a:r>
            <a:r>
              <a:rPr lang="ca-ES" dirty="0" err="1">
                <a:solidFill>
                  <a:srgbClr val="6B5D78"/>
                </a:solidFill>
                <a:latin typeface="Raleway" pitchFamily="2" charset="0"/>
              </a:rPr>
              <a:t>GenderAIL</a:t>
            </a:r>
            <a:r>
              <a:rPr lang="ca-ES" dirty="0">
                <a:solidFill>
                  <a:srgbClr val="212A32"/>
                </a:solidFill>
                <a:latin typeface="Raleway" pitchFamily="2" charset="0"/>
              </a:rPr>
              <a:t> | </a:t>
            </a:r>
            <a:r>
              <a:rPr lang="es-ES" dirty="0">
                <a:solidFill>
                  <a:srgbClr val="6B5D78"/>
                </a:solidFill>
                <a:latin typeface="Raleway" pitchFamily="2" charset="0"/>
              </a:rPr>
              <a:t>genderscienceail@gmail.com </a:t>
            </a:r>
            <a:r>
              <a:rPr lang="ca-ES" dirty="0">
                <a:solidFill>
                  <a:srgbClr val="212A32"/>
                </a:solidFill>
                <a:latin typeface="Raleway" pitchFamily="2" charset="0"/>
              </a:rPr>
              <a:t> | </a:t>
            </a:r>
            <a:r>
              <a:rPr lang="ca-ES" dirty="0" smtClean="0">
                <a:solidFill>
                  <a:srgbClr val="6B5D78"/>
                </a:solidFill>
                <a:latin typeface="Raleway" pitchFamily="2" charset="0"/>
              </a:rPr>
              <a:t>www.genderlimno.org</a:t>
            </a:r>
          </a:p>
          <a:p>
            <a:pPr>
              <a:lnSpc>
                <a:spcPct val="120000"/>
              </a:lnSpc>
            </a:pPr>
            <a:r>
              <a:rPr lang="ca-ES" dirty="0" smtClean="0">
                <a:solidFill>
                  <a:srgbClr val="6B5D78"/>
                </a:solidFill>
                <a:latin typeface="Raleway" pitchFamily="2" charset="0"/>
              </a:rPr>
              <a:t>@</a:t>
            </a:r>
            <a:r>
              <a:rPr lang="ca-ES" dirty="0" err="1" smtClean="0">
                <a:solidFill>
                  <a:srgbClr val="6B5D78"/>
                </a:solidFill>
                <a:latin typeface="Raleway" pitchFamily="2" charset="0"/>
              </a:rPr>
              <a:t>AnnaLupon</a:t>
            </a:r>
            <a:r>
              <a:rPr lang="ca-ES" dirty="0">
                <a:solidFill>
                  <a:srgbClr val="212A32"/>
                </a:solidFill>
                <a:latin typeface="Raleway" pitchFamily="2" charset="0"/>
              </a:rPr>
              <a:t> | </a:t>
            </a:r>
            <a:r>
              <a:rPr lang="ca-ES" dirty="0" smtClean="0">
                <a:solidFill>
                  <a:srgbClr val="6B5D78"/>
                </a:solidFill>
                <a:latin typeface="Raleway" pitchFamily="2" charset="0"/>
              </a:rPr>
              <a:t>alupon@ceab.csic.es </a:t>
            </a:r>
            <a:r>
              <a:rPr lang="ca-ES" dirty="0">
                <a:solidFill>
                  <a:srgbClr val="212A32"/>
                </a:solidFill>
                <a:latin typeface="Raleway" pitchFamily="2" charset="0"/>
              </a:rPr>
              <a:t> | </a:t>
            </a:r>
            <a:r>
              <a:rPr lang="ca-ES" dirty="0" smtClean="0">
                <a:solidFill>
                  <a:srgbClr val="6B5D78"/>
                </a:solidFill>
                <a:latin typeface="Raleway" pitchFamily="2" charset="0"/>
              </a:rPr>
              <a:t>www.annalupon.com</a:t>
            </a:r>
          </a:p>
        </p:txBody>
      </p:sp>
    </p:spTree>
    <p:extLst>
      <p:ext uri="{BB962C8B-B14F-4D97-AF65-F5344CB8AC3E}">
        <p14:creationId xmlns:p14="http://schemas.microsoft.com/office/powerpoint/2010/main" val="2065053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27"/>
    </mc:Choice>
    <mc:Fallback>
      <p:transition spd="slow" advTm="8127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" name="Gráfico 46"/>
          <p:cNvGraphicFramePr/>
          <p:nvPr>
            <p:extLst>
              <p:ext uri="{D42A27DB-BD31-4B8C-83A1-F6EECF244321}">
                <p14:modId xmlns:p14="http://schemas.microsoft.com/office/powerpoint/2010/main" val="1399367408"/>
              </p:ext>
            </p:extLst>
          </p:nvPr>
        </p:nvGraphicFramePr>
        <p:xfrm>
          <a:off x="1289066" y="1967720"/>
          <a:ext cx="2810602" cy="2981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9" name="Gráfico 48"/>
          <p:cNvGraphicFramePr/>
          <p:nvPr>
            <p:extLst>
              <p:ext uri="{D42A27DB-BD31-4B8C-83A1-F6EECF244321}">
                <p14:modId xmlns:p14="http://schemas.microsoft.com/office/powerpoint/2010/main" val="2219009170"/>
              </p:ext>
            </p:extLst>
          </p:nvPr>
        </p:nvGraphicFramePr>
        <p:xfrm>
          <a:off x="4836176" y="1967720"/>
          <a:ext cx="2810602" cy="2981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0" name="Gráfico 49"/>
          <p:cNvGraphicFramePr/>
          <p:nvPr>
            <p:extLst>
              <p:ext uri="{D42A27DB-BD31-4B8C-83A1-F6EECF244321}">
                <p14:modId xmlns:p14="http://schemas.microsoft.com/office/powerpoint/2010/main" val="130256490"/>
              </p:ext>
            </p:extLst>
          </p:nvPr>
        </p:nvGraphicFramePr>
        <p:xfrm>
          <a:off x="8481759" y="1962458"/>
          <a:ext cx="2810602" cy="2981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1" name="Título 1"/>
          <p:cNvSpPr txBox="1">
            <a:spLocks/>
          </p:cNvSpPr>
          <p:nvPr/>
        </p:nvSpPr>
        <p:spPr>
          <a:xfrm>
            <a:off x="2132637" y="1526750"/>
            <a:ext cx="1123459" cy="5933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36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12</a:t>
            </a:r>
            <a:r>
              <a:rPr lang="es-ES" sz="24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% </a:t>
            </a:r>
          </a:p>
        </p:txBody>
      </p:sp>
      <p:sp>
        <p:nvSpPr>
          <p:cNvPr id="55" name="Título 1"/>
          <p:cNvSpPr txBox="1">
            <a:spLocks/>
          </p:cNvSpPr>
          <p:nvPr/>
        </p:nvSpPr>
        <p:spPr>
          <a:xfrm>
            <a:off x="5679747" y="1526748"/>
            <a:ext cx="1123459" cy="5933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36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7</a:t>
            </a:r>
            <a:r>
              <a:rPr lang="es-ES" sz="24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% </a:t>
            </a:r>
          </a:p>
        </p:txBody>
      </p:sp>
      <p:sp>
        <p:nvSpPr>
          <p:cNvPr id="56" name="Título 1"/>
          <p:cNvSpPr txBox="1">
            <a:spLocks/>
          </p:cNvSpPr>
          <p:nvPr/>
        </p:nvSpPr>
        <p:spPr>
          <a:xfrm>
            <a:off x="9325331" y="1526749"/>
            <a:ext cx="1123459" cy="5933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36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18</a:t>
            </a:r>
            <a:r>
              <a:rPr lang="es-ES" sz="24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% 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3466442" y="5297390"/>
            <a:ext cx="347526" cy="194872"/>
          </a:xfrm>
          <a:prstGeom prst="rect">
            <a:avLst/>
          </a:prstGeom>
          <a:solidFill>
            <a:srgbClr val="6B5D78"/>
          </a:solidFill>
          <a:ln>
            <a:solidFill>
              <a:srgbClr val="6B5D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ítulo 1"/>
          <p:cNvSpPr txBox="1">
            <a:spLocks/>
          </p:cNvSpPr>
          <p:nvPr/>
        </p:nvSpPr>
        <p:spPr>
          <a:xfrm>
            <a:off x="6960321" y="5159210"/>
            <a:ext cx="1939316" cy="4410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Male</a:t>
            </a:r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 Speaker</a:t>
            </a:r>
            <a:endParaRPr lang="es-E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58" name="Título 1"/>
          <p:cNvSpPr txBox="1">
            <a:spLocks/>
          </p:cNvSpPr>
          <p:nvPr/>
        </p:nvSpPr>
        <p:spPr>
          <a:xfrm>
            <a:off x="3389019" y="5169873"/>
            <a:ext cx="2718216" cy="4410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Female</a:t>
            </a:r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 Speaker</a:t>
            </a:r>
            <a:endParaRPr lang="es-E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59" name="Rectángulo 58"/>
          <p:cNvSpPr/>
          <p:nvPr/>
        </p:nvSpPr>
        <p:spPr>
          <a:xfrm>
            <a:off x="6612795" y="5297390"/>
            <a:ext cx="347526" cy="194872"/>
          </a:xfrm>
          <a:prstGeom prst="rect">
            <a:avLst/>
          </a:prstGeom>
          <a:solidFill>
            <a:srgbClr val="212A32"/>
          </a:solidFill>
          <a:ln>
            <a:solidFill>
              <a:srgbClr val="212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 rot="16200000">
            <a:off x="-341065" y="2906653"/>
            <a:ext cx="2166466" cy="5933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Attendees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 </a:t>
            </a:r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310526" y="164413"/>
            <a:ext cx="8943974" cy="7021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ATTENDANCE TO TALKS</a:t>
            </a:r>
            <a:endParaRPr lang="es-ES" sz="3600" cap="sm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8372476" y="6066931"/>
            <a:ext cx="36199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6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Anna Lupon et al.</a:t>
            </a:r>
          </a:p>
          <a:p>
            <a:pPr algn="r"/>
            <a:r>
              <a:rPr lang="fr-FR" sz="16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PlosOne 2021</a:t>
            </a:r>
            <a:endParaRPr lang="en-US" sz="1400" dirty="0">
              <a:solidFill>
                <a:srgbClr val="212A32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399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53"/>
    </mc:Choice>
    <mc:Fallback>
      <p:transition spd="slow" advTm="27853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1289771" y="1737416"/>
            <a:ext cx="8089232" cy="4248348"/>
            <a:chOff x="511010" y="1822568"/>
            <a:chExt cx="6140245" cy="4022665"/>
          </a:xfrm>
        </p:grpSpPr>
        <p:graphicFrame>
          <p:nvGraphicFramePr>
            <p:cNvPr id="7" name="Gráfico 6"/>
            <p:cNvGraphicFramePr/>
            <p:nvPr>
              <p:extLst>
                <p:ext uri="{D42A27DB-BD31-4B8C-83A1-F6EECF244321}">
                  <p14:modId xmlns:p14="http://schemas.microsoft.com/office/powerpoint/2010/main" val="1817199125"/>
                </p:ext>
              </p:extLst>
            </p:nvPr>
          </p:nvGraphicFramePr>
          <p:xfrm>
            <a:off x="511010" y="1822568"/>
            <a:ext cx="5309202" cy="337056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2" name="Título 1"/>
            <p:cNvSpPr txBox="1">
              <a:spLocks/>
            </p:cNvSpPr>
            <p:nvPr/>
          </p:nvSpPr>
          <p:spPr>
            <a:xfrm>
              <a:off x="1752329" y="5126378"/>
              <a:ext cx="1413282" cy="71885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ES" sz="2000" b="1" cap="all" dirty="0" smtClean="0">
                  <a:solidFill>
                    <a:srgbClr val="212A32"/>
                  </a:solidFill>
                  <a:latin typeface="Montserrat" panose="00000500000000000000" pitchFamily="2" charset="0"/>
                </a:rPr>
                <a:t>NO SATISFIED</a:t>
              </a:r>
              <a:endParaRPr lang="es-ES" sz="2000" b="1" cap="all" dirty="0">
                <a:solidFill>
                  <a:srgbClr val="212A32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13" name="Título 1"/>
            <p:cNvSpPr txBox="1">
              <a:spLocks/>
            </p:cNvSpPr>
            <p:nvPr/>
          </p:nvSpPr>
          <p:spPr>
            <a:xfrm>
              <a:off x="4742112" y="5467361"/>
              <a:ext cx="1909143" cy="37787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ES" sz="2000" b="1" cap="all" dirty="0" smtClean="0">
                  <a:solidFill>
                    <a:srgbClr val="212A32"/>
                  </a:solidFill>
                  <a:latin typeface="Montserrat" panose="00000500000000000000" pitchFamily="2" charset="0"/>
                </a:rPr>
                <a:t>VERY</a:t>
              </a:r>
              <a:br>
                <a:rPr lang="es-ES" sz="2000" b="1" cap="all" dirty="0" smtClean="0">
                  <a:solidFill>
                    <a:srgbClr val="212A32"/>
                  </a:solidFill>
                  <a:latin typeface="Montserrat" panose="00000500000000000000" pitchFamily="2" charset="0"/>
                </a:rPr>
              </a:br>
              <a:r>
                <a:rPr lang="es-ES" sz="2000" b="1" cap="all" dirty="0" smtClean="0">
                  <a:solidFill>
                    <a:srgbClr val="212A32"/>
                  </a:solidFill>
                  <a:latin typeface="Montserrat" panose="00000500000000000000" pitchFamily="2" charset="0"/>
                </a:rPr>
                <a:t>SATISFIED</a:t>
              </a:r>
              <a:endParaRPr lang="es-ES" sz="2000" b="1" cap="all" dirty="0">
                <a:solidFill>
                  <a:srgbClr val="212A32"/>
                </a:solidFill>
                <a:latin typeface="Montserrat" panose="00000500000000000000" pitchFamily="2" charset="0"/>
              </a:endParaRPr>
            </a:p>
          </p:txBody>
        </p:sp>
        <p:cxnSp>
          <p:nvCxnSpPr>
            <p:cNvPr id="22" name="Conector recto de flecha 21"/>
            <p:cNvCxnSpPr/>
            <p:nvPr/>
          </p:nvCxnSpPr>
          <p:spPr>
            <a:xfrm>
              <a:off x="3165611" y="5556182"/>
              <a:ext cx="1906952" cy="0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Rectángulo 5"/>
          <p:cNvSpPr/>
          <p:nvPr/>
        </p:nvSpPr>
        <p:spPr>
          <a:xfrm>
            <a:off x="1184294" y="3984857"/>
            <a:ext cx="7588207" cy="925417"/>
          </a:xfrm>
          <a:prstGeom prst="rect">
            <a:avLst/>
          </a:prstGeom>
          <a:noFill/>
          <a:ln w="38100">
            <a:solidFill>
              <a:srgbClr val="84A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ítulo 1"/>
          <p:cNvSpPr txBox="1">
            <a:spLocks/>
          </p:cNvSpPr>
          <p:nvPr/>
        </p:nvSpPr>
        <p:spPr>
          <a:xfrm>
            <a:off x="367493" y="232031"/>
            <a:ext cx="8894619" cy="7021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a-ES" sz="3600" cap="small" dirty="0" smtClean="0">
                <a:solidFill>
                  <a:srgbClr val="212A32"/>
                </a:solidFill>
                <a:latin typeface="Montserrat SemiBold" panose="00000700000000000000" pitchFamily="2" charset="0"/>
              </a:rPr>
              <a:t>CONFERENCES</a:t>
            </a:r>
            <a:endParaRPr lang="ca-ES" sz="3600" cap="all" dirty="0">
              <a:solidFill>
                <a:srgbClr val="212A32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28" name="Elipse 27"/>
          <p:cNvSpPr/>
          <p:nvPr/>
        </p:nvSpPr>
        <p:spPr>
          <a:xfrm>
            <a:off x="7346274" y="484304"/>
            <a:ext cx="4320000" cy="4320000"/>
          </a:xfrm>
          <a:prstGeom prst="ellipse">
            <a:avLst/>
          </a:prstGeom>
          <a:solidFill>
            <a:srgbClr val="84ACB6"/>
          </a:solidFill>
          <a:ln>
            <a:solidFill>
              <a:srgbClr val="84A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2000"/>
          </a:p>
        </p:txBody>
      </p:sp>
      <p:grpSp>
        <p:nvGrpSpPr>
          <p:cNvPr id="30" name="Grupo 29"/>
          <p:cNvGrpSpPr/>
          <p:nvPr/>
        </p:nvGrpSpPr>
        <p:grpSpPr>
          <a:xfrm>
            <a:off x="7748475" y="1079880"/>
            <a:ext cx="3095002" cy="3128847"/>
            <a:chOff x="1567597" y="2292296"/>
            <a:chExt cx="2367730" cy="2821409"/>
          </a:xfrm>
        </p:grpSpPr>
        <p:grpSp>
          <p:nvGrpSpPr>
            <p:cNvPr id="31" name="Grupo 30"/>
            <p:cNvGrpSpPr/>
            <p:nvPr/>
          </p:nvGrpSpPr>
          <p:grpSpPr>
            <a:xfrm>
              <a:off x="1567597" y="2292296"/>
              <a:ext cx="2367730" cy="2604260"/>
              <a:chOff x="7705817" y="2175302"/>
              <a:chExt cx="2367730" cy="3269415"/>
            </a:xfrm>
          </p:grpSpPr>
          <p:graphicFrame>
            <p:nvGraphicFramePr>
              <p:cNvPr id="36" name="Gráfico 35"/>
              <p:cNvGraphicFramePr/>
              <p:nvPr>
                <p:extLst>
                  <p:ext uri="{D42A27DB-BD31-4B8C-83A1-F6EECF244321}">
                    <p14:modId xmlns:p14="http://schemas.microsoft.com/office/powerpoint/2010/main" val="621994092"/>
                  </p:ext>
                </p:extLst>
              </p:nvPr>
            </p:nvGraphicFramePr>
            <p:xfrm>
              <a:off x="8305281" y="2176333"/>
              <a:ext cx="1768266" cy="310528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37" name="Título 1"/>
              <p:cNvSpPr txBox="1">
                <a:spLocks/>
              </p:cNvSpPr>
              <p:nvPr/>
            </p:nvSpPr>
            <p:spPr>
              <a:xfrm rot="16200000">
                <a:off x="6347910" y="3533209"/>
                <a:ext cx="3269415" cy="553601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s-ES" sz="1600" dirty="0" smtClean="0">
                    <a:solidFill>
                      <a:schemeClr val="bg1"/>
                    </a:solidFill>
                    <a:latin typeface="Montserrat" panose="00000500000000000000" pitchFamily="2" charset="0"/>
                    <a:ea typeface="Microsoft JhengHei Light" panose="020B0304030504040204" pitchFamily="34" charset="-120"/>
                  </a:rPr>
                  <a:t>% of </a:t>
                </a:r>
                <a:r>
                  <a:rPr lang="es-ES" sz="1600" dirty="0" err="1" smtClean="0">
                    <a:solidFill>
                      <a:schemeClr val="bg1"/>
                    </a:solidFill>
                    <a:latin typeface="Montserrat" panose="00000500000000000000" pitchFamily="2" charset="0"/>
                    <a:ea typeface="Microsoft JhengHei Light" panose="020B0304030504040204" pitchFamily="34" charset="-120"/>
                  </a:rPr>
                  <a:t>respondents</a:t>
                </a:r>
                <a:endParaRPr lang="es-ES" sz="1050" dirty="0">
                  <a:solidFill>
                    <a:schemeClr val="bg1"/>
                  </a:solidFill>
                  <a:latin typeface="Montserrat" panose="00000500000000000000" pitchFamily="2" charset="0"/>
                  <a:ea typeface="Microsoft JhengHei Light" panose="020B0304030504040204" pitchFamily="34" charset="-120"/>
                </a:endParaRPr>
              </a:p>
            </p:txBody>
          </p:sp>
        </p:grpSp>
        <p:sp>
          <p:nvSpPr>
            <p:cNvPr id="32" name="Rectángulo 31"/>
            <p:cNvSpPr/>
            <p:nvPr/>
          </p:nvSpPr>
          <p:spPr>
            <a:xfrm>
              <a:off x="2786235" y="2927282"/>
              <a:ext cx="61084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dirty="0" smtClean="0">
                  <a:solidFill>
                    <a:schemeClr val="bg1"/>
                  </a:solidFill>
                  <a:latin typeface="Montserrat" panose="00000500000000000000" pitchFamily="2" charset="0"/>
                </a:rPr>
                <a:t>32</a:t>
              </a:r>
              <a:r>
                <a:rPr lang="es-ES" sz="1400" dirty="0" smtClean="0">
                  <a:solidFill>
                    <a:schemeClr val="bg1"/>
                  </a:solidFill>
                  <a:latin typeface="Montserrat" panose="00000500000000000000" pitchFamily="2" charset="0"/>
                </a:rPr>
                <a:t>%</a:t>
              </a:r>
              <a:endParaRPr lang="es-ES" sz="2000" cap="small" dirty="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endParaRPr>
            </a:p>
          </p:txBody>
        </p:sp>
        <p:sp>
          <p:nvSpPr>
            <p:cNvPr id="33" name="Rectángulo 32"/>
            <p:cNvSpPr/>
            <p:nvPr/>
          </p:nvSpPr>
          <p:spPr>
            <a:xfrm>
              <a:off x="3189902" y="3663362"/>
              <a:ext cx="4765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cap="small" dirty="0" smtClean="0">
                  <a:solidFill>
                    <a:schemeClr val="bg1"/>
                  </a:solidFill>
                  <a:latin typeface="Montserrat" panose="00000500000000000000" pitchFamily="2" charset="0"/>
                  <a:ea typeface="+mj-ea"/>
                  <a:cs typeface="+mj-cs"/>
                </a:rPr>
                <a:t>17</a:t>
              </a:r>
              <a:r>
                <a:rPr lang="es-ES" sz="1400" cap="small" dirty="0" smtClean="0">
                  <a:solidFill>
                    <a:schemeClr val="bg1"/>
                  </a:solidFill>
                  <a:latin typeface="Montserrat" panose="00000500000000000000" pitchFamily="2" charset="0"/>
                  <a:ea typeface="+mj-ea"/>
                  <a:cs typeface="+mj-cs"/>
                </a:rPr>
                <a:t>%</a:t>
              </a:r>
              <a:endParaRPr lang="es-ES" sz="2000" cap="small" dirty="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endParaRPr>
            </a:p>
          </p:txBody>
        </p:sp>
        <p:sp>
          <p:nvSpPr>
            <p:cNvPr id="34" name="Google Shape;424;p32"/>
            <p:cNvSpPr txBox="1">
              <a:spLocks/>
            </p:cNvSpPr>
            <p:nvPr/>
          </p:nvSpPr>
          <p:spPr>
            <a:xfrm>
              <a:off x="2756069" y="4513630"/>
              <a:ext cx="578318" cy="600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303B"/>
                </a:buClr>
                <a:buSzPts val="3000"/>
                <a:buFont typeface="Source Sans Pro"/>
                <a:buNone/>
                <a:defRPr sz="1800" b="0" i="0" u="none" strike="noStrike" cap="none">
                  <a:solidFill>
                    <a:srgbClr val="44303B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  <a:lvl2pPr marL="342900" marR="0" lvl="1" indent="0" algn="ctr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4303B"/>
                </a:buClr>
                <a:buSzPts val="1800"/>
                <a:buFont typeface="Source Sans Pro"/>
                <a:buNone/>
                <a:defRPr sz="1500" b="0" i="0" u="none" strike="noStrike" cap="none">
                  <a:solidFill>
                    <a:srgbClr val="44303B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2pPr>
              <a:lvl3pPr marL="685800" marR="0" lvl="2" indent="0" algn="ctr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4303B"/>
                </a:buClr>
                <a:buSzPts val="1800"/>
                <a:buFont typeface="Source Sans Pro"/>
                <a:buNone/>
                <a:defRPr sz="1350" b="0" i="0" u="none" strike="noStrike" cap="none">
                  <a:solidFill>
                    <a:srgbClr val="44303B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3pPr>
              <a:lvl4pPr marL="1028700" marR="0" lvl="3" indent="0" algn="ctr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4303B"/>
                </a:buClr>
                <a:buSzPts val="1800"/>
                <a:buFont typeface="Source Sans Pro"/>
                <a:buNone/>
                <a:defRPr sz="1200" b="0" i="0" u="none" strike="noStrike" cap="none">
                  <a:solidFill>
                    <a:srgbClr val="44303B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4pPr>
              <a:lvl5pPr marL="1371600" marR="0" lvl="4" indent="0" algn="ctr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4303B"/>
                </a:buClr>
                <a:buSzPts val="1800"/>
                <a:buFont typeface="Source Sans Pro"/>
                <a:buNone/>
                <a:defRPr sz="1200" b="0" i="0" u="none" strike="noStrike" cap="none">
                  <a:solidFill>
                    <a:srgbClr val="44303B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5pPr>
              <a:lvl6pPr marL="1714500" marR="0" lvl="5" indent="0" algn="ctr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4303B"/>
                </a:buClr>
                <a:buSzPts val="1800"/>
                <a:buFont typeface="Source Sans Pro"/>
                <a:buNone/>
                <a:defRPr sz="1200" b="0" i="0" u="none" strike="noStrike" cap="none">
                  <a:solidFill>
                    <a:srgbClr val="44303B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6pPr>
              <a:lvl7pPr marL="2057400" marR="0" lvl="6" indent="0" algn="ctr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4303B"/>
                </a:buClr>
                <a:buSzPts val="1800"/>
                <a:buFont typeface="Source Sans Pro"/>
                <a:buNone/>
                <a:defRPr sz="1200" b="0" i="0" u="none" strike="noStrike" cap="none">
                  <a:solidFill>
                    <a:srgbClr val="44303B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7pPr>
              <a:lvl8pPr marL="2400300" marR="0" lvl="7" indent="0" algn="ctr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4303B"/>
                </a:buClr>
                <a:buSzPts val="1800"/>
                <a:buFont typeface="Source Sans Pro"/>
                <a:buNone/>
                <a:defRPr sz="1200" b="0" i="0" u="none" strike="noStrike" cap="none">
                  <a:solidFill>
                    <a:srgbClr val="44303B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8pPr>
              <a:lvl9pPr marL="2743200" marR="0" lvl="8" indent="0" algn="ctr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44303B"/>
                </a:buClr>
                <a:buSzPts val="1800"/>
                <a:buFont typeface="Source Sans Pro"/>
                <a:buNone/>
                <a:defRPr sz="1200" b="0" i="0" u="none" strike="noStrike" cap="none">
                  <a:solidFill>
                    <a:srgbClr val="44303B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9pPr>
            </a:lstStyle>
            <a:p>
              <a:pPr>
                <a:lnSpc>
                  <a:spcPct val="100000"/>
                </a:lnSpc>
                <a:spcAft>
                  <a:spcPts val="1200"/>
                </a:spcAft>
              </a:pPr>
              <a:r>
                <a:rPr lang="pt-BR" sz="1600" dirty="0" smtClean="0">
                  <a:solidFill>
                    <a:schemeClr val="bg1"/>
                  </a:solidFill>
                  <a:latin typeface="Raleway" pitchFamily="2" charset="0"/>
                  <a:ea typeface="Microsoft JhengHei UI Light" panose="020B0304030504040204" pitchFamily="34" charset="-120"/>
                </a:rPr>
                <a:t>W</a:t>
              </a:r>
              <a:endParaRPr lang="en-US" sz="1200" dirty="0">
                <a:solidFill>
                  <a:schemeClr val="bg1"/>
                </a:solidFill>
                <a:latin typeface="Raleway" pitchFamily="2" charset="0"/>
                <a:ea typeface="Microsoft YaHei UI" panose="020B0503020204020204" pitchFamily="34" charset="-122"/>
              </a:endParaRPr>
            </a:p>
          </p:txBody>
        </p:sp>
        <p:sp>
          <p:nvSpPr>
            <p:cNvPr id="35" name="Google Shape;424;p32"/>
            <p:cNvSpPr txBox="1">
              <a:spLocks/>
            </p:cNvSpPr>
            <p:nvPr/>
          </p:nvSpPr>
          <p:spPr>
            <a:xfrm>
              <a:off x="3101731" y="4511705"/>
              <a:ext cx="578318" cy="600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303B"/>
                </a:buClr>
                <a:buSzPts val="3000"/>
                <a:buFont typeface="Source Sans Pro"/>
                <a:buNone/>
                <a:defRPr sz="1800" b="0" i="0" u="none" strike="noStrike" cap="none">
                  <a:solidFill>
                    <a:srgbClr val="44303B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1pPr>
              <a:lvl2pPr marL="342900" marR="0" lvl="1" indent="0" algn="ctr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4303B"/>
                </a:buClr>
                <a:buSzPts val="1800"/>
                <a:buFont typeface="Source Sans Pro"/>
                <a:buNone/>
                <a:defRPr sz="1500" b="0" i="0" u="none" strike="noStrike" cap="none">
                  <a:solidFill>
                    <a:srgbClr val="44303B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2pPr>
              <a:lvl3pPr marL="685800" marR="0" lvl="2" indent="0" algn="ctr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4303B"/>
                </a:buClr>
                <a:buSzPts val="1800"/>
                <a:buFont typeface="Source Sans Pro"/>
                <a:buNone/>
                <a:defRPr sz="1350" b="0" i="0" u="none" strike="noStrike" cap="none">
                  <a:solidFill>
                    <a:srgbClr val="44303B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3pPr>
              <a:lvl4pPr marL="1028700" marR="0" lvl="3" indent="0" algn="ctr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4303B"/>
                </a:buClr>
                <a:buSzPts val="1800"/>
                <a:buFont typeface="Source Sans Pro"/>
                <a:buNone/>
                <a:defRPr sz="1200" b="0" i="0" u="none" strike="noStrike" cap="none">
                  <a:solidFill>
                    <a:srgbClr val="44303B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4pPr>
              <a:lvl5pPr marL="1371600" marR="0" lvl="4" indent="0" algn="ctr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4303B"/>
                </a:buClr>
                <a:buSzPts val="1800"/>
                <a:buFont typeface="Source Sans Pro"/>
                <a:buNone/>
                <a:defRPr sz="1200" b="0" i="0" u="none" strike="noStrike" cap="none">
                  <a:solidFill>
                    <a:srgbClr val="44303B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5pPr>
              <a:lvl6pPr marL="1714500" marR="0" lvl="5" indent="0" algn="ctr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4303B"/>
                </a:buClr>
                <a:buSzPts val="1800"/>
                <a:buFont typeface="Source Sans Pro"/>
                <a:buNone/>
                <a:defRPr sz="1200" b="0" i="0" u="none" strike="noStrike" cap="none">
                  <a:solidFill>
                    <a:srgbClr val="44303B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6pPr>
              <a:lvl7pPr marL="2057400" marR="0" lvl="6" indent="0" algn="ctr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4303B"/>
                </a:buClr>
                <a:buSzPts val="1800"/>
                <a:buFont typeface="Source Sans Pro"/>
                <a:buNone/>
                <a:defRPr sz="1200" b="0" i="0" u="none" strike="noStrike" cap="none">
                  <a:solidFill>
                    <a:srgbClr val="44303B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7pPr>
              <a:lvl8pPr marL="2400300" marR="0" lvl="7" indent="0" algn="ctr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44303B"/>
                </a:buClr>
                <a:buSzPts val="1800"/>
                <a:buFont typeface="Source Sans Pro"/>
                <a:buNone/>
                <a:defRPr sz="1200" b="0" i="0" u="none" strike="noStrike" cap="none">
                  <a:solidFill>
                    <a:srgbClr val="44303B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8pPr>
              <a:lvl9pPr marL="2743200" marR="0" lvl="8" indent="0" algn="ctr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rgbClr val="44303B"/>
                </a:buClr>
                <a:buSzPts val="1800"/>
                <a:buFont typeface="Source Sans Pro"/>
                <a:buNone/>
                <a:defRPr sz="1200" b="0" i="0" u="none" strike="noStrike" cap="none">
                  <a:solidFill>
                    <a:srgbClr val="44303B"/>
                  </a:solidFill>
                  <a:latin typeface="Source Sans Pro"/>
                  <a:ea typeface="Source Sans Pro"/>
                  <a:cs typeface="Source Sans Pro"/>
                  <a:sym typeface="Source Sans Pro"/>
                </a:defRPr>
              </a:lvl9pPr>
            </a:lstStyle>
            <a:p>
              <a:pPr>
                <a:lnSpc>
                  <a:spcPct val="100000"/>
                </a:lnSpc>
                <a:spcAft>
                  <a:spcPts val="1200"/>
                </a:spcAft>
              </a:pPr>
              <a:r>
                <a:rPr lang="pt-BR" sz="1600" dirty="0">
                  <a:solidFill>
                    <a:schemeClr val="bg1"/>
                  </a:solidFill>
                  <a:latin typeface="Raleway" pitchFamily="2" charset="0"/>
                  <a:ea typeface="Microsoft JhengHei UI Light" panose="020B0304030504040204" pitchFamily="34" charset="-120"/>
                </a:rPr>
                <a:t>M</a:t>
              </a:r>
              <a:endParaRPr lang="en-US" sz="1200" dirty="0">
                <a:solidFill>
                  <a:schemeClr val="bg1"/>
                </a:solidFill>
                <a:latin typeface="Raleway" pitchFamily="2" charset="0"/>
                <a:ea typeface="Microsoft YaHei UI" panose="020B0503020204020204" pitchFamily="34" charset="-122"/>
              </a:endParaRPr>
            </a:p>
          </p:txBody>
        </p:sp>
      </p:grpSp>
      <p:sp>
        <p:nvSpPr>
          <p:cNvPr id="19" name="Rectángulo 18"/>
          <p:cNvSpPr/>
          <p:nvPr/>
        </p:nvSpPr>
        <p:spPr>
          <a:xfrm>
            <a:off x="8372476" y="6066931"/>
            <a:ext cx="36199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6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Anna Lupon et al.</a:t>
            </a:r>
          </a:p>
          <a:p>
            <a:pPr algn="r"/>
            <a:r>
              <a:rPr lang="fr-FR" sz="1600" dirty="0" smtClean="0">
                <a:solidFill>
                  <a:srgbClr val="212A32"/>
                </a:solidFill>
                <a:latin typeface="Montserrat" panose="00000500000000000000" pitchFamily="2" charset="0"/>
              </a:rPr>
              <a:t>PlosOne 2021</a:t>
            </a:r>
            <a:endParaRPr lang="en-US" sz="1400" dirty="0">
              <a:solidFill>
                <a:srgbClr val="212A32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334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2"/>
    </mc:Choice>
    <mc:Fallback>
      <p:transition spd="slow" advTm="2192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19983</TotalTime>
  <Words>1380</Words>
  <Application>Microsoft Office PowerPoint</Application>
  <PresentationFormat>Panorámica</PresentationFormat>
  <Paragraphs>603</Paragraphs>
  <Slides>94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94</vt:i4>
      </vt:variant>
    </vt:vector>
  </HeadingPairs>
  <TitlesOfParts>
    <vt:vector size="108" baseType="lpstr">
      <vt:lpstr>Microsoft JhengHei Light</vt:lpstr>
      <vt:lpstr>Microsoft JhengHei UI Light</vt:lpstr>
      <vt:lpstr>Microsoft YaHei Light</vt:lpstr>
      <vt:lpstr>Microsoft YaHei UI</vt:lpstr>
      <vt:lpstr>Arial</vt:lpstr>
      <vt:lpstr>Calibri</vt:lpstr>
      <vt:lpstr>Calibri Light</vt:lpstr>
      <vt:lpstr>Montserrat</vt:lpstr>
      <vt:lpstr>Montserrat Medium</vt:lpstr>
      <vt:lpstr>Montserrat SemiBold</vt:lpstr>
      <vt:lpstr>Raleway</vt:lpstr>
      <vt:lpstr>Raleway Medium</vt:lpstr>
      <vt:lpstr>Source Sans Pro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Anna</dc:creator>
  <cp:lastModifiedBy>Anna</cp:lastModifiedBy>
  <cp:revision>321</cp:revision>
  <dcterms:created xsi:type="dcterms:W3CDTF">2020-08-20T06:59:52Z</dcterms:created>
  <dcterms:modified xsi:type="dcterms:W3CDTF">2022-04-05T08:29:16Z</dcterms:modified>
</cp:coreProperties>
</file>