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05" r:id="rId3"/>
    <p:sldId id="371" r:id="rId4"/>
    <p:sldId id="369" r:id="rId5"/>
    <p:sldId id="355" r:id="rId6"/>
    <p:sldId id="401" r:id="rId7"/>
    <p:sldId id="406" r:id="rId8"/>
    <p:sldId id="409" r:id="rId9"/>
    <p:sldId id="407" r:id="rId10"/>
    <p:sldId id="408" r:id="rId11"/>
    <p:sldId id="410" r:id="rId12"/>
    <p:sldId id="411" r:id="rId13"/>
    <p:sldId id="416" r:id="rId14"/>
    <p:sldId id="370" r:id="rId15"/>
    <p:sldId id="412" r:id="rId16"/>
    <p:sldId id="413" r:id="rId17"/>
    <p:sldId id="414" r:id="rId18"/>
    <p:sldId id="415" r:id="rId19"/>
    <p:sldId id="372" r:id="rId20"/>
    <p:sldId id="267" r:id="rId21"/>
  </p:sldIdLst>
  <p:sldSz cx="9144000" cy="6858000" type="screen4x3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8219EC-0C25-42F8-ACAB-9891D741DBA4}">
          <p14:sldIdLst>
            <p14:sldId id="256"/>
          </p14:sldIdLst>
        </p14:section>
        <p14:section name="Department Presentation" id="{0114E59A-B021-4DEA-BDE4-BB6EC49C2F4D}">
          <p14:sldIdLst>
            <p14:sldId id="405"/>
            <p14:sldId id="371"/>
            <p14:sldId id="369"/>
            <p14:sldId id="355"/>
            <p14:sldId id="401"/>
            <p14:sldId id="406"/>
            <p14:sldId id="409"/>
            <p14:sldId id="407"/>
            <p14:sldId id="408"/>
            <p14:sldId id="410"/>
            <p14:sldId id="411"/>
            <p14:sldId id="416"/>
            <p14:sldId id="370"/>
            <p14:sldId id="412"/>
            <p14:sldId id="413"/>
            <p14:sldId id="414"/>
            <p14:sldId id="415"/>
            <p14:sldId id="372"/>
            <p14:sldId id="267"/>
          </p14:sldIdLst>
        </p14:section>
        <p14:section name="FUTURE PLANS" id="{3A9F34F7-DEB9-4A1B-A4A8-4366D924AA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55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01A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2" autoAdjust="0"/>
    <p:restoredTop sz="92624" autoAdjust="0"/>
  </p:normalViewPr>
  <p:slideViewPr>
    <p:cSldViewPr snapToGrid="0">
      <p:cViewPr varScale="1">
        <p:scale>
          <a:sx n="103" d="100"/>
          <a:sy n="103" d="100"/>
        </p:scale>
        <p:origin x="1506" y="150"/>
      </p:cViewPr>
      <p:guideLst>
        <p:guide orient="horz" pos="2387"/>
        <p:guide pos="55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notesViewPr>
    <p:cSldViewPr snapToGrid="0">
      <p:cViewPr varScale="1">
        <p:scale>
          <a:sx n="80" d="100"/>
          <a:sy n="80" d="100"/>
        </p:scale>
        <p:origin x="-3192" y="-96"/>
      </p:cViewPr>
      <p:guideLst>
        <p:guide orient="horz" pos="3110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1a-doctorat\Vehicle%20electric\Emis\PV\20130820-SUMARY_PV_MADRID_BARCELONA_EB_EV1_EV2_EV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400" b="1" i="0" u="none" strike="noStrike" baseline="0" dirty="0">
                <a:effectLst/>
              </a:rPr>
              <a:t>Vehicular </a:t>
            </a:r>
            <a:r>
              <a:rPr lang="en-US" sz="1400" b="1" i="0" u="none" strike="noStrike" baseline="0" dirty="0" smtClean="0">
                <a:effectLst/>
              </a:rPr>
              <a:t>fleet Madrid in 2009. % of VKT per vehicle category</a:t>
            </a:r>
            <a:endParaRPr lang="en-US" sz="1400" dirty="0"/>
          </a:p>
        </c:rich>
      </c:tx>
      <c:layout>
        <c:manualLayout>
          <c:xMode val="edge"/>
          <c:yMode val="edge"/>
          <c:x val="9.5457459637767028E-2"/>
          <c:y val="1.673437608667258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8798510326973341E-2"/>
          <c:y val="0.11590453190716198"/>
          <c:w val="0.91273962705719136"/>
          <c:h val="0.38476235637662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Madrid!$C$1</c:f>
              <c:strCache>
                <c:ptCount val="1"/>
                <c:pt idx="0">
                  <c:v>Base Case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Madrid!$B$2:$B$59</c:f>
              <c:strCache>
                <c:ptCount val="58"/>
                <c:pt idx="0">
                  <c:v>Gasoline PC  &lt; 1.4 L</c:v>
                </c:pt>
                <c:pt idx="1">
                  <c:v>Gasoline PC - EURO I  &lt; 1.4 L</c:v>
                </c:pt>
                <c:pt idx="2">
                  <c:v>Gasoline PC - EURO II &lt; 1.4 L</c:v>
                </c:pt>
                <c:pt idx="3">
                  <c:v>Gasoline PC - EURO III &lt; 1.4 L</c:v>
                </c:pt>
                <c:pt idx="4">
                  <c:v>Gasoline PC - EURO IV &lt; 1.4 L</c:v>
                </c:pt>
                <c:pt idx="5">
                  <c:v>Gasoline PC - ECE 15-04 1.4-2.0 L</c:v>
                </c:pt>
                <c:pt idx="6">
                  <c:v>Gasoline PC - EURO I   1.4-2.0 L</c:v>
                </c:pt>
                <c:pt idx="7">
                  <c:v>Gasoline PC - EURO II 1.4-2.0 L</c:v>
                </c:pt>
                <c:pt idx="8">
                  <c:v>Gasoline PC - EURO III 1.4-2.0 L</c:v>
                </c:pt>
                <c:pt idx="9">
                  <c:v>Gasoline PC - EURO IV 1.4-2.0 L</c:v>
                </c:pt>
                <c:pt idx="10">
                  <c:v>Gasoline PC - EURO III &gt; 2.0 L</c:v>
                </c:pt>
                <c:pt idx="11">
                  <c:v>Gasoline PC - EURO IV &gt; 2.0 L</c:v>
                </c:pt>
                <c:pt idx="12">
                  <c:v>Diesel PC - EURO I &lt; 2.0 L</c:v>
                </c:pt>
                <c:pt idx="13">
                  <c:v>Diesel PC - EURO II &lt; 2.0 L</c:v>
                </c:pt>
                <c:pt idx="14">
                  <c:v>Diesel PC - EURO III &lt; 2.0 L</c:v>
                </c:pt>
                <c:pt idx="15">
                  <c:v>Diesel PC - EURO IV &lt; 2.0 L</c:v>
                </c:pt>
                <c:pt idx="16">
                  <c:v>Diesel PC - EURO III &gt; 2.0 L</c:v>
                </c:pt>
                <c:pt idx="17">
                  <c:v>Electric mode PC</c:v>
                </c:pt>
                <c:pt idx="18">
                  <c:v>Hybrid mode PC </c:v>
                </c:pt>
                <c:pt idx="19">
                  <c:v>GasolineLDV - EURO IV &lt; 3.5 t</c:v>
                </c:pt>
                <c:pt idx="20">
                  <c:v>Diesel LDV- Conventional &lt; 3.5 t</c:v>
                </c:pt>
                <c:pt idx="21">
                  <c:v>Diesel LDV- EURO I &lt; 3.5 t</c:v>
                </c:pt>
                <c:pt idx="22">
                  <c:v>Diesel LDV- EURO II &lt; 3.5 t</c:v>
                </c:pt>
                <c:pt idx="23">
                  <c:v>Diesel LDV- EURO III&lt; 3.5 t</c:v>
                </c:pt>
                <c:pt idx="24">
                  <c:v>Diesel LDV- EURO IV &lt; 3.5 t</c:v>
                </c:pt>
                <c:pt idx="25">
                  <c:v> Electric mode LDV</c:v>
                </c:pt>
                <c:pt idx="26">
                  <c:v>Hybrid mode LDV</c:v>
                </c:pt>
                <c:pt idx="27">
                  <c:v>Diesel HDV- Conventional rígid &lt;= 7.5 t</c:v>
                </c:pt>
                <c:pt idx="28">
                  <c:v>Diesel HDV- EURO I  rigid &lt;= 7.5 t</c:v>
                </c:pt>
                <c:pt idx="29">
                  <c:v>Diesel HDV- EURO II rigid &lt;= 7.5 t</c:v>
                </c:pt>
                <c:pt idx="30">
                  <c:v>Diesel HDV- EURO III rigid  &lt;= 7.5 t</c:v>
                </c:pt>
                <c:pt idx="31">
                  <c:v>Diesel HDV- EURO IVrigid &lt;= 7.5 t</c:v>
                </c:pt>
                <c:pt idx="32">
                  <c:v>Diesel HDV- EURO Vrigid &lt;= 7.5 t</c:v>
                </c:pt>
                <c:pt idx="33">
                  <c:v>Diesel HDV- EURO III rigid 12-14 t</c:v>
                </c:pt>
                <c:pt idx="34">
                  <c:v>Diesel HDV- EURO II rigid 14-20 t</c:v>
                </c:pt>
                <c:pt idx="35">
                  <c:v>Diesel HDV- EURO III rigid 14-20 t</c:v>
                </c:pt>
                <c:pt idx="36">
                  <c:v>Diesel HDV- EURO IVrigid 14-20 t</c:v>
                </c:pt>
                <c:pt idx="37">
                  <c:v>Diesel HDV- EURO Vrigid 14-20 t</c:v>
                </c:pt>
                <c:pt idx="38">
                  <c:v>Buses - EURO II  urban 15-18 t</c:v>
                </c:pt>
                <c:pt idx="39">
                  <c:v>Buses- EURO III  urban 15-18 t</c:v>
                </c:pt>
                <c:pt idx="40">
                  <c:v>Buses - EURO IV urban 15-18 t</c:v>
                </c:pt>
                <c:pt idx="41">
                  <c:v>Buses - EURO V urban 15-18 t</c:v>
                </c:pt>
                <c:pt idx="42">
                  <c:v>Natural gas buses - EURO III</c:v>
                </c:pt>
                <c:pt idx="43">
                  <c:v>Natural gas buses - EEV</c:v>
                </c:pt>
                <c:pt idx="44">
                  <c:v>Biodiesel buses</c:v>
                </c:pt>
                <c:pt idx="45">
                  <c:v>Electric mode buses</c:v>
                </c:pt>
                <c:pt idx="46">
                  <c:v>Hybrid mode buses</c:v>
                </c:pt>
                <c:pt idx="47">
                  <c:v>Motorcycle 4T - Conventional &lt; 250 cc</c:v>
                </c:pt>
                <c:pt idx="48">
                  <c:v>Motorcycle 4T EURO I &lt; 250 cc</c:v>
                </c:pt>
                <c:pt idx="49">
                  <c:v>Motorcycle 4T EURO II &lt; 250 cc</c:v>
                </c:pt>
                <c:pt idx="50">
                  <c:v>Motorcycle 4T EURO III &lt; 250 cc</c:v>
                </c:pt>
                <c:pt idx="51">
                  <c:v>Motorcycle 4T EURO II 250-750 cc</c:v>
                </c:pt>
                <c:pt idx="52">
                  <c:v>Motorcycle 4T EURO III 250-750 cc</c:v>
                </c:pt>
                <c:pt idx="53">
                  <c:v>Mopeds - Conventional &lt; 50 cc</c:v>
                </c:pt>
                <c:pt idx="54">
                  <c:v>Mopeds -EURO II &lt; 50 cc</c:v>
                </c:pt>
                <c:pt idx="55">
                  <c:v>Mopeds -EURO III &lt; 50 cc</c:v>
                </c:pt>
                <c:pt idx="56">
                  <c:v>Electric Mopeds &lt; 50 cc</c:v>
                </c:pt>
                <c:pt idx="57">
                  <c:v>Electric Motorcycle</c:v>
                </c:pt>
              </c:strCache>
            </c:strRef>
          </c:cat>
          <c:val>
            <c:numRef>
              <c:f>Madrid!$C$2:$C$59</c:f>
              <c:numCache>
                <c:formatCode>0.00%</c:formatCode>
                <c:ptCount val="58"/>
                <c:pt idx="0">
                  <c:v>1.1217619463087025E-2</c:v>
                </c:pt>
                <c:pt idx="1">
                  <c:v>1.8879901395603735E-2</c:v>
                </c:pt>
                <c:pt idx="2">
                  <c:v>5.7786171018759443E-2</c:v>
                </c:pt>
                <c:pt idx="3">
                  <c:v>9.1653044655796906E-2</c:v>
                </c:pt>
                <c:pt idx="4">
                  <c:v>9.1446192766952789E-2</c:v>
                </c:pt>
                <c:pt idx="5">
                  <c:v>1.452300372886497E-3</c:v>
                </c:pt>
                <c:pt idx="6">
                  <c:v>2.547110860287707E-3</c:v>
                </c:pt>
                <c:pt idx="7">
                  <c:v>4.5133021237281305E-3</c:v>
                </c:pt>
                <c:pt idx="8">
                  <c:v>9.0937817415796506E-3</c:v>
                </c:pt>
                <c:pt idx="9">
                  <c:v>5.6722133982620281E-3</c:v>
                </c:pt>
                <c:pt idx="10">
                  <c:v>3.0768094766190032E-3</c:v>
                </c:pt>
                <c:pt idx="11">
                  <c:v>4.583817960339933E-3</c:v>
                </c:pt>
                <c:pt idx="12">
                  <c:v>3.8727833996149807E-3</c:v>
                </c:pt>
                <c:pt idx="13">
                  <c:v>4.0727856629074799E-2</c:v>
                </c:pt>
                <c:pt idx="14">
                  <c:v>0.15147232567587576</c:v>
                </c:pt>
                <c:pt idx="15">
                  <c:v>0.30955884996319971</c:v>
                </c:pt>
                <c:pt idx="16">
                  <c:v>1.3544258541548337E-3</c:v>
                </c:pt>
                <c:pt idx="17">
                  <c:v>0</c:v>
                </c:pt>
                <c:pt idx="18">
                  <c:v>2.6764592517968693E-4</c:v>
                </c:pt>
                <c:pt idx="19">
                  <c:v>1.2832503803321105E-3</c:v>
                </c:pt>
                <c:pt idx="20">
                  <c:v>2.2703660719924079E-3</c:v>
                </c:pt>
                <c:pt idx="21">
                  <c:v>3.6276500303610913E-3</c:v>
                </c:pt>
                <c:pt idx="22">
                  <c:v>3.9649146728715397E-3</c:v>
                </c:pt>
                <c:pt idx="23">
                  <c:v>1.8253413966074803E-2</c:v>
                </c:pt>
                <c:pt idx="24">
                  <c:v>3.1283340832422873E-2</c:v>
                </c:pt>
                <c:pt idx="25">
                  <c:v>0</c:v>
                </c:pt>
                <c:pt idx="26">
                  <c:v>0</c:v>
                </c:pt>
                <c:pt idx="27">
                  <c:v>2.3620425664550439E-3</c:v>
                </c:pt>
                <c:pt idx="28">
                  <c:v>2.0137510694715902E-3</c:v>
                </c:pt>
                <c:pt idx="29">
                  <c:v>5.7883277668035861E-3</c:v>
                </c:pt>
                <c:pt idx="30">
                  <c:v>1.2426660364698274E-2</c:v>
                </c:pt>
                <c:pt idx="31">
                  <c:v>1.0264773005578362E-2</c:v>
                </c:pt>
                <c:pt idx="32">
                  <c:v>4.5519536340974994E-3</c:v>
                </c:pt>
                <c:pt idx="33">
                  <c:v>1.8046607539267618E-3</c:v>
                </c:pt>
                <c:pt idx="34">
                  <c:v>3.2670855877210405E-3</c:v>
                </c:pt>
                <c:pt idx="35">
                  <c:v>1.0918575105347689E-2</c:v>
                </c:pt>
                <c:pt idx="36">
                  <c:v>7.2674079530129516E-3</c:v>
                </c:pt>
                <c:pt idx="37">
                  <c:v>1.8877861464996148E-3</c:v>
                </c:pt>
                <c:pt idx="38">
                  <c:v>4.9399080543046821E-3</c:v>
                </c:pt>
                <c:pt idx="39">
                  <c:v>5.0780874693777669E-3</c:v>
                </c:pt>
                <c:pt idx="40">
                  <c:v>4.1453775007602575E-3</c:v>
                </c:pt>
                <c:pt idx="41">
                  <c:v>5.1817213601761222E-4</c:v>
                </c:pt>
                <c:pt idx="42">
                  <c:v>1.1270788564359383E-3</c:v>
                </c:pt>
                <c:pt idx="43">
                  <c:v>1.2940533260885727E-3</c:v>
                </c:pt>
                <c:pt idx="44">
                  <c:v>5.1762137169736487E-3</c:v>
                </c:pt>
                <c:pt idx="45">
                  <c:v>0</c:v>
                </c:pt>
                <c:pt idx="46">
                  <c:v>0</c:v>
                </c:pt>
                <c:pt idx="47">
                  <c:v>3.3544336971192447E-3</c:v>
                </c:pt>
                <c:pt idx="48">
                  <c:v>2.3127209387469949E-3</c:v>
                </c:pt>
                <c:pt idx="49">
                  <c:v>4.8962476562839077E-3</c:v>
                </c:pt>
                <c:pt idx="50">
                  <c:v>9.2034433150918159E-3</c:v>
                </c:pt>
                <c:pt idx="51">
                  <c:v>1.0681102409512491E-3</c:v>
                </c:pt>
                <c:pt idx="52">
                  <c:v>2.0077202371428567E-3</c:v>
                </c:pt>
                <c:pt idx="53">
                  <c:v>1.2807761272322648E-3</c:v>
                </c:pt>
                <c:pt idx="54">
                  <c:v>1.8694652049744934E-3</c:v>
                </c:pt>
                <c:pt idx="55">
                  <c:v>3.5140209924945601E-3</c:v>
                </c:pt>
                <c:pt idx="56">
                  <c:v>0</c:v>
                </c:pt>
                <c:pt idx="5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580624"/>
        <c:axId val="228254304"/>
      </c:barChart>
      <c:catAx>
        <c:axId val="39058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228254304"/>
        <c:crosses val="autoZero"/>
        <c:auto val="1"/>
        <c:lblAlgn val="ctr"/>
        <c:lblOffset val="100"/>
        <c:tickLblSkip val="1"/>
        <c:noMultiLvlLbl val="0"/>
      </c:catAx>
      <c:valAx>
        <c:axId val="22825430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90580624"/>
        <c:crosses val="autoZero"/>
        <c:crossBetween val="between"/>
      </c:valAx>
      <c:spPr>
        <a:noFill/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F4D8E-8FEE-4638-B4DB-EF63DA5419F0}" type="datetimeFigureOut">
              <a:rPr lang="es-ES" smtClean="0"/>
              <a:t>01/04/2015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A2F53-7943-49BE-8A9A-D20CA0C9A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022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DB71A-CD6A-4A37-8CFD-9BADD0848D77}" type="datetimeFigureOut">
              <a:rPr lang="es-ES" smtClean="0"/>
              <a:t>01/04/2015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99E72-CB38-4F12-87EF-E621BD1952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3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510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81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851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8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840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666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528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678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370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84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84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84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84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82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042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59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69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70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68960"/>
            <a:ext cx="7772400" cy="74751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046" y="0"/>
            <a:ext cx="3004900" cy="73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51520" y="188640"/>
            <a:ext cx="389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dirty="0" smtClean="0">
                <a:solidFill>
                  <a:schemeClr val="bg1"/>
                </a:solidFill>
              </a:rPr>
              <a:t>www.bsc.es</a:t>
            </a:r>
            <a:endParaRPr lang="es-E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4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3000"/>
              </a:lnSpc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576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71181"/>
            <a:ext cx="7772400" cy="1362075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2171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388296" cy="511256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88296" cy="511256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400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 anchor="b"/>
          <a:lstStyle/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145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52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68960"/>
            <a:ext cx="7772400" cy="747514"/>
          </a:xfrm>
        </p:spPr>
        <p:txBody>
          <a:bodyPr anchor="ctr"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067" y="1196752"/>
            <a:ext cx="49719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51520" y="188640"/>
            <a:ext cx="389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dirty="0" smtClean="0">
                <a:solidFill>
                  <a:schemeClr val="bg1"/>
                </a:solidFill>
              </a:rPr>
              <a:t>www.bsc.es</a:t>
            </a:r>
            <a:endParaRPr lang="es-E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286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09320"/>
            <a:ext cx="1878899" cy="46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rgbClr val="00499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499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499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0499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00499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5.gif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hyperlink" Target="https://itunes.apple.com/za/app/caliope/id734538360?mt=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play.google.com/store/apps/details?id=es.bsc.earthscience.caliope" TargetMode="External"/><Relationship Id="rId4" Type="http://schemas.openxmlformats.org/officeDocument/2006/relationships/hyperlink" Target="http://www.bsc.es/caliope" TargetMode="Externa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0" y="1592081"/>
            <a:ext cx="9143999" cy="2216332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Earth Sciences Department at the BSC</a:t>
            </a:r>
            <a:br>
              <a:rPr lang="en-US" sz="3600" i="1" dirty="0" smtClean="0"/>
            </a:br>
            <a:r>
              <a:rPr lang="en-US" sz="3600" i="1" dirty="0" smtClean="0"/>
              <a:t/>
            </a:r>
            <a:br>
              <a:rPr lang="en-US" sz="3600" i="1" dirty="0" smtClean="0"/>
            </a:br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6096733" y="5825170"/>
            <a:ext cx="28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March,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57200" y="3605565"/>
            <a:ext cx="80594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Road transport measures to improve air quality</a:t>
            </a:r>
          </a:p>
          <a:p>
            <a:pPr algn="ctr"/>
            <a:endParaRPr lang="en-US" sz="28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Possible collaborations with SEAT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1346" y="6032108"/>
            <a:ext cx="2065105" cy="825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Tools. </a:t>
            </a:r>
            <a:br>
              <a:rPr lang="en-US" dirty="0" smtClean="0"/>
            </a:br>
            <a:r>
              <a:rPr lang="en-US" dirty="0" smtClean="0"/>
              <a:t>HERMES emission model</a:t>
            </a:r>
            <a:endParaRPr lang="en-US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2906" y="1292987"/>
            <a:ext cx="775662" cy="5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794" y="1304306"/>
            <a:ext cx="684689" cy="5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568" y="1292987"/>
            <a:ext cx="748226" cy="5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7917" y="1303565"/>
            <a:ext cx="664989" cy="5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0331" y="1292987"/>
            <a:ext cx="742793" cy="5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677" y="1292987"/>
            <a:ext cx="689654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124" y="1292987"/>
            <a:ext cx="660074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198" y="1268099"/>
            <a:ext cx="716953" cy="56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0151" y="1292987"/>
            <a:ext cx="708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1483" y="1304306"/>
            <a:ext cx="7230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4579" y="1304306"/>
            <a:ext cx="584924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2223" y="1304306"/>
            <a:ext cx="67945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1 Rectángulo"/>
          <p:cNvSpPr/>
          <p:nvPr/>
        </p:nvSpPr>
        <p:spPr>
          <a:xfrm>
            <a:off x="-96105" y="913960"/>
            <a:ext cx="9315243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HERMESv2 </a:t>
            </a:r>
            <a:r>
              <a:rPr lang="en-US" sz="900" dirty="0" smtClean="0">
                <a:solidFill>
                  <a:schemeClr val="bg1"/>
                </a:solidFill>
              </a:rPr>
              <a:t>(Guevara </a:t>
            </a:r>
            <a:r>
              <a:rPr lang="en-US" sz="900" dirty="0">
                <a:solidFill>
                  <a:schemeClr val="bg1"/>
                </a:solidFill>
              </a:rPr>
              <a:t>et al, </a:t>
            </a:r>
            <a:r>
              <a:rPr lang="en-US" sz="900" dirty="0" smtClean="0">
                <a:solidFill>
                  <a:schemeClr val="bg1"/>
                </a:solidFill>
              </a:rPr>
              <a:t>2013)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138" y="2987782"/>
            <a:ext cx="4800000" cy="360000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48" y="2998360"/>
            <a:ext cx="4800000" cy="3600000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3274050" y="6587782"/>
            <a:ext cx="24545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Hourly NO</a:t>
            </a:r>
            <a:r>
              <a:rPr lang="en-US" sz="900" baseline="-25000" dirty="0" smtClean="0"/>
              <a:t>2</a:t>
            </a:r>
            <a:r>
              <a:rPr lang="en-US" sz="900" dirty="0" smtClean="0"/>
              <a:t> emissions for Europe and Spain</a:t>
            </a:r>
            <a:endParaRPr lang="es-ES" sz="900" dirty="0"/>
          </a:p>
        </p:txBody>
      </p:sp>
      <p:sp>
        <p:nvSpPr>
          <p:cNvPr id="2" name="Rectángulo 1"/>
          <p:cNvSpPr/>
          <p:nvPr/>
        </p:nvSpPr>
        <p:spPr>
          <a:xfrm>
            <a:off x="290206" y="1919455"/>
            <a:ext cx="8565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HERMESv2.0 is a </a:t>
            </a:r>
            <a:r>
              <a:rPr lang="en-US" sz="2000" dirty="0">
                <a:solidFill>
                  <a:srgbClr val="FF0000"/>
                </a:solidFill>
              </a:rPr>
              <a:t>in-house bottom-up emission model </a:t>
            </a:r>
            <a:r>
              <a:rPr lang="en-US" sz="2000" dirty="0"/>
              <a:t>that </a:t>
            </a:r>
            <a:r>
              <a:rPr lang="en-US" sz="2000" dirty="0" smtClean="0"/>
              <a:t>estimates </a:t>
            </a:r>
            <a:r>
              <a:rPr lang="en-US" sz="2000" dirty="0"/>
              <a:t>anthropogenic and biogenic emissions at a high spatial and temporal resolutions (1 km x 1 km, 1h</a:t>
            </a:r>
            <a:r>
              <a:rPr lang="en-US" sz="2000" dirty="0" smtClean="0"/>
              <a:t>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340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Tools. </a:t>
            </a:r>
            <a:br>
              <a:rPr lang="en-US" dirty="0" smtClean="0"/>
            </a:br>
            <a:r>
              <a:rPr lang="en-US" dirty="0" smtClean="0"/>
              <a:t>Source apportionment</a:t>
            </a:r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0" y="962972"/>
            <a:ext cx="912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Source apportionment is a decision support tool which provides comprehensive description of air quality related problems by </a:t>
            </a:r>
            <a:r>
              <a:rPr lang="en-US" sz="2000" dirty="0" smtClean="0">
                <a:solidFill>
                  <a:srgbClr val="FF0000"/>
                </a:solidFill>
              </a:rPr>
              <a:t>relating emission sources and their air quality impacts</a:t>
            </a:r>
            <a:r>
              <a:rPr lang="en-US" sz="2000" dirty="0" smtClean="0"/>
              <a:t>.</a:t>
            </a:r>
          </a:p>
        </p:txBody>
      </p:sp>
      <p:pic>
        <p:nvPicPr>
          <p:cNvPr id="32" name="9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023" y="1725550"/>
            <a:ext cx="3346223" cy="1769903"/>
          </a:xfrm>
          <a:prstGeom prst="rect">
            <a:avLst/>
          </a:prstGeom>
        </p:spPr>
      </p:pic>
      <p:sp>
        <p:nvSpPr>
          <p:cNvPr id="37" name="Estrella de 5 puntas 36"/>
          <p:cNvSpPr/>
          <p:nvPr/>
        </p:nvSpPr>
        <p:spPr>
          <a:xfrm>
            <a:off x="5992107" y="2220326"/>
            <a:ext cx="182075" cy="182159"/>
          </a:xfrm>
          <a:prstGeom prst="star5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93277">
              <a:defRPr/>
            </a:pPr>
            <a:endParaRPr lang="en-US" sz="1758" ker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8" name="9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95" y="3417371"/>
            <a:ext cx="8584567" cy="2673187"/>
          </a:xfrm>
          <a:prstGeom prst="rect">
            <a:avLst/>
          </a:prstGeom>
        </p:spPr>
      </p:pic>
      <p:pic>
        <p:nvPicPr>
          <p:cNvPr id="39" name="11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150" y="1721186"/>
            <a:ext cx="576596" cy="1737859"/>
          </a:xfrm>
          <a:prstGeom prst="rect">
            <a:avLst/>
          </a:prstGeom>
        </p:spPr>
      </p:pic>
      <p:pic>
        <p:nvPicPr>
          <p:cNvPr id="40" name="9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023" y="1725550"/>
            <a:ext cx="3346223" cy="1769903"/>
          </a:xfrm>
          <a:prstGeom prst="rect">
            <a:avLst/>
          </a:prstGeom>
        </p:spPr>
      </p:pic>
      <p:cxnSp>
        <p:nvCxnSpPr>
          <p:cNvPr id="41" name="21 Conector recto"/>
          <p:cNvCxnSpPr/>
          <p:nvPr/>
        </p:nvCxnSpPr>
        <p:spPr>
          <a:xfrm flipV="1">
            <a:off x="6435616" y="3417371"/>
            <a:ext cx="0" cy="302492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22 CuadroTexto"/>
          <p:cNvSpPr txBox="1"/>
          <p:nvPr/>
        </p:nvSpPr>
        <p:spPr>
          <a:xfrm>
            <a:off x="3692081" y="6278001"/>
            <a:ext cx="1899370" cy="21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2" b="1" dirty="0">
                <a:solidFill>
                  <a:srgbClr val="FF0000"/>
                </a:solidFill>
                <a:latin typeface="Calibri" panose="020F0502020204030204" pitchFamily="34" charset="0"/>
              </a:rPr>
              <a:t>North Western Advection</a:t>
            </a:r>
          </a:p>
        </p:txBody>
      </p:sp>
      <p:cxnSp>
        <p:nvCxnSpPr>
          <p:cNvPr id="43" name="23 Conector recto de flecha"/>
          <p:cNvCxnSpPr/>
          <p:nvPr/>
        </p:nvCxnSpPr>
        <p:spPr>
          <a:xfrm>
            <a:off x="3832776" y="6275457"/>
            <a:ext cx="260284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35 Conector recto de flecha"/>
          <p:cNvCxnSpPr/>
          <p:nvPr/>
        </p:nvCxnSpPr>
        <p:spPr>
          <a:xfrm>
            <a:off x="814552" y="4078186"/>
            <a:ext cx="8001382" cy="34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38 CuadroTexto"/>
          <p:cNvSpPr txBox="1"/>
          <p:nvPr/>
        </p:nvSpPr>
        <p:spPr>
          <a:xfrm>
            <a:off x="1828814" y="3855886"/>
            <a:ext cx="741146" cy="227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9" b="1" dirty="0">
                <a:solidFill>
                  <a:srgbClr val="FF0000"/>
                </a:solidFill>
                <a:latin typeface="Calibri" panose="020F0502020204030204" pitchFamily="34" charset="0"/>
              </a:rPr>
              <a:t>LTO</a:t>
            </a:r>
          </a:p>
        </p:txBody>
      </p:sp>
      <p:sp>
        <p:nvSpPr>
          <p:cNvPr id="46" name="Estrella de 5 puntas 45"/>
          <p:cNvSpPr/>
          <p:nvPr/>
        </p:nvSpPr>
        <p:spPr>
          <a:xfrm>
            <a:off x="6476578" y="2430776"/>
            <a:ext cx="126462" cy="137432"/>
          </a:xfrm>
          <a:prstGeom prst="star5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8"/>
          </a:p>
        </p:txBody>
      </p:sp>
      <p:cxnSp>
        <p:nvCxnSpPr>
          <p:cNvPr id="47" name="23 Conector recto de flecha"/>
          <p:cNvCxnSpPr/>
          <p:nvPr/>
        </p:nvCxnSpPr>
        <p:spPr>
          <a:xfrm>
            <a:off x="1159589" y="6260760"/>
            <a:ext cx="2673187" cy="14697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23 Conector recto de flecha"/>
          <p:cNvCxnSpPr/>
          <p:nvPr/>
        </p:nvCxnSpPr>
        <p:spPr>
          <a:xfrm>
            <a:off x="6435616" y="6278001"/>
            <a:ext cx="1969717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22 CuadroTexto"/>
          <p:cNvSpPr txBox="1"/>
          <p:nvPr/>
        </p:nvSpPr>
        <p:spPr>
          <a:xfrm>
            <a:off x="1260373" y="6291378"/>
            <a:ext cx="1899370" cy="21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2" b="1" dirty="0">
                <a:solidFill>
                  <a:srgbClr val="FF0000"/>
                </a:solidFill>
                <a:latin typeface="Calibri" panose="020F0502020204030204" pitchFamily="34" charset="0"/>
              </a:rPr>
              <a:t>Iberian Thermal Low</a:t>
            </a:r>
          </a:p>
        </p:txBody>
      </p:sp>
      <p:sp>
        <p:nvSpPr>
          <p:cNvPr id="50" name="22 CuadroTexto"/>
          <p:cNvSpPr txBox="1"/>
          <p:nvPr/>
        </p:nvSpPr>
        <p:spPr>
          <a:xfrm>
            <a:off x="6314876" y="6302166"/>
            <a:ext cx="1899370" cy="21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2" b="1" dirty="0">
                <a:solidFill>
                  <a:srgbClr val="FF0000"/>
                </a:solidFill>
                <a:latin typeface="Calibri" panose="020F0502020204030204" pitchFamily="34" charset="0"/>
              </a:rPr>
              <a:t>Iberian Thermal Low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36871" y="6465445"/>
            <a:ext cx="31213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Air quality impacts by regions: Spain, Europe and others. 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4943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Tools. </a:t>
            </a:r>
            <a:br>
              <a:rPr lang="en-US" dirty="0" smtClean="0"/>
            </a:br>
            <a:r>
              <a:rPr lang="en-US" dirty="0" smtClean="0"/>
              <a:t>Micro-scale urban models</a:t>
            </a:r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-44963" y="1480747"/>
            <a:ext cx="912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ángulo 19"/>
          <p:cNvSpPr/>
          <p:nvPr/>
        </p:nvSpPr>
        <p:spPr>
          <a:xfrm>
            <a:off x="26098" y="899209"/>
            <a:ext cx="9091803" cy="190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es-ES" sz="2000" dirty="0"/>
              <a:t>Micro-scale models to further assess air quality related problems in urban </a:t>
            </a:r>
            <a:r>
              <a:rPr lang="en-GB" altLang="es-ES" sz="2000" dirty="0" smtClean="0"/>
              <a:t>environments.</a:t>
            </a:r>
          </a:p>
          <a:p>
            <a:pPr algn="just"/>
            <a:endParaRPr lang="en-GB" sz="2000" dirty="0"/>
          </a:p>
          <a:p>
            <a:pPr algn="just"/>
            <a:r>
              <a:rPr lang="en-US" sz="2000" dirty="0" smtClean="0"/>
              <a:t>Currently, </a:t>
            </a:r>
            <a:r>
              <a:rPr lang="en-US" sz="2000" dirty="0"/>
              <a:t>we are exploring the potential benefits of </a:t>
            </a:r>
            <a:r>
              <a:rPr lang="en-US" sz="2000" dirty="0" smtClean="0"/>
              <a:t>these kinds </a:t>
            </a:r>
            <a:r>
              <a:rPr lang="en-US" sz="2000" dirty="0"/>
              <a:t>of models in collaboration with TNO, CSIC and U. </a:t>
            </a:r>
            <a:r>
              <a:rPr lang="en-US" sz="2000" dirty="0" err="1"/>
              <a:t>Averio</a:t>
            </a:r>
            <a:r>
              <a:rPr lang="en-US" sz="2000" dirty="0"/>
              <a:t>-CESAM.  </a:t>
            </a:r>
          </a:p>
          <a:p>
            <a:pPr algn="just"/>
            <a:endParaRPr lang="en-GB" sz="1758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302" y="2685257"/>
            <a:ext cx="4193936" cy="351696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67" y="2685257"/>
            <a:ext cx="4193936" cy="351696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34802" y="6181670"/>
            <a:ext cx="6919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Left: Satellite image of Barcelona. Detail of </a:t>
            </a:r>
            <a:r>
              <a:rPr lang="en-US" sz="800" dirty="0" err="1"/>
              <a:t>Passeig</a:t>
            </a:r>
            <a:r>
              <a:rPr lang="en-US" sz="800" dirty="0"/>
              <a:t> de </a:t>
            </a:r>
            <a:r>
              <a:rPr lang="en-US" sz="800" dirty="0" err="1"/>
              <a:t>Gràcia</a:t>
            </a:r>
            <a:r>
              <a:rPr lang="en-US" sz="800" dirty="0"/>
              <a:t> street, from Diagonal street (top left corner) to </a:t>
            </a:r>
            <a:r>
              <a:rPr lang="en-US" sz="800" dirty="0" err="1"/>
              <a:t>Plaça</a:t>
            </a:r>
            <a:r>
              <a:rPr lang="en-US" sz="800" dirty="0"/>
              <a:t> </a:t>
            </a:r>
            <a:r>
              <a:rPr lang="en-US" sz="800" dirty="0" err="1"/>
              <a:t>Catalunya</a:t>
            </a:r>
            <a:r>
              <a:rPr lang="en-US" sz="800" dirty="0"/>
              <a:t> (bottom right corner).</a:t>
            </a:r>
          </a:p>
          <a:p>
            <a:r>
              <a:rPr lang="en-US" sz="800" dirty="0"/>
              <a:t>Right: For the same area: Locations of several traffic stations (red dots) and the corresponding road network with traffic information. Detailed information of the buildings including the height of each building. 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607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Tools. </a:t>
            </a:r>
            <a:br>
              <a:rPr lang="en-US" dirty="0" smtClean="0"/>
            </a:br>
            <a:r>
              <a:rPr lang="en-US" dirty="0" smtClean="0"/>
              <a:t>Sensor networks for air quality studies. </a:t>
            </a:r>
            <a:endParaRPr lang="en-US" dirty="0"/>
          </a:p>
        </p:txBody>
      </p:sp>
      <p:sp>
        <p:nvSpPr>
          <p:cNvPr id="20" name="Rectángulo 19"/>
          <p:cNvSpPr/>
          <p:nvPr/>
        </p:nvSpPr>
        <p:spPr>
          <a:xfrm>
            <a:off x="0" y="9515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s-ES" sz="2000" dirty="0"/>
              <a:t>As air quality management problems become more complex, there is a need for enhanced air quality and exposure monitoring capabilities</a:t>
            </a:r>
            <a:r>
              <a:rPr lang="en-US" altLang="es-ES" sz="2000" dirty="0" smtClean="0"/>
              <a:t>. 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9510" y="1774350"/>
            <a:ext cx="3954490" cy="458320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2335350"/>
            <a:ext cx="48288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s-ES" sz="2000" dirty="0"/>
              <a:t>Mobile sensor networks have the potential to </a:t>
            </a:r>
            <a:r>
              <a:rPr lang="en-US" sz="2000" dirty="0"/>
              <a:t>developing spatially resolved data on air quality in local areas and allow monitoring near emissions sources  helping communities understand near-source exposures.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>
                <a:solidFill>
                  <a:schemeClr val="accent6"/>
                </a:solidFill>
              </a:rPr>
              <a:t>The </a:t>
            </a:r>
            <a:r>
              <a:rPr lang="en-US" sz="2000" dirty="0">
                <a:solidFill>
                  <a:schemeClr val="accent6"/>
                </a:solidFill>
              </a:rPr>
              <a:t>BSC is involved in the </a:t>
            </a:r>
            <a:r>
              <a:rPr lang="en-US" sz="2000" dirty="0" err="1">
                <a:solidFill>
                  <a:schemeClr val="accent6"/>
                </a:solidFill>
              </a:rPr>
              <a:t>GrowSmarter</a:t>
            </a:r>
            <a:r>
              <a:rPr lang="en-US" sz="2000" dirty="0">
                <a:solidFill>
                  <a:schemeClr val="accent6"/>
                </a:solidFill>
              </a:rPr>
              <a:t> European project which aims to simulate city uptake of smart </a:t>
            </a:r>
            <a:r>
              <a:rPr lang="en-US" sz="2000" dirty="0" smtClean="0">
                <a:solidFill>
                  <a:schemeClr val="accent6"/>
                </a:solidFill>
              </a:rPr>
              <a:t>solutions.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</a:t>
            </a:r>
            <a:r>
              <a:rPr lang="en-US" dirty="0"/>
              <a:t>transport measures to improve air </a:t>
            </a:r>
            <a:r>
              <a:rPr lang="en-US" dirty="0" smtClean="0"/>
              <a:t>quality.</a:t>
            </a:r>
            <a:br>
              <a:rPr lang="en-US" dirty="0" smtClean="0"/>
            </a:br>
            <a:r>
              <a:rPr lang="en-US" dirty="0" smtClean="0"/>
              <a:t>Earth Sciences department experience</a:t>
            </a:r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0" y="957586"/>
            <a:ext cx="9144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Experience on emission and air quality assessments. Several works have analyzed the </a:t>
            </a:r>
            <a:r>
              <a:rPr lang="en-US" sz="2000" dirty="0" smtClean="0">
                <a:solidFill>
                  <a:srgbClr val="FF0000"/>
                </a:solidFill>
              </a:rPr>
              <a:t>impact of different management measures regarding road transport sector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14" y="1730650"/>
            <a:ext cx="7941524" cy="470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5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</a:t>
            </a:r>
            <a:r>
              <a:rPr lang="en-US" dirty="0"/>
              <a:t>transport measures to improve air </a:t>
            </a:r>
            <a:r>
              <a:rPr lang="en-US" dirty="0" smtClean="0"/>
              <a:t>quality.</a:t>
            </a:r>
            <a:br>
              <a:rPr lang="en-US" dirty="0" smtClean="0"/>
            </a:br>
            <a:r>
              <a:rPr lang="en-US" dirty="0" smtClean="0"/>
              <a:t>Speed management</a:t>
            </a:r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3409122" y="895941"/>
            <a:ext cx="57348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The earth sciences department was working in the technical commission to implement speed management in the road access to Barcelona.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43607"/>
            <a:ext cx="2856254" cy="169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8050" y="2845159"/>
            <a:ext cx="4535616" cy="3925232"/>
          </a:xfrm>
          <a:prstGeom prst="rect">
            <a:avLst/>
          </a:prstGeom>
        </p:spPr>
      </p:pic>
      <p:pic>
        <p:nvPicPr>
          <p:cNvPr id="10" name="Picture 2" descr="http://www.gencat.cat/img2/escud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09" y="5781693"/>
            <a:ext cx="2340007" cy="3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74" y="2908925"/>
            <a:ext cx="3211886" cy="1875453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619760" y="1117600"/>
            <a:ext cx="2661920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</a:t>
            </a:r>
            <a:r>
              <a:rPr lang="en-US" dirty="0"/>
              <a:t>transport measures to improve air </a:t>
            </a:r>
            <a:r>
              <a:rPr lang="en-US" dirty="0" smtClean="0"/>
              <a:t>quality.</a:t>
            </a:r>
            <a:br>
              <a:rPr lang="en-US" dirty="0" smtClean="0"/>
            </a:br>
            <a:r>
              <a:rPr lang="en-US" dirty="0" smtClean="0"/>
              <a:t>Traffic volume reduction</a:t>
            </a:r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3409122" y="895941"/>
            <a:ext cx="57348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The earth sciences department collaborated in the implementation of the superblocks in Barcelona. 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43607"/>
            <a:ext cx="2856254" cy="169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gencat.cat/img2/escudo.g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37" r="-4191"/>
          <a:stretch/>
        </p:blipFill>
        <p:spPr bwMode="auto">
          <a:xfrm>
            <a:off x="2383822" y="6191135"/>
            <a:ext cx="255233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619760" y="1425709"/>
            <a:ext cx="2661920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557" y="3016393"/>
            <a:ext cx="3815861" cy="225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1 Rectángulo"/>
          <p:cNvSpPr/>
          <p:nvPr/>
        </p:nvSpPr>
        <p:spPr>
          <a:xfrm>
            <a:off x="6933263" y="6034088"/>
            <a:ext cx="1441939" cy="169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2 Rectángulo"/>
          <p:cNvSpPr/>
          <p:nvPr/>
        </p:nvSpPr>
        <p:spPr>
          <a:xfrm rot="5400000">
            <a:off x="8448470" y="5465518"/>
            <a:ext cx="1441939" cy="169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bcnecologia.net/sites/default/files/bcneco-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5" y="6223672"/>
            <a:ext cx="14053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rcelona.cat/assets/images/brand/banner/2015/logo_ajuntament_64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554" y="6191135"/>
            <a:ext cx="132685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44 Rectángulo"/>
          <p:cNvSpPr/>
          <p:nvPr/>
        </p:nvSpPr>
        <p:spPr>
          <a:xfrm>
            <a:off x="2383822" y="5029675"/>
            <a:ext cx="16674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10000"/>
                  </a:schemeClr>
                </a:solidFill>
              </a:rPr>
              <a:t>Source: </a:t>
            </a:r>
            <a:r>
              <a:rPr lang="en-US" sz="1200" dirty="0" err="1" smtClean="0">
                <a:solidFill>
                  <a:schemeClr val="accent1">
                    <a:lumMod val="10000"/>
                  </a:schemeClr>
                </a:solidFill>
              </a:rPr>
              <a:t>BCNEcologia</a:t>
            </a:r>
            <a:endParaRPr lang="en-US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5289910"/>
            <a:ext cx="8977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(Left) Future Barcelona street network organized in superblocks, the aim </a:t>
            </a:r>
            <a:r>
              <a:rPr lang="en-US" dirty="0"/>
              <a:t>of the measure is the reduction of VKT</a:t>
            </a:r>
            <a:r>
              <a:rPr lang="en-US" dirty="0" smtClean="0"/>
              <a:t>. (Right) This reduction of VKT implies a reduction in emissions and an improvement on air quality.</a:t>
            </a:r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605" y="2791299"/>
            <a:ext cx="3815861" cy="225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1570" y="2270157"/>
            <a:ext cx="3792714" cy="303841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849492" y="1807041"/>
            <a:ext cx="2898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10000"/>
                  </a:schemeClr>
                </a:solidFill>
              </a:rPr>
              <a:t>NO</a:t>
            </a:r>
            <a:r>
              <a:rPr lang="en-US" sz="1400" baseline="-25000" dirty="0" smtClean="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accent1">
                    <a:lumMod val="10000"/>
                  </a:schemeClr>
                </a:solidFill>
              </a:rPr>
              <a:t> 24 h averaged variations with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10000"/>
                  </a:schemeClr>
                </a:solidFill>
              </a:rPr>
              <a:t> the introduction of Superblocks</a:t>
            </a:r>
            <a:endParaRPr lang="es-E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</a:t>
            </a:r>
            <a:r>
              <a:rPr lang="en-US" dirty="0"/>
              <a:t>transport measures to improve air </a:t>
            </a:r>
            <a:r>
              <a:rPr lang="en-US" dirty="0" smtClean="0"/>
              <a:t>quality.</a:t>
            </a:r>
            <a:br>
              <a:rPr lang="en-US" dirty="0" smtClean="0"/>
            </a:br>
            <a:r>
              <a:rPr lang="en-US" dirty="0" smtClean="0"/>
              <a:t>Lower polluting fuels and technologies. Fleet renewal</a:t>
            </a:r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3409122" y="895941"/>
            <a:ext cx="57348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Two studies have been performed in order to analyze the impact of fleet renewal: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By introducing natural gas vehicles.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Introducing new </a:t>
            </a:r>
            <a:r>
              <a:rPr lang="en-US" sz="2000" dirty="0"/>
              <a:t>Euro standards in internal combustion vehicles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43607"/>
            <a:ext cx="2856254" cy="169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619760" y="1813337"/>
            <a:ext cx="2661920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://www.fundaciongasnaturalfenosa.org/_layouts/images/pfgn/logo-fgn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946" y="6111009"/>
            <a:ext cx="1345336" cy="59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gencat.cat/img2/escudo.gif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37" r="-4191"/>
          <a:stretch/>
        </p:blipFill>
        <p:spPr bwMode="auto">
          <a:xfrm>
            <a:off x="3162663" y="6191985"/>
            <a:ext cx="255233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bcnecologia.net/sites/default/files/bcneco-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046" y="6224522"/>
            <a:ext cx="14053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barcelona.cat/assets/images/brand/banner/2015/logo_ajuntament_64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6395" y="6191985"/>
            <a:ext cx="132685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5 Cerrar llave"/>
          <p:cNvSpPr/>
          <p:nvPr/>
        </p:nvSpPr>
        <p:spPr>
          <a:xfrm>
            <a:off x="2585547" y="4263419"/>
            <a:ext cx="152400" cy="1209675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0 Cerrar llave"/>
          <p:cNvSpPr/>
          <p:nvPr/>
        </p:nvSpPr>
        <p:spPr>
          <a:xfrm>
            <a:off x="2509346" y="4012398"/>
            <a:ext cx="152400" cy="1209675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83329"/>
              </p:ext>
            </p:extLst>
          </p:nvPr>
        </p:nvGraphicFramePr>
        <p:xfrm>
          <a:off x="1" y="3163363"/>
          <a:ext cx="5714996" cy="29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Rectángulo 4"/>
          <p:cNvSpPr/>
          <p:nvPr/>
        </p:nvSpPr>
        <p:spPr>
          <a:xfrm>
            <a:off x="5632805" y="3543963"/>
            <a:ext cx="35111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Detailed information of the vehicular fleet is available within HERMES which allows us for comprehensively assess these kind of studies.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731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</a:t>
            </a:r>
            <a:r>
              <a:rPr lang="en-US" dirty="0"/>
              <a:t>transport measures to improve air </a:t>
            </a:r>
            <a:r>
              <a:rPr lang="en-US" dirty="0" smtClean="0"/>
              <a:t>quality.</a:t>
            </a:r>
            <a:br>
              <a:rPr lang="en-US" dirty="0" smtClean="0"/>
            </a:br>
            <a:r>
              <a:rPr lang="en-US" dirty="0" smtClean="0"/>
              <a:t>Fleet electrification</a:t>
            </a:r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3409122" y="895941"/>
            <a:ext cx="57348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The air quality impacts of fleet electrification has been analyzed for the cities of Barcelona and Madrid.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43607"/>
            <a:ext cx="2856254" cy="169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619760" y="2219737"/>
            <a:ext cx="2661920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9"/>
          <a:stretch/>
        </p:blipFill>
        <p:spPr>
          <a:xfrm>
            <a:off x="4556769" y="2845915"/>
            <a:ext cx="3180185" cy="36000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1"/>
          <a:stretch/>
        </p:blipFill>
        <p:spPr>
          <a:xfrm>
            <a:off x="4832297" y="6447746"/>
            <a:ext cx="2420804" cy="360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4614" y="2845915"/>
            <a:ext cx="3201281" cy="36000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8426" y="6447746"/>
            <a:ext cx="2148198" cy="360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634498" y="5522585"/>
            <a:ext cx="140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solidFill>
                  <a:schemeClr val="accent6"/>
                </a:solidFill>
              </a:rPr>
              <a:t>Left: NO</a:t>
            </a:r>
            <a:r>
              <a:rPr lang="en-US" sz="900" baseline="-25000" dirty="0">
                <a:solidFill>
                  <a:schemeClr val="accent6"/>
                </a:solidFill>
              </a:rPr>
              <a:t>2</a:t>
            </a:r>
            <a:r>
              <a:rPr lang="en-US" sz="900" dirty="0">
                <a:solidFill>
                  <a:schemeClr val="accent6"/>
                </a:solidFill>
              </a:rPr>
              <a:t> maximum h values in Barcelona (red </a:t>
            </a:r>
            <a:r>
              <a:rPr lang="en-US" sz="900" dirty="0" smtClean="0">
                <a:solidFill>
                  <a:schemeClr val="accent6"/>
                </a:solidFill>
              </a:rPr>
              <a:t>&gt;</a:t>
            </a:r>
            <a:r>
              <a:rPr lang="en-US" sz="900" dirty="0">
                <a:solidFill>
                  <a:schemeClr val="accent6"/>
                </a:solidFill>
              </a:rPr>
              <a:t>200 µg/m</a:t>
            </a:r>
            <a:r>
              <a:rPr lang="en-US" sz="900" baseline="30000" dirty="0">
                <a:solidFill>
                  <a:schemeClr val="accent6"/>
                </a:solidFill>
              </a:rPr>
              <a:t>3</a:t>
            </a:r>
            <a:r>
              <a:rPr lang="en-US" sz="900" dirty="0" smtClean="0">
                <a:solidFill>
                  <a:schemeClr val="accent6"/>
                </a:solidFill>
              </a:rPr>
              <a:t>) </a:t>
            </a:r>
            <a:endParaRPr lang="en-US" sz="900" dirty="0">
              <a:solidFill>
                <a:schemeClr val="accent6"/>
              </a:solidFill>
            </a:endParaRPr>
          </a:p>
          <a:p>
            <a:pPr algn="just"/>
            <a:r>
              <a:rPr lang="en-US" sz="900" dirty="0">
                <a:solidFill>
                  <a:schemeClr val="accent6"/>
                </a:solidFill>
              </a:rPr>
              <a:t>Right: Reductions due to fleet electrification (</a:t>
            </a:r>
            <a:r>
              <a:rPr lang="en-US" sz="900" dirty="0" smtClean="0">
                <a:solidFill>
                  <a:schemeClr val="accent6"/>
                </a:solidFill>
              </a:rPr>
              <a:t>blue </a:t>
            </a:r>
            <a:r>
              <a:rPr lang="en-US" sz="900" dirty="0">
                <a:solidFill>
                  <a:schemeClr val="accent6"/>
                </a:solidFill>
              </a:rPr>
              <a:t>&gt;25 </a:t>
            </a:r>
            <a:r>
              <a:rPr lang="en-US" sz="900" dirty="0" smtClean="0">
                <a:solidFill>
                  <a:schemeClr val="accent6"/>
                </a:solidFill>
              </a:rPr>
              <a:t>µg/m</a:t>
            </a:r>
            <a:r>
              <a:rPr lang="en-US" sz="900" baseline="30000" dirty="0" smtClean="0">
                <a:solidFill>
                  <a:schemeClr val="accent6"/>
                </a:solidFill>
              </a:rPr>
              <a:t>3</a:t>
            </a:r>
            <a:r>
              <a:rPr lang="en-US" sz="900" dirty="0" smtClean="0">
                <a:solidFill>
                  <a:schemeClr val="accent6"/>
                </a:solidFill>
              </a:rPr>
              <a:t>)</a:t>
            </a:r>
            <a:endParaRPr lang="es-ES" sz="9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uadroTexto 30"/>
          <p:cNvSpPr txBox="1"/>
          <p:nvPr/>
        </p:nvSpPr>
        <p:spPr>
          <a:xfrm>
            <a:off x="-24124" y="766967"/>
            <a:ext cx="9168124" cy="607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 err="1" smtClean="0"/>
              <a:t>Badia</a:t>
            </a:r>
            <a:r>
              <a:rPr lang="en-GB" sz="1100" dirty="0" smtClean="0"/>
              <a:t>, A.,  </a:t>
            </a:r>
            <a:r>
              <a:rPr lang="en-GB" sz="1100" dirty="0" err="1" smtClean="0"/>
              <a:t>Jorba</a:t>
            </a:r>
            <a:r>
              <a:rPr lang="en-GB" sz="1100" dirty="0" smtClean="0"/>
              <a:t>, O., 2014. </a:t>
            </a:r>
            <a:r>
              <a:rPr lang="en-GB" sz="1100" dirty="0"/>
              <a:t>Gas-phase evaluation of the online NMMB/BSC-CTM model over Europe for 2010 in the framework of the AQMEII-Phase2 project. Atmospheric Environment. </a:t>
            </a:r>
            <a:r>
              <a:rPr lang="en-GB" sz="1100" dirty="0" err="1" smtClean="0"/>
              <a:t>Elsevie</a:t>
            </a:r>
            <a:r>
              <a:rPr lang="en-GB" sz="1100" dirty="0" smtClean="0"/>
              <a:t>. </a:t>
            </a:r>
            <a:r>
              <a:rPr lang="en-GB" sz="1100" dirty="0" err="1"/>
              <a:t>doi</a:t>
            </a:r>
            <a:r>
              <a:rPr lang="en-GB" sz="1100" dirty="0"/>
              <a:t>: 10.1016/j.atmosenv.2014.05.055</a:t>
            </a:r>
          </a:p>
          <a:p>
            <a:pPr marL="171450" lvl="0" indent="-17145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 err="1" smtClean="0"/>
              <a:t>Baldasano</a:t>
            </a:r>
            <a:r>
              <a:rPr lang="en-GB" sz="1100" dirty="0"/>
              <a:t>, J.M., </a:t>
            </a:r>
            <a:r>
              <a:rPr lang="en-GB" sz="1100" dirty="0" err="1"/>
              <a:t>Gonçalves</a:t>
            </a:r>
            <a:r>
              <a:rPr lang="en-GB" sz="1100" dirty="0"/>
              <a:t>, M., Soret, A., Jiménez-Guerrero, P., 2010. Air pollution impacts of speed limitation measures in large cities: the need for improving traffic data in a metropolitan area. Atmospheric Environment. 44, 2997-3006. Doi:10.1016/j.atmosenv.2010.05.013</a:t>
            </a:r>
            <a:r>
              <a:rPr lang="en-GB" sz="1100" dirty="0" smtClean="0"/>
              <a:t>.</a:t>
            </a:r>
          </a:p>
          <a:p>
            <a:pPr marL="171450" lvl="0" indent="-17145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/>
              <a:t>Guevara M, </a:t>
            </a:r>
            <a:r>
              <a:rPr lang="en-GB" sz="1100" dirty="0" err="1"/>
              <a:t>Martínez</a:t>
            </a:r>
            <a:r>
              <a:rPr lang="en-GB" sz="1100" dirty="0"/>
              <a:t> F, </a:t>
            </a:r>
            <a:r>
              <a:rPr lang="en-GB" sz="1100" dirty="0" err="1"/>
              <a:t>Arévalo</a:t>
            </a:r>
            <a:r>
              <a:rPr lang="en-GB" sz="1100" dirty="0"/>
              <a:t> G, </a:t>
            </a:r>
            <a:r>
              <a:rPr lang="en-GB" sz="1100" dirty="0" err="1"/>
              <a:t>Gassó</a:t>
            </a:r>
            <a:r>
              <a:rPr lang="en-GB" sz="1100" dirty="0"/>
              <a:t> S, </a:t>
            </a:r>
            <a:r>
              <a:rPr lang="en-GB" sz="1100" dirty="0" err="1"/>
              <a:t>Baldasano</a:t>
            </a:r>
            <a:r>
              <a:rPr lang="en-GB" sz="1100" dirty="0"/>
              <a:t> JM. An improved system for modelling Spanish emissions: HERMESv2.0. Atmospheric </a:t>
            </a:r>
            <a:r>
              <a:rPr lang="en-GB" sz="1100" dirty="0" smtClean="0"/>
              <a:t>Environment. </a:t>
            </a:r>
            <a:r>
              <a:rPr lang="en-GB" sz="1100" dirty="0"/>
              <a:t>2013 ;81:209 - 221. </a:t>
            </a:r>
            <a:endParaRPr lang="en-GB" sz="1100" dirty="0" smtClean="0"/>
          </a:p>
          <a:p>
            <a:pPr marL="171450" lvl="0" indent="-17145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 err="1" smtClean="0"/>
              <a:t>Gonçalves</a:t>
            </a:r>
            <a:r>
              <a:rPr lang="en-GB" sz="1100" dirty="0"/>
              <a:t>, M., Jiménez-Guerrero, P., </a:t>
            </a:r>
            <a:r>
              <a:rPr lang="en-GB" sz="1100" dirty="0" err="1"/>
              <a:t>López</a:t>
            </a:r>
            <a:r>
              <a:rPr lang="en-GB" sz="1100" dirty="0"/>
              <a:t>, E., Baldasano, J.M., 2008. Air quality models sensitivity to on-road traffic speed representations: Effects on air quality of 80 km h-1 speed limit in the Barcelona Metropolitan area. Atmospheric Environment, 42, 8389-8402</a:t>
            </a:r>
            <a:r>
              <a:rPr lang="en-GB" sz="1100" dirty="0" smtClean="0"/>
              <a:t>.</a:t>
            </a:r>
          </a:p>
          <a:p>
            <a:pPr marL="171450" indent="-17145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 err="1"/>
              <a:t>Gonçalves</a:t>
            </a:r>
            <a:r>
              <a:rPr lang="en-GB" sz="1100" dirty="0"/>
              <a:t>, M., Jiménez-Guerrero, P., Baldasano, J.M., 2009. High resolution </a:t>
            </a:r>
            <a:r>
              <a:rPr lang="en-GB" sz="1100" dirty="0" err="1"/>
              <a:t>modeling</a:t>
            </a:r>
            <a:r>
              <a:rPr lang="en-GB" sz="1100" dirty="0"/>
              <a:t> of the effects of alternative fuels use on urban air quality: introduction of natural gas vehicles in Barcelona and Madrid Greater Areas (Spain). Science of the Total Environment, 407, 776-790. </a:t>
            </a:r>
            <a:endParaRPr lang="en-US" sz="1100" dirty="0"/>
          </a:p>
          <a:p>
            <a:pPr marL="171450" indent="-17145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 err="1"/>
              <a:t>Gonçalves</a:t>
            </a:r>
            <a:r>
              <a:rPr lang="en-GB" sz="1100" dirty="0"/>
              <a:t>, M., Jiménez-Guerrero, P., </a:t>
            </a:r>
            <a:r>
              <a:rPr lang="en-GB" sz="1100" dirty="0" err="1"/>
              <a:t>López</a:t>
            </a:r>
            <a:r>
              <a:rPr lang="en-GB" sz="1100" dirty="0"/>
              <a:t>, E., Baldasano, J.M., 2011. The challenge of improving urban air quality: effects of hybrid cars, introduction in Barcelona and Madrid (Spain). Int. J. Environment and Pollution, 47, 70-78</a:t>
            </a:r>
            <a:r>
              <a:rPr lang="en-GB" sz="1100" dirty="0" smtClean="0"/>
              <a:t>.</a:t>
            </a:r>
          </a:p>
          <a:p>
            <a:pPr marL="171450" indent="-17145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 smtClean="0"/>
              <a:t>Soret</a:t>
            </a:r>
            <a:r>
              <a:rPr lang="en-GB" sz="1100" dirty="0"/>
              <a:t>, A., Jimenez-Guerrero, P. and Baldasano J.M., 2011. Comprehensive air quality planning for the Barcelona Metropolitan Area through traffic management. Atmospheric Pollution Research. 2, 255-266. Doi:10.5094/APR.2011.032</a:t>
            </a:r>
            <a:endParaRPr lang="en-US" sz="1100" dirty="0"/>
          </a:p>
          <a:p>
            <a:pPr marL="171450" indent="-17145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 smtClean="0"/>
              <a:t>Soret</a:t>
            </a:r>
            <a:r>
              <a:rPr lang="en-GB" sz="1100" dirty="0"/>
              <a:t>, A., Jiménez-Guerrero, P., Andrés, D., Cárdenas, F., Rueda, S., Baldasano, J.M., 2013. Estimation of future emission scenarios for analysing the impact of traffic mobility on a large Mediterranean conurbation in the Barcelona Metropolitan Area (Spain). Atmospheric Pollution Research. 4, 22-32. Doi:10.5094/APR.2013.003.</a:t>
            </a:r>
          </a:p>
          <a:p>
            <a:pPr marL="171450" indent="-17145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/>
              <a:t> Soret, A., Guevara, M., Baldasano, J.M., 2014. The potential impacts of electric vehicles on air quality in the urban areas of Barcelona and Madrid (Spain). Atmospheric Environment. In Press. </a:t>
            </a:r>
            <a:r>
              <a:rPr lang="en-GB" sz="1100" dirty="0" err="1"/>
              <a:t>Doi</a:t>
            </a:r>
            <a:r>
              <a:rPr lang="en-GB" sz="1100" dirty="0"/>
              <a:t>: </a:t>
            </a:r>
            <a:r>
              <a:rPr lang="en-GB" sz="1100" dirty="0" smtClean="0"/>
              <a:t>10.1016/j.atmosenv.2014.09.048</a:t>
            </a:r>
          </a:p>
          <a:p>
            <a:pPr marL="171450" lvl="0" indent="-17145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M </a:t>
            </a:r>
            <a:r>
              <a:rPr lang="en-US" sz="1100" dirty="0" err="1"/>
              <a:t>Spada</a:t>
            </a:r>
            <a:r>
              <a:rPr lang="en-US" sz="1100" dirty="0"/>
              <a:t>; O </a:t>
            </a:r>
            <a:r>
              <a:rPr lang="en-US" sz="1100" dirty="0" err="1"/>
              <a:t>Jorba</a:t>
            </a:r>
            <a:r>
              <a:rPr lang="en-US" sz="1100" dirty="0"/>
              <a:t>; C Pérez </a:t>
            </a:r>
            <a:r>
              <a:rPr lang="en-US" sz="1100" dirty="0" err="1"/>
              <a:t>García</a:t>
            </a:r>
            <a:r>
              <a:rPr lang="en-US" sz="1100" dirty="0"/>
              <a:t>-Pando; Z </a:t>
            </a:r>
            <a:r>
              <a:rPr lang="en-US" sz="1100" dirty="0" err="1"/>
              <a:t>Janjic</a:t>
            </a:r>
            <a:r>
              <a:rPr lang="en-US" sz="1100" dirty="0"/>
              <a:t>; JM </a:t>
            </a:r>
            <a:r>
              <a:rPr lang="en-US" sz="1100" dirty="0" err="1"/>
              <a:t>Baldasano</a:t>
            </a:r>
            <a:r>
              <a:rPr lang="en-US" sz="1100" dirty="0"/>
              <a:t>. On the evaluation of global sea-salt aerosol models at coastal/orographic sites. Atmospheric Environment. Elsevier, 2014. </a:t>
            </a:r>
            <a:r>
              <a:rPr lang="en-GB" sz="1100" dirty="0" err="1"/>
              <a:t>doi</a:t>
            </a:r>
            <a:r>
              <a:rPr lang="en-GB" sz="1100" dirty="0"/>
              <a:t>: 10.1016/j.atmosenv.2014.11.019</a:t>
            </a:r>
            <a:endParaRPr lang="es-ES" sz="1100" dirty="0"/>
          </a:p>
          <a:p>
            <a:pPr marL="171450" indent="-17145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8485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1" name="CuadroTexto 30"/>
          <p:cNvSpPr txBox="1"/>
          <p:nvPr/>
        </p:nvSpPr>
        <p:spPr>
          <a:xfrm>
            <a:off x="939552" y="1630440"/>
            <a:ext cx="7446235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Objective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Introduction.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BSC and the Earth sciences department. 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Air quality modelling.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Tools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Assessment of road transport management measures to </a:t>
            </a:r>
            <a:r>
              <a:rPr lang="en-US" sz="2400" dirty="0"/>
              <a:t>improve air quality. Earth Sciences </a:t>
            </a:r>
            <a:r>
              <a:rPr lang="en-US" sz="2400" dirty="0" smtClean="0"/>
              <a:t>department experience.</a:t>
            </a:r>
          </a:p>
        </p:txBody>
      </p:sp>
    </p:spTree>
    <p:extLst>
      <p:ext uri="{BB962C8B-B14F-4D97-AF65-F5344CB8AC3E}">
        <p14:creationId xmlns:p14="http://schemas.microsoft.com/office/powerpoint/2010/main" val="42051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61047"/>
            <a:ext cx="6400800" cy="213906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further information please contact:</a:t>
            </a:r>
          </a:p>
          <a:p>
            <a:endParaRPr lang="en-US" dirty="0" smtClean="0"/>
          </a:p>
          <a:p>
            <a:r>
              <a:rPr lang="en-US" dirty="0" smtClean="0"/>
              <a:t>oriol.jorba@bsc.es</a:t>
            </a:r>
          </a:p>
          <a:p>
            <a:endParaRPr lang="en-US" dirty="0"/>
          </a:p>
          <a:p>
            <a:r>
              <a:rPr lang="en-US" dirty="0" smtClean="0"/>
              <a:t>albert.soret@bsc.es</a:t>
            </a:r>
          </a:p>
          <a:p>
            <a:endParaRPr lang="en-US" dirty="0"/>
          </a:p>
          <a:p>
            <a:r>
              <a:rPr lang="en-US" dirty="0" smtClean="0"/>
              <a:t>services-es@bsc.es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01088" y="6357938"/>
            <a:ext cx="442912" cy="412750"/>
          </a:xfrm>
        </p:spPr>
        <p:txBody>
          <a:bodyPr/>
          <a:lstStyle/>
          <a:p>
            <a:fld id="{4A490C5D-AEA8-4823-B9B3-806910A0ECF7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24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-10344" y="916555"/>
            <a:ext cx="9154344" cy="2145144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The main objectives of this presentation is to give an overview of: 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Our expertise regarding air quality modelling and its application for the assessment of </a:t>
            </a:r>
            <a:r>
              <a:rPr lang="en-US" sz="2000" dirty="0" smtClean="0">
                <a:solidFill>
                  <a:srgbClr val="FF0000"/>
                </a:solidFill>
              </a:rPr>
              <a:t>road transport management measures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Possible synergies and </a:t>
            </a:r>
            <a:r>
              <a:rPr lang="en-US" sz="2000" dirty="0" smtClean="0">
                <a:solidFill>
                  <a:srgbClr val="FF0000"/>
                </a:solidFill>
              </a:rPr>
              <a:t>collaborations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between BSC and </a:t>
            </a:r>
            <a:r>
              <a:rPr lang="en-US" sz="2000" dirty="0" smtClean="0">
                <a:solidFill>
                  <a:schemeClr val="bg1"/>
                </a:solidFill>
              </a:rPr>
              <a:t>SEAT.</a:t>
            </a:r>
            <a:endParaRPr lang="es-ES" sz="2000" dirty="0" smtClean="0">
              <a:solidFill>
                <a:schemeClr val="bg1"/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0" y="3138628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accent6"/>
                </a:solidFill>
              </a:rPr>
              <a:t>Potential collaborations: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To analyze </a:t>
            </a:r>
            <a:r>
              <a:rPr lang="en-US" sz="2000" dirty="0">
                <a:solidFill>
                  <a:srgbClr val="FF0000"/>
                </a:solidFill>
              </a:rPr>
              <a:t>emission reductions </a:t>
            </a:r>
            <a:r>
              <a:rPr lang="en-US" sz="2000" dirty="0">
                <a:solidFill>
                  <a:schemeClr val="accent6"/>
                </a:solidFill>
              </a:rPr>
              <a:t>(both air quality and </a:t>
            </a:r>
            <a:r>
              <a:rPr lang="en-US" sz="2000" dirty="0" smtClean="0">
                <a:solidFill>
                  <a:schemeClr val="accent6"/>
                </a:solidFill>
              </a:rPr>
              <a:t>green house gases; GHG</a:t>
            </a:r>
            <a:r>
              <a:rPr lang="en-US" sz="2000" dirty="0">
                <a:solidFill>
                  <a:schemeClr val="accent6"/>
                </a:solidFill>
              </a:rPr>
              <a:t>) </a:t>
            </a:r>
            <a:r>
              <a:rPr lang="en-US" sz="2000" dirty="0" smtClean="0">
                <a:solidFill>
                  <a:schemeClr val="accent6"/>
                </a:solidFill>
              </a:rPr>
              <a:t>due to fleet renewal (electrified vehicles, new emission standards, etc.)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To assess </a:t>
            </a:r>
            <a:r>
              <a:rPr lang="en-US" sz="2000" dirty="0" smtClean="0">
                <a:solidFill>
                  <a:srgbClr val="FF0000"/>
                </a:solidFill>
              </a:rPr>
              <a:t>air quality related impacts due to fleet renewal</a:t>
            </a:r>
            <a:r>
              <a:rPr lang="en-US" sz="2000" dirty="0" smtClean="0">
                <a:solidFill>
                  <a:schemeClr val="accent6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Combine observational data (massive </a:t>
            </a:r>
            <a:r>
              <a:rPr lang="en-US" sz="2000" dirty="0" smtClean="0">
                <a:solidFill>
                  <a:srgbClr val="FF0000"/>
                </a:solidFill>
              </a:rPr>
              <a:t>sensor networks</a:t>
            </a:r>
            <a:r>
              <a:rPr lang="en-US" sz="2000" dirty="0" smtClean="0">
                <a:solidFill>
                  <a:schemeClr val="accent6"/>
                </a:solidFill>
              </a:rPr>
              <a:t>) with modelling techniques thanks to the availability of supercomputing resources an our experience in Big Data and internet of things.</a:t>
            </a:r>
          </a:p>
        </p:txBody>
      </p:sp>
    </p:spTree>
    <p:extLst>
      <p:ext uri="{BB962C8B-B14F-4D97-AF65-F5344CB8AC3E}">
        <p14:creationId xmlns:p14="http://schemas.microsoft.com/office/powerpoint/2010/main" val="17196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Introduction</a:t>
            </a:r>
            <a:r>
              <a:rPr lang="es-ES_tradnl" dirty="0" smtClean="0"/>
              <a:t>. </a:t>
            </a:r>
            <a:br>
              <a:rPr lang="es-ES_tradnl" dirty="0" smtClean="0"/>
            </a:br>
            <a:r>
              <a:rPr lang="es-ES_tradnl" dirty="0" smtClean="0"/>
              <a:t>Barcelona </a:t>
            </a:r>
            <a:r>
              <a:rPr lang="es-ES_tradnl" dirty="0" err="1" smtClean="0"/>
              <a:t>Supercomputing</a:t>
            </a:r>
            <a:r>
              <a:rPr lang="es-ES_tradnl" dirty="0" smtClean="0"/>
              <a:t> Center (BSC)</a:t>
            </a:r>
            <a:endParaRPr lang="en-US" dirty="0"/>
          </a:p>
        </p:txBody>
      </p:sp>
      <p:sp>
        <p:nvSpPr>
          <p:cNvPr id="21" name="CuadroTexto 30"/>
          <p:cNvSpPr txBox="1"/>
          <p:nvPr/>
        </p:nvSpPr>
        <p:spPr>
          <a:xfrm>
            <a:off x="-42532" y="1091038"/>
            <a:ext cx="91865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BSC is </a:t>
            </a:r>
            <a:r>
              <a:rPr lang="en-US" sz="2000" dirty="0"/>
              <a:t>the National Supercomputing Facility in </a:t>
            </a:r>
            <a:r>
              <a:rPr lang="en-US" sz="2000" dirty="0" smtClean="0"/>
              <a:t>Spain. BSC manages </a:t>
            </a:r>
            <a:r>
              <a:rPr lang="en-US" sz="2000" dirty="0" err="1"/>
              <a:t>MareNostrum</a:t>
            </a:r>
            <a:r>
              <a:rPr lang="en-US" sz="2000" dirty="0"/>
              <a:t>, one of the most powerful supercomputers in </a:t>
            </a:r>
            <a:r>
              <a:rPr lang="en-US" sz="2000" dirty="0" smtClean="0"/>
              <a:t>Europe. </a:t>
            </a:r>
            <a:r>
              <a:rPr lang="en-US" sz="2000" dirty="0"/>
              <a:t>The mission of </a:t>
            </a:r>
            <a:r>
              <a:rPr lang="en-US" sz="2000" dirty="0" smtClean="0"/>
              <a:t>BSC </a:t>
            </a:r>
            <a:r>
              <a:rPr lang="en-US" sz="2000" dirty="0"/>
              <a:t>is to investigate, develop and manage information technology in order to facilitate scientific progress. </a:t>
            </a:r>
            <a:endParaRPr lang="en-GB" sz="2000" dirty="0"/>
          </a:p>
        </p:txBody>
      </p:sp>
      <p:pic>
        <p:nvPicPr>
          <p:cNvPr id="1026" name="Picture 2" descr="http://www.bsc.es/sites/default/files/public/mare_nostrum/mn3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545" y="3038136"/>
            <a:ext cx="2804005" cy="36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163343" y="6451457"/>
            <a:ext cx="18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MareNostrum</a:t>
            </a:r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823" y="3468689"/>
            <a:ext cx="4812512" cy="27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Introduction</a:t>
            </a:r>
            <a:r>
              <a:rPr lang="es-ES_tradnl" dirty="0" smtClean="0"/>
              <a:t>. </a:t>
            </a:r>
            <a:br>
              <a:rPr lang="es-ES_tradnl" dirty="0" smtClean="0"/>
            </a:br>
            <a:r>
              <a:rPr lang="es-ES_tradnl" dirty="0" err="1" smtClean="0"/>
              <a:t>Earth</a:t>
            </a:r>
            <a:r>
              <a:rPr lang="es-ES_tradnl" dirty="0" smtClean="0"/>
              <a:t> </a:t>
            </a:r>
            <a:r>
              <a:rPr lang="es-ES_tradnl" dirty="0" err="1" smtClean="0"/>
              <a:t>Sciences</a:t>
            </a:r>
            <a:r>
              <a:rPr lang="es-ES_tradnl" dirty="0" smtClean="0"/>
              <a:t> </a:t>
            </a:r>
            <a:r>
              <a:rPr lang="es-ES_tradnl" dirty="0" err="1" smtClean="0"/>
              <a:t>department</a:t>
            </a:r>
            <a:r>
              <a:rPr lang="es-ES_tradnl" dirty="0" smtClean="0"/>
              <a:t> at </a:t>
            </a:r>
            <a:r>
              <a:rPr lang="es-ES_tradnl" dirty="0" err="1" smtClean="0"/>
              <a:t>the</a:t>
            </a:r>
            <a:r>
              <a:rPr lang="es-ES_tradnl" dirty="0" smtClean="0"/>
              <a:t> BSC</a:t>
            </a:r>
            <a:endParaRPr lang="en-US" dirty="0"/>
          </a:p>
        </p:txBody>
      </p:sp>
      <p:pic>
        <p:nvPicPr>
          <p:cNvPr id="16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85949"/>
            <a:ext cx="2471982" cy="2492896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598117"/>
            <a:ext cx="3812035" cy="181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Imagen 4" descr="NMMB_SSA_dust_2011040503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68" t="11961" r="20481" b="16229"/>
          <a:stretch/>
        </p:blipFill>
        <p:spPr>
          <a:xfrm>
            <a:off x="3563888" y="3174181"/>
            <a:ext cx="2782525" cy="2195316"/>
          </a:xfrm>
          <a:prstGeom prst="rect">
            <a:avLst/>
          </a:prstGeom>
        </p:spPr>
      </p:pic>
      <p:pic>
        <p:nvPicPr>
          <p:cNvPr id="19" name="Imagen 10" descr="BSC-ES_FORECAST_NOx_MAXD1.gif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01" t="10100" r="19984" b="10364"/>
          <a:stretch/>
        </p:blipFill>
        <p:spPr>
          <a:xfrm>
            <a:off x="5292080" y="3966269"/>
            <a:ext cx="2220744" cy="2214739"/>
          </a:xfrm>
          <a:prstGeom prst="rect">
            <a:avLst/>
          </a:prstGeom>
        </p:spPr>
      </p:pic>
      <p:pic>
        <p:nvPicPr>
          <p:cNvPr id="20" name="Imagen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280" y="5118397"/>
            <a:ext cx="1919357" cy="1457461"/>
          </a:xfrm>
          <a:prstGeom prst="rect">
            <a:avLst/>
          </a:prstGeom>
        </p:spPr>
      </p:pic>
      <p:sp>
        <p:nvSpPr>
          <p:cNvPr id="21" name="CuadroTexto 30"/>
          <p:cNvSpPr txBox="1"/>
          <p:nvPr/>
        </p:nvSpPr>
        <p:spPr>
          <a:xfrm>
            <a:off x="3707904" y="1157957"/>
            <a:ext cx="543609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2400" dirty="0" smtClean="0"/>
              <a:t>Development and implementation of regional and global state-of-the-art</a:t>
            </a:r>
            <a:endParaRPr lang="en-GB" sz="2400" dirty="0"/>
          </a:p>
        </p:txBody>
      </p:sp>
      <p:sp>
        <p:nvSpPr>
          <p:cNvPr id="22" name="CuadroTexto 31"/>
          <p:cNvSpPr txBox="1"/>
          <p:nvPr/>
        </p:nvSpPr>
        <p:spPr>
          <a:xfrm>
            <a:off x="5724128" y="2166069"/>
            <a:ext cx="338437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2400" dirty="0" smtClean="0"/>
              <a:t>models for air quality, meteorology, climate and health studies</a:t>
            </a:r>
            <a:endParaRPr lang="en-GB" sz="2400" dirty="0"/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1115616" y="725909"/>
            <a:ext cx="799288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24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b="1" i="1" dirty="0" smtClean="0"/>
              <a:t>Towards modeling the Earth System:</a:t>
            </a:r>
          </a:p>
        </p:txBody>
      </p:sp>
      <p:sp>
        <p:nvSpPr>
          <p:cNvPr id="24" name="Flecha izquierda y derecha 5"/>
          <p:cNvSpPr/>
          <p:nvPr/>
        </p:nvSpPr>
        <p:spPr>
          <a:xfrm rot="1800000">
            <a:off x="-144524" y="4298575"/>
            <a:ext cx="7416824" cy="936104"/>
          </a:xfrm>
          <a:prstGeom prst="leftRightArrow">
            <a:avLst/>
          </a:prstGeom>
          <a:solidFill>
            <a:srgbClr val="008000"/>
          </a:solidFill>
          <a:scene3d>
            <a:camera prst="orthographicFront">
              <a:rot lat="1500000" lon="0" rev="21599984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Multiscale</a:t>
            </a:r>
            <a:r>
              <a:rPr lang="en-GB" dirty="0" smtClean="0"/>
              <a:t> Models from Global to Local Scales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1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Introduciton</a:t>
            </a:r>
            <a:r>
              <a:rPr lang="es-ES_tradnl" dirty="0" smtClean="0"/>
              <a:t>. </a:t>
            </a:r>
            <a:br>
              <a:rPr lang="es-ES_tradnl" dirty="0" smtClean="0"/>
            </a:br>
            <a:r>
              <a:rPr lang="es-ES_tradnl" dirty="0" smtClean="0"/>
              <a:t>Air </a:t>
            </a:r>
            <a:r>
              <a:rPr lang="es-ES_tradnl" dirty="0" err="1" smtClean="0"/>
              <a:t>quality</a:t>
            </a:r>
            <a:r>
              <a:rPr lang="es-ES_tradnl" dirty="0" smtClean="0"/>
              <a:t> </a:t>
            </a:r>
            <a:r>
              <a:rPr lang="es-ES_tradnl" dirty="0" err="1" smtClean="0"/>
              <a:t>modelling</a:t>
            </a:r>
            <a:endParaRPr lang="en-US" dirty="0"/>
          </a:p>
        </p:txBody>
      </p:sp>
      <p:pic>
        <p:nvPicPr>
          <p:cNvPr id="2050" name="Picture 2" descr="http://celebrating200years.noaa.gov/breakthroughs/climate_model/AtmosphericModelSchematic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07"/>
          <a:stretch/>
        </p:blipFill>
        <p:spPr bwMode="auto">
          <a:xfrm>
            <a:off x="4572000" y="1916438"/>
            <a:ext cx="4572000" cy="44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awcr.gov.au/projects/climatechange/images/Long_range_transport_of_aerosols_gas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88319"/>
            <a:ext cx="4572000" cy="41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923263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We model atmospheric composition processes by applying </a:t>
            </a:r>
            <a:r>
              <a:rPr lang="en-GB" sz="2000" b="1" dirty="0" smtClean="0"/>
              <a:t>air quality modelling systems</a:t>
            </a:r>
            <a:endParaRPr lang="es-ES" sz="2000" b="1" dirty="0"/>
          </a:p>
        </p:txBody>
      </p:sp>
      <p:sp>
        <p:nvSpPr>
          <p:cNvPr id="25" name="Rectángulo 24"/>
          <p:cNvSpPr/>
          <p:nvPr/>
        </p:nvSpPr>
        <p:spPr>
          <a:xfrm>
            <a:off x="4572000" y="798699"/>
            <a:ext cx="4726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Air quality modelling systems resolve atmospheric dynamics by combining: emission models, meteorological models and air quality models.</a:t>
            </a:r>
            <a:endParaRPr lang="es-ES" sz="2000" dirty="0"/>
          </a:p>
        </p:txBody>
      </p:sp>
      <p:sp>
        <p:nvSpPr>
          <p:cNvPr id="5" name="Flecha derecha 4"/>
          <p:cNvSpPr/>
          <p:nvPr/>
        </p:nvSpPr>
        <p:spPr>
          <a:xfrm>
            <a:off x="4050198" y="1154346"/>
            <a:ext cx="347869" cy="674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8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Tools</a:t>
            </a:r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62574" y="836712"/>
            <a:ext cx="9081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By combining highly qualified scientific researchers and </a:t>
            </a:r>
            <a:r>
              <a:rPr lang="en-US" sz="2000" dirty="0" smtClean="0">
                <a:solidFill>
                  <a:srgbClr val="FF0000"/>
                </a:solidFill>
              </a:rPr>
              <a:t>in-house software and model developers</a:t>
            </a:r>
            <a:r>
              <a:rPr lang="en-US" sz="2000" dirty="0" smtClean="0"/>
              <a:t>, BSC has developed a complete range of air quality modelling </a:t>
            </a:r>
            <a:r>
              <a:rPr lang="en-US" sz="2000" dirty="0" smtClean="0">
                <a:solidFill>
                  <a:srgbClr val="FF0000"/>
                </a:solidFill>
              </a:rPr>
              <a:t>tools to meet user requirements</a:t>
            </a:r>
            <a:r>
              <a:rPr lang="en-US" sz="2000" dirty="0" smtClean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94" y="3745599"/>
            <a:ext cx="3454675" cy="2591006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4358309" y="4704078"/>
            <a:ext cx="347869" cy="674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7335" y="3729098"/>
            <a:ext cx="3727113" cy="260750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08505" y="1848238"/>
            <a:ext cx="6964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dirty="0"/>
              <a:t>Main tools: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Air quality model: NMMB/BSC-AQ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Emission model: HERMES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Air </a:t>
            </a:r>
            <a:r>
              <a:rPr lang="en-US" sz="2000" dirty="0"/>
              <a:t>quality forecast </a:t>
            </a:r>
            <a:r>
              <a:rPr lang="en-US" sz="2000" dirty="0" smtClean="0"/>
              <a:t>system: CALIOPE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Decision </a:t>
            </a:r>
            <a:r>
              <a:rPr lang="en-US" sz="2000" dirty="0"/>
              <a:t>support </a:t>
            </a:r>
            <a:r>
              <a:rPr lang="en-US" sz="2000" dirty="0" smtClean="0"/>
              <a:t>tool: Source </a:t>
            </a:r>
            <a:r>
              <a:rPr lang="en-US" sz="2000" dirty="0"/>
              <a:t>apportionment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Urban scale models</a:t>
            </a:r>
          </a:p>
        </p:txBody>
      </p:sp>
    </p:spTree>
    <p:extLst>
      <p:ext uri="{BB962C8B-B14F-4D97-AF65-F5344CB8AC3E}">
        <p14:creationId xmlns:p14="http://schemas.microsoft.com/office/powerpoint/2010/main" val="12030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Tools.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Air quality model: NMMB/BSC-AQ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0" y="1048711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The NMMB/BSC-AQ is an online multi-scale atmospheric model designed and developed at BSC-CNS in collaboration with NCEP, NASA and IRI.</a:t>
            </a:r>
            <a:r>
              <a:rPr lang="en-US" sz="1200" dirty="0" smtClean="0"/>
              <a:t> </a:t>
            </a:r>
          </a:p>
          <a:p>
            <a:pPr algn="just"/>
            <a:r>
              <a:rPr lang="en-US" sz="1200" dirty="0" smtClean="0"/>
              <a:t>(</a:t>
            </a:r>
            <a:r>
              <a:rPr lang="en-US" sz="1200" dirty="0" err="1"/>
              <a:t>Spada</a:t>
            </a:r>
            <a:r>
              <a:rPr lang="en-US" sz="1200" dirty="0"/>
              <a:t> et al., 2014 and </a:t>
            </a:r>
            <a:r>
              <a:rPr lang="en-US" sz="1200" dirty="0" err="1"/>
              <a:t>Badia</a:t>
            </a:r>
            <a:r>
              <a:rPr lang="en-US" sz="1200" dirty="0"/>
              <a:t> et al., </a:t>
            </a:r>
            <a:r>
              <a:rPr lang="en-US" sz="1200" dirty="0" smtClean="0"/>
              <a:t>2014)</a:t>
            </a:r>
            <a:endParaRPr lang="en-US" sz="1200" dirty="0"/>
          </a:p>
        </p:txBody>
      </p:sp>
      <p:pic>
        <p:nvPicPr>
          <p:cNvPr id="34" name="Picture 4" descr="fig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7533" y="2153263"/>
            <a:ext cx="5606468" cy="43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-71921" y="3039515"/>
            <a:ext cx="35343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Multi-</a:t>
            </a:r>
            <a:r>
              <a:rPr lang="en-US" sz="2000" dirty="0" err="1">
                <a:solidFill>
                  <a:srgbClr val="FF0000"/>
                </a:solidFill>
              </a:rPr>
              <a:t>escale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>
                <a:solidFill>
                  <a:schemeClr val="accent6"/>
                </a:solidFill>
              </a:rPr>
              <a:t>from </a:t>
            </a:r>
            <a:r>
              <a:rPr lang="en-US" sz="2000" dirty="0" smtClean="0">
                <a:solidFill>
                  <a:schemeClr val="accent6"/>
                </a:solidFill>
              </a:rPr>
              <a:t>global (</a:t>
            </a:r>
            <a:r>
              <a:rPr lang="en-US" sz="2000" dirty="0" err="1" smtClean="0">
                <a:solidFill>
                  <a:schemeClr val="accent6"/>
                </a:solidFill>
              </a:rPr>
              <a:t>e.g</a:t>
            </a:r>
            <a:r>
              <a:rPr lang="en-US" sz="2000" dirty="0" smtClean="0">
                <a:solidFill>
                  <a:schemeClr val="accent6"/>
                </a:solidFill>
              </a:rPr>
              <a:t> at 0.1º spatial resolution) </a:t>
            </a:r>
            <a:r>
              <a:rPr lang="en-US" sz="2000" dirty="0">
                <a:solidFill>
                  <a:schemeClr val="accent6"/>
                </a:solidFill>
              </a:rPr>
              <a:t>to regional </a:t>
            </a:r>
            <a:r>
              <a:rPr lang="en-US" sz="2000" dirty="0" smtClean="0">
                <a:solidFill>
                  <a:schemeClr val="accent6"/>
                </a:solidFill>
              </a:rPr>
              <a:t>scales.</a:t>
            </a:r>
            <a:endParaRPr lang="en-US" sz="2000" dirty="0">
              <a:solidFill>
                <a:schemeClr val="accent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Fully </a:t>
            </a:r>
            <a:r>
              <a:rPr lang="en-US" sz="2000" dirty="0">
                <a:solidFill>
                  <a:schemeClr val="accent6"/>
                </a:solidFill>
              </a:rPr>
              <a:t>on-line coupling </a:t>
            </a:r>
            <a:r>
              <a:rPr lang="en-US" sz="2000" dirty="0" err="1" smtClean="0">
                <a:solidFill>
                  <a:schemeClr val="accent6"/>
                </a:solidFill>
              </a:rPr>
              <a:t>meteo</a:t>
            </a:r>
            <a:r>
              <a:rPr lang="en-US" sz="2000" dirty="0" smtClean="0">
                <a:solidFill>
                  <a:schemeClr val="accent6"/>
                </a:solidFill>
              </a:rPr>
              <a:t>-chemistry.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Forecast and diagnostic mode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16473" y="6448556"/>
            <a:ext cx="5141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NO</a:t>
            </a:r>
            <a:r>
              <a:rPr lang="en-US" sz="900" baseline="-25000" dirty="0" smtClean="0"/>
              <a:t>2</a:t>
            </a:r>
            <a:r>
              <a:rPr lang="en-US" sz="900" dirty="0" smtClean="0"/>
              <a:t> tropospheric columns modelled with the NMMB/BSC-AQ model (left) and comparison with satellite observations (</a:t>
            </a:r>
            <a:r>
              <a:rPr lang="en-US" sz="900" dirty="0" err="1" smtClean="0"/>
              <a:t>Schicachy</a:t>
            </a:r>
            <a:r>
              <a:rPr lang="en-US" sz="900" dirty="0" smtClean="0"/>
              <a:t>). 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3816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Tools. </a:t>
            </a:r>
            <a:br>
              <a:rPr lang="en-US" dirty="0" smtClean="0"/>
            </a:br>
            <a:r>
              <a:rPr lang="en-US" dirty="0" smtClean="0"/>
              <a:t>Air quality forecast system: CALIOPE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1108861" y="1724402"/>
            <a:ext cx="7495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Information is delivered using both </a:t>
            </a:r>
            <a:r>
              <a:rPr lang="en-US" sz="2000" dirty="0">
                <a:solidFill>
                  <a:srgbClr val="FF0000"/>
                </a:solidFill>
              </a:rPr>
              <a:t>online or custom </a:t>
            </a:r>
            <a:r>
              <a:rPr lang="en-US" sz="2000" dirty="0" smtClean="0">
                <a:solidFill>
                  <a:srgbClr val="FF0000"/>
                </a:solidFill>
              </a:rPr>
              <a:t>applications</a:t>
            </a:r>
            <a:r>
              <a:rPr lang="en-US" dirty="0" smtClean="0"/>
              <a:t>: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763" y="3137348"/>
            <a:ext cx="3861779" cy="2337392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815573" y="2768016"/>
            <a:ext cx="2356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b="1" dirty="0" smtClean="0">
                <a:solidFill>
                  <a:schemeClr val="bg1"/>
                </a:solidFill>
                <a:hlinkClick r:id="rId4"/>
              </a:rPr>
              <a:t>www.bsc.es/caliope</a:t>
            </a:r>
            <a:endParaRPr lang="es-ES" dirty="0"/>
          </a:p>
        </p:txBody>
      </p:sp>
      <p:pic>
        <p:nvPicPr>
          <p:cNvPr id="16" name="Picture 3" descr="http://www.bsc.es/caliope/sites/default/files/googleplay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980" y="5406222"/>
            <a:ext cx="104129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bsc.es/caliope/sites/default/files/app_store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271" y="5406222"/>
            <a:ext cx="104553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-36321" y="924175"/>
            <a:ext cx="9216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Air quality forecast systems provide air quality related information for the </a:t>
            </a:r>
            <a:r>
              <a:rPr lang="en-US" sz="2000" dirty="0">
                <a:solidFill>
                  <a:srgbClr val="FF0000"/>
                </a:solidFill>
              </a:rPr>
              <a:t>coming days</a:t>
            </a:r>
            <a:r>
              <a:rPr lang="en-US" sz="2000" dirty="0"/>
              <a:t> and for the application of short term action plans for air quality managers.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537" y="2176686"/>
            <a:ext cx="3929173" cy="39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RESENTACIONES BSC-CNS-23032012-v2">
  <a:themeElements>
    <a:clrScheme name="BSC-CNS">
      <a:dk1>
        <a:srgbClr val="0058A9"/>
      </a:dk1>
      <a:lt1>
        <a:sysClr val="window" lastClr="FFFFFF"/>
      </a:lt1>
      <a:dk2>
        <a:srgbClr val="5D91D1"/>
      </a:dk2>
      <a:lt2>
        <a:srgbClr val="DBE7F5"/>
      </a:lt2>
      <a:accent1>
        <a:srgbClr val="B4CCEA"/>
      </a:accent1>
      <a:accent2>
        <a:srgbClr val="87AEDD"/>
      </a:accent2>
      <a:accent3>
        <a:srgbClr val="5D91D1"/>
      </a:accent3>
      <a:accent4>
        <a:srgbClr val="326BB0"/>
      </a:accent4>
      <a:accent5>
        <a:srgbClr val="295993"/>
      </a:accent5>
      <a:accent6>
        <a:srgbClr val="004990"/>
      </a:accent6>
      <a:hlink>
        <a:srgbClr val="002E5C"/>
      </a:hlink>
      <a:folHlink>
        <a:srgbClr val="214775"/>
      </a:folHlink>
    </a:clrScheme>
    <a:fontScheme name="BSC-C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PRESENTACIONES BSC-CNS-23032012-v2</Template>
  <TotalTime>5839</TotalTime>
  <Words>1494</Words>
  <Application>Microsoft Office PowerPoint</Application>
  <PresentationFormat>Presentación en pantalla (4:3)</PresentationFormat>
  <Paragraphs>151</Paragraphs>
  <Slides>20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PLANTILLA PRESENTACIONES BSC-CNS-23032012-v2</vt:lpstr>
      <vt:lpstr>Earth Sciences Department at the BSC  </vt:lpstr>
      <vt:lpstr>Outline</vt:lpstr>
      <vt:lpstr>Objective</vt:lpstr>
      <vt:lpstr>Introduction.  Barcelona Supercomputing Center (BSC)</vt:lpstr>
      <vt:lpstr>Introduction.  Earth Sciences department at the BSC</vt:lpstr>
      <vt:lpstr>Introduciton.  Air quality modelling</vt:lpstr>
      <vt:lpstr>Tools</vt:lpstr>
      <vt:lpstr>Tools.  Air quality model: NMMB/BSC-AQ</vt:lpstr>
      <vt:lpstr>Tools.  Air quality forecast system: CALIOPE</vt:lpstr>
      <vt:lpstr>Tools.  HERMES emission model</vt:lpstr>
      <vt:lpstr>Tools.  Source apportionment</vt:lpstr>
      <vt:lpstr>Tools.  Micro-scale urban models</vt:lpstr>
      <vt:lpstr>Tools.  Sensor networks for air quality studies. </vt:lpstr>
      <vt:lpstr>Road transport measures to improve air quality. Earth Sciences department experience</vt:lpstr>
      <vt:lpstr>Road transport measures to improve air quality. Speed management</vt:lpstr>
      <vt:lpstr>Road transport measures to improve air quality. Traffic volume reduction</vt:lpstr>
      <vt:lpstr>Road transport measures to improve air quality. Lower polluting fuels and technologies. Fleet renewal</vt:lpstr>
      <vt:lpstr>Road transport measures to improve air quality. Fleet electrification</vt:lpstr>
      <vt:lpstr>References</vt:lpstr>
      <vt:lpstr>Thank you!</vt:lpstr>
    </vt:vector>
  </TitlesOfParts>
  <Company>BSC-CNS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José Mª Baldasano</dc:creator>
  <cp:lastModifiedBy>Albert Soret</cp:lastModifiedBy>
  <cp:revision>300</cp:revision>
  <cp:lastPrinted>2013-10-08T10:31:17Z</cp:lastPrinted>
  <dcterms:created xsi:type="dcterms:W3CDTF">2012-03-28T13:19:24Z</dcterms:created>
  <dcterms:modified xsi:type="dcterms:W3CDTF">2015-04-01T18:40:09Z</dcterms:modified>
</cp:coreProperties>
</file>