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22"/>
  </p:notesMasterIdLst>
  <p:sldIdLst>
    <p:sldId id="466" r:id="rId2"/>
    <p:sldId id="495" r:id="rId3"/>
    <p:sldId id="467" r:id="rId4"/>
    <p:sldId id="490" r:id="rId5"/>
    <p:sldId id="496" r:id="rId6"/>
    <p:sldId id="515" r:id="rId7"/>
    <p:sldId id="489" r:id="rId8"/>
    <p:sldId id="492" r:id="rId9"/>
    <p:sldId id="498" r:id="rId10"/>
    <p:sldId id="497" r:id="rId11"/>
    <p:sldId id="499" r:id="rId12"/>
    <p:sldId id="500" r:id="rId13"/>
    <p:sldId id="501" r:id="rId14"/>
    <p:sldId id="503" r:id="rId15"/>
    <p:sldId id="502" r:id="rId16"/>
    <p:sldId id="510" r:id="rId17"/>
    <p:sldId id="511" r:id="rId18"/>
    <p:sldId id="512" r:id="rId19"/>
    <p:sldId id="513" r:id="rId20"/>
    <p:sldId id="51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2880" userDrawn="1">
          <p15:clr>
            <a:srgbClr val="A4A3A4"/>
          </p15:clr>
        </p15:guide>
        <p15:guide id="4" orient="horz" pos="29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82AD"/>
    <a:srgbClr val="1D73E3"/>
    <a:srgbClr val="333333"/>
    <a:srgbClr val="F4A670"/>
    <a:srgbClr val="592681"/>
    <a:srgbClr val="04347D"/>
    <a:srgbClr val="C7A859"/>
    <a:srgbClr val="9C092F"/>
    <a:srgbClr val="1AA8FE"/>
    <a:srgbClr val="8FA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31" autoAdjust="0"/>
    <p:restoredTop sz="94784"/>
  </p:normalViewPr>
  <p:slideViewPr>
    <p:cSldViewPr snapToObjects="1">
      <p:cViewPr>
        <p:scale>
          <a:sx n="60" d="100"/>
          <a:sy n="60" d="100"/>
        </p:scale>
        <p:origin x="-1930" y="-518"/>
      </p:cViewPr>
      <p:guideLst>
        <p:guide orient="horz" pos="2976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0A98B-92B9-4661-8148-70A28B87BFA7}" type="datetimeFigureOut">
              <a:rPr lang="es-ES" smtClean="0"/>
              <a:t>04/12/2018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0EC59-92A8-49D9-A266-1F666DA847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826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87AC-FE14-432B-B657-8CCEE4CDB902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9020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87AC-FE14-432B-B657-8CCEE4CDB902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1766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87AC-FE14-432B-B657-8CCEE4CDB902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7156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87AC-FE14-432B-B657-8CCEE4CDB902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1766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87AC-FE14-432B-B657-8CCEE4CDB902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731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87AC-FE14-432B-B657-8CCEE4CDB902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0540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187AC-FE14-432B-B657-8CCEE4CDB902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0540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Firs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6095685"/>
            <a:ext cx="6096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16" y="1631730"/>
            <a:ext cx="5026945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6" y="4900141"/>
            <a:ext cx="5026945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smtClean="0"/>
              <a:t>Haga </a:t>
            </a:r>
            <a:r>
              <a:rPr lang="es-ES" dirty="0" err="1" smtClean="0"/>
              <a:t>click</a:t>
            </a:r>
            <a:r>
              <a:rPr lang="es-ES" dirty="0" smtClean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5"/>
            <a:ext cx="3048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5" y="6095685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 smtClean="0"/>
              <a:t>day</a:t>
            </a:r>
            <a:r>
              <a:rPr lang="es-ES" dirty="0" smtClean="0"/>
              <a:t>/</a:t>
            </a:r>
            <a:r>
              <a:rPr lang="es-ES" dirty="0" err="1" smtClean="0"/>
              <a:t>month</a:t>
            </a:r>
            <a:r>
              <a:rPr lang="es-ES" dirty="0" smtClean="0"/>
              <a:t>/</a:t>
            </a:r>
            <a:r>
              <a:rPr lang="es-ES" dirty="0" err="1" smtClean="0"/>
              <a:t>year</a:t>
            </a:r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6" y="6095684"/>
            <a:ext cx="5026946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 smtClean="0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7109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4803" y="1215072"/>
            <a:ext cx="8229598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pic>
        <p:nvPicPr>
          <p:cNvPr id="4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9" y="6232144"/>
            <a:ext cx="18764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46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562C3D8-28EE-494B-A594-C3CEEE15D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82265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14417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98909327-CDB7-4F69-9809-B5841D54DF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95414"/>
            <a:ext cx="7886700" cy="753898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F9C327"/>
              </a:buClr>
              <a:buFont typeface="Wingdings 3" panose="05040102010807070707" pitchFamily="18" charset="2"/>
              <a:buChar char="u"/>
              <a:defRPr sz="3200">
                <a:solidFill>
                  <a:srgbClr val="0E487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  <p:pic>
        <p:nvPicPr>
          <p:cNvPr id="5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9" y="6232144"/>
            <a:ext cx="18764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9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A8BF89D-DA82-458F-811B-BFFE27A530FA}"/>
              </a:ext>
            </a:extLst>
          </p:cNvPr>
          <p:cNvSpPr/>
          <p:nvPr userDrawn="1"/>
        </p:nvSpPr>
        <p:spPr>
          <a:xfrm>
            <a:off x="2383816" y="4660085"/>
            <a:ext cx="4392891" cy="1003167"/>
          </a:xfrm>
          <a:prstGeom prst="rect">
            <a:avLst/>
          </a:prstGeom>
          <a:solidFill>
            <a:srgbClr val="10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23F9E34-E043-4B0E-BA1C-4542A9F7898A}"/>
              </a:ext>
            </a:extLst>
          </p:cNvPr>
          <p:cNvSpPr/>
          <p:nvPr userDrawn="1"/>
        </p:nvSpPr>
        <p:spPr>
          <a:xfrm>
            <a:off x="0" y="0"/>
            <a:ext cx="9144000" cy="4873658"/>
          </a:xfrm>
          <a:prstGeom prst="rect">
            <a:avLst/>
          </a:prstGeom>
          <a:solidFill>
            <a:srgbClr val="10B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A72361A8-86BC-4E09-9F66-DB4C9E5096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0077"/>
            <a:ext cx="9160524" cy="3671951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="" xmlns:a16="http://schemas.microsoft.com/office/drawing/2014/main" id="{6A7F15DE-DA67-42D1-BB42-CF5F9A648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822652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="" xmlns:a16="http://schemas.microsoft.com/office/drawing/2014/main" id="{37EF5EC0-8A64-4083-8F4B-F95D85AF1A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395414"/>
            <a:ext cx="7886700" cy="753898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F9C327"/>
              </a:buClr>
              <a:buFontTx/>
              <a:buNone/>
              <a:defRPr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fr-FR" dirty="0"/>
              <a:t>Cliquez pour ajouter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293499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90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de weather forecast bb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64" y="930295"/>
            <a:ext cx="9173964" cy="480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-29964" y="217893"/>
            <a:ext cx="9173963" cy="838397"/>
          </a:xfrm>
        </p:spPr>
        <p:txBody>
          <a:bodyPr/>
          <a:lstStyle/>
          <a:p>
            <a:r>
              <a:rPr lang="en-GB" sz="3600" dirty="0" smtClean="0"/>
              <a:t>Weather </a:t>
            </a:r>
            <a:r>
              <a:rPr lang="en-GB" sz="3600" dirty="0"/>
              <a:t>forecast  is a familiar concept …</a:t>
            </a:r>
          </a:p>
        </p:txBody>
      </p:sp>
    </p:spTree>
    <p:extLst>
      <p:ext uri="{BB962C8B-B14F-4D97-AF65-F5344CB8AC3E}">
        <p14:creationId xmlns:p14="http://schemas.microsoft.com/office/powerpoint/2010/main" val="169950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79512" y="358355"/>
            <a:ext cx="8856984" cy="838397"/>
          </a:xfrm>
          <a:solidFill>
            <a:schemeClr val="bg1">
              <a:alpha val="62000"/>
            </a:schemeClr>
          </a:solidFill>
        </p:spPr>
        <p:txBody>
          <a:bodyPr/>
          <a:lstStyle/>
          <a:p>
            <a:r>
              <a:rPr lang="en-GB" altLang="ca-ES" sz="3600" dirty="0" smtClean="0"/>
              <a:t>Logos and codes (</a:t>
            </a:r>
            <a:r>
              <a:rPr lang="en-GB" altLang="ca-ES" sz="3600" dirty="0" err="1" smtClean="0">
                <a:solidFill>
                  <a:srgbClr val="FF0000"/>
                </a:solidFill>
              </a:rPr>
              <a:t>Jaro</a:t>
            </a:r>
            <a:r>
              <a:rPr lang="en-GB" altLang="ca-ES" sz="3600" dirty="0" smtClean="0">
                <a:solidFill>
                  <a:srgbClr val="FF0000"/>
                </a:solidFill>
              </a:rPr>
              <a:t>, remember to include the codes, you should ask it to all the contributors</a:t>
            </a:r>
            <a:r>
              <a:rPr lang="en-GB" altLang="ca-ES" sz="3600" dirty="0" smtClean="0"/>
              <a:t>):</a:t>
            </a:r>
            <a:endParaRPr lang="es-ES" sz="3600" dirty="0"/>
          </a:p>
        </p:txBody>
      </p:sp>
      <p:sp>
        <p:nvSpPr>
          <p:cNvPr id="2" name="AutoShape 2" descr="imap://asoret@mail.bsc.es:993/fetch%3EUID%3E/INBOX%3E103601?part=1.2.2&amp;filename=CLINSA_LOG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3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77" b="23078"/>
          <a:stretch/>
        </p:blipFill>
        <p:spPr bwMode="auto">
          <a:xfrm>
            <a:off x="5790988" y="3032927"/>
            <a:ext cx="189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13" y="3032927"/>
            <a:ext cx="2006748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VISCA - Vineyards Integrated Smart Climate Applic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18"/>
          <a:stretch>
            <a:fillRect/>
          </a:stretch>
        </p:blipFill>
        <p:spPr bwMode="auto">
          <a:xfrm>
            <a:off x="3995936" y="3032927"/>
            <a:ext cx="117133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032927"/>
            <a:ext cx="642924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https://www.eucp-project.eu/wp-content/uploads/2018/02/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32927"/>
            <a:ext cx="1645712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196" y="3032927"/>
            <a:ext cx="1652035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3999" y="3914472"/>
            <a:ext cx="89884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s-ES" sz="1400" i="1" dirty="0">
                <a:latin typeface="+mj-lt"/>
                <a:ea typeface="Ebrima" pitchFamily="2" charset="0"/>
                <a:cs typeface="Arial" pitchFamily="34" charset="0"/>
              </a:rPr>
              <a:t>These projects have received funding from: the Horizon 2020 programme under grant agreements </a:t>
            </a:r>
            <a:r>
              <a:rPr lang="fr-FR" altLang="es-ES" sz="1400" i="1" dirty="0">
                <a:latin typeface="+mj-lt"/>
                <a:ea typeface="Ebrima" pitchFamily="2" charset="0"/>
                <a:cs typeface="Arial" pitchFamily="34" charset="0"/>
              </a:rPr>
              <a:t>n° 776787, </a:t>
            </a:r>
            <a:r>
              <a:rPr lang="is-IS" altLang="es-ES" sz="1400" i="1" dirty="0">
                <a:latin typeface="+mj-lt"/>
                <a:ea typeface="Ebrima" pitchFamily="2" charset="0"/>
                <a:cs typeface="Arial" pitchFamily="34" charset="0"/>
              </a:rPr>
              <a:t>776613, </a:t>
            </a:r>
            <a:r>
              <a:rPr lang="fi-FI" altLang="es-ES" sz="1400" i="1" dirty="0">
                <a:latin typeface="+mj-lt"/>
                <a:ea typeface="Ebrima" pitchFamily="2" charset="0"/>
                <a:cs typeface="Arial" pitchFamily="34" charset="0"/>
              </a:rPr>
              <a:t>730253, </a:t>
            </a:r>
            <a:r>
              <a:rPr lang="uk-UA" altLang="es-ES" sz="1400" i="1" dirty="0">
                <a:latin typeface="+mj-lt"/>
                <a:ea typeface="Ebrima" pitchFamily="2" charset="0"/>
                <a:cs typeface="Arial" pitchFamily="34" charset="0"/>
              </a:rPr>
              <a:t>776467</a:t>
            </a:r>
            <a:r>
              <a:rPr lang="es-ES" altLang="es-ES" sz="1400" i="1" dirty="0">
                <a:latin typeface="+mj-lt"/>
                <a:ea typeface="Ebrima" pitchFamily="2" charset="0"/>
                <a:cs typeface="Arial" pitchFamily="34" charset="0"/>
              </a:rPr>
              <a:t>, </a:t>
            </a:r>
            <a:r>
              <a:rPr lang="is-IS" altLang="es-ES" sz="1400" i="1" dirty="0">
                <a:latin typeface="+mj-lt"/>
                <a:ea typeface="Ebrima" pitchFamily="2" charset="0"/>
                <a:cs typeface="Arial" pitchFamily="34" charset="0"/>
              </a:rPr>
              <a:t>and </a:t>
            </a:r>
            <a:r>
              <a:rPr lang="es-ES_tradnl" altLang="es-ES" sz="1400" i="1" dirty="0" err="1">
                <a:latin typeface="+mj-lt"/>
                <a:ea typeface="Ebrima" pitchFamily="2" charset="0"/>
                <a:cs typeface="Arial" pitchFamily="34" charset="0"/>
              </a:rPr>
              <a:t>the</a:t>
            </a:r>
            <a:r>
              <a:rPr lang="es-ES_tradnl" altLang="es-ES" sz="1400" i="1" dirty="0">
                <a:latin typeface="+mj-lt"/>
                <a:ea typeface="Ebrima" pitchFamily="2" charset="0"/>
                <a:cs typeface="Arial" pitchFamily="34" charset="0"/>
              </a:rPr>
              <a:t> Ministerio de Economía y Competitividad (MINECO) as </a:t>
            </a:r>
            <a:r>
              <a:rPr lang="es-ES_tradnl" altLang="es-ES" sz="1400" i="1" dirty="0" err="1">
                <a:latin typeface="+mj-lt"/>
                <a:ea typeface="Ebrima" pitchFamily="2" charset="0"/>
                <a:cs typeface="Arial" pitchFamily="34" charset="0"/>
              </a:rPr>
              <a:t>part</a:t>
            </a:r>
            <a:r>
              <a:rPr lang="es-ES_tradnl" altLang="es-ES" sz="1400" i="1" dirty="0">
                <a:latin typeface="+mj-lt"/>
                <a:ea typeface="Ebrima" pitchFamily="2" charset="0"/>
                <a:cs typeface="Arial" pitchFamily="34" charset="0"/>
              </a:rPr>
              <a:t> of </a:t>
            </a:r>
            <a:r>
              <a:rPr lang="es-ES_tradnl" altLang="es-ES" sz="1400" i="1" dirty="0" err="1">
                <a:latin typeface="+mj-lt"/>
                <a:ea typeface="Ebrima" pitchFamily="2" charset="0"/>
                <a:cs typeface="Arial" pitchFamily="34" charset="0"/>
              </a:rPr>
              <a:t>the</a:t>
            </a:r>
            <a:r>
              <a:rPr lang="es-ES_tradnl" altLang="es-ES" sz="1400" i="1" dirty="0">
                <a:latin typeface="+mj-lt"/>
                <a:ea typeface="Ebrima" pitchFamily="2" charset="0"/>
                <a:cs typeface="Arial" pitchFamily="34" charset="0"/>
              </a:rPr>
              <a:t> HIATUS </a:t>
            </a:r>
            <a:r>
              <a:rPr lang="es-ES_tradnl" altLang="es-ES" sz="1400" i="1" dirty="0" err="1">
                <a:latin typeface="+mj-lt"/>
                <a:ea typeface="Ebrima" pitchFamily="2" charset="0"/>
                <a:cs typeface="Arial" pitchFamily="34" charset="0"/>
              </a:rPr>
              <a:t>project</a:t>
            </a:r>
            <a:r>
              <a:rPr lang="es-ES_tradnl" altLang="es-ES" sz="1400" i="1" dirty="0">
                <a:latin typeface="+mj-lt"/>
                <a:ea typeface="Ebrima" pitchFamily="2" charset="0"/>
                <a:cs typeface="Arial" pitchFamily="34" charset="0"/>
              </a:rPr>
              <a:t> </a:t>
            </a:r>
            <a:r>
              <a:rPr lang="mr-IN" altLang="es-ES" sz="1400" i="1" dirty="0" smtClean="0">
                <a:latin typeface="+mj-lt"/>
                <a:ea typeface="Ebrima" pitchFamily="2" charset="0"/>
                <a:cs typeface="Arial" pitchFamily="34" charset="0"/>
              </a:rPr>
              <a:t>CG</a:t>
            </a:r>
            <a:r>
              <a:rPr lang="es-ES_tradnl" altLang="es-ES" sz="1400" i="1" dirty="0" smtClean="0">
                <a:latin typeface="+mj-lt"/>
                <a:ea typeface="Ebrima" pitchFamily="2" charset="0"/>
                <a:cs typeface="Arial" pitchFamily="34" charset="0"/>
              </a:rPr>
              <a:t>L 2015-70353-R</a:t>
            </a:r>
            <a:r>
              <a:rPr lang="es-ES" altLang="es-ES" sz="1400" i="1" dirty="0" smtClean="0">
                <a:latin typeface="+mj-lt"/>
                <a:ea typeface="Ebrima" pitchFamily="2" charset="0"/>
                <a:cs typeface="Arial" pitchFamily="34" charset="0"/>
              </a:rPr>
              <a:t> </a:t>
            </a:r>
            <a:r>
              <a:rPr lang="es-ES" altLang="es-ES" sz="1400" i="1" dirty="0">
                <a:latin typeface="+mj-lt"/>
                <a:ea typeface="Ebrima" pitchFamily="2" charset="0"/>
                <a:cs typeface="Arial" pitchFamily="34" charset="0"/>
              </a:rPr>
              <a:t>and CLINSA </a:t>
            </a:r>
            <a:r>
              <a:rPr lang="es-ES" altLang="es-ES" sz="1400" i="1" dirty="0" err="1" smtClean="0">
                <a:latin typeface="+mj-lt"/>
                <a:ea typeface="Ebrima" pitchFamily="2" charset="0"/>
                <a:cs typeface="Arial" pitchFamily="34" charset="0"/>
              </a:rPr>
              <a:t>project</a:t>
            </a:r>
            <a:r>
              <a:rPr lang="es-ES" altLang="es-ES" sz="1400" i="1" dirty="0" smtClean="0">
                <a:latin typeface="+mj-lt"/>
                <a:ea typeface="Ebrima" pitchFamily="2" charset="0"/>
                <a:cs typeface="Arial" pitchFamily="34" charset="0"/>
              </a:rPr>
              <a:t> CGL 2017-85791-R. </a:t>
            </a:r>
            <a:endParaRPr lang="fr-FR" altLang="es-ES" sz="1400" i="1" dirty="0">
              <a:latin typeface="+mj-lt"/>
              <a:ea typeface="Ebrima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14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403648" y="2602508"/>
            <a:ext cx="6305871" cy="838397"/>
          </a:xfrm>
          <a:solidFill>
            <a:schemeClr val="bg1">
              <a:alpha val="62000"/>
            </a:schemeClr>
          </a:solidFill>
        </p:spPr>
        <p:txBody>
          <a:bodyPr/>
          <a:lstStyle/>
          <a:p>
            <a:r>
              <a:rPr lang="en-GB" sz="7200" dirty="0" smtClean="0"/>
              <a:t>Supplementary material</a:t>
            </a:r>
            <a:endParaRPr lang="es-ES" sz="7200" dirty="0"/>
          </a:p>
        </p:txBody>
      </p:sp>
    </p:spTree>
    <p:extLst>
      <p:ext uri="{BB962C8B-B14F-4D97-AF65-F5344CB8AC3E}">
        <p14:creationId xmlns:p14="http://schemas.microsoft.com/office/powerpoint/2010/main" val="233139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C01E903-53B1-414F-8F88-3EDFAE8FF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Predictability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DE005E42-9F5E-4C53-8F0C-28B769DB37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256863"/>
            <a:ext cx="9144000" cy="996895"/>
          </a:xfrm>
        </p:spPr>
        <p:txBody>
          <a:bodyPr/>
          <a:lstStyle/>
          <a:p>
            <a:pPr algn="just"/>
            <a:r>
              <a:rPr lang="en-GB" sz="2000" dirty="0"/>
              <a:t>How can we predict climate for the coming season if we cannot predict the weather next </a:t>
            </a:r>
            <a:r>
              <a:rPr lang="en-GB" sz="2000" dirty="0" smtClean="0"/>
              <a:t>week? Slow components (sea surface temperature, soil moisture, etc.) force the atmosphere.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55" r="50924"/>
          <a:stretch/>
        </p:blipFill>
        <p:spPr>
          <a:xfrm>
            <a:off x="330141" y="4863833"/>
            <a:ext cx="2835859" cy="179987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68229" y="5008228"/>
            <a:ext cx="2361943" cy="344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SNOW COVER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166000" y="3420345"/>
            <a:ext cx="2991469" cy="1788600"/>
            <a:chOff x="867579" y="1047750"/>
            <a:chExt cx="2180421" cy="144780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579" y="1047750"/>
              <a:ext cx="2180421" cy="1447800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878982" y="1068310"/>
              <a:ext cx="1049796" cy="2784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ATMOSPHERE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10" b="51696"/>
          <a:stretch/>
        </p:blipFill>
        <p:spPr>
          <a:xfrm>
            <a:off x="352424" y="2464491"/>
            <a:ext cx="2813576" cy="17762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6" b="51570"/>
          <a:stretch/>
        </p:blipFill>
        <p:spPr>
          <a:xfrm>
            <a:off x="6152783" y="4863833"/>
            <a:ext cx="2868103" cy="178094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6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59" t="49586"/>
          <a:stretch/>
        </p:blipFill>
        <p:spPr>
          <a:xfrm>
            <a:off x="6152783" y="2386886"/>
            <a:ext cx="2833832" cy="185390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23645" y="2448489"/>
            <a:ext cx="22871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OCEAN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 CIRCULATION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667325" y="4924431"/>
            <a:ext cx="2707542" cy="344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SEA ICE EXTENT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67325" y="2386886"/>
            <a:ext cx="2609814" cy="344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SOIL MOISTURE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034" y="1953693"/>
            <a:ext cx="4574192" cy="457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5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3.pixers.pics/pixers/700/FO/57/35/32/85/700_FO57353285_fd2d11cea565694db679ef32cb199db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3350"/>
            <a:ext cx="9144000" cy="312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2C01E903-53B1-414F-8F88-3EDFAE8FF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Climate</a:t>
            </a:r>
            <a:r>
              <a:rPr lang="fr-FR" dirty="0" smtClean="0"/>
              <a:t> services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DE005E42-9F5E-4C53-8F0C-28B769DB37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105513"/>
            <a:ext cx="2652665" cy="1271429"/>
          </a:xfrm>
        </p:spPr>
        <p:txBody>
          <a:bodyPr/>
          <a:lstStyle/>
          <a:p>
            <a:pPr algn="just"/>
            <a:r>
              <a:rPr lang="en-GB" sz="2000" dirty="0" smtClean="0"/>
              <a:t>User: How much energy will I produce next month? </a:t>
            </a:r>
            <a:endParaRPr lang="en-GB" sz="2000" dirty="0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xmlns="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6391747" y="1990203"/>
            <a:ext cx="2727539" cy="1778608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9C327"/>
              </a:buClr>
              <a:buFont typeface="Wingdings 3" panose="05040102010807070707" pitchFamily="18" charset="2"/>
              <a:buChar char="u"/>
              <a:defRPr sz="3200" kern="1200">
                <a:solidFill>
                  <a:srgbClr val="0E4878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000" dirty="0" smtClean="0"/>
              <a:t>Scientist: Skill assessment, bias adjustment, probabilistic information, etc.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02028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C01E903-53B1-414F-8F88-3EDFAE8FF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Applications</a:t>
            </a:r>
            <a:endParaRPr lang="fr-FR" dirty="0"/>
          </a:p>
        </p:txBody>
      </p:sp>
      <p:sp>
        <p:nvSpPr>
          <p:cNvPr id="40" name="Rectangle 3"/>
          <p:cNvSpPr/>
          <p:nvPr/>
        </p:nvSpPr>
        <p:spPr>
          <a:xfrm>
            <a:off x="60580" y="5527891"/>
            <a:ext cx="2503714" cy="122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2" descr="Image result for hydro pow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0"/>
          <a:stretch/>
        </p:blipFill>
        <p:spPr bwMode="auto">
          <a:xfrm>
            <a:off x="7238100" y="3816029"/>
            <a:ext cx="1678204" cy="65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0"/>
          <p:cNvSpPr txBox="1"/>
          <p:nvPr/>
        </p:nvSpPr>
        <p:spPr>
          <a:xfrm>
            <a:off x="53288" y="969353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Weather forecast</a:t>
            </a:r>
            <a:endParaRPr lang="en-US" sz="1400" b="1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1"/>
          <p:cNvSpPr txBox="1"/>
          <p:nvPr/>
        </p:nvSpPr>
        <p:spPr>
          <a:xfrm>
            <a:off x="3187937" y="915068"/>
            <a:ext cx="2798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Climate predictions</a:t>
            </a:r>
            <a:endParaRPr lang="en-US" sz="1400" b="1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2"/>
          <p:cNvSpPr txBox="1"/>
          <p:nvPr/>
        </p:nvSpPr>
        <p:spPr>
          <a:xfrm>
            <a:off x="2439152" y="1257705"/>
            <a:ext cx="1682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Sub-seasonal</a:t>
            </a:r>
            <a:endParaRPr lang="en-US" sz="1400" b="1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3"/>
          <p:cNvSpPr txBox="1"/>
          <p:nvPr/>
        </p:nvSpPr>
        <p:spPr>
          <a:xfrm>
            <a:off x="3721521" y="1248973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Seasonal</a:t>
            </a:r>
            <a:endParaRPr lang="en-US" sz="1400" b="1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4"/>
          <p:cNvSpPr txBox="1"/>
          <p:nvPr/>
        </p:nvSpPr>
        <p:spPr>
          <a:xfrm>
            <a:off x="5208308" y="1238232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Decadal</a:t>
            </a:r>
            <a:endParaRPr lang="en-US" sz="1400" b="1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5"/>
          <p:cNvSpPr txBox="1"/>
          <p:nvPr/>
        </p:nvSpPr>
        <p:spPr>
          <a:xfrm>
            <a:off x="6606488" y="965188"/>
            <a:ext cx="2472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Climate projections or </a:t>
            </a:r>
            <a:r>
              <a:rPr lang="en-US" sz="1400" b="1" dirty="0" err="1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multidecadal</a:t>
            </a:r>
            <a:endParaRPr lang="en-US" sz="1400" b="1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29488" y="965188"/>
            <a:ext cx="2133600" cy="9310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339288" y="969353"/>
            <a:ext cx="4191000" cy="9273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606488" y="965188"/>
            <a:ext cx="2449285" cy="9310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62888" y="1619233"/>
            <a:ext cx="1104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1-15 days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415488" y="1619233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10 d-1 month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677221" y="1617745"/>
            <a:ext cx="17756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1-6  months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342988" y="1619233"/>
            <a:ext cx="1447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1-30 years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139888" y="1619233"/>
            <a:ext cx="1447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20-100 years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490955" y="2238510"/>
            <a:ext cx="3592033" cy="150810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Pre-construction </a:t>
            </a:r>
            <a:r>
              <a:rPr lang="en-US" sz="1400" b="1" dirty="0" smtClean="0">
                <a:solidFill>
                  <a:schemeClr val="accent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decisions</a:t>
            </a:r>
          </a:p>
          <a:p>
            <a:pPr algn="ctr"/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Power plant developers: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Site selection. Future risks assessment.</a:t>
            </a:r>
          </a:p>
          <a:p>
            <a:pPr algn="ctr"/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Investors: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Evaluate return on investments</a:t>
            </a:r>
          </a:p>
          <a:p>
            <a:pPr algn="ctr"/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Policy-makers: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Asses changes to energy mix</a:t>
            </a:r>
          </a:p>
          <a:p>
            <a:pPr algn="ctr"/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River-basin managers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: understand changes to better manage the river flow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553538" y="2238510"/>
            <a:ext cx="2823180" cy="215443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Post-construction </a:t>
            </a:r>
            <a:r>
              <a:rPr lang="en-US" sz="1400" b="1" dirty="0" smtClean="0">
                <a:solidFill>
                  <a:schemeClr val="accent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decisions</a:t>
            </a:r>
          </a:p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Energy producers: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Resource management strategies</a:t>
            </a:r>
          </a:p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Energy traders: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Resource effects on markets</a:t>
            </a:r>
          </a:p>
          <a:p>
            <a:pPr algn="ctr"/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Plant operators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: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Planning for maintenance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works, especially offshore wind O&amp;M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Plant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investors: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anticipate cash flow, optimize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return on investments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0684" y="2238510"/>
            <a:ext cx="2438400" cy="19389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Post-construction </a:t>
            </a:r>
            <a:r>
              <a:rPr lang="en-US" sz="1400" b="1" dirty="0" smtClean="0">
                <a:solidFill>
                  <a:schemeClr val="accent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decisions</a:t>
            </a:r>
          </a:p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Energy producers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commit energy sales for next day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Grid operators: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Market prices and grid balance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Energy traders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: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Anticipate energy prices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Plant operators: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planning for cleaning and maintenance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2" descr="Image result for solar pla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946" y="3815744"/>
            <a:ext cx="1447648" cy="65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9" descr="https://upload.wikimedia.org/wikipedia/commons/b/ba/Windmills_D1-D4_(Thornton_Bank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924" y="3819005"/>
            <a:ext cx="632768" cy="65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125808" y="4341662"/>
            <a:ext cx="228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Applications for demand</a:t>
            </a:r>
            <a:endParaRPr lang="en-US" sz="1400" u="sng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501710" y="4649439"/>
            <a:ext cx="3592033" cy="150810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Long-term planning</a:t>
            </a:r>
          </a:p>
          <a:p>
            <a:pPr algn="ctr"/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Grid operators: </a:t>
            </a:r>
          </a:p>
          <a:p>
            <a:pPr algn="ctr"/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Anticipate addition of more capacity. Adaptation of transmission lines</a:t>
            </a:r>
          </a:p>
          <a:p>
            <a:pPr algn="ctr"/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Policy-makers: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Plan addition of more capacity. </a:t>
            </a:r>
          </a:p>
          <a:p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Understand changes to energy mix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564294" y="4649439"/>
            <a:ext cx="2823180" cy="16004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Mid-term planning</a:t>
            </a:r>
          </a:p>
          <a:p>
            <a:pPr algn="ctr"/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Grid 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operators:</a:t>
            </a:r>
          </a:p>
          <a:p>
            <a:pPr algn="ctr"/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Anticipate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hotter/colder seasons Schedule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power plants to reinforce supply.</a:t>
            </a:r>
          </a:p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Energy traders: </a:t>
            </a:r>
            <a:endParaRPr lang="en-US" sz="1400" b="1" dirty="0" smtClean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Anticipate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energy prices.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0684" y="4657124"/>
            <a:ext cx="2449156" cy="16004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1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Daily operation decisions</a:t>
            </a:r>
          </a:p>
          <a:p>
            <a:pPr algn="ctr"/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Grid operators:</a:t>
            </a:r>
          </a:p>
          <a:p>
            <a:pPr algn="ctr"/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Anticipate hot/cold days.</a:t>
            </a:r>
          </a:p>
          <a:p>
            <a:pPr algn="ctr"/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Schedule power plants to reinforce supply.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Energy traders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: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Anticipate energy prices.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5188" y="1976900"/>
            <a:ext cx="9144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u="sng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Applications</a:t>
            </a:r>
            <a:r>
              <a:rPr lang="en-US" sz="14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400" b="1" u="sng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for wind/solar/hydro generation</a:t>
            </a:r>
            <a:endParaRPr lang="en-US" sz="1400" u="sng" dirty="0">
              <a:solidFill>
                <a:schemeClr val="accent1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8" name="Picture 2" descr="http://www.ecointeligencia.com/wp-content/uploads/2013/04/consumo-electric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2" y="5457343"/>
            <a:ext cx="957041" cy="62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ight Arrow 68"/>
          <p:cNvSpPr/>
          <p:nvPr/>
        </p:nvSpPr>
        <p:spPr>
          <a:xfrm>
            <a:off x="125808" y="1927010"/>
            <a:ext cx="8952876" cy="120646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8373705" y="1952249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Time</a:t>
            </a:r>
            <a:endParaRPr lang="en-US" sz="1400" b="1" dirty="0">
              <a:solidFill>
                <a:schemeClr val="accent1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66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C01E903-53B1-414F-8F88-3EDFAE8FF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Seamless</a:t>
            </a:r>
            <a:r>
              <a:rPr lang="fr-FR" dirty="0" smtClean="0"/>
              <a:t> </a:t>
            </a:r>
            <a:r>
              <a:rPr lang="fr-FR" dirty="0" err="1"/>
              <a:t>forecasts</a:t>
            </a:r>
            <a:endParaRPr lang="fr-F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7295641" cy="437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/>
          <p:nvPr/>
        </p:nvSpPr>
        <p:spPr>
          <a:xfrm>
            <a:off x="1943666" y="6055260"/>
            <a:ext cx="56395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Observations (dotted) and forecasts (solid) made by ECMWF at the beginning of June of European 2-m land temperatures ( C). </a:t>
            </a:r>
          </a:p>
          <a:p>
            <a:pPr>
              <a:defRPr/>
            </a:pPr>
            <a:r>
              <a:rPr lang="en-US" alt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Source: </a:t>
            </a:r>
            <a:r>
              <a:rPr lang="en-US" altLang="en-US" sz="1400" dirty="0" err="1" smtClean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Rodwelland</a:t>
            </a:r>
            <a:r>
              <a:rPr lang="en-US" alt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-</a:t>
            </a:r>
            <a:r>
              <a:rPr lang="en-US" altLang="en-US" sz="1400" dirty="0" err="1" smtClean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Doblas</a:t>
            </a:r>
            <a:r>
              <a:rPr lang="en-US" altLang="en-US" sz="1400" dirty="0" smtClean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-Reyes</a:t>
            </a:r>
            <a:r>
              <a:rPr lang="en-US" alt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, 2006</a:t>
            </a:r>
          </a:p>
        </p:txBody>
      </p:sp>
      <p:sp>
        <p:nvSpPr>
          <p:cNvPr id="9" name="Rectangle 47"/>
          <p:cNvSpPr>
            <a:spLocks noChangeArrowheads="1"/>
          </p:cNvSpPr>
          <p:nvPr/>
        </p:nvSpPr>
        <p:spPr bwMode="auto">
          <a:xfrm>
            <a:off x="660485" y="1239143"/>
            <a:ext cx="82059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 smtClean="0">
                <a:solidFill>
                  <a:schemeClr val="tx1"/>
                </a:solidFill>
                <a:latin typeface="Calibri" pitchFamily="34" charset="0"/>
              </a:rPr>
              <a:t>Heat wave 2003.Prediction </a:t>
            </a:r>
            <a:r>
              <a:rPr lang="en-US" altLang="en-US" sz="2400" dirty="0">
                <a:solidFill>
                  <a:schemeClr val="tx1"/>
                </a:solidFill>
                <a:latin typeface="Calibri" pitchFamily="34" charset="0"/>
              </a:rPr>
              <a:t>of temperature produced by ECMWF</a:t>
            </a:r>
          </a:p>
        </p:txBody>
      </p:sp>
    </p:spTree>
    <p:extLst>
      <p:ext uri="{BB962C8B-B14F-4D97-AF65-F5344CB8AC3E}">
        <p14:creationId xmlns:p14="http://schemas.microsoft.com/office/powerpoint/2010/main" val="351286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A0A30DC3-E604-4993-938B-497654804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7526"/>
            <a:ext cx="9144000" cy="822652"/>
          </a:xfrm>
        </p:spPr>
        <p:txBody>
          <a:bodyPr/>
          <a:lstStyle/>
          <a:p>
            <a:r>
              <a:rPr lang="en-GB" dirty="0" smtClean="0"/>
              <a:t>Case study: </a:t>
            </a:r>
            <a:r>
              <a:rPr lang="en-US" dirty="0" smtClean="0"/>
              <a:t>heat </a:t>
            </a:r>
            <a:r>
              <a:rPr lang="en-US" dirty="0"/>
              <a:t>wave and wind drought in Spain. Sep 2016</a:t>
            </a:r>
            <a:br>
              <a:rPr lang="en-US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565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2C01E903-53B1-414F-8F88-3EDFAE8FF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047" y="0"/>
            <a:ext cx="7886700" cy="822652"/>
          </a:xfrm>
        </p:spPr>
        <p:txBody>
          <a:bodyPr/>
          <a:lstStyle/>
          <a:p>
            <a:r>
              <a:rPr lang="en-US" dirty="0"/>
              <a:t>Heat wave and wind drought in Spain. Sep 2016</a:t>
            </a:r>
            <a:endParaRPr lang="fr-FR" dirty="0"/>
          </a:p>
        </p:txBody>
      </p:sp>
      <p:sp>
        <p:nvSpPr>
          <p:cNvPr id="16" name="Espace réservé du texte 2">
            <a:extLst>
              <a:ext uri="{FF2B5EF4-FFF2-40B4-BE49-F238E27FC236}">
                <a16:creationId xmlns="" xmlns:a16="http://schemas.microsoft.com/office/drawing/2014/main" id="{DE005E42-9F5E-4C53-8F0C-28B769DB37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147764"/>
            <a:ext cx="9144000" cy="753898"/>
          </a:xfrm>
        </p:spPr>
        <p:txBody>
          <a:bodyPr/>
          <a:lstStyle/>
          <a:p>
            <a:pPr marL="0" indent="0" algn="just">
              <a:buNone/>
            </a:pPr>
            <a:r>
              <a:rPr lang="en-US" sz="2000" dirty="0"/>
              <a:t>The cold spell over Europe created a combination of large increase in electricity demand and lower than usual hydro and wind power generation.</a:t>
            </a: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4029"/>
            <a:ext cx="4319999" cy="2468571"/>
          </a:xfrm>
          <a:prstGeom prst="rect">
            <a:avLst/>
          </a:prstGeom>
        </p:spPr>
      </p:pic>
      <p:pic>
        <p:nvPicPr>
          <p:cNvPr id="13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3" y="1824028"/>
            <a:ext cx="4319999" cy="2468571"/>
          </a:xfrm>
          <a:prstGeom prst="rect">
            <a:avLst/>
          </a:prstGeom>
        </p:spPr>
      </p:pic>
      <p:sp>
        <p:nvSpPr>
          <p:cNvPr id="14" name="Oval 15"/>
          <p:cNvSpPr/>
          <p:nvPr/>
        </p:nvSpPr>
        <p:spPr>
          <a:xfrm>
            <a:off x="5719864" y="1988840"/>
            <a:ext cx="369652" cy="11418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6"/>
          <p:cNvSpPr/>
          <p:nvPr/>
        </p:nvSpPr>
        <p:spPr>
          <a:xfrm>
            <a:off x="1289128" y="2780928"/>
            <a:ext cx="288032" cy="96276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6" t="6119" r="52289" b="46940"/>
          <a:stretch/>
        </p:blipFill>
        <p:spPr>
          <a:xfrm>
            <a:off x="5166909" y="4292600"/>
            <a:ext cx="2244600" cy="1766677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5" t="6896" r="52472" b="47251"/>
          <a:stretch/>
        </p:blipFill>
        <p:spPr>
          <a:xfrm>
            <a:off x="688419" y="4291677"/>
            <a:ext cx="2271670" cy="1767600"/>
          </a:xfrm>
          <a:prstGeom prst="rect">
            <a:avLst/>
          </a:prstGeom>
        </p:spPr>
      </p:pic>
      <p:sp>
        <p:nvSpPr>
          <p:cNvPr id="27" name="Oval 3"/>
          <p:cNvSpPr/>
          <p:nvPr/>
        </p:nvSpPr>
        <p:spPr>
          <a:xfrm>
            <a:off x="1176182" y="5483213"/>
            <a:ext cx="648072" cy="5760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3"/>
          <p:cNvSpPr/>
          <p:nvPr/>
        </p:nvSpPr>
        <p:spPr>
          <a:xfrm>
            <a:off x="5646319" y="5437873"/>
            <a:ext cx="648072" cy="5760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2 Rectángulo"/>
          <p:cNvSpPr/>
          <p:nvPr/>
        </p:nvSpPr>
        <p:spPr>
          <a:xfrm>
            <a:off x="2794275" y="6059277"/>
            <a:ext cx="26532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Surface </a:t>
            </a:r>
            <a:r>
              <a:rPr lang="en-US" sz="1400" dirty="0" smtClean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wind and temperature anomalies. With respect climatology </a:t>
            </a:r>
            <a:r>
              <a:rPr 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(1981-2017)</a:t>
            </a:r>
            <a:endParaRPr lang="es-ES" sz="1400" dirty="0">
              <a:solidFill>
                <a:srgbClr val="7F7F7F"/>
              </a:solidFill>
              <a:ea typeface="ＭＳ Ｐゴシック" pitchFamily="34" charset="-128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83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822652"/>
          </a:xfrm>
        </p:spPr>
        <p:txBody>
          <a:bodyPr/>
          <a:lstStyle/>
          <a:p>
            <a:r>
              <a:rPr lang="en-GB" dirty="0" smtClean="0"/>
              <a:t>Forecast available: wind</a:t>
            </a:r>
            <a:endParaRPr lang="en-GB" dirty="0"/>
          </a:p>
        </p:txBody>
      </p:sp>
      <p:sp>
        <p:nvSpPr>
          <p:cNvPr id="8" name="7 Rectángulo"/>
          <p:cNvSpPr/>
          <p:nvPr/>
        </p:nvSpPr>
        <p:spPr>
          <a:xfrm>
            <a:off x="6222475" y="1580200"/>
            <a:ext cx="22164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System: ECMWF monthly prediction system</a:t>
            </a:r>
          </a:p>
          <a:p>
            <a:pPr>
              <a:defRPr/>
            </a:pPr>
            <a:r>
              <a:rPr 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Reanalysis: ERA-Interim</a:t>
            </a:r>
          </a:p>
          <a:p>
            <a:pPr>
              <a:defRPr/>
            </a:pPr>
            <a:r>
              <a:rPr lang="en-US" sz="1400" dirty="0" smtClean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Bias adjusted –calibrated</a:t>
            </a:r>
          </a:p>
          <a:p>
            <a:pPr>
              <a:defRPr/>
            </a:pPr>
            <a:r>
              <a:rPr lang="en-US" sz="1400" dirty="0" err="1" smtClean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Hindcast</a:t>
            </a:r>
            <a:r>
              <a:rPr lang="en-US" sz="1400" dirty="0" smtClean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: 1996-2015</a:t>
            </a:r>
          </a:p>
          <a:p>
            <a:pPr>
              <a:defRPr/>
            </a:pPr>
            <a:r>
              <a:rPr lang="en-US" sz="1400" dirty="0" err="1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Lat</a:t>
            </a:r>
            <a:r>
              <a:rPr 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= 40.5 N/Lon = </a:t>
            </a:r>
            <a:r>
              <a:rPr lang="en-US" sz="1400" dirty="0" smtClean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0 E</a:t>
            </a:r>
            <a:endParaRPr lang="en-US" sz="1400" dirty="0">
              <a:solidFill>
                <a:srgbClr val="7F7F7F"/>
              </a:solidFill>
              <a:ea typeface="ＭＳ Ｐゴシック" pitchFamily="34" charset="-128"/>
              <a:cs typeface="ＭＳ Ｐゴシック" charset="0"/>
            </a:endParaRPr>
          </a:p>
        </p:txBody>
      </p:sp>
      <p:pic>
        <p:nvPicPr>
          <p:cNvPr id="2050" name="Picture 2" descr="C:\Users\bscuser\AppData\Local\Temp\fcsts_sfcWind_case3_above_405_0_BS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16000"/>
            <a:ext cx="5842000" cy="58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90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822652"/>
          </a:xfrm>
        </p:spPr>
        <p:txBody>
          <a:bodyPr/>
          <a:lstStyle/>
          <a:p>
            <a:r>
              <a:rPr lang="en-GB" dirty="0" smtClean="0"/>
              <a:t>Forecast available: temperature</a:t>
            </a:r>
            <a:endParaRPr lang="en-GB" dirty="0"/>
          </a:p>
        </p:txBody>
      </p:sp>
      <p:sp>
        <p:nvSpPr>
          <p:cNvPr id="8" name="7 Rectángulo"/>
          <p:cNvSpPr/>
          <p:nvPr/>
        </p:nvSpPr>
        <p:spPr>
          <a:xfrm>
            <a:off x="6222475" y="1580200"/>
            <a:ext cx="22164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System: ECMWF monthly prediction system</a:t>
            </a:r>
          </a:p>
          <a:p>
            <a:pPr>
              <a:defRPr/>
            </a:pPr>
            <a:r>
              <a:rPr 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Reanalysis: ERA-Interim</a:t>
            </a:r>
          </a:p>
          <a:p>
            <a:pPr>
              <a:defRPr/>
            </a:pPr>
            <a:r>
              <a:rPr lang="en-US" sz="1400" dirty="0" smtClean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Bias adjusted –calibrated</a:t>
            </a:r>
          </a:p>
          <a:p>
            <a:pPr>
              <a:defRPr/>
            </a:pPr>
            <a:r>
              <a:rPr lang="en-US" sz="1400" dirty="0" err="1" smtClean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Hindcast</a:t>
            </a:r>
            <a:r>
              <a:rPr lang="en-US" sz="1400" dirty="0" smtClean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: 1996-2015</a:t>
            </a:r>
          </a:p>
          <a:p>
            <a:pPr>
              <a:defRPr/>
            </a:pPr>
            <a:r>
              <a:rPr lang="en-US" sz="1400" dirty="0" err="1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Lat</a:t>
            </a:r>
            <a:r>
              <a:rPr lang="en-US" sz="1400" dirty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= 40.5 N/Lon = </a:t>
            </a:r>
            <a:r>
              <a:rPr lang="en-US" sz="1400" dirty="0" smtClean="0">
                <a:solidFill>
                  <a:srgbClr val="7F7F7F"/>
                </a:solidFill>
                <a:ea typeface="ＭＳ Ｐゴシック" pitchFamily="34" charset="-128"/>
                <a:cs typeface="ＭＳ Ｐゴシック" charset="0"/>
              </a:rPr>
              <a:t>0 E</a:t>
            </a:r>
            <a:endParaRPr lang="en-US" sz="1400" dirty="0">
              <a:solidFill>
                <a:srgbClr val="7F7F7F"/>
              </a:solidFill>
              <a:ea typeface="ＭＳ Ｐゴシック" pitchFamily="34" charset="-128"/>
              <a:cs typeface="ＭＳ Ｐゴシック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25381" r="31429" b="5741"/>
          <a:stretch/>
        </p:blipFill>
        <p:spPr bwMode="auto">
          <a:xfrm>
            <a:off x="0" y="1040796"/>
            <a:ext cx="5791200" cy="581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6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-29964" y="217893"/>
            <a:ext cx="9173963" cy="838397"/>
          </a:xfrm>
        </p:spPr>
        <p:txBody>
          <a:bodyPr/>
          <a:lstStyle/>
          <a:p>
            <a:r>
              <a:rPr lang="en-GB" sz="3600" dirty="0" smtClean="0"/>
              <a:t>… and climate change too, but what about climate variability?</a:t>
            </a:r>
            <a:endParaRPr lang="en-GB" sz="3600" dirty="0"/>
          </a:p>
        </p:txBody>
      </p:sp>
      <p:pic>
        <p:nvPicPr>
          <p:cNvPr id="5" name="Temperature Anomalies by Country 1880 2017[1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14003"/>
            <a:ext cx="9143999" cy="5106447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5506080" y="6156012"/>
            <a:ext cx="3637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Link: https</a:t>
            </a:r>
            <a:r>
              <a:rPr lang="en-GB" dirty="0"/>
              <a:t>://youtu.be/PhbdyNnUliM</a:t>
            </a:r>
          </a:p>
        </p:txBody>
      </p:sp>
    </p:spTree>
    <p:extLst>
      <p:ext uri="{BB962C8B-B14F-4D97-AF65-F5344CB8AC3E}">
        <p14:creationId xmlns:p14="http://schemas.microsoft.com/office/powerpoint/2010/main" val="213668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-29964" y="217893"/>
            <a:ext cx="9173963" cy="838397"/>
          </a:xfrm>
        </p:spPr>
        <p:txBody>
          <a:bodyPr/>
          <a:lstStyle/>
          <a:p>
            <a:r>
              <a:rPr lang="en-GB" sz="3600" dirty="0" smtClean="0"/>
              <a:t>… and climate change too, but what about climate variability?</a:t>
            </a:r>
            <a:endParaRPr lang="en-GB" sz="3600" dirty="0"/>
          </a:p>
        </p:txBody>
      </p:sp>
      <p:sp>
        <p:nvSpPr>
          <p:cNvPr id="6" name="5 Rectángulo"/>
          <p:cNvSpPr/>
          <p:nvPr/>
        </p:nvSpPr>
        <p:spPr>
          <a:xfrm>
            <a:off x="4627537" y="6156012"/>
            <a:ext cx="4466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(Illustration: IPCC Assessment Report 5, 2013)</a:t>
            </a:r>
          </a:p>
        </p:txBody>
      </p:sp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2776"/>
            <a:ext cx="5934075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84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busy London street seen through a rain-streaked window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38739"/>
            <a:ext cx="9144000" cy="513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0" y="200342"/>
            <a:ext cx="9144000" cy="838397"/>
          </a:xfrm>
          <a:solidFill>
            <a:schemeClr val="bg1">
              <a:alpha val="62000"/>
            </a:schemeClr>
          </a:solidFill>
        </p:spPr>
        <p:txBody>
          <a:bodyPr/>
          <a:lstStyle/>
          <a:p>
            <a:r>
              <a:rPr lang="en-GB" altLang="ca-ES" sz="3600" dirty="0"/>
              <a:t>Will it be a cold or rainy winter this year? 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202281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.dailymail.co.uk/i/pix/2010/03/09/article-1256549-08A2A4D5000005DC-305_634x5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980728"/>
            <a:ext cx="9153512" cy="522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0" y="200342"/>
            <a:ext cx="9144000" cy="838397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ca-ES" sz="3600" dirty="0" smtClean="0"/>
              <a:t>Is </a:t>
            </a:r>
            <a:r>
              <a:rPr lang="en-US" altLang="ca-ES" sz="3600" dirty="0"/>
              <a:t>going to have a snowy winter this year?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9727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30926" r="20000" b="15000"/>
          <a:stretch/>
        </p:blipFill>
        <p:spPr bwMode="auto">
          <a:xfrm>
            <a:off x="-9128" y="1772816"/>
            <a:ext cx="75184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7" t="12319" r="38680" b="83056"/>
          <a:stretch/>
        </p:blipFill>
        <p:spPr bwMode="auto">
          <a:xfrm>
            <a:off x="1600077" y="1201068"/>
            <a:ext cx="4813300" cy="56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0" y="200342"/>
            <a:ext cx="9144000" cy="838397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ca-ES" sz="3600" dirty="0"/>
              <a:t>Forecasting beyond a few days is key to balance energy supply and demand</a:t>
            </a:r>
          </a:p>
        </p:txBody>
      </p:sp>
      <p:sp>
        <p:nvSpPr>
          <p:cNvPr id="2" name="1 Rectángulo"/>
          <p:cNvSpPr/>
          <p:nvPr/>
        </p:nvSpPr>
        <p:spPr>
          <a:xfrm>
            <a:off x="-324544" y="1177404"/>
            <a:ext cx="10801200" cy="4537652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28704" r="35000" b="10092"/>
          <a:stretch/>
        </p:blipFill>
        <p:spPr bwMode="auto">
          <a:xfrm>
            <a:off x="4114800" y="2695376"/>
            <a:ext cx="5029200" cy="41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3" t="24765" r="9583" b="63703"/>
          <a:stretch/>
        </p:blipFill>
        <p:spPr bwMode="auto">
          <a:xfrm>
            <a:off x="4153984" y="1889033"/>
            <a:ext cx="4990016" cy="80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14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0" y="200342"/>
            <a:ext cx="9144000" cy="838397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ca-ES" sz="3600" dirty="0" smtClean="0"/>
              <a:t>..a</a:t>
            </a:r>
            <a:r>
              <a:rPr lang="en-US" altLang="ca-ES" sz="3600" dirty="0" smtClean="0"/>
              <a:t>nd is essential for other sectors too</a:t>
            </a:r>
            <a:endParaRPr lang="en-US" altLang="ca-ES" sz="36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7" t="15146" r="42292" b="21296"/>
          <a:stretch/>
        </p:blipFill>
        <p:spPr bwMode="auto">
          <a:xfrm>
            <a:off x="1871241" y="908720"/>
            <a:ext cx="5401518" cy="5634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733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https://upload.wikimedia.org/wikipedia/commons/c/cd/Effects_of_Hurricane_Ike_in_San_Leon,_T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85" y="-8412"/>
            <a:ext cx="5760627" cy="3437411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ragin reservoir, dam, dayligh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6512" y="-37801"/>
            <a:ext cx="4464496" cy="3466800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mages.unsplash.com/photo-1511027643875-5cbb0439c8f1?ixlib=rb-0.3.5&amp;ixid=eyJhcHBfaWQiOjEyMDd9&amp;s=dc01b4b1ed6dc7bc6eed0db20f7abe52&amp;dpr=1&amp;auto=format&amp;fit=crop&amp;w=1000&amp;q=80&amp;cs=tinysrg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33404" y="3534167"/>
            <a:ext cx="3975100" cy="3423225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d3f5rf6vpkkrog.cloudfront.net/images/valoraciones/0014/6191/vi%C3%B1edos.jpg?143329960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705" y="3501008"/>
            <a:ext cx="5062351" cy="3502497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73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298576" y="200342"/>
            <a:ext cx="4546847" cy="838397"/>
          </a:xfrm>
          <a:solidFill>
            <a:schemeClr val="bg1">
              <a:alpha val="62000"/>
            </a:schemeClr>
          </a:solidFill>
        </p:spPr>
        <p:txBody>
          <a:bodyPr/>
          <a:lstStyle/>
          <a:p>
            <a:r>
              <a:rPr lang="en-GB" altLang="ca-ES" sz="3600" dirty="0"/>
              <a:t>Will it be a cold or rainy winter this year? </a:t>
            </a:r>
            <a:endParaRPr lang="es-ES" sz="3600" dirty="0"/>
          </a:p>
        </p:txBody>
      </p:sp>
      <p:sp>
        <p:nvSpPr>
          <p:cNvPr id="4" name="Rectangle 3"/>
          <p:cNvSpPr/>
          <p:nvPr/>
        </p:nvSpPr>
        <p:spPr>
          <a:xfrm>
            <a:off x="107504" y="4995173"/>
            <a:ext cx="90229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The maps are based on the ECMWF </a:t>
            </a:r>
            <a:r>
              <a:rPr lang="en-GB" sz="1400" dirty="0" smtClean="0">
                <a:solidFill>
                  <a:schemeClr val="bg1">
                    <a:lumMod val="65000"/>
                  </a:schemeClr>
                </a:solidFill>
              </a:rPr>
              <a:t>Seasonal 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Forecasting System </a:t>
            </a:r>
            <a:r>
              <a:rPr lang="en-GB" sz="1400" dirty="0" smtClean="0">
                <a:solidFill>
                  <a:schemeClr val="bg1">
                    <a:lumMod val="65000"/>
                  </a:schemeClr>
                </a:solidFill>
              </a:rPr>
              <a:t>4 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and are provided to </a:t>
            </a:r>
            <a:r>
              <a:rPr lang="en-GB" sz="1400" dirty="0" smtClean="0">
                <a:solidFill>
                  <a:schemeClr val="bg1">
                    <a:lumMod val="65000"/>
                  </a:schemeClr>
                </a:solidFill>
              </a:rPr>
              <a:t>EFFIS (JRC). 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</a:rPr>
              <a:t>S4 anomalies of temperature and rainfall are estimated from the mean deviation of the seasonal forecast from the model climate. The maps highlight the areas which are expected to be colder/warmer and dryer/wetter (than normal) over Europe and Mediterranean countries</a:t>
            </a:r>
          </a:p>
        </p:txBody>
      </p:sp>
      <p:pic>
        <p:nvPicPr>
          <p:cNvPr id="2050" name="Picture 2" descr="undefin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7" y="1454820"/>
            <a:ext cx="4450977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es-ows.jrc.ec.europa.eu/SeasonalForecast/SeasonalAnomalies_Rain_20181101_m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344" y="1484784"/>
            <a:ext cx="4447818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54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23528" y="200342"/>
            <a:ext cx="8640960" cy="838397"/>
          </a:xfrm>
          <a:solidFill>
            <a:schemeClr val="bg1">
              <a:alpha val="62000"/>
            </a:schemeClr>
          </a:solidFill>
        </p:spPr>
        <p:txBody>
          <a:bodyPr/>
          <a:lstStyle/>
          <a:p>
            <a:r>
              <a:rPr lang="en-GB" sz="3600" dirty="0" smtClean="0"/>
              <a:t>Potentials questions for Part III A. </a:t>
            </a:r>
            <a:r>
              <a:rPr lang="en-GB" sz="3600" dirty="0" err="1" smtClean="0"/>
              <a:t>Soret</a:t>
            </a:r>
            <a:r>
              <a:rPr lang="en-GB" sz="3600" dirty="0" smtClean="0"/>
              <a:t>:</a:t>
            </a:r>
            <a:endParaRPr lang="es-ES" sz="3600" dirty="0"/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xmlns="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0" y="1256863"/>
            <a:ext cx="9144000" cy="9968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800" dirty="0" smtClean="0"/>
              <a:t>How can we predict climate for the coming season if we cannot predict the weather next week? </a:t>
            </a:r>
          </a:p>
          <a:p>
            <a:pPr algn="just"/>
            <a:r>
              <a:rPr lang="en-GB" sz="2800" dirty="0" smtClean="0"/>
              <a:t>Can you illustrate the use of climate information for the energy sector taking into account different windows forecast.</a:t>
            </a:r>
          </a:p>
        </p:txBody>
      </p:sp>
    </p:spTree>
    <p:extLst>
      <p:ext uri="{BB962C8B-B14F-4D97-AF65-F5344CB8AC3E}">
        <p14:creationId xmlns:p14="http://schemas.microsoft.com/office/powerpoint/2010/main" val="327414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448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7653</TotalTime>
  <Words>724</Words>
  <Application>Microsoft Office PowerPoint</Application>
  <PresentationFormat>Presentación en pantalla (4:3)</PresentationFormat>
  <Paragraphs>102</Paragraphs>
  <Slides>20</Slides>
  <Notes>7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Tema de Office</vt:lpstr>
      <vt:lpstr>Weather forecast  is a familiar concept …</vt:lpstr>
      <vt:lpstr>… and climate change too, but what about climate variability?</vt:lpstr>
      <vt:lpstr>Will it be a cold or rainy winter this year? </vt:lpstr>
      <vt:lpstr>Presentación de PowerPoint</vt:lpstr>
      <vt:lpstr>Presentación de PowerPoint</vt:lpstr>
      <vt:lpstr>Presentación de PowerPoint</vt:lpstr>
      <vt:lpstr>Presentación de PowerPoint</vt:lpstr>
      <vt:lpstr>Will it be a cold or rainy winter this year? </vt:lpstr>
      <vt:lpstr>Potentials questions for Part III A. Soret:</vt:lpstr>
      <vt:lpstr>Logos and codes (Jaro, remember to include the codes, you should ask it to all the contributors):</vt:lpstr>
      <vt:lpstr>Supplementary material</vt:lpstr>
      <vt:lpstr>Predictability</vt:lpstr>
      <vt:lpstr>Climate services</vt:lpstr>
      <vt:lpstr>Applications</vt:lpstr>
      <vt:lpstr>Seamless forecasts</vt:lpstr>
      <vt:lpstr>Case study: heat wave and wind drought in Spain. Sep 2016 </vt:lpstr>
      <vt:lpstr>Heat wave and wind drought in Spain. Sep 2016</vt:lpstr>
      <vt:lpstr>Forecast available: wind</vt:lpstr>
      <vt:lpstr>Forecast available: temperature</vt:lpstr>
      <vt:lpstr>… and climate change too, but what about climate variability?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BSC Slides v.1</dc:title>
  <dc:creator>BSC-CNS</dc:creator>
  <cp:lastModifiedBy>bscuser</cp:lastModifiedBy>
  <cp:revision>427</cp:revision>
  <dcterms:created xsi:type="dcterms:W3CDTF">2016-07-07T10:13:32Z</dcterms:created>
  <dcterms:modified xsi:type="dcterms:W3CDTF">2018-12-04T15:59:32Z</dcterms:modified>
</cp:coreProperties>
</file>