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5"/>
  </p:notesMasterIdLst>
  <p:handoutMasterIdLst>
    <p:handoutMasterId r:id="rId26"/>
  </p:handoutMasterIdLst>
  <p:sldIdLst>
    <p:sldId id="256" r:id="rId2"/>
    <p:sldId id="294" r:id="rId3"/>
    <p:sldId id="287" r:id="rId4"/>
    <p:sldId id="295" r:id="rId5"/>
    <p:sldId id="296" r:id="rId6"/>
    <p:sldId id="273" r:id="rId7"/>
    <p:sldId id="327" r:id="rId8"/>
    <p:sldId id="298" r:id="rId9"/>
    <p:sldId id="328" r:id="rId10"/>
    <p:sldId id="330" r:id="rId11"/>
    <p:sldId id="332" r:id="rId12"/>
    <p:sldId id="334" r:id="rId13"/>
    <p:sldId id="329" r:id="rId14"/>
    <p:sldId id="335" r:id="rId15"/>
    <p:sldId id="336" r:id="rId16"/>
    <p:sldId id="307" r:id="rId17"/>
    <p:sldId id="297" r:id="rId18"/>
    <p:sldId id="299" r:id="rId19"/>
    <p:sldId id="301" r:id="rId20"/>
    <p:sldId id="302" r:id="rId21"/>
    <p:sldId id="305" r:id="rId22"/>
    <p:sldId id="306" r:id="rId23"/>
    <p:sldId id="268" r:id="rId24"/>
  </p:sldIdLst>
  <p:sldSz cx="9144000" cy="7019925"/>
  <p:notesSz cx="6858000" cy="9144000"/>
  <p:defaultTextStyle>
    <a:defPPr>
      <a:defRPr lang="en-US"/>
    </a:defPPr>
    <a:lvl1pPr algn="l" rtl="0" fontAlgn="base">
      <a:spcBef>
        <a:spcPct val="0"/>
      </a:spcBef>
      <a:spcAft>
        <a:spcPct val="0"/>
      </a:spcAft>
      <a:defRPr kern="1200">
        <a:solidFill>
          <a:schemeClr val="tx1"/>
        </a:solidFill>
        <a:latin typeface="Arial" charset="0"/>
        <a:ea typeface="DejaVu Sans" pitchFamily="34" charset="0"/>
        <a:cs typeface="DejaVu Sans" pitchFamily="34" charset="0"/>
      </a:defRPr>
    </a:lvl1pPr>
    <a:lvl2pPr marL="457200" algn="l" rtl="0" fontAlgn="base">
      <a:spcBef>
        <a:spcPct val="0"/>
      </a:spcBef>
      <a:spcAft>
        <a:spcPct val="0"/>
      </a:spcAft>
      <a:defRPr kern="1200">
        <a:solidFill>
          <a:schemeClr val="tx1"/>
        </a:solidFill>
        <a:latin typeface="Arial" charset="0"/>
        <a:ea typeface="DejaVu Sans" pitchFamily="34" charset="0"/>
        <a:cs typeface="DejaVu Sans" pitchFamily="34" charset="0"/>
      </a:defRPr>
    </a:lvl2pPr>
    <a:lvl3pPr marL="914400" algn="l" rtl="0" fontAlgn="base">
      <a:spcBef>
        <a:spcPct val="0"/>
      </a:spcBef>
      <a:spcAft>
        <a:spcPct val="0"/>
      </a:spcAft>
      <a:defRPr kern="1200">
        <a:solidFill>
          <a:schemeClr val="tx1"/>
        </a:solidFill>
        <a:latin typeface="Arial" charset="0"/>
        <a:ea typeface="DejaVu Sans" pitchFamily="34" charset="0"/>
        <a:cs typeface="DejaVu Sans" pitchFamily="34" charset="0"/>
      </a:defRPr>
    </a:lvl3pPr>
    <a:lvl4pPr marL="1371600" algn="l" rtl="0" fontAlgn="base">
      <a:spcBef>
        <a:spcPct val="0"/>
      </a:spcBef>
      <a:spcAft>
        <a:spcPct val="0"/>
      </a:spcAft>
      <a:defRPr kern="1200">
        <a:solidFill>
          <a:schemeClr val="tx1"/>
        </a:solidFill>
        <a:latin typeface="Arial" charset="0"/>
        <a:ea typeface="DejaVu Sans" pitchFamily="34" charset="0"/>
        <a:cs typeface="DejaVu Sans" pitchFamily="34" charset="0"/>
      </a:defRPr>
    </a:lvl4pPr>
    <a:lvl5pPr marL="1828800" algn="l" rtl="0" fontAlgn="base">
      <a:spcBef>
        <a:spcPct val="0"/>
      </a:spcBef>
      <a:spcAft>
        <a:spcPct val="0"/>
      </a:spcAft>
      <a:defRPr kern="1200">
        <a:solidFill>
          <a:schemeClr val="tx1"/>
        </a:solidFill>
        <a:latin typeface="Arial" charset="0"/>
        <a:ea typeface="DejaVu Sans" pitchFamily="34" charset="0"/>
        <a:cs typeface="DejaVu Sans" pitchFamily="34" charset="0"/>
      </a:defRPr>
    </a:lvl5pPr>
    <a:lvl6pPr marL="2286000" algn="l" defTabSz="914400" rtl="0" eaLnBrk="1" latinLnBrk="0" hangingPunct="1">
      <a:defRPr kern="1200">
        <a:solidFill>
          <a:schemeClr val="tx1"/>
        </a:solidFill>
        <a:latin typeface="Arial" charset="0"/>
        <a:ea typeface="DejaVu Sans" pitchFamily="34" charset="0"/>
        <a:cs typeface="DejaVu Sans" pitchFamily="34" charset="0"/>
      </a:defRPr>
    </a:lvl6pPr>
    <a:lvl7pPr marL="2743200" algn="l" defTabSz="914400" rtl="0" eaLnBrk="1" latinLnBrk="0" hangingPunct="1">
      <a:defRPr kern="1200">
        <a:solidFill>
          <a:schemeClr val="tx1"/>
        </a:solidFill>
        <a:latin typeface="Arial" charset="0"/>
        <a:ea typeface="DejaVu Sans" pitchFamily="34" charset="0"/>
        <a:cs typeface="DejaVu Sans" pitchFamily="34" charset="0"/>
      </a:defRPr>
    </a:lvl7pPr>
    <a:lvl8pPr marL="3200400" algn="l" defTabSz="914400" rtl="0" eaLnBrk="1" latinLnBrk="0" hangingPunct="1">
      <a:defRPr kern="1200">
        <a:solidFill>
          <a:schemeClr val="tx1"/>
        </a:solidFill>
        <a:latin typeface="Arial" charset="0"/>
        <a:ea typeface="DejaVu Sans" pitchFamily="34" charset="0"/>
        <a:cs typeface="DejaVu Sans" pitchFamily="34" charset="0"/>
      </a:defRPr>
    </a:lvl8pPr>
    <a:lvl9pPr marL="3657600" algn="l" defTabSz="914400" rtl="0" eaLnBrk="1" latinLnBrk="0" hangingPunct="1">
      <a:defRPr kern="1200">
        <a:solidFill>
          <a:schemeClr val="tx1"/>
        </a:solidFill>
        <a:latin typeface="Arial" charset="0"/>
        <a:ea typeface="DejaVu Sans" pitchFamily="34" charset="0"/>
        <a:cs typeface="DejaVu Sans" pitchFamily="34" charset="0"/>
      </a:defRPr>
    </a:lvl9pPr>
  </p:defaultTextStyle>
  <p:extLst>
    <p:ext uri="{EFAFB233-063F-42B5-8137-9DF3F51BA10A}">
      <p15:sldGuideLst xmlns:p15="http://schemas.microsoft.com/office/powerpoint/2012/main" xmlns="">
        <p15:guide id="1" orient="horz" pos="2211">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33" autoAdjust="0"/>
  </p:normalViewPr>
  <p:slideViewPr>
    <p:cSldViewPr>
      <p:cViewPr varScale="1">
        <p:scale>
          <a:sx n="83" d="100"/>
          <a:sy n="83" d="100"/>
        </p:scale>
        <p:origin x="-1704" y="-90"/>
      </p:cViewPr>
      <p:guideLst>
        <p:guide orient="horz" pos="2211"/>
        <p:guide pos="2880"/>
      </p:guideLst>
    </p:cSldViewPr>
  </p:slideViewPr>
  <p:notesTextViewPr>
    <p:cViewPr>
      <p:scale>
        <a:sx n="1" d="1"/>
        <a:sy n="1" d="1"/>
      </p:scale>
      <p:origin x="0" y="0"/>
    </p:cViewPr>
  </p:notesTextViewPr>
  <p:sorterViewPr>
    <p:cViewPr>
      <p:scale>
        <a:sx n="100" d="100"/>
        <a:sy n="100" d="100"/>
      </p:scale>
      <p:origin x="0" y="-2652"/>
    </p:cViewPr>
  </p:sorterViewPr>
  <p:notesViewPr>
    <p:cSldViewPr>
      <p:cViewPr varScale="1">
        <p:scale>
          <a:sx n="82" d="100"/>
          <a:sy n="82" d="100"/>
        </p:scale>
        <p:origin x="-31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ea typeface="+mn-ea"/>
              </a:defRPr>
            </a:lvl1pPr>
          </a:lstStyle>
          <a:p>
            <a:pPr>
              <a:defRPr/>
            </a:pPr>
            <a:fld id="{3EB5EA4F-0725-4C94-87E3-1443F653A406}" type="datetimeFigureOut">
              <a:rPr lang="en-US"/>
              <a:pPr>
                <a:defRPr/>
              </a:pPr>
              <a:t>9/26/2016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ea typeface="+mn-ea"/>
              </a:defRPr>
            </a:lvl1pPr>
          </a:lstStyle>
          <a:p>
            <a:pPr>
              <a:defRPr/>
            </a:pPr>
            <a:fld id="{4C198933-CAC8-4210-A6CA-4401A19B66EC}" type="slidenum">
              <a:rPr lang="en-US"/>
              <a:pPr>
                <a:defRPr/>
              </a:pPr>
              <a:t>‹#›</a:t>
            </a:fld>
            <a:endParaRPr lang="en-US"/>
          </a:p>
        </p:txBody>
      </p:sp>
    </p:spTree>
    <p:extLst>
      <p:ext uri="{BB962C8B-B14F-4D97-AF65-F5344CB8AC3E}">
        <p14:creationId xmlns:p14="http://schemas.microsoft.com/office/powerpoint/2010/main" val="2122524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ea typeface="+mn-ea"/>
              </a:defRPr>
            </a:lvl1pPr>
          </a:lstStyle>
          <a:p>
            <a:pPr>
              <a:defRPr/>
            </a:pPr>
            <a:fld id="{2E15CA09-7EA9-48E9-A480-61538BBFAB17}" type="datetimeFigureOut">
              <a:rPr lang="en-US"/>
              <a:pPr>
                <a:defRPr/>
              </a:pPr>
              <a:t>9/26/2016</a:t>
            </a:fld>
            <a:endParaRPr lang="en-US"/>
          </a:p>
        </p:txBody>
      </p:sp>
      <p:sp>
        <p:nvSpPr>
          <p:cNvPr id="4" name="Slide Image Placeholder 3"/>
          <p:cNvSpPr>
            <a:spLocks noGrp="1" noRot="1" noChangeAspect="1"/>
          </p:cNvSpPr>
          <p:nvPr>
            <p:ph type="sldImg" idx="2"/>
          </p:nvPr>
        </p:nvSpPr>
        <p:spPr>
          <a:xfrm>
            <a:off x="1195388" y="685800"/>
            <a:ext cx="4467225"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ea typeface="+mn-ea"/>
              </a:defRPr>
            </a:lvl1pPr>
          </a:lstStyle>
          <a:p>
            <a:pPr>
              <a:defRPr/>
            </a:pPr>
            <a:fld id="{3EFD383E-6505-45FE-99E8-1B8BDAB0A8FC}" type="slidenum">
              <a:rPr lang="en-US"/>
              <a:pPr>
                <a:defRPr/>
              </a:pPr>
              <a:t>‹#›</a:t>
            </a:fld>
            <a:endParaRPr lang="en-US"/>
          </a:p>
        </p:txBody>
      </p:sp>
    </p:spTree>
    <p:extLst>
      <p:ext uri="{BB962C8B-B14F-4D97-AF65-F5344CB8AC3E}">
        <p14:creationId xmlns:p14="http://schemas.microsoft.com/office/powerpoint/2010/main" val="1989772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latin typeface="Calibri" panose="020F0502020204030204" pitchFamily="34" charset="0"/>
              </a:rPr>
              <a:t>Better description of current and forecast conditions for dust with data assimilation </a:t>
            </a:r>
          </a:p>
          <a:p>
            <a:endParaRPr lang="en-US" dirty="0"/>
          </a:p>
        </p:txBody>
      </p:sp>
      <p:sp>
        <p:nvSpPr>
          <p:cNvPr id="4" name="Slide Number Placeholder 3"/>
          <p:cNvSpPr>
            <a:spLocks noGrp="1"/>
          </p:cNvSpPr>
          <p:nvPr>
            <p:ph type="sldNum" sz="quarter" idx="10"/>
          </p:nvPr>
        </p:nvSpPr>
        <p:spPr/>
        <p:txBody>
          <a:bodyPr/>
          <a:lstStyle/>
          <a:p>
            <a:pPr>
              <a:defRPr/>
            </a:pPr>
            <a:fld id="{51656FB7-5AE9-4622-904D-8D8D696050E0}" type="slidenum">
              <a:rPr lang="en-US" altLang="en-US" smtClean="0"/>
              <a:pPr>
                <a:defRPr/>
              </a:pPr>
              <a:t>3</a:t>
            </a:fld>
            <a:endParaRPr lang="en-US" altLang="en-US"/>
          </a:p>
        </p:txBody>
      </p:sp>
    </p:spTree>
    <p:extLst>
      <p:ext uri="{BB962C8B-B14F-4D97-AF65-F5344CB8AC3E}">
        <p14:creationId xmlns:p14="http://schemas.microsoft.com/office/powerpoint/2010/main" val="408426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global models of the dust cycle are used to investigate dust at large scales and long-term changes, regional dust models are the ideal tool to study in detail the processes that influence dust distribution as well as individual dust events. One</a:t>
            </a:r>
            <a:r>
              <a:rPr lang="en-US" baseline="0" dirty="0" smtClean="0"/>
              <a:t> of the current challenges in dust forecasting is to be able to simulate haboobs because their impacts in health, air quality and transportation. Haboobs are convective dust storms characterize by walls of blowing dust that move quickly and can propagate hundreds of kilometers. </a:t>
            </a:r>
          </a:p>
          <a:p>
            <a:endParaRPr lang="en-US" baseline="0" dirty="0" smtClean="0"/>
          </a:p>
          <a:p>
            <a:r>
              <a:rPr lang="en-US" dirty="0" smtClean="0"/>
              <a:t>The slide shows the results</a:t>
            </a:r>
            <a:r>
              <a:rPr lang="en-US" baseline="0" dirty="0" smtClean="0"/>
              <a:t> of the </a:t>
            </a:r>
            <a:r>
              <a:rPr lang="en-US" dirty="0" smtClean="0"/>
              <a:t>NMMB/BSC-Dust high-resolution simulation (at</a:t>
            </a:r>
            <a:r>
              <a:rPr lang="en-US" baseline="0" dirty="0" smtClean="0"/>
              <a:t> 3km x 3km, horizontal resolution with explicit convection</a:t>
            </a:r>
            <a:r>
              <a:rPr lang="en-US" dirty="0" smtClean="0"/>
              <a:t>) for a</a:t>
            </a:r>
            <a:r>
              <a:rPr lang="en-US" baseline="0" dirty="0" smtClean="0"/>
              <a:t> study case of a Saharan Haboob. The event occurred on 14-15 July 2011 over Algeria and was initiated as a consequence of a mesoscale convective system. </a:t>
            </a:r>
            <a:endParaRPr lang="en-US" dirty="0" smtClean="0"/>
          </a:p>
          <a:p>
            <a:endParaRPr lang="en-US" dirty="0" smtClean="0"/>
          </a:p>
          <a:p>
            <a:r>
              <a:rPr lang="en-US" dirty="0" smtClean="0"/>
              <a:t>As shown in the slide the model is able to reproduce the key elements associate to a Haboob (e.g. cold pool outflows, or high near-surface wind speeds and dust concentrations). Despite this, there are still uncertainties in the haboob simulation because of the small-scales associated with its formation such as the location deviation (inherent in the convective events), or misrepresentation of turbulence, as well as in some model components (i.e. source mask, deposition scheme, size distribution or model initialization) that are under research. </a:t>
            </a:r>
          </a:p>
          <a:p>
            <a:endParaRPr lang="en-US" dirty="0" smtClean="0"/>
          </a:p>
        </p:txBody>
      </p:sp>
      <p:sp>
        <p:nvSpPr>
          <p:cNvPr id="4" name="Slide Number Placeholder 3"/>
          <p:cNvSpPr>
            <a:spLocks noGrp="1"/>
          </p:cNvSpPr>
          <p:nvPr>
            <p:ph type="sldNum" sz="quarter" idx="10"/>
          </p:nvPr>
        </p:nvSpPr>
        <p:spPr/>
        <p:txBody>
          <a:bodyPr/>
          <a:lstStyle/>
          <a:p>
            <a:fld id="{90799E72-CB38-4F12-87EF-E621BD195274}" type="slidenum">
              <a:rPr lang="es-ES" smtClean="0"/>
              <a:t>4</a:t>
            </a:fld>
            <a:endParaRPr lang="es-ES"/>
          </a:p>
        </p:txBody>
      </p:sp>
    </p:spTree>
    <p:extLst>
      <p:ext uri="{BB962C8B-B14F-4D97-AF65-F5344CB8AC3E}">
        <p14:creationId xmlns:p14="http://schemas.microsoft.com/office/powerpoint/2010/main" val="30824601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facebook.com/BSCCNS" TargetMode="External"/><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youtube.com/user/BSCCNS" TargetMode="External"/><Relationship Id="rId5" Type="http://schemas.openxmlformats.org/officeDocument/2006/relationships/hyperlink" Target="https://www.linkedin.com/company/barcelona-supercomputing-center"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twitter.com/bsc_cn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5"/>
          <p:cNvSpPr txBox="1">
            <a:spLocks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smtClean="0">
                <a:solidFill>
                  <a:srgbClr val="FFFFFF"/>
                </a:solidFill>
                <a:ea typeface="+mn-ea"/>
              </a:rPr>
              <a:t>www.bsc.es</a:t>
            </a:r>
            <a:endParaRPr lang="en-US" altLang="en-US" sz="1800" smtClean="0">
              <a:latin typeface="Calibri" pitchFamily="34" charset="0"/>
              <a:ea typeface="+mn-ea"/>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209800" y="830263"/>
            <a:ext cx="4603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838825" y="1025525"/>
            <a:ext cx="1012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5538788" y="6386513"/>
            <a:ext cx="4254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7"/>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227763" y="6389688"/>
            <a:ext cx="393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9"/>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6878638" y="6386513"/>
            <a:ext cx="4476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480300" y="6386513"/>
            <a:ext cx="7635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88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82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defRPr/>
            </a:pPr>
            <a:fld id="{DCFA3AF2-F9D4-4645-91BB-75BA9BDC66FF}" type="slidenum">
              <a:rPr lang="en-US" altLang="en-US" sz="1000" smtClean="0">
                <a:solidFill>
                  <a:srgbClr val="23589C"/>
                </a:solidFill>
                <a:ea typeface="+mn-ea"/>
              </a:rPr>
              <a:pPr algn="r" eaLnBrk="1" hangingPunct="1">
                <a:spcBef>
                  <a:spcPct val="0"/>
                </a:spcBef>
                <a:buFontTx/>
                <a:buNone/>
                <a:defRPr/>
              </a:pPr>
              <a:t>‹#›</a:t>
            </a:fld>
            <a:endParaRPr lang="en-US" altLang="en-US" sz="1800" dirty="0" smtClean="0">
              <a:latin typeface="Calibri" pitchFamily="34" charset="0"/>
              <a:ea typeface="+mn-ea"/>
            </a:endParaRPr>
          </a:p>
        </p:txBody>
      </p:sp>
      <p:pic>
        <p:nvPicPr>
          <p:cNvPr id="6" name="Picture 11" descr="C:\Users\lbermude\Documents\Laura\PWP BSC\img_ok\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87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10" name="Picture 13" descr="D:\OLD\MisDocumentos\JASMINA\BSC-Corporative Design\BSC Template\cabecera2012-1600px.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82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defRPr/>
            </a:pPr>
            <a:fld id="{FF37EF30-EC72-4665-ABDB-DC60BA2EC161}" type="slidenum">
              <a:rPr lang="en-US" altLang="en-US" sz="1000" smtClean="0">
                <a:solidFill>
                  <a:srgbClr val="23589C"/>
                </a:solidFill>
                <a:ea typeface="+mn-ea"/>
              </a:rPr>
              <a:pPr algn="r" eaLnBrk="1" hangingPunct="1">
                <a:spcBef>
                  <a:spcPct val="0"/>
                </a:spcBef>
                <a:buFontTx/>
                <a:buNone/>
                <a:defRPr/>
              </a:pPr>
              <a:t>‹#›</a:t>
            </a:fld>
            <a:endParaRPr lang="en-US" altLang="en-US" sz="1800" dirty="0" smtClean="0">
              <a:latin typeface="Calibri" pitchFamily="34" charset="0"/>
              <a:ea typeface="+mn-ea"/>
            </a:endParaRPr>
          </a:p>
        </p:txBody>
      </p:sp>
      <p:pic>
        <p:nvPicPr>
          <p:cNvPr id="7" name="Picture 11" descr="C:\Users\lbermude\Documents\Laura\PWP BSC\img_ok\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97794"/>
            <a:ext cx="4152900" cy="4608512"/>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56593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11" name="Picture 13" descr="D:\OLD\MisDocumentos\JASMINA\BSC-Corporative Design\BSC Template\cabecera2012-1600px.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82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defRPr/>
            </a:pPr>
            <a:fld id="{1DC203E5-BAC0-4834-9B43-0383D9F99E61}" type="slidenum">
              <a:rPr lang="en-US" altLang="en-US" sz="1000" smtClean="0">
                <a:solidFill>
                  <a:srgbClr val="23589C"/>
                </a:solidFill>
                <a:ea typeface="+mn-ea"/>
              </a:rPr>
              <a:pPr algn="r" eaLnBrk="1" hangingPunct="1">
                <a:spcBef>
                  <a:spcPct val="0"/>
                </a:spcBef>
                <a:buFontTx/>
                <a:buNone/>
                <a:defRPr/>
              </a:pPr>
              <a:t>‹#›</a:t>
            </a:fld>
            <a:endParaRPr lang="en-US" altLang="en-US" sz="1800" dirty="0" smtClean="0">
              <a:latin typeface="Calibri" pitchFamily="34" charset="0"/>
              <a:ea typeface="+mn-ea"/>
            </a:endParaRPr>
          </a:p>
        </p:txBody>
      </p:sp>
      <p:pic>
        <p:nvPicPr>
          <p:cNvPr id="7" name="Picture 11" descr="C:\Users\lbermude\Documents\Laura\PWP BSC\img_ok\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221930"/>
            <a:ext cx="4152900" cy="3384376"/>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167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rPr>
              <a:t>FUTURE PLANS</a:t>
            </a:r>
            <a:endParaRPr lang="en-US" altLang="en-US" sz="1800" smtClean="0">
              <a:latin typeface="Calibri" pitchFamily="34" charset="0"/>
              <a:ea typeface="+mn-ea"/>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rPr>
              <a:t>MAIN RESEARCH LINES &amp; RESULTS</a:t>
            </a:r>
            <a:endParaRPr lang="en-US" altLang="en-US" sz="1800" dirty="0" smtClean="0">
              <a:latin typeface="Calibri" pitchFamily="34" charset="0"/>
              <a:ea typeface="+mn-ea"/>
            </a:endParaRPr>
          </a:p>
        </p:txBody>
      </p:sp>
    </p:spTree>
    <p:extLst>
      <p:ext uri="{BB962C8B-B14F-4D97-AF65-F5344CB8AC3E}">
        <p14:creationId xmlns:p14="http://schemas.microsoft.com/office/powerpoint/2010/main" val="27557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rPr>
              <a:t>FUTURE PLANS</a:t>
            </a:r>
            <a:endParaRPr lang="en-US" altLang="en-US" sz="1800" smtClean="0">
              <a:latin typeface="Calibri" pitchFamily="34" charset="0"/>
              <a:ea typeface="+mn-ea"/>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rPr>
              <a:t>FUTURE PLANS</a:t>
            </a:r>
            <a:endParaRPr lang="en-US" altLang="en-US" sz="1800" dirty="0" smtClean="0">
              <a:latin typeface="Calibri" pitchFamily="34" charset="0"/>
              <a:ea typeface="+mn-ea"/>
            </a:endParaRPr>
          </a:p>
        </p:txBody>
      </p:sp>
    </p:spTree>
    <p:extLst>
      <p:ext uri="{BB962C8B-B14F-4D97-AF65-F5344CB8AC3E}">
        <p14:creationId xmlns:p14="http://schemas.microsoft.com/office/powerpoint/2010/main" val="3558930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92725" y="185738"/>
            <a:ext cx="33067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885113" y="176213"/>
            <a:ext cx="830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76996"/>
            <a:ext cx="8229600" cy="665931"/>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76348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476375" y="1584325"/>
            <a:ext cx="6191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200775" y="1690688"/>
            <a:ext cx="15557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sp>
        <p:nvSpPr>
          <p:cNvPr id="9" name="8 Título"/>
          <p:cNvSpPr>
            <a:spLocks noGrp="1" noChangeAspect="1"/>
          </p:cNvSpPr>
          <p:nvPr>
            <p:ph type="title"/>
          </p:nvPr>
        </p:nvSpPr>
        <p:spPr>
          <a:xfrm>
            <a:off x="3819339" y="4806106"/>
            <a:ext cx="4762872" cy="72008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40328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843213" y="2016125"/>
            <a:ext cx="33067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435600" y="2006600"/>
            <a:ext cx="830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128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ra.basart@bsc.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jpe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gif"/><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jpeg"/><Relationship Id="rId7"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g"/><Relationship Id="rId7" Type="http://schemas.openxmlformats.org/officeDocument/2006/relationships/image" Target="../media/image24.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4.jpeg"/><Relationship Id="rId2" Type="http://schemas.openxmlformats.org/officeDocument/2006/relationships/image" Target="../media/image59.gi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1.gif"/><Relationship Id="rId4" Type="http://schemas.openxmlformats.org/officeDocument/2006/relationships/image" Target="../media/image60.gif"/></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2.png"/><Relationship Id="rId7" Type="http://schemas.openxmlformats.org/officeDocument/2006/relationships/image" Target="../media/image2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0.gif"/><Relationship Id="rId7" Type="http://schemas.openxmlformats.org/officeDocument/2006/relationships/image" Target="../media/image24.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8.jpg"/><Relationship Id="rId4" Type="http://schemas.openxmlformats.org/officeDocument/2006/relationships/image" Target="../media/image67.gif"/></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4.jpeg"/><Relationship Id="rId4" Type="http://schemas.openxmlformats.org/officeDocument/2006/relationships/image" Target="../media/image28.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icap.atmos.und.edu"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Shape 1"/>
          <p:cNvSpPr txBox="1">
            <a:spLocks noChangeArrowheads="1"/>
          </p:cNvSpPr>
          <p:nvPr/>
        </p:nvSpPr>
        <p:spPr bwMode="auto">
          <a:xfrm>
            <a:off x="5868144" y="196850"/>
            <a:ext cx="3128219"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DejaVu Sans" pitchFamily="34" charset="0"/>
                <a:cs typeface="DejaVu Sans" pitchFamily="34" charset="0"/>
              </a:defRPr>
            </a:lvl1pPr>
            <a:lvl2pPr marL="742950" indent="-285750" eaLnBrk="0" hangingPunct="0">
              <a:defRPr>
                <a:solidFill>
                  <a:schemeClr val="tx1"/>
                </a:solidFill>
                <a:latin typeface="Arial" charset="0"/>
                <a:ea typeface="DejaVu Sans" pitchFamily="34" charset="0"/>
                <a:cs typeface="DejaVu Sans" pitchFamily="34" charset="0"/>
              </a:defRPr>
            </a:lvl2pPr>
            <a:lvl3pPr marL="1143000" indent="-228600" eaLnBrk="0" hangingPunct="0">
              <a:defRPr>
                <a:solidFill>
                  <a:schemeClr val="tx1"/>
                </a:solidFill>
                <a:latin typeface="Arial" charset="0"/>
                <a:ea typeface="DejaVu Sans" pitchFamily="34" charset="0"/>
                <a:cs typeface="DejaVu Sans" pitchFamily="34" charset="0"/>
              </a:defRPr>
            </a:lvl3pPr>
            <a:lvl4pPr marL="1600200" indent="-228600" eaLnBrk="0" hangingPunct="0">
              <a:defRPr>
                <a:solidFill>
                  <a:schemeClr val="tx1"/>
                </a:solidFill>
                <a:latin typeface="Arial" charset="0"/>
                <a:ea typeface="DejaVu Sans" pitchFamily="34" charset="0"/>
                <a:cs typeface="DejaVu Sans" pitchFamily="34" charset="0"/>
              </a:defRPr>
            </a:lvl4pPr>
            <a:lvl5pPr marL="2057400" indent="-228600" eaLnBrk="0" hangingPunct="0">
              <a:defRPr>
                <a:solidFill>
                  <a:schemeClr val="tx1"/>
                </a:solidFill>
                <a:latin typeface="Arial"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9pPr>
          </a:lstStyle>
          <a:p>
            <a:pPr algn="r" eaLnBrk="1" hangingPunct="1"/>
            <a:r>
              <a:rPr lang="en-US" altLang="en-US" sz="1400" dirty="0" err="1" smtClean="0">
                <a:solidFill>
                  <a:srgbClr val="FFFFFF"/>
                </a:solidFill>
                <a:latin typeface="Calibri" pitchFamily="34" charset="0"/>
              </a:rPr>
              <a:t>Jeju</a:t>
            </a:r>
            <a:r>
              <a:rPr lang="en-US" altLang="en-US" sz="1400" dirty="0" smtClean="0">
                <a:solidFill>
                  <a:srgbClr val="FFFFFF"/>
                </a:solidFill>
                <a:latin typeface="Calibri" pitchFamily="34" charset="0"/>
              </a:rPr>
              <a:t>, Korea, 21 September 2016</a:t>
            </a:r>
            <a:endParaRPr lang="en-US" altLang="en-US" dirty="0">
              <a:latin typeface="Calibri" pitchFamily="34" charset="0"/>
            </a:endParaRPr>
          </a:p>
        </p:txBody>
      </p:sp>
      <p:sp>
        <p:nvSpPr>
          <p:cNvPr id="10243" name="TextShape 2"/>
          <p:cNvSpPr txBox="1">
            <a:spLocks noChangeArrowheads="1"/>
          </p:cNvSpPr>
          <p:nvPr/>
        </p:nvSpPr>
        <p:spPr bwMode="auto">
          <a:xfrm>
            <a:off x="704850" y="2429842"/>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DejaVu Sans" pitchFamily="34" charset="0"/>
                <a:cs typeface="DejaVu Sans" pitchFamily="34" charset="0"/>
              </a:defRPr>
            </a:lvl1pPr>
            <a:lvl2pPr marL="742950" indent="-285750" eaLnBrk="0" hangingPunct="0">
              <a:defRPr>
                <a:solidFill>
                  <a:schemeClr val="tx1"/>
                </a:solidFill>
                <a:latin typeface="Arial" charset="0"/>
                <a:ea typeface="DejaVu Sans" pitchFamily="34" charset="0"/>
                <a:cs typeface="DejaVu Sans" pitchFamily="34" charset="0"/>
              </a:defRPr>
            </a:lvl2pPr>
            <a:lvl3pPr marL="1143000" indent="-228600" eaLnBrk="0" hangingPunct="0">
              <a:defRPr>
                <a:solidFill>
                  <a:schemeClr val="tx1"/>
                </a:solidFill>
                <a:latin typeface="Arial" charset="0"/>
                <a:ea typeface="DejaVu Sans" pitchFamily="34" charset="0"/>
                <a:cs typeface="DejaVu Sans" pitchFamily="34" charset="0"/>
              </a:defRPr>
            </a:lvl3pPr>
            <a:lvl4pPr marL="1600200" indent="-228600" eaLnBrk="0" hangingPunct="0">
              <a:defRPr>
                <a:solidFill>
                  <a:schemeClr val="tx1"/>
                </a:solidFill>
                <a:latin typeface="Arial" charset="0"/>
                <a:ea typeface="DejaVu Sans" pitchFamily="34" charset="0"/>
                <a:cs typeface="DejaVu Sans" pitchFamily="34" charset="0"/>
              </a:defRPr>
            </a:lvl4pPr>
            <a:lvl5pPr marL="2057400" indent="-228600" eaLnBrk="0" hangingPunct="0">
              <a:defRPr>
                <a:solidFill>
                  <a:schemeClr val="tx1"/>
                </a:solidFill>
                <a:latin typeface="Arial"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9pPr>
          </a:lstStyle>
          <a:p>
            <a:pPr algn="ctr" eaLnBrk="1" hangingPunct="1"/>
            <a:r>
              <a:rPr lang="es-ES" altLang="en-US" sz="3200" b="1" dirty="0" err="1" smtClean="0">
                <a:solidFill>
                  <a:srgbClr val="FFFFFF"/>
                </a:solidFill>
              </a:rPr>
              <a:t>Modeling</a:t>
            </a:r>
            <a:r>
              <a:rPr lang="es-ES" altLang="en-US" sz="3200" b="1" dirty="0" smtClean="0">
                <a:solidFill>
                  <a:srgbClr val="FFFFFF"/>
                </a:solidFill>
              </a:rPr>
              <a:t> </a:t>
            </a:r>
            <a:r>
              <a:rPr lang="es-ES" altLang="en-US" sz="3200" b="1" dirty="0" err="1" smtClean="0">
                <a:solidFill>
                  <a:srgbClr val="FFFFFF"/>
                </a:solidFill>
              </a:rPr>
              <a:t>the</a:t>
            </a:r>
            <a:r>
              <a:rPr lang="es-ES" altLang="en-US" sz="3200" b="1" dirty="0" smtClean="0">
                <a:solidFill>
                  <a:srgbClr val="FFFFFF"/>
                </a:solidFill>
              </a:rPr>
              <a:t> </a:t>
            </a:r>
            <a:r>
              <a:rPr lang="es-ES" altLang="en-US" sz="3200" b="1" dirty="0" err="1" smtClean="0">
                <a:solidFill>
                  <a:srgbClr val="FFFFFF"/>
                </a:solidFill>
              </a:rPr>
              <a:t>dust</a:t>
            </a:r>
            <a:r>
              <a:rPr lang="es-ES" altLang="en-US" sz="3200" b="1" dirty="0" smtClean="0">
                <a:solidFill>
                  <a:srgbClr val="FFFFFF"/>
                </a:solidFill>
              </a:rPr>
              <a:t> </a:t>
            </a:r>
            <a:r>
              <a:rPr lang="es-ES" altLang="en-US" sz="3200" b="1" dirty="0" err="1" smtClean="0">
                <a:solidFill>
                  <a:srgbClr val="FFFFFF"/>
                </a:solidFill>
              </a:rPr>
              <a:t>cycle</a:t>
            </a:r>
            <a:r>
              <a:rPr lang="es-ES" altLang="en-US" sz="3200" b="1" dirty="0" smtClean="0">
                <a:solidFill>
                  <a:srgbClr val="FFFFFF"/>
                </a:solidFill>
              </a:rPr>
              <a:t> at BSC </a:t>
            </a:r>
          </a:p>
        </p:txBody>
      </p:sp>
      <p:sp>
        <p:nvSpPr>
          <p:cNvPr id="10245" name="TextShape 4"/>
          <p:cNvSpPr txBox="1">
            <a:spLocks noChangeArrowheads="1"/>
          </p:cNvSpPr>
          <p:nvPr/>
        </p:nvSpPr>
        <p:spPr bwMode="auto">
          <a:xfrm>
            <a:off x="1350963" y="4757738"/>
            <a:ext cx="64801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DejaVu Sans" pitchFamily="34" charset="0"/>
                <a:cs typeface="DejaVu Sans" pitchFamily="34" charset="0"/>
              </a:defRPr>
            </a:lvl1pPr>
            <a:lvl2pPr marL="742950" indent="-285750" eaLnBrk="0" hangingPunct="0">
              <a:defRPr>
                <a:solidFill>
                  <a:schemeClr val="tx1"/>
                </a:solidFill>
                <a:latin typeface="Arial" charset="0"/>
                <a:ea typeface="DejaVu Sans" pitchFamily="34" charset="0"/>
                <a:cs typeface="DejaVu Sans" pitchFamily="34" charset="0"/>
              </a:defRPr>
            </a:lvl2pPr>
            <a:lvl3pPr marL="1143000" indent="-228600" eaLnBrk="0" hangingPunct="0">
              <a:defRPr>
                <a:solidFill>
                  <a:schemeClr val="tx1"/>
                </a:solidFill>
                <a:latin typeface="Arial" charset="0"/>
                <a:ea typeface="DejaVu Sans" pitchFamily="34" charset="0"/>
                <a:cs typeface="DejaVu Sans" pitchFamily="34" charset="0"/>
              </a:defRPr>
            </a:lvl3pPr>
            <a:lvl4pPr marL="1600200" indent="-228600" eaLnBrk="0" hangingPunct="0">
              <a:defRPr>
                <a:solidFill>
                  <a:schemeClr val="tx1"/>
                </a:solidFill>
                <a:latin typeface="Arial" charset="0"/>
                <a:ea typeface="DejaVu Sans" pitchFamily="34" charset="0"/>
                <a:cs typeface="DejaVu Sans" pitchFamily="34" charset="0"/>
              </a:defRPr>
            </a:lvl4pPr>
            <a:lvl5pPr marL="2057400" indent="-228600" eaLnBrk="0" hangingPunct="0">
              <a:defRPr>
                <a:solidFill>
                  <a:schemeClr val="tx1"/>
                </a:solidFill>
                <a:latin typeface="Arial"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9pPr>
          </a:lstStyle>
          <a:p>
            <a:pPr algn="ctr" eaLnBrk="1" hangingPunct="1"/>
            <a:endParaRPr lang="en-US" altLang="en-US" dirty="0">
              <a:latin typeface="Calibri" pitchFamily="34" charset="0"/>
            </a:endParaRPr>
          </a:p>
        </p:txBody>
      </p:sp>
      <p:sp>
        <p:nvSpPr>
          <p:cNvPr id="5" name="TextShape 3"/>
          <p:cNvSpPr txBox="1">
            <a:spLocks noChangeAspect="1" noChangeArrowheads="1"/>
          </p:cNvSpPr>
          <p:nvPr/>
        </p:nvSpPr>
        <p:spPr bwMode="auto">
          <a:xfrm>
            <a:off x="1524000" y="3870325"/>
            <a:ext cx="640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DejaVu Sans" pitchFamily="34" charset="0"/>
                <a:cs typeface="DejaVu Sans" pitchFamily="34" charset="0"/>
              </a:defRPr>
            </a:lvl1pPr>
            <a:lvl2pPr marL="742950" indent="-285750" eaLnBrk="0" hangingPunct="0">
              <a:defRPr>
                <a:solidFill>
                  <a:schemeClr val="tx1"/>
                </a:solidFill>
                <a:latin typeface="Arial" charset="0"/>
                <a:ea typeface="DejaVu Sans" pitchFamily="34" charset="0"/>
                <a:cs typeface="DejaVu Sans" pitchFamily="34" charset="0"/>
              </a:defRPr>
            </a:lvl2pPr>
            <a:lvl3pPr marL="1143000" indent="-228600" eaLnBrk="0" hangingPunct="0">
              <a:defRPr>
                <a:solidFill>
                  <a:schemeClr val="tx1"/>
                </a:solidFill>
                <a:latin typeface="Arial" charset="0"/>
                <a:ea typeface="DejaVu Sans" pitchFamily="34" charset="0"/>
                <a:cs typeface="DejaVu Sans" pitchFamily="34" charset="0"/>
              </a:defRPr>
            </a:lvl3pPr>
            <a:lvl4pPr marL="1600200" indent="-228600" eaLnBrk="0" hangingPunct="0">
              <a:defRPr>
                <a:solidFill>
                  <a:schemeClr val="tx1"/>
                </a:solidFill>
                <a:latin typeface="Arial" charset="0"/>
                <a:ea typeface="DejaVu Sans" pitchFamily="34" charset="0"/>
                <a:cs typeface="DejaVu Sans" pitchFamily="34" charset="0"/>
              </a:defRPr>
            </a:lvl4pPr>
            <a:lvl5pPr marL="2057400" indent="-228600" eaLnBrk="0" hangingPunct="0">
              <a:defRPr>
                <a:solidFill>
                  <a:schemeClr val="tx1"/>
                </a:solidFill>
                <a:latin typeface="Arial"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9pPr>
          </a:lstStyle>
          <a:p>
            <a:pPr algn="ctr" eaLnBrk="1" hangingPunct="1"/>
            <a:r>
              <a:rPr lang="es-ES" altLang="en-US" sz="2400" b="1" dirty="0" err="1">
                <a:solidFill>
                  <a:srgbClr val="FFFFFF"/>
                </a:solidFill>
              </a:rPr>
              <a:t>From</a:t>
            </a:r>
            <a:r>
              <a:rPr lang="es-ES" altLang="en-US" sz="2400" b="1" dirty="0">
                <a:solidFill>
                  <a:srgbClr val="FFFFFF"/>
                </a:solidFill>
              </a:rPr>
              <a:t> R&amp;D to </a:t>
            </a:r>
            <a:r>
              <a:rPr lang="es-ES" altLang="en-US" sz="2400" b="1" dirty="0" err="1" smtClean="0">
                <a:solidFill>
                  <a:srgbClr val="FFFFFF"/>
                </a:solidFill>
              </a:rPr>
              <a:t>operational</a:t>
            </a:r>
            <a:r>
              <a:rPr lang="es-ES" altLang="en-US" sz="2400" b="1" dirty="0" smtClean="0">
                <a:solidFill>
                  <a:srgbClr val="FFFFFF"/>
                </a:solidFill>
              </a:rPr>
              <a:t> </a:t>
            </a:r>
            <a:r>
              <a:rPr lang="es-ES" altLang="en-US" sz="2400" b="1" dirty="0" err="1" smtClean="0">
                <a:solidFill>
                  <a:srgbClr val="FFFFFF"/>
                </a:solidFill>
              </a:rPr>
              <a:t>forecast</a:t>
            </a:r>
            <a:endParaRPr lang="en-US" altLang="en-US" sz="2400" dirty="0">
              <a:latin typeface="Calibri" pitchFamily="34" charset="0"/>
            </a:endParaRPr>
          </a:p>
        </p:txBody>
      </p:sp>
      <p:sp>
        <p:nvSpPr>
          <p:cNvPr id="6" name="TextShape 4"/>
          <p:cNvSpPr txBox="1">
            <a:spLocks noChangeArrowheads="1"/>
          </p:cNvSpPr>
          <p:nvPr/>
        </p:nvSpPr>
        <p:spPr bwMode="auto">
          <a:xfrm>
            <a:off x="1237456" y="4910435"/>
            <a:ext cx="697388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DejaVu Sans" pitchFamily="34" charset="0"/>
                <a:cs typeface="DejaVu Sans" pitchFamily="34" charset="0"/>
              </a:defRPr>
            </a:lvl1pPr>
            <a:lvl2pPr marL="742950" indent="-285750" eaLnBrk="0" hangingPunct="0">
              <a:defRPr>
                <a:solidFill>
                  <a:schemeClr val="tx1"/>
                </a:solidFill>
                <a:latin typeface="Arial" charset="0"/>
                <a:ea typeface="DejaVu Sans" pitchFamily="34" charset="0"/>
                <a:cs typeface="DejaVu Sans" pitchFamily="34" charset="0"/>
              </a:defRPr>
            </a:lvl2pPr>
            <a:lvl3pPr marL="1143000" indent="-228600" eaLnBrk="0" hangingPunct="0">
              <a:defRPr>
                <a:solidFill>
                  <a:schemeClr val="tx1"/>
                </a:solidFill>
                <a:latin typeface="Arial" charset="0"/>
                <a:ea typeface="DejaVu Sans" pitchFamily="34" charset="0"/>
                <a:cs typeface="DejaVu Sans" pitchFamily="34" charset="0"/>
              </a:defRPr>
            </a:lvl3pPr>
            <a:lvl4pPr marL="1600200" indent="-228600" eaLnBrk="0" hangingPunct="0">
              <a:defRPr>
                <a:solidFill>
                  <a:schemeClr val="tx1"/>
                </a:solidFill>
                <a:latin typeface="Arial" charset="0"/>
                <a:ea typeface="DejaVu Sans" pitchFamily="34" charset="0"/>
                <a:cs typeface="DejaVu Sans" pitchFamily="34" charset="0"/>
              </a:defRPr>
            </a:lvl4pPr>
            <a:lvl5pPr marL="2057400" indent="-228600" eaLnBrk="0" hangingPunct="0">
              <a:defRPr>
                <a:solidFill>
                  <a:schemeClr val="tx1"/>
                </a:solidFill>
                <a:latin typeface="Arial"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9pPr>
          </a:lstStyle>
          <a:p>
            <a:pPr algn="ctr" eaLnBrk="1" hangingPunct="1"/>
            <a:r>
              <a:rPr lang="es-ES" altLang="en-US" dirty="0" smtClean="0">
                <a:solidFill>
                  <a:srgbClr val="FFFFFF"/>
                </a:solidFill>
              </a:rPr>
              <a:t>Sara Basart (</a:t>
            </a:r>
            <a:r>
              <a:rPr lang="es-ES" altLang="en-US" dirty="0" smtClean="0">
                <a:solidFill>
                  <a:srgbClr val="FFFFFF"/>
                </a:solidFill>
                <a:hlinkClick r:id="rId2"/>
              </a:rPr>
              <a:t>sara.basart@bsc.es</a:t>
            </a:r>
            <a:r>
              <a:rPr lang="es-ES" altLang="en-US" dirty="0" smtClean="0">
                <a:solidFill>
                  <a:srgbClr val="FFFFFF"/>
                </a:solidFill>
              </a:rPr>
              <a:t>), </a:t>
            </a:r>
            <a:r>
              <a:rPr lang="es-ES" altLang="en-US" dirty="0">
                <a:solidFill>
                  <a:srgbClr val="FFFFFF"/>
                </a:solidFill>
              </a:rPr>
              <a:t>E.  </a:t>
            </a:r>
            <a:r>
              <a:rPr lang="es-ES" altLang="en-US" dirty="0" err="1">
                <a:solidFill>
                  <a:srgbClr val="FFFFFF"/>
                </a:solidFill>
              </a:rPr>
              <a:t>Terradellas</a:t>
            </a:r>
            <a:r>
              <a:rPr lang="es-ES" altLang="en-US" dirty="0">
                <a:solidFill>
                  <a:srgbClr val="FFFFFF"/>
                </a:solidFill>
              </a:rPr>
              <a:t>, O</a:t>
            </a:r>
            <a:r>
              <a:rPr lang="es-ES" altLang="en-US" dirty="0" smtClean="0">
                <a:solidFill>
                  <a:srgbClr val="FFFFFF"/>
                </a:solidFill>
              </a:rPr>
              <a:t>. </a:t>
            </a:r>
            <a:r>
              <a:rPr lang="es-ES" altLang="en-US" dirty="0" err="1" smtClean="0">
                <a:solidFill>
                  <a:srgbClr val="FFFFFF"/>
                </a:solidFill>
              </a:rPr>
              <a:t>Jorba</a:t>
            </a:r>
            <a:r>
              <a:rPr lang="es-ES" altLang="en-US" dirty="0" smtClean="0">
                <a:solidFill>
                  <a:srgbClr val="FFFFFF"/>
                </a:solidFill>
              </a:rPr>
              <a:t>, E. </a:t>
            </a:r>
            <a:r>
              <a:rPr lang="es-ES" altLang="en-US" dirty="0" err="1" smtClean="0">
                <a:solidFill>
                  <a:srgbClr val="FFFFFF"/>
                </a:solidFill>
              </a:rPr>
              <a:t>DiTomaso</a:t>
            </a:r>
            <a:r>
              <a:rPr lang="es-ES" altLang="en-US" dirty="0" smtClean="0">
                <a:solidFill>
                  <a:srgbClr val="FFFFFF"/>
                </a:solidFill>
              </a:rPr>
              <a:t>, L. Vendrell, F. </a:t>
            </a:r>
            <a:r>
              <a:rPr lang="es-ES" altLang="en-US" dirty="0" err="1" smtClean="0">
                <a:solidFill>
                  <a:srgbClr val="FFFFFF"/>
                </a:solidFill>
              </a:rPr>
              <a:t>Benincasa</a:t>
            </a:r>
            <a:r>
              <a:rPr lang="es-ES" altLang="en-US" dirty="0" smtClean="0">
                <a:solidFill>
                  <a:srgbClr val="FFFFFF"/>
                </a:solidFill>
              </a:rPr>
              <a:t> and </a:t>
            </a:r>
            <a:r>
              <a:rPr lang="es-ES" altLang="en-US" dirty="0" smtClean="0">
                <a:solidFill>
                  <a:srgbClr val="FFFFFF"/>
                </a:solidFill>
              </a:rPr>
              <a:t>K. </a:t>
            </a:r>
            <a:r>
              <a:rPr lang="es-ES" altLang="en-US" dirty="0" err="1" smtClean="0">
                <a:solidFill>
                  <a:srgbClr val="FFFFFF"/>
                </a:solidFill>
              </a:rPr>
              <a:t>Serradell</a:t>
            </a:r>
            <a:endParaRPr lang="en-US" altLang="en-US" dirty="0">
              <a:latin typeface="Calibri" pitchFamily="34" charset="0"/>
            </a:endParaRPr>
          </a:p>
        </p:txBody>
      </p:sp>
    </p:spTree>
  </p:cSld>
  <p:clrMapOvr>
    <a:masterClrMapping/>
  </p:clrMapOvr>
  <p:timing>
    <p:tnLst>
      <p:par>
        <p:cT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Multi-model</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sp>
        <p:nvSpPr>
          <p:cNvPr id="9" name="11 CuadroTexto"/>
          <p:cNvSpPr txBox="1"/>
          <p:nvPr/>
        </p:nvSpPr>
        <p:spPr>
          <a:xfrm>
            <a:off x="5380214" y="1133698"/>
            <a:ext cx="2842315" cy="369332"/>
          </a:xfrm>
          <a:prstGeom prst="rect">
            <a:avLst/>
          </a:prstGeom>
          <a:noFill/>
        </p:spPr>
        <p:txBody>
          <a:bodyPr wrap="square" rtlCol="0">
            <a:spAutoFit/>
          </a:bodyPr>
          <a:lstStyle/>
          <a:p>
            <a:pPr algn="ctr"/>
            <a:r>
              <a:rPr lang="es-ES_tradnl" b="1" dirty="0">
                <a:latin typeface="Calibri" panose="020F0502020204030204" pitchFamily="34" charset="0"/>
              </a:rPr>
              <a:t>D</a:t>
            </a:r>
            <a:r>
              <a:rPr lang="es-ES_tradnl" b="1" dirty="0" smtClean="0">
                <a:latin typeface="Calibri" panose="020F0502020204030204" pitchFamily="34" charset="0"/>
              </a:rPr>
              <a:t>OD at 550nm</a:t>
            </a:r>
            <a:endParaRPr lang="es-ES_tradnl" dirty="0" smtClean="0">
              <a:latin typeface="Calibri" panose="020F0502020204030204" pitchFamily="34" charset="0"/>
            </a:endParaRPr>
          </a:p>
        </p:txBody>
      </p:sp>
      <p:pic>
        <p:nvPicPr>
          <p:cNvPr id="11" name="Picture 2"/>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4644010" y="1565746"/>
            <a:ext cx="4314725" cy="3240358"/>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251520" y="1567241"/>
            <a:ext cx="4314246" cy="3239999"/>
          </a:xfrm>
          <a:prstGeom prst="rect">
            <a:avLst/>
          </a:prstGeom>
          <a:noFill/>
          <a:ln w="1905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15 CuadroTexto"/>
          <p:cNvSpPr txBox="1"/>
          <p:nvPr/>
        </p:nvSpPr>
        <p:spPr>
          <a:xfrm>
            <a:off x="1835696" y="4878115"/>
            <a:ext cx="5256584" cy="646331"/>
          </a:xfrm>
          <a:prstGeom prst="rect">
            <a:avLst/>
          </a:prstGeom>
          <a:noFill/>
        </p:spPr>
        <p:txBody>
          <a:bodyPr wrap="square" rtlCol="0">
            <a:spAutoFit/>
          </a:bodyPr>
          <a:lstStyle/>
          <a:p>
            <a:pPr algn="ctr"/>
            <a:r>
              <a:rPr lang="es-ES_tradnl" dirty="0" err="1" smtClean="0">
                <a:latin typeface="Calibri" panose="020F0502020204030204" pitchFamily="34" charset="0"/>
              </a:rPr>
              <a:t>from</a:t>
            </a:r>
            <a:r>
              <a:rPr lang="es-ES_tradnl" dirty="0" smtClean="0">
                <a:latin typeface="Calibri" panose="020F0502020204030204" pitchFamily="34" charset="0"/>
              </a:rPr>
              <a:t> </a:t>
            </a:r>
            <a:r>
              <a:rPr lang="en-US" dirty="0" smtClean="0">
                <a:latin typeface="Calibri" panose="020F0502020204030204" pitchFamily="34" charset="0"/>
              </a:rPr>
              <a:t>6-Apr-2016 </a:t>
            </a:r>
            <a:r>
              <a:rPr lang="en-US" dirty="0">
                <a:latin typeface="Calibri" panose="020F0502020204030204" pitchFamily="34" charset="0"/>
              </a:rPr>
              <a:t>12:00 to </a:t>
            </a:r>
            <a:r>
              <a:rPr lang="en-US" dirty="0" smtClean="0">
                <a:latin typeface="Calibri" panose="020F0502020204030204" pitchFamily="34" charset="0"/>
              </a:rPr>
              <a:t>9-Apr-2016 </a:t>
            </a:r>
            <a:r>
              <a:rPr lang="en-US" dirty="0">
                <a:latin typeface="Calibri" panose="020F0502020204030204" pitchFamily="34" charset="0"/>
              </a:rPr>
              <a:t>00:00</a:t>
            </a:r>
          </a:p>
          <a:p>
            <a:pPr algn="ctr"/>
            <a:endParaRPr lang="en-GB" dirty="0">
              <a:latin typeface="Calibri" panose="020F0502020204030204" pitchFamily="34" charset="0"/>
            </a:endParaRPr>
          </a:p>
        </p:txBody>
      </p:sp>
      <p:sp>
        <p:nvSpPr>
          <p:cNvPr id="14" name="16 CuadroTexto"/>
          <p:cNvSpPr txBox="1"/>
          <p:nvPr/>
        </p:nvSpPr>
        <p:spPr>
          <a:xfrm>
            <a:off x="987487" y="1133698"/>
            <a:ext cx="2842315" cy="369332"/>
          </a:xfrm>
          <a:prstGeom prst="rect">
            <a:avLst/>
          </a:prstGeom>
          <a:noFill/>
        </p:spPr>
        <p:txBody>
          <a:bodyPr wrap="square" rtlCol="0">
            <a:spAutoFit/>
          </a:bodyPr>
          <a:lstStyle/>
          <a:p>
            <a:pPr algn="ctr"/>
            <a:r>
              <a:rPr lang="es-ES_tradnl" b="1" dirty="0" err="1" smtClean="0">
                <a:latin typeface="Calibri" panose="020F0502020204030204" pitchFamily="34" charset="0"/>
              </a:rPr>
              <a:t>Surface</a:t>
            </a:r>
            <a:r>
              <a:rPr lang="es-ES_tradnl" b="1" dirty="0" smtClean="0">
                <a:latin typeface="Calibri" panose="020F0502020204030204" pitchFamily="34" charset="0"/>
              </a:rPr>
              <a:t> </a:t>
            </a:r>
            <a:r>
              <a:rPr lang="es-ES_tradnl" b="1" dirty="0" err="1" smtClean="0">
                <a:latin typeface="Calibri" panose="020F0502020204030204" pitchFamily="34" charset="0"/>
              </a:rPr>
              <a:t>concentration</a:t>
            </a:r>
            <a:endParaRPr lang="es-ES_tradnl" dirty="0" smtClean="0">
              <a:latin typeface="Calibri" panose="020F0502020204030204" pitchFamily="34" charset="0"/>
            </a:endParaRPr>
          </a:p>
        </p:txBody>
      </p:sp>
      <p:sp>
        <p:nvSpPr>
          <p:cNvPr id="15" name="Rectangle 11"/>
          <p:cNvSpPr>
            <a:spLocks noChangeArrowheads="1"/>
          </p:cNvSpPr>
          <p:nvPr/>
        </p:nvSpPr>
        <p:spPr bwMode="auto">
          <a:xfrm>
            <a:off x="395537" y="5382171"/>
            <a:ext cx="8344719" cy="1080119"/>
          </a:xfrm>
          <a:prstGeom prst="rect">
            <a:avLst/>
          </a:prstGeom>
          <a:ln/>
          <a:extLst/>
        </p:spPr>
        <p:style>
          <a:lnRef idx="1">
            <a:schemeClr val="accent1"/>
          </a:lnRef>
          <a:fillRef idx="3">
            <a:schemeClr val="accent1"/>
          </a:fillRef>
          <a:effectRef idx="2">
            <a:schemeClr val="accent1"/>
          </a:effectRef>
          <a:fontRef idx="minor">
            <a:schemeClr val="lt1"/>
          </a:fontRef>
        </p:style>
        <p:txBody>
          <a:bodyPr lIns="60204" tIns="72000" rIns="60204" bIns="30102"/>
          <a:lstStyle/>
          <a:p>
            <a:pPr defTabSz="974136" fontAlgn="auto">
              <a:lnSpc>
                <a:spcPct val="90000"/>
              </a:lnSpc>
              <a:spcBef>
                <a:spcPct val="20000"/>
              </a:spcBef>
              <a:spcAft>
                <a:spcPts val="0"/>
              </a:spcAft>
              <a:defRPr/>
            </a:pPr>
            <a:r>
              <a:rPr lang="en-GB" sz="1600" dirty="0">
                <a:latin typeface="Calibri" panose="020F0502020204030204" pitchFamily="34" charset="0"/>
              </a:rPr>
              <a:t>Model outputs are bi-linearly interpolated to a common 0.5ºx0.5º grid mesh. Then, different multi-model products are generated:</a:t>
            </a:r>
          </a:p>
          <a:p>
            <a:pPr defTabSz="974136" fontAlgn="auto">
              <a:lnSpc>
                <a:spcPct val="90000"/>
              </a:lnSpc>
              <a:spcBef>
                <a:spcPct val="20000"/>
              </a:spcBef>
              <a:spcAft>
                <a:spcPts val="0"/>
              </a:spcAft>
              <a:defRPr/>
            </a:pPr>
            <a:r>
              <a:rPr lang="en-GB" sz="1600" b="1" dirty="0">
                <a:latin typeface="Calibri" panose="020F0502020204030204" pitchFamily="34" charset="0"/>
              </a:rPr>
              <a:t>CENTRALITY</a:t>
            </a:r>
            <a:r>
              <a:rPr lang="en-GB" sz="1600" dirty="0">
                <a:latin typeface="Calibri" panose="020F0502020204030204" pitchFamily="34" charset="0"/>
              </a:rPr>
              <a:t>: median - mean</a:t>
            </a:r>
          </a:p>
          <a:p>
            <a:pPr defTabSz="974136" fontAlgn="auto">
              <a:lnSpc>
                <a:spcPct val="90000"/>
              </a:lnSpc>
              <a:spcBef>
                <a:spcPct val="20000"/>
              </a:spcBef>
              <a:spcAft>
                <a:spcPts val="0"/>
              </a:spcAft>
              <a:defRPr/>
            </a:pPr>
            <a:r>
              <a:rPr lang="en-GB" sz="1600" b="1" dirty="0">
                <a:latin typeface="Calibri" panose="020F0502020204030204" pitchFamily="34" charset="0"/>
              </a:rPr>
              <a:t>SPREAD: </a:t>
            </a:r>
            <a:r>
              <a:rPr lang="en-GB" sz="1600" dirty="0">
                <a:latin typeface="Calibri" panose="020F0502020204030204" pitchFamily="34" charset="0"/>
              </a:rPr>
              <a:t>standard deviation – range of variation</a:t>
            </a:r>
          </a:p>
          <a:p>
            <a:pPr defTabSz="974136" fontAlgn="auto">
              <a:lnSpc>
                <a:spcPct val="90000"/>
              </a:lnSpc>
              <a:spcBef>
                <a:spcPct val="20000"/>
              </a:spcBef>
              <a:spcAft>
                <a:spcPts val="0"/>
              </a:spcAft>
              <a:defRPr/>
            </a:pPr>
            <a:endParaRPr lang="en-GB" sz="1400" dirty="0">
              <a:latin typeface="Calibri" panose="020F0502020204030204" pitchFamily="34" charset="0"/>
            </a:endParaRPr>
          </a:p>
        </p:txBody>
      </p:sp>
      <p:sp>
        <p:nvSpPr>
          <p:cNvPr id="2" name="CuadroTexto 1"/>
          <p:cNvSpPr txBox="1"/>
          <p:nvPr/>
        </p:nvSpPr>
        <p:spPr>
          <a:xfrm>
            <a:off x="0" y="6539777"/>
            <a:ext cx="9144000" cy="369332"/>
          </a:xfrm>
          <a:prstGeom prst="rect">
            <a:avLst/>
          </a:prstGeom>
          <a:solidFill>
            <a:schemeClr val="tx1"/>
          </a:solidFill>
        </p:spPr>
        <p:txBody>
          <a:bodyPr wrap="square" rtlCol="0">
            <a:spAutoFit/>
          </a:bodyPr>
          <a:lstStyle/>
          <a:p>
            <a:pPr algn="ctr"/>
            <a:r>
              <a:rPr lang="es-ES" b="1" i="1" dirty="0" err="1" smtClean="0">
                <a:solidFill>
                  <a:schemeClr val="accent1"/>
                </a:solidFill>
                <a:latin typeface="Calibri" panose="020F0502020204030204" pitchFamily="34" charset="0"/>
              </a:rPr>
              <a:t>Terradellas</a:t>
            </a:r>
            <a:r>
              <a:rPr lang="es-ES" b="1" i="1" dirty="0" smtClean="0">
                <a:solidFill>
                  <a:schemeClr val="accent1"/>
                </a:solidFill>
                <a:latin typeface="Calibri" panose="020F0502020204030204" pitchFamily="34" charset="0"/>
              </a:rPr>
              <a:t> et al. “SDS-WAS </a:t>
            </a:r>
            <a:r>
              <a:rPr lang="es-ES" b="1" i="1" dirty="0" err="1" smtClean="0">
                <a:solidFill>
                  <a:schemeClr val="accent1"/>
                </a:solidFill>
                <a:latin typeface="Calibri" panose="020F0502020204030204" pitchFamily="34" charset="0"/>
              </a:rPr>
              <a:t>multi-model</a:t>
            </a:r>
            <a:r>
              <a:rPr lang="es-ES" b="1" i="1" dirty="0" smtClean="0">
                <a:solidFill>
                  <a:schemeClr val="accent1"/>
                </a:solidFill>
                <a:latin typeface="Calibri" panose="020F0502020204030204" pitchFamily="34" charset="0"/>
              </a:rPr>
              <a:t> </a:t>
            </a:r>
            <a:r>
              <a:rPr lang="es-ES" b="1" i="1" dirty="0" err="1" smtClean="0">
                <a:solidFill>
                  <a:schemeClr val="accent1"/>
                </a:solidFill>
                <a:latin typeface="Calibri" panose="020F0502020204030204" pitchFamily="34" charset="0"/>
              </a:rPr>
              <a:t>ensemble</a:t>
            </a:r>
            <a:r>
              <a:rPr lang="es-ES" b="1" i="1" dirty="0" smtClean="0">
                <a:solidFill>
                  <a:schemeClr val="accent1"/>
                </a:solidFill>
                <a:latin typeface="Calibri" panose="020F0502020204030204" pitchFamily="34" charset="0"/>
              </a:rPr>
              <a:t>” </a:t>
            </a:r>
            <a:r>
              <a:rPr lang="es-ES" b="1" i="1" dirty="0" err="1" smtClean="0">
                <a:solidFill>
                  <a:schemeClr val="accent1"/>
                </a:solidFill>
                <a:latin typeface="Calibri" panose="020F0502020204030204" pitchFamily="34" charset="0"/>
              </a:rPr>
              <a:t>presentation</a:t>
            </a:r>
            <a:r>
              <a:rPr lang="es-ES" b="1" i="1" dirty="0" smtClean="0">
                <a:solidFill>
                  <a:schemeClr val="accent1"/>
                </a:solidFill>
                <a:latin typeface="Calibri" panose="020F0502020204030204" pitchFamily="34" charset="0"/>
              </a:rPr>
              <a:t> at 16:45</a:t>
            </a:r>
          </a:p>
        </p:txBody>
      </p:sp>
    </p:spTree>
    <p:extLst>
      <p:ext uri="{BB962C8B-B14F-4D97-AF65-F5344CB8AC3E}">
        <p14:creationId xmlns:p14="http://schemas.microsoft.com/office/powerpoint/2010/main" val="1011625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NRT AERONET</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334" t="18708" r="15964" b="28616"/>
          <a:stretch/>
        </p:blipFill>
        <p:spPr bwMode="auto">
          <a:xfrm>
            <a:off x="199536" y="975024"/>
            <a:ext cx="3004312" cy="18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2 Conector recto de flecha"/>
          <p:cNvCxnSpPr/>
          <p:nvPr/>
        </p:nvCxnSpPr>
        <p:spPr>
          <a:xfrm>
            <a:off x="1115616" y="1853778"/>
            <a:ext cx="2396288" cy="108012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22562" y="1709762"/>
            <a:ext cx="5424601" cy="4068452"/>
          </a:xfrm>
          <a:prstGeom prst="rect">
            <a:avLst/>
          </a:prstGeom>
          <a:noFill/>
          <a:ln>
            <a:solidFill>
              <a:srgbClr val="00B05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 Box 8"/>
          <p:cNvSpPr txBox="1">
            <a:spLocks noChangeArrowheads="1"/>
          </p:cNvSpPr>
          <p:nvPr/>
        </p:nvSpPr>
        <p:spPr bwMode="auto">
          <a:xfrm>
            <a:off x="199536" y="3536484"/>
            <a:ext cx="3312368" cy="2616101"/>
          </a:xfrm>
          <a:prstGeom prst="rect">
            <a:avLst/>
          </a:prstGeom>
          <a:ln/>
          <a:extLst/>
        </p:spPr>
        <p:style>
          <a:lnRef idx="1">
            <a:schemeClr val="accent1"/>
          </a:lnRef>
          <a:fillRef idx="3">
            <a:schemeClr val="accent1"/>
          </a:fillRef>
          <a:effectRef idx="2">
            <a:schemeClr val="accent1"/>
          </a:effectRef>
          <a:fontRef idx="minor">
            <a:schemeClr val="lt1"/>
          </a:fontRef>
        </p:style>
        <p:txBody>
          <a:bodyPr wrap="square">
            <a:spAutoFit/>
          </a:bodyPr>
          <a:lstStyle/>
          <a:p>
            <a:r>
              <a:rPr lang="es-ES" dirty="0" smtClean="0">
                <a:solidFill>
                  <a:schemeClr val="bg1"/>
                </a:solidFill>
                <a:latin typeface="Calibri" panose="020F0502020204030204" pitchFamily="34" charset="0"/>
              </a:rPr>
              <a:t>A set of </a:t>
            </a:r>
            <a:r>
              <a:rPr lang="es-ES" dirty="0" err="1" smtClean="0">
                <a:solidFill>
                  <a:schemeClr val="bg1"/>
                </a:solidFill>
                <a:latin typeface="Calibri" panose="020F0502020204030204" pitchFamily="34" charset="0"/>
              </a:rPr>
              <a:t>evaluation</a:t>
            </a:r>
            <a:r>
              <a:rPr lang="es-ES" dirty="0" smtClean="0">
                <a:solidFill>
                  <a:schemeClr val="bg1"/>
                </a:solidFill>
                <a:latin typeface="Calibri" panose="020F0502020204030204" pitchFamily="34" charset="0"/>
              </a:rPr>
              <a:t> </a:t>
            </a:r>
            <a:r>
              <a:rPr lang="es-ES" dirty="0" err="1" smtClean="0">
                <a:solidFill>
                  <a:schemeClr val="bg1"/>
                </a:solidFill>
                <a:latin typeface="Calibri" panose="020F0502020204030204" pitchFamily="34" charset="0"/>
              </a:rPr>
              <a:t>metrics</a:t>
            </a:r>
            <a:r>
              <a:rPr lang="es-ES" dirty="0" smtClean="0">
                <a:solidFill>
                  <a:schemeClr val="bg1"/>
                </a:solidFill>
                <a:latin typeface="Calibri" panose="020F0502020204030204" pitchFamily="34" charset="0"/>
              </a:rPr>
              <a:t> are </a:t>
            </a:r>
            <a:r>
              <a:rPr lang="es-ES" dirty="0" err="1" smtClean="0">
                <a:solidFill>
                  <a:schemeClr val="bg1"/>
                </a:solidFill>
                <a:latin typeface="Calibri" panose="020F0502020204030204" pitchFamily="34" charset="0"/>
              </a:rPr>
              <a:t>selected</a:t>
            </a:r>
            <a:r>
              <a:rPr lang="es-ES" dirty="0" smtClean="0">
                <a:solidFill>
                  <a:schemeClr val="bg1"/>
                </a:solidFill>
                <a:latin typeface="Calibri" panose="020F0502020204030204" pitchFamily="34" charset="0"/>
              </a:rPr>
              <a:t>: </a:t>
            </a:r>
            <a:r>
              <a:rPr lang="es-ES" b="1" i="1" dirty="0" err="1" smtClean="0">
                <a:solidFill>
                  <a:schemeClr val="bg1"/>
                </a:solidFill>
                <a:latin typeface="Calibri" panose="020F0502020204030204" pitchFamily="34" charset="0"/>
              </a:rPr>
              <a:t>Bias</a:t>
            </a:r>
            <a:r>
              <a:rPr lang="es-ES" b="1" i="1" dirty="0" smtClean="0">
                <a:solidFill>
                  <a:schemeClr val="bg1"/>
                </a:solidFill>
                <a:latin typeface="Calibri" panose="020F0502020204030204" pitchFamily="34" charset="0"/>
              </a:rPr>
              <a:t>, RMSE, </a:t>
            </a:r>
            <a:r>
              <a:rPr lang="es-ES" b="1" i="1" dirty="0" err="1" smtClean="0">
                <a:solidFill>
                  <a:schemeClr val="bg1"/>
                </a:solidFill>
                <a:latin typeface="Calibri" panose="020F0502020204030204" pitchFamily="34" charset="0"/>
              </a:rPr>
              <a:t>correlation</a:t>
            </a:r>
            <a:r>
              <a:rPr lang="es-ES" b="1" i="1" dirty="0" smtClean="0">
                <a:solidFill>
                  <a:schemeClr val="bg1"/>
                </a:solidFill>
                <a:latin typeface="Calibri" panose="020F0502020204030204" pitchFamily="34" charset="0"/>
              </a:rPr>
              <a:t> </a:t>
            </a:r>
            <a:r>
              <a:rPr lang="es-ES" b="1" i="1" dirty="0" err="1" smtClean="0">
                <a:solidFill>
                  <a:schemeClr val="bg1"/>
                </a:solidFill>
                <a:latin typeface="Calibri" panose="020F0502020204030204" pitchFamily="34" charset="0"/>
              </a:rPr>
              <a:t>coefficient</a:t>
            </a:r>
            <a:r>
              <a:rPr lang="es-ES" b="1" i="1" dirty="0">
                <a:solidFill>
                  <a:schemeClr val="bg1"/>
                </a:solidFill>
                <a:latin typeface="Calibri" panose="020F0502020204030204" pitchFamily="34" charset="0"/>
              </a:rPr>
              <a:t> </a:t>
            </a:r>
            <a:r>
              <a:rPr lang="es-ES" b="1" i="1" dirty="0" smtClean="0">
                <a:solidFill>
                  <a:schemeClr val="bg1"/>
                </a:solidFill>
                <a:latin typeface="Calibri" panose="020F0502020204030204" pitchFamily="34" charset="0"/>
              </a:rPr>
              <a:t>and FGE</a:t>
            </a:r>
          </a:p>
          <a:p>
            <a:endParaRPr lang="es-ES" dirty="0" smtClean="0">
              <a:solidFill>
                <a:schemeClr val="bg1"/>
              </a:solidFill>
              <a:latin typeface="Calibri" panose="020F0502020204030204" pitchFamily="34" charset="0"/>
            </a:endParaRPr>
          </a:p>
          <a:p>
            <a:r>
              <a:rPr lang="es-ES" dirty="0" err="1" smtClean="0">
                <a:solidFill>
                  <a:schemeClr val="bg1"/>
                </a:solidFill>
                <a:latin typeface="Calibri" panose="020F0502020204030204" pitchFamily="34" charset="0"/>
              </a:rPr>
              <a:t>Calculations</a:t>
            </a:r>
            <a:r>
              <a:rPr lang="es-ES" dirty="0" smtClean="0">
                <a:solidFill>
                  <a:schemeClr val="bg1"/>
                </a:solidFill>
                <a:latin typeface="Calibri" panose="020F0502020204030204" pitchFamily="34" charset="0"/>
              </a:rPr>
              <a:t> </a:t>
            </a:r>
            <a:r>
              <a:rPr lang="es-ES" dirty="0" err="1" smtClean="0">
                <a:solidFill>
                  <a:schemeClr val="bg1"/>
                </a:solidFill>
                <a:latin typeface="Calibri" panose="020F0502020204030204" pitchFamily="34" charset="0"/>
              </a:rPr>
              <a:t>evaluation</a:t>
            </a:r>
            <a:r>
              <a:rPr lang="es-ES" dirty="0" smtClean="0">
                <a:solidFill>
                  <a:schemeClr val="bg1"/>
                </a:solidFill>
                <a:latin typeface="Calibri" panose="020F0502020204030204" pitchFamily="34" charset="0"/>
              </a:rPr>
              <a:t> </a:t>
            </a:r>
            <a:r>
              <a:rPr lang="es-ES" dirty="0" err="1" smtClean="0">
                <a:solidFill>
                  <a:schemeClr val="bg1"/>
                </a:solidFill>
                <a:latin typeface="Calibri" panose="020F0502020204030204" pitchFamily="34" charset="0"/>
              </a:rPr>
              <a:t>metrics</a:t>
            </a:r>
            <a:r>
              <a:rPr lang="es-ES" dirty="0" smtClean="0">
                <a:solidFill>
                  <a:schemeClr val="bg1"/>
                </a:solidFill>
                <a:latin typeface="Calibri" panose="020F0502020204030204" pitchFamily="34" charset="0"/>
              </a:rPr>
              <a:t> are done </a:t>
            </a:r>
            <a:r>
              <a:rPr lang="es-ES" dirty="0" err="1" smtClean="0">
                <a:solidFill>
                  <a:schemeClr val="bg1"/>
                </a:solidFill>
                <a:latin typeface="Calibri" panose="020F0502020204030204" pitchFamily="34" charset="0"/>
              </a:rPr>
              <a:t>for</a:t>
            </a:r>
            <a:r>
              <a:rPr lang="es-ES" dirty="0" smtClean="0">
                <a:solidFill>
                  <a:schemeClr val="bg1"/>
                </a:solidFill>
                <a:latin typeface="Calibri" panose="020F0502020204030204" pitchFamily="34" charset="0"/>
              </a:rPr>
              <a:t>:</a:t>
            </a:r>
          </a:p>
          <a:p>
            <a:pPr marL="342900" indent="-342900">
              <a:buFont typeface="Wingdings" panose="05000000000000000000" pitchFamily="2" charset="2"/>
              <a:buChar char="§"/>
            </a:pPr>
            <a:r>
              <a:rPr lang="es-ES" b="1" i="1" dirty="0" err="1" smtClean="0">
                <a:solidFill>
                  <a:schemeClr val="bg1"/>
                </a:solidFill>
                <a:latin typeface="Calibri" panose="020F0502020204030204" pitchFamily="34" charset="0"/>
              </a:rPr>
              <a:t>monthly</a:t>
            </a:r>
            <a:r>
              <a:rPr lang="es-ES" b="1" i="1" dirty="0" smtClean="0">
                <a:solidFill>
                  <a:schemeClr val="bg1"/>
                </a:solidFill>
                <a:latin typeface="Calibri" panose="020F0502020204030204" pitchFamily="34" charset="0"/>
              </a:rPr>
              <a:t>/</a:t>
            </a:r>
            <a:r>
              <a:rPr lang="es-ES" b="1" i="1" dirty="0" err="1" smtClean="0">
                <a:solidFill>
                  <a:schemeClr val="bg1"/>
                </a:solidFill>
                <a:latin typeface="Calibri" panose="020F0502020204030204" pitchFamily="34" charset="0"/>
              </a:rPr>
              <a:t>seasonal</a:t>
            </a:r>
            <a:r>
              <a:rPr lang="es-ES" b="1" i="1" dirty="0" smtClean="0">
                <a:solidFill>
                  <a:schemeClr val="bg1"/>
                </a:solidFill>
                <a:latin typeface="Calibri" panose="020F0502020204030204" pitchFamily="34" charset="0"/>
              </a:rPr>
              <a:t>/</a:t>
            </a:r>
            <a:r>
              <a:rPr lang="es-ES" b="1" i="1" dirty="0" err="1" smtClean="0">
                <a:solidFill>
                  <a:schemeClr val="bg1"/>
                </a:solidFill>
                <a:latin typeface="Calibri" panose="020F0502020204030204" pitchFamily="34" charset="0"/>
              </a:rPr>
              <a:t>annual</a:t>
            </a:r>
            <a:r>
              <a:rPr lang="es-ES" b="1" i="1" dirty="0" smtClean="0">
                <a:solidFill>
                  <a:schemeClr val="bg1"/>
                </a:solidFill>
                <a:latin typeface="Calibri" panose="020F0502020204030204" pitchFamily="34" charset="0"/>
              </a:rPr>
              <a:t> </a:t>
            </a:r>
          </a:p>
          <a:p>
            <a:pPr marL="342900" indent="-342900">
              <a:buFont typeface="Wingdings" panose="05000000000000000000" pitchFamily="2" charset="2"/>
              <a:buChar char="§"/>
            </a:pPr>
            <a:r>
              <a:rPr lang="es-ES" b="1" i="1" dirty="0" err="1" smtClean="0">
                <a:solidFill>
                  <a:schemeClr val="bg1"/>
                </a:solidFill>
                <a:latin typeface="Calibri" panose="020F0502020204030204" pitchFamily="34" charset="0"/>
              </a:rPr>
              <a:t>sites</a:t>
            </a:r>
            <a:r>
              <a:rPr lang="es-ES" b="1" i="1" dirty="0" smtClean="0">
                <a:solidFill>
                  <a:schemeClr val="bg1"/>
                </a:solidFill>
                <a:latin typeface="Calibri" panose="020F0502020204030204" pitchFamily="34" charset="0"/>
              </a:rPr>
              <a:t> and </a:t>
            </a:r>
            <a:r>
              <a:rPr lang="es-ES" b="1" i="1" dirty="0" err="1" smtClean="0">
                <a:solidFill>
                  <a:schemeClr val="bg1"/>
                </a:solidFill>
                <a:latin typeface="Calibri" panose="020F0502020204030204" pitchFamily="34" charset="0"/>
              </a:rPr>
              <a:t>regions</a:t>
            </a:r>
            <a:endParaRPr lang="es-ES" b="1" i="1" dirty="0" smtClean="0">
              <a:solidFill>
                <a:schemeClr val="bg1"/>
              </a:solidFill>
              <a:latin typeface="Calibri" panose="020F0502020204030204" pitchFamily="34" charset="0"/>
            </a:endParaRPr>
          </a:p>
          <a:p>
            <a:pPr marL="342900" indent="-342900">
              <a:buFont typeface="Wingdings" panose="05000000000000000000" pitchFamily="2" charset="2"/>
              <a:buChar char="§"/>
            </a:pPr>
            <a:endParaRPr lang="es-ES" sz="2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485409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MODIS</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32" y="1085855"/>
            <a:ext cx="3885253" cy="2913939"/>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31" y="3955652"/>
            <a:ext cx="3856885" cy="2892663"/>
          </a:xfrm>
          <a:prstGeom prst="rect">
            <a:avLst/>
          </a:prstGeom>
        </p:spPr>
      </p:pic>
      <p:pic>
        <p:nvPicPr>
          <p:cNvPr id="12" name="Imagen 11"/>
          <p:cNvPicPr>
            <a:picLocks noChangeAspect="1"/>
          </p:cNvPicPr>
          <p:nvPr/>
        </p:nvPicPr>
        <p:blipFill>
          <a:blip r:embed="rId6"/>
          <a:stretch>
            <a:fillRect/>
          </a:stretch>
        </p:blipFill>
        <p:spPr>
          <a:xfrm>
            <a:off x="4033685" y="942555"/>
            <a:ext cx="1372870" cy="832258"/>
          </a:xfrm>
          <a:prstGeom prst="rect">
            <a:avLst/>
          </a:prstGeom>
        </p:spPr>
      </p:pic>
      <p:pic>
        <p:nvPicPr>
          <p:cNvPr id="13" name="Picture 10" descr="Nasa-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189" y="3890615"/>
            <a:ext cx="674865" cy="5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rotWithShape="1">
          <a:blip r:embed="rId8">
            <a:extLst>
              <a:ext uri="{28A0092B-C50C-407E-A947-70E740481C1C}">
                <a14:useLocalDpi xmlns:a14="http://schemas.microsoft.com/office/drawing/2010/main" val="0"/>
              </a:ext>
            </a:extLst>
          </a:blip>
          <a:srcRect l="34775" t="42754" r="19770" b="29683"/>
          <a:stretch/>
        </p:blipFill>
        <p:spPr>
          <a:xfrm>
            <a:off x="3999754" y="4479342"/>
            <a:ext cx="5090960" cy="1929415"/>
          </a:xfrm>
          <a:prstGeom prst="rect">
            <a:avLst/>
          </a:prstGeom>
        </p:spPr>
      </p:pic>
      <p:pic>
        <p:nvPicPr>
          <p:cNvPr id="15" name="Picture 2"/>
          <p:cNvPicPr>
            <a:picLocks noChangeAspect="1"/>
          </p:cNvPicPr>
          <p:nvPr/>
        </p:nvPicPr>
        <p:blipFill rotWithShape="1">
          <a:blip r:embed="rId9">
            <a:extLst>
              <a:ext uri="{28A0092B-C50C-407E-A947-70E740481C1C}">
                <a14:useLocalDpi xmlns:a14="http://schemas.microsoft.com/office/drawing/2010/main" val="0"/>
              </a:ext>
            </a:extLst>
          </a:blip>
          <a:srcRect l="34568" t="59237" r="20369" b="11822"/>
          <a:stretch/>
        </p:blipFill>
        <p:spPr>
          <a:xfrm>
            <a:off x="3961718" y="1700116"/>
            <a:ext cx="5047056" cy="2025870"/>
          </a:xfrm>
          <a:prstGeom prst="rect">
            <a:avLst/>
          </a:prstGeom>
        </p:spPr>
      </p:pic>
    </p:spTree>
    <p:extLst>
      <p:ext uri="{BB962C8B-B14F-4D97-AF65-F5344CB8AC3E}">
        <p14:creationId xmlns:p14="http://schemas.microsoft.com/office/powerpoint/2010/main" val="3062751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244" y="3797995"/>
            <a:ext cx="6530080" cy="4904089"/>
          </a:xfrm>
          <a:prstGeom prst="rect">
            <a:avLst/>
          </a:prstGeom>
        </p:spPr>
      </p:pic>
      <p:sp>
        <p:nvSpPr>
          <p:cNvPr id="23" name="Rectángulo 22"/>
          <p:cNvSpPr/>
          <p:nvPr/>
        </p:nvSpPr>
        <p:spPr>
          <a:xfrm>
            <a:off x="9233284" y="3797995"/>
            <a:ext cx="3265040" cy="4904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p:cNvSpPr/>
          <p:nvPr/>
        </p:nvSpPr>
        <p:spPr>
          <a:xfrm>
            <a:off x="6035824" y="6250039"/>
            <a:ext cx="3265040" cy="2891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Model evaluation</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sp>
        <p:nvSpPr>
          <p:cNvPr id="20" name="14 Rectángulo"/>
          <p:cNvSpPr/>
          <p:nvPr/>
        </p:nvSpPr>
        <p:spPr>
          <a:xfrm>
            <a:off x="6516216" y="3284267"/>
            <a:ext cx="1872208" cy="369332"/>
          </a:xfrm>
          <a:prstGeom prst="rect">
            <a:avLst/>
          </a:prstGeom>
        </p:spPr>
        <p:txBody>
          <a:bodyPr wrap="square">
            <a:spAutoFit/>
          </a:bodyPr>
          <a:lstStyle/>
          <a:p>
            <a:pPr algn="ctr" defTabSz="974136">
              <a:lnSpc>
                <a:spcPct val="90000"/>
              </a:lnSpc>
              <a:spcBef>
                <a:spcPct val="20000"/>
              </a:spcBef>
            </a:pPr>
            <a:r>
              <a:rPr lang="en-GB" sz="2000" b="1" dirty="0"/>
              <a:t>7 March 2015</a:t>
            </a:r>
          </a:p>
        </p:txBody>
      </p:sp>
      <p:pic>
        <p:nvPicPr>
          <p:cNvPr id="21"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121866"/>
            <a:ext cx="5772472" cy="5772472"/>
          </a:xfrm>
          <a:prstGeom prst="rect">
            <a:avLst/>
          </a:prstGeom>
        </p:spPr>
      </p:pic>
      <p:pic>
        <p:nvPicPr>
          <p:cNvPr id="22" name="Picture 6" descr="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8344" y="1345133"/>
            <a:ext cx="2540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0"/>
          <p:cNvSpPr/>
          <p:nvPr/>
        </p:nvSpPr>
        <p:spPr>
          <a:xfrm>
            <a:off x="445183" y="3813659"/>
            <a:ext cx="8403969" cy="83099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400" b="1" i="1" dirty="0"/>
              <a:t>New observational datasets for model evaluation in Northern Africa </a:t>
            </a:r>
          </a:p>
        </p:txBody>
      </p:sp>
    </p:spTree>
    <p:extLst>
      <p:ext uri="{BB962C8B-B14F-4D97-AF65-F5344CB8AC3E}">
        <p14:creationId xmlns:p14="http://schemas.microsoft.com/office/powerpoint/2010/main" val="4299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Model evaluation</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pic>
        <p:nvPicPr>
          <p:cNvPr id="9" name="Picture 1"/>
          <p:cNvPicPr>
            <a:picLocks noChangeAspect="1"/>
          </p:cNvPicPr>
          <p:nvPr/>
        </p:nvPicPr>
        <p:blipFill rotWithShape="1">
          <a:blip r:embed="rId4">
            <a:extLst>
              <a:ext uri="{28A0092B-C50C-407E-A947-70E740481C1C}">
                <a14:useLocalDpi xmlns:a14="http://schemas.microsoft.com/office/drawing/2010/main" val="0"/>
              </a:ext>
            </a:extLst>
          </a:blip>
          <a:srcRect l="23924" t="29898" r="21646" b="20886"/>
          <a:stretch/>
        </p:blipFill>
        <p:spPr>
          <a:xfrm>
            <a:off x="288905" y="1420561"/>
            <a:ext cx="4050135" cy="2288798"/>
          </a:xfrm>
          <a:prstGeom prst="rect">
            <a:avLst/>
          </a:prstGeom>
        </p:spPr>
      </p:pic>
      <p:sp>
        <p:nvSpPr>
          <p:cNvPr id="11" name="Rectangle 4"/>
          <p:cNvSpPr/>
          <p:nvPr/>
        </p:nvSpPr>
        <p:spPr>
          <a:xfrm>
            <a:off x="4340693" y="1618843"/>
            <a:ext cx="4579893"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b="1" i="1" dirty="0" smtClean="0"/>
              <a:t>Not all PM10 is dust: </a:t>
            </a:r>
            <a:r>
              <a:rPr lang="en-US" i="1" dirty="0" smtClean="0"/>
              <a:t>Local sources</a:t>
            </a:r>
          </a:p>
          <a:p>
            <a:r>
              <a:rPr lang="en-US" b="1" i="1" dirty="0" smtClean="0"/>
              <a:t>Dust filter: </a:t>
            </a:r>
            <a:r>
              <a:rPr lang="en-US" i="1" dirty="0" smtClean="0"/>
              <a:t>Moving </a:t>
            </a:r>
            <a:r>
              <a:rPr lang="en-US" i="1" dirty="0"/>
              <a:t>40th percentile of 30 days, 15 days before and 15 </a:t>
            </a:r>
            <a:r>
              <a:rPr lang="en-US" i="1" dirty="0" smtClean="0"/>
              <a:t>days after </a:t>
            </a:r>
            <a:r>
              <a:rPr lang="en-US" i="1" dirty="0"/>
              <a:t>(</a:t>
            </a:r>
            <a:r>
              <a:rPr lang="en-US" i="1" dirty="0" err="1"/>
              <a:t>Escudero</a:t>
            </a:r>
            <a:r>
              <a:rPr lang="en-US" i="1" dirty="0"/>
              <a:t> at al. 2007</a:t>
            </a:r>
            <a:r>
              <a:rPr lang="en-US" i="1" dirty="0" smtClean="0"/>
              <a:t>).</a:t>
            </a:r>
          </a:p>
        </p:txBody>
      </p:sp>
      <p:sp>
        <p:nvSpPr>
          <p:cNvPr id="2" name="Rectángulo 1"/>
          <p:cNvSpPr/>
          <p:nvPr/>
        </p:nvSpPr>
        <p:spPr>
          <a:xfrm>
            <a:off x="323528" y="993604"/>
            <a:ext cx="5248040" cy="461665"/>
          </a:xfrm>
          <a:prstGeom prst="rect">
            <a:avLst/>
          </a:prstGeom>
        </p:spPr>
        <p:txBody>
          <a:bodyPr wrap="none">
            <a:spAutoFit/>
          </a:bodyPr>
          <a:lstStyle/>
          <a:p>
            <a:r>
              <a:rPr lang="es-ES_tradnl" sz="2400" b="1" dirty="0">
                <a:latin typeface="Calibri" panose="020F0502020204030204" pitchFamily="34" charset="0"/>
              </a:rPr>
              <a:t>AQ </a:t>
            </a:r>
            <a:r>
              <a:rPr lang="es-ES_tradnl" sz="2400" b="1" dirty="0" err="1">
                <a:latin typeface="Calibri" panose="020F0502020204030204" pitchFamily="34" charset="0"/>
              </a:rPr>
              <a:t>networks</a:t>
            </a:r>
            <a:r>
              <a:rPr lang="es-ES_tradnl" sz="2400" b="1" dirty="0">
                <a:latin typeface="Calibri" panose="020F0502020204030204" pitchFamily="34" charset="0"/>
              </a:rPr>
              <a:t>: </a:t>
            </a:r>
            <a:r>
              <a:rPr lang="es-ES_tradnl" sz="2400" b="1" dirty="0" err="1">
                <a:latin typeface="Calibri" panose="020F0502020204030204" pitchFamily="34" charset="0"/>
              </a:rPr>
              <a:t>Canary</a:t>
            </a:r>
            <a:r>
              <a:rPr lang="es-ES_tradnl" sz="2400" b="1" dirty="0">
                <a:latin typeface="Calibri" panose="020F0502020204030204" pitchFamily="34" charset="0"/>
              </a:rPr>
              <a:t> </a:t>
            </a:r>
            <a:r>
              <a:rPr lang="es-ES_tradnl" sz="2400" b="1" dirty="0" err="1" smtClean="0">
                <a:latin typeface="Calibri" panose="020F0502020204030204" pitchFamily="34" charset="0"/>
              </a:rPr>
              <a:t>Islands</a:t>
            </a:r>
            <a:r>
              <a:rPr lang="es-ES_tradnl" sz="2400" b="1" dirty="0" smtClean="0">
                <a:latin typeface="Calibri" panose="020F0502020204030204" pitchFamily="34" charset="0"/>
              </a:rPr>
              <a:t> 2013-2014</a:t>
            </a:r>
            <a:endParaRPr lang="es-ES" sz="2400" dirty="0"/>
          </a:p>
        </p:txBody>
      </p:sp>
      <p:pic>
        <p:nvPicPr>
          <p:cNvPr id="13"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56456" r="11135" b="50000"/>
          <a:stretch/>
        </p:blipFill>
        <p:spPr>
          <a:xfrm>
            <a:off x="3481746" y="4123387"/>
            <a:ext cx="2254103" cy="2317389"/>
          </a:xfrm>
          <a:prstGeom prst="rect">
            <a:avLst/>
          </a:prstGeom>
        </p:spPr>
      </p:pic>
      <p:cxnSp>
        <p:nvCxnSpPr>
          <p:cNvPr id="14" name="Straight Arrow Connector 33"/>
          <p:cNvCxnSpPr>
            <a:stCxn id="13" idx="0"/>
          </p:cNvCxnSpPr>
          <p:nvPr/>
        </p:nvCxnSpPr>
        <p:spPr>
          <a:xfrm flipH="1" flipV="1">
            <a:off x="1763688" y="2834666"/>
            <a:ext cx="2845110" cy="1288721"/>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15"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56645" r="9808" b="50000"/>
          <a:stretch/>
        </p:blipFill>
        <p:spPr>
          <a:xfrm>
            <a:off x="5940152" y="4167304"/>
            <a:ext cx="2333254" cy="2317389"/>
          </a:xfrm>
          <a:prstGeom prst="rect">
            <a:avLst/>
          </a:prstGeom>
          <a:ln w="25400">
            <a:noFill/>
          </a:ln>
        </p:spPr>
      </p:pic>
      <p:cxnSp>
        <p:nvCxnSpPr>
          <p:cNvPr id="16" name="Straight Arrow Connector 26"/>
          <p:cNvCxnSpPr>
            <a:stCxn id="15" idx="0"/>
          </p:cNvCxnSpPr>
          <p:nvPr/>
        </p:nvCxnSpPr>
        <p:spPr>
          <a:xfrm flipH="1" flipV="1">
            <a:off x="3481746" y="2501850"/>
            <a:ext cx="3625033" cy="1665454"/>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18"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57419" r="9374" b="50000"/>
          <a:stretch/>
        </p:blipFill>
        <p:spPr>
          <a:xfrm>
            <a:off x="703776" y="4134028"/>
            <a:ext cx="2309606" cy="2317389"/>
          </a:xfrm>
          <a:prstGeom prst="rect">
            <a:avLst/>
          </a:prstGeom>
        </p:spPr>
      </p:pic>
      <p:cxnSp>
        <p:nvCxnSpPr>
          <p:cNvPr id="19" name="Straight Arrow Connector 30"/>
          <p:cNvCxnSpPr/>
          <p:nvPr/>
        </p:nvCxnSpPr>
        <p:spPr>
          <a:xfrm flipH="1" flipV="1">
            <a:off x="983765" y="2365508"/>
            <a:ext cx="137149" cy="1824727"/>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21" name="Picture 37"/>
          <p:cNvPicPr>
            <a:picLocks noChangeAspect="1"/>
          </p:cNvPicPr>
          <p:nvPr/>
        </p:nvPicPr>
        <p:blipFill rotWithShape="1">
          <a:blip r:embed="rId8">
            <a:extLst>
              <a:ext uri="{28A0092B-C50C-407E-A947-70E740481C1C}">
                <a14:useLocalDpi xmlns:a14="http://schemas.microsoft.com/office/drawing/2010/main" val="0"/>
              </a:ext>
            </a:extLst>
          </a:blip>
          <a:srcRect l="44926" t="41539" r="44792" b="41415"/>
          <a:stretch/>
        </p:blipFill>
        <p:spPr>
          <a:xfrm>
            <a:off x="7665634" y="3194650"/>
            <a:ext cx="1178990" cy="1303073"/>
          </a:xfrm>
          <a:prstGeom prst="rect">
            <a:avLst/>
          </a:prstGeom>
        </p:spPr>
      </p:pic>
    </p:spTree>
    <p:extLst>
      <p:ext uri="{BB962C8B-B14F-4D97-AF65-F5344CB8AC3E}">
        <p14:creationId xmlns:p14="http://schemas.microsoft.com/office/powerpoint/2010/main" val="3277409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483768" y="1565746"/>
            <a:ext cx="6727912" cy="4680520"/>
          </a:xfrm>
          <a:prstGeom prst="rect">
            <a:avLst/>
          </a:prstGeom>
        </p:spPr>
      </p:pic>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Model evaluation</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sp>
        <p:nvSpPr>
          <p:cNvPr id="2" name="Rectángulo 1"/>
          <p:cNvSpPr/>
          <p:nvPr/>
        </p:nvSpPr>
        <p:spPr>
          <a:xfrm>
            <a:off x="395536" y="1060367"/>
            <a:ext cx="6372480" cy="369332"/>
          </a:xfrm>
          <a:prstGeom prst="rect">
            <a:avLst/>
          </a:prstGeom>
        </p:spPr>
        <p:txBody>
          <a:bodyPr wrap="square">
            <a:spAutoFit/>
          </a:bodyPr>
          <a:lstStyle/>
          <a:p>
            <a:r>
              <a:rPr lang="es-ES_tradnl" b="1" dirty="0">
                <a:latin typeface="Calibri" panose="020F0502020204030204" pitchFamily="34" charset="0"/>
              </a:rPr>
              <a:t>NRT </a:t>
            </a:r>
            <a:r>
              <a:rPr lang="es-ES_tradnl" b="1" dirty="0" err="1">
                <a:latin typeface="Calibri" panose="020F0502020204030204" pitchFamily="34" charset="0"/>
              </a:rPr>
              <a:t>visibility</a:t>
            </a:r>
            <a:r>
              <a:rPr lang="es-ES_tradnl" b="1" dirty="0">
                <a:latin typeface="Calibri" panose="020F0502020204030204" pitchFamily="34" charset="0"/>
              </a:rPr>
              <a:t>  </a:t>
            </a:r>
            <a:r>
              <a:rPr lang="es-ES_tradnl" b="1" dirty="0" err="1">
                <a:latin typeface="Calibri" panose="020F0502020204030204" pitchFamily="34" charset="0"/>
              </a:rPr>
              <a:t>evaluation</a:t>
            </a:r>
            <a:r>
              <a:rPr lang="es-ES_tradnl" b="1" dirty="0">
                <a:latin typeface="Calibri" panose="020F0502020204030204" pitchFamily="34" charset="0"/>
              </a:rPr>
              <a:t>: 6</a:t>
            </a:r>
            <a:r>
              <a:rPr lang="es-ES_tradnl" b="1" baseline="30000" dirty="0">
                <a:latin typeface="Calibri" panose="020F0502020204030204" pitchFamily="34" charset="0"/>
              </a:rPr>
              <a:t>th</a:t>
            </a:r>
            <a:r>
              <a:rPr lang="es-ES_tradnl" b="1" dirty="0">
                <a:latin typeface="Calibri" panose="020F0502020204030204" pitchFamily="34" charset="0"/>
              </a:rPr>
              <a:t> </a:t>
            </a:r>
            <a:r>
              <a:rPr lang="es-ES_tradnl" b="1" dirty="0" err="1">
                <a:latin typeface="Calibri" panose="020F0502020204030204" pitchFamily="34" charset="0"/>
              </a:rPr>
              <a:t>April</a:t>
            </a:r>
            <a:r>
              <a:rPr lang="es-ES_tradnl" b="1" dirty="0">
                <a:latin typeface="Calibri" panose="020F0502020204030204" pitchFamily="34" charset="0"/>
              </a:rPr>
              <a:t> 2016  0-12UTC  </a:t>
            </a:r>
            <a:endParaRPr lang="en-GB" dirty="0">
              <a:latin typeface="Calibri" panose="020F0502020204030204" pitchFamily="34" charset="0"/>
            </a:endParaRPr>
          </a:p>
        </p:txBody>
      </p:sp>
      <p:pic>
        <p:nvPicPr>
          <p:cNvPr id="9" name="Picture 3"/>
          <p:cNvPicPr>
            <a:picLocks noChangeAspect="1"/>
          </p:cNvPicPr>
          <p:nvPr/>
        </p:nvPicPr>
        <p:blipFill rotWithShape="1">
          <a:blip r:embed="rId5">
            <a:extLst>
              <a:ext uri="{28A0092B-C50C-407E-A947-70E740481C1C}">
                <a14:useLocalDpi xmlns:a14="http://schemas.microsoft.com/office/drawing/2010/main" val="0"/>
              </a:ext>
            </a:extLst>
          </a:blip>
          <a:srcRect r="5462"/>
          <a:stretch/>
        </p:blipFill>
        <p:spPr>
          <a:xfrm>
            <a:off x="0" y="1637356"/>
            <a:ext cx="2736304" cy="2170802"/>
          </a:xfrm>
          <a:prstGeom prst="rect">
            <a:avLst/>
          </a:prstGeom>
        </p:spPr>
      </p:pic>
    </p:spTree>
    <p:extLst>
      <p:ext uri="{BB962C8B-B14F-4D97-AF65-F5344CB8AC3E}">
        <p14:creationId xmlns:p14="http://schemas.microsoft.com/office/powerpoint/2010/main" val="1972141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53"/>
          <p:cNvPicPr preferRelativeResize="0"/>
          <p:nvPr/>
        </p:nvPicPr>
        <p:blipFill rotWithShape="1">
          <a:blip r:embed="rId2">
            <a:alphaModFix/>
          </a:blip>
          <a:srcRect/>
          <a:stretch/>
        </p:blipFill>
        <p:spPr>
          <a:xfrm>
            <a:off x="4965948" y="5410200"/>
            <a:ext cx="2644876" cy="1017259"/>
          </a:xfrm>
          <a:prstGeom prst="rect">
            <a:avLst/>
          </a:prstGeom>
          <a:noFill/>
          <a:ln>
            <a:noFill/>
          </a:ln>
        </p:spPr>
      </p:pic>
      <p:pic>
        <p:nvPicPr>
          <p:cNvPr id="5" name="Shape 254"/>
          <p:cNvPicPr preferRelativeResize="0"/>
          <p:nvPr/>
        </p:nvPicPr>
        <p:blipFill rotWithShape="1">
          <a:blip r:embed="rId3">
            <a:alphaModFix/>
          </a:blip>
          <a:srcRect/>
          <a:stretch/>
        </p:blipFill>
        <p:spPr>
          <a:xfrm>
            <a:off x="234213" y="5410200"/>
            <a:ext cx="1904999" cy="1152525"/>
          </a:xfrm>
          <a:prstGeom prst="rect">
            <a:avLst/>
          </a:prstGeom>
          <a:noFill/>
          <a:ln>
            <a:noFill/>
          </a:ln>
        </p:spPr>
      </p:pic>
      <p:pic>
        <p:nvPicPr>
          <p:cNvPr id="6" name="Shape 255"/>
          <p:cNvPicPr preferRelativeResize="0"/>
          <p:nvPr/>
        </p:nvPicPr>
        <p:blipFill rotWithShape="1">
          <a:blip r:embed="rId4">
            <a:alphaModFix/>
          </a:blip>
          <a:srcRect l="36422" t="21607" r="15025" b="15715"/>
          <a:stretch/>
        </p:blipFill>
        <p:spPr>
          <a:xfrm>
            <a:off x="5076055" y="2434708"/>
            <a:ext cx="3797843" cy="3064002"/>
          </a:xfrm>
          <a:prstGeom prst="rect">
            <a:avLst/>
          </a:prstGeom>
          <a:noFill/>
          <a:ln>
            <a:noFill/>
          </a:ln>
        </p:spPr>
      </p:pic>
      <p:pic>
        <p:nvPicPr>
          <p:cNvPr id="7" name="Shape 256"/>
          <p:cNvPicPr preferRelativeResize="0"/>
          <p:nvPr/>
        </p:nvPicPr>
        <p:blipFill rotWithShape="1">
          <a:blip r:embed="rId5">
            <a:alphaModFix/>
          </a:blip>
          <a:srcRect l="21940" t="19662" r="22254" b="21898"/>
          <a:stretch/>
        </p:blipFill>
        <p:spPr>
          <a:xfrm>
            <a:off x="251519" y="2646544"/>
            <a:ext cx="4357987" cy="2852165"/>
          </a:xfrm>
          <a:prstGeom prst="rect">
            <a:avLst/>
          </a:prstGeom>
          <a:noFill/>
          <a:ln>
            <a:noFill/>
          </a:ln>
        </p:spPr>
      </p:pic>
      <p:sp>
        <p:nvSpPr>
          <p:cNvPr id="8" name="Shape 257"/>
          <p:cNvSpPr txBox="1"/>
          <p:nvPr/>
        </p:nvSpPr>
        <p:spPr>
          <a:xfrm>
            <a:off x="366800" y="1188811"/>
            <a:ext cx="459914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libri"/>
                <a:ea typeface="Calibri"/>
                <a:cs typeface="Calibri"/>
                <a:sym typeface="Calibri"/>
              </a:rPr>
              <a:t>Ceilometer </a:t>
            </a:r>
          </a:p>
          <a:p>
            <a:pPr marL="0" marR="0" lvl="0" indent="0" algn="l" rtl="0">
              <a:spcBef>
                <a:spcPts val="0"/>
              </a:spcBef>
              <a:buSzPct val="25000"/>
              <a:buNone/>
            </a:pPr>
            <a:r>
              <a:rPr lang="en-US" sz="1800" b="1" dirty="0">
                <a:solidFill>
                  <a:schemeClr val="dk1"/>
                </a:solidFill>
                <a:latin typeface="Calibri"/>
                <a:ea typeface="Calibri"/>
                <a:cs typeface="Calibri"/>
                <a:sym typeface="Calibri"/>
              </a:rPr>
              <a:t>Santa Cruz de Tenerife </a:t>
            </a:r>
            <a:r>
              <a:rPr lang="en-US" sz="1800" b="1" dirty="0" smtClean="0">
                <a:solidFill>
                  <a:schemeClr val="dk1"/>
                </a:solidFill>
                <a:latin typeface="Calibri"/>
                <a:ea typeface="Calibri"/>
                <a:cs typeface="Calibri"/>
                <a:sym typeface="Calibri"/>
              </a:rPr>
              <a:t>and Granada (Spain</a:t>
            </a:r>
            <a:r>
              <a:rPr lang="en-US" sz="1800" b="1" dirty="0">
                <a:solidFill>
                  <a:schemeClr val="dk1"/>
                </a:solidFill>
                <a:latin typeface="Calibri"/>
                <a:ea typeface="Calibri"/>
                <a:cs typeface="Calibri"/>
                <a:sym typeface="Calibri"/>
              </a:rPr>
              <a:t>)</a:t>
            </a:r>
          </a:p>
        </p:txBody>
      </p:sp>
      <p:sp>
        <p:nvSpPr>
          <p:cNvPr id="9" name="Shape 258"/>
          <p:cNvSpPr txBox="1"/>
          <p:nvPr/>
        </p:nvSpPr>
        <p:spPr>
          <a:xfrm>
            <a:off x="5119328" y="1198492"/>
            <a:ext cx="334110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Lidar</a:t>
            </a:r>
          </a:p>
          <a:p>
            <a:pPr marL="0" marR="0" lvl="0" indent="0" algn="l" rtl="0">
              <a:spcBef>
                <a:spcPts val="0"/>
              </a:spcBef>
              <a:buSzPct val="25000"/>
              <a:buNone/>
            </a:pPr>
            <a:r>
              <a:rPr lang="en-US" sz="1800" b="1">
                <a:solidFill>
                  <a:schemeClr val="dk1"/>
                </a:solidFill>
                <a:latin typeface="Calibri"/>
                <a:ea typeface="Calibri"/>
                <a:cs typeface="Calibri"/>
                <a:sym typeface="Calibri"/>
              </a:rPr>
              <a:t>M’Bour (Senegal)</a:t>
            </a:r>
          </a:p>
        </p:txBody>
      </p:sp>
      <p:sp>
        <p:nvSpPr>
          <p:cNvPr id="11" name="Shape 260"/>
          <p:cNvSpPr/>
          <p:nvPr/>
        </p:nvSpPr>
        <p:spPr>
          <a:xfrm>
            <a:off x="524014" y="2060848"/>
            <a:ext cx="3754531" cy="646331"/>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5" tIns="45700" rIns="91425" bIns="45700" anchor="t" anchorCtr="0">
            <a:noAutofit/>
          </a:bodyPr>
          <a:lstStyle/>
          <a:p>
            <a:pPr marL="0" marR="0" lvl="0" indent="0" algn="l" rtl="0">
              <a:spcBef>
                <a:spcPts val="0"/>
              </a:spcBef>
              <a:buSzPct val="25000"/>
              <a:buNone/>
            </a:pPr>
            <a:r>
              <a:rPr lang="en-US" sz="1800" b="1" i="1">
                <a:solidFill>
                  <a:schemeClr val="dk1"/>
                </a:solidFill>
                <a:latin typeface="Calibri"/>
                <a:ea typeface="Calibri"/>
                <a:cs typeface="Calibri"/>
                <a:sym typeface="Calibri"/>
              </a:rPr>
              <a:t>+ High density of stations</a:t>
            </a:r>
          </a:p>
          <a:p>
            <a:pPr marL="0" marR="0" lvl="0" indent="0" algn="l" rtl="0">
              <a:spcBef>
                <a:spcPts val="0"/>
              </a:spcBef>
              <a:buSzPct val="25000"/>
              <a:buNone/>
            </a:pPr>
            <a:r>
              <a:rPr lang="en-US" sz="1800" b="1" i="1">
                <a:solidFill>
                  <a:schemeClr val="dk1"/>
                </a:solidFill>
                <a:latin typeface="Calibri"/>
                <a:ea typeface="Calibri"/>
                <a:cs typeface="Calibri"/>
                <a:sym typeface="Calibri"/>
              </a:rPr>
              <a:t>- Qualitative products</a:t>
            </a:r>
          </a:p>
        </p:txBody>
      </p:sp>
      <p:sp>
        <p:nvSpPr>
          <p:cNvPr id="12" name="Shape 261"/>
          <p:cNvSpPr/>
          <p:nvPr/>
        </p:nvSpPr>
        <p:spPr>
          <a:xfrm>
            <a:off x="5004048" y="2060847"/>
            <a:ext cx="3754531" cy="646331"/>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5" tIns="45700" rIns="91425" bIns="45700" anchor="t" anchorCtr="0">
            <a:noAutofit/>
          </a:bodyPr>
          <a:lstStyle/>
          <a:p>
            <a:pPr marL="0" marR="0" lvl="0" indent="0" algn="l" rtl="0">
              <a:spcBef>
                <a:spcPts val="0"/>
              </a:spcBef>
              <a:buSzPct val="25000"/>
              <a:buNone/>
            </a:pPr>
            <a:r>
              <a:rPr lang="en-US" sz="1800" b="1" i="1">
                <a:solidFill>
                  <a:schemeClr val="dk1"/>
                </a:solidFill>
                <a:latin typeface="Calibri"/>
                <a:ea typeface="Calibri"/>
                <a:cs typeface="Calibri"/>
                <a:sym typeface="Calibri"/>
              </a:rPr>
              <a:t>- Low number of stations</a:t>
            </a:r>
          </a:p>
          <a:p>
            <a:pPr marL="0" marR="0" lvl="0" indent="0" algn="l" rtl="0">
              <a:spcBef>
                <a:spcPts val="0"/>
              </a:spcBef>
              <a:buSzPct val="25000"/>
              <a:buNone/>
            </a:pPr>
            <a:r>
              <a:rPr lang="en-US" sz="1800" b="1" i="1">
                <a:solidFill>
                  <a:schemeClr val="dk1"/>
                </a:solidFill>
                <a:latin typeface="Calibri"/>
                <a:ea typeface="Calibri"/>
                <a:cs typeface="Calibri"/>
                <a:sym typeface="Calibri"/>
              </a:rPr>
              <a:t>+ Quantitative products</a:t>
            </a:r>
          </a:p>
        </p:txBody>
      </p:sp>
      <p:sp>
        <p:nvSpPr>
          <p:cNvPr id="13" name="Shape 262"/>
          <p:cNvSpPr/>
          <p:nvPr/>
        </p:nvSpPr>
        <p:spPr>
          <a:xfrm>
            <a:off x="366800" y="6584070"/>
            <a:ext cx="8760600" cy="369300"/>
          </a:xfrm>
          <a:prstGeom prst="rect">
            <a:avLst/>
          </a:prstGeom>
          <a:noFill/>
          <a:ln>
            <a:noFill/>
          </a:ln>
        </p:spPr>
        <p:txBody>
          <a:bodyPr lIns="91425" tIns="45700" rIns="91425" bIns="45700" anchor="t" anchorCtr="0">
            <a:noAutofit/>
          </a:bodyPr>
          <a:lstStyle/>
          <a:p>
            <a:pPr marL="0" marR="0" lvl="0" indent="0" rtl="0">
              <a:spcBef>
                <a:spcPts val="0"/>
              </a:spcBef>
              <a:buNone/>
            </a:pPr>
            <a:r>
              <a:rPr lang="en-US" sz="1400" i="1" dirty="0">
                <a:solidFill>
                  <a:schemeClr val="dk1"/>
                </a:solidFill>
                <a:latin typeface="Calibri"/>
                <a:ea typeface="Calibri"/>
                <a:cs typeface="Calibri"/>
                <a:sym typeface="Calibri"/>
              </a:rPr>
              <a:t>http://</a:t>
            </a:r>
            <a:r>
              <a:rPr lang="en-US" sz="1400" i="1" dirty="0" err="1">
                <a:solidFill>
                  <a:schemeClr val="dk1"/>
                </a:solidFill>
                <a:latin typeface="Calibri"/>
                <a:ea typeface="Calibri"/>
                <a:cs typeface="Calibri"/>
                <a:sym typeface="Calibri"/>
              </a:rPr>
              <a:t>sds-was.aemet.es</a:t>
            </a:r>
            <a:r>
              <a:rPr lang="en-US" sz="1400" i="1" dirty="0">
                <a:solidFill>
                  <a:schemeClr val="dk1"/>
                </a:solidFill>
                <a:latin typeface="Calibri"/>
                <a:ea typeface="Calibri"/>
                <a:cs typeface="Calibri"/>
                <a:sym typeface="Calibri"/>
              </a:rPr>
              <a:t>/projects-research/evaluation-of-model-derived-dust-vertical-profiles</a:t>
            </a:r>
          </a:p>
        </p:txBody>
      </p:sp>
      <p:sp>
        <p:nvSpPr>
          <p:cNvPr id="14"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Model evaluation</a:t>
            </a:r>
            <a:endParaRPr lang="en-US" sz="2800" dirty="0">
              <a:solidFill>
                <a:schemeClr val="accent1"/>
              </a:solidFill>
              <a:latin typeface="+mj-lt"/>
              <a:ea typeface="Calibri"/>
              <a:cs typeface="Calibri"/>
              <a:sym typeface="Calibri"/>
            </a:endParaRPr>
          </a:p>
        </p:txBody>
      </p:sp>
      <p:pic>
        <p:nvPicPr>
          <p:cNvPr id="16" name="Picture 4" descr="AEMET_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15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pic>
        <p:nvPicPr>
          <p:cNvPr id="21" name="Imagen 20"/>
          <p:cNvPicPr>
            <a:picLocks noChangeAspect="1"/>
          </p:cNvPicPr>
          <p:nvPr/>
        </p:nvPicPr>
        <p:blipFill rotWithShape="1">
          <a:blip r:embed="rId8" cstate="print">
            <a:extLst>
              <a:ext uri="{28A0092B-C50C-407E-A947-70E740481C1C}">
                <a14:useLocalDpi xmlns:a14="http://schemas.microsoft.com/office/drawing/2010/main" val="0"/>
              </a:ext>
            </a:extLst>
          </a:blip>
          <a:srcRect r="44488"/>
          <a:stretch/>
        </p:blipFill>
        <p:spPr>
          <a:xfrm>
            <a:off x="1979712" y="5550304"/>
            <a:ext cx="1512168" cy="869415"/>
          </a:xfrm>
          <a:prstGeom prst="rect">
            <a:avLst/>
          </a:prstGeom>
        </p:spPr>
      </p:pic>
    </p:spTree>
    <p:extLst>
      <p:ext uri="{BB962C8B-B14F-4D97-AF65-F5344CB8AC3E}">
        <p14:creationId xmlns:p14="http://schemas.microsoft.com/office/powerpoint/2010/main" val="782066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ChangeArrowheads="1"/>
          </p:cNvSpPr>
          <p:nvPr/>
        </p:nvSpPr>
        <p:spPr bwMode="auto">
          <a:xfrm>
            <a:off x="149225" y="332656"/>
            <a:ext cx="874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pPr>
              <a:spcBef>
                <a:spcPct val="0"/>
              </a:spcBef>
            </a:pPr>
            <a:r>
              <a:rPr lang="en-US" sz="2400" dirty="0" smtClean="0">
                <a:solidFill>
                  <a:schemeClr val="accent1"/>
                </a:solidFill>
                <a:latin typeface="+mj-lt"/>
              </a:rPr>
              <a:t>Barcelona Dust </a:t>
            </a:r>
            <a:r>
              <a:rPr lang="en-US" sz="2400" dirty="0">
                <a:solidFill>
                  <a:schemeClr val="accent1"/>
                </a:solidFill>
                <a:latin typeface="+mj-lt"/>
              </a:rPr>
              <a:t>Forecasting Center </a:t>
            </a:r>
            <a:endParaRPr lang="en-US" sz="2000" i="0" dirty="0">
              <a:solidFill>
                <a:schemeClr val="accent1"/>
              </a:solidFill>
              <a:latin typeface="+mj-lt"/>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9" t="8757" r="60507" b="17584"/>
          <a:stretch/>
        </p:blipFill>
        <p:spPr bwMode="auto">
          <a:xfrm>
            <a:off x="1249102" y="1114563"/>
            <a:ext cx="6645795" cy="491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ángulo redondeado 2"/>
          <p:cNvSpPr/>
          <p:nvPr/>
        </p:nvSpPr>
        <p:spPr>
          <a:xfrm>
            <a:off x="575554" y="2670041"/>
            <a:ext cx="7992889" cy="1800200"/>
          </a:xfrm>
          <a:prstGeom prst="roundRect">
            <a:avLst/>
          </a:prstGeom>
          <a:solidFill>
            <a:schemeClr val="accent1"/>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i="1" dirty="0" smtClean="0">
                <a:solidFill>
                  <a:schemeClr val="accent5">
                    <a:lumMod val="75000"/>
                  </a:schemeClr>
                </a:solidFill>
                <a:latin typeface="Calibri" panose="020F0502020204030204" pitchFamily="34" charset="0"/>
              </a:rPr>
              <a:t>In 2014, the First </a:t>
            </a:r>
            <a:r>
              <a:rPr lang="en-GB" sz="2400" b="1" i="1" dirty="0">
                <a:solidFill>
                  <a:schemeClr val="accent5">
                    <a:lumMod val="75000"/>
                  </a:schemeClr>
                </a:solidFill>
                <a:latin typeface="Calibri" panose="020F0502020204030204" pitchFamily="34" charset="0"/>
              </a:rPr>
              <a:t>Specialized </a:t>
            </a:r>
            <a:r>
              <a:rPr lang="en-GB" sz="2400" b="1" i="1" dirty="0" err="1">
                <a:solidFill>
                  <a:schemeClr val="accent5">
                    <a:lumMod val="75000"/>
                  </a:schemeClr>
                </a:solidFill>
                <a:latin typeface="Calibri" panose="020F0502020204030204" pitchFamily="34" charset="0"/>
              </a:rPr>
              <a:t>Center</a:t>
            </a:r>
            <a:r>
              <a:rPr lang="en-GB" sz="2400" b="1" i="1" dirty="0">
                <a:solidFill>
                  <a:schemeClr val="accent5">
                    <a:lumMod val="75000"/>
                  </a:schemeClr>
                </a:solidFill>
                <a:latin typeface="Calibri" panose="020F0502020204030204" pitchFamily="34" charset="0"/>
              </a:rPr>
              <a:t> for Mineral Dust Prediction of </a:t>
            </a:r>
            <a:r>
              <a:rPr lang="en-GB" sz="2400" b="1" i="1" dirty="0" smtClean="0">
                <a:solidFill>
                  <a:schemeClr val="accent5">
                    <a:lumMod val="75000"/>
                  </a:schemeClr>
                </a:solidFill>
                <a:latin typeface="Calibri" panose="020F0502020204030204" pitchFamily="34" charset="0"/>
              </a:rPr>
              <a:t>WMO is created</a:t>
            </a:r>
          </a:p>
          <a:p>
            <a:pPr algn="ctr"/>
            <a:r>
              <a:rPr lang="en-GB" sz="2400" b="1" i="1" dirty="0" smtClean="0">
                <a:solidFill>
                  <a:schemeClr val="accent5">
                    <a:lumMod val="75000"/>
                  </a:schemeClr>
                </a:solidFill>
                <a:latin typeface="Calibri" panose="020F0502020204030204" pitchFamily="34" charset="0"/>
              </a:rPr>
              <a:t>NMMB/BSC-Dust</a:t>
            </a:r>
            <a:r>
              <a:rPr lang="en-GB" sz="2400" i="1" dirty="0" smtClean="0">
                <a:solidFill>
                  <a:schemeClr val="accent5">
                    <a:lumMod val="75000"/>
                  </a:schemeClr>
                </a:solidFill>
                <a:latin typeface="Calibri" panose="020F0502020204030204" pitchFamily="34" charset="0"/>
              </a:rPr>
              <a:t> selected to provide operational forecasts for NAMEE region</a:t>
            </a:r>
          </a:p>
        </p:txBody>
      </p:sp>
      <p:sp>
        <p:nvSpPr>
          <p:cNvPr id="7" name="6 CuadroTexto"/>
          <p:cNvSpPr txBox="1"/>
          <p:nvPr/>
        </p:nvSpPr>
        <p:spPr>
          <a:xfrm>
            <a:off x="4778812" y="5968506"/>
            <a:ext cx="3657560" cy="461665"/>
          </a:xfrm>
          <a:prstGeom prst="rect">
            <a:avLst/>
          </a:prstGeom>
          <a:noFill/>
        </p:spPr>
        <p:txBody>
          <a:bodyPr wrap="square" rtlCol="0">
            <a:spAutoFit/>
          </a:bodyPr>
          <a:lstStyle/>
          <a:p>
            <a:pPr algn="ctr"/>
            <a:r>
              <a:rPr lang="es-ES_tradnl" sz="2400" b="1" i="1" dirty="0" smtClean="0">
                <a:latin typeface="Calibri" panose="020F0502020204030204" pitchFamily="34" charset="0"/>
              </a:rPr>
              <a:t>http://dust.aemet.es/</a:t>
            </a:r>
          </a:p>
        </p:txBody>
      </p:sp>
      <p:sp>
        <p:nvSpPr>
          <p:cNvPr id="8" name="6 CuadroTexto"/>
          <p:cNvSpPr txBox="1"/>
          <p:nvPr/>
        </p:nvSpPr>
        <p:spPr>
          <a:xfrm>
            <a:off x="4946888" y="6345962"/>
            <a:ext cx="3657560" cy="461665"/>
          </a:xfrm>
          <a:prstGeom prst="rect">
            <a:avLst/>
          </a:prstGeom>
          <a:noFill/>
        </p:spPr>
        <p:txBody>
          <a:bodyPr wrap="square" rtlCol="0">
            <a:spAutoFit/>
          </a:bodyPr>
          <a:lstStyle/>
          <a:p>
            <a:pPr algn="ctr"/>
            <a:r>
              <a:rPr lang="es-ES_tradnl" sz="2400" b="1" i="1" dirty="0" smtClean="0">
                <a:latin typeface="Calibri" panose="020F0502020204030204" pitchFamily="34" charset="0"/>
              </a:rPr>
              <a:t>@</a:t>
            </a:r>
            <a:r>
              <a:rPr lang="es-ES_tradnl" sz="2400" b="1" i="1" dirty="0" err="1" smtClean="0">
                <a:latin typeface="Calibri" panose="020F0502020204030204" pitchFamily="34" charset="0"/>
              </a:rPr>
              <a:t>Dust_Barcelona</a:t>
            </a:r>
            <a:endParaRPr lang="en-GB" sz="2400" b="1" i="1" dirty="0">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5236720" y="6430171"/>
            <a:ext cx="371047" cy="293247"/>
          </a:xfrm>
          <a:prstGeom prst="rect">
            <a:avLst/>
          </a:prstGeom>
        </p:spPr>
      </p:pic>
    </p:spTree>
    <p:extLst>
      <p:ext uri="{BB962C8B-B14F-4D97-AF65-F5344CB8AC3E}">
        <p14:creationId xmlns:p14="http://schemas.microsoft.com/office/powerpoint/2010/main" val="1350494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199" y="3609320"/>
            <a:ext cx="3764859" cy="2700000"/>
          </a:xfrm>
          <a:prstGeom prst="rect">
            <a:avLst/>
          </a:prstGeom>
        </p:spPr>
      </p:pic>
      <p:sp>
        <p:nvSpPr>
          <p:cNvPr id="4" name="Rectangle 24"/>
          <p:cNvSpPr>
            <a:spLocks noChangeArrowheads="1"/>
          </p:cNvSpPr>
          <p:nvPr/>
        </p:nvSpPr>
        <p:spPr bwMode="auto">
          <a:xfrm>
            <a:off x="149225" y="332656"/>
            <a:ext cx="874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pPr>
              <a:spcBef>
                <a:spcPct val="0"/>
              </a:spcBef>
            </a:pPr>
            <a:r>
              <a:rPr lang="en-US" sz="2400" dirty="0" smtClean="0">
                <a:solidFill>
                  <a:schemeClr val="accent1"/>
                </a:solidFill>
                <a:latin typeface="+mj-lt"/>
              </a:rPr>
              <a:t>BDFC: Dust Forecasts products </a:t>
            </a:r>
            <a:endParaRPr lang="en-US" sz="2000" i="0" dirty="0">
              <a:solidFill>
                <a:schemeClr val="accent1"/>
              </a:solidFill>
              <a:latin typeface="+mj-lt"/>
            </a:endParaRPr>
          </a:p>
        </p:txBody>
      </p:sp>
      <p:sp>
        <p:nvSpPr>
          <p:cNvPr id="7" name="6 CuadroTexto"/>
          <p:cNvSpPr txBox="1"/>
          <p:nvPr/>
        </p:nvSpPr>
        <p:spPr>
          <a:xfrm>
            <a:off x="5402996" y="6368173"/>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http://dust.aemet.es/</a:t>
            </a:r>
          </a:p>
        </p:txBody>
      </p:sp>
      <p:sp>
        <p:nvSpPr>
          <p:cNvPr id="8" name="6 CuadroTexto"/>
          <p:cNvSpPr txBox="1"/>
          <p:nvPr/>
        </p:nvSpPr>
        <p:spPr>
          <a:xfrm>
            <a:off x="5402996" y="6606646"/>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a:t>
            </a:r>
            <a:r>
              <a:rPr lang="es-ES_tradnl" b="1" i="1" dirty="0" err="1" smtClean="0">
                <a:latin typeface="Calibri" panose="020F0502020204030204" pitchFamily="34" charset="0"/>
              </a:rPr>
              <a:t>Dust_Barcelona</a:t>
            </a:r>
            <a:endParaRPr lang="en-GB" b="1" i="1" dirty="0">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6012160" y="6714260"/>
            <a:ext cx="371047" cy="293247"/>
          </a:xfrm>
          <a:prstGeom prst="rect">
            <a:avLst/>
          </a:prstGeom>
        </p:spPr>
      </p:pic>
      <p:pic>
        <p:nvPicPr>
          <p:cNvPr id="10"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3951" y="945024"/>
            <a:ext cx="3681355" cy="2700000"/>
          </a:xfrm>
          <a:prstGeom prst="rect">
            <a:avLst/>
          </a:prstGeom>
        </p:spPr>
      </p:pic>
      <p:sp>
        <p:nvSpPr>
          <p:cNvPr id="11" name="Text Box 8"/>
          <p:cNvSpPr txBox="1">
            <a:spLocks noChangeArrowheads="1"/>
          </p:cNvSpPr>
          <p:nvPr/>
        </p:nvSpPr>
        <p:spPr bwMode="auto">
          <a:xfrm>
            <a:off x="608329" y="1513016"/>
            <a:ext cx="341404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i="1" dirty="0" err="1" smtClean="0">
                <a:solidFill>
                  <a:srgbClr val="080808"/>
                </a:solidFill>
                <a:latin typeface="Calibri" panose="020F0502020204030204" pitchFamily="34" charset="0"/>
              </a:rPr>
              <a:t>Dust</a:t>
            </a:r>
            <a:r>
              <a:rPr lang="es-ES" b="1" i="1" dirty="0" smtClean="0">
                <a:solidFill>
                  <a:srgbClr val="080808"/>
                </a:solidFill>
                <a:latin typeface="Calibri" panose="020F0502020204030204" pitchFamily="34" charset="0"/>
              </a:rPr>
              <a:t> </a:t>
            </a:r>
            <a:r>
              <a:rPr lang="es-ES" b="1" i="1" dirty="0" err="1" smtClean="0">
                <a:solidFill>
                  <a:srgbClr val="080808"/>
                </a:solidFill>
                <a:latin typeface="Calibri" panose="020F0502020204030204" pitchFamily="34" charset="0"/>
              </a:rPr>
              <a:t>Optical</a:t>
            </a:r>
            <a:r>
              <a:rPr lang="es-ES" b="1" i="1" dirty="0" smtClean="0">
                <a:solidFill>
                  <a:srgbClr val="080808"/>
                </a:solidFill>
                <a:latin typeface="Calibri" panose="020F0502020204030204" pitchFamily="34" charset="0"/>
              </a:rPr>
              <a:t> </a:t>
            </a:r>
            <a:r>
              <a:rPr lang="es-ES" b="1" i="1" dirty="0" err="1" smtClean="0">
                <a:solidFill>
                  <a:srgbClr val="080808"/>
                </a:solidFill>
                <a:latin typeface="Calibri" panose="020F0502020204030204" pitchFamily="34" charset="0"/>
              </a:rPr>
              <a:t>Depth</a:t>
            </a:r>
            <a:r>
              <a:rPr lang="es-ES" b="1" i="1" dirty="0" smtClean="0">
                <a:solidFill>
                  <a:srgbClr val="080808"/>
                </a:solidFill>
                <a:latin typeface="Calibri" panose="020F0502020204030204" pitchFamily="34" charset="0"/>
              </a:rPr>
              <a:t> at 550nm</a:t>
            </a:r>
          </a:p>
          <a:p>
            <a:r>
              <a:rPr lang="es-ES" b="1" i="1" dirty="0" err="1" smtClean="0">
                <a:solidFill>
                  <a:srgbClr val="080808"/>
                </a:solidFill>
                <a:latin typeface="Calibri" panose="020F0502020204030204" pitchFamily="34" charset="0"/>
              </a:rPr>
              <a:t>Dust</a:t>
            </a:r>
            <a:r>
              <a:rPr lang="es-ES" b="1" i="1" dirty="0" smtClean="0">
                <a:solidFill>
                  <a:srgbClr val="080808"/>
                </a:solidFill>
                <a:latin typeface="Calibri" panose="020F0502020204030204" pitchFamily="34" charset="0"/>
              </a:rPr>
              <a:t> </a:t>
            </a:r>
            <a:r>
              <a:rPr lang="es-ES" b="1" i="1" dirty="0" err="1" smtClean="0">
                <a:solidFill>
                  <a:srgbClr val="080808"/>
                </a:solidFill>
                <a:latin typeface="Calibri" panose="020F0502020204030204" pitchFamily="34" charset="0"/>
              </a:rPr>
              <a:t>Dry</a:t>
            </a:r>
            <a:r>
              <a:rPr lang="es-ES" b="1" i="1" dirty="0" smtClean="0">
                <a:solidFill>
                  <a:srgbClr val="080808"/>
                </a:solidFill>
                <a:latin typeface="Calibri" panose="020F0502020204030204" pitchFamily="34" charset="0"/>
              </a:rPr>
              <a:t> </a:t>
            </a:r>
            <a:r>
              <a:rPr lang="es-ES" b="1" i="1" dirty="0" err="1" smtClean="0">
                <a:solidFill>
                  <a:srgbClr val="080808"/>
                </a:solidFill>
                <a:latin typeface="Calibri" panose="020F0502020204030204" pitchFamily="34" charset="0"/>
              </a:rPr>
              <a:t>Deposition</a:t>
            </a:r>
            <a:endParaRPr lang="es-ES" b="1" i="1" dirty="0" smtClean="0">
              <a:solidFill>
                <a:srgbClr val="080808"/>
              </a:solidFill>
              <a:latin typeface="Calibri" panose="020F0502020204030204" pitchFamily="34" charset="0"/>
            </a:endParaRPr>
          </a:p>
          <a:p>
            <a:r>
              <a:rPr lang="es-ES" b="1" i="1" dirty="0" err="1" smtClean="0">
                <a:solidFill>
                  <a:srgbClr val="080808"/>
                </a:solidFill>
                <a:latin typeface="Calibri" panose="020F0502020204030204" pitchFamily="34" charset="0"/>
              </a:rPr>
              <a:t>Dust</a:t>
            </a:r>
            <a:r>
              <a:rPr lang="es-ES" b="1" i="1" dirty="0" smtClean="0">
                <a:solidFill>
                  <a:srgbClr val="080808"/>
                </a:solidFill>
                <a:latin typeface="Calibri" panose="020F0502020204030204" pitchFamily="34" charset="0"/>
              </a:rPr>
              <a:t> Load</a:t>
            </a:r>
          </a:p>
          <a:p>
            <a:r>
              <a:rPr lang="es-ES" b="1" i="1" dirty="0" err="1" smtClean="0">
                <a:solidFill>
                  <a:srgbClr val="080808"/>
                </a:solidFill>
                <a:latin typeface="Calibri" panose="020F0502020204030204" pitchFamily="34" charset="0"/>
              </a:rPr>
              <a:t>Dust</a:t>
            </a:r>
            <a:r>
              <a:rPr lang="es-ES" b="1" i="1" dirty="0" smtClean="0">
                <a:solidFill>
                  <a:srgbClr val="080808"/>
                </a:solidFill>
                <a:latin typeface="Calibri" panose="020F0502020204030204" pitchFamily="34" charset="0"/>
              </a:rPr>
              <a:t> Surface </a:t>
            </a:r>
            <a:r>
              <a:rPr lang="es-ES" b="1" i="1" dirty="0" err="1" smtClean="0">
                <a:solidFill>
                  <a:srgbClr val="080808"/>
                </a:solidFill>
                <a:latin typeface="Calibri" panose="020F0502020204030204" pitchFamily="34" charset="0"/>
              </a:rPr>
              <a:t>Concentration</a:t>
            </a:r>
            <a:endParaRPr lang="es-ES" b="1" i="1" dirty="0" smtClean="0">
              <a:solidFill>
                <a:srgbClr val="080808"/>
              </a:solidFill>
              <a:latin typeface="Calibri" panose="020F0502020204030204" pitchFamily="34" charset="0"/>
            </a:endParaRPr>
          </a:p>
          <a:p>
            <a:r>
              <a:rPr lang="es-ES" b="1" i="1" dirty="0" err="1" smtClean="0">
                <a:solidFill>
                  <a:srgbClr val="080808"/>
                </a:solidFill>
                <a:latin typeface="Calibri" panose="020F0502020204030204" pitchFamily="34" charset="0"/>
              </a:rPr>
              <a:t>Dust</a:t>
            </a:r>
            <a:r>
              <a:rPr lang="es-ES" b="1" i="1" dirty="0" smtClean="0">
                <a:solidFill>
                  <a:srgbClr val="080808"/>
                </a:solidFill>
                <a:latin typeface="Calibri" panose="020F0502020204030204" pitchFamily="34" charset="0"/>
              </a:rPr>
              <a:t> Surface </a:t>
            </a:r>
            <a:r>
              <a:rPr lang="es-ES" b="1" i="1" dirty="0" err="1" smtClean="0">
                <a:solidFill>
                  <a:srgbClr val="080808"/>
                </a:solidFill>
                <a:latin typeface="Calibri" panose="020F0502020204030204" pitchFamily="34" charset="0"/>
              </a:rPr>
              <a:t>Extinction</a:t>
            </a:r>
            <a:r>
              <a:rPr lang="es-ES" b="1" i="1" dirty="0" smtClean="0">
                <a:solidFill>
                  <a:srgbClr val="080808"/>
                </a:solidFill>
                <a:latin typeface="Calibri" panose="020F0502020204030204" pitchFamily="34" charset="0"/>
              </a:rPr>
              <a:t> at 550nm</a:t>
            </a:r>
          </a:p>
          <a:p>
            <a:r>
              <a:rPr lang="es-ES" b="1" i="1" dirty="0" err="1" smtClean="0">
                <a:solidFill>
                  <a:srgbClr val="080808"/>
                </a:solidFill>
                <a:latin typeface="Calibri" panose="020F0502020204030204" pitchFamily="34" charset="0"/>
              </a:rPr>
              <a:t>Dust</a:t>
            </a:r>
            <a:r>
              <a:rPr lang="es-ES" b="1" i="1" dirty="0" smtClean="0">
                <a:solidFill>
                  <a:srgbClr val="080808"/>
                </a:solidFill>
                <a:latin typeface="Calibri" panose="020F0502020204030204" pitchFamily="34" charset="0"/>
              </a:rPr>
              <a:t> </a:t>
            </a:r>
            <a:r>
              <a:rPr lang="es-ES" b="1" i="1" dirty="0" err="1" smtClean="0">
                <a:solidFill>
                  <a:srgbClr val="080808"/>
                </a:solidFill>
                <a:latin typeface="Calibri" panose="020F0502020204030204" pitchFamily="34" charset="0"/>
              </a:rPr>
              <a:t>Wet</a:t>
            </a:r>
            <a:r>
              <a:rPr lang="es-ES" b="1" i="1" dirty="0" smtClean="0">
                <a:solidFill>
                  <a:srgbClr val="080808"/>
                </a:solidFill>
                <a:latin typeface="Calibri" panose="020F0502020204030204" pitchFamily="34" charset="0"/>
              </a:rPr>
              <a:t> </a:t>
            </a:r>
            <a:r>
              <a:rPr lang="es-ES" b="1" i="1" dirty="0" err="1" smtClean="0">
                <a:solidFill>
                  <a:srgbClr val="080808"/>
                </a:solidFill>
                <a:latin typeface="Calibri" panose="020F0502020204030204" pitchFamily="34" charset="0"/>
              </a:rPr>
              <a:t>Deposition</a:t>
            </a:r>
            <a:endParaRPr lang="es-ES" b="1" i="1" dirty="0">
              <a:solidFill>
                <a:srgbClr val="080808"/>
              </a:solidFill>
              <a:latin typeface="Calibri" panose="020F0502020204030204" pitchFamily="34" charset="0"/>
            </a:endParaRPr>
          </a:p>
        </p:txBody>
      </p:sp>
      <p:pic>
        <p:nvPicPr>
          <p:cNvPr id="13"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740" y="3609320"/>
            <a:ext cx="3793220" cy="2699999"/>
          </a:xfrm>
          <a:prstGeom prst="rect">
            <a:avLst/>
          </a:prstGeom>
        </p:spPr>
      </p:pic>
      <p:pic>
        <p:nvPicPr>
          <p:cNvPr id="14" name="Picture 4" descr="AEMET_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15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spTree>
    <p:extLst>
      <p:ext uri="{BB962C8B-B14F-4D97-AF65-F5344CB8AC3E}">
        <p14:creationId xmlns:p14="http://schemas.microsoft.com/office/powerpoint/2010/main" val="1499351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ChangeArrowheads="1"/>
          </p:cNvSpPr>
          <p:nvPr/>
        </p:nvSpPr>
        <p:spPr bwMode="auto">
          <a:xfrm>
            <a:off x="149225" y="332656"/>
            <a:ext cx="874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r>
              <a:rPr lang="en-US" sz="2400" dirty="0">
                <a:solidFill>
                  <a:schemeClr val="accent1"/>
                </a:solidFill>
              </a:rPr>
              <a:t>BDFC: Dust </a:t>
            </a:r>
            <a:r>
              <a:rPr lang="en-US" sz="2400" dirty="0" smtClean="0">
                <a:solidFill>
                  <a:schemeClr val="accent1"/>
                </a:solidFill>
              </a:rPr>
              <a:t>event Middle East Feb 2015</a:t>
            </a:r>
            <a:endParaRPr lang="en-US" sz="2000" dirty="0">
              <a:solidFill>
                <a:schemeClr val="accent1"/>
              </a:solidFill>
            </a:endParaRPr>
          </a:p>
        </p:txBody>
      </p:sp>
      <p:sp>
        <p:nvSpPr>
          <p:cNvPr id="10" name="6 CuadroTexto"/>
          <p:cNvSpPr txBox="1"/>
          <p:nvPr/>
        </p:nvSpPr>
        <p:spPr>
          <a:xfrm>
            <a:off x="5402996" y="6368173"/>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http://dust.aemet.es/</a:t>
            </a:r>
          </a:p>
        </p:txBody>
      </p:sp>
      <p:sp>
        <p:nvSpPr>
          <p:cNvPr id="11" name="6 CuadroTexto"/>
          <p:cNvSpPr txBox="1"/>
          <p:nvPr/>
        </p:nvSpPr>
        <p:spPr>
          <a:xfrm>
            <a:off x="5402996" y="6606646"/>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a:t>
            </a:r>
            <a:r>
              <a:rPr lang="es-ES_tradnl" b="1" i="1" dirty="0" err="1" smtClean="0">
                <a:latin typeface="Calibri" panose="020F0502020204030204" pitchFamily="34" charset="0"/>
              </a:rPr>
              <a:t>Dust_Barcelona</a:t>
            </a:r>
            <a:endParaRPr lang="en-GB" b="1" i="1" dirty="0">
              <a:latin typeface="Calibri" panose="020F0502020204030204" pitchFamily="34" charset="0"/>
            </a:endParaRPr>
          </a:p>
        </p:txBody>
      </p:sp>
      <p:pic>
        <p:nvPicPr>
          <p:cNvPr id="12" name="Imagen 11"/>
          <p:cNvPicPr>
            <a:picLocks noChangeAspect="1"/>
          </p:cNvPicPr>
          <p:nvPr/>
        </p:nvPicPr>
        <p:blipFill>
          <a:blip r:embed="rId2"/>
          <a:stretch>
            <a:fillRect/>
          </a:stretch>
        </p:blipFill>
        <p:spPr>
          <a:xfrm>
            <a:off x="6012160" y="6714260"/>
            <a:ext cx="371047" cy="293247"/>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844424"/>
            <a:ext cx="3840000" cy="2880000"/>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95" y="844424"/>
            <a:ext cx="3681356" cy="2700000"/>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0848" y="3744222"/>
            <a:ext cx="3338208" cy="2584896"/>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070" y="3861048"/>
            <a:ext cx="2492896" cy="2492896"/>
          </a:xfrm>
          <a:prstGeom prst="rect">
            <a:avLst/>
          </a:prstGeom>
        </p:spPr>
      </p:pic>
      <p:cxnSp>
        <p:nvCxnSpPr>
          <p:cNvPr id="17" name="Conector recto de flecha 16"/>
          <p:cNvCxnSpPr/>
          <p:nvPr/>
        </p:nvCxnSpPr>
        <p:spPr>
          <a:xfrm flipH="1">
            <a:off x="3060278" y="2304256"/>
            <a:ext cx="1330570" cy="26835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8" name="Rectángulo 17"/>
          <p:cNvSpPr/>
          <p:nvPr/>
        </p:nvSpPr>
        <p:spPr>
          <a:xfrm>
            <a:off x="2988270" y="4129404"/>
            <a:ext cx="547082" cy="667748"/>
          </a:xfrm>
          <a:prstGeom prst="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9" name="Rectángulo 18"/>
          <p:cNvSpPr/>
          <p:nvPr/>
        </p:nvSpPr>
        <p:spPr>
          <a:xfrm>
            <a:off x="7092280" y="4809203"/>
            <a:ext cx="547082" cy="667748"/>
          </a:xfrm>
          <a:prstGeom prst="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20" name="Rectángulo 19"/>
          <p:cNvSpPr/>
          <p:nvPr/>
        </p:nvSpPr>
        <p:spPr>
          <a:xfrm>
            <a:off x="2636734" y="2085570"/>
            <a:ext cx="783583" cy="767366"/>
          </a:xfrm>
          <a:prstGeom prst="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pic>
        <p:nvPicPr>
          <p:cNvPr id="21" name="Picture 4" descr="AEMET_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15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cxnSp>
        <p:nvCxnSpPr>
          <p:cNvPr id="23" name="Conector recto de flecha 22"/>
          <p:cNvCxnSpPr/>
          <p:nvPr/>
        </p:nvCxnSpPr>
        <p:spPr>
          <a:xfrm flipH="1">
            <a:off x="6438662" y="1070213"/>
            <a:ext cx="5546" cy="95815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625134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407150" cy="696912"/>
          </a:xfrm>
        </p:spPr>
        <p:txBody>
          <a:bodyPr/>
          <a:lstStyle/>
          <a:p>
            <a:pPr>
              <a:defRPr/>
            </a:pPr>
            <a:r>
              <a:rPr lang="en-US" dirty="0" smtClean="0"/>
              <a:t>BSC-CNS Earth Sciences Department</a:t>
            </a:r>
            <a:endParaRPr lang="en-US" dirty="0"/>
          </a:p>
        </p:txBody>
      </p:sp>
      <p:sp>
        <p:nvSpPr>
          <p:cNvPr id="5" name="Rectángulo 19"/>
          <p:cNvSpPr>
            <a:spLocks noChangeArrowheads="1"/>
          </p:cNvSpPr>
          <p:nvPr/>
        </p:nvSpPr>
        <p:spPr bwMode="auto">
          <a:xfrm>
            <a:off x="4499992" y="3067050"/>
            <a:ext cx="4464496" cy="3827463"/>
          </a:xfrm>
          <a:prstGeom prst="rect">
            <a:avLst/>
          </a:prstGeom>
          <a:solidFill>
            <a:srgbClr val="004990"/>
          </a:solidFill>
          <a:ln w="9525">
            <a:solidFill>
              <a:srgbClr val="F9F9F9"/>
            </a:solidFill>
            <a:miter lim="800000"/>
            <a:headEnd/>
            <a:tailEnd/>
          </a:ln>
          <a:effectLst>
            <a:outerShdw blurRad="40000" dist="23000" dir="5400000" rotWithShape="0">
              <a:srgbClr val="808080">
                <a:alpha val="34999"/>
              </a:srgbClr>
            </a:outerShdw>
          </a:effectLst>
        </p:spPr>
        <p:txBody>
          <a:bodyPr anchor="b"/>
          <a:lstStyle/>
          <a:p>
            <a:pPr eaLnBrk="1" hangingPunct="1">
              <a:defRPr/>
            </a:pPr>
            <a:endParaRPr lang="en-GB" dirty="0">
              <a:solidFill>
                <a:srgbClr val="FFFFFF"/>
              </a:solidFill>
              <a:latin typeface="+mn-lt"/>
              <a:ea typeface="+mn-ea"/>
            </a:endParaRPr>
          </a:p>
        </p:txBody>
      </p:sp>
      <p:sp>
        <p:nvSpPr>
          <p:cNvPr id="6" name="Rectángulo 3"/>
          <p:cNvSpPr>
            <a:spLocks noChangeArrowheads="1"/>
          </p:cNvSpPr>
          <p:nvPr/>
        </p:nvSpPr>
        <p:spPr bwMode="auto">
          <a:xfrm>
            <a:off x="179388" y="1003300"/>
            <a:ext cx="4248150" cy="2001838"/>
          </a:xfrm>
          <a:prstGeom prst="rect">
            <a:avLst/>
          </a:prstGeom>
          <a:solidFill>
            <a:schemeClr val="accent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2000" u="sng" dirty="0">
                <a:solidFill>
                  <a:schemeClr val="accent1"/>
                </a:solidFill>
              </a:rPr>
              <a:t>What</a:t>
            </a:r>
            <a:endParaRPr lang="en-US" sz="1600" u="sng" dirty="0">
              <a:solidFill>
                <a:schemeClr val="accent1"/>
              </a:solidFill>
            </a:endParaRPr>
          </a:p>
          <a:p>
            <a:pPr eaLnBrk="1" hangingPunct="1">
              <a:defRPr/>
            </a:pPr>
            <a:endParaRPr lang="es-ES" sz="1600" dirty="0">
              <a:solidFill>
                <a:schemeClr val="accent1"/>
              </a:solidFill>
            </a:endParaRPr>
          </a:p>
          <a:p>
            <a:pPr eaLnBrk="1" hangingPunct="1">
              <a:defRPr/>
            </a:pPr>
            <a:r>
              <a:rPr lang="en-US" sz="1600" dirty="0">
                <a:solidFill>
                  <a:schemeClr val="accent1"/>
                </a:solidFill>
              </a:rPr>
              <a:t>Environmental modelling and forecasting</a:t>
            </a:r>
          </a:p>
        </p:txBody>
      </p:sp>
      <p:sp>
        <p:nvSpPr>
          <p:cNvPr id="7" name="Rectángulo 4"/>
          <p:cNvSpPr>
            <a:spLocks noChangeArrowheads="1"/>
          </p:cNvSpPr>
          <p:nvPr/>
        </p:nvSpPr>
        <p:spPr bwMode="auto">
          <a:xfrm>
            <a:off x="179388" y="3078163"/>
            <a:ext cx="4249737" cy="3816350"/>
          </a:xfrm>
          <a:prstGeom prst="rect">
            <a:avLst/>
          </a:prstGeom>
          <a:solidFill>
            <a:srgbClr val="00499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2000" u="sng" dirty="0">
                <a:solidFill>
                  <a:srgbClr val="FFFFFF"/>
                </a:solidFill>
              </a:rPr>
              <a:t>How</a:t>
            </a:r>
            <a:endParaRPr lang="en-US" sz="1600" u="sng" dirty="0">
              <a:solidFill>
                <a:srgbClr val="FFFFFF"/>
              </a:solidFill>
            </a:endParaRPr>
          </a:p>
          <a:p>
            <a:pPr eaLnBrk="1" hangingPunct="1">
              <a:defRPr/>
            </a:pPr>
            <a:endParaRPr lang="es-ES" sz="1600" dirty="0">
              <a:solidFill>
                <a:schemeClr val="accent1"/>
              </a:solidFill>
            </a:endParaRPr>
          </a:p>
          <a:p>
            <a:pPr eaLnBrk="1" hangingPunct="1">
              <a:defRPr/>
            </a:pPr>
            <a:r>
              <a:rPr lang="en-GB" sz="1600" dirty="0">
                <a:solidFill>
                  <a:schemeClr val="accent1"/>
                </a:solidFill>
              </a:rPr>
              <a:t>Develop a capability to model air quality processes from urban to global and the impacts on weather, health and ecosystems</a:t>
            </a:r>
            <a:endParaRPr lang="es-ES" sz="1600" dirty="0">
              <a:solidFill>
                <a:schemeClr val="accent1"/>
              </a:solidFill>
            </a:endParaRPr>
          </a:p>
          <a:p>
            <a:pPr eaLnBrk="1" hangingPunct="1">
              <a:defRPr/>
            </a:pPr>
            <a:endParaRPr lang="en-GB" sz="1600" dirty="0">
              <a:solidFill>
                <a:schemeClr val="accent1"/>
              </a:solidFill>
            </a:endParaRPr>
          </a:p>
          <a:p>
            <a:pPr eaLnBrk="1" hangingPunct="1">
              <a:defRPr/>
            </a:pPr>
            <a:r>
              <a:rPr lang="en-GB" sz="1600" dirty="0">
                <a:solidFill>
                  <a:schemeClr val="accent1"/>
                </a:solidFill>
              </a:rPr>
              <a:t>Implement climate prediction system for </a:t>
            </a:r>
            <a:r>
              <a:rPr lang="en-GB" sz="1600" dirty="0" err="1">
                <a:solidFill>
                  <a:schemeClr val="accent1"/>
                </a:solidFill>
              </a:rPr>
              <a:t>subseasonal</a:t>
            </a:r>
            <a:r>
              <a:rPr lang="en-GB" sz="1600" dirty="0">
                <a:solidFill>
                  <a:schemeClr val="accent1"/>
                </a:solidFill>
              </a:rPr>
              <a:t>-to-decadal climate prediction</a:t>
            </a:r>
          </a:p>
          <a:p>
            <a:pPr eaLnBrk="1" hangingPunct="1">
              <a:defRPr/>
            </a:pPr>
            <a:endParaRPr lang="en-GB" sz="1600" dirty="0">
              <a:solidFill>
                <a:schemeClr val="accent1"/>
              </a:solidFill>
            </a:endParaRPr>
          </a:p>
          <a:p>
            <a:pPr eaLnBrk="1" hangingPunct="1">
              <a:defRPr/>
            </a:pPr>
            <a:r>
              <a:rPr lang="en-GB" sz="1600" dirty="0">
                <a:solidFill>
                  <a:schemeClr val="accent1"/>
                </a:solidFill>
              </a:rPr>
              <a:t>Develop user-oriented services that favour both technology transfer and adaptation</a:t>
            </a:r>
          </a:p>
          <a:p>
            <a:pPr eaLnBrk="1" hangingPunct="1">
              <a:defRPr/>
            </a:pPr>
            <a:endParaRPr lang="en-GB" sz="1600" dirty="0">
              <a:solidFill>
                <a:schemeClr val="accent1"/>
              </a:solidFill>
            </a:endParaRPr>
          </a:p>
          <a:p>
            <a:pPr eaLnBrk="1" hangingPunct="1">
              <a:defRPr/>
            </a:pPr>
            <a:r>
              <a:rPr lang="en-GB" sz="1600" dirty="0">
                <a:solidFill>
                  <a:schemeClr val="accent1"/>
                </a:solidFill>
              </a:rPr>
              <a:t>Use cutting-edge HPC and Big Data technologies for the efficiency and user-friendliness of Earth system models</a:t>
            </a:r>
          </a:p>
        </p:txBody>
      </p:sp>
      <p:sp>
        <p:nvSpPr>
          <p:cNvPr id="8" name="Rectángulo 5"/>
          <p:cNvSpPr>
            <a:spLocks noChangeArrowheads="1"/>
          </p:cNvSpPr>
          <p:nvPr/>
        </p:nvSpPr>
        <p:spPr bwMode="auto">
          <a:xfrm>
            <a:off x="4499992" y="989013"/>
            <a:ext cx="4464496" cy="2016125"/>
          </a:xfrm>
          <a:prstGeom prst="rect">
            <a:avLst/>
          </a:prstGeom>
          <a:solidFill>
            <a:srgbClr val="004990"/>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r>
              <a:rPr lang="en-US" sz="2000" u="sng" dirty="0">
                <a:solidFill>
                  <a:srgbClr val="FFFFFF"/>
                </a:solidFill>
              </a:rPr>
              <a:t>Why</a:t>
            </a:r>
            <a:endParaRPr lang="en-US" sz="1600" u="sng" dirty="0">
              <a:solidFill>
                <a:srgbClr val="FFFFFF"/>
              </a:solidFill>
            </a:endParaRPr>
          </a:p>
          <a:p>
            <a:pPr eaLnBrk="1" hangingPunct="1">
              <a:defRPr/>
            </a:pPr>
            <a:endParaRPr lang="es-ES" sz="1600" dirty="0">
              <a:solidFill>
                <a:srgbClr val="FFFFFF"/>
              </a:solidFill>
            </a:endParaRPr>
          </a:p>
          <a:p>
            <a:pPr eaLnBrk="1" hangingPunct="1">
              <a:defRPr/>
            </a:pPr>
            <a:r>
              <a:rPr lang="en-US" sz="1600" dirty="0">
                <a:solidFill>
                  <a:srgbClr val="FFFFFF"/>
                </a:solidFill>
              </a:rPr>
              <a:t>Our strength …</a:t>
            </a:r>
          </a:p>
          <a:p>
            <a:pPr lvl="1" eaLnBrk="1" hangingPunct="1">
              <a:defRPr/>
            </a:pPr>
            <a:r>
              <a:rPr lang="en-US" sz="1600" dirty="0">
                <a:solidFill>
                  <a:srgbClr val="FFFFFF"/>
                </a:solidFill>
              </a:rPr>
              <a:t>… research …</a:t>
            </a:r>
          </a:p>
          <a:p>
            <a:pPr lvl="1" eaLnBrk="1" hangingPunct="1">
              <a:defRPr/>
            </a:pPr>
            <a:r>
              <a:rPr lang="en-US" sz="1600" dirty="0">
                <a:solidFill>
                  <a:srgbClr val="FFFFFF"/>
                </a:solidFill>
              </a:rPr>
              <a:t>… operations …</a:t>
            </a:r>
          </a:p>
          <a:p>
            <a:pPr lvl="1" eaLnBrk="1" hangingPunct="1">
              <a:defRPr/>
            </a:pPr>
            <a:r>
              <a:rPr lang="en-US" sz="1600" dirty="0">
                <a:solidFill>
                  <a:srgbClr val="FFFFFF"/>
                </a:solidFill>
              </a:rPr>
              <a:t>… services …</a:t>
            </a:r>
          </a:p>
          <a:p>
            <a:pPr lvl="1" eaLnBrk="1" hangingPunct="1">
              <a:defRPr/>
            </a:pPr>
            <a:r>
              <a:rPr lang="en-US" sz="1600" dirty="0">
                <a:solidFill>
                  <a:srgbClr val="FFFFFF"/>
                </a:solidFill>
              </a:rPr>
              <a:t>… high resolution …</a:t>
            </a:r>
          </a:p>
          <a:p>
            <a:pPr lvl="1" eaLnBrk="1" hangingPunct="1">
              <a:defRPr/>
            </a:pPr>
            <a:endParaRPr lang="en-US" sz="1600" dirty="0">
              <a:solidFill>
                <a:srgbClr val="FFFFFF"/>
              </a:solidFill>
            </a:endParaRPr>
          </a:p>
        </p:txBody>
      </p:sp>
      <p:sp>
        <p:nvSpPr>
          <p:cNvPr id="12" name="Arco de bloque 14"/>
          <p:cNvSpPr>
            <a:spLocks/>
          </p:cNvSpPr>
          <p:nvPr/>
        </p:nvSpPr>
        <p:spPr bwMode="auto">
          <a:xfrm>
            <a:off x="6405563" y="4492625"/>
            <a:ext cx="720725" cy="736600"/>
          </a:xfrm>
          <a:custGeom>
            <a:avLst/>
            <a:gdLst>
              <a:gd name="T0" fmla="*/ 9859 w 720725"/>
              <a:gd name="T1" fmla="*/ 282739 h 736600"/>
              <a:gd name="T2" fmla="*/ 434463 w 720725"/>
              <a:gd name="T3" fmla="*/ 7871 h 736600"/>
              <a:gd name="T4" fmla="*/ 715973 w 720725"/>
              <a:gd name="T5" fmla="*/ 427918 h 736600"/>
              <a:gd name="T6" fmla="*/ 312840 w 720725"/>
              <a:gd name="T7" fmla="*/ 733384 h 736600"/>
              <a:gd name="T8" fmla="*/ 1484 w 720725"/>
              <a:gd name="T9" fmla="*/ 334908 h 736600"/>
              <a:gd name="T10" fmla="*/ 18277 w 720725"/>
              <a:gd name="T11" fmla="*/ 336470 h 736600"/>
              <a:gd name="T12" fmla="*/ 315018 w 720725"/>
              <a:gd name="T13" fmla="*/ 716659 h 736600"/>
              <a:gd name="T14" fmla="*/ 699341 w 720725"/>
              <a:gd name="T15" fmla="*/ 425128 h 736600"/>
              <a:gd name="T16" fmla="*/ 431068 w 720725"/>
              <a:gd name="T17" fmla="*/ 24390 h 736600"/>
              <a:gd name="T18" fmla="*/ 26244 w 720725"/>
              <a:gd name="T19" fmla="*/ 286738 h 736600"/>
              <a:gd name="T20" fmla="*/ 9859 w 720725"/>
              <a:gd name="T21" fmla="*/ 282739 h 736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0725" h="736600">
                <a:moveTo>
                  <a:pt x="9859" y="282739"/>
                </a:moveTo>
                <a:cubicBezTo>
                  <a:pt x="55203" y="88713"/>
                  <a:pt x="243450" y="-33149"/>
                  <a:pt x="434463" y="7871"/>
                </a:cubicBezTo>
                <a:cubicBezTo>
                  <a:pt x="623130" y="48386"/>
                  <a:pt x="747179" y="233484"/>
                  <a:pt x="715973" y="427918"/>
                </a:cubicBezTo>
                <a:cubicBezTo>
                  <a:pt x="684446" y="624351"/>
                  <a:pt x="505907" y="759635"/>
                  <a:pt x="312840" y="733384"/>
                </a:cubicBezTo>
                <a:cubicBezTo>
                  <a:pt x="121316" y="707343"/>
                  <a:pt x="-16034" y="531562"/>
                  <a:pt x="1484" y="334908"/>
                </a:cubicBezTo>
                <a:lnTo>
                  <a:pt x="18277" y="336470"/>
                </a:lnTo>
                <a:cubicBezTo>
                  <a:pt x="1599" y="524089"/>
                  <a:pt x="132491" y="691789"/>
                  <a:pt x="315018" y="716659"/>
                </a:cubicBezTo>
                <a:cubicBezTo>
                  <a:pt x="499087" y="741739"/>
                  <a:pt x="669313" y="612613"/>
                  <a:pt x="699341" y="425128"/>
                </a:cubicBezTo>
                <a:cubicBezTo>
                  <a:pt x="729048" y="239644"/>
                  <a:pt x="610847" y="63078"/>
                  <a:pt x="431068" y="24390"/>
                </a:cubicBezTo>
                <a:cubicBezTo>
                  <a:pt x="248943" y="-14803"/>
                  <a:pt x="69437" y="101526"/>
                  <a:pt x="26244" y="286738"/>
                </a:cubicBezTo>
                <a:lnTo>
                  <a:pt x="9859" y="282739"/>
                </a:lnTo>
                <a:close/>
              </a:path>
            </a:pathLst>
          </a:custGeom>
          <a:gradFill rotWithShape="1">
            <a:gsLst>
              <a:gs pos="0">
                <a:srgbClr val="F8F8F8"/>
              </a:gs>
              <a:gs pos="20000">
                <a:srgbClr val="F7F7F7"/>
              </a:gs>
              <a:gs pos="100000">
                <a:srgbClr val="BDBDBD"/>
              </a:gs>
            </a:gsLst>
            <a:lin ang="5400000"/>
          </a:gradFill>
          <a:ln w="76200"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13" name="Rectángulo redondeado 7"/>
          <p:cNvSpPr>
            <a:spLocks noChangeArrowheads="1"/>
          </p:cNvSpPr>
          <p:nvPr/>
        </p:nvSpPr>
        <p:spPr bwMode="auto">
          <a:xfrm>
            <a:off x="4716463" y="3941763"/>
            <a:ext cx="2016125" cy="811212"/>
          </a:xfrm>
          <a:prstGeom prst="roundRect">
            <a:avLst>
              <a:gd name="adj" fmla="val 16667"/>
            </a:avLst>
          </a:prstGeom>
          <a:solidFill>
            <a:srgbClr val="40B0FF">
              <a:alpha val="70195"/>
            </a:srgbClr>
          </a:solidFill>
          <a:ln w="9525">
            <a:solidFill>
              <a:srgbClr val="F9F9F9"/>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dirty="0">
                <a:latin typeface="+mn-lt"/>
                <a:ea typeface="+mn-ea"/>
              </a:rPr>
              <a:t>Earth system services</a:t>
            </a:r>
          </a:p>
        </p:txBody>
      </p:sp>
      <p:sp>
        <p:nvSpPr>
          <p:cNvPr id="14" name="Rectángulo redondeado 9"/>
          <p:cNvSpPr>
            <a:spLocks noChangeArrowheads="1"/>
          </p:cNvSpPr>
          <p:nvPr/>
        </p:nvSpPr>
        <p:spPr bwMode="auto">
          <a:xfrm>
            <a:off x="4716463" y="4973638"/>
            <a:ext cx="2016125" cy="811212"/>
          </a:xfrm>
          <a:prstGeom prst="roundRect">
            <a:avLst>
              <a:gd name="adj" fmla="val 16667"/>
            </a:avLst>
          </a:prstGeom>
          <a:solidFill>
            <a:srgbClr val="A6A6A6">
              <a:alpha val="70195"/>
            </a:srgbClr>
          </a:solidFill>
          <a:ln w="9525">
            <a:solidFill>
              <a:srgbClr val="F9F9F9"/>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dirty="0">
                <a:latin typeface="+mn-lt"/>
                <a:ea typeface="+mn-ea"/>
              </a:rPr>
              <a:t>Atmospheric composition</a:t>
            </a:r>
          </a:p>
        </p:txBody>
      </p:sp>
      <p:sp>
        <p:nvSpPr>
          <p:cNvPr id="15" name="Rectángulo redondeado 10"/>
          <p:cNvSpPr>
            <a:spLocks noChangeArrowheads="1"/>
          </p:cNvSpPr>
          <p:nvPr/>
        </p:nvSpPr>
        <p:spPr bwMode="auto">
          <a:xfrm>
            <a:off x="6804025" y="4973638"/>
            <a:ext cx="2016125" cy="811212"/>
          </a:xfrm>
          <a:prstGeom prst="roundRect">
            <a:avLst>
              <a:gd name="adj" fmla="val 16667"/>
            </a:avLst>
          </a:prstGeom>
          <a:solidFill>
            <a:srgbClr val="FFFF00">
              <a:alpha val="50195"/>
            </a:srgbClr>
          </a:solidFill>
          <a:ln w="9525">
            <a:solidFill>
              <a:srgbClr val="F9F9F9"/>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dirty="0">
                <a:latin typeface="+mn-lt"/>
                <a:ea typeface="+mn-ea"/>
              </a:rPr>
              <a:t>Computational Earth sciences</a:t>
            </a:r>
          </a:p>
        </p:txBody>
      </p:sp>
      <p:sp>
        <p:nvSpPr>
          <p:cNvPr id="16" name="Rectángulo redondeado 8"/>
          <p:cNvSpPr>
            <a:spLocks noChangeArrowheads="1"/>
          </p:cNvSpPr>
          <p:nvPr/>
        </p:nvSpPr>
        <p:spPr bwMode="auto">
          <a:xfrm>
            <a:off x="6804025" y="3941763"/>
            <a:ext cx="2016125" cy="811212"/>
          </a:xfrm>
          <a:prstGeom prst="roundRect">
            <a:avLst>
              <a:gd name="adj" fmla="val 16667"/>
            </a:avLst>
          </a:prstGeom>
          <a:solidFill>
            <a:srgbClr val="CCFFCC">
              <a:alpha val="70195"/>
            </a:srgbClr>
          </a:solidFill>
          <a:ln w="9525">
            <a:solidFill>
              <a:srgbClr val="F9F9F9"/>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dirty="0">
                <a:latin typeface="+mn-lt"/>
                <a:ea typeface="+mn-ea"/>
              </a:rPr>
              <a:t>Climate prediction</a:t>
            </a:r>
          </a:p>
        </p:txBody>
      </p:sp>
      <p:pic>
        <p:nvPicPr>
          <p:cNvPr id="17" name="Picture 11" descr="3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095" y="1106948"/>
            <a:ext cx="1827348" cy="1082704"/>
          </a:xfrm>
          <a:prstGeom prst="rect">
            <a:avLst/>
          </a:prstGeom>
          <a:ln w="25400">
            <a:solidFill>
              <a:schemeClr val="accent6">
                <a:lumMod val="50000"/>
              </a:schemeClr>
            </a:solidFill>
          </a:ln>
          <a:extLst/>
        </p:spPr>
        <p:style>
          <a:lnRef idx="1">
            <a:schemeClr val="accent6"/>
          </a:lnRef>
          <a:fillRef idx="3">
            <a:schemeClr val="accent6"/>
          </a:fillRef>
          <a:effectRef idx="2">
            <a:schemeClr val="accent6"/>
          </a:effectRef>
          <a:fontRef idx="minor">
            <a:schemeClr val="lt1"/>
          </a:fontRef>
        </p:style>
      </p:pic>
      <p:sp>
        <p:nvSpPr>
          <p:cNvPr id="18" name="Text Box 13"/>
          <p:cNvSpPr txBox="1">
            <a:spLocks noChangeArrowheads="1"/>
          </p:cNvSpPr>
          <p:nvPr/>
        </p:nvSpPr>
        <p:spPr bwMode="auto">
          <a:xfrm>
            <a:off x="6948264" y="2194654"/>
            <a:ext cx="21899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a-ES" sz="1400" b="1" i="1" dirty="0" err="1" smtClean="0">
                <a:solidFill>
                  <a:schemeClr val="accent1"/>
                </a:solidFill>
                <a:latin typeface="Calibri" panose="020F0502020204030204" pitchFamily="34" charset="0"/>
              </a:rPr>
              <a:t>MareNostrum</a:t>
            </a:r>
            <a:r>
              <a:rPr lang="ca-ES" sz="1400" b="1" i="1" dirty="0" smtClean="0">
                <a:solidFill>
                  <a:schemeClr val="accent1"/>
                </a:solidFill>
                <a:latin typeface="Calibri" panose="020F0502020204030204" pitchFamily="34" charset="0"/>
              </a:rPr>
              <a:t> </a:t>
            </a:r>
            <a:r>
              <a:rPr lang="ca-ES" sz="1400" b="1" i="1" dirty="0" err="1" smtClean="0">
                <a:solidFill>
                  <a:schemeClr val="accent1"/>
                </a:solidFill>
                <a:latin typeface="Calibri" panose="020F0502020204030204" pitchFamily="34" charset="0"/>
              </a:rPr>
              <a:t>supercomputer</a:t>
            </a:r>
            <a:endParaRPr lang="ca-ES" sz="1400" b="1" i="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441785151"/>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993154"/>
            <a:ext cx="3840000" cy="2880000"/>
          </a:xfrm>
          <a:prstGeom prst="rect">
            <a:avLst/>
          </a:prstGeom>
        </p:spPr>
      </p:pic>
      <p:cxnSp>
        <p:nvCxnSpPr>
          <p:cNvPr id="5" name="Conector recto de flecha 4"/>
          <p:cNvCxnSpPr/>
          <p:nvPr/>
        </p:nvCxnSpPr>
        <p:spPr>
          <a:xfrm>
            <a:off x="5532126" y="1201466"/>
            <a:ext cx="0" cy="72008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95" y="993154"/>
            <a:ext cx="3681355" cy="270000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880" y="3892952"/>
            <a:ext cx="3338208" cy="2584895"/>
          </a:xfrm>
          <a:prstGeom prst="rect">
            <a:avLst/>
          </a:prstGeom>
        </p:spPr>
      </p:pic>
      <p:cxnSp>
        <p:nvCxnSpPr>
          <p:cNvPr id="8" name="Conector recto de flecha 7"/>
          <p:cNvCxnSpPr>
            <a:stCxn id="4" idx="1"/>
          </p:cNvCxnSpPr>
          <p:nvPr/>
        </p:nvCxnSpPr>
        <p:spPr>
          <a:xfrm flipH="1">
            <a:off x="1241470" y="2433154"/>
            <a:ext cx="3186514" cy="13646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Rectángulo 8"/>
          <p:cNvSpPr/>
          <p:nvPr/>
        </p:nvSpPr>
        <p:spPr>
          <a:xfrm>
            <a:off x="1790839" y="4343481"/>
            <a:ext cx="547082" cy="667748"/>
          </a:xfrm>
          <a:prstGeom prst="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0" name="Rectángulo 9"/>
          <p:cNvSpPr/>
          <p:nvPr/>
        </p:nvSpPr>
        <p:spPr>
          <a:xfrm>
            <a:off x="5676142" y="5017890"/>
            <a:ext cx="547082" cy="667748"/>
          </a:xfrm>
          <a:prstGeom prst="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15" y="4075087"/>
            <a:ext cx="3589584" cy="1885605"/>
          </a:xfrm>
          <a:prstGeom prst="rect">
            <a:avLst/>
          </a:prstGeom>
        </p:spPr>
      </p:pic>
      <p:sp>
        <p:nvSpPr>
          <p:cNvPr id="12" name="Rectángulo 11"/>
          <p:cNvSpPr/>
          <p:nvPr/>
        </p:nvSpPr>
        <p:spPr>
          <a:xfrm>
            <a:off x="627994" y="4343480"/>
            <a:ext cx="1045523" cy="962441"/>
          </a:xfrm>
          <a:prstGeom prst="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3" name="CuadroTexto 12"/>
          <p:cNvSpPr txBox="1"/>
          <p:nvPr/>
        </p:nvSpPr>
        <p:spPr>
          <a:xfrm>
            <a:off x="467544" y="5949523"/>
            <a:ext cx="3681355" cy="584775"/>
          </a:xfrm>
          <a:prstGeom prst="rect">
            <a:avLst/>
          </a:prstGeom>
          <a:noFill/>
        </p:spPr>
        <p:txBody>
          <a:bodyPr wrap="square" rtlCol="0">
            <a:spAutoFit/>
          </a:bodyPr>
          <a:lstStyle/>
          <a:p>
            <a:r>
              <a:rPr lang="en-US" sz="1600" i="1" dirty="0" smtClean="0">
                <a:solidFill>
                  <a:srgbClr val="000000"/>
                </a:solidFill>
                <a:latin typeface="Calibri" panose="020F0502020204030204" pitchFamily="34" charset="0"/>
              </a:rPr>
              <a:t>MODIS composite 8</a:t>
            </a:r>
            <a:r>
              <a:rPr lang="en-US" sz="1600" i="1" baseline="30000" dirty="0" smtClean="0">
                <a:solidFill>
                  <a:srgbClr val="000000"/>
                </a:solidFill>
                <a:latin typeface="Calibri" panose="020F0502020204030204" pitchFamily="34" charset="0"/>
              </a:rPr>
              <a:t>th</a:t>
            </a:r>
            <a:r>
              <a:rPr lang="en-US" sz="1600" i="1" dirty="0" smtClean="0">
                <a:solidFill>
                  <a:srgbClr val="000000"/>
                </a:solidFill>
                <a:latin typeface="Calibri" panose="020F0502020204030204" pitchFamily="34" charset="0"/>
              </a:rPr>
              <a:t> March </a:t>
            </a:r>
          </a:p>
          <a:p>
            <a:r>
              <a:rPr lang="en-US" sz="1600" i="1" dirty="0" smtClean="0">
                <a:solidFill>
                  <a:srgbClr val="000000"/>
                </a:solidFill>
                <a:latin typeface="Calibri" panose="020F0502020204030204" pitchFamily="34" charset="0"/>
              </a:rPr>
              <a:t>from EOSDIS World Viewer</a:t>
            </a:r>
            <a:endParaRPr lang="en-US" sz="1600" i="1" dirty="0">
              <a:solidFill>
                <a:srgbClr val="000000"/>
              </a:solidFill>
              <a:latin typeface="Calibri" panose="020F0502020204030204" pitchFamily="34" charset="0"/>
            </a:endParaRPr>
          </a:p>
        </p:txBody>
      </p:sp>
      <p:sp>
        <p:nvSpPr>
          <p:cNvPr id="14" name="Rectángulo 13"/>
          <p:cNvSpPr/>
          <p:nvPr/>
        </p:nvSpPr>
        <p:spPr>
          <a:xfrm>
            <a:off x="877214" y="2279154"/>
            <a:ext cx="580280" cy="866527"/>
          </a:xfrm>
          <a:prstGeom prst="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5" name="6 CuadroTexto"/>
          <p:cNvSpPr txBox="1"/>
          <p:nvPr/>
        </p:nvSpPr>
        <p:spPr>
          <a:xfrm>
            <a:off x="5402996" y="6368173"/>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http://dust.aemet.es/</a:t>
            </a:r>
          </a:p>
        </p:txBody>
      </p:sp>
      <p:sp>
        <p:nvSpPr>
          <p:cNvPr id="16" name="6 CuadroTexto"/>
          <p:cNvSpPr txBox="1"/>
          <p:nvPr/>
        </p:nvSpPr>
        <p:spPr>
          <a:xfrm>
            <a:off x="5402996" y="6606646"/>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a:t>
            </a:r>
            <a:r>
              <a:rPr lang="es-ES_tradnl" b="1" i="1" dirty="0" err="1" smtClean="0">
                <a:latin typeface="Calibri" panose="020F0502020204030204" pitchFamily="34" charset="0"/>
              </a:rPr>
              <a:t>Dust_Barcelona</a:t>
            </a:r>
            <a:endParaRPr lang="en-GB" b="1" i="1" dirty="0">
              <a:latin typeface="Calibri" panose="020F0502020204030204" pitchFamily="34" charset="0"/>
            </a:endParaRPr>
          </a:p>
        </p:txBody>
      </p:sp>
      <p:pic>
        <p:nvPicPr>
          <p:cNvPr id="18" name="Picture 4" descr="AEMET_log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9" name="Shape 15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sp>
        <p:nvSpPr>
          <p:cNvPr id="21" name="Rectangle 24"/>
          <p:cNvSpPr>
            <a:spLocks noChangeArrowheads="1"/>
          </p:cNvSpPr>
          <p:nvPr/>
        </p:nvSpPr>
        <p:spPr bwMode="auto">
          <a:xfrm>
            <a:off x="77217" y="352530"/>
            <a:ext cx="874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r>
              <a:rPr lang="en-US" sz="2400" dirty="0">
                <a:solidFill>
                  <a:schemeClr val="accent1"/>
                </a:solidFill>
              </a:rPr>
              <a:t>BDFC: Dust </a:t>
            </a:r>
            <a:r>
              <a:rPr lang="en-US" sz="2400" dirty="0" smtClean="0">
                <a:solidFill>
                  <a:schemeClr val="accent1"/>
                </a:solidFill>
              </a:rPr>
              <a:t>event Canary Islands Mar 2015</a:t>
            </a:r>
            <a:endParaRPr lang="en-US" sz="2000" dirty="0">
              <a:solidFill>
                <a:schemeClr val="accent1"/>
              </a:solidFill>
            </a:endParaRPr>
          </a:p>
        </p:txBody>
      </p:sp>
      <p:pic>
        <p:nvPicPr>
          <p:cNvPr id="22" name="Imagen 21"/>
          <p:cNvPicPr>
            <a:picLocks noChangeAspect="1"/>
          </p:cNvPicPr>
          <p:nvPr/>
        </p:nvPicPr>
        <p:blipFill>
          <a:blip r:embed="rId8"/>
          <a:stretch>
            <a:fillRect/>
          </a:stretch>
        </p:blipFill>
        <p:spPr>
          <a:xfrm>
            <a:off x="6012160" y="6714260"/>
            <a:ext cx="371047" cy="293247"/>
          </a:xfrm>
          <a:prstGeom prst="rect">
            <a:avLst/>
          </a:prstGeom>
        </p:spPr>
      </p:pic>
    </p:spTree>
    <p:extLst>
      <p:ext uri="{BB962C8B-B14F-4D97-AF65-F5344CB8AC3E}">
        <p14:creationId xmlns:p14="http://schemas.microsoft.com/office/powerpoint/2010/main" val="2911705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ChangeArrowheads="1"/>
          </p:cNvSpPr>
          <p:nvPr/>
        </p:nvSpPr>
        <p:spPr bwMode="auto">
          <a:xfrm>
            <a:off x="149225" y="332656"/>
            <a:ext cx="874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pPr>
              <a:spcBef>
                <a:spcPct val="0"/>
              </a:spcBef>
            </a:pPr>
            <a:r>
              <a:rPr lang="en-US" sz="2400" dirty="0" smtClean="0">
                <a:solidFill>
                  <a:schemeClr val="accent1"/>
                </a:solidFill>
                <a:latin typeface="+mj-lt"/>
              </a:rPr>
              <a:t>BDFC: Users </a:t>
            </a:r>
            <a:endParaRPr lang="en-US" sz="2000" i="0" dirty="0">
              <a:solidFill>
                <a:schemeClr val="accent1"/>
              </a:solidFill>
              <a:latin typeface="+mj-lt"/>
            </a:endParaRPr>
          </a:p>
        </p:txBody>
      </p:sp>
      <p:sp>
        <p:nvSpPr>
          <p:cNvPr id="5" name="CuadroTexto 4"/>
          <p:cNvSpPr txBox="1"/>
          <p:nvPr/>
        </p:nvSpPr>
        <p:spPr>
          <a:xfrm>
            <a:off x="323528" y="1061690"/>
            <a:ext cx="5976664" cy="369332"/>
          </a:xfrm>
          <a:prstGeom prst="rect">
            <a:avLst/>
          </a:prstGeom>
          <a:noFill/>
        </p:spPr>
        <p:txBody>
          <a:bodyPr wrap="square" rtlCol="0">
            <a:spAutoFit/>
          </a:bodyPr>
          <a:lstStyle/>
          <a:p>
            <a:r>
              <a:rPr lang="es-ES" b="1" dirty="0" err="1" smtClean="0">
                <a:solidFill>
                  <a:srgbClr val="000000"/>
                </a:solidFill>
                <a:latin typeface="Calibri" panose="020F0502020204030204" pitchFamily="34" charset="0"/>
              </a:rPr>
              <a:t>Website</a:t>
            </a:r>
            <a:r>
              <a:rPr lang="es-ES" b="1" dirty="0" smtClean="0">
                <a:solidFill>
                  <a:srgbClr val="000000"/>
                </a:solidFill>
                <a:latin typeface="Calibri" panose="020F0502020204030204" pitchFamily="34" charset="0"/>
              </a:rPr>
              <a:t> </a:t>
            </a:r>
            <a:r>
              <a:rPr lang="es-ES" b="1" dirty="0" err="1" smtClean="0">
                <a:solidFill>
                  <a:srgbClr val="000000"/>
                </a:solidFill>
                <a:latin typeface="Calibri" panose="020F0502020204030204" pitchFamily="34" charset="0"/>
              </a:rPr>
              <a:t>visits</a:t>
            </a:r>
            <a:r>
              <a:rPr lang="es-ES" b="1" dirty="0" smtClean="0">
                <a:solidFill>
                  <a:srgbClr val="000000"/>
                </a:solidFill>
                <a:latin typeface="Calibri" panose="020F0502020204030204" pitchFamily="34" charset="0"/>
              </a:rPr>
              <a:t>: 1 </a:t>
            </a:r>
            <a:r>
              <a:rPr lang="es-ES" b="1" dirty="0" err="1" smtClean="0">
                <a:solidFill>
                  <a:srgbClr val="000000"/>
                </a:solidFill>
                <a:latin typeface="Calibri" panose="020F0502020204030204" pitchFamily="34" charset="0"/>
              </a:rPr>
              <a:t>January</a:t>
            </a:r>
            <a:r>
              <a:rPr lang="es-ES" b="1" dirty="0" smtClean="0">
                <a:solidFill>
                  <a:srgbClr val="000000"/>
                </a:solidFill>
                <a:latin typeface="Calibri" panose="020F0502020204030204" pitchFamily="34" charset="0"/>
              </a:rPr>
              <a:t> 2015 – 28 </a:t>
            </a:r>
            <a:r>
              <a:rPr lang="es-ES" b="1" dirty="0" err="1" smtClean="0">
                <a:solidFill>
                  <a:srgbClr val="000000"/>
                </a:solidFill>
                <a:latin typeface="Calibri" panose="020F0502020204030204" pitchFamily="34" charset="0"/>
              </a:rPr>
              <a:t>July</a:t>
            </a:r>
            <a:r>
              <a:rPr lang="es-ES" b="1" dirty="0" smtClean="0">
                <a:solidFill>
                  <a:srgbClr val="000000"/>
                </a:solidFill>
                <a:latin typeface="Calibri" panose="020F0502020204030204" pitchFamily="34" charset="0"/>
              </a:rPr>
              <a:t> 2016 </a:t>
            </a:r>
            <a:endParaRPr lang="es-ES" b="1" dirty="0">
              <a:solidFill>
                <a:srgbClr val="000000"/>
              </a:solidFill>
              <a:latin typeface="Calibri" panose="020F0502020204030204" pitchFamily="34" charset="0"/>
            </a:endParaRPr>
          </a:p>
        </p:txBody>
      </p:sp>
      <p:pic>
        <p:nvPicPr>
          <p:cNvPr id="6"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5116" y="4446328"/>
            <a:ext cx="2777284" cy="1511906"/>
          </a:xfrm>
          <a:prstGeom prst="rect">
            <a:avLst/>
          </a:prstGeom>
        </p:spPr>
      </p:pic>
      <p:sp>
        <p:nvSpPr>
          <p:cNvPr id="7" name="Oval 16"/>
          <p:cNvSpPr/>
          <p:nvPr/>
        </p:nvSpPr>
        <p:spPr>
          <a:xfrm>
            <a:off x="6192584" y="4480034"/>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18"/>
          <p:cNvSpPr/>
          <p:nvPr/>
        </p:nvSpPr>
        <p:spPr>
          <a:xfrm>
            <a:off x="5202702" y="5454178"/>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4136" y="4086026"/>
            <a:ext cx="3955896" cy="2423970"/>
          </a:xfrm>
          <a:prstGeom prst="rect">
            <a:avLst/>
          </a:prstGeom>
        </p:spPr>
      </p:pic>
      <p:sp>
        <p:nvSpPr>
          <p:cNvPr id="10" name="6 CuadroTexto"/>
          <p:cNvSpPr txBox="1"/>
          <p:nvPr/>
        </p:nvSpPr>
        <p:spPr>
          <a:xfrm>
            <a:off x="5402996" y="6368173"/>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http://dust.aemet.es/</a:t>
            </a:r>
          </a:p>
        </p:txBody>
      </p:sp>
      <p:sp>
        <p:nvSpPr>
          <p:cNvPr id="11" name="6 CuadroTexto"/>
          <p:cNvSpPr txBox="1"/>
          <p:nvPr/>
        </p:nvSpPr>
        <p:spPr>
          <a:xfrm>
            <a:off x="5402996" y="6606646"/>
            <a:ext cx="3657560" cy="369332"/>
          </a:xfrm>
          <a:prstGeom prst="rect">
            <a:avLst/>
          </a:prstGeom>
          <a:noFill/>
        </p:spPr>
        <p:txBody>
          <a:bodyPr wrap="square" rtlCol="0">
            <a:spAutoFit/>
          </a:bodyPr>
          <a:lstStyle/>
          <a:p>
            <a:pPr algn="ctr"/>
            <a:r>
              <a:rPr lang="es-ES_tradnl" b="1" i="1" dirty="0" smtClean="0">
                <a:latin typeface="Calibri" panose="020F0502020204030204" pitchFamily="34" charset="0"/>
              </a:rPr>
              <a:t>@</a:t>
            </a:r>
            <a:r>
              <a:rPr lang="es-ES_tradnl" b="1" i="1" dirty="0" err="1" smtClean="0">
                <a:latin typeface="Calibri" panose="020F0502020204030204" pitchFamily="34" charset="0"/>
              </a:rPr>
              <a:t>Dust_Barcelona</a:t>
            </a:r>
            <a:endParaRPr lang="en-GB" b="1" i="1" dirty="0">
              <a:latin typeface="Calibri" panose="020F0502020204030204" pitchFamily="34" charset="0"/>
            </a:endParaRPr>
          </a:p>
        </p:txBody>
      </p:sp>
      <p:pic>
        <p:nvPicPr>
          <p:cNvPr id="12"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pic>
        <p:nvPicPr>
          <p:cNvPr id="14" name="Imagen 13"/>
          <p:cNvPicPr>
            <a:picLocks noChangeAspect="1"/>
          </p:cNvPicPr>
          <p:nvPr/>
        </p:nvPicPr>
        <p:blipFill>
          <a:blip r:embed="rId6"/>
          <a:stretch>
            <a:fillRect/>
          </a:stretch>
        </p:blipFill>
        <p:spPr>
          <a:xfrm>
            <a:off x="6012160" y="6714260"/>
            <a:ext cx="371047" cy="293247"/>
          </a:xfrm>
          <a:prstGeom prst="rect">
            <a:avLst/>
          </a:prstGeom>
        </p:spPr>
      </p:pic>
      <p:grpSp>
        <p:nvGrpSpPr>
          <p:cNvPr id="26" name="Grupo 25"/>
          <p:cNvGrpSpPr/>
          <p:nvPr/>
        </p:nvGrpSpPr>
        <p:grpSpPr>
          <a:xfrm>
            <a:off x="395536" y="1591323"/>
            <a:ext cx="8913577" cy="2402276"/>
            <a:chOff x="-3759111" y="1756178"/>
            <a:chExt cx="8913577" cy="2402276"/>
          </a:xfrm>
        </p:grpSpPr>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9111" y="2279622"/>
              <a:ext cx="8496944" cy="1446402"/>
            </a:xfrm>
            <a:prstGeom prst="rect">
              <a:avLst/>
            </a:prstGeom>
          </p:spPr>
        </p:pic>
        <p:pic>
          <p:nvPicPr>
            <p:cNvPr id="16" name="Picture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687102" y="2069189"/>
              <a:ext cx="8395761" cy="1945079"/>
            </a:xfrm>
            <a:prstGeom prst="rect">
              <a:avLst/>
            </a:prstGeom>
          </p:spPr>
        </p:pic>
        <p:cxnSp>
          <p:nvCxnSpPr>
            <p:cNvPr id="17" name="Conector recto de flecha 4"/>
            <p:cNvCxnSpPr/>
            <p:nvPr/>
          </p:nvCxnSpPr>
          <p:spPr>
            <a:xfrm>
              <a:off x="-3106441" y="2718123"/>
              <a:ext cx="0" cy="72008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CuadroTexto 27"/>
            <p:cNvSpPr txBox="1"/>
            <p:nvPr/>
          </p:nvSpPr>
          <p:spPr>
            <a:xfrm>
              <a:off x="-3031834" y="2422608"/>
              <a:ext cx="2058211" cy="276999"/>
            </a:xfrm>
            <a:prstGeom prst="rect">
              <a:avLst/>
            </a:prstGeom>
            <a:noFill/>
          </p:spPr>
          <p:txBody>
            <a:bodyPr wrap="square" rtlCol="0">
              <a:spAutoFit/>
            </a:bodyPr>
            <a:lstStyle/>
            <a:p>
              <a:r>
                <a:rPr lang="es-ES" sz="1200" dirty="0">
                  <a:solidFill>
                    <a:srgbClr val="FF0000"/>
                  </a:solidFill>
                  <a:latin typeface="Calibri" panose="020F0502020204030204" pitchFamily="34" charset="0"/>
                </a:rPr>
                <a:t>10 Feb: </a:t>
              </a:r>
              <a:r>
                <a:rPr lang="es-ES" sz="1200" dirty="0" err="1">
                  <a:solidFill>
                    <a:srgbClr val="FF0000"/>
                  </a:solidFill>
                  <a:latin typeface="Calibri" panose="020F0502020204030204" pitchFamily="34" charset="0"/>
                </a:rPr>
                <a:t>Middle</a:t>
              </a:r>
              <a:r>
                <a:rPr lang="es-ES" sz="1200" dirty="0">
                  <a:solidFill>
                    <a:srgbClr val="FF0000"/>
                  </a:solidFill>
                  <a:latin typeface="Calibri" panose="020F0502020204030204" pitchFamily="34" charset="0"/>
                </a:rPr>
                <a:t> East </a:t>
              </a:r>
              <a:r>
                <a:rPr lang="es-ES" sz="1200" dirty="0" err="1">
                  <a:solidFill>
                    <a:srgbClr val="FF0000"/>
                  </a:solidFill>
                  <a:latin typeface="Calibri" panose="020F0502020204030204" pitchFamily="34" charset="0"/>
                </a:rPr>
                <a:t>event</a:t>
              </a:r>
              <a:endParaRPr lang="es-ES" sz="1200" dirty="0">
                <a:solidFill>
                  <a:srgbClr val="FF0000"/>
                </a:solidFill>
                <a:latin typeface="Calibri" panose="020F0502020204030204" pitchFamily="34" charset="0"/>
              </a:endParaRPr>
            </a:p>
          </p:txBody>
        </p:sp>
        <p:cxnSp>
          <p:nvCxnSpPr>
            <p:cNvPr id="19" name="Conector recto de flecha 4"/>
            <p:cNvCxnSpPr/>
            <p:nvPr/>
          </p:nvCxnSpPr>
          <p:spPr>
            <a:xfrm>
              <a:off x="-302727" y="2604285"/>
              <a:ext cx="0" cy="72008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20"/>
            <p:cNvCxnSpPr/>
            <p:nvPr/>
          </p:nvCxnSpPr>
          <p:spPr>
            <a:xfrm flipH="1">
              <a:off x="2217553" y="2046176"/>
              <a:ext cx="4598" cy="46689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p:cNvCxnSpPr/>
            <p:nvPr/>
          </p:nvCxnSpPr>
          <p:spPr>
            <a:xfrm flipH="1">
              <a:off x="3873737" y="2323239"/>
              <a:ext cx="4598" cy="46689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2" name="CuadroTexto 27"/>
            <p:cNvSpPr txBox="1"/>
            <p:nvPr/>
          </p:nvSpPr>
          <p:spPr>
            <a:xfrm>
              <a:off x="-675058" y="2279623"/>
              <a:ext cx="2058211" cy="276999"/>
            </a:xfrm>
            <a:prstGeom prst="rect">
              <a:avLst/>
            </a:prstGeom>
            <a:noFill/>
          </p:spPr>
          <p:txBody>
            <a:bodyPr wrap="square" rtlCol="0">
              <a:spAutoFit/>
            </a:bodyPr>
            <a:lstStyle/>
            <a:p>
              <a:r>
                <a:rPr lang="es-ES" sz="1200" dirty="0">
                  <a:solidFill>
                    <a:srgbClr val="FF0000"/>
                  </a:solidFill>
                  <a:latin typeface="Calibri" panose="020F0502020204030204" pitchFamily="34" charset="0"/>
                </a:rPr>
                <a:t>26 </a:t>
              </a:r>
              <a:r>
                <a:rPr lang="es-ES" sz="1200" dirty="0" err="1">
                  <a:solidFill>
                    <a:srgbClr val="FF0000"/>
                  </a:solidFill>
                  <a:latin typeface="Calibri" panose="020F0502020204030204" pitchFamily="34" charset="0"/>
                </a:rPr>
                <a:t>Aug</a:t>
              </a:r>
              <a:r>
                <a:rPr lang="es-ES" sz="1200" dirty="0">
                  <a:solidFill>
                    <a:srgbClr val="FF0000"/>
                  </a:solidFill>
                  <a:latin typeface="Calibri" panose="020F0502020204030204" pitchFamily="34" charset="0"/>
                </a:rPr>
                <a:t>: </a:t>
              </a:r>
              <a:r>
                <a:rPr lang="es-ES" sz="1200" dirty="0" err="1">
                  <a:solidFill>
                    <a:srgbClr val="FF0000"/>
                  </a:solidFill>
                  <a:latin typeface="Calibri" panose="020F0502020204030204" pitchFamily="34" charset="0"/>
                </a:rPr>
                <a:t>Algeria</a:t>
              </a:r>
              <a:r>
                <a:rPr lang="es-ES" sz="1200" dirty="0">
                  <a:solidFill>
                    <a:srgbClr val="FF0000"/>
                  </a:solidFill>
                  <a:latin typeface="Calibri" panose="020F0502020204030204" pitchFamily="34" charset="0"/>
                </a:rPr>
                <a:t> </a:t>
              </a:r>
              <a:r>
                <a:rPr lang="es-ES" sz="1200" dirty="0" err="1">
                  <a:solidFill>
                    <a:srgbClr val="FF0000"/>
                  </a:solidFill>
                  <a:latin typeface="Calibri" panose="020F0502020204030204" pitchFamily="34" charset="0"/>
                </a:rPr>
                <a:t>event</a:t>
              </a:r>
              <a:endParaRPr lang="es-ES" sz="1200" dirty="0">
                <a:solidFill>
                  <a:srgbClr val="FF0000"/>
                </a:solidFill>
                <a:latin typeface="Calibri" panose="020F0502020204030204" pitchFamily="34" charset="0"/>
              </a:endParaRPr>
            </a:p>
          </p:txBody>
        </p:sp>
        <p:sp>
          <p:nvSpPr>
            <p:cNvPr id="23" name="CuadroTexto 27"/>
            <p:cNvSpPr txBox="1"/>
            <p:nvPr/>
          </p:nvSpPr>
          <p:spPr>
            <a:xfrm>
              <a:off x="1876616" y="1756178"/>
              <a:ext cx="2058211" cy="276999"/>
            </a:xfrm>
            <a:prstGeom prst="rect">
              <a:avLst/>
            </a:prstGeom>
            <a:noFill/>
          </p:spPr>
          <p:txBody>
            <a:bodyPr wrap="square" rtlCol="0">
              <a:spAutoFit/>
            </a:bodyPr>
            <a:lstStyle/>
            <a:p>
              <a:r>
                <a:rPr lang="es-ES" sz="1200" dirty="0">
                  <a:solidFill>
                    <a:srgbClr val="FF0000"/>
                  </a:solidFill>
                  <a:latin typeface="Calibri" panose="020F0502020204030204" pitchFamily="34" charset="0"/>
                </a:rPr>
                <a:t>22 Feb:  </a:t>
              </a:r>
              <a:r>
                <a:rPr lang="es-ES" sz="1200" dirty="0" err="1">
                  <a:solidFill>
                    <a:srgbClr val="FF0000"/>
                  </a:solidFill>
                  <a:latin typeface="Calibri" panose="020F0502020204030204" pitchFamily="34" charset="0"/>
                </a:rPr>
                <a:t>Sahel</a:t>
              </a:r>
              <a:r>
                <a:rPr lang="es-ES" sz="1200" dirty="0">
                  <a:solidFill>
                    <a:srgbClr val="FF0000"/>
                  </a:solidFill>
                  <a:latin typeface="Calibri" panose="020F0502020204030204" pitchFamily="34" charset="0"/>
                </a:rPr>
                <a:t> and IP </a:t>
              </a:r>
              <a:r>
                <a:rPr lang="es-ES" sz="1200" dirty="0" err="1">
                  <a:solidFill>
                    <a:srgbClr val="FF0000"/>
                  </a:solidFill>
                  <a:latin typeface="Calibri" panose="020F0502020204030204" pitchFamily="34" charset="0"/>
                </a:rPr>
                <a:t>event</a:t>
              </a:r>
              <a:endParaRPr lang="es-ES" sz="1200" dirty="0">
                <a:solidFill>
                  <a:srgbClr val="FF0000"/>
                </a:solidFill>
                <a:latin typeface="Calibri" panose="020F0502020204030204" pitchFamily="34" charset="0"/>
              </a:endParaRPr>
            </a:p>
          </p:txBody>
        </p:sp>
        <p:sp>
          <p:nvSpPr>
            <p:cNvPr id="24" name="CuadroTexto 27"/>
            <p:cNvSpPr txBox="1"/>
            <p:nvPr/>
          </p:nvSpPr>
          <p:spPr>
            <a:xfrm>
              <a:off x="3096255" y="2047077"/>
              <a:ext cx="2058211" cy="276999"/>
            </a:xfrm>
            <a:prstGeom prst="rect">
              <a:avLst/>
            </a:prstGeom>
            <a:noFill/>
          </p:spPr>
          <p:txBody>
            <a:bodyPr wrap="square" rtlCol="0">
              <a:spAutoFit/>
            </a:bodyPr>
            <a:lstStyle/>
            <a:p>
              <a:r>
                <a:rPr lang="es-ES" sz="1200" dirty="0">
                  <a:solidFill>
                    <a:srgbClr val="FF0000"/>
                  </a:solidFill>
                  <a:latin typeface="Calibri" panose="020F0502020204030204" pitchFamily="34" charset="0"/>
                </a:rPr>
                <a:t>18 Jun:  </a:t>
              </a:r>
              <a:r>
                <a:rPr lang="es-ES" sz="1200" dirty="0" err="1">
                  <a:solidFill>
                    <a:srgbClr val="FF0000"/>
                  </a:solidFill>
                  <a:latin typeface="Calibri" panose="020F0502020204030204" pitchFamily="34" charset="0"/>
                </a:rPr>
                <a:t>Arabian</a:t>
              </a:r>
              <a:r>
                <a:rPr lang="es-ES" sz="1200" dirty="0">
                  <a:solidFill>
                    <a:srgbClr val="FF0000"/>
                  </a:solidFill>
                  <a:latin typeface="Calibri" panose="020F0502020204030204" pitchFamily="34" charset="0"/>
                </a:rPr>
                <a:t> </a:t>
              </a:r>
              <a:r>
                <a:rPr lang="es-ES" sz="1200" dirty="0" err="1">
                  <a:solidFill>
                    <a:srgbClr val="FF0000"/>
                  </a:solidFill>
                  <a:latin typeface="Calibri" panose="020F0502020204030204" pitchFamily="34" charset="0"/>
                </a:rPr>
                <a:t>event</a:t>
              </a:r>
              <a:endParaRPr lang="es-ES" sz="1200" dirty="0">
                <a:solidFill>
                  <a:srgbClr val="FF0000"/>
                </a:solidFill>
                <a:latin typeface="Calibri" panose="020F0502020204030204" pitchFamily="34" charset="0"/>
              </a:endParaRPr>
            </a:p>
          </p:txBody>
        </p:sp>
        <p:pic>
          <p:nvPicPr>
            <p:cNvPr id="25"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309071" y="3870080"/>
              <a:ext cx="1251511" cy="288374"/>
            </a:xfrm>
            <a:prstGeom prst="rect">
              <a:avLst/>
            </a:prstGeom>
          </p:spPr>
        </p:pic>
      </p:grpSp>
    </p:spTree>
    <p:extLst>
      <p:ext uri="{BB962C8B-B14F-4D97-AF65-F5344CB8AC3E}">
        <p14:creationId xmlns:p14="http://schemas.microsoft.com/office/powerpoint/2010/main" val="3010461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txBox="1">
            <a:spLocks/>
          </p:cNvSpPr>
          <p:nvPr/>
        </p:nvSpPr>
        <p:spPr>
          <a:xfrm>
            <a:off x="395536" y="989682"/>
            <a:ext cx="8424936" cy="5184576"/>
          </a:xfrm>
          <a:prstGeom prst="rect">
            <a:avLst/>
          </a:prstGeom>
        </p:spPr>
        <p:txBody>
          <a:bodyPr>
            <a:noAutofit/>
          </a:bodyPr>
          <a:lstStyle>
            <a:lvl1pPr marL="342900" indent="-342900" algn="l" rtl="0" eaLnBrk="1" fontAlgn="base" hangingPunct="1">
              <a:spcBef>
                <a:spcPct val="20000"/>
              </a:spcBef>
              <a:spcAft>
                <a:spcPct val="0"/>
              </a:spcAft>
              <a:buBlip>
                <a:blip r:embed="rId2"/>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GB" dirty="0" smtClean="0">
                <a:latin typeface="Calibri" panose="020F0502020204030204" pitchFamily="34" charset="0"/>
              </a:rPr>
              <a:t>Ongoing </a:t>
            </a:r>
            <a:r>
              <a:rPr lang="en-GB" b="1" dirty="0" smtClean="0">
                <a:latin typeface="Calibri" panose="020F0502020204030204" pitchFamily="34" charset="0"/>
              </a:rPr>
              <a:t>NMMB/BSC-Dust</a:t>
            </a:r>
            <a:r>
              <a:rPr lang="en-GB" dirty="0" smtClean="0">
                <a:latin typeface="Calibri" panose="020F0502020204030204" pitchFamily="34" charset="0"/>
              </a:rPr>
              <a:t> model developments to improve the quality of daily dust forecast includes: </a:t>
            </a:r>
          </a:p>
          <a:p>
            <a:pPr>
              <a:spcBef>
                <a:spcPts val="600"/>
              </a:spcBef>
              <a:spcAft>
                <a:spcPts val="600"/>
              </a:spcAft>
              <a:buFont typeface="Arial" panose="020B0604020202020204" pitchFamily="34" charset="0"/>
              <a:buChar char="•"/>
            </a:pPr>
            <a:r>
              <a:rPr lang="en-GB" sz="2000" dirty="0" smtClean="0">
                <a:latin typeface="Calibri" panose="020F0502020204030204" pitchFamily="34" charset="0"/>
              </a:rPr>
              <a:t>Data assimilation of satellite aerosol products for mineral dust analysis</a:t>
            </a:r>
          </a:p>
          <a:p>
            <a:pPr>
              <a:spcBef>
                <a:spcPts val="600"/>
              </a:spcBef>
              <a:spcAft>
                <a:spcPts val="600"/>
              </a:spcAft>
              <a:buFont typeface="Arial" panose="020B0604020202020204" pitchFamily="34" charset="0"/>
              <a:buChar char="•"/>
            </a:pPr>
            <a:r>
              <a:rPr lang="en-GB" sz="2000" dirty="0" smtClean="0">
                <a:latin typeface="Calibri" panose="020F0502020204030204" pitchFamily="34" charset="0"/>
              </a:rPr>
              <a:t>Exploration of the advantages of the high-resolution simulations (&gt; 4km spatial horizontal resolution) </a:t>
            </a:r>
            <a:r>
              <a:rPr lang="en-GB" sz="2000" dirty="0" smtClean="0">
                <a:latin typeface="Calibri" panose="020F0502020204030204" pitchFamily="34" charset="0"/>
                <a:sym typeface="Symbol" panose="05050102010706020507" pitchFamily="18" charset="2"/>
              </a:rPr>
              <a:t> Haboobs and </a:t>
            </a:r>
            <a:r>
              <a:rPr lang="en-GB" sz="2000" dirty="0" smtClean="0">
                <a:latin typeface="Calibri" panose="020F0502020204030204" pitchFamily="34" charset="0"/>
              </a:rPr>
              <a:t>complex terrains</a:t>
            </a:r>
          </a:p>
          <a:p>
            <a:pPr marL="0" indent="0">
              <a:spcBef>
                <a:spcPts val="600"/>
              </a:spcBef>
              <a:spcAft>
                <a:spcPts val="600"/>
              </a:spcAft>
              <a:buNone/>
            </a:pPr>
            <a:r>
              <a:rPr lang="en-GB" sz="2000" dirty="0" smtClean="0">
                <a:latin typeface="Calibri" panose="020F0502020204030204" pitchFamily="34" charset="0"/>
              </a:rPr>
              <a:t>Ongoing activities of the </a:t>
            </a:r>
            <a:r>
              <a:rPr lang="en-GB" sz="2000" b="1" dirty="0" smtClean="0">
                <a:latin typeface="Calibri" panose="020F0502020204030204" pitchFamily="34" charset="0"/>
              </a:rPr>
              <a:t>WMO Dust </a:t>
            </a:r>
            <a:r>
              <a:rPr lang="en-GB" sz="2000" b="1" dirty="0" err="1" smtClean="0">
                <a:latin typeface="Calibri" panose="020F0502020204030204" pitchFamily="34" charset="0"/>
              </a:rPr>
              <a:t>Centers</a:t>
            </a:r>
            <a:r>
              <a:rPr lang="en-GB" sz="2000" b="1" dirty="0" smtClean="0">
                <a:latin typeface="Calibri" panose="020F0502020204030204" pitchFamily="34" charset="0"/>
              </a:rPr>
              <a:t> </a:t>
            </a:r>
            <a:r>
              <a:rPr lang="en-GB" sz="2000" dirty="0" smtClean="0">
                <a:latin typeface="Calibri" panose="020F0502020204030204" pitchFamily="34" charset="0"/>
              </a:rPr>
              <a:t>includes:</a:t>
            </a:r>
          </a:p>
          <a:p>
            <a:pPr>
              <a:spcBef>
                <a:spcPts val="600"/>
              </a:spcBef>
              <a:spcAft>
                <a:spcPts val="600"/>
              </a:spcAft>
              <a:buFont typeface="Arial" panose="020B0604020202020204" pitchFamily="34" charset="0"/>
              <a:buChar char="•"/>
            </a:pPr>
            <a:r>
              <a:rPr lang="en-US" sz="2000" b="1" dirty="0" smtClean="0">
                <a:latin typeface="Calibri" panose="020F0502020204030204" pitchFamily="34" charset="0"/>
              </a:rPr>
              <a:t>Model </a:t>
            </a:r>
            <a:r>
              <a:rPr lang="en-US" sz="2000" b="1" dirty="0">
                <a:latin typeface="Calibri" panose="020F0502020204030204" pitchFamily="34" charset="0"/>
              </a:rPr>
              <a:t>evaluation </a:t>
            </a:r>
            <a:r>
              <a:rPr lang="en-US" sz="2000" dirty="0">
                <a:latin typeface="Calibri" panose="020F0502020204030204" pitchFamily="34" charset="0"/>
              </a:rPr>
              <a:t>including data from satellites, and lidar, Sun-photometer and in-situ networks, both for gaseous and aerosol species, covering multiple time-scales.</a:t>
            </a:r>
          </a:p>
          <a:p>
            <a:pPr>
              <a:spcBef>
                <a:spcPts val="600"/>
              </a:spcBef>
              <a:spcAft>
                <a:spcPts val="600"/>
              </a:spcAft>
              <a:buFont typeface="Arial" panose="020B0604020202020204" pitchFamily="34" charset="0"/>
              <a:buChar char="•"/>
            </a:pPr>
            <a:r>
              <a:rPr lang="en-US" sz="2000" dirty="0" smtClean="0">
                <a:latin typeface="Calibri" panose="020F0502020204030204" pitchFamily="34" charset="0"/>
              </a:rPr>
              <a:t>Increased </a:t>
            </a:r>
            <a:r>
              <a:rPr lang="en-US" sz="2000" dirty="0">
                <a:latin typeface="Calibri" panose="020F0502020204030204" pitchFamily="34" charset="0"/>
              </a:rPr>
              <a:t>education and awareness to promote the information and forecasts that are publically and freely available  </a:t>
            </a:r>
          </a:p>
          <a:p>
            <a:pPr>
              <a:spcBef>
                <a:spcPts val="600"/>
              </a:spcBef>
              <a:spcAft>
                <a:spcPts val="600"/>
              </a:spcAft>
              <a:buFont typeface="Arial" panose="020B0604020202020204" pitchFamily="34" charset="0"/>
              <a:buChar char="•"/>
            </a:pPr>
            <a:r>
              <a:rPr lang="en-US" sz="2000" dirty="0">
                <a:latin typeface="Calibri" panose="020F0502020204030204" pitchFamily="34" charset="0"/>
              </a:rPr>
              <a:t>Establishment of appropriate communication channels for the dissemination of interpreted dust forecasts at a frequency that enables preparedness (i.e. through weather news networks, text message alerts) </a:t>
            </a:r>
          </a:p>
          <a:p>
            <a:pPr>
              <a:spcBef>
                <a:spcPts val="600"/>
              </a:spcBef>
              <a:spcAft>
                <a:spcPts val="600"/>
              </a:spcAft>
              <a:buFont typeface="Arial" panose="020B0604020202020204" pitchFamily="34" charset="0"/>
              <a:buChar char="•"/>
            </a:pPr>
            <a:endParaRPr lang="en-GB" sz="2000" dirty="0" smtClean="0">
              <a:latin typeface="Calibri" panose="020F0502020204030204" pitchFamily="34" charset="0"/>
            </a:endParaRPr>
          </a:p>
          <a:p>
            <a:pPr>
              <a:spcBef>
                <a:spcPts val="600"/>
              </a:spcBef>
              <a:spcAft>
                <a:spcPts val="600"/>
              </a:spcAft>
              <a:buFont typeface="Arial" panose="020B0604020202020204" pitchFamily="34" charset="0"/>
              <a:buChar char="•"/>
            </a:pPr>
            <a:endParaRPr lang="en-GB" dirty="0" smtClean="0">
              <a:latin typeface="Calibri" panose="020F0502020204030204" pitchFamily="34" charset="0"/>
            </a:endParaRPr>
          </a:p>
        </p:txBody>
      </p:sp>
      <p:sp>
        <p:nvSpPr>
          <p:cNvPr id="5" name="Rectangle 24"/>
          <p:cNvSpPr>
            <a:spLocks noChangeArrowheads="1"/>
          </p:cNvSpPr>
          <p:nvPr/>
        </p:nvSpPr>
        <p:spPr bwMode="auto">
          <a:xfrm>
            <a:off x="149225" y="332656"/>
            <a:ext cx="874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pPr>
              <a:spcBef>
                <a:spcPct val="0"/>
              </a:spcBef>
            </a:pPr>
            <a:r>
              <a:rPr lang="en-US" sz="2400" dirty="0" smtClean="0">
                <a:solidFill>
                  <a:schemeClr val="accent1"/>
                </a:solidFill>
                <a:latin typeface="+mj-lt"/>
              </a:rPr>
              <a:t>Summary and conclusions</a:t>
            </a:r>
            <a:endParaRPr lang="en-US" sz="2000" i="0" dirty="0">
              <a:solidFill>
                <a:schemeClr val="accent1"/>
              </a:solidFill>
              <a:latin typeface="+mj-lt"/>
            </a:endParaRPr>
          </a:p>
        </p:txBody>
      </p:sp>
    </p:spTree>
    <p:extLst>
      <p:ext uri="{BB962C8B-B14F-4D97-AF65-F5344CB8AC3E}">
        <p14:creationId xmlns:p14="http://schemas.microsoft.com/office/powerpoint/2010/main" val="2485585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Shape 2"/>
          <p:cNvSpPr txBox="1">
            <a:spLocks noChangeArrowheads="1"/>
          </p:cNvSpPr>
          <p:nvPr/>
        </p:nvSpPr>
        <p:spPr bwMode="auto">
          <a:xfrm>
            <a:off x="1473696" y="5283200"/>
            <a:ext cx="64801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DejaVu Sans" pitchFamily="34" charset="0"/>
                <a:cs typeface="DejaVu Sans" pitchFamily="34" charset="0"/>
              </a:defRPr>
            </a:lvl1pPr>
            <a:lvl2pPr marL="742950" indent="-285750" eaLnBrk="0" hangingPunct="0">
              <a:defRPr>
                <a:solidFill>
                  <a:schemeClr val="tx1"/>
                </a:solidFill>
                <a:latin typeface="Arial" charset="0"/>
                <a:ea typeface="DejaVu Sans" pitchFamily="34" charset="0"/>
                <a:cs typeface="DejaVu Sans" pitchFamily="34" charset="0"/>
              </a:defRPr>
            </a:lvl2pPr>
            <a:lvl3pPr marL="1143000" indent="-228600" eaLnBrk="0" hangingPunct="0">
              <a:defRPr>
                <a:solidFill>
                  <a:schemeClr val="tx1"/>
                </a:solidFill>
                <a:latin typeface="Arial" charset="0"/>
                <a:ea typeface="DejaVu Sans" pitchFamily="34" charset="0"/>
                <a:cs typeface="DejaVu Sans" pitchFamily="34" charset="0"/>
              </a:defRPr>
            </a:lvl3pPr>
            <a:lvl4pPr marL="1600200" indent="-228600" eaLnBrk="0" hangingPunct="0">
              <a:defRPr>
                <a:solidFill>
                  <a:schemeClr val="tx1"/>
                </a:solidFill>
                <a:latin typeface="Arial" charset="0"/>
                <a:ea typeface="DejaVu Sans" pitchFamily="34" charset="0"/>
                <a:cs typeface="DejaVu Sans" pitchFamily="34" charset="0"/>
              </a:defRPr>
            </a:lvl4pPr>
            <a:lvl5pPr marL="2057400" indent="-228600" eaLnBrk="0" hangingPunct="0">
              <a:defRPr>
                <a:solidFill>
                  <a:schemeClr val="tx1"/>
                </a:solidFill>
                <a:latin typeface="Arial"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9pPr>
          </a:lstStyle>
          <a:p>
            <a:pPr algn="ctr" eaLnBrk="1" hangingPunct="1"/>
            <a:r>
              <a:rPr lang="en-US" altLang="en-US" sz="2000" dirty="0">
                <a:solidFill>
                  <a:srgbClr val="FFFFFF"/>
                </a:solidFill>
              </a:rPr>
              <a:t>For further information please contact</a:t>
            </a:r>
            <a:endParaRPr lang="en-US" altLang="en-US" dirty="0">
              <a:latin typeface="Calibri" pitchFamily="34" charset="0"/>
            </a:endParaRPr>
          </a:p>
          <a:p>
            <a:pPr algn="ctr" eaLnBrk="1" hangingPunct="1"/>
            <a:r>
              <a:rPr lang="en-US" altLang="en-US" sz="2000" dirty="0">
                <a:solidFill>
                  <a:srgbClr val="FFFFFF"/>
                </a:solidFill>
              </a:rPr>
              <a:t>s</a:t>
            </a:r>
            <a:r>
              <a:rPr lang="en-US" altLang="en-US" sz="2000" dirty="0" smtClean="0">
                <a:solidFill>
                  <a:srgbClr val="FFFFFF"/>
                </a:solidFill>
              </a:rPr>
              <a:t>ara.basart@bsc.es</a:t>
            </a:r>
            <a:endParaRPr lang="en-US" altLang="en-US" dirty="0">
              <a:latin typeface="Calibri" pitchFamily="34" charset="0"/>
            </a:endParaRPr>
          </a:p>
        </p:txBody>
      </p:sp>
      <p:sp>
        <p:nvSpPr>
          <p:cNvPr id="4" name="Title 4"/>
          <p:cNvSpPr txBox="1">
            <a:spLocks/>
          </p:cNvSpPr>
          <p:nvPr/>
        </p:nvSpPr>
        <p:spPr>
          <a:xfrm>
            <a:off x="971599" y="2861890"/>
            <a:ext cx="7484368" cy="153960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US" sz="2400" b="1" i="1" kern="0" dirty="0" smtClean="0">
                <a:solidFill>
                  <a:schemeClr val="accent1"/>
                </a:solidFill>
                <a:latin typeface="Calibri" panose="020F0502020204030204" pitchFamily="34" charset="0"/>
              </a:rPr>
              <a:t>Thank you!</a:t>
            </a:r>
            <a:r>
              <a:rPr lang="es-ES_tradnl" sz="2400" b="1" i="1" kern="0" dirty="0" smtClean="0">
                <a:solidFill>
                  <a:schemeClr val="accent1"/>
                </a:solidFill>
                <a:latin typeface="Calibri" pitchFamily="34" charset="0"/>
              </a:rPr>
              <a:t> </a:t>
            </a:r>
            <a:br>
              <a:rPr lang="es-ES_tradnl" sz="2400" b="1" i="1" kern="0" dirty="0" smtClean="0">
                <a:solidFill>
                  <a:schemeClr val="accent1"/>
                </a:solidFill>
                <a:latin typeface="Calibri" pitchFamily="34" charset="0"/>
              </a:rPr>
            </a:br>
            <a:r>
              <a:rPr lang="es-ES_tradnl" sz="1600" i="1" kern="0" dirty="0" smtClean="0">
                <a:solidFill>
                  <a:schemeClr val="accent1"/>
                </a:solidFill>
                <a:latin typeface="Calibri" pitchFamily="34" charset="0"/>
              </a:rPr>
              <a:t/>
            </a:r>
            <a:br>
              <a:rPr lang="es-ES_tradnl" sz="1600" i="1" kern="0" dirty="0" smtClean="0">
                <a:solidFill>
                  <a:schemeClr val="accent1"/>
                </a:solidFill>
                <a:latin typeface="Calibri" pitchFamily="34" charset="0"/>
              </a:rPr>
            </a:br>
            <a:r>
              <a:rPr lang="en-US" sz="1600" i="1" kern="0" dirty="0">
                <a:solidFill>
                  <a:schemeClr val="accent1"/>
                </a:solidFill>
                <a:latin typeface="Calibri" pitchFamily="34" charset="0"/>
              </a:rPr>
              <a:t>The authors thank </a:t>
            </a:r>
            <a:r>
              <a:rPr lang="en-US" sz="1600" i="1" kern="0" dirty="0" smtClean="0">
                <a:solidFill>
                  <a:schemeClr val="accent1"/>
                </a:solidFill>
                <a:latin typeface="Calibri" pitchFamily="34" charset="0"/>
              </a:rPr>
              <a:t>Carlos Pérez, </a:t>
            </a:r>
            <a:r>
              <a:rPr lang="en-US" sz="1600" i="1" kern="0" dirty="0" err="1" smtClean="0">
                <a:solidFill>
                  <a:schemeClr val="accent1"/>
                </a:solidFill>
                <a:latin typeface="Calibri" pitchFamily="34" charset="0"/>
              </a:rPr>
              <a:t>García</a:t>
            </a:r>
            <a:r>
              <a:rPr lang="en-US" sz="1600" i="1" kern="0" dirty="0" smtClean="0">
                <a:solidFill>
                  <a:schemeClr val="accent1"/>
                </a:solidFill>
                <a:latin typeface="Calibri" pitchFamily="34" charset="0"/>
              </a:rPr>
              <a:t>-Pando, </a:t>
            </a:r>
            <a:r>
              <a:rPr lang="es-ES_tradnl" sz="1600" i="1" kern="0" dirty="0" smtClean="0">
                <a:solidFill>
                  <a:schemeClr val="accent1"/>
                </a:solidFill>
                <a:latin typeface="Calibri" pitchFamily="34" charset="0"/>
              </a:rPr>
              <a:t>José </a:t>
            </a:r>
            <a:r>
              <a:rPr lang="es-ES_tradnl" sz="1600" i="1" kern="0" dirty="0">
                <a:solidFill>
                  <a:schemeClr val="accent1"/>
                </a:solidFill>
                <a:latin typeface="Calibri" pitchFamily="34" charset="0"/>
              </a:rPr>
              <a:t>Mª </a:t>
            </a:r>
            <a:r>
              <a:rPr lang="es-ES_tradnl" sz="1600" i="1" kern="0" dirty="0" err="1">
                <a:solidFill>
                  <a:schemeClr val="accent1"/>
                </a:solidFill>
                <a:latin typeface="Calibri" pitchFamily="34" charset="0"/>
              </a:rPr>
              <a:t>Baldasano</a:t>
            </a:r>
            <a:r>
              <a:rPr lang="es-ES_tradnl" sz="1600" i="1" kern="0" dirty="0">
                <a:solidFill>
                  <a:schemeClr val="accent1"/>
                </a:solidFill>
                <a:latin typeface="Calibri" pitchFamily="34" charset="0"/>
              </a:rPr>
              <a:t>, </a:t>
            </a:r>
            <a:r>
              <a:rPr lang="es-ES_tradnl" sz="1600" i="1" kern="0" dirty="0" err="1">
                <a:solidFill>
                  <a:schemeClr val="accent1"/>
                </a:solidFill>
                <a:latin typeface="Calibri" pitchFamily="34" charset="0"/>
              </a:rPr>
              <a:t>Antonis</a:t>
            </a:r>
            <a:r>
              <a:rPr lang="es-ES_tradnl" sz="1600" i="1" kern="0" dirty="0">
                <a:solidFill>
                  <a:schemeClr val="accent1"/>
                </a:solidFill>
                <a:latin typeface="Calibri" pitchFamily="34" charset="0"/>
              </a:rPr>
              <a:t> </a:t>
            </a:r>
            <a:r>
              <a:rPr lang="es-ES_tradnl" sz="1600" i="1" kern="0" dirty="0" err="1">
                <a:solidFill>
                  <a:schemeClr val="accent1"/>
                </a:solidFill>
                <a:latin typeface="Calibri" pitchFamily="34" charset="0"/>
              </a:rPr>
              <a:t>Gkikas</a:t>
            </a:r>
            <a:r>
              <a:rPr lang="es-ES_tradnl" sz="1600" i="1" kern="0" dirty="0">
                <a:solidFill>
                  <a:schemeClr val="accent1"/>
                </a:solidFill>
                <a:latin typeface="Calibri" pitchFamily="34" charset="0"/>
              </a:rPr>
              <a:t>, </a:t>
            </a:r>
            <a:r>
              <a:rPr lang="es-ES_tradnl" sz="1600" i="1" kern="0" dirty="0" smtClean="0">
                <a:solidFill>
                  <a:schemeClr val="accent1"/>
                </a:solidFill>
                <a:latin typeface="Calibri" pitchFamily="34" charset="0"/>
              </a:rPr>
              <a:t>Alba </a:t>
            </a:r>
            <a:r>
              <a:rPr lang="es-ES_tradnl" sz="1600" i="1" kern="0" dirty="0" err="1" smtClean="0">
                <a:solidFill>
                  <a:schemeClr val="accent1"/>
                </a:solidFill>
                <a:latin typeface="Calibri" pitchFamily="34" charset="0"/>
              </a:rPr>
              <a:t>Badia</a:t>
            </a:r>
            <a:r>
              <a:rPr lang="es-ES_tradnl" sz="1600" i="1" kern="0" dirty="0" smtClean="0">
                <a:solidFill>
                  <a:schemeClr val="accent1"/>
                </a:solidFill>
                <a:latin typeface="Calibri" pitchFamily="34" charset="0"/>
              </a:rPr>
              <a:t>, </a:t>
            </a:r>
            <a:r>
              <a:rPr lang="es-ES_tradnl" sz="1600" i="1" kern="0" dirty="0" err="1" smtClean="0">
                <a:solidFill>
                  <a:schemeClr val="accent1"/>
                </a:solidFill>
                <a:latin typeface="Calibri" pitchFamily="34" charset="0"/>
              </a:rPr>
              <a:t>Michele</a:t>
            </a:r>
            <a:r>
              <a:rPr lang="es-ES_tradnl" sz="1600" i="1" kern="0" dirty="0" smtClean="0">
                <a:solidFill>
                  <a:schemeClr val="accent1"/>
                </a:solidFill>
                <a:latin typeface="Calibri" pitchFamily="34" charset="0"/>
              </a:rPr>
              <a:t> </a:t>
            </a:r>
            <a:r>
              <a:rPr lang="es-ES_tradnl" sz="1600" i="1" kern="0" dirty="0" err="1">
                <a:solidFill>
                  <a:schemeClr val="accent1"/>
                </a:solidFill>
                <a:latin typeface="Calibri" pitchFamily="34" charset="0"/>
              </a:rPr>
              <a:t>Spada</a:t>
            </a:r>
            <a:r>
              <a:rPr lang="es-ES_tradnl" sz="1600" i="1" kern="0" dirty="0">
                <a:solidFill>
                  <a:schemeClr val="accent1"/>
                </a:solidFill>
                <a:latin typeface="Calibri" pitchFamily="34" charset="0"/>
              </a:rPr>
              <a:t>, </a:t>
            </a:r>
            <a:r>
              <a:rPr lang="es-ES_tradnl" sz="1600" i="1" kern="0" dirty="0" err="1">
                <a:solidFill>
                  <a:schemeClr val="accent1"/>
                </a:solidFill>
                <a:latin typeface="Calibri" pitchFamily="34" charset="0"/>
              </a:rPr>
              <a:t>Vincenzo</a:t>
            </a:r>
            <a:r>
              <a:rPr lang="es-ES_tradnl" sz="1600" i="1" kern="0" dirty="0">
                <a:solidFill>
                  <a:schemeClr val="accent1"/>
                </a:solidFill>
                <a:latin typeface="Calibri" pitchFamily="34" charset="0"/>
              </a:rPr>
              <a:t> </a:t>
            </a:r>
            <a:r>
              <a:rPr lang="es-ES_tradnl" sz="1600" i="1" kern="0" dirty="0" err="1">
                <a:solidFill>
                  <a:schemeClr val="accent1"/>
                </a:solidFill>
                <a:latin typeface="Calibri" pitchFamily="34" charset="0"/>
              </a:rPr>
              <a:t>Obiso</a:t>
            </a:r>
            <a:r>
              <a:rPr lang="es-ES_tradnl" sz="1600" i="1" kern="0" dirty="0">
                <a:solidFill>
                  <a:schemeClr val="accent1"/>
                </a:solidFill>
                <a:latin typeface="Calibri" pitchFamily="34" charset="0"/>
              </a:rPr>
              <a:t>, </a:t>
            </a:r>
            <a:r>
              <a:rPr lang="es-ES_tradnl" sz="1600" i="1" kern="0" dirty="0" err="1" smtClean="0">
                <a:solidFill>
                  <a:schemeClr val="accent1"/>
                </a:solidFill>
                <a:latin typeface="Calibri" pitchFamily="34" charset="0"/>
              </a:rPr>
              <a:t>Karsten</a:t>
            </a:r>
            <a:r>
              <a:rPr lang="es-ES_tradnl" sz="1600" i="1" kern="0" dirty="0" smtClean="0">
                <a:solidFill>
                  <a:schemeClr val="accent1"/>
                </a:solidFill>
                <a:latin typeface="Calibri" pitchFamily="34" charset="0"/>
              </a:rPr>
              <a:t> </a:t>
            </a:r>
            <a:r>
              <a:rPr lang="es-ES_tradnl" sz="1600" i="1" kern="0" dirty="0" err="1" smtClean="0">
                <a:solidFill>
                  <a:schemeClr val="accent1"/>
                </a:solidFill>
                <a:latin typeface="Calibri" pitchFamily="34" charset="0"/>
              </a:rPr>
              <a:t>Haustein</a:t>
            </a:r>
            <a:r>
              <a:rPr lang="es-ES_tradnl" sz="1600" i="1" kern="0" dirty="0" smtClean="0">
                <a:solidFill>
                  <a:schemeClr val="accent1"/>
                </a:solidFill>
                <a:latin typeface="Calibri" pitchFamily="34" charset="0"/>
              </a:rPr>
              <a:t>, </a:t>
            </a:r>
            <a:r>
              <a:rPr lang="en-US" sz="1600" i="1" kern="0" dirty="0" err="1" smtClean="0">
                <a:solidFill>
                  <a:schemeClr val="accent1"/>
                </a:solidFill>
                <a:latin typeface="Calibri" pitchFamily="34" charset="0"/>
              </a:rPr>
              <a:t>Beartrice</a:t>
            </a:r>
            <a:r>
              <a:rPr lang="en-US" sz="1600" i="1" kern="0" dirty="0" smtClean="0">
                <a:solidFill>
                  <a:schemeClr val="accent1"/>
                </a:solidFill>
                <a:latin typeface="Calibri" pitchFamily="34" charset="0"/>
              </a:rPr>
              <a:t> </a:t>
            </a:r>
            <a:r>
              <a:rPr lang="en-US" sz="1600" i="1" kern="0" dirty="0" err="1">
                <a:solidFill>
                  <a:schemeClr val="accent1"/>
                </a:solidFill>
                <a:latin typeface="Calibri" pitchFamily="34" charset="0"/>
              </a:rPr>
              <a:t>Marticorena</a:t>
            </a:r>
            <a:r>
              <a:rPr lang="en-US" sz="1600" i="1" kern="0" dirty="0">
                <a:solidFill>
                  <a:schemeClr val="accent1"/>
                </a:solidFill>
                <a:latin typeface="Calibri" pitchFamily="34" charset="0"/>
              </a:rPr>
              <a:t>, Philippe </a:t>
            </a:r>
            <a:r>
              <a:rPr lang="en-US" sz="1600" i="1" kern="0" dirty="0" err="1" smtClean="0">
                <a:solidFill>
                  <a:schemeClr val="accent1"/>
                </a:solidFill>
                <a:latin typeface="Calibri" pitchFamily="34" charset="0"/>
              </a:rPr>
              <a:t>Goloub</a:t>
            </a:r>
            <a:r>
              <a:rPr lang="en-US" sz="1600" i="1" kern="0" dirty="0" smtClean="0">
                <a:solidFill>
                  <a:schemeClr val="accent1"/>
                </a:solidFill>
                <a:latin typeface="Calibri" pitchFamily="34" charset="0"/>
              </a:rPr>
              <a:t>, Alberto </a:t>
            </a:r>
            <a:r>
              <a:rPr lang="en-US" sz="1600" i="1" kern="0" dirty="0" err="1" smtClean="0">
                <a:solidFill>
                  <a:schemeClr val="accent1"/>
                </a:solidFill>
                <a:latin typeface="Calibri" pitchFamily="34" charset="0"/>
              </a:rPr>
              <a:t>Cazorla</a:t>
            </a:r>
            <a:r>
              <a:rPr lang="en-US" sz="1600" i="1" kern="0" dirty="0" smtClean="0">
                <a:solidFill>
                  <a:schemeClr val="accent1"/>
                </a:solidFill>
                <a:latin typeface="Calibri" pitchFamily="34" charset="0"/>
              </a:rPr>
              <a:t> </a:t>
            </a:r>
            <a:r>
              <a:rPr lang="en-US" sz="1600" i="1" kern="0" dirty="0">
                <a:solidFill>
                  <a:schemeClr val="accent1"/>
                </a:solidFill>
                <a:latin typeface="Calibri" pitchFamily="34" charset="0"/>
              </a:rPr>
              <a:t>and Canary Government as well </a:t>
            </a:r>
            <a:r>
              <a:rPr lang="en-US" sz="1600" i="1" kern="0" dirty="0" smtClean="0">
                <a:solidFill>
                  <a:schemeClr val="accent1"/>
                </a:solidFill>
                <a:latin typeface="Calibri" pitchFamily="34" charset="0"/>
              </a:rPr>
              <a:t>as AERONET</a:t>
            </a:r>
            <a:r>
              <a:rPr lang="en-US" sz="1600" i="1" kern="0" dirty="0">
                <a:solidFill>
                  <a:schemeClr val="accent1"/>
                </a:solidFill>
                <a:latin typeface="Calibri" pitchFamily="34" charset="0"/>
              </a:rPr>
              <a:t>, MODIS, U.K. Met Office MSG, MSG </a:t>
            </a:r>
            <a:r>
              <a:rPr lang="en-US" sz="1600" i="1" kern="0" dirty="0" err="1">
                <a:solidFill>
                  <a:schemeClr val="accent1"/>
                </a:solidFill>
                <a:latin typeface="Calibri" pitchFamily="34" charset="0"/>
              </a:rPr>
              <a:t>Eumetsat</a:t>
            </a:r>
            <a:r>
              <a:rPr lang="en-US" sz="1600" i="1" kern="0" dirty="0">
                <a:solidFill>
                  <a:schemeClr val="accent1"/>
                </a:solidFill>
                <a:latin typeface="Calibri" pitchFamily="34" charset="0"/>
              </a:rPr>
              <a:t> and EOSDIS World Viewer principal investigators and scientists for establishing and maintaining data used in the present contribution</a:t>
            </a:r>
            <a:r>
              <a:rPr lang="en-US" sz="1600" i="1" kern="0" dirty="0" smtClean="0">
                <a:solidFill>
                  <a:schemeClr val="accent1"/>
                </a:solidFill>
                <a:latin typeface="Calibri" pitchFamily="34" charset="0"/>
              </a:rPr>
              <a:t>. Also </a:t>
            </a:r>
            <a:r>
              <a:rPr lang="en-US" sz="1600" i="1" kern="0" dirty="0">
                <a:solidFill>
                  <a:schemeClr val="accent1"/>
                </a:solidFill>
                <a:latin typeface="Calibri" pitchFamily="34" charset="0"/>
              </a:rPr>
              <a:t>special thank to all researchers, data providers and collaborators of the WMO SDS-WAS NA-ME-E Regional Node.</a:t>
            </a:r>
          </a:p>
          <a:p>
            <a:endParaRPr lang="es-ES_tradnl" sz="1600" i="1" kern="0" dirty="0" smtClean="0">
              <a:solidFill>
                <a:schemeClr val="accent1"/>
              </a:solidFill>
              <a:latin typeface="Calibri" pitchFamily="34" charset="0"/>
            </a:endParaRPr>
          </a:p>
          <a:p>
            <a:r>
              <a:rPr lang="es-ES" sz="1600" i="1" kern="0" dirty="0" smtClean="0">
                <a:solidFill>
                  <a:schemeClr val="accent1"/>
                </a:solidFill>
                <a:latin typeface="Calibri" panose="020F0502020204030204" pitchFamily="34" charset="0"/>
              </a:rPr>
              <a:t/>
            </a:r>
            <a:br>
              <a:rPr lang="es-ES" sz="1600" i="1" kern="0" dirty="0" smtClean="0">
                <a:solidFill>
                  <a:schemeClr val="accent1"/>
                </a:solidFill>
                <a:latin typeface="Calibri" panose="020F0502020204030204" pitchFamily="34" charset="0"/>
              </a:rPr>
            </a:br>
            <a:r>
              <a:rPr lang="es-ES_tradnl" sz="1600" i="1" kern="0" dirty="0" smtClean="0">
                <a:solidFill>
                  <a:schemeClr val="accent1"/>
                </a:solidFill>
                <a:latin typeface="Calibri" pitchFamily="34" charset="0"/>
              </a:rPr>
              <a:t/>
            </a:r>
            <a:br>
              <a:rPr lang="es-ES_tradnl" sz="1600" i="1" kern="0" dirty="0" smtClean="0">
                <a:solidFill>
                  <a:schemeClr val="accent1"/>
                </a:solidFill>
                <a:latin typeface="Calibri" pitchFamily="34" charset="0"/>
              </a:rPr>
            </a:br>
            <a:endParaRPr lang="en-US" sz="1600" i="1" kern="0" dirty="0">
              <a:solidFill>
                <a:schemeClr val="accent1"/>
              </a:solidFill>
              <a:latin typeface="Calibri" panose="020F0502020204030204" pitchFamily="34" charset="0"/>
            </a:endParaRPr>
          </a:p>
        </p:txBody>
      </p:sp>
      <p:pic>
        <p:nvPicPr>
          <p:cNvPr id="6" name="Picture 4" descr="AEMET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97594"/>
            <a:ext cx="3280739" cy="5040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35496" y="2738461"/>
            <a:ext cx="8797290" cy="3651821"/>
          </a:xfrm>
          <a:prstGeom prst="rect">
            <a:avLst/>
          </a:prstGeom>
        </p:spPr>
      </p:pic>
      <p:sp>
        <p:nvSpPr>
          <p:cNvPr id="4" name="Título 1"/>
          <p:cNvSpPr txBox="1">
            <a:spLocks/>
          </p:cNvSpPr>
          <p:nvPr/>
        </p:nvSpPr>
        <p:spPr>
          <a:xfrm>
            <a:off x="107504" y="45678"/>
            <a:ext cx="8928992" cy="810790"/>
          </a:xfrm>
          <a:prstGeom prst="rect">
            <a:avLst/>
          </a:prstGeom>
        </p:spPr>
        <p:txBody>
          <a:bodyPr anchor="b"/>
          <a:lstStyle>
            <a:lvl1pPr algn="l" defTabSz="914400" rtl="0" eaLnBrk="1" latinLnBrk="0" hangingPunct="1">
              <a:spcBef>
                <a:spcPct val="0"/>
              </a:spcBef>
              <a:buNone/>
              <a:defRPr sz="2700" kern="1200">
                <a:solidFill>
                  <a:schemeClr val="bg1"/>
                </a:solidFill>
                <a:latin typeface="+mj-lt"/>
                <a:ea typeface="+mj-ea"/>
                <a:cs typeface="+mj-cs"/>
              </a:defRPr>
            </a:lvl1pPr>
          </a:lstStyle>
          <a:p>
            <a:pPr>
              <a:defRPr/>
            </a:pPr>
            <a:r>
              <a:rPr lang="en-US" sz="2800" dirty="0" smtClean="0">
                <a:solidFill>
                  <a:schemeClr val="accent1"/>
                </a:solidFill>
                <a:latin typeface="Calibri" panose="020F0502020204030204" pitchFamily="34" charset="0"/>
              </a:rPr>
              <a:t>Atmospheric Composition: NMMB/BSC-CTM</a:t>
            </a:r>
            <a:endParaRPr lang="en-US" sz="2400" dirty="0">
              <a:solidFill>
                <a:schemeClr val="accent1"/>
              </a:solidFill>
              <a:latin typeface="Calibri" panose="020F0502020204030204" pitchFamily="34" charset="0"/>
            </a:endParaRPr>
          </a:p>
        </p:txBody>
      </p:sp>
      <p:sp>
        <p:nvSpPr>
          <p:cNvPr id="3" name="Text Box 3"/>
          <p:cNvSpPr txBox="1">
            <a:spLocks noChangeArrowheads="1"/>
          </p:cNvSpPr>
          <p:nvPr/>
        </p:nvSpPr>
        <p:spPr bwMode="auto">
          <a:xfrm>
            <a:off x="252362" y="1175782"/>
            <a:ext cx="8784134"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200" dirty="0">
                <a:latin typeface="Calibri" panose="020F0502020204030204" pitchFamily="34" charset="0"/>
              </a:rPr>
              <a:t>· </a:t>
            </a:r>
            <a:r>
              <a:rPr lang="en-US" sz="2200" dirty="0" smtClean="0">
                <a:latin typeface="Calibri" panose="020F0502020204030204" pitchFamily="34" charset="0"/>
              </a:rPr>
              <a:t>The </a:t>
            </a:r>
            <a:r>
              <a:rPr lang="en-US" sz="2200" dirty="0">
                <a:latin typeface="Calibri" panose="020F0502020204030204" pitchFamily="34" charset="0"/>
              </a:rPr>
              <a:t>main system is build on the </a:t>
            </a:r>
            <a:r>
              <a:rPr lang="en-US" sz="2200" b="1" dirty="0">
                <a:latin typeface="Calibri" panose="020F0502020204030204" pitchFamily="34" charset="0"/>
              </a:rPr>
              <a:t>meteorological driver </a:t>
            </a:r>
            <a:r>
              <a:rPr lang="en-US" sz="2200" b="1" dirty="0" smtClean="0">
                <a:latin typeface="Calibri" panose="020F0502020204030204" pitchFamily="34" charset="0"/>
              </a:rPr>
              <a:t>NMMB</a:t>
            </a:r>
            <a:endParaRPr lang="en-US" sz="2200" dirty="0">
              <a:latin typeface="Calibri" panose="020F0502020204030204" pitchFamily="34" charset="0"/>
            </a:endParaRPr>
          </a:p>
          <a:p>
            <a:pPr>
              <a:defRPr/>
            </a:pPr>
            <a:r>
              <a:rPr lang="en-GB" sz="2200" dirty="0" smtClean="0">
                <a:latin typeface="Calibri" panose="020F0502020204030204" pitchFamily="34" charset="0"/>
              </a:rPr>
              <a:t>· </a:t>
            </a:r>
            <a:r>
              <a:rPr lang="en-GB" sz="2200" b="1" i="1" dirty="0" err="1" smtClean="0">
                <a:latin typeface="Calibri" panose="020F0502020204030204" pitchFamily="34" charset="0"/>
              </a:rPr>
              <a:t>Multiscale</a:t>
            </a:r>
            <a:r>
              <a:rPr lang="en-GB" sz="2200" dirty="0" smtClean="0">
                <a:latin typeface="Calibri" panose="020F0502020204030204" pitchFamily="34" charset="0"/>
              </a:rPr>
              <a:t>: global to regional scales allowed (nesting capabilities)</a:t>
            </a:r>
          </a:p>
          <a:p>
            <a:pPr>
              <a:defRPr/>
            </a:pPr>
            <a:r>
              <a:rPr lang="en-GB" sz="2200" dirty="0">
                <a:latin typeface="Calibri" panose="020F0502020204030204" pitchFamily="34" charset="0"/>
              </a:rPr>
              <a:t>· </a:t>
            </a:r>
            <a:r>
              <a:rPr lang="en-GB" sz="2200" b="1" i="1" dirty="0" err="1">
                <a:latin typeface="Calibri" panose="020F0502020204030204" pitchFamily="34" charset="0"/>
              </a:rPr>
              <a:t>Nonhydrostatic</a:t>
            </a:r>
            <a:r>
              <a:rPr lang="en-GB" sz="2200" dirty="0">
                <a:latin typeface="Calibri" panose="020F0502020204030204" pitchFamily="34" charset="0"/>
              </a:rPr>
              <a:t> dynamical core: single digit kilometre resolution allowed</a:t>
            </a:r>
          </a:p>
          <a:p>
            <a:pPr>
              <a:defRPr/>
            </a:pPr>
            <a:r>
              <a:rPr lang="es-ES" sz="2200" dirty="0" smtClean="0">
                <a:latin typeface="Calibri" panose="020F0502020204030204" pitchFamily="34" charset="0"/>
              </a:rPr>
              <a:t>· </a:t>
            </a:r>
            <a:r>
              <a:rPr lang="en-GB" sz="2200" dirty="0">
                <a:latin typeface="Calibri" panose="020F0502020204030204" pitchFamily="34" charset="0"/>
              </a:rPr>
              <a:t>Fully </a:t>
            </a:r>
            <a:r>
              <a:rPr lang="en-GB" sz="2200" b="1" i="1" dirty="0">
                <a:latin typeface="Calibri" panose="020F0502020204030204" pitchFamily="34" charset="0"/>
              </a:rPr>
              <a:t>on-line</a:t>
            </a:r>
            <a:r>
              <a:rPr lang="en-GB" sz="2200" dirty="0">
                <a:latin typeface="Calibri" panose="020F0502020204030204" pitchFamily="34" charset="0"/>
              </a:rPr>
              <a:t> coupling: </a:t>
            </a:r>
            <a:r>
              <a:rPr lang="en-GB" sz="2200" dirty="0" smtClean="0">
                <a:latin typeface="Calibri" panose="020F0502020204030204" pitchFamily="34" charset="0"/>
              </a:rPr>
              <a:t>weather-chemistry </a:t>
            </a:r>
            <a:r>
              <a:rPr lang="en-GB" sz="2200" dirty="0">
                <a:latin typeface="Calibri" panose="020F0502020204030204" pitchFamily="34" charset="0"/>
              </a:rPr>
              <a:t>feedback processes </a:t>
            </a:r>
            <a:r>
              <a:rPr lang="en-GB" sz="2200" dirty="0" smtClean="0">
                <a:latin typeface="Calibri" panose="020F0502020204030204" pitchFamily="34" charset="0"/>
              </a:rPr>
              <a:t>allowed</a:t>
            </a:r>
          </a:p>
          <a:p>
            <a:pPr>
              <a:defRPr/>
            </a:pPr>
            <a:r>
              <a:rPr lang="en-GB" sz="2200" dirty="0" smtClean="0">
                <a:latin typeface="Calibri" panose="020F0502020204030204" pitchFamily="34" charset="0"/>
              </a:rPr>
              <a:t>· Enhancement with a </a:t>
            </a:r>
            <a:r>
              <a:rPr lang="en-GB" sz="2200" b="1" i="1" dirty="0" smtClean="0">
                <a:latin typeface="Calibri" panose="020F0502020204030204" pitchFamily="34" charset="0"/>
              </a:rPr>
              <a:t>data assimilation</a:t>
            </a:r>
            <a:r>
              <a:rPr lang="en-GB" sz="2200" dirty="0" smtClean="0">
                <a:latin typeface="Calibri" panose="020F0502020204030204" pitchFamily="34" charset="0"/>
              </a:rPr>
              <a:t> system</a:t>
            </a:r>
          </a:p>
        </p:txBody>
      </p:sp>
      <p:sp>
        <p:nvSpPr>
          <p:cNvPr id="7" name="5 Rectángulo"/>
          <p:cNvSpPr/>
          <p:nvPr/>
        </p:nvSpPr>
        <p:spPr>
          <a:xfrm>
            <a:off x="3575997" y="6549837"/>
            <a:ext cx="563846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b="1" i="1" dirty="0">
                <a:solidFill>
                  <a:schemeClr val="tx1"/>
                </a:solidFill>
                <a:latin typeface="Calibri" panose="020F0502020204030204" pitchFamily="34" charset="0"/>
              </a:rPr>
              <a:t>http://www.bsc.es/earth-sciences/nmmbbsc-project</a:t>
            </a:r>
          </a:p>
        </p:txBody>
      </p:sp>
      <p:grpSp>
        <p:nvGrpSpPr>
          <p:cNvPr id="18" name="Grupo 6"/>
          <p:cNvGrpSpPr/>
          <p:nvPr/>
        </p:nvGrpSpPr>
        <p:grpSpPr>
          <a:xfrm>
            <a:off x="256161" y="5094138"/>
            <a:ext cx="3240360" cy="1825031"/>
            <a:chOff x="179512" y="1196751"/>
            <a:chExt cx="8832125" cy="5489910"/>
          </a:xfrm>
        </p:grpSpPr>
        <p:pic>
          <p:nvPicPr>
            <p:cNvPr id="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40" t="19806" r="7927" b="22552"/>
            <a:stretch/>
          </p:blipFill>
          <p:spPr bwMode="auto">
            <a:xfrm>
              <a:off x="1768077" y="2716427"/>
              <a:ext cx="4119137" cy="19646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 name="Imagen 17" descr="BSC-ES_FORECAST_NOx_MAXD1.gif"/>
            <p:cNvPicPr>
              <a:picLocks noChangeAspect="1"/>
            </p:cNvPicPr>
            <p:nvPr/>
          </p:nvPicPr>
          <p:blipFill rotWithShape="1">
            <a:blip r:embed="rId4" cstate="print">
              <a:extLst>
                <a:ext uri="{28A0092B-C50C-407E-A947-70E740481C1C}">
                  <a14:useLocalDpi xmlns:a14="http://schemas.microsoft.com/office/drawing/2010/main" val="0"/>
                </a:ext>
              </a:extLst>
            </a:blip>
            <a:srcRect l="20201" t="10100" r="19984" b="10364"/>
            <a:stretch/>
          </p:blipFill>
          <p:spPr>
            <a:xfrm>
              <a:off x="5076056" y="3933056"/>
              <a:ext cx="2220744" cy="2214739"/>
            </a:xfrm>
            <a:prstGeom prst="rect">
              <a:avLst/>
            </a:prstGeom>
          </p:spPr>
        </p:pic>
        <p:pic>
          <p:nvPicPr>
            <p:cNvPr id="21" name="Imagen 18"/>
            <p:cNvPicPr>
              <a:picLocks noChangeAspect="1"/>
            </p:cNvPicPr>
            <p:nvPr/>
          </p:nvPicPr>
          <p:blipFill rotWithShape="1">
            <a:blip r:embed="rId5"/>
            <a:srcRect l="7873" t="8796" r="8184" b="7193"/>
            <a:stretch/>
          </p:blipFill>
          <p:spPr>
            <a:xfrm>
              <a:off x="7092280" y="5229200"/>
              <a:ext cx="1919357" cy="1457461"/>
            </a:xfrm>
            <a:prstGeom prst="rect">
              <a:avLst/>
            </a:prstGeom>
          </p:spPr>
        </p:pic>
        <p:pic>
          <p:nvPicPr>
            <p:cNvPr id="22" name="Imagen 19"/>
            <p:cNvPicPr>
              <a:picLocks noChangeAspect="1"/>
            </p:cNvPicPr>
            <p:nvPr/>
          </p:nvPicPr>
          <p:blipFill>
            <a:blip r:embed="rId6">
              <a:clrChange>
                <a:clrFrom>
                  <a:srgbClr val="FFFFFF"/>
                </a:clrFrom>
                <a:clrTo>
                  <a:srgbClr val="FFFFFF">
                    <a:alpha val="0"/>
                  </a:srgbClr>
                </a:clrTo>
              </a:clrChange>
            </a:blip>
            <a:stretch>
              <a:fillRect/>
            </a:stretch>
          </p:blipFill>
          <p:spPr>
            <a:xfrm>
              <a:off x="179512" y="1196751"/>
              <a:ext cx="2812504" cy="2836299"/>
            </a:xfrm>
            <a:prstGeom prst="rect">
              <a:avLst/>
            </a:prstGeom>
          </p:spPr>
        </p:pic>
        <p:sp>
          <p:nvSpPr>
            <p:cNvPr id="23" name="Flecha izquierda y derecha 20"/>
            <p:cNvSpPr/>
            <p:nvPr/>
          </p:nvSpPr>
          <p:spPr>
            <a:xfrm rot="1800000">
              <a:off x="1072346" y="4125428"/>
              <a:ext cx="7416825" cy="936106"/>
            </a:xfrm>
            <a:prstGeom prst="leftRightArrow">
              <a:avLst/>
            </a:prstGeom>
            <a:solidFill>
              <a:srgbClr val="008000"/>
            </a:solidFill>
            <a:scene3d>
              <a:camera prst="orthographicFront">
                <a:rot lat="1500000" lon="0" rev="21599984"/>
              </a:camera>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000000"/>
                  </a:solidFill>
                </a:rPr>
                <a:t>Multiscale Model from Global to Local Scales</a:t>
              </a:r>
              <a:endParaRPr lang="en-GB" dirty="0">
                <a:solidFill>
                  <a:srgbClr val="000000"/>
                </a:solidFill>
              </a:endParaRPr>
            </a:p>
          </p:txBody>
        </p:sp>
      </p:grpSp>
    </p:spTree>
    <p:extLst>
      <p:ext uri="{BB962C8B-B14F-4D97-AF65-F5344CB8AC3E}">
        <p14:creationId xmlns:p14="http://schemas.microsoft.com/office/powerpoint/2010/main" val="332869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4"/>
          <p:cNvSpPr>
            <a:spLocks noChangeArrowheads="1"/>
          </p:cNvSpPr>
          <p:nvPr/>
        </p:nvSpPr>
        <p:spPr bwMode="auto">
          <a:xfrm>
            <a:off x="323528" y="1421731"/>
            <a:ext cx="41044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pPr>
            <a:r>
              <a:rPr lang="en-US" altLang="en-US" b="1" dirty="0" smtClean="0">
                <a:sym typeface="Comic Sans MS" pitchFamily="66" charset="0"/>
              </a:rPr>
              <a:t>NMMB/BSC-CTM</a:t>
            </a:r>
            <a:r>
              <a:rPr lang="en-US" altLang="en-US" dirty="0" smtClean="0">
                <a:sym typeface="Comic Sans MS" pitchFamily="66" charset="0"/>
              </a:rPr>
              <a:t> coupled with a Local Ensemble Transform </a:t>
            </a:r>
            <a:r>
              <a:rPr lang="en-US" altLang="en-US" dirty="0" err="1" smtClean="0">
                <a:sym typeface="Comic Sans MS" pitchFamily="66" charset="0"/>
              </a:rPr>
              <a:t>Kalman</a:t>
            </a:r>
            <a:r>
              <a:rPr lang="en-US" altLang="en-US" dirty="0" smtClean="0">
                <a:sym typeface="Comic Sans MS" pitchFamily="66" charset="0"/>
              </a:rPr>
              <a:t> Filter (</a:t>
            </a:r>
            <a:r>
              <a:rPr lang="en-US" altLang="en-US" b="1" dirty="0" smtClean="0">
                <a:sym typeface="Comic Sans MS" pitchFamily="66" charset="0"/>
              </a:rPr>
              <a:t>LETKF</a:t>
            </a:r>
            <a:r>
              <a:rPr lang="en-US" altLang="en-US" dirty="0" smtClean="0">
                <a:sym typeface="Comic Sans MS" pitchFamily="66" charset="0"/>
              </a:rPr>
              <a:t>) for the assimilation of aerosol optical depth observations</a:t>
            </a:r>
            <a:endParaRPr lang="en-US" altLang="en-US" dirty="0">
              <a:sym typeface="Comic Sans MS" pitchFamily="66" charset="0"/>
            </a:endParaRPr>
          </a:p>
        </p:txBody>
      </p:sp>
      <p:sp>
        <p:nvSpPr>
          <p:cNvPr id="52" name="Rectangle 2"/>
          <p:cNvSpPr>
            <a:spLocks noChangeArrowheads="1"/>
          </p:cNvSpPr>
          <p:nvPr/>
        </p:nvSpPr>
        <p:spPr bwMode="auto">
          <a:xfrm>
            <a:off x="323528" y="3509962"/>
            <a:ext cx="46805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pPr>
            <a:r>
              <a:rPr lang="en-US" altLang="en-US" b="1" dirty="0" smtClean="0">
                <a:sym typeface="Comic Sans MS" pitchFamily="66" charset="0"/>
              </a:rPr>
              <a:t>Mineral dust application </a:t>
            </a:r>
          </a:p>
          <a:p>
            <a:pPr eaLnBrk="1" hangingPunct="1">
              <a:buSzPct val="100000"/>
            </a:pPr>
            <a:r>
              <a:rPr lang="en-US" altLang="en-US" dirty="0" smtClean="0">
                <a:sym typeface="Comic Sans MS" pitchFamily="66" charset="0"/>
              </a:rPr>
              <a:t>The ensemble forecast is </a:t>
            </a:r>
            <a:r>
              <a:rPr lang="en-US" altLang="en-US" dirty="0">
                <a:sym typeface="Comic Sans MS" pitchFamily="66" charset="0"/>
              </a:rPr>
              <a:t>based on </a:t>
            </a:r>
            <a:endParaRPr lang="en-US" altLang="en-US" dirty="0" smtClean="0">
              <a:sym typeface="Comic Sans MS" pitchFamily="66" charset="0"/>
            </a:endParaRPr>
          </a:p>
          <a:p>
            <a:pPr eaLnBrk="1" hangingPunct="1">
              <a:buSzPct val="100000"/>
            </a:pPr>
            <a:r>
              <a:rPr lang="en-US" altLang="en-US" dirty="0" smtClean="0">
                <a:sym typeface="Comic Sans MS" pitchFamily="66" charset="0"/>
              </a:rPr>
              <a:t>uncertainties </a:t>
            </a:r>
            <a:r>
              <a:rPr lang="en-US" altLang="en-US" dirty="0">
                <a:sym typeface="Comic Sans MS" pitchFamily="66" charset="0"/>
              </a:rPr>
              <a:t>in the </a:t>
            </a:r>
            <a:r>
              <a:rPr lang="en-US" altLang="en-US" dirty="0" smtClean="0">
                <a:sym typeface="Comic Sans MS" pitchFamily="66" charset="0"/>
              </a:rPr>
              <a:t>dust emission </a:t>
            </a:r>
          </a:p>
          <a:p>
            <a:pPr eaLnBrk="1" hangingPunct="1">
              <a:buSzPct val="100000"/>
            </a:pPr>
            <a:r>
              <a:rPr lang="en-US" altLang="en-US" dirty="0" smtClean="0">
                <a:sym typeface="Comic Sans MS" pitchFamily="66" charset="0"/>
              </a:rPr>
              <a:t>scheme </a:t>
            </a:r>
          </a:p>
          <a:p>
            <a:pPr eaLnBrk="1" hangingPunct="1">
              <a:buSzPct val="100000"/>
            </a:pPr>
            <a:endParaRPr lang="en-US" altLang="en-US" dirty="0" smtClean="0">
              <a:sym typeface="Comic Sans MS" pitchFamily="66" charset="0"/>
            </a:endParaRPr>
          </a:p>
          <a:p>
            <a:pPr marL="285750" indent="-285750" eaLnBrk="1" hangingPunct="1">
              <a:buSzPct val="100000"/>
              <a:buFontTx/>
              <a:buChar char="-"/>
            </a:pPr>
            <a:r>
              <a:rPr lang="en-US" altLang="en-US" dirty="0" smtClean="0"/>
              <a:t>vertical flux, </a:t>
            </a:r>
          </a:p>
          <a:p>
            <a:pPr marL="285750" indent="-285750" eaLnBrk="1" hangingPunct="1">
              <a:buSzPct val="100000"/>
              <a:buFontTx/>
              <a:buChar char="-"/>
            </a:pPr>
            <a:r>
              <a:rPr lang="en-US" altLang="en-US" dirty="0" smtClean="0"/>
              <a:t>size </a:t>
            </a:r>
            <a:r>
              <a:rPr lang="en-US" altLang="en-US" dirty="0"/>
              <a:t>distribution at </a:t>
            </a:r>
            <a:r>
              <a:rPr lang="en-US" altLang="en-US" dirty="0" smtClean="0"/>
              <a:t>emission</a:t>
            </a:r>
            <a:r>
              <a:rPr lang="en-US" altLang="en-US" dirty="0" smtClean="0">
                <a:sym typeface="Calibri" pitchFamily="34" charset="0"/>
              </a:rPr>
              <a:t> </a:t>
            </a:r>
          </a:p>
          <a:p>
            <a:pPr marL="285750" indent="-285750" eaLnBrk="1" hangingPunct="1">
              <a:buSzPct val="100000"/>
              <a:buFontTx/>
              <a:buChar char="-"/>
            </a:pPr>
            <a:r>
              <a:rPr lang="en-US" altLang="en-US" dirty="0" smtClean="0">
                <a:sym typeface="Calibri" pitchFamily="34" charset="0"/>
              </a:rPr>
              <a:t>threshold </a:t>
            </a:r>
            <a:r>
              <a:rPr lang="en-US" altLang="en-US" dirty="0">
                <a:sym typeface="Calibri" pitchFamily="34" charset="0"/>
              </a:rPr>
              <a:t>on </a:t>
            </a:r>
            <a:r>
              <a:rPr lang="en-US" altLang="en-US" dirty="0" smtClean="0">
                <a:sym typeface="Calibri" pitchFamily="34" charset="0"/>
              </a:rPr>
              <a:t>friction velocity</a:t>
            </a:r>
            <a:endParaRPr lang="en-US" altLang="en-US" dirty="0" smtClean="0">
              <a:sym typeface="Comic Sans MS" pitchFamily="66" charset="0"/>
            </a:endParaRPr>
          </a:p>
        </p:txBody>
      </p:sp>
      <p:grpSp>
        <p:nvGrpSpPr>
          <p:cNvPr id="114" name="Group 23"/>
          <p:cNvGrpSpPr>
            <a:grpSpLocks/>
          </p:cNvGrpSpPr>
          <p:nvPr/>
        </p:nvGrpSpPr>
        <p:grpSpPr bwMode="auto">
          <a:xfrm>
            <a:off x="4496159" y="1188680"/>
            <a:ext cx="3624505" cy="1889234"/>
            <a:chOff x="468601" y="2343426"/>
            <a:chExt cx="4295057" cy="2219910"/>
          </a:xfrm>
        </p:grpSpPr>
        <p:cxnSp>
          <p:nvCxnSpPr>
            <p:cNvPr id="115" name="Shape 318"/>
            <p:cNvCxnSpPr>
              <a:cxnSpLocks noChangeShapeType="1"/>
            </p:cNvCxnSpPr>
            <p:nvPr/>
          </p:nvCxnSpPr>
          <p:spPr bwMode="auto">
            <a:xfrm>
              <a:off x="3028496" y="4268013"/>
              <a:ext cx="1538286" cy="0"/>
            </a:xfrm>
            <a:prstGeom prst="straightConnector1">
              <a:avLst/>
            </a:prstGeom>
            <a:noFill/>
            <a:ln w="12700">
              <a:solidFill>
                <a:srgbClr val="4A7EBB"/>
              </a:solidFill>
              <a:miter lim="800000"/>
              <a:headEnd type="none" w="med" len="med"/>
              <a:tailEnd type="triangle" w="med" len="med"/>
            </a:ln>
            <a:extLst>
              <a:ext uri="{909E8E84-426E-40DD-AFC4-6F175D3DCCD1}">
                <a14:hiddenFill xmlns:a14="http://schemas.microsoft.com/office/drawing/2010/main">
                  <a:noFill/>
                </a14:hiddenFill>
              </a:ext>
            </a:extLst>
          </p:spPr>
        </p:cxnSp>
        <p:cxnSp>
          <p:nvCxnSpPr>
            <p:cNvPr id="116" name="Shape 319"/>
            <p:cNvCxnSpPr>
              <a:cxnSpLocks noChangeShapeType="1"/>
            </p:cNvCxnSpPr>
            <p:nvPr/>
          </p:nvCxnSpPr>
          <p:spPr bwMode="auto">
            <a:xfrm>
              <a:off x="1783346" y="3737310"/>
              <a:ext cx="403225" cy="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17" name="Shape 320"/>
            <p:cNvCxnSpPr>
              <a:cxnSpLocks noChangeShapeType="1"/>
            </p:cNvCxnSpPr>
            <p:nvPr/>
          </p:nvCxnSpPr>
          <p:spPr bwMode="auto">
            <a:xfrm>
              <a:off x="1797633" y="3289105"/>
              <a:ext cx="403225" cy="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18" name="Shape 321"/>
            <p:cNvCxnSpPr>
              <a:cxnSpLocks noChangeShapeType="1"/>
            </p:cNvCxnSpPr>
            <p:nvPr/>
          </p:nvCxnSpPr>
          <p:spPr bwMode="auto">
            <a:xfrm rot="10800000" flipH="1">
              <a:off x="1797633" y="2971175"/>
              <a:ext cx="403225" cy="155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19" name="Shape 322"/>
            <p:cNvCxnSpPr>
              <a:cxnSpLocks noChangeShapeType="1"/>
            </p:cNvCxnSpPr>
            <p:nvPr/>
          </p:nvCxnSpPr>
          <p:spPr bwMode="auto">
            <a:xfrm>
              <a:off x="2630409" y="3640593"/>
              <a:ext cx="1" cy="542808"/>
            </a:xfrm>
            <a:prstGeom prst="straightConnector1">
              <a:avLst/>
            </a:prstGeom>
            <a:noFill/>
            <a:ln w="19050">
              <a:solidFill>
                <a:srgbClr val="46C846"/>
              </a:solidFill>
              <a:miter lim="800000"/>
              <a:headEnd type="none" w="med" len="med"/>
              <a:tailEnd type="triangle" w="med" len="med"/>
            </a:ln>
            <a:extLst>
              <a:ext uri="{909E8E84-426E-40DD-AFC4-6F175D3DCCD1}">
                <a14:hiddenFill xmlns:a14="http://schemas.microsoft.com/office/drawing/2010/main">
                  <a:noFill/>
                </a14:hiddenFill>
              </a:ext>
            </a:extLst>
          </p:spPr>
        </p:cxnSp>
        <p:sp>
          <p:nvSpPr>
            <p:cNvPr id="120" name="Shape 323"/>
            <p:cNvSpPr>
              <a:spLocks noChangeArrowheads="1"/>
            </p:cNvSpPr>
            <p:nvPr/>
          </p:nvSpPr>
          <p:spPr bwMode="auto">
            <a:xfrm>
              <a:off x="923815" y="2829614"/>
              <a:ext cx="938628" cy="274505"/>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a:t>
              </a:r>
              <a:r>
                <a:rPr lang="en-US" altLang="en-US" sz="1000" dirty="0">
                  <a:solidFill>
                    <a:srgbClr val="FFFFFF"/>
                  </a:solidFill>
                  <a:cs typeface="Arial" pitchFamily="34" charset="0"/>
                  <a:sym typeface="Arial" pitchFamily="34" charset="0"/>
                </a:rPr>
                <a:t> </a:t>
              </a:r>
              <a:r>
                <a:rPr lang="en-US" altLang="en-US" sz="900" dirty="0">
                  <a:solidFill>
                    <a:srgbClr val="FFFFFF"/>
                  </a:solidFill>
                  <a:cs typeface="Arial" pitchFamily="34" charset="0"/>
                  <a:sym typeface="Arial" pitchFamily="34" charset="0"/>
                </a:rPr>
                <a:t>1</a:t>
              </a:r>
            </a:p>
          </p:txBody>
        </p:sp>
        <p:sp>
          <p:nvSpPr>
            <p:cNvPr id="121" name="Shape 324"/>
            <p:cNvSpPr txBox="1">
              <a:spLocks noChangeArrowheads="1"/>
            </p:cNvSpPr>
            <p:nvPr/>
          </p:nvSpPr>
          <p:spPr bwMode="auto">
            <a:xfrm>
              <a:off x="2681082" y="3844954"/>
              <a:ext cx="2082576" cy="20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46C846"/>
                </a:buClr>
                <a:buSzPct val="25000"/>
                <a:buFont typeface="Arial" pitchFamily="34" charset="0"/>
                <a:buNone/>
              </a:pPr>
              <a:r>
                <a:rPr lang="en-US" altLang="en-US" sz="1000" b="1" dirty="0">
                  <a:solidFill>
                    <a:srgbClr val="46C846"/>
                  </a:solidFill>
                  <a:cs typeface="Arial" pitchFamily="34" charset="0"/>
                  <a:sym typeface="Arial" pitchFamily="34" charset="0"/>
                </a:rPr>
                <a:t>ensemble mean analysis</a:t>
              </a:r>
            </a:p>
          </p:txBody>
        </p:sp>
        <p:sp>
          <p:nvSpPr>
            <p:cNvPr id="122" name="Shape 325"/>
            <p:cNvSpPr>
              <a:spLocks noChangeArrowheads="1"/>
            </p:cNvSpPr>
            <p:nvPr/>
          </p:nvSpPr>
          <p:spPr bwMode="auto">
            <a:xfrm>
              <a:off x="2308413" y="2896732"/>
              <a:ext cx="833977" cy="905715"/>
            </a:xfrm>
            <a:prstGeom prst="roundRect">
              <a:avLst>
                <a:gd name="adj" fmla="val 16667"/>
              </a:avLst>
            </a:prstGeom>
            <a:solidFill>
              <a:srgbClr val="C0504D"/>
            </a:solidFill>
            <a:ln w="25400">
              <a:solidFill>
                <a:srgbClr val="C0504D"/>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1000" b="1" dirty="0">
                  <a:solidFill>
                    <a:srgbClr val="FFFFFF"/>
                  </a:solidFill>
                  <a:cs typeface="Arial" pitchFamily="34" charset="0"/>
                  <a:sym typeface="Arial" pitchFamily="34" charset="0"/>
                </a:rPr>
                <a:t>LETKF</a:t>
              </a:r>
            </a:p>
          </p:txBody>
        </p:sp>
        <p:cxnSp>
          <p:nvCxnSpPr>
            <p:cNvPr id="123" name="Shape 326"/>
            <p:cNvCxnSpPr>
              <a:cxnSpLocks noChangeShapeType="1"/>
            </p:cNvCxnSpPr>
            <p:nvPr/>
          </p:nvCxnSpPr>
          <p:spPr bwMode="auto">
            <a:xfrm>
              <a:off x="2289091" y="2660391"/>
              <a:ext cx="853298" cy="2"/>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cxnSp>
          <p:nvCxnSpPr>
            <p:cNvPr id="124" name="Shape 327"/>
            <p:cNvCxnSpPr>
              <a:cxnSpLocks noChangeShapeType="1"/>
            </p:cNvCxnSpPr>
            <p:nvPr/>
          </p:nvCxnSpPr>
          <p:spPr bwMode="auto">
            <a:xfrm rot="10800000">
              <a:off x="2289091" y="2622226"/>
              <a:ext cx="0" cy="60484"/>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cxnSp>
          <p:nvCxnSpPr>
            <p:cNvPr id="125" name="Shape 328"/>
            <p:cNvCxnSpPr>
              <a:cxnSpLocks noChangeShapeType="1"/>
            </p:cNvCxnSpPr>
            <p:nvPr/>
          </p:nvCxnSpPr>
          <p:spPr bwMode="auto">
            <a:xfrm rot="10800000">
              <a:off x="3142390" y="2616022"/>
              <a:ext cx="0" cy="60484"/>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sp>
          <p:nvSpPr>
            <p:cNvPr id="126" name="Shape 329"/>
            <p:cNvSpPr txBox="1">
              <a:spLocks noChangeArrowheads="1"/>
            </p:cNvSpPr>
            <p:nvPr/>
          </p:nvSpPr>
          <p:spPr bwMode="auto">
            <a:xfrm>
              <a:off x="1256296" y="3399218"/>
              <a:ext cx="209549" cy="15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buFont typeface="Arial" pitchFamily="34" charset="0"/>
                <a:buNone/>
              </a:pPr>
              <a:r>
                <a:rPr lang="en-US" altLang="en-US" sz="700" b="1">
                  <a:solidFill>
                    <a:srgbClr val="004990"/>
                  </a:solidFill>
                  <a:cs typeface="Arial" pitchFamily="34" charset="0"/>
                  <a:sym typeface="Arial" pitchFamily="34" charset="0"/>
                </a:rPr>
                <a:t>…</a:t>
              </a:r>
            </a:p>
          </p:txBody>
        </p:sp>
        <p:sp>
          <p:nvSpPr>
            <p:cNvPr id="127" name="Shape 330"/>
            <p:cNvSpPr txBox="1">
              <a:spLocks noChangeArrowheads="1"/>
            </p:cNvSpPr>
            <p:nvPr/>
          </p:nvSpPr>
          <p:spPr bwMode="auto">
            <a:xfrm>
              <a:off x="2118431" y="2343426"/>
              <a:ext cx="1183460" cy="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FF0000"/>
                </a:buClr>
                <a:buSzPct val="25000"/>
                <a:buFont typeface="Arial" pitchFamily="34" charset="0"/>
                <a:buNone/>
              </a:pPr>
              <a:r>
                <a:rPr lang="en-US" altLang="en-US" sz="1000" b="1" dirty="0">
                  <a:solidFill>
                    <a:srgbClr val="FF0000"/>
                  </a:solidFill>
                  <a:cs typeface="Arial" pitchFamily="34" charset="0"/>
                  <a:sym typeface="Arial" pitchFamily="34" charset="0"/>
                </a:rPr>
                <a:t>observations</a:t>
              </a:r>
            </a:p>
          </p:txBody>
        </p:sp>
        <p:sp>
          <p:nvSpPr>
            <p:cNvPr id="128" name="Shape 331"/>
            <p:cNvSpPr txBox="1">
              <a:spLocks noChangeArrowheads="1"/>
            </p:cNvSpPr>
            <p:nvPr/>
          </p:nvSpPr>
          <p:spPr bwMode="auto">
            <a:xfrm rot="16200000">
              <a:off x="216772" y="3166055"/>
              <a:ext cx="958874" cy="45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4A7EBB"/>
                </a:buClr>
                <a:buSzPct val="25000"/>
                <a:buFont typeface="Arial" pitchFamily="34" charset="0"/>
                <a:buNone/>
              </a:pPr>
              <a:r>
                <a:rPr lang="en-US" altLang="en-US" sz="1000" b="1" dirty="0">
                  <a:solidFill>
                    <a:srgbClr val="4A7EBB"/>
                  </a:solidFill>
                  <a:cs typeface="Arial" pitchFamily="34" charset="0"/>
                  <a:sym typeface="Arial" pitchFamily="34" charset="0"/>
                </a:rPr>
                <a:t>ensemble forecast</a:t>
              </a:r>
            </a:p>
          </p:txBody>
        </p:sp>
        <p:sp>
          <p:nvSpPr>
            <p:cNvPr id="129" name="Shape 332"/>
            <p:cNvSpPr>
              <a:spLocks noChangeArrowheads="1"/>
            </p:cNvSpPr>
            <p:nvPr/>
          </p:nvSpPr>
          <p:spPr bwMode="auto">
            <a:xfrm>
              <a:off x="2358572" y="4162252"/>
              <a:ext cx="669925" cy="296217"/>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model</a:t>
              </a:r>
            </a:p>
          </p:txBody>
        </p:sp>
        <p:sp>
          <p:nvSpPr>
            <p:cNvPr id="130" name="Shape 333"/>
            <p:cNvSpPr txBox="1">
              <a:spLocks noChangeArrowheads="1"/>
            </p:cNvSpPr>
            <p:nvPr/>
          </p:nvSpPr>
          <p:spPr bwMode="auto">
            <a:xfrm>
              <a:off x="3113826" y="4268013"/>
              <a:ext cx="1479550" cy="29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4A7EBB"/>
                </a:buClr>
                <a:buSzPct val="25000"/>
                <a:buFont typeface="Arial" pitchFamily="34" charset="0"/>
                <a:buNone/>
              </a:pPr>
              <a:r>
                <a:rPr lang="en-US" altLang="en-US" sz="900" b="1" dirty="0">
                  <a:solidFill>
                    <a:srgbClr val="4A7EBB"/>
                  </a:solidFill>
                  <a:cs typeface="Arial" pitchFamily="34" charset="0"/>
                  <a:sym typeface="Arial" pitchFamily="34" charset="0"/>
                </a:rPr>
                <a:t>analysis-initialized forecast</a:t>
              </a:r>
            </a:p>
          </p:txBody>
        </p:sp>
        <p:sp>
          <p:nvSpPr>
            <p:cNvPr id="131" name="Shape 334"/>
            <p:cNvSpPr>
              <a:spLocks noChangeArrowheads="1"/>
            </p:cNvSpPr>
            <p:nvPr/>
          </p:nvSpPr>
          <p:spPr bwMode="auto">
            <a:xfrm>
              <a:off x="923813" y="3192950"/>
              <a:ext cx="938627" cy="228947"/>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 2</a:t>
              </a:r>
            </a:p>
          </p:txBody>
        </p:sp>
        <p:sp>
          <p:nvSpPr>
            <p:cNvPr id="132" name="Shape 335"/>
            <p:cNvSpPr>
              <a:spLocks noChangeArrowheads="1"/>
            </p:cNvSpPr>
            <p:nvPr/>
          </p:nvSpPr>
          <p:spPr bwMode="auto">
            <a:xfrm>
              <a:off x="923813" y="3628750"/>
              <a:ext cx="938627" cy="216206"/>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 N</a:t>
              </a:r>
            </a:p>
          </p:txBody>
        </p:sp>
        <p:cxnSp>
          <p:nvCxnSpPr>
            <p:cNvPr id="133" name="Shape 337"/>
            <p:cNvCxnSpPr>
              <a:cxnSpLocks noChangeShapeType="1"/>
            </p:cNvCxnSpPr>
            <p:nvPr/>
          </p:nvCxnSpPr>
          <p:spPr bwMode="auto">
            <a:xfrm>
              <a:off x="2715740" y="2660391"/>
              <a:ext cx="0" cy="251648"/>
            </a:xfrm>
            <a:prstGeom prst="straightConnector1">
              <a:avLst/>
            </a:prstGeom>
            <a:noFill/>
            <a:ln w="12700">
              <a:solidFill>
                <a:srgbClr val="4A7EBB"/>
              </a:solidFill>
              <a:miter lim="800000"/>
              <a:headEnd/>
              <a:tailEnd type="triangle" w="lg" len="lg"/>
            </a:ln>
            <a:extLst>
              <a:ext uri="{909E8E84-426E-40DD-AFC4-6F175D3DCCD1}">
                <a14:hiddenFill xmlns:a14="http://schemas.microsoft.com/office/drawing/2010/main">
                  <a:noFill/>
                </a14:hiddenFill>
              </a:ext>
            </a:extLst>
          </p:spPr>
        </p:cxnSp>
      </p:grpSp>
      <p:sp>
        <p:nvSpPr>
          <p:cNvPr id="35" name="Título 1"/>
          <p:cNvSpPr txBox="1">
            <a:spLocks/>
          </p:cNvSpPr>
          <p:nvPr/>
        </p:nvSpPr>
        <p:spPr>
          <a:xfrm>
            <a:off x="107504" y="45678"/>
            <a:ext cx="8928992" cy="810790"/>
          </a:xfrm>
          <a:prstGeom prst="rect">
            <a:avLst/>
          </a:prstGeom>
        </p:spPr>
        <p:txBody>
          <a:bodyPr anchor="b"/>
          <a:lstStyle>
            <a:lvl1pPr algn="l" defTabSz="914400" rtl="0" eaLnBrk="1" latinLnBrk="0" hangingPunct="1">
              <a:spcBef>
                <a:spcPct val="0"/>
              </a:spcBef>
              <a:buNone/>
              <a:defRPr sz="2700" kern="1200">
                <a:solidFill>
                  <a:schemeClr val="bg1"/>
                </a:solidFill>
                <a:latin typeface="+mj-lt"/>
                <a:ea typeface="+mj-ea"/>
                <a:cs typeface="+mj-cs"/>
              </a:defRPr>
            </a:lvl1pPr>
          </a:lstStyle>
          <a:p>
            <a:pPr>
              <a:defRPr/>
            </a:pPr>
            <a:r>
              <a:rPr lang="en-US" sz="2800" dirty="0" smtClean="0">
                <a:solidFill>
                  <a:schemeClr val="accent1"/>
                </a:solidFill>
                <a:latin typeface="Calibri" panose="020F0502020204030204" pitchFamily="34" charset="0"/>
              </a:rPr>
              <a:t>NMMB/BSC-CTM: Aerosol data assimilation</a:t>
            </a:r>
            <a:endParaRPr lang="en-US" sz="2400" dirty="0">
              <a:solidFill>
                <a:schemeClr val="accent1"/>
              </a:solidFill>
              <a:latin typeface="Calibri" panose="020F0502020204030204" pitchFamily="34" charset="0"/>
            </a:endParaRPr>
          </a:p>
        </p:txBody>
      </p:sp>
      <p:sp>
        <p:nvSpPr>
          <p:cNvPr id="36" name="Shape 231"/>
          <p:cNvSpPr/>
          <p:nvPr/>
        </p:nvSpPr>
        <p:spPr>
          <a:xfrm>
            <a:off x="160586" y="6606306"/>
            <a:ext cx="4771454" cy="560031"/>
          </a:xfrm>
          <a:prstGeom prst="rect">
            <a:avLst/>
          </a:prstGeom>
          <a:noFill/>
          <a:ln>
            <a:noFill/>
          </a:ln>
        </p:spPr>
        <p:txBody>
          <a:bodyPr lIns="91425" tIns="45700" rIns="91425" bIns="45700" anchor="t" anchorCtr="0">
            <a:noAutofit/>
          </a:bodyPr>
          <a:lstStyle/>
          <a:p>
            <a:pPr>
              <a:spcBef>
                <a:spcPts val="0"/>
              </a:spcBef>
              <a:buSzPct val="25000"/>
            </a:pPr>
            <a:r>
              <a:rPr lang="en-US" i="1" dirty="0" smtClean="0">
                <a:solidFill>
                  <a:schemeClr val="dk1"/>
                </a:solidFill>
                <a:latin typeface="Calibri"/>
                <a:ea typeface="Calibri"/>
                <a:cs typeface="Calibri"/>
                <a:sym typeface="Calibri"/>
              </a:rPr>
              <a:t>(</a:t>
            </a:r>
            <a:r>
              <a:rPr lang="en-US" i="1" dirty="0" err="1" smtClean="0">
                <a:solidFill>
                  <a:schemeClr val="dk1"/>
                </a:solidFill>
                <a:latin typeface="Calibri"/>
                <a:ea typeface="Calibri"/>
                <a:cs typeface="Calibri"/>
                <a:sym typeface="Calibri"/>
              </a:rPr>
              <a:t>DiTomaso</a:t>
            </a:r>
            <a:r>
              <a:rPr lang="en-US" i="1" dirty="0" smtClean="0">
                <a:solidFill>
                  <a:schemeClr val="dk1"/>
                </a:solidFill>
                <a:latin typeface="Calibri"/>
                <a:ea typeface="Calibri"/>
                <a:cs typeface="Calibri"/>
                <a:sym typeface="Calibri"/>
              </a:rPr>
              <a:t> et </a:t>
            </a:r>
            <a:r>
              <a:rPr lang="en-US" i="1" dirty="0">
                <a:solidFill>
                  <a:schemeClr val="dk1"/>
                </a:solidFill>
                <a:latin typeface="Calibri"/>
                <a:ea typeface="Calibri"/>
                <a:cs typeface="Calibri"/>
                <a:sym typeface="Calibri"/>
              </a:rPr>
              <a:t>al., </a:t>
            </a:r>
            <a:r>
              <a:rPr lang="en-US" i="1" dirty="0" smtClean="0">
                <a:solidFill>
                  <a:schemeClr val="dk1"/>
                </a:solidFill>
                <a:latin typeface="Calibri"/>
                <a:ea typeface="Calibri"/>
                <a:cs typeface="Calibri"/>
                <a:sym typeface="Calibri"/>
              </a:rPr>
              <a:t>GMD, submitted)</a:t>
            </a:r>
            <a:endParaRPr lang="en-US" i="1" dirty="0">
              <a:solidFill>
                <a:schemeClr val="dk1"/>
              </a:solidFill>
              <a:latin typeface="Calibri"/>
              <a:ea typeface="Calibri"/>
              <a:cs typeface="Calibri"/>
              <a:sym typeface="Calibri"/>
            </a:endParaRPr>
          </a:p>
        </p:txBody>
      </p:sp>
      <p:pic>
        <p:nvPicPr>
          <p:cNvPr id="3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871" y="3451457"/>
            <a:ext cx="2295681" cy="1695288"/>
          </a:xfrm>
          <a:prstGeom prst="rect">
            <a:avLst/>
          </a:prstGeom>
          <a:noFill/>
          <a:ln w="38100" cmpd="sng">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6134" y="3451457"/>
            <a:ext cx="2298247" cy="1695288"/>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1436" y="5349563"/>
            <a:ext cx="2088232" cy="16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6"/>
          <p:cNvSpPr txBox="1"/>
          <p:nvPr/>
        </p:nvSpPr>
        <p:spPr>
          <a:xfrm>
            <a:off x="7001796" y="5555572"/>
            <a:ext cx="1905458" cy="338554"/>
          </a:xfrm>
          <a:prstGeom prst="rect">
            <a:avLst/>
          </a:prstGeom>
          <a:noFill/>
        </p:spPr>
        <p:txBody>
          <a:bodyPr wrap="none" rtlCol="0">
            <a:spAutoFit/>
          </a:bodyPr>
          <a:lstStyle/>
          <a:p>
            <a:r>
              <a:rPr lang="en-US" sz="1600" b="1" dirty="0" smtClean="0">
                <a:solidFill>
                  <a:srgbClr val="00060C"/>
                </a:solidFill>
                <a:latin typeface="Calibri" panose="020F0502020204030204" pitchFamily="34" charset="0"/>
              </a:rPr>
              <a:t>AERONET Validation</a:t>
            </a:r>
          </a:p>
        </p:txBody>
      </p:sp>
    </p:spTree>
    <p:extLst>
      <p:ext uri="{BB962C8B-B14F-4D97-AF65-F5344CB8AC3E}">
        <p14:creationId xmlns:p14="http://schemas.microsoft.com/office/powerpoint/2010/main" val="73143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0"/>
          <p:cNvSpPr/>
          <p:nvPr/>
        </p:nvSpPr>
        <p:spPr>
          <a:xfrm>
            <a:off x="5220072" y="909861"/>
            <a:ext cx="3744416" cy="5984477"/>
          </a:xfrm>
          <a:prstGeom prst="rect">
            <a:avLst/>
          </a:prstGeom>
          <a:solidFill>
            <a:schemeClr val="accent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1"/>
          <p:cNvSpPr>
            <a:spLocks noGrp="1"/>
          </p:cNvSpPr>
          <p:nvPr>
            <p:ph type="title"/>
          </p:nvPr>
        </p:nvSpPr>
        <p:spPr>
          <a:xfrm>
            <a:off x="179513" y="300947"/>
            <a:ext cx="6624860" cy="797470"/>
          </a:xfrm>
        </p:spPr>
        <p:txBody>
          <a:bodyPr/>
          <a:lstStyle/>
          <a:p>
            <a:pPr>
              <a:defRPr/>
            </a:pPr>
            <a:r>
              <a:rPr lang="en-US" sz="2400" dirty="0">
                <a:ea typeface="ＭＳ Ｐゴシック" charset="0"/>
                <a:cs typeface="ＭＳ Ｐゴシック" charset="0"/>
              </a:rPr>
              <a:t>Mineral dust: </a:t>
            </a:r>
            <a:r>
              <a:rPr lang="en-US" sz="2400" dirty="0" err="1">
                <a:ea typeface="ＭＳ Ｐゴシック" charset="0"/>
                <a:cs typeface="ＭＳ Ｐゴシック" charset="0"/>
              </a:rPr>
              <a:t>haboobs</a:t>
            </a:r>
            <a:r>
              <a:rPr lang="en-US" sz="2400" dirty="0">
                <a:ea typeface="ＭＳ Ｐゴシック" charset="0"/>
                <a:cs typeface="ＭＳ Ｐゴシック" charset="0"/>
              </a:rPr>
              <a:t> (with explicit convection)</a:t>
            </a:r>
            <a:endParaRPr lang="en-US" sz="2400" dirty="0">
              <a:cs typeface="ＭＳ Ｐゴシック" charset="0"/>
            </a:endParaRPr>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36096" y="1061691"/>
            <a:ext cx="3384376" cy="57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08" y="1061690"/>
            <a:ext cx="459983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9 CuadroTexto"/>
          <p:cNvSpPr txBox="1">
            <a:spLocks noChangeArrowheads="1"/>
          </p:cNvSpPr>
          <p:nvPr/>
        </p:nvSpPr>
        <p:spPr bwMode="auto">
          <a:xfrm>
            <a:off x="179513" y="5057562"/>
            <a:ext cx="4536504" cy="118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28" tIns="39964" rIns="79928" bIns="39964" numCol="1" spcCol="720000">
            <a:spAutoFit/>
          </a:bodyPr>
          <a:lstStyle>
            <a:lvl1pPr eaLnBrk="0" hangingPunct="0">
              <a:defRPr sz="3000">
                <a:solidFill>
                  <a:schemeClr val="tx1"/>
                </a:solidFill>
                <a:latin typeface="Arial" charset="0"/>
              </a:defRPr>
            </a:lvl1pPr>
            <a:lvl2pPr marL="742950" indent="-285750" eaLnBrk="0" hangingPunct="0">
              <a:defRPr sz="3000">
                <a:solidFill>
                  <a:schemeClr val="tx1"/>
                </a:solidFill>
                <a:latin typeface="Arial" charset="0"/>
              </a:defRPr>
            </a:lvl2pPr>
            <a:lvl3pPr marL="1143000" indent="-228600" eaLnBrk="0" hangingPunct="0">
              <a:defRPr sz="3000">
                <a:solidFill>
                  <a:schemeClr val="tx1"/>
                </a:solidFill>
                <a:latin typeface="Arial" charset="0"/>
              </a:defRPr>
            </a:lvl3pPr>
            <a:lvl4pPr marL="1600200" indent="-228600" eaLnBrk="0" hangingPunct="0">
              <a:defRPr sz="3000">
                <a:solidFill>
                  <a:schemeClr val="tx1"/>
                </a:solidFill>
                <a:latin typeface="Arial" charset="0"/>
              </a:defRPr>
            </a:lvl4pPr>
            <a:lvl5pPr marL="2057400" indent="-228600" eaLnBrk="0" hangingPunct="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marL="144000" algn="just" eaLnBrk="1" hangingPunct="1">
              <a:spcBef>
                <a:spcPts val="0"/>
              </a:spcBef>
              <a:spcAft>
                <a:spcPts val="0"/>
              </a:spcAft>
            </a:pPr>
            <a:r>
              <a:rPr lang="en-US" sz="1200" b="1" i="1" dirty="0">
                <a:latin typeface="Calibri" panose="020F0502020204030204" pitchFamily="34" charset="0"/>
              </a:rPr>
              <a:t>MODEL CONFIGURATION</a:t>
            </a:r>
          </a:p>
          <a:p>
            <a:pPr marL="144000" algn="just" eaLnBrk="1" hangingPunct="1">
              <a:spcBef>
                <a:spcPts val="0"/>
              </a:spcBef>
              <a:spcAft>
                <a:spcPts val="0"/>
              </a:spcAft>
            </a:pPr>
            <a:r>
              <a:rPr lang="en-US" sz="1200" b="1" i="1" dirty="0">
                <a:latin typeface="Calibri" panose="020F0502020204030204" pitchFamily="34" charset="0"/>
              </a:rPr>
              <a:t>Study domain: </a:t>
            </a:r>
            <a:r>
              <a:rPr lang="en-US" sz="1200" i="1" dirty="0">
                <a:latin typeface="Calibri" panose="020F0502020204030204" pitchFamily="34" charset="0"/>
              </a:rPr>
              <a:t>6ºW-10ºE to 15ºN-31ºN</a:t>
            </a:r>
          </a:p>
          <a:p>
            <a:pPr marL="144000" algn="just" eaLnBrk="1" hangingPunct="1">
              <a:spcBef>
                <a:spcPts val="0"/>
              </a:spcBef>
              <a:spcAft>
                <a:spcPts val="0"/>
              </a:spcAft>
            </a:pPr>
            <a:r>
              <a:rPr lang="en-US" sz="1200" b="1" i="1" dirty="0">
                <a:latin typeface="Calibri" panose="020F0502020204030204" pitchFamily="34" charset="0"/>
              </a:rPr>
              <a:t>Study period: </a:t>
            </a:r>
            <a:r>
              <a:rPr lang="en-US" sz="1200" i="1" dirty="0">
                <a:latin typeface="Calibri" panose="020F0502020204030204" pitchFamily="34" charset="0"/>
              </a:rPr>
              <a:t>from </a:t>
            </a:r>
            <a:r>
              <a:rPr lang="en-GB" sz="1200" i="1" dirty="0">
                <a:latin typeface="Calibri" panose="020F0502020204030204" pitchFamily="34" charset="0"/>
              </a:rPr>
              <a:t>14 to 15 July 2011 </a:t>
            </a:r>
          </a:p>
          <a:p>
            <a:pPr marL="144000" algn="just" eaLnBrk="1" hangingPunct="1">
              <a:spcBef>
                <a:spcPts val="0"/>
              </a:spcBef>
              <a:spcAft>
                <a:spcPts val="0"/>
              </a:spcAft>
            </a:pPr>
            <a:r>
              <a:rPr lang="en-US" sz="1200" b="1" i="1" dirty="0">
                <a:latin typeface="Calibri" panose="020F0502020204030204" pitchFamily="34" charset="0"/>
              </a:rPr>
              <a:t>Horizontal resolution: </a:t>
            </a:r>
            <a:r>
              <a:rPr lang="en-US" sz="1200" i="1" dirty="0">
                <a:latin typeface="Calibri" panose="020F0502020204030204" pitchFamily="34" charset="0"/>
              </a:rPr>
              <a:t>0.03ºx0.03º (about 3 km)</a:t>
            </a:r>
          </a:p>
          <a:p>
            <a:pPr marL="144000" algn="just" eaLnBrk="1" hangingPunct="1">
              <a:spcBef>
                <a:spcPts val="0"/>
              </a:spcBef>
              <a:spcAft>
                <a:spcPts val="0"/>
              </a:spcAft>
            </a:pPr>
            <a:r>
              <a:rPr lang="en-US" sz="1200" b="1" i="1" dirty="0">
                <a:latin typeface="Calibri" panose="020F0502020204030204" pitchFamily="34" charset="0"/>
              </a:rPr>
              <a:t>Vertical resolution: </a:t>
            </a:r>
            <a:r>
              <a:rPr lang="en-US" sz="1200" i="1" dirty="0">
                <a:latin typeface="Calibri" panose="020F0502020204030204" pitchFamily="34" charset="0"/>
              </a:rPr>
              <a:t>60σ-layers (12-15σ-layers in the first 1000 m)</a:t>
            </a:r>
          </a:p>
          <a:p>
            <a:pPr marL="144000" algn="just" eaLnBrk="1" hangingPunct="1">
              <a:spcBef>
                <a:spcPts val="0"/>
              </a:spcBef>
              <a:spcAft>
                <a:spcPts val="0"/>
              </a:spcAft>
            </a:pPr>
            <a:r>
              <a:rPr lang="en-US" sz="1200" b="1" i="1" dirty="0">
                <a:latin typeface="Calibri" panose="020F0502020204030204" pitchFamily="34" charset="0"/>
              </a:rPr>
              <a:t>Cold start </a:t>
            </a:r>
            <a:r>
              <a:rPr lang="en-US" sz="1200" i="1" dirty="0">
                <a:latin typeface="Calibri" panose="020F0502020204030204" pitchFamily="34" charset="0"/>
              </a:rPr>
              <a:t>(No data assimilation) </a:t>
            </a:r>
          </a:p>
        </p:txBody>
      </p:sp>
      <p:sp>
        <p:nvSpPr>
          <p:cNvPr id="7" name="Shape 231"/>
          <p:cNvSpPr/>
          <p:nvPr/>
        </p:nvSpPr>
        <p:spPr>
          <a:xfrm>
            <a:off x="160586" y="6606306"/>
            <a:ext cx="4771454" cy="560031"/>
          </a:xfrm>
          <a:prstGeom prst="rect">
            <a:avLst/>
          </a:prstGeom>
          <a:noFill/>
          <a:ln>
            <a:noFill/>
          </a:ln>
        </p:spPr>
        <p:txBody>
          <a:bodyPr lIns="91425" tIns="45700" rIns="91425" bIns="45700" anchor="t" anchorCtr="0">
            <a:noAutofit/>
          </a:bodyPr>
          <a:lstStyle/>
          <a:p>
            <a:pPr>
              <a:spcBef>
                <a:spcPts val="0"/>
              </a:spcBef>
              <a:buSzPct val="25000"/>
            </a:pPr>
            <a:r>
              <a:rPr lang="en-US" i="1" dirty="0">
                <a:solidFill>
                  <a:schemeClr val="dk1"/>
                </a:solidFill>
                <a:latin typeface="Calibri"/>
                <a:ea typeface="Calibri"/>
                <a:cs typeface="Calibri"/>
                <a:sym typeface="Calibri"/>
              </a:rPr>
              <a:t>(</a:t>
            </a:r>
            <a:r>
              <a:rPr lang="en-US" i="1" dirty="0" err="1">
                <a:solidFill>
                  <a:schemeClr val="dk1"/>
                </a:solidFill>
                <a:latin typeface="Calibri"/>
                <a:ea typeface="Calibri"/>
                <a:cs typeface="Calibri"/>
                <a:sym typeface="Calibri"/>
              </a:rPr>
              <a:t>Vendrell</a:t>
            </a:r>
            <a:r>
              <a:rPr lang="en-US" i="1" dirty="0">
                <a:solidFill>
                  <a:schemeClr val="dk1"/>
                </a:solidFill>
                <a:latin typeface="Calibri"/>
                <a:ea typeface="Calibri"/>
                <a:cs typeface="Calibri"/>
                <a:sym typeface="Calibri"/>
              </a:rPr>
              <a:t> et al., Aeolian Res., in preparation)</a:t>
            </a:r>
          </a:p>
        </p:txBody>
      </p:sp>
      <p:cxnSp>
        <p:nvCxnSpPr>
          <p:cNvPr id="10" name="Straight Arrow Connector 33"/>
          <p:cNvCxnSpPr/>
          <p:nvPr/>
        </p:nvCxnSpPr>
        <p:spPr>
          <a:xfrm>
            <a:off x="4139952" y="1853778"/>
            <a:ext cx="1008112" cy="0"/>
          </a:xfrm>
          <a:prstGeom prst="straightConnector1">
            <a:avLst/>
          </a:prstGeom>
          <a:ln>
            <a:solidFill>
              <a:srgbClr val="00000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09573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Mineral Dust Services</a:t>
            </a:r>
            <a:endParaRPr lang="en-US" dirty="0"/>
          </a:p>
        </p:txBody>
      </p:sp>
      <p:sp>
        <p:nvSpPr>
          <p:cNvPr id="10" name="Shape 149"/>
          <p:cNvSpPr/>
          <p:nvPr/>
        </p:nvSpPr>
        <p:spPr>
          <a:xfrm>
            <a:off x="421049" y="990600"/>
            <a:ext cx="5951151" cy="4912501"/>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lvl="0"/>
            <a:r>
              <a:rPr lang="en-US" sz="3000" b="1" dirty="0">
                <a:latin typeface="Calibri" panose="020F0502020204030204" pitchFamily="34" charset="0"/>
              </a:rPr>
              <a:t>Daily dust operational </a:t>
            </a:r>
            <a:r>
              <a:rPr lang="en-US" sz="3000" b="1" dirty="0" smtClean="0">
                <a:latin typeface="Calibri" panose="020F0502020204030204" pitchFamily="34" charset="0"/>
              </a:rPr>
              <a:t>forecast (global and regional domains)</a:t>
            </a:r>
            <a:endParaRPr lang="en-US" i="1" dirty="0">
              <a:latin typeface="Calibri" panose="020F0502020204030204" pitchFamily="34" charset="0"/>
            </a:endParaRPr>
          </a:p>
          <a:p>
            <a:endParaRPr lang="en-US" sz="3000" b="1" dirty="0" smtClean="0">
              <a:latin typeface="Calibri" panose="020F0502020204030204" pitchFamily="34" charset="0"/>
            </a:endParaRPr>
          </a:p>
          <a:p>
            <a:endParaRPr lang="en-US" sz="3000" b="1" dirty="0" smtClean="0">
              <a:latin typeface="Calibri" panose="020F0502020204030204" pitchFamily="34" charset="0"/>
            </a:endParaRPr>
          </a:p>
          <a:p>
            <a:pPr marL="285750" lvl="0" indent="-285750">
              <a:buFont typeface="Wingdings" charset="2"/>
              <a:buChar char="ü"/>
            </a:pPr>
            <a:r>
              <a:rPr lang="en-US" i="1" dirty="0">
                <a:latin typeface="Calibri" panose="020F0502020204030204" pitchFamily="34" charset="0"/>
              </a:rPr>
              <a:t>Contribution to the </a:t>
            </a:r>
            <a:r>
              <a:rPr lang="en-US" b="1" i="1" dirty="0">
                <a:latin typeface="Calibri" panose="020F0502020204030204" pitchFamily="34" charset="0"/>
              </a:rPr>
              <a:t>ICAP </a:t>
            </a:r>
            <a:r>
              <a:rPr lang="en-US" i="1" dirty="0">
                <a:latin typeface="Calibri" panose="020F0502020204030204" pitchFamily="34" charset="0"/>
              </a:rPr>
              <a:t>multi-model ensemble </a:t>
            </a:r>
            <a:endParaRPr lang="en-US" i="1" dirty="0" smtClean="0">
              <a:latin typeface="Calibri" panose="020F0502020204030204" pitchFamily="34" charset="0"/>
            </a:endParaRPr>
          </a:p>
          <a:p>
            <a:pPr lvl="0"/>
            <a:r>
              <a:rPr lang="en-US" i="1" dirty="0" smtClean="0">
                <a:latin typeface="Calibri" panose="020F0502020204030204" pitchFamily="34" charset="0"/>
              </a:rPr>
              <a:t>(</a:t>
            </a:r>
            <a:r>
              <a:rPr lang="en-US" i="1" dirty="0">
                <a:latin typeface="Calibri" panose="020F0502020204030204" pitchFamily="34" charset="0"/>
              </a:rPr>
              <a:t>global</a:t>
            </a:r>
            <a:r>
              <a:rPr lang="en-US" i="1" dirty="0" smtClean="0">
                <a:latin typeface="Calibri" panose="020F0502020204030204" pitchFamily="34" charset="0"/>
              </a:rPr>
              <a:t>) </a:t>
            </a:r>
            <a:r>
              <a:rPr lang="en-US" i="1" dirty="0" smtClean="0">
                <a:solidFill>
                  <a:schemeClr val="bg1"/>
                </a:solidFill>
                <a:latin typeface="Calibri" panose="020F0502020204030204" pitchFamily="34" charset="0"/>
                <a:hlinkClick r:id="rId2"/>
              </a:rPr>
              <a:t>http</a:t>
            </a:r>
            <a:r>
              <a:rPr lang="en-US" i="1" dirty="0">
                <a:solidFill>
                  <a:schemeClr val="bg1"/>
                </a:solidFill>
                <a:latin typeface="Calibri" panose="020F0502020204030204" pitchFamily="34" charset="0"/>
                <a:hlinkClick r:id="rId2"/>
              </a:rPr>
              <a:t>://icap.atmos.und.edu</a:t>
            </a:r>
            <a:endParaRPr lang="en-US" i="1" dirty="0">
              <a:solidFill>
                <a:schemeClr val="bg1"/>
              </a:solidFill>
              <a:latin typeface="Calibri" panose="020F0502020204030204" pitchFamily="34" charset="0"/>
            </a:endParaRPr>
          </a:p>
          <a:p>
            <a:endParaRPr lang="en-US" sz="1400" b="1" dirty="0" smtClean="0">
              <a:latin typeface="Calibri" panose="020F0502020204030204" pitchFamily="34" charset="0"/>
            </a:endParaRPr>
          </a:p>
          <a:p>
            <a:r>
              <a:rPr lang="en-US" sz="3000" b="1" dirty="0" smtClean="0">
                <a:solidFill>
                  <a:srgbClr val="FF0000"/>
                </a:solidFill>
                <a:latin typeface="Calibri" panose="020F0502020204030204" pitchFamily="34" charset="0"/>
              </a:rPr>
              <a:t>WMO Dust Centers </a:t>
            </a:r>
            <a:endParaRPr lang="en-US" sz="3000" b="1" dirty="0">
              <a:solidFill>
                <a:srgbClr val="FF0000"/>
              </a:solidFill>
              <a:latin typeface="Calibri" panose="020F0502020204030204" pitchFamily="34" charset="0"/>
            </a:endParaRPr>
          </a:p>
          <a:p>
            <a:pPr lvl="0"/>
            <a:r>
              <a:rPr lang="en-US" b="1" i="1" dirty="0" smtClean="0">
                <a:latin typeface="Calibri" panose="020F0502020204030204" pitchFamily="34" charset="0"/>
              </a:rPr>
              <a:t>SDS-WAS</a:t>
            </a:r>
            <a:r>
              <a:rPr lang="en-US" b="1" i="1" dirty="0">
                <a:latin typeface="Calibri" panose="020F0502020204030204" pitchFamily="34" charset="0"/>
              </a:rPr>
              <a:t>. North Africa, Middle East and Europe </a:t>
            </a:r>
          </a:p>
          <a:p>
            <a:pPr lvl="0"/>
            <a:r>
              <a:rPr lang="en-US" b="1" i="1" dirty="0">
                <a:latin typeface="Calibri" panose="020F0502020204030204" pitchFamily="34" charset="0"/>
              </a:rPr>
              <a:t>Regional Center</a:t>
            </a:r>
            <a:r>
              <a:rPr lang="en-US" i="1" dirty="0">
                <a:latin typeface="Calibri" panose="020F0502020204030204" pitchFamily="34" charset="0"/>
              </a:rPr>
              <a:t>.  </a:t>
            </a:r>
            <a:r>
              <a:rPr lang="en-US" i="1" dirty="0" smtClean="0">
                <a:latin typeface="Calibri" panose="020F0502020204030204" pitchFamily="34" charset="0"/>
              </a:rPr>
              <a:t>http</a:t>
            </a:r>
            <a:r>
              <a:rPr lang="en-US" i="1" dirty="0">
                <a:latin typeface="Calibri" panose="020F0502020204030204" pitchFamily="34" charset="0"/>
              </a:rPr>
              <a:t>://sds-was.aemet.es </a:t>
            </a:r>
          </a:p>
          <a:p>
            <a:pPr lvl="0"/>
            <a:r>
              <a:rPr lang="en-US" i="1" dirty="0">
                <a:latin typeface="Calibri" panose="020F0502020204030204" pitchFamily="34" charset="0"/>
              </a:rPr>
              <a:t>started in </a:t>
            </a:r>
            <a:r>
              <a:rPr lang="en-US" i="1" dirty="0" smtClean="0">
                <a:latin typeface="Calibri" panose="020F0502020204030204" pitchFamily="34" charset="0"/>
              </a:rPr>
              <a:t>2010 – </a:t>
            </a:r>
            <a:r>
              <a:rPr lang="en-US" i="1" dirty="0" smtClean="0">
                <a:solidFill>
                  <a:srgbClr val="FF0000"/>
                </a:solidFill>
                <a:latin typeface="Calibri" panose="020F0502020204030204" pitchFamily="34" charset="0"/>
              </a:rPr>
              <a:t>Research </a:t>
            </a:r>
          </a:p>
          <a:p>
            <a:pPr lvl="0"/>
            <a:endParaRPr lang="en-US" b="1" i="1" dirty="0">
              <a:latin typeface="Calibri" panose="020F0502020204030204" pitchFamily="34" charset="0"/>
            </a:endParaRPr>
          </a:p>
          <a:p>
            <a:pPr lvl="0"/>
            <a:r>
              <a:rPr lang="en-US" b="1" i="1" dirty="0" smtClean="0">
                <a:latin typeface="Calibri" panose="020F0502020204030204" pitchFamily="34" charset="0"/>
              </a:rPr>
              <a:t>Barcelona </a:t>
            </a:r>
            <a:r>
              <a:rPr lang="en-US" b="1" i="1" dirty="0">
                <a:latin typeface="Calibri" panose="020F0502020204030204" pitchFamily="34" charset="0"/>
              </a:rPr>
              <a:t>Dust Forecast Center</a:t>
            </a:r>
            <a:r>
              <a:rPr lang="en-US" i="1" dirty="0">
                <a:latin typeface="Calibri" panose="020F0502020204030204" pitchFamily="34" charset="0"/>
              </a:rPr>
              <a:t>. </a:t>
            </a:r>
            <a:endParaRPr lang="en-US" i="1" dirty="0" smtClean="0">
              <a:latin typeface="Calibri" panose="020F0502020204030204" pitchFamily="34" charset="0"/>
            </a:endParaRPr>
          </a:p>
          <a:p>
            <a:pPr lvl="0"/>
            <a:r>
              <a:rPr lang="en-US" i="1" dirty="0" smtClean="0">
                <a:latin typeface="Calibri" panose="020F0502020204030204" pitchFamily="34" charset="0"/>
              </a:rPr>
              <a:t>First specialized WMO </a:t>
            </a:r>
            <a:r>
              <a:rPr lang="en-US" i="1" dirty="0">
                <a:latin typeface="Calibri" panose="020F0502020204030204" pitchFamily="34" charset="0"/>
              </a:rPr>
              <a:t>Center for mineral dust prediction. </a:t>
            </a:r>
            <a:endParaRPr lang="en-US" i="1" dirty="0" smtClean="0">
              <a:latin typeface="Calibri" panose="020F0502020204030204" pitchFamily="34" charset="0"/>
            </a:endParaRPr>
          </a:p>
          <a:p>
            <a:pPr lvl="0"/>
            <a:r>
              <a:rPr lang="en-US" i="1" dirty="0" smtClean="0">
                <a:latin typeface="Calibri" panose="020F0502020204030204" pitchFamily="34" charset="0"/>
              </a:rPr>
              <a:t>http</a:t>
            </a:r>
            <a:r>
              <a:rPr lang="en-US" i="1" dirty="0">
                <a:latin typeface="Calibri" panose="020F0502020204030204" pitchFamily="34" charset="0"/>
              </a:rPr>
              <a:t>://dust.aemet.es started in 2014 </a:t>
            </a:r>
            <a:r>
              <a:rPr lang="en-US" i="1" dirty="0" smtClean="0">
                <a:latin typeface="Calibri" panose="020F0502020204030204" pitchFamily="34" charset="0"/>
              </a:rPr>
              <a:t> - </a:t>
            </a:r>
            <a:r>
              <a:rPr lang="en-US" i="1" dirty="0" smtClean="0">
                <a:solidFill>
                  <a:srgbClr val="FF0000"/>
                </a:solidFill>
                <a:latin typeface="Calibri" panose="020F0502020204030204" pitchFamily="34" charset="0"/>
              </a:rPr>
              <a:t>Operational</a:t>
            </a:r>
          </a:p>
          <a:p>
            <a:pPr lvl="0"/>
            <a:endParaRPr lang="en-US" i="1" dirty="0" smtClean="0">
              <a:latin typeface="Calibri" panose="020F0502020204030204" pitchFamily="34" charset="0"/>
            </a:endParaRPr>
          </a:p>
          <a:p>
            <a:pPr lvl="0"/>
            <a:endParaRPr lang="en-US" sz="1800" i="1" dirty="0">
              <a:latin typeface="Calibri" panose="020F0502020204030204" pitchFamily="34" charset="0"/>
            </a:endParaRPr>
          </a:p>
        </p:txBody>
      </p:sp>
      <p:pic>
        <p:nvPicPr>
          <p:cNvPr id="11"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12" name="Shape 155"/>
          <p:cNvPicPr preferRelativeResize="0"/>
          <p:nvPr/>
        </p:nvPicPr>
        <p:blipFill>
          <a:blip r:embed="rId4">
            <a:alphaModFix/>
          </a:blip>
          <a:stretch>
            <a:fillRect/>
          </a:stretch>
        </p:blipFill>
        <p:spPr>
          <a:xfrm>
            <a:off x="5966606" y="6318274"/>
            <a:ext cx="3139400" cy="505499"/>
          </a:xfrm>
          <a:prstGeom prst="rect">
            <a:avLst/>
          </a:prstGeom>
          <a:noFill/>
          <a:ln>
            <a:noFill/>
          </a:ln>
        </p:spPr>
      </p:pic>
      <p:pic>
        <p:nvPicPr>
          <p:cNvPr id="13" name="Shape 1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848672" y="3712539"/>
            <a:ext cx="2971800" cy="2251628"/>
          </a:xfrm>
          <a:prstGeom prst="rect">
            <a:avLst/>
          </a:prstGeom>
          <a:noFill/>
          <a:ln>
            <a:noFill/>
          </a:ln>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l="51283"/>
          <a:stretch/>
        </p:blipFill>
        <p:spPr>
          <a:xfrm>
            <a:off x="5933595" y="1214699"/>
            <a:ext cx="2814869" cy="2314642"/>
          </a:xfrm>
          <a:prstGeom prst="rect">
            <a:avLst/>
          </a:prstGeom>
        </p:spPr>
      </p:pic>
      <p:sp>
        <p:nvSpPr>
          <p:cNvPr id="15" name="Rectangle 14"/>
          <p:cNvSpPr/>
          <p:nvPr/>
        </p:nvSpPr>
        <p:spPr>
          <a:xfrm>
            <a:off x="421049" y="2069802"/>
            <a:ext cx="4436836" cy="646331"/>
          </a:xfrm>
          <a:prstGeom prst="rect">
            <a:avLst/>
          </a:prstGeom>
        </p:spPr>
        <p:txBody>
          <a:bodyPr wrap="square">
            <a:spAutoFit/>
          </a:bodyPr>
          <a:lstStyle/>
          <a:p>
            <a:pPr lvl="0"/>
            <a:r>
              <a:rPr lang="en-US" i="1" dirty="0" smtClean="0">
                <a:latin typeface="Calibri" panose="020F0502020204030204" pitchFamily="34" charset="0"/>
              </a:rPr>
              <a:t>http://www.bsc.es/earth-sciences/mineral-dust/nmmbbsc-dust-forecast</a:t>
            </a:r>
            <a:endParaRPr lang="en-US" i="1" dirty="0">
              <a:latin typeface="Calibri" panose="020F0502020204030204" pitchFamily="34" charset="0"/>
            </a:endParaRPr>
          </a:p>
        </p:txBody>
      </p:sp>
    </p:spTree>
    <p:extLst>
      <p:ext uri="{BB962C8B-B14F-4D97-AF65-F5344CB8AC3E}">
        <p14:creationId xmlns:p14="http://schemas.microsoft.com/office/powerpoint/2010/main" val="3988690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Dust Forecasts</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069" t="8630" r="16986" b="5013"/>
          <a:stretch/>
        </p:blipFill>
        <p:spPr bwMode="auto">
          <a:xfrm>
            <a:off x="537448" y="1143588"/>
            <a:ext cx="6266801" cy="497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1"/>
          <p:cNvSpPr>
            <a:spLocks noChangeArrowheads="1"/>
          </p:cNvSpPr>
          <p:nvPr/>
        </p:nvSpPr>
        <p:spPr bwMode="auto">
          <a:xfrm>
            <a:off x="2843808" y="1637754"/>
            <a:ext cx="6035576" cy="4187538"/>
          </a:xfrm>
          <a:prstGeom prst="rect">
            <a:avLst/>
          </a:prstGeom>
          <a:ln/>
          <a:extLst/>
        </p:spPr>
        <p:style>
          <a:lnRef idx="1">
            <a:schemeClr val="accent1"/>
          </a:lnRef>
          <a:fillRef idx="3">
            <a:schemeClr val="accent1"/>
          </a:fillRef>
          <a:effectRef idx="2">
            <a:schemeClr val="accent1"/>
          </a:effectRef>
          <a:fontRef idx="minor">
            <a:schemeClr val="lt1"/>
          </a:fontRef>
        </p:style>
        <p:txBody>
          <a:bodyPr wrap="square" lIns="108000" tIns="72000" rIns="60204" bIns="72000">
            <a:spAutoFit/>
          </a:bodyPr>
          <a:lstStyle/>
          <a:p>
            <a:pPr>
              <a:spcBef>
                <a:spcPct val="40000"/>
              </a:spcBef>
            </a:pPr>
            <a:r>
              <a:rPr lang="es-ES_tradnl" sz="2400" b="1" dirty="0">
                <a:solidFill>
                  <a:schemeClr val="bg1"/>
                </a:solidFill>
                <a:latin typeface="Calibri" panose="020F0502020204030204" pitchFamily="34" charset="0"/>
              </a:rPr>
              <a:t>FORECAST AND PRODUCTS</a:t>
            </a:r>
            <a:endParaRPr lang="en-GB" sz="2400" b="1" dirty="0">
              <a:solidFill>
                <a:schemeClr val="bg1"/>
              </a:solidFill>
              <a:latin typeface="Calibri" panose="020F0502020204030204" pitchFamily="34" charset="0"/>
            </a:endParaRPr>
          </a:p>
          <a:p>
            <a:pPr marL="342900" indent="-342900">
              <a:spcBef>
                <a:spcPts val="700"/>
              </a:spcBef>
              <a:buFont typeface="Arial" charset="0"/>
              <a:buChar char="•"/>
            </a:pPr>
            <a:r>
              <a:rPr lang="en-GB" sz="2400" dirty="0">
                <a:solidFill>
                  <a:schemeClr val="bg1"/>
                </a:solidFill>
                <a:latin typeface="Calibri" panose="020F0502020204030204" pitchFamily="34" charset="0"/>
              </a:rPr>
              <a:t>Data exchange</a:t>
            </a:r>
          </a:p>
          <a:p>
            <a:pPr marL="342900" indent="-342900">
              <a:spcBef>
                <a:spcPts val="700"/>
              </a:spcBef>
              <a:buFont typeface="Arial" charset="0"/>
              <a:buChar char="•"/>
            </a:pPr>
            <a:r>
              <a:rPr lang="en-GB" sz="2400" dirty="0">
                <a:solidFill>
                  <a:schemeClr val="bg1"/>
                </a:solidFill>
                <a:latin typeface="Calibri" panose="020F0502020204030204" pitchFamily="34" charset="0"/>
              </a:rPr>
              <a:t>Joint visualization</a:t>
            </a:r>
          </a:p>
          <a:p>
            <a:pPr marL="342900" indent="-342900">
              <a:spcBef>
                <a:spcPts val="700"/>
              </a:spcBef>
              <a:buFont typeface="Arial" charset="0"/>
              <a:buChar char="•"/>
            </a:pPr>
            <a:r>
              <a:rPr lang="en-GB" sz="2400" dirty="0">
                <a:solidFill>
                  <a:schemeClr val="bg1"/>
                </a:solidFill>
                <a:latin typeface="Calibri" panose="020F0502020204030204" pitchFamily="34" charset="0"/>
              </a:rPr>
              <a:t>Common forecast evaluation</a:t>
            </a:r>
          </a:p>
          <a:p>
            <a:pPr marL="342900" indent="-342900">
              <a:spcBef>
                <a:spcPts val="700"/>
              </a:spcBef>
              <a:buFont typeface="Arial" charset="0"/>
              <a:buChar char="•"/>
            </a:pPr>
            <a:r>
              <a:rPr lang="en-GB" sz="2400" dirty="0">
                <a:solidFill>
                  <a:schemeClr val="bg1"/>
                </a:solidFill>
                <a:latin typeface="Calibri" panose="020F0502020204030204" pitchFamily="34" charset="0"/>
              </a:rPr>
              <a:t>Generation of multi-model products</a:t>
            </a:r>
          </a:p>
          <a:p>
            <a:pPr marL="342900" indent="-342900">
              <a:spcBef>
                <a:spcPts val="700"/>
              </a:spcBef>
              <a:buFont typeface="Arial" charset="0"/>
              <a:buChar char="•"/>
            </a:pPr>
            <a:r>
              <a:rPr lang="en-GB" sz="2400" dirty="0">
                <a:solidFill>
                  <a:schemeClr val="bg1"/>
                </a:solidFill>
                <a:latin typeface="Calibri" panose="020F0502020204030204" pitchFamily="34" charset="0"/>
              </a:rPr>
              <a:t>Calculation of monthly evaluation metrics</a:t>
            </a:r>
          </a:p>
          <a:p>
            <a:pPr marL="342900" indent="-342900">
              <a:spcBef>
                <a:spcPts val="700"/>
              </a:spcBef>
              <a:buFont typeface="Arial" charset="0"/>
              <a:buChar char="•"/>
            </a:pPr>
            <a:r>
              <a:rPr lang="en-GB" sz="2400" dirty="0">
                <a:solidFill>
                  <a:schemeClr val="bg1"/>
                </a:solidFill>
                <a:latin typeface="Calibri" panose="020F0502020204030204" pitchFamily="34" charset="0"/>
              </a:rPr>
              <a:t>New sources of data for model evaluation</a:t>
            </a:r>
          </a:p>
          <a:p>
            <a:pPr marL="342900" indent="-342900">
              <a:spcBef>
                <a:spcPts val="700"/>
              </a:spcBef>
              <a:buFont typeface="Arial" charset="0"/>
              <a:buChar char="•"/>
            </a:pPr>
            <a:r>
              <a:rPr lang="en-GB" sz="2400" dirty="0">
                <a:solidFill>
                  <a:schemeClr val="bg1"/>
                </a:solidFill>
                <a:latin typeface="Calibri" panose="020F0502020204030204" pitchFamily="34" charset="0"/>
              </a:rPr>
              <a:t>Sharing model output data files</a:t>
            </a:r>
          </a:p>
          <a:p>
            <a:pPr marL="342900" indent="-342900">
              <a:spcBef>
                <a:spcPts val="700"/>
              </a:spcBef>
              <a:buFont typeface="Arial" charset="0"/>
              <a:buChar char="•"/>
            </a:pPr>
            <a:r>
              <a:rPr lang="en-GB" sz="2400" dirty="0">
                <a:solidFill>
                  <a:schemeClr val="bg1"/>
                </a:solidFill>
                <a:latin typeface="Calibri" panose="020F0502020204030204" pitchFamily="34" charset="0"/>
              </a:rPr>
              <a:t>Time-averaged products</a:t>
            </a:r>
          </a:p>
        </p:txBody>
      </p:sp>
    </p:spTree>
    <p:extLst>
      <p:ext uri="{BB962C8B-B14F-4D97-AF65-F5344CB8AC3E}">
        <p14:creationId xmlns:p14="http://schemas.microsoft.com/office/powerpoint/2010/main" val="4706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3"/>
          <p:cNvSpPr txBox="1"/>
          <p:nvPr/>
        </p:nvSpPr>
        <p:spPr>
          <a:xfrm>
            <a:off x="323528" y="1220233"/>
            <a:ext cx="8280721" cy="1065593"/>
          </a:xfrm>
          <a:prstGeom prst="rect">
            <a:avLst/>
          </a:prstGeom>
          <a:noFill/>
          <a:ln>
            <a:noFill/>
          </a:ln>
        </p:spPr>
        <p:txBody>
          <a:bodyPr lIns="79925" tIns="39950" rIns="79925" bIns="39950" anchor="t" anchorCtr="0">
            <a:noAutofit/>
          </a:bodyPr>
          <a:lstStyle/>
          <a:p>
            <a:pPr marL="0" marR="0" lvl="0" indent="0" algn="l" rtl="0">
              <a:spcBef>
                <a:spcPts val="0"/>
              </a:spcBef>
              <a:spcAft>
                <a:spcPts val="0"/>
              </a:spcAft>
              <a:buSzPct val="25000"/>
              <a:buNone/>
            </a:pPr>
            <a:r>
              <a:rPr lang="en-US" sz="1800" dirty="0">
                <a:solidFill>
                  <a:schemeClr val="dk1"/>
                </a:solidFill>
                <a:latin typeface="Arial"/>
                <a:ea typeface="Arial"/>
                <a:cs typeface="Arial"/>
                <a:sym typeface="Arial"/>
              </a:rPr>
              <a:t>Dust prediction models provide 72 hours (at 3-hourly basis) of dust forecast (AOD at 550nm and surface concentration) covering the NAMEE region.</a:t>
            </a:r>
          </a:p>
          <a:p>
            <a:pPr marL="0" marR="0" lvl="0" indent="0" algn="l" rtl="0">
              <a:spcBef>
                <a:spcPts val="1200"/>
              </a:spcBef>
              <a:spcAft>
                <a:spcPts val="0"/>
              </a:spcAft>
              <a:buNone/>
            </a:pPr>
            <a:endParaRPr sz="1800" dirty="0">
              <a:solidFill>
                <a:schemeClr val="dk1"/>
              </a:solidFill>
              <a:latin typeface="Arial"/>
              <a:ea typeface="Arial"/>
              <a:cs typeface="Arial"/>
              <a:sym typeface="Arial"/>
            </a:endParaRPr>
          </a:p>
        </p:txBody>
      </p:sp>
      <p:pic>
        <p:nvPicPr>
          <p:cNvPr id="5" name="Shape 244"/>
          <p:cNvPicPr preferRelativeResize="0"/>
          <p:nvPr/>
        </p:nvPicPr>
        <p:blipFill rotWithShape="1">
          <a:blip r:embed="rId2">
            <a:alphaModFix/>
          </a:blip>
          <a:srcRect/>
          <a:stretch/>
        </p:blipFill>
        <p:spPr>
          <a:xfrm>
            <a:off x="387949" y="1716407"/>
            <a:ext cx="6880840" cy="5105923"/>
          </a:xfrm>
          <a:prstGeom prst="rect">
            <a:avLst/>
          </a:prstGeom>
          <a:noFill/>
          <a:ln>
            <a:noFill/>
          </a:ln>
        </p:spPr>
      </p:pic>
      <p:sp>
        <p:nvSpPr>
          <p:cNvPr id="6"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Dust Forecasts</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spTree>
    <p:extLst>
      <p:ext uri="{BB962C8B-B14F-4D97-AF65-F5344CB8AC3E}">
        <p14:creationId xmlns:p14="http://schemas.microsoft.com/office/powerpoint/2010/main" val="562042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42"/>
          <p:cNvSpPr txBox="1"/>
          <p:nvPr/>
        </p:nvSpPr>
        <p:spPr>
          <a:xfrm>
            <a:off x="119063" y="60548"/>
            <a:ext cx="8928100" cy="792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accent1"/>
                </a:solidFill>
                <a:latin typeface="+mj-lt"/>
                <a:ea typeface="Calibri"/>
                <a:cs typeface="Calibri"/>
                <a:sym typeface="Calibri"/>
              </a:rPr>
              <a:t>SDS-WAS NAMEE: Joint visualization</a:t>
            </a:r>
            <a:endParaRPr lang="en-US" sz="2800" dirty="0">
              <a:solidFill>
                <a:schemeClr val="accent1"/>
              </a:solidFill>
              <a:latin typeface="+mj-lt"/>
              <a:ea typeface="Calibri"/>
              <a:cs typeface="Calibri"/>
              <a:sym typeface="Calibri"/>
            </a:endParaRPr>
          </a:p>
        </p:txBody>
      </p:sp>
      <p:pic>
        <p:nvPicPr>
          <p:cNvPr id="8" name="Picture 4" descr="AEMET_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282" t="-1" b="-9462"/>
          <a:stretch/>
        </p:blipFill>
        <p:spPr bwMode="auto">
          <a:xfrm>
            <a:off x="7416461" y="8268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8718" y="843021"/>
            <a:ext cx="421754" cy="434693"/>
          </a:xfrm>
          <a:prstGeom prst="rect">
            <a:avLst/>
          </a:prstGeom>
          <a:noFill/>
          <a:ln>
            <a:noFill/>
          </a:ln>
        </p:spPr>
      </p:pic>
      <p:pic>
        <p:nvPicPr>
          <p:cNvPr id="12" name="Picture 2"/>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1547664" y="1168438"/>
            <a:ext cx="5466526" cy="547199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4 CuadroTexto"/>
          <p:cNvSpPr txBox="1"/>
          <p:nvPr/>
        </p:nvSpPr>
        <p:spPr>
          <a:xfrm>
            <a:off x="5834142" y="5250928"/>
            <a:ext cx="284231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_tradnl" b="1" dirty="0" smtClean="0"/>
              <a:t>AOD at 550nm</a:t>
            </a:r>
            <a:endParaRPr lang="es-ES_tradnl" dirty="0" smtClean="0"/>
          </a:p>
          <a:p>
            <a:pPr algn="ctr"/>
            <a:r>
              <a:rPr lang="es-ES_tradnl" dirty="0" err="1" smtClean="0"/>
              <a:t>from</a:t>
            </a:r>
            <a:r>
              <a:rPr lang="es-ES_tradnl" dirty="0" smtClean="0"/>
              <a:t> 6-Apr-2016 </a:t>
            </a:r>
            <a:r>
              <a:rPr lang="es-ES_tradnl" dirty="0"/>
              <a:t>12:00 to 9</a:t>
            </a:r>
            <a:r>
              <a:rPr lang="es-ES_tradnl" dirty="0" smtClean="0"/>
              <a:t>-Apr-2016 </a:t>
            </a:r>
            <a:r>
              <a:rPr lang="es-ES_tradnl" dirty="0"/>
              <a:t>00:00</a:t>
            </a:r>
            <a:endParaRPr lang="en-GB" dirty="0"/>
          </a:p>
        </p:txBody>
      </p:sp>
      <p:sp>
        <p:nvSpPr>
          <p:cNvPr id="6" name="Shape 245"/>
          <p:cNvSpPr/>
          <p:nvPr/>
        </p:nvSpPr>
        <p:spPr>
          <a:xfrm>
            <a:off x="6228184" y="6597014"/>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Tree>
    <p:extLst>
      <p:ext uri="{BB962C8B-B14F-4D97-AF65-F5344CB8AC3E}">
        <p14:creationId xmlns:p14="http://schemas.microsoft.com/office/powerpoint/2010/main" val="2088422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1342</TotalTime>
  <Words>1281</Words>
  <Application>Microsoft Office PowerPoint</Application>
  <PresentationFormat>Custom</PresentationFormat>
  <Paragraphs>192</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BSC-CNS Earth Sciences Department</vt:lpstr>
      <vt:lpstr>PowerPoint Presentation</vt:lpstr>
      <vt:lpstr>PowerPoint Presentation</vt:lpstr>
      <vt:lpstr>Mineral dust: haboobs (with explicit convection)</vt:lpstr>
      <vt:lpstr>Mineral Dust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lbermude</dc:creator>
  <cp:lastModifiedBy>bscuser</cp:lastModifiedBy>
  <cp:revision>117</cp:revision>
  <dcterms:modified xsi:type="dcterms:W3CDTF">2016-09-26T15:25:42Z</dcterms:modified>
</cp:coreProperties>
</file>