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7" r:id="rId10"/>
    <p:sldId id="518" r:id="rId11"/>
    <p:sldId id="519" r:id="rId12"/>
    <p:sldId id="268" r:id="rId13"/>
    <p:sldId id="269" r:id="rId14"/>
    <p:sldId id="270" r:id="rId15"/>
    <p:sldId id="520" r:id="rId16"/>
    <p:sldId id="521" r:id="rId17"/>
    <p:sldId id="277" r:id="rId18"/>
    <p:sldId id="271" r:id="rId19"/>
    <p:sldId id="272" r:id="rId20"/>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BHjJWDjyR6kD2+7wC1TDzhz0v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142" autoAdjust="0"/>
  </p:normalViewPr>
  <p:slideViewPr>
    <p:cSldViewPr snapToGrid="0">
      <p:cViewPr varScale="1">
        <p:scale>
          <a:sx n="43" d="100"/>
          <a:sy n="43" d="100"/>
        </p:scale>
        <p:origin x="1946" y="34"/>
      </p:cViewPr>
      <p:guideLst>
        <p:guide orient="horz" pos="211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dirty="0" err="1"/>
              <a:t>from</a:t>
            </a:r>
            <a:r>
              <a:rPr lang="es-ES" dirty="0"/>
              <a:t> NMMB-MONARCH </a:t>
            </a:r>
            <a:r>
              <a:rPr lang="es-ES" dirty="0" err="1"/>
              <a:t>daily</a:t>
            </a:r>
            <a:r>
              <a:rPr lang="es-ES" dirty="0"/>
              <a:t> </a:t>
            </a:r>
            <a:r>
              <a:rPr lang="es-ES" dirty="0" err="1"/>
              <a:t>operational</a:t>
            </a:r>
            <a:r>
              <a:rPr lang="es-ES" dirty="0"/>
              <a:t> </a:t>
            </a:r>
            <a:r>
              <a:rPr lang="es-ES" dirty="0" err="1"/>
              <a:t>forecasts</a:t>
            </a:r>
            <a:r>
              <a:rPr lang="es-ES" dirty="0"/>
              <a:t> (MONARCH-GLOB, MONARCH-REG-033 and MONARCH-REG-010) </a:t>
            </a:r>
            <a:r>
              <a:rPr lang="es-ES" dirty="0" err="1"/>
              <a:t>have</a:t>
            </a:r>
            <a:r>
              <a:rPr lang="es-ES" dirty="0"/>
              <a:t> </a:t>
            </a:r>
            <a:r>
              <a:rPr lang="es-ES" dirty="0" err="1"/>
              <a:t>been</a:t>
            </a:r>
            <a:r>
              <a:rPr lang="es-ES" dirty="0"/>
              <a:t> </a:t>
            </a:r>
            <a:r>
              <a:rPr lang="es-ES" dirty="0" err="1"/>
              <a:t>validated</a:t>
            </a:r>
            <a:r>
              <a:rPr lang="es-ES" dirty="0"/>
              <a:t> </a:t>
            </a:r>
            <a:r>
              <a:rPr lang="es-ES" dirty="0" err="1"/>
              <a:t>for</a:t>
            </a:r>
            <a:r>
              <a:rPr lang="es-ES" dirty="0"/>
              <a:t> </a:t>
            </a:r>
            <a:r>
              <a:rPr lang="es-ES" dirty="0" err="1"/>
              <a:t>the</a:t>
            </a:r>
            <a:r>
              <a:rPr lang="es-ES" dirty="0"/>
              <a:t> </a:t>
            </a:r>
            <a:r>
              <a:rPr lang="es-ES" dirty="0" err="1"/>
              <a:t>year</a:t>
            </a:r>
            <a:r>
              <a:rPr lang="es-ES" dirty="0"/>
              <a:t> </a:t>
            </a:r>
            <a:r>
              <a:rPr lang="es-ES" dirty="0" err="1"/>
              <a:t>of</a:t>
            </a:r>
            <a:r>
              <a:rPr lang="es-ES" dirty="0"/>
              <a:t> 2015 </a:t>
            </a:r>
            <a:r>
              <a:rPr lang="es-ES" dirty="0" err="1"/>
              <a:t>against</a:t>
            </a:r>
            <a:r>
              <a:rPr lang="es-ES" dirty="0"/>
              <a:t> AERONET SDA </a:t>
            </a:r>
            <a:r>
              <a:rPr lang="es-ES" dirty="0" err="1"/>
              <a:t>AODcoarse</a:t>
            </a:r>
            <a:r>
              <a:rPr lang="es-ES" dirty="0"/>
              <a:t> </a:t>
            </a:r>
            <a:r>
              <a:rPr lang="es-ES" dirty="0" err="1"/>
              <a:t>cloud-screened</a:t>
            </a:r>
            <a:r>
              <a:rPr lang="es-ES" dirty="0"/>
              <a:t> </a:t>
            </a:r>
            <a:r>
              <a:rPr lang="es-ES" dirty="0" err="1"/>
              <a:t>observations</a:t>
            </a:r>
            <a:r>
              <a:rPr lang="es-ES" dirty="0"/>
              <a:t> </a:t>
            </a:r>
            <a:r>
              <a:rPr lang="es-ES" dirty="0" err="1"/>
              <a:t>over</a:t>
            </a:r>
            <a:r>
              <a:rPr lang="es-ES" dirty="0"/>
              <a:t> </a:t>
            </a:r>
            <a:r>
              <a:rPr lang="es-ES" dirty="0" err="1"/>
              <a:t>the</a:t>
            </a:r>
            <a:r>
              <a:rPr lang="es-ES" dirty="0"/>
              <a:t> </a:t>
            </a:r>
            <a:r>
              <a:rPr lang="es-ES" dirty="0" err="1"/>
              <a:t>study</a:t>
            </a:r>
            <a:r>
              <a:rPr lang="es-ES" dirty="0"/>
              <a:t> </a:t>
            </a:r>
            <a:r>
              <a:rPr lang="es-ES" dirty="0" err="1"/>
              <a:t>region</a:t>
            </a:r>
            <a:r>
              <a:rPr lang="es-ES" dirty="0"/>
              <a:t> and compare </a:t>
            </a:r>
            <a:r>
              <a:rPr lang="es-ES" dirty="0" err="1"/>
              <a:t>with</a:t>
            </a:r>
            <a:r>
              <a:rPr lang="es-ES" dirty="0"/>
              <a:t> </a:t>
            </a:r>
            <a:r>
              <a:rPr lang="es-ES" dirty="0" err="1"/>
              <a:t>the</a:t>
            </a:r>
            <a:r>
              <a:rPr lang="es-ES" dirty="0"/>
              <a:t> SDS-WAS </a:t>
            </a:r>
            <a:r>
              <a:rPr lang="es-ES" dirty="0" err="1"/>
              <a:t>Multi-model</a:t>
            </a:r>
            <a:r>
              <a:rPr lang="es-ES" dirty="0"/>
              <a:t> Median DOD. </a:t>
            </a:r>
            <a:r>
              <a:rPr lang="es-ES" dirty="0" err="1"/>
              <a:t>The</a:t>
            </a:r>
            <a:r>
              <a:rPr lang="es-ES" dirty="0"/>
              <a:t> SDS-WAS </a:t>
            </a:r>
            <a:r>
              <a:rPr lang="es-ES" dirty="0" err="1"/>
              <a:t>Multi-model</a:t>
            </a:r>
            <a:r>
              <a:rPr lang="es-ES" dirty="0"/>
              <a:t> Median DOD </a:t>
            </a:r>
            <a:r>
              <a:rPr lang="es-ES" dirty="0" err="1"/>
              <a:t>is</a:t>
            </a:r>
            <a:r>
              <a:rPr lang="es-ES" dirty="0"/>
              <a:t> </a:t>
            </a:r>
            <a:r>
              <a:rPr lang="es-ES" dirty="0" err="1"/>
              <a:t>obtained</a:t>
            </a:r>
            <a:r>
              <a:rPr lang="es-ES" dirty="0"/>
              <a:t> </a:t>
            </a:r>
            <a:r>
              <a:rPr lang="es-ES" dirty="0" err="1"/>
              <a:t>from</a:t>
            </a:r>
            <a:r>
              <a:rPr lang="es-ES" dirty="0"/>
              <a:t> </a:t>
            </a:r>
            <a:r>
              <a:rPr lang="es-ES" dirty="0" err="1"/>
              <a:t>twelve</a:t>
            </a:r>
            <a:r>
              <a:rPr lang="es-ES" dirty="0"/>
              <a:t> </a:t>
            </a:r>
            <a:r>
              <a:rPr lang="es-ES" dirty="0" err="1"/>
              <a:t>dust</a:t>
            </a:r>
            <a:r>
              <a:rPr lang="es-ES" dirty="0"/>
              <a:t> </a:t>
            </a:r>
            <a:r>
              <a:rPr lang="es-ES" dirty="0" err="1"/>
              <a:t>prediction</a:t>
            </a:r>
            <a:r>
              <a:rPr lang="es-ES" dirty="0"/>
              <a:t> </a:t>
            </a:r>
            <a:r>
              <a:rPr lang="es-ES" dirty="0" err="1"/>
              <a:t>models</a:t>
            </a:r>
            <a:r>
              <a:rPr lang="es-ES" dirty="0"/>
              <a:t> </a:t>
            </a:r>
            <a:r>
              <a:rPr lang="es-ES" dirty="0" err="1"/>
              <a:t>participating</a:t>
            </a:r>
            <a:r>
              <a:rPr lang="es-ES" dirty="0"/>
              <a:t> in SDS-WAS Regional Center.</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s-ES" dirty="0"/>
              <a:t>MB </a:t>
            </a:r>
            <a:endParaRPr dirty="0"/>
          </a:p>
          <a:p>
            <a:pPr marL="0" lvl="0" indent="0" algn="l" rtl="0">
              <a:spcBef>
                <a:spcPts val="0"/>
              </a:spcBef>
              <a:spcAft>
                <a:spcPts val="0"/>
              </a:spcAft>
              <a:buNone/>
            </a:pPr>
            <a:endParaRPr dirty="0"/>
          </a:p>
        </p:txBody>
      </p:sp>
      <p:sp>
        <p:nvSpPr>
          <p:cNvPr id="120" name="Google Shape;12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296a85a36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from NMMB-MONARCH daily operational forecasts (MONARCH-GLOB, MONARCH-REG-033 and MONARCH-REG-010) have been validated for the year of 2015 against AERONET SDA </a:t>
            </a:r>
            <a:r>
              <a:rPr lang="en-US" dirty="0" err="1"/>
              <a:t>AODcoarse</a:t>
            </a:r>
            <a:r>
              <a:rPr lang="en-US" dirty="0"/>
              <a:t> cloud-screened observations over the study region and compare with the SDS-WAS Multi-model Median DOD. The SDS-WAS Multi-model Median DOD is obtained from twelve dust prediction models participating in SDS-WAS Regional Center.</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Correlation</a:t>
            </a:r>
          </a:p>
          <a:p>
            <a:pPr marL="0" lvl="0" indent="0" algn="l" rtl="0">
              <a:spcBef>
                <a:spcPts val="0"/>
              </a:spcBef>
              <a:spcAft>
                <a:spcPts val="0"/>
              </a:spcAft>
              <a:buNone/>
            </a:pPr>
            <a:endParaRPr dirty="0"/>
          </a:p>
        </p:txBody>
      </p:sp>
      <p:sp>
        <p:nvSpPr>
          <p:cNvPr id="130" name="Google Shape;130;g6296a85a36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with some cold bias in Morocco, soil moisture over deserts are overestimated in the GFS analysis and may be one of the sources of this bias</a:t>
            </a:r>
            <a:endParaRPr dirty="0"/>
          </a:p>
        </p:txBody>
      </p:sp>
      <p:sp>
        <p:nvSpPr>
          <p:cNvPr id="152" name="Google Shape;15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wind bias related to model resolution (better in flat terrain that in complex terrain, resolution particularly important for wind direction) and limitations of the boundary layer (mesoscale models have a lot of problems simulating low winds)</a:t>
            </a:r>
            <a:endParaRPr dirty="0"/>
          </a:p>
        </p:txBody>
      </p:sp>
      <p:sp>
        <p:nvSpPr>
          <p:cNvPr id="166" name="Google Shape;16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095300b5b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wind bias related to model resolution (better in flat terrain that in complex terrain, resolution particularly important for wind direction) and limitations of the boundary layer (mesoscale models have a lot of problems simulating low winds)</a:t>
            </a:r>
            <a:endParaRPr dirty="0"/>
          </a:p>
        </p:txBody>
      </p:sp>
      <p:sp>
        <p:nvSpPr>
          <p:cNvPr id="177" name="Google Shape;177;g6095300b5b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bias in surface concentration due to dust schemes, lack of other aerosols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000" dirty="0"/>
              <a:t> I</a:t>
            </a:r>
            <a:r>
              <a:rPr lang="en-US" sz="1200" b="0" i="0" u="none" strike="noStrike" cap="none" dirty="0">
                <a:solidFill>
                  <a:schemeClr val="dk1"/>
                </a:solidFill>
                <a:latin typeface="Calibri"/>
                <a:ea typeface="Calibri"/>
                <a:cs typeface="Calibri"/>
                <a:sym typeface="Calibri"/>
              </a:rPr>
              <a:t>n those periods where the model is underestimating the observations in Tabernas (particularly in summer months), we are doing ongoing work for </a:t>
            </a:r>
            <a:r>
              <a:rPr lang="en-US" sz="1200" b="0" i="0" u="none" strike="noStrike" cap="none" dirty="0" err="1">
                <a:solidFill>
                  <a:schemeClr val="dk1"/>
                </a:solidFill>
                <a:latin typeface="Calibri"/>
                <a:ea typeface="Calibri"/>
                <a:cs typeface="Calibri"/>
                <a:sym typeface="Calibri"/>
              </a:rPr>
              <a:t>characterising</a:t>
            </a:r>
            <a:r>
              <a:rPr lang="en-US" sz="1200" b="0" i="0" u="none" strike="noStrike" cap="none" dirty="0">
                <a:solidFill>
                  <a:schemeClr val="dk1"/>
                </a:solidFill>
                <a:latin typeface="Calibri"/>
                <a:ea typeface="Calibri"/>
                <a:cs typeface="Calibri"/>
                <a:sym typeface="Calibri"/>
              </a:rPr>
              <a:t> the aerosol in this site (local sources vs regional transport). Better results are found in </a:t>
            </a:r>
            <a:r>
              <a:rPr lang="en-US" sz="1200" b="0" i="0" u="none" strike="noStrike" cap="none" dirty="0" err="1">
                <a:solidFill>
                  <a:schemeClr val="dk1"/>
                </a:solidFill>
                <a:latin typeface="Calibri"/>
                <a:ea typeface="Calibri"/>
                <a:cs typeface="Calibri"/>
                <a:sym typeface="Calibri"/>
              </a:rPr>
              <a:t>Missour</a:t>
            </a:r>
            <a:r>
              <a:rPr lang="en-US" sz="1200" b="0" i="0" u="none" strike="noStrike" cap="none" dirty="0">
                <a:solidFill>
                  <a:schemeClr val="dk1"/>
                </a:solidFill>
                <a:latin typeface="Calibri"/>
                <a:ea typeface="Calibri"/>
                <a:cs typeface="Calibri"/>
                <a:sym typeface="Calibri"/>
              </a:rPr>
              <a:t>.</a:t>
            </a:r>
            <a:endParaRPr lang="es-ES" sz="2000" b="1" dirty="0"/>
          </a:p>
          <a:p>
            <a:pPr marL="0" lvl="0" indent="0" algn="l" rtl="0">
              <a:spcBef>
                <a:spcPts val="0"/>
              </a:spcBef>
              <a:spcAft>
                <a:spcPts val="0"/>
              </a:spcAft>
              <a:buNone/>
            </a:pPr>
            <a:endParaRPr dirty="0"/>
          </a:p>
        </p:txBody>
      </p:sp>
      <p:sp>
        <p:nvSpPr>
          <p:cNvPr id="234" name="Google Shape;23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0199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Show the different comparison that we are considering in our project, emphasis on understanding the relationship between soiling and deposition.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 soiling rate is the loss in cleanliness or reflectance of the solar mirror per day. The values are in </a:t>
            </a:r>
            <a:r>
              <a:rPr lang="en-US" sz="1200" b="1" i="0" u="none" strike="noStrike" cap="none" dirty="0">
                <a:solidFill>
                  <a:schemeClr val="dk1"/>
                </a:solidFill>
                <a:effectLst/>
                <a:latin typeface="Calibri"/>
                <a:ea typeface="Calibri"/>
                <a:cs typeface="Calibri"/>
                <a:sym typeface="Calibri"/>
              </a:rPr>
              <a:t>day</a:t>
            </a:r>
            <a:r>
              <a:rPr lang="en-US" sz="1200" b="1" i="0" u="none" strike="noStrike" cap="none" baseline="30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a:t>
            </a:r>
            <a:endParaRPr lang="en-US" dirty="0"/>
          </a:p>
          <a:p>
            <a:r>
              <a:rPr lang="en-US" sz="1200" b="0" i="0" u="none" strike="noStrike" cap="none" dirty="0">
                <a:solidFill>
                  <a:schemeClr val="dk1"/>
                </a:solidFill>
                <a:effectLst/>
                <a:latin typeface="Calibri"/>
                <a:ea typeface="Calibri"/>
                <a:cs typeface="Calibri"/>
                <a:sym typeface="Calibri"/>
              </a:rPr>
              <a:t> </a:t>
            </a:r>
            <a:endParaRPr lang="en-US" dirty="0"/>
          </a:p>
          <a:p>
            <a:r>
              <a:rPr lang="en-US" sz="1200" b="0" i="0" u="none" strike="noStrike" cap="none" dirty="0">
                <a:solidFill>
                  <a:schemeClr val="dk1"/>
                </a:solidFill>
                <a:effectLst/>
                <a:latin typeface="Calibri"/>
                <a:ea typeface="Calibri"/>
                <a:cs typeface="Calibri"/>
                <a:sym typeface="Calibri"/>
              </a:rPr>
              <a:t>At day 1, the cleanliness is 0.8 and at day 2 it is 0.78 à the soiling rate is -0.02 per day!</a:t>
            </a:r>
          </a:p>
          <a:p>
            <a:endParaRPr lang="en-US" sz="1200" b="0" i="0" u="none" strike="noStrike" cap="none" dirty="0">
              <a:solidFill>
                <a:schemeClr val="dk1"/>
              </a:solidFill>
              <a:effectLst/>
              <a:latin typeface="Calibri"/>
              <a:cs typeface="Calibri"/>
              <a:sym typeface="Calibri"/>
            </a:endParaRPr>
          </a:p>
          <a:p>
            <a:r>
              <a:rPr lang="en-US" sz="1200" b="0" i="0" u="none" strike="noStrike" cap="none" dirty="0">
                <a:solidFill>
                  <a:schemeClr val="dk1"/>
                </a:solidFill>
                <a:latin typeface="Calibri"/>
                <a:ea typeface="Calibri"/>
                <a:cs typeface="Calibri"/>
                <a:sym typeface="Calibri"/>
              </a:rPr>
              <a:t>We are comparing only-dust model simulations against full-aerosols observations. Ongoing analysis is focusing only on African days</a:t>
            </a:r>
            <a:endParaRPr lang="en-US" dirty="0"/>
          </a:p>
          <a:p>
            <a:pPr marL="0" lvl="0" indent="0" algn="l" rtl="0">
              <a:spcBef>
                <a:spcPts val="0"/>
              </a:spcBef>
              <a:spcAft>
                <a:spcPts val="0"/>
              </a:spcAft>
              <a:buNone/>
            </a:pPr>
            <a:endParaRPr dirty="0"/>
          </a:p>
        </p:txBody>
      </p:sp>
      <p:sp>
        <p:nvSpPr>
          <p:cNvPr id="234" name="Google Shape;23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3678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this is a unique network in the Iberian Peninsula (from Jorge </a:t>
            </a:r>
            <a:r>
              <a:rPr lang="en-US" sz="1200" b="0" i="0" u="none" strike="noStrike" cap="none" dirty="0" err="1">
                <a:solidFill>
                  <a:schemeClr val="dk1"/>
                </a:solidFill>
                <a:latin typeface="Calibri"/>
                <a:ea typeface="Calibri"/>
                <a:cs typeface="Calibri"/>
                <a:sym typeface="Calibri"/>
              </a:rPr>
              <a:t>Pey</a:t>
            </a:r>
            <a:r>
              <a:rPr lang="en-US" sz="1200" b="0" i="0" u="none" strike="noStrike" cap="none" dirty="0">
                <a:solidFill>
                  <a:schemeClr val="dk1"/>
                </a:solidFill>
                <a:latin typeface="Calibri"/>
                <a:ea typeface="Calibri"/>
                <a:cs typeface="Calibri"/>
                <a:sym typeface="Calibri"/>
              </a:rPr>
              <a:t>) that provides dust-deposition for a period of years in 14 stations</a:t>
            </a:r>
          </a:p>
          <a:p>
            <a:pPr marL="0" lvl="0" indent="0" algn="l" rtl="0">
              <a:spcBef>
                <a:spcPts val="0"/>
              </a:spcBef>
              <a:spcAft>
                <a:spcPts val="0"/>
              </a:spcAft>
              <a:buNone/>
            </a:pPr>
            <a:endParaRPr dirty="0"/>
          </a:p>
        </p:txBody>
      </p:sp>
      <p:sp>
        <p:nvSpPr>
          <p:cNvPr id="234" name="Google Shape;23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413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2400"/>
              <a:buFont typeface="Noto Sans Symbols"/>
              <a:buNone/>
            </a:pPr>
            <a:r>
              <a:rPr lang="en-US" sz="2000" dirty="0"/>
              <a:t>the model will be improved with enhanced dust schemes, refined meteorology (finer resolution if needed), and considering the contribution of other relevant aerosols for Tabernas site.</a:t>
            </a:r>
          </a:p>
          <a:p>
            <a:pPr marL="0" lvl="0" indent="0" algn="just" rtl="0">
              <a:spcBef>
                <a:spcPts val="0"/>
              </a:spcBef>
              <a:spcAft>
                <a:spcPts val="0"/>
              </a:spcAft>
              <a:buClr>
                <a:schemeClr val="dk1"/>
              </a:buClr>
              <a:buSzPts val="2400"/>
              <a:buFont typeface="Noto Sans Symbols"/>
              <a:buNone/>
            </a:pPr>
            <a:endParaRPr lang="es-ES" sz="2000" b="1" dirty="0"/>
          </a:p>
          <a:p>
            <a:pPr marL="269084" lvl="0" indent="-269084" algn="just" rtl="0">
              <a:spcBef>
                <a:spcPts val="0"/>
              </a:spcBef>
              <a:spcAft>
                <a:spcPts val="0"/>
              </a:spcAft>
              <a:buClr>
                <a:schemeClr val="dk1"/>
              </a:buClr>
              <a:buSzPts val="2400"/>
              <a:buFont typeface="Noto Sans Symbols"/>
              <a:buChar char="❑"/>
            </a:pPr>
            <a:r>
              <a:rPr lang="es-ES" sz="2000" b="1" dirty="0" err="1"/>
              <a:t>Operational</a:t>
            </a:r>
            <a:r>
              <a:rPr lang="es-ES" sz="2000" b="1" dirty="0"/>
              <a:t> </a:t>
            </a:r>
            <a:r>
              <a:rPr lang="es-ES" sz="2000" b="1" dirty="0" err="1"/>
              <a:t>soiling</a:t>
            </a:r>
            <a:r>
              <a:rPr lang="es-ES" sz="2000" b="1" dirty="0"/>
              <a:t> </a:t>
            </a:r>
            <a:r>
              <a:rPr lang="es-ES" sz="2000" b="1" dirty="0" err="1"/>
              <a:t>forecasts</a:t>
            </a:r>
            <a:r>
              <a:rPr lang="es-ES" sz="2000" dirty="0"/>
              <a:t>: up </a:t>
            </a:r>
            <a:r>
              <a:rPr lang="es-ES" sz="2000" dirty="0" err="1"/>
              <a:t>to</a:t>
            </a:r>
            <a:r>
              <a:rPr lang="es-ES" sz="2000" dirty="0"/>
              <a:t> 5-days </a:t>
            </a:r>
            <a:r>
              <a:rPr lang="es-ES" sz="2000" dirty="0" err="1"/>
              <a:t>soiling</a:t>
            </a:r>
            <a:r>
              <a:rPr lang="es-ES" sz="2000" dirty="0"/>
              <a:t> </a:t>
            </a:r>
            <a:r>
              <a:rPr lang="es-ES" sz="2000" dirty="0" err="1"/>
              <a:t>forecasts</a:t>
            </a:r>
            <a:r>
              <a:rPr lang="es-ES" sz="2000" dirty="0"/>
              <a:t> </a:t>
            </a:r>
            <a:r>
              <a:rPr lang="es-ES" sz="2000" dirty="0" err="1"/>
              <a:t>based</a:t>
            </a:r>
            <a:r>
              <a:rPr lang="es-ES" sz="2000" dirty="0"/>
              <a:t> </a:t>
            </a:r>
            <a:r>
              <a:rPr lang="es-ES" sz="2000" dirty="0" err="1"/>
              <a:t>on</a:t>
            </a:r>
            <a:r>
              <a:rPr lang="es-ES" sz="2000" dirty="0"/>
              <a:t> </a:t>
            </a:r>
            <a:r>
              <a:rPr lang="es-ES" sz="2000" dirty="0" err="1"/>
              <a:t>the</a:t>
            </a:r>
            <a:r>
              <a:rPr lang="es-ES" sz="2000" dirty="0"/>
              <a:t> </a:t>
            </a:r>
            <a:r>
              <a:rPr lang="es-ES" sz="2000" dirty="0" err="1"/>
              <a:t>daily</a:t>
            </a:r>
            <a:r>
              <a:rPr lang="es-ES" sz="2000" dirty="0"/>
              <a:t> </a:t>
            </a:r>
            <a:r>
              <a:rPr lang="es-ES" sz="2000" dirty="0" err="1"/>
              <a:t>operational</a:t>
            </a:r>
            <a:r>
              <a:rPr lang="es-ES" sz="2000" dirty="0"/>
              <a:t> </a:t>
            </a:r>
            <a:r>
              <a:rPr lang="es-ES" sz="2000" dirty="0" err="1"/>
              <a:t>dust</a:t>
            </a:r>
            <a:r>
              <a:rPr lang="es-ES" sz="2000" dirty="0"/>
              <a:t> MONARCH </a:t>
            </a:r>
            <a:r>
              <a:rPr lang="es-ES" sz="2000" dirty="0" err="1"/>
              <a:t>system</a:t>
            </a:r>
            <a:r>
              <a:rPr lang="es-ES" sz="2000" dirty="0"/>
              <a:t>.</a:t>
            </a:r>
            <a:endParaRPr dirty="0"/>
          </a:p>
          <a:p>
            <a:pPr marL="1085850" lvl="1" indent="-342900" algn="just" rtl="0">
              <a:spcBef>
                <a:spcPts val="0"/>
              </a:spcBef>
              <a:spcAft>
                <a:spcPts val="0"/>
              </a:spcAft>
              <a:buClr>
                <a:schemeClr val="dk1"/>
              </a:buClr>
              <a:buSzPts val="2000"/>
              <a:buFont typeface="Noto Sans Symbols"/>
              <a:buChar char="⮚"/>
            </a:pPr>
            <a:r>
              <a:rPr lang="es-ES" sz="2000" dirty="0"/>
              <a:t>A </a:t>
            </a:r>
            <a:r>
              <a:rPr lang="es-ES" sz="2000" dirty="0" err="1"/>
              <a:t>soiling</a:t>
            </a:r>
            <a:r>
              <a:rPr lang="es-ES" sz="2000" dirty="0"/>
              <a:t> </a:t>
            </a:r>
            <a:r>
              <a:rPr lang="es-ES" sz="2000" dirty="0" err="1"/>
              <a:t>rate</a:t>
            </a:r>
            <a:r>
              <a:rPr lang="es-ES" sz="2000" dirty="0"/>
              <a:t> </a:t>
            </a:r>
            <a:r>
              <a:rPr lang="es-ES" sz="2000" dirty="0" err="1"/>
              <a:t>map</a:t>
            </a:r>
            <a:r>
              <a:rPr lang="es-ES" sz="2000" dirty="0"/>
              <a:t>: </a:t>
            </a:r>
            <a:r>
              <a:rPr lang="es-ES" sz="2000" dirty="0" err="1"/>
              <a:t>based</a:t>
            </a:r>
            <a:r>
              <a:rPr lang="es-ES" sz="2000" dirty="0"/>
              <a:t> </a:t>
            </a:r>
            <a:r>
              <a:rPr lang="es-ES" sz="2000" dirty="0" err="1"/>
              <a:t>on</a:t>
            </a:r>
            <a:r>
              <a:rPr lang="es-ES" sz="2000" dirty="0"/>
              <a:t> a </a:t>
            </a:r>
            <a:r>
              <a:rPr lang="es-ES" sz="2000" dirty="0" err="1"/>
              <a:t>dust</a:t>
            </a:r>
            <a:r>
              <a:rPr lang="es-ES" sz="2000" dirty="0"/>
              <a:t> NMMB-MONARCH </a:t>
            </a:r>
            <a:r>
              <a:rPr lang="es-ES" sz="2000" dirty="0" err="1"/>
              <a:t>reanalysis</a:t>
            </a:r>
            <a:r>
              <a:rPr lang="es-ES" sz="2000" dirty="0"/>
              <a:t> </a:t>
            </a:r>
            <a:r>
              <a:rPr lang="es-ES" sz="2000" dirty="0" err="1"/>
              <a:t>for</a:t>
            </a:r>
            <a:r>
              <a:rPr lang="es-ES" sz="2000" dirty="0"/>
              <a:t> </a:t>
            </a:r>
            <a:r>
              <a:rPr lang="es-ES" sz="2000" dirty="0" err="1"/>
              <a:t>Northern</a:t>
            </a:r>
            <a:r>
              <a:rPr lang="es-ES" sz="2000" dirty="0"/>
              <a:t> </a:t>
            </a:r>
            <a:r>
              <a:rPr lang="es-ES" sz="2000" dirty="0" err="1"/>
              <a:t>Africa</a:t>
            </a:r>
            <a:r>
              <a:rPr lang="es-ES" sz="2000" dirty="0"/>
              <a:t>, </a:t>
            </a:r>
            <a:r>
              <a:rPr lang="es-ES" sz="2000" dirty="0" err="1"/>
              <a:t>Middle</a:t>
            </a:r>
            <a:r>
              <a:rPr lang="es-ES" sz="2000" dirty="0"/>
              <a:t> East and </a:t>
            </a:r>
            <a:r>
              <a:rPr lang="es-ES" sz="2000" dirty="0" err="1"/>
              <a:t>Europe</a:t>
            </a:r>
            <a:r>
              <a:rPr lang="es-ES" sz="2000" dirty="0"/>
              <a:t>.</a:t>
            </a:r>
            <a:endParaRPr sz="1200" dirty="0"/>
          </a:p>
          <a:p>
            <a:pPr marL="0" lvl="0" indent="0" algn="l" rtl="0">
              <a:spcBef>
                <a:spcPts val="0"/>
              </a:spcBef>
              <a:spcAft>
                <a:spcPts val="0"/>
              </a:spcAft>
              <a:buNone/>
            </a:pPr>
            <a:endParaRPr dirty="0"/>
          </a:p>
        </p:txBody>
      </p:sp>
      <p:sp>
        <p:nvSpPr>
          <p:cNvPr id="187" name="Google Shape;18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24484"/>
              </a:buClr>
              <a:buSzPts val="1200"/>
              <a:buFont typeface="Calibri"/>
              <a:buNone/>
            </a:pPr>
            <a:r>
              <a:rPr lang="es-ES" sz="1200" i="1">
                <a:solidFill>
                  <a:srgbClr val="124484"/>
                </a:solidFill>
                <a:latin typeface="Calibri"/>
                <a:ea typeface="Calibri"/>
                <a:cs typeface="Calibri"/>
                <a:sym typeface="Calibri"/>
              </a:rPr>
              <a:t> InDust (COST Action CA16202, www.cost-indust.eu). Also thanks to AXA Research Fund for funding aerosol research at the Barcelona Supercomputing Center through the AXA Chair on Sand and Dust Storms.</a:t>
            </a:r>
            <a:endParaRPr sz="1200" i="1">
              <a:solidFill>
                <a:srgbClr val="124484"/>
              </a:solidFill>
              <a:latin typeface="Calibri"/>
              <a:ea typeface="Calibri"/>
              <a:cs typeface="Calibri"/>
              <a:sym typeface="Calibri"/>
            </a:endParaRPr>
          </a:p>
          <a:p>
            <a:pPr marL="0" lvl="0" indent="0" algn="l" rtl="0">
              <a:spcBef>
                <a:spcPts val="0"/>
              </a:spcBef>
              <a:spcAft>
                <a:spcPts val="0"/>
              </a:spcAft>
              <a:buNone/>
            </a:pPr>
            <a:endParaRPr/>
          </a:p>
        </p:txBody>
      </p:sp>
      <p:sp>
        <p:nvSpPr>
          <p:cNvPr id="194" name="Google Shape;19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095300b5b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Dust transport is a global phenomenon and the surface winds are the main driver of it. This is a simulation from NASA using GEOS-5 and the GOCART (Goddard Chemistry Aerosol Radiation and Transport) Model. With orange it shows the dust transport and we see that it mostly transported in the Northern Hemisphere.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Dust and dust transport has many impacts, most of them adverse. In climate it has in two way, in direct by scattering and absorbing solar radiation and indirectly by acting as a </a:t>
            </a:r>
            <a:r>
              <a:rPr lang="en-US" dirty="0" err="1"/>
              <a:t>ccn</a:t>
            </a:r>
            <a:r>
              <a:rPr lang="en-US" dirty="0"/>
              <a:t> so in having an effect in cloud formation. It can contribute to high levels of PM10 and cause health problems as asthma and more respiratory and cardiovascular diseases and for long time exposure, even premature death. It can cause also disruption through flight delays and closure on highways. Impacts on energy, as solar energy, with soiling effects as our focus today and solar irradiance. In agriculture and </a:t>
            </a:r>
            <a:r>
              <a:rPr lang="en-US" dirty="0" err="1"/>
              <a:t>fishering</a:t>
            </a:r>
            <a:r>
              <a:rPr lang="en-US" dirty="0"/>
              <a:t>, where with the deposition of dust, the nutrients that are included can favor both. Finally on the observations of stars, in astrophysics. </a:t>
            </a:r>
          </a:p>
          <a:p>
            <a:pPr marL="0" lvl="0" indent="0" algn="l" rtl="0">
              <a:spcBef>
                <a:spcPts val="0"/>
              </a:spcBef>
              <a:spcAft>
                <a:spcPts val="0"/>
              </a:spcAft>
              <a:buNone/>
            </a:pPr>
            <a:endParaRPr dirty="0"/>
          </a:p>
        </p:txBody>
      </p:sp>
      <p:sp>
        <p:nvSpPr>
          <p:cNvPr id="52" name="Google Shape;52;g6095300b5b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6095300b5b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6095300b5b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Dust intrusion from Africa favored the cloud formation. </a:t>
            </a:r>
          </a:p>
          <a:p>
            <a:r>
              <a:rPr lang="en-US" dirty="0"/>
              <a:t>All models, here BSC models with multiple resolutions and WRF with their forecasts overpredicted solar irradiance. Measurements showed more cloud cover that day than the models predicted.</a:t>
            </a:r>
          </a:p>
          <a:p>
            <a:pPr marL="0" lvl="0" indent="0" algn="l" rtl="0">
              <a:spcBef>
                <a:spcPts val="0"/>
              </a:spcBef>
              <a:spcAft>
                <a:spcPts val="0"/>
              </a:spcAft>
              <a:buNone/>
            </a:pPr>
            <a:endParaRPr lang="en-US" dirty="0"/>
          </a:p>
          <a:p>
            <a:r>
              <a:rPr lang="en-US" dirty="0"/>
              <a:t>Dust act like barriers and they decrease panels efficiency. </a:t>
            </a:r>
          </a:p>
          <a:p>
            <a:pPr marL="342900" indent="-342900" algn="just">
              <a:buFont typeface="Wingdings" panose="05000000000000000000" pitchFamily="2" charset="2"/>
              <a:buChar char="q"/>
            </a:pPr>
            <a:r>
              <a:rPr lang="en-US" sz="1200" dirty="0"/>
              <a:t>CSP plants are being implemented in dusty environments such as Middle East and North Africa where solar radiation is high. But usually in these areas, water is in scarcity or very expensive.</a:t>
            </a:r>
          </a:p>
          <a:p>
            <a:pPr marL="342900" indent="-342900" algn="just">
              <a:buFont typeface="Wingdings" panose="05000000000000000000" pitchFamily="2" charset="2"/>
              <a:buChar char="q"/>
            </a:pPr>
            <a:r>
              <a:rPr lang="en-US" sz="1200" dirty="0"/>
              <a:t>The minimization of soiling-induced losses together with the reduction of cleaning costs is a challenge for operators and project planners.</a:t>
            </a:r>
          </a:p>
          <a:p>
            <a:pPr marL="0" lvl="0" indent="0" algn="l" rtl="0">
              <a:spcBef>
                <a:spcPts val="0"/>
              </a:spcBef>
              <a:spcAft>
                <a:spcPts val="0"/>
              </a:spcAft>
              <a:buNone/>
            </a:pPr>
            <a:endParaRPr dirty="0"/>
          </a:p>
        </p:txBody>
      </p:sp>
      <p:sp>
        <p:nvSpPr>
          <p:cNvPr id="58" name="Google Shape;58;g6095300b5b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sz="1200" b="1" dirty="0" err="1"/>
              <a:t>The</a:t>
            </a:r>
            <a:r>
              <a:rPr lang="es-ES" sz="1200" b="1" dirty="0"/>
              <a:t> </a:t>
            </a:r>
            <a:r>
              <a:rPr lang="es-ES" sz="1200" b="1" dirty="0" err="1"/>
              <a:t>project</a:t>
            </a:r>
            <a:r>
              <a:rPr lang="es-ES" sz="1200" b="1" dirty="0"/>
              <a:t> </a:t>
            </a:r>
            <a:r>
              <a:rPr lang="es-ES" sz="1200" dirty="0" err="1"/>
              <a:t>focuses</a:t>
            </a:r>
            <a:r>
              <a:rPr lang="es-ES" sz="1200" dirty="0"/>
              <a:t> </a:t>
            </a:r>
            <a:r>
              <a:rPr lang="es-ES" sz="1200" dirty="0" err="1"/>
              <a:t>on</a:t>
            </a:r>
            <a:r>
              <a:rPr lang="es-ES" sz="1200" dirty="0"/>
              <a:t> </a:t>
            </a:r>
            <a:r>
              <a:rPr lang="es-ES" sz="1200" dirty="0" err="1"/>
              <a:t>the</a:t>
            </a:r>
            <a:r>
              <a:rPr lang="es-ES" sz="1200" dirty="0"/>
              <a:t> </a:t>
            </a:r>
            <a:r>
              <a:rPr lang="es-ES" sz="1200" dirty="0" err="1"/>
              <a:t>efficiency</a:t>
            </a:r>
            <a:r>
              <a:rPr lang="es-ES" sz="1200" dirty="0"/>
              <a:t> </a:t>
            </a:r>
            <a:r>
              <a:rPr lang="es-ES" sz="1200" dirty="0" err="1"/>
              <a:t>of</a:t>
            </a:r>
            <a:r>
              <a:rPr lang="es-ES" sz="1200" dirty="0"/>
              <a:t> </a:t>
            </a:r>
            <a:r>
              <a:rPr lang="es-ES" sz="1200" dirty="0" err="1"/>
              <a:t>innovations</a:t>
            </a:r>
            <a:r>
              <a:rPr lang="es-ES" sz="1200" dirty="0"/>
              <a:t> </a:t>
            </a:r>
            <a:r>
              <a:rPr lang="es-ES" sz="1200" dirty="0" err="1"/>
              <a:t>on</a:t>
            </a:r>
            <a:r>
              <a:rPr lang="es-ES" sz="1200" dirty="0"/>
              <a:t> solar </a:t>
            </a:r>
            <a:r>
              <a:rPr lang="es-ES" sz="1200" dirty="0" err="1"/>
              <a:t>field</a:t>
            </a:r>
            <a:r>
              <a:rPr lang="es-ES" sz="1200" dirty="0"/>
              <a:t> </a:t>
            </a:r>
            <a:r>
              <a:rPr lang="es-ES" sz="1200" dirty="0" err="1"/>
              <a:t>cleaning</a:t>
            </a:r>
            <a:r>
              <a:rPr lang="es-ES" sz="1200" dirty="0"/>
              <a:t>, </a:t>
            </a:r>
            <a:r>
              <a:rPr lang="es-ES" sz="1200" dirty="0" err="1"/>
              <a:t>power</a:t>
            </a:r>
            <a:r>
              <a:rPr lang="es-ES" sz="1200" dirty="0"/>
              <a:t>-block </a:t>
            </a:r>
            <a:r>
              <a:rPr lang="es-ES" sz="1200" b="1" dirty="0" err="1">
                <a:solidFill>
                  <a:srgbClr val="C00000"/>
                </a:solidFill>
              </a:rPr>
              <a:t>cooling</a:t>
            </a:r>
            <a:r>
              <a:rPr lang="es-ES" sz="1200" dirty="0"/>
              <a:t>, </a:t>
            </a:r>
            <a:r>
              <a:rPr lang="es-ES" sz="1200" dirty="0" err="1"/>
              <a:t>water</a:t>
            </a:r>
            <a:r>
              <a:rPr lang="es-ES" sz="1200" dirty="0"/>
              <a:t> </a:t>
            </a:r>
            <a:r>
              <a:rPr lang="es-ES" sz="1200" b="1" dirty="0" err="1">
                <a:solidFill>
                  <a:srgbClr val="C00000"/>
                </a:solidFill>
              </a:rPr>
              <a:t>recycling</a:t>
            </a:r>
            <a:r>
              <a:rPr lang="es-ES" sz="1200" dirty="0"/>
              <a:t> </a:t>
            </a:r>
            <a:r>
              <a:rPr lang="es-ES" sz="1200" dirty="0" err="1"/>
              <a:t>system</a:t>
            </a:r>
            <a:r>
              <a:rPr lang="es-ES" sz="1200" dirty="0"/>
              <a:t>, and </a:t>
            </a:r>
            <a:r>
              <a:rPr lang="es-ES" sz="1200" dirty="0" err="1"/>
              <a:t>plant</a:t>
            </a:r>
            <a:r>
              <a:rPr lang="es-ES" sz="1200" dirty="0"/>
              <a:t> </a:t>
            </a:r>
            <a:r>
              <a:rPr lang="es-ES" sz="1200" b="1" dirty="0" err="1">
                <a:solidFill>
                  <a:srgbClr val="C00000"/>
                </a:solidFill>
              </a:rPr>
              <a:t>operation</a:t>
            </a:r>
            <a:r>
              <a:rPr lang="es-ES" sz="1200" b="1" dirty="0">
                <a:solidFill>
                  <a:srgbClr val="8296B0"/>
                </a:solidFill>
              </a:rPr>
              <a:t> </a:t>
            </a:r>
            <a:r>
              <a:rPr lang="es-ES" sz="1200" dirty="0" err="1"/>
              <a:t>strategy</a:t>
            </a:r>
            <a:r>
              <a:rPr lang="es-ES" sz="1200" dirty="0"/>
              <a:t>. </a:t>
            </a:r>
            <a:r>
              <a:rPr lang="es-ES" sz="1200" dirty="0" err="1"/>
              <a:t>The</a:t>
            </a:r>
            <a:r>
              <a:rPr lang="es-ES" sz="1200" dirty="0"/>
              <a:t> </a:t>
            </a:r>
            <a:r>
              <a:rPr lang="es-ES" sz="1200" b="1" dirty="0">
                <a:solidFill>
                  <a:srgbClr val="C00000"/>
                </a:solidFill>
              </a:rPr>
              <a:t>social </a:t>
            </a:r>
            <a:r>
              <a:rPr lang="es-ES" sz="1200" b="1" dirty="0" err="1">
                <a:solidFill>
                  <a:srgbClr val="C00000"/>
                </a:solidFill>
              </a:rPr>
              <a:t>acceptance</a:t>
            </a:r>
            <a:r>
              <a:rPr lang="es-ES" sz="1200" b="1" dirty="0">
                <a:solidFill>
                  <a:srgbClr val="C00000"/>
                </a:solidFill>
              </a:rPr>
              <a:t> </a:t>
            </a:r>
            <a:r>
              <a:rPr lang="es-ES" sz="1200" dirty="0" err="1"/>
              <a:t>of</a:t>
            </a:r>
            <a:r>
              <a:rPr lang="es-ES" sz="1200" dirty="0"/>
              <a:t> CSP </a:t>
            </a:r>
            <a:r>
              <a:rPr lang="es-ES" sz="1200" dirty="0" err="1"/>
              <a:t>will</a:t>
            </a:r>
            <a:r>
              <a:rPr lang="es-ES" sz="1200" dirty="0"/>
              <a:t> be </a:t>
            </a:r>
            <a:r>
              <a:rPr lang="es-ES" sz="1200" dirty="0" err="1"/>
              <a:t>increased</a:t>
            </a:r>
            <a:r>
              <a:rPr lang="es-ES" sz="1200" dirty="0"/>
              <a:t> </a:t>
            </a:r>
            <a:r>
              <a:rPr lang="es-ES" sz="1200" dirty="0" err="1"/>
              <a:t>by</a:t>
            </a:r>
            <a:r>
              <a:rPr lang="es-ES" sz="1200" dirty="0"/>
              <a:t> </a:t>
            </a:r>
            <a:r>
              <a:rPr lang="es-ES" sz="1200" dirty="0" err="1"/>
              <a:t>detailed</a:t>
            </a:r>
            <a:r>
              <a:rPr lang="es-ES" sz="1200" dirty="0"/>
              <a:t> </a:t>
            </a:r>
            <a:r>
              <a:rPr lang="es-ES" sz="1200" dirty="0" err="1"/>
              <a:t>analysis</a:t>
            </a:r>
            <a:r>
              <a:rPr lang="es-ES" sz="1200" dirty="0"/>
              <a:t> </a:t>
            </a:r>
            <a:r>
              <a:rPr lang="es-ES" sz="1200" dirty="0" err="1"/>
              <a:t>of</a:t>
            </a:r>
            <a:r>
              <a:rPr lang="es-ES" sz="1200" dirty="0"/>
              <a:t> case </a:t>
            </a:r>
            <a:r>
              <a:rPr lang="es-ES" sz="1200" dirty="0" err="1"/>
              <a:t>studies</a:t>
            </a:r>
            <a:r>
              <a:rPr lang="es-ES" sz="1200" dirty="0"/>
              <a:t> and </a:t>
            </a:r>
            <a:r>
              <a:rPr lang="es-ES" sz="1200" dirty="0" err="1"/>
              <a:t>education</a:t>
            </a:r>
            <a:r>
              <a:rPr lang="es-ES" sz="1200" dirty="0"/>
              <a:t> </a:t>
            </a:r>
            <a:r>
              <a:rPr lang="es-ES" sz="1200" dirty="0" err="1"/>
              <a:t>of</a:t>
            </a:r>
            <a:r>
              <a:rPr lang="es-ES" sz="1200" dirty="0"/>
              <a:t> local </a:t>
            </a:r>
            <a:r>
              <a:rPr lang="es-ES" sz="1200" dirty="0" err="1"/>
              <a:t>population</a:t>
            </a:r>
            <a:r>
              <a:rPr lang="es-ES" sz="1200" dirty="0"/>
              <a:t> </a:t>
            </a:r>
            <a:r>
              <a:rPr lang="es-ES" sz="1200" dirty="0" err="1"/>
              <a:t>to</a:t>
            </a:r>
            <a:r>
              <a:rPr lang="es-ES" sz="1200" dirty="0"/>
              <a:t> </a:t>
            </a:r>
            <a:r>
              <a:rPr lang="es-ES" sz="1200" dirty="0" err="1"/>
              <a:t>the</a:t>
            </a:r>
            <a:r>
              <a:rPr lang="es-ES" sz="1200" dirty="0"/>
              <a:t> </a:t>
            </a:r>
            <a:r>
              <a:rPr lang="es-ES" sz="1200" dirty="0" err="1"/>
              <a:t>benefits</a:t>
            </a:r>
            <a:r>
              <a:rPr lang="es-ES" sz="1200" dirty="0"/>
              <a:t> </a:t>
            </a:r>
            <a:r>
              <a:rPr lang="es-ES" sz="1200" dirty="0" err="1"/>
              <a:t>of</a:t>
            </a:r>
            <a:r>
              <a:rPr lang="es-ES" sz="1200" dirty="0"/>
              <a:t> solar </a:t>
            </a:r>
            <a:r>
              <a:rPr lang="es-ES" sz="1200" dirty="0" err="1"/>
              <a:t>energy</a:t>
            </a:r>
            <a:r>
              <a:rPr lang="es-ES" sz="1200" dirty="0"/>
              <a:t>. </a:t>
            </a:r>
          </a:p>
          <a:p>
            <a:pPr marL="0" marR="0" lvl="0" indent="0" algn="l" rtl="0">
              <a:lnSpc>
                <a:spcPct val="100000"/>
              </a:lnSpc>
              <a:spcBef>
                <a:spcPts val="0"/>
              </a:spcBef>
              <a:spcAft>
                <a:spcPts val="0"/>
              </a:spcAft>
              <a:buClr>
                <a:schemeClr val="dk1"/>
              </a:buClr>
              <a:buSzPts val="1200"/>
              <a:buFont typeface="Calibri"/>
              <a:buNone/>
            </a:pPr>
            <a:endParaRPr lang="es-ES" sz="1200" dirty="0"/>
          </a:p>
          <a:p>
            <a:r>
              <a:rPr lang="en-US" sz="1200" dirty="0"/>
              <a:t>WP2 includes the development of an unique </a:t>
            </a:r>
            <a:r>
              <a:rPr lang="en-US" sz="1200" b="1" dirty="0">
                <a:solidFill>
                  <a:srgbClr val="C00000"/>
                </a:solidFill>
              </a:rPr>
              <a:t>soiling forecast </a:t>
            </a:r>
            <a:r>
              <a:rPr lang="en-US" sz="1200" dirty="0"/>
              <a:t>product that will be included in the </a:t>
            </a:r>
            <a:r>
              <a:rPr lang="en-US" sz="1200" dirty="0">
                <a:sym typeface="Wingdings" panose="05000000000000000000" pitchFamily="2" charset="2"/>
              </a:rPr>
              <a:t>O&amp;M optimizer. This additional input information will assure that innovative water-saving technologies are used in the best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rPr>
              <a:t>Soiling forecast </a:t>
            </a:r>
            <a:r>
              <a:rPr lang="en-US" sz="1200" dirty="0"/>
              <a:t>model will be developed coupling the outputs of an atmospheric composition model with a soiling model.</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63" name="Google Shape;6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69084" lvl="0" indent="-269084" algn="just" rtl="0">
              <a:spcBef>
                <a:spcPts val="0"/>
              </a:spcBef>
              <a:spcAft>
                <a:spcPts val="0"/>
              </a:spcAft>
              <a:buClr>
                <a:schemeClr val="dk1"/>
              </a:buClr>
              <a:buSzPts val="1200"/>
              <a:buFont typeface="Noto Sans Symbols"/>
              <a:buChar char="❑"/>
            </a:pPr>
            <a:r>
              <a:rPr lang="es-ES" sz="1200" dirty="0" err="1">
                <a:solidFill>
                  <a:schemeClr val="dk1"/>
                </a:solidFill>
              </a:rPr>
              <a:t>We</a:t>
            </a:r>
            <a:r>
              <a:rPr lang="es-ES" sz="1200" dirty="0">
                <a:solidFill>
                  <a:schemeClr val="dk1"/>
                </a:solidFill>
              </a:rPr>
              <a:t> </a:t>
            </a:r>
            <a:r>
              <a:rPr lang="es-ES" sz="1200" dirty="0" err="1">
                <a:solidFill>
                  <a:schemeClr val="dk1"/>
                </a:solidFill>
              </a:rPr>
              <a:t>couple</a:t>
            </a:r>
            <a:r>
              <a:rPr lang="es-ES" sz="1200" dirty="0">
                <a:solidFill>
                  <a:schemeClr val="dk1"/>
                </a:solidFill>
              </a:rPr>
              <a:t> </a:t>
            </a:r>
            <a:r>
              <a:rPr lang="es-ES" sz="1200" dirty="0" err="1">
                <a:solidFill>
                  <a:schemeClr val="dk1"/>
                </a:solidFill>
              </a:rPr>
              <a:t>the</a:t>
            </a:r>
            <a:r>
              <a:rPr lang="es-ES" sz="1200" dirty="0">
                <a:solidFill>
                  <a:schemeClr val="dk1"/>
                </a:solidFill>
              </a:rPr>
              <a:t> </a:t>
            </a:r>
            <a:r>
              <a:rPr lang="es-ES" sz="1200" dirty="0" err="1">
                <a:solidFill>
                  <a:schemeClr val="dk1"/>
                </a:solidFill>
              </a:rPr>
              <a:t>dust</a:t>
            </a:r>
            <a:r>
              <a:rPr lang="es-ES" sz="1200" dirty="0">
                <a:solidFill>
                  <a:schemeClr val="dk1"/>
                </a:solidFill>
              </a:rPr>
              <a:t> regional-global NMMB-MONARCH </a:t>
            </a:r>
            <a:r>
              <a:rPr lang="es-ES" sz="1200" dirty="0" err="1">
                <a:solidFill>
                  <a:schemeClr val="dk1"/>
                </a:solidFill>
              </a:rPr>
              <a:t>model</a:t>
            </a:r>
            <a:r>
              <a:rPr lang="es-ES" sz="1200" dirty="0">
                <a:solidFill>
                  <a:schemeClr val="dk1"/>
                </a:solidFill>
              </a:rPr>
              <a:t> </a:t>
            </a:r>
            <a:r>
              <a:rPr lang="es-ES" sz="1200" dirty="0" err="1">
                <a:solidFill>
                  <a:schemeClr val="dk1"/>
                </a:solidFill>
              </a:rPr>
              <a:t>developed</a:t>
            </a:r>
            <a:r>
              <a:rPr lang="es-ES" sz="1200" dirty="0">
                <a:solidFill>
                  <a:schemeClr val="dk1"/>
                </a:solidFill>
              </a:rPr>
              <a:t> and </a:t>
            </a:r>
            <a:r>
              <a:rPr lang="es-ES" sz="1200" dirty="0" err="1">
                <a:solidFill>
                  <a:schemeClr val="dk1"/>
                </a:solidFill>
              </a:rPr>
              <a:t>maintained</a:t>
            </a:r>
            <a:r>
              <a:rPr lang="es-ES" sz="1200" dirty="0">
                <a:solidFill>
                  <a:schemeClr val="dk1"/>
                </a:solidFill>
              </a:rPr>
              <a:t> </a:t>
            </a:r>
            <a:r>
              <a:rPr lang="es-ES" sz="1200" dirty="0" err="1">
                <a:solidFill>
                  <a:schemeClr val="dk1"/>
                </a:solidFill>
              </a:rPr>
              <a:t>by</a:t>
            </a:r>
            <a:r>
              <a:rPr lang="es-ES" sz="1200" dirty="0">
                <a:solidFill>
                  <a:schemeClr val="dk1"/>
                </a:solidFill>
              </a:rPr>
              <a:t> BSC and </a:t>
            </a:r>
            <a:r>
              <a:rPr lang="es-ES" sz="1200" dirty="0" err="1">
                <a:solidFill>
                  <a:schemeClr val="dk1"/>
                </a:solidFill>
              </a:rPr>
              <a:t>the</a:t>
            </a:r>
            <a:r>
              <a:rPr lang="es-ES" sz="1200" dirty="0">
                <a:solidFill>
                  <a:schemeClr val="dk1"/>
                </a:solidFill>
              </a:rPr>
              <a:t> WASCOP </a:t>
            </a:r>
            <a:r>
              <a:rPr lang="es-ES" sz="1200" dirty="0" err="1">
                <a:solidFill>
                  <a:schemeClr val="dk1"/>
                </a:solidFill>
              </a:rPr>
              <a:t>soiling</a:t>
            </a:r>
            <a:r>
              <a:rPr lang="es-ES" sz="1200" dirty="0">
                <a:solidFill>
                  <a:schemeClr val="dk1"/>
                </a:solidFill>
              </a:rPr>
              <a:t> </a:t>
            </a:r>
            <a:r>
              <a:rPr lang="es-ES" sz="1200" dirty="0" err="1">
                <a:solidFill>
                  <a:schemeClr val="dk1"/>
                </a:solidFill>
              </a:rPr>
              <a:t>model</a:t>
            </a:r>
            <a:r>
              <a:rPr lang="es-ES" sz="1200" dirty="0">
                <a:solidFill>
                  <a:schemeClr val="dk1"/>
                </a:solidFill>
              </a:rPr>
              <a:t> </a:t>
            </a:r>
            <a:r>
              <a:rPr lang="es-ES" sz="1200" dirty="0" err="1">
                <a:solidFill>
                  <a:schemeClr val="dk1"/>
                </a:solidFill>
              </a:rPr>
              <a:t>developed</a:t>
            </a:r>
            <a:r>
              <a:rPr lang="es-ES" sz="1200" dirty="0">
                <a:solidFill>
                  <a:schemeClr val="dk1"/>
                </a:solidFill>
              </a:rPr>
              <a:t> </a:t>
            </a:r>
            <a:r>
              <a:rPr lang="es-ES" sz="1200" dirty="0" err="1">
                <a:solidFill>
                  <a:schemeClr val="dk1"/>
                </a:solidFill>
              </a:rPr>
              <a:t>by</a:t>
            </a:r>
            <a:r>
              <a:rPr lang="es-ES" sz="1200" dirty="0">
                <a:solidFill>
                  <a:schemeClr val="dk1"/>
                </a:solidFill>
              </a:rPr>
              <a:t> DLR.</a:t>
            </a:r>
            <a:endParaRPr dirty="0"/>
          </a:p>
          <a:p>
            <a:pPr marL="269084" lvl="0" indent="-269084" algn="just" rtl="0">
              <a:spcBef>
                <a:spcPts val="0"/>
              </a:spcBef>
              <a:spcAft>
                <a:spcPts val="0"/>
              </a:spcAft>
              <a:buClr>
                <a:schemeClr val="dk1"/>
              </a:buClr>
              <a:buSzPts val="1200"/>
              <a:buFont typeface="Noto Sans Symbols"/>
              <a:buChar char="❑"/>
            </a:pPr>
            <a:r>
              <a:rPr lang="es-ES" sz="1200" dirty="0" err="1">
                <a:solidFill>
                  <a:schemeClr val="dk1"/>
                </a:solidFill>
              </a:rPr>
              <a:t>Both</a:t>
            </a:r>
            <a:r>
              <a:rPr lang="es-ES" sz="1200" dirty="0">
                <a:solidFill>
                  <a:schemeClr val="dk1"/>
                </a:solidFill>
              </a:rPr>
              <a:t> </a:t>
            </a:r>
            <a:r>
              <a:rPr lang="es-ES" sz="1200" dirty="0" err="1">
                <a:solidFill>
                  <a:schemeClr val="dk1"/>
                </a:solidFill>
              </a:rPr>
              <a:t>models</a:t>
            </a:r>
            <a:r>
              <a:rPr lang="es-ES" sz="1200" dirty="0">
                <a:solidFill>
                  <a:schemeClr val="dk1"/>
                </a:solidFill>
              </a:rPr>
              <a:t> </a:t>
            </a:r>
            <a:r>
              <a:rPr lang="es-ES" sz="1200" dirty="0" err="1">
                <a:solidFill>
                  <a:schemeClr val="dk1"/>
                </a:solidFill>
              </a:rPr>
              <a:t>will</a:t>
            </a:r>
            <a:r>
              <a:rPr lang="es-ES" sz="1200" dirty="0">
                <a:solidFill>
                  <a:schemeClr val="dk1"/>
                </a:solidFill>
              </a:rPr>
              <a:t> </a:t>
            </a:r>
            <a:r>
              <a:rPr lang="es-ES" sz="1200" dirty="0" err="1">
                <a:solidFill>
                  <a:schemeClr val="dk1"/>
                </a:solidFill>
              </a:rPr>
              <a:t>exchange</a:t>
            </a:r>
            <a:r>
              <a:rPr lang="es-ES" sz="1200" dirty="0">
                <a:solidFill>
                  <a:schemeClr val="dk1"/>
                </a:solidFill>
              </a:rPr>
              <a:t> </a:t>
            </a:r>
            <a:r>
              <a:rPr lang="es-ES" sz="1200" dirty="0" err="1">
                <a:solidFill>
                  <a:schemeClr val="dk1"/>
                </a:solidFill>
              </a:rPr>
              <a:t>several</a:t>
            </a:r>
            <a:r>
              <a:rPr lang="es-ES" sz="1200" dirty="0">
                <a:solidFill>
                  <a:schemeClr val="dk1"/>
                </a:solidFill>
              </a:rPr>
              <a:t> </a:t>
            </a:r>
            <a:r>
              <a:rPr lang="es-ES" sz="1200" dirty="0" err="1">
                <a:solidFill>
                  <a:schemeClr val="dk1"/>
                </a:solidFill>
              </a:rPr>
              <a:t>parameters</a:t>
            </a:r>
            <a:r>
              <a:rPr lang="es-ES" sz="1200" dirty="0">
                <a:solidFill>
                  <a:schemeClr val="dk1"/>
                </a:solidFill>
              </a:rPr>
              <a:t> </a:t>
            </a:r>
            <a:r>
              <a:rPr lang="es-ES" sz="1200" dirty="0" err="1">
                <a:solidFill>
                  <a:schemeClr val="dk1"/>
                </a:solidFill>
              </a:rPr>
              <a:t>like</a:t>
            </a:r>
            <a:r>
              <a:rPr lang="es-ES" sz="1200" dirty="0">
                <a:solidFill>
                  <a:schemeClr val="dk1"/>
                </a:solidFill>
              </a:rPr>
              <a:t> </a:t>
            </a:r>
            <a:r>
              <a:rPr lang="es-ES" sz="1200" dirty="0" err="1">
                <a:solidFill>
                  <a:schemeClr val="dk1"/>
                </a:solidFill>
              </a:rPr>
              <a:t>particle</a:t>
            </a:r>
            <a:r>
              <a:rPr lang="es-ES" sz="1200" dirty="0">
                <a:solidFill>
                  <a:schemeClr val="dk1"/>
                </a:solidFill>
              </a:rPr>
              <a:t> </a:t>
            </a:r>
            <a:r>
              <a:rPr lang="es-ES" sz="1200" dirty="0" err="1">
                <a:solidFill>
                  <a:schemeClr val="dk1"/>
                </a:solidFill>
              </a:rPr>
              <a:t>number</a:t>
            </a:r>
            <a:r>
              <a:rPr lang="es-ES" sz="1200" dirty="0">
                <a:solidFill>
                  <a:schemeClr val="dk1"/>
                </a:solidFill>
              </a:rPr>
              <a:t> </a:t>
            </a:r>
            <a:r>
              <a:rPr lang="es-ES" sz="1200" dirty="0" err="1">
                <a:solidFill>
                  <a:schemeClr val="dk1"/>
                </a:solidFill>
              </a:rPr>
              <a:t>concentration</a:t>
            </a:r>
            <a:r>
              <a:rPr lang="es-ES" sz="1200" dirty="0">
                <a:solidFill>
                  <a:schemeClr val="dk1"/>
                </a:solidFill>
              </a:rPr>
              <a:t> </a:t>
            </a:r>
            <a:r>
              <a:rPr lang="es-ES" sz="1200" dirty="0" err="1">
                <a:solidFill>
                  <a:schemeClr val="dk1"/>
                </a:solidFill>
              </a:rPr>
              <a:t>by</a:t>
            </a:r>
            <a:r>
              <a:rPr lang="es-ES" sz="1200" dirty="0">
                <a:solidFill>
                  <a:schemeClr val="dk1"/>
                </a:solidFill>
              </a:rPr>
              <a:t> </a:t>
            </a:r>
            <a:r>
              <a:rPr lang="es-ES" sz="1200" dirty="0" err="1">
                <a:solidFill>
                  <a:schemeClr val="dk1"/>
                </a:solidFill>
              </a:rPr>
              <a:t>size</a:t>
            </a:r>
            <a:r>
              <a:rPr lang="es-ES" sz="1200" dirty="0">
                <a:solidFill>
                  <a:schemeClr val="dk1"/>
                </a:solidFill>
              </a:rPr>
              <a:t>, and </a:t>
            </a:r>
            <a:r>
              <a:rPr lang="es-ES" sz="1200" dirty="0" err="1">
                <a:solidFill>
                  <a:schemeClr val="dk1"/>
                </a:solidFill>
              </a:rPr>
              <a:t>other</a:t>
            </a:r>
            <a:r>
              <a:rPr lang="es-ES" sz="1200" dirty="0">
                <a:solidFill>
                  <a:schemeClr val="dk1"/>
                </a:solidFill>
              </a:rPr>
              <a:t> </a:t>
            </a:r>
            <a:r>
              <a:rPr lang="es-ES" sz="1200" dirty="0" err="1">
                <a:solidFill>
                  <a:schemeClr val="dk1"/>
                </a:solidFill>
              </a:rPr>
              <a:t>measured</a:t>
            </a:r>
            <a:r>
              <a:rPr lang="es-ES" sz="1200" dirty="0">
                <a:solidFill>
                  <a:schemeClr val="dk1"/>
                </a:solidFill>
              </a:rPr>
              <a:t> </a:t>
            </a:r>
            <a:r>
              <a:rPr lang="es-ES" sz="1200" dirty="0" err="1">
                <a:solidFill>
                  <a:schemeClr val="dk1"/>
                </a:solidFill>
              </a:rPr>
              <a:t>weather</a:t>
            </a:r>
            <a:r>
              <a:rPr lang="es-ES" sz="1200" dirty="0">
                <a:solidFill>
                  <a:schemeClr val="dk1"/>
                </a:solidFill>
              </a:rPr>
              <a:t> </a:t>
            </a:r>
            <a:r>
              <a:rPr lang="es-ES" sz="1200" dirty="0" err="1">
                <a:solidFill>
                  <a:schemeClr val="dk1"/>
                </a:solidFill>
              </a:rPr>
              <a:t>parameters</a:t>
            </a:r>
            <a:r>
              <a:rPr lang="es-ES" sz="1200" dirty="0">
                <a:solidFill>
                  <a:schemeClr val="dk1"/>
                </a:solidFill>
              </a:rPr>
              <a:t>.</a:t>
            </a:r>
            <a:endParaRPr dirty="0"/>
          </a:p>
          <a:p>
            <a:pPr marL="269084" lvl="0" indent="-192884" algn="just" rtl="0">
              <a:spcBef>
                <a:spcPts val="0"/>
              </a:spcBef>
              <a:spcAft>
                <a:spcPts val="0"/>
              </a:spcAft>
              <a:buClr>
                <a:schemeClr val="dk1"/>
              </a:buClr>
              <a:buSzPts val="1200"/>
              <a:buFont typeface="Noto Sans Symbols"/>
              <a:buNone/>
            </a:pPr>
            <a:endParaRPr sz="1200" dirty="0">
              <a:solidFill>
                <a:schemeClr val="dk1"/>
              </a:solidFill>
            </a:endParaRPr>
          </a:p>
          <a:p>
            <a:pPr marL="269084" marR="0" lvl="0" indent="-269084" algn="just" rtl="0">
              <a:lnSpc>
                <a:spcPct val="100000"/>
              </a:lnSpc>
              <a:spcBef>
                <a:spcPts val="0"/>
              </a:spcBef>
              <a:spcAft>
                <a:spcPts val="0"/>
              </a:spcAft>
              <a:buClr>
                <a:schemeClr val="dk1"/>
              </a:buClr>
              <a:buSzPts val="1200"/>
              <a:buFont typeface="Noto Sans Symbols"/>
              <a:buChar char="❑"/>
            </a:pPr>
            <a:r>
              <a:rPr lang="es-ES" sz="1200" dirty="0"/>
              <a:t>a) </a:t>
            </a:r>
            <a:r>
              <a:rPr lang="es-ES" sz="1200" dirty="0" err="1"/>
              <a:t>Annual</a:t>
            </a:r>
            <a:r>
              <a:rPr lang="es-ES" sz="1200" dirty="0"/>
              <a:t> </a:t>
            </a:r>
            <a:r>
              <a:rPr lang="es-ES" sz="1200" dirty="0" err="1"/>
              <a:t>average</a:t>
            </a:r>
            <a:r>
              <a:rPr lang="es-ES" sz="1200" dirty="0"/>
              <a:t> </a:t>
            </a:r>
            <a:r>
              <a:rPr lang="es-ES" sz="1200" dirty="0" err="1"/>
              <a:t>of</a:t>
            </a:r>
            <a:r>
              <a:rPr lang="es-ES" sz="1200" dirty="0"/>
              <a:t> </a:t>
            </a:r>
            <a:r>
              <a:rPr lang="es-ES" sz="1200" dirty="0" err="1"/>
              <a:t>modelled</a:t>
            </a:r>
            <a:r>
              <a:rPr lang="es-ES" sz="1200" dirty="0"/>
              <a:t> </a:t>
            </a:r>
            <a:r>
              <a:rPr lang="es-ES" sz="1200" dirty="0" err="1"/>
              <a:t>column-dust</a:t>
            </a:r>
            <a:r>
              <a:rPr lang="es-ES" sz="1200" dirty="0"/>
              <a:t> </a:t>
            </a:r>
            <a:r>
              <a:rPr lang="es-ES" sz="1200" dirty="0" err="1"/>
              <a:t>optical</a:t>
            </a:r>
            <a:r>
              <a:rPr lang="es-ES" sz="1200" dirty="0"/>
              <a:t> </a:t>
            </a:r>
            <a:r>
              <a:rPr lang="es-ES" sz="1200" dirty="0" err="1"/>
              <a:t>depth</a:t>
            </a:r>
            <a:r>
              <a:rPr lang="es-ES" sz="1200" dirty="0"/>
              <a:t> at 550 nm </a:t>
            </a:r>
            <a:r>
              <a:rPr lang="es-ES" sz="1200" dirty="0" err="1"/>
              <a:t>for</a:t>
            </a:r>
            <a:r>
              <a:rPr lang="es-ES" sz="1200" dirty="0"/>
              <a:t> 2015 </a:t>
            </a:r>
            <a:r>
              <a:rPr lang="es-ES" sz="1200" dirty="0" err="1"/>
              <a:t>based</a:t>
            </a:r>
            <a:r>
              <a:rPr lang="es-ES" sz="1200" dirty="0"/>
              <a:t> </a:t>
            </a:r>
            <a:r>
              <a:rPr lang="es-ES" sz="1200" dirty="0" err="1"/>
              <a:t>on</a:t>
            </a:r>
            <a:r>
              <a:rPr lang="es-ES" sz="1200" dirty="0"/>
              <a:t> BSC-DUST b) </a:t>
            </a:r>
            <a:r>
              <a:rPr lang="es-ES" sz="1200" dirty="0" err="1"/>
              <a:t>Soiling</a:t>
            </a:r>
            <a:r>
              <a:rPr lang="es-ES" sz="1200" dirty="0"/>
              <a:t> </a:t>
            </a:r>
            <a:r>
              <a:rPr lang="es-ES" sz="1200" dirty="0" err="1"/>
              <a:t>rate</a:t>
            </a:r>
            <a:r>
              <a:rPr lang="es-ES" sz="1200" dirty="0"/>
              <a:t> (SR) </a:t>
            </a:r>
            <a:r>
              <a:rPr lang="es-ES" sz="1200" dirty="0" err="1"/>
              <a:t>determined</a:t>
            </a:r>
            <a:r>
              <a:rPr lang="es-ES" sz="1200" dirty="0"/>
              <a:t> </a:t>
            </a:r>
            <a:r>
              <a:rPr lang="es-ES" sz="1200" dirty="0" err="1"/>
              <a:t>with</a:t>
            </a:r>
            <a:r>
              <a:rPr lang="es-ES" sz="1200" dirty="0"/>
              <a:t> </a:t>
            </a:r>
            <a:r>
              <a:rPr lang="es-ES" sz="1200" dirty="0" err="1"/>
              <a:t>the</a:t>
            </a:r>
            <a:r>
              <a:rPr lang="es-ES" sz="1200" dirty="0"/>
              <a:t> WASCOP </a:t>
            </a:r>
            <a:r>
              <a:rPr lang="es-ES" sz="1200" dirty="0" err="1"/>
              <a:t>empirical</a:t>
            </a:r>
            <a:r>
              <a:rPr lang="es-ES" sz="1200" dirty="0"/>
              <a:t> </a:t>
            </a:r>
            <a:r>
              <a:rPr lang="es-ES" sz="1200" dirty="0" err="1"/>
              <a:t>model</a:t>
            </a:r>
            <a:r>
              <a:rPr lang="es-ES" sz="1200" dirty="0"/>
              <a:t> </a:t>
            </a:r>
            <a:r>
              <a:rPr lang="es-ES" sz="1200" dirty="0" err="1"/>
              <a:t>from</a:t>
            </a:r>
            <a:r>
              <a:rPr lang="es-ES" sz="1200" dirty="0"/>
              <a:t> </a:t>
            </a:r>
            <a:r>
              <a:rPr lang="es-ES" sz="1200" dirty="0" err="1"/>
              <a:t>ground</a:t>
            </a:r>
            <a:r>
              <a:rPr lang="es-ES" sz="1200" dirty="0"/>
              <a:t> </a:t>
            </a:r>
            <a:r>
              <a:rPr lang="es-ES" sz="1200" dirty="0" err="1"/>
              <a:t>atmospheric</a:t>
            </a:r>
            <a:r>
              <a:rPr lang="es-ES" sz="1200" dirty="0"/>
              <a:t> </a:t>
            </a:r>
            <a:r>
              <a:rPr lang="es-ES" sz="1200" dirty="0" err="1"/>
              <a:t>measurement</a:t>
            </a:r>
            <a:r>
              <a:rPr lang="es-ES" sz="1200" dirty="0"/>
              <a:t> data and </a:t>
            </a:r>
            <a:r>
              <a:rPr lang="es-ES" sz="1200" dirty="0" err="1"/>
              <a:t>plotted</a:t>
            </a:r>
            <a:r>
              <a:rPr lang="es-ES" sz="1200" dirty="0"/>
              <a:t> </a:t>
            </a:r>
            <a:r>
              <a:rPr lang="es-ES" sz="1200" dirty="0" err="1"/>
              <a:t>against</a:t>
            </a:r>
            <a:r>
              <a:rPr lang="es-ES" sz="1200" dirty="0"/>
              <a:t> </a:t>
            </a:r>
            <a:r>
              <a:rPr lang="es-ES" sz="1200" dirty="0" err="1"/>
              <a:t>the</a:t>
            </a:r>
            <a:r>
              <a:rPr lang="es-ES" sz="1200" dirty="0"/>
              <a:t> </a:t>
            </a:r>
            <a:r>
              <a:rPr lang="es-ES" sz="1200" dirty="0" err="1"/>
              <a:t>measured</a:t>
            </a:r>
            <a:r>
              <a:rPr lang="es-ES" sz="1200" dirty="0"/>
              <a:t> </a:t>
            </a:r>
            <a:r>
              <a:rPr lang="es-ES" sz="1200" dirty="0" err="1"/>
              <a:t>soiling</a:t>
            </a:r>
            <a:r>
              <a:rPr lang="es-ES" sz="1200" dirty="0"/>
              <a:t> </a:t>
            </a:r>
            <a:r>
              <a:rPr lang="es-ES" sz="1200" dirty="0" err="1"/>
              <a:t>rate</a:t>
            </a:r>
            <a:r>
              <a:rPr lang="es-ES" sz="1200" dirty="0"/>
              <a:t> </a:t>
            </a:r>
            <a:r>
              <a:rPr lang="es-ES" sz="1200" dirty="0" err="1"/>
              <a:t>for</a:t>
            </a:r>
            <a:r>
              <a:rPr lang="es-ES" sz="1200" dirty="0"/>
              <a:t> PSA. Data in </a:t>
            </a:r>
            <a:r>
              <a:rPr lang="es-ES" sz="1200" dirty="0" err="1"/>
              <a:t>daily</a:t>
            </a:r>
            <a:r>
              <a:rPr lang="es-ES" sz="1200" dirty="0"/>
              <a:t> </a:t>
            </a:r>
            <a:r>
              <a:rPr lang="es-ES" sz="1200" dirty="0" err="1"/>
              <a:t>resolution</a:t>
            </a:r>
            <a:r>
              <a:rPr lang="es-ES" sz="1200" dirty="0"/>
              <a:t> </a:t>
            </a:r>
            <a:r>
              <a:rPr lang="es-ES" sz="1200" dirty="0" err="1"/>
              <a:t>from</a:t>
            </a:r>
            <a:r>
              <a:rPr lang="es-ES" sz="1200" dirty="0"/>
              <a:t> 2.5 </a:t>
            </a:r>
            <a:r>
              <a:rPr lang="es-ES" sz="1200" dirty="0" err="1"/>
              <a:t>years</a:t>
            </a:r>
            <a:r>
              <a:rPr lang="es-ES" sz="1200" dirty="0"/>
              <a:t>.</a:t>
            </a:r>
            <a:endParaRPr dirty="0"/>
          </a:p>
          <a:p>
            <a:pPr marL="269084" lvl="0" indent="-192884" algn="just" rtl="0">
              <a:spcBef>
                <a:spcPts val="0"/>
              </a:spcBef>
              <a:spcAft>
                <a:spcPts val="0"/>
              </a:spcAft>
              <a:buClr>
                <a:schemeClr val="dk1"/>
              </a:buClr>
              <a:buSzPts val="1200"/>
              <a:buFont typeface="Noto Sans Symbols"/>
              <a:buNone/>
            </a:pPr>
            <a:endParaRPr sz="1200" dirty="0">
              <a:solidFill>
                <a:schemeClr val="dk1"/>
              </a:solidFill>
            </a:endParaRPr>
          </a:p>
          <a:p>
            <a:pPr marL="0" lvl="0" indent="0" algn="l" rtl="0">
              <a:spcBef>
                <a:spcPts val="0"/>
              </a:spcBef>
              <a:spcAft>
                <a:spcPts val="0"/>
              </a:spcAft>
              <a:buNone/>
            </a:pPr>
            <a:endParaRPr dirty="0"/>
          </a:p>
        </p:txBody>
      </p:sp>
      <p:sp>
        <p:nvSpPr>
          <p:cNvPr id="75" name="Google Shape;7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BSC has </a:t>
            </a:r>
            <a:r>
              <a:rPr lang="es-ES" dirty="0" err="1"/>
              <a:t>developed</a:t>
            </a:r>
            <a:r>
              <a:rPr lang="es-ES" dirty="0"/>
              <a:t> </a:t>
            </a:r>
            <a:r>
              <a:rPr lang="es-ES" dirty="0" err="1"/>
              <a:t>the</a:t>
            </a:r>
            <a:r>
              <a:rPr lang="es-ES" dirty="0"/>
              <a:t> NMMB-MONARCH </a:t>
            </a:r>
            <a:r>
              <a:rPr lang="es-ES" dirty="0" err="1"/>
              <a:t>model</a:t>
            </a:r>
            <a:r>
              <a:rPr lang="es-ES" dirty="0"/>
              <a:t> (</a:t>
            </a:r>
            <a:r>
              <a:rPr lang="es-ES" dirty="0" err="1"/>
              <a:t>multiscale</a:t>
            </a:r>
            <a:r>
              <a:rPr lang="es-ES" dirty="0"/>
              <a:t> online </a:t>
            </a:r>
            <a:r>
              <a:rPr lang="es-ES" dirty="0" err="1"/>
              <a:t>nonhydrostatic</a:t>
            </a:r>
            <a:r>
              <a:rPr lang="es-ES" dirty="0"/>
              <a:t> </a:t>
            </a:r>
            <a:r>
              <a:rPr lang="es-ES" dirty="0" err="1"/>
              <a:t>atmosphere</a:t>
            </a:r>
            <a:r>
              <a:rPr lang="es-ES" dirty="0"/>
              <a:t> </a:t>
            </a:r>
            <a:r>
              <a:rPr lang="es-ES" dirty="0" err="1"/>
              <a:t>chemistry</a:t>
            </a:r>
            <a:r>
              <a:rPr lang="es-ES" dirty="0"/>
              <a:t> </a:t>
            </a:r>
            <a:r>
              <a:rPr lang="es-ES" dirty="0" err="1"/>
              <a:t>model</a:t>
            </a:r>
            <a:r>
              <a:rPr lang="es-ES" dirty="0"/>
              <a:t>) </a:t>
            </a:r>
            <a:r>
              <a:rPr lang="es-ES" dirty="0" err="1"/>
              <a:t>that</a:t>
            </a:r>
            <a:r>
              <a:rPr lang="es-ES" dirty="0"/>
              <a:t> can be run </a:t>
            </a:r>
            <a:r>
              <a:rPr lang="es-ES" dirty="0" err="1"/>
              <a:t>either</a:t>
            </a:r>
            <a:r>
              <a:rPr lang="es-ES" dirty="0"/>
              <a:t> </a:t>
            </a:r>
            <a:r>
              <a:rPr lang="es-ES" dirty="0" err="1"/>
              <a:t>globally</a:t>
            </a:r>
            <a:r>
              <a:rPr lang="es-ES" dirty="0"/>
              <a:t> </a:t>
            </a:r>
            <a:r>
              <a:rPr lang="es-ES" dirty="0" err="1"/>
              <a:t>or</a:t>
            </a:r>
            <a:r>
              <a:rPr lang="es-ES" dirty="0"/>
              <a:t> </a:t>
            </a:r>
            <a:r>
              <a:rPr lang="es-ES" dirty="0" err="1"/>
              <a:t>regionally</a:t>
            </a:r>
            <a:r>
              <a:rPr lang="es-ES" dirty="0"/>
              <a:t>, </a:t>
            </a:r>
            <a:r>
              <a:rPr lang="es-ES" dirty="0" err="1"/>
              <a:t>thanks</a:t>
            </a:r>
            <a:r>
              <a:rPr lang="es-ES" dirty="0"/>
              <a:t> </a:t>
            </a:r>
            <a:r>
              <a:rPr lang="es-ES" dirty="0" err="1"/>
              <a:t>to</a:t>
            </a:r>
            <a:r>
              <a:rPr lang="es-ES" dirty="0"/>
              <a:t> </a:t>
            </a:r>
            <a:r>
              <a:rPr lang="es-ES" dirty="0" err="1"/>
              <a:t>its</a:t>
            </a:r>
            <a:r>
              <a:rPr lang="es-ES" dirty="0"/>
              <a:t> </a:t>
            </a:r>
            <a:r>
              <a:rPr lang="es-ES" dirty="0" err="1"/>
              <a:t>unified</a:t>
            </a:r>
            <a:r>
              <a:rPr lang="es-ES" dirty="0"/>
              <a:t> </a:t>
            </a:r>
            <a:r>
              <a:rPr lang="es-ES" dirty="0" err="1"/>
              <a:t>nonhydrostatic</a:t>
            </a:r>
            <a:r>
              <a:rPr lang="es-ES" dirty="0"/>
              <a:t> </a:t>
            </a:r>
            <a:r>
              <a:rPr lang="es-ES" dirty="0" err="1"/>
              <a:t>dynamical</a:t>
            </a:r>
            <a:r>
              <a:rPr lang="es-ES" dirty="0"/>
              <a:t> </a:t>
            </a:r>
            <a:r>
              <a:rPr lang="es-ES" dirty="0" err="1"/>
              <a:t>core</a:t>
            </a:r>
            <a:r>
              <a:rPr lang="es-ES" dirty="0"/>
              <a:t>. </a:t>
            </a:r>
            <a:r>
              <a:rPr lang="es-ES" dirty="0" err="1"/>
              <a:t>It</a:t>
            </a:r>
            <a:r>
              <a:rPr lang="es-ES" dirty="0"/>
              <a:t> </a:t>
            </a:r>
            <a:r>
              <a:rPr lang="es-ES" dirty="0" err="1"/>
              <a:t>is</a:t>
            </a:r>
            <a:r>
              <a:rPr lang="es-ES" dirty="0"/>
              <a:t> </a:t>
            </a:r>
            <a:r>
              <a:rPr lang="es-ES" dirty="0" err="1"/>
              <a:t>based</a:t>
            </a:r>
            <a:r>
              <a:rPr lang="es-ES" dirty="0"/>
              <a:t> </a:t>
            </a:r>
            <a:r>
              <a:rPr lang="es-ES" dirty="0" err="1"/>
              <a:t>on</a:t>
            </a:r>
            <a:r>
              <a:rPr lang="es-ES" dirty="0"/>
              <a:t> </a:t>
            </a:r>
            <a:r>
              <a:rPr lang="es-ES" dirty="0" err="1"/>
              <a:t>thee</a:t>
            </a:r>
            <a:r>
              <a:rPr lang="es-ES" dirty="0"/>
              <a:t> online </a:t>
            </a:r>
            <a:r>
              <a:rPr lang="es-ES" dirty="0" err="1"/>
              <a:t>coupling</a:t>
            </a:r>
            <a:r>
              <a:rPr lang="es-ES" dirty="0"/>
              <a:t> </a:t>
            </a:r>
            <a:r>
              <a:rPr lang="es-ES" dirty="0" err="1"/>
              <a:t>of</a:t>
            </a:r>
            <a:r>
              <a:rPr lang="es-ES" dirty="0"/>
              <a:t> </a:t>
            </a:r>
            <a:r>
              <a:rPr lang="es-ES" dirty="0" err="1"/>
              <a:t>the</a:t>
            </a:r>
            <a:r>
              <a:rPr lang="es-ES" dirty="0"/>
              <a:t> </a:t>
            </a:r>
            <a:r>
              <a:rPr lang="es-ES" dirty="0" err="1"/>
              <a:t>meteorological</a:t>
            </a:r>
            <a:r>
              <a:rPr lang="es-ES" dirty="0"/>
              <a:t> </a:t>
            </a:r>
            <a:r>
              <a:rPr lang="es-ES" dirty="0" err="1"/>
              <a:t>model</a:t>
            </a:r>
            <a:r>
              <a:rPr lang="es-ES" dirty="0"/>
              <a:t> </a:t>
            </a:r>
            <a:r>
              <a:rPr lang="es-ES" dirty="0" err="1"/>
              <a:t>with</a:t>
            </a:r>
            <a:r>
              <a:rPr lang="es-ES" dirty="0"/>
              <a:t> a full aerosol-</a:t>
            </a:r>
            <a:r>
              <a:rPr lang="es-ES" dirty="0" err="1"/>
              <a:t>chemistry</a:t>
            </a:r>
            <a:r>
              <a:rPr lang="es-ES" dirty="0"/>
              <a:t> </a:t>
            </a:r>
            <a:r>
              <a:rPr lang="es-ES" dirty="0" err="1"/>
              <a:t>model</a:t>
            </a:r>
            <a:r>
              <a:rPr lang="es-ES" dirty="0"/>
              <a:t>.</a:t>
            </a:r>
            <a:endParaRPr dirty="0"/>
          </a:p>
          <a:p>
            <a:pPr marL="0" lvl="0" indent="0" algn="l" rtl="0">
              <a:spcBef>
                <a:spcPts val="0"/>
              </a:spcBef>
              <a:spcAft>
                <a:spcPts val="0"/>
              </a:spcAft>
              <a:buNone/>
            </a:pPr>
            <a:r>
              <a:rPr lang="es-ES" dirty="0"/>
              <a:t>And NMMB/BSC-</a:t>
            </a:r>
            <a:r>
              <a:rPr lang="es-ES" dirty="0" err="1"/>
              <a:t>Dust</a:t>
            </a:r>
            <a:r>
              <a:rPr lang="es-ES" dirty="0"/>
              <a:t> </a:t>
            </a:r>
            <a:r>
              <a:rPr lang="es-ES" dirty="0" err="1"/>
              <a:t>model</a:t>
            </a:r>
            <a:r>
              <a:rPr lang="es-ES" dirty="0"/>
              <a:t> </a:t>
            </a:r>
            <a:r>
              <a:rPr lang="es-ES" dirty="0" err="1"/>
              <a:t>specifically</a:t>
            </a:r>
            <a:r>
              <a:rPr lang="es-ES" dirty="0"/>
              <a:t> </a:t>
            </a:r>
            <a:r>
              <a:rPr lang="es-ES" dirty="0" err="1"/>
              <a:t>contains</a:t>
            </a:r>
            <a:r>
              <a:rPr lang="es-ES" dirty="0"/>
              <a:t> </a:t>
            </a:r>
            <a:r>
              <a:rPr lang="es-ES" dirty="0" err="1"/>
              <a:t>the</a:t>
            </a:r>
            <a:r>
              <a:rPr lang="es-ES" dirty="0"/>
              <a:t> </a:t>
            </a:r>
            <a:r>
              <a:rPr lang="es-ES" dirty="0" err="1"/>
              <a:t>dust</a:t>
            </a:r>
            <a:r>
              <a:rPr lang="es-ES" dirty="0"/>
              <a:t> module </a:t>
            </a:r>
            <a:r>
              <a:rPr lang="es-ES" dirty="0" err="1"/>
              <a:t>embedded</a:t>
            </a:r>
            <a:r>
              <a:rPr lang="es-ES" dirty="0"/>
              <a:t> online </a:t>
            </a:r>
            <a:r>
              <a:rPr lang="es-ES" dirty="0" err="1"/>
              <a:t>with</a:t>
            </a:r>
            <a:r>
              <a:rPr lang="es-ES" dirty="0"/>
              <a:t> NMMB and </a:t>
            </a:r>
            <a:r>
              <a:rPr lang="es-ES" dirty="0" err="1"/>
              <a:t>provides</a:t>
            </a:r>
            <a:r>
              <a:rPr lang="es-ES" dirty="0"/>
              <a:t> </a:t>
            </a:r>
            <a:r>
              <a:rPr lang="es-ES" dirty="0" err="1"/>
              <a:t>weather</a:t>
            </a:r>
            <a:r>
              <a:rPr lang="es-ES" dirty="0"/>
              <a:t> and </a:t>
            </a:r>
            <a:r>
              <a:rPr lang="es-ES" dirty="0" err="1"/>
              <a:t>dust</a:t>
            </a:r>
            <a:r>
              <a:rPr lang="es-ES" dirty="0"/>
              <a:t> </a:t>
            </a:r>
            <a:r>
              <a:rPr lang="es-ES" dirty="0" err="1"/>
              <a:t>forecasts</a:t>
            </a:r>
            <a:r>
              <a:rPr lang="es-ES" dirty="0"/>
              <a:t>.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err="1"/>
              <a:t>Ncep</a:t>
            </a:r>
            <a:r>
              <a:rPr lang="es-ES" dirty="0"/>
              <a:t>- </a:t>
            </a:r>
            <a:r>
              <a:rPr lang="es-ES" dirty="0" err="1"/>
              <a:t>gfs</a:t>
            </a:r>
            <a:r>
              <a:rPr lang="es-ES" dirty="0"/>
              <a:t> (Global </a:t>
            </a:r>
            <a:r>
              <a:rPr lang="es-ES" dirty="0" err="1"/>
              <a:t>forecast</a:t>
            </a:r>
            <a:r>
              <a:rPr lang="es-ES" dirty="0"/>
              <a:t> </a:t>
            </a:r>
            <a:r>
              <a:rPr lang="es-ES" dirty="0" err="1"/>
              <a:t>system</a:t>
            </a:r>
            <a:r>
              <a:rPr lang="es-ES" dirty="0"/>
              <a:t>), a </a:t>
            </a:r>
            <a:r>
              <a:rPr lang="es-ES" dirty="0" err="1"/>
              <a:t>weather</a:t>
            </a:r>
            <a:r>
              <a:rPr lang="es-ES" dirty="0"/>
              <a:t> </a:t>
            </a:r>
            <a:r>
              <a:rPr lang="es-ES" dirty="0" err="1"/>
              <a:t>forecast</a:t>
            </a:r>
            <a:r>
              <a:rPr lang="es-ES" dirty="0"/>
              <a:t> </a:t>
            </a:r>
            <a:r>
              <a:rPr lang="es-ES" dirty="0" err="1"/>
              <a:t>model</a:t>
            </a:r>
            <a:r>
              <a:rPr lang="es-ES" dirty="0"/>
              <a:t> </a:t>
            </a:r>
            <a:r>
              <a:rPr lang="es-ES" dirty="0" err="1"/>
              <a:t>produced</a:t>
            </a:r>
            <a:r>
              <a:rPr lang="es-ES" dirty="0"/>
              <a:t> </a:t>
            </a:r>
            <a:r>
              <a:rPr lang="es-ES" dirty="0" err="1"/>
              <a:t>by</a:t>
            </a:r>
            <a:r>
              <a:rPr lang="es-ES" dirty="0"/>
              <a:t> </a:t>
            </a:r>
            <a:r>
              <a:rPr lang="es-ES" dirty="0" err="1"/>
              <a:t>the</a:t>
            </a:r>
            <a:r>
              <a:rPr lang="es-ES" dirty="0"/>
              <a:t> </a:t>
            </a:r>
            <a:r>
              <a:rPr lang="es-ES" dirty="0" err="1"/>
              <a:t>National</a:t>
            </a:r>
            <a:r>
              <a:rPr lang="es-ES" dirty="0"/>
              <a:t> Centers </a:t>
            </a:r>
            <a:r>
              <a:rPr lang="es-ES" dirty="0" err="1"/>
              <a:t>for</a:t>
            </a:r>
            <a:r>
              <a:rPr lang="es-ES" dirty="0"/>
              <a:t> </a:t>
            </a:r>
            <a:r>
              <a:rPr lang="es-ES" dirty="0" err="1"/>
              <a:t>Environmental</a:t>
            </a:r>
            <a:r>
              <a:rPr lang="es-ES" dirty="0"/>
              <a:t> </a:t>
            </a:r>
            <a:r>
              <a:rPr lang="es-ES" dirty="0" err="1"/>
              <a:t>prediction</a:t>
            </a:r>
            <a:r>
              <a:rPr lang="es-ES" dirty="0"/>
              <a:t>.</a:t>
            </a:r>
            <a:endParaRPr dirty="0"/>
          </a:p>
        </p:txBody>
      </p:sp>
      <p:sp>
        <p:nvSpPr>
          <p:cNvPr id="83" name="Google Shape;8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SDS-WAS </a:t>
            </a:r>
            <a:r>
              <a:rPr lang="es-ES" dirty="0" err="1"/>
              <a:t>sand</a:t>
            </a:r>
            <a:r>
              <a:rPr lang="es-ES" dirty="0"/>
              <a:t> and </a:t>
            </a:r>
            <a:r>
              <a:rPr lang="es-ES" dirty="0" err="1"/>
              <a:t>dust</a:t>
            </a:r>
            <a:r>
              <a:rPr lang="es-ES" dirty="0"/>
              <a:t> </a:t>
            </a:r>
            <a:r>
              <a:rPr lang="es-ES" dirty="0" err="1"/>
              <a:t>storm</a:t>
            </a:r>
            <a:r>
              <a:rPr lang="es-ES" dirty="0"/>
              <a:t> </a:t>
            </a:r>
            <a:r>
              <a:rPr lang="es-ES" dirty="0" err="1"/>
              <a:t>warning</a:t>
            </a:r>
            <a:r>
              <a:rPr lang="es-ES" dirty="0"/>
              <a:t> </a:t>
            </a:r>
            <a:r>
              <a:rPr lang="es-ES" dirty="0" err="1"/>
              <a:t>advisory</a:t>
            </a:r>
            <a:r>
              <a:rPr lang="es-ES" dirty="0"/>
              <a:t> and </a:t>
            </a:r>
            <a:r>
              <a:rPr lang="es-ES" dirty="0" err="1"/>
              <a:t>assessment</a:t>
            </a:r>
            <a:r>
              <a:rPr lang="es-ES" dirty="0"/>
              <a:t> </a:t>
            </a:r>
            <a:r>
              <a:rPr lang="es-ES" dirty="0" err="1"/>
              <a:t>system</a:t>
            </a:r>
            <a:endParaRPr dirty="0"/>
          </a:p>
          <a:p>
            <a:pPr marL="0" lvl="0" indent="0" algn="l" rtl="0">
              <a:spcBef>
                <a:spcPts val="0"/>
              </a:spcBef>
              <a:spcAft>
                <a:spcPts val="0"/>
              </a:spcAft>
              <a:buNone/>
            </a:pPr>
            <a:r>
              <a:rPr lang="es-ES" dirty="0"/>
              <a:t>At </a:t>
            </a:r>
            <a:r>
              <a:rPr lang="es-ES" dirty="0" err="1"/>
              <a:t>the</a:t>
            </a:r>
            <a:r>
              <a:rPr lang="es-ES" dirty="0"/>
              <a:t> global </a:t>
            </a:r>
            <a:r>
              <a:rPr lang="es-ES" dirty="0" err="1"/>
              <a:t>scale</a:t>
            </a:r>
            <a:r>
              <a:rPr lang="es-ES" dirty="0"/>
              <a:t>, </a:t>
            </a:r>
            <a:r>
              <a:rPr lang="es-ES" dirty="0" err="1"/>
              <a:t>the</a:t>
            </a:r>
            <a:r>
              <a:rPr lang="es-ES" dirty="0"/>
              <a:t> </a:t>
            </a:r>
            <a:r>
              <a:rPr lang="es-ES" dirty="0" err="1"/>
              <a:t>model</a:t>
            </a:r>
            <a:r>
              <a:rPr lang="es-ES" dirty="0"/>
              <a:t> </a:t>
            </a:r>
            <a:r>
              <a:rPr lang="es-ES" dirty="0" err="1"/>
              <a:t>contributes</a:t>
            </a:r>
            <a:r>
              <a:rPr lang="es-ES" dirty="0"/>
              <a:t> </a:t>
            </a:r>
            <a:r>
              <a:rPr lang="es-ES" dirty="0" err="1"/>
              <a:t>to</a:t>
            </a:r>
            <a:r>
              <a:rPr lang="es-ES" dirty="0"/>
              <a:t> </a:t>
            </a:r>
            <a:r>
              <a:rPr lang="es-ES" dirty="0" err="1"/>
              <a:t>the</a:t>
            </a:r>
            <a:r>
              <a:rPr lang="es-ES" dirty="0"/>
              <a:t> ICAP International </a:t>
            </a:r>
            <a:r>
              <a:rPr lang="es-ES" dirty="0" err="1"/>
              <a:t>Cooperative</a:t>
            </a:r>
            <a:r>
              <a:rPr lang="es-ES" dirty="0"/>
              <a:t> </a:t>
            </a:r>
            <a:r>
              <a:rPr lang="es-ES" dirty="0" err="1"/>
              <a:t>for</a:t>
            </a:r>
            <a:r>
              <a:rPr lang="es-ES" dirty="0"/>
              <a:t> Aerosol </a:t>
            </a:r>
            <a:r>
              <a:rPr lang="es-ES" dirty="0" err="1"/>
              <a:t>Prediction</a:t>
            </a:r>
            <a:r>
              <a:rPr lang="es-ES" dirty="0"/>
              <a:t> </a:t>
            </a:r>
            <a:r>
              <a:rPr lang="es-ES" dirty="0" err="1"/>
              <a:t>multi-model</a:t>
            </a:r>
            <a:r>
              <a:rPr lang="es-ES" dirty="0"/>
              <a:t> </a:t>
            </a:r>
            <a:r>
              <a:rPr lang="es-ES" dirty="0" err="1"/>
              <a:t>ensemble</a:t>
            </a:r>
            <a:r>
              <a:rPr lang="es-ES" dirty="0"/>
              <a:t>.</a:t>
            </a:r>
            <a:endParaRPr dirty="0"/>
          </a:p>
          <a:p>
            <a:pPr marL="0" marR="0" lvl="0" indent="0" algn="l" rtl="0">
              <a:lnSpc>
                <a:spcPct val="100000"/>
              </a:lnSpc>
              <a:spcBef>
                <a:spcPts val="0"/>
              </a:spcBef>
              <a:spcAft>
                <a:spcPts val="0"/>
              </a:spcAft>
              <a:buClr>
                <a:schemeClr val="dk1"/>
              </a:buClr>
              <a:buSzPts val="1200"/>
              <a:buFont typeface="Calibri"/>
              <a:buNone/>
            </a:pPr>
            <a:r>
              <a:rPr lang="es-ES" sz="1200" dirty="0" err="1"/>
              <a:t>The</a:t>
            </a:r>
            <a:r>
              <a:rPr lang="es-ES" sz="1200" dirty="0"/>
              <a:t> NMMB-MONARCH </a:t>
            </a:r>
            <a:r>
              <a:rPr lang="es-ES" sz="1200" dirty="0" err="1"/>
              <a:t>dust</a:t>
            </a:r>
            <a:r>
              <a:rPr lang="es-ES" sz="1200" dirty="0"/>
              <a:t> regional </a:t>
            </a:r>
            <a:r>
              <a:rPr lang="es-ES" sz="1200" dirty="0" err="1"/>
              <a:t>daily</a:t>
            </a:r>
            <a:r>
              <a:rPr lang="es-ES" sz="1200" dirty="0"/>
              <a:t> </a:t>
            </a:r>
            <a:r>
              <a:rPr lang="es-ES" sz="1200" dirty="0" err="1"/>
              <a:t>forecasts</a:t>
            </a:r>
            <a:r>
              <a:rPr lang="es-ES" sz="1200" dirty="0"/>
              <a:t> </a:t>
            </a:r>
            <a:r>
              <a:rPr lang="es-ES" sz="1200" dirty="0" err="1"/>
              <a:t>contribute</a:t>
            </a:r>
            <a:r>
              <a:rPr lang="es-ES" sz="1200" dirty="0"/>
              <a:t> </a:t>
            </a:r>
            <a:r>
              <a:rPr lang="es-ES" sz="1200" dirty="0" err="1"/>
              <a:t>to</a:t>
            </a:r>
            <a:r>
              <a:rPr lang="es-ES" sz="1200" dirty="0"/>
              <a:t> </a:t>
            </a:r>
            <a:r>
              <a:rPr lang="es-ES" sz="1200" dirty="0" err="1"/>
              <a:t>the</a:t>
            </a:r>
            <a:r>
              <a:rPr lang="es-ES" sz="1200" dirty="0"/>
              <a:t> Regional Center </a:t>
            </a:r>
            <a:r>
              <a:rPr lang="es-ES" sz="1200" dirty="0" err="1"/>
              <a:t>of</a:t>
            </a:r>
            <a:r>
              <a:rPr lang="es-ES" sz="1200" dirty="0"/>
              <a:t> </a:t>
            </a:r>
            <a:r>
              <a:rPr lang="es-ES" sz="1200" dirty="0" err="1"/>
              <a:t>the</a:t>
            </a:r>
            <a:r>
              <a:rPr lang="es-ES" sz="1200" dirty="0"/>
              <a:t> WMO </a:t>
            </a:r>
            <a:r>
              <a:rPr lang="es-ES" sz="1200" dirty="0" err="1"/>
              <a:t>Sand</a:t>
            </a:r>
            <a:r>
              <a:rPr lang="es-ES" sz="1200" dirty="0"/>
              <a:t> and </a:t>
            </a:r>
            <a:r>
              <a:rPr lang="es-ES" sz="1200" dirty="0" err="1"/>
              <a:t>Dust</a:t>
            </a:r>
            <a:r>
              <a:rPr lang="es-ES" sz="1200" dirty="0"/>
              <a:t> Storm </a:t>
            </a:r>
            <a:r>
              <a:rPr lang="es-ES" sz="1200" dirty="0" err="1"/>
              <a:t>Warning</a:t>
            </a:r>
            <a:r>
              <a:rPr lang="es-ES" sz="1200" dirty="0"/>
              <a:t> </a:t>
            </a:r>
            <a:r>
              <a:rPr lang="es-ES" sz="1200" dirty="0" err="1"/>
              <a:t>Advisory</a:t>
            </a:r>
            <a:r>
              <a:rPr lang="es-ES" sz="1200" dirty="0"/>
              <a:t> and </a:t>
            </a:r>
            <a:r>
              <a:rPr lang="es-ES" sz="1200" dirty="0" err="1"/>
              <a:t>Assessment</a:t>
            </a:r>
            <a:r>
              <a:rPr lang="es-ES" sz="1200" dirty="0"/>
              <a:t> </a:t>
            </a:r>
            <a:r>
              <a:rPr lang="es-ES" sz="1200" dirty="0" err="1"/>
              <a:t>System</a:t>
            </a:r>
            <a:r>
              <a:rPr lang="es-ES" sz="1200" dirty="0"/>
              <a:t> (SDS-WAS) </a:t>
            </a:r>
            <a:r>
              <a:rPr lang="es-ES" sz="1200" dirty="0" err="1"/>
              <a:t>dust</a:t>
            </a:r>
            <a:r>
              <a:rPr lang="es-ES" sz="1200" dirty="0"/>
              <a:t> </a:t>
            </a:r>
            <a:r>
              <a:rPr lang="es-ES" sz="1200" dirty="0" err="1"/>
              <a:t>forecast</a:t>
            </a:r>
            <a:r>
              <a:rPr lang="es-ES" sz="1200" dirty="0"/>
              <a:t> </a:t>
            </a:r>
            <a:r>
              <a:rPr lang="es-ES" sz="1200" dirty="0" err="1"/>
              <a:t>model</a:t>
            </a:r>
            <a:r>
              <a:rPr lang="es-ES" sz="1200" dirty="0"/>
              <a:t> </a:t>
            </a:r>
            <a:r>
              <a:rPr lang="es-ES" sz="1200" dirty="0" err="1"/>
              <a:t>intercomparison</a:t>
            </a:r>
            <a:r>
              <a:rPr lang="es-ES" sz="1200" dirty="0"/>
              <a:t> (https://sds-was.aemet.es) and </a:t>
            </a:r>
            <a:r>
              <a:rPr lang="es-ES" sz="1200" dirty="0" err="1"/>
              <a:t>it</a:t>
            </a:r>
            <a:r>
              <a:rPr lang="es-ES" sz="1200" dirty="0"/>
              <a:t> </a:t>
            </a:r>
            <a:r>
              <a:rPr lang="es-ES" sz="1200" dirty="0" err="1"/>
              <a:t>is</a:t>
            </a:r>
            <a:r>
              <a:rPr lang="es-ES" sz="1200" dirty="0"/>
              <a:t> </a:t>
            </a:r>
            <a:r>
              <a:rPr lang="es-ES" sz="1200" dirty="0" err="1"/>
              <a:t>the</a:t>
            </a:r>
            <a:r>
              <a:rPr lang="es-ES" sz="1200" dirty="0"/>
              <a:t> </a:t>
            </a:r>
            <a:r>
              <a:rPr lang="es-ES" sz="1200" dirty="0" err="1"/>
              <a:t>reference</a:t>
            </a:r>
            <a:r>
              <a:rPr lang="es-ES" sz="1200" dirty="0"/>
              <a:t> </a:t>
            </a:r>
            <a:r>
              <a:rPr lang="es-ES" sz="1200" dirty="0" err="1"/>
              <a:t>model</a:t>
            </a:r>
            <a:r>
              <a:rPr lang="es-ES" sz="1200" dirty="0"/>
              <a:t> </a:t>
            </a:r>
            <a:r>
              <a:rPr lang="es-ES" sz="1200" dirty="0" err="1"/>
              <a:t>of</a:t>
            </a:r>
            <a:r>
              <a:rPr lang="es-ES" sz="1200" dirty="0"/>
              <a:t> </a:t>
            </a:r>
            <a:r>
              <a:rPr lang="es-ES" sz="1200" dirty="0" err="1"/>
              <a:t>the</a:t>
            </a:r>
            <a:r>
              <a:rPr lang="es-ES" sz="1200" dirty="0"/>
              <a:t> </a:t>
            </a:r>
            <a:r>
              <a:rPr lang="es-ES" sz="1200" dirty="0" err="1"/>
              <a:t>operational</a:t>
            </a:r>
            <a:r>
              <a:rPr lang="es-ES" sz="1200" dirty="0"/>
              <a:t> WMO Barcelona </a:t>
            </a:r>
            <a:r>
              <a:rPr lang="es-ES" sz="1200" dirty="0" err="1"/>
              <a:t>Dust</a:t>
            </a:r>
            <a:r>
              <a:rPr lang="es-ES" sz="1200" dirty="0"/>
              <a:t> </a:t>
            </a:r>
            <a:r>
              <a:rPr lang="es-ES" sz="1200" dirty="0" err="1"/>
              <a:t>Forecast</a:t>
            </a:r>
            <a:r>
              <a:rPr lang="es-ES" sz="1200" dirty="0"/>
              <a:t> Center (https://dust.aemet.es/).  </a:t>
            </a:r>
            <a:endParaRPr dirty="0"/>
          </a:p>
          <a:p>
            <a:pPr marL="0" lvl="0" indent="0" algn="l" rtl="0">
              <a:spcBef>
                <a:spcPts val="0"/>
              </a:spcBef>
              <a:spcAft>
                <a:spcPts val="0"/>
              </a:spcAft>
              <a:buNone/>
            </a:pPr>
            <a:endParaRPr dirty="0"/>
          </a:p>
        </p:txBody>
      </p:sp>
      <p:sp>
        <p:nvSpPr>
          <p:cNvPr id="95" name="Google Shape;9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Times New Roman"/>
              <a:buNone/>
            </a:pPr>
            <a:fld id="{00000000-1234-1234-1234-123412341234}" type="slidenum">
              <a:rPr lang="es-ES" sz="1400">
                <a:solidFill>
                  <a:srgbClr val="000000"/>
                </a:solidFill>
                <a:latin typeface="Times New Roman"/>
                <a:ea typeface="Times New Roman"/>
                <a:cs typeface="Times New Roman"/>
                <a:sym typeface="Times New Roman"/>
              </a:rPr>
              <a:t>8</a:t>
            </a:fld>
            <a:endParaRPr sz="1400">
              <a:solidFill>
                <a:srgbClr val="000000"/>
              </a:solidFill>
              <a:latin typeface="Times New Roman"/>
              <a:ea typeface="Times New Roman"/>
              <a:cs typeface="Times New Roman"/>
              <a:sym typeface="Times New Roman"/>
            </a:endParaRPr>
          </a:p>
        </p:txBody>
      </p:sp>
      <p:sp>
        <p:nvSpPr>
          <p:cNvPr id="105" name="Google Shape;105;p7:notes"/>
          <p:cNvSpPr txBox="1"/>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s-ES" sz="1400">
                <a:solidFill>
                  <a:srgbClr val="000000"/>
                </a:solidFill>
                <a:latin typeface="Times New Roman"/>
                <a:ea typeface="Times New Roman"/>
                <a:cs typeface="Times New Roman"/>
                <a:sym typeface="Times New Roman"/>
              </a:rPr>
              <a:t>8</a:t>
            </a:fld>
            <a:endParaRPr sz="1400">
              <a:solidFill>
                <a:srgbClr val="000000"/>
              </a:solidFill>
              <a:latin typeface="Times New Roman"/>
              <a:ea typeface="Times New Roman"/>
              <a:cs typeface="Times New Roman"/>
              <a:sym typeface="Times New Roman"/>
            </a:endParaRPr>
          </a:p>
        </p:txBody>
      </p:sp>
      <p:sp>
        <p:nvSpPr>
          <p:cNvPr id="106" name="Google Shape;106;p7: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7" name="Google Shape;107;p7:notes"/>
          <p:cNvSpPr txBox="1"/>
          <p:nvPr/>
        </p:nvSpPr>
        <p:spPr>
          <a:xfrm>
            <a:off x="755650" y="5078413"/>
            <a:ext cx="6048375" cy="481171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sp>
        <p:nvSpPr>
          <p:cNvPr id="108" name="Google Shape;1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FF0000"/>
                </a:solidFill>
                <a:latin typeface="Calibri"/>
                <a:ea typeface="Calibri"/>
                <a:cs typeface="Calibri"/>
                <a:sym typeface="Calibri"/>
              </a:rPr>
              <a:t>Objective: Evaluation of 24h forecast of the MONARCH model for dust and </a:t>
            </a:r>
            <a:r>
              <a:rPr lang="en-US" sz="1200" dirty="0" err="1">
                <a:solidFill>
                  <a:srgbClr val="FF0000"/>
                </a:solidFill>
                <a:latin typeface="Calibri"/>
                <a:ea typeface="Calibri"/>
                <a:cs typeface="Calibri"/>
                <a:sym typeface="Calibri"/>
              </a:rPr>
              <a:t>meteo</a:t>
            </a:r>
            <a:r>
              <a:rPr lang="en-US" sz="1200" dirty="0">
                <a:solidFill>
                  <a:srgbClr val="FF0000"/>
                </a:solidFill>
                <a:latin typeface="Calibri"/>
                <a:ea typeface="Calibri"/>
                <a:cs typeface="Calibri"/>
                <a:sym typeface="Calibri"/>
              </a:rPr>
              <a:t>!! </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1200" dirty="0">
                <a:solidFill>
                  <a:schemeClr val="tx1"/>
                </a:solidFill>
              </a:rPr>
              <a:t>BSC model is going to be run for the years selected from DLR in order to provide inputs for the soiling model. </a:t>
            </a:r>
          </a:p>
          <a:p>
            <a:pPr algn="l"/>
            <a:r>
              <a:rPr lang="en-US" sz="1200" dirty="0">
                <a:solidFill>
                  <a:schemeClr val="tx1"/>
                </a:solidFill>
              </a:rPr>
              <a:t>Its evaluations until now for various AERONET stations are satisfactory.</a:t>
            </a:r>
          </a:p>
          <a:p>
            <a:pPr marL="0" marR="0" lvl="0" indent="0" algn="l" rtl="0">
              <a:lnSpc>
                <a:spcPct val="100000"/>
              </a:lnSpc>
              <a:spcBef>
                <a:spcPts val="0"/>
              </a:spcBef>
              <a:spcAft>
                <a:spcPts val="0"/>
              </a:spcAft>
              <a:buClr>
                <a:schemeClr val="dk1"/>
              </a:buClr>
              <a:buSzPts val="1200"/>
              <a:buFont typeface="Calibri"/>
              <a:buNone/>
            </a:pPr>
            <a:endParaRPr lang="es-ES" dirty="0"/>
          </a:p>
          <a:p>
            <a:pPr marL="0" marR="0" lvl="0" indent="0" algn="l" rtl="0">
              <a:lnSpc>
                <a:spcPct val="100000"/>
              </a:lnSpc>
              <a:spcBef>
                <a:spcPts val="0"/>
              </a:spcBef>
              <a:spcAft>
                <a:spcPts val="0"/>
              </a:spcAft>
              <a:buClr>
                <a:schemeClr val="dk1"/>
              </a:buClr>
              <a:buSzPts val="1200"/>
              <a:buFont typeface="Calibri"/>
              <a:buNone/>
            </a:pPr>
            <a:r>
              <a:rPr lang="es-ES" dirty="0"/>
              <a:t>24-hour </a:t>
            </a:r>
            <a:r>
              <a:rPr lang="es-ES" dirty="0" err="1"/>
              <a:t>forecasts</a:t>
            </a:r>
            <a:r>
              <a:rPr lang="es-ES" dirty="0"/>
              <a:t> (</a:t>
            </a:r>
            <a:r>
              <a:rPr lang="es-ES" dirty="0" err="1"/>
              <a:t>on</a:t>
            </a:r>
            <a:r>
              <a:rPr lang="es-ES" dirty="0"/>
              <a:t> 3-hourly </a:t>
            </a:r>
            <a:r>
              <a:rPr lang="es-ES" dirty="0" err="1"/>
              <a:t>basis</a:t>
            </a:r>
            <a:r>
              <a:rPr lang="es-ES" dirty="0"/>
              <a:t>) </a:t>
            </a:r>
            <a:r>
              <a:rPr lang="es-ES" dirty="0" err="1"/>
              <a:t>of</a:t>
            </a:r>
            <a:r>
              <a:rPr lang="es-ES" dirty="0"/>
              <a:t> </a:t>
            </a:r>
            <a:r>
              <a:rPr lang="es-ES" dirty="0" err="1"/>
              <a:t>dust</a:t>
            </a:r>
            <a:r>
              <a:rPr lang="es-ES" dirty="0"/>
              <a:t> aerosol </a:t>
            </a:r>
            <a:r>
              <a:rPr lang="es-ES" dirty="0" err="1"/>
              <a:t>optical</a:t>
            </a:r>
            <a:r>
              <a:rPr lang="es-ES" dirty="0"/>
              <a:t> </a:t>
            </a:r>
            <a:r>
              <a:rPr lang="es-ES" dirty="0" err="1"/>
              <a:t>depth</a:t>
            </a:r>
            <a:r>
              <a:rPr lang="es-ES" dirty="0"/>
              <a:t> (DOD) </a:t>
            </a:r>
            <a:r>
              <a:rPr lang="es-ES" dirty="0" err="1"/>
              <a:t>from</a:t>
            </a:r>
            <a:r>
              <a:rPr lang="es-ES" dirty="0"/>
              <a:t> NMMB-MONARCH </a:t>
            </a:r>
            <a:r>
              <a:rPr lang="es-ES" dirty="0" err="1"/>
              <a:t>daily</a:t>
            </a:r>
            <a:r>
              <a:rPr lang="es-ES" dirty="0"/>
              <a:t> </a:t>
            </a:r>
            <a:r>
              <a:rPr lang="es-ES" dirty="0" err="1"/>
              <a:t>operational</a:t>
            </a:r>
            <a:r>
              <a:rPr lang="es-ES" dirty="0"/>
              <a:t> </a:t>
            </a:r>
            <a:r>
              <a:rPr lang="es-ES" dirty="0" err="1"/>
              <a:t>forecasts</a:t>
            </a:r>
            <a:r>
              <a:rPr lang="es-ES" dirty="0"/>
              <a:t> (MONARCH-GLOB, MONARCH-REG-033 and MONARCH-REG-010) </a:t>
            </a:r>
            <a:r>
              <a:rPr lang="es-ES" dirty="0" err="1"/>
              <a:t>have</a:t>
            </a:r>
            <a:r>
              <a:rPr lang="es-ES" dirty="0"/>
              <a:t> </a:t>
            </a:r>
            <a:r>
              <a:rPr lang="es-ES" dirty="0" err="1"/>
              <a:t>been</a:t>
            </a:r>
            <a:r>
              <a:rPr lang="es-ES" dirty="0"/>
              <a:t> </a:t>
            </a:r>
            <a:r>
              <a:rPr lang="es-ES" dirty="0" err="1"/>
              <a:t>validated</a:t>
            </a:r>
            <a:r>
              <a:rPr lang="es-ES" dirty="0"/>
              <a:t> </a:t>
            </a:r>
            <a:r>
              <a:rPr lang="es-ES" dirty="0" err="1"/>
              <a:t>for</a:t>
            </a:r>
            <a:r>
              <a:rPr lang="es-ES" dirty="0"/>
              <a:t> </a:t>
            </a:r>
            <a:r>
              <a:rPr lang="es-ES" dirty="0" err="1"/>
              <a:t>the</a:t>
            </a:r>
            <a:r>
              <a:rPr lang="es-ES" dirty="0"/>
              <a:t> </a:t>
            </a:r>
            <a:r>
              <a:rPr lang="es-ES" dirty="0" err="1"/>
              <a:t>year</a:t>
            </a:r>
            <a:r>
              <a:rPr lang="es-ES" dirty="0"/>
              <a:t> </a:t>
            </a:r>
            <a:r>
              <a:rPr lang="es-ES" dirty="0" err="1"/>
              <a:t>of</a:t>
            </a:r>
            <a:r>
              <a:rPr lang="es-ES" dirty="0"/>
              <a:t> 2015 </a:t>
            </a:r>
            <a:r>
              <a:rPr lang="es-ES" dirty="0" err="1"/>
              <a:t>against</a:t>
            </a:r>
            <a:r>
              <a:rPr lang="es-ES" dirty="0"/>
              <a:t> AERONET SDA </a:t>
            </a:r>
            <a:r>
              <a:rPr lang="es-ES" dirty="0" err="1"/>
              <a:t>AODcoarse</a:t>
            </a:r>
            <a:r>
              <a:rPr lang="es-ES" dirty="0"/>
              <a:t> </a:t>
            </a:r>
            <a:r>
              <a:rPr lang="es-ES" dirty="0" err="1"/>
              <a:t>cloud-screened</a:t>
            </a:r>
            <a:r>
              <a:rPr lang="es-ES" dirty="0"/>
              <a:t> </a:t>
            </a:r>
            <a:r>
              <a:rPr lang="es-ES" dirty="0" err="1"/>
              <a:t>observations</a:t>
            </a:r>
            <a:r>
              <a:rPr lang="es-ES" dirty="0"/>
              <a:t> </a:t>
            </a:r>
            <a:r>
              <a:rPr lang="es-ES" dirty="0" err="1"/>
              <a:t>over</a:t>
            </a:r>
            <a:r>
              <a:rPr lang="es-ES" dirty="0"/>
              <a:t> </a:t>
            </a:r>
            <a:r>
              <a:rPr lang="es-ES" dirty="0" err="1"/>
              <a:t>the</a:t>
            </a:r>
            <a:r>
              <a:rPr lang="es-ES" dirty="0"/>
              <a:t> </a:t>
            </a:r>
            <a:r>
              <a:rPr lang="es-ES" dirty="0" err="1"/>
              <a:t>study</a:t>
            </a:r>
            <a:r>
              <a:rPr lang="es-ES" dirty="0"/>
              <a:t> </a:t>
            </a:r>
            <a:r>
              <a:rPr lang="es-ES" dirty="0" err="1"/>
              <a:t>region</a:t>
            </a:r>
            <a:r>
              <a:rPr lang="es-ES" dirty="0"/>
              <a:t> and compare </a:t>
            </a:r>
            <a:r>
              <a:rPr lang="es-ES" dirty="0" err="1"/>
              <a:t>with</a:t>
            </a:r>
            <a:r>
              <a:rPr lang="es-ES" dirty="0"/>
              <a:t> </a:t>
            </a:r>
            <a:r>
              <a:rPr lang="es-ES" dirty="0" err="1"/>
              <a:t>the</a:t>
            </a:r>
            <a:r>
              <a:rPr lang="es-ES" dirty="0"/>
              <a:t> SDS-WAS </a:t>
            </a:r>
            <a:r>
              <a:rPr lang="es-ES" dirty="0" err="1"/>
              <a:t>Multi-model</a:t>
            </a:r>
            <a:r>
              <a:rPr lang="es-ES" dirty="0"/>
              <a:t> Median DOD. </a:t>
            </a:r>
            <a:r>
              <a:rPr lang="es-ES" dirty="0" err="1"/>
              <a:t>The</a:t>
            </a:r>
            <a:r>
              <a:rPr lang="es-ES" dirty="0"/>
              <a:t> SDS-WAS </a:t>
            </a:r>
            <a:r>
              <a:rPr lang="es-ES" dirty="0" err="1"/>
              <a:t>Multi-model</a:t>
            </a:r>
            <a:r>
              <a:rPr lang="es-ES" dirty="0"/>
              <a:t> Median DOD </a:t>
            </a:r>
            <a:r>
              <a:rPr lang="es-ES" dirty="0" err="1"/>
              <a:t>is</a:t>
            </a:r>
            <a:r>
              <a:rPr lang="es-ES" dirty="0"/>
              <a:t> </a:t>
            </a:r>
            <a:r>
              <a:rPr lang="es-ES" dirty="0" err="1"/>
              <a:t>obtained</a:t>
            </a:r>
            <a:r>
              <a:rPr lang="es-ES" dirty="0"/>
              <a:t> </a:t>
            </a:r>
            <a:r>
              <a:rPr lang="es-ES" dirty="0" err="1"/>
              <a:t>from</a:t>
            </a:r>
            <a:r>
              <a:rPr lang="es-ES" dirty="0"/>
              <a:t> </a:t>
            </a:r>
            <a:r>
              <a:rPr lang="es-ES" dirty="0" err="1"/>
              <a:t>twelve</a:t>
            </a:r>
            <a:r>
              <a:rPr lang="es-ES" dirty="0"/>
              <a:t> </a:t>
            </a:r>
            <a:r>
              <a:rPr lang="es-ES" dirty="0" err="1"/>
              <a:t>dust</a:t>
            </a:r>
            <a:r>
              <a:rPr lang="es-ES" dirty="0"/>
              <a:t> </a:t>
            </a:r>
            <a:r>
              <a:rPr lang="es-ES" dirty="0" err="1"/>
              <a:t>prediction</a:t>
            </a:r>
            <a:r>
              <a:rPr lang="es-ES" dirty="0"/>
              <a:t> </a:t>
            </a:r>
            <a:r>
              <a:rPr lang="es-ES" dirty="0" err="1"/>
              <a:t>models</a:t>
            </a:r>
            <a:r>
              <a:rPr lang="es-ES" dirty="0"/>
              <a:t> </a:t>
            </a:r>
            <a:r>
              <a:rPr lang="es-ES" dirty="0" err="1"/>
              <a:t>participating</a:t>
            </a:r>
            <a:r>
              <a:rPr lang="es-ES" dirty="0"/>
              <a:t> in SDS-WAS Regional Center.</a:t>
            </a:r>
            <a:endParaRPr dirty="0"/>
          </a:p>
          <a:p>
            <a:pPr marL="0" lvl="0" indent="0" algn="l" rtl="0">
              <a:spcBef>
                <a:spcPts val="0"/>
              </a:spcBef>
              <a:spcAft>
                <a:spcPts val="0"/>
              </a:spcAft>
              <a:buNone/>
            </a:pPr>
            <a:endParaRPr dirty="0"/>
          </a:p>
        </p:txBody>
      </p:sp>
      <p:sp>
        <p:nvSpPr>
          <p:cNvPr id="142" name="Google Shape;14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1"/>
          <p:cNvSpPr/>
          <p:nvPr/>
        </p:nvSpPr>
        <p:spPr>
          <a:xfrm>
            <a:off x="3048000" y="6095685"/>
            <a:ext cx="6096000" cy="487533"/>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21"/>
          <p:cNvSpPr txBox="1">
            <a:spLocks noGrp="1"/>
          </p:cNvSpPr>
          <p:nvPr>
            <p:ph type="ctrTitle"/>
          </p:nvPr>
        </p:nvSpPr>
        <p:spPr>
          <a:xfrm>
            <a:off x="3722916" y="1631730"/>
            <a:ext cx="5026945" cy="29988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1"/>
          <p:cNvSpPr txBox="1">
            <a:spLocks noGrp="1"/>
          </p:cNvSpPr>
          <p:nvPr>
            <p:ph type="subTitle" idx="1"/>
          </p:nvPr>
        </p:nvSpPr>
        <p:spPr>
          <a:xfrm>
            <a:off x="3722916" y="4900141"/>
            <a:ext cx="5026945" cy="82274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1"/>
          <p:cNvSpPr/>
          <p:nvPr/>
        </p:nvSpPr>
        <p:spPr>
          <a:xfrm>
            <a:off x="1" y="6095685"/>
            <a:ext cx="3048000" cy="487533"/>
          </a:xfrm>
          <a:prstGeom prst="rect">
            <a:avLst/>
          </a:prstGeom>
          <a:solidFill>
            <a:srgbClr val="00489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15" name="Google Shape;15;p21"/>
          <p:cNvSpPr txBox="1">
            <a:spLocks noGrp="1"/>
          </p:cNvSpPr>
          <p:nvPr>
            <p:ph type="body" idx="2"/>
          </p:nvPr>
        </p:nvSpPr>
        <p:spPr>
          <a:xfrm>
            <a:off x="244475" y="6095685"/>
            <a:ext cx="2441575" cy="48753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21"/>
          <p:cNvSpPr txBox="1">
            <a:spLocks noGrp="1"/>
          </p:cNvSpPr>
          <p:nvPr>
            <p:ph type="body" idx="3"/>
          </p:nvPr>
        </p:nvSpPr>
        <p:spPr>
          <a:xfrm>
            <a:off x="3722916" y="6095684"/>
            <a:ext cx="5026946" cy="48753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R="0" lvl="1"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21" name="Google Shape;21;p2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2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2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24"/>
        <p:cNvGrpSpPr/>
        <p:nvPr/>
      </p:nvGrpSpPr>
      <p:grpSpPr>
        <a:xfrm>
          <a:off x="0" y="0"/>
          <a:ext cx="0" cy="0"/>
          <a:chOff x="0" y="0"/>
          <a:chExt cx="0" cy="0"/>
        </a:xfrm>
      </p:grpSpPr>
      <p:sp>
        <p:nvSpPr>
          <p:cNvPr id="25" name="Google Shape;25;p24"/>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24"/>
          <p:cNvSpPr txBox="1">
            <a:spLocks noGrp="1"/>
          </p:cNvSpPr>
          <p:nvPr>
            <p:ph type="body" idx="1"/>
          </p:nvPr>
        </p:nvSpPr>
        <p:spPr>
          <a:xfrm>
            <a:off x="464803" y="1215072"/>
            <a:ext cx="8229598" cy="483325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7" name="Google Shape;27;p24"/>
          <p:cNvPicPr preferRelativeResize="0"/>
          <p:nvPr/>
        </p:nvPicPr>
        <p:blipFill rotWithShape="1">
          <a:blip r:embed="rId2">
            <a:alphaModFix/>
          </a:blip>
          <a:srcRect/>
          <a:stretch/>
        </p:blipFill>
        <p:spPr>
          <a:xfrm>
            <a:off x="432709" y="6232144"/>
            <a:ext cx="1876425" cy="457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36"/>
        <p:cNvGrpSpPr/>
        <p:nvPr/>
      </p:nvGrpSpPr>
      <p:grpSpPr>
        <a:xfrm>
          <a:off x="0" y="0"/>
          <a:ext cx="0" cy="0"/>
          <a:chOff x="0" y="0"/>
          <a:chExt cx="0" cy="0"/>
        </a:xfrm>
      </p:grpSpPr>
      <p:pic>
        <p:nvPicPr>
          <p:cNvPr id="37" name="Google Shape;37;p2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8" name="Google Shape;38;p27"/>
          <p:cNvSpPr txBox="1"/>
          <p:nvPr/>
        </p:nvSpPr>
        <p:spPr>
          <a:xfrm>
            <a:off x="1991225" y="2636182"/>
            <a:ext cx="5161550" cy="901825"/>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spAutoFit/>
          </a:bodyPr>
          <a:lstStyle/>
          <a:p>
            <a:pPr marL="0" marR="0" lvl="0" indent="0" algn="ctr" rtl="0">
              <a:spcBef>
                <a:spcPts val="0"/>
              </a:spcBef>
              <a:spcAft>
                <a:spcPts val="0"/>
              </a:spcAft>
              <a:buNone/>
            </a:pPr>
            <a:r>
              <a:rPr lang="es-ES" sz="7200">
                <a:solidFill>
                  <a:schemeClr val="lt1"/>
                </a:solidFill>
                <a:latin typeface="Calibri"/>
                <a:ea typeface="Calibri"/>
                <a:cs typeface="Calibri"/>
                <a:sym typeface="Calibri"/>
              </a:rPr>
              <a:t>THANK YOU!</a:t>
            </a:r>
            <a:endParaRPr/>
          </a:p>
        </p:txBody>
      </p:sp>
      <p:sp>
        <p:nvSpPr>
          <p:cNvPr id="39" name="Google Shape;39;p27"/>
          <p:cNvSpPr txBox="1"/>
          <p:nvPr/>
        </p:nvSpPr>
        <p:spPr>
          <a:xfrm>
            <a:off x="3360099" y="5922083"/>
            <a:ext cx="2407901" cy="534158"/>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spAutoFit/>
          </a:bodyPr>
          <a:lstStyle/>
          <a:p>
            <a:pPr marL="0" marR="0" lvl="0" indent="0" algn="ctr" rtl="0">
              <a:spcBef>
                <a:spcPts val="0"/>
              </a:spcBef>
              <a:spcAft>
                <a:spcPts val="0"/>
              </a:spcAft>
              <a:buNone/>
            </a:pPr>
            <a:r>
              <a:rPr lang="es-ES" sz="3600">
                <a:solidFill>
                  <a:schemeClr val="lt1"/>
                </a:solidFill>
                <a:latin typeface="Calibri"/>
                <a:ea typeface="Calibri"/>
                <a:cs typeface="Calibri"/>
                <a:sym typeface="Calibri"/>
              </a:rPr>
              <a:t>www.bsc.es</a:t>
            </a:r>
            <a:endParaRPr/>
          </a:p>
        </p:txBody>
      </p:sp>
      <p:sp>
        <p:nvSpPr>
          <p:cNvPr id="40" name="Google Shape;40;p27"/>
          <p:cNvSpPr txBox="1">
            <a:spLocks noGrp="1"/>
          </p:cNvSpPr>
          <p:nvPr>
            <p:ph type="title"/>
          </p:nvPr>
        </p:nvSpPr>
        <p:spPr>
          <a:xfrm>
            <a:off x="910318" y="4101711"/>
            <a:ext cx="7323364" cy="68893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leni.karnezi@bsc.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6.gi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hyperlink" Target="file:///\\VBOXSVR\sbasart\Documentos\workstation\20180426_ConsCiencia_Barcelona_Spain\Videos\NASA%20-%20GEOS-5%20Aerosols.mp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dust.aemet.e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a:spLocks noGrp="1"/>
          </p:cNvSpPr>
          <p:nvPr>
            <p:ph type="ctrTitle"/>
          </p:nvPr>
        </p:nvSpPr>
        <p:spPr>
          <a:xfrm>
            <a:off x="3722915" y="1331480"/>
            <a:ext cx="5026945" cy="299882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4890"/>
              </a:buClr>
              <a:buSzPts val="3000"/>
              <a:buFont typeface="Calibri"/>
              <a:buNone/>
            </a:pPr>
            <a:r>
              <a:rPr lang="es-ES" sz="3000" dirty="0"/>
              <a:t>Mineral </a:t>
            </a:r>
            <a:r>
              <a:rPr lang="es-ES" sz="3000" dirty="0" err="1"/>
              <a:t>dust</a:t>
            </a:r>
            <a:r>
              <a:rPr lang="es-ES" sz="3000" dirty="0"/>
              <a:t> </a:t>
            </a:r>
            <a:r>
              <a:rPr lang="es-ES" sz="3000" dirty="0" err="1"/>
              <a:t>modeling</a:t>
            </a:r>
            <a:r>
              <a:rPr lang="es-ES" sz="3000" dirty="0"/>
              <a:t> </a:t>
            </a:r>
            <a:r>
              <a:rPr lang="es-ES" sz="3000" dirty="0" err="1"/>
              <a:t>for</a:t>
            </a:r>
            <a:r>
              <a:rPr lang="es-ES" sz="3000" dirty="0"/>
              <a:t> </a:t>
            </a:r>
            <a:r>
              <a:rPr lang="es-ES" sz="3000" dirty="0" err="1"/>
              <a:t>optimizing</a:t>
            </a:r>
            <a:r>
              <a:rPr lang="es-ES" sz="3000" dirty="0"/>
              <a:t> </a:t>
            </a:r>
            <a:r>
              <a:rPr lang="es-ES" sz="3000" dirty="0" err="1"/>
              <a:t>operation</a:t>
            </a:r>
            <a:r>
              <a:rPr lang="es-ES" sz="3000" dirty="0"/>
              <a:t> and </a:t>
            </a:r>
            <a:r>
              <a:rPr lang="es-ES" sz="3000" dirty="0" err="1"/>
              <a:t>maintenance</a:t>
            </a:r>
            <a:r>
              <a:rPr lang="es-ES" sz="3000" dirty="0"/>
              <a:t> </a:t>
            </a:r>
            <a:r>
              <a:rPr lang="es-ES" sz="3000" dirty="0" err="1"/>
              <a:t>procedures</a:t>
            </a:r>
            <a:r>
              <a:rPr lang="es-ES" sz="3000" dirty="0"/>
              <a:t> in </a:t>
            </a:r>
            <a:r>
              <a:rPr lang="es-ES" sz="3000" dirty="0" err="1"/>
              <a:t>concentrated</a:t>
            </a:r>
            <a:r>
              <a:rPr lang="es-ES" sz="3000" dirty="0"/>
              <a:t> solar </a:t>
            </a:r>
            <a:r>
              <a:rPr lang="es-ES" sz="3000" dirty="0" err="1"/>
              <a:t>power</a:t>
            </a:r>
            <a:r>
              <a:rPr lang="es-ES" sz="3000" dirty="0"/>
              <a:t> </a:t>
            </a:r>
            <a:r>
              <a:rPr lang="es-ES" sz="3000" dirty="0" err="1"/>
              <a:t>plants</a:t>
            </a:r>
            <a:br>
              <a:rPr lang="es-ES" sz="3400" dirty="0"/>
            </a:br>
            <a:endParaRPr sz="3400" dirty="0"/>
          </a:p>
        </p:txBody>
      </p:sp>
      <p:sp>
        <p:nvSpPr>
          <p:cNvPr id="47" name="Google Shape;47;p1"/>
          <p:cNvSpPr txBox="1">
            <a:spLocks noGrp="1"/>
          </p:cNvSpPr>
          <p:nvPr>
            <p:ph type="subTitle" idx="1"/>
          </p:nvPr>
        </p:nvSpPr>
        <p:spPr>
          <a:xfrm>
            <a:off x="3722915" y="5115149"/>
            <a:ext cx="5026945" cy="82274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None/>
            </a:pPr>
            <a:r>
              <a:rPr lang="es-ES" sz="2000" b="1" dirty="0" err="1"/>
              <a:t>Eleni</a:t>
            </a:r>
            <a:r>
              <a:rPr lang="es-ES" sz="2000" b="1" dirty="0"/>
              <a:t> Karnezi</a:t>
            </a:r>
            <a:r>
              <a:rPr lang="es-ES" sz="2000" baseline="30000" dirty="0"/>
              <a:t>1</a:t>
            </a:r>
            <a:r>
              <a:rPr lang="es-ES" sz="2000" dirty="0"/>
              <a:t> (</a:t>
            </a:r>
            <a:r>
              <a:rPr lang="es-ES" sz="2000" u="sng" dirty="0">
                <a:solidFill>
                  <a:schemeClr val="hlink"/>
                </a:solidFill>
                <a:hlinkClick r:id="rId3"/>
              </a:rPr>
              <a:t>eleni.karnezi@bsc.es</a:t>
            </a:r>
            <a:r>
              <a:rPr lang="es-ES" sz="2000" dirty="0"/>
              <a:t>),</a:t>
            </a:r>
            <a:r>
              <a:rPr lang="es-ES" sz="2000" i="1" dirty="0"/>
              <a:t> Fabian Wolfertstetter</a:t>
            </a:r>
            <a:r>
              <a:rPr lang="es-ES" sz="2000" i="1" baseline="30000" dirty="0"/>
              <a:t>2</a:t>
            </a:r>
            <a:r>
              <a:rPr lang="es-ES" sz="2000" i="1" dirty="0"/>
              <a:t>, Paula Moehring</a:t>
            </a:r>
            <a:r>
              <a:rPr lang="es-ES" sz="2000" i="1" baseline="30000" dirty="0"/>
              <a:t>2</a:t>
            </a:r>
            <a:r>
              <a:rPr lang="es-ES" sz="2000" i="1" dirty="0"/>
              <a:t>, Natalie Hanrieder</a:t>
            </a:r>
            <a:r>
              <a:rPr lang="es-ES" sz="2000" i="1" baseline="30000" dirty="0"/>
              <a:t>2</a:t>
            </a:r>
            <a:r>
              <a:rPr lang="es-ES" sz="2000" i="1" dirty="0"/>
              <a:t>, Stefan Wilbert</a:t>
            </a:r>
            <a:r>
              <a:rPr lang="es-ES" sz="2000" i="1" baseline="30000" dirty="0"/>
              <a:t>2</a:t>
            </a:r>
            <a:r>
              <a:rPr lang="es-ES" sz="2000" i="1" dirty="0"/>
              <a:t>, Sara Basart</a:t>
            </a:r>
            <a:r>
              <a:rPr lang="es-ES" sz="2000" i="1" baseline="30000" dirty="0"/>
              <a:t>1</a:t>
            </a:r>
            <a:r>
              <a:rPr lang="es-ES" sz="2000" i="1" dirty="0"/>
              <a:t>, Albert Soret</a:t>
            </a:r>
            <a:r>
              <a:rPr lang="es-ES" sz="2000" i="1" baseline="30000" dirty="0"/>
              <a:t>1</a:t>
            </a:r>
            <a:r>
              <a:rPr lang="es-ES" sz="2000" i="1" dirty="0"/>
              <a:t>, Oriol Jorba</a:t>
            </a:r>
            <a:r>
              <a:rPr lang="es-ES" sz="2000" i="1" baseline="30000" dirty="0"/>
              <a:t>1</a:t>
            </a:r>
            <a:r>
              <a:rPr lang="es-ES" sz="2000" i="1" dirty="0"/>
              <a:t>, Carlos Pérez Garcia-Pando</a:t>
            </a:r>
            <a:r>
              <a:rPr lang="es-ES" sz="2000" baseline="30000" dirty="0"/>
              <a:t>1</a:t>
            </a:r>
            <a:endParaRPr sz="2000" dirty="0"/>
          </a:p>
          <a:p>
            <a:pPr marL="0" lvl="0" indent="0" algn="l" rtl="0">
              <a:lnSpc>
                <a:spcPct val="90000"/>
              </a:lnSpc>
              <a:spcBef>
                <a:spcPts val="1000"/>
              </a:spcBef>
              <a:spcAft>
                <a:spcPts val="0"/>
              </a:spcAft>
              <a:buClr>
                <a:schemeClr val="dk1"/>
              </a:buClr>
              <a:buSzPts val="1600"/>
              <a:buNone/>
            </a:pPr>
            <a:r>
              <a:rPr lang="es-ES" sz="1600" i="1" baseline="30000" dirty="0"/>
              <a:t>1</a:t>
            </a:r>
            <a:r>
              <a:rPr lang="es-ES" sz="1600" i="1" dirty="0"/>
              <a:t>Earth </a:t>
            </a:r>
            <a:r>
              <a:rPr lang="es-ES" sz="1600" i="1" dirty="0" err="1"/>
              <a:t>Sciences</a:t>
            </a:r>
            <a:r>
              <a:rPr lang="es-ES" sz="1600" i="1" dirty="0"/>
              <a:t> </a:t>
            </a:r>
            <a:r>
              <a:rPr lang="es-ES" sz="1600" i="1" dirty="0" err="1"/>
              <a:t>Department</a:t>
            </a:r>
            <a:r>
              <a:rPr lang="es-ES" sz="1600" i="1" dirty="0"/>
              <a:t>, Barcelona </a:t>
            </a:r>
            <a:r>
              <a:rPr lang="es-ES" sz="1600" i="1" dirty="0" err="1"/>
              <a:t>Supercomputing</a:t>
            </a:r>
            <a:r>
              <a:rPr lang="es-ES" sz="1600" i="1" dirty="0"/>
              <a:t> Center (BSC)</a:t>
            </a:r>
            <a:endParaRPr dirty="0"/>
          </a:p>
          <a:p>
            <a:pPr marL="0" lvl="0" indent="0" algn="l" rtl="0">
              <a:lnSpc>
                <a:spcPct val="90000"/>
              </a:lnSpc>
              <a:spcBef>
                <a:spcPts val="1000"/>
              </a:spcBef>
              <a:spcAft>
                <a:spcPts val="0"/>
              </a:spcAft>
              <a:buClr>
                <a:schemeClr val="dk1"/>
              </a:buClr>
              <a:buSzPts val="1600"/>
              <a:buNone/>
            </a:pPr>
            <a:r>
              <a:rPr lang="es-ES" sz="1600" i="1" baseline="30000" dirty="0"/>
              <a:t>2</a:t>
            </a:r>
            <a:r>
              <a:rPr lang="es-ES" sz="1600" i="1" dirty="0"/>
              <a:t>German </a:t>
            </a:r>
            <a:r>
              <a:rPr lang="es-ES" sz="1600" i="1" dirty="0" err="1"/>
              <a:t>Aerospace</a:t>
            </a:r>
            <a:r>
              <a:rPr lang="es-ES" sz="1600" i="1" dirty="0"/>
              <a:t> Center (DLR), </a:t>
            </a:r>
            <a:r>
              <a:rPr lang="es-ES" sz="1600" i="1" dirty="0" err="1"/>
              <a:t>Institute</a:t>
            </a:r>
            <a:r>
              <a:rPr lang="es-ES" sz="1600" i="1" dirty="0"/>
              <a:t> </a:t>
            </a:r>
            <a:r>
              <a:rPr lang="es-ES" sz="1600" i="1" dirty="0" err="1"/>
              <a:t>of</a:t>
            </a:r>
            <a:r>
              <a:rPr lang="es-ES" sz="1600" i="1" dirty="0"/>
              <a:t> Solar </a:t>
            </a:r>
            <a:r>
              <a:rPr lang="es-ES" sz="1600" i="1" dirty="0" err="1"/>
              <a:t>Research</a:t>
            </a:r>
            <a:endParaRPr sz="1600" i="1" dirty="0"/>
          </a:p>
          <a:p>
            <a:pPr marL="0" lvl="0" indent="0" algn="l" rtl="0">
              <a:lnSpc>
                <a:spcPct val="90000"/>
              </a:lnSpc>
              <a:spcBef>
                <a:spcPts val="1000"/>
              </a:spcBef>
              <a:spcAft>
                <a:spcPts val="0"/>
              </a:spcAft>
              <a:buClr>
                <a:schemeClr val="dk1"/>
              </a:buClr>
              <a:buSzPts val="3200"/>
              <a:buNone/>
            </a:pPr>
            <a:endParaRPr dirty="0"/>
          </a:p>
          <a:p>
            <a:pPr marL="0" lvl="0" indent="0" algn="l" rtl="0">
              <a:lnSpc>
                <a:spcPct val="90000"/>
              </a:lnSpc>
              <a:spcBef>
                <a:spcPts val="1000"/>
              </a:spcBef>
              <a:spcAft>
                <a:spcPts val="0"/>
              </a:spcAft>
              <a:buClr>
                <a:schemeClr val="dk1"/>
              </a:buClr>
              <a:buSzPts val="3200"/>
              <a:buNone/>
            </a:pPr>
            <a:r>
              <a:rPr lang="es-ES" dirty="0"/>
              <a:t>	</a:t>
            </a:r>
            <a:endParaRPr dirty="0"/>
          </a:p>
        </p:txBody>
      </p:sp>
      <p:sp>
        <p:nvSpPr>
          <p:cNvPr id="48" name="Google Shape;48;p1"/>
          <p:cNvSpPr txBox="1">
            <a:spLocks noGrp="1"/>
          </p:cNvSpPr>
          <p:nvPr>
            <p:ph type="body" idx="2"/>
          </p:nvPr>
        </p:nvSpPr>
        <p:spPr>
          <a:xfrm>
            <a:off x="244475" y="6152052"/>
            <a:ext cx="2441575" cy="48753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r>
              <a:rPr lang="es-ES" dirty="0"/>
              <a:t>11/09/2019</a:t>
            </a:r>
            <a:endParaRPr dirty="0"/>
          </a:p>
        </p:txBody>
      </p:sp>
      <p:sp>
        <p:nvSpPr>
          <p:cNvPr id="49" name="Google Shape;49;p1"/>
          <p:cNvSpPr txBox="1">
            <a:spLocks noGrp="1"/>
          </p:cNvSpPr>
          <p:nvPr>
            <p:ph type="body" idx="3"/>
          </p:nvPr>
        </p:nvSpPr>
        <p:spPr>
          <a:xfrm>
            <a:off x="3872579" y="6183367"/>
            <a:ext cx="5026946" cy="4875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4890"/>
              </a:buClr>
              <a:buSzPts val="2000"/>
              <a:buNone/>
            </a:pPr>
            <a:r>
              <a:rPr lang="es-ES" sz="2000" dirty="0"/>
              <a:t>EMS </a:t>
            </a:r>
            <a:r>
              <a:rPr lang="es-ES" sz="2000" dirty="0" err="1"/>
              <a:t>conference</a:t>
            </a:r>
            <a:r>
              <a:rPr lang="es-ES" sz="2000" dirty="0"/>
              <a:t>, </a:t>
            </a:r>
            <a:r>
              <a:rPr lang="es-ES" sz="2000" dirty="0" err="1"/>
              <a:t>Lungby</a:t>
            </a:r>
            <a:r>
              <a:rPr lang="es-ES" sz="2000" dirty="0"/>
              <a:t>, </a:t>
            </a:r>
            <a:r>
              <a:rPr lang="es-ES" sz="2000" dirty="0" err="1"/>
              <a:t>Denmark</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9"/>
          <p:cNvSpPr txBox="1"/>
          <p:nvPr/>
        </p:nvSpPr>
        <p:spPr>
          <a:xfrm>
            <a:off x="685800" y="79125"/>
            <a:ext cx="8348400" cy="838200"/>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accent1"/>
              </a:buClr>
              <a:buSzPts val="3500"/>
              <a:buFont typeface="Arial"/>
              <a:buNone/>
            </a:pPr>
            <a:r>
              <a:rPr lang="es-ES" sz="3500" b="1">
                <a:solidFill>
                  <a:schemeClr val="accent1"/>
                </a:solidFill>
                <a:latin typeface="Calibri"/>
                <a:ea typeface="Calibri"/>
                <a:cs typeface="Calibri"/>
                <a:sym typeface="Calibri"/>
              </a:rPr>
              <a:t>Dust AOD Evaluation: AERONET in-situ 2015</a:t>
            </a:r>
            <a:endParaRPr sz="3500" b="1">
              <a:solidFill>
                <a:schemeClr val="accent1"/>
              </a:solidFill>
              <a:latin typeface="Calibri"/>
              <a:ea typeface="Calibri"/>
              <a:cs typeface="Calibri"/>
              <a:sym typeface="Calibri"/>
            </a:endParaRPr>
          </a:p>
        </p:txBody>
      </p:sp>
      <p:pic>
        <p:nvPicPr>
          <p:cNvPr id="123" name="Google Shape;123;p9"/>
          <p:cNvPicPr preferRelativeResize="0"/>
          <p:nvPr/>
        </p:nvPicPr>
        <p:blipFill rotWithShape="1">
          <a:blip r:embed="rId3">
            <a:alphaModFix/>
          </a:blip>
          <a:srcRect/>
          <a:stretch/>
        </p:blipFill>
        <p:spPr>
          <a:xfrm>
            <a:off x="149225" y="6253230"/>
            <a:ext cx="1987062" cy="496766"/>
          </a:xfrm>
          <a:prstGeom prst="rect">
            <a:avLst/>
          </a:prstGeom>
          <a:noFill/>
          <a:ln>
            <a:noFill/>
          </a:ln>
        </p:spPr>
      </p:pic>
      <p:pic>
        <p:nvPicPr>
          <p:cNvPr id="124" name="Google Shape;124;p9"/>
          <p:cNvPicPr preferRelativeResize="0"/>
          <p:nvPr/>
        </p:nvPicPr>
        <p:blipFill>
          <a:blip r:embed="rId4">
            <a:alphaModFix/>
          </a:blip>
          <a:stretch>
            <a:fillRect/>
          </a:stretch>
        </p:blipFill>
        <p:spPr>
          <a:xfrm>
            <a:off x="4948963" y="3429000"/>
            <a:ext cx="3668389" cy="2768166"/>
          </a:xfrm>
          <a:prstGeom prst="rect">
            <a:avLst/>
          </a:prstGeom>
          <a:noFill/>
          <a:ln>
            <a:noFill/>
          </a:ln>
        </p:spPr>
      </p:pic>
      <p:pic>
        <p:nvPicPr>
          <p:cNvPr id="125" name="Google Shape;125;p9"/>
          <p:cNvPicPr preferRelativeResize="0"/>
          <p:nvPr/>
        </p:nvPicPr>
        <p:blipFill>
          <a:blip r:embed="rId5">
            <a:alphaModFix/>
          </a:blip>
          <a:stretch>
            <a:fillRect/>
          </a:stretch>
        </p:blipFill>
        <p:spPr>
          <a:xfrm>
            <a:off x="863100" y="691706"/>
            <a:ext cx="3807425" cy="2737294"/>
          </a:xfrm>
          <a:prstGeom prst="rect">
            <a:avLst/>
          </a:prstGeom>
          <a:noFill/>
          <a:ln>
            <a:noFill/>
          </a:ln>
        </p:spPr>
      </p:pic>
      <p:pic>
        <p:nvPicPr>
          <p:cNvPr id="126" name="Google Shape;126;p9"/>
          <p:cNvPicPr preferRelativeResize="0"/>
          <p:nvPr/>
        </p:nvPicPr>
        <p:blipFill>
          <a:blip r:embed="rId6">
            <a:alphaModFix/>
          </a:blip>
          <a:stretch>
            <a:fillRect/>
          </a:stretch>
        </p:blipFill>
        <p:spPr>
          <a:xfrm>
            <a:off x="4786463" y="744751"/>
            <a:ext cx="3830889" cy="2768166"/>
          </a:xfrm>
          <a:prstGeom prst="rect">
            <a:avLst/>
          </a:prstGeom>
          <a:noFill/>
          <a:ln>
            <a:noFill/>
          </a:ln>
        </p:spPr>
      </p:pic>
      <p:pic>
        <p:nvPicPr>
          <p:cNvPr id="127" name="Google Shape;127;p9"/>
          <p:cNvPicPr preferRelativeResize="0"/>
          <p:nvPr/>
        </p:nvPicPr>
        <p:blipFill>
          <a:blip r:embed="rId7">
            <a:alphaModFix/>
          </a:blip>
          <a:stretch>
            <a:fillRect/>
          </a:stretch>
        </p:blipFill>
        <p:spPr>
          <a:xfrm>
            <a:off x="1002136" y="3386401"/>
            <a:ext cx="3668389" cy="27372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6296a85a36_0_14"/>
          <p:cNvSpPr txBox="1"/>
          <p:nvPr/>
        </p:nvSpPr>
        <p:spPr>
          <a:xfrm>
            <a:off x="685800" y="79125"/>
            <a:ext cx="834840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500"/>
              <a:buFont typeface="Arial"/>
              <a:buNone/>
            </a:pPr>
            <a:r>
              <a:rPr lang="es-ES" sz="3500" b="1">
                <a:solidFill>
                  <a:schemeClr val="accent1"/>
                </a:solidFill>
                <a:latin typeface="Calibri"/>
                <a:ea typeface="Calibri"/>
                <a:cs typeface="Calibri"/>
                <a:sym typeface="Calibri"/>
              </a:rPr>
              <a:t>Dust AOD Evaluation: AERONET in-situ 2015</a:t>
            </a:r>
            <a:endParaRPr sz="3500" b="1">
              <a:solidFill>
                <a:schemeClr val="accent1"/>
              </a:solidFill>
              <a:latin typeface="Calibri"/>
              <a:ea typeface="Calibri"/>
              <a:cs typeface="Calibri"/>
              <a:sym typeface="Calibri"/>
            </a:endParaRPr>
          </a:p>
        </p:txBody>
      </p:sp>
      <p:pic>
        <p:nvPicPr>
          <p:cNvPr id="133" name="Google Shape;133;g6296a85a36_0_14"/>
          <p:cNvPicPr preferRelativeResize="0"/>
          <p:nvPr/>
        </p:nvPicPr>
        <p:blipFill rotWithShape="1">
          <a:blip r:embed="rId3">
            <a:alphaModFix/>
          </a:blip>
          <a:srcRect/>
          <a:stretch/>
        </p:blipFill>
        <p:spPr>
          <a:xfrm>
            <a:off x="149225" y="6253230"/>
            <a:ext cx="1987062" cy="496766"/>
          </a:xfrm>
          <a:prstGeom prst="rect">
            <a:avLst/>
          </a:prstGeom>
          <a:noFill/>
          <a:ln>
            <a:noFill/>
          </a:ln>
        </p:spPr>
      </p:pic>
      <p:pic>
        <p:nvPicPr>
          <p:cNvPr id="134" name="Google Shape;134;g6296a85a36_0_14"/>
          <p:cNvPicPr preferRelativeResize="0"/>
          <p:nvPr/>
        </p:nvPicPr>
        <p:blipFill>
          <a:blip r:embed="rId4">
            <a:alphaModFix/>
          </a:blip>
          <a:stretch>
            <a:fillRect/>
          </a:stretch>
        </p:blipFill>
        <p:spPr>
          <a:xfrm>
            <a:off x="4880466" y="3621103"/>
            <a:ext cx="3292775" cy="2522301"/>
          </a:xfrm>
          <a:prstGeom prst="rect">
            <a:avLst/>
          </a:prstGeom>
          <a:noFill/>
          <a:ln>
            <a:noFill/>
          </a:ln>
        </p:spPr>
      </p:pic>
      <p:pic>
        <p:nvPicPr>
          <p:cNvPr id="135" name="Google Shape;135;g6296a85a36_0_14"/>
          <p:cNvPicPr preferRelativeResize="0"/>
          <p:nvPr/>
        </p:nvPicPr>
        <p:blipFill>
          <a:blip r:embed="rId5">
            <a:alphaModFix/>
          </a:blip>
          <a:stretch>
            <a:fillRect/>
          </a:stretch>
        </p:blipFill>
        <p:spPr>
          <a:xfrm>
            <a:off x="4860000" y="855254"/>
            <a:ext cx="3439626" cy="2634799"/>
          </a:xfrm>
          <a:prstGeom prst="rect">
            <a:avLst/>
          </a:prstGeom>
          <a:noFill/>
          <a:ln>
            <a:noFill/>
          </a:ln>
        </p:spPr>
      </p:pic>
      <p:pic>
        <p:nvPicPr>
          <p:cNvPr id="136" name="Google Shape;136;g6296a85a36_0_14"/>
          <p:cNvPicPr preferRelativeResize="0"/>
          <p:nvPr/>
        </p:nvPicPr>
        <p:blipFill>
          <a:blip r:embed="rId6">
            <a:alphaModFix/>
          </a:blip>
          <a:stretch>
            <a:fillRect/>
          </a:stretch>
        </p:blipFill>
        <p:spPr>
          <a:xfrm>
            <a:off x="1017950" y="811427"/>
            <a:ext cx="3554050" cy="2722450"/>
          </a:xfrm>
          <a:prstGeom prst="rect">
            <a:avLst/>
          </a:prstGeom>
          <a:noFill/>
          <a:ln>
            <a:noFill/>
          </a:ln>
        </p:spPr>
      </p:pic>
      <p:pic>
        <p:nvPicPr>
          <p:cNvPr id="137" name="Google Shape;137;g6296a85a36_0_14"/>
          <p:cNvPicPr preferRelativeResize="0"/>
          <p:nvPr/>
        </p:nvPicPr>
        <p:blipFill>
          <a:blip r:embed="rId7">
            <a:alphaModFix/>
          </a:blip>
          <a:stretch>
            <a:fillRect/>
          </a:stretch>
        </p:blipFill>
        <p:spPr>
          <a:xfrm>
            <a:off x="1142756" y="3621103"/>
            <a:ext cx="3379475" cy="2588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5" name="Picture 4">
            <a:extLst>
              <a:ext uri="{FF2B5EF4-FFF2-40B4-BE49-F238E27FC236}">
                <a16:creationId xmlns:a16="http://schemas.microsoft.com/office/drawing/2014/main" id="{B8659BFF-AB3A-4A3A-8E7D-51B58AA2B717}"/>
              </a:ext>
            </a:extLst>
          </p:cNvPr>
          <p:cNvPicPr>
            <a:picLocks noChangeAspect="1"/>
          </p:cNvPicPr>
          <p:nvPr/>
        </p:nvPicPr>
        <p:blipFill>
          <a:blip r:embed="rId3"/>
          <a:stretch>
            <a:fillRect/>
          </a:stretch>
        </p:blipFill>
        <p:spPr>
          <a:xfrm>
            <a:off x="4366810" y="1374976"/>
            <a:ext cx="4957359" cy="3830686"/>
          </a:xfrm>
          <a:prstGeom prst="rect">
            <a:avLst/>
          </a:prstGeom>
        </p:spPr>
      </p:pic>
      <p:pic>
        <p:nvPicPr>
          <p:cNvPr id="3" name="Picture 2">
            <a:extLst>
              <a:ext uri="{FF2B5EF4-FFF2-40B4-BE49-F238E27FC236}">
                <a16:creationId xmlns:a16="http://schemas.microsoft.com/office/drawing/2014/main" id="{8D139BCC-0937-4C8C-A1D1-654870EA1138}"/>
              </a:ext>
            </a:extLst>
          </p:cNvPr>
          <p:cNvPicPr>
            <a:picLocks noChangeAspect="1"/>
          </p:cNvPicPr>
          <p:nvPr/>
        </p:nvPicPr>
        <p:blipFill>
          <a:blip r:embed="rId4"/>
          <a:stretch>
            <a:fillRect/>
          </a:stretch>
        </p:blipFill>
        <p:spPr>
          <a:xfrm>
            <a:off x="0" y="1387408"/>
            <a:ext cx="4957359" cy="3830687"/>
          </a:xfrm>
          <a:prstGeom prst="rect">
            <a:avLst/>
          </a:prstGeom>
        </p:spPr>
      </p:pic>
      <p:sp>
        <p:nvSpPr>
          <p:cNvPr id="156" name="Google Shape;156;p11"/>
          <p:cNvSpPr txBox="1"/>
          <p:nvPr/>
        </p:nvSpPr>
        <p:spPr>
          <a:xfrm>
            <a:off x="569793" y="360479"/>
            <a:ext cx="7772400" cy="8382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accent1"/>
              </a:buClr>
              <a:buSzPts val="2960"/>
              <a:buFont typeface="Arial"/>
              <a:buNone/>
            </a:pPr>
            <a:r>
              <a:rPr lang="es-ES" sz="2960" b="1" dirty="0" err="1">
                <a:solidFill>
                  <a:schemeClr val="accent1"/>
                </a:solidFill>
                <a:latin typeface="Calibri"/>
                <a:ea typeface="Calibri"/>
                <a:cs typeface="Calibri"/>
                <a:sym typeface="Calibri"/>
              </a:rPr>
              <a:t>Meteo</a:t>
            </a:r>
            <a:r>
              <a:rPr lang="es-ES" sz="2960" b="1" dirty="0">
                <a:solidFill>
                  <a:schemeClr val="accent1"/>
                </a:solidFill>
                <a:latin typeface="Calibri"/>
                <a:ea typeface="Calibri"/>
                <a:cs typeface="Calibri"/>
                <a:sym typeface="Calibri"/>
              </a:rPr>
              <a:t>: Model </a:t>
            </a:r>
            <a:r>
              <a:rPr lang="es-ES" sz="2960" b="1" dirty="0" err="1">
                <a:solidFill>
                  <a:schemeClr val="accent1"/>
                </a:solidFill>
                <a:latin typeface="Calibri"/>
                <a:ea typeface="Calibri"/>
                <a:cs typeface="Calibri"/>
                <a:sym typeface="Calibri"/>
              </a:rPr>
              <a:t>evaluation</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results</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temperature</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the</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years</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2017-2018</a:t>
            </a:r>
            <a:endParaRPr sz="2960" b="1" dirty="0">
              <a:solidFill>
                <a:schemeClr val="accent1"/>
              </a:solidFill>
              <a:latin typeface="Calibri"/>
              <a:ea typeface="Calibri"/>
              <a:cs typeface="Calibri"/>
              <a:sym typeface="Calibri"/>
            </a:endParaRPr>
          </a:p>
        </p:txBody>
      </p:sp>
      <p:sp>
        <p:nvSpPr>
          <p:cNvPr id="159" name="Google Shape;159;p11"/>
          <p:cNvSpPr txBox="1"/>
          <p:nvPr/>
        </p:nvSpPr>
        <p:spPr>
          <a:xfrm>
            <a:off x="569793" y="1387408"/>
            <a:ext cx="3918300" cy="343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33" b="1" dirty="0" err="1">
                <a:solidFill>
                  <a:schemeClr val="dk1"/>
                </a:solidFill>
                <a:latin typeface="Calibri"/>
                <a:ea typeface="Calibri"/>
                <a:cs typeface="Calibri"/>
                <a:sym typeface="Calibri"/>
              </a:rPr>
              <a:t>Missour</a:t>
            </a:r>
            <a:r>
              <a:rPr lang="es-ES" sz="1633" b="1" dirty="0">
                <a:solidFill>
                  <a:schemeClr val="dk1"/>
                </a:solidFill>
                <a:latin typeface="Calibri"/>
                <a:ea typeface="Calibri"/>
                <a:cs typeface="Calibri"/>
                <a:sym typeface="Calibri"/>
              </a:rPr>
              <a:t>, </a:t>
            </a:r>
            <a:r>
              <a:rPr lang="es-ES" sz="1633" b="1" dirty="0" err="1">
                <a:solidFill>
                  <a:schemeClr val="dk1"/>
                </a:solidFill>
                <a:latin typeface="Calibri"/>
                <a:ea typeface="Calibri"/>
                <a:cs typeface="Calibri"/>
                <a:sym typeface="Calibri"/>
              </a:rPr>
              <a:t>Morocco</a:t>
            </a:r>
            <a:endParaRPr sz="1633" b="1" dirty="0">
              <a:solidFill>
                <a:schemeClr val="dk1"/>
              </a:solidFill>
              <a:latin typeface="Calibri"/>
              <a:ea typeface="Calibri"/>
              <a:cs typeface="Calibri"/>
              <a:sym typeface="Calibri"/>
            </a:endParaRPr>
          </a:p>
        </p:txBody>
      </p:sp>
      <p:sp>
        <p:nvSpPr>
          <p:cNvPr id="160" name="Google Shape;160;p11"/>
          <p:cNvSpPr txBox="1"/>
          <p:nvPr/>
        </p:nvSpPr>
        <p:spPr>
          <a:xfrm>
            <a:off x="4971025" y="1341733"/>
            <a:ext cx="3918300" cy="343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33" b="1" dirty="0">
                <a:solidFill>
                  <a:schemeClr val="dk1"/>
                </a:solidFill>
                <a:latin typeface="Calibri"/>
                <a:ea typeface="Calibri"/>
                <a:cs typeface="Calibri"/>
                <a:sym typeface="Calibri"/>
              </a:rPr>
              <a:t>Tabernas, </a:t>
            </a:r>
            <a:r>
              <a:rPr lang="es-ES" sz="1633" b="1" dirty="0" err="1">
                <a:solidFill>
                  <a:schemeClr val="dk1"/>
                </a:solidFill>
                <a:latin typeface="Calibri"/>
                <a:ea typeface="Calibri"/>
                <a:cs typeface="Calibri"/>
                <a:sym typeface="Calibri"/>
              </a:rPr>
              <a:t>Spain</a:t>
            </a:r>
            <a:endParaRPr sz="1633" b="1" dirty="0">
              <a:solidFill>
                <a:schemeClr val="dk1"/>
              </a:solidFill>
              <a:latin typeface="Calibri"/>
              <a:ea typeface="Calibri"/>
              <a:cs typeface="Calibri"/>
              <a:sym typeface="Calibri"/>
            </a:endParaRPr>
          </a:p>
        </p:txBody>
      </p:sp>
      <p:pic>
        <p:nvPicPr>
          <p:cNvPr id="162" name="Google Shape;162;p11"/>
          <p:cNvPicPr preferRelativeResize="0"/>
          <p:nvPr/>
        </p:nvPicPr>
        <p:blipFill>
          <a:blip r:embed="rId5">
            <a:alphaModFix/>
          </a:blip>
          <a:stretch>
            <a:fillRect/>
          </a:stretch>
        </p:blipFill>
        <p:spPr>
          <a:xfrm>
            <a:off x="4733889" y="5004863"/>
            <a:ext cx="2562099" cy="1853137"/>
          </a:xfrm>
          <a:prstGeom prst="rect">
            <a:avLst/>
          </a:prstGeom>
          <a:noFill/>
          <a:ln>
            <a:noFill/>
          </a:ln>
        </p:spPr>
      </p:pic>
      <p:pic>
        <p:nvPicPr>
          <p:cNvPr id="163" name="Google Shape;163;p11"/>
          <p:cNvPicPr preferRelativeResize="0"/>
          <p:nvPr/>
        </p:nvPicPr>
        <p:blipFill>
          <a:blip r:embed="rId6">
            <a:alphaModFix/>
          </a:blip>
          <a:stretch>
            <a:fillRect/>
          </a:stretch>
        </p:blipFill>
        <p:spPr>
          <a:xfrm>
            <a:off x="95531" y="5004863"/>
            <a:ext cx="2562099" cy="1849850"/>
          </a:xfrm>
          <a:prstGeom prst="rect">
            <a:avLst/>
          </a:prstGeom>
          <a:noFill/>
          <a:ln>
            <a:noFill/>
          </a:ln>
        </p:spPr>
      </p:pic>
      <p:sp>
        <p:nvSpPr>
          <p:cNvPr id="12" name="Google Shape;131;p9">
            <a:extLst>
              <a:ext uri="{FF2B5EF4-FFF2-40B4-BE49-F238E27FC236}">
                <a16:creationId xmlns:a16="http://schemas.microsoft.com/office/drawing/2014/main" id="{4BF3E1D9-3391-4B59-AC7F-F2B1DE8FCCB1}"/>
              </a:ext>
            </a:extLst>
          </p:cNvPr>
          <p:cNvSpPr txBox="1">
            <a:spLocks noGrp="1"/>
          </p:cNvSpPr>
          <p:nvPr>
            <p:ph type="subTitle" idx="1"/>
          </p:nvPr>
        </p:nvSpPr>
        <p:spPr>
          <a:xfrm>
            <a:off x="1230855" y="5160547"/>
            <a:ext cx="3605859" cy="2327062"/>
          </a:xfrm>
          <a:prstGeom prst="rect">
            <a:avLst/>
          </a:prstGeom>
          <a:noFill/>
          <a:ln>
            <a:noFill/>
          </a:ln>
        </p:spPr>
        <p:txBody>
          <a:bodyPr spcFirstLastPara="1" wrap="square" lIns="91425" tIns="45700" rIns="91425" bIns="45700" anchor="t" anchorCtr="0">
            <a:noAutofit/>
          </a:bodyPr>
          <a:lstStyle/>
          <a:p>
            <a:pPr lvl="0">
              <a:spcBef>
                <a:spcPts val="0"/>
              </a:spcBef>
            </a:pPr>
            <a:r>
              <a:rPr lang="es-ES" sz="2000" b="1" dirty="0">
                <a:solidFill>
                  <a:schemeClr val="tx1"/>
                </a:solidFill>
              </a:rPr>
              <a:t>                   </a:t>
            </a:r>
            <a:r>
              <a:rPr lang="es-ES" sz="2000" b="1" dirty="0">
                <a:solidFill>
                  <a:schemeClr val="accent5">
                    <a:lumMod val="75000"/>
                  </a:schemeClr>
                </a:solidFill>
              </a:rPr>
              <a:t>T</a:t>
            </a:r>
            <a:r>
              <a:rPr lang="es-ES" sz="2000" b="1" baseline="-25000" dirty="0">
                <a:solidFill>
                  <a:schemeClr val="accent5">
                    <a:lumMod val="75000"/>
                  </a:schemeClr>
                </a:solidFill>
              </a:rPr>
              <a:t>BSC</a:t>
            </a:r>
            <a:r>
              <a:rPr lang="es-ES" sz="2000" b="1" dirty="0">
                <a:solidFill>
                  <a:schemeClr val="accent5">
                    <a:lumMod val="75000"/>
                  </a:schemeClr>
                </a:solidFill>
              </a:rPr>
              <a:t>=  </a:t>
            </a:r>
            <a:r>
              <a:rPr lang="en-US" sz="2000" b="1" dirty="0">
                <a:solidFill>
                  <a:schemeClr val="accent5">
                    <a:lumMod val="75000"/>
                  </a:schemeClr>
                </a:solidFill>
              </a:rPr>
              <a:t>16.3 </a:t>
            </a:r>
            <a:r>
              <a:rPr lang="en-US" sz="2000" b="1" baseline="30000" dirty="0" err="1">
                <a:solidFill>
                  <a:schemeClr val="accent5">
                    <a:lumMod val="75000"/>
                  </a:schemeClr>
                </a:solidFill>
              </a:rPr>
              <a:t>o</a:t>
            </a:r>
            <a:r>
              <a:rPr lang="en-US" sz="2000" b="1" dirty="0" err="1">
                <a:solidFill>
                  <a:schemeClr val="accent5">
                    <a:lumMod val="75000"/>
                  </a:schemeClr>
                </a:solidFill>
              </a:rPr>
              <a:t>C</a:t>
            </a:r>
            <a:r>
              <a:rPr lang="en-US" sz="2000" b="1" dirty="0">
                <a:solidFill>
                  <a:schemeClr val="accent5">
                    <a:lumMod val="75000"/>
                  </a:schemeClr>
                </a:solidFill>
              </a:rPr>
              <a:t> </a:t>
            </a:r>
            <a:endParaRPr lang="es-ES" sz="2000" b="1" dirty="0">
              <a:solidFill>
                <a:schemeClr val="accent5">
                  <a:lumMod val="75000"/>
                </a:schemeClr>
              </a:solidFill>
            </a:endParaRPr>
          </a:p>
          <a:p>
            <a:pPr lvl="0">
              <a:spcBef>
                <a:spcPts val="0"/>
              </a:spcBef>
            </a:pPr>
            <a:r>
              <a:rPr lang="es-ES" sz="2000" b="1" dirty="0">
                <a:solidFill>
                  <a:schemeClr val="accent5">
                    <a:lumMod val="75000"/>
                  </a:schemeClr>
                </a:solidFill>
              </a:rPr>
              <a:t>                   T</a:t>
            </a:r>
            <a:r>
              <a:rPr lang="es-ES" sz="2000" b="1" baseline="-25000" dirty="0">
                <a:solidFill>
                  <a:schemeClr val="accent5">
                    <a:lumMod val="75000"/>
                  </a:schemeClr>
                </a:solidFill>
              </a:rPr>
              <a:t>DLR</a:t>
            </a:r>
            <a:r>
              <a:rPr lang="es-ES" sz="2000" b="1" dirty="0">
                <a:solidFill>
                  <a:schemeClr val="accent5">
                    <a:lumMod val="75000"/>
                  </a:schemeClr>
                </a:solidFill>
              </a:rPr>
              <a:t>= </a:t>
            </a:r>
            <a:r>
              <a:rPr lang="en-US" sz="2000" b="1" dirty="0">
                <a:solidFill>
                  <a:schemeClr val="accent5">
                    <a:lumMod val="75000"/>
                  </a:schemeClr>
                </a:solidFill>
              </a:rPr>
              <a:t>18.5 </a:t>
            </a:r>
            <a:r>
              <a:rPr lang="en-US" sz="2000" b="1" baseline="30000" dirty="0" err="1">
                <a:solidFill>
                  <a:schemeClr val="accent5">
                    <a:lumMod val="75000"/>
                  </a:schemeClr>
                </a:solidFill>
              </a:rPr>
              <a:t>o</a:t>
            </a:r>
            <a:r>
              <a:rPr lang="en-US" sz="2000" b="1" dirty="0" err="1">
                <a:solidFill>
                  <a:schemeClr val="accent5">
                    <a:lumMod val="75000"/>
                  </a:schemeClr>
                </a:solidFill>
              </a:rPr>
              <a:t>C</a:t>
            </a:r>
            <a:r>
              <a:rPr lang="en-US" sz="2000" b="1" dirty="0">
                <a:solidFill>
                  <a:schemeClr val="accent5">
                    <a:lumMod val="75000"/>
                  </a:schemeClr>
                </a:solidFill>
              </a:rPr>
              <a:t> </a:t>
            </a:r>
            <a:endParaRPr lang="es-ES" sz="2000" b="1" dirty="0">
              <a:solidFill>
                <a:schemeClr val="accent5">
                  <a:lumMod val="75000"/>
                </a:schemeClr>
              </a:solidFill>
            </a:endParaRPr>
          </a:p>
          <a:p>
            <a:pPr marL="0" lvl="0" indent="0" algn="ctr" rtl="0">
              <a:lnSpc>
                <a:spcPct val="90000"/>
              </a:lnSpc>
              <a:spcBef>
                <a:spcPts val="0"/>
              </a:spcBef>
              <a:spcAft>
                <a:spcPts val="0"/>
              </a:spcAft>
              <a:buClr>
                <a:srgbClr val="888888"/>
              </a:buClr>
              <a:buSzPts val="2400"/>
              <a:buNone/>
            </a:pPr>
            <a:r>
              <a:rPr lang="es-ES" sz="2000" b="1" dirty="0">
                <a:solidFill>
                  <a:schemeClr val="accent5">
                    <a:lumMod val="75000"/>
                  </a:schemeClr>
                </a:solidFill>
              </a:rPr>
              <a:t>            MB= 1.9 </a:t>
            </a:r>
          </a:p>
          <a:p>
            <a:pPr marL="0" lvl="0" indent="0" algn="ctr" rtl="0">
              <a:lnSpc>
                <a:spcPct val="90000"/>
              </a:lnSpc>
              <a:spcBef>
                <a:spcPts val="0"/>
              </a:spcBef>
              <a:spcAft>
                <a:spcPts val="0"/>
              </a:spcAft>
              <a:buClr>
                <a:srgbClr val="888888"/>
              </a:buClr>
              <a:buSzPts val="2400"/>
              <a:buNone/>
            </a:pPr>
            <a:r>
              <a:rPr lang="es-ES" sz="2000" b="1" dirty="0">
                <a:solidFill>
                  <a:schemeClr val="accent5">
                    <a:lumMod val="75000"/>
                  </a:schemeClr>
                </a:solidFill>
              </a:rPr>
              <a:t>               COR= 0.97</a:t>
            </a:r>
          </a:p>
          <a:p>
            <a:pPr marL="0" lvl="0" indent="0" algn="ctr" rtl="0">
              <a:lnSpc>
                <a:spcPct val="90000"/>
              </a:lnSpc>
              <a:spcBef>
                <a:spcPts val="0"/>
              </a:spcBef>
              <a:spcAft>
                <a:spcPts val="0"/>
              </a:spcAft>
              <a:buClr>
                <a:srgbClr val="888888"/>
              </a:buClr>
              <a:buSzPts val="2400"/>
              <a:buNone/>
            </a:pPr>
            <a:r>
              <a:rPr lang="es-ES" sz="2000" b="1" dirty="0">
                <a:solidFill>
                  <a:schemeClr val="accent5">
                    <a:lumMod val="75000"/>
                  </a:schemeClr>
                </a:solidFill>
              </a:rPr>
              <a:t>               RMSE=2.6</a:t>
            </a:r>
            <a:endParaRPr sz="2000" b="1" dirty="0">
              <a:solidFill>
                <a:schemeClr val="accent5">
                  <a:lumMod val="75000"/>
                </a:schemeClr>
              </a:solidFill>
            </a:endParaRPr>
          </a:p>
        </p:txBody>
      </p:sp>
      <p:sp>
        <p:nvSpPr>
          <p:cNvPr id="14" name="Google Shape;131;p9">
            <a:extLst>
              <a:ext uri="{FF2B5EF4-FFF2-40B4-BE49-F238E27FC236}">
                <a16:creationId xmlns:a16="http://schemas.microsoft.com/office/drawing/2014/main" id="{59C90C5F-CE4E-4446-BA5D-51174CD9964B}"/>
              </a:ext>
            </a:extLst>
          </p:cNvPr>
          <p:cNvSpPr txBox="1">
            <a:spLocks/>
          </p:cNvSpPr>
          <p:nvPr/>
        </p:nvSpPr>
        <p:spPr>
          <a:xfrm>
            <a:off x="5770787" y="5160547"/>
            <a:ext cx="3605859" cy="23270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R="0" lvl="1"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pPr>
              <a:spcBef>
                <a:spcPts val="0"/>
              </a:spcBef>
            </a:pPr>
            <a:r>
              <a:rPr lang="en-US" sz="2000" b="1" dirty="0">
                <a:solidFill>
                  <a:schemeClr val="tx1"/>
                </a:solidFill>
              </a:rPr>
              <a:t>                   </a:t>
            </a:r>
            <a:r>
              <a:rPr lang="en-US" sz="2000" b="1" dirty="0">
                <a:solidFill>
                  <a:schemeClr val="accent5">
                    <a:lumMod val="75000"/>
                  </a:schemeClr>
                </a:solidFill>
              </a:rPr>
              <a:t>T</a:t>
            </a:r>
            <a:r>
              <a:rPr lang="en-US" sz="2000" b="1" baseline="-25000" dirty="0">
                <a:solidFill>
                  <a:schemeClr val="accent5">
                    <a:lumMod val="75000"/>
                  </a:schemeClr>
                </a:solidFill>
              </a:rPr>
              <a:t>BSC</a:t>
            </a:r>
            <a:r>
              <a:rPr lang="en-US" sz="2000" b="1" dirty="0">
                <a:solidFill>
                  <a:schemeClr val="accent5">
                    <a:lumMod val="75000"/>
                  </a:schemeClr>
                </a:solidFill>
              </a:rPr>
              <a:t>=  15.6 </a:t>
            </a:r>
            <a:r>
              <a:rPr lang="en-US" sz="2000" b="1" baseline="30000" dirty="0" err="1">
                <a:solidFill>
                  <a:schemeClr val="accent5">
                    <a:lumMod val="75000"/>
                  </a:schemeClr>
                </a:solidFill>
              </a:rPr>
              <a:t>o</a:t>
            </a:r>
            <a:r>
              <a:rPr lang="en-US" sz="2000" b="1" dirty="0" err="1">
                <a:solidFill>
                  <a:schemeClr val="accent5">
                    <a:lumMod val="75000"/>
                  </a:schemeClr>
                </a:solidFill>
              </a:rPr>
              <a:t>C</a:t>
            </a:r>
            <a:r>
              <a:rPr lang="en-US" sz="2000" b="1" dirty="0">
                <a:solidFill>
                  <a:schemeClr val="accent5">
                    <a:lumMod val="75000"/>
                  </a:schemeClr>
                </a:solidFill>
              </a:rPr>
              <a:t> </a:t>
            </a:r>
          </a:p>
          <a:p>
            <a:pPr>
              <a:spcBef>
                <a:spcPts val="0"/>
              </a:spcBef>
            </a:pPr>
            <a:r>
              <a:rPr lang="en-US" sz="2000" b="1" dirty="0">
                <a:solidFill>
                  <a:schemeClr val="accent5">
                    <a:lumMod val="75000"/>
                  </a:schemeClr>
                </a:solidFill>
              </a:rPr>
              <a:t>                   T</a:t>
            </a:r>
            <a:r>
              <a:rPr lang="en-US" sz="2000" b="1" baseline="-25000" dirty="0">
                <a:solidFill>
                  <a:schemeClr val="accent5">
                    <a:lumMod val="75000"/>
                  </a:schemeClr>
                </a:solidFill>
              </a:rPr>
              <a:t>DLR</a:t>
            </a:r>
            <a:r>
              <a:rPr lang="en-US" sz="2000" b="1" dirty="0">
                <a:solidFill>
                  <a:schemeClr val="accent5">
                    <a:lumMod val="75000"/>
                  </a:schemeClr>
                </a:solidFill>
              </a:rPr>
              <a:t>= 16.9 </a:t>
            </a:r>
            <a:r>
              <a:rPr lang="en-US" sz="2000" b="1" baseline="30000" dirty="0" err="1">
                <a:solidFill>
                  <a:schemeClr val="accent5">
                    <a:lumMod val="75000"/>
                  </a:schemeClr>
                </a:solidFill>
              </a:rPr>
              <a:t>o</a:t>
            </a:r>
            <a:r>
              <a:rPr lang="en-US" sz="2000" b="1" dirty="0" err="1">
                <a:solidFill>
                  <a:schemeClr val="accent5">
                    <a:lumMod val="75000"/>
                  </a:schemeClr>
                </a:solidFill>
              </a:rPr>
              <a:t>C</a:t>
            </a:r>
            <a:r>
              <a:rPr lang="en-US" sz="2000" b="1" dirty="0">
                <a:solidFill>
                  <a:schemeClr val="accent5">
                    <a:lumMod val="75000"/>
                  </a:schemeClr>
                </a:solidFill>
              </a:rPr>
              <a:t> </a:t>
            </a:r>
          </a:p>
          <a:p>
            <a:pPr>
              <a:spcBef>
                <a:spcPts val="0"/>
              </a:spcBef>
            </a:pPr>
            <a:r>
              <a:rPr lang="en-US" sz="2000" b="1" dirty="0">
                <a:solidFill>
                  <a:schemeClr val="accent5">
                    <a:lumMod val="75000"/>
                  </a:schemeClr>
                </a:solidFill>
              </a:rPr>
              <a:t>            MB= 1.5</a:t>
            </a:r>
          </a:p>
          <a:p>
            <a:pPr>
              <a:spcBef>
                <a:spcPts val="0"/>
              </a:spcBef>
            </a:pPr>
            <a:r>
              <a:rPr lang="en-US" sz="2000" b="1" dirty="0">
                <a:solidFill>
                  <a:schemeClr val="accent5">
                    <a:lumMod val="75000"/>
                  </a:schemeClr>
                </a:solidFill>
              </a:rPr>
              <a:t>               COR= 0.97</a:t>
            </a:r>
          </a:p>
          <a:p>
            <a:pPr>
              <a:spcBef>
                <a:spcPts val="0"/>
              </a:spcBef>
            </a:pPr>
            <a:r>
              <a:rPr lang="en-US" sz="2000" b="1" dirty="0">
                <a:solidFill>
                  <a:schemeClr val="accent5">
                    <a:lumMod val="75000"/>
                  </a:schemeClr>
                </a:solidFill>
              </a:rPr>
              <a:t>               RMSE=1.9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888888"/>
              </a:buClr>
              <a:buSzPts val="2400"/>
              <a:buNone/>
            </a:pPr>
            <a:endParaRPr/>
          </a:p>
        </p:txBody>
      </p:sp>
      <p:sp>
        <p:nvSpPr>
          <p:cNvPr id="170" name="Google Shape;170;p12"/>
          <p:cNvSpPr txBox="1"/>
          <p:nvPr/>
        </p:nvSpPr>
        <p:spPr>
          <a:xfrm>
            <a:off x="569793" y="360479"/>
            <a:ext cx="7772400" cy="8382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accent1"/>
              </a:buClr>
              <a:buSzPts val="2960"/>
              <a:buFont typeface="Arial"/>
              <a:buNone/>
            </a:pPr>
            <a:r>
              <a:rPr lang="es-ES" sz="2960" b="1" dirty="0" err="1">
                <a:solidFill>
                  <a:schemeClr val="accent1"/>
                </a:solidFill>
                <a:latin typeface="Calibri"/>
                <a:ea typeface="Calibri"/>
                <a:cs typeface="Calibri"/>
                <a:sym typeface="Calibri"/>
              </a:rPr>
              <a:t>Meteo</a:t>
            </a:r>
            <a:r>
              <a:rPr lang="es-ES" sz="2960" b="1" dirty="0">
                <a:solidFill>
                  <a:schemeClr val="accent1"/>
                </a:solidFill>
                <a:latin typeface="Calibri"/>
                <a:ea typeface="Calibri"/>
                <a:cs typeface="Calibri"/>
                <a:sym typeface="Calibri"/>
              </a:rPr>
              <a:t>: Model </a:t>
            </a:r>
            <a:r>
              <a:rPr lang="es-ES" sz="2960" b="1" dirty="0" err="1">
                <a:solidFill>
                  <a:schemeClr val="accent1"/>
                </a:solidFill>
                <a:latin typeface="Calibri"/>
                <a:ea typeface="Calibri"/>
                <a:cs typeface="Calibri"/>
                <a:sym typeface="Calibri"/>
              </a:rPr>
              <a:t>evaluation</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results</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wind</a:t>
            </a:r>
            <a:r>
              <a:rPr lang="es-ES" sz="2960" b="1" dirty="0">
                <a:solidFill>
                  <a:schemeClr val="accent1"/>
                </a:solidFill>
                <a:latin typeface="Calibri"/>
                <a:ea typeface="Calibri"/>
                <a:cs typeface="Calibri"/>
                <a:sym typeface="Calibri"/>
              </a:rPr>
              <a:t> rose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the</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years</a:t>
            </a:r>
            <a:r>
              <a:rPr lang="es-ES" sz="2960" b="1" dirty="0">
                <a:solidFill>
                  <a:schemeClr val="accent1"/>
                </a:solidFill>
                <a:latin typeface="Calibri"/>
                <a:ea typeface="Calibri"/>
                <a:cs typeface="Calibri"/>
                <a:sym typeface="Calibri"/>
              </a:rPr>
              <a:t> 2017-2018</a:t>
            </a:r>
            <a:endParaRPr sz="2960" b="1" dirty="0">
              <a:solidFill>
                <a:schemeClr val="accent1"/>
              </a:solidFill>
              <a:latin typeface="Calibri"/>
              <a:ea typeface="Calibri"/>
              <a:cs typeface="Calibri"/>
              <a:sym typeface="Calibri"/>
            </a:endParaRPr>
          </a:p>
        </p:txBody>
      </p:sp>
      <p:sp>
        <p:nvSpPr>
          <p:cNvPr id="171" name="Google Shape;171;p12"/>
          <p:cNvSpPr txBox="1"/>
          <p:nvPr/>
        </p:nvSpPr>
        <p:spPr>
          <a:xfrm>
            <a:off x="2728878" y="1781294"/>
            <a:ext cx="3918300" cy="343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600" b="1">
                <a:solidFill>
                  <a:schemeClr val="dk1"/>
                </a:solidFill>
                <a:latin typeface="Calibri"/>
                <a:ea typeface="Calibri"/>
                <a:cs typeface="Calibri"/>
                <a:sym typeface="Calibri"/>
              </a:rPr>
              <a:t>Tabernas, Spain</a:t>
            </a:r>
            <a:endParaRPr sz="2600" b="1">
              <a:solidFill>
                <a:schemeClr val="dk1"/>
              </a:solidFill>
              <a:latin typeface="Calibri"/>
              <a:ea typeface="Calibri"/>
              <a:cs typeface="Calibri"/>
              <a:sym typeface="Calibri"/>
            </a:endParaRPr>
          </a:p>
        </p:txBody>
      </p:sp>
      <p:pic>
        <p:nvPicPr>
          <p:cNvPr id="174" name="Google Shape;174;p12"/>
          <p:cNvPicPr preferRelativeResize="0"/>
          <p:nvPr/>
        </p:nvPicPr>
        <p:blipFill>
          <a:blip r:embed="rId3">
            <a:alphaModFix/>
          </a:blip>
          <a:stretch>
            <a:fillRect/>
          </a:stretch>
        </p:blipFill>
        <p:spPr>
          <a:xfrm>
            <a:off x="0" y="2234438"/>
            <a:ext cx="9143999" cy="3502794"/>
          </a:xfrm>
          <a:prstGeom prst="rect">
            <a:avLst/>
          </a:prstGeom>
          <a:noFill/>
          <a:ln>
            <a:noFill/>
          </a:ln>
        </p:spPr>
      </p:pic>
      <p:pic>
        <p:nvPicPr>
          <p:cNvPr id="9" name="Picture 8">
            <a:extLst>
              <a:ext uri="{FF2B5EF4-FFF2-40B4-BE49-F238E27FC236}">
                <a16:creationId xmlns:a16="http://schemas.microsoft.com/office/drawing/2014/main" id="{1F92321B-F9FF-4DAA-B476-03480BB61B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
        <p:nvSpPr>
          <p:cNvPr id="10" name="Google Shape;183;g6095300b5b_0_28">
            <a:extLst>
              <a:ext uri="{FF2B5EF4-FFF2-40B4-BE49-F238E27FC236}">
                <a16:creationId xmlns:a16="http://schemas.microsoft.com/office/drawing/2014/main" id="{3BDCF2A1-4D16-401D-84DF-728B3066E310}"/>
              </a:ext>
            </a:extLst>
          </p:cNvPr>
          <p:cNvSpPr txBox="1"/>
          <p:nvPr/>
        </p:nvSpPr>
        <p:spPr>
          <a:xfrm>
            <a:off x="5343078" y="5731820"/>
            <a:ext cx="3381300" cy="25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dk1"/>
                </a:solidFill>
                <a:latin typeface="Calibri"/>
                <a:cs typeface="Calibri"/>
              </a:rPr>
              <a:t>MONARCH-REG-033</a:t>
            </a:r>
            <a:endParaRPr sz="2000" b="1" dirty="0">
              <a:solidFill>
                <a:schemeClr val="dk1"/>
              </a:solidFill>
              <a:latin typeface="Calibri"/>
              <a:cs typeface="Calibri"/>
            </a:endParaRPr>
          </a:p>
        </p:txBody>
      </p:sp>
      <p:sp>
        <p:nvSpPr>
          <p:cNvPr id="11" name="Google Shape;183;g6095300b5b_0_28">
            <a:extLst>
              <a:ext uri="{FF2B5EF4-FFF2-40B4-BE49-F238E27FC236}">
                <a16:creationId xmlns:a16="http://schemas.microsoft.com/office/drawing/2014/main" id="{ABB74678-93D3-4D28-BB33-AE0EC2A17AAE}"/>
              </a:ext>
            </a:extLst>
          </p:cNvPr>
          <p:cNvSpPr txBox="1"/>
          <p:nvPr/>
        </p:nvSpPr>
        <p:spPr>
          <a:xfrm>
            <a:off x="1029950" y="5716811"/>
            <a:ext cx="3381300" cy="25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dk1"/>
                </a:solidFill>
                <a:latin typeface="Calibri"/>
                <a:cs typeface="Calibri"/>
              </a:rPr>
              <a:t>Observations</a:t>
            </a:r>
            <a:endParaRPr sz="2000" b="1" dirty="0">
              <a:solidFill>
                <a:schemeClr val="dk1"/>
              </a:solidFill>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6095300b5b_0_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888888"/>
              </a:buClr>
              <a:buSzPts val="2400"/>
              <a:buNone/>
            </a:pPr>
            <a:endParaRPr/>
          </a:p>
        </p:txBody>
      </p:sp>
      <p:sp>
        <p:nvSpPr>
          <p:cNvPr id="181" name="Google Shape;181;g6095300b5b_0_28"/>
          <p:cNvSpPr txBox="1"/>
          <p:nvPr/>
        </p:nvSpPr>
        <p:spPr>
          <a:xfrm>
            <a:off x="606068" y="364929"/>
            <a:ext cx="77724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accent1"/>
              </a:buClr>
              <a:buSzPts val="2960"/>
              <a:buFont typeface="Arial"/>
              <a:buNone/>
            </a:pPr>
            <a:r>
              <a:rPr lang="es-ES" sz="2960" b="1" dirty="0" err="1">
                <a:solidFill>
                  <a:schemeClr val="accent1"/>
                </a:solidFill>
                <a:latin typeface="Calibri"/>
                <a:ea typeface="Calibri"/>
                <a:cs typeface="Calibri"/>
                <a:sym typeface="Calibri"/>
              </a:rPr>
              <a:t>Meteo</a:t>
            </a:r>
            <a:r>
              <a:rPr lang="es-ES" sz="2960" b="1" dirty="0">
                <a:solidFill>
                  <a:schemeClr val="accent1"/>
                </a:solidFill>
                <a:latin typeface="Calibri"/>
                <a:ea typeface="Calibri"/>
                <a:cs typeface="Calibri"/>
                <a:sym typeface="Calibri"/>
              </a:rPr>
              <a:t>: Model </a:t>
            </a:r>
            <a:r>
              <a:rPr lang="es-ES" sz="2960" b="1" dirty="0" err="1">
                <a:solidFill>
                  <a:schemeClr val="accent1"/>
                </a:solidFill>
                <a:latin typeface="Calibri"/>
                <a:ea typeface="Calibri"/>
                <a:cs typeface="Calibri"/>
                <a:sym typeface="Calibri"/>
              </a:rPr>
              <a:t>evaluation</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results</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wind</a:t>
            </a:r>
            <a:r>
              <a:rPr lang="es-ES" sz="2960" b="1" dirty="0">
                <a:solidFill>
                  <a:schemeClr val="accent1"/>
                </a:solidFill>
                <a:latin typeface="Calibri"/>
                <a:ea typeface="Calibri"/>
                <a:cs typeface="Calibri"/>
                <a:sym typeface="Calibri"/>
              </a:rPr>
              <a:t> rose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the</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years</a:t>
            </a:r>
            <a:r>
              <a:rPr lang="es-ES" sz="2960" b="1" dirty="0">
                <a:solidFill>
                  <a:schemeClr val="accent1"/>
                </a:solidFill>
                <a:latin typeface="Calibri"/>
                <a:ea typeface="Calibri"/>
                <a:cs typeface="Calibri"/>
                <a:sym typeface="Calibri"/>
              </a:rPr>
              <a:t> 2017-2018</a:t>
            </a:r>
            <a:endParaRPr sz="2960" b="1" dirty="0">
              <a:solidFill>
                <a:schemeClr val="accent1"/>
              </a:solidFill>
              <a:latin typeface="Calibri"/>
              <a:ea typeface="Calibri"/>
              <a:cs typeface="Calibri"/>
              <a:sym typeface="Calibri"/>
            </a:endParaRPr>
          </a:p>
        </p:txBody>
      </p:sp>
      <p:sp>
        <p:nvSpPr>
          <p:cNvPr id="182" name="Google Shape;182;g6095300b5b_0_28"/>
          <p:cNvSpPr txBox="1"/>
          <p:nvPr/>
        </p:nvSpPr>
        <p:spPr>
          <a:xfrm>
            <a:off x="2612849" y="1711919"/>
            <a:ext cx="3918300" cy="343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2600" b="1" dirty="0" err="1">
                <a:solidFill>
                  <a:schemeClr val="dk1"/>
                </a:solidFill>
                <a:latin typeface="Calibri"/>
                <a:ea typeface="Calibri"/>
                <a:cs typeface="Calibri"/>
                <a:sym typeface="Calibri"/>
              </a:rPr>
              <a:t>Missour</a:t>
            </a:r>
            <a:r>
              <a:rPr lang="es-ES" sz="2600" b="1" dirty="0">
                <a:solidFill>
                  <a:schemeClr val="dk1"/>
                </a:solidFill>
                <a:latin typeface="Calibri"/>
                <a:ea typeface="Calibri"/>
                <a:cs typeface="Calibri"/>
                <a:sym typeface="Calibri"/>
              </a:rPr>
              <a:t>, </a:t>
            </a:r>
            <a:r>
              <a:rPr lang="es-ES" sz="2600" b="1" dirty="0" err="1">
                <a:solidFill>
                  <a:schemeClr val="dk1"/>
                </a:solidFill>
                <a:latin typeface="Calibri"/>
                <a:ea typeface="Calibri"/>
                <a:cs typeface="Calibri"/>
                <a:sym typeface="Calibri"/>
              </a:rPr>
              <a:t>Morocco</a:t>
            </a:r>
            <a:endParaRPr sz="2600" b="1" dirty="0">
              <a:solidFill>
                <a:schemeClr val="dk1"/>
              </a:solidFill>
              <a:latin typeface="Calibri"/>
              <a:ea typeface="Calibri"/>
              <a:cs typeface="Calibri"/>
              <a:sym typeface="Calibri"/>
            </a:endParaRPr>
          </a:p>
        </p:txBody>
      </p:sp>
      <p:sp>
        <p:nvSpPr>
          <p:cNvPr id="183" name="Google Shape;183;g6095300b5b_0_28"/>
          <p:cNvSpPr txBox="1"/>
          <p:nvPr/>
        </p:nvSpPr>
        <p:spPr>
          <a:xfrm>
            <a:off x="5343078" y="5731820"/>
            <a:ext cx="3381300" cy="25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dk1"/>
                </a:solidFill>
                <a:latin typeface="Calibri"/>
                <a:cs typeface="Calibri"/>
              </a:rPr>
              <a:t>MONARCH-REG-033</a:t>
            </a:r>
            <a:endParaRPr sz="2000" b="1" dirty="0">
              <a:solidFill>
                <a:schemeClr val="dk1"/>
              </a:solidFill>
              <a:latin typeface="Calibri"/>
              <a:cs typeface="Calibri"/>
            </a:endParaRPr>
          </a:p>
        </p:txBody>
      </p:sp>
      <p:pic>
        <p:nvPicPr>
          <p:cNvPr id="184" name="Google Shape;184;g6095300b5b_0_28"/>
          <p:cNvPicPr preferRelativeResize="0"/>
          <p:nvPr/>
        </p:nvPicPr>
        <p:blipFill>
          <a:blip r:embed="rId3">
            <a:alphaModFix/>
          </a:blip>
          <a:stretch>
            <a:fillRect/>
          </a:stretch>
        </p:blipFill>
        <p:spPr>
          <a:xfrm>
            <a:off x="-1" y="2092552"/>
            <a:ext cx="9144000" cy="3592758"/>
          </a:xfrm>
          <a:prstGeom prst="rect">
            <a:avLst/>
          </a:prstGeom>
          <a:noFill/>
          <a:ln>
            <a:noFill/>
          </a:ln>
        </p:spPr>
      </p:pic>
      <p:pic>
        <p:nvPicPr>
          <p:cNvPr id="8" name="Picture 7">
            <a:extLst>
              <a:ext uri="{FF2B5EF4-FFF2-40B4-BE49-F238E27FC236}">
                <a16:creationId xmlns:a16="http://schemas.microsoft.com/office/drawing/2014/main" id="{D7FB93A0-173E-48C9-91A2-D0C17DAD51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
        <p:nvSpPr>
          <p:cNvPr id="10" name="Google Shape;183;g6095300b5b_0_28">
            <a:extLst>
              <a:ext uri="{FF2B5EF4-FFF2-40B4-BE49-F238E27FC236}">
                <a16:creationId xmlns:a16="http://schemas.microsoft.com/office/drawing/2014/main" id="{C45619B2-D2CE-4C54-B76A-59DAB60F19AC}"/>
              </a:ext>
            </a:extLst>
          </p:cNvPr>
          <p:cNvSpPr txBox="1"/>
          <p:nvPr/>
        </p:nvSpPr>
        <p:spPr>
          <a:xfrm>
            <a:off x="1029950" y="5716811"/>
            <a:ext cx="3381300" cy="25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dk1"/>
                </a:solidFill>
                <a:latin typeface="Calibri"/>
                <a:cs typeface="Calibri"/>
              </a:rPr>
              <a:t>Observations</a:t>
            </a:r>
            <a:endParaRPr sz="2000" b="1" dirty="0">
              <a:solidFill>
                <a:schemeClr val="dk1"/>
              </a:solidFill>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8" name="Google Shape;238;p19"/>
          <p:cNvSpPr txBox="1"/>
          <p:nvPr/>
        </p:nvSpPr>
        <p:spPr>
          <a:xfrm>
            <a:off x="569792" y="360479"/>
            <a:ext cx="8230375" cy="802777"/>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80000"/>
              </a:lnSpc>
              <a:spcBef>
                <a:spcPts val="0"/>
              </a:spcBef>
              <a:spcAft>
                <a:spcPts val="0"/>
              </a:spcAft>
              <a:buClr>
                <a:schemeClr val="accent1"/>
              </a:buClr>
              <a:buSzPts val="2960"/>
              <a:buFont typeface="Arial"/>
              <a:buNone/>
            </a:pPr>
            <a:r>
              <a:rPr lang="es-ES" sz="2960" b="1" dirty="0">
                <a:solidFill>
                  <a:schemeClr val="accent1"/>
                </a:solidFill>
                <a:latin typeface="Calibri"/>
                <a:ea typeface="Calibri"/>
                <a:cs typeface="Calibri"/>
                <a:sym typeface="Calibri"/>
              </a:rPr>
              <a:t>Model </a:t>
            </a:r>
            <a:r>
              <a:rPr lang="es-ES" sz="2960" b="1" dirty="0" err="1">
                <a:solidFill>
                  <a:schemeClr val="accent1"/>
                </a:solidFill>
                <a:latin typeface="Calibri"/>
                <a:ea typeface="Calibri"/>
                <a:cs typeface="Calibri"/>
                <a:sym typeface="Calibri"/>
              </a:rPr>
              <a:t>evaluation</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results</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PM</a:t>
            </a:r>
            <a:r>
              <a:rPr lang="es-ES" sz="2960" b="1" baseline="-25000" dirty="0">
                <a:solidFill>
                  <a:schemeClr val="accent1"/>
                </a:solidFill>
                <a:latin typeface="Calibri"/>
                <a:ea typeface="Calibri"/>
                <a:cs typeface="Calibri"/>
                <a:sym typeface="Calibri"/>
              </a:rPr>
              <a:t>10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the</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years</a:t>
            </a:r>
            <a:r>
              <a:rPr lang="es-ES" sz="2960" b="1" dirty="0">
                <a:solidFill>
                  <a:schemeClr val="accent1"/>
                </a:solidFill>
                <a:latin typeface="Calibri"/>
                <a:ea typeface="Calibri"/>
                <a:cs typeface="Calibri"/>
                <a:sym typeface="Calibri"/>
              </a:rPr>
              <a:t> 2017-2018</a:t>
            </a:r>
            <a:endParaRPr dirty="0"/>
          </a:p>
        </p:txBody>
      </p:sp>
      <p:sp>
        <p:nvSpPr>
          <p:cNvPr id="240" name="Google Shape;240;p19"/>
          <p:cNvSpPr txBox="1"/>
          <p:nvPr/>
        </p:nvSpPr>
        <p:spPr>
          <a:xfrm>
            <a:off x="4881928" y="1680187"/>
            <a:ext cx="3918240" cy="3435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33" b="1" dirty="0">
                <a:solidFill>
                  <a:schemeClr val="dk1"/>
                </a:solidFill>
                <a:latin typeface="Calibri"/>
                <a:cs typeface="Calibri"/>
                <a:sym typeface="Calibri"/>
              </a:rPr>
              <a:t>Tabernas, </a:t>
            </a:r>
            <a:r>
              <a:rPr lang="es-ES" sz="1633" b="1" dirty="0" err="1">
                <a:solidFill>
                  <a:schemeClr val="dk1"/>
                </a:solidFill>
                <a:latin typeface="Calibri"/>
                <a:cs typeface="Calibri"/>
                <a:sym typeface="Calibri"/>
              </a:rPr>
              <a:t>Spain</a:t>
            </a:r>
            <a:endParaRPr dirty="0"/>
          </a:p>
        </p:txBody>
      </p:sp>
      <p:pic>
        <p:nvPicPr>
          <p:cNvPr id="2" name="Picture 1">
            <a:extLst>
              <a:ext uri="{FF2B5EF4-FFF2-40B4-BE49-F238E27FC236}">
                <a16:creationId xmlns:a16="http://schemas.microsoft.com/office/drawing/2014/main" id="{31842E42-BD36-4927-8746-6FEF41C7C10B}"/>
              </a:ext>
            </a:extLst>
          </p:cNvPr>
          <p:cNvPicPr>
            <a:picLocks noChangeAspect="1"/>
          </p:cNvPicPr>
          <p:nvPr/>
        </p:nvPicPr>
        <p:blipFill>
          <a:blip r:embed="rId3"/>
          <a:stretch>
            <a:fillRect/>
          </a:stretch>
        </p:blipFill>
        <p:spPr>
          <a:xfrm>
            <a:off x="4496765" y="2324500"/>
            <a:ext cx="4303402" cy="3700122"/>
          </a:xfrm>
          <a:prstGeom prst="rect">
            <a:avLst/>
          </a:prstGeom>
        </p:spPr>
      </p:pic>
      <p:pic>
        <p:nvPicPr>
          <p:cNvPr id="3" name="Picture 2">
            <a:extLst>
              <a:ext uri="{FF2B5EF4-FFF2-40B4-BE49-F238E27FC236}">
                <a16:creationId xmlns:a16="http://schemas.microsoft.com/office/drawing/2014/main" id="{848359BB-C6DD-4034-99D1-3AB7B17E2A11}"/>
              </a:ext>
            </a:extLst>
          </p:cNvPr>
          <p:cNvPicPr>
            <a:picLocks noChangeAspect="1"/>
          </p:cNvPicPr>
          <p:nvPr/>
        </p:nvPicPr>
        <p:blipFill>
          <a:blip r:embed="rId4"/>
          <a:stretch>
            <a:fillRect/>
          </a:stretch>
        </p:blipFill>
        <p:spPr>
          <a:xfrm>
            <a:off x="51589" y="2306463"/>
            <a:ext cx="4207895" cy="3602411"/>
          </a:xfrm>
          <a:prstGeom prst="rect">
            <a:avLst/>
          </a:prstGeom>
        </p:spPr>
      </p:pic>
      <p:sp>
        <p:nvSpPr>
          <p:cNvPr id="11" name="Google Shape;239;p19">
            <a:extLst>
              <a:ext uri="{FF2B5EF4-FFF2-40B4-BE49-F238E27FC236}">
                <a16:creationId xmlns:a16="http://schemas.microsoft.com/office/drawing/2014/main" id="{FD0D6ABD-B780-4756-82FF-434515756D55}"/>
              </a:ext>
            </a:extLst>
          </p:cNvPr>
          <p:cNvSpPr txBox="1"/>
          <p:nvPr/>
        </p:nvSpPr>
        <p:spPr>
          <a:xfrm>
            <a:off x="806160" y="1835456"/>
            <a:ext cx="3918240" cy="3435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33" b="1" dirty="0" err="1">
                <a:solidFill>
                  <a:schemeClr val="dk1"/>
                </a:solidFill>
                <a:latin typeface="Calibri"/>
                <a:cs typeface="Calibri"/>
                <a:sym typeface="Calibri"/>
              </a:rPr>
              <a:t>Missour</a:t>
            </a:r>
            <a:r>
              <a:rPr lang="es-ES" sz="1633" b="1" dirty="0">
                <a:solidFill>
                  <a:schemeClr val="dk1"/>
                </a:solidFill>
                <a:latin typeface="Calibri"/>
                <a:cs typeface="Calibri"/>
                <a:sym typeface="Calibri"/>
              </a:rPr>
              <a:t>, </a:t>
            </a:r>
            <a:r>
              <a:rPr lang="es-ES" sz="1633" b="1" dirty="0" err="1">
                <a:solidFill>
                  <a:schemeClr val="dk1"/>
                </a:solidFill>
                <a:latin typeface="Calibri"/>
                <a:cs typeface="Calibri"/>
                <a:sym typeface="Calibri"/>
              </a:rPr>
              <a:t>Morocco</a:t>
            </a:r>
            <a:endParaRPr dirty="0"/>
          </a:p>
        </p:txBody>
      </p:sp>
      <p:sp>
        <p:nvSpPr>
          <p:cNvPr id="4" name="Rectangle 3">
            <a:extLst>
              <a:ext uri="{FF2B5EF4-FFF2-40B4-BE49-F238E27FC236}">
                <a16:creationId xmlns:a16="http://schemas.microsoft.com/office/drawing/2014/main" id="{8559706B-6823-43E4-A3E8-D0AD7FB4C1E8}"/>
              </a:ext>
            </a:extLst>
          </p:cNvPr>
          <p:cNvSpPr/>
          <p:nvPr/>
        </p:nvSpPr>
        <p:spPr>
          <a:xfrm>
            <a:off x="7326775" y="2558005"/>
            <a:ext cx="1666754" cy="422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11BB42-B4E8-4FCA-A40B-0DEE8EC40A79}"/>
              </a:ext>
            </a:extLst>
          </p:cNvPr>
          <p:cNvSpPr/>
          <p:nvPr/>
        </p:nvSpPr>
        <p:spPr>
          <a:xfrm>
            <a:off x="2646744" y="2558005"/>
            <a:ext cx="1612739" cy="422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39;p19">
            <a:extLst>
              <a:ext uri="{FF2B5EF4-FFF2-40B4-BE49-F238E27FC236}">
                <a16:creationId xmlns:a16="http://schemas.microsoft.com/office/drawing/2014/main" id="{F0D489E7-6C71-475B-B09F-1AA21CB04F37}"/>
              </a:ext>
            </a:extLst>
          </p:cNvPr>
          <p:cNvSpPr txBox="1"/>
          <p:nvPr/>
        </p:nvSpPr>
        <p:spPr>
          <a:xfrm>
            <a:off x="2646743" y="2540698"/>
            <a:ext cx="3918240" cy="47701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000" b="1" dirty="0">
                <a:solidFill>
                  <a:srgbClr val="0070C0"/>
                </a:solidFill>
              </a:rPr>
              <a:t>● </a:t>
            </a:r>
            <a:r>
              <a:rPr lang="en-US" sz="1100" b="1" dirty="0">
                <a:solidFill>
                  <a:srgbClr val="0070C0"/>
                </a:solidFill>
              </a:rPr>
              <a:t>Observations</a:t>
            </a:r>
          </a:p>
          <a:p>
            <a:r>
              <a:rPr lang="en-US" sz="1100" b="1" dirty="0">
                <a:solidFill>
                  <a:srgbClr val="C00000"/>
                </a:solidFill>
              </a:rPr>
              <a:t>● MONARCH-REG-033</a:t>
            </a:r>
            <a:r>
              <a:rPr lang="en-US" dirty="0">
                <a:solidFill>
                  <a:schemeClr val="tx1"/>
                </a:solidFill>
              </a:rPr>
              <a:t>	</a:t>
            </a:r>
          </a:p>
        </p:txBody>
      </p:sp>
      <p:sp>
        <p:nvSpPr>
          <p:cNvPr id="15" name="Google Shape;239;p19">
            <a:extLst>
              <a:ext uri="{FF2B5EF4-FFF2-40B4-BE49-F238E27FC236}">
                <a16:creationId xmlns:a16="http://schemas.microsoft.com/office/drawing/2014/main" id="{85BE9D83-98E4-4402-B875-1CBBDF240132}"/>
              </a:ext>
            </a:extLst>
          </p:cNvPr>
          <p:cNvSpPr txBox="1"/>
          <p:nvPr/>
        </p:nvSpPr>
        <p:spPr>
          <a:xfrm>
            <a:off x="7312820" y="2530736"/>
            <a:ext cx="3918240" cy="47701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000" b="1" dirty="0">
                <a:solidFill>
                  <a:srgbClr val="0070C0"/>
                </a:solidFill>
              </a:rPr>
              <a:t>● </a:t>
            </a:r>
            <a:r>
              <a:rPr lang="en-US" sz="1100" b="1" dirty="0">
                <a:solidFill>
                  <a:srgbClr val="0070C0"/>
                </a:solidFill>
              </a:rPr>
              <a:t>Observations</a:t>
            </a:r>
          </a:p>
          <a:p>
            <a:r>
              <a:rPr lang="en-US" sz="1100" b="1" dirty="0">
                <a:solidFill>
                  <a:srgbClr val="C00000"/>
                </a:solidFill>
              </a:rPr>
              <a:t>● MONARCH-REG-033</a:t>
            </a:r>
            <a:r>
              <a:rPr lang="en-US" dirty="0">
                <a:solidFill>
                  <a:schemeClr val="tx1"/>
                </a:solidFill>
              </a:rPr>
              <a:t>	</a:t>
            </a:r>
          </a:p>
        </p:txBody>
      </p:sp>
    </p:spTree>
    <p:extLst>
      <p:ext uri="{BB962C8B-B14F-4D97-AF65-F5344CB8AC3E}">
        <p14:creationId xmlns:p14="http://schemas.microsoft.com/office/powerpoint/2010/main" val="2328325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6" name="Picture 5">
            <a:extLst>
              <a:ext uri="{FF2B5EF4-FFF2-40B4-BE49-F238E27FC236}">
                <a16:creationId xmlns:a16="http://schemas.microsoft.com/office/drawing/2014/main" id="{A43BEA9A-5623-440F-8A28-B1F13800BE83}"/>
              </a:ext>
            </a:extLst>
          </p:cNvPr>
          <p:cNvPicPr>
            <a:picLocks noChangeAspect="1"/>
          </p:cNvPicPr>
          <p:nvPr/>
        </p:nvPicPr>
        <p:blipFill>
          <a:blip r:embed="rId3"/>
          <a:stretch>
            <a:fillRect/>
          </a:stretch>
        </p:blipFill>
        <p:spPr>
          <a:xfrm>
            <a:off x="569792" y="284104"/>
            <a:ext cx="8297687" cy="6411849"/>
          </a:xfrm>
          <a:prstGeom prst="rect">
            <a:avLst/>
          </a:prstGeom>
        </p:spPr>
      </p:pic>
      <p:sp>
        <p:nvSpPr>
          <p:cNvPr id="238" name="Google Shape;238;p19"/>
          <p:cNvSpPr txBox="1"/>
          <p:nvPr/>
        </p:nvSpPr>
        <p:spPr>
          <a:xfrm>
            <a:off x="569792" y="360479"/>
            <a:ext cx="8230375" cy="802777"/>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accent1"/>
              </a:buClr>
              <a:buSzPts val="2960"/>
              <a:buFont typeface="Arial"/>
              <a:buNone/>
            </a:pPr>
            <a:r>
              <a:rPr lang="es-ES" sz="2960" b="1" dirty="0" err="1">
                <a:solidFill>
                  <a:schemeClr val="accent1"/>
                </a:solidFill>
                <a:latin typeface="Calibri"/>
                <a:cs typeface="Calibri"/>
                <a:sym typeface="Calibri"/>
              </a:rPr>
              <a:t>Soiling</a:t>
            </a:r>
            <a:r>
              <a:rPr lang="es-ES" sz="2960" b="1" dirty="0">
                <a:solidFill>
                  <a:schemeClr val="accent1"/>
                </a:solidFill>
                <a:latin typeface="Calibri"/>
                <a:cs typeface="Calibri"/>
                <a:sym typeface="Calibri"/>
              </a:rPr>
              <a:t> </a:t>
            </a:r>
            <a:r>
              <a:rPr lang="es-ES" sz="2960" b="1" dirty="0" err="1">
                <a:solidFill>
                  <a:schemeClr val="accent1"/>
                </a:solidFill>
                <a:latin typeface="Calibri"/>
                <a:cs typeface="Calibri"/>
                <a:sym typeface="Calibri"/>
              </a:rPr>
              <a:t>rate</a:t>
            </a:r>
            <a:r>
              <a:rPr lang="es-ES" sz="2960" b="1" dirty="0">
                <a:solidFill>
                  <a:schemeClr val="accent1"/>
                </a:solidFill>
                <a:latin typeface="Calibri"/>
                <a:cs typeface="Calibri"/>
                <a:sym typeface="Calibri"/>
              </a:rPr>
              <a:t> vs total </a:t>
            </a:r>
            <a:r>
              <a:rPr lang="es-ES" sz="2960" b="1" dirty="0" err="1">
                <a:solidFill>
                  <a:schemeClr val="accent1"/>
                </a:solidFill>
                <a:latin typeface="Calibri"/>
                <a:cs typeface="Calibri"/>
                <a:sym typeface="Calibri"/>
              </a:rPr>
              <a:t>dust</a:t>
            </a:r>
            <a:r>
              <a:rPr lang="es-ES" sz="2960" b="1" dirty="0">
                <a:solidFill>
                  <a:schemeClr val="accent1"/>
                </a:solidFill>
                <a:latin typeface="Calibri"/>
                <a:cs typeface="Calibri"/>
                <a:sym typeface="Calibri"/>
              </a:rPr>
              <a:t> </a:t>
            </a:r>
            <a:r>
              <a:rPr lang="es-ES" sz="2960" b="1" dirty="0" err="1">
                <a:solidFill>
                  <a:schemeClr val="accent1"/>
                </a:solidFill>
                <a:latin typeface="Calibri"/>
                <a:cs typeface="Calibri"/>
                <a:sym typeface="Calibri"/>
              </a:rPr>
              <a:t>deposition</a:t>
            </a:r>
            <a:endParaRPr dirty="0"/>
          </a:p>
        </p:txBody>
      </p:sp>
    </p:spTree>
    <p:extLst>
      <p:ext uri="{BB962C8B-B14F-4D97-AF65-F5344CB8AC3E}">
        <p14:creationId xmlns:p14="http://schemas.microsoft.com/office/powerpoint/2010/main" val="1785913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8" name="Google Shape;238;p19"/>
          <p:cNvSpPr txBox="1"/>
          <p:nvPr/>
        </p:nvSpPr>
        <p:spPr>
          <a:xfrm>
            <a:off x="569793" y="360479"/>
            <a:ext cx="7772400" cy="8382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chemeClr val="accent1"/>
              </a:buClr>
              <a:buSzPts val="2960"/>
              <a:buFont typeface="Arial"/>
              <a:buNone/>
            </a:pPr>
            <a:r>
              <a:rPr lang="es-ES" sz="2960" b="1" dirty="0">
                <a:solidFill>
                  <a:schemeClr val="accent1"/>
                </a:solidFill>
                <a:latin typeface="Calibri"/>
                <a:ea typeface="Calibri"/>
                <a:cs typeface="Calibri"/>
                <a:sym typeface="Calibri"/>
              </a:rPr>
              <a:t>Model </a:t>
            </a:r>
            <a:r>
              <a:rPr lang="es-ES" sz="2960" b="1" dirty="0" err="1">
                <a:solidFill>
                  <a:schemeClr val="accent1"/>
                </a:solidFill>
                <a:latin typeface="Calibri"/>
                <a:ea typeface="Calibri"/>
                <a:cs typeface="Calibri"/>
                <a:sym typeface="Calibri"/>
              </a:rPr>
              <a:t>evaluation</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results</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for</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deposition</a:t>
            </a:r>
            <a:r>
              <a:rPr lang="es-ES" sz="2960" b="1" dirty="0">
                <a:solidFill>
                  <a:schemeClr val="accent1"/>
                </a:solidFill>
                <a:latin typeface="Calibri"/>
                <a:ea typeface="Calibri"/>
                <a:cs typeface="Calibri"/>
                <a:sym typeface="Calibri"/>
              </a:rPr>
              <a:t> data </a:t>
            </a:r>
            <a:r>
              <a:rPr lang="es-ES" sz="2960" b="1" dirty="0" err="1">
                <a:solidFill>
                  <a:schemeClr val="accent1"/>
                </a:solidFill>
                <a:latin typeface="Calibri"/>
                <a:ea typeface="Calibri"/>
                <a:cs typeface="Calibri"/>
                <a:sym typeface="Calibri"/>
              </a:rPr>
              <a:t>over</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Iberian</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Peninsula</a:t>
            </a:r>
            <a:r>
              <a:rPr lang="es-ES" sz="2960" b="1" dirty="0">
                <a:solidFill>
                  <a:schemeClr val="accent1"/>
                </a:solidFill>
                <a:latin typeface="Calibri"/>
                <a:ea typeface="Calibri"/>
                <a:cs typeface="Calibri"/>
                <a:sym typeface="Calibri"/>
              </a:rPr>
              <a:t>, </a:t>
            </a:r>
            <a:r>
              <a:rPr lang="es-ES" sz="2960" b="1" dirty="0" err="1">
                <a:solidFill>
                  <a:schemeClr val="accent1"/>
                </a:solidFill>
                <a:latin typeface="Calibri"/>
                <a:ea typeface="Calibri"/>
                <a:cs typeface="Calibri"/>
                <a:sym typeface="Calibri"/>
              </a:rPr>
              <a:t>preliminary</a:t>
            </a:r>
            <a:endParaRPr dirty="0"/>
          </a:p>
        </p:txBody>
      </p:sp>
      <p:sp>
        <p:nvSpPr>
          <p:cNvPr id="239" name="Google Shape;239;p19"/>
          <p:cNvSpPr txBox="1"/>
          <p:nvPr/>
        </p:nvSpPr>
        <p:spPr>
          <a:xfrm>
            <a:off x="653760" y="1683056"/>
            <a:ext cx="3918240" cy="343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33" b="1" dirty="0">
                <a:solidFill>
                  <a:schemeClr val="dk1"/>
                </a:solidFill>
                <a:latin typeface="Calibri"/>
                <a:ea typeface="Calibri"/>
                <a:cs typeface="Calibri"/>
                <a:sym typeface="Calibri"/>
              </a:rPr>
              <a:t>Joan March</a:t>
            </a:r>
            <a:endParaRPr dirty="0"/>
          </a:p>
        </p:txBody>
      </p:sp>
      <p:sp>
        <p:nvSpPr>
          <p:cNvPr id="240" name="Google Shape;240;p19"/>
          <p:cNvSpPr txBox="1"/>
          <p:nvPr/>
        </p:nvSpPr>
        <p:spPr>
          <a:xfrm>
            <a:off x="4881928" y="1680187"/>
            <a:ext cx="3918240" cy="343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33" b="1" dirty="0">
                <a:solidFill>
                  <a:schemeClr val="dk1"/>
                </a:solidFill>
                <a:latin typeface="Calibri"/>
                <a:ea typeface="Calibri"/>
                <a:cs typeface="Calibri"/>
                <a:sym typeface="Calibri"/>
              </a:rPr>
              <a:t>Ordesa</a:t>
            </a:r>
            <a:endParaRPr dirty="0"/>
          </a:p>
        </p:txBody>
      </p:sp>
      <p:sp>
        <p:nvSpPr>
          <p:cNvPr id="9" name="Google Shape;183;g6095300b5b_0_28">
            <a:extLst>
              <a:ext uri="{FF2B5EF4-FFF2-40B4-BE49-F238E27FC236}">
                <a16:creationId xmlns:a16="http://schemas.microsoft.com/office/drawing/2014/main" id="{D9B81BA9-EF6A-4E8B-B9AF-D85EBD8700E5}"/>
              </a:ext>
            </a:extLst>
          </p:cNvPr>
          <p:cNvSpPr txBox="1"/>
          <p:nvPr/>
        </p:nvSpPr>
        <p:spPr>
          <a:xfrm>
            <a:off x="5343078" y="5731820"/>
            <a:ext cx="3381300" cy="253200"/>
          </a:xfrm>
          <a:prstGeom prst="rect">
            <a:avLst/>
          </a:prstGeom>
          <a:noFill/>
          <a:ln>
            <a:noFill/>
          </a:ln>
        </p:spPr>
        <p:txBody>
          <a:bodyPr spcFirstLastPara="1" wrap="square" lIns="91425" tIns="91425" rIns="91425" bIns="91425" anchor="t" anchorCtr="0">
            <a:noAutofit/>
          </a:bodyPr>
          <a:lstStyle/>
          <a:p>
            <a:pPr lvl="0"/>
            <a:r>
              <a:rPr lang="en-US" sz="2000" dirty="0">
                <a:solidFill>
                  <a:schemeClr val="dk1"/>
                </a:solidFill>
                <a:latin typeface="Calibri"/>
                <a:cs typeface="Calibri"/>
              </a:rPr>
              <a:t>From Jorge </a:t>
            </a:r>
            <a:r>
              <a:rPr lang="en-US" sz="2000" dirty="0" err="1">
                <a:solidFill>
                  <a:schemeClr val="dk1"/>
                </a:solidFill>
                <a:latin typeface="Calibri"/>
                <a:cs typeface="Calibri"/>
              </a:rPr>
              <a:t>Pey</a:t>
            </a:r>
            <a:r>
              <a:rPr lang="en-US" sz="2000" dirty="0">
                <a:solidFill>
                  <a:schemeClr val="dk1"/>
                </a:solidFill>
                <a:latin typeface="Calibri"/>
                <a:cs typeface="Calibri"/>
              </a:rPr>
              <a:t>, CSIC, </a:t>
            </a:r>
            <a:r>
              <a:rPr lang="en-US" sz="2000" dirty="0"/>
              <a:t>Instituto </a:t>
            </a:r>
            <a:r>
              <a:rPr lang="en-US" sz="2000" dirty="0" err="1"/>
              <a:t>Pirenaico</a:t>
            </a:r>
            <a:r>
              <a:rPr lang="en-US" sz="2000" dirty="0"/>
              <a:t> de </a:t>
            </a:r>
            <a:r>
              <a:rPr lang="en-US" sz="2000" dirty="0" err="1"/>
              <a:t>Ecología</a:t>
            </a:r>
            <a:r>
              <a:rPr lang="en-US" sz="2000" dirty="0">
                <a:solidFill>
                  <a:schemeClr val="dk1"/>
                </a:solidFill>
                <a:latin typeface="Calibri"/>
                <a:cs typeface="Calibri"/>
              </a:rPr>
              <a:t> </a:t>
            </a:r>
            <a:endParaRPr sz="2000" dirty="0">
              <a:solidFill>
                <a:schemeClr val="dk1"/>
              </a:solidFill>
              <a:latin typeface="Calibri"/>
              <a:cs typeface="Calibri"/>
            </a:endParaRPr>
          </a:p>
        </p:txBody>
      </p:sp>
      <p:pic>
        <p:nvPicPr>
          <p:cNvPr id="3" name="Picture 2">
            <a:extLst>
              <a:ext uri="{FF2B5EF4-FFF2-40B4-BE49-F238E27FC236}">
                <a16:creationId xmlns:a16="http://schemas.microsoft.com/office/drawing/2014/main" id="{6241C340-3105-4948-9744-191DCDDE68C3}"/>
              </a:ext>
            </a:extLst>
          </p:cNvPr>
          <p:cNvPicPr>
            <a:picLocks noChangeAspect="1"/>
          </p:cNvPicPr>
          <p:nvPr/>
        </p:nvPicPr>
        <p:blipFill>
          <a:blip r:embed="rId3"/>
          <a:stretch>
            <a:fillRect/>
          </a:stretch>
        </p:blipFill>
        <p:spPr>
          <a:xfrm>
            <a:off x="71996" y="2023807"/>
            <a:ext cx="5081767" cy="3926820"/>
          </a:xfrm>
          <a:prstGeom prst="rect">
            <a:avLst/>
          </a:prstGeom>
        </p:spPr>
      </p:pic>
      <p:pic>
        <p:nvPicPr>
          <p:cNvPr id="5" name="Picture 4">
            <a:extLst>
              <a:ext uri="{FF2B5EF4-FFF2-40B4-BE49-F238E27FC236}">
                <a16:creationId xmlns:a16="http://schemas.microsoft.com/office/drawing/2014/main" id="{C6A6484D-8FCD-4532-AE48-240496286F28}"/>
              </a:ext>
            </a:extLst>
          </p:cNvPr>
          <p:cNvPicPr>
            <a:picLocks noChangeAspect="1"/>
          </p:cNvPicPr>
          <p:nvPr/>
        </p:nvPicPr>
        <p:blipFill>
          <a:blip r:embed="rId4"/>
          <a:stretch>
            <a:fillRect/>
          </a:stretch>
        </p:blipFill>
        <p:spPr>
          <a:xfrm>
            <a:off x="4572000" y="2058936"/>
            <a:ext cx="4908242" cy="3792732"/>
          </a:xfrm>
          <a:prstGeom prst="rect">
            <a:avLst/>
          </a:prstGeom>
        </p:spPr>
      </p:pic>
    </p:spTree>
    <p:extLst>
      <p:ext uri="{BB962C8B-B14F-4D97-AF65-F5344CB8AC3E}">
        <p14:creationId xmlns:p14="http://schemas.microsoft.com/office/powerpoint/2010/main" val="2166275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3"/>
          <p:cNvSpPr txBox="1"/>
          <p:nvPr/>
        </p:nvSpPr>
        <p:spPr>
          <a:xfrm>
            <a:off x="762000" y="-17346"/>
            <a:ext cx="7772400" cy="838200"/>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accent1"/>
              </a:buClr>
              <a:buSzPts val="3500"/>
              <a:buFont typeface="Arial"/>
              <a:buNone/>
            </a:pPr>
            <a:r>
              <a:rPr lang="es-ES" sz="3500" b="1" dirty="0" err="1">
                <a:solidFill>
                  <a:schemeClr val="accent1"/>
                </a:solidFill>
                <a:latin typeface="Calibri"/>
                <a:ea typeface="Calibri"/>
                <a:cs typeface="Calibri"/>
                <a:sym typeface="Calibri"/>
              </a:rPr>
              <a:t>Summary</a:t>
            </a:r>
            <a:endParaRPr dirty="0"/>
          </a:p>
        </p:txBody>
      </p:sp>
      <p:sp>
        <p:nvSpPr>
          <p:cNvPr id="190" name="Google Shape;190;p13"/>
          <p:cNvSpPr txBox="1"/>
          <p:nvPr/>
        </p:nvSpPr>
        <p:spPr>
          <a:xfrm>
            <a:off x="457200" y="627397"/>
            <a:ext cx="7924800" cy="2133600"/>
          </a:xfrm>
          <a:prstGeom prst="rect">
            <a:avLst/>
          </a:prstGeom>
          <a:noFill/>
          <a:ln>
            <a:noFill/>
          </a:ln>
        </p:spPr>
        <p:txBody>
          <a:bodyPr spcFirstLastPara="1" wrap="square" lIns="91425" tIns="45700" rIns="91425" bIns="45700" anchor="t" anchorCtr="0">
            <a:noAutofit/>
          </a:bodyPr>
          <a:lstStyle/>
          <a:p>
            <a:pPr marL="269084" marR="0" lvl="0" indent="-269084" algn="just" rtl="0">
              <a:spcBef>
                <a:spcPts val="0"/>
              </a:spcBef>
              <a:spcAft>
                <a:spcPts val="0"/>
              </a:spcAft>
              <a:buClr>
                <a:schemeClr val="dk1"/>
              </a:buClr>
              <a:buSzPts val="2400"/>
              <a:buFont typeface="Noto Sans Symbols"/>
              <a:buChar char="❑"/>
            </a:pPr>
            <a:r>
              <a:rPr lang="es-ES" sz="2400" dirty="0" err="1">
                <a:solidFill>
                  <a:schemeClr val="dk1"/>
                </a:solidFill>
                <a:latin typeface="Calibri"/>
                <a:ea typeface="Calibri"/>
                <a:cs typeface="Calibri"/>
                <a:sym typeface="Calibri"/>
              </a:rPr>
              <a:t>Within</a:t>
            </a:r>
            <a:r>
              <a:rPr lang="es-ES" sz="2400" dirty="0">
                <a:solidFill>
                  <a:schemeClr val="dk1"/>
                </a:solidFill>
                <a:latin typeface="Calibri"/>
                <a:ea typeface="Calibri"/>
                <a:cs typeface="Calibri"/>
                <a:sym typeface="Calibri"/>
              </a:rPr>
              <a:t> H2020 SOLWARIS </a:t>
            </a:r>
            <a:r>
              <a:rPr lang="es-ES" sz="2400" dirty="0" err="1">
                <a:solidFill>
                  <a:schemeClr val="dk1"/>
                </a:solidFill>
                <a:latin typeface="Calibri"/>
                <a:ea typeface="Calibri"/>
                <a:cs typeface="Calibri"/>
                <a:sym typeface="Calibri"/>
              </a:rPr>
              <a:t>we</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will</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provide</a:t>
            </a:r>
            <a:r>
              <a:rPr lang="es-ES" sz="2400" dirty="0">
                <a:solidFill>
                  <a:schemeClr val="dk1"/>
                </a:solidFill>
                <a:latin typeface="Calibri"/>
                <a:ea typeface="Calibri"/>
                <a:cs typeface="Calibri"/>
                <a:sym typeface="Calibri"/>
              </a:rPr>
              <a:t> </a:t>
            </a:r>
            <a:r>
              <a:rPr lang="es-ES" sz="2000" b="1" dirty="0" err="1">
                <a:solidFill>
                  <a:srgbClr val="C00000"/>
                </a:solidFill>
                <a:latin typeface="Calibri"/>
                <a:ea typeface="Calibri"/>
                <a:cs typeface="Calibri"/>
                <a:sym typeface="Calibri"/>
              </a:rPr>
              <a:t>operational</a:t>
            </a:r>
            <a:r>
              <a:rPr lang="es-ES" sz="2000" b="1" dirty="0">
                <a:solidFill>
                  <a:srgbClr val="C00000"/>
                </a:solidFill>
                <a:latin typeface="Calibri"/>
                <a:ea typeface="Calibri"/>
                <a:cs typeface="Calibri"/>
                <a:sym typeface="Calibri"/>
              </a:rPr>
              <a:t> </a:t>
            </a:r>
            <a:r>
              <a:rPr lang="es-ES" sz="2000" b="1" dirty="0" err="1">
                <a:solidFill>
                  <a:srgbClr val="C00000"/>
                </a:solidFill>
                <a:latin typeface="Calibri"/>
                <a:ea typeface="Calibri"/>
                <a:cs typeface="Calibri"/>
                <a:sym typeface="Calibri"/>
              </a:rPr>
              <a:t>soiling</a:t>
            </a:r>
            <a:r>
              <a:rPr lang="es-ES" sz="2000" b="1" dirty="0">
                <a:solidFill>
                  <a:srgbClr val="C00000"/>
                </a:solidFill>
                <a:latin typeface="Calibri"/>
                <a:ea typeface="Calibri"/>
                <a:cs typeface="Calibri"/>
                <a:sym typeface="Calibri"/>
              </a:rPr>
              <a:t> </a:t>
            </a:r>
            <a:r>
              <a:rPr lang="es-ES" sz="2000" b="1" dirty="0" err="1">
                <a:solidFill>
                  <a:srgbClr val="C00000"/>
                </a:solidFill>
                <a:latin typeface="Calibri"/>
                <a:ea typeface="Calibri"/>
                <a:cs typeface="Calibri"/>
                <a:sym typeface="Calibri"/>
              </a:rPr>
              <a:t>forecasts</a:t>
            </a:r>
            <a:r>
              <a:rPr lang="es-ES" sz="2000" dirty="0">
                <a:solidFill>
                  <a:srgbClr val="C00000"/>
                </a:solidFill>
                <a:latin typeface="Calibri"/>
                <a:ea typeface="Calibri"/>
                <a:cs typeface="Calibri"/>
                <a:sym typeface="Calibri"/>
              </a:rPr>
              <a:t>.</a:t>
            </a:r>
            <a:endParaRPr dirty="0"/>
          </a:p>
          <a:p>
            <a:pPr marL="269084" marR="0" lvl="0" indent="-269084" algn="just" rtl="0">
              <a:spcBef>
                <a:spcPts val="480"/>
              </a:spcBef>
              <a:spcAft>
                <a:spcPts val="0"/>
              </a:spcAft>
              <a:buClr>
                <a:schemeClr val="dk1"/>
              </a:buClr>
              <a:buSzPts val="2400"/>
              <a:buFont typeface="Noto Sans Symbols"/>
              <a:buChar char="❑"/>
            </a:pPr>
            <a:r>
              <a:rPr lang="es-ES" sz="2400" dirty="0" err="1">
                <a:solidFill>
                  <a:schemeClr val="dk1"/>
                </a:solidFill>
                <a:latin typeface="Calibri"/>
                <a:ea typeface="Calibri"/>
                <a:cs typeface="Calibri"/>
                <a:sym typeface="Calibri"/>
              </a:rPr>
              <a:t>To</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achieve</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this</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objective</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the</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dust</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atmospheric</a:t>
            </a:r>
            <a:r>
              <a:rPr lang="es-ES" sz="2400" dirty="0">
                <a:solidFill>
                  <a:schemeClr val="dk1"/>
                </a:solidFill>
                <a:latin typeface="Calibri"/>
                <a:ea typeface="Calibri"/>
                <a:cs typeface="Calibri"/>
                <a:sym typeface="Calibri"/>
              </a:rPr>
              <a:t> NMMB-MONARCH </a:t>
            </a:r>
            <a:r>
              <a:rPr lang="es-ES" sz="2400" dirty="0" err="1">
                <a:solidFill>
                  <a:schemeClr val="dk1"/>
                </a:solidFill>
                <a:latin typeface="Calibri"/>
                <a:ea typeface="Calibri"/>
                <a:cs typeface="Calibri"/>
                <a:sym typeface="Calibri"/>
              </a:rPr>
              <a:t>model</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will</a:t>
            </a:r>
            <a:r>
              <a:rPr lang="es-ES" sz="2400" dirty="0">
                <a:solidFill>
                  <a:schemeClr val="dk1"/>
                </a:solidFill>
                <a:latin typeface="Calibri"/>
                <a:ea typeface="Calibri"/>
                <a:cs typeface="Calibri"/>
                <a:sym typeface="Calibri"/>
              </a:rPr>
              <a:t> be </a:t>
            </a:r>
            <a:r>
              <a:rPr lang="es-ES" sz="2400" dirty="0" err="1">
                <a:solidFill>
                  <a:schemeClr val="dk1"/>
                </a:solidFill>
                <a:latin typeface="Calibri"/>
                <a:ea typeface="Calibri"/>
                <a:cs typeface="Calibri"/>
                <a:sym typeface="Calibri"/>
              </a:rPr>
              <a:t>coupled</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with</a:t>
            </a:r>
            <a:r>
              <a:rPr lang="es-ES" sz="2400" dirty="0">
                <a:solidFill>
                  <a:schemeClr val="dk1"/>
                </a:solidFill>
                <a:latin typeface="Calibri"/>
                <a:ea typeface="Calibri"/>
                <a:cs typeface="Calibri"/>
                <a:sym typeface="Calibri"/>
              </a:rPr>
              <a:t> a </a:t>
            </a:r>
            <a:r>
              <a:rPr lang="es-ES" sz="2400" dirty="0" err="1">
                <a:solidFill>
                  <a:schemeClr val="dk1"/>
                </a:solidFill>
                <a:latin typeface="Calibri"/>
                <a:ea typeface="Calibri"/>
                <a:cs typeface="Calibri"/>
                <a:sym typeface="Calibri"/>
              </a:rPr>
              <a:t>soiling</a:t>
            </a:r>
            <a:r>
              <a:rPr lang="es-ES" sz="2400" dirty="0">
                <a:solidFill>
                  <a:schemeClr val="dk1"/>
                </a:solidFill>
                <a:latin typeface="Calibri"/>
                <a:ea typeface="Calibri"/>
                <a:cs typeface="Calibri"/>
                <a:sym typeface="Calibri"/>
              </a:rPr>
              <a:t> </a:t>
            </a:r>
            <a:r>
              <a:rPr lang="es-ES" sz="2400" dirty="0" err="1">
                <a:solidFill>
                  <a:schemeClr val="dk1"/>
                </a:solidFill>
                <a:latin typeface="Calibri"/>
                <a:ea typeface="Calibri"/>
                <a:cs typeface="Calibri"/>
                <a:sym typeface="Calibri"/>
              </a:rPr>
              <a:t>model</a:t>
            </a:r>
            <a:r>
              <a:rPr lang="es-ES" sz="2400" dirty="0">
                <a:solidFill>
                  <a:schemeClr val="dk1"/>
                </a:solidFill>
                <a:latin typeface="Calibri"/>
                <a:ea typeface="Calibri"/>
                <a:cs typeface="Calibri"/>
                <a:sym typeface="Calibri"/>
              </a:rPr>
              <a:t>.</a:t>
            </a:r>
            <a:endParaRPr dirty="0"/>
          </a:p>
          <a:p>
            <a:pPr marL="726284" marR="0" lvl="1" indent="-269084" algn="just" rtl="0">
              <a:spcBef>
                <a:spcPts val="400"/>
              </a:spcBef>
              <a:spcAft>
                <a:spcPts val="0"/>
              </a:spcAft>
              <a:buClr>
                <a:schemeClr val="dk1"/>
              </a:buClr>
              <a:buSzPts val="2000"/>
              <a:buFont typeface="Noto Sans Symbols"/>
              <a:buChar char="❑"/>
            </a:pPr>
            <a:r>
              <a:rPr lang="es-ES" sz="2000" b="0" i="0" u="none" strike="noStrike" cap="none" dirty="0" err="1">
                <a:solidFill>
                  <a:schemeClr val="dk1"/>
                </a:solidFill>
                <a:latin typeface="Calibri"/>
                <a:ea typeface="Calibri"/>
                <a:cs typeface="Calibri"/>
                <a:sym typeface="Calibri"/>
              </a:rPr>
              <a:t>The</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evaluation</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of</a:t>
            </a:r>
            <a:r>
              <a:rPr lang="es-ES" sz="2000" b="0" i="0" u="none" strike="noStrike" cap="none" dirty="0">
                <a:solidFill>
                  <a:schemeClr val="dk1"/>
                </a:solidFill>
                <a:latin typeface="Calibri"/>
                <a:ea typeface="Calibri"/>
                <a:cs typeface="Calibri"/>
                <a:sym typeface="Calibri"/>
              </a:rPr>
              <a:t> NMMB-MONARCH (</a:t>
            </a:r>
            <a:r>
              <a:rPr lang="es-ES" sz="2000" b="0" i="0" u="none" strike="noStrike" cap="none" dirty="0" err="1">
                <a:solidFill>
                  <a:schemeClr val="dk1"/>
                </a:solidFill>
                <a:latin typeface="Calibri"/>
                <a:ea typeface="Calibri"/>
                <a:cs typeface="Calibri"/>
                <a:sym typeface="Calibri"/>
              </a:rPr>
              <a:t>the</a:t>
            </a:r>
            <a:r>
              <a:rPr lang="es-ES" sz="2000" b="0" i="0" u="none" strike="noStrike" cap="none" dirty="0">
                <a:solidFill>
                  <a:schemeClr val="dk1"/>
                </a:solidFill>
                <a:latin typeface="Calibri"/>
                <a:ea typeface="Calibri"/>
                <a:cs typeface="Calibri"/>
                <a:sym typeface="Calibri"/>
              </a:rPr>
              <a:t> inputs </a:t>
            </a:r>
            <a:r>
              <a:rPr lang="es-ES" sz="2000" b="0" i="0" u="none" strike="noStrike" cap="none" dirty="0" err="1">
                <a:solidFill>
                  <a:schemeClr val="dk1"/>
                </a:solidFill>
                <a:latin typeface="Calibri"/>
                <a:ea typeface="Calibri"/>
                <a:cs typeface="Calibri"/>
                <a:sym typeface="Calibri"/>
              </a:rPr>
              <a:t>used</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by</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the</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soiling</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model</a:t>
            </a:r>
            <a:r>
              <a:rPr lang="es-ES" sz="2000" b="0" i="0" u="none" strike="noStrike" cap="none" dirty="0">
                <a:solidFill>
                  <a:schemeClr val="dk1"/>
                </a:solidFill>
                <a:latin typeface="Calibri"/>
                <a:ea typeface="Calibri"/>
                <a:cs typeface="Calibri"/>
                <a:sym typeface="Calibri"/>
              </a:rPr>
              <a:t>) shows </a:t>
            </a:r>
            <a:r>
              <a:rPr lang="es-ES" sz="2000" b="0" i="0" u="none" strike="noStrike" cap="none" dirty="0" err="1">
                <a:solidFill>
                  <a:schemeClr val="dk1"/>
                </a:solidFill>
                <a:latin typeface="Calibri"/>
                <a:ea typeface="Calibri"/>
                <a:cs typeface="Calibri"/>
                <a:sym typeface="Calibri"/>
              </a:rPr>
              <a:t>that</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the</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model</a:t>
            </a:r>
            <a:r>
              <a:rPr lang="es-ES" sz="2000" b="0" i="0" u="none" strike="noStrike" cap="none" dirty="0">
                <a:solidFill>
                  <a:schemeClr val="dk1"/>
                </a:solidFill>
                <a:latin typeface="Calibri"/>
                <a:ea typeface="Calibri"/>
                <a:cs typeface="Calibri"/>
                <a:sym typeface="Calibri"/>
              </a:rPr>
              <a:t> can </a:t>
            </a:r>
            <a:r>
              <a:rPr lang="es-ES" sz="2000" b="0" i="0" u="none" strike="noStrike" cap="none" dirty="0" err="1">
                <a:solidFill>
                  <a:schemeClr val="dk1"/>
                </a:solidFill>
                <a:latin typeface="Calibri"/>
                <a:ea typeface="Calibri"/>
                <a:cs typeface="Calibri"/>
                <a:sym typeface="Calibri"/>
              </a:rPr>
              <a:t>predict</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the</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desert</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dust</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cycle</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over</a:t>
            </a:r>
            <a:r>
              <a:rPr lang="es-ES" sz="2000" b="0" i="0" u="none" strike="noStrike" cap="none" dirty="0">
                <a:solidFill>
                  <a:schemeClr val="dk1"/>
                </a:solidFill>
                <a:latin typeface="Calibri"/>
                <a:ea typeface="Calibri"/>
                <a:cs typeface="Calibri"/>
                <a:sym typeface="Calibri"/>
              </a:rPr>
              <a:t> North </a:t>
            </a:r>
            <a:r>
              <a:rPr lang="es-ES" sz="2000" b="0" i="0" u="none" strike="noStrike" cap="none" dirty="0" err="1">
                <a:solidFill>
                  <a:schemeClr val="dk1"/>
                </a:solidFill>
                <a:latin typeface="Calibri"/>
                <a:ea typeface="Calibri"/>
                <a:cs typeface="Calibri"/>
                <a:sym typeface="Calibri"/>
              </a:rPr>
              <a:t>Africa</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Middle</a:t>
            </a:r>
            <a:r>
              <a:rPr lang="es-ES" sz="2000" b="0" i="0" u="none" strike="noStrike" cap="none" dirty="0">
                <a:solidFill>
                  <a:schemeClr val="dk1"/>
                </a:solidFill>
                <a:latin typeface="Calibri"/>
                <a:ea typeface="Calibri"/>
                <a:cs typeface="Calibri"/>
                <a:sym typeface="Calibri"/>
              </a:rPr>
              <a:t> East and </a:t>
            </a:r>
            <a:r>
              <a:rPr lang="es-ES" sz="2000" b="0" i="0" u="none" strike="noStrike" cap="none" dirty="0" err="1">
                <a:solidFill>
                  <a:schemeClr val="dk1"/>
                </a:solidFill>
                <a:latin typeface="Calibri"/>
                <a:ea typeface="Calibri"/>
                <a:cs typeface="Calibri"/>
                <a:sym typeface="Calibri"/>
              </a:rPr>
              <a:t>Europe</a:t>
            </a:r>
            <a:r>
              <a:rPr lang="es-ES" sz="2000" b="0" i="0" u="none" strike="noStrike" cap="none" dirty="0">
                <a:solidFill>
                  <a:schemeClr val="dk1"/>
                </a:solidFill>
                <a:latin typeface="Calibri"/>
                <a:ea typeface="Calibri"/>
                <a:cs typeface="Calibri"/>
                <a:sym typeface="Calibri"/>
              </a:rPr>
              <a:t>.</a:t>
            </a:r>
            <a:endParaRPr dirty="0"/>
          </a:p>
          <a:p>
            <a:pPr marL="1200150" marR="0" lvl="2" indent="-285750" algn="just" rtl="0">
              <a:spcBef>
                <a:spcPts val="320"/>
              </a:spcBef>
              <a:spcAft>
                <a:spcPts val="0"/>
              </a:spcAft>
              <a:buClr>
                <a:schemeClr val="dk1"/>
              </a:buClr>
              <a:buSzPts val="1600"/>
              <a:buFont typeface="Arial"/>
              <a:buChar char="•"/>
            </a:pPr>
            <a:r>
              <a:rPr lang="es-ES" sz="1600" b="0" i="0" u="none" strike="noStrike" cap="none" dirty="0" err="1">
                <a:solidFill>
                  <a:schemeClr val="dk1"/>
                </a:solidFill>
                <a:latin typeface="Calibri"/>
                <a:ea typeface="Calibri"/>
                <a:cs typeface="Calibri"/>
                <a:sym typeface="Calibri"/>
              </a:rPr>
              <a:t>Over</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southern</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Spain</a:t>
            </a:r>
            <a:r>
              <a:rPr lang="es-ES" sz="1600" b="0" i="0" u="none" strike="noStrike" cap="none" dirty="0">
                <a:solidFill>
                  <a:schemeClr val="dk1"/>
                </a:solidFill>
                <a:latin typeface="Calibri"/>
                <a:ea typeface="Calibri"/>
                <a:cs typeface="Calibri"/>
                <a:sym typeface="Calibri"/>
              </a:rPr>
              <a:t> and </a:t>
            </a:r>
            <a:r>
              <a:rPr lang="es-ES" sz="1600" b="0" i="0" u="none" strike="noStrike" cap="none" dirty="0" err="1">
                <a:solidFill>
                  <a:schemeClr val="dk1"/>
                </a:solidFill>
                <a:latin typeface="Calibri"/>
                <a:ea typeface="Calibri"/>
                <a:cs typeface="Calibri"/>
                <a:sym typeface="Calibri"/>
              </a:rPr>
              <a:t>Morocco</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where</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is</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focusing</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the</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project</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the</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model</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is</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capturing</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the</a:t>
            </a:r>
            <a:r>
              <a:rPr lang="es-ES" sz="1600" b="0" i="0" u="none" strike="noStrike" cap="none" dirty="0">
                <a:solidFill>
                  <a:schemeClr val="dk1"/>
                </a:solidFill>
                <a:latin typeface="Calibri"/>
                <a:ea typeface="Calibri"/>
                <a:cs typeface="Calibri"/>
                <a:sym typeface="Calibri"/>
              </a:rPr>
              <a:t> timing and </a:t>
            </a:r>
            <a:r>
              <a:rPr lang="es-ES" sz="1600" b="0" i="0" u="none" strike="noStrike" cap="none" dirty="0" err="1">
                <a:solidFill>
                  <a:schemeClr val="dk1"/>
                </a:solidFill>
                <a:latin typeface="Calibri"/>
                <a:ea typeface="Calibri"/>
                <a:cs typeface="Calibri"/>
                <a:sym typeface="Calibri"/>
              </a:rPr>
              <a:t>the</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magnitude</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of</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the</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dust</a:t>
            </a:r>
            <a:r>
              <a:rPr lang="es-ES" sz="1600" b="0" i="0" u="none" strike="noStrike" cap="none" dirty="0">
                <a:solidFill>
                  <a:schemeClr val="dk1"/>
                </a:solidFill>
                <a:latin typeface="Calibri"/>
                <a:ea typeface="Calibri"/>
                <a:cs typeface="Calibri"/>
                <a:sym typeface="Calibri"/>
              </a:rPr>
              <a:t> </a:t>
            </a:r>
            <a:r>
              <a:rPr lang="es-ES" sz="1600" b="0" i="0" u="none" strike="noStrike" cap="none" dirty="0" err="1">
                <a:solidFill>
                  <a:schemeClr val="dk1"/>
                </a:solidFill>
                <a:latin typeface="Calibri"/>
                <a:ea typeface="Calibri"/>
                <a:cs typeface="Calibri"/>
                <a:sym typeface="Calibri"/>
              </a:rPr>
              <a:t>events</a:t>
            </a:r>
            <a:r>
              <a:rPr lang="es-ES" sz="1600" b="0" i="0" u="none" strike="noStrike" cap="none" dirty="0">
                <a:solidFill>
                  <a:schemeClr val="dk1"/>
                </a:solidFill>
                <a:latin typeface="Calibri"/>
                <a:ea typeface="Calibri"/>
                <a:cs typeface="Calibri"/>
                <a:sym typeface="Calibri"/>
              </a:rPr>
              <a:t>.</a:t>
            </a:r>
            <a:endParaRPr dirty="0"/>
          </a:p>
          <a:p>
            <a:pPr marL="1657350" marR="0" lvl="3" indent="-285750" algn="just" rtl="0">
              <a:spcBef>
                <a:spcPts val="240"/>
              </a:spcBef>
              <a:spcAft>
                <a:spcPts val="0"/>
              </a:spcAft>
              <a:buClr>
                <a:schemeClr val="dk1"/>
              </a:buClr>
              <a:buSzPts val="1200"/>
              <a:buFont typeface="Arial"/>
              <a:buChar char="•"/>
            </a:pPr>
            <a:r>
              <a:rPr lang="es-ES" sz="1200" b="0" i="0" u="none" strike="noStrike" cap="none" dirty="0" err="1">
                <a:solidFill>
                  <a:schemeClr val="dk1"/>
                </a:solidFill>
                <a:latin typeface="Calibri"/>
                <a:ea typeface="Calibri"/>
                <a:cs typeface="Calibri"/>
                <a:sym typeface="Calibri"/>
              </a:rPr>
              <a:t>The</a:t>
            </a:r>
            <a:r>
              <a:rPr lang="es-ES" sz="1200" b="0" i="0" u="none" strike="noStrike" cap="none" dirty="0">
                <a:solidFill>
                  <a:schemeClr val="dk1"/>
                </a:solidFill>
                <a:latin typeface="Calibri"/>
                <a:ea typeface="Calibri"/>
                <a:cs typeface="Calibri"/>
                <a:sym typeface="Calibri"/>
              </a:rPr>
              <a:t> 3 </a:t>
            </a:r>
            <a:r>
              <a:rPr lang="es-ES" sz="1200" b="0" i="0" u="none" strike="noStrike" cap="none" dirty="0" err="1">
                <a:solidFill>
                  <a:schemeClr val="dk1"/>
                </a:solidFill>
                <a:latin typeface="Calibri"/>
                <a:ea typeface="Calibri"/>
                <a:cs typeface="Calibri"/>
                <a:sym typeface="Calibri"/>
              </a:rPr>
              <a:t>experiments</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considered</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from</a:t>
            </a:r>
            <a:r>
              <a:rPr lang="es-ES" sz="1200" b="0" i="0" u="none" strike="noStrike" cap="none" dirty="0">
                <a:solidFill>
                  <a:schemeClr val="dk1"/>
                </a:solidFill>
                <a:latin typeface="Calibri"/>
                <a:ea typeface="Calibri"/>
                <a:cs typeface="Calibri"/>
                <a:sym typeface="Calibri"/>
              </a:rPr>
              <a:t> 100 </a:t>
            </a:r>
            <a:r>
              <a:rPr lang="es-ES" sz="1200" b="0" i="0" u="none" strike="noStrike" cap="none" dirty="0" err="1">
                <a:solidFill>
                  <a:schemeClr val="dk1"/>
                </a:solidFill>
                <a:latin typeface="Calibri"/>
                <a:ea typeface="Calibri"/>
                <a:cs typeface="Calibri"/>
                <a:sym typeface="Calibri"/>
              </a:rPr>
              <a:t>to</a:t>
            </a:r>
            <a:r>
              <a:rPr lang="es-ES" sz="1200" b="0" i="0" u="none" strike="noStrike" cap="none" dirty="0">
                <a:solidFill>
                  <a:schemeClr val="dk1"/>
                </a:solidFill>
                <a:latin typeface="Calibri"/>
                <a:ea typeface="Calibri"/>
                <a:cs typeface="Calibri"/>
                <a:sym typeface="Calibri"/>
              </a:rPr>
              <a:t> 10km) </a:t>
            </a:r>
            <a:r>
              <a:rPr lang="es-ES" sz="1200" b="0" i="0" u="none" strike="noStrike" cap="none" dirty="0" err="1">
                <a:solidFill>
                  <a:schemeClr val="dk1"/>
                </a:solidFill>
                <a:latin typeface="Calibri"/>
                <a:ea typeface="Calibri"/>
                <a:cs typeface="Calibri"/>
                <a:sym typeface="Calibri"/>
              </a:rPr>
              <a:t>have</a:t>
            </a:r>
            <a:r>
              <a:rPr lang="es-ES" sz="1200" b="0" i="0" u="none" strike="noStrike" cap="none" dirty="0">
                <a:solidFill>
                  <a:schemeClr val="dk1"/>
                </a:solidFill>
                <a:latin typeface="Calibri"/>
                <a:ea typeface="Calibri"/>
                <a:cs typeface="Calibri"/>
                <a:sym typeface="Calibri"/>
              </a:rPr>
              <a:t> similar </a:t>
            </a:r>
            <a:r>
              <a:rPr lang="es-ES" sz="1200" b="0" i="0" u="none" strike="noStrike" cap="none" dirty="0" err="1">
                <a:solidFill>
                  <a:schemeClr val="dk1"/>
                </a:solidFill>
                <a:latin typeface="Calibri"/>
                <a:ea typeface="Calibri"/>
                <a:cs typeface="Calibri"/>
                <a:sym typeface="Calibri"/>
              </a:rPr>
              <a:t>skills</a:t>
            </a:r>
            <a:r>
              <a:rPr lang="es-ES" sz="1200" b="0" i="0" u="none" strike="noStrike" cap="none" dirty="0">
                <a:solidFill>
                  <a:schemeClr val="dk1"/>
                </a:solidFill>
                <a:latin typeface="Calibri"/>
                <a:ea typeface="Calibri"/>
                <a:cs typeface="Calibri"/>
                <a:sym typeface="Calibri"/>
              </a:rPr>
              <a:t> scores in </a:t>
            </a:r>
            <a:r>
              <a:rPr lang="es-ES" sz="1200" b="0" i="0" u="none" strike="noStrike" cap="none" dirty="0" err="1">
                <a:solidFill>
                  <a:schemeClr val="dk1"/>
                </a:solidFill>
                <a:latin typeface="Calibri"/>
                <a:ea typeface="Calibri"/>
                <a:cs typeface="Calibri"/>
                <a:sym typeface="Calibri"/>
              </a:rPr>
              <a:t>the</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dust</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comparison</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with</a:t>
            </a:r>
            <a:r>
              <a:rPr lang="es-ES" sz="1200" b="0" i="0" u="none" strike="noStrike" cap="none" dirty="0">
                <a:solidFill>
                  <a:schemeClr val="dk1"/>
                </a:solidFill>
                <a:latin typeface="Calibri"/>
                <a:ea typeface="Calibri"/>
                <a:cs typeface="Calibri"/>
                <a:sym typeface="Calibri"/>
              </a:rPr>
              <a:t> AERONET </a:t>
            </a:r>
            <a:r>
              <a:rPr lang="es-ES" sz="1200" b="0" i="0" u="none" strike="noStrike" cap="none" dirty="0" err="1">
                <a:solidFill>
                  <a:schemeClr val="dk1"/>
                </a:solidFill>
                <a:latin typeface="Calibri"/>
                <a:ea typeface="Calibri"/>
                <a:cs typeface="Calibri"/>
                <a:sym typeface="Calibri"/>
              </a:rPr>
              <a:t>for</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long-range</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transport</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regions</a:t>
            </a:r>
            <a:r>
              <a:rPr lang="es-ES" sz="1200" b="0" i="0" u="none" strike="noStrike" cap="none" dirty="0">
                <a:solidFill>
                  <a:schemeClr val="dk1"/>
                </a:solidFill>
                <a:latin typeface="Calibri"/>
                <a:ea typeface="Calibri"/>
                <a:cs typeface="Calibri"/>
                <a:sym typeface="Calibri"/>
              </a:rPr>
              <a:t>. </a:t>
            </a:r>
            <a:endParaRPr dirty="0"/>
          </a:p>
          <a:p>
            <a:pPr marL="1657350" marR="0" lvl="3" indent="-285750" algn="just" rtl="0">
              <a:spcBef>
                <a:spcPts val="240"/>
              </a:spcBef>
              <a:spcAft>
                <a:spcPts val="0"/>
              </a:spcAft>
              <a:buClr>
                <a:schemeClr val="dk1"/>
              </a:buClr>
              <a:buSzPts val="1200"/>
              <a:buFont typeface="Arial"/>
              <a:buChar char="•"/>
            </a:pPr>
            <a:r>
              <a:rPr lang="es-ES" sz="1200" b="0" i="0" u="none" strike="noStrike" cap="none" dirty="0" err="1">
                <a:solidFill>
                  <a:schemeClr val="dk1"/>
                </a:solidFill>
                <a:latin typeface="Calibri"/>
                <a:ea typeface="Calibri"/>
                <a:cs typeface="Calibri"/>
                <a:sym typeface="Calibri"/>
              </a:rPr>
              <a:t>The</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meteorology</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is</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relatively</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well</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captured</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by</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the</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model</a:t>
            </a:r>
            <a:r>
              <a:rPr lang="es-ES" sz="1200" b="0" i="0" u="none" strike="noStrike" cap="none" dirty="0">
                <a:solidFill>
                  <a:schemeClr val="dk1"/>
                </a:solidFill>
                <a:latin typeface="Calibri"/>
                <a:ea typeface="Calibri"/>
                <a:cs typeface="Calibri"/>
                <a:sym typeface="Calibri"/>
              </a:rPr>
              <a:t>. Model </a:t>
            </a:r>
            <a:r>
              <a:rPr lang="es-ES" sz="1200" b="0" i="0" u="none" strike="noStrike" cap="none" dirty="0" err="1">
                <a:solidFill>
                  <a:schemeClr val="dk1"/>
                </a:solidFill>
                <a:latin typeface="Calibri"/>
                <a:ea typeface="Calibri"/>
                <a:cs typeface="Calibri"/>
                <a:sym typeface="Calibri"/>
              </a:rPr>
              <a:t>underestimates</a:t>
            </a:r>
            <a:r>
              <a:rPr lang="es-ES" sz="1200" b="0" i="0" u="none" strike="noStrike" cap="none" dirty="0">
                <a:solidFill>
                  <a:schemeClr val="dk1"/>
                </a:solidFill>
                <a:latin typeface="Calibri"/>
                <a:ea typeface="Calibri"/>
                <a:cs typeface="Calibri"/>
                <a:sym typeface="Calibri"/>
              </a:rPr>
              <a:t> </a:t>
            </a:r>
            <a:r>
              <a:rPr lang="es-ES" sz="1200" dirty="0">
                <a:solidFill>
                  <a:schemeClr val="dk1"/>
                </a:solidFill>
                <a:latin typeface="Calibri"/>
                <a:ea typeface="Calibri"/>
                <a:cs typeface="Calibri"/>
                <a:sym typeface="Calibri"/>
              </a:rPr>
              <a:t>&lt;2K (in </a:t>
            </a:r>
            <a:r>
              <a:rPr lang="es-ES" sz="1200" dirty="0" err="1">
                <a:solidFill>
                  <a:schemeClr val="dk1"/>
                </a:solidFill>
                <a:latin typeface="Calibri"/>
                <a:ea typeface="Calibri"/>
                <a:cs typeface="Calibri"/>
                <a:sym typeface="Calibri"/>
              </a:rPr>
              <a:t>absolute</a:t>
            </a:r>
            <a:r>
              <a:rPr lang="es-ES" sz="1200" dirty="0">
                <a:solidFill>
                  <a:schemeClr val="dk1"/>
                </a:solidFill>
                <a:latin typeface="Calibri"/>
                <a:ea typeface="Calibri"/>
                <a:cs typeface="Calibri"/>
                <a:sym typeface="Calibri"/>
              </a:rPr>
              <a:t>  error) in </a:t>
            </a:r>
            <a:r>
              <a:rPr lang="es-ES" sz="1200" dirty="0" err="1">
                <a:solidFill>
                  <a:schemeClr val="dk1"/>
                </a:solidFill>
                <a:latin typeface="Calibri"/>
                <a:ea typeface="Calibri"/>
                <a:cs typeface="Calibri"/>
                <a:sym typeface="Calibri"/>
              </a:rPr>
              <a:t>annual</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basis</a:t>
            </a:r>
            <a:r>
              <a:rPr lang="es-ES" sz="1200" dirty="0">
                <a:solidFill>
                  <a:schemeClr val="dk1"/>
                </a:solidFill>
                <a:latin typeface="Calibri"/>
                <a:ea typeface="Calibri"/>
                <a:cs typeface="Calibri"/>
                <a:sym typeface="Calibri"/>
              </a:rPr>
              <a:t>.</a:t>
            </a:r>
            <a:endParaRPr dirty="0"/>
          </a:p>
          <a:p>
            <a:pPr marL="1657350" marR="0" lvl="3" indent="-285750" algn="just" rtl="0">
              <a:spcBef>
                <a:spcPts val="240"/>
              </a:spcBef>
              <a:spcAft>
                <a:spcPts val="0"/>
              </a:spcAft>
              <a:buClr>
                <a:schemeClr val="dk1"/>
              </a:buClr>
              <a:buSzPts val="1200"/>
              <a:buFont typeface="Arial"/>
              <a:buChar char="•"/>
            </a:pPr>
            <a:r>
              <a:rPr lang="es-ES" sz="1200" b="0" i="0" u="none" strike="noStrike" cap="none" dirty="0" err="1">
                <a:solidFill>
                  <a:schemeClr val="dk1"/>
                </a:solidFill>
                <a:latin typeface="Calibri"/>
                <a:ea typeface="Calibri"/>
                <a:cs typeface="Calibri"/>
                <a:sym typeface="Calibri"/>
              </a:rPr>
              <a:t>For</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wind</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it</a:t>
            </a:r>
            <a:r>
              <a:rPr lang="es-ES" sz="1200" b="0" i="0" u="none" strike="noStrike" cap="none" dirty="0">
                <a:solidFill>
                  <a:schemeClr val="dk1"/>
                </a:solidFill>
                <a:latin typeface="Calibri"/>
                <a:ea typeface="Calibri"/>
                <a:cs typeface="Calibri"/>
                <a:sym typeface="Calibri"/>
              </a:rPr>
              <a:t> can </a:t>
            </a:r>
            <a:r>
              <a:rPr lang="es-ES" sz="1200" b="0" i="0" u="none" strike="noStrike" cap="none" dirty="0" err="1">
                <a:solidFill>
                  <a:schemeClr val="dk1"/>
                </a:solidFill>
                <a:latin typeface="Calibri"/>
                <a:ea typeface="Calibri"/>
                <a:cs typeface="Calibri"/>
                <a:sym typeface="Calibri"/>
              </a:rPr>
              <a:t>predict</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the</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main</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wind</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pattern</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although</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overestimates</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wind</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dk1"/>
                </a:solidFill>
                <a:latin typeface="Calibri"/>
                <a:ea typeface="Calibri"/>
                <a:cs typeface="Calibri"/>
                <a:sym typeface="Calibri"/>
              </a:rPr>
              <a:t>speed</a:t>
            </a:r>
            <a:r>
              <a:rPr lang="es-ES" sz="1200" b="0" i="0" u="none" strike="noStrike" cap="none" dirty="0">
                <a:solidFill>
                  <a:schemeClr val="dk1"/>
                </a:solidFill>
                <a:latin typeface="Calibri"/>
                <a:ea typeface="Calibri"/>
                <a:cs typeface="Calibri"/>
                <a:sym typeface="Calibri"/>
              </a:rPr>
              <a:t>. </a:t>
            </a:r>
            <a:r>
              <a:rPr lang="es-ES" sz="1200" b="0" i="0" u="none" strike="noStrike" cap="none" dirty="0" err="1">
                <a:solidFill>
                  <a:schemeClr val="tx1"/>
                </a:solidFill>
                <a:latin typeface="Calibri"/>
                <a:ea typeface="Calibri"/>
                <a:cs typeface="Calibri"/>
                <a:sym typeface="Calibri"/>
              </a:rPr>
              <a:t>This</a:t>
            </a:r>
            <a:r>
              <a:rPr lang="es-ES" sz="1200" b="0" i="0" u="none" strike="noStrike" cap="none" dirty="0">
                <a:solidFill>
                  <a:schemeClr val="tx1"/>
                </a:solidFill>
                <a:latin typeface="Calibri"/>
                <a:ea typeface="Calibri"/>
                <a:cs typeface="Calibri"/>
                <a:sym typeface="Calibri"/>
              </a:rPr>
              <a:t> can be </a:t>
            </a:r>
            <a:r>
              <a:rPr lang="es-ES" sz="1200" b="0" i="0" u="none" strike="noStrike" cap="none" dirty="0" err="1">
                <a:solidFill>
                  <a:schemeClr val="tx1"/>
                </a:solidFill>
                <a:latin typeface="Calibri"/>
                <a:ea typeface="Calibri"/>
                <a:cs typeface="Calibri"/>
                <a:sym typeface="Calibri"/>
              </a:rPr>
              <a:t>linked</a:t>
            </a:r>
            <a:r>
              <a:rPr lang="es-ES" sz="1200" b="0" i="0" u="none" strike="noStrike" cap="none" dirty="0">
                <a:solidFill>
                  <a:schemeClr val="tx1"/>
                </a:solidFill>
                <a:latin typeface="Calibri"/>
                <a:ea typeface="Calibri"/>
                <a:cs typeface="Calibri"/>
                <a:sym typeface="Calibri"/>
              </a:rPr>
              <a:t> </a:t>
            </a:r>
            <a:r>
              <a:rPr lang="es-ES" sz="1200" b="0" i="0" u="none" strike="noStrike" cap="none" dirty="0" err="1">
                <a:solidFill>
                  <a:schemeClr val="tx1"/>
                </a:solidFill>
                <a:latin typeface="Calibri"/>
                <a:ea typeface="Calibri"/>
                <a:cs typeface="Calibri"/>
                <a:sym typeface="Calibri"/>
              </a:rPr>
              <a:t>to</a:t>
            </a:r>
            <a:r>
              <a:rPr lang="es-ES" sz="1200" b="0" i="0" u="none" strike="noStrike" cap="none" dirty="0">
                <a:solidFill>
                  <a:schemeClr val="tx1"/>
                </a:solidFill>
                <a:latin typeface="Calibri"/>
                <a:ea typeface="Calibri"/>
                <a:cs typeface="Calibri"/>
                <a:sym typeface="Calibri"/>
              </a:rPr>
              <a:t> </a:t>
            </a:r>
            <a:r>
              <a:rPr lang="es-ES" sz="1200" b="0" i="0" u="none" strike="noStrike" cap="none" dirty="0" err="1">
                <a:solidFill>
                  <a:schemeClr val="tx1"/>
                </a:solidFill>
                <a:latin typeface="Calibri"/>
                <a:ea typeface="Calibri"/>
                <a:cs typeface="Calibri"/>
                <a:sym typeface="Calibri"/>
              </a:rPr>
              <a:t>the</a:t>
            </a:r>
            <a:r>
              <a:rPr lang="es-ES" sz="1200" b="0" i="0" u="none" strike="noStrike" cap="none" dirty="0">
                <a:solidFill>
                  <a:schemeClr val="tx1"/>
                </a:solidFill>
                <a:latin typeface="Calibri"/>
                <a:ea typeface="Calibri"/>
                <a:cs typeface="Calibri"/>
                <a:sym typeface="Calibri"/>
              </a:rPr>
              <a:t> </a:t>
            </a:r>
            <a:r>
              <a:rPr lang="es-ES" sz="1200" b="0" i="0" u="none" strike="noStrike" cap="none" dirty="0" err="1">
                <a:solidFill>
                  <a:schemeClr val="tx1"/>
                </a:solidFill>
                <a:latin typeface="Calibri"/>
                <a:ea typeface="Calibri"/>
                <a:cs typeface="Calibri"/>
                <a:sym typeface="Calibri"/>
              </a:rPr>
              <a:t>spatial</a:t>
            </a:r>
            <a:r>
              <a:rPr lang="es-ES" sz="1200" b="0" i="0" u="none" strike="noStrike" cap="none" dirty="0">
                <a:solidFill>
                  <a:schemeClr val="tx1"/>
                </a:solidFill>
                <a:latin typeface="Calibri"/>
                <a:ea typeface="Calibri"/>
                <a:cs typeface="Calibri"/>
                <a:sym typeface="Calibri"/>
              </a:rPr>
              <a:t> </a:t>
            </a:r>
            <a:r>
              <a:rPr lang="es-ES" sz="1200" b="0" i="0" u="none" strike="noStrike" cap="none" dirty="0" err="1">
                <a:solidFill>
                  <a:schemeClr val="tx1"/>
                </a:solidFill>
                <a:latin typeface="Calibri"/>
                <a:ea typeface="Calibri"/>
                <a:cs typeface="Calibri"/>
                <a:sym typeface="Calibri"/>
              </a:rPr>
              <a:t>representati</a:t>
            </a:r>
            <a:r>
              <a:rPr lang="es-ES" sz="1200" dirty="0" err="1">
                <a:solidFill>
                  <a:schemeClr val="tx1"/>
                </a:solidFill>
                <a:latin typeface="Calibri"/>
                <a:ea typeface="Calibri"/>
                <a:cs typeface="Calibri"/>
                <a:sym typeface="Calibri"/>
              </a:rPr>
              <a:t>on</a:t>
            </a:r>
            <a:r>
              <a:rPr lang="es-ES" sz="1200" dirty="0">
                <a:solidFill>
                  <a:schemeClr val="tx1"/>
                </a:solidFill>
                <a:latin typeface="Calibri"/>
                <a:ea typeface="Calibri"/>
                <a:cs typeface="Calibri"/>
                <a:sym typeface="Calibri"/>
              </a:rPr>
              <a:t>  </a:t>
            </a:r>
            <a:r>
              <a:rPr lang="es-ES" sz="1200" b="0" i="0" u="none" strike="noStrike" cap="none" dirty="0" err="1">
                <a:solidFill>
                  <a:schemeClr val="tx1"/>
                </a:solidFill>
                <a:latin typeface="Calibri"/>
                <a:ea typeface="Calibri"/>
                <a:cs typeface="Calibri"/>
                <a:sym typeface="Calibri"/>
              </a:rPr>
              <a:t>of</a:t>
            </a:r>
            <a:r>
              <a:rPr lang="es-ES" sz="1200" b="0" i="0" u="none" strike="noStrike" cap="none" dirty="0">
                <a:solidFill>
                  <a:schemeClr val="tx1"/>
                </a:solidFill>
                <a:latin typeface="Calibri"/>
                <a:ea typeface="Calibri"/>
                <a:cs typeface="Calibri"/>
                <a:sym typeface="Calibri"/>
              </a:rPr>
              <a:t> </a:t>
            </a:r>
            <a:r>
              <a:rPr lang="es-ES" sz="1200" b="0" i="0" u="none" strike="noStrike" cap="none" dirty="0" err="1">
                <a:solidFill>
                  <a:schemeClr val="tx1"/>
                </a:solidFill>
                <a:latin typeface="Calibri"/>
                <a:ea typeface="Calibri"/>
                <a:cs typeface="Calibri"/>
                <a:sym typeface="Calibri"/>
              </a:rPr>
              <a:t>the</a:t>
            </a:r>
            <a:r>
              <a:rPr lang="es-ES" sz="1200" b="0" i="0" u="none" strike="noStrike" cap="none" dirty="0">
                <a:solidFill>
                  <a:schemeClr val="tx1"/>
                </a:solidFill>
                <a:latin typeface="Calibri"/>
                <a:ea typeface="Calibri"/>
                <a:cs typeface="Calibri"/>
                <a:sym typeface="Calibri"/>
              </a:rPr>
              <a:t> </a:t>
            </a:r>
            <a:r>
              <a:rPr lang="es-ES" sz="1200" b="0" i="0" u="none" strike="noStrike" cap="none" dirty="0" err="1">
                <a:solidFill>
                  <a:schemeClr val="tx1"/>
                </a:solidFill>
                <a:latin typeface="Calibri"/>
                <a:ea typeface="Calibri"/>
                <a:cs typeface="Calibri"/>
                <a:sym typeface="Calibri"/>
              </a:rPr>
              <a:t>sites</a:t>
            </a:r>
            <a:r>
              <a:rPr lang="es-ES" sz="1200" b="0" i="0" u="none" strike="noStrike" cap="none" dirty="0">
                <a:solidFill>
                  <a:schemeClr val="tx1"/>
                </a:solidFill>
                <a:latin typeface="Calibri"/>
                <a:ea typeface="Calibri"/>
                <a:cs typeface="Calibri"/>
                <a:sym typeface="Calibri"/>
              </a:rPr>
              <a:t> </a:t>
            </a:r>
            <a:r>
              <a:rPr lang="es-ES" sz="1200" b="0" i="0" u="none" strike="noStrike" cap="none" dirty="0" err="1">
                <a:solidFill>
                  <a:schemeClr val="tx1"/>
                </a:solidFill>
                <a:latin typeface="Calibri"/>
                <a:ea typeface="Calibri"/>
                <a:cs typeface="Calibri"/>
                <a:sym typeface="Calibri"/>
              </a:rPr>
              <a:t>considered</a:t>
            </a:r>
            <a:r>
              <a:rPr lang="es-ES" sz="1200" dirty="0">
                <a:solidFill>
                  <a:schemeClr val="tx1"/>
                </a:solidFill>
                <a:latin typeface="Calibri"/>
                <a:ea typeface="Calibri"/>
                <a:cs typeface="Calibri"/>
                <a:sym typeface="Calibri"/>
              </a:rPr>
              <a:t> and </a:t>
            </a:r>
            <a:r>
              <a:rPr lang="es-ES" sz="1200" dirty="0" err="1">
                <a:solidFill>
                  <a:schemeClr val="tx1"/>
                </a:solidFill>
                <a:latin typeface="Calibri"/>
                <a:ea typeface="Calibri"/>
                <a:cs typeface="Calibri"/>
                <a:sym typeface="Calibri"/>
              </a:rPr>
              <a:t>the</a:t>
            </a:r>
            <a:r>
              <a:rPr lang="es-ES" sz="1200" dirty="0">
                <a:solidFill>
                  <a:schemeClr val="tx1"/>
                </a:solidFill>
                <a:latin typeface="Calibri"/>
                <a:ea typeface="Calibri"/>
                <a:cs typeface="Calibri"/>
                <a:sym typeface="Calibri"/>
              </a:rPr>
              <a:t> </a:t>
            </a:r>
            <a:r>
              <a:rPr lang="es-ES" sz="1200" dirty="0" err="1">
                <a:solidFill>
                  <a:schemeClr val="tx1"/>
                </a:solidFill>
                <a:latin typeface="Calibri"/>
                <a:ea typeface="Calibri"/>
                <a:cs typeface="Calibri"/>
                <a:sym typeface="Calibri"/>
              </a:rPr>
              <a:t>resolution</a:t>
            </a:r>
            <a:r>
              <a:rPr lang="es-ES" sz="1200" dirty="0">
                <a:solidFill>
                  <a:schemeClr val="tx1"/>
                </a:solidFill>
                <a:latin typeface="Calibri"/>
                <a:ea typeface="Calibri"/>
                <a:cs typeface="Calibri"/>
                <a:sym typeface="Calibri"/>
              </a:rPr>
              <a:t> </a:t>
            </a:r>
            <a:r>
              <a:rPr lang="es-ES" sz="1200" dirty="0" err="1">
                <a:solidFill>
                  <a:schemeClr val="tx1"/>
                </a:solidFill>
                <a:latin typeface="Calibri"/>
                <a:ea typeface="Calibri"/>
                <a:cs typeface="Calibri"/>
                <a:sym typeface="Calibri"/>
              </a:rPr>
              <a:t>of</a:t>
            </a:r>
            <a:r>
              <a:rPr lang="es-ES" sz="1200" dirty="0">
                <a:solidFill>
                  <a:schemeClr val="tx1"/>
                </a:solidFill>
                <a:latin typeface="Calibri"/>
                <a:ea typeface="Calibri"/>
                <a:cs typeface="Calibri"/>
                <a:sym typeface="Calibri"/>
              </a:rPr>
              <a:t> </a:t>
            </a:r>
            <a:r>
              <a:rPr lang="es-ES" sz="1200" dirty="0" err="1">
                <a:solidFill>
                  <a:schemeClr val="tx1"/>
                </a:solidFill>
                <a:latin typeface="Calibri"/>
                <a:ea typeface="Calibri"/>
                <a:cs typeface="Calibri"/>
                <a:sym typeface="Calibri"/>
              </a:rPr>
              <a:t>the</a:t>
            </a:r>
            <a:r>
              <a:rPr lang="es-ES" sz="1200" dirty="0">
                <a:solidFill>
                  <a:schemeClr val="tx1"/>
                </a:solidFill>
                <a:latin typeface="Calibri"/>
                <a:ea typeface="Calibri"/>
                <a:cs typeface="Calibri"/>
                <a:sym typeface="Calibri"/>
              </a:rPr>
              <a:t> </a:t>
            </a:r>
            <a:r>
              <a:rPr lang="es-ES" sz="1200" dirty="0" err="1">
                <a:solidFill>
                  <a:schemeClr val="tx1"/>
                </a:solidFill>
                <a:latin typeface="Calibri"/>
                <a:ea typeface="Calibri"/>
                <a:cs typeface="Calibri"/>
                <a:sym typeface="Calibri"/>
              </a:rPr>
              <a:t>model</a:t>
            </a:r>
            <a:r>
              <a:rPr lang="es-ES" sz="1200" dirty="0">
                <a:solidFill>
                  <a:schemeClr val="tx1"/>
                </a:solidFill>
                <a:latin typeface="Calibri"/>
                <a:ea typeface="Calibri"/>
                <a:cs typeface="Calibri"/>
                <a:sym typeface="Calibri"/>
              </a:rPr>
              <a:t> </a:t>
            </a:r>
            <a:r>
              <a:rPr lang="es-ES" sz="1200" dirty="0" err="1">
                <a:solidFill>
                  <a:schemeClr val="tx1"/>
                </a:solidFill>
                <a:latin typeface="Calibri"/>
                <a:ea typeface="Calibri"/>
                <a:cs typeface="Calibri"/>
                <a:sym typeface="Calibri"/>
              </a:rPr>
              <a:t>evaluated</a:t>
            </a:r>
            <a:r>
              <a:rPr lang="es-ES" sz="1200" dirty="0">
                <a:solidFill>
                  <a:schemeClr val="tx1"/>
                </a:solidFill>
                <a:latin typeface="Calibri"/>
                <a:ea typeface="Calibri"/>
                <a:cs typeface="Calibri"/>
                <a:sym typeface="Calibri"/>
              </a:rPr>
              <a:t>.</a:t>
            </a:r>
          </a:p>
          <a:p>
            <a:pPr marL="1657350" lvl="3" indent="-285750" algn="just">
              <a:spcBef>
                <a:spcPts val="240"/>
              </a:spcBef>
              <a:buClr>
                <a:schemeClr val="dk1"/>
              </a:buClr>
              <a:buSzPts val="1200"/>
              <a:buFont typeface="Arial"/>
              <a:buChar char="•"/>
            </a:pPr>
            <a:r>
              <a:rPr lang="en-US" sz="1200" dirty="0">
                <a:solidFill>
                  <a:schemeClr val="tx1"/>
                </a:solidFill>
                <a:latin typeface="Calibri"/>
                <a:cs typeface="Calibri"/>
              </a:rPr>
              <a:t>For the PM10 comparisons, in those periods where the model is underestimating the observations in Tabernas (particularly in summer months), ongoing work for </a:t>
            </a:r>
            <a:r>
              <a:rPr lang="en-US" sz="1200" dirty="0" err="1">
                <a:solidFill>
                  <a:schemeClr val="tx1"/>
                </a:solidFill>
                <a:latin typeface="Calibri"/>
                <a:cs typeface="Calibri"/>
              </a:rPr>
              <a:t>characterising</a:t>
            </a:r>
            <a:r>
              <a:rPr lang="en-US" sz="1200" dirty="0">
                <a:solidFill>
                  <a:schemeClr val="tx1"/>
                </a:solidFill>
                <a:latin typeface="Calibri"/>
                <a:cs typeface="Calibri"/>
              </a:rPr>
              <a:t> the aerosol in this site (local sources vs regional transport). Better results are found in </a:t>
            </a:r>
            <a:r>
              <a:rPr lang="en-US" sz="1200" dirty="0" err="1">
                <a:solidFill>
                  <a:schemeClr val="tx1"/>
                </a:solidFill>
                <a:latin typeface="Calibri"/>
                <a:cs typeface="Calibri"/>
              </a:rPr>
              <a:t>Missour</a:t>
            </a:r>
            <a:r>
              <a:rPr lang="en-US" sz="1200" dirty="0">
                <a:solidFill>
                  <a:schemeClr val="tx1"/>
                </a:solidFill>
                <a:latin typeface="Calibri"/>
                <a:cs typeface="Calibri"/>
              </a:rPr>
              <a:t>.</a:t>
            </a:r>
            <a:endParaRPr lang="es-ES" sz="1200" dirty="0">
              <a:solidFill>
                <a:schemeClr val="tx1"/>
              </a:solidFill>
              <a:latin typeface="Calibri"/>
              <a:cs typeface="Calibri"/>
              <a:sym typeface="Calibri"/>
            </a:endParaRPr>
          </a:p>
          <a:p>
            <a:pPr marL="1657350" lvl="3" indent="-285750" algn="just">
              <a:spcBef>
                <a:spcPts val="240"/>
              </a:spcBef>
              <a:buClr>
                <a:schemeClr val="dk1"/>
              </a:buClr>
              <a:buSzPts val="1200"/>
              <a:buFont typeface="Arial"/>
              <a:buChar char="•"/>
            </a:pPr>
            <a:r>
              <a:rPr lang="es-ES" sz="1200" dirty="0" err="1">
                <a:solidFill>
                  <a:schemeClr val="tx1"/>
                </a:solidFill>
                <a:latin typeface="Calibri"/>
                <a:ea typeface="Calibri"/>
                <a:cs typeface="Calibri"/>
                <a:sym typeface="Calibri"/>
              </a:rPr>
              <a:t>For</a:t>
            </a:r>
            <a:r>
              <a:rPr lang="es-ES" sz="1200" dirty="0">
                <a:solidFill>
                  <a:schemeClr val="tx1"/>
                </a:solidFill>
                <a:latin typeface="Calibri"/>
                <a:ea typeface="Calibri"/>
                <a:cs typeface="Calibri"/>
                <a:sym typeface="Calibri"/>
              </a:rPr>
              <a:t> </a:t>
            </a:r>
            <a:r>
              <a:rPr lang="es-ES" sz="1200" dirty="0" err="1">
                <a:solidFill>
                  <a:schemeClr val="tx1"/>
                </a:solidFill>
                <a:latin typeface="Calibri"/>
                <a:ea typeface="Calibri"/>
                <a:cs typeface="Calibri"/>
                <a:sym typeface="Calibri"/>
              </a:rPr>
              <a:t>soiling</a:t>
            </a:r>
            <a:r>
              <a:rPr lang="es-ES" sz="1200" dirty="0">
                <a:solidFill>
                  <a:schemeClr val="tx1"/>
                </a:solidFill>
                <a:latin typeface="Calibri"/>
                <a:ea typeface="Calibri"/>
                <a:cs typeface="Calibri"/>
                <a:sym typeface="Calibri"/>
              </a:rPr>
              <a:t> </a:t>
            </a:r>
            <a:r>
              <a:rPr lang="es-ES" sz="1200" dirty="0" err="1">
                <a:solidFill>
                  <a:schemeClr val="tx1"/>
                </a:solidFill>
                <a:latin typeface="Calibri"/>
                <a:ea typeface="Calibri"/>
                <a:cs typeface="Calibri"/>
                <a:sym typeface="Calibri"/>
              </a:rPr>
              <a:t>we</a:t>
            </a:r>
            <a:r>
              <a:rPr lang="es-ES" sz="1200" dirty="0">
                <a:solidFill>
                  <a:schemeClr val="tx1"/>
                </a:solidFill>
                <a:latin typeface="Calibri"/>
                <a:ea typeface="Calibri"/>
                <a:cs typeface="Calibri"/>
                <a:sym typeface="Calibri"/>
              </a:rPr>
              <a:t> are </a:t>
            </a:r>
            <a:r>
              <a:rPr lang="en-US" sz="1200" dirty="0">
                <a:solidFill>
                  <a:schemeClr val="dk1"/>
                </a:solidFill>
                <a:latin typeface="Calibri"/>
                <a:cs typeface="Calibri"/>
              </a:rPr>
              <a:t>comparing only-dust model simulations against full-aerosols observations. Ongoing analysis is focusing only on African days.</a:t>
            </a:r>
            <a:endParaRPr sz="1200" b="0" i="0" u="none" strike="noStrike" cap="none" dirty="0">
              <a:solidFill>
                <a:schemeClr val="tx1"/>
              </a:solidFill>
              <a:latin typeface="Calibri"/>
              <a:ea typeface="Calibri"/>
              <a:cs typeface="Calibri"/>
              <a:sym typeface="Calibri"/>
            </a:endParaRPr>
          </a:p>
          <a:p>
            <a:pPr marL="726284" marR="0" lvl="1" indent="-269084" algn="just" rtl="0">
              <a:spcBef>
                <a:spcPts val="440"/>
              </a:spcBef>
              <a:spcAft>
                <a:spcPts val="0"/>
              </a:spcAft>
              <a:buClr>
                <a:srgbClr val="FF0000"/>
              </a:buClr>
              <a:buSzPts val="2200"/>
              <a:buFont typeface="Noto Sans Symbols"/>
              <a:buChar char="❑"/>
            </a:pPr>
            <a:r>
              <a:rPr lang="es-ES" sz="1800" b="0" i="0" u="none" strike="noStrike" cap="none" dirty="0">
                <a:solidFill>
                  <a:srgbClr val="C00000"/>
                </a:solidFill>
                <a:latin typeface="Calibri"/>
                <a:ea typeface="Calibri"/>
                <a:cs typeface="Calibri"/>
                <a:sym typeface="Calibri"/>
              </a:rPr>
              <a:t>Next </a:t>
            </a:r>
            <a:r>
              <a:rPr lang="es-ES" sz="1800" b="0" i="0" u="none" strike="noStrike" cap="none" dirty="0" err="1">
                <a:solidFill>
                  <a:srgbClr val="C00000"/>
                </a:solidFill>
                <a:latin typeface="Calibri"/>
                <a:ea typeface="Calibri"/>
                <a:cs typeface="Calibri"/>
                <a:sym typeface="Calibri"/>
              </a:rPr>
              <a:t>steps</a:t>
            </a:r>
            <a:r>
              <a:rPr lang="es-ES" sz="1800" b="0" i="0" u="none" strike="noStrike" cap="none" dirty="0">
                <a:solidFill>
                  <a:srgbClr val="C00000"/>
                </a:solidFill>
                <a:latin typeface="Calibri"/>
                <a:ea typeface="Calibri"/>
                <a:cs typeface="Calibri"/>
                <a:sym typeface="Calibri"/>
              </a:rPr>
              <a:t>: </a:t>
            </a:r>
            <a:r>
              <a:rPr lang="es-ES" sz="1800" b="0" i="0" u="none" strike="noStrike" cap="none" dirty="0" err="1">
                <a:solidFill>
                  <a:srgbClr val="C00000"/>
                </a:solidFill>
                <a:latin typeface="Calibri"/>
                <a:ea typeface="Calibri"/>
                <a:cs typeface="Calibri"/>
                <a:sym typeface="Calibri"/>
              </a:rPr>
              <a:t>Deposition</a:t>
            </a:r>
            <a:r>
              <a:rPr lang="es-ES" sz="1800" b="0" i="0" u="none" strike="noStrike" cap="none" dirty="0">
                <a:solidFill>
                  <a:srgbClr val="C00000"/>
                </a:solidFill>
                <a:latin typeface="Calibri"/>
                <a:ea typeface="Calibri"/>
                <a:cs typeface="Calibri"/>
                <a:sym typeface="Calibri"/>
              </a:rPr>
              <a:t> </a:t>
            </a:r>
            <a:r>
              <a:rPr lang="es-ES" sz="1800" b="0" i="0" u="none" strike="noStrike" cap="none" dirty="0" err="1">
                <a:solidFill>
                  <a:srgbClr val="C00000"/>
                </a:solidFill>
                <a:latin typeface="Calibri"/>
                <a:ea typeface="Calibri"/>
                <a:cs typeface="Calibri"/>
                <a:sym typeface="Calibri"/>
              </a:rPr>
              <a:t>evaluation</a:t>
            </a:r>
            <a:r>
              <a:rPr lang="es-ES" sz="1800" b="0" i="0" u="none" strike="noStrike" cap="none" dirty="0">
                <a:solidFill>
                  <a:srgbClr val="C00000"/>
                </a:solidFill>
                <a:latin typeface="Calibri"/>
                <a:ea typeface="Calibri"/>
                <a:cs typeface="Calibri"/>
                <a:sym typeface="Calibri"/>
              </a:rPr>
              <a:t> </a:t>
            </a:r>
            <a:r>
              <a:rPr lang="es-ES" sz="1800" b="0" i="0" u="none" strike="noStrike" cap="none" dirty="0" err="1">
                <a:solidFill>
                  <a:srgbClr val="C00000"/>
                </a:solidFill>
                <a:latin typeface="Calibri"/>
                <a:ea typeface="Calibri"/>
                <a:cs typeface="Calibri"/>
                <a:sym typeface="Calibri"/>
              </a:rPr>
              <a:t>on</a:t>
            </a:r>
            <a:r>
              <a:rPr lang="es-ES" sz="1800" b="0" i="0" u="none" strike="noStrike" cap="none" dirty="0">
                <a:solidFill>
                  <a:srgbClr val="C00000"/>
                </a:solidFill>
                <a:latin typeface="Calibri"/>
                <a:ea typeface="Calibri"/>
                <a:cs typeface="Calibri"/>
                <a:sym typeface="Calibri"/>
              </a:rPr>
              <a:t> 14 </a:t>
            </a:r>
            <a:r>
              <a:rPr lang="es-ES" sz="1800" b="0" i="0" u="none" strike="noStrike" cap="none" dirty="0" err="1">
                <a:solidFill>
                  <a:srgbClr val="C00000"/>
                </a:solidFill>
                <a:latin typeface="Calibri"/>
                <a:ea typeface="Calibri"/>
                <a:cs typeface="Calibri"/>
                <a:sym typeface="Calibri"/>
              </a:rPr>
              <a:t>station</a:t>
            </a:r>
            <a:r>
              <a:rPr lang="es-ES" sz="1800" b="0" i="0" u="none" strike="noStrike" cap="none" dirty="0">
                <a:solidFill>
                  <a:srgbClr val="C00000"/>
                </a:solidFill>
                <a:latin typeface="Calibri"/>
                <a:ea typeface="Calibri"/>
                <a:cs typeface="Calibri"/>
                <a:sym typeface="Calibri"/>
              </a:rPr>
              <a:t> in </a:t>
            </a:r>
            <a:r>
              <a:rPr lang="es-ES" sz="1800" b="0" i="0" u="none" strike="noStrike" cap="none" dirty="0" err="1">
                <a:solidFill>
                  <a:srgbClr val="C00000"/>
                </a:solidFill>
                <a:latin typeface="Calibri"/>
                <a:ea typeface="Calibri"/>
                <a:cs typeface="Calibri"/>
                <a:sym typeface="Calibri"/>
              </a:rPr>
              <a:t>Iberian</a:t>
            </a:r>
            <a:r>
              <a:rPr lang="es-ES" sz="1800" b="0" i="0" u="none" strike="noStrike" cap="none" dirty="0">
                <a:solidFill>
                  <a:srgbClr val="C00000"/>
                </a:solidFill>
                <a:latin typeface="Calibri"/>
                <a:ea typeface="Calibri"/>
                <a:cs typeface="Calibri"/>
                <a:sym typeface="Calibri"/>
              </a:rPr>
              <a:t> </a:t>
            </a:r>
            <a:r>
              <a:rPr lang="es-ES" sz="1800" b="0" i="0" u="none" strike="noStrike" cap="none" dirty="0" err="1">
                <a:solidFill>
                  <a:srgbClr val="C00000"/>
                </a:solidFill>
                <a:latin typeface="Calibri"/>
                <a:ea typeface="Calibri"/>
                <a:cs typeface="Calibri"/>
                <a:sym typeface="Calibri"/>
              </a:rPr>
              <a:t>Peninsula</a:t>
            </a:r>
            <a:r>
              <a:rPr lang="es-ES" sz="1800" b="0" i="0" u="none" strike="noStrike" cap="none" dirty="0">
                <a:solidFill>
                  <a:srgbClr val="C00000"/>
                </a:solidFill>
                <a:latin typeface="Calibri"/>
                <a:ea typeface="Calibri"/>
                <a:cs typeface="Calibri"/>
                <a:sym typeface="Calibri"/>
              </a:rPr>
              <a:t> </a:t>
            </a:r>
            <a:r>
              <a:rPr lang="es-ES" sz="1800" b="0" i="0" u="none" strike="noStrike" cap="none" dirty="0" err="1">
                <a:solidFill>
                  <a:srgbClr val="C00000"/>
                </a:solidFill>
                <a:latin typeface="Calibri"/>
                <a:ea typeface="Calibri"/>
                <a:cs typeface="Calibri"/>
                <a:sym typeface="Calibri"/>
              </a:rPr>
              <a:t>is</a:t>
            </a:r>
            <a:r>
              <a:rPr lang="es-ES" sz="1800" b="0" i="0" u="none" strike="noStrike" cap="none" dirty="0">
                <a:solidFill>
                  <a:srgbClr val="C00000"/>
                </a:solidFill>
                <a:latin typeface="Calibri"/>
                <a:ea typeface="Calibri"/>
                <a:cs typeface="Calibri"/>
                <a:sym typeface="Calibri"/>
              </a:rPr>
              <a:t> </a:t>
            </a:r>
            <a:r>
              <a:rPr lang="es-ES" sz="1800" b="0" i="0" u="none" strike="noStrike" cap="none" dirty="0" err="1">
                <a:solidFill>
                  <a:srgbClr val="C00000"/>
                </a:solidFill>
                <a:latin typeface="Calibri"/>
                <a:ea typeface="Calibri"/>
                <a:cs typeface="Calibri"/>
                <a:sym typeface="Calibri"/>
              </a:rPr>
              <a:t>ongoing</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impact</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of</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the</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resolution</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on</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the</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model</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results</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downscaling</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to</a:t>
            </a:r>
            <a:r>
              <a:rPr lang="es-ES" sz="1800" dirty="0">
                <a:solidFill>
                  <a:srgbClr val="C00000"/>
                </a:solidFill>
                <a:latin typeface="Calibri"/>
                <a:ea typeface="Calibri"/>
                <a:cs typeface="Calibri"/>
                <a:sym typeface="Calibri"/>
              </a:rPr>
              <a:t> &lt;5km), </a:t>
            </a:r>
            <a:r>
              <a:rPr lang="es-ES" sz="1800" dirty="0" err="1">
                <a:solidFill>
                  <a:srgbClr val="C00000"/>
                </a:solidFill>
                <a:latin typeface="Calibri"/>
                <a:ea typeface="Calibri"/>
                <a:cs typeface="Calibri"/>
                <a:sym typeface="Calibri"/>
              </a:rPr>
              <a:t>contribution</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of</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other</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relevant</a:t>
            </a:r>
            <a:r>
              <a:rPr lang="es-ES" sz="1800" dirty="0">
                <a:solidFill>
                  <a:srgbClr val="C00000"/>
                </a:solidFill>
                <a:latin typeface="Calibri"/>
                <a:ea typeface="Calibri"/>
                <a:cs typeface="Calibri"/>
                <a:sym typeface="Calibri"/>
              </a:rPr>
              <a:t> </a:t>
            </a:r>
            <a:r>
              <a:rPr lang="es-ES" sz="1800" dirty="0" err="1">
                <a:solidFill>
                  <a:srgbClr val="C00000"/>
                </a:solidFill>
                <a:latin typeface="Calibri"/>
                <a:ea typeface="Calibri"/>
                <a:cs typeface="Calibri"/>
                <a:sym typeface="Calibri"/>
              </a:rPr>
              <a:t>aerosols</a:t>
            </a:r>
            <a:r>
              <a:rPr lang="es-ES" sz="1800" dirty="0">
                <a:solidFill>
                  <a:srgbClr val="C00000"/>
                </a:solidFill>
                <a:latin typeface="Calibri"/>
                <a:ea typeface="Calibri"/>
                <a:cs typeface="Calibri"/>
                <a:sym typeface="Calibri"/>
              </a:rPr>
              <a:t>.</a:t>
            </a:r>
            <a:endParaRPr sz="1800" b="0" i="0" u="none" strike="noStrike" cap="none" dirty="0">
              <a:solidFill>
                <a:srgbClr val="C00000"/>
              </a:solidFill>
              <a:latin typeface="Calibri"/>
              <a:ea typeface="Calibri"/>
              <a:cs typeface="Calibri"/>
              <a:sym typeface="Calibri"/>
            </a:endParaRPr>
          </a:p>
          <a:p>
            <a:pPr marL="1183484" marR="0" lvl="2" indent="-167483" algn="just" rtl="0">
              <a:spcBef>
                <a:spcPts val="320"/>
              </a:spcBef>
              <a:spcAft>
                <a:spcPts val="0"/>
              </a:spcAft>
              <a:buClr>
                <a:srgbClr val="888888"/>
              </a:buClr>
              <a:buSzPts val="1600"/>
              <a:buFont typeface="Noto Sans Symbols"/>
              <a:buNone/>
            </a:pPr>
            <a:endParaRPr sz="1600" b="0" i="0" u="none" strike="noStrike" cap="none" dirty="0">
              <a:solidFill>
                <a:schemeClr val="dk1"/>
              </a:solidFill>
              <a:latin typeface="Calibri"/>
              <a:ea typeface="Calibri"/>
              <a:cs typeface="Calibri"/>
              <a:sym typeface="Calibri"/>
            </a:endParaRPr>
          </a:p>
          <a:p>
            <a:pPr marL="269084" marR="0" lvl="0" indent="-116684" algn="just" rtl="0">
              <a:spcBef>
                <a:spcPts val="480"/>
              </a:spcBef>
              <a:spcAft>
                <a:spcPts val="0"/>
              </a:spcAft>
              <a:buClr>
                <a:srgbClr val="888888"/>
              </a:buClr>
              <a:buSzPts val="2400"/>
              <a:buFont typeface="Noto Sans Symbols"/>
              <a:buNone/>
            </a:pPr>
            <a:endParaRPr sz="2400"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4"/>
          <p:cNvSpPr txBox="1">
            <a:spLocks noGrp="1"/>
          </p:cNvSpPr>
          <p:nvPr>
            <p:ph type="ctrTitle"/>
          </p:nvPr>
        </p:nvSpPr>
        <p:spPr>
          <a:xfrm>
            <a:off x="3461655" y="2397082"/>
            <a:ext cx="5026945" cy="299882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4890"/>
              </a:buClr>
              <a:buSzPts val="8000"/>
              <a:buFont typeface="Calibri"/>
              <a:buNone/>
            </a:pPr>
            <a:r>
              <a:rPr lang="es-ES" sz="8000" b="0"/>
              <a:t>Thank you </a:t>
            </a:r>
            <a:endParaRPr/>
          </a:p>
        </p:txBody>
      </p:sp>
      <p:sp>
        <p:nvSpPr>
          <p:cNvPr id="197" name="Google Shape;197;p14"/>
          <p:cNvSpPr txBox="1">
            <a:spLocks noGrp="1"/>
          </p:cNvSpPr>
          <p:nvPr>
            <p:ph type="subTitle" idx="1"/>
          </p:nvPr>
        </p:nvSpPr>
        <p:spPr>
          <a:xfrm>
            <a:off x="3603066" y="6107242"/>
            <a:ext cx="4569950" cy="46441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4890"/>
              </a:buClr>
              <a:buSzPts val="2800"/>
              <a:buNone/>
            </a:pPr>
            <a:r>
              <a:rPr lang="es-ES" sz="2800">
                <a:solidFill>
                  <a:srgbClr val="004890"/>
                </a:solidFill>
              </a:rPr>
              <a:t>eleni.karnezi@bsc.es</a:t>
            </a:r>
            <a:endParaRPr/>
          </a:p>
        </p:txBody>
      </p:sp>
      <p:pic>
        <p:nvPicPr>
          <p:cNvPr id="198" name="Google Shape;198;p14"/>
          <p:cNvPicPr preferRelativeResize="0"/>
          <p:nvPr/>
        </p:nvPicPr>
        <p:blipFill rotWithShape="1">
          <a:blip r:embed="rId3">
            <a:alphaModFix/>
          </a:blip>
          <a:srcRect/>
          <a:stretch/>
        </p:blipFill>
        <p:spPr>
          <a:xfrm>
            <a:off x="3603066" y="2115287"/>
            <a:ext cx="2277897" cy="652463"/>
          </a:xfrm>
          <a:prstGeom prst="rect">
            <a:avLst/>
          </a:prstGeom>
          <a:noFill/>
          <a:ln>
            <a:noFill/>
          </a:ln>
        </p:spPr>
      </p:pic>
      <p:pic>
        <p:nvPicPr>
          <p:cNvPr id="199" name="Google Shape;199;p14"/>
          <p:cNvPicPr preferRelativeResize="0"/>
          <p:nvPr/>
        </p:nvPicPr>
        <p:blipFill rotWithShape="1">
          <a:blip r:embed="rId4">
            <a:alphaModFix/>
          </a:blip>
          <a:srcRect/>
          <a:stretch/>
        </p:blipFill>
        <p:spPr>
          <a:xfrm>
            <a:off x="4143001" y="1443626"/>
            <a:ext cx="2396778" cy="652221"/>
          </a:xfrm>
          <a:prstGeom prst="rect">
            <a:avLst/>
          </a:prstGeom>
          <a:noFill/>
          <a:ln>
            <a:noFill/>
          </a:ln>
        </p:spPr>
      </p:pic>
      <p:grpSp>
        <p:nvGrpSpPr>
          <p:cNvPr id="200" name="Google Shape;200;p14"/>
          <p:cNvGrpSpPr/>
          <p:nvPr/>
        </p:nvGrpSpPr>
        <p:grpSpPr>
          <a:xfrm>
            <a:off x="6300317" y="1548123"/>
            <a:ext cx="2716697" cy="472041"/>
            <a:chOff x="7980527" y="1555208"/>
            <a:chExt cx="2716697" cy="472041"/>
          </a:xfrm>
        </p:grpSpPr>
        <p:pic>
          <p:nvPicPr>
            <p:cNvPr id="201" name="Google Shape;201;p14"/>
            <p:cNvPicPr preferRelativeResize="0"/>
            <p:nvPr/>
          </p:nvPicPr>
          <p:blipFill rotWithShape="1">
            <a:blip r:embed="rId5">
              <a:alphaModFix/>
            </a:blip>
            <a:srcRect/>
            <a:stretch/>
          </p:blipFill>
          <p:spPr>
            <a:xfrm>
              <a:off x="9429750" y="1555208"/>
              <a:ext cx="1267474" cy="472041"/>
            </a:xfrm>
            <a:prstGeom prst="rect">
              <a:avLst/>
            </a:prstGeom>
            <a:noFill/>
            <a:ln>
              <a:noFill/>
            </a:ln>
          </p:spPr>
        </p:pic>
        <p:pic>
          <p:nvPicPr>
            <p:cNvPr id="202" name="Google Shape;202;p14"/>
            <p:cNvPicPr preferRelativeResize="0"/>
            <p:nvPr/>
          </p:nvPicPr>
          <p:blipFill rotWithShape="1">
            <a:blip r:embed="rId6">
              <a:alphaModFix/>
            </a:blip>
            <a:srcRect/>
            <a:stretch/>
          </p:blipFill>
          <p:spPr>
            <a:xfrm>
              <a:off x="7980527" y="1555208"/>
              <a:ext cx="1449223" cy="445627"/>
            </a:xfrm>
            <a:prstGeom prst="rect">
              <a:avLst/>
            </a:prstGeom>
            <a:noFill/>
            <a:ln>
              <a:noFill/>
            </a:ln>
          </p:spPr>
        </p:pic>
      </p:grpSp>
      <p:pic>
        <p:nvPicPr>
          <p:cNvPr id="203" name="Google Shape;203;p14"/>
          <p:cNvPicPr preferRelativeResize="0"/>
          <p:nvPr/>
        </p:nvPicPr>
        <p:blipFill rotWithShape="1">
          <a:blip r:embed="rId7">
            <a:alphaModFix/>
          </a:blip>
          <a:srcRect/>
          <a:stretch/>
        </p:blipFill>
        <p:spPr>
          <a:xfrm>
            <a:off x="6148803" y="2057992"/>
            <a:ext cx="2868211" cy="5268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3" name="Rectangle 24">
            <a:extLst>
              <a:ext uri="{FF2B5EF4-FFF2-40B4-BE49-F238E27FC236}">
                <a16:creationId xmlns:a16="http://schemas.microsoft.com/office/drawing/2014/main" id="{51D34921-1DFF-4A12-ADF1-7B56EB69E548}"/>
              </a:ext>
            </a:extLst>
          </p:cNvPr>
          <p:cNvSpPr>
            <a:spLocks noChangeArrowheads="1"/>
          </p:cNvSpPr>
          <p:nvPr/>
        </p:nvSpPr>
        <p:spPr bwMode="auto">
          <a:xfrm>
            <a:off x="190850" y="323958"/>
            <a:ext cx="8762300" cy="577081"/>
          </a:xfrm>
          <a:prstGeom prst="rect">
            <a:avLst/>
          </a:prstGeom>
        </p:spPr>
        <p:txBody>
          <a:bodyPr/>
          <a:lstStyle/>
          <a:p>
            <a:pPr algn="ctr" defTabSz="914400">
              <a:lnSpc>
                <a:spcPct val="90000"/>
              </a:lnSpc>
              <a:spcBef>
                <a:spcPct val="0"/>
              </a:spcBef>
            </a:pPr>
            <a:r>
              <a:rPr lang="en-US" sz="3500" b="1" dirty="0">
                <a:solidFill>
                  <a:schemeClr val="accent1"/>
                </a:solidFill>
                <a:ea typeface="+mj-ea"/>
                <a:cs typeface="+mj-cs"/>
              </a:rPr>
              <a:t>Dust cycle, its extension and impacts</a:t>
            </a:r>
          </a:p>
        </p:txBody>
      </p:sp>
      <p:pic>
        <p:nvPicPr>
          <p:cNvPr id="4" name="Imagen 1">
            <a:hlinkClick r:id="rId3" action="ppaction://hlinkfile"/>
            <a:extLst>
              <a:ext uri="{FF2B5EF4-FFF2-40B4-BE49-F238E27FC236}">
                <a16:creationId xmlns:a16="http://schemas.microsoft.com/office/drawing/2014/main" id="{6F148F64-8BD0-4806-A199-304BA81545FC}"/>
              </a:ext>
            </a:extLst>
          </p:cNvPr>
          <p:cNvPicPr/>
          <p:nvPr/>
        </p:nvPicPr>
        <p:blipFill>
          <a:blip r:embed="rId4"/>
          <a:stretch/>
        </p:blipFill>
        <p:spPr>
          <a:xfrm>
            <a:off x="85761" y="1273295"/>
            <a:ext cx="5314339" cy="3661960"/>
          </a:xfrm>
          <a:prstGeom prst="rect">
            <a:avLst/>
          </a:prstGeom>
          <a:ln>
            <a:noFill/>
          </a:ln>
        </p:spPr>
      </p:pic>
      <p:sp>
        <p:nvSpPr>
          <p:cNvPr id="5" name="CustomShape 3">
            <a:extLst>
              <a:ext uri="{FF2B5EF4-FFF2-40B4-BE49-F238E27FC236}">
                <a16:creationId xmlns:a16="http://schemas.microsoft.com/office/drawing/2014/main" id="{126D42E4-D691-43AB-8901-D8BAEB5D80B3}"/>
              </a:ext>
            </a:extLst>
          </p:cNvPr>
          <p:cNvSpPr/>
          <p:nvPr/>
        </p:nvSpPr>
        <p:spPr>
          <a:xfrm>
            <a:off x="217745" y="4966285"/>
            <a:ext cx="503604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70AD47"/>
                </a:solidFill>
                <a:uFill>
                  <a:solidFill>
                    <a:srgbClr val="FFFFFF"/>
                  </a:solidFill>
                </a:uFill>
                <a:latin typeface="Calibri"/>
                <a:ea typeface="DejaVu Sans"/>
              </a:rPr>
              <a:t>Organic Carbon + Elemental carbon</a:t>
            </a:r>
            <a:endParaRPr lang="en-US" sz="1800" b="0" strike="noStrike" spc="-1" dirty="0">
              <a:solidFill>
                <a:srgbClr val="000000"/>
              </a:solidFill>
              <a:uFill>
                <a:solidFill>
                  <a:srgbClr val="FFFFFF"/>
                </a:solidFill>
              </a:uFill>
              <a:latin typeface="Arial"/>
            </a:endParaRPr>
          </a:p>
          <a:p>
            <a:pPr>
              <a:lnSpc>
                <a:spcPct val="100000"/>
              </a:lnSpc>
            </a:pPr>
            <a:r>
              <a:rPr lang="en-US" sz="1800" b="1" strike="noStrike" spc="-1" dirty="0">
                <a:solidFill>
                  <a:srgbClr val="F18E3D"/>
                </a:solidFill>
                <a:uFill>
                  <a:solidFill>
                    <a:srgbClr val="FFFFFF"/>
                  </a:solidFill>
                </a:uFill>
                <a:latin typeface="Calibri"/>
                <a:ea typeface="DejaVu Sans"/>
              </a:rPr>
              <a:t>Dust</a:t>
            </a:r>
            <a:endParaRPr lang="en-US" sz="1800" b="0" strike="noStrike" spc="-1" dirty="0">
              <a:solidFill>
                <a:srgbClr val="000000"/>
              </a:solidFill>
              <a:uFill>
                <a:solidFill>
                  <a:srgbClr val="FFFFFF"/>
                </a:solidFill>
              </a:uFill>
              <a:latin typeface="Arial"/>
            </a:endParaRPr>
          </a:p>
          <a:p>
            <a:pPr>
              <a:lnSpc>
                <a:spcPct val="100000"/>
              </a:lnSpc>
            </a:pPr>
            <a:r>
              <a:rPr lang="en-US" sz="1800" b="1" strike="noStrike" spc="-1" dirty="0">
                <a:solidFill>
                  <a:srgbClr val="BFBFBF"/>
                </a:solidFill>
                <a:uFill>
                  <a:solidFill>
                    <a:srgbClr val="FFFFFF"/>
                  </a:solidFill>
                </a:uFill>
                <a:latin typeface="Calibri"/>
                <a:ea typeface="DejaVu Sans"/>
              </a:rPr>
              <a:t>Sulfate</a:t>
            </a:r>
            <a:endParaRPr lang="en-US" sz="1800" b="0" strike="noStrike" spc="-1" dirty="0">
              <a:solidFill>
                <a:srgbClr val="000000"/>
              </a:solidFill>
              <a:uFill>
                <a:solidFill>
                  <a:srgbClr val="FFFFFF"/>
                </a:solidFill>
              </a:uFill>
              <a:latin typeface="Arial"/>
            </a:endParaRPr>
          </a:p>
          <a:p>
            <a:pPr>
              <a:lnSpc>
                <a:spcPct val="100000"/>
              </a:lnSpc>
            </a:pPr>
            <a:r>
              <a:rPr lang="en-US" sz="1800" b="1" strike="noStrike" spc="-1" dirty="0">
                <a:solidFill>
                  <a:srgbClr val="0070C0"/>
                </a:solidFill>
                <a:uFill>
                  <a:solidFill>
                    <a:srgbClr val="FFFFFF"/>
                  </a:solidFill>
                </a:uFill>
                <a:latin typeface="Calibri"/>
                <a:ea typeface="DejaVu Sans"/>
              </a:rPr>
              <a:t>Sea salt</a:t>
            </a:r>
            <a:endParaRPr lang="en-US" sz="1800" b="0" strike="noStrike" spc="-1" dirty="0">
              <a:solidFill>
                <a:srgbClr val="000000"/>
              </a:solidFill>
              <a:uFill>
                <a:solidFill>
                  <a:srgbClr val="FFFFFF"/>
                </a:solidFill>
              </a:uFill>
              <a:latin typeface="Arial"/>
            </a:endParaRPr>
          </a:p>
        </p:txBody>
      </p:sp>
      <p:sp>
        <p:nvSpPr>
          <p:cNvPr id="6" name="CuadroTexto 4">
            <a:extLst>
              <a:ext uri="{FF2B5EF4-FFF2-40B4-BE49-F238E27FC236}">
                <a16:creationId xmlns:a16="http://schemas.microsoft.com/office/drawing/2014/main" id="{856E52FD-DD4D-4DE9-92E5-95D5D092D2D3}"/>
              </a:ext>
            </a:extLst>
          </p:cNvPr>
          <p:cNvSpPr txBox="1">
            <a:spLocks noChangeArrowheads="1"/>
          </p:cNvSpPr>
          <p:nvPr/>
        </p:nvSpPr>
        <p:spPr bwMode="auto">
          <a:xfrm>
            <a:off x="816329" y="4966285"/>
            <a:ext cx="47525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algn="r" eaLnBrk="1" hangingPunct="1">
              <a:spcBef>
                <a:spcPct val="0"/>
              </a:spcBef>
            </a:pPr>
            <a:r>
              <a:rPr lang="es-ES_tradnl" i="0" dirty="0">
                <a:latin typeface="Calibri" pitchFamily="34" charset="0"/>
                <a:ea typeface="ＭＳ Ｐゴシック" pitchFamily="-106" charset="-128"/>
              </a:rPr>
              <a:t>NASA | GEOS-5 </a:t>
            </a:r>
            <a:r>
              <a:rPr lang="es-ES_tradnl" i="0" dirty="0" err="1">
                <a:latin typeface="Calibri" pitchFamily="34" charset="0"/>
                <a:ea typeface="ＭＳ Ｐゴシック" pitchFamily="-106" charset="-128"/>
              </a:rPr>
              <a:t>Aerosols</a:t>
            </a:r>
            <a:r>
              <a:rPr lang="es-ES_tradnl" i="0" dirty="0">
                <a:latin typeface="Calibri" pitchFamily="34" charset="0"/>
                <a:ea typeface="ＭＳ Ｐゴシック" pitchFamily="-106" charset="-128"/>
              </a:rPr>
              <a:t> </a:t>
            </a:r>
          </a:p>
        </p:txBody>
      </p:sp>
      <p:pic>
        <p:nvPicPr>
          <p:cNvPr id="7" name="Picture 1">
            <a:extLst>
              <a:ext uri="{FF2B5EF4-FFF2-40B4-BE49-F238E27FC236}">
                <a16:creationId xmlns:a16="http://schemas.microsoft.com/office/drawing/2014/main" id="{4A62CF81-00D9-40FE-8B14-1CA667C18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862" y="1273295"/>
            <a:ext cx="3612377" cy="30680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3">
            <a:extLst>
              <a:ext uri="{FF2B5EF4-FFF2-40B4-BE49-F238E27FC236}">
                <a16:creationId xmlns:a16="http://schemas.microsoft.com/office/drawing/2014/main" id="{0C97CF34-FD47-4C96-B3CF-0056D768CAB9}"/>
              </a:ext>
            </a:extLst>
          </p:cNvPr>
          <p:cNvSpPr>
            <a:spLocks noChangeArrowheads="1"/>
          </p:cNvSpPr>
          <p:nvPr/>
        </p:nvSpPr>
        <p:spPr bwMode="auto">
          <a:xfrm>
            <a:off x="5756713" y="5104784"/>
            <a:ext cx="3412800" cy="1746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nSpc>
                <a:spcPct val="100000"/>
              </a:lnSpc>
              <a:spcAft>
                <a:spcPct val="0"/>
              </a:spcAft>
              <a:buClrTx/>
              <a:buFontTx/>
              <a:buNone/>
            </a:pPr>
            <a:r>
              <a:rPr lang="es-ES" altLang="es-ES" sz="1542" dirty="0" err="1">
                <a:cs typeface="Arial" panose="020B0604020202020204" pitchFamily="34" charset="0"/>
              </a:rPr>
              <a:t>Ecosystems</a:t>
            </a:r>
            <a:r>
              <a:rPr lang="es-ES" altLang="es-ES" sz="1542" dirty="0">
                <a:cs typeface="Arial" panose="020B0604020202020204" pitchFamily="34" charset="0"/>
              </a:rPr>
              <a:t>, </a:t>
            </a:r>
            <a:r>
              <a:rPr lang="es-ES" altLang="es-ES" sz="1542" dirty="0" err="1">
                <a:cs typeface="Arial" panose="020B0604020202020204" pitchFamily="34" charset="0"/>
              </a:rPr>
              <a:t>meteorology</a:t>
            </a:r>
            <a:r>
              <a:rPr lang="es-ES" altLang="es-ES" sz="1542" dirty="0">
                <a:cs typeface="Arial" panose="020B0604020202020204" pitchFamily="34" charset="0"/>
              </a:rPr>
              <a:t> and </a:t>
            </a:r>
            <a:r>
              <a:rPr lang="es-ES" altLang="es-ES" sz="1542" dirty="0" err="1">
                <a:cs typeface="Arial" panose="020B0604020202020204" pitchFamily="34" charset="0"/>
              </a:rPr>
              <a:t>climate</a:t>
            </a:r>
            <a:endParaRPr lang="es-ES" altLang="es-ES" sz="1542" dirty="0">
              <a:cs typeface="Arial" panose="020B0604020202020204" pitchFamily="34" charset="0"/>
            </a:endParaRPr>
          </a:p>
          <a:p>
            <a:pPr>
              <a:lnSpc>
                <a:spcPct val="100000"/>
              </a:lnSpc>
              <a:spcAft>
                <a:spcPct val="0"/>
              </a:spcAft>
              <a:buClrTx/>
              <a:buFontTx/>
              <a:buNone/>
            </a:pPr>
            <a:r>
              <a:rPr lang="es-ES" altLang="es-ES" sz="1542" dirty="0">
                <a:cs typeface="Arial" panose="020B0604020202020204" pitchFamily="34" charset="0"/>
              </a:rPr>
              <a:t>Air </a:t>
            </a:r>
            <a:r>
              <a:rPr lang="es-ES" altLang="es-ES" sz="1542" dirty="0" err="1">
                <a:cs typeface="Arial" panose="020B0604020202020204" pitchFamily="34" charset="0"/>
              </a:rPr>
              <a:t>Quality</a:t>
            </a:r>
            <a:r>
              <a:rPr lang="es-ES" altLang="es-ES" sz="1542" dirty="0">
                <a:cs typeface="Arial" panose="020B0604020202020204" pitchFamily="34" charset="0"/>
              </a:rPr>
              <a:t> and Human </a:t>
            </a:r>
            <a:r>
              <a:rPr lang="es-ES" altLang="es-ES" sz="1542" dirty="0" err="1">
                <a:cs typeface="Arial" panose="020B0604020202020204" pitchFamily="34" charset="0"/>
              </a:rPr>
              <a:t>Health</a:t>
            </a:r>
            <a:endParaRPr lang="es-ES" altLang="es-ES" sz="1542" dirty="0">
              <a:cs typeface="Arial" panose="020B0604020202020204" pitchFamily="34" charset="0"/>
            </a:endParaRPr>
          </a:p>
          <a:p>
            <a:pPr>
              <a:lnSpc>
                <a:spcPct val="100000"/>
              </a:lnSpc>
              <a:spcAft>
                <a:spcPct val="0"/>
              </a:spcAft>
              <a:buClrTx/>
              <a:buFontTx/>
              <a:buNone/>
            </a:pPr>
            <a:r>
              <a:rPr lang="es-ES" altLang="es-ES" sz="1542" dirty="0" err="1">
                <a:cs typeface="Arial" panose="020B0604020202020204" pitchFamily="34" charset="0"/>
              </a:rPr>
              <a:t>Aviation</a:t>
            </a:r>
            <a:r>
              <a:rPr lang="es-ES" altLang="es-ES" sz="1542" dirty="0">
                <a:cs typeface="Arial" panose="020B0604020202020204" pitchFamily="34" charset="0"/>
              </a:rPr>
              <a:t> and </a:t>
            </a:r>
            <a:r>
              <a:rPr lang="es-ES" altLang="es-ES" sz="1542" dirty="0" err="1">
                <a:cs typeface="Arial" panose="020B0604020202020204" pitchFamily="34" charset="0"/>
              </a:rPr>
              <a:t>Ground</a:t>
            </a:r>
            <a:r>
              <a:rPr lang="es-ES" altLang="es-ES" sz="1542" dirty="0">
                <a:cs typeface="Arial" panose="020B0604020202020204" pitchFamily="34" charset="0"/>
              </a:rPr>
              <a:t> </a:t>
            </a:r>
            <a:r>
              <a:rPr lang="es-ES" altLang="es-ES" sz="1542" dirty="0" err="1">
                <a:cs typeface="Arial" panose="020B0604020202020204" pitchFamily="34" charset="0"/>
              </a:rPr>
              <a:t>Transportation</a:t>
            </a:r>
            <a:r>
              <a:rPr lang="es-ES" altLang="es-ES" sz="1542" dirty="0">
                <a:cs typeface="Arial" panose="020B0604020202020204" pitchFamily="34" charset="0"/>
              </a:rPr>
              <a:t> </a:t>
            </a:r>
          </a:p>
          <a:p>
            <a:pPr>
              <a:lnSpc>
                <a:spcPct val="100000"/>
              </a:lnSpc>
              <a:spcAft>
                <a:spcPct val="0"/>
              </a:spcAft>
              <a:buClrTx/>
              <a:buFontTx/>
              <a:buNone/>
            </a:pPr>
            <a:r>
              <a:rPr lang="es-ES" altLang="es-ES" sz="1542" b="1" dirty="0">
                <a:solidFill>
                  <a:srgbClr val="C00000"/>
                </a:solidFill>
                <a:cs typeface="Arial" panose="020B0604020202020204" pitchFamily="34" charset="0"/>
              </a:rPr>
              <a:t>Energy and </a:t>
            </a:r>
            <a:r>
              <a:rPr lang="es-ES" altLang="es-ES" sz="1542" b="1" dirty="0" err="1">
                <a:solidFill>
                  <a:srgbClr val="C00000"/>
                </a:solidFill>
                <a:cs typeface="Arial" panose="020B0604020202020204" pitchFamily="34" charset="0"/>
              </a:rPr>
              <a:t>industry</a:t>
            </a:r>
            <a:r>
              <a:rPr lang="es-ES" altLang="es-ES" sz="1542" b="1" dirty="0">
                <a:solidFill>
                  <a:srgbClr val="C00000"/>
                </a:solidFill>
                <a:cs typeface="Arial" panose="020B0604020202020204" pitchFamily="34" charset="0"/>
              </a:rPr>
              <a:t> </a:t>
            </a:r>
          </a:p>
          <a:p>
            <a:pPr>
              <a:lnSpc>
                <a:spcPct val="100000"/>
              </a:lnSpc>
              <a:spcAft>
                <a:spcPct val="0"/>
              </a:spcAft>
              <a:buClrTx/>
              <a:buFontTx/>
              <a:buNone/>
            </a:pPr>
            <a:r>
              <a:rPr lang="es-ES" altLang="es-ES" sz="1542" dirty="0" err="1">
                <a:cs typeface="Arial" panose="020B0604020202020204" pitchFamily="34" charset="0"/>
              </a:rPr>
              <a:t>Agriculture</a:t>
            </a:r>
            <a:r>
              <a:rPr lang="es-ES" altLang="es-ES" sz="1542" dirty="0">
                <a:cs typeface="Arial" panose="020B0604020202020204" pitchFamily="34" charset="0"/>
              </a:rPr>
              <a:t> and </a:t>
            </a:r>
            <a:r>
              <a:rPr lang="es-ES" altLang="es-ES" sz="1542" dirty="0" err="1">
                <a:cs typeface="Arial" panose="020B0604020202020204" pitchFamily="34" charset="0"/>
              </a:rPr>
              <a:t>fishering</a:t>
            </a:r>
            <a:endParaRPr lang="es-ES" altLang="es-ES" sz="1542" dirty="0">
              <a:cs typeface="Arial" panose="020B0604020202020204" pitchFamily="34" charset="0"/>
            </a:endParaRPr>
          </a:p>
          <a:p>
            <a:pPr>
              <a:lnSpc>
                <a:spcPct val="100000"/>
              </a:lnSpc>
              <a:spcAft>
                <a:spcPct val="0"/>
              </a:spcAft>
              <a:buClrTx/>
              <a:buFontTx/>
              <a:buNone/>
            </a:pPr>
            <a:r>
              <a:rPr lang="es-ES" altLang="es-ES" sz="1542" dirty="0" err="1">
                <a:cs typeface="Arial" panose="020B0604020202020204" pitchFamily="34" charset="0"/>
              </a:rPr>
              <a:t>Astrophysics</a:t>
            </a:r>
            <a:endParaRPr lang="es-ES" altLang="es-ES" sz="1542" dirty="0">
              <a:cs typeface="Arial" panose="020B0604020202020204" pitchFamily="34" charset="0"/>
            </a:endParaRPr>
          </a:p>
        </p:txBody>
      </p:sp>
      <p:sp>
        <p:nvSpPr>
          <p:cNvPr id="9" name="Rectangle 2">
            <a:extLst>
              <a:ext uri="{FF2B5EF4-FFF2-40B4-BE49-F238E27FC236}">
                <a16:creationId xmlns:a16="http://schemas.microsoft.com/office/drawing/2014/main" id="{CCD1CCA2-08A2-4FCA-8261-5CCB0FB2F076}"/>
              </a:ext>
            </a:extLst>
          </p:cNvPr>
          <p:cNvSpPr>
            <a:spLocks noChangeArrowheads="1"/>
          </p:cNvSpPr>
          <p:nvPr/>
        </p:nvSpPr>
        <p:spPr bwMode="auto">
          <a:xfrm>
            <a:off x="5518753" y="4336172"/>
            <a:ext cx="3274518" cy="630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nSpc>
                <a:spcPct val="100000"/>
              </a:lnSpc>
              <a:spcAft>
                <a:spcPct val="0"/>
              </a:spcAft>
              <a:buClrTx/>
              <a:buFontTx/>
              <a:buNone/>
            </a:pPr>
            <a:r>
              <a:rPr lang="es-ES" altLang="es-ES" sz="1179" i="1" dirty="0" err="1">
                <a:latin typeface="Calibri" panose="020F0502020204030204" pitchFamily="34" charset="0"/>
                <a:ea typeface="MS PGothic" panose="020B0600070205080204" pitchFamily="34" charset="-128"/>
              </a:rPr>
              <a:t>Image</a:t>
            </a:r>
            <a:r>
              <a:rPr lang="es-ES" altLang="es-ES" sz="1179" i="1" dirty="0">
                <a:latin typeface="Calibri" panose="020F0502020204030204" pitchFamily="34" charset="0"/>
                <a:ea typeface="MS PGothic" panose="020B0600070205080204" pitchFamily="34" charset="-128"/>
              </a:rPr>
              <a:t> </a:t>
            </a:r>
            <a:r>
              <a:rPr lang="es-ES" altLang="es-ES" sz="1179" i="1" dirty="0" err="1">
                <a:latin typeface="Calibri" panose="020F0502020204030204" pitchFamily="34" charset="0"/>
                <a:ea typeface="MS PGothic" panose="020B0600070205080204" pitchFamily="34" charset="-128"/>
              </a:rPr>
              <a:t>from</a:t>
            </a:r>
            <a:r>
              <a:rPr lang="es-ES" altLang="es-ES" sz="1179" i="1" dirty="0">
                <a:latin typeface="Calibri" panose="020F0502020204030204" pitchFamily="34" charset="0"/>
                <a:ea typeface="MS PGothic" panose="020B0600070205080204" pitchFamily="34" charset="-128"/>
              </a:rPr>
              <a:t> WMO </a:t>
            </a:r>
            <a:r>
              <a:rPr lang="es-ES" altLang="es-ES" sz="1179" i="1" dirty="0" err="1">
                <a:latin typeface="Calibri" panose="020F0502020204030204" pitchFamily="34" charset="0"/>
                <a:ea typeface="MS PGothic" panose="020B0600070205080204" pitchFamily="34" charset="-128"/>
              </a:rPr>
              <a:t>website</a:t>
            </a:r>
            <a:r>
              <a:rPr lang="es-ES" altLang="es-ES" sz="1179" i="1" dirty="0">
                <a:latin typeface="Calibri" panose="020F0502020204030204" pitchFamily="34" charset="0"/>
                <a:ea typeface="MS PGothic" panose="020B0600070205080204" pitchFamily="34" charset="-128"/>
              </a:rPr>
              <a:t> (http://www.wmo.int/pages/prog/arep/wwrp/new/hurricanes.html)</a:t>
            </a:r>
          </a:p>
        </p:txBody>
      </p:sp>
      <p:pic>
        <p:nvPicPr>
          <p:cNvPr id="10" name="Picture 9">
            <a:extLst>
              <a:ext uri="{FF2B5EF4-FFF2-40B4-BE49-F238E27FC236}">
                <a16:creationId xmlns:a16="http://schemas.microsoft.com/office/drawing/2014/main" id="{29CE291C-F61D-4693-994B-559795373B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3" name="Picture 2">
            <a:extLst>
              <a:ext uri="{FF2B5EF4-FFF2-40B4-BE49-F238E27FC236}">
                <a16:creationId xmlns:a16="http://schemas.microsoft.com/office/drawing/2014/main" id="{A289300F-39BB-4965-94F7-A8424A961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
        <p:nvSpPr>
          <p:cNvPr id="4" name="Rectangle 24">
            <a:extLst>
              <a:ext uri="{FF2B5EF4-FFF2-40B4-BE49-F238E27FC236}">
                <a16:creationId xmlns:a16="http://schemas.microsoft.com/office/drawing/2014/main" id="{2CB6546F-952B-4848-AE31-C2FD10862B4B}"/>
              </a:ext>
            </a:extLst>
          </p:cNvPr>
          <p:cNvSpPr>
            <a:spLocks noChangeArrowheads="1"/>
          </p:cNvSpPr>
          <p:nvPr/>
        </p:nvSpPr>
        <p:spPr bwMode="auto">
          <a:xfrm>
            <a:off x="190850" y="323958"/>
            <a:ext cx="8762300" cy="577081"/>
          </a:xfrm>
          <a:prstGeom prst="rect">
            <a:avLst/>
          </a:prstGeom>
        </p:spPr>
        <p:txBody>
          <a:bodyPr/>
          <a:lstStyle/>
          <a:p>
            <a:pPr algn="ctr" defTabSz="914400">
              <a:lnSpc>
                <a:spcPct val="90000"/>
              </a:lnSpc>
              <a:spcBef>
                <a:spcPct val="0"/>
              </a:spcBef>
            </a:pPr>
            <a:r>
              <a:rPr lang="en-US" sz="3500" b="1" dirty="0">
                <a:solidFill>
                  <a:schemeClr val="accent1"/>
                </a:solidFill>
                <a:ea typeface="+mj-ea"/>
                <a:cs typeface="+mj-cs"/>
              </a:rPr>
              <a:t>Dust impacts on Solar energy</a:t>
            </a:r>
          </a:p>
        </p:txBody>
      </p:sp>
      <p:sp>
        <p:nvSpPr>
          <p:cNvPr id="5" name="Text Box 5">
            <a:extLst>
              <a:ext uri="{FF2B5EF4-FFF2-40B4-BE49-F238E27FC236}">
                <a16:creationId xmlns:a16="http://schemas.microsoft.com/office/drawing/2014/main" id="{AAAA2BEA-8BBF-4F40-9717-338E617C24A1}"/>
              </a:ext>
            </a:extLst>
          </p:cNvPr>
          <p:cNvSpPr txBox="1">
            <a:spLocks noChangeArrowheads="1"/>
          </p:cNvSpPr>
          <p:nvPr/>
        </p:nvSpPr>
        <p:spPr bwMode="auto">
          <a:xfrm>
            <a:off x="270780" y="1397613"/>
            <a:ext cx="5140464" cy="3857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marL="228600" indent="-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1pPr>
            <a:lvl2pPr marL="685800" indent="-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2pPr>
            <a:lvl3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3pPr>
            <a:lvl4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4pPr>
            <a:lvl5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9pPr>
          </a:lstStyle>
          <a:p>
            <a:pPr>
              <a:lnSpc>
                <a:spcPct val="90000"/>
              </a:lnSpc>
              <a:spcBef>
                <a:spcPts val="907"/>
              </a:spcBef>
              <a:buClr>
                <a:srgbClr val="E1783C"/>
              </a:buClr>
              <a:buSzPct val="100000"/>
              <a:buFont typeface="Wingdings" panose="05000000000000000000" pitchFamily="2" charset="2"/>
              <a:buChar char=""/>
              <a:defRPr/>
            </a:pPr>
            <a:r>
              <a:rPr lang="en-US" altLang="es-ES" sz="2540" dirty="0">
                <a:cs typeface="Arial" panose="020B0604020202020204" pitchFamily="34" charset="0"/>
              </a:rPr>
              <a:t>Solar irradiance </a:t>
            </a:r>
          </a:p>
          <a:p>
            <a:pPr lvl="1">
              <a:lnSpc>
                <a:spcPct val="90000"/>
              </a:lnSpc>
              <a:spcBef>
                <a:spcPts val="454"/>
              </a:spcBef>
              <a:buClr>
                <a:srgbClr val="E1783C"/>
              </a:buClr>
              <a:buSzPct val="100000"/>
              <a:buFont typeface="Wingdings" panose="05000000000000000000" pitchFamily="2" charset="2"/>
              <a:buChar char=""/>
              <a:defRPr/>
            </a:pPr>
            <a:r>
              <a:rPr lang="en-US" altLang="es-ES" sz="1633" dirty="0">
                <a:cs typeface="Arial" panose="020B0604020202020204" pitchFamily="34" charset="0"/>
              </a:rPr>
              <a:t>The presence of dust </a:t>
            </a:r>
            <a:r>
              <a:rPr lang="en-US" altLang="es-ES" sz="1633" dirty="0">
                <a:solidFill>
                  <a:srgbClr val="E1783C"/>
                </a:solidFill>
                <a:cs typeface="Arial" panose="020B0604020202020204" pitchFamily="34" charset="0"/>
              </a:rPr>
              <a:t>reduce the incoming solar irradiance </a:t>
            </a:r>
            <a:r>
              <a:rPr lang="en-US" altLang="es-ES" sz="1633" dirty="0">
                <a:cs typeface="Arial" panose="020B0604020202020204" pitchFamily="34" charset="0"/>
              </a:rPr>
              <a:t>through direct radiative effect </a:t>
            </a:r>
          </a:p>
          <a:p>
            <a:pPr lvl="1">
              <a:lnSpc>
                <a:spcPct val="90000"/>
              </a:lnSpc>
              <a:spcBef>
                <a:spcPts val="454"/>
              </a:spcBef>
              <a:buClr>
                <a:srgbClr val="E1783C"/>
              </a:buClr>
              <a:buSzPct val="100000"/>
              <a:buFont typeface="Wingdings" panose="05000000000000000000" pitchFamily="2" charset="2"/>
              <a:buChar char=""/>
              <a:defRPr/>
            </a:pPr>
            <a:r>
              <a:rPr lang="en-US" altLang="es-ES" sz="1633" dirty="0">
                <a:cs typeface="Arial" panose="020B0604020202020204" pitchFamily="34" charset="0"/>
              </a:rPr>
              <a:t>but also indirectly, through </a:t>
            </a:r>
            <a:r>
              <a:rPr lang="en-US" altLang="es-ES" sz="1633" dirty="0" err="1">
                <a:cs typeface="Arial" panose="020B0604020202020204" pitchFamily="34" charset="0"/>
              </a:rPr>
              <a:t>favouring</a:t>
            </a:r>
            <a:r>
              <a:rPr lang="en-US" altLang="es-ES" sz="1633" dirty="0">
                <a:cs typeface="Arial" panose="020B0604020202020204" pitchFamily="34" charset="0"/>
              </a:rPr>
              <a:t> </a:t>
            </a:r>
            <a:r>
              <a:rPr lang="en-US" altLang="es-ES" sz="1633" dirty="0">
                <a:solidFill>
                  <a:srgbClr val="E1783C"/>
                </a:solidFill>
                <a:cs typeface="Arial" panose="020B0604020202020204" pitchFamily="34" charset="0"/>
              </a:rPr>
              <a:t>cloud formation </a:t>
            </a:r>
          </a:p>
          <a:p>
            <a:pPr indent="-205923">
              <a:lnSpc>
                <a:spcPct val="90000"/>
              </a:lnSpc>
              <a:spcBef>
                <a:spcPts val="907"/>
              </a:spcBef>
              <a:buSzPct val="100000"/>
              <a:defRPr/>
            </a:pPr>
            <a:endParaRPr lang="en-US" altLang="es-ES" sz="1633" dirty="0">
              <a:solidFill>
                <a:srgbClr val="E1783C"/>
              </a:solidFill>
              <a:cs typeface="Arial" panose="020B0604020202020204" pitchFamily="34" charset="0"/>
            </a:endParaRPr>
          </a:p>
        </p:txBody>
      </p:sp>
      <p:pic>
        <p:nvPicPr>
          <p:cNvPr id="6" name="Picture 4">
            <a:extLst>
              <a:ext uri="{FF2B5EF4-FFF2-40B4-BE49-F238E27FC236}">
                <a16:creationId xmlns:a16="http://schemas.microsoft.com/office/drawing/2014/main" id="{D83F3B7F-CE6E-4D1F-8623-C66A104E8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2" y="2984705"/>
            <a:ext cx="5681437" cy="27005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6">
            <a:extLst>
              <a:ext uri="{FF2B5EF4-FFF2-40B4-BE49-F238E27FC236}">
                <a16:creationId xmlns:a16="http://schemas.microsoft.com/office/drawing/2014/main" id="{74498875-E933-44B8-8404-D16BCF224860}"/>
              </a:ext>
            </a:extLst>
          </p:cNvPr>
          <p:cNvSpPr>
            <a:spLocks noChangeArrowheads="1"/>
          </p:cNvSpPr>
          <p:nvPr/>
        </p:nvSpPr>
        <p:spPr bwMode="auto">
          <a:xfrm>
            <a:off x="3506313" y="5688049"/>
            <a:ext cx="1443490" cy="28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gn="r">
              <a:lnSpc>
                <a:spcPct val="100000"/>
              </a:lnSpc>
              <a:spcAft>
                <a:spcPct val="0"/>
              </a:spcAft>
              <a:buClrTx/>
              <a:buFontTx/>
              <a:buNone/>
            </a:pPr>
            <a:r>
              <a:rPr lang="en-US" altLang="es-ES" sz="1270" b="1" i="1" dirty="0">
                <a:latin typeface="Calibri" panose="020F0502020204030204" pitchFamily="34" charset="0"/>
                <a:cs typeface="Arial" panose="020B0604020202020204" pitchFamily="34" charset="0"/>
              </a:rPr>
              <a:t>(</a:t>
            </a:r>
            <a:r>
              <a:rPr lang="en-US" altLang="es-ES" sz="1270" b="1" i="1" dirty="0" err="1">
                <a:latin typeface="Calibri" panose="020F0502020204030204" pitchFamily="34" charset="0"/>
                <a:cs typeface="Arial" panose="020B0604020202020204" pitchFamily="34" charset="0"/>
              </a:rPr>
              <a:t>Soret</a:t>
            </a:r>
            <a:r>
              <a:rPr lang="en-US" altLang="es-ES" sz="1270" b="1" i="1" dirty="0">
                <a:latin typeface="Calibri" panose="020F0502020204030204" pitchFamily="34" charset="0"/>
                <a:cs typeface="Arial" panose="020B0604020202020204" pitchFamily="34" charset="0"/>
              </a:rPr>
              <a:t> et al., 2016 )</a:t>
            </a:r>
          </a:p>
        </p:txBody>
      </p:sp>
      <p:sp>
        <p:nvSpPr>
          <p:cNvPr id="9" name="Text Box 6">
            <a:extLst>
              <a:ext uri="{FF2B5EF4-FFF2-40B4-BE49-F238E27FC236}">
                <a16:creationId xmlns:a16="http://schemas.microsoft.com/office/drawing/2014/main" id="{445C38CF-AC66-404B-864A-4F526D6BFAC6}"/>
              </a:ext>
            </a:extLst>
          </p:cNvPr>
          <p:cNvSpPr txBox="1">
            <a:spLocks noChangeArrowheads="1"/>
          </p:cNvSpPr>
          <p:nvPr/>
        </p:nvSpPr>
        <p:spPr bwMode="auto">
          <a:xfrm>
            <a:off x="5411244" y="1438059"/>
            <a:ext cx="3541906" cy="2263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marL="228600" indent="-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1pPr>
            <a:lvl2pPr marL="685800" indent="-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2pPr>
            <a:lvl3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3pPr>
            <a:lvl4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4pPr>
            <a:lvl5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9pPr>
          </a:lstStyle>
          <a:p>
            <a:pPr>
              <a:lnSpc>
                <a:spcPct val="90000"/>
              </a:lnSpc>
              <a:spcBef>
                <a:spcPts val="907"/>
              </a:spcBef>
              <a:buClr>
                <a:srgbClr val="E1783C"/>
              </a:buClr>
              <a:buSzPct val="100000"/>
              <a:buFont typeface="Wingdings" panose="05000000000000000000" pitchFamily="2" charset="2"/>
              <a:buChar char=""/>
              <a:defRPr/>
            </a:pPr>
            <a:r>
              <a:rPr lang="en-GB" altLang="es-ES" sz="2540" dirty="0">
                <a:cs typeface="Arial" panose="020B0604020202020204" pitchFamily="34" charset="0"/>
              </a:rPr>
              <a:t>Soiling</a:t>
            </a:r>
            <a:r>
              <a:rPr lang="en-GB" altLang="es-ES" sz="2540" dirty="0">
                <a:solidFill>
                  <a:srgbClr val="737373"/>
                </a:solidFill>
                <a:cs typeface="Arial" panose="020B0604020202020204" pitchFamily="34" charset="0"/>
              </a:rPr>
              <a:t> </a:t>
            </a:r>
          </a:p>
          <a:p>
            <a:pPr lvl="1">
              <a:lnSpc>
                <a:spcPct val="90000"/>
              </a:lnSpc>
              <a:spcBef>
                <a:spcPts val="454"/>
              </a:spcBef>
              <a:buClr>
                <a:srgbClr val="E1783C"/>
              </a:buClr>
              <a:buSzPct val="100000"/>
              <a:buFont typeface="Wingdings" panose="05000000000000000000" pitchFamily="2" charset="2"/>
              <a:buChar char=""/>
              <a:defRPr/>
            </a:pPr>
            <a:r>
              <a:rPr lang="en-US" altLang="es-ES" sz="1633" dirty="0">
                <a:cs typeface="Arial" panose="020B0604020202020204" pitchFamily="34" charset="0"/>
              </a:rPr>
              <a:t>panels efficiency and water management</a:t>
            </a:r>
            <a:r>
              <a:rPr lang="en-GB" altLang="es-ES" sz="1633" dirty="0">
                <a:cs typeface="Arial" panose="020B0604020202020204" pitchFamily="34" charset="0"/>
              </a:rPr>
              <a:t> </a:t>
            </a:r>
          </a:p>
          <a:p>
            <a:pPr indent="-205923">
              <a:lnSpc>
                <a:spcPct val="90000"/>
              </a:lnSpc>
              <a:spcBef>
                <a:spcPts val="907"/>
              </a:spcBef>
              <a:buSzPct val="100000"/>
              <a:defRPr/>
            </a:pPr>
            <a:endParaRPr lang="en-GB" altLang="es-ES" sz="1633" dirty="0">
              <a:cs typeface="Arial" panose="020B0604020202020204" pitchFamily="34" charset="0"/>
            </a:endParaRPr>
          </a:p>
        </p:txBody>
      </p:sp>
      <p:pic>
        <p:nvPicPr>
          <p:cNvPr id="10" name="Picture 5">
            <a:extLst>
              <a:ext uri="{FF2B5EF4-FFF2-40B4-BE49-F238E27FC236}">
                <a16:creationId xmlns:a16="http://schemas.microsoft.com/office/drawing/2014/main" id="{324ED48F-5F66-4734-BBE0-570C97A5EE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3438" t="-2422" r="16841" b="2429"/>
          <a:stretch>
            <a:fillRect/>
          </a:stretch>
        </p:blipFill>
        <p:spPr bwMode="auto">
          <a:xfrm>
            <a:off x="5952217" y="2519118"/>
            <a:ext cx="2832480" cy="1815840"/>
          </a:xfrm>
          <a:prstGeom prst="rect">
            <a:avLst/>
          </a:prstGeom>
          <a:noFill/>
          <a:ln>
            <a:noFill/>
          </a:ln>
          <a:effectLst/>
          <a:extLst>
            <a:ext uri="{909E8E84-426E-40DD-AFC4-6F175D3DCCD1}">
              <a14:hiddenFill xmlns:a14="http://schemas.microsoft.com/office/drawing/2010/main">
                <a:blipFill dpi="0" rotWithShape="0">
                  <a:blip/>
                  <a:srcRect l="13438" t="-2422" r="16841" b="242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4">
            <a:extLst>
              <a:ext uri="{FF2B5EF4-FFF2-40B4-BE49-F238E27FC236}">
                <a16:creationId xmlns:a16="http://schemas.microsoft.com/office/drawing/2014/main" id="{387EB4F8-0F31-4D06-9123-C1E2E04120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2217" y="4559045"/>
            <a:ext cx="2849144" cy="21368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3"/>
          <p:cNvPicPr preferRelativeResize="0"/>
          <p:nvPr/>
        </p:nvPicPr>
        <p:blipFill rotWithShape="1">
          <a:blip r:embed="rId3">
            <a:alphaModFix/>
          </a:blip>
          <a:srcRect/>
          <a:stretch/>
        </p:blipFill>
        <p:spPr>
          <a:xfrm>
            <a:off x="6603608" y="6049756"/>
            <a:ext cx="2277897" cy="652463"/>
          </a:xfrm>
          <a:prstGeom prst="rect">
            <a:avLst/>
          </a:prstGeom>
          <a:noFill/>
          <a:ln>
            <a:noFill/>
          </a:ln>
        </p:spPr>
      </p:pic>
      <p:sp>
        <p:nvSpPr>
          <p:cNvPr id="66" name="Google Shape;66;p3"/>
          <p:cNvSpPr txBox="1"/>
          <p:nvPr/>
        </p:nvSpPr>
        <p:spPr>
          <a:xfrm>
            <a:off x="527539" y="1137139"/>
            <a:ext cx="7772400" cy="838200"/>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2400"/>
              <a:buFont typeface="Arial"/>
              <a:buNone/>
            </a:pPr>
            <a:r>
              <a:rPr lang="es-ES" sz="2400" b="1" i="0" u="none" strike="noStrike" cap="none">
                <a:solidFill>
                  <a:schemeClr val="dk1"/>
                </a:solidFill>
                <a:latin typeface="Century Gothic"/>
                <a:ea typeface="Century Gothic"/>
                <a:cs typeface="Century Gothic"/>
                <a:sym typeface="Century Gothic"/>
              </a:rPr>
              <a:t>Provide near to market solutions for reducing the water consumption of CSP</a:t>
            </a:r>
            <a:endParaRPr/>
          </a:p>
        </p:txBody>
      </p:sp>
      <p:sp>
        <p:nvSpPr>
          <p:cNvPr id="67" name="Google Shape;67;p3"/>
          <p:cNvSpPr txBox="1"/>
          <p:nvPr/>
        </p:nvSpPr>
        <p:spPr>
          <a:xfrm>
            <a:off x="557382" y="1692899"/>
            <a:ext cx="8201566" cy="31569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888888"/>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spcBef>
                <a:spcPts val="400"/>
              </a:spcBef>
              <a:spcAft>
                <a:spcPts val="0"/>
              </a:spcAft>
              <a:buClr>
                <a:schemeClr val="dk1"/>
              </a:buClr>
              <a:buSzPts val="2000"/>
              <a:buFont typeface="Arial"/>
              <a:buNone/>
            </a:pPr>
            <a:r>
              <a:rPr lang="es-ES" sz="2000" b="0" i="0" u="none" strike="noStrike" cap="none" dirty="0">
                <a:solidFill>
                  <a:schemeClr val="dk1"/>
                </a:solidFill>
                <a:latin typeface="Calibri"/>
                <a:ea typeface="Calibri"/>
                <a:cs typeface="Calibri"/>
                <a:sym typeface="Calibri"/>
              </a:rPr>
              <a:t>H2020 SOLWARIS </a:t>
            </a:r>
            <a:r>
              <a:rPr lang="es-ES" sz="2000" b="0" i="0" u="none" strike="noStrike" cap="none" dirty="0" err="1">
                <a:solidFill>
                  <a:schemeClr val="dk1"/>
                </a:solidFill>
                <a:latin typeface="Calibri"/>
                <a:ea typeface="Calibri"/>
                <a:cs typeface="Calibri"/>
                <a:sym typeface="Calibri"/>
              </a:rPr>
              <a:t>project</a:t>
            </a:r>
            <a:r>
              <a:rPr lang="es-ES" sz="2000" b="0" i="0" u="none" strike="noStrike" cap="none" dirty="0">
                <a:solidFill>
                  <a:schemeClr val="dk1"/>
                </a:solidFill>
                <a:latin typeface="Calibri"/>
                <a:ea typeface="Calibri"/>
                <a:cs typeface="Calibri"/>
                <a:sym typeface="Calibri"/>
              </a:rPr>
              <a:t> targets a </a:t>
            </a:r>
            <a:r>
              <a:rPr lang="es-ES" sz="2000" b="0" i="0" u="none" strike="noStrike" cap="none" dirty="0" err="1">
                <a:solidFill>
                  <a:schemeClr val="dk1"/>
                </a:solidFill>
                <a:latin typeface="Calibri"/>
                <a:ea typeface="Calibri"/>
                <a:cs typeface="Calibri"/>
                <a:sym typeface="Calibri"/>
              </a:rPr>
              <a:t>significant</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reduction</a:t>
            </a:r>
            <a:r>
              <a:rPr lang="es-ES" sz="2000" b="0" i="0" u="none" strike="noStrike" cap="none" dirty="0">
                <a:solidFill>
                  <a:schemeClr val="dk1"/>
                </a:solidFill>
                <a:latin typeface="Calibri"/>
                <a:ea typeface="Calibri"/>
                <a:cs typeface="Calibri"/>
                <a:sym typeface="Calibri"/>
              </a:rPr>
              <a:t> in </a:t>
            </a:r>
            <a:r>
              <a:rPr lang="es-ES" sz="2000" b="0" i="0" u="none" strike="noStrike" cap="none" dirty="0" err="1">
                <a:solidFill>
                  <a:schemeClr val="dk1"/>
                </a:solidFill>
                <a:latin typeface="Calibri"/>
                <a:ea typeface="Calibri"/>
                <a:cs typeface="Calibri"/>
                <a:sym typeface="Calibri"/>
              </a:rPr>
              <a:t>the</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water</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used</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by</a:t>
            </a:r>
            <a:r>
              <a:rPr lang="es-ES" sz="2000" b="0" i="0" u="none" strike="noStrike" cap="none" dirty="0">
                <a:solidFill>
                  <a:schemeClr val="dk1"/>
                </a:solidFill>
                <a:latin typeface="Calibri"/>
                <a:ea typeface="Calibri"/>
                <a:cs typeface="Calibri"/>
                <a:sym typeface="Calibri"/>
              </a:rPr>
              <a:t> CSP </a:t>
            </a:r>
            <a:r>
              <a:rPr lang="es-ES" sz="2000" b="0" i="0" u="none" strike="noStrike" cap="none" dirty="0" err="1">
                <a:solidFill>
                  <a:schemeClr val="dk1"/>
                </a:solidFill>
                <a:latin typeface="Calibri"/>
                <a:ea typeface="Calibri"/>
                <a:cs typeface="Calibri"/>
                <a:sym typeface="Calibri"/>
              </a:rPr>
              <a:t>plants</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by</a:t>
            </a:r>
            <a:r>
              <a:rPr lang="es-ES" sz="2000" b="0" i="0" u="none" strike="noStrike" cap="none" dirty="0">
                <a:solidFill>
                  <a:schemeClr val="dk1"/>
                </a:solidFill>
                <a:latin typeface="Calibri"/>
                <a:ea typeface="Calibri"/>
                <a:cs typeface="Calibri"/>
                <a:sym typeface="Calibri"/>
              </a:rPr>
              <a:t> 35% </a:t>
            </a:r>
            <a:r>
              <a:rPr lang="es-ES" sz="2000" b="0" i="0" u="none" strike="noStrike" cap="none" dirty="0" err="1">
                <a:solidFill>
                  <a:schemeClr val="dk1"/>
                </a:solidFill>
                <a:latin typeface="Calibri"/>
                <a:ea typeface="Calibri"/>
                <a:cs typeface="Calibri"/>
                <a:sym typeface="Calibri"/>
              </a:rPr>
              <a:t>for</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wet</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cooled</a:t>
            </a:r>
            <a:r>
              <a:rPr lang="es-ES" sz="2000" b="0" i="0" u="none" strike="noStrike" cap="none" dirty="0">
                <a:solidFill>
                  <a:schemeClr val="dk1"/>
                </a:solidFill>
                <a:latin typeface="Calibri"/>
                <a:ea typeface="Calibri"/>
                <a:cs typeface="Calibri"/>
                <a:sym typeface="Calibri"/>
              </a:rPr>
              <a:t> &amp; </a:t>
            </a:r>
            <a:r>
              <a:rPr lang="es-ES" sz="2000" b="0" i="0" u="none" strike="noStrike" cap="none" dirty="0" err="1">
                <a:solidFill>
                  <a:schemeClr val="dk1"/>
                </a:solidFill>
                <a:latin typeface="Calibri"/>
                <a:ea typeface="Calibri"/>
                <a:cs typeface="Calibri"/>
                <a:sym typeface="Calibri"/>
              </a:rPr>
              <a:t>by</a:t>
            </a:r>
            <a:r>
              <a:rPr lang="es-ES" sz="2000" b="0" i="0" u="none" strike="noStrike" cap="none" dirty="0">
                <a:solidFill>
                  <a:schemeClr val="dk1"/>
                </a:solidFill>
                <a:latin typeface="Calibri"/>
                <a:ea typeface="Calibri"/>
                <a:cs typeface="Calibri"/>
                <a:sym typeface="Calibri"/>
              </a:rPr>
              <a:t> 90% </a:t>
            </a:r>
            <a:r>
              <a:rPr lang="es-ES" sz="2000" b="0" i="0" u="none" strike="noStrike" cap="none" dirty="0" err="1">
                <a:solidFill>
                  <a:schemeClr val="dk1"/>
                </a:solidFill>
                <a:latin typeface="Calibri"/>
                <a:ea typeface="Calibri"/>
                <a:cs typeface="Calibri"/>
                <a:sym typeface="Calibri"/>
              </a:rPr>
              <a:t>for</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dry</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cooled</a:t>
            </a:r>
            <a:r>
              <a:rPr lang="es-ES" sz="2000" b="0" i="0" u="none" strike="noStrike" cap="none" dirty="0">
                <a:solidFill>
                  <a:schemeClr val="dk1"/>
                </a:solidFill>
                <a:latin typeface="Calibri"/>
                <a:ea typeface="Calibri"/>
                <a:cs typeface="Calibri"/>
                <a:sym typeface="Calibri"/>
              </a:rPr>
              <a:t>). In </a:t>
            </a:r>
            <a:r>
              <a:rPr lang="es-ES" sz="2000" b="0" i="0" u="none" strike="noStrike" cap="none" dirty="0" err="1">
                <a:solidFill>
                  <a:schemeClr val="dk1"/>
                </a:solidFill>
                <a:latin typeface="Calibri"/>
                <a:ea typeface="Calibri"/>
                <a:cs typeface="Calibri"/>
                <a:sym typeface="Calibri"/>
              </a:rPr>
              <a:t>this</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way</a:t>
            </a:r>
            <a:r>
              <a:rPr lang="es-ES" sz="2000" b="0" i="0" u="none" strike="noStrike" cap="none" dirty="0">
                <a:solidFill>
                  <a:schemeClr val="dk1"/>
                </a:solidFill>
                <a:latin typeface="Calibri"/>
                <a:ea typeface="Calibri"/>
                <a:cs typeface="Calibri"/>
                <a:sym typeface="Calibri"/>
              </a:rPr>
              <a:t> more </a:t>
            </a:r>
            <a:r>
              <a:rPr lang="es-ES" sz="2000" b="0" i="0" u="none" strike="noStrike" cap="none" dirty="0" err="1">
                <a:solidFill>
                  <a:schemeClr val="dk1"/>
                </a:solidFill>
                <a:latin typeface="Calibri"/>
                <a:ea typeface="Calibri"/>
                <a:cs typeface="Calibri"/>
                <a:sym typeface="Calibri"/>
              </a:rPr>
              <a:t>of</a:t>
            </a:r>
            <a:r>
              <a:rPr lang="es-ES" sz="2000" b="0" i="0" u="none" strike="noStrike" cap="none" dirty="0">
                <a:solidFill>
                  <a:schemeClr val="dk1"/>
                </a:solidFill>
                <a:latin typeface="Calibri"/>
                <a:ea typeface="Calibri"/>
                <a:cs typeface="Calibri"/>
                <a:sym typeface="Calibri"/>
              </a:rPr>
              <a:t> 0.5 M€/</a:t>
            </a:r>
            <a:r>
              <a:rPr lang="es-ES" sz="2000" b="0" i="0" u="none" strike="noStrike" cap="none" dirty="0" err="1">
                <a:solidFill>
                  <a:schemeClr val="dk1"/>
                </a:solidFill>
                <a:latin typeface="Calibri"/>
                <a:ea typeface="Calibri"/>
                <a:cs typeface="Calibri"/>
                <a:sym typeface="Calibri"/>
              </a:rPr>
              <a:t>year</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of</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operational</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cost</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for</a:t>
            </a:r>
            <a:r>
              <a:rPr lang="es-ES" sz="2000" b="0" i="0" u="none" strike="noStrike" cap="none" dirty="0">
                <a:solidFill>
                  <a:schemeClr val="dk1"/>
                </a:solidFill>
                <a:latin typeface="Calibri"/>
                <a:ea typeface="Calibri"/>
                <a:cs typeface="Calibri"/>
                <a:sym typeface="Calibri"/>
              </a:rPr>
              <a:t> a 50 MW CSP </a:t>
            </a:r>
            <a:r>
              <a:rPr lang="es-ES" sz="2000" b="0" i="0" u="none" strike="noStrike" cap="none" dirty="0" err="1">
                <a:solidFill>
                  <a:schemeClr val="dk1"/>
                </a:solidFill>
                <a:latin typeface="Calibri"/>
                <a:ea typeface="Calibri"/>
                <a:cs typeface="Calibri"/>
                <a:sym typeface="Calibri"/>
              </a:rPr>
              <a:t>plant</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will</a:t>
            </a:r>
            <a:r>
              <a:rPr lang="es-ES" sz="2000" b="0" i="0" u="none" strike="noStrike" cap="none" dirty="0">
                <a:solidFill>
                  <a:schemeClr val="dk1"/>
                </a:solidFill>
                <a:latin typeface="Calibri"/>
                <a:ea typeface="Calibri"/>
                <a:cs typeface="Calibri"/>
                <a:sym typeface="Calibri"/>
              </a:rPr>
              <a:t> be </a:t>
            </a:r>
            <a:r>
              <a:rPr lang="es-ES" sz="2000" b="0" i="0" u="none" strike="noStrike" cap="none" dirty="0" err="1">
                <a:solidFill>
                  <a:schemeClr val="dk1"/>
                </a:solidFill>
                <a:latin typeface="Calibri"/>
                <a:ea typeface="Calibri"/>
                <a:cs typeface="Calibri"/>
                <a:sym typeface="Calibri"/>
              </a:rPr>
              <a:t>saved</a:t>
            </a:r>
            <a:r>
              <a:rPr lang="es-ES" sz="2000" b="0" i="0" u="none" strike="noStrike" cap="none" dirty="0">
                <a:solidFill>
                  <a:schemeClr val="dk1"/>
                </a:solidFill>
                <a:latin typeface="Calibri"/>
                <a:ea typeface="Calibri"/>
                <a:cs typeface="Calibri"/>
                <a:sym typeface="Calibri"/>
              </a:rPr>
              <a:t> in </a:t>
            </a:r>
            <a:r>
              <a:rPr lang="es-ES" sz="2000" b="0" i="0" u="none" strike="noStrike" cap="none" dirty="0" err="1">
                <a:solidFill>
                  <a:schemeClr val="dk1"/>
                </a:solidFill>
                <a:latin typeface="Calibri"/>
                <a:ea typeface="Calibri"/>
                <a:cs typeface="Calibri"/>
                <a:sym typeface="Calibri"/>
              </a:rPr>
              <a:t>the</a:t>
            </a:r>
            <a:r>
              <a:rPr lang="es-ES" sz="2000" b="0" i="0" u="none" strike="noStrike" cap="none" dirty="0">
                <a:solidFill>
                  <a:schemeClr val="dk1"/>
                </a:solidFill>
                <a:latin typeface="Calibri"/>
                <a:ea typeface="Calibri"/>
                <a:cs typeface="Calibri"/>
                <a:sym typeface="Calibri"/>
              </a:rPr>
              <a:t> </a:t>
            </a:r>
            <a:r>
              <a:rPr lang="es-ES" sz="2000" b="0" i="0" u="none" strike="noStrike" cap="none" dirty="0" err="1">
                <a:solidFill>
                  <a:schemeClr val="dk1"/>
                </a:solidFill>
                <a:latin typeface="Calibri"/>
                <a:ea typeface="Calibri"/>
                <a:cs typeface="Calibri"/>
                <a:sym typeface="Calibri"/>
              </a:rPr>
              <a:t>future</a:t>
            </a:r>
            <a:r>
              <a:rPr lang="es-ES" sz="2000" b="0" i="0" u="none" strike="noStrike" cap="none" dirty="0">
                <a:solidFill>
                  <a:schemeClr val="dk1"/>
                </a:solidFill>
                <a:latin typeface="Calibri"/>
                <a:ea typeface="Calibri"/>
                <a:cs typeface="Calibri"/>
                <a:sym typeface="Calibri"/>
              </a:rPr>
              <a:t>.</a:t>
            </a:r>
            <a:endParaRPr dirty="0"/>
          </a:p>
          <a:p>
            <a:pPr marL="0" marR="0" lvl="0" indent="0" algn="l" rtl="0">
              <a:spcBef>
                <a:spcPts val="400"/>
              </a:spcBef>
              <a:spcAft>
                <a:spcPts val="0"/>
              </a:spcAft>
              <a:buClr>
                <a:srgbClr val="888888"/>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spcBef>
                <a:spcPts val="400"/>
              </a:spcBef>
              <a:spcAft>
                <a:spcPts val="0"/>
              </a:spcAft>
              <a:buClr>
                <a:srgbClr val="888888"/>
              </a:buClr>
              <a:buSzPts val="2000"/>
              <a:buFont typeface="Arial"/>
              <a:buNone/>
            </a:pPr>
            <a:endParaRPr sz="2000" b="0" i="0" u="none" strike="noStrike" cap="none" dirty="0">
              <a:solidFill>
                <a:srgbClr val="888888"/>
              </a:solidFill>
              <a:latin typeface="Calibri"/>
              <a:ea typeface="Calibri"/>
              <a:cs typeface="Calibri"/>
              <a:sym typeface="Calibri"/>
            </a:endParaRPr>
          </a:p>
          <a:p>
            <a:pPr marL="0" marR="0" lvl="0" indent="0" algn="l" rtl="0">
              <a:spcBef>
                <a:spcPts val="400"/>
              </a:spcBef>
              <a:spcAft>
                <a:spcPts val="0"/>
              </a:spcAft>
              <a:buClr>
                <a:srgbClr val="888888"/>
              </a:buClr>
              <a:buSzPts val="2000"/>
              <a:buFont typeface="Arial"/>
              <a:buNone/>
            </a:pPr>
            <a:endParaRPr sz="2000" b="0" i="0" u="none" strike="noStrike" cap="none" dirty="0">
              <a:solidFill>
                <a:schemeClr val="dk1"/>
              </a:solidFill>
              <a:latin typeface="Calibri"/>
              <a:ea typeface="Calibri"/>
              <a:cs typeface="Calibri"/>
              <a:sym typeface="Calibri"/>
            </a:endParaRPr>
          </a:p>
          <a:p>
            <a:pPr marL="342900" marR="0" lvl="0" indent="-190500" algn="l" rtl="0">
              <a:spcBef>
                <a:spcPts val="480"/>
              </a:spcBef>
              <a:spcAft>
                <a:spcPts val="0"/>
              </a:spcAft>
              <a:buClr>
                <a:srgbClr val="888888"/>
              </a:buClr>
              <a:buSzPts val="2400"/>
              <a:buFont typeface="Arial"/>
              <a:buNone/>
            </a:pPr>
            <a:endParaRPr sz="2400" b="0" i="0" u="none" strike="noStrike" cap="none" dirty="0">
              <a:solidFill>
                <a:srgbClr val="888888"/>
              </a:solidFill>
              <a:latin typeface="Calibri"/>
              <a:ea typeface="Calibri"/>
              <a:cs typeface="Calibri"/>
              <a:sym typeface="Calibri"/>
            </a:endParaRPr>
          </a:p>
        </p:txBody>
      </p:sp>
      <p:sp>
        <p:nvSpPr>
          <p:cNvPr id="68" name="Google Shape;68;p3"/>
          <p:cNvSpPr txBox="1"/>
          <p:nvPr/>
        </p:nvSpPr>
        <p:spPr>
          <a:xfrm>
            <a:off x="653345" y="182525"/>
            <a:ext cx="8228160" cy="1144800"/>
          </a:xfrm>
          <a:prstGeom prst="rect">
            <a:avLst/>
          </a:prstGeom>
          <a:noFill/>
          <a:ln>
            <a:noFill/>
          </a:ln>
        </p:spPr>
        <p:txBody>
          <a:bodyPr spcFirstLastPara="1" wrap="square" lIns="0" tIns="35250" rIns="0" bIns="0" anchor="ctr" anchorCtr="0">
            <a:noAutofit/>
          </a:bodyPr>
          <a:lstStyle/>
          <a:p>
            <a:pPr marL="0" marR="0" lvl="0" indent="0" algn="ctr" rtl="0">
              <a:lnSpc>
                <a:spcPct val="93000"/>
              </a:lnSpc>
              <a:spcBef>
                <a:spcPts val="0"/>
              </a:spcBef>
              <a:spcAft>
                <a:spcPts val="0"/>
              </a:spcAft>
              <a:buClr>
                <a:schemeClr val="accent1"/>
              </a:buClr>
              <a:buSzPts val="3500"/>
              <a:buFont typeface="Times New Roman"/>
              <a:buNone/>
            </a:pPr>
            <a:r>
              <a:rPr lang="es-ES" sz="3500" b="1" i="0" u="none" strike="noStrike" cap="none" dirty="0">
                <a:solidFill>
                  <a:schemeClr val="accent1"/>
                </a:solidFill>
                <a:latin typeface="Calibri"/>
                <a:ea typeface="Calibri"/>
                <a:cs typeface="Calibri"/>
                <a:sym typeface="Calibri"/>
              </a:rPr>
              <a:t>SOLWARIS </a:t>
            </a:r>
            <a:r>
              <a:rPr lang="es-ES" sz="3500" b="1" i="0" u="none" strike="noStrike" cap="none" dirty="0" err="1">
                <a:solidFill>
                  <a:schemeClr val="accent1"/>
                </a:solidFill>
                <a:latin typeface="Calibri"/>
                <a:ea typeface="Calibri"/>
                <a:cs typeface="Calibri"/>
                <a:sym typeface="Calibri"/>
              </a:rPr>
              <a:t>project</a:t>
            </a:r>
            <a:endParaRPr sz="3500" b="1" i="0" u="none" strike="noStrike" cap="none" dirty="0">
              <a:solidFill>
                <a:schemeClr val="accent1"/>
              </a:solidFill>
              <a:latin typeface="Calibri"/>
              <a:ea typeface="Calibri"/>
              <a:cs typeface="Calibri"/>
              <a:sym typeface="Calibri"/>
            </a:endParaRPr>
          </a:p>
        </p:txBody>
      </p:sp>
      <p:pic>
        <p:nvPicPr>
          <p:cNvPr id="69" name="Google Shape;69;p3"/>
          <p:cNvPicPr preferRelativeResize="0"/>
          <p:nvPr/>
        </p:nvPicPr>
        <p:blipFill rotWithShape="1">
          <a:blip r:embed="rId4">
            <a:alphaModFix/>
          </a:blip>
          <a:srcRect/>
          <a:stretch/>
        </p:blipFill>
        <p:spPr>
          <a:xfrm>
            <a:off x="149225" y="6253230"/>
            <a:ext cx="1987062" cy="496766"/>
          </a:xfrm>
          <a:prstGeom prst="rect">
            <a:avLst/>
          </a:prstGeom>
          <a:noFill/>
          <a:ln>
            <a:noFill/>
          </a:ln>
        </p:spPr>
      </p:pic>
      <p:pic>
        <p:nvPicPr>
          <p:cNvPr id="70" name="Google Shape;70;p3"/>
          <p:cNvPicPr preferRelativeResize="0"/>
          <p:nvPr/>
        </p:nvPicPr>
        <p:blipFill rotWithShape="1">
          <a:blip r:embed="rId5">
            <a:alphaModFix/>
          </a:blip>
          <a:srcRect/>
          <a:stretch/>
        </p:blipFill>
        <p:spPr>
          <a:xfrm>
            <a:off x="2499221" y="3357542"/>
            <a:ext cx="5950497" cy="2612557"/>
          </a:xfrm>
          <a:prstGeom prst="rect">
            <a:avLst/>
          </a:prstGeom>
          <a:noFill/>
          <a:ln>
            <a:noFill/>
          </a:ln>
        </p:spPr>
      </p:pic>
      <p:sp>
        <p:nvSpPr>
          <p:cNvPr id="71" name="Google Shape;71;p3"/>
          <p:cNvSpPr txBox="1"/>
          <p:nvPr/>
        </p:nvSpPr>
        <p:spPr>
          <a:xfrm>
            <a:off x="166664" y="3695692"/>
            <a:ext cx="2187916" cy="2308284"/>
          </a:xfrm>
          <a:prstGeom prst="rect">
            <a:avLst/>
          </a:prstGeom>
          <a:noFill/>
          <a:ln>
            <a:noFill/>
          </a:ln>
        </p:spPr>
        <p:txBody>
          <a:bodyPr spcFirstLastPara="1" wrap="square" lIns="91425" tIns="45700" rIns="91425" bIns="45700" anchor="t" anchorCtr="0">
            <a:spAutoFit/>
          </a:bodyPr>
          <a:lstStyle/>
          <a:p>
            <a:pPr lvl="0" algn="ctr"/>
            <a:r>
              <a:rPr lang="es-ES" sz="1800" b="1" i="0" u="none" strike="noStrike" cap="none" dirty="0">
                <a:solidFill>
                  <a:schemeClr val="dk1"/>
                </a:solidFill>
                <a:latin typeface="Calibri"/>
                <a:ea typeface="Calibri"/>
                <a:cs typeface="Calibri"/>
                <a:sym typeface="Calibri"/>
              </a:rPr>
              <a:t> </a:t>
            </a:r>
            <a:r>
              <a:rPr lang="en-US" sz="1800" b="1" dirty="0">
                <a:sym typeface="Wingdings" panose="05000000000000000000" pitchFamily="2" charset="2"/>
              </a:rPr>
              <a:t> </a:t>
            </a:r>
            <a:r>
              <a:rPr lang="es-ES" sz="1800" b="1" i="0" u="none" strike="noStrike" cap="none" dirty="0">
                <a:solidFill>
                  <a:schemeClr val="dk1"/>
                </a:solidFill>
                <a:latin typeface="Calibri"/>
                <a:ea typeface="Calibri"/>
                <a:cs typeface="Calibri"/>
                <a:sym typeface="Calibri"/>
              </a:rPr>
              <a:t>O&amp;M </a:t>
            </a:r>
            <a:r>
              <a:rPr lang="es-ES" sz="1800" b="1" i="0" u="none" strike="noStrike" cap="none" dirty="0" err="1">
                <a:solidFill>
                  <a:schemeClr val="dk1"/>
                </a:solidFill>
                <a:latin typeface="Calibri"/>
                <a:ea typeface="Calibri"/>
                <a:cs typeface="Calibri"/>
                <a:sym typeface="Calibri"/>
              </a:rPr>
              <a:t>optimizer</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supported</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by</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soiling</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forecasts</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assures</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that</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innovative</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water-saving</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technologies</a:t>
            </a:r>
            <a:r>
              <a:rPr lang="es-ES" sz="1800" b="1" i="0" u="none" strike="noStrike" cap="none" dirty="0">
                <a:solidFill>
                  <a:schemeClr val="dk1"/>
                </a:solidFill>
                <a:latin typeface="Calibri"/>
                <a:ea typeface="Calibri"/>
                <a:cs typeface="Calibri"/>
                <a:sym typeface="Calibri"/>
              </a:rPr>
              <a:t> are </a:t>
            </a:r>
            <a:r>
              <a:rPr lang="es-ES" sz="1800" b="1" i="0" u="none" strike="noStrike" cap="none" dirty="0" err="1">
                <a:solidFill>
                  <a:schemeClr val="dk1"/>
                </a:solidFill>
                <a:latin typeface="Calibri"/>
                <a:ea typeface="Calibri"/>
                <a:cs typeface="Calibri"/>
                <a:sym typeface="Calibri"/>
              </a:rPr>
              <a:t>used</a:t>
            </a:r>
            <a:r>
              <a:rPr lang="es-ES" sz="1800" b="1" i="0" u="none" strike="noStrike" cap="none" dirty="0">
                <a:solidFill>
                  <a:schemeClr val="dk1"/>
                </a:solidFill>
                <a:latin typeface="Calibri"/>
                <a:ea typeface="Calibri"/>
                <a:cs typeface="Calibri"/>
                <a:sym typeface="Calibri"/>
              </a:rPr>
              <a:t> in </a:t>
            </a:r>
            <a:r>
              <a:rPr lang="es-ES" sz="1800" b="1" i="0" u="none" strike="noStrike" cap="none" dirty="0" err="1">
                <a:solidFill>
                  <a:schemeClr val="dk1"/>
                </a:solidFill>
                <a:latin typeface="Calibri"/>
                <a:ea typeface="Calibri"/>
                <a:cs typeface="Calibri"/>
                <a:sym typeface="Calibri"/>
              </a:rPr>
              <a:t>the</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best</a:t>
            </a:r>
            <a:r>
              <a:rPr lang="es-ES" sz="1800" b="1" i="0" u="none" strike="noStrike" cap="none" dirty="0">
                <a:solidFill>
                  <a:schemeClr val="dk1"/>
                </a:solidFill>
                <a:latin typeface="Calibri"/>
                <a:ea typeface="Calibri"/>
                <a:cs typeface="Calibri"/>
                <a:sym typeface="Calibri"/>
              </a:rPr>
              <a:t> </a:t>
            </a:r>
            <a:r>
              <a:rPr lang="es-ES" sz="1800" b="1" i="0" u="none" strike="noStrike" cap="none" dirty="0" err="1">
                <a:solidFill>
                  <a:schemeClr val="dk1"/>
                </a:solidFill>
                <a:latin typeface="Calibri"/>
                <a:ea typeface="Calibri"/>
                <a:cs typeface="Calibri"/>
                <a:sym typeface="Calibri"/>
              </a:rPr>
              <a:t>way</a:t>
            </a:r>
            <a:r>
              <a:rPr lang="es-ES" sz="1800" b="1" i="0" u="none" strike="noStrike" cap="none"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p:txBody>
      </p:sp>
      <p:sp>
        <p:nvSpPr>
          <p:cNvPr id="72" name="Google Shape;72;p3"/>
          <p:cNvSpPr txBox="1"/>
          <p:nvPr/>
        </p:nvSpPr>
        <p:spPr>
          <a:xfrm>
            <a:off x="2354580" y="6151493"/>
            <a:ext cx="67094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dirty="0" err="1">
                <a:solidFill>
                  <a:srgbClr val="C00000"/>
                </a:solidFill>
                <a:latin typeface="Calibri"/>
                <a:ea typeface="Calibri"/>
                <a:cs typeface="Calibri"/>
                <a:sym typeface="Calibri"/>
              </a:rPr>
              <a:t>Objective</a:t>
            </a:r>
            <a:r>
              <a:rPr lang="es-ES" sz="1800" b="1" dirty="0">
                <a:solidFill>
                  <a:srgbClr val="C00000"/>
                </a:solidFill>
                <a:latin typeface="Calibri"/>
                <a:ea typeface="Calibri"/>
                <a:cs typeface="Calibri"/>
                <a:sym typeface="Calibri"/>
              </a:rPr>
              <a:t>: </a:t>
            </a:r>
            <a:r>
              <a:rPr lang="es-ES" sz="1800" b="1" dirty="0" err="1">
                <a:solidFill>
                  <a:srgbClr val="C00000"/>
                </a:solidFill>
                <a:latin typeface="Calibri"/>
                <a:ea typeface="Calibri"/>
                <a:cs typeface="Calibri"/>
                <a:sym typeface="Calibri"/>
              </a:rPr>
              <a:t>to</a:t>
            </a:r>
            <a:r>
              <a:rPr lang="es-ES" sz="1800" b="1" dirty="0">
                <a:solidFill>
                  <a:srgbClr val="C00000"/>
                </a:solidFill>
                <a:latin typeface="Calibri"/>
                <a:ea typeface="Calibri"/>
                <a:cs typeface="Calibri"/>
                <a:sym typeface="Calibri"/>
              </a:rPr>
              <a:t> </a:t>
            </a:r>
            <a:r>
              <a:rPr lang="es-ES" sz="1800" b="1" dirty="0" err="1">
                <a:solidFill>
                  <a:srgbClr val="C00000"/>
                </a:solidFill>
                <a:latin typeface="Calibri"/>
                <a:ea typeface="Calibri"/>
                <a:cs typeface="Calibri"/>
                <a:sym typeface="Calibri"/>
              </a:rPr>
              <a:t>deploy</a:t>
            </a:r>
            <a:r>
              <a:rPr lang="es-ES" sz="1800" b="1" dirty="0">
                <a:solidFill>
                  <a:srgbClr val="C00000"/>
                </a:solidFill>
                <a:latin typeface="Calibri"/>
                <a:ea typeface="Calibri"/>
                <a:cs typeface="Calibri"/>
                <a:sym typeface="Calibri"/>
              </a:rPr>
              <a:t> a </a:t>
            </a:r>
            <a:r>
              <a:rPr lang="es-ES" sz="1800" b="1" dirty="0" err="1">
                <a:solidFill>
                  <a:srgbClr val="C00000"/>
                </a:solidFill>
                <a:latin typeface="Calibri"/>
                <a:ea typeface="Calibri"/>
                <a:cs typeface="Calibri"/>
                <a:sym typeface="Calibri"/>
              </a:rPr>
              <a:t>soiling</a:t>
            </a:r>
            <a:r>
              <a:rPr lang="es-ES" sz="1800" b="1" dirty="0">
                <a:solidFill>
                  <a:srgbClr val="C00000"/>
                </a:solidFill>
                <a:latin typeface="Calibri"/>
                <a:ea typeface="Calibri"/>
                <a:cs typeface="Calibri"/>
                <a:sym typeface="Calibri"/>
              </a:rPr>
              <a:t> </a:t>
            </a:r>
            <a:r>
              <a:rPr lang="es-ES" sz="1800" b="1" dirty="0" err="1">
                <a:solidFill>
                  <a:srgbClr val="C00000"/>
                </a:solidFill>
                <a:latin typeface="Calibri"/>
                <a:ea typeface="Calibri"/>
                <a:cs typeface="Calibri"/>
                <a:sym typeface="Calibri"/>
              </a:rPr>
              <a:t>forecast</a:t>
            </a:r>
            <a:r>
              <a:rPr lang="es-ES" sz="1800" b="1" dirty="0">
                <a:solidFill>
                  <a:srgbClr val="C00000"/>
                </a:solidFill>
                <a:latin typeface="Calibri"/>
                <a:ea typeface="Calibri"/>
                <a:cs typeface="Calibri"/>
                <a:sym typeface="Calibri"/>
              </a:rPr>
              <a:t>!</a:t>
            </a:r>
            <a:endParaRPr sz="1800" b="1" dirty="0">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F9559002-E901-454C-B8EF-31BECB3107FC}"/>
              </a:ext>
            </a:extLst>
          </p:cNvPr>
          <p:cNvSpPr/>
          <p:nvPr/>
        </p:nvSpPr>
        <p:spPr>
          <a:xfrm>
            <a:off x="3306872" y="4394355"/>
            <a:ext cx="814192" cy="455479"/>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4"/>
          <p:cNvSpPr txBox="1"/>
          <p:nvPr/>
        </p:nvSpPr>
        <p:spPr>
          <a:xfrm>
            <a:off x="674423" y="167652"/>
            <a:ext cx="7772400" cy="838200"/>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accent1"/>
              </a:buClr>
              <a:buSzPts val="3200"/>
              <a:buFont typeface="Arial"/>
              <a:buNone/>
            </a:pPr>
            <a:r>
              <a:rPr lang="es-ES" sz="3200" b="1" dirty="0" err="1">
                <a:solidFill>
                  <a:schemeClr val="accent1"/>
                </a:solidFill>
                <a:latin typeface="Calibri"/>
                <a:ea typeface="Calibri"/>
                <a:cs typeface="Calibri"/>
                <a:sym typeface="Calibri"/>
              </a:rPr>
              <a:t>Merge</a:t>
            </a:r>
            <a:r>
              <a:rPr lang="es-ES" sz="3200" b="1" dirty="0">
                <a:solidFill>
                  <a:schemeClr val="accent1"/>
                </a:solidFill>
                <a:latin typeface="Calibri"/>
                <a:ea typeface="Calibri"/>
                <a:cs typeface="Calibri"/>
                <a:sym typeface="Calibri"/>
              </a:rPr>
              <a:t> </a:t>
            </a:r>
            <a:r>
              <a:rPr lang="es-ES" sz="3200" b="1" dirty="0" err="1">
                <a:solidFill>
                  <a:schemeClr val="accent1"/>
                </a:solidFill>
                <a:latin typeface="Calibri"/>
                <a:ea typeface="Calibri"/>
                <a:cs typeface="Calibri"/>
                <a:sym typeface="Calibri"/>
              </a:rPr>
              <a:t>of</a:t>
            </a:r>
            <a:r>
              <a:rPr lang="es-ES" sz="3200" b="1" dirty="0">
                <a:solidFill>
                  <a:schemeClr val="accent1"/>
                </a:solidFill>
                <a:latin typeface="Calibri"/>
                <a:ea typeface="Calibri"/>
                <a:cs typeface="Calibri"/>
                <a:sym typeface="Calibri"/>
              </a:rPr>
              <a:t> </a:t>
            </a:r>
            <a:r>
              <a:rPr lang="es-ES" sz="3200" b="1" dirty="0" err="1">
                <a:solidFill>
                  <a:schemeClr val="accent1"/>
                </a:solidFill>
                <a:latin typeface="Calibri"/>
                <a:ea typeface="Calibri"/>
                <a:cs typeface="Calibri"/>
                <a:sym typeface="Calibri"/>
              </a:rPr>
              <a:t>dust-soiling</a:t>
            </a:r>
            <a:r>
              <a:rPr lang="es-ES" sz="3200" b="1" dirty="0">
                <a:solidFill>
                  <a:schemeClr val="accent1"/>
                </a:solidFill>
                <a:latin typeface="Calibri"/>
                <a:ea typeface="Calibri"/>
                <a:cs typeface="Calibri"/>
                <a:sym typeface="Calibri"/>
              </a:rPr>
              <a:t> </a:t>
            </a:r>
            <a:r>
              <a:rPr lang="es-ES" sz="3200" b="1" dirty="0" err="1">
                <a:solidFill>
                  <a:schemeClr val="accent1"/>
                </a:solidFill>
                <a:latin typeface="Calibri"/>
                <a:ea typeface="Calibri"/>
                <a:cs typeface="Calibri"/>
                <a:sym typeface="Calibri"/>
              </a:rPr>
              <a:t>model</a:t>
            </a:r>
            <a:endParaRPr dirty="0"/>
          </a:p>
        </p:txBody>
      </p:sp>
      <p:sp>
        <p:nvSpPr>
          <p:cNvPr id="78" name="Google Shape;78;p4"/>
          <p:cNvSpPr txBox="1"/>
          <p:nvPr/>
        </p:nvSpPr>
        <p:spPr>
          <a:xfrm>
            <a:off x="260123" y="5048916"/>
            <a:ext cx="8601000" cy="2215500"/>
          </a:xfrm>
          <a:prstGeom prst="rect">
            <a:avLst/>
          </a:prstGeom>
          <a:noFill/>
          <a:ln>
            <a:noFill/>
          </a:ln>
        </p:spPr>
        <p:txBody>
          <a:bodyPr spcFirstLastPara="1" wrap="square" lIns="91425" tIns="45700" rIns="91425" bIns="45700" anchor="t" anchorCtr="0">
            <a:noAutofit/>
          </a:bodyPr>
          <a:lstStyle/>
          <a:p>
            <a:pPr marL="269084" marR="0" lvl="0" indent="-269084" algn="just" rtl="0">
              <a:spcBef>
                <a:spcPts val="0"/>
              </a:spcBef>
              <a:spcAft>
                <a:spcPts val="0"/>
              </a:spcAft>
              <a:buClr>
                <a:schemeClr val="dk1"/>
              </a:buClr>
              <a:buSzPts val="2000"/>
              <a:buFont typeface="Noto Sans Symbols"/>
              <a:buChar char="❑"/>
            </a:pPr>
            <a:r>
              <a:rPr lang="es-ES" sz="2000" dirty="0" err="1">
                <a:solidFill>
                  <a:schemeClr val="dk1"/>
                </a:solidFill>
                <a:latin typeface="Calibri"/>
                <a:ea typeface="Calibri"/>
                <a:cs typeface="Calibri"/>
                <a:sym typeface="Calibri"/>
              </a:rPr>
              <a:t>The</a:t>
            </a:r>
            <a:r>
              <a:rPr lang="es-ES" sz="2000" dirty="0">
                <a:solidFill>
                  <a:schemeClr val="dk1"/>
                </a:solidFill>
                <a:latin typeface="Calibri"/>
                <a:ea typeface="Calibri"/>
                <a:cs typeface="Calibri"/>
                <a:sym typeface="Calibri"/>
              </a:rPr>
              <a:t> DLR </a:t>
            </a:r>
            <a:r>
              <a:rPr lang="es-ES" sz="2000" dirty="0" err="1">
                <a:solidFill>
                  <a:schemeClr val="dk1"/>
                </a:solidFill>
                <a:latin typeface="Calibri"/>
                <a:ea typeface="Calibri"/>
                <a:cs typeface="Calibri"/>
                <a:sym typeface="Calibri"/>
              </a:rPr>
              <a:t>Institute</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of</a:t>
            </a:r>
            <a:r>
              <a:rPr lang="es-ES" sz="2000" dirty="0">
                <a:solidFill>
                  <a:schemeClr val="dk1"/>
                </a:solidFill>
                <a:latin typeface="Calibri"/>
                <a:ea typeface="Calibri"/>
                <a:cs typeface="Calibri"/>
                <a:sym typeface="Calibri"/>
              </a:rPr>
              <a:t> Solar </a:t>
            </a:r>
            <a:r>
              <a:rPr lang="es-ES" sz="2000" dirty="0" err="1">
                <a:solidFill>
                  <a:schemeClr val="dk1"/>
                </a:solidFill>
                <a:latin typeface="Calibri"/>
                <a:ea typeface="Calibri"/>
                <a:cs typeface="Calibri"/>
                <a:sym typeface="Calibri"/>
              </a:rPr>
              <a:t>Research</a:t>
            </a:r>
            <a:r>
              <a:rPr lang="es-ES" sz="2000" dirty="0">
                <a:solidFill>
                  <a:schemeClr val="dk1"/>
                </a:solidFill>
                <a:latin typeface="Calibri"/>
                <a:ea typeface="Calibri"/>
                <a:cs typeface="Calibri"/>
                <a:sym typeface="Calibri"/>
              </a:rPr>
              <a:t> (SF) </a:t>
            </a:r>
            <a:r>
              <a:rPr lang="es-ES" sz="2000" dirty="0" err="1">
                <a:solidFill>
                  <a:schemeClr val="dk1"/>
                </a:solidFill>
                <a:latin typeface="Calibri"/>
                <a:ea typeface="Calibri"/>
                <a:cs typeface="Calibri"/>
                <a:sym typeface="Calibri"/>
              </a:rPr>
              <a:t>is</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the</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largest</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research</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entity</a:t>
            </a:r>
            <a:r>
              <a:rPr lang="es-ES" sz="2000" dirty="0">
                <a:solidFill>
                  <a:schemeClr val="dk1"/>
                </a:solidFill>
                <a:latin typeface="Calibri"/>
                <a:ea typeface="Calibri"/>
                <a:cs typeface="Calibri"/>
                <a:sym typeface="Calibri"/>
              </a:rPr>
              <a:t> in </a:t>
            </a:r>
            <a:r>
              <a:rPr lang="es-ES" sz="2000" dirty="0" err="1">
                <a:solidFill>
                  <a:schemeClr val="dk1"/>
                </a:solidFill>
                <a:latin typeface="Calibri"/>
                <a:ea typeface="Calibri"/>
                <a:cs typeface="Calibri"/>
                <a:sym typeface="Calibri"/>
              </a:rPr>
              <a:t>Germany</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investigating</a:t>
            </a:r>
            <a:r>
              <a:rPr lang="es-ES" sz="2000" dirty="0">
                <a:solidFill>
                  <a:schemeClr val="dk1"/>
                </a:solidFill>
                <a:latin typeface="Calibri"/>
                <a:ea typeface="Calibri"/>
                <a:cs typeface="Calibri"/>
                <a:sym typeface="Calibri"/>
              </a:rPr>
              <a:t> and </a:t>
            </a:r>
            <a:r>
              <a:rPr lang="es-ES" sz="2000" dirty="0" err="1">
                <a:solidFill>
                  <a:schemeClr val="dk1"/>
                </a:solidFill>
                <a:latin typeface="Calibri"/>
                <a:ea typeface="Calibri"/>
                <a:cs typeface="Calibri"/>
                <a:sym typeface="Calibri"/>
              </a:rPr>
              <a:t>developing</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concentrating</a:t>
            </a:r>
            <a:r>
              <a:rPr lang="es-ES" sz="2000" dirty="0">
                <a:solidFill>
                  <a:schemeClr val="dk1"/>
                </a:solidFill>
                <a:latin typeface="Calibri"/>
                <a:ea typeface="Calibri"/>
                <a:cs typeface="Calibri"/>
                <a:sym typeface="Calibri"/>
              </a:rPr>
              <a:t> solar </a:t>
            </a:r>
            <a:r>
              <a:rPr lang="es-ES" sz="2000" dirty="0" err="1">
                <a:solidFill>
                  <a:schemeClr val="dk1"/>
                </a:solidFill>
                <a:latin typeface="Calibri"/>
                <a:ea typeface="Calibri"/>
                <a:cs typeface="Calibri"/>
                <a:sym typeface="Calibri"/>
              </a:rPr>
              <a:t>technologies</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to</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provide</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heat</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electricity</a:t>
            </a:r>
            <a:r>
              <a:rPr lang="es-ES" sz="2000" dirty="0">
                <a:solidFill>
                  <a:schemeClr val="dk1"/>
                </a:solidFill>
                <a:latin typeface="Calibri"/>
                <a:ea typeface="Calibri"/>
                <a:cs typeface="Calibri"/>
                <a:sym typeface="Calibri"/>
              </a:rPr>
              <a:t> and fuel. </a:t>
            </a:r>
            <a:endParaRPr dirty="0"/>
          </a:p>
          <a:p>
            <a:pPr marL="269084" marR="0" lvl="0" indent="-269084" algn="just" rtl="0">
              <a:spcBef>
                <a:spcPts val="400"/>
              </a:spcBef>
              <a:spcAft>
                <a:spcPts val="0"/>
              </a:spcAft>
              <a:buClr>
                <a:schemeClr val="dk1"/>
              </a:buClr>
              <a:buSzPts val="2000"/>
              <a:buFont typeface="Noto Sans Symbols"/>
              <a:buChar char="❑"/>
            </a:pPr>
            <a:r>
              <a:rPr lang="es-ES" sz="2000" dirty="0">
                <a:solidFill>
                  <a:schemeClr val="dk1"/>
                </a:solidFill>
                <a:latin typeface="Calibri"/>
                <a:ea typeface="Calibri"/>
                <a:cs typeface="Calibri"/>
                <a:sym typeface="Calibri"/>
              </a:rPr>
              <a:t>DLR has </a:t>
            </a:r>
            <a:r>
              <a:rPr lang="es-ES" sz="2000" dirty="0" err="1">
                <a:solidFill>
                  <a:schemeClr val="dk1"/>
                </a:solidFill>
                <a:latin typeface="Calibri"/>
                <a:ea typeface="Calibri"/>
                <a:cs typeface="Calibri"/>
                <a:sym typeface="Calibri"/>
              </a:rPr>
              <a:t>developed</a:t>
            </a:r>
            <a:r>
              <a:rPr lang="es-ES" sz="2000" dirty="0">
                <a:solidFill>
                  <a:schemeClr val="dk1"/>
                </a:solidFill>
                <a:latin typeface="Calibri"/>
                <a:ea typeface="Calibri"/>
                <a:cs typeface="Calibri"/>
                <a:sym typeface="Calibri"/>
              </a:rPr>
              <a:t> a </a:t>
            </a:r>
            <a:r>
              <a:rPr lang="es-ES" sz="2000" dirty="0" err="1">
                <a:solidFill>
                  <a:schemeClr val="dk1"/>
                </a:solidFill>
                <a:latin typeface="Calibri"/>
                <a:ea typeface="Calibri"/>
                <a:cs typeface="Calibri"/>
                <a:sym typeface="Calibri"/>
              </a:rPr>
              <a:t>soiling</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model</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that</a:t>
            </a:r>
            <a:r>
              <a:rPr lang="es-ES" sz="2000" dirty="0">
                <a:solidFill>
                  <a:schemeClr val="dk1"/>
                </a:solidFill>
                <a:latin typeface="Calibri"/>
                <a:ea typeface="Calibri"/>
                <a:cs typeface="Calibri"/>
                <a:sym typeface="Calibri"/>
              </a:rPr>
              <a:t> has </a:t>
            </a:r>
            <a:r>
              <a:rPr lang="es-ES" sz="2000" dirty="0" err="1">
                <a:solidFill>
                  <a:schemeClr val="dk1"/>
                </a:solidFill>
                <a:latin typeface="Calibri"/>
                <a:ea typeface="Calibri"/>
                <a:cs typeface="Calibri"/>
                <a:sym typeface="Calibri"/>
              </a:rPr>
              <a:t>been</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validated</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for</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two</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sites</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during</a:t>
            </a:r>
            <a:r>
              <a:rPr lang="es-ES" sz="2000" dirty="0">
                <a:solidFill>
                  <a:schemeClr val="dk1"/>
                </a:solidFill>
                <a:latin typeface="Calibri"/>
                <a:ea typeface="Calibri"/>
                <a:cs typeface="Calibri"/>
                <a:sym typeface="Calibri"/>
              </a:rPr>
              <a:t> WASCOP –</a:t>
            </a:r>
            <a:r>
              <a:rPr lang="es-ES" sz="2000" dirty="0" err="1">
                <a:solidFill>
                  <a:schemeClr val="dk1"/>
                </a:solidFill>
                <a:latin typeface="Calibri"/>
                <a:ea typeface="Calibri"/>
                <a:cs typeface="Calibri"/>
                <a:sym typeface="Calibri"/>
              </a:rPr>
              <a:t>Water</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Saving</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for</a:t>
            </a:r>
            <a:r>
              <a:rPr lang="es-ES" sz="2000" dirty="0">
                <a:solidFill>
                  <a:schemeClr val="dk1"/>
                </a:solidFill>
                <a:latin typeface="Calibri"/>
                <a:ea typeface="Calibri"/>
                <a:cs typeface="Calibri"/>
                <a:sym typeface="Calibri"/>
              </a:rPr>
              <a:t> </a:t>
            </a:r>
            <a:r>
              <a:rPr lang="es-ES" sz="2000" dirty="0" err="1">
                <a:solidFill>
                  <a:schemeClr val="dk1"/>
                </a:solidFill>
                <a:latin typeface="Calibri"/>
                <a:ea typeface="Calibri"/>
                <a:cs typeface="Calibri"/>
                <a:sym typeface="Calibri"/>
              </a:rPr>
              <a:t>Concentrated</a:t>
            </a:r>
            <a:r>
              <a:rPr lang="es-ES" sz="2000" dirty="0">
                <a:solidFill>
                  <a:schemeClr val="dk1"/>
                </a:solidFill>
                <a:latin typeface="Calibri"/>
                <a:ea typeface="Calibri"/>
                <a:cs typeface="Calibri"/>
                <a:sym typeface="Calibri"/>
              </a:rPr>
              <a:t> Solar </a:t>
            </a:r>
            <a:r>
              <a:rPr lang="es-ES" sz="2000" dirty="0" err="1">
                <a:solidFill>
                  <a:schemeClr val="dk1"/>
                </a:solidFill>
                <a:latin typeface="Calibri"/>
                <a:ea typeface="Calibri"/>
                <a:cs typeface="Calibri"/>
                <a:sym typeface="Calibri"/>
              </a:rPr>
              <a:t>Power</a:t>
            </a:r>
            <a:r>
              <a:rPr lang="es-ES" sz="2000" dirty="0">
                <a:solidFill>
                  <a:schemeClr val="dk1"/>
                </a:solidFill>
                <a:latin typeface="Calibri"/>
                <a:ea typeface="Calibri"/>
                <a:cs typeface="Calibri"/>
                <a:sym typeface="Calibri"/>
              </a:rPr>
              <a:t> (H2020 </a:t>
            </a:r>
            <a:r>
              <a:rPr lang="es-ES" sz="2000" dirty="0" err="1">
                <a:solidFill>
                  <a:schemeClr val="dk1"/>
                </a:solidFill>
                <a:latin typeface="Calibri"/>
                <a:ea typeface="Calibri"/>
                <a:cs typeface="Calibri"/>
                <a:sym typeface="Calibri"/>
              </a:rPr>
              <a:t>project</a:t>
            </a:r>
            <a:r>
              <a:rPr lang="es-ES" sz="2000" dirty="0">
                <a:solidFill>
                  <a:schemeClr val="dk1"/>
                </a:solidFill>
                <a:latin typeface="Calibri"/>
                <a:ea typeface="Calibri"/>
                <a:cs typeface="Calibri"/>
                <a:sym typeface="Calibri"/>
              </a:rPr>
              <a:t>).  </a:t>
            </a:r>
            <a:endParaRPr dirty="0"/>
          </a:p>
          <a:p>
            <a:pPr marL="0" marR="0" lvl="0" indent="0" algn="l" rtl="0">
              <a:spcBef>
                <a:spcPts val="400"/>
              </a:spcBef>
              <a:spcAft>
                <a:spcPts val="0"/>
              </a:spcAft>
              <a:buClr>
                <a:schemeClr val="dk1"/>
              </a:buClr>
              <a:buSzPts val="2000"/>
              <a:buFont typeface="Arial"/>
              <a:buNone/>
            </a:pPr>
            <a:r>
              <a:rPr lang="es-ES" sz="2000" b="1" dirty="0">
                <a:solidFill>
                  <a:schemeClr val="dk1"/>
                </a:solidFill>
                <a:latin typeface="Calibri"/>
                <a:ea typeface="Calibri"/>
                <a:cs typeface="Calibri"/>
                <a:sym typeface="Calibri"/>
              </a:rPr>
              <a:t>  </a:t>
            </a:r>
            <a:endParaRPr dirty="0"/>
          </a:p>
        </p:txBody>
      </p:sp>
      <p:pic>
        <p:nvPicPr>
          <p:cNvPr id="80" name="Google Shape;80;p4"/>
          <p:cNvPicPr preferRelativeResize="0"/>
          <p:nvPr/>
        </p:nvPicPr>
        <p:blipFill>
          <a:blip r:embed="rId3">
            <a:alphaModFix/>
          </a:blip>
          <a:stretch>
            <a:fillRect/>
          </a:stretch>
        </p:blipFill>
        <p:spPr>
          <a:xfrm>
            <a:off x="754785" y="1211580"/>
            <a:ext cx="7772400" cy="3144709"/>
          </a:xfrm>
          <a:prstGeom prst="rect">
            <a:avLst/>
          </a:prstGeom>
          <a:noFill/>
          <a:ln>
            <a:noFill/>
          </a:ln>
        </p:spPr>
      </p:pic>
      <p:sp>
        <p:nvSpPr>
          <p:cNvPr id="6" name="Rectangle 6">
            <a:extLst>
              <a:ext uri="{FF2B5EF4-FFF2-40B4-BE49-F238E27FC236}">
                <a16:creationId xmlns:a16="http://schemas.microsoft.com/office/drawing/2014/main" id="{21A87319-A2D2-43E2-8BF0-318E34249D4A}"/>
              </a:ext>
            </a:extLst>
          </p:cNvPr>
          <p:cNvSpPr>
            <a:spLocks noChangeArrowheads="1"/>
          </p:cNvSpPr>
          <p:nvPr/>
        </p:nvSpPr>
        <p:spPr bwMode="auto">
          <a:xfrm>
            <a:off x="6194548" y="4562017"/>
            <a:ext cx="2059621" cy="28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gn="r">
              <a:lnSpc>
                <a:spcPct val="100000"/>
              </a:lnSpc>
              <a:spcAft>
                <a:spcPct val="0"/>
              </a:spcAft>
              <a:buClrTx/>
              <a:buFontTx/>
              <a:buNone/>
            </a:pPr>
            <a:r>
              <a:rPr lang="en-US" altLang="es-ES" sz="1270" b="1" i="1" dirty="0">
                <a:latin typeface="Calibri" panose="020F0502020204030204" pitchFamily="34" charset="0"/>
                <a:cs typeface="Arial" panose="020B0604020202020204" pitchFamily="34" charset="0"/>
              </a:rPr>
              <a:t>(</a:t>
            </a:r>
            <a:r>
              <a:rPr lang="en-US" altLang="es-ES" sz="1270" b="1" i="1" dirty="0" err="1">
                <a:latin typeface="Calibri" panose="020F0502020204030204" pitchFamily="34" charset="0"/>
                <a:cs typeface="Arial" panose="020B0604020202020204" pitchFamily="34" charset="0"/>
              </a:rPr>
              <a:t>Wolfertstetter</a:t>
            </a:r>
            <a:r>
              <a:rPr lang="en-US" altLang="es-ES" sz="1270" b="1" i="1" dirty="0">
                <a:latin typeface="Calibri" panose="020F0502020204030204" pitchFamily="34" charset="0"/>
                <a:cs typeface="Arial" panose="020B0604020202020204" pitchFamily="34" charset="0"/>
              </a:rPr>
              <a:t> et al., 2018 )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5"/>
          <p:cNvSpPr txBox="1"/>
          <p:nvPr/>
        </p:nvSpPr>
        <p:spPr>
          <a:xfrm>
            <a:off x="464803" y="217893"/>
            <a:ext cx="8229598" cy="83839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a:solidFill>
                  <a:schemeClr val="accent1"/>
                </a:solidFill>
                <a:latin typeface="Calibri"/>
                <a:ea typeface="Calibri"/>
                <a:cs typeface="Calibri"/>
                <a:sym typeface="Calibri"/>
              </a:rPr>
              <a:t>NMMB-MONARCH: </a:t>
            </a:r>
            <a:endParaRPr/>
          </a:p>
          <a:p>
            <a:pPr marL="0" marR="0" lvl="0" indent="0" algn="ctr" rtl="0">
              <a:lnSpc>
                <a:spcPct val="90000"/>
              </a:lnSpc>
              <a:spcBef>
                <a:spcPts val="0"/>
              </a:spcBef>
              <a:spcAft>
                <a:spcPts val="0"/>
              </a:spcAft>
              <a:buClr>
                <a:schemeClr val="accent1"/>
              </a:buClr>
              <a:buSzPts val="3500"/>
              <a:buFont typeface="Calibri"/>
              <a:buNone/>
            </a:pPr>
            <a:r>
              <a:rPr lang="es-ES" sz="3500" b="1">
                <a:solidFill>
                  <a:schemeClr val="accent1"/>
                </a:solidFill>
                <a:latin typeface="Calibri"/>
                <a:ea typeface="Calibri"/>
                <a:cs typeface="Calibri"/>
                <a:sym typeface="Calibri"/>
              </a:rPr>
              <a:t>Atmospheric Composition and Air Quality </a:t>
            </a:r>
            <a:endParaRPr sz="3500" b="1">
              <a:solidFill>
                <a:schemeClr val="accent1"/>
              </a:solidFill>
              <a:latin typeface="Calibri"/>
              <a:ea typeface="Calibri"/>
              <a:cs typeface="Calibri"/>
              <a:sym typeface="Calibri"/>
            </a:endParaRPr>
          </a:p>
        </p:txBody>
      </p:sp>
      <p:sp>
        <p:nvSpPr>
          <p:cNvPr id="86" name="Google Shape;86;p5"/>
          <p:cNvSpPr txBox="1"/>
          <p:nvPr/>
        </p:nvSpPr>
        <p:spPr>
          <a:xfrm>
            <a:off x="256159" y="1274666"/>
            <a:ext cx="8603027" cy="1944216"/>
          </a:xfrm>
          <a:prstGeom prst="rect">
            <a:avLst/>
          </a:prstGeom>
          <a:noFill/>
          <a:ln>
            <a:noFill/>
          </a:ln>
        </p:spPr>
        <p:txBody>
          <a:bodyPr spcFirstLastPara="1" wrap="square" lIns="90000" tIns="64400" rIns="90000" bIns="45000" anchor="t" anchorCtr="0">
            <a:noAutofit/>
          </a:bodyPr>
          <a:lstStyle/>
          <a:p>
            <a:pPr marL="0" marR="0" lvl="0" indent="0" algn="l" rtl="0">
              <a:spcBef>
                <a:spcPts val="0"/>
              </a:spcBef>
              <a:spcAft>
                <a:spcPts val="0"/>
              </a:spcAft>
              <a:buNone/>
            </a:pPr>
            <a:r>
              <a:rPr lang="es-ES" sz="2200">
                <a:solidFill>
                  <a:srgbClr val="000000"/>
                </a:solidFill>
                <a:latin typeface="Calibri"/>
                <a:ea typeface="Calibri"/>
                <a:cs typeface="Calibri"/>
                <a:sym typeface="Calibri"/>
              </a:rPr>
              <a:t>· The main system is build on the </a:t>
            </a:r>
            <a:r>
              <a:rPr lang="es-ES" sz="2200" b="1">
                <a:solidFill>
                  <a:srgbClr val="000000"/>
                </a:solidFill>
                <a:latin typeface="Calibri"/>
                <a:ea typeface="Calibri"/>
                <a:cs typeface="Calibri"/>
                <a:sym typeface="Calibri"/>
              </a:rPr>
              <a:t>meteorological driver NMMB</a:t>
            </a:r>
            <a:endParaRPr sz="2200">
              <a:solidFill>
                <a:srgbClr val="000000"/>
              </a:solidFill>
              <a:latin typeface="Calibri"/>
              <a:ea typeface="Calibri"/>
              <a:cs typeface="Calibri"/>
              <a:sym typeface="Calibri"/>
            </a:endParaRPr>
          </a:p>
          <a:p>
            <a:pPr marL="0" marR="0" lvl="0" indent="0" algn="l" rtl="0">
              <a:spcBef>
                <a:spcPts val="0"/>
              </a:spcBef>
              <a:spcAft>
                <a:spcPts val="0"/>
              </a:spcAft>
              <a:buNone/>
            </a:pPr>
            <a:r>
              <a:rPr lang="es-ES" sz="2200">
                <a:solidFill>
                  <a:srgbClr val="000000"/>
                </a:solidFill>
                <a:latin typeface="Calibri"/>
                <a:ea typeface="Calibri"/>
                <a:cs typeface="Calibri"/>
                <a:sym typeface="Calibri"/>
              </a:rPr>
              <a:t>· </a:t>
            </a:r>
            <a:r>
              <a:rPr lang="es-ES" sz="2200" b="1" i="1">
                <a:solidFill>
                  <a:srgbClr val="000000"/>
                </a:solidFill>
                <a:latin typeface="Calibri"/>
                <a:ea typeface="Calibri"/>
                <a:cs typeface="Calibri"/>
                <a:sym typeface="Calibri"/>
              </a:rPr>
              <a:t>Multiscale</a:t>
            </a:r>
            <a:r>
              <a:rPr lang="es-ES" sz="2200">
                <a:solidFill>
                  <a:srgbClr val="000000"/>
                </a:solidFill>
                <a:latin typeface="Calibri"/>
                <a:ea typeface="Calibri"/>
                <a:cs typeface="Calibri"/>
                <a:sym typeface="Calibri"/>
              </a:rPr>
              <a:t>: global to regional scales allowed (nesting capabilities)</a:t>
            </a:r>
            <a:endParaRPr/>
          </a:p>
          <a:p>
            <a:pPr marL="0" marR="0" lvl="0" indent="0" algn="l" rtl="0">
              <a:spcBef>
                <a:spcPts val="0"/>
              </a:spcBef>
              <a:spcAft>
                <a:spcPts val="0"/>
              </a:spcAft>
              <a:buNone/>
            </a:pPr>
            <a:r>
              <a:rPr lang="es-ES" sz="2200">
                <a:solidFill>
                  <a:srgbClr val="000000"/>
                </a:solidFill>
                <a:latin typeface="Calibri"/>
                <a:ea typeface="Calibri"/>
                <a:cs typeface="Calibri"/>
                <a:sym typeface="Calibri"/>
              </a:rPr>
              <a:t>· </a:t>
            </a:r>
            <a:r>
              <a:rPr lang="es-ES" sz="2200" b="1" i="1">
                <a:solidFill>
                  <a:srgbClr val="000000"/>
                </a:solidFill>
                <a:latin typeface="Calibri"/>
                <a:ea typeface="Calibri"/>
                <a:cs typeface="Calibri"/>
                <a:sym typeface="Calibri"/>
              </a:rPr>
              <a:t>Nonhydrostatic</a:t>
            </a:r>
            <a:r>
              <a:rPr lang="es-ES" sz="2200">
                <a:solidFill>
                  <a:srgbClr val="000000"/>
                </a:solidFill>
                <a:latin typeface="Calibri"/>
                <a:ea typeface="Calibri"/>
                <a:cs typeface="Calibri"/>
                <a:sym typeface="Calibri"/>
              </a:rPr>
              <a:t> dynamical core: single digit kilometre resolution allowed</a:t>
            </a:r>
            <a:endParaRPr/>
          </a:p>
          <a:p>
            <a:pPr marL="0" marR="0" lvl="0" indent="0" algn="l" rtl="0">
              <a:spcBef>
                <a:spcPts val="0"/>
              </a:spcBef>
              <a:spcAft>
                <a:spcPts val="0"/>
              </a:spcAft>
              <a:buNone/>
            </a:pPr>
            <a:r>
              <a:rPr lang="es-ES" sz="2200">
                <a:solidFill>
                  <a:srgbClr val="000000"/>
                </a:solidFill>
                <a:latin typeface="Calibri"/>
                <a:ea typeface="Calibri"/>
                <a:cs typeface="Calibri"/>
                <a:sym typeface="Calibri"/>
              </a:rPr>
              <a:t>· Fully </a:t>
            </a:r>
            <a:r>
              <a:rPr lang="es-ES" sz="2200" b="1" i="1">
                <a:solidFill>
                  <a:srgbClr val="000000"/>
                </a:solidFill>
                <a:latin typeface="Calibri"/>
                <a:ea typeface="Calibri"/>
                <a:cs typeface="Calibri"/>
                <a:sym typeface="Calibri"/>
              </a:rPr>
              <a:t>on-line</a:t>
            </a:r>
            <a:r>
              <a:rPr lang="es-ES" sz="2200">
                <a:solidFill>
                  <a:srgbClr val="000000"/>
                </a:solidFill>
                <a:latin typeface="Calibri"/>
                <a:ea typeface="Calibri"/>
                <a:cs typeface="Calibri"/>
                <a:sym typeface="Calibri"/>
              </a:rPr>
              <a:t> coupling: weather-chemistry feedback processes allowed</a:t>
            </a:r>
            <a:endParaRPr/>
          </a:p>
          <a:p>
            <a:pPr marL="0" marR="0" lvl="0" indent="0" algn="l" rtl="0">
              <a:spcBef>
                <a:spcPts val="0"/>
              </a:spcBef>
              <a:spcAft>
                <a:spcPts val="0"/>
              </a:spcAft>
              <a:buNone/>
            </a:pPr>
            <a:r>
              <a:rPr lang="es-ES" sz="2200">
                <a:solidFill>
                  <a:srgbClr val="000000"/>
                </a:solidFill>
                <a:latin typeface="Calibri"/>
                <a:ea typeface="Calibri"/>
                <a:cs typeface="Calibri"/>
                <a:sym typeface="Calibri"/>
              </a:rPr>
              <a:t>· Enhancement with a </a:t>
            </a:r>
            <a:r>
              <a:rPr lang="es-ES" sz="2200" b="1" i="1">
                <a:solidFill>
                  <a:srgbClr val="000000"/>
                </a:solidFill>
                <a:latin typeface="Calibri"/>
                <a:ea typeface="Calibri"/>
                <a:cs typeface="Calibri"/>
                <a:sym typeface="Calibri"/>
              </a:rPr>
              <a:t>data assimilation</a:t>
            </a:r>
            <a:r>
              <a:rPr lang="es-ES" sz="2200">
                <a:solidFill>
                  <a:srgbClr val="000000"/>
                </a:solidFill>
                <a:latin typeface="Calibri"/>
                <a:ea typeface="Calibri"/>
                <a:cs typeface="Calibri"/>
                <a:sym typeface="Calibri"/>
              </a:rPr>
              <a:t> system</a:t>
            </a:r>
            <a:endParaRPr/>
          </a:p>
        </p:txBody>
      </p:sp>
      <p:sp>
        <p:nvSpPr>
          <p:cNvPr id="87" name="Google Shape;87;p5"/>
          <p:cNvSpPr txBox="1">
            <a:spLocks noGrp="1"/>
          </p:cNvSpPr>
          <p:nvPr>
            <p:ph type="sldNum" idx="12"/>
          </p:nvPr>
        </p:nvSpPr>
        <p:spPr>
          <a:xfrm>
            <a:off x="8604448" y="6357553"/>
            <a:ext cx="442392" cy="412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s-ES" sz="1800">
                <a:solidFill>
                  <a:schemeClr val="dk1"/>
                </a:solidFill>
                <a:latin typeface="Calibri"/>
                <a:ea typeface="Calibri"/>
                <a:cs typeface="Calibri"/>
                <a:sym typeface="Calibri"/>
              </a:rPr>
              <a:t>6</a:t>
            </a:fld>
            <a:endParaRPr sz="1800">
              <a:solidFill>
                <a:schemeClr val="dk1"/>
              </a:solidFill>
              <a:latin typeface="Calibri"/>
              <a:ea typeface="Calibri"/>
              <a:cs typeface="Calibri"/>
              <a:sym typeface="Calibri"/>
            </a:endParaRPr>
          </a:p>
        </p:txBody>
      </p:sp>
      <p:pic>
        <p:nvPicPr>
          <p:cNvPr id="88" name="Google Shape;88;p5"/>
          <p:cNvPicPr preferRelativeResize="0"/>
          <p:nvPr/>
        </p:nvPicPr>
        <p:blipFill rotWithShape="1">
          <a:blip r:embed="rId3">
            <a:alphaModFix/>
          </a:blip>
          <a:srcRect/>
          <a:stretch/>
        </p:blipFill>
        <p:spPr>
          <a:xfrm>
            <a:off x="0" y="6151563"/>
            <a:ext cx="2398713" cy="706437"/>
          </a:xfrm>
          <a:prstGeom prst="rect">
            <a:avLst/>
          </a:prstGeom>
          <a:noFill/>
          <a:ln>
            <a:noFill/>
          </a:ln>
        </p:spPr>
      </p:pic>
      <p:pic>
        <p:nvPicPr>
          <p:cNvPr id="89" name="Google Shape;89;p5"/>
          <p:cNvPicPr preferRelativeResize="0"/>
          <p:nvPr/>
        </p:nvPicPr>
        <p:blipFill rotWithShape="1">
          <a:blip r:embed="rId4">
            <a:alphaModFix/>
          </a:blip>
          <a:srcRect/>
          <a:stretch/>
        </p:blipFill>
        <p:spPr>
          <a:xfrm>
            <a:off x="1087261" y="2246774"/>
            <a:ext cx="6940822" cy="4665690"/>
          </a:xfrm>
          <a:prstGeom prst="rect">
            <a:avLst/>
          </a:prstGeom>
          <a:noFill/>
          <a:ln>
            <a:noFill/>
          </a:ln>
        </p:spPr>
      </p:pic>
      <p:sp>
        <p:nvSpPr>
          <p:cNvPr id="90" name="Google Shape;90;p5"/>
          <p:cNvSpPr/>
          <p:nvPr/>
        </p:nvSpPr>
        <p:spPr>
          <a:xfrm>
            <a:off x="5916852" y="3632548"/>
            <a:ext cx="1770286" cy="425886"/>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5"/>
          <p:cNvSpPr txBox="1"/>
          <p:nvPr/>
        </p:nvSpPr>
        <p:spPr>
          <a:xfrm>
            <a:off x="2525965" y="3632548"/>
            <a:ext cx="3390887"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800">
                <a:solidFill>
                  <a:srgbClr val="FF0000"/>
                </a:solidFill>
                <a:latin typeface="Calibri"/>
                <a:ea typeface="Calibri"/>
                <a:cs typeface="Calibri"/>
                <a:sym typeface="Calibri"/>
              </a:rPr>
              <a:t>Known as </a:t>
            </a:r>
            <a:r>
              <a:rPr lang="es-ES" sz="1800" b="1">
                <a:solidFill>
                  <a:srgbClr val="FF0000"/>
                </a:solidFill>
                <a:latin typeface="Calibri"/>
                <a:ea typeface="Calibri"/>
                <a:cs typeface="Calibri"/>
                <a:sym typeface="Calibri"/>
              </a:rPr>
              <a:t>NMMB/BSC-Dust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6"/>
          <p:cNvSpPr txBox="1">
            <a:spLocks noGrp="1"/>
          </p:cNvSpPr>
          <p:nvPr>
            <p:ph type="title"/>
          </p:nvPr>
        </p:nvSpPr>
        <p:spPr>
          <a:xfrm>
            <a:off x="464803" y="261179"/>
            <a:ext cx="8229598" cy="62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500"/>
              <a:buFont typeface="Calibri"/>
              <a:buNone/>
            </a:pPr>
            <a:r>
              <a:rPr lang="es-ES"/>
              <a:t>Mineral Dust Services</a:t>
            </a:r>
            <a:endParaRPr/>
          </a:p>
        </p:txBody>
      </p:sp>
      <p:pic>
        <p:nvPicPr>
          <p:cNvPr id="98" name="Google Shape;98;p6"/>
          <p:cNvPicPr preferRelativeResize="0"/>
          <p:nvPr/>
        </p:nvPicPr>
        <p:blipFill rotWithShape="1">
          <a:blip r:embed="rId3">
            <a:alphaModFix/>
          </a:blip>
          <a:srcRect/>
          <a:stretch/>
        </p:blipFill>
        <p:spPr>
          <a:xfrm>
            <a:off x="5432260" y="6318275"/>
            <a:ext cx="462825" cy="505499"/>
          </a:xfrm>
          <a:prstGeom prst="rect">
            <a:avLst/>
          </a:prstGeom>
          <a:noFill/>
          <a:ln>
            <a:noFill/>
          </a:ln>
        </p:spPr>
      </p:pic>
      <p:pic>
        <p:nvPicPr>
          <p:cNvPr id="99" name="Google Shape;99;p6"/>
          <p:cNvPicPr preferRelativeResize="0"/>
          <p:nvPr/>
        </p:nvPicPr>
        <p:blipFill rotWithShape="1">
          <a:blip r:embed="rId4">
            <a:alphaModFix/>
          </a:blip>
          <a:srcRect/>
          <a:stretch/>
        </p:blipFill>
        <p:spPr>
          <a:xfrm>
            <a:off x="5966606" y="6318274"/>
            <a:ext cx="3139400" cy="505499"/>
          </a:xfrm>
          <a:prstGeom prst="rect">
            <a:avLst/>
          </a:prstGeom>
          <a:noFill/>
          <a:ln>
            <a:noFill/>
          </a:ln>
        </p:spPr>
      </p:pic>
      <p:pic>
        <p:nvPicPr>
          <p:cNvPr id="100" name="Google Shape;100;p6"/>
          <p:cNvPicPr preferRelativeResize="0"/>
          <p:nvPr/>
        </p:nvPicPr>
        <p:blipFill rotWithShape="1">
          <a:blip r:embed="rId5">
            <a:alphaModFix/>
          </a:blip>
          <a:srcRect/>
          <a:stretch/>
        </p:blipFill>
        <p:spPr>
          <a:xfrm>
            <a:off x="5848672" y="3712539"/>
            <a:ext cx="2971800" cy="2251628"/>
          </a:xfrm>
          <a:prstGeom prst="rect">
            <a:avLst/>
          </a:prstGeom>
          <a:noFill/>
          <a:ln>
            <a:noFill/>
          </a:ln>
        </p:spPr>
      </p:pic>
      <p:pic>
        <p:nvPicPr>
          <p:cNvPr id="101" name="Google Shape;101;p6"/>
          <p:cNvPicPr preferRelativeResize="0"/>
          <p:nvPr/>
        </p:nvPicPr>
        <p:blipFill rotWithShape="1">
          <a:blip r:embed="rId6">
            <a:alphaModFix/>
          </a:blip>
          <a:srcRect l="51283"/>
          <a:stretch/>
        </p:blipFill>
        <p:spPr>
          <a:xfrm>
            <a:off x="5933595" y="1214699"/>
            <a:ext cx="2814869" cy="2314642"/>
          </a:xfrm>
          <a:prstGeom prst="rect">
            <a:avLst/>
          </a:prstGeom>
          <a:noFill/>
          <a:ln>
            <a:noFill/>
          </a:ln>
        </p:spPr>
      </p:pic>
      <p:sp>
        <p:nvSpPr>
          <p:cNvPr id="102" name="Google Shape;102;p6"/>
          <p:cNvSpPr txBox="1">
            <a:spLocks noGrp="1"/>
          </p:cNvSpPr>
          <p:nvPr>
            <p:ph type="body" idx="1"/>
          </p:nvPr>
        </p:nvSpPr>
        <p:spPr>
          <a:xfrm>
            <a:off x="416753" y="1199124"/>
            <a:ext cx="5229013" cy="5215401"/>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s-ES" sz="2400" b="1">
                <a:solidFill>
                  <a:schemeClr val="dk1"/>
                </a:solidFill>
                <a:latin typeface="Calibri"/>
                <a:ea typeface="Calibri"/>
                <a:cs typeface="Calibri"/>
                <a:sym typeface="Calibri"/>
              </a:rPr>
              <a:t>BSC dust operational forecast </a:t>
            </a:r>
            <a:r>
              <a:rPr lang="es-ES" sz="2400">
                <a:solidFill>
                  <a:schemeClr val="dk1"/>
                </a:solidFill>
                <a:latin typeface="Calibri"/>
                <a:ea typeface="Calibri"/>
                <a:cs typeface="Calibri"/>
                <a:sym typeface="Calibri"/>
              </a:rPr>
              <a:t>(global and regional domains)</a:t>
            </a:r>
            <a:endParaRPr/>
          </a:p>
          <a:p>
            <a:pPr marL="685800" marR="0" lvl="1" indent="-228600" algn="l" rtl="0">
              <a:lnSpc>
                <a:spcPct val="90000"/>
              </a:lnSpc>
              <a:spcBef>
                <a:spcPts val="500"/>
              </a:spcBef>
              <a:spcAft>
                <a:spcPts val="0"/>
              </a:spcAft>
              <a:buClr>
                <a:schemeClr val="dk1"/>
              </a:buClr>
              <a:buSzPts val="2000"/>
              <a:buFont typeface="Arial"/>
              <a:buChar char="•"/>
            </a:pPr>
            <a:r>
              <a:rPr lang="es-ES" sz="2000" b="0" i="0" u="none" strike="noStrike" cap="none">
                <a:solidFill>
                  <a:schemeClr val="dk1"/>
                </a:solidFill>
                <a:latin typeface="Calibri"/>
                <a:ea typeface="Calibri"/>
                <a:cs typeface="Calibri"/>
                <a:sym typeface="Calibri"/>
              </a:rPr>
              <a:t>Contribution to the </a:t>
            </a:r>
            <a:r>
              <a:rPr lang="es-ES" sz="2000" b="0" i="0" u="none" strike="noStrike" cap="none">
                <a:solidFill>
                  <a:schemeClr val="accent1"/>
                </a:solidFill>
                <a:latin typeface="Calibri"/>
                <a:ea typeface="Calibri"/>
                <a:cs typeface="Calibri"/>
                <a:sym typeface="Calibri"/>
              </a:rPr>
              <a:t>SDS-WAS</a:t>
            </a:r>
            <a:r>
              <a:rPr lang="es-ES" sz="2000" b="0" i="0" u="none" strike="noStrike" cap="none">
                <a:solidFill>
                  <a:schemeClr val="dk1"/>
                </a:solidFill>
                <a:latin typeface="Calibri"/>
                <a:ea typeface="Calibri"/>
                <a:cs typeface="Calibri"/>
                <a:sym typeface="Calibri"/>
              </a:rPr>
              <a:t> (regional, 3-days forescast) and </a:t>
            </a:r>
            <a:r>
              <a:rPr lang="es-ES" sz="2000" b="0" i="0" u="none" strike="noStrike" cap="none">
                <a:solidFill>
                  <a:schemeClr val="accent1"/>
                </a:solidFill>
                <a:latin typeface="Calibri"/>
                <a:ea typeface="Calibri"/>
                <a:cs typeface="Calibri"/>
                <a:sym typeface="Calibri"/>
              </a:rPr>
              <a:t>ICAP</a:t>
            </a:r>
            <a:r>
              <a:rPr lang="es-ES" sz="2000" b="0" i="0" u="none" strike="noStrike" cap="none">
                <a:solidFill>
                  <a:schemeClr val="dk1"/>
                </a:solidFill>
                <a:latin typeface="Calibri"/>
                <a:ea typeface="Calibri"/>
                <a:cs typeface="Calibri"/>
                <a:sym typeface="Calibri"/>
              </a:rPr>
              <a:t> (global, 5-days forecasts) multi-model ensembles</a:t>
            </a:r>
            <a:endParaRPr/>
          </a:p>
          <a:p>
            <a:pPr marL="228600" marR="0" lvl="0" indent="-228600" algn="l" rtl="0">
              <a:lnSpc>
                <a:spcPct val="90000"/>
              </a:lnSpc>
              <a:spcBef>
                <a:spcPts val="1000"/>
              </a:spcBef>
              <a:spcAft>
                <a:spcPts val="0"/>
              </a:spcAft>
              <a:buClr>
                <a:schemeClr val="dk1"/>
              </a:buClr>
              <a:buSzPts val="2400"/>
              <a:buFont typeface="Arial"/>
              <a:buChar char="•"/>
            </a:pPr>
            <a:r>
              <a:rPr lang="es-ES" sz="2400" b="1">
                <a:solidFill>
                  <a:schemeClr val="dk1"/>
                </a:solidFill>
                <a:latin typeface="Calibri"/>
                <a:ea typeface="Calibri"/>
                <a:cs typeface="Calibri"/>
                <a:sym typeface="Calibri"/>
              </a:rPr>
              <a:t>WMO Dust Regional Centers </a:t>
            </a:r>
            <a:endParaRPr/>
          </a:p>
          <a:p>
            <a:pPr marL="685800" marR="0" lvl="1" indent="-228600" algn="l" rtl="0">
              <a:lnSpc>
                <a:spcPct val="90000"/>
              </a:lnSpc>
              <a:spcBef>
                <a:spcPts val="500"/>
              </a:spcBef>
              <a:spcAft>
                <a:spcPts val="0"/>
              </a:spcAft>
              <a:buClr>
                <a:schemeClr val="dk1"/>
              </a:buClr>
              <a:buSzPts val="2000"/>
              <a:buFont typeface="Arial"/>
              <a:buChar char="•"/>
            </a:pPr>
            <a:r>
              <a:rPr lang="es-ES" sz="2000" b="1" i="0" u="none" strike="noStrike" cap="none">
                <a:solidFill>
                  <a:schemeClr val="dk1"/>
                </a:solidFill>
                <a:latin typeface="Calibri"/>
                <a:ea typeface="Calibri"/>
                <a:cs typeface="Calibri"/>
                <a:sym typeface="Calibri"/>
              </a:rPr>
              <a:t>Barcelona Dust Forecast Center. </a:t>
            </a:r>
            <a:r>
              <a:rPr lang="es-ES" sz="2000" b="0" i="0" u="none" strike="noStrike" cap="none">
                <a:solidFill>
                  <a:schemeClr val="dk1"/>
                </a:solidFill>
                <a:latin typeface="Calibri"/>
                <a:ea typeface="Calibri"/>
                <a:cs typeface="Calibri"/>
                <a:sym typeface="Calibri"/>
              </a:rPr>
              <a:t>First specialized WMO Center for mineral dust prediction. Started in 2014  </a:t>
            </a:r>
            <a:r>
              <a:rPr lang="es-ES" sz="2000" b="0" i="0" u="none" strike="noStrike" cap="none">
                <a:solidFill>
                  <a:schemeClr val="accent1"/>
                </a:solidFill>
                <a:latin typeface="Calibri"/>
                <a:ea typeface="Calibri"/>
                <a:cs typeface="Calibri"/>
                <a:sym typeface="Calibri"/>
              </a:rPr>
              <a:t>- </a:t>
            </a:r>
            <a:r>
              <a:rPr lang="es-ES" sz="2000" b="0" i="0" u="none" strike="noStrike" cap="none">
                <a:solidFill>
                  <a:srgbClr val="FF0000"/>
                </a:solidFill>
                <a:latin typeface="Calibri"/>
                <a:ea typeface="Calibri"/>
                <a:cs typeface="Calibri"/>
                <a:sym typeface="Calibri"/>
              </a:rPr>
              <a:t>Operational</a:t>
            </a:r>
            <a:endParaRPr/>
          </a:p>
          <a:p>
            <a:pPr marL="1143000" marR="0" lvl="2" indent="-228600" algn="l" rtl="0">
              <a:lnSpc>
                <a:spcPct val="90000"/>
              </a:lnSpc>
              <a:spcBef>
                <a:spcPts val="500"/>
              </a:spcBef>
              <a:spcAft>
                <a:spcPts val="0"/>
              </a:spcAft>
              <a:buClr>
                <a:schemeClr val="dk1"/>
              </a:buClr>
              <a:buSzPts val="1800"/>
              <a:buFont typeface="Arial"/>
              <a:buChar char="•"/>
            </a:pPr>
            <a:r>
              <a:rPr lang="es-ES" sz="1800" b="0" i="1" u="sng" strike="noStrike" cap="none">
                <a:solidFill>
                  <a:schemeClr val="dk1"/>
                </a:solidFill>
                <a:latin typeface="Calibri"/>
                <a:ea typeface="Calibri"/>
                <a:cs typeface="Calibri"/>
                <a:sym typeface="Calibri"/>
                <a:hlinkClick r:id="rId7"/>
              </a:rPr>
              <a:t>http://dust.aemet.es</a:t>
            </a:r>
            <a:endParaRPr sz="1800" b="0" i="1" u="none" strike="noStrike" cap="none">
              <a:solidFill>
                <a:schemeClr val="dk1"/>
              </a:solidFill>
              <a:latin typeface="Calibri"/>
              <a:ea typeface="Calibri"/>
              <a:cs typeface="Calibri"/>
              <a:sym typeface="Calibri"/>
            </a:endParaRPr>
          </a:p>
          <a:p>
            <a:pPr marL="1143000" marR="0" lvl="2" indent="-228600" algn="l" rtl="0">
              <a:lnSpc>
                <a:spcPct val="90000"/>
              </a:lnSpc>
              <a:spcBef>
                <a:spcPts val="500"/>
              </a:spcBef>
              <a:spcAft>
                <a:spcPts val="0"/>
              </a:spcAft>
              <a:buClr>
                <a:schemeClr val="dk1"/>
              </a:buClr>
              <a:buSzPts val="1800"/>
              <a:buFont typeface="Arial"/>
              <a:buChar char="•"/>
            </a:pPr>
            <a:r>
              <a:rPr lang="es-ES" sz="1800" b="0" i="1" u="none" strike="noStrike" cap="none">
                <a:solidFill>
                  <a:schemeClr val="dk1"/>
                </a:solidFill>
                <a:latin typeface="Calibri"/>
                <a:ea typeface="Calibri"/>
                <a:cs typeface="Calibri"/>
                <a:sym typeface="Calibri"/>
              </a:rPr>
              <a:t>@Dust_Barcelona</a:t>
            </a:r>
            <a:endParaRPr sz="18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2000"/>
              <a:buFont typeface="Arial"/>
              <a:buChar char="•"/>
            </a:pPr>
            <a:r>
              <a:rPr lang="es-ES" sz="2000" b="1" i="0" u="none" strike="noStrike" cap="none">
                <a:solidFill>
                  <a:schemeClr val="dk1"/>
                </a:solidFill>
                <a:latin typeface="Calibri"/>
                <a:ea typeface="Calibri"/>
                <a:cs typeface="Calibri"/>
                <a:sym typeface="Calibri"/>
              </a:rPr>
              <a:t>SDS-WAS Regional Center</a:t>
            </a:r>
            <a:r>
              <a:rPr lang="es-ES" sz="2000" b="0" i="0" u="none" strike="noStrike" cap="none">
                <a:solidFill>
                  <a:schemeClr val="dk1"/>
                </a:solidFill>
                <a:latin typeface="Calibri"/>
                <a:ea typeface="Calibri"/>
                <a:cs typeface="Calibri"/>
                <a:sym typeface="Calibri"/>
              </a:rPr>
              <a:t>. Sand and Dust Storm Warning Advisory and Assessment System. Started in 2010 </a:t>
            </a:r>
            <a:r>
              <a:rPr lang="es-ES" sz="2000" b="0" i="0" u="none" strike="noStrike" cap="none">
                <a:solidFill>
                  <a:schemeClr val="accent1"/>
                </a:solidFill>
                <a:latin typeface="Calibri"/>
                <a:ea typeface="Calibri"/>
                <a:cs typeface="Calibri"/>
                <a:sym typeface="Calibri"/>
              </a:rPr>
              <a:t>– </a:t>
            </a:r>
            <a:r>
              <a:rPr lang="es-ES" sz="2000" b="0" i="0" u="none" strike="noStrike" cap="none">
                <a:solidFill>
                  <a:srgbClr val="FF0000"/>
                </a:solidFill>
                <a:latin typeface="Calibri"/>
                <a:ea typeface="Calibri"/>
                <a:cs typeface="Calibri"/>
                <a:sym typeface="Calibri"/>
              </a:rPr>
              <a:t>Research </a:t>
            </a:r>
            <a:endParaRPr/>
          </a:p>
          <a:p>
            <a:pPr marL="1143000" marR="0" lvl="2" indent="-228600" algn="l" rtl="0">
              <a:lnSpc>
                <a:spcPct val="90000"/>
              </a:lnSpc>
              <a:spcBef>
                <a:spcPts val="500"/>
              </a:spcBef>
              <a:spcAft>
                <a:spcPts val="0"/>
              </a:spcAft>
              <a:buClr>
                <a:schemeClr val="dk1"/>
              </a:buClr>
              <a:buSzPts val="1800"/>
              <a:buFont typeface="Arial"/>
              <a:buChar char="•"/>
            </a:pPr>
            <a:r>
              <a:rPr lang="es-ES" sz="1800" b="0" i="1" u="none" strike="noStrike" cap="none">
                <a:solidFill>
                  <a:schemeClr val="dk1"/>
                </a:solidFill>
                <a:latin typeface="Calibri"/>
                <a:ea typeface="Calibri"/>
                <a:cs typeface="Calibri"/>
                <a:sym typeface="Calibri"/>
              </a:rPr>
              <a:t>http://sds-was.aemet.es </a:t>
            </a:r>
            <a:endParaRPr/>
          </a:p>
          <a:p>
            <a:pPr marL="914400" marR="0" lvl="2" indent="0" algn="l" rtl="0">
              <a:lnSpc>
                <a:spcPct val="90000"/>
              </a:lnSpc>
              <a:spcBef>
                <a:spcPts val="500"/>
              </a:spcBef>
              <a:spcAft>
                <a:spcPts val="0"/>
              </a:spcAft>
              <a:buClr>
                <a:schemeClr val="dk1"/>
              </a:buClr>
              <a:buSzPts val="1800"/>
              <a:buFont typeface="Arial"/>
              <a:buNone/>
            </a:pPr>
            <a:endParaRPr sz="1800" b="0" i="0" u="none" strike="noStrike" cap="none">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p:nvPr/>
        </p:nvSpPr>
        <p:spPr>
          <a:xfrm>
            <a:off x="463681" y="376100"/>
            <a:ext cx="8228160" cy="1144800"/>
          </a:xfrm>
          <a:prstGeom prst="rect">
            <a:avLst/>
          </a:prstGeom>
          <a:noFill/>
          <a:ln>
            <a:noFill/>
          </a:ln>
        </p:spPr>
        <p:txBody>
          <a:bodyPr spcFirstLastPara="1" wrap="square" lIns="0" tIns="35250" rIns="0" bIns="0" anchor="ctr" anchorCtr="0">
            <a:noAutofit/>
          </a:bodyPr>
          <a:lstStyle/>
          <a:p>
            <a:pPr marL="0" marR="0" lvl="0" indent="0" algn="ctr" rtl="0">
              <a:lnSpc>
                <a:spcPct val="93000"/>
              </a:lnSpc>
              <a:spcBef>
                <a:spcPts val="0"/>
              </a:spcBef>
              <a:spcAft>
                <a:spcPts val="0"/>
              </a:spcAft>
              <a:buClr>
                <a:schemeClr val="accent1"/>
              </a:buClr>
              <a:buSzPts val="3500"/>
              <a:buFont typeface="Times New Roman"/>
              <a:buNone/>
            </a:pPr>
            <a:r>
              <a:rPr lang="es-ES" sz="3500" b="1">
                <a:solidFill>
                  <a:schemeClr val="accent1"/>
                </a:solidFill>
                <a:latin typeface="Calibri"/>
                <a:ea typeface="Calibri"/>
                <a:cs typeface="Calibri"/>
                <a:sym typeface="Calibri"/>
              </a:rPr>
              <a:t>Soiling-Downscaling</a:t>
            </a:r>
            <a:endParaRPr sz="3500" b="1">
              <a:solidFill>
                <a:schemeClr val="accent1"/>
              </a:solidFill>
              <a:latin typeface="Calibri"/>
              <a:ea typeface="Calibri"/>
              <a:cs typeface="Calibri"/>
              <a:sym typeface="Calibri"/>
            </a:endParaRPr>
          </a:p>
        </p:txBody>
      </p:sp>
      <p:pic>
        <p:nvPicPr>
          <p:cNvPr id="111" name="Google Shape;111;p7"/>
          <p:cNvPicPr preferRelativeResize="0"/>
          <p:nvPr/>
        </p:nvPicPr>
        <p:blipFill rotWithShape="1">
          <a:blip r:embed="rId3">
            <a:alphaModFix/>
          </a:blip>
          <a:srcRect/>
          <a:stretch/>
        </p:blipFill>
        <p:spPr>
          <a:xfrm>
            <a:off x="5380879" y="2940030"/>
            <a:ext cx="3544242" cy="1993920"/>
          </a:xfrm>
          <a:prstGeom prst="rect">
            <a:avLst/>
          </a:prstGeom>
          <a:noFill/>
          <a:ln w="9525" cap="flat" cmpd="sng">
            <a:solidFill>
              <a:srgbClr val="E96F48"/>
            </a:solidFill>
            <a:prstDash val="solid"/>
            <a:round/>
            <a:headEnd type="none" w="sm" len="sm"/>
            <a:tailEnd type="none" w="sm" len="sm"/>
          </a:ln>
        </p:spPr>
      </p:pic>
      <p:sp>
        <p:nvSpPr>
          <p:cNvPr id="112" name="Google Shape;112;p7"/>
          <p:cNvSpPr txBox="1"/>
          <p:nvPr/>
        </p:nvSpPr>
        <p:spPr>
          <a:xfrm>
            <a:off x="744393" y="5263356"/>
            <a:ext cx="3918240" cy="5949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33" b="1">
                <a:solidFill>
                  <a:schemeClr val="dk1"/>
                </a:solidFill>
                <a:latin typeface="Calibri"/>
                <a:ea typeface="Calibri"/>
                <a:cs typeface="Calibri"/>
                <a:sym typeface="Calibri"/>
              </a:rPr>
              <a:t>Operational regional dust  forecasts</a:t>
            </a:r>
            <a:endParaRPr sz="1633" b="1">
              <a:solidFill>
                <a:schemeClr val="dk1"/>
              </a:solidFill>
              <a:latin typeface="Calibri"/>
              <a:ea typeface="Calibri"/>
              <a:cs typeface="Calibri"/>
              <a:sym typeface="Calibri"/>
            </a:endParaRPr>
          </a:p>
          <a:p>
            <a:pPr marL="0" marR="0" lvl="0" indent="0" algn="ctr" rtl="0">
              <a:spcBef>
                <a:spcPts val="0"/>
              </a:spcBef>
              <a:spcAft>
                <a:spcPts val="0"/>
              </a:spcAft>
              <a:buNone/>
            </a:pPr>
            <a:r>
              <a:rPr lang="es-ES" sz="1633" b="1">
                <a:solidFill>
                  <a:schemeClr val="dk1"/>
                </a:solidFill>
                <a:latin typeface="Calibri"/>
                <a:ea typeface="Calibri"/>
                <a:cs typeface="Calibri"/>
                <a:sym typeface="Calibri"/>
              </a:rPr>
              <a:t>MONARCH</a:t>
            </a:r>
            <a:endParaRPr sz="1633" b="1">
              <a:solidFill>
                <a:schemeClr val="dk1"/>
              </a:solidFill>
              <a:latin typeface="Calibri"/>
              <a:ea typeface="Calibri"/>
              <a:cs typeface="Calibri"/>
              <a:sym typeface="Calibri"/>
            </a:endParaRPr>
          </a:p>
        </p:txBody>
      </p:sp>
      <p:sp>
        <p:nvSpPr>
          <p:cNvPr id="113" name="Google Shape;113;p7"/>
          <p:cNvSpPr txBox="1"/>
          <p:nvPr/>
        </p:nvSpPr>
        <p:spPr>
          <a:xfrm>
            <a:off x="5240338" y="5198752"/>
            <a:ext cx="3918240" cy="5949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33" b="1" dirty="0" err="1">
                <a:solidFill>
                  <a:schemeClr val="dk1"/>
                </a:solidFill>
                <a:latin typeface="Calibri"/>
                <a:ea typeface="Calibri"/>
                <a:cs typeface="Calibri"/>
                <a:sym typeface="Calibri"/>
              </a:rPr>
              <a:t>Prediction</a:t>
            </a:r>
            <a:r>
              <a:rPr lang="es-ES" sz="1633" b="1" dirty="0">
                <a:solidFill>
                  <a:schemeClr val="dk1"/>
                </a:solidFill>
                <a:latin typeface="Calibri"/>
                <a:ea typeface="Calibri"/>
                <a:cs typeface="Calibri"/>
                <a:sym typeface="Calibri"/>
              </a:rPr>
              <a:t> </a:t>
            </a:r>
            <a:r>
              <a:rPr lang="es-ES" sz="1633" b="1" dirty="0" err="1">
                <a:solidFill>
                  <a:schemeClr val="dk1"/>
                </a:solidFill>
                <a:latin typeface="Calibri"/>
                <a:ea typeface="Calibri"/>
                <a:cs typeface="Calibri"/>
                <a:sym typeface="Calibri"/>
              </a:rPr>
              <a:t>over</a:t>
            </a:r>
            <a:r>
              <a:rPr lang="es-ES" sz="1633" b="1" dirty="0">
                <a:solidFill>
                  <a:schemeClr val="dk1"/>
                </a:solidFill>
                <a:latin typeface="Calibri"/>
                <a:ea typeface="Calibri"/>
                <a:cs typeface="Calibri"/>
                <a:sym typeface="Calibri"/>
              </a:rPr>
              <a:t> </a:t>
            </a:r>
            <a:r>
              <a:rPr lang="es-ES" sz="1633" b="1" dirty="0" err="1">
                <a:solidFill>
                  <a:schemeClr val="dk1"/>
                </a:solidFill>
                <a:latin typeface="Calibri"/>
                <a:ea typeface="Calibri"/>
                <a:cs typeface="Calibri"/>
                <a:sym typeface="Calibri"/>
              </a:rPr>
              <a:t>specific</a:t>
            </a:r>
            <a:r>
              <a:rPr lang="es-ES" sz="1633" b="1" dirty="0">
                <a:solidFill>
                  <a:schemeClr val="dk1"/>
                </a:solidFill>
                <a:latin typeface="Calibri"/>
                <a:ea typeface="Calibri"/>
                <a:cs typeface="Calibri"/>
                <a:sym typeface="Calibri"/>
              </a:rPr>
              <a:t> </a:t>
            </a:r>
            <a:r>
              <a:rPr lang="es-ES" sz="1633" b="1" dirty="0" err="1">
                <a:solidFill>
                  <a:schemeClr val="dk1"/>
                </a:solidFill>
                <a:latin typeface="Calibri"/>
                <a:ea typeface="Calibri"/>
                <a:cs typeface="Calibri"/>
                <a:sym typeface="Calibri"/>
              </a:rPr>
              <a:t>locations</a:t>
            </a:r>
            <a:endParaRPr sz="1633"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s-ES" sz="1633" b="1" dirty="0">
                <a:solidFill>
                  <a:schemeClr val="dk1"/>
                </a:solidFill>
                <a:latin typeface="Calibri"/>
                <a:ea typeface="Calibri"/>
                <a:cs typeface="Calibri"/>
                <a:sym typeface="Calibri"/>
              </a:rPr>
              <a:t>DLR </a:t>
            </a:r>
            <a:r>
              <a:rPr lang="es-ES" sz="1633" b="1" dirty="0" err="1">
                <a:solidFill>
                  <a:schemeClr val="dk1"/>
                </a:solidFill>
                <a:latin typeface="Calibri"/>
                <a:ea typeface="Calibri"/>
                <a:cs typeface="Calibri"/>
                <a:sym typeface="Calibri"/>
              </a:rPr>
              <a:t>soiling</a:t>
            </a:r>
            <a:r>
              <a:rPr lang="es-ES" sz="1633" b="1" dirty="0">
                <a:solidFill>
                  <a:schemeClr val="dk1"/>
                </a:solidFill>
                <a:latin typeface="Calibri"/>
                <a:ea typeface="Calibri"/>
                <a:cs typeface="Calibri"/>
                <a:sym typeface="Calibri"/>
              </a:rPr>
              <a:t> </a:t>
            </a:r>
            <a:r>
              <a:rPr lang="es-ES" sz="1633" b="1" dirty="0" err="1">
                <a:solidFill>
                  <a:schemeClr val="dk1"/>
                </a:solidFill>
                <a:latin typeface="Calibri"/>
                <a:ea typeface="Calibri"/>
                <a:cs typeface="Calibri"/>
                <a:sym typeface="Calibri"/>
              </a:rPr>
              <a:t>model</a:t>
            </a:r>
            <a:endParaRPr sz="1633" b="1" dirty="0">
              <a:solidFill>
                <a:schemeClr val="dk1"/>
              </a:solidFill>
              <a:latin typeface="Calibri"/>
              <a:ea typeface="Calibri"/>
              <a:cs typeface="Calibri"/>
              <a:sym typeface="Calibri"/>
            </a:endParaRPr>
          </a:p>
        </p:txBody>
      </p:sp>
      <p:sp>
        <p:nvSpPr>
          <p:cNvPr id="114" name="Google Shape;114;p7"/>
          <p:cNvSpPr txBox="1"/>
          <p:nvPr/>
        </p:nvSpPr>
        <p:spPr>
          <a:xfrm>
            <a:off x="5398560" y="1832768"/>
            <a:ext cx="3745440" cy="8461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33" dirty="0" err="1">
                <a:solidFill>
                  <a:schemeClr val="dk1"/>
                </a:solidFill>
                <a:latin typeface="Calibri"/>
                <a:ea typeface="Calibri"/>
                <a:cs typeface="Calibri"/>
                <a:sym typeface="Calibri"/>
              </a:rPr>
              <a:t>Biggest</a:t>
            </a:r>
            <a:r>
              <a:rPr lang="es-ES" sz="1633" dirty="0">
                <a:solidFill>
                  <a:schemeClr val="dk1"/>
                </a:solidFill>
                <a:latin typeface="Calibri"/>
                <a:ea typeface="Calibri"/>
                <a:cs typeface="Calibri"/>
                <a:sym typeface="Calibri"/>
              </a:rPr>
              <a:t> solar </a:t>
            </a:r>
            <a:r>
              <a:rPr lang="es-ES" sz="1633" dirty="0" err="1">
                <a:solidFill>
                  <a:schemeClr val="dk1"/>
                </a:solidFill>
                <a:latin typeface="Calibri"/>
                <a:ea typeface="Calibri"/>
                <a:cs typeface="Calibri"/>
                <a:sym typeface="Calibri"/>
              </a:rPr>
              <a:t>plant</a:t>
            </a:r>
            <a:r>
              <a:rPr lang="es-ES" sz="1633" dirty="0">
                <a:solidFill>
                  <a:schemeClr val="dk1"/>
                </a:solidFill>
                <a:latin typeface="Calibri"/>
                <a:ea typeface="Calibri"/>
                <a:cs typeface="Calibri"/>
                <a:sym typeface="Calibri"/>
              </a:rPr>
              <a:t> in EU in </a:t>
            </a:r>
            <a:r>
              <a:rPr lang="es-ES" sz="1633" dirty="0" err="1">
                <a:solidFill>
                  <a:schemeClr val="dk1"/>
                </a:solidFill>
                <a:latin typeface="Calibri"/>
                <a:ea typeface="Calibri"/>
                <a:cs typeface="Calibri"/>
                <a:sym typeface="Calibri"/>
              </a:rPr>
              <a:t>Hungary</a:t>
            </a:r>
            <a:r>
              <a:rPr lang="es-ES" sz="1633" dirty="0">
                <a:solidFill>
                  <a:schemeClr val="dk1"/>
                </a:solidFill>
                <a:latin typeface="Calibri"/>
                <a:ea typeface="Calibri"/>
                <a:cs typeface="Calibri"/>
                <a:sym typeface="Calibri"/>
              </a:rPr>
              <a:t> </a:t>
            </a:r>
            <a:r>
              <a:rPr lang="es-ES" sz="1633" dirty="0" err="1">
                <a:solidFill>
                  <a:schemeClr val="dk1"/>
                </a:solidFill>
                <a:latin typeface="Calibri"/>
                <a:ea typeface="Calibri"/>
                <a:cs typeface="Calibri"/>
                <a:sym typeface="Calibri"/>
              </a:rPr>
              <a:t>is</a:t>
            </a:r>
            <a:r>
              <a:rPr lang="es-ES" sz="1633"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s-ES" sz="1633" dirty="0">
                <a:solidFill>
                  <a:schemeClr val="dk1"/>
                </a:solidFill>
                <a:latin typeface="Calibri"/>
                <a:ea typeface="Calibri"/>
                <a:cs typeface="Calibri"/>
                <a:sym typeface="Calibri"/>
              </a:rPr>
              <a:t>300,000m</a:t>
            </a:r>
            <a:r>
              <a:rPr lang="es-ES" sz="1633" baseline="30000" dirty="0">
                <a:solidFill>
                  <a:schemeClr val="dk1"/>
                </a:solidFill>
                <a:latin typeface="Calibri"/>
                <a:ea typeface="Calibri"/>
                <a:cs typeface="Calibri"/>
                <a:sym typeface="Calibri"/>
              </a:rPr>
              <a:t>2</a:t>
            </a:r>
            <a:r>
              <a:rPr lang="es-ES" sz="1633" dirty="0">
                <a:solidFill>
                  <a:schemeClr val="dk1"/>
                </a:solidFill>
                <a:latin typeface="Calibri"/>
                <a:ea typeface="Calibri"/>
                <a:cs typeface="Calibri"/>
                <a:sym typeface="Calibri"/>
              </a:rPr>
              <a:t>  → </a:t>
            </a:r>
            <a:r>
              <a:rPr lang="es-ES" sz="1633" dirty="0" err="1">
                <a:solidFill>
                  <a:schemeClr val="dk1"/>
                </a:solidFill>
                <a:latin typeface="Calibri"/>
                <a:ea typeface="Calibri"/>
                <a:cs typeface="Calibri"/>
                <a:sym typeface="Calibri"/>
              </a:rPr>
              <a:t>This</a:t>
            </a:r>
            <a:r>
              <a:rPr lang="es-ES" sz="1633" dirty="0">
                <a:solidFill>
                  <a:schemeClr val="dk1"/>
                </a:solidFill>
                <a:latin typeface="Calibri"/>
                <a:ea typeface="Calibri"/>
                <a:cs typeface="Calibri"/>
                <a:sym typeface="Calibri"/>
              </a:rPr>
              <a:t> </a:t>
            </a:r>
            <a:r>
              <a:rPr lang="es-ES" sz="1633" dirty="0" err="1">
                <a:solidFill>
                  <a:schemeClr val="dk1"/>
                </a:solidFill>
                <a:latin typeface="Calibri"/>
                <a:ea typeface="Calibri"/>
                <a:cs typeface="Calibri"/>
                <a:sym typeface="Calibri"/>
              </a:rPr>
              <a:t>is</a:t>
            </a:r>
            <a:r>
              <a:rPr lang="es-ES" sz="1633" dirty="0">
                <a:solidFill>
                  <a:schemeClr val="dk1"/>
                </a:solidFill>
                <a:latin typeface="Calibri"/>
                <a:ea typeface="Calibri"/>
                <a:cs typeface="Calibri"/>
                <a:sym typeface="Calibri"/>
              </a:rPr>
              <a:t> 0,3km2 vs 100km</a:t>
            </a:r>
            <a:r>
              <a:rPr lang="es-ES" sz="1633" baseline="30000" dirty="0">
                <a:solidFill>
                  <a:schemeClr val="dk1"/>
                </a:solidFill>
                <a:latin typeface="Calibri"/>
                <a:ea typeface="Calibri"/>
                <a:cs typeface="Calibri"/>
                <a:sym typeface="Calibri"/>
              </a:rPr>
              <a:t>2</a:t>
            </a:r>
            <a:r>
              <a:rPr lang="es-ES" sz="1633" dirty="0">
                <a:solidFill>
                  <a:schemeClr val="dk1"/>
                </a:solidFill>
                <a:latin typeface="Calibri"/>
                <a:ea typeface="Calibri"/>
                <a:cs typeface="Calibri"/>
                <a:sym typeface="Calibri"/>
              </a:rPr>
              <a:t> </a:t>
            </a:r>
            <a:r>
              <a:rPr lang="es-ES" sz="1633" dirty="0" err="1">
                <a:solidFill>
                  <a:schemeClr val="dk1"/>
                </a:solidFill>
                <a:latin typeface="Calibri"/>
                <a:ea typeface="Calibri"/>
                <a:cs typeface="Calibri"/>
                <a:sym typeface="Calibri"/>
              </a:rPr>
              <a:t>from</a:t>
            </a:r>
            <a:r>
              <a:rPr lang="es-ES" sz="1633" dirty="0">
                <a:solidFill>
                  <a:schemeClr val="dk1"/>
                </a:solidFill>
                <a:latin typeface="Calibri"/>
                <a:ea typeface="Calibri"/>
                <a:cs typeface="Calibri"/>
                <a:sym typeface="Calibri"/>
              </a:rPr>
              <a:t> </a:t>
            </a:r>
            <a:r>
              <a:rPr lang="es-ES" sz="1633" dirty="0" err="1">
                <a:solidFill>
                  <a:schemeClr val="dk1"/>
                </a:solidFill>
                <a:latin typeface="Calibri"/>
                <a:ea typeface="Calibri"/>
                <a:cs typeface="Calibri"/>
                <a:sym typeface="Calibri"/>
              </a:rPr>
              <a:t>the</a:t>
            </a:r>
            <a:r>
              <a:rPr lang="es-ES" sz="1633" dirty="0">
                <a:solidFill>
                  <a:schemeClr val="dk1"/>
                </a:solidFill>
                <a:latin typeface="Calibri"/>
                <a:ea typeface="Calibri"/>
                <a:cs typeface="Calibri"/>
                <a:sym typeface="Calibri"/>
              </a:rPr>
              <a:t> </a:t>
            </a:r>
            <a:r>
              <a:rPr lang="es-ES" sz="1633" dirty="0" err="1">
                <a:solidFill>
                  <a:schemeClr val="dk1"/>
                </a:solidFill>
                <a:latin typeface="Calibri"/>
                <a:ea typeface="Calibri"/>
                <a:cs typeface="Calibri"/>
                <a:sym typeface="Calibri"/>
              </a:rPr>
              <a:t>model</a:t>
            </a:r>
            <a:endParaRPr sz="1633" dirty="0">
              <a:solidFill>
                <a:schemeClr val="dk1"/>
              </a:solidFill>
              <a:latin typeface="Calibri"/>
              <a:ea typeface="Calibri"/>
              <a:cs typeface="Calibri"/>
              <a:sym typeface="Calibri"/>
            </a:endParaRPr>
          </a:p>
        </p:txBody>
      </p:sp>
      <p:pic>
        <p:nvPicPr>
          <p:cNvPr id="115" name="Google Shape;115;p7"/>
          <p:cNvPicPr preferRelativeResize="0"/>
          <p:nvPr/>
        </p:nvPicPr>
        <p:blipFill rotWithShape="1">
          <a:blip r:embed="rId4">
            <a:alphaModFix/>
          </a:blip>
          <a:srcRect/>
          <a:stretch/>
        </p:blipFill>
        <p:spPr>
          <a:xfrm>
            <a:off x="166688" y="1594644"/>
            <a:ext cx="5073650" cy="3668712"/>
          </a:xfrm>
          <a:prstGeom prst="rect">
            <a:avLst/>
          </a:prstGeom>
          <a:noFill/>
          <a:ln>
            <a:noFill/>
          </a:ln>
        </p:spPr>
      </p:pic>
      <p:sp>
        <p:nvSpPr>
          <p:cNvPr id="116" name="Google Shape;116;p7"/>
          <p:cNvSpPr/>
          <p:nvPr/>
        </p:nvSpPr>
        <p:spPr>
          <a:xfrm>
            <a:off x="2359025" y="2931319"/>
            <a:ext cx="71438" cy="46037"/>
          </a:xfrm>
          <a:prstGeom prst="ellipse">
            <a:avLst/>
          </a:prstGeom>
          <a:solidFill>
            <a:srgbClr val="E96F48"/>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1D4C74BB-1E03-4834-B794-B4111BF32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0"/>
          <p:cNvSpPr txBox="1"/>
          <p:nvPr/>
        </p:nvSpPr>
        <p:spPr>
          <a:xfrm>
            <a:off x="769172" y="248257"/>
            <a:ext cx="7772400" cy="838200"/>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accent1"/>
              </a:buClr>
              <a:buSzPts val="3500"/>
              <a:buFont typeface="Arial"/>
              <a:buNone/>
            </a:pPr>
            <a:r>
              <a:rPr lang="es-ES" sz="3500" b="1" dirty="0" err="1">
                <a:solidFill>
                  <a:schemeClr val="accent1"/>
                </a:solidFill>
                <a:latin typeface="Calibri"/>
                <a:ea typeface="Calibri"/>
                <a:cs typeface="Calibri"/>
                <a:sym typeface="Calibri"/>
              </a:rPr>
              <a:t>Dust</a:t>
            </a:r>
            <a:r>
              <a:rPr lang="es-ES" sz="3500" b="1" dirty="0">
                <a:solidFill>
                  <a:schemeClr val="accent1"/>
                </a:solidFill>
                <a:latin typeface="Calibri"/>
                <a:ea typeface="Calibri"/>
                <a:cs typeface="Calibri"/>
                <a:sym typeface="Calibri"/>
              </a:rPr>
              <a:t>: Model </a:t>
            </a:r>
            <a:r>
              <a:rPr lang="es-ES" sz="3500" b="1" dirty="0" err="1">
                <a:solidFill>
                  <a:schemeClr val="accent1"/>
                </a:solidFill>
                <a:latin typeface="Calibri"/>
                <a:ea typeface="Calibri"/>
                <a:cs typeface="Calibri"/>
                <a:sym typeface="Calibri"/>
              </a:rPr>
              <a:t>evaluation</a:t>
            </a:r>
            <a:r>
              <a:rPr lang="es-ES" sz="3500" b="1" dirty="0">
                <a:solidFill>
                  <a:schemeClr val="accent1"/>
                </a:solidFill>
                <a:latin typeface="Calibri"/>
                <a:ea typeface="Calibri"/>
                <a:cs typeface="Calibri"/>
                <a:sym typeface="Calibri"/>
              </a:rPr>
              <a:t> </a:t>
            </a:r>
            <a:r>
              <a:rPr lang="es-ES" sz="3500" b="1" dirty="0" err="1">
                <a:solidFill>
                  <a:schemeClr val="accent1"/>
                </a:solidFill>
                <a:latin typeface="Calibri"/>
                <a:ea typeface="Calibri"/>
                <a:cs typeface="Calibri"/>
                <a:sym typeface="Calibri"/>
              </a:rPr>
              <a:t>results</a:t>
            </a:r>
            <a:r>
              <a:rPr lang="es-ES" sz="3500" b="1" dirty="0">
                <a:solidFill>
                  <a:schemeClr val="accent1"/>
                </a:solidFill>
                <a:latin typeface="Calibri"/>
                <a:ea typeface="Calibri"/>
                <a:cs typeface="Calibri"/>
                <a:sym typeface="Calibri"/>
              </a:rPr>
              <a:t> 2015</a:t>
            </a:r>
            <a:endParaRPr dirty="0"/>
          </a:p>
        </p:txBody>
      </p:sp>
      <p:pic>
        <p:nvPicPr>
          <p:cNvPr id="145" name="Google Shape;145;p10"/>
          <p:cNvPicPr preferRelativeResize="0"/>
          <p:nvPr/>
        </p:nvPicPr>
        <p:blipFill rotWithShape="1">
          <a:blip r:embed="rId3">
            <a:alphaModFix/>
          </a:blip>
          <a:srcRect/>
          <a:stretch/>
        </p:blipFill>
        <p:spPr>
          <a:xfrm>
            <a:off x="149225" y="6253230"/>
            <a:ext cx="1987062" cy="496766"/>
          </a:xfrm>
          <a:prstGeom prst="rect">
            <a:avLst/>
          </a:prstGeom>
          <a:noFill/>
          <a:ln>
            <a:noFill/>
          </a:ln>
        </p:spPr>
      </p:pic>
      <p:pic>
        <p:nvPicPr>
          <p:cNvPr id="146" name="Google Shape;146;p10"/>
          <p:cNvPicPr preferRelativeResize="0"/>
          <p:nvPr/>
        </p:nvPicPr>
        <p:blipFill rotWithShape="1">
          <a:blip r:embed="rId4">
            <a:alphaModFix/>
          </a:blip>
          <a:srcRect/>
          <a:stretch/>
        </p:blipFill>
        <p:spPr>
          <a:xfrm>
            <a:off x="135050" y="4110664"/>
            <a:ext cx="2015411" cy="1451610"/>
          </a:xfrm>
          <a:prstGeom prst="rect">
            <a:avLst/>
          </a:prstGeom>
          <a:noFill/>
          <a:ln>
            <a:noFill/>
          </a:ln>
        </p:spPr>
      </p:pic>
      <p:pic>
        <p:nvPicPr>
          <p:cNvPr id="147" name="Google Shape;147;p10"/>
          <p:cNvPicPr preferRelativeResize="0"/>
          <p:nvPr/>
        </p:nvPicPr>
        <p:blipFill rotWithShape="1">
          <a:blip r:embed="rId5">
            <a:alphaModFix/>
          </a:blip>
          <a:srcRect/>
          <a:stretch/>
        </p:blipFill>
        <p:spPr>
          <a:xfrm>
            <a:off x="2453416" y="3413393"/>
            <a:ext cx="6088156" cy="2846151"/>
          </a:xfrm>
          <a:prstGeom prst="rect">
            <a:avLst/>
          </a:prstGeom>
          <a:noFill/>
          <a:ln>
            <a:noFill/>
          </a:ln>
        </p:spPr>
      </p:pic>
      <p:pic>
        <p:nvPicPr>
          <p:cNvPr id="8" name="Google Shape;139;g6095300b5b_0_44">
            <a:extLst>
              <a:ext uri="{FF2B5EF4-FFF2-40B4-BE49-F238E27FC236}">
                <a16:creationId xmlns:a16="http://schemas.microsoft.com/office/drawing/2014/main" id="{62DBB44D-A7D4-4248-B7EF-BF6FDBD55879}"/>
              </a:ext>
            </a:extLst>
          </p:cNvPr>
          <p:cNvPicPr preferRelativeResize="0"/>
          <p:nvPr/>
        </p:nvPicPr>
        <p:blipFill>
          <a:blip r:embed="rId6">
            <a:alphaModFix/>
          </a:blip>
          <a:stretch>
            <a:fillRect/>
          </a:stretch>
        </p:blipFill>
        <p:spPr>
          <a:xfrm>
            <a:off x="89745" y="1295726"/>
            <a:ext cx="2215043" cy="1635364"/>
          </a:xfrm>
          <a:prstGeom prst="rect">
            <a:avLst/>
          </a:prstGeom>
          <a:noFill/>
          <a:ln>
            <a:noFill/>
          </a:ln>
        </p:spPr>
      </p:pic>
      <p:pic>
        <p:nvPicPr>
          <p:cNvPr id="10" name="Google Shape;138;g6095300b5b_0_44">
            <a:extLst>
              <a:ext uri="{FF2B5EF4-FFF2-40B4-BE49-F238E27FC236}">
                <a16:creationId xmlns:a16="http://schemas.microsoft.com/office/drawing/2014/main" id="{659C7482-4B57-4AA0-816A-BF22D9002C63}"/>
              </a:ext>
            </a:extLst>
          </p:cNvPr>
          <p:cNvPicPr preferRelativeResize="0"/>
          <p:nvPr/>
        </p:nvPicPr>
        <p:blipFill>
          <a:blip r:embed="rId7">
            <a:alphaModFix/>
          </a:blip>
          <a:stretch>
            <a:fillRect/>
          </a:stretch>
        </p:blipFill>
        <p:spPr>
          <a:xfrm>
            <a:off x="2453416" y="909943"/>
            <a:ext cx="6088156" cy="25190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2254</Words>
  <Application>Microsoft Office PowerPoint</Application>
  <PresentationFormat>On-screen Show (4:3)</PresentationFormat>
  <Paragraphs>173</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Century Gothic</vt:lpstr>
      <vt:lpstr>Noto Sans Symbols</vt:lpstr>
      <vt:lpstr>Arial</vt:lpstr>
      <vt:lpstr>Wingdings</vt:lpstr>
      <vt:lpstr>Calibri</vt:lpstr>
      <vt:lpstr>Times New Roman</vt:lpstr>
      <vt:lpstr>Tema de Office</vt:lpstr>
      <vt:lpstr>Mineral dust modeling for optimizing operation and maintenance procedures in concentrated solar power plants </vt:lpstr>
      <vt:lpstr>PowerPoint Presentation</vt:lpstr>
      <vt:lpstr>PowerPoint Presentation</vt:lpstr>
      <vt:lpstr>PowerPoint Presentation</vt:lpstr>
      <vt:lpstr>PowerPoint Presentation</vt:lpstr>
      <vt:lpstr>PowerPoint Presentation</vt:lpstr>
      <vt:lpstr>Mineral Dust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Mineral dust modeling for optimizing operation and maintenance procedures in concentrated solar power plants</dc:title>
  <dc:creator>BSC-CNS</dc:creator>
  <cp:lastModifiedBy>Elina Karnezi</cp:lastModifiedBy>
  <cp:revision>32</cp:revision>
  <dcterms:created xsi:type="dcterms:W3CDTF">2016-07-07T10:13:32Z</dcterms:created>
  <dcterms:modified xsi:type="dcterms:W3CDTF">2019-10-02T16:03:53Z</dcterms:modified>
</cp:coreProperties>
</file>