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66"/>
  </p:notesMasterIdLst>
  <p:handoutMasterIdLst>
    <p:handoutMasterId r:id="rId67"/>
  </p:handoutMasterIdLst>
  <p:sldIdLst>
    <p:sldId id="280" r:id="rId2"/>
    <p:sldId id="475" r:id="rId3"/>
    <p:sldId id="540" r:id="rId4"/>
    <p:sldId id="476" r:id="rId5"/>
    <p:sldId id="478" r:id="rId6"/>
    <p:sldId id="479" r:id="rId7"/>
    <p:sldId id="480" r:id="rId8"/>
    <p:sldId id="481" r:id="rId9"/>
    <p:sldId id="482" r:id="rId10"/>
    <p:sldId id="483" r:id="rId11"/>
    <p:sldId id="484" r:id="rId12"/>
    <p:sldId id="485" r:id="rId13"/>
    <p:sldId id="486" r:id="rId14"/>
    <p:sldId id="487" r:id="rId15"/>
    <p:sldId id="488" r:id="rId16"/>
    <p:sldId id="490" r:id="rId17"/>
    <p:sldId id="491" r:id="rId18"/>
    <p:sldId id="516" r:id="rId19"/>
    <p:sldId id="449" r:id="rId20"/>
    <p:sldId id="320" r:id="rId21"/>
    <p:sldId id="473" r:id="rId22"/>
    <p:sldId id="432" r:id="rId23"/>
    <p:sldId id="323" r:id="rId24"/>
    <p:sldId id="515" r:id="rId25"/>
    <p:sldId id="328" r:id="rId26"/>
    <p:sldId id="511" r:id="rId27"/>
    <p:sldId id="512" r:id="rId28"/>
    <p:sldId id="535" r:id="rId29"/>
    <p:sldId id="506" r:id="rId30"/>
    <p:sldId id="510" r:id="rId31"/>
    <p:sldId id="477" r:id="rId32"/>
    <p:sldId id="507" r:id="rId33"/>
    <p:sldId id="508" r:id="rId34"/>
    <p:sldId id="519" r:id="rId35"/>
    <p:sldId id="509" r:id="rId36"/>
    <p:sldId id="494" r:id="rId37"/>
    <p:sldId id="495" r:id="rId38"/>
    <p:sldId id="496" r:id="rId39"/>
    <p:sldId id="517" r:id="rId40"/>
    <p:sldId id="497" r:id="rId41"/>
    <p:sldId id="498" r:id="rId42"/>
    <p:sldId id="499" r:id="rId43"/>
    <p:sldId id="500" r:id="rId44"/>
    <p:sldId id="501" r:id="rId45"/>
    <p:sldId id="529" r:id="rId46"/>
    <p:sldId id="521" r:id="rId47"/>
    <p:sldId id="522" r:id="rId48"/>
    <p:sldId id="523" r:id="rId49"/>
    <p:sldId id="524" r:id="rId50"/>
    <p:sldId id="525" r:id="rId51"/>
    <p:sldId id="526" r:id="rId52"/>
    <p:sldId id="530" r:id="rId53"/>
    <p:sldId id="527" r:id="rId54"/>
    <p:sldId id="532" r:id="rId55"/>
    <p:sldId id="533" r:id="rId56"/>
    <p:sldId id="538" r:id="rId57"/>
    <p:sldId id="536" r:id="rId58"/>
    <p:sldId id="537" r:id="rId59"/>
    <p:sldId id="531" r:id="rId60"/>
    <p:sldId id="539" r:id="rId61"/>
    <p:sldId id="534" r:id="rId62"/>
    <p:sldId id="513" r:id="rId63"/>
    <p:sldId id="514" r:id="rId64"/>
    <p:sldId id="269" r:id="rId65"/>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158"/>
    <a:srgbClr val="3333FF"/>
    <a:srgbClr val="3C84E4"/>
    <a:srgbClr val="124484"/>
    <a:srgbClr val="F5B783"/>
    <a:srgbClr val="DE7558"/>
    <a:srgbClr val="A50021"/>
    <a:srgbClr val="FF6969"/>
    <a:srgbClr val="EAEDF2"/>
    <a:srgbClr val="1E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5" autoAdjust="0"/>
    <p:restoredTop sz="84072" autoAdjust="0"/>
  </p:normalViewPr>
  <p:slideViewPr>
    <p:cSldViewPr snapToGrid="0">
      <p:cViewPr varScale="1">
        <p:scale>
          <a:sx n="93" d="100"/>
          <a:sy n="93" d="100"/>
        </p:scale>
        <p:origin x="1500" y="90"/>
      </p:cViewPr>
      <p:guideLst>
        <p:guide orient="horz" pos="2115"/>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A31F8031-2876-4C49-B2AB-FA63CCCA4B46}" type="datetimeFigureOut">
              <a:rPr lang="en-US" smtClean="0"/>
              <a:t>11/10/2020</a:t>
            </a:fld>
            <a:endParaRPr lang="en-US"/>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350C2212-AB90-4CCA-9B10-8B2494265CDF}" type="slidenum">
              <a:rPr lang="en-US" smtClean="0"/>
              <a:t>‹#›</a:t>
            </a:fld>
            <a:endParaRPr lang="en-US"/>
          </a:p>
        </p:txBody>
      </p:sp>
    </p:spTree>
    <p:extLst>
      <p:ext uri="{BB962C8B-B14F-4D97-AF65-F5344CB8AC3E}">
        <p14:creationId xmlns:p14="http://schemas.microsoft.com/office/powerpoint/2010/main" val="482174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D880A98B-92B9-4661-8148-70A28B87BFA7}" type="datetimeFigureOut">
              <a:rPr lang="es-ES" smtClean="0"/>
              <a:t>10/11/2020</a:t>
            </a:fld>
            <a:endParaRPr lang="es-ES"/>
          </a:p>
        </p:txBody>
      </p:sp>
      <p:sp>
        <p:nvSpPr>
          <p:cNvPr id="4" name="Marcador de imagen de diapositiva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F710EC59-92A8-49D9-A266-1F666DA847F6}" type="slidenum">
              <a:rPr lang="es-ES" smtClean="0"/>
              <a:t>‹#›</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a:t>
            </a:fld>
            <a:endParaRPr lang="es-ES"/>
          </a:p>
        </p:txBody>
      </p:sp>
    </p:spTree>
    <p:extLst>
      <p:ext uri="{BB962C8B-B14F-4D97-AF65-F5344CB8AC3E}">
        <p14:creationId xmlns:p14="http://schemas.microsoft.com/office/powerpoint/2010/main" val="3553495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a:t>Our initial </a:t>
            </a:r>
            <a:r>
              <a:rPr lang="en-GB" dirty="0" err="1"/>
              <a:t>shamal</a:t>
            </a:r>
            <a:r>
              <a:rPr lang="en-GB" dirty="0"/>
              <a:t> schematic showed the dust plume detaching from the source area when the winds dropped below the threshold to loft dust. Visibility would be expected to improve substantially in the source area soon after this happened. The dust that was lofted simply moved away from its source. </a:t>
            </a:r>
          </a:p>
          <a:p>
            <a:endParaRPr lang="en-GB" dirty="0"/>
          </a:p>
          <a:p>
            <a:r>
              <a:rPr lang="en-GB" dirty="0"/>
              <a:t>As this animation shows, dust that leaves the ground going one direction can rise to a level where it travels in an entirely different direction. Fortunately, dust forecast models can do the hard work for you, accounting for the complex evolution of dust plumes in a three-dimensional framework.</a:t>
            </a:r>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13</a:t>
            </a:fld>
            <a:endParaRPr lang="es-ES"/>
          </a:p>
        </p:txBody>
      </p:sp>
    </p:spTree>
    <p:extLst>
      <p:ext uri="{BB962C8B-B14F-4D97-AF65-F5344CB8AC3E}">
        <p14:creationId xmlns:p14="http://schemas.microsoft.com/office/powerpoint/2010/main" val="4223881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931863" y="741363"/>
            <a:ext cx="4933950" cy="3700462"/>
          </a:xfrm>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structure</a:t>
            </a:r>
            <a:r>
              <a:rPr lang="en-US" baseline="0" dirty="0" smtClean="0"/>
              <a:t> of an integrated wind erosion </a:t>
            </a:r>
            <a:r>
              <a:rPr lang="en-US" baseline="0" dirty="0" err="1" smtClean="0"/>
              <a:t>modelling</a:t>
            </a:r>
            <a:r>
              <a:rPr lang="en-US" baseline="0" dirty="0" smtClean="0"/>
              <a:t> system consisting of the components for </a:t>
            </a:r>
            <a:r>
              <a:rPr lang="en-US" baseline="0" dirty="0" err="1" smtClean="0"/>
              <a:t>modelling</a:t>
            </a:r>
            <a:r>
              <a:rPr lang="en-US" baseline="0" dirty="0" smtClean="0"/>
              <a:t>, monitoring, database and data assimilation.</a:t>
            </a:r>
            <a:endParaRPr lang="en-US" dirty="0" smtClean="0"/>
          </a:p>
        </p:txBody>
      </p:sp>
    </p:spTree>
    <p:extLst>
      <p:ext uri="{BB962C8B-B14F-4D97-AF65-F5344CB8AC3E}">
        <p14:creationId xmlns:p14="http://schemas.microsoft.com/office/powerpoint/2010/main" val="2909019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fontAlgn="base"/>
            <a:endParaRPr lang="en-GB" dirty="0"/>
          </a:p>
          <a:p>
            <a:r>
              <a:rPr lang="en-GB" dirty="0" smtClean="0">
                <a:latin typeface="Calibri" pitchFamily="34" charset="0"/>
                <a:cs typeface="Calibri" pitchFamily="34" charset="0"/>
              </a:rPr>
              <a:t>Size-segregated; based on resistance approach; considered gravitational setting and collection mechanism by Brownian diffusion, impaction, interception; particle rebound and particle growth under high RH were also included in some models. </a:t>
            </a:r>
          </a:p>
          <a:p>
            <a:endParaRPr lang="en-GB" dirty="0" smtClean="0">
              <a:latin typeface="Calibri" pitchFamily="34" charset="0"/>
              <a:cs typeface="Calibri" pitchFamily="34" charset="0"/>
            </a:endParaRPr>
          </a:p>
          <a:p>
            <a:r>
              <a:rPr lang="en-GB" dirty="0" smtClean="0">
                <a:latin typeface="Calibri" pitchFamily="34" charset="0"/>
                <a:cs typeface="Calibri" pitchFamily="34" charset="0"/>
              </a:rPr>
              <a:t>Can be applied over different land use categories and during different time of the year; easy implementation into large-scale air-quality and climate models.</a:t>
            </a:r>
          </a:p>
          <a:p>
            <a:pPr fontAlgn="base"/>
            <a:endParaRPr lang="en-GB" dirty="0"/>
          </a:p>
          <a:p>
            <a:pPr fontAlgn="base"/>
            <a:r>
              <a:rPr lang="en-GB" dirty="0"/>
              <a:t>Dust particles remain suspended in the air when upward currents are greater than the speed at which the particles fall through air. This graphic shows the fall speed, or settling velocity, as a function of particle size.</a:t>
            </a:r>
          </a:p>
          <a:p>
            <a:pPr fontAlgn="base"/>
            <a:r>
              <a:rPr lang="en-GB" dirty="0"/>
              <a:t>Dust particle size is usually measured in </a:t>
            </a:r>
            <a:r>
              <a:rPr lang="en-GB" dirty="0" err="1"/>
              <a:t>micrometers</a:t>
            </a:r>
            <a:r>
              <a:rPr lang="en-GB" dirty="0"/>
              <a:t>, which are 1/1000 of a </a:t>
            </a:r>
            <a:r>
              <a:rPr lang="en-GB" dirty="0" err="1"/>
              <a:t>millimeter</a:t>
            </a:r>
            <a:r>
              <a:rPr lang="en-GB" dirty="0"/>
              <a:t> or 1/1,000,000 of a meter. Particles capable of traveling great distances usually have diameters less than 20 </a:t>
            </a:r>
            <a:r>
              <a:rPr lang="en-GB" dirty="0" err="1"/>
              <a:t>micrometers</a:t>
            </a:r>
            <a:r>
              <a:rPr lang="en-GB" dirty="0"/>
              <a:t> (much smaller than the width of a human hair).</a:t>
            </a:r>
          </a:p>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15</a:t>
            </a:fld>
            <a:endParaRPr lang="es-ES"/>
          </a:p>
        </p:txBody>
      </p:sp>
    </p:spTree>
    <p:extLst>
      <p:ext uri="{BB962C8B-B14F-4D97-AF65-F5344CB8AC3E}">
        <p14:creationId xmlns:p14="http://schemas.microsoft.com/office/powerpoint/2010/main" val="1499545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16</a:t>
            </a:fld>
            <a:endParaRPr lang="es-ES"/>
          </a:p>
        </p:txBody>
      </p:sp>
    </p:spTree>
    <p:extLst>
      <p:ext uri="{BB962C8B-B14F-4D97-AF65-F5344CB8AC3E}">
        <p14:creationId xmlns:p14="http://schemas.microsoft.com/office/powerpoint/2010/main" val="1361066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18</a:t>
            </a:fld>
            <a:endParaRPr lang="es-ES"/>
          </a:p>
        </p:txBody>
      </p:sp>
    </p:spTree>
    <p:extLst>
      <p:ext uri="{BB962C8B-B14F-4D97-AF65-F5344CB8AC3E}">
        <p14:creationId xmlns:p14="http://schemas.microsoft.com/office/powerpoint/2010/main" val="3465568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10EC59-92A8-49D9-A266-1F666DA847F6}" type="slidenum">
              <a:rPr lang="es-ES" smtClean="0"/>
              <a:t>19</a:t>
            </a:fld>
            <a:endParaRPr lang="es-ES"/>
          </a:p>
        </p:txBody>
      </p:sp>
    </p:spTree>
    <p:extLst>
      <p:ext uri="{BB962C8B-B14F-4D97-AF65-F5344CB8AC3E}">
        <p14:creationId xmlns:p14="http://schemas.microsoft.com/office/powerpoint/2010/main" val="1229950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20</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21</a:t>
            </a:fld>
            <a:endParaRPr lang="es-ES"/>
          </a:p>
        </p:txBody>
      </p:sp>
    </p:spTree>
    <p:extLst>
      <p:ext uri="{BB962C8B-B14F-4D97-AF65-F5344CB8AC3E}">
        <p14:creationId xmlns:p14="http://schemas.microsoft.com/office/powerpoint/2010/main" val="3795361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22</a:t>
            </a:fld>
            <a:endParaRPr lang="es-ES"/>
          </a:p>
        </p:txBody>
      </p:sp>
    </p:spTree>
    <p:extLst>
      <p:ext uri="{BB962C8B-B14F-4D97-AF65-F5344CB8AC3E}">
        <p14:creationId xmlns:p14="http://schemas.microsoft.com/office/powerpoint/2010/main" val="554423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23</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3</a:t>
            </a:fld>
            <a:endParaRPr lang="es-ES"/>
          </a:p>
        </p:txBody>
      </p:sp>
    </p:spTree>
    <p:extLst>
      <p:ext uri="{BB962C8B-B14F-4D97-AF65-F5344CB8AC3E}">
        <p14:creationId xmlns:p14="http://schemas.microsoft.com/office/powerpoint/2010/main" val="1552680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Future research</a:t>
            </a:r>
            <a:r>
              <a:rPr lang="en-GB" baseline="0" dirty="0" smtClean="0"/>
              <a:t> lines</a:t>
            </a:r>
          </a:p>
          <a:p>
            <a:endParaRPr lang="en-GB" baseline="0" dirty="0" smtClean="0"/>
          </a:p>
          <a:p>
            <a:r>
              <a:rPr lang="en-GB" dirty="0" smtClean="0"/>
              <a:t>Sources</a:t>
            </a:r>
            <a:r>
              <a:rPr lang="en-GB" baseline="0" dirty="0" smtClean="0"/>
              <a:t> (natural vs </a:t>
            </a:r>
            <a:r>
              <a:rPr lang="en-GB" baseline="0" dirty="0" err="1" smtClean="0"/>
              <a:t>antho</a:t>
            </a:r>
            <a:r>
              <a:rPr lang="en-GB" baseline="0" dirty="0" smtClean="0"/>
              <a:t> – </a:t>
            </a:r>
            <a:r>
              <a:rPr lang="en-GB" baseline="0" dirty="0" err="1" smtClean="0"/>
              <a:t>minerology</a:t>
            </a:r>
            <a:r>
              <a:rPr lang="en-GB" baseline="0" dirty="0" smtClean="0"/>
              <a:t>) </a:t>
            </a:r>
          </a:p>
          <a:p>
            <a:r>
              <a:rPr lang="en-GB" dirty="0" err="1" smtClean="0"/>
              <a:t>Parameterizaed</a:t>
            </a:r>
            <a:r>
              <a:rPr lang="en-GB" baseline="0" dirty="0" smtClean="0"/>
              <a:t> vs </a:t>
            </a:r>
            <a:r>
              <a:rPr lang="en-GB" dirty="0" smtClean="0"/>
              <a:t>Explicit</a:t>
            </a:r>
            <a:r>
              <a:rPr lang="en-GB" baseline="0" dirty="0" smtClean="0"/>
              <a:t> convection</a:t>
            </a:r>
          </a:p>
          <a:p>
            <a:r>
              <a:rPr lang="en-GB" baseline="0" dirty="0" smtClean="0"/>
              <a:t>Multi-model ensembles</a:t>
            </a:r>
          </a:p>
          <a:p>
            <a:r>
              <a:rPr lang="en-GB" baseline="0" dirty="0" smtClean="0"/>
              <a:t>Reanalysis – to </a:t>
            </a:r>
            <a:r>
              <a:rPr lang="en-GB" baseline="0" dirty="0" err="1" smtClean="0"/>
              <a:t>conve</a:t>
            </a:r>
            <a:r>
              <a:rPr lang="en-GB" baseline="0" dirty="0" smtClean="0"/>
              <a:t> lack of information over Africa and Middle East</a:t>
            </a:r>
          </a:p>
          <a:p>
            <a:endParaRPr lang="en-GB" baseline="0" dirty="0" smtClean="0"/>
          </a:p>
          <a:p>
            <a:endParaRPr lang="en-GB" baseline="0" dirty="0" smtClean="0"/>
          </a:p>
          <a:p>
            <a:pPr marL="342900" lvl="1" indent="-342900">
              <a:spcBef>
                <a:spcPts val="600"/>
              </a:spcBef>
              <a:spcAft>
                <a:spcPts val="600"/>
              </a:spcAft>
              <a:buFont typeface="Wingdings" panose="05000000000000000000" pitchFamily="2" charset="2"/>
              <a:buChar char="§"/>
            </a:pPr>
            <a:r>
              <a:rPr lang="en-US" sz="2400" dirty="0" smtClean="0">
                <a:solidFill>
                  <a:srgbClr val="000000"/>
                </a:solidFill>
                <a:latin typeface="Calibri" panose="020F0502020204030204" pitchFamily="34" charset="0"/>
              </a:rPr>
              <a:t>Multi-model ensembles</a:t>
            </a:r>
          </a:p>
          <a:p>
            <a:pPr lvl="1">
              <a:spcBef>
                <a:spcPts val="600"/>
              </a:spcBef>
              <a:spcAft>
                <a:spcPts val="600"/>
              </a:spcAft>
              <a:buFont typeface="Symbol" panose="05050102010706020507" pitchFamily="18" charset="2"/>
              <a:buChar char="®"/>
            </a:pPr>
            <a:r>
              <a:rPr lang="es-ES_tradnl" sz="2400" i="1" dirty="0" smtClean="0">
                <a:solidFill>
                  <a:schemeClr val="tx1">
                    <a:lumMod val="65000"/>
                    <a:lumOff val="35000"/>
                  </a:schemeClr>
                </a:solidFill>
              </a:rPr>
              <a:t> to </a:t>
            </a:r>
            <a:r>
              <a:rPr lang="es-ES_tradnl" sz="2400" i="1" dirty="0" err="1" smtClean="0">
                <a:solidFill>
                  <a:schemeClr val="tx1">
                    <a:lumMod val="65000"/>
                    <a:lumOff val="35000"/>
                  </a:schemeClr>
                </a:solidFill>
              </a:rPr>
              <a:t>constrain</a:t>
            </a:r>
            <a:r>
              <a:rPr lang="es-ES_tradnl" sz="2400" i="1" dirty="0" smtClean="0">
                <a:solidFill>
                  <a:schemeClr val="tx1">
                    <a:lumMod val="65000"/>
                    <a:lumOff val="35000"/>
                  </a:schemeClr>
                </a:solidFill>
              </a:rPr>
              <a:t> </a:t>
            </a:r>
            <a:r>
              <a:rPr lang="es-ES_tradnl" sz="2400" i="1" dirty="0" err="1" smtClean="0">
                <a:solidFill>
                  <a:schemeClr val="tx1">
                    <a:lumMod val="65000"/>
                    <a:lumOff val="35000"/>
                  </a:schemeClr>
                </a:solidFill>
              </a:rPr>
              <a:t>the</a:t>
            </a:r>
            <a:r>
              <a:rPr lang="es-ES_tradnl" sz="2400" i="1" dirty="0" smtClean="0">
                <a:solidFill>
                  <a:schemeClr val="tx1">
                    <a:lumMod val="65000"/>
                    <a:lumOff val="35000"/>
                  </a:schemeClr>
                </a:solidFill>
              </a:rPr>
              <a:t> </a:t>
            </a:r>
            <a:r>
              <a:rPr lang="es-ES_tradnl" sz="2400" i="1" dirty="0" err="1" smtClean="0">
                <a:solidFill>
                  <a:schemeClr val="tx1">
                    <a:lumMod val="65000"/>
                    <a:lumOff val="35000"/>
                  </a:schemeClr>
                </a:solidFill>
              </a:rPr>
              <a:t>uncertainty</a:t>
            </a:r>
            <a:r>
              <a:rPr lang="es-ES_tradnl" sz="2400" i="1" dirty="0" smtClean="0">
                <a:solidFill>
                  <a:schemeClr val="tx1">
                    <a:lumMod val="65000"/>
                    <a:lumOff val="35000"/>
                  </a:schemeClr>
                </a:solidFill>
              </a:rPr>
              <a:t> </a:t>
            </a:r>
            <a:r>
              <a:rPr lang="es-ES_tradnl" sz="2400" i="1" dirty="0" err="1" smtClean="0">
                <a:solidFill>
                  <a:schemeClr val="tx1">
                    <a:lumMod val="65000"/>
                    <a:lumOff val="35000"/>
                  </a:schemeClr>
                </a:solidFill>
              </a:rPr>
              <a:t>associated</a:t>
            </a:r>
            <a:r>
              <a:rPr lang="es-ES_tradnl" sz="2400" i="1" dirty="0" smtClean="0">
                <a:solidFill>
                  <a:schemeClr val="tx1">
                    <a:lumMod val="65000"/>
                    <a:lumOff val="35000"/>
                  </a:schemeClr>
                </a:solidFill>
              </a:rPr>
              <a:t> to </a:t>
            </a:r>
            <a:r>
              <a:rPr lang="es-ES_tradnl" sz="2400" i="1" dirty="0" err="1" smtClean="0">
                <a:solidFill>
                  <a:schemeClr val="tx1">
                    <a:lumMod val="65000"/>
                    <a:lumOff val="35000"/>
                  </a:schemeClr>
                </a:solidFill>
              </a:rPr>
              <a:t>dust</a:t>
            </a:r>
            <a:r>
              <a:rPr lang="es-ES_tradnl" sz="2400" i="1" dirty="0" smtClean="0">
                <a:solidFill>
                  <a:schemeClr val="tx1">
                    <a:lumMod val="65000"/>
                    <a:lumOff val="35000"/>
                  </a:schemeClr>
                </a:solidFill>
              </a:rPr>
              <a:t> </a:t>
            </a:r>
            <a:r>
              <a:rPr lang="es-ES_tradnl" sz="2400" i="1" dirty="0" err="1" smtClean="0">
                <a:solidFill>
                  <a:schemeClr val="tx1">
                    <a:lumMod val="65000"/>
                    <a:lumOff val="35000"/>
                  </a:schemeClr>
                </a:solidFill>
              </a:rPr>
              <a:t>forecasts</a:t>
            </a:r>
            <a:endParaRPr lang="en-US" sz="2400" i="1" dirty="0" smtClean="0">
              <a:solidFill>
                <a:schemeClr val="tx1">
                  <a:lumMod val="65000"/>
                  <a:lumOff val="35000"/>
                </a:schemeClr>
              </a:solidFill>
            </a:endParaRPr>
          </a:p>
          <a:p>
            <a:endParaRPr lang="en-GB" baseline="0" dirty="0" smtClean="0"/>
          </a:p>
          <a:p>
            <a:endParaRPr lang="en-GB" baseline="0" dirty="0" smtClean="0"/>
          </a:p>
          <a:p>
            <a:r>
              <a:rPr lang="en-GB" baseline="0" dirty="0" smtClean="0"/>
              <a:t>New products!</a:t>
            </a:r>
          </a:p>
          <a:p>
            <a:r>
              <a:rPr lang="en-GB" baseline="0" dirty="0" err="1" smtClean="0"/>
              <a:t>DustClim</a:t>
            </a:r>
            <a:r>
              <a:rPr lang="en-GB" baseline="0" dirty="0" smtClean="0"/>
              <a:t> - COST</a:t>
            </a:r>
          </a:p>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24</a:t>
            </a:fld>
            <a:endParaRPr lang="es-ES"/>
          </a:p>
        </p:txBody>
      </p:sp>
    </p:spTree>
    <p:extLst>
      <p:ext uri="{BB962C8B-B14F-4D97-AF65-F5344CB8AC3E}">
        <p14:creationId xmlns:p14="http://schemas.microsoft.com/office/powerpoint/2010/main" val="371680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25</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Sand and dust storms (SDS) are an important threat to life, health, property, environment and economy in many countries, and play a significant role in different aspects of weather, climate and atmospheric chemistry. There is an increasing need for SDS accurate information and predictions to support early warning systems, and preparedness and mitigation plans.</a:t>
            </a:r>
          </a:p>
          <a:p>
            <a:endParaRPr lang="en-GB" dirty="0" smtClean="0"/>
          </a:p>
          <a:p>
            <a:r>
              <a:rPr lang="en-GB" dirty="0" smtClean="0"/>
              <a:t>In alignment with the mission of the WMO Sand and Dust Storm Warning Advisory and Assessment System, the Dust Storms Assessment for the development of user-oriented Climate services in Northern Africa, the Middle East and Europe“ (</a:t>
            </a:r>
            <a:r>
              <a:rPr lang="en-GB" dirty="0" err="1" smtClean="0"/>
              <a:t>DustClim</a:t>
            </a:r>
            <a:r>
              <a:rPr lang="en-GB" dirty="0" smtClean="0"/>
              <a:t>)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n-GB" dirty="0" smtClean="0"/>
          </a:p>
          <a:p>
            <a:r>
              <a:rPr lang="en-GB" dirty="0" smtClean="0"/>
              <a:t>The novelties of the </a:t>
            </a:r>
            <a:r>
              <a:rPr lang="en-GB" dirty="0" err="1" smtClean="0"/>
              <a:t>DustClim</a:t>
            </a:r>
            <a:r>
              <a:rPr lang="en-GB" dirty="0" smtClean="0"/>
              <a:t>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a:t>
            </a:r>
            <a:r>
              <a:rPr lang="en-GB" dirty="0" err="1" smtClean="0"/>
              <a:t>DustClim</a:t>
            </a:r>
            <a:r>
              <a:rPr lang="en-GB" dirty="0" smtClean="0"/>
              <a:t>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a:t>
            </a:r>
            <a:r>
              <a:rPr lang="en-GB" baseline="0" dirty="0" smtClean="0"/>
              <a:t> modelling communities</a:t>
            </a:r>
            <a:r>
              <a:rPr lang="en-GB" dirty="0" smtClean="0"/>
              <a:t>) and the main user communities. This collaboration is fundamental for better defining the dust parameters to be investigated and to design and optimise the future provision of dust services.</a:t>
            </a: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26</a:t>
            </a:fld>
            <a:endParaRPr lang="es-ES"/>
          </a:p>
        </p:txBody>
      </p:sp>
    </p:spTree>
    <p:extLst>
      <p:ext uri="{BB962C8B-B14F-4D97-AF65-F5344CB8AC3E}">
        <p14:creationId xmlns:p14="http://schemas.microsoft.com/office/powerpoint/2010/main" val="1223038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PlaceHolder 1"/>
          <p:cNvSpPr>
            <a:spLocks noGrp="1"/>
          </p:cNvSpPr>
          <p:nvPr>
            <p:ph type="body"/>
          </p:nvPr>
        </p:nvSpPr>
        <p:spPr>
          <a:xfrm>
            <a:off x="679680" y="4752000"/>
            <a:ext cx="5437800" cy="3887640"/>
          </a:xfrm>
          <a:prstGeom prst="rect">
            <a:avLst/>
          </a:prstGeom>
        </p:spPr>
        <p:txBody>
          <a:bodyPr/>
          <a:lstStyle/>
          <a:p>
            <a:endParaRPr lang="es-ES" sz="2000" b="0" strike="noStrike" spc="-1">
              <a:solidFill>
                <a:srgbClr val="000000"/>
              </a:solidFill>
              <a:uFill>
                <a:solidFill>
                  <a:srgbClr val="FFFFFF"/>
                </a:solidFill>
              </a:uFill>
              <a:latin typeface="Arial"/>
            </a:endParaRPr>
          </a:p>
        </p:txBody>
      </p:sp>
      <p:sp>
        <p:nvSpPr>
          <p:cNvPr id="674" name="TextShape 2"/>
          <p:cNvSpPr txBox="1"/>
          <p:nvPr/>
        </p:nvSpPr>
        <p:spPr>
          <a:xfrm>
            <a:off x="3850560" y="9378720"/>
            <a:ext cx="2945160" cy="495000"/>
          </a:xfrm>
          <a:prstGeom prst="rect">
            <a:avLst/>
          </a:prstGeom>
          <a:noFill/>
          <a:ln>
            <a:noFill/>
          </a:ln>
        </p:spPr>
        <p:txBody>
          <a:bodyPr anchor="b"/>
          <a:lstStyle/>
          <a:p>
            <a:pPr algn="r">
              <a:lnSpc>
                <a:spcPct val="100000"/>
              </a:lnSpc>
            </a:pPr>
            <a:fld id="{4A0283AB-20A7-474E-871B-3856A48FE5AC}" type="slidenum">
              <a:rPr lang="es-ES" sz="1200" b="0" strike="noStrike" spc="-1">
                <a:solidFill>
                  <a:srgbClr val="000000"/>
                </a:solidFill>
                <a:uFill>
                  <a:solidFill>
                    <a:srgbClr val="FFFFFF"/>
                  </a:solidFill>
                </a:uFill>
                <a:latin typeface="+mn-lt"/>
                <a:ea typeface="+mn-ea"/>
              </a:rPr>
              <a:t>27</a:t>
            </a:fld>
            <a:endParaRPr lang="es-E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94148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PlaceHolder 1"/>
          <p:cNvSpPr>
            <a:spLocks noGrp="1"/>
          </p:cNvSpPr>
          <p:nvPr>
            <p:ph type="body"/>
          </p:nvPr>
        </p:nvSpPr>
        <p:spPr>
          <a:xfrm>
            <a:off x="679680" y="4752000"/>
            <a:ext cx="5437800" cy="3887640"/>
          </a:xfrm>
          <a:prstGeom prst="rect">
            <a:avLst/>
          </a:prstGeom>
        </p:spPr>
        <p:txBody>
          <a:bodyPr/>
          <a:lstStyle/>
          <a:p>
            <a:r>
              <a:rPr lang="es-ES" sz="2000" b="0" strike="noStrike" spc="-1">
                <a:solidFill>
                  <a:srgbClr val="000000"/>
                </a:solidFill>
                <a:uFill>
                  <a:solidFill>
                    <a:srgbClr val="FFFFFF"/>
                  </a:solidFill>
                </a:uFill>
                <a:latin typeface="Arial"/>
              </a:rPr>
              <a:t>Sand and dust storms (SDS) are an important threat to life, health, property, environment and economy in many countries, and play a significant role in different aspects of weather, climate and atmospheric chemistry. There is an increasing need for SDS accurate information and predictions to support early warning systems, and preparedness and mitigation plans.</a:t>
            </a:r>
          </a:p>
          <a:p>
            <a:endParaRPr lang="es-ES" sz="2000" b="0" strike="noStrike" spc="-1">
              <a:solidFill>
                <a:srgbClr val="000000"/>
              </a:solidFill>
              <a:uFill>
                <a:solidFill>
                  <a:srgbClr val="FFFFFF"/>
                </a:solidFill>
              </a:uFill>
              <a:latin typeface="Arial"/>
            </a:endParaRPr>
          </a:p>
          <a:p>
            <a:r>
              <a:rPr lang="es-ES" sz="2000" b="0" strike="noStrike" spc="-1">
                <a:solidFill>
                  <a:srgbClr val="000000"/>
                </a:solidFill>
                <a:uFill>
                  <a:solidFill>
                    <a:srgbClr val="FFFFFF"/>
                  </a:solidFill>
                </a:uFill>
                <a:latin typeface="Arial"/>
              </a:rPr>
              <a:t>In alignment with the mission of the WMO Sand and Dust Storm Warning Advisory and Assessment System, the Dust Storms Assessment for the development of user-oriented Climate services in Northern Africa, the Middle East and Europe“ (DustClim)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s-ES" sz="2000" b="0" strike="noStrike" spc="-1">
              <a:solidFill>
                <a:srgbClr val="000000"/>
              </a:solidFill>
              <a:uFill>
                <a:solidFill>
                  <a:srgbClr val="FFFFFF"/>
                </a:solidFill>
              </a:uFill>
              <a:latin typeface="Arial"/>
            </a:endParaRPr>
          </a:p>
          <a:p>
            <a:r>
              <a:rPr lang="es-ES" sz="2000" b="0" strike="noStrike" spc="-1">
                <a:solidFill>
                  <a:srgbClr val="000000"/>
                </a:solidFill>
                <a:uFill>
                  <a:solidFill>
                    <a:srgbClr val="FFFFFF"/>
                  </a:solidFill>
                </a:uFill>
                <a:latin typeface="Arial"/>
              </a:rPr>
              <a:t>The novelties of the DustClim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DustClim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 modelling communities) and the main user communities. This collaboration is fundamental for better defining the dust parameters to be investigated and to design and optimise the future provision of dust services.</a:t>
            </a:r>
          </a:p>
        </p:txBody>
      </p:sp>
      <p:sp>
        <p:nvSpPr>
          <p:cNvPr id="682" name="TextShape 2"/>
          <p:cNvSpPr txBox="1"/>
          <p:nvPr/>
        </p:nvSpPr>
        <p:spPr>
          <a:xfrm>
            <a:off x="3850560" y="9378720"/>
            <a:ext cx="2945160" cy="495000"/>
          </a:xfrm>
          <a:prstGeom prst="rect">
            <a:avLst/>
          </a:prstGeom>
          <a:noFill/>
          <a:ln>
            <a:noFill/>
          </a:ln>
        </p:spPr>
        <p:txBody>
          <a:bodyPr anchor="b"/>
          <a:lstStyle/>
          <a:p>
            <a:pPr algn="r">
              <a:lnSpc>
                <a:spcPct val="100000"/>
              </a:lnSpc>
            </a:pPr>
            <a:fld id="{B2D2C528-1115-4B0A-9B38-5A1E4BBBFCF9}" type="slidenum">
              <a:rPr lang="es-ES" sz="1200" b="0" strike="noStrike" spc="-1">
                <a:solidFill>
                  <a:srgbClr val="000000"/>
                </a:solidFill>
                <a:uFill>
                  <a:solidFill>
                    <a:srgbClr val="FFFFFF"/>
                  </a:solidFill>
                </a:uFill>
                <a:latin typeface="+mn-lt"/>
                <a:ea typeface="+mn-ea"/>
              </a:rPr>
              <a:t>28</a:t>
            </a:fld>
            <a:endParaRPr lang="es-E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27846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29</a:t>
            </a:fld>
            <a:endParaRPr lang="es-ES"/>
          </a:p>
        </p:txBody>
      </p:sp>
    </p:spTree>
    <p:extLst>
      <p:ext uri="{BB962C8B-B14F-4D97-AF65-F5344CB8AC3E}">
        <p14:creationId xmlns:p14="http://schemas.microsoft.com/office/powerpoint/2010/main" val="1854207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30</a:t>
            </a:fld>
            <a:endParaRPr lang="es-ES"/>
          </a:p>
        </p:txBody>
      </p:sp>
    </p:spTree>
    <p:extLst>
      <p:ext uri="{BB962C8B-B14F-4D97-AF65-F5344CB8AC3E}">
        <p14:creationId xmlns:p14="http://schemas.microsoft.com/office/powerpoint/2010/main" val="3844837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extLst>
      <p:ext uri="{BB962C8B-B14F-4D97-AF65-F5344CB8AC3E}">
        <p14:creationId xmlns:p14="http://schemas.microsoft.com/office/powerpoint/2010/main" val="3401251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33</a:t>
            </a:fld>
            <a:endParaRPr lang="es-ES"/>
          </a:p>
        </p:txBody>
      </p:sp>
    </p:spTree>
    <p:extLst>
      <p:ext uri="{BB962C8B-B14F-4D97-AF65-F5344CB8AC3E}">
        <p14:creationId xmlns:p14="http://schemas.microsoft.com/office/powerpoint/2010/main" val="1915111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34</a:t>
            </a:fld>
            <a:endParaRPr lang="es-ES"/>
          </a:p>
        </p:txBody>
      </p:sp>
    </p:spTree>
    <p:extLst>
      <p:ext uri="{BB962C8B-B14F-4D97-AF65-F5344CB8AC3E}">
        <p14:creationId xmlns:p14="http://schemas.microsoft.com/office/powerpoint/2010/main" val="402975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4</a:t>
            </a:fld>
            <a:endParaRPr lang="es-ES"/>
          </a:p>
        </p:txBody>
      </p:sp>
    </p:spTree>
    <p:extLst>
      <p:ext uri="{BB962C8B-B14F-4D97-AF65-F5344CB8AC3E}">
        <p14:creationId xmlns:p14="http://schemas.microsoft.com/office/powerpoint/2010/main" val="1907505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extLst>
      <p:ext uri="{BB962C8B-B14F-4D97-AF65-F5344CB8AC3E}">
        <p14:creationId xmlns:p14="http://schemas.microsoft.com/office/powerpoint/2010/main" val="4120680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extLst>
      <p:ext uri="{BB962C8B-B14F-4D97-AF65-F5344CB8AC3E}">
        <p14:creationId xmlns:p14="http://schemas.microsoft.com/office/powerpoint/2010/main" val="1051713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extLst>
      <p:ext uri="{BB962C8B-B14F-4D97-AF65-F5344CB8AC3E}">
        <p14:creationId xmlns:p14="http://schemas.microsoft.com/office/powerpoint/2010/main" val="756315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extLst>
      <p:ext uri="{BB962C8B-B14F-4D97-AF65-F5344CB8AC3E}">
        <p14:creationId xmlns:p14="http://schemas.microsoft.com/office/powerpoint/2010/main" val="1071193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extLst>
      <p:ext uri="{BB962C8B-B14F-4D97-AF65-F5344CB8AC3E}">
        <p14:creationId xmlns:p14="http://schemas.microsoft.com/office/powerpoint/2010/main" val="1399240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extLst>
      <p:ext uri="{BB962C8B-B14F-4D97-AF65-F5344CB8AC3E}">
        <p14:creationId xmlns:p14="http://schemas.microsoft.com/office/powerpoint/2010/main" val="941776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extLst>
      <p:ext uri="{BB962C8B-B14F-4D97-AF65-F5344CB8AC3E}">
        <p14:creationId xmlns:p14="http://schemas.microsoft.com/office/powerpoint/2010/main" val="1333528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extLst>
      <p:ext uri="{BB962C8B-B14F-4D97-AF65-F5344CB8AC3E}">
        <p14:creationId xmlns:p14="http://schemas.microsoft.com/office/powerpoint/2010/main" val="1309314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extLst>
      <p:ext uri="{BB962C8B-B14F-4D97-AF65-F5344CB8AC3E}">
        <p14:creationId xmlns:p14="http://schemas.microsoft.com/office/powerpoint/2010/main" val="1214791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580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indent="182563">
              <a:buFontTx/>
              <a:buChar char="•"/>
            </a:pPr>
            <a:r>
              <a:rPr lang="es-ES" sz="1200" dirty="0" err="1" smtClean="0">
                <a:latin typeface="Calibri" pitchFamily="34" charset="0"/>
              </a:rPr>
              <a:t>Dust</a:t>
            </a:r>
            <a:r>
              <a:rPr lang="es-ES" sz="1200" dirty="0" smtClean="0">
                <a:latin typeface="Calibri" pitchFamily="34" charset="0"/>
              </a:rPr>
              <a:t> </a:t>
            </a:r>
            <a:r>
              <a:rPr lang="es-ES" sz="1200" dirty="0" err="1" smtClean="0">
                <a:latin typeface="Calibri" pitchFamily="34" charset="0"/>
              </a:rPr>
              <a:t>processes</a:t>
            </a:r>
            <a:r>
              <a:rPr lang="es-ES" sz="1200" dirty="0" smtClean="0">
                <a:latin typeface="Calibri" pitchFamily="34" charset="0"/>
              </a:rPr>
              <a:t> </a:t>
            </a:r>
            <a:r>
              <a:rPr lang="es-ES" sz="1200" dirty="0" err="1" smtClean="0">
                <a:latin typeface="Calibri" pitchFamily="34" charset="0"/>
              </a:rPr>
              <a:t>span</a:t>
            </a:r>
            <a:r>
              <a:rPr lang="es-ES" sz="1200" dirty="0" smtClean="0">
                <a:latin typeface="Calibri" pitchFamily="34" charset="0"/>
              </a:rPr>
              <a:t> </a:t>
            </a:r>
            <a:r>
              <a:rPr lang="es-ES" sz="1200" dirty="0" err="1" smtClean="0">
                <a:latin typeface="Calibri" pitchFamily="34" charset="0"/>
              </a:rPr>
              <a:t>over</a:t>
            </a:r>
            <a:r>
              <a:rPr lang="es-ES" sz="1200" dirty="0" smtClean="0">
                <a:latin typeface="Calibri" pitchFamily="34" charset="0"/>
              </a:rPr>
              <a:t> </a:t>
            </a:r>
            <a:r>
              <a:rPr lang="es-ES" sz="1200" dirty="0" err="1" smtClean="0">
                <a:latin typeface="Calibri" pitchFamily="34" charset="0"/>
              </a:rPr>
              <a:t>five</a:t>
            </a:r>
            <a:r>
              <a:rPr lang="es-ES" sz="1200" dirty="0" smtClean="0">
                <a:latin typeface="Calibri" pitchFamily="34" charset="0"/>
              </a:rPr>
              <a:t> </a:t>
            </a:r>
            <a:r>
              <a:rPr lang="es-ES" sz="1200" dirty="0" err="1" smtClean="0">
                <a:latin typeface="Calibri" pitchFamily="34" charset="0"/>
              </a:rPr>
              <a:t>orders</a:t>
            </a:r>
            <a:r>
              <a:rPr lang="es-ES" sz="1200" dirty="0" smtClean="0">
                <a:latin typeface="Calibri" pitchFamily="34" charset="0"/>
              </a:rPr>
              <a:t> of </a:t>
            </a:r>
            <a:r>
              <a:rPr lang="es-ES" sz="1200" dirty="0" err="1" smtClean="0">
                <a:latin typeface="Calibri" pitchFamily="34" charset="0"/>
              </a:rPr>
              <a:t>magnitude</a:t>
            </a:r>
            <a:r>
              <a:rPr lang="es-ES" sz="1200" dirty="0" smtClean="0">
                <a:latin typeface="Calibri" pitchFamily="34" charset="0"/>
              </a:rPr>
              <a:t> in </a:t>
            </a:r>
            <a:r>
              <a:rPr lang="es-ES" sz="1200" dirty="0" err="1" smtClean="0">
                <a:latin typeface="Calibri" pitchFamily="34" charset="0"/>
              </a:rPr>
              <a:t>space</a:t>
            </a:r>
            <a:r>
              <a:rPr lang="es-ES" sz="1200" dirty="0" smtClean="0">
                <a:latin typeface="Calibri" pitchFamily="34" charset="0"/>
              </a:rPr>
              <a:t> and time</a:t>
            </a:r>
            <a:r>
              <a:rPr lang="es-ES" sz="1200" dirty="0" smtClean="0">
                <a:solidFill>
                  <a:srgbClr val="080808"/>
                </a:solidFill>
                <a:latin typeface="Calibri" pitchFamily="34" charset="0"/>
              </a:rPr>
              <a:t>.  </a:t>
            </a:r>
            <a:r>
              <a:rPr lang="es-ES" sz="1200" b="1" dirty="0" err="1" smtClean="0">
                <a:solidFill>
                  <a:srgbClr val="080808"/>
                </a:solidFill>
                <a:latin typeface="Calibri" pitchFamily="34" charset="0"/>
                <a:ea typeface="ＭＳ Ｐゴシック" pitchFamily="-106" charset="-128"/>
              </a:rPr>
              <a:t>Dust</a:t>
            </a:r>
            <a:r>
              <a:rPr lang="es-ES" sz="1200" b="1" dirty="0" smtClean="0">
                <a:solidFill>
                  <a:srgbClr val="080808"/>
                </a:solidFill>
                <a:latin typeface="Calibri" pitchFamily="34" charset="0"/>
                <a:ea typeface="ＭＳ Ｐゴシック" pitchFamily="-106" charset="-128"/>
              </a:rPr>
              <a:t> </a:t>
            </a:r>
            <a:r>
              <a:rPr lang="es-ES" sz="1200" b="1" dirty="0" err="1" smtClean="0">
                <a:solidFill>
                  <a:srgbClr val="080808"/>
                </a:solidFill>
                <a:latin typeface="Calibri" pitchFamily="34" charset="0"/>
                <a:ea typeface="ＭＳ Ｐゴシック" pitchFamily="-106" charset="-128"/>
              </a:rPr>
              <a:t>transport</a:t>
            </a:r>
            <a:r>
              <a:rPr lang="es-ES" sz="1200" dirty="0" smtClean="0">
                <a:solidFill>
                  <a:srgbClr val="080808"/>
                </a:solidFill>
                <a:latin typeface="Calibri" pitchFamily="34" charset="0"/>
                <a:ea typeface="ＭＳ Ｐゴシック" pitchFamily="-106" charset="-128"/>
              </a:rPr>
              <a:t> </a:t>
            </a:r>
            <a:r>
              <a:rPr lang="es-ES" sz="1200" dirty="0" err="1" smtClean="0">
                <a:solidFill>
                  <a:srgbClr val="080808"/>
                </a:solidFill>
                <a:latin typeface="Calibri" pitchFamily="34" charset="0"/>
                <a:ea typeface="ＭＳ Ｐゴシック" pitchFamily="-106" charset="-128"/>
              </a:rPr>
              <a:t>is</a:t>
            </a:r>
            <a:r>
              <a:rPr lang="es-ES" sz="1200" dirty="0" smtClean="0">
                <a:solidFill>
                  <a:srgbClr val="080808"/>
                </a:solidFill>
                <a:latin typeface="Calibri" pitchFamily="34" charset="0"/>
                <a:ea typeface="ＭＳ Ｐゴシック" pitchFamily="-106" charset="-128"/>
              </a:rPr>
              <a:t> a global </a:t>
            </a:r>
            <a:r>
              <a:rPr lang="es-ES" sz="1200" dirty="0" err="1" smtClean="0">
                <a:solidFill>
                  <a:srgbClr val="080808"/>
                </a:solidFill>
                <a:latin typeface="Calibri" pitchFamily="34" charset="0"/>
                <a:ea typeface="ＭＳ Ｐゴシック" pitchFamily="-106" charset="-128"/>
              </a:rPr>
              <a:t>phenomenon</a:t>
            </a:r>
            <a:r>
              <a:rPr lang="es-ES" sz="1200" dirty="0" smtClean="0">
                <a:solidFill>
                  <a:srgbClr val="080808"/>
                </a:solidFill>
                <a:latin typeface="Calibri" pitchFamily="34" charset="0"/>
                <a:ea typeface="ＭＳ Ｐゴシック" pitchFamily="-106" charset="-128"/>
              </a:rPr>
              <a:t>. </a:t>
            </a:r>
            <a:r>
              <a:rPr lang="es-ES" sz="1200" dirty="0" err="1" smtClean="0">
                <a:solidFill>
                  <a:srgbClr val="080808"/>
                </a:solidFill>
                <a:latin typeface="Calibri" pitchFamily="34" charset="0"/>
                <a:ea typeface="ＭＳ Ｐゴシック" pitchFamily="-106" charset="-128"/>
              </a:rPr>
              <a:t>However</a:t>
            </a:r>
            <a:r>
              <a:rPr lang="es-ES" sz="1200" dirty="0" smtClean="0">
                <a:solidFill>
                  <a:srgbClr val="080808"/>
                </a:solidFill>
                <a:latin typeface="Calibri" pitchFamily="34" charset="0"/>
                <a:ea typeface="ＭＳ Ｐゴシック" pitchFamily="-106" charset="-128"/>
              </a:rPr>
              <a:t>, </a:t>
            </a:r>
            <a:r>
              <a:rPr lang="es-ES_tradnl" sz="1200" b="1" dirty="0" err="1" smtClean="0">
                <a:solidFill>
                  <a:srgbClr val="080808"/>
                </a:solidFill>
                <a:latin typeface="Calibri" pitchFamily="34" charset="0"/>
                <a:ea typeface="ＭＳ Ｐゴシック" pitchFamily="-106" charset="-128"/>
              </a:rPr>
              <a:t>dust</a:t>
            </a:r>
            <a:r>
              <a:rPr lang="es-ES_tradnl" sz="1200" b="1" dirty="0" smtClean="0">
                <a:solidFill>
                  <a:srgbClr val="080808"/>
                </a:solidFill>
                <a:latin typeface="Calibri" pitchFamily="34" charset="0"/>
                <a:ea typeface="ＭＳ Ｐゴシック" pitchFamily="-106" charset="-128"/>
              </a:rPr>
              <a:t> </a:t>
            </a:r>
            <a:r>
              <a:rPr lang="es-ES_tradnl" sz="1200" b="1" dirty="0" err="1" smtClean="0">
                <a:solidFill>
                  <a:srgbClr val="080808"/>
                </a:solidFill>
                <a:latin typeface="Calibri" pitchFamily="34" charset="0"/>
                <a:ea typeface="ＭＳ Ｐゴシック" pitchFamily="-106" charset="-128"/>
              </a:rPr>
              <a:t>emission</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is</a:t>
            </a:r>
            <a:r>
              <a:rPr lang="es-ES_tradnl" sz="1200" dirty="0" smtClean="0">
                <a:solidFill>
                  <a:srgbClr val="080808"/>
                </a:solidFill>
                <a:latin typeface="Calibri" pitchFamily="34" charset="0"/>
                <a:ea typeface="ＭＳ Ｐゴシック" pitchFamily="-106" charset="-128"/>
              </a:rPr>
              <a:t> a </a:t>
            </a:r>
            <a:r>
              <a:rPr lang="es-ES_tradnl" sz="1200" dirty="0" err="1" smtClean="0">
                <a:solidFill>
                  <a:srgbClr val="080808"/>
                </a:solidFill>
                <a:latin typeface="Calibri" pitchFamily="34" charset="0"/>
                <a:ea typeface="ＭＳ Ｐゴシック" pitchFamily="-106" charset="-128"/>
              </a:rPr>
              <a:t>threshold</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phenomenon</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sporadic</a:t>
            </a:r>
            <a:r>
              <a:rPr lang="es-ES_tradnl" sz="1200" dirty="0" smtClean="0">
                <a:solidFill>
                  <a:srgbClr val="080808"/>
                </a:solidFill>
                <a:latin typeface="Calibri" pitchFamily="34" charset="0"/>
                <a:ea typeface="ＭＳ Ｐゴシック" pitchFamily="-106" charset="-128"/>
              </a:rPr>
              <a:t> and </a:t>
            </a:r>
            <a:r>
              <a:rPr lang="es-ES_tradnl" sz="1200" dirty="0" err="1" smtClean="0">
                <a:solidFill>
                  <a:srgbClr val="080808"/>
                </a:solidFill>
                <a:latin typeface="Calibri" pitchFamily="34" charset="0"/>
                <a:ea typeface="ＭＳ Ｐゴシック" pitchFamily="-106" charset="-128"/>
              </a:rPr>
              <a:t>spatially</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heterogeneous</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that</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is</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locally</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controlled</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on</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small</a:t>
            </a:r>
            <a:r>
              <a:rPr lang="es-ES_tradnl" sz="1200" dirty="0" smtClean="0">
                <a:solidFill>
                  <a:srgbClr val="080808"/>
                </a:solidFill>
                <a:latin typeface="Calibri" pitchFamily="34" charset="0"/>
                <a:ea typeface="ＭＳ Ｐゴシック" pitchFamily="-106" charset="-128"/>
              </a:rPr>
              <a:t> </a:t>
            </a:r>
            <a:r>
              <a:rPr lang="es-ES_tradnl" sz="1200" dirty="0" err="1" smtClean="0">
                <a:solidFill>
                  <a:srgbClr val="080808"/>
                </a:solidFill>
                <a:latin typeface="Calibri" pitchFamily="34" charset="0"/>
                <a:ea typeface="ＭＳ Ｐゴシック" pitchFamily="-106" charset="-128"/>
              </a:rPr>
              <a:t>spatial</a:t>
            </a:r>
            <a:r>
              <a:rPr lang="es-ES_tradnl" sz="1200" dirty="0" smtClean="0">
                <a:solidFill>
                  <a:srgbClr val="080808"/>
                </a:solidFill>
                <a:latin typeface="Calibri" pitchFamily="34" charset="0"/>
                <a:ea typeface="ＭＳ Ｐゴシック" pitchFamily="-106" charset="-128"/>
              </a:rPr>
              <a:t> and temporal </a:t>
            </a:r>
            <a:r>
              <a:rPr lang="es-ES_tradnl" sz="1200" dirty="0" err="1" smtClean="0">
                <a:solidFill>
                  <a:srgbClr val="080808"/>
                </a:solidFill>
                <a:latin typeface="Calibri" pitchFamily="34" charset="0"/>
                <a:ea typeface="ＭＳ Ｐゴシック" pitchFamily="-106" charset="-128"/>
              </a:rPr>
              <a:t>scales</a:t>
            </a:r>
            <a:r>
              <a:rPr lang="es-ES_tradnl" sz="1200" dirty="0" smtClean="0">
                <a:solidFill>
                  <a:srgbClr val="080808"/>
                </a:solidFill>
                <a:latin typeface="Calibri" pitchFamily="34" charset="0"/>
                <a:ea typeface="ＭＳ Ｐゴシック" pitchFamily="-106" charset="-128"/>
              </a:rPr>
              <a:t>. </a:t>
            </a:r>
          </a:p>
          <a:p>
            <a:pPr indent="182563">
              <a:buFontTx/>
              <a:buChar char="•"/>
            </a:pPr>
            <a:endParaRPr lang="es-ES" sz="1200" dirty="0" smtClean="0">
              <a:solidFill>
                <a:srgbClr val="080808"/>
              </a:solidFill>
              <a:latin typeface="Calibri" pitchFamily="34" charset="0"/>
            </a:endParaRPr>
          </a:p>
          <a:p>
            <a:pPr indent="182563" algn="l">
              <a:buFontTx/>
              <a:buChar char="•"/>
            </a:pPr>
            <a:r>
              <a:rPr lang="es-ES" sz="1200" i="0" dirty="0" smtClean="0">
                <a:latin typeface="Calibri" pitchFamily="34" charset="0"/>
              </a:rPr>
              <a:t>To </a:t>
            </a:r>
            <a:r>
              <a:rPr lang="es-ES" sz="1200" i="0" dirty="0" err="1" smtClean="0">
                <a:latin typeface="Calibri" pitchFamily="34" charset="0"/>
              </a:rPr>
              <a:t>correctly</a:t>
            </a:r>
            <a:r>
              <a:rPr lang="es-ES" sz="1200" i="0" dirty="0" smtClean="0">
                <a:latin typeface="Calibri" pitchFamily="34" charset="0"/>
              </a:rPr>
              <a:t> describe and </a:t>
            </a:r>
            <a:r>
              <a:rPr lang="es-ES" sz="1200" i="0" dirty="0" err="1" smtClean="0">
                <a:latin typeface="Calibri" pitchFamily="34" charset="0"/>
              </a:rPr>
              <a:t>quantify</a:t>
            </a:r>
            <a:r>
              <a:rPr lang="es-ES" sz="1200" i="0" dirty="0" smtClean="0">
                <a:latin typeface="Calibri" pitchFamily="34" charset="0"/>
              </a:rPr>
              <a:t> </a:t>
            </a:r>
            <a:r>
              <a:rPr lang="es-ES" sz="1200" i="0" dirty="0" err="1" smtClean="0">
                <a:latin typeface="Calibri" pitchFamily="34" charset="0"/>
              </a:rPr>
              <a:t>the</a:t>
            </a:r>
            <a:r>
              <a:rPr lang="es-ES" sz="1200" i="0" dirty="0" smtClean="0">
                <a:latin typeface="Calibri" pitchFamily="34" charset="0"/>
              </a:rPr>
              <a:t> </a:t>
            </a:r>
            <a:r>
              <a:rPr lang="es-ES" sz="1200" i="0" dirty="0" err="1" smtClean="0">
                <a:latin typeface="Calibri" pitchFamily="34" charset="0"/>
              </a:rPr>
              <a:t>dust</a:t>
            </a:r>
            <a:r>
              <a:rPr lang="es-ES" sz="1200" i="0" dirty="0" smtClean="0">
                <a:latin typeface="Calibri" pitchFamily="34" charset="0"/>
              </a:rPr>
              <a:t> </a:t>
            </a:r>
            <a:r>
              <a:rPr lang="es-ES" sz="1200" i="0" dirty="0" err="1" smtClean="0">
                <a:latin typeface="Calibri" pitchFamily="34" charset="0"/>
              </a:rPr>
              <a:t>cycle</a:t>
            </a:r>
            <a:r>
              <a:rPr lang="es-ES" sz="1200" i="0" dirty="0" smtClean="0">
                <a:latin typeface="Calibri" pitchFamily="34" charset="0"/>
              </a:rPr>
              <a:t>, </a:t>
            </a:r>
            <a:r>
              <a:rPr lang="es-ES" sz="1200" i="0" dirty="0" err="1" smtClean="0">
                <a:latin typeface="Calibri" pitchFamily="34" charset="0"/>
              </a:rPr>
              <a:t>one</a:t>
            </a:r>
            <a:r>
              <a:rPr lang="es-ES" sz="1200" i="0" dirty="0" smtClean="0">
                <a:latin typeface="Calibri" pitchFamily="34" charset="0"/>
              </a:rPr>
              <a:t> </a:t>
            </a:r>
            <a:r>
              <a:rPr lang="es-ES" sz="1200" i="0" dirty="0" err="1" smtClean="0">
                <a:latin typeface="Calibri" pitchFamily="34" charset="0"/>
              </a:rPr>
              <a:t>needs</a:t>
            </a:r>
            <a:r>
              <a:rPr lang="es-ES" sz="1200" i="0" dirty="0" smtClean="0">
                <a:latin typeface="Calibri" pitchFamily="34" charset="0"/>
              </a:rPr>
              <a:t> to </a:t>
            </a:r>
            <a:r>
              <a:rPr lang="es-ES" sz="1200" i="0" dirty="0" err="1" smtClean="0">
                <a:latin typeface="Calibri" pitchFamily="34" charset="0"/>
              </a:rPr>
              <a:t>understand</a:t>
            </a:r>
            <a:r>
              <a:rPr lang="es-ES" sz="1200" i="0" dirty="0" smtClean="0">
                <a:latin typeface="Calibri" pitchFamily="34" charset="0"/>
              </a:rPr>
              <a:t> </a:t>
            </a:r>
            <a:r>
              <a:rPr lang="es-ES" sz="1200" i="0" dirty="0" err="1" smtClean="0">
                <a:latin typeface="Calibri" pitchFamily="34" charset="0"/>
              </a:rPr>
              <a:t>equally</a:t>
            </a:r>
            <a:r>
              <a:rPr lang="es-ES" sz="1200" i="0" dirty="0" smtClean="0">
                <a:latin typeface="Calibri" pitchFamily="34" charset="0"/>
              </a:rPr>
              <a:t> </a:t>
            </a:r>
            <a:r>
              <a:rPr lang="es-ES" sz="1200" i="0" dirty="0" err="1" smtClean="0">
                <a:latin typeface="Calibri" pitchFamily="34" charset="0"/>
              </a:rPr>
              <a:t>well</a:t>
            </a:r>
            <a:r>
              <a:rPr lang="es-ES" sz="1200" i="0" dirty="0" smtClean="0">
                <a:latin typeface="Calibri" pitchFamily="34" charset="0"/>
              </a:rPr>
              <a:t> local-</a:t>
            </a:r>
            <a:r>
              <a:rPr lang="es-ES" sz="1200" i="0" dirty="0" err="1" smtClean="0">
                <a:latin typeface="Calibri" pitchFamily="34" charset="0"/>
              </a:rPr>
              <a:t>scale</a:t>
            </a:r>
            <a:r>
              <a:rPr lang="es-ES" sz="1200" i="0" dirty="0" smtClean="0">
                <a:latin typeface="Calibri" pitchFamily="34" charset="0"/>
              </a:rPr>
              <a:t> </a:t>
            </a:r>
            <a:r>
              <a:rPr lang="es-ES" sz="1200" i="0" dirty="0" err="1" smtClean="0">
                <a:latin typeface="Calibri" pitchFamily="34" charset="0"/>
              </a:rPr>
              <a:t>processes</a:t>
            </a:r>
            <a:r>
              <a:rPr lang="es-ES" sz="1200" i="0" dirty="0" smtClean="0">
                <a:latin typeface="Calibri" pitchFamily="34" charset="0"/>
              </a:rPr>
              <a:t> </a:t>
            </a:r>
            <a:r>
              <a:rPr lang="es-ES" sz="1200" i="0" dirty="0" err="1" smtClean="0">
                <a:latin typeface="Calibri" pitchFamily="34" charset="0"/>
              </a:rPr>
              <a:t>such</a:t>
            </a:r>
            <a:r>
              <a:rPr lang="es-ES" sz="1200" i="0" dirty="0" smtClean="0">
                <a:latin typeface="Calibri" pitchFamily="34" charset="0"/>
              </a:rPr>
              <a:t> as </a:t>
            </a:r>
            <a:r>
              <a:rPr lang="es-ES" sz="1200" i="0" dirty="0" err="1" smtClean="0">
                <a:latin typeface="Calibri" pitchFamily="34" charset="0"/>
              </a:rPr>
              <a:t>saltation</a:t>
            </a:r>
            <a:r>
              <a:rPr lang="es-ES" sz="1200" i="0" dirty="0" smtClean="0">
                <a:latin typeface="Calibri" pitchFamily="34" charset="0"/>
              </a:rPr>
              <a:t> and </a:t>
            </a:r>
            <a:r>
              <a:rPr lang="es-ES" sz="1200" i="0" dirty="0" err="1" smtClean="0">
                <a:latin typeface="Calibri" pitchFamily="34" charset="0"/>
              </a:rPr>
              <a:t>entrainment</a:t>
            </a:r>
            <a:r>
              <a:rPr lang="es-ES" sz="1200" i="0" dirty="0" smtClean="0">
                <a:latin typeface="Calibri" pitchFamily="34" charset="0"/>
              </a:rPr>
              <a:t> of individual </a:t>
            </a:r>
            <a:r>
              <a:rPr lang="es-ES" sz="1200" i="0" dirty="0" err="1" smtClean="0">
                <a:latin typeface="Calibri" pitchFamily="34" charset="0"/>
              </a:rPr>
              <a:t>dust</a:t>
            </a:r>
            <a:r>
              <a:rPr lang="es-ES" sz="1200" i="0" dirty="0" smtClean="0">
                <a:latin typeface="Calibri" pitchFamily="34" charset="0"/>
              </a:rPr>
              <a:t> </a:t>
            </a:r>
            <a:r>
              <a:rPr lang="es-ES" sz="1200" i="0" dirty="0" err="1" smtClean="0">
                <a:latin typeface="Calibri" pitchFamily="34" charset="0"/>
              </a:rPr>
              <a:t>particles</a:t>
            </a:r>
            <a:r>
              <a:rPr lang="es-ES" sz="1200" i="0" dirty="0" smtClean="0">
                <a:latin typeface="Calibri" pitchFamily="34" charset="0"/>
              </a:rPr>
              <a:t> as </a:t>
            </a:r>
            <a:r>
              <a:rPr lang="es-ES" sz="1200" i="0" dirty="0" err="1" smtClean="0">
                <a:latin typeface="Calibri" pitchFamily="34" charset="0"/>
              </a:rPr>
              <a:t>well</a:t>
            </a:r>
            <a:r>
              <a:rPr lang="es-ES" sz="1200" i="0" dirty="0" smtClean="0">
                <a:latin typeface="Calibri" pitchFamily="34" charset="0"/>
              </a:rPr>
              <a:t> as </a:t>
            </a:r>
            <a:r>
              <a:rPr lang="es-ES" sz="1200" i="0" dirty="0" err="1" smtClean="0">
                <a:latin typeface="Calibri" pitchFamily="34" charset="0"/>
              </a:rPr>
              <a:t>large-scale</a:t>
            </a:r>
            <a:r>
              <a:rPr lang="es-ES" sz="1200" i="0" dirty="0" smtClean="0">
                <a:latin typeface="Calibri" pitchFamily="34" charset="0"/>
              </a:rPr>
              <a:t> </a:t>
            </a:r>
            <a:r>
              <a:rPr lang="es-ES" sz="1200" i="0" dirty="0" err="1" smtClean="0">
                <a:latin typeface="Calibri" pitchFamily="34" charset="0"/>
              </a:rPr>
              <a:t>phenomena</a:t>
            </a:r>
            <a:r>
              <a:rPr lang="es-ES" sz="1200" i="0" dirty="0" smtClean="0">
                <a:latin typeface="Calibri" pitchFamily="34" charset="0"/>
              </a:rPr>
              <a:t> </a:t>
            </a:r>
            <a:r>
              <a:rPr lang="es-ES" sz="1200" i="0" dirty="0" err="1" smtClean="0">
                <a:latin typeface="Calibri" pitchFamily="34" charset="0"/>
              </a:rPr>
              <a:t>such</a:t>
            </a:r>
            <a:r>
              <a:rPr lang="es-ES" sz="1200" i="0" dirty="0" smtClean="0">
                <a:latin typeface="Calibri" pitchFamily="34" charset="0"/>
              </a:rPr>
              <a:t> as </a:t>
            </a:r>
            <a:r>
              <a:rPr lang="es-ES" sz="1200" i="0" dirty="0" err="1" smtClean="0">
                <a:latin typeface="Calibri" pitchFamily="34" charset="0"/>
              </a:rPr>
              <a:t>mid</a:t>
            </a:r>
            <a:r>
              <a:rPr lang="es-ES" sz="1200" i="0" dirty="0" smtClean="0">
                <a:latin typeface="Calibri" pitchFamily="34" charset="0"/>
              </a:rPr>
              <a:t>- and </a:t>
            </a:r>
            <a:r>
              <a:rPr lang="es-ES" sz="1200" i="0" dirty="0" err="1" smtClean="0">
                <a:latin typeface="Calibri" pitchFamily="34" charset="0"/>
              </a:rPr>
              <a:t>long-range</a:t>
            </a:r>
            <a:r>
              <a:rPr lang="es-ES" sz="1200" i="0" dirty="0" smtClean="0">
                <a:latin typeface="Calibri" pitchFamily="34" charset="0"/>
              </a:rPr>
              <a:t> </a:t>
            </a:r>
            <a:r>
              <a:rPr lang="es-ES" sz="1200" i="0" dirty="0" err="1" smtClean="0">
                <a:latin typeface="Calibri" pitchFamily="34" charset="0"/>
              </a:rPr>
              <a:t>transport</a:t>
            </a:r>
            <a:r>
              <a:rPr lang="es-ES" sz="1200" i="0" dirty="0" smtClean="0">
                <a:latin typeface="Calibri" pitchFamily="34" charset="0"/>
              </a:rPr>
              <a:t>.</a:t>
            </a:r>
          </a:p>
          <a:p>
            <a:pPr indent="182563" algn="l">
              <a:buFontTx/>
              <a:buChar char="•"/>
            </a:pPr>
            <a:endParaRPr lang="es-ES" sz="1200" i="0" dirty="0" smtClean="0">
              <a:latin typeface="Calibri" pitchFamily="34" charset="0"/>
            </a:endParaRPr>
          </a:p>
          <a:p>
            <a:pPr indent="182563" algn="l">
              <a:buFontTx/>
              <a:buChar char="•"/>
            </a:pPr>
            <a:endParaRPr lang="es-ES" sz="1200" i="0" dirty="0" smtClean="0">
              <a:latin typeface="Calibri" pitchFamily="34" charset="0"/>
            </a:endParaRPr>
          </a:p>
          <a:p>
            <a:pPr marL="0" marR="0" lvl="0" indent="182563" algn="l" defTabSz="914400" rtl="0" eaLnBrk="1" fontAlgn="auto" latinLnBrk="0" hangingPunct="1">
              <a:lnSpc>
                <a:spcPct val="100000"/>
              </a:lnSpc>
              <a:spcBef>
                <a:spcPts val="0"/>
              </a:spcBef>
              <a:spcAft>
                <a:spcPts val="0"/>
              </a:spcAft>
              <a:buClrTx/>
              <a:buSzTx/>
              <a:buFontTx/>
              <a:buChar char="•"/>
              <a:tabLst/>
              <a:defRPr/>
            </a:pPr>
            <a:r>
              <a:rPr lang="es-ES" sz="1200" b="1" i="0" dirty="0" err="1" smtClean="0">
                <a:latin typeface="Calibri" pitchFamily="34" charset="0"/>
              </a:rPr>
              <a:t>Accurate</a:t>
            </a:r>
            <a:r>
              <a:rPr lang="es-ES" sz="1200" b="1" i="0" dirty="0" smtClean="0">
                <a:latin typeface="Calibri" pitchFamily="34" charset="0"/>
              </a:rPr>
              <a:t> </a:t>
            </a:r>
            <a:r>
              <a:rPr lang="es-ES" sz="1200" b="1" i="0" dirty="0" err="1" smtClean="0">
                <a:latin typeface="Calibri" pitchFamily="34" charset="0"/>
              </a:rPr>
              <a:t>representation</a:t>
            </a:r>
            <a:r>
              <a:rPr lang="es-ES" sz="1200" b="1" i="0" dirty="0" smtClean="0">
                <a:latin typeface="Calibri" pitchFamily="34" charset="0"/>
              </a:rPr>
              <a:t> of </a:t>
            </a:r>
            <a:r>
              <a:rPr lang="es-ES" sz="1200" b="1" i="0" dirty="0" err="1" smtClean="0">
                <a:latin typeface="Calibri" pitchFamily="34" charset="0"/>
              </a:rPr>
              <a:t>dust</a:t>
            </a:r>
            <a:r>
              <a:rPr lang="es-ES" sz="1200" b="1" i="0" dirty="0" smtClean="0">
                <a:latin typeface="Calibri" pitchFamily="34" charset="0"/>
              </a:rPr>
              <a:t> </a:t>
            </a:r>
            <a:r>
              <a:rPr lang="es-ES" sz="1200" b="1" i="0" dirty="0" err="1" smtClean="0">
                <a:latin typeface="Calibri" pitchFamily="34" charset="0"/>
              </a:rPr>
              <a:t>sources</a:t>
            </a:r>
            <a:r>
              <a:rPr lang="es-ES" sz="1200" b="1" i="0" dirty="0" smtClean="0">
                <a:latin typeface="Calibri" pitchFamily="34" charset="0"/>
              </a:rPr>
              <a:t> and </a:t>
            </a:r>
            <a:r>
              <a:rPr lang="es-ES" sz="1200" b="1" i="0" dirty="0" err="1" smtClean="0">
                <a:latin typeface="Calibri" pitchFamily="34" charset="0"/>
              </a:rPr>
              <a:t>sinks</a:t>
            </a:r>
            <a:r>
              <a:rPr lang="es-ES" sz="1200" b="1" i="0" dirty="0" smtClean="0">
                <a:latin typeface="Calibri" pitchFamily="34" charset="0"/>
              </a:rPr>
              <a:t> </a:t>
            </a:r>
            <a:r>
              <a:rPr lang="es-ES" sz="1200" b="1" i="0" dirty="0" err="1" smtClean="0">
                <a:latin typeface="Calibri" pitchFamily="34" charset="0"/>
              </a:rPr>
              <a:t>is</a:t>
            </a:r>
            <a:r>
              <a:rPr lang="es-ES" sz="1200" b="1" i="0" dirty="0" smtClean="0">
                <a:latin typeface="Calibri" pitchFamily="34" charset="0"/>
              </a:rPr>
              <a:t> </a:t>
            </a:r>
            <a:r>
              <a:rPr lang="es-ES" sz="1200" b="1" i="0" dirty="0" err="1" smtClean="0">
                <a:latin typeface="Calibri" pitchFamily="34" charset="0"/>
              </a:rPr>
              <a:t>critical</a:t>
            </a:r>
            <a:r>
              <a:rPr lang="es-ES" sz="1200" b="1" i="0" dirty="0" smtClean="0">
                <a:latin typeface="Calibri" pitchFamily="34" charset="0"/>
              </a:rPr>
              <a:t> </a:t>
            </a:r>
            <a:r>
              <a:rPr lang="es-ES" sz="1200" b="1" i="0" dirty="0" err="1" smtClean="0">
                <a:latin typeface="Calibri" pitchFamily="34" charset="0"/>
              </a:rPr>
              <a:t>for</a:t>
            </a:r>
            <a:r>
              <a:rPr lang="es-ES" sz="1200" b="1" i="0" dirty="0" smtClean="0">
                <a:latin typeface="Calibri" pitchFamily="34" charset="0"/>
              </a:rPr>
              <a:t> </a:t>
            </a:r>
            <a:r>
              <a:rPr lang="es-ES" sz="1200" b="1" i="0" dirty="0" err="1" smtClean="0">
                <a:latin typeface="Calibri" pitchFamily="34" charset="0"/>
              </a:rPr>
              <a:t>providing</a:t>
            </a:r>
            <a:r>
              <a:rPr lang="es-ES" sz="1200" b="1" i="0" dirty="0" smtClean="0">
                <a:latin typeface="Calibri" pitchFamily="34" charset="0"/>
              </a:rPr>
              <a:t> </a:t>
            </a:r>
            <a:r>
              <a:rPr lang="es-ES" sz="1200" b="1" i="0" dirty="0" err="1" smtClean="0">
                <a:latin typeface="Calibri" pitchFamily="34" charset="0"/>
              </a:rPr>
              <a:t>realistic</a:t>
            </a:r>
            <a:r>
              <a:rPr lang="es-ES" sz="1200" b="1" i="0" dirty="0" smtClean="0">
                <a:latin typeface="Calibri" pitchFamily="34" charset="0"/>
              </a:rPr>
              <a:t> magnitudes and </a:t>
            </a:r>
            <a:r>
              <a:rPr lang="es-ES" sz="1200" b="1" i="0" dirty="0" err="1" smtClean="0">
                <a:latin typeface="Calibri" pitchFamily="34" charset="0"/>
              </a:rPr>
              <a:t>patterns</a:t>
            </a:r>
            <a:r>
              <a:rPr lang="es-ES" sz="1200" b="1" i="0" dirty="0" smtClean="0">
                <a:latin typeface="Calibri" pitchFamily="34" charset="0"/>
              </a:rPr>
              <a:t> of </a:t>
            </a:r>
            <a:r>
              <a:rPr lang="es-ES" sz="1200" b="1" i="0" dirty="0" err="1" smtClean="0">
                <a:latin typeface="Calibri" pitchFamily="34" charset="0"/>
              </a:rPr>
              <a:t>atmospheric</a:t>
            </a:r>
            <a:r>
              <a:rPr lang="es-ES" sz="1200" b="1" i="0" dirty="0" smtClean="0">
                <a:latin typeface="Calibri" pitchFamily="34" charset="0"/>
              </a:rPr>
              <a:t> </a:t>
            </a:r>
            <a:r>
              <a:rPr lang="es-ES" sz="1200" b="1" i="0" dirty="0" err="1" smtClean="0">
                <a:latin typeface="Calibri" pitchFamily="34" charset="0"/>
              </a:rPr>
              <a:t>dust</a:t>
            </a:r>
            <a:r>
              <a:rPr lang="es-ES" sz="1200" b="1" i="0" dirty="0" smtClean="0">
                <a:latin typeface="Calibri" pitchFamily="34" charset="0"/>
              </a:rPr>
              <a:t> </a:t>
            </a:r>
            <a:r>
              <a:rPr lang="es-ES" sz="1200" b="1" i="0" dirty="0" err="1" smtClean="0">
                <a:latin typeface="Calibri" pitchFamily="34" charset="0"/>
              </a:rPr>
              <a:t>fields</a:t>
            </a:r>
            <a:r>
              <a:rPr lang="es-ES" sz="1200" b="1" i="0" dirty="0" smtClean="0">
                <a:latin typeface="Calibri" pitchFamily="34" charset="0"/>
              </a:rPr>
              <a:t>.</a:t>
            </a:r>
          </a:p>
          <a:p>
            <a:pPr marL="0" indent="0" algn="l">
              <a:buFontTx/>
              <a:buNone/>
            </a:pPr>
            <a:endParaRPr lang="es-ES" sz="1200" i="0" dirty="0" smtClean="0">
              <a:latin typeface="Calibri" pitchFamily="34" charset="0"/>
            </a:endParaRPr>
          </a:p>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7</a:t>
            </a:fld>
            <a:endParaRPr lang="es-ES"/>
          </a:p>
        </p:txBody>
      </p:sp>
    </p:spTree>
    <p:extLst>
      <p:ext uri="{BB962C8B-B14F-4D97-AF65-F5344CB8AC3E}">
        <p14:creationId xmlns:p14="http://schemas.microsoft.com/office/powerpoint/2010/main" val="2960645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a723ce3396_5_19: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ga723ce3396_5_19: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9782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723ce3396_5_33: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a723ce3396_5_33: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7795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723ce3396_5_44: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a723ce3396_5_44: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6831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723ce3396_5_55: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ga723ce3396_5_55: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6706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a723ce3396_5_67: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a723ce3396_5_67: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4696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6396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499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0067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0881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2425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992188" y="768350"/>
            <a:ext cx="5114925" cy="3835400"/>
          </a:xfrm>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85937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9733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3599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43361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08894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8747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23ce3396_5_78: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a723ce3396_5_78: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8960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9: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9: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19:notes"/>
          <p:cNvSpPr txBox="1">
            <a:spLocks noGrp="1"/>
          </p:cNvSpPr>
          <p:nvPr>
            <p:ph type="sldNum" idx="12"/>
          </p:nvPr>
        </p:nvSpPr>
        <p:spPr>
          <a:xfrm>
            <a:off x="3850443" y="9378824"/>
            <a:ext cx="2945700" cy="4953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63</a:t>
            </a:fld>
            <a:endParaRPr/>
          </a:p>
        </p:txBody>
      </p:sp>
    </p:spTree>
    <p:extLst>
      <p:ext uri="{BB962C8B-B14F-4D97-AF65-F5344CB8AC3E}">
        <p14:creationId xmlns:p14="http://schemas.microsoft.com/office/powerpoint/2010/main" val="322063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931863" y="741363"/>
            <a:ext cx="4933950" cy="3700462"/>
          </a:xfrm>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structure</a:t>
            </a:r>
            <a:r>
              <a:rPr lang="en-US" baseline="0" dirty="0" smtClean="0"/>
              <a:t> of an integrated wind erosion </a:t>
            </a:r>
            <a:r>
              <a:rPr lang="en-US" baseline="0" dirty="0" err="1" smtClean="0"/>
              <a:t>modelling</a:t>
            </a:r>
            <a:r>
              <a:rPr lang="en-US" baseline="0" dirty="0" smtClean="0"/>
              <a:t> system consisting of the components for </a:t>
            </a:r>
            <a:r>
              <a:rPr lang="en-US" baseline="0" dirty="0" err="1" smtClean="0"/>
              <a:t>modelling</a:t>
            </a:r>
            <a:r>
              <a:rPr lang="en-US" baseline="0" dirty="0" smtClean="0"/>
              <a:t>, monitoring, database and data assimilation.</a:t>
            </a:r>
            <a:endParaRPr lang="en-US" dirty="0" smtClean="0"/>
          </a:p>
        </p:txBody>
      </p:sp>
    </p:spTree>
    <p:extLst>
      <p:ext uri="{BB962C8B-B14F-4D97-AF65-F5344CB8AC3E}">
        <p14:creationId xmlns:p14="http://schemas.microsoft.com/office/powerpoint/2010/main" val="1539600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931863" y="741363"/>
            <a:ext cx="4933950" cy="3700462"/>
          </a:xfrm>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structure</a:t>
            </a:r>
            <a:r>
              <a:rPr lang="en-US" baseline="0" dirty="0" smtClean="0"/>
              <a:t> of an integrated wind erosion </a:t>
            </a:r>
            <a:r>
              <a:rPr lang="en-US" baseline="0" dirty="0" err="1" smtClean="0"/>
              <a:t>modelling</a:t>
            </a:r>
            <a:r>
              <a:rPr lang="en-US" baseline="0" dirty="0" smtClean="0"/>
              <a:t> system consisting of the components for </a:t>
            </a:r>
            <a:r>
              <a:rPr lang="en-US" baseline="0" dirty="0" err="1" smtClean="0"/>
              <a:t>modelling</a:t>
            </a:r>
            <a:r>
              <a:rPr lang="en-US" baseline="0" dirty="0" smtClean="0"/>
              <a:t>, monitoring, database and data assimilation.</a:t>
            </a:r>
            <a:endParaRPr lang="en-US" dirty="0" smtClean="0"/>
          </a:p>
        </p:txBody>
      </p:sp>
    </p:spTree>
    <p:extLst>
      <p:ext uri="{BB962C8B-B14F-4D97-AF65-F5344CB8AC3E}">
        <p14:creationId xmlns:p14="http://schemas.microsoft.com/office/powerpoint/2010/main" val="1157927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11</a:t>
            </a:fld>
            <a:endParaRPr lang="es-ES"/>
          </a:p>
        </p:txBody>
      </p:sp>
    </p:spTree>
    <p:extLst>
      <p:ext uri="{BB962C8B-B14F-4D97-AF65-F5344CB8AC3E}">
        <p14:creationId xmlns:p14="http://schemas.microsoft.com/office/powerpoint/2010/main" val="1851340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fontAlgn="base"/>
            <a:r>
              <a:rPr lang="en-GB" dirty="0"/>
              <a:t>The fanning of a dust plume as it moves downstream from its source region is caused by dispersion, which is a diluting process. Basically, the more air you mix with a dust plume, the more it dilutes, spreads out, and disperses. This is similar to what you see if you pour dye into a river and watch how the </a:t>
            </a:r>
            <a:r>
              <a:rPr lang="en-GB" dirty="0" err="1"/>
              <a:t>color</a:t>
            </a:r>
            <a:r>
              <a:rPr lang="en-GB" dirty="0"/>
              <a:t> fades as the water moves downstream. Dispersion processes always act to dilute; plumes never re-concentrate.</a:t>
            </a:r>
          </a:p>
          <a:p>
            <a:pPr fontAlgn="base"/>
            <a:r>
              <a:rPr lang="en-GB" dirty="0"/>
              <a:t>This figure shows a highly idealized view of a plume dispersing as it moves downstream from a point source. Note that the concentration is not uniform throughout the plume. The highest concentration remains in the </a:t>
            </a:r>
            <a:r>
              <a:rPr lang="en-GB" dirty="0" err="1"/>
              <a:t>center</a:t>
            </a:r>
            <a:r>
              <a:rPr lang="en-GB" dirty="0"/>
              <a:t> and falls off away from it.</a:t>
            </a:r>
          </a:p>
          <a:p>
            <a:endParaRPr lang="es-ES_tradnl" dirty="0" smtClean="0"/>
          </a:p>
          <a:p>
            <a:pPr fontAlgn="base"/>
            <a:r>
              <a:rPr lang="en-GB" dirty="0"/>
              <a:t>Dispersion is primarily governed by turbulence, which mixes ambient air with the plume. Any increase in turbulence increases the rate at which the plume disperses.</a:t>
            </a:r>
          </a:p>
          <a:p>
            <a:pPr fontAlgn="base"/>
            <a:r>
              <a:rPr lang="en-GB" dirty="0"/>
              <a:t>Three kinds of turbulence act to disperse a plume:</a:t>
            </a:r>
          </a:p>
          <a:p>
            <a:pPr fontAlgn="base"/>
            <a:r>
              <a:rPr lang="en-GB" dirty="0"/>
              <a:t>  - Mechanical turbulence which is caused by air flowing over rough features, such as hills or buildings</a:t>
            </a:r>
          </a:p>
          <a:p>
            <a:pPr fontAlgn="base"/>
            <a:r>
              <a:rPr lang="en-GB" dirty="0"/>
              <a:t>  - Turbulence caused by shear: can result from differences in wind speed and/or direction.</a:t>
            </a:r>
          </a:p>
          <a:p>
            <a:pPr fontAlgn="base"/>
            <a:r>
              <a:rPr lang="en-GB" dirty="0"/>
              <a:t>  - Turbulence caused by buoyancy:  can be caused by something as dramatic as an explosion or as simple as parcels of air rising during the diurnal heating of the surface. Particularly in the latter case, buoyancy is governed by the stability of the atmosphere.</a:t>
            </a:r>
          </a:p>
          <a:p>
            <a:pPr fontAlgn="base"/>
            <a:endParaRPr lang="es-ES_tradnl" dirty="0"/>
          </a:p>
          <a:p>
            <a:pPr fontAlgn="base"/>
            <a:r>
              <a:rPr lang="en-GB" dirty="0"/>
              <a:t>We've seen how unstable conditions </a:t>
            </a:r>
            <a:r>
              <a:rPr lang="en-GB" dirty="0" err="1"/>
              <a:t>favor</a:t>
            </a:r>
            <a:r>
              <a:rPr lang="en-GB" dirty="0"/>
              <a:t> the lofting of dust and formation of dust storms. Stability also has a strong influence on how dust disperses.</a:t>
            </a:r>
          </a:p>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12</a:t>
            </a:fld>
            <a:endParaRPr lang="es-ES"/>
          </a:p>
        </p:txBody>
      </p:sp>
    </p:spTree>
    <p:extLst>
      <p:ext uri="{BB962C8B-B14F-4D97-AF65-F5344CB8AC3E}">
        <p14:creationId xmlns:p14="http://schemas.microsoft.com/office/powerpoint/2010/main" val="154890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0855465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7"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Tree>
    <p:extLst>
      <p:ext uri="{BB962C8B-B14F-4D97-AF65-F5344CB8AC3E}">
        <p14:creationId xmlns:p14="http://schemas.microsoft.com/office/powerpoint/2010/main" val="35546299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
        <p:nvSpPr>
          <p:cNvPr id="5" name="Title 4"/>
          <p:cNvSpPr>
            <a:spLocks noGrp="1"/>
          </p:cNvSpPr>
          <p:nvPr>
            <p:ph type="title"/>
          </p:nvPr>
        </p:nvSpPr>
        <p:spPr>
          <a:xfrm>
            <a:off x="107504" y="44624"/>
            <a:ext cx="8928992" cy="792088"/>
          </a:xfrm>
          <a:prstGeom prst="rect">
            <a:avLst/>
          </a:prstGeom>
        </p:spPr>
        <p:txBody>
          <a:bodyPr/>
          <a:lstStyle/>
          <a:p>
            <a:r>
              <a:rPr lang="es-ES" smtClean="0"/>
              <a:t>Haga clic para modificar el estilo de título del patrón</a:t>
            </a:r>
            <a:endParaRPr lang="en-US"/>
          </a:p>
        </p:txBody>
      </p:sp>
      <p:sp>
        <p:nvSpPr>
          <p:cNvPr id="7" name="Footer Placeholder 6"/>
          <p:cNvSpPr>
            <a:spLocks noGrp="1"/>
          </p:cNvSpPr>
          <p:nvPr>
            <p:ph type="ftr" sz="quarter" idx="10"/>
          </p:nvPr>
        </p:nvSpPr>
        <p:spPr>
          <a:xfrm>
            <a:off x="2195736" y="6356350"/>
            <a:ext cx="6336704" cy="414041"/>
          </a:xfrm>
          <a:prstGeom prst="rect">
            <a:avLst/>
          </a:prstGeom>
        </p:spPr>
        <p:txBody>
          <a:bodyPr/>
          <a:lstStyle/>
          <a:p>
            <a:endParaRPr lang="es-ES" dirty="0"/>
          </a:p>
        </p:txBody>
      </p:sp>
      <p:sp>
        <p:nvSpPr>
          <p:cNvPr id="8" name="Slide Number Placeholder 7"/>
          <p:cNvSpPr>
            <a:spLocks noGrp="1"/>
          </p:cNvSpPr>
          <p:nvPr>
            <p:ph type="sldNum" sz="quarter" idx="11"/>
          </p:nvPr>
        </p:nvSpPr>
        <p:spPr>
          <a:xfrm>
            <a:off x="8604448" y="6357553"/>
            <a:ext cx="442392" cy="412838"/>
          </a:xfrm>
          <a:prstGeom prst="rect">
            <a:avLst/>
          </a:prstGeom>
        </p:spPr>
        <p:txBody>
          <a:bodyPr anchor="b"/>
          <a:lstStyle/>
          <a:p>
            <a:fld id="{4A490C5D-AEA8-4823-B9B3-806910A0ECF7}" type="slidenum">
              <a:rPr lang="es-ES" smtClean="0"/>
              <a:pPr/>
              <a:t>‹#›</a:t>
            </a:fld>
            <a:endParaRPr lang="es-ES" dirty="0"/>
          </a:p>
        </p:txBody>
      </p:sp>
    </p:spTree>
    <p:extLst>
      <p:ext uri="{BB962C8B-B14F-4D97-AF65-F5344CB8AC3E}">
        <p14:creationId xmlns:p14="http://schemas.microsoft.com/office/powerpoint/2010/main" val="33787670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8"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
        <p:nvSpPr>
          <p:cNvPr id="9"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lvl1pPr>
              <a:lnSpc>
                <a:spcPts val="3000"/>
              </a:lnSpc>
              <a:defRPr/>
            </a:lvl1pPr>
          </a:lstStyle>
          <a:p>
            <a:r>
              <a:rPr lang="es-ES" smtClean="0"/>
              <a:t>Haga clic para modificar el estilo de título del patrón</a:t>
            </a:r>
            <a:endParaRPr lang="es-ES" dirty="0"/>
          </a:p>
        </p:txBody>
      </p:sp>
      <p:sp>
        <p:nvSpPr>
          <p:cNvPr id="10" name="Text Placeholder 2"/>
          <p:cNvSpPr>
            <a:spLocks noGrp="1"/>
          </p:cNvSpPr>
          <p:nvPr>
            <p:ph idx="1"/>
          </p:nvPr>
        </p:nvSpPr>
        <p:spPr>
          <a:xfrm>
            <a:off x="107504" y="980728"/>
            <a:ext cx="8928992" cy="518457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Tree>
    <p:extLst>
      <p:ext uri="{BB962C8B-B14F-4D97-AF65-F5344CB8AC3E}">
        <p14:creationId xmlns:p14="http://schemas.microsoft.com/office/powerpoint/2010/main" val="18430551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Diseño personalizado">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49037" y="210010"/>
            <a:ext cx="8229598" cy="745215"/>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49037" y="1175657"/>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176963"/>
            <a:ext cx="1876425" cy="457200"/>
          </a:xfrm>
          <a:prstGeom prst="rect">
            <a:avLst/>
          </a:prstGeom>
        </p:spPr>
      </p:pic>
    </p:spTree>
    <p:extLst>
      <p:ext uri="{BB962C8B-B14F-4D97-AF65-F5344CB8AC3E}">
        <p14:creationId xmlns:p14="http://schemas.microsoft.com/office/powerpoint/2010/main" val="3274711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58" r:id="rId5"/>
    <p:sldLayoutId id="2147483660" r:id="rId6"/>
    <p:sldLayoutId id="2147483661" r:id="rId7"/>
    <p:sldLayoutId id="2147483662" r:id="rId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ra.basart@bsc.es"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notesSlide" Target="../notesSlides/notesSlide7.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image" Target="../media/image19.png"/><Relationship Id="rId5" Type="http://schemas.openxmlformats.org/officeDocument/2006/relationships/oleObject" Target="../embeddings/oleObject2.bin"/><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image" Target="../media/image27.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9.wmf"/></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3.png"/><Relationship Id="rId7" Type="http://schemas.openxmlformats.org/officeDocument/2006/relationships/image" Target="../media/image47.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jp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www.bsc.es/caliope" TargetMode="External"/><Relationship Id="rId5" Type="http://schemas.openxmlformats.org/officeDocument/2006/relationships/hyperlink" Target="http://icap.atmos.und.edu/" TargetMode="Externa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7.jpe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hyperlink" Target="http://dust.aemet.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7.gif"/><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image" Target="../media/image42.png"/><Relationship Id="rId7" Type="http://schemas.openxmlformats.org/officeDocument/2006/relationships/image" Target="../media/image78.gif"/><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57.jpeg"/><Relationship Id="rId10" Type="http://schemas.openxmlformats.org/officeDocument/2006/relationships/image" Target="../media/image81.png"/><Relationship Id="rId4" Type="http://schemas.openxmlformats.org/officeDocument/2006/relationships/image" Target="../media/image56.png"/><Relationship Id="rId9" Type="http://schemas.openxmlformats.org/officeDocument/2006/relationships/image" Target="../media/image80.gif"/></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2.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7.gif"/><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74.png"/><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74.png"/><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74.png"/><Relationship Id="rId4" Type="http://schemas.openxmlformats.org/officeDocument/2006/relationships/image" Target="../media/image71.jp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4.png"/><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74.png"/><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74.png"/><Relationship Id="rId4" Type="http://schemas.openxmlformats.org/officeDocument/2006/relationships/image" Target="../media/image71.jp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74.png"/><Relationship Id="rId4" Type="http://schemas.openxmlformats.org/officeDocument/2006/relationships/image" Target="../media/image71.jp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74.pn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74.png"/><Relationship Id="rId4" Type="http://schemas.openxmlformats.org/officeDocument/2006/relationships/image" Target="../media/image71.jp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74.png"/><Relationship Id="rId4" Type="http://schemas.openxmlformats.org/officeDocument/2006/relationships/image" Target="../media/image71.jp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1.jp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74.png"/><Relationship Id="rId4" Type="http://schemas.openxmlformats.org/officeDocument/2006/relationships/image" Target="../media/image71.jp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74.png"/><Relationship Id="rId4" Type="http://schemas.openxmlformats.org/officeDocument/2006/relationships/image" Target="../media/image71.jp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1.jpg"/><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74.png"/><Relationship Id="rId4" Type="http://schemas.openxmlformats.org/officeDocument/2006/relationships/image" Target="../media/image71.jp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74.png"/><Relationship Id="rId4" Type="http://schemas.openxmlformats.org/officeDocument/2006/relationships/image" Target="../media/image71.jp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74.png"/><Relationship Id="rId4" Type="http://schemas.openxmlformats.org/officeDocument/2006/relationships/image" Target="../media/image71.jp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74.png"/><Relationship Id="rId4" Type="http://schemas.openxmlformats.org/officeDocument/2006/relationships/image" Target="../media/image71.jp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74.png"/><Relationship Id="rId4" Type="http://schemas.openxmlformats.org/officeDocument/2006/relationships/image" Target="../media/image71.jp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74.png"/><Relationship Id="rId4" Type="http://schemas.openxmlformats.org/officeDocument/2006/relationships/image" Target="../media/image71.jp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74.png"/><Relationship Id="rId4" Type="http://schemas.openxmlformats.org/officeDocument/2006/relationships/image" Target="../media/image71.jp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2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74.png"/><Relationship Id="rId4" Type="http://schemas.openxmlformats.org/officeDocument/2006/relationships/image" Target="../media/image71.jp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74.png"/><Relationship Id="rId4" Type="http://schemas.openxmlformats.org/officeDocument/2006/relationships/image" Target="../media/image71.jp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1.jpg"/></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74.png"/><Relationship Id="rId4" Type="http://schemas.openxmlformats.org/officeDocument/2006/relationships/image" Target="../media/image71.jpg"/></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74.png"/><Relationship Id="rId4" Type="http://schemas.openxmlformats.org/officeDocument/2006/relationships/image" Target="../media/image71.jp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29.gif"/><Relationship Id="rId5" Type="http://schemas.openxmlformats.org/officeDocument/2006/relationships/image" Target="../media/image77.gif"/><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30.png"/><Relationship Id="rId7" Type="http://schemas.openxmlformats.org/officeDocument/2006/relationships/hyperlink" Target="http://dust.aemet.e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1.jp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pn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541137" y="2470795"/>
            <a:ext cx="5255547" cy="2998826"/>
          </a:xfrm>
        </p:spPr>
        <p:txBody>
          <a:bodyPr>
            <a:normAutofit fontScale="90000"/>
          </a:bodyPr>
          <a:lstStyle/>
          <a:p>
            <a:r>
              <a:rPr lang="es-ES" dirty="0"/>
              <a:t>Modelizando el ciclo del polvo en el BSC</a:t>
            </a:r>
            <a:r>
              <a:rPr lang="es-ES" dirty="0" smtClean="0"/>
              <a:t>:</a:t>
            </a:r>
            <a:r>
              <a:rPr lang="en-US" dirty="0" smtClean="0"/>
              <a:t/>
            </a:r>
            <a:br>
              <a:rPr lang="en-US" dirty="0" smtClean="0"/>
            </a:br>
            <a:r>
              <a:rPr lang="en-US" sz="4000" b="0" dirty="0"/>
              <a:t>De </a:t>
            </a:r>
            <a:r>
              <a:rPr lang="en-US" sz="4000" b="0" dirty="0" err="1"/>
              <a:t>investigación</a:t>
            </a:r>
            <a:r>
              <a:rPr lang="en-US" sz="4000" b="0" dirty="0"/>
              <a:t> de </a:t>
            </a:r>
            <a:r>
              <a:rPr lang="en-US" sz="4000" b="0" dirty="0" err="1"/>
              <a:t>operaciones</a:t>
            </a:r>
            <a:r>
              <a:rPr lang="en-US" sz="4000" b="0" dirty="0" smtClean="0"/>
              <a:t/>
            </a:r>
            <a:br>
              <a:rPr lang="en-US" sz="4000" b="0" dirty="0" smtClean="0"/>
            </a:br>
            <a:r>
              <a:rPr lang="en-US" sz="4000" b="0" i="1" dirty="0" smtClean="0"/>
              <a:t/>
            </a:r>
            <a:br>
              <a:rPr lang="en-US" sz="4000" b="0" i="1" dirty="0" smtClean="0"/>
            </a:br>
            <a:r>
              <a:rPr lang="en-US" dirty="0" smtClean="0"/>
              <a:t/>
            </a:r>
            <a:br>
              <a:rPr lang="en-US" dirty="0" smtClean="0"/>
            </a:br>
            <a:r>
              <a:rPr lang="es-ES" dirty="0" smtClean="0"/>
              <a:t/>
            </a:r>
            <a:br>
              <a:rPr lang="es-ES" dirty="0" smtClean="0"/>
            </a:br>
            <a:endParaRPr lang="es-ES" b="0" dirty="0"/>
          </a:p>
        </p:txBody>
      </p:sp>
      <p:sp>
        <p:nvSpPr>
          <p:cNvPr id="8" name="Marcador de texto 2"/>
          <p:cNvSpPr>
            <a:spLocks noGrp="1"/>
          </p:cNvSpPr>
          <p:nvPr>
            <p:ph type="body" sz="quarter" idx="11"/>
          </p:nvPr>
        </p:nvSpPr>
        <p:spPr>
          <a:xfrm>
            <a:off x="3612270" y="6109188"/>
            <a:ext cx="5026946" cy="487533"/>
          </a:xfrm>
        </p:spPr>
        <p:txBody>
          <a:bodyPr/>
          <a:lstStyle/>
          <a:p>
            <a:r>
              <a:rPr lang="en-US" sz="1800" i="1" dirty="0"/>
              <a:t>AEMET, </a:t>
            </a:r>
            <a:r>
              <a:rPr lang="en-US" sz="1800" i="1" dirty="0" err="1"/>
              <a:t>Curso</a:t>
            </a:r>
            <a:r>
              <a:rPr lang="en-US" sz="1800" i="1" dirty="0"/>
              <a:t> </a:t>
            </a:r>
            <a:r>
              <a:rPr lang="en-US" sz="1800" i="1" dirty="0" err="1"/>
              <a:t>remoto</a:t>
            </a:r>
            <a:r>
              <a:rPr lang="en-US" sz="1800" i="1" dirty="0"/>
              <a:t>, 10-12 de </a:t>
            </a:r>
            <a:r>
              <a:rPr lang="en-US" sz="1800" i="1" dirty="0" err="1"/>
              <a:t>noviembre</a:t>
            </a:r>
            <a:r>
              <a:rPr lang="en-US" sz="1800" i="1" dirty="0"/>
              <a:t> de 2020</a:t>
            </a:r>
            <a:endParaRPr lang="es-ES" sz="1800" i="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9386" t="-1" r="21650" b="19130"/>
          <a:stretch/>
        </p:blipFill>
        <p:spPr>
          <a:xfrm>
            <a:off x="7095277" y="567681"/>
            <a:ext cx="2025571" cy="670811"/>
          </a:xfrm>
          <a:prstGeom prst="rect">
            <a:avLst/>
          </a:prstGeom>
        </p:spPr>
      </p:pic>
      <p:sp>
        <p:nvSpPr>
          <p:cNvPr id="10" name="Marcador de texto 2"/>
          <p:cNvSpPr>
            <a:spLocks noGrp="1"/>
          </p:cNvSpPr>
          <p:nvPr>
            <p:ph type="body" sz="quarter" idx="11"/>
          </p:nvPr>
        </p:nvSpPr>
        <p:spPr>
          <a:xfrm>
            <a:off x="3612270" y="4525744"/>
            <a:ext cx="5026946" cy="487533"/>
          </a:xfrm>
        </p:spPr>
        <p:txBody>
          <a:bodyPr/>
          <a:lstStyle/>
          <a:p>
            <a:r>
              <a:rPr lang="es-ES" sz="1800" i="1" dirty="0" smtClean="0"/>
              <a:t>Sara Basart (</a:t>
            </a:r>
            <a:r>
              <a:rPr lang="es-ES" sz="1800" i="1" dirty="0" smtClean="0">
                <a:hlinkClick r:id="rId3"/>
              </a:rPr>
              <a:t>sara.basart@bsc.es</a:t>
            </a:r>
            <a:r>
              <a:rPr lang="es-ES" sz="1800" i="1" dirty="0" smtClean="0"/>
              <a:t>)</a:t>
            </a:r>
          </a:p>
          <a:p>
            <a:r>
              <a:rPr lang="es-ES" sz="1800" i="1" dirty="0" smtClean="0"/>
              <a:t>Grupo de Composición Atmosférica del Departamento de Ciencias de la Tierra del </a:t>
            </a:r>
          </a:p>
          <a:p>
            <a:r>
              <a:rPr lang="es-ES" sz="1800" i="1" dirty="0" smtClean="0"/>
              <a:t>Barcelona </a:t>
            </a:r>
            <a:r>
              <a:rPr lang="es-ES" sz="1800" i="1" dirty="0" err="1" smtClean="0"/>
              <a:t>Supercomputing</a:t>
            </a:r>
            <a:r>
              <a:rPr lang="es-ES" sz="1800" i="1" dirty="0" smtClean="0"/>
              <a:t> Center – Centro Nacional de Supercomputación (BSC-CNS)</a:t>
            </a:r>
          </a:p>
        </p:txBody>
      </p:sp>
    </p:spTree>
    <p:extLst>
      <p:ext uri="{BB962C8B-B14F-4D97-AF65-F5344CB8AC3E}">
        <p14:creationId xmlns:p14="http://schemas.microsoft.com/office/powerpoint/2010/main" val="3054630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smtClean="0"/>
              <a:t>Mapa</a:t>
            </a:r>
            <a:r>
              <a:rPr lang="en-US" altLang="ca-ES" sz="3500" b="1" dirty="0" smtClean="0"/>
              <a:t> de </a:t>
            </a:r>
            <a:r>
              <a:rPr lang="en-US" altLang="ca-ES" sz="3500" b="1" dirty="0" err="1" smtClean="0"/>
              <a:t>fuentes</a:t>
            </a:r>
            <a:r>
              <a:rPr lang="en-US" altLang="ca-ES" sz="3500" b="1" dirty="0" smtClean="0"/>
              <a:t> de </a:t>
            </a:r>
            <a:r>
              <a:rPr lang="en-US" altLang="ca-ES" sz="3500" b="1" dirty="0" err="1" smtClean="0"/>
              <a:t>emisión</a:t>
            </a:r>
            <a:endParaRPr lang="en-US" altLang="ca-ES" sz="3500" b="1" dirty="0"/>
          </a:p>
          <a:p>
            <a:pPr algn="ctr"/>
            <a:endParaRPr lang="en-US" altLang="ca-ES" sz="3500" b="1"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l="25729" t="24638" r="4456" b="22318"/>
          <a:stretch>
            <a:fillRect/>
          </a:stretch>
        </p:blipFill>
        <p:spPr bwMode="auto">
          <a:xfrm>
            <a:off x="4932363" y="4244975"/>
            <a:ext cx="3887787" cy="208756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 name="Object 6"/>
          <p:cNvGraphicFramePr>
            <a:graphicFrameLocks noChangeAspect="1"/>
          </p:cNvGraphicFramePr>
          <p:nvPr>
            <p:extLst/>
          </p:nvPr>
        </p:nvGraphicFramePr>
        <p:xfrm>
          <a:off x="401638" y="6010275"/>
          <a:ext cx="3603625" cy="227013"/>
        </p:xfrm>
        <a:graphic>
          <a:graphicData uri="http://schemas.openxmlformats.org/presentationml/2006/ole">
            <mc:AlternateContent xmlns:mc="http://schemas.openxmlformats.org/markup-compatibility/2006">
              <mc:Choice xmlns:v="urn:schemas-microsoft-com:vml" Requires="v">
                <p:oleObj spid="_x0000_s2094" name="Ecuación" r:id="rId5" imgW="3225600" imgH="203040" progId="Equation.3">
                  <p:embed/>
                </p:oleObj>
              </mc:Choice>
              <mc:Fallback>
                <p:oleObj name="Ecuación" r:id="rId5" imgW="3225600" imgH="203040" progId="Equation.3">
                  <p:embed/>
                  <p:pic>
                    <p:nvPicPr>
                      <p:cNvPr id="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638" y="6010275"/>
                        <a:ext cx="3603625" cy="227013"/>
                      </a:xfrm>
                      <a:prstGeom prst="rect">
                        <a:avLst/>
                      </a:prstGeom>
                      <a:noFill/>
                      <a:ln w="6350">
                        <a:noFill/>
                        <a:miter lim="800000"/>
                        <a:headEnd/>
                        <a:tailEnd/>
                      </a:ln>
                      <a:effectLst/>
                    </p:spPr>
                  </p:pic>
                </p:oleObj>
              </mc:Fallback>
            </mc:AlternateContent>
          </a:graphicData>
        </a:graphic>
      </p:graphicFrame>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l="25717" t="25027" r="4456" b="21759"/>
          <a:stretch>
            <a:fillRect/>
          </a:stretch>
        </p:blipFill>
        <p:spPr>
          <a:xfrm>
            <a:off x="323850" y="3781425"/>
            <a:ext cx="3887788" cy="2044700"/>
          </a:xfrm>
          <a:prstGeom prst="rect">
            <a:avLst/>
          </a:prstGeom>
          <a:noFill/>
          <a:ln w="6350">
            <a:solidFill>
              <a:schemeClr val="tx1"/>
            </a:solidFill>
            <a:miter lim="800000"/>
            <a:headEnd/>
            <a:tailEnd/>
          </a:ln>
        </p:spPr>
      </p:pic>
      <p:pic>
        <p:nvPicPr>
          <p:cNvPr id="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4375" t="21875" r="4027" b="24014"/>
          <a:stretch>
            <a:fillRect/>
          </a:stretch>
        </p:blipFill>
        <p:spPr bwMode="auto">
          <a:xfrm>
            <a:off x="323850" y="1628775"/>
            <a:ext cx="3886200" cy="207486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l="9804" t="63705" r="56863" b="9341"/>
          <a:stretch>
            <a:fillRect/>
          </a:stretch>
        </p:blipFill>
        <p:spPr bwMode="auto">
          <a:xfrm>
            <a:off x="341313" y="2711450"/>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a:blip r:embed="rId10">
            <a:extLst>
              <a:ext uri="{28A0092B-C50C-407E-A947-70E740481C1C}">
                <a14:useLocalDpi xmlns:a14="http://schemas.microsoft.com/office/drawing/2010/main" val="0"/>
              </a:ext>
            </a:extLst>
          </a:blip>
          <a:srcRect l="11111" t="60759" r="63889" b="20023"/>
          <a:stretch>
            <a:fillRect/>
          </a:stretch>
        </p:blipFill>
        <p:spPr bwMode="auto">
          <a:xfrm>
            <a:off x="341313" y="4906963"/>
            <a:ext cx="99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11">
            <a:extLst>
              <a:ext uri="{28A0092B-C50C-407E-A947-70E740481C1C}">
                <a14:useLocalDpi xmlns:a14="http://schemas.microsoft.com/office/drawing/2010/main" val="0"/>
              </a:ext>
            </a:extLst>
          </a:blip>
          <a:srcRect l="11688" t="51944" r="18182" b="10721"/>
          <a:stretch>
            <a:fillRect/>
          </a:stretch>
        </p:blipFill>
        <p:spPr bwMode="auto">
          <a:xfrm>
            <a:off x="4267200" y="1628775"/>
            <a:ext cx="3886200" cy="208756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a:blip r:embed="rId12">
            <a:extLst>
              <a:ext uri="{28A0092B-C50C-407E-A947-70E740481C1C}">
                <a14:useLocalDpi xmlns:a14="http://schemas.microsoft.com/office/drawing/2010/main" val="0"/>
              </a:ext>
            </a:extLst>
          </a:blip>
          <a:srcRect l="19423" t="66383" r="62466" b="14064"/>
          <a:stretch>
            <a:fillRect/>
          </a:stretch>
        </p:blipFill>
        <p:spPr bwMode="auto">
          <a:xfrm>
            <a:off x="4340225" y="2667000"/>
            <a:ext cx="9175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11" name="Line 12"/>
          <p:cNvSpPr>
            <a:spLocks noChangeShapeType="1"/>
          </p:cNvSpPr>
          <p:nvPr/>
        </p:nvSpPr>
        <p:spPr bwMode="auto">
          <a:xfrm>
            <a:off x="4267200" y="4800600"/>
            <a:ext cx="609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 name="Line 13"/>
          <p:cNvSpPr>
            <a:spLocks noChangeShapeType="1"/>
          </p:cNvSpPr>
          <p:nvPr/>
        </p:nvSpPr>
        <p:spPr bwMode="auto">
          <a:xfrm>
            <a:off x="4267200" y="3733800"/>
            <a:ext cx="609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3" name="Line 14"/>
          <p:cNvSpPr>
            <a:spLocks noChangeShapeType="1"/>
          </p:cNvSpPr>
          <p:nvPr/>
        </p:nvSpPr>
        <p:spPr bwMode="auto">
          <a:xfrm>
            <a:off x="6096000" y="3733800"/>
            <a:ext cx="152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 name="Text Box 15"/>
          <p:cNvSpPr txBox="1">
            <a:spLocks noChangeArrowheads="1"/>
          </p:cNvSpPr>
          <p:nvPr/>
        </p:nvSpPr>
        <p:spPr bwMode="auto">
          <a:xfrm>
            <a:off x="1795463" y="3092450"/>
            <a:ext cx="158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l" eaLnBrk="1" hangingPunct="1">
              <a:spcBef>
                <a:spcPct val="0"/>
              </a:spcBef>
            </a:pPr>
            <a:r>
              <a:rPr lang="es-ES_tradnl" sz="1000" i="0">
                <a:latin typeface="Calibri" pitchFamily="34" charset="0"/>
              </a:rPr>
              <a:t>USGS landuse dataset [0-1]</a:t>
            </a:r>
            <a:endParaRPr lang="de-DE" sz="1000" i="0">
              <a:latin typeface="Calibri" pitchFamily="34" charset="0"/>
            </a:endParaRPr>
          </a:p>
        </p:txBody>
      </p:sp>
      <p:sp>
        <p:nvSpPr>
          <p:cNvPr id="15" name="Text Box 16"/>
          <p:cNvSpPr txBox="1">
            <a:spLocks noChangeArrowheads="1"/>
          </p:cNvSpPr>
          <p:nvPr/>
        </p:nvSpPr>
        <p:spPr bwMode="auto">
          <a:xfrm>
            <a:off x="1763713" y="5162550"/>
            <a:ext cx="149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l" eaLnBrk="1" hangingPunct="1">
              <a:spcBef>
                <a:spcPct val="0"/>
              </a:spcBef>
            </a:pPr>
            <a:r>
              <a:rPr lang="es-ES_tradnl" sz="1000" i="0">
                <a:latin typeface="Calibri" pitchFamily="34" charset="0"/>
              </a:rPr>
              <a:t>Preferential sources [0-1]</a:t>
            </a:r>
            <a:endParaRPr lang="de-DE" sz="1000" i="0">
              <a:latin typeface="Calibri" pitchFamily="34" charset="0"/>
            </a:endParaRPr>
          </a:p>
        </p:txBody>
      </p:sp>
      <p:sp>
        <p:nvSpPr>
          <p:cNvPr id="16" name="Text Box 17"/>
          <p:cNvSpPr txBox="1">
            <a:spLocks noChangeArrowheads="1"/>
          </p:cNvSpPr>
          <p:nvPr/>
        </p:nvSpPr>
        <p:spPr bwMode="auto">
          <a:xfrm>
            <a:off x="5651500" y="3241675"/>
            <a:ext cx="184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l" eaLnBrk="1" hangingPunct="1">
              <a:spcBef>
                <a:spcPct val="0"/>
              </a:spcBef>
            </a:pPr>
            <a:r>
              <a:rPr lang="es-ES_tradnl" sz="1000" i="0">
                <a:latin typeface="Calibri" pitchFamily="34" charset="0"/>
              </a:rPr>
              <a:t>NESDIS vegetation fraction [0-1]</a:t>
            </a:r>
            <a:endParaRPr lang="de-DE" sz="1000" i="0">
              <a:latin typeface="Calibri" pitchFamily="34" charset="0"/>
            </a:endParaRPr>
          </a:p>
        </p:txBody>
      </p:sp>
      <p:sp>
        <p:nvSpPr>
          <p:cNvPr id="17" name="Text Box 18"/>
          <p:cNvSpPr txBox="1">
            <a:spLocks noChangeArrowheads="1"/>
          </p:cNvSpPr>
          <p:nvPr/>
        </p:nvSpPr>
        <p:spPr bwMode="auto">
          <a:xfrm>
            <a:off x="6718300" y="5781675"/>
            <a:ext cx="1393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l" eaLnBrk="1" hangingPunct="1">
              <a:spcBef>
                <a:spcPct val="0"/>
              </a:spcBef>
            </a:pPr>
            <a:r>
              <a:rPr lang="es-ES_tradnl" sz="1000" b="1" i="0">
                <a:latin typeface="Calibri" pitchFamily="34" charset="0"/>
              </a:rPr>
              <a:t>Source function </a:t>
            </a:r>
            <a:r>
              <a:rPr lang="es-ES_tradnl" sz="1000" b="1" i="0">
                <a:latin typeface="Calibri" pitchFamily="34" charset="0"/>
                <a:cs typeface="Arial" charset="0"/>
              </a:rPr>
              <a:t>δ</a:t>
            </a:r>
            <a:r>
              <a:rPr lang="es-ES_tradnl" sz="1000" i="0">
                <a:latin typeface="Calibri" pitchFamily="34" charset="0"/>
                <a:cs typeface="Arial" charset="0"/>
              </a:rPr>
              <a:t> [0-1]</a:t>
            </a:r>
            <a:endParaRPr lang="de-DE" sz="1000" i="0">
              <a:latin typeface="Calibri" pitchFamily="34" charset="0"/>
            </a:endParaRPr>
          </a:p>
        </p:txBody>
      </p:sp>
      <p:sp>
        <p:nvSpPr>
          <p:cNvPr id="18" name="Rectangle 19"/>
          <p:cNvSpPr>
            <a:spLocks noChangeArrowheads="1"/>
          </p:cNvSpPr>
          <p:nvPr/>
        </p:nvSpPr>
        <p:spPr bwMode="auto">
          <a:xfrm>
            <a:off x="1619250" y="3244850"/>
            <a:ext cx="2227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20000"/>
              </a:spcBef>
              <a:buClr>
                <a:schemeClr val="accent2"/>
              </a:buClr>
              <a:buFont typeface="Wingdings" pitchFamily="2" charset="2"/>
              <a:buNone/>
            </a:pPr>
            <a:r>
              <a:rPr lang="en-US" sz="1000">
                <a:latin typeface="Calibri" pitchFamily="34" charset="0"/>
              </a:rPr>
              <a:t>1km dataset with 94 landuse categories</a:t>
            </a:r>
          </a:p>
        </p:txBody>
      </p:sp>
      <p:sp>
        <p:nvSpPr>
          <p:cNvPr id="19" name="Rectangle 20"/>
          <p:cNvSpPr>
            <a:spLocks noChangeArrowheads="1"/>
          </p:cNvSpPr>
          <p:nvPr/>
        </p:nvSpPr>
        <p:spPr bwMode="auto">
          <a:xfrm>
            <a:off x="5580063" y="3402013"/>
            <a:ext cx="2170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0"/>
              </a:spcBef>
            </a:pPr>
            <a:r>
              <a:rPr lang="en-US" sz="1000">
                <a:solidFill>
                  <a:srgbClr val="000000"/>
                </a:solidFill>
                <a:latin typeface="Calibri" pitchFamily="34" charset="0"/>
              </a:rPr>
              <a:t>0.144 degree monthly 5-yr climatology</a:t>
            </a:r>
            <a:endParaRPr lang="de-DE" sz="1000">
              <a:solidFill>
                <a:srgbClr val="000000"/>
              </a:solidFill>
              <a:latin typeface="Calibri" pitchFamily="34" charset="0"/>
            </a:endParaRPr>
          </a:p>
        </p:txBody>
      </p:sp>
      <p:sp>
        <p:nvSpPr>
          <p:cNvPr id="20" name="Rectangle 21"/>
          <p:cNvSpPr>
            <a:spLocks noChangeArrowheads="1"/>
          </p:cNvSpPr>
          <p:nvPr/>
        </p:nvSpPr>
        <p:spPr bwMode="auto">
          <a:xfrm>
            <a:off x="1820863" y="5329238"/>
            <a:ext cx="1228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20000"/>
              </a:spcBef>
              <a:buClr>
                <a:schemeClr val="accent2"/>
              </a:buClr>
              <a:buFont typeface="Wingdings" pitchFamily="2" charset="2"/>
              <a:buNone/>
            </a:pPr>
            <a:r>
              <a:rPr lang="en-US" sz="1000" dirty="0">
                <a:latin typeface="Calibri" pitchFamily="34" charset="0"/>
              </a:rPr>
              <a:t>[</a:t>
            </a:r>
            <a:r>
              <a:rPr lang="en-US" sz="1000" dirty="0" err="1">
                <a:latin typeface="Calibri" pitchFamily="34" charset="0"/>
              </a:rPr>
              <a:t>Ginoux</a:t>
            </a:r>
            <a:r>
              <a:rPr lang="en-US" sz="1000" dirty="0">
                <a:latin typeface="Calibri" pitchFamily="34" charset="0"/>
              </a:rPr>
              <a:t> et al., 2001]</a:t>
            </a:r>
          </a:p>
        </p:txBody>
      </p:sp>
      <p:pic>
        <p:nvPicPr>
          <p:cNvPr id="21" name="Picture 22"/>
          <p:cNvPicPr>
            <a:picLocks noChangeAspect="1" noChangeArrowheads="1"/>
          </p:cNvPicPr>
          <p:nvPr/>
        </p:nvPicPr>
        <p:blipFill>
          <a:blip r:embed="rId13">
            <a:extLst>
              <a:ext uri="{28A0092B-C50C-407E-A947-70E740481C1C}">
                <a14:useLocalDpi xmlns:a14="http://schemas.microsoft.com/office/drawing/2010/main" val="0"/>
              </a:ext>
            </a:extLst>
          </a:blip>
          <a:srcRect l="4201" t="32207" r="91077" b="62222"/>
          <a:stretch>
            <a:fillRect/>
          </a:stretch>
        </p:blipFill>
        <p:spPr bwMode="auto">
          <a:xfrm>
            <a:off x="5003800" y="5300663"/>
            <a:ext cx="5048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3"/>
          <p:cNvPicPr>
            <a:picLocks noChangeAspect="1" noChangeArrowheads="1"/>
          </p:cNvPicPr>
          <p:nvPr/>
        </p:nvPicPr>
        <p:blipFill>
          <a:blip r:embed="rId14">
            <a:extLst>
              <a:ext uri="{28A0092B-C50C-407E-A947-70E740481C1C}">
                <a14:useLocalDpi xmlns:a14="http://schemas.microsoft.com/office/drawing/2010/main" val="0"/>
              </a:ext>
            </a:extLst>
          </a:blip>
          <a:srcRect l="4201" t="69667" r="91077" b="24408"/>
          <a:stretch>
            <a:fillRect/>
          </a:stretch>
        </p:blipFill>
        <p:spPr bwMode="auto">
          <a:xfrm>
            <a:off x="396875" y="4508500"/>
            <a:ext cx="5032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uadroTexto 8"/>
          <p:cNvSpPr txBox="1">
            <a:spLocks noChangeArrowheads="1"/>
          </p:cNvSpPr>
          <p:nvPr/>
        </p:nvSpPr>
        <p:spPr bwMode="auto">
          <a:xfrm>
            <a:off x="323850" y="1052736"/>
            <a:ext cx="6984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eaLnBrk="1" hangingPunct="1">
              <a:spcBef>
                <a:spcPct val="0"/>
              </a:spcBef>
            </a:pPr>
            <a:r>
              <a:rPr lang="es-ES_tradnl" sz="1800" b="1" i="0" dirty="0" err="1">
                <a:latin typeface="Calibri" pitchFamily="34" charset="0"/>
                <a:ea typeface="ＭＳ Ｐゴシック" pitchFamily="-106" charset="-128"/>
              </a:rPr>
              <a:t>Dust</a:t>
            </a:r>
            <a:r>
              <a:rPr lang="es-ES_tradnl" sz="1800" b="1" i="0" dirty="0">
                <a:latin typeface="Calibri" pitchFamily="34" charset="0"/>
                <a:ea typeface="ＭＳ Ｐゴシック" pitchFamily="-106" charset="-128"/>
              </a:rPr>
              <a:t> </a:t>
            </a:r>
            <a:r>
              <a:rPr lang="es-ES_tradnl" sz="1800" b="1" i="0" dirty="0" err="1">
                <a:latin typeface="Calibri" pitchFamily="34" charset="0"/>
                <a:ea typeface="ＭＳ Ｐゴシック" pitchFamily="-106" charset="-128"/>
              </a:rPr>
              <a:t>source</a:t>
            </a:r>
            <a:r>
              <a:rPr lang="es-ES_tradnl" sz="1800" b="1" i="0" dirty="0">
                <a:latin typeface="Calibri" pitchFamily="34" charset="0"/>
                <a:ea typeface="ＭＳ Ｐゴシック" pitchFamily="-106" charset="-128"/>
              </a:rPr>
              <a:t> </a:t>
            </a:r>
            <a:r>
              <a:rPr lang="es-ES_tradnl" sz="1800" b="1" i="0" dirty="0" err="1" smtClean="0">
                <a:latin typeface="Calibri" pitchFamily="34" charset="0"/>
                <a:ea typeface="ＭＳ Ｐゴシック" pitchFamily="-106" charset="-128"/>
              </a:rPr>
              <a:t>function</a:t>
            </a:r>
            <a:r>
              <a:rPr lang="es-ES_tradnl" sz="1800" b="1" i="0" dirty="0" smtClean="0">
                <a:latin typeface="Calibri" pitchFamily="34" charset="0"/>
                <a:ea typeface="ＭＳ Ｐゴシック" pitchFamily="-106" charset="-128"/>
              </a:rPr>
              <a:t>: MONARCH</a:t>
            </a:r>
            <a:endParaRPr lang="es-ES_tradnl" sz="1800" b="1" i="0" dirty="0">
              <a:latin typeface="Calibri" pitchFamily="34" charset="0"/>
              <a:ea typeface="ＭＳ Ｐゴシック" pitchFamily="-106" charset="-128"/>
            </a:endParaRPr>
          </a:p>
        </p:txBody>
      </p:sp>
    </p:spTree>
    <p:extLst>
      <p:ext uri="{BB962C8B-B14F-4D97-AF65-F5344CB8AC3E}">
        <p14:creationId xmlns:p14="http://schemas.microsoft.com/office/powerpoint/2010/main" val="315040947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7" descr="emission_scheme copia"/>
          <p:cNvPicPr>
            <a:picLocks noChangeAspect="1" noChangeArrowheads="1"/>
          </p:cNvPicPr>
          <p:nvPr/>
        </p:nvPicPr>
        <p:blipFill>
          <a:blip r:embed="rId3">
            <a:extLst>
              <a:ext uri="{28A0092B-C50C-407E-A947-70E740481C1C}">
                <a14:useLocalDpi xmlns:a14="http://schemas.microsoft.com/office/drawing/2010/main" val="0"/>
              </a:ext>
            </a:extLst>
          </a:blip>
          <a:srcRect l="2112" t="9756" b="12160"/>
          <a:stretch>
            <a:fillRect/>
          </a:stretch>
        </p:blipFill>
        <p:spPr bwMode="auto">
          <a:xfrm>
            <a:off x="611188" y="1412875"/>
            <a:ext cx="7777162"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8"/>
          <p:cNvSpPr>
            <a:spLocks noChangeArrowheads="1"/>
          </p:cNvSpPr>
          <p:nvPr/>
        </p:nvSpPr>
        <p:spPr bwMode="auto">
          <a:xfrm>
            <a:off x="449037" y="5791468"/>
            <a:ext cx="8208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s-ES" dirty="0">
                <a:latin typeface="Calibri" pitchFamily="34" charset="0"/>
              </a:rPr>
              <a:t>Los esquemas de emisión de polvo </a:t>
            </a:r>
            <a:r>
              <a:rPr lang="es-ES" dirty="0" smtClean="0">
                <a:latin typeface="Calibri" pitchFamily="34" charset="0"/>
              </a:rPr>
              <a:t>emplean </a:t>
            </a:r>
            <a:r>
              <a:rPr lang="es-ES" dirty="0">
                <a:latin typeface="Calibri" pitchFamily="34" charset="0"/>
              </a:rPr>
              <a:t>diferentes parametrizaciones de los procesos físicos relacionados, y requieren diferentes datos de entrada.</a:t>
            </a:r>
            <a:endParaRPr lang="es-ES" sz="1800" i="0" dirty="0">
              <a:latin typeface="Calibri" pitchFamily="34" charset="0"/>
            </a:endParaRPr>
          </a:p>
        </p:txBody>
      </p:sp>
      <p:sp>
        <p:nvSpPr>
          <p:cNvPr id="7" name="Title 1"/>
          <p:cNvSpPr txBox="1">
            <a:spLocks/>
          </p:cNvSpPr>
          <p:nvPr/>
        </p:nvSpPr>
        <p:spPr>
          <a:xfrm>
            <a:off x="449037" y="210010"/>
            <a:ext cx="8229598" cy="745215"/>
          </a:xfrm>
          <a:prstGeom prst="rect">
            <a:avLst/>
          </a:prstGeom>
        </p:spPr>
        <p:txBody>
          <a:bodyPr vert="horz" lIns="91440" tIns="45720" rIns="91440" bIns="45720" rtlCol="0" anchor="ctr">
            <a:noAutofit/>
          </a:bodyPr>
          <a:lstStyle>
            <a:lvl1pPr algn="ctr" defTabSz="914400">
              <a:lnSpc>
                <a:spcPct val="90000"/>
              </a:lnSpc>
              <a:spcBef>
                <a:spcPct val="0"/>
              </a:spcBef>
              <a:buNone/>
              <a:defRPr sz="3500" b="1">
                <a:solidFill>
                  <a:schemeClr val="accent1"/>
                </a:solidFill>
                <a:ea typeface="+mj-ea"/>
                <a:cs typeface="+mj-cs"/>
              </a:defRPr>
            </a:lvl1pPr>
          </a:lstStyle>
          <a:p>
            <a:r>
              <a:rPr lang="en-US" dirty="0" err="1" smtClean="0"/>
              <a:t>Esquemas</a:t>
            </a:r>
            <a:r>
              <a:rPr lang="en-US" dirty="0" smtClean="0"/>
              <a:t> de </a:t>
            </a:r>
            <a:r>
              <a:rPr lang="en-US" dirty="0" err="1" smtClean="0"/>
              <a:t>emisiónn</a:t>
            </a:r>
            <a:r>
              <a:rPr lang="en-US" dirty="0" smtClean="0"/>
              <a:t> de </a:t>
            </a:r>
            <a:r>
              <a:rPr lang="en-US" dirty="0" err="1" smtClean="0"/>
              <a:t>polvo</a:t>
            </a:r>
            <a:endParaRPr lang="en-US" dirty="0"/>
          </a:p>
        </p:txBody>
      </p:sp>
      <p:sp>
        <p:nvSpPr>
          <p:cNvPr id="2" name="TextBox 1"/>
          <p:cNvSpPr txBox="1"/>
          <p:nvPr/>
        </p:nvSpPr>
        <p:spPr>
          <a:xfrm>
            <a:off x="5949539" y="5488307"/>
            <a:ext cx="4227616" cy="276999"/>
          </a:xfrm>
          <a:prstGeom prst="rect">
            <a:avLst/>
          </a:prstGeom>
          <a:noFill/>
        </p:spPr>
        <p:txBody>
          <a:bodyPr wrap="square" rtlCol="0">
            <a:spAutoFit/>
          </a:bodyPr>
          <a:lstStyle/>
          <a:p>
            <a:r>
              <a:rPr lang="en-GB" sz="1200" i="1" dirty="0" smtClean="0"/>
              <a:t>Adapted from </a:t>
            </a:r>
            <a:r>
              <a:rPr lang="en-GB" sz="1200" i="1" dirty="0" err="1" smtClean="0"/>
              <a:t>Darmenova</a:t>
            </a:r>
            <a:r>
              <a:rPr lang="en-GB" sz="1200" i="1" dirty="0" smtClean="0"/>
              <a:t> et al, 2009</a:t>
            </a:r>
            <a:endParaRPr lang="en-GB" sz="1200" i="1" dirty="0"/>
          </a:p>
        </p:txBody>
      </p:sp>
    </p:spTree>
    <p:extLst>
      <p:ext uri="{BB962C8B-B14F-4D97-AF65-F5344CB8AC3E}">
        <p14:creationId xmlns:p14="http://schemas.microsoft.com/office/powerpoint/2010/main" val="491534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model_plume_st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341438"/>
            <a:ext cx="6048375" cy="45370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49037" y="210010"/>
            <a:ext cx="8229598" cy="745215"/>
          </a:xfrm>
          <a:prstGeom prst="rect">
            <a:avLst/>
          </a:prstGeom>
        </p:spPr>
        <p:txBody>
          <a:bodyPr vert="horz" lIns="91440" tIns="45720" rIns="91440" bIns="45720" rtlCol="0" anchor="ctr">
            <a:noAutofit/>
          </a:bodyPr>
          <a:lstStyle>
            <a:lvl1pPr algn="ctr" defTabSz="914400">
              <a:lnSpc>
                <a:spcPct val="90000"/>
              </a:lnSpc>
              <a:spcBef>
                <a:spcPct val="0"/>
              </a:spcBef>
              <a:buNone/>
              <a:defRPr sz="3500" b="1">
                <a:solidFill>
                  <a:schemeClr val="accent1"/>
                </a:solidFill>
                <a:ea typeface="+mj-ea"/>
                <a:cs typeface="+mj-cs"/>
              </a:defRPr>
            </a:lvl1pPr>
          </a:lstStyle>
          <a:p>
            <a:r>
              <a:rPr lang="en-US" dirty="0" err="1" smtClean="0"/>
              <a:t>Dispersión</a:t>
            </a:r>
            <a:endParaRPr lang="en-US" dirty="0"/>
          </a:p>
        </p:txBody>
      </p:sp>
    </p:spTree>
    <p:extLst>
      <p:ext uri="{BB962C8B-B14F-4D97-AF65-F5344CB8AC3E}">
        <p14:creationId xmlns:p14="http://schemas.microsoft.com/office/powerpoint/2010/main" val="847995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uadroTexto 5"/>
          <p:cNvSpPr txBox="1">
            <a:spLocks noChangeArrowheads="1"/>
          </p:cNvSpPr>
          <p:nvPr/>
        </p:nvSpPr>
        <p:spPr bwMode="auto">
          <a:xfrm>
            <a:off x="250825" y="5805488"/>
            <a:ext cx="589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algn="l" eaLnBrk="1" hangingPunct="1">
              <a:spcBef>
                <a:spcPct val="0"/>
              </a:spcBef>
            </a:pPr>
            <a:r>
              <a:rPr lang="es-ES_tradnl" i="0">
                <a:latin typeface="Calibri" pitchFamily="34" charset="0"/>
                <a:ea typeface="ＭＳ Ｐゴシック" pitchFamily="-106" charset="-128"/>
              </a:rPr>
              <a:t>Movie from the COMET program at http://meted.ucar.edu/ of the </a:t>
            </a:r>
          </a:p>
          <a:p>
            <a:pPr algn="l" eaLnBrk="1" hangingPunct="1">
              <a:spcBef>
                <a:spcPct val="0"/>
              </a:spcBef>
            </a:pPr>
            <a:r>
              <a:rPr lang="es-ES_tradnl" i="0">
                <a:latin typeface="Calibri" pitchFamily="34" charset="0"/>
                <a:ea typeface="ＭＳ Ｐゴシック" pitchFamily="-106" charset="-128"/>
              </a:rPr>
              <a:t>University Corporation for Atmospheric Research (UCAR)</a:t>
            </a:r>
          </a:p>
        </p:txBody>
      </p:sp>
      <p:pic>
        <p:nvPicPr>
          <p:cNvPr id="52228" name="Picture 12" descr="loop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1412875"/>
            <a:ext cx="575945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49037" y="210010"/>
            <a:ext cx="8229598" cy="745215"/>
          </a:xfrm>
          <a:prstGeom prst="rect">
            <a:avLst/>
          </a:prstGeom>
        </p:spPr>
        <p:txBody>
          <a:bodyPr vert="horz" lIns="91440" tIns="45720" rIns="91440" bIns="45720" rtlCol="0" anchor="ctr">
            <a:noAutofit/>
          </a:bodyPr>
          <a:lstStyle>
            <a:lvl1pPr algn="ctr" defTabSz="914400">
              <a:lnSpc>
                <a:spcPct val="90000"/>
              </a:lnSpc>
              <a:spcBef>
                <a:spcPct val="0"/>
              </a:spcBef>
              <a:buNone/>
              <a:defRPr sz="3500" b="1">
                <a:solidFill>
                  <a:schemeClr val="accent1"/>
                </a:solidFill>
                <a:ea typeface="+mj-ea"/>
                <a:cs typeface="+mj-cs"/>
              </a:defRPr>
            </a:lvl1pPr>
          </a:lstStyle>
          <a:p>
            <a:r>
              <a:rPr lang="en-US" dirty="0" err="1" smtClean="0"/>
              <a:t>Advección</a:t>
            </a:r>
            <a:r>
              <a:rPr lang="en-US" dirty="0" smtClean="0"/>
              <a:t> y </a:t>
            </a:r>
            <a:r>
              <a:rPr lang="en-US" dirty="0" err="1" smtClean="0"/>
              <a:t>difusión</a:t>
            </a:r>
            <a:endParaRPr lang="en-US" dirty="0"/>
          </a:p>
        </p:txBody>
      </p:sp>
    </p:spTree>
    <p:extLst>
      <p:ext uri="{BB962C8B-B14F-4D97-AF65-F5344CB8AC3E}">
        <p14:creationId xmlns:p14="http://schemas.microsoft.com/office/powerpoint/2010/main" val="10008279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smtClean="0"/>
              <a:t>Sedimentación</a:t>
            </a:r>
            <a:r>
              <a:rPr lang="en-US" altLang="ca-ES" sz="3500" b="1" dirty="0" smtClean="0"/>
              <a:t> y </a:t>
            </a:r>
            <a:r>
              <a:rPr lang="en-US" altLang="ca-ES" sz="3500" b="1" dirty="0" err="1" smtClean="0"/>
              <a:t>deposición</a:t>
            </a:r>
            <a:r>
              <a:rPr lang="en-US" altLang="ca-ES" sz="3500" b="1" dirty="0" smtClean="0"/>
              <a:t> </a:t>
            </a:r>
            <a:r>
              <a:rPr lang="en-US" altLang="ca-ES" sz="3500" b="1" dirty="0" err="1" smtClean="0"/>
              <a:t>seca</a:t>
            </a:r>
            <a:endParaRPr lang="en-US" altLang="ca-ES" sz="3500" b="1" dirty="0"/>
          </a:p>
        </p:txBody>
      </p:sp>
      <p:sp>
        <p:nvSpPr>
          <p:cNvPr id="4" name="CuadroTexto 5"/>
          <p:cNvSpPr txBox="1">
            <a:spLocks noChangeArrowheads="1"/>
          </p:cNvSpPr>
          <p:nvPr/>
        </p:nvSpPr>
        <p:spPr bwMode="auto">
          <a:xfrm>
            <a:off x="250825" y="5805488"/>
            <a:ext cx="589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algn="l" eaLnBrk="1" hangingPunct="1">
              <a:spcBef>
                <a:spcPct val="0"/>
              </a:spcBef>
            </a:pPr>
            <a:r>
              <a:rPr lang="es-ES_tradnl" i="0">
                <a:latin typeface="Calibri" pitchFamily="34" charset="0"/>
                <a:ea typeface="ＭＳ Ｐゴシック" pitchFamily="-106" charset="-128"/>
              </a:rPr>
              <a:t>Movie from the COMET program at http://meted.ucar.edu/ of the </a:t>
            </a:r>
          </a:p>
          <a:p>
            <a:pPr algn="l" eaLnBrk="1" hangingPunct="1">
              <a:spcBef>
                <a:spcPct val="0"/>
              </a:spcBef>
            </a:pPr>
            <a:r>
              <a:rPr lang="es-ES_tradnl" i="0">
                <a:latin typeface="Calibri" pitchFamily="34" charset="0"/>
                <a:ea typeface="ＭＳ Ｐゴシック" pitchFamily="-106" charset="-128"/>
              </a:rPr>
              <a:t>University Corporation for Atmospheric Research (UCAR)</a:t>
            </a:r>
          </a:p>
        </p:txBody>
      </p:sp>
      <p:pic>
        <p:nvPicPr>
          <p:cNvPr id="5" name="Picture 7" descr="loop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412875"/>
            <a:ext cx="5976938"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65496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9" name="Object 15"/>
          <p:cNvGraphicFramePr>
            <a:graphicFrameLocks noChangeAspect="1"/>
          </p:cNvGraphicFramePr>
          <p:nvPr>
            <p:extLst/>
          </p:nvPr>
        </p:nvGraphicFramePr>
        <p:xfrm>
          <a:off x="1644402" y="888162"/>
          <a:ext cx="5783187" cy="3496268"/>
        </p:xfrm>
        <a:graphic>
          <a:graphicData uri="http://schemas.openxmlformats.org/presentationml/2006/ole">
            <mc:AlternateContent xmlns:mc="http://schemas.openxmlformats.org/markup-compatibility/2006">
              <mc:Choice xmlns:v="urn:schemas-microsoft-com:vml" Requires="v">
                <p:oleObj spid="_x0000_s3119" name="Hoja de cálculo" r:id="rId4" imgW="7505700" imgH="3911600" progId="Excel.Sheet.8">
                  <p:embed/>
                </p:oleObj>
              </mc:Choice>
              <mc:Fallback>
                <p:oleObj name="Hoja de cálculo" r:id="rId4" imgW="7505700" imgH="3911600" progId="Excel.Sheet.8">
                  <p:embed/>
                  <p:pic>
                    <p:nvPicPr>
                      <p:cNvPr id="80899" name="Object 15"/>
                      <p:cNvPicPr>
                        <a:picLocks noChangeAspect="1" noChangeArrowheads="1"/>
                      </p:cNvPicPr>
                      <p:nvPr/>
                    </p:nvPicPr>
                    <p:blipFill>
                      <a:blip r:embed="rId5">
                        <a:extLst>
                          <a:ext uri="{28A0092B-C50C-407E-A947-70E740481C1C}">
                            <a14:useLocalDpi xmlns:a14="http://schemas.microsoft.com/office/drawing/2010/main" val="0"/>
                          </a:ext>
                        </a:extLst>
                      </a:blip>
                      <a:srcRect r="18250"/>
                      <a:stretch>
                        <a:fillRect/>
                      </a:stretch>
                    </p:blipFill>
                    <p:spPr bwMode="auto">
                      <a:xfrm>
                        <a:off x="1644402" y="888162"/>
                        <a:ext cx="5783187" cy="3496268"/>
                      </a:xfrm>
                      <a:prstGeom prst="rect">
                        <a:avLst/>
                      </a:prstGeom>
                      <a:noFill/>
                      <a:extLst/>
                    </p:spPr>
                  </p:pic>
                </p:oleObj>
              </mc:Fallback>
            </mc:AlternateContent>
          </a:graphicData>
        </a:graphic>
      </p:graphicFrame>
      <p:sp>
        <p:nvSpPr>
          <p:cNvPr id="15" name="Rectangle 8"/>
          <p:cNvSpPr>
            <a:spLocks noChangeArrowheads="1"/>
          </p:cNvSpPr>
          <p:nvPr/>
        </p:nvSpPr>
        <p:spPr bwMode="auto">
          <a:xfrm>
            <a:off x="511150" y="4469710"/>
            <a:ext cx="813690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s-ES" sz="2000" dirty="0">
                <a:latin typeface="Calibri" pitchFamily="34" charset="0"/>
              </a:rPr>
              <a:t>La</a:t>
            </a:r>
            <a:r>
              <a:rPr lang="es-ES" sz="2000" b="1" dirty="0">
                <a:latin typeface="Calibri" pitchFamily="34" charset="0"/>
              </a:rPr>
              <a:t> deposición seca </a:t>
            </a:r>
            <a:r>
              <a:rPr lang="es-ES" sz="2000" dirty="0">
                <a:latin typeface="Calibri" pitchFamily="34" charset="0"/>
              </a:rPr>
              <a:t>depende de diversos factores, como las condiciones meteorológicas cerca de la superficie, las propiedades fisicoquímicas del polvo mineral y la naturaleza de la propia superficie.</a:t>
            </a:r>
          </a:p>
          <a:p>
            <a:pPr marL="342900" indent="-342900">
              <a:buFont typeface="Arial" panose="020B0604020202020204" pitchFamily="34" charset="0"/>
              <a:buChar char="•"/>
            </a:pPr>
            <a:r>
              <a:rPr lang="es-ES" sz="2000" dirty="0" smtClean="0">
                <a:latin typeface="Calibri" pitchFamily="34" charset="0"/>
              </a:rPr>
              <a:t>La </a:t>
            </a:r>
            <a:r>
              <a:rPr lang="es-ES" sz="2000" b="1" dirty="0">
                <a:latin typeface="Calibri" pitchFamily="34" charset="0"/>
              </a:rPr>
              <a:t>sedimentación </a:t>
            </a:r>
            <a:r>
              <a:rPr lang="es-ES" sz="2000" dirty="0">
                <a:latin typeface="Calibri" pitchFamily="34" charset="0"/>
              </a:rPr>
              <a:t>(o asentamiento gravitacional) es el asentamiento de partículas que caen debido a la </a:t>
            </a:r>
            <a:r>
              <a:rPr lang="es-ES" sz="2000" dirty="0" smtClean="0">
                <a:latin typeface="Calibri" pitchFamily="34" charset="0"/>
              </a:rPr>
              <a:t>gravedad </a:t>
            </a:r>
            <a:r>
              <a:rPr lang="es-ES" sz="2000" dirty="0" smtClean="0">
                <a:latin typeface="Calibri" pitchFamily="34" charset="0"/>
                <a:sym typeface="Symbol" panose="05050102010706020507" pitchFamily="18" charset="2"/>
              </a:rPr>
              <a:t> </a:t>
            </a:r>
            <a:r>
              <a:rPr lang="es-ES" sz="2000" dirty="0" smtClean="0">
                <a:latin typeface="Calibri" pitchFamily="34" charset="0"/>
              </a:rPr>
              <a:t>Las </a:t>
            </a:r>
            <a:r>
              <a:rPr lang="es-ES" sz="2000" dirty="0">
                <a:latin typeface="Calibri" pitchFamily="34" charset="0"/>
              </a:rPr>
              <a:t>partículas muy grandes se asentarán rápidamente</a:t>
            </a:r>
            <a:endParaRPr lang="es-ES" sz="2000" i="0" dirty="0">
              <a:latin typeface="Calibri" pitchFamily="34" charset="0"/>
            </a:endParaRPr>
          </a:p>
        </p:txBody>
      </p:sp>
      <p:sp>
        <p:nvSpPr>
          <p:cNvPr id="5"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a:t>Sedimentación</a:t>
            </a:r>
            <a:r>
              <a:rPr lang="en-US" altLang="ca-ES" sz="3500" b="1" dirty="0"/>
              <a:t> y </a:t>
            </a:r>
            <a:r>
              <a:rPr lang="en-US" altLang="ca-ES" sz="3500" b="1" dirty="0" err="1"/>
              <a:t>deposición</a:t>
            </a:r>
            <a:r>
              <a:rPr lang="en-US" altLang="ca-ES" sz="3500" b="1" dirty="0"/>
              <a:t> </a:t>
            </a:r>
            <a:r>
              <a:rPr lang="en-US" altLang="ca-ES" sz="3500" b="1" dirty="0" err="1"/>
              <a:t>seca</a:t>
            </a:r>
            <a:endParaRPr lang="en-US" altLang="ca-ES" sz="3500" b="1" dirty="0"/>
          </a:p>
        </p:txBody>
      </p:sp>
    </p:spTree>
    <p:extLst>
      <p:ext uri="{BB962C8B-B14F-4D97-AF65-F5344CB8AC3E}">
        <p14:creationId xmlns:p14="http://schemas.microsoft.com/office/powerpoint/2010/main" val="2617460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5"/>
          <p:cNvPicPr>
            <a:picLocks noChangeAspect="1" noChangeArrowheads="1"/>
          </p:cNvPicPr>
          <p:nvPr/>
        </p:nvPicPr>
        <p:blipFill>
          <a:blip r:embed="rId3">
            <a:extLst>
              <a:ext uri="{28A0092B-C50C-407E-A947-70E740481C1C}">
                <a14:useLocalDpi xmlns:a14="http://schemas.microsoft.com/office/drawing/2010/main" val="0"/>
              </a:ext>
            </a:extLst>
          </a:blip>
          <a:srcRect t="3519" r="62404"/>
          <a:stretch>
            <a:fillRect/>
          </a:stretch>
        </p:blipFill>
        <p:spPr bwMode="auto">
          <a:xfrm>
            <a:off x="611188" y="1473200"/>
            <a:ext cx="3024187"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738" y="4756150"/>
            <a:ext cx="12954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7"/>
          <p:cNvSpPr>
            <a:spLocks noChangeArrowheads="1"/>
          </p:cNvSpPr>
          <p:nvPr/>
        </p:nvSpPr>
        <p:spPr bwMode="auto">
          <a:xfrm>
            <a:off x="395288" y="3575050"/>
            <a:ext cx="8497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es-ES" sz="1600" i="0">
                <a:latin typeface="Calibri" pitchFamily="34" charset="0"/>
              </a:rPr>
              <a:t>Decrease rate of the aerosol concentration due to </a:t>
            </a:r>
            <a:r>
              <a:rPr lang="es-ES" sz="1600" b="1" i="0">
                <a:latin typeface="Calibri" pitchFamily="34" charset="0"/>
              </a:rPr>
              <a:t>wet scavenging</a:t>
            </a:r>
            <a:r>
              <a:rPr lang="es-ES" sz="1600" i="0">
                <a:latin typeface="Calibri" pitchFamily="34" charset="0"/>
              </a:rPr>
              <a:t> in a layer with uniform concentration can be described by a first-order equation:</a:t>
            </a:r>
          </a:p>
        </p:txBody>
      </p:sp>
      <p:sp>
        <p:nvSpPr>
          <p:cNvPr id="56326" name="Rectangle 8"/>
          <p:cNvSpPr>
            <a:spLocks noChangeArrowheads="1"/>
          </p:cNvSpPr>
          <p:nvPr/>
        </p:nvSpPr>
        <p:spPr bwMode="auto">
          <a:xfrm>
            <a:off x="3708400" y="4437063"/>
            <a:ext cx="45720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l"/>
            <a:r>
              <a:rPr lang="es-ES" sz="1600" i="0">
                <a:latin typeface="Calibri" pitchFamily="34" charset="0"/>
              </a:rPr>
              <a:t>The </a:t>
            </a:r>
            <a:r>
              <a:rPr lang="es-ES" sz="1600" b="1" i="0">
                <a:latin typeface="Calibri" pitchFamily="34" charset="0"/>
              </a:rPr>
              <a:t>scavenging coefficient (C) </a:t>
            </a:r>
            <a:r>
              <a:rPr lang="es-ES" sz="1600" i="0">
                <a:latin typeface="Calibri" pitchFamily="34" charset="0"/>
              </a:rPr>
              <a:t>depends on:</a:t>
            </a:r>
          </a:p>
          <a:p>
            <a:pPr algn="l"/>
            <a:r>
              <a:rPr lang="es-ES" sz="1600" i="0">
                <a:latin typeface="Calibri" pitchFamily="34" charset="0"/>
              </a:rPr>
              <a:t>• the particle size and solubility</a:t>
            </a:r>
          </a:p>
          <a:p>
            <a:pPr algn="l"/>
            <a:r>
              <a:rPr lang="es-ES" sz="1600" i="0">
                <a:latin typeface="Calibri" pitchFamily="34" charset="0"/>
              </a:rPr>
              <a:t>• the collectors size distribution and fall speeds</a:t>
            </a:r>
          </a:p>
          <a:p>
            <a:pPr algn="l"/>
            <a:r>
              <a:rPr lang="es-ES" sz="1600" i="0">
                <a:latin typeface="Calibri" pitchFamily="34" charset="0"/>
              </a:rPr>
              <a:t>• precipitation rate and phase (rain or snow).</a:t>
            </a:r>
          </a:p>
        </p:txBody>
      </p:sp>
      <p:sp>
        <p:nvSpPr>
          <p:cNvPr id="56327" name="Rectangle 10"/>
          <p:cNvSpPr>
            <a:spLocks noChangeArrowheads="1"/>
          </p:cNvSpPr>
          <p:nvPr/>
        </p:nvSpPr>
        <p:spPr bwMode="auto">
          <a:xfrm>
            <a:off x="3995738" y="1343025"/>
            <a:ext cx="49688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55600" indent="-355600" algn="l"/>
            <a:r>
              <a:rPr lang="es-ES" sz="1400" b="1" i="0" dirty="0">
                <a:latin typeface="Calibri" pitchFamily="34" charset="0"/>
              </a:rPr>
              <a:t>In-</a:t>
            </a:r>
            <a:r>
              <a:rPr lang="es-ES" sz="1400" b="1" i="0" dirty="0" err="1">
                <a:latin typeface="Calibri" pitchFamily="34" charset="0"/>
              </a:rPr>
              <a:t>cloud</a:t>
            </a:r>
            <a:r>
              <a:rPr lang="es-ES" sz="1400" b="1" i="0" dirty="0">
                <a:latin typeface="Calibri" pitchFamily="34" charset="0"/>
              </a:rPr>
              <a:t> </a:t>
            </a:r>
            <a:r>
              <a:rPr lang="es-ES" sz="1400" b="1" i="0" dirty="0" err="1">
                <a:latin typeface="Calibri" pitchFamily="34" charset="0"/>
              </a:rPr>
              <a:t>scavenging</a:t>
            </a:r>
            <a:r>
              <a:rPr lang="es-ES" sz="1400" b="1" i="0" dirty="0">
                <a:latin typeface="Calibri" pitchFamily="34" charset="0"/>
              </a:rPr>
              <a:t>:</a:t>
            </a:r>
          </a:p>
          <a:p>
            <a:pPr marL="355600" indent="-355600" algn="l"/>
            <a:r>
              <a:rPr lang="es-ES" sz="1400" i="0" dirty="0">
                <a:latin typeface="Calibri" pitchFamily="34" charset="0"/>
              </a:rPr>
              <a:t> 	- </a:t>
            </a:r>
            <a:r>
              <a:rPr lang="es-ES" sz="1400" b="1" dirty="0" err="1">
                <a:latin typeface="Calibri" pitchFamily="34" charset="0"/>
              </a:rPr>
              <a:t>nucleation</a:t>
            </a:r>
            <a:r>
              <a:rPr lang="es-ES" sz="1400" b="1" dirty="0">
                <a:latin typeface="Calibri" pitchFamily="34" charset="0"/>
              </a:rPr>
              <a:t> </a:t>
            </a:r>
            <a:r>
              <a:rPr lang="es-ES" sz="1400" b="1" dirty="0" err="1">
                <a:latin typeface="Calibri" pitchFamily="34" charset="0"/>
              </a:rPr>
              <a:t>scavenging</a:t>
            </a:r>
            <a:r>
              <a:rPr lang="es-ES" sz="1400" b="1" dirty="0">
                <a:latin typeface="Calibri" pitchFamily="34" charset="0"/>
              </a:rPr>
              <a:t> </a:t>
            </a:r>
            <a:r>
              <a:rPr lang="es-ES" sz="1400" i="0" dirty="0" err="1">
                <a:latin typeface="Calibri" pitchFamily="34" charset="0"/>
              </a:rPr>
              <a:t>by</a:t>
            </a:r>
            <a:r>
              <a:rPr lang="es-ES" sz="1400" i="0" dirty="0">
                <a:latin typeface="Calibri" pitchFamily="34" charset="0"/>
              </a:rPr>
              <a:t> </a:t>
            </a:r>
            <a:r>
              <a:rPr lang="es-ES" sz="1400" i="0" dirty="0" err="1">
                <a:latin typeface="Calibri" pitchFamily="34" charset="0"/>
              </a:rPr>
              <a:t>activation</a:t>
            </a:r>
            <a:r>
              <a:rPr lang="es-ES" sz="1400" i="0" dirty="0">
                <a:latin typeface="Calibri" pitchFamily="34" charset="0"/>
              </a:rPr>
              <a:t> and </a:t>
            </a:r>
            <a:r>
              <a:rPr lang="es-ES" sz="1400" i="0" dirty="0" err="1">
                <a:latin typeface="Calibri" pitchFamily="34" charset="0"/>
              </a:rPr>
              <a:t>growth</a:t>
            </a:r>
            <a:r>
              <a:rPr lang="es-ES" sz="1400" i="0" dirty="0">
                <a:latin typeface="Calibri" pitchFamily="34" charset="0"/>
              </a:rPr>
              <a:t> of </a:t>
            </a:r>
            <a:r>
              <a:rPr lang="es-ES" sz="1400" i="0" dirty="0" err="1">
                <a:latin typeface="Calibri" pitchFamily="34" charset="0"/>
              </a:rPr>
              <a:t>particles</a:t>
            </a:r>
            <a:r>
              <a:rPr lang="es-ES" sz="1400" i="0" dirty="0">
                <a:latin typeface="Calibri" pitchFamily="34" charset="0"/>
              </a:rPr>
              <a:t> to </a:t>
            </a:r>
            <a:r>
              <a:rPr lang="es-ES" sz="1400" i="0" dirty="0" err="1">
                <a:latin typeface="Calibri" pitchFamily="34" charset="0"/>
              </a:rPr>
              <a:t>cloud</a:t>
            </a:r>
            <a:r>
              <a:rPr lang="es-ES" sz="1400" i="0" dirty="0">
                <a:latin typeface="Calibri" pitchFamily="34" charset="0"/>
              </a:rPr>
              <a:t> </a:t>
            </a:r>
            <a:r>
              <a:rPr lang="es-ES" sz="1400" i="0" dirty="0" err="1">
                <a:latin typeface="Calibri" pitchFamily="34" charset="0"/>
              </a:rPr>
              <a:t>droplets</a:t>
            </a:r>
            <a:endParaRPr lang="es-ES" sz="1400" i="0" dirty="0">
              <a:latin typeface="Calibri" pitchFamily="34" charset="0"/>
            </a:endParaRPr>
          </a:p>
          <a:p>
            <a:pPr marL="355600" indent="-355600" algn="l"/>
            <a:r>
              <a:rPr lang="es-ES" sz="1400" i="0" dirty="0">
                <a:latin typeface="Calibri" pitchFamily="34" charset="0"/>
              </a:rPr>
              <a:t> 	- </a:t>
            </a:r>
            <a:r>
              <a:rPr lang="es-ES" sz="1400" b="1" dirty="0" err="1">
                <a:latin typeface="Calibri" pitchFamily="34" charset="0"/>
              </a:rPr>
              <a:t>collection</a:t>
            </a:r>
            <a:r>
              <a:rPr lang="es-ES" sz="1400" b="1" dirty="0">
                <a:latin typeface="Calibri" pitchFamily="34" charset="0"/>
              </a:rPr>
              <a:t> </a:t>
            </a:r>
            <a:r>
              <a:rPr lang="es-ES" sz="1400" i="0" dirty="0">
                <a:latin typeface="Calibri" pitchFamily="34" charset="0"/>
              </a:rPr>
              <a:t>of a non-</a:t>
            </a:r>
            <a:r>
              <a:rPr lang="es-ES" sz="1400" i="0" dirty="0" err="1">
                <a:latin typeface="Calibri" pitchFamily="34" charset="0"/>
              </a:rPr>
              <a:t>activated</a:t>
            </a:r>
            <a:r>
              <a:rPr lang="es-ES" sz="1400" i="0" dirty="0">
                <a:latin typeface="Calibri" pitchFamily="34" charset="0"/>
              </a:rPr>
              <a:t> </a:t>
            </a:r>
            <a:r>
              <a:rPr lang="es-ES" sz="1400" i="0" dirty="0" err="1">
                <a:latin typeface="Calibri" pitchFamily="34" charset="0"/>
              </a:rPr>
              <a:t>fraction</a:t>
            </a:r>
            <a:r>
              <a:rPr lang="es-ES" sz="1400" i="0" dirty="0">
                <a:latin typeface="Calibri" pitchFamily="34" charset="0"/>
              </a:rPr>
              <a:t> of </a:t>
            </a:r>
            <a:r>
              <a:rPr lang="es-ES" sz="1400" i="0" dirty="0" err="1">
                <a:latin typeface="Calibri" pitchFamily="34" charset="0"/>
              </a:rPr>
              <a:t>particles</a:t>
            </a:r>
            <a:r>
              <a:rPr lang="es-ES" sz="1400" i="0" dirty="0">
                <a:latin typeface="Calibri" pitchFamily="34" charset="0"/>
              </a:rPr>
              <a:t> </a:t>
            </a:r>
            <a:r>
              <a:rPr lang="es-ES" sz="1400" i="0" dirty="0" err="1">
                <a:latin typeface="Calibri" pitchFamily="34" charset="0"/>
              </a:rPr>
              <a:t>by</a:t>
            </a:r>
            <a:r>
              <a:rPr lang="es-ES" sz="1400" i="0" dirty="0">
                <a:latin typeface="Calibri" pitchFamily="34" charset="0"/>
              </a:rPr>
              <a:t> </a:t>
            </a:r>
            <a:r>
              <a:rPr lang="es-ES" sz="1400" i="0" dirty="0" err="1">
                <a:latin typeface="Calibri" pitchFamily="34" charset="0"/>
              </a:rPr>
              <a:t>coagulation</a:t>
            </a:r>
            <a:r>
              <a:rPr lang="es-ES" sz="1400" i="0" dirty="0">
                <a:latin typeface="Calibri" pitchFamily="34" charset="0"/>
              </a:rPr>
              <a:t> </a:t>
            </a:r>
            <a:r>
              <a:rPr lang="es-ES" sz="1400" i="0" dirty="0" err="1">
                <a:latin typeface="Calibri" pitchFamily="34" charset="0"/>
              </a:rPr>
              <a:t>with</a:t>
            </a:r>
            <a:r>
              <a:rPr lang="es-ES" sz="1400" i="0" dirty="0">
                <a:latin typeface="Calibri" pitchFamily="34" charset="0"/>
              </a:rPr>
              <a:t> </a:t>
            </a:r>
            <a:r>
              <a:rPr lang="es-ES" sz="1400" i="0" dirty="0" err="1">
                <a:latin typeface="Calibri" pitchFamily="34" charset="0"/>
              </a:rPr>
              <a:t>cloud</a:t>
            </a:r>
            <a:r>
              <a:rPr lang="es-ES" sz="1400" i="0" dirty="0">
                <a:latin typeface="Calibri" pitchFamily="34" charset="0"/>
              </a:rPr>
              <a:t> and rain </a:t>
            </a:r>
            <a:r>
              <a:rPr lang="es-ES" sz="1400" i="0" dirty="0" err="1">
                <a:latin typeface="Calibri" pitchFamily="34" charset="0"/>
              </a:rPr>
              <a:t>droplets</a:t>
            </a:r>
            <a:endParaRPr lang="es-ES" sz="1400" i="0" dirty="0">
              <a:latin typeface="Calibri" pitchFamily="34" charset="0"/>
            </a:endParaRPr>
          </a:p>
          <a:p>
            <a:pPr marL="355600" indent="-355600" algn="l"/>
            <a:r>
              <a:rPr lang="es-ES" sz="1400" b="1" i="0" dirty="0" err="1">
                <a:latin typeface="Calibri" pitchFamily="34" charset="0"/>
              </a:rPr>
              <a:t>Below-cloud</a:t>
            </a:r>
            <a:r>
              <a:rPr lang="es-ES" sz="1400" b="1" i="0" dirty="0">
                <a:latin typeface="Calibri" pitchFamily="34" charset="0"/>
              </a:rPr>
              <a:t> </a:t>
            </a:r>
            <a:r>
              <a:rPr lang="es-ES" sz="1400" b="1" i="0" dirty="0" err="1">
                <a:latin typeface="Calibri" pitchFamily="34" charset="0"/>
              </a:rPr>
              <a:t>scavenging</a:t>
            </a:r>
            <a:r>
              <a:rPr lang="es-ES" sz="1400" b="1" i="0" dirty="0">
                <a:latin typeface="Calibri" pitchFamily="34" charset="0"/>
              </a:rPr>
              <a:t>:</a:t>
            </a:r>
          </a:p>
          <a:p>
            <a:pPr marL="355600" indent="-355600" algn="l"/>
            <a:r>
              <a:rPr lang="es-ES" sz="1400" i="0" dirty="0" err="1">
                <a:latin typeface="Calibri" pitchFamily="34" charset="0"/>
              </a:rPr>
              <a:t>Collection</a:t>
            </a:r>
            <a:r>
              <a:rPr lang="es-ES" sz="1400" i="0" dirty="0">
                <a:latin typeface="Calibri" pitchFamily="34" charset="0"/>
              </a:rPr>
              <a:t> </a:t>
            </a:r>
            <a:r>
              <a:rPr lang="es-ES" sz="1400" i="0" dirty="0" err="1">
                <a:latin typeface="Calibri" pitchFamily="34" charset="0"/>
              </a:rPr>
              <a:t>by</a:t>
            </a:r>
            <a:r>
              <a:rPr lang="es-ES" sz="1400" i="0" dirty="0">
                <a:latin typeface="Calibri" pitchFamily="34" charset="0"/>
              </a:rPr>
              <a:t> </a:t>
            </a:r>
            <a:r>
              <a:rPr lang="es-ES" sz="1400" i="0" dirty="0" err="1">
                <a:latin typeface="Calibri" pitchFamily="34" charset="0"/>
              </a:rPr>
              <a:t>falling</a:t>
            </a:r>
            <a:r>
              <a:rPr lang="es-ES" sz="1400" i="0" dirty="0">
                <a:latin typeface="Calibri" pitchFamily="34" charset="0"/>
              </a:rPr>
              <a:t> </a:t>
            </a:r>
            <a:r>
              <a:rPr lang="es-ES" sz="1400" i="0" dirty="0" err="1">
                <a:latin typeface="Calibri" pitchFamily="34" charset="0"/>
              </a:rPr>
              <a:t>raindrops</a:t>
            </a:r>
            <a:r>
              <a:rPr lang="es-ES" sz="1400" i="0" dirty="0">
                <a:latin typeface="Calibri" pitchFamily="34" charset="0"/>
              </a:rPr>
              <a:t> of </a:t>
            </a:r>
            <a:r>
              <a:rPr lang="es-ES" sz="1400" i="0" dirty="0" err="1">
                <a:latin typeface="Calibri" pitchFamily="34" charset="0"/>
              </a:rPr>
              <a:t>particles</a:t>
            </a:r>
            <a:r>
              <a:rPr lang="es-ES" sz="1400" i="0" dirty="0">
                <a:latin typeface="Calibri" pitchFamily="34" charset="0"/>
              </a:rPr>
              <a:t> </a:t>
            </a:r>
            <a:r>
              <a:rPr lang="es-ES" sz="1400" i="0" dirty="0" err="1">
                <a:latin typeface="Calibri" pitchFamily="34" charset="0"/>
              </a:rPr>
              <a:t>under</a:t>
            </a:r>
            <a:r>
              <a:rPr lang="es-ES" sz="1400" i="0" dirty="0">
                <a:latin typeface="Calibri" pitchFamily="34" charset="0"/>
              </a:rPr>
              <a:t> </a:t>
            </a:r>
            <a:r>
              <a:rPr lang="es-ES" sz="1400" i="0" dirty="0" err="1">
                <a:latin typeface="Calibri" pitchFamily="34" charset="0"/>
              </a:rPr>
              <a:t>their</a:t>
            </a:r>
            <a:r>
              <a:rPr lang="es-ES" sz="1400" i="0" dirty="0">
                <a:latin typeface="Calibri" pitchFamily="34" charset="0"/>
              </a:rPr>
              <a:t> </a:t>
            </a:r>
            <a:r>
              <a:rPr lang="es-ES" sz="1400" i="0" dirty="0" err="1">
                <a:latin typeface="Calibri" pitchFamily="34" charset="0"/>
              </a:rPr>
              <a:t>collision</a:t>
            </a:r>
            <a:r>
              <a:rPr lang="es-ES" sz="1400" i="0" dirty="0">
                <a:latin typeface="Calibri" pitchFamily="34" charset="0"/>
              </a:rPr>
              <a:t>.</a:t>
            </a:r>
          </a:p>
        </p:txBody>
      </p:sp>
      <p:sp>
        <p:nvSpPr>
          <p:cNvPr id="9"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smtClean="0"/>
              <a:t>Deposición</a:t>
            </a:r>
            <a:r>
              <a:rPr lang="en-US" altLang="ca-ES" sz="3500" b="1" dirty="0" smtClean="0"/>
              <a:t> </a:t>
            </a:r>
            <a:r>
              <a:rPr lang="en-US" altLang="ca-ES" sz="3500" b="1" dirty="0" err="1" smtClean="0"/>
              <a:t>húmeda</a:t>
            </a:r>
            <a:endParaRPr lang="en-US" altLang="ca-ES" sz="3500" b="1" dirty="0"/>
          </a:p>
        </p:txBody>
      </p:sp>
    </p:spTree>
    <p:extLst>
      <p:ext uri="{BB962C8B-B14F-4D97-AF65-F5344CB8AC3E}">
        <p14:creationId xmlns:p14="http://schemas.microsoft.com/office/powerpoint/2010/main" val="2664329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Asimilación</a:t>
            </a:r>
            <a:r>
              <a:rPr lang="en-US" dirty="0" smtClean="0"/>
              <a:t> de </a:t>
            </a:r>
            <a:r>
              <a:rPr lang="en-US" dirty="0" err="1" smtClean="0"/>
              <a:t>datos</a:t>
            </a:r>
            <a:endParaRPr lang="en-US" dirty="0"/>
          </a:p>
        </p:txBody>
      </p:sp>
      <p:pic>
        <p:nvPicPr>
          <p:cNvPr id="3" name="Imagen 2"/>
          <p:cNvPicPr>
            <a:picLocks noChangeAspect="1"/>
          </p:cNvPicPr>
          <p:nvPr/>
        </p:nvPicPr>
        <p:blipFill>
          <a:blip r:embed="rId2"/>
          <a:stretch>
            <a:fillRect/>
          </a:stretch>
        </p:blipFill>
        <p:spPr>
          <a:xfrm>
            <a:off x="1091238" y="840865"/>
            <a:ext cx="7195811" cy="4835541"/>
          </a:xfrm>
          <a:prstGeom prst="rect">
            <a:avLst/>
          </a:prstGeom>
        </p:spPr>
      </p:pic>
      <p:sp>
        <p:nvSpPr>
          <p:cNvPr id="4" name="Rectangle 8"/>
          <p:cNvSpPr/>
          <p:nvPr/>
        </p:nvSpPr>
        <p:spPr>
          <a:xfrm>
            <a:off x="103068" y="5391025"/>
            <a:ext cx="9040932" cy="1323439"/>
          </a:xfrm>
          <a:prstGeom prst="rect">
            <a:avLst/>
          </a:prstGeom>
          <a:solidFill>
            <a:schemeClr val="bg1">
              <a:lumMod val="85000"/>
            </a:schemeClr>
          </a:solidFill>
        </p:spPr>
        <p:txBody>
          <a:bodyPr wrap="square">
            <a:spAutoFit/>
          </a:bodyPr>
          <a:lstStyle/>
          <a:p>
            <a:r>
              <a:rPr lang="es-ES" sz="2000" dirty="0">
                <a:latin typeface="+mj-lt"/>
                <a:sym typeface="Helvetica Neue"/>
              </a:rPr>
              <a:t>Obtención de la "mejor" estimación de las condiciones </a:t>
            </a:r>
            <a:r>
              <a:rPr lang="es-ES" sz="2000" b="1" dirty="0">
                <a:latin typeface="+mj-lt"/>
                <a:sym typeface="Helvetica Neue"/>
              </a:rPr>
              <a:t>actuales </a:t>
            </a:r>
            <a:r>
              <a:rPr lang="es-ES" sz="2000" dirty="0">
                <a:latin typeface="+mj-lt"/>
                <a:sym typeface="Helvetica Neue"/>
              </a:rPr>
              <a:t>del polvo atmosférico </a:t>
            </a:r>
            <a:r>
              <a:rPr lang="es-ES" sz="2000" b="1" dirty="0">
                <a:latin typeface="+mj-lt"/>
                <a:sym typeface="Helvetica Neue"/>
              </a:rPr>
              <a:t>(análisis)</a:t>
            </a:r>
          </a:p>
          <a:p>
            <a:r>
              <a:rPr lang="es-ES" sz="2000" dirty="0">
                <a:latin typeface="+mj-lt"/>
                <a:sym typeface="Helvetica Neue"/>
              </a:rPr>
              <a:t>Creación de conjuntos de datos que describen la </a:t>
            </a:r>
            <a:r>
              <a:rPr lang="es-ES" sz="2000" b="1" dirty="0">
                <a:latin typeface="+mj-lt"/>
                <a:sym typeface="Helvetica Neue"/>
              </a:rPr>
              <a:t>historia reciente </a:t>
            </a:r>
            <a:r>
              <a:rPr lang="es-ES" sz="2000" dirty="0">
                <a:latin typeface="+mj-lt"/>
                <a:sym typeface="Helvetica Neue"/>
              </a:rPr>
              <a:t>del polvo en la atmósfera </a:t>
            </a:r>
            <a:r>
              <a:rPr lang="es-ES" sz="2000" b="1" dirty="0">
                <a:latin typeface="+mj-lt"/>
                <a:sym typeface="Helvetica Neue"/>
              </a:rPr>
              <a:t>(</a:t>
            </a:r>
            <a:r>
              <a:rPr lang="es-ES" sz="2000" b="1" dirty="0" err="1">
                <a:latin typeface="+mj-lt"/>
                <a:sym typeface="Helvetica Neue"/>
              </a:rPr>
              <a:t>reanálisis</a:t>
            </a:r>
            <a:r>
              <a:rPr lang="es-ES" sz="2000" b="1" dirty="0">
                <a:latin typeface="+mj-lt"/>
                <a:sym typeface="Helvetica Neue"/>
              </a:rPr>
              <a:t>)</a:t>
            </a:r>
            <a:endParaRPr lang="en-US" sz="2000" b="1" dirty="0">
              <a:latin typeface="+mj-lt"/>
              <a:sym typeface="Helvetica Neue"/>
            </a:endParaRPr>
          </a:p>
        </p:txBody>
      </p:sp>
    </p:spTree>
    <p:extLst>
      <p:ext uri="{BB962C8B-B14F-4D97-AF65-F5344CB8AC3E}">
        <p14:creationId xmlns:p14="http://schemas.microsoft.com/office/powerpoint/2010/main" val="2155218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4"/>
          <p:cNvSpPr>
            <a:spLocks noChangeArrowheads="1"/>
          </p:cNvSpPr>
          <p:nvPr/>
        </p:nvSpPr>
        <p:spPr bwMode="auto">
          <a:xfrm>
            <a:off x="339179" y="1373793"/>
            <a:ext cx="696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pPr algn="l">
              <a:spcBef>
                <a:spcPct val="0"/>
              </a:spcBef>
            </a:pPr>
            <a:r>
              <a:rPr lang="en-US" sz="2400" b="1" i="0" dirty="0">
                <a:latin typeface="Calibri" pitchFamily="34" charset="0"/>
              </a:rPr>
              <a:t>Main differences between </a:t>
            </a:r>
            <a:r>
              <a:rPr lang="en-US" sz="2400" b="1" i="0" dirty="0" smtClean="0">
                <a:latin typeface="Calibri" pitchFamily="34" charset="0"/>
              </a:rPr>
              <a:t>dust models</a:t>
            </a:r>
            <a:endParaRPr lang="en-US" sz="2000" b="1" i="0" dirty="0">
              <a:latin typeface="Calibri" pitchFamily="34" charset="0"/>
            </a:endParaRPr>
          </a:p>
        </p:txBody>
      </p:sp>
      <p:sp>
        <p:nvSpPr>
          <p:cNvPr id="8" name="7 CuadroTexto"/>
          <p:cNvSpPr txBox="1"/>
          <p:nvPr/>
        </p:nvSpPr>
        <p:spPr>
          <a:xfrm>
            <a:off x="899592" y="2047488"/>
            <a:ext cx="6768752" cy="3785652"/>
          </a:xfrm>
          <a:prstGeom prst="rect">
            <a:avLst/>
          </a:prstGeom>
          <a:noFill/>
        </p:spPr>
        <p:txBody>
          <a:bodyPr wrap="square">
            <a:spAutoFit/>
          </a:bodyPr>
          <a:lstStyle>
            <a:lvl1pPr marL="457200" indent="-457200"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l" eaLnBrk="1" hangingPunct="1">
              <a:buFont typeface="Arial" charset="0"/>
              <a:buAutoNum type="arabicPeriod"/>
            </a:pPr>
            <a:r>
              <a:rPr lang="es-ES" sz="2400" dirty="0" err="1" smtClean="0">
                <a:latin typeface="Calibri" pitchFamily="34" charset="0"/>
              </a:rPr>
              <a:t>Meteorological</a:t>
            </a:r>
            <a:r>
              <a:rPr lang="es-ES" sz="2400" dirty="0" smtClean="0">
                <a:latin typeface="Calibri" pitchFamily="34" charset="0"/>
              </a:rPr>
              <a:t> driver</a:t>
            </a:r>
          </a:p>
          <a:p>
            <a:pPr eaLnBrk="1" hangingPunct="1">
              <a:buFont typeface="Arial" charset="0"/>
              <a:buAutoNum type="arabicPeriod"/>
            </a:pPr>
            <a:r>
              <a:rPr lang="es-ES" sz="2400" dirty="0" err="1">
                <a:latin typeface="Calibri" pitchFamily="34" charset="0"/>
              </a:rPr>
              <a:t>Meteorological</a:t>
            </a:r>
            <a:r>
              <a:rPr lang="es-ES" sz="2400" dirty="0">
                <a:latin typeface="Calibri" pitchFamily="34" charset="0"/>
              </a:rPr>
              <a:t> input </a:t>
            </a:r>
            <a:r>
              <a:rPr lang="es-ES" sz="2400" dirty="0" smtClean="0">
                <a:latin typeface="Calibri" pitchFamily="34" charset="0"/>
              </a:rPr>
              <a:t>files IBC</a:t>
            </a:r>
          </a:p>
          <a:p>
            <a:pPr eaLnBrk="1" hangingPunct="1">
              <a:buFont typeface="Arial" charset="0"/>
              <a:buAutoNum type="arabicPeriod"/>
            </a:pPr>
            <a:r>
              <a:rPr lang="es-ES" sz="2400" dirty="0" err="1">
                <a:latin typeface="Calibri" pitchFamily="34" charset="0"/>
              </a:rPr>
              <a:t>Emission</a:t>
            </a:r>
            <a:r>
              <a:rPr lang="es-ES" sz="2400" dirty="0">
                <a:latin typeface="Calibri" pitchFamily="34" charset="0"/>
              </a:rPr>
              <a:t> </a:t>
            </a:r>
            <a:r>
              <a:rPr lang="es-ES" sz="2400" dirty="0" err="1">
                <a:latin typeface="Calibri" pitchFamily="34" charset="0"/>
              </a:rPr>
              <a:t>scheme</a:t>
            </a:r>
            <a:endParaRPr lang="es-ES" sz="2400" dirty="0">
              <a:latin typeface="Calibri" pitchFamily="34" charset="0"/>
            </a:endParaRPr>
          </a:p>
          <a:p>
            <a:pPr eaLnBrk="1" hangingPunct="1">
              <a:buFont typeface="Arial" charset="0"/>
              <a:buAutoNum type="arabicPeriod"/>
            </a:pPr>
            <a:r>
              <a:rPr lang="es-ES" sz="2400" dirty="0" err="1">
                <a:latin typeface="Calibri" pitchFamily="34" charset="0"/>
              </a:rPr>
              <a:t>Geographic-information</a:t>
            </a:r>
            <a:r>
              <a:rPr lang="es-ES" sz="2400" dirty="0">
                <a:latin typeface="Calibri" pitchFamily="34" charset="0"/>
              </a:rPr>
              <a:t> </a:t>
            </a:r>
            <a:r>
              <a:rPr lang="es-ES" sz="2400" dirty="0" err="1" smtClean="0">
                <a:latin typeface="Calibri" pitchFamily="34" charset="0"/>
              </a:rPr>
              <a:t>database</a:t>
            </a:r>
            <a:r>
              <a:rPr lang="es-ES" sz="2400" dirty="0" smtClean="0">
                <a:latin typeface="Calibri" pitchFamily="34" charset="0"/>
              </a:rPr>
              <a:t> (</a:t>
            </a:r>
            <a:r>
              <a:rPr lang="es-ES" sz="2400" dirty="0" err="1" smtClean="0">
                <a:latin typeface="Calibri" pitchFamily="34" charset="0"/>
              </a:rPr>
              <a:t>source</a:t>
            </a:r>
            <a:r>
              <a:rPr lang="es-ES" sz="2400" dirty="0" smtClean="0">
                <a:latin typeface="Calibri" pitchFamily="34" charset="0"/>
              </a:rPr>
              <a:t> </a:t>
            </a:r>
            <a:r>
              <a:rPr lang="es-ES" sz="2400" dirty="0" err="1" smtClean="0">
                <a:latin typeface="Calibri" pitchFamily="34" charset="0"/>
              </a:rPr>
              <a:t>mask</a:t>
            </a:r>
            <a:r>
              <a:rPr lang="es-ES" sz="2400" dirty="0" smtClean="0">
                <a:latin typeface="Calibri" pitchFamily="34" charset="0"/>
              </a:rPr>
              <a:t>)</a:t>
            </a:r>
          </a:p>
          <a:p>
            <a:pPr algn="l" eaLnBrk="1" hangingPunct="1">
              <a:buFont typeface="Arial" charset="0"/>
              <a:buAutoNum type="arabicPeriod"/>
            </a:pPr>
            <a:r>
              <a:rPr lang="es-ES" sz="2400" dirty="0" err="1">
                <a:latin typeface="Calibri" pitchFamily="34" charset="0"/>
              </a:rPr>
              <a:t>L</a:t>
            </a:r>
            <a:r>
              <a:rPr lang="es-ES" sz="2400" dirty="0" err="1" smtClean="0">
                <a:latin typeface="Calibri" pitchFamily="34" charset="0"/>
              </a:rPr>
              <a:t>and-surface</a:t>
            </a:r>
            <a:r>
              <a:rPr lang="es-ES" sz="2400" dirty="0" smtClean="0">
                <a:latin typeface="Calibri" pitchFamily="34" charset="0"/>
              </a:rPr>
              <a:t> </a:t>
            </a:r>
            <a:r>
              <a:rPr lang="es-ES" sz="2400" dirty="0" err="1" smtClean="0">
                <a:latin typeface="Calibri" pitchFamily="34" charset="0"/>
              </a:rPr>
              <a:t>scheme</a:t>
            </a:r>
            <a:endParaRPr lang="es-ES" sz="2400" dirty="0" smtClean="0">
              <a:latin typeface="Calibri" pitchFamily="34" charset="0"/>
            </a:endParaRPr>
          </a:p>
          <a:p>
            <a:pPr algn="l" eaLnBrk="1" hangingPunct="1">
              <a:buFont typeface="Arial" charset="0"/>
              <a:buAutoNum type="arabicPeriod"/>
            </a:pPr>
            <a:r>
              <a:rPr lang="es-ES" sz="2400" dirty="0" err="1" smtClean="0">
                <a:latin typeface="Calibri" pitchFamily="34" charset="0"/>
              </a:rPr>
              <a:t>Dry</a:t>
            </a:r>
            <a:r>
              <a:rPr lang="es-ES" sz="2400" dirty="0" smtClean="0">
                <a:latin typeface="Calibri" pitchFamily="34" charset="0"/>
              </a:rPr>
              <a:t> </a:t>
            </a:r>
            <a:r>
              <a:rPr lang="es-ES" sz="2400" dirty="0" err="1" smtClean="0">
                <a:latin typeface="Calibri" pitchFamily="34" charset="0"/>
              </a:rPr>
              <a:t>deposition</a:t>
            </a:r>
            <a:r>
              <a:rPr lang="es-ES" sz="2400" dirty="0" smtClean="0">
                <a:latin typeface="Calibri" pitchFamily="34" charset="0"/>
              </a:rPr>
              <a:t> </a:t>
            </a:r>
            <a:r>
              <a:rPr lang="es-ES" sz="2400" dirty="0" err="1" smtClean="0">
                <a:latin typeface="Calibri" pitchFamily="34" charset="0"/>
              </a:rPr>
              <a:t>scheme</a:t>
            </a:r>
            <a:endParaRPr lang="es-ES" sz="2400" dirty="0" smtClean="0">
              <a:latin typeface="Calibri" pitchFamily="34" charset="0"/>
            </a:endParaRPr>
          </a:p>
          <a:p>
            <a:pPr algn="l" eaLnBrk="1" hangingPunct="1">
              <a:buFont typeface="Arial" charset="0"/>
              <a:buAutoNum type="arabicPeriod"/>
            </a:pPr>
            <a:r>
              <a:rPr lang="es-ES" sz="2400" dirty="0" err="1" smtClean="0">
                <a:latin typeface="Calibri" pitchFamily="34" charset="0"/>
              </a:rPr>
              <a:t>Wet</a:t>
            </a:r>
            <a:r>
              <a:rPr lang="es-ES" sz="2400" dirty="0" smtClean="0">
                <a:latin typeface="Calibri" pitchFamily="34" charset="0"/>
              </a:rPr>
              <a:t> </a:t>
            </a:r>
            <a:r>
              <a:rPr lang="es-ES" sz="2400" dirty="0" err="1" smtClean="0">
                <a:latin typeface="Calibri" pitchFamily="34" charset="0"/>
              </a:rPr>
              <a:t>depositioon</a:t>
            </a:r>
            <a:r>
              <a:rPr lang="es-ES" sz="2400" dirty="0" smtClean="0">
                <a:latin typeface="Calibri" pitchFamily="34" charset="0"/>
              </a:rPr>
              <a:t> </a:t>
            </a:r>
            <a:r>
              <a:rPr lang="es-ES" sz="2400" dirty="0" err="1" smtClean="0">
                <a:latin typeface="Calibri" pitchFamily="34" charset="0"/>
              </a:rPr>
              <a:t>scheme</a:t>
            </a:r>
            <a:endParaRPr lang="es-ES" sz="2400" dirty="0">
              <a:latin typeface="Calibri" pitchFamily="34" charset="0"/>
            </a:endParaRPr>
          </a:p>
          <a:p>
            <a:pPr algn="l" eaLnBrk="1" hangingPunct="1">
              <a:buFont typeface="Arial" charset="0"/>
              <a:buAutoNum type="arabicPeriod"/>
            </a:pPr>
            <a:r>
              <a:rPr lang="es-ES" sz="2400" dirty="0" err="1" smtClean="0">
                <a:latin typeface="Calibri" pitchFamily="34" charset="0"/>
              </a:rPr>
              <a:t>Spatio</a:t>
            </a:r>
            <a:r>
              <a:rPr lang="es-ES" sz="2400" dirty="0" smtClean="0">
                <a:latin typeface="Calibri" pitchFamily="34" charset="0"/>
              </a:rPr>
              <a:t>-temporal </a:t>
            </a:r>
            <a:r>
              <a:rPr lang="es-ES" sz="2400" dirty="0" err="1" smtClean="0">
                <a:latin typeface="Calibri" pitchFamily="34" charset="0"/>
              </a:rPr>
              <a:t>resolution</a:t>
            </a:r>
            <a:endParaRPr lang="es-ES" sz="2400" dirty="0" smtClean="0">
              <a:latin typeface="Calibri" pitchFamily="34" charset="0"/>
            </a:endParaRPr>
          </a:p>
          <a:p>
            <a:pPr algn="l" eaLnBrk="1" hangingPunct="1">
              <a:buFont typeface="Arial" charset="0"/>
              <a:buAutoNum type="arabicPeriod"/>
            </a:pPr>
            <a:r>
              <a:rPr lang="es-ES" sz="2400" dirty="0" smtClean="0">
                <a:latin typeface="Calibri" pitchFamily="34" charset="0"/>
              </a:rPr>
              <a:t>Data </a:t>
            </a:r>
            <a:r>
              <a:rPr lang="es-ES" sz="2400" dirty="0" err="1" smtClean="0">
                <a:latin typeface="Calibri" pitchFamily="34" charset="0"/>
              </a:rPr>
              <a:t>assimilation</a:t>
            </a:r>
            <a:endParaRPr lang="es-ES" sz="2400" dirty="0">
              <a:latin typeface="Calibri" pitchFamily="34" charset="0"/>
            </a:endParaRPr>
          </a:p>
          <a:p>
            <a:pPr algn="l" eaLnBrk="1" hangingPunct="1">
              <a:buFont typeface="Arial" charset="0"/>
              <a:buAutoNum type="arabicPeriod"/>
            </a:pPr>
            <a:r>
              <a:rPr lang="es-ES" sz="2400" dirty="0" smtClean="0">
                <a:latin typeface="Calibri" pitchFamily="34" charset="0"/>
              </a:rPr>
              <a:t>….</a:t>
            </a:r>
            <a:endParaRPr lang="es-ES" sz="2400" dirty="0">
              <a:latin typeface="Calibri" pitchFamily="34" charset="0"/>
            </a:endParaRPr>
          </a:p>
        </p:txBody>
      </p:sp>
      <p:sp>
        <p:nvSpPr>
          <p:cNvPr id="6"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smtClean="0"/>
              <a:t>Modelización</a:t>
            </a:r>
            <a:r>
              <a:rPr lang="en-US" altLang="ca-ES" sz="3500" b="1" dirty="0" smtClean="0"/>
              <a:t> de </a:t>
            </a:r>
            <a:r>
              <a:rPr lang="en-US" altLang="ca-ES" sz="3500" b="1" dirty="0" err="1" smtClean="0"/>
              <a:t>polvo</a:t>
            </a:r>
            <a:endParaRPr lang="en-US" altLang="ca-ES" sz="3500" b="1" dirty="0"/>
          </a:p>
        </p:txBody>
      </p:sp>
    </p:spTree>
    <p:extLst>
      <p:ext uri="{BB962C8B-B14F-4D97-AF65-F5344CB8AC3E}">
        <p14:creationId xmlns:p14="http://schemas.microsoft.com/office/powerpoint/2010/main" val="115764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291" y="1326286"/>
            <a:ext cx="2692241" cy="2700000"/>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68" y="1326286"/>
            <a:ext cx="2692243" cy="2700000"/>
          </a:xfrm>
          <a:prstGeom prst="rect">
            <a:avLst/>
          </a:prstGeom>
        </p:spPr>
      </p:pic>
      <p:sp>
        <p:nvSpPr>
          <p:cNvPr id="2" name="Título 1"/>
          <p:cNvSpPr>
            <a:spLocks noGrp="1"/>
          </p:cNvSpPr>
          <p:nvPr>
            <p:ph type="title"/>
          </p:nvPr>
        </p:nvSpPr>
        <p:spPr>
          <a:xfrm>
            <a:off x="464803" y="261179"/>
            <a:ext cx="8229598" cy="629900"/>
          </a:xfrm>
        </p:spPr>
        <p:txBody>
          <a:bodyPr/>
          <a:lstStyle/>
          <a:p>
            <a:r>
              <a:rPr lang="es-ES" dirty="0" smtClean="0"/>
              <a:t>Departamento de Ciencias de la Tierra</a:t>
            </a:r>
            <a:endParaRPr lang="es-ES" dirty="0"/>
          </a:p>
        </p:txBody>
      </p:sp>
      <p:sp>
        <p:nvSpPr>
          <p:cNvPr id="4" name="Marcador de contenido 2"/>
          <p:cNvSpPr txBox="1">
            <a:spLocks/>
          </p:cNvSpPr>
          <p:nvPr/>
        </p:nvSpPr>
        <p:spPr bwMode="auto">
          <a:xfrm>
            <a:off x="848326" y="823016"/>
            <a:ext cx="7677836" cy="71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es-ES" altLang="es-ES" sz="2000" dirty="0" smtClean="0">
                <a:solidFill>
                  <a:srgbClr val="414141"/>
                </a:solidFill>
                <a:latin typeface="+mn-lt"/>
              </a:rPr>
              <a:t>Modelización </a:t>
            </a:r>
            <a:r>
              <a:rPr lang="es-ES" altLang="es-ES" sz="2000" dirty="0">
                <a:solidFill>
                  <a:srgbClr val="414141"/>
                </a:solidFill>
                <a:latin typeface="+mn-lt"/>
              </a:rPr>
              <a:t>y pronóstico ambiental, con un enfoque particular en el tiempo, el clima y la calidad del aire.</a:t>
            </a:r>
            <a:endParaRPr lang="en-US" altLang="es-ES" sz="2000" dirty="0">
              <a:solidFill>
                <a:srgbClr val="414141"/>
              </a:solidFill>
              <a:latin typeface="+mn-lt"/>
            </a:endParaRPr>
          </a:p>
        </p:txBody>
      </p:sp>
      <p:grpSp>
        <p:nvGrpSpPr>
          <p:cNvPr id="22" name="Grupo 21"/>
          <p:cNvGrpSpPr/>
          <p:nvPr/>
        </p:nvGrpSpPr>
        <p:grpSpPr>
          <a:xfrm>
            <a:off x="3279841" y="1913250"/>
            <a:ext cx="2594324" cy="1526073"/>
            <a:chOff x="3279841" y="1970916"/>
            <a:chExt cx="2594324" cy="1526073"/>
          </a:xfrm>
        </p:grpSpPr>
        <p:sp>
          <p:nvSpPr>
            <p:cNvPr id="15" name="Elipse 14"/>
            <p:cNvSpPr/>
            <p:nvPr/>
          </p:nvSpPr>
          <p:spPr>
            <a:xfrm>
              <a:off x="3816566" y="1970916"/>
              <a:ext cx="1526073" cy="1526073"/>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3909832" y="2361941"/>
              <a:ext cx="1334343" cy="757130"/>
            </a:xfrm>
            <a:prstGeom prst="rect">
              <a:avLst/>
            </a:prstGeom>
            <a:noFill/>
          </p:spPr>
          <p:txBody>
            <a:bodyPr wrap="square" rtlCol="0">
              <a:spAutoFit/>
            </a:bodyPr>
            <a:lstStyle/>
            <a:p>
              <a:pPr algn="ctr">
                <a:lnSpc>
                  <a:spcPct val="90000"/>
                </a:lnSpc>
              </a:pPr>
              <a:r>
                <a:rPr lang="es-ES" sz="1600" b="1" dirty="0" smtClean="0">
                  <a:solidFill>
                    <a:schemeClr val="bg1"/>
                  </a:solidFill>
                </a:rPr>
                <a:t>Investigación y operaciones</a:t>
              </a:r>
              <a:endParaRPr lang="es-ES" sz="1600" b="1" dirty="0">
                <a:solidFill>
                  <a:schemeClr val="bg1"/>
                </a:solidFill>
              </a:endParaRPr>
            </a:p>
          </p:txBody>
        </p:sp>
        <p:sp>
          <p:nvSpPr>
            <p:cNvPr id="16" name="Flecha izquierda 15"/>
            <p:cNvSpPr/>
            <p:nvPr/>
          </p:nvSpPr>
          <p:spPr>
            <a:xfrm>
              <a:off x="3279841" y="2477469"/>
              <a:ext cx="658430" cy="512967"/>
            </a:xfrm>
            <a:prstGeom prst="leftArrow">
              <a:avLst>
                <a:gd name="adj1" fmla="val 50000"/>
                <a:gd name="adj2" fmla="val 67073"/>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izquierda 16"/>
            <p:cNvSpPr/>
            <p:nvPr/>
          </p:nvSpPr>
          <p:spPr>
            <a:xfrm rot="10800000">
              <a:off x="5215735" y="2477469"/>
              <a:ext cx="658430" cy="512967"/>
            </a:xfrm>
            <a:prstGeom prst="leftArrow">
              <a:avLst>
                <a:gd name="adj1" fmla="val 50000"/>
                <a:gd name="adj2" fmla="val 67073"/>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CuadroTexto 17"/>
          <p:cNvSpPr txBox="1"/>
          <p:nvPr/>
        </p:nvSpPr>
        <p:spPr>
          <a:xfrm>
            <a:off x="806923" y="1702921"/>
            <a:ext cx="2264741" cy="2062103"/>
          </a:xfrm>
          <a:prstGeom prst="rect">
            <a:avLst/>
          </a:prstGeom>
          <a:noFill/>
        </p:spPr>
        <p:txBody>
          <a:bodyPr wrap="square" rtlCol="0">
            <a:spAutoFit/>
          </a:bodyPr>
          <a:lstStyle/>
          <a:p>
            <a:pPr algn="ctr"/>
            <a:r>
              <a:rPr lang="es-ES" altLang="es-ES" sz="1600" dirty="0" smtClean="0">
                <a:solidFill>
                  <a:schemeClr val="bg1"/>
                </a:solidFill>
                <a:latin typeface="Calibri" panose="020F0502020204030204" pitchFamily="34" charset="0"/>
              </a:rPr>
              <a:t>Modelización</a:t>
            </a:r>
            <a:endParaRPr lang="es-ES" altLang="es-ES" sz="1600" dirty="0">
              <a:solidFill>
                <a:schemeClr val="bg1"/>
              </a:solidFill>
              <a:latin typeface="Calibri" panose="020F0502020204030204" pitchFamily="34" charset="0"/>
            </a:endParaRPr>
          </a:p>
          <a:p>
            <a:pPr algn="ctr"/>
            <a:r>
              <a:rPr lang="es-ES" altLang="es-ES" sz="1600" dirty="0">
                <a:solidFill>
                  <a:schemeClr val="bg1"/>
                </a:solidFill>
                <a:latin typeface="Calibri" panose="020F0502020204030204" pitchFamily="34" charset="0"/>
              </a:rPr>
              <a:t>calidad del aire y</a:t>
            </a:r>
          </a:p>
          <a:p>
            <a:pPr algn="ctr"/>
            <a:r>
              <a:rPr lang="es-ES" altLang="es-ES" sz="1600" b="1" dirty="0">
                <a:solidFill>
                  <a:schemeClr val="bg1"/>
                </a:solidFill>
                <a:latin typeface="Calibri" panose="020F0502020204030204" pitchFamily="34" charset="0"/>
              </a:rPr>
              <a:t>Tormentas de arena y </a:t>
            </a:r>
            <a:r>
              <a:rPr lang="es-ES" altLang="es-ES" sz="1600" b="1" dirty="0" smtClean="0">
                <a:solidFill>
                  <a:schemeClr val="bg1"/>
                </a:solidFill>
                <a:latin typeface="Calibri" panose="020F0502020204030204" pitchFamily="34" charset="0"/>
              </a:rPr>
              <a:t>polvo,</a:t>
            </a:r>
            <a:r>
              <a:rPr lang="es-ES" altLang="es-ES" sz="1600" dirty="0">
                <a:solidFill>
                  <a:schemeClr val="bg1"/>
                </a:solidFill>
                <a:latin typeface="Calibri" panose="020F0502020204030204" pitchFamily="34" charset="0"/>
              </a:rPr>
              <a:t> </a:t>
            </a:r>
            <a:r>
              <a:rPr lang="es-ES" altLang="es-ES" sz="1600" dirty="0" smtClean="0">
                <a:solidFill>
                  <a:schemeClr val="bg1"/>
                </a:solidFill>
                <a:latin typeface="Calibri" panose="020F0502020204030204" pitchFamily="34" charset="0"/>
              </a:rPr>
              <a:t>procesos </a:t>
            </a:r>
            <a:r>
              <a:rPr lang="es-ES" altLang="es-ES" sz="1600" dirty="0">
                <a:solidFill>
                  <a:schemeClr val="bg1"/>
                </a:solidFill>
                <a:latin typeface="Calibri" panose="020F0502020204030204" pitchFamily="34" charset="0"/>
              </a:rPr>
              <a:t>de urbano a</a:t>
            </a:r>
          </a:p>
          <a:p>
            <a:pPr algn="ctr"/>
            <a:r>
              <a:rPr lang="es-ES" altLang="es-ES" sz="1600" dirty="0" smtClean="0">
                <a:solidFill>
                  <a:schemeClr val="bg1"/>
                </a:solidFill>
                <a:latin typeface="Calibri" panose="020F0502020204030204" pitchFamily="34" charset="0"/>
              </a:rPr>
              <a:t>global </a:t>
            </a:r>
            <a:r>
              <a:rPr lang="es-ES" altLang="es-ES" sz="1600" dirty="0">
                <a:solidFill>
                  <a:schemeClr val="bg1"/>
                </a:solidFill>
                <a:latin typeface="Calibri" panose="020F0502020204030204" pitchFamily="34" charset="0"/>
              </a:rPr>
              <a:t>y los impactos</a:t>
            </a:r>
          </a:p>
          <a:p>
            <a:pPr algn="ctr"/>
            <a:r>
              <a:rPr lang="es-ES" altLang="es-ES" sz="1600" dirty="0">
                <a:solidFill>
                  <a:schemeClr val="bg1"/>
                </a:solidFill>
                <a:latin typeface="Calibri" panose="020F0502020204030204" pitchFamily="34" charset="0"/>
              </a:rPr>
              <a:t>sobre el clima, la salud</a:t>
            </a:r>
          </a:p>
          <a:p>
            <a:pPr algn="ctr"/>
            <a:r>
              <a:rPr lang="es-ES" altLang="es-ES" sz="1600" dirty="0">
                <a:solidFill>
                  <a:schemeClr val="bg1"/>
                </a:solidFill>
                <a:latin typeface="Calibri" panose="020F0502020204030204" pitchFamily="34" charset="0"/>
              </a:rPr>
              <a:t>y ecosistemas</a:t>
            </a:r>
            <a:endParaRPr lang="es-ES" sz="1600" dirty="0">
              <a:solidFill>
                <a:schemeClr val="bg1"/>
              </a:solidFill>
            </a:endParaRPr>
          </a:p>
        </p:txBody>
      </p:sp>
      <p:sp>
        <p:nvSpPr>
          <p:cNvPr id="19" name="CuadroTexto 18"/>
          <p:cNvSpPr txBox="1"/>
          <p:nvPr/>
        </p:nvSpPr>
        <p:spPr>
          <a:xfrm>
            <a:off x="6151845" y="1967526"/>
            <a:ext cx="2197131" cy="1323439"/>
          </a:xfrm>
          <a:prstGeom prst="rect">
            <a:avLst/>
          </a:prstGeom>
          <a:noFill/>
        </p:spPr>
        <p:txBody>
          <a:bodyPr wrap="square" rtlCol="0">
            <a:spAutoFit/>
          </a:bodyPr>
          <a:lstStyle/>
          <a:p>
            <a:pPr algn="ctr"/>
            <a:r>
              <a:rPr lang="en-US" altLang="es-ES" sz="1600" dirty="0" err="1" smtClean="0">
                <a:solidFill>
                  <a:schemeClr val="bg1"/>
                </a:solidFill>
                <a:latin typeface="Calibri" panose="020F0502020204030204" pitchFamily="34" charset="0"/>
              </a:rPr>
              <a:t>Sistemas</a:t>
            </a:r>
            <a:r>
              <a:rPr lang="en-US" altLang="es-ES" sz="1600" dirty="0" smtClean="0">
                <a:solidFill>
                  <a:schemeClr val="bg1"/>
                </a:solidFill>
                <a:latin typeface="Calibri" panose="020F0502020204030204" pitchFamily="34" charset="0"/>
              </a:rPr>
              <a:t> de </a:t>
            </a:r>
            <a:r>
              <a:rPr lang="en-US" altLang="es-ES" sz="1600" dirty="0" err="1" smtClean="0">
                <a:solidFill>
                  <a:schemeClr val="bg1"/>
                </a:solidFill>
                <a:latin typeface="Calibri" panose="020F0502020204030204" pitchFamily="34" charset="0"/>
              </a:rPr>
              <a:t>predicciones</a:t>
            </a:r>
            <a:r>
              <a:rPr lang="en-US" altLang="es-ES" sz="1600" dirty="0" smtClean="0">
                <a:solidFill>
                  <a:schemeClr val="bg1"/>
                </a:solidFill>
                <a:latin typeface="Calibri" panose="020F0502020204030204" pitchFamily="34" charset="0"/>
              </a:rPr>
              <a:t> </a:t>
            </a:r>
            <a:r>
              <a:rPr lang="en-US" altLang="es-ES" sz="1600" b="1" dirty="0" err="1" smtClean="0">
                <a:solidFill>
                  <a:schemeClr val="bg1"/>
                </a:solidFill>
                <a:latin typeface="Calibri" panose="020F0502020204030204" pitchFamily="34" charset="0"/>
              </a:rPr>
              <a:t>Climáticas</a:t>
            </a:r>
            <a:endParaRPr lang="en-US" altLang="es-ES" sz="1600" dirty="0" smtClean="0">
              <a:solidFill>
                <a:schemeClr val="bg1"/>
              </a:solidFill>
              <a:latin typeface="Calibri" panose="020F0502020204030204" pitchFamily="34" charset="0"/>
            </a:endParaRPr>
          </a:p>
          <a:p>
            <a:pPr algn="ctr"/>
            <a:r>
              <a:rPr lang="en-GB" sz="1600" dirty="0">
                <a:solidFill>
                  <a:schemeClr val="bg1"/>
                </a:solidFill>
                <a:latin typeface="Calibri" panose="020F0502020204030204" pitchFamily="34" charset="0"/>
              </a:rPr>
              <a:t>p</a:t>
            </a:r>
            <a:r>
              <a:rPr lang="en-GB" sz="1600" dirty="0" smtClean="0">
                <a:solidFill>
                  <a:schemeClr val="bg1"/>
                </a:solidFill>
                <a:latin typeface="Calibri" panose="020F0502020204030204" pitchFamily="34" charset="0"/>
              </a:rPr>
              <a:t>ara </a:t>
            </a:r>
            <a:r>
              <a:rPr lang="en-GB" sz="1600" dirty="0" err="1" smtClean="0">
                <a:solidFill>
                  <a:schemeClr val="bg1"/>
                </a:solidFill>
                <a:latin typeface="Calibri" panose="020F0502020204030204" pitchFamily="34" charset="0"/>
              </a:rPr>
              <a:t>pronósticos</a:t>
            </a:r>
            <a:r>
              <a:rPr lang="en-GB" sz="1600" dirty="0" smtClean="0">
                <a:solidFill>
                  <a:schemeClr val="bg1"/>
                </a:solidFill>
                <a:latin typeface="Calibri" panose="020F0502020204030204" pitchFamily="34" charset="0"/>
              </a:rPr>
              <a:t> sub-</a:t>
            </a:r>
            <a:r>
              <a:rPr lang="en-GB" sz="1600" dirty="0" err="1" smtClean="0">
                <a:solidFill>
                  <a:schemeClr val="bg1"/>
                </a:solidFill>
                <a:latin typeface="Calibri" panose="020F0502020204030204" pitchFamily="34" charset="0"/>
              </a:rPr>
              <a:t>estacionales</a:t>
            </a:r>
            <a:r>
              <a:rPr lang="en-GB" sz="1600" dirty="0" smtClean="0">
                <a:solidFill>
                  <a:schemeClr val="bg1"/>
                </a:solidFill>
                <a:latin typeface="Calibri" panose="020F0502020204030204" pitchFamily="34" charset="0"/>
              </a:rPr>
              <a:t> a </a:t>
            </a:r>
          </a:p>
          <a:p>
            <a:pPr algn="ctr"/>
            <a:r>
              <a:rPr lang="en-GB" sz="1600" dirty="0" err="1" smtClean="0">
                <a:solidFill>
                  <a:schemeClr val="bg1"/>
                </a:solidFill>
                <a:latin typeface="Calibri" panose="020F0502020204030204" pitchFamily="34" charset="0"/>
              </a:rPr>
              <a:t>decadales</a:t>
            </a:r>
            <a:endParaRPr lang="en-GB" sz="1600" dirty="0" smtClean="0">
              <a:solidFill>
                <a:schemeClr val="bg1"/>
              </a:solidFill>
              <a:latin typeface="Calibri" panose="020F0502020204030204" pitchFamily="34" charset="0"/>
            </a:endParaRPr>
          </a:p>
        </p:txBody>
      </p:sp>
      <p:grpSp>
        <p:nvGrpSpPr>
          <p:cNvPr id="48" name="Grupo 47"/>
          <p:cNvGrpSpPr/>
          <p:nvPr/>
        </p:nvGrpSpPr>
        <p:grpSpPr>
          <a:xfrm>
            <a:off x="238791" y="4614615"/>
            <a:ext cx="8371421" cy="1520395"/>
            <a:chOff x="238791" y="4589901"/>
            <a:chExt cx="8371421" cy="1520395"/>
          </a:xfrm>
        </p:grpSpPr>
        <p:grpSp>
          <p:nvGrpSpPr>
            <p:cNvPr id="36" name="Grupo 35"/>
            <p:cNvGrpSpPr/>
            <p:nvPr/>
          </p:nvGrpSpPr>
          <p:grpSpPr>
            <a:xfrm>
              <a:off x="533789" y="4589901"/>
              <a:ext cx="8076423" cy="864785"/>
              <a:chOff x="2540119" y="4218335"/>
              <a:chExt cx="8754803" cy="937423"/>
            </a:xfrm>
          </p:grpSpPr>
          <p:sp>
            <p:nvSpPr>
              <p:cNvPr id="29" name="Lágrima 28"/>
              <p:cNvSpPr/>
              <p:nvPr/>
            </p:nvSpPr>
            <p:spPr>
              <a:xfrm rot="8100000">
                <a:off x="2540119" y="4218336"/>
                <a:ext cx="927474" cy="898294"/>
              </a:xfrm>
              <a:prstGeom prst="teardrop">
                <a:avLst/>
              </a:prstGeom>
              <a:blipFill dpi="0" rotWithShape="0">
                <a:blip r:embed="rId5"/>
                <a:srcRect/>
                <a:stretch>
                  <a:fillRect l="-20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Lágrima 29"/>
              <p:cNvSpPr/>
              <p:nvPr/>
            </p:nvSpPr>
            <p:spPr>
              <a:xfrm rot="8100000">
                <a:off x="3769074" y="4218336"/>
                <a:ext cx="927474" cy="898294"/>
              </a:xfrm>
              <a:prstGeom prst="teardrop">
                <a:avLst/>
              </a:prstGeom>
              <a:blipFill dpi="0" rotWithShape="0">
                <a:blip r:embed="rId6"/>
                <a:srcRect/>
                <a:stretch>
                  <a:fillRect l="-20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Lágrima 30"/>
              <p:cNvSpPr/>
              <p:nvPr/>
            </p:nvSpPr>
            <p:spPr>
              <a:xfrm rot="8100000">
                <a:off x="5006267" y="4218337"/>
                <a:ext cx="927474" cy="898294"/>
              </a:xfrm>
              <a:prstGeom prst="teardrop">
                <a:avLst/>
              </a:prstGeom>
              <a:blipFill dpi="0" rotWithShape="0">
                <a:blip r:embed="rId7"/>
                <a:srcRect/>
                <a:stretch>
                  <a:fillRect l="-24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Lágrima 31"/>
              <p:cNvSpPr/>
              <p:nvPr/>
            </p:nvSpPr>
            <p:spPr>
              <a:xfrm rot="8100000">
                <a:off x="6321717" y="4257464"/>
                <a:ext cx="927475" cy="898294"/>
              </a:xfrm>
              <a:prstGeom prst="teardrop">
                <a:avLst/>
              </a:prstGeom>
              <a:blipFill dpi="0" rotWithShape="0">
                <a:blip r:embed="rId8"/>
                <a:srcRect/>
                <a:stretch>
                  <a:fillRect l="-81000" t="-40000" r="-8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Lágrima 32"/>
              <p:cNvSpPr/>
              <p:nvPr/>
            </p:nvSpPr>
            <p:spPr>
              <a:xfrm rot="8100000">
                <a:off x="7710460" y="4218335"/>
                <a:ext cx="927475" cy="898294"/>
              </a:xfrm>
              <a:prstGeom prst="teardrop">
                <a:avLst/>
              </a:prstGeom>
              <a:blipFill dpi="0" rotWithShape="0">
                <a:blip r:embed="rId9"/>
                <a:srcRect/>
                <a:stretch>
                  <a:fillRect l="-81000" t="-40000" r="-8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Lágrima 33"/>
              <p:cNvSpPr/>
              <p:nvPr/>
            </p:nvSpPr>
            <p:spPr>
              <a:xfrm rot="8100000">
                <a:off x="9130251" y="4218336"/>
                <a:ext cx="927475" cy="898294"/>
              </a:xfrm>
              <a:prstGeom prst="teardrop">
                <a:avLst/>
              </a:prstGeom>
              <a:blipFill dpi="0" rotWithShape="0">
                <a:blip r:embed="rId10"/>
                <a:srcRect/>
                <a:stretch>
                  <a:fillRect l="-45000" t="-40000" r="-142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Lágrima 34"/>
              <p:cNvSpPr/>
              <p:nvPr/>
            </p:nvSpPr>
            <p:spPr>
              <a:xfrm rot="8100000">
                <a:off x="10367447" y="4218335"/>
                <a:ext cx="927475" cy="898294"/>
              </a:xfrm>
              <a:prstGeom prst="teardrop">
                <a:avLst/>
              </a:prstGeom>
              <a:blipFill dpi="0" rotWithShape="0">
                <a:blip r:embed="rId11"/>
                <a:srcRect/>
                <a:stretch>
                  <a:fillRect l="-73000" t="-10000" r="-6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7" name="CuadroTexto 36"/>
            <p:cNvSpPr txBox="1"/>
            <p:nvPr/>
          </p:nvSpPr>
          <p:spPr>
            <a:xfrm>
              <a:off x="238791" y="5638941"/>
              <a:ext cx="1346139" cy="277064"/>
            </a:xfrm>
            <a:prstGeom prst="rect">
              <a:avLst/>
            </a:prstGeom>
            <a:noFill/>
          </p:spPr>
          <p:txBody>
            <a:bodyPr wrap="none" rtlCol="0">
              <a:spAutoFit/>
            </a:bodyPr>
            <a:lstStyle/>
            <a:p>
              <a:pPr algn="ctr">
                <a:lnSpc>
                  <a:spcPct val="85000"/>
                </a:lnSpc>
              </a:pPr>
              <a:r>
                <a:rPr lang="es-ES" sz="1400" dirty="0" smtClean="0">
                  <a:solidFill>
                    <a:srgbClr val="004890"/>
                  </a:solidFill>
                </a:rPr>
                <a:t>Infraestructuras</a:t>
              </a:r>
              <a:endParaRPr lang="es-ES" sz="1400" dirty="0">
                <a:solidFill>
                  <a:srgbClr val="004890"/>
                </a:solidFill>
              </a:endParaRPr>
            </a:p>
          </p:txBody>
        </p:sp>
        <p:sp>
          <p:nvSpPr>
            <p:cNvPr id="39" name="CuadroTexto 38"/>
            <p:cNvSpPr txBox="1"/>
            <p:nvPr/>
          </p:nvSpPr>
          <p:spPr>
            <a:xfrm>
              <a:off x="1543149" y="5638941"/>
              <a:ext cx="1126399" cy="277064"/>
            </a:xfrm>
            <a:prstGeom prst="rect">
              <a:avLst/>
            </a:prstGeom>
            <a:noFill/>
          </p:spPr>
          <p:txBody>
            <a:bodyPr wrap="none" rtlCol="0">
              <a:spAutoFit/>
            </a:bodyPr>
            <a:lstStyle/>
            <a:p>
              <a:pPr algn="ctr">
                <a:lnSpc>
                  <a:spcPct val="85000"/>
                </a:lnSpc>
              </a:pPr>
              <a:r>
                <a:rPr lang="es-ES" sz="1400" dirty="0" smtClean="0">
                  <a:solidFill>
                    <a:srgbClr val="004890"/>
                  </a:solidFill>
                </a:rPr>
                <a:t>Energía solar</a:t>
              </a:r>
              <a:endParaRPr lang="es-ES" sz="1400" dirty="0">
                <a:solidFill>
                  <a:srgbClr val="004890"/>
                </a:solidFill>
              </a:endParaRPr>
            </a:p>
          </p:txBody>
        </p:sp>
        <p:sp>
          <p:nvSpPr>
            <p:cNvPr id="40" name="CuadroTexto 39"/>
            <p:cNvSpPr txBox="1"/>
            <p:nvPr/>
          </p:nvSpPr>
          <p:spPr>
            <a:xfrm>
              <a:off x="2760992" y="5651709"/>
              <a:ext cx="1037697" cy="458587"/>
            </a:xfrm>
            <a:prstGeom prst="rect">
              <a:avLst/>
            </a:prstGeom>
            <a:noFill/>
          </p:spPr>
          <p:txBody>
            <a:bodyPr wrap="square" rtlCol="0">
              <a:spAutoFit/>
            </a:bodyPr>
            <a:lstStyle/>
            <a:p>
              <a:pPr algn="ctr">
                <a:lnSpc>
                  <a:spcPct val="85000"/>
                </a:lnSpc>
              </a:pPr>
              <a:r>
                <a:rPr lang="en-US" altLang="es-ES" sz="1400" dirty="0" err="1" smtClean="0">
                  <a:solidFill>
                    <a:srgbClr val="004890"/>
                  </a:solidFill>
                </a:rPr>
                <a:t>Desarrollo</a:t>
              </a:r>
              <a:r>
                <a:rPr lang="en-US" altLang="es-ES" sz="1400" dirty="0" smtClean="0">
                  <a:solidFill>
                    <a:srgbClr val="004890"/>
                  </a:solidFill>
                </a:rPr>
                <a:t> </a:t>
              </a:r>
              <a:r>
                <a:rPr lang="en-US" altLang="es-ES" sz="1400" dirty="0" err="1" smtClean="0">
                  <a:solidFill>
                    <a:srgbClr val="004890"/>
                  </a:solidFill>
                </a:rPr>
                <a:t>Urbano</a:t>
              </a:r>
              <a:endParaRPr lang="en-US" altLang="es-ES" sz="1400" dirty="0">
                <a:solidFill>
                  <a:srgbClr val="004890"/>
                </a:solidFill>
              </a:endParaRPr>
            </a:p>
          </p:txBody>
        </p:sp>
        <p:sp>
          <p:nvSpPr>
            <p:cNvPr id="41" name="CuadroTexto 40"/>
            <p:cNvSpPr txBox="1"/>
            <p:nvPr/>
          </p:nvSpPr>
          <p:spPr>
            <a:xfrm>
              <a:off x="3957627" y="5675037"/>
              <a:ext cx="972639" cy="277064"/>
            </a:xfrm>
            <a:prstGeom prst="rect">
              <a:avLst/>
            </a:prstGeom>
            <a:noFill/>
          </p:spPr>
          <p:txBody>
            <a:bodyPr wrap="none" rtlCol="0">
              <a:spAutoFit/>
            </a:bodyPr>
            <a:lstStyle/>
            <a:p>
              <a:pPr algn="ctr">
                <a:lnSpc>
                  <a:spcPct val="85000"/>
                </a:lnSpc>
              </a:pPr>
              <a:r>
                <a:rPr lang="en-US" altLang="es-ES" sz="1400" dirty="0" err="1" smtClean="0">
                  <a:solidFill>
                    <a:srgbClr val="004890"/>
                  </a:solidFill>
                </a:rPr>
                <a:t>Transporte</a:t>
              </a:r>
              <a:endParaRPr lang="es-ES" sz="1400" dirty="0">
                <a:solidFill>
                  <a:srgbClr val="004890"/>
                </a:solidFill>
              </a:endParaRPr>
            </a:p>
          </p:txBody>
        </p:sp>
        <p:sp>
          <p:nvSpPr>
            <p:cNvPr id="42" name="CuadroTexto 41"/>
            <p:cNvSpPr txBox="1"/>
            <p:nvPr/>
          </p:nvSpPr>
          <p:spPr>
            <a:xfrm>
              <a:off x="5312648" y="5638941"/>
              <a:ext cx="730456" cy="460191"/>
            </a:xfrm>
            <a:prstGeom prst="rect">
              <a:avLst/>
            </a:prstGeom>
            <a:noFill/>
          </p:spPr>
          <p:txBody>
            <a:bodyPr wrap="none" rtlCol="0">
              <a:spAutoFit/>
            </a:bodyPr>
            <a:lstStyle/>
            <a:p>
              <a:pPr algn="ctr">
                <a:lnSpc>
                  <a:spcPct val="85000"/>
                </a:lnSpc>
              </a:pPr>
              <a:r>
                <a:rPr lang="en-US" altLang="es-ES" sz="1400" dirty="0" err="1" smtClean="0">
                  <a:solidFill>
                    <a:srgbClr val="004890"/>
                  </a:solidFill>
                </a:rPr>
                <a:t>Energía</a:t>
              </a:r>
              <a:endParaRPr lang="en-US" altLang="es-ES" sz="1400" dirty="0" smtClean="0">
                <a:solidFill>
                  <a:srgbClr val="004890"/>
                </a:solidFill>
              </a:endParaRPr>
            </a:p>
            <a:p>
              <a:pPr algn="ctr">
                <a:lnSpc>
                  <a:spcPct val="85000"/>
                </a:lnSpc>
              </a:pPr>
              <a:r>
                <a:rPr lang="en-US" sz="1400" dirty="0" err="1" smtClean="0">
                  <a:solidFill>
                    <a:srgbClr val="004890"/>
                  </a:solidFill>
                </a:rPr>
                <a:t>Eólica</a:t>
              </a:r>
              <a:endParaRPr lang="es-ES" sz="1400" dirty="0">
                <a:solidFill>
                  <a:srgbClr val="004890"/>
                </a:solidFill>
              </a:endParaRPr>
            </a:p>
          </p:txBody>
        </p:sp>
        <p:sp>
          <p:nvSpPr>
            <p:cNvPr id="43" name="CuadroTexto 42"/>
            <p:cNvSpPr txBox="1"/>
            <p:nvPr/>
          </p:nvSpPr>
          <p:spPr>
            <a:xfrm>
              <a:off x="6553788" y="5638941"/>
              <a:ext cx="990528" cy="277064"/>
            </a:xfrm>
            <a:prstGeom prst="rect">
              <a:avLst/>
            </a:prstGeom>
            <a:noFill/>
          </p:spPr>
          <p:txBody>
            <a:bodyPr wrap="none" rtlCol="0">
              <a:spAutoFit/>
            </a:bodyPr>
            <a:lstStyle/>
            <a:p>
              <a:pPr algn="ctr">
                <a:lnSpc>
                  <a:spcPct val="85000"/>
                </a:lnSpc>
              </a:pPr>
              <a:r>
                <a:rPr lang="es-ES" sz="1400" dirty="0" smtClean="0">
                  <a:solidFill>
                    <a:srgbClr val="004890"/>
                  </a:solidFill>
                </a:rPr>
                <a:t>Agricultura</a:t>
              </a:r>
              <a:endParaRPr lang="es-ES" sz="1400" dirty="0">
                <a:solidFill>
                  <a:srgbClr val="004890"/>
                </a:solidFill>
              </a:endParaRPr>
            </a:p>
          </p:txBody>
        </p:sp>
        <p:sp>
          <p:nvSpPr>
            <p:cNvPr id="44" name="CuadroTexto 43"/>
            <p:cNvSpPr txBox="1"/>
            <p:nvPr/>
          </p:nvSpPr>
          <p:spPr>
            <a:xfrm>
              <a:off x="7789164" y="5638941"/>
              <a:ext cx="760465" cy="277064"/>
            </a:xfrm>
            <a:prstGeom prst="rect">
              <a:avLst/>
            </a:prstGeom>
            <a:noFill/>
          </p:spPr>
          <p:txBody>
            <a:bodyPr wrap="none" rtlCol="0">
              <a:spAutoFit/>
            </a:bodyPr>
            <a:lstStyle/>
            <a:p>
              <a:pPr algn="ctr">
                <a:lnSpc>
                  <a:spcPct val="85000"/>
                </a:lnSpc>
              </a:pPr>
              <a:r>
                <a:rPr lang="en-US" altLang="es-ES" sz="1400" dirty="0" err="1" smtClean="0">
                  <a:solidFill>
                    <a:srgbClr val="004890"/>
                  </a:solidFill>
                </a:rPr>
                <a:t>Seguros</a:t>
              </a:r>
              <a:endParaRPr lang="es-ES" sz="1400" dirty="0">
                <a:solidFill>
                  <a:srgbClr val="004890"/>
                </a:solidFill>
              </a:endParaRPr>
            </a:p>
          </p:txBody>
        </p:sp>
      </p:grpSp>
      <p:grpSp>
        <p:nvGrpSpPr>
          <p:cNvPr id="49" name="Grupo 48"/>
          <p:cNvGrpSpPr/>
          <p:nvPr/>
        </p:nvGrpSpPr>
        <p:grpSpPr>
          <a:xfrm>
            <a:off x="589468" y="3947169"/>
            <a:ext cx="8002382" cy="434330"/>
            <a:chOff x="589468" y="3930693"/>
            <a:chExt cx="8002382" cy="434330"/>
          </a:xfrm>
        </p:grpSpPr>
        <p:cxnSp>
          <p:nvCxnSpPr>
            <p:cNvPr id="46" name="Conector recto 45"/>
            <p:cNvCxnSpPr/>
            <p:nvPr/>
          </p:nvCxnSpPr>
          <p:spPr>
            <a:xfrm>
              <a:off x="589468" y="4361655"/>
              <a:ext cx="8002382" cy="0"/>
            </a:xfrm>
            <a:prstGeom prst="line">
              <a:avLst/>
            </a:prstGeom>
            <a:ln w="31750" cap="rnd">
              <a:solidFill>
                <a:srgbClr val="2F5597"/>
              </a:solidFill>
            </a:ln>
          </p:spPr>
          <p:style>
            <a:lnRef idx="1">
              <a:schemeClr val="accent1"/>
            </a:lnRef>
            <a:fillRef idx="0">
              <a:schemeClr val="accent1"/>
            </a:fillRef>
            <a:effectRef idx="0">
              <a:schemeClr val="accent1"/>
            </a:effectRef>
            <a:fontRef idx="minor">
              <a:schemeClr val="tx1"/>
            </a:fontRef>
          </p:style>
        </p:cxnSp>
        <p:sp>
          <p:nvSpPr>
            <p:cNvPr id="47" name="Redondear rectángulo de esquina del mismo lado 46"/>
            <p:cNvSpPr/>
            <p:nvPr/>
          </p:nvSpPr>
          <p:spPr>
            <a:xfrm>
              <a:off x="3194508" y="3930693"/>
              <a:ext cx="2792302" cy="434330"/>
            </a:xfrm>
            <a:prstGeom prst="round2SameRect">
              <a:avLst>
                <a:gd name="adj1" fmla="val 20968"/>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Servicios para Usuarios</a:t>
              </a:r>
              <a:endParaRPr lang="es-ES" b="1" dirty="0">
                <a:solidFill>
                  <a:schemeClr val="bg1"/>
                </a:solidFill>
              </a:endParaRPr>
            </a:p>
          </p:txBody>
        </p:sp>
      </p:grpSp>
      <p:pic>
        <p:nvPicPr>
          <p:cNvPr id="45" name="Imagen 5"/>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89" y="3784252"/>
            <a:ext cx="2036457" cy="554169"/>
          </a:xfrm>
          <a:prstGeom prst="rect">
            <a:avLst/>
          </a:prstGeom>
        </p:spPr>
      </p:pic>
      <p:sp>
        <p:nvSpPr>
          <p:cNvPr id="38" name="Rectangle 44"/>
          <p:cNvSpPr/>
          <p:nvPr/>
        </p:nvSpPr>
        <p:spPr>
          <a:xfrm>
            <a:off x="5874165" y="6333098"/>
            <a:ext cx="3083294" cy="646331"/>
          </a:xfrm>
          <a:prstGeom prst="rect">
            <a:avLst/>
          </a:prstGeom>
        </p:spPr>
        <p:txBody>
          <a:bodyPr wrap="square">
            <a:spAutoFit/>
          </a:bodyPr>
          <a:lstStyle/>
          <a:p>
            <a:pPr algn="r"/>
            <a:r>
              <a:rPr lang="en-GB" b="1" dirty="0" smtClean="0">
                <a:solidFill>
                  <a:schemeClr val="tx2"/>
                </a:solidFill>
              </a:rPr>
              <a:t>www.bsc.es/ess/</a:t>
            </a:r>
            <a:r>
              <a:rPr lang="en-GB" b="1" dirty="0">
                <a:solidFill>
                  <a:schemeClr val="tx2"/>
                </a:solidFill>
              </a:rPr>
              <a:t/>
            </a:r>
            <a:br>
              <a:rPr lang="en-GB" b="1" dirty="0">
                <a:solidFill>
                  <a:schemeClr val="tx2"/>
                </a:solidFill>
              </a:rPr>
            </a:br>
            <a:endParaRPr lang="en-GB" b="1" dirty="0">
              <a:solidFill>
                <a:schemeClr val="tx2"/>
              </a:solidFill>
            </a:endParaRPr>
          </a:p>
        </p:txBody>
      </p:sp>
    </p:spTree>
    <p:extLst>
      <p:ext uri="{BB962C8B-B14F-4D97-AF65-F5344CB8AC3E}">
        <p14:creationId xmlns:p14="http://schemas.microsoft.com/office/powerpoint/2010/main" val="3137579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strVal val="#ppt_h"/>
                                          </p:val>
                                        </p:tav>
                                        <p:tav tm="100000">
                                          <p:val>
                                            <p:strVal val="#ppt_h"/>
                                          </p:val>
                                        </p:tav>
                                      </p:tavLst>
                                    </p:anim>
                                  </p:childTnLst>
                                </p:cTn>
                              </p:par>
                              <p:par>
                                <p:cTn id="9" presetID="49" presetClass="entr" presetSubtype="0" decel="100000" fill="hold" grpId="0"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 calcmode="lin" valueType="num">
                                      <p:cBhvr>
                                        <p:cTn id="13" dur="500" fill="hold"/>
                                        <p:tgtEl>
                                          <p:spTgt spid="19"/>
                                        </p:tgtEl>
                                        <p:attrNameLst>
                                          <p:attrName>style.rotation</p:attrName>
                                        </p:attrNameLst>
                                      </p:cBhvr>
                                      <p:tavLst>
                                        <p:tav tm="0">
                                          <p:val>
                                            <p:fltVal val="360"/>
                                          </p:val>
                                        </p:tav>
                                        <p:tav tm="100000">
                                          <p:val>
                                            <p:fltVal val="0"/>
                                          </p:val>
                                        </p:tav>
                                      </p:tavLst>
                                    </p:anim>
                                    <p:animEffect transition="in" filter="fade">
                                      <p:cBhvr>
                                        <p:cTn id="14" dur="500"/>
                                        <p:tgtEl>
                                          <p:spTgt spid="19"/>
                                        </p:tgtEl>
                                      </p:cBhvr>
                                    </p:animEffect>
                                  </p:childTnLst>
                                </p:cTn>
                              </p:par>
                              <p:par>
                                <p:cTn id="15" presetID="49" presetClass="entr" presetSubtype="0" decel="100000" fill="hold" nodeType="withEffect">
                                  <p:stCondLst>
                                    <p:cond delay="25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par>
                                <p:cTn id="21" presetID="49" presetClass="entr" presetSubtype="0" decel="100000" fill="hold" grpId="0" nodeType="withEffect">
                                  <p:stCondLst>
                                    <p:cond delay="25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nodeType="withEffect">
                                  <p:stCondLst>
                                    <p:cond delay="25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 calcmode="lin" valueType="num">
                                      <p:cBhvr>
                                        <p:cTn id="31" dur="500" fill="hold"/>
                                        <p:tgtEl>
                                          <p:spTgt spid="13"/>
                                        </p:tgtEl>
                                        <p:attrNameLst>
                                          <p:attrName>style.rotation</p:attrName>
                                        </p:attrNameLst>
                                      </p:cBhvr>
                                      <p:tavLst>
                                        <p:tav tm="0">
                                          <p:val>
                                            <p:fltVal val="360"/>
                                          </p:val>
                                        </p:tav>
                                        <p:tav tm="100000">
                                          <p:val>
                                            <p:fltVal val="0"/>
                                          </p:val>
                                        </p:tav>
                                      </p:tavLst>
                                    </p:anim>
                                    <p:animEffect transition="in" filter="fade">
                                      <p:cBhvr>
                                        <p:cTn id="32" dur="500"/>
                                        <p:tgtEl>
                                          <p:spTgt spid="13"/>
                                        </p:tgtEl>
                                      </p:cBhvr>
                                    </p:animEffect>
                                  </p:childTnLst>
                                </p:cTn>
                              </p:par>
                              <p:par>
                                <p:cTn id="33" presetID="42" presetClass="entr" presetSubtype="0" fill="hold" nodeType="withEffect">
                                  <p:stCondLst>
                                    <p:cond delay="75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anim calcmode="lin" valueType="num">
                                      <p:cBhvr>
                                        <p:cTn id="36" dur="500" fill="hold"/>
                                        <p:tgtEl>
                                          <p:spTgt spid="48"/>
                                        </p:tgtEl>
                                        <p:attrNameLst>
                                          <p:attrName>ppt_x</p:attrName>
                                        </p:attrNameLst>
                                      </p:cBhvr>
                                      <p:tavLst>
                                        <p:tav tm="0">
                                          <p:val>
                                            <p:strVal val="#ppt_x"/>
                                          </p:val>
                                        </p:tav>
                                        <p:tav tm="100000">
                                          <p:val>
                                            <p:strVal val="#ppt_x"/>
                                          </p:val>
                                        </p:tav>
                                      </p:tavLst>
                                    </p:anim>
                                    <p:anim calcmode="lin" valueType="num">
                                      <p:cBhvr>
                                        <p:cTn id="37" dur="500" fill="hold"/>
                                        <p:tgtEl>
                                          <p:spTgt spid="48"/>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50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058445"/>
            <a:ext cx="3456384" cy="517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No </a:t>
            </a:r>
            <a:r>
              <a:rPr lang="en-US" altLang="ca-ES" sz="3500" b="1" dirty="0" err="1" smtClean="0"/>
              <a:t>duden</a:t>
            </a:r>
            <a:r>
              <a:rPr lang="en-US" altLang="ca-ES" sz="3500" b="1" dirty="0" smtClean="0"/>
              <a:t> </a:t>
            </a:r>
            <a:r>
              <a:rPr lang="en-US" altLang="ca-ES" sz="3500" b="1" dirty="0" err="1" smtClean="0"/>
              <a:t>en</a:t>
            </a:r>
            <a:r>
              <a:rPr lang="en-US" altLang="ca-ES" sz="3500" b="1" dirty="0" smtClean="0"/>
              <a:t> </a:t>
            </a:r>
            <a:r>
              <a:rPr lang="en-US" altLang="ca-ES" sz="3500" b="1" dirty="0" err="1" smtClean="0"/>
              <a:t>preguntar</a:t>
            </a:r>
            <a:r>
              <a:rPr lang="en-US" altLang="ca-ES" sz="3500" b="1" dirty="0" smtClean="0"/>
              <a:t>!</a:t>
            </a:r>
            <a:endParaRPr lang="en-US" altLang="ca-ES" sz="3500" b="1" dirty="0"/>
          </a:p>
        </p:txBody>
      </p:sp>
    </p:spTree>
    <p:extLst>
      <p:ext uri="{BB962C8B-B14F-4D97-AF65-F5344CB8AC3E}">
        <p14:creationId xmlns:p14="http://schemas.microsoft.com/office/powerpoint/2010/main" val="1507681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s-ES" altLang="ca-ES" sz="3500" b="1" dirty="0"/>
              <a:t>Departamento de Ciencias de la Tierra</a:t>
            </a:r>
            <a:endParaRPr lang="en-US" altLang="ca-ES" sz="35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32" y="1444444"/>
            <a:ext cx="8536140" cy="466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ángulo 5"/>
          <p:cNvSpPr/>
          <p:nvPr/>
        </p:nvSpPr>
        <p:spPr>
          <a:xfrm>
            <a:off x="2263514" y="1465417"/>
            <a:ext cx="1439055" cy="4639901"/>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6"/>
          <p:cNvSpPr txBox="1"/>
          <p:nvPr/>
        </p:nvSpPr>
        <p:spPr>
          <a:xfrm>
            <a:off x="1548102" y="6229336"/>
            <a:ext cx="2869878" cy="461665"/>
          </a:xfrm>
          <a:prstGeom prst="rect">
            <a:avLst/>
          </a:prstGeom>
          <a:noFill/>
        </p:spPr>
        <p:txBody>
          <a:bodyPr wrap="square" rtlCol="0">
            <a:spAutoFit/>
          </a:bodyPr>
          <a:lstStyle/>
          <a:p>
            <a:pPr algn="ctr"/>
            <a:r>
              <a:rPr lang="es-ES" sz="2400" b="1" i="1" dirty="0" smtClean="0">
                <a:solidFill>
                  <a:srgbClr val="FF0000"/>
                </a:solidFill>
                <a:latin typeface="Calibri" panose="020F0502020204030204" pitchFamily="34" charset="0"/>
              </a:rPr>
              <a:t>Short-</a:t>
            </a:r>
            <a:r>
              <a:rPr lang="es-ES" sz="2400" b="1" i="1" dirty="0" err="1" smtClean="0">
                <a:solidFill>
                  <a:srgbClr val="FF0000"/>
                </a:solidFill>
                <a:latin typeface="Calibri" panose="020F0502020204030204" pitchFamily="34" charset="0"/>
              </a:rPr>
              <a:t>term</a:t>
            </a:r>
            <a:r>
              <a:rPr lang="es-ES" sz="2400" b="1" i="1" dirty="0" smtClean="0">
                <a:solidFill>
                  <a:srgbClr val="FF0000"/>
                </a:solidFill>
                <a:latin typeface="Calibri" panose="020F0502020204030204" pitchFamily="34" charset="0"/>
              </a:rPr>
              <a:t> </a:t>
            </a:r>
            <a:r>
              <a:rPr lang="es-ES" sz="2400" b="1" i="1" dirty="0" err="1" smtClean="0">
                <a:solidFill>
                  <a:srgbClr val="FF0000"/>
                </a:solidFill>
                <a:latin typeface="Calibri" panose="020F0502020204030204" pitchFamily="34" charset="0"/>
              </a:rPr>
              <a:t>forecast</a:t>
            </a:r>
            <a:endParaRPr lang="es-ES" sz="2400" b="1" i="1" dirty="0" smtClean="0">
              <a:solidFill>
                <a:srgbClr val="FF0000"/>
              </a:solidFill>
              <a:latin typeface="Calibri" panose="020F0502020204030204" pitchFamily="34" charset="0"/>
            </a:endParaRPr>
          </a:p>
        </p:txBody>
      </p:sp>
      <p:sp>
        <p:nvSpPr>
          <p:cNvPr id="2" name="Slide Number Placeholder 1"/>
          <p:cNvSpPr>
            <a:spLocks noGrp="1"/>
          </p:cNvSpPr>
          <p:nvPr>
            <p:ph type="sldNum" sz="quarter" idx="4"/>
          </p:nvPr>
        </p:nvSpPr>
        <p:spPr/>
        <p:txBody>
          <a:bodyPr/>
          <a:lstStyle/>
          <a:p>
            <a:fld id="{4A490C5D-AEA8-4823-B9B3-806910A0ECF7}" type="slidenum">
              <a:rPr lang="es-ES" smtClean="0"/>
              <a:pPr/>
              <a:t>20</a:t>
            </a:fld>
            <a:endParaRPr lang="es-ES" dirty="0"/>
          </a:p>
        </p:txBody>
      </p:sp>
      <p:pic>
        <p:nvPicPr>
          <p:cNvPr id="3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89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3298761" y="1556860"/>
            <a:ext cx="2670738" cy="2618341"/>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p:cNvSpPr>
            <a:spLocks noGrp="1"/>
          </p:cNvSpPr>
          <p:nvPr>
            <p:ph type="title"/>
          </p:nvPr>
        </p:nvSpPr>
        <p:spPr>
          <a:xfrm>
            <a:off x="-6131" y="113497"/>
            <a:ext cx="9337493" cy="838397"/>
          </a:xfrm>
        </p:spPr>
        <p:txBody>
          <a:bodyPr/>
          <a:lstStyle/>
          <a:p>
            <a:r>
              <a:rPr lang="en-US" altLang="ca-ES" sz="3400" dirty="0" err="1" smtClean="0"/>
              <a:t>Grupo</a:t>
            </a:r>
            <a:r>
              <a:rPr lang="en-US" altLang="ca-ES" sz="3400" dirty="0" smtClean="0"/>
              <a:t> de </a:t>
            </a:r>
            <a:r>
              <a:rPr lang="en-US" altLang="ca-ES" sz="3400" dirty="0" err="1"/>
              <a:t>C</a:t>
            </a:r>
            <a:r>
              <a:rPr lang="en-US" altLang="ca-ES" sz="3400" dirty="0" err="1" smtClean="0"/>
              <a:t>omposición</a:t>
            </a:r>
            <a:r>
              <a:rPr lang="en-US" altLang="ca-ES" sz="3400" dirty="0" smtClean="0"/>
              <a:t> </a:t>
            </a:r>
            <a:r>
              <a:rPr lang="en-US" altLang="ca-ES" sz="3400" dirty="0" err="1" smtClean="0"/>
              <a:t>Atmoférica</a:t>
            </a:r>
            <a:r>
              <a:rPr lang="en-US" altLang="ca-ES" sz="3400" dirty="0" smtClean="0"/>
              <a:t> del BSCC</a:t>
            </a:r>
            <a:br>
              <a:rPr lang="en-US" altLang="ca-ES" sz="3400" dirty="0" smtClean="0"/>
            </a:br>
            <a:r>
              <a:rPr lang="en-US" altLang="ca-ES" sz="3400" dirty="0" err="1" smtClean="0"/>
              <a:t>Desarrollos</a:t>
            </a:r>
            <a:r>
              <a:rPr lang="en-US" altLang="ca-ES" sz="3400" dirty="0" smtClean="0"/>
              <a:t> de </a:t>
            </a:r>
            <a:r>
              <a:rPr lang="en-US" altLang="ca-ES" sz="3400" dirty="0" err="1" smtClean="0"/>
              <a:t>modelos</a:t>
            </a:r>
            <a:r>
              <a:rPr lang="en-US" altLang="ca-ES" sz="3400" dirty="0" smtClean="0"/>
              <a:t> de global a local</a:t>
            </a:r>
            <a:endParaRPr lang="es-ES" sz="3400" b="1" dirty="0"/>
          </a:p>
        </p:txBody>
      </p:sp>
      <p:sp>
        <p:nvSpPr>
          <p:cNvPr id="16" name="Oval 15"/>
          <p:cNvSpPr/>
          <p:nvPr/>
        </p:nvSpPr>
        <p:spPr>
          <a:xfrm>
            <a:off x="210382" y="1511061"/>
            <a:ext cx="2669275" cy="261690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echa izquierda 15"/>
          <p:cNvSpPr/>
          <p:nvPr/>
        </p:nvSpPr>
        <p:spPr>
          <a:xfrm rot="10800000">
            <a:off x="2981751" y="2688390"/>
            <a:ext cx="612887" cy="498813"/>
          </a:xfrm>
          <a:prstGeom prst="leftArrow">
            <a:avLst>
              <a:gd name="adj1" fmla="val 50000"/>
              <a:gd name="adj2" fmla="val 67073"/>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Picture 2">
            <a:extLst>
              <a:ext uri="{FF2B5EF4-FFF2-40B4-BE49-F238E27FC236}">
                <a16:creationId xmlns:a16="http://schemas.microsoft.com/office/drawing/2014/main" id="{167FA59F-CB23-3F4B-B409-E2BAB9CA69AC}"/>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6383611" y="1540748"/>
            <a:ext cx="2670738" cy="2618341"/>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Rectangle 30"/>
          <p:cNvSpPr/>
          <p:nvPr/>
        </p:nvSpPr>
        <p:spPr>
          <a:xfrm>
            <a:off x="3153766" y="6745549"/>
            <a:ext cx="2664975"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echa izquierda 15"/>
          <p:cNvSpPr/>
          <p:nvPr/>
        </p:nvSpPr>
        <p:spPr>
          <a:xfrm rot="10800000">
            <a:off x="5975941" y="2688391"/>
            <a:ext cx="612887" cy="498813"/>
          </a:xfrm>
          <a:prstGeom prst="leftArrow">
            <a:avLst>
              <a:gd name="adj1" fmla="val 50000"/>
              <a:gd name="adj2" fmla="val 67073"/>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1" name="Grupo 2"/>
          <p:cNvGrpSpPr/>
          <p:nvPr/>
        </p:nvGrpSpPr>
        <p:grpSpPr>
          <a:xfrm>
            <a:off x="1359244" y="4459885"/>
            <a:ext cx="7026875" cy="1588149"/>
            <a:chOff x="1359244" y="4386315"/>
            <a:chExt cx="7026875" cy="1588149"/>
          </a:xfrm>
        </p:grpSpPr>
        <p:cxnSp>
          <p:nvCxnSpPr>
            <p:cNvPr id="26" name="Conector recto 12"/>
            <p:cNvCxnSpPr/>
            <p:nvPr/>
          </p:nvCxnSpPr>
          <p:spPr>
            <a:xfrm>
              <a:off x="4300151" y="5553644"/>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11"/>
            <p:cNvCxnSpPr/>
            <p:nvPr/>
          </p:nvCxnSpPr>
          <p:spPr>
            <a:xfrm>
              <a:off x="4304273" y="5150950"/>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cto 9"/>
            <p:cNvCxnSpPr/>
            <p:nvPr/>
          </p:nvCxnSpPr>
          <p:spPr>
            <a:xfrm>
              <a:off x="4300151" y="4751414"/>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extBox 9"/>
            <p:cNvSpPr txBox="1"/>
            <p:nvPr/>
          </p:nvSpPr>
          <p:spPr bwMode="auto">
            <a:xfrm>
              <a:off x="1359244" y="4666278"/>
              <a:ext cx="2776150" cy="954107"/>
            </a:xfrm>
            <a:prstGeom prst="rect">
              <a:avLst/>
            </a:prstGeom>
            <a:noFill/>
            <a:ln>
              <a:noFill/>
            </a:ln>
          </p:spPr>
          <p:txBody>
            <a:bodyPr wrap="square" anchor="ctr">
              <a:spAutoFit/>
            </a:bodyPr>
            <a:lstStyle/>
            <a:p>
              <a:pPr algn="r" eaLnBrk="1" hangingPunct="1">
                <a:defRPr/>
              </a:pPr>
              <a:r>
                <a:rPr lang="en-US" sz="2800" b="1" dirty="0" smtClean="0">
                  <a:solidFill>
                    <a:schemeClr val="tx1">
                      <a:lumMod val="75000"/>
                      <a:lumOff val="25000"/>
                    </a:schemeClr>
                  </a:solidFill>
                  <a:latin typeface="Calibri" panose="020F0502020204030204" pitchFamily="34" charset="0"/>
                  <a:ea typeface="ＭＳ Ｐゴシック" pitchFamily="34" charset="-128"/>
                </a:rPr>
                <a:t>Multi-scale</a:t>
              </a:r>
            </a:p>
            <a:p>
              <a:pPr algn="r" eaLnBrk="1" hangingPunct="1">
                <a:defRPr/>
              </a:pPr>
              <a:r>
                <a:rPr lang="en-US" sz="2800" b="1" dirty="0" smtClean="0">
                  <a:solidFill>
                    <a:schemeClr val="tx1">
                      <a:lumMod val="75000"/>
                      <a:lumOff val="25000"/>
                    </a:schemeClr>
                  </a:solidFill>
                  <a:latin typeface="Calibri" panose="020F0502020204030204" pitchFamily="34" charset="0"/>
                  <a:ea typeface="ＭＳ Ｐゴシック" pitchFamily="34" charset="-128"/>
                </a:rPr>
                <a:t>models</a:t>
              </a:r>
            </a:p>
          </p:txBody>
        </p:sp>
        <p:sp>
          <p:nvSpPr>
            <p:cNvPr id="30" name="CuadroTexto 6"/>
            <p:cNvSpPr txBox="1"/>
            <p:nvPr/>
          </p:nvSpPr>
          <p:spPr>
            <a:xfrm>
              <a:off x="4522576" y="4558649"/>
              <a:ext cx="3863543" cy="1205903"/>
            </a:xfrm>
            <a:prstGeom prst="rect">
              <a:avLst/>
            </a:prstGeom>
            <a:noFill/>
          </p:spPr>
          <p:txBody>
            <a:bodyPr wrap="square" tIns="36000" rtlCol="0" anchor="ctr">
              <a:spAutoFit/>
            </a:bodyPr>
            <a:lstStyle/>
            <a:p>
              <a:pPr marL="285750" indent="-285750">
                <a:spcAft>
                  <a:spcPts val="600"/>
                </a:spcAft>
                <a:buFont typeface="Arial" panose="020B0604020202020204" pitchFamily="34" charset="0"/>
                <a:buChar char="•"/>
              </a:pPr>
              <a:r>
                <a:rPr lang="en-US" altLang="es-ES" sz="2100" dirty="0" smtClean="0">
                  <a:solidFill>
                    <a:srgbClr val="004890"/>
                  </a:solidFill>
                  <a:latin typeface="Calibri" panose="020F0502020204030204" pitchFamily="34" charset="0"/>
                </a:rPr>
                <a:t>Global</a:t>
              </a:r>
            </a:p>
            <a:p>
              <a:pPr marL="285750" indent="-285750">
                <a:spcAft>
                  <a:spcPts val="600"/>
                </a:spcAft>
                <a:buFont typeface="Arial" panose="020B0604020202020204" pitchFamily="34" charset="0"/>
                <a:buChar char="•"/>
              </a:pPr>
              <a:r>
                <a:rPr lang="es-ES" altLang="es-ES" sz="2100" dirty="0" smtClean="0">
                  <a:solidFill>
                    <a:srgbClr val="004890"/>
                  </a:solidFill>
                  <a:latin typeface="Calibri" panose="020F0502020204030204" pitchFamily="34" charset="0"/>
                </a:rPr>
                <a:t>Regional</a:t>
              </a:r>
              <a:endParaRPr lang="en-US" altLang="es-ES" sz="2100" dirty="0" smtClean="0">
                <a:solidFill>
                  <a:srgbClr val="004890"/>
                </a:solidFill>
                <a:latin typeface="Calibri" panose="020F0502020204030204" pitchFamily="34" charset="0"/>
              </a:endParaRPr>
            </a:p>
            <a:p>
              <a:pPr marL="285750" indent="-285750">
                <a:spcAft>
                  <a:spcPts val="600"/>
                </a:spcAft>
                <a:buFont typeface="Arial" panose="020B0604020202020204" pitchFamily="34" charset="0"/>
                <a:buChar char="•"/>
              </a:pPr>
              <a:r>
                <a:rPr lang="en-US" altLang="es-ES" sz="2100" dirty="0" smtClean="0">
                  <a:solidFill>
                    <a:srgbClr val="004890"/>
                  </a:solidFill>
                  <a:latin typeface="Calibri" panose="020F0502020204030204" pitchFamily="34" charset="0"/>
                </a:rPr>
                <a:t>Local</a:t>
              </a:r>
              <a:endParaRPr lang="es-ES" sz="2100" dirty="0">
                <a:solidFill>
                  <a:srgbClr val="004890"/>
                </a:solidFill>
              </a:endParaRPr>
            </a:p>
          </p:txBody>
        </p:sp>
        <p:cxnSp>
          <p:nvCxnSpPr>
            <p:cNvPr id="33" name="Conector recto 8"/>
            <p:cNvCxnSpPr/>
            <p:nvPr/>
          </p:nvCxnSpPr>
          <p:spPr>
            <a:xfrm>
              <a:off x="4300151" y="4386315"/>
              <a:ext cx="0" cy="1588149"/>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cto 13"/>
            <p:cNvCxnSpPr/>
            <p:nvPr/>
          </p:nvCxnSpPr>
          <p:spPr>
            <a:xfrm>
              <a:off x="3937686" y="4386315"/>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cto 14"/>
            <p:cNvCxnSpPr/>
            <p:nvPr/>
          </p:nvCxnSpPr>
          <p:spPr>
            <a:xfrm>
              <a:off x="3941808" y="5974464"/>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19" name="22 Imagen" descr="Road_Map_BCN.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720662" y="4595065"/>
            <a:ext cx="2331911" cy="2145626"/>
          </a:xfrm>
          <a:prstGeom prst="rect">
            <a:avLst/>
          </a:prstGeom>
        </p:spPr>
      </p:pic>
      <p:grpSp>
        <p:nvGrpSpPr>
          <p:cNvPr id="23" name="Group 22"/>
          <p:cNvGrpSpPr/>
          <p:nvPr/>
        </p:nvGrpSpPr>
        <p:grpSpPr>
          <a:xfrm>
            <a:off x="3249551" y="4386757"/>
            <a:ext cx="3375672" cy="2531754"/>
            <a:chOff x="3149067" y="4386757"/>
            <a:chExt cx="3375672" cy="2531754"/>
          </a:xfrm>
        </p:grpSpPr>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49067" y="4386757"/>
              <a:ext cx="3375672" cy="2531754"/>
            </a:xfrm>
            <a:prstGeom prst="rect">
              <a:avLst/>
            </a:prstGeom>
          </p:spPr>
        </p:pic>
        <p:sp>
          <p:nvSpPr>
            <p:cNvPr id="32" name="Rectangle 31"/>
            <p:cNvSpPr/>
            <p:nvPr/>
          </p:nvSpPr>
          <p:spPr>
            <a:xfrm>
              <a:off x="3478820" y="4449347"/>
              <a:ext cx="2664975"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ectangle 33"/>
          <p:cNvSpPr/>
          <p:nvPr/>
        </p:nvSpPr>
        <p:spPr>
          <a:xfrm>
            <a:off x="3153766" y="6745549"/>
            <a:ext cx="2664975"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4656" y="4642971"/>
            <a:ext cx="3069594" cy="2062383"/>
          </a:xfrm>
          <a:prstGeom prst="rect">
            <a:avLst/>
          </a:prstGeom>
        </p:spPr>
      </p:pic>
      <p:sp>
        <p:nvSpPr>
          <p:cNvPr id="5" name="TextBox 4"/>
          <p:cNvSpPr txBox="1"/>
          <p:nvPr/>
        </p:nvSpPr>
        <p:spPr>
          <a:xfrm>
            <a:off x="703406" y="980356"/>
            <a:ext cx="7861447" cy="492443"/>
          </a:xfrm>
          <a:prstGeom prst="rect">
            <a:avLst/>
          </a:prstGeom>
          <a:noFill/>
        </p:spPr>
        <p:txBody>
          <a:bodyPr wrap="none" rtlCol="0">
            <a:spAutoFit/>
          </a:bodyPr>
          <a:lstStyle/>
          <a:p>
            <a:r>
              <a:rPr lang="en-US" sz="2600" b="1" dirty="0" err="1" smtClean="0"/>
              <a:t>Modelizando</a:t>
            </a:r>
            <a:r>
              <a:rPr lang="en-US" sz="2600" b="1" dirty="0" smtClean="0"/>
              <a:t> la </a:t>
            </a:r>
            <a:r>
              <a:rPr lang="en-US" sz="2600" b="1" dirty="0" err="1" smtClean="0"/>
              <a:t>atmósfera</a:t>
            </a:r>
            <a:r>
              <a:rPr lang="en-US" sz="2600" b="1" dirty="0" smtClean="0"/>
              <a:t> (MONARCH y model </a:t>
            </a:r>
            <a:r>
              <a:rPr lang="en-US" sz="2600" b="1" dirty="0" err="1" smtClean="0"/>
              <a:t>urbano</a:t>
            </a:r>
            <a:r>
              <a:rPr lang="en-US" sz="2600" b="1" dirty="0" smtClean="0"/>
              <a:t>)</a:t>
            </a:r>
            <a:endParaRPr lang="en-US" sz="2600" b="1" dirty="0"/>
          </a:p>
        </p:txBody>
      </p:sp>
      <p:sp>
        <p:nvSpPr>
          <p:cNvPr id="41" name="TextBox 40"/>
          <p:cNvSpPr txBox="1"/>
          <p:nvPr/>
        </p:nvSpPr>
        <p:spPr>
          <a:xfrm>
            <a:off x="2621911" y="4218636"/>
            <a:ext cx="4871077" cy="461665"/>
          </a:xfrm>
          <a:prstGeom prst="rect">
            <a:avLst/>
          </a:prstGeom>
          <a:noFill/>
        </p:spPr>
        <p:txBody>
          <a:bodyPr wrap="none" rtlCol="0">
            <a:spAutoFit/>
          </a:bodyPr>
          <a:lstStyle/>
          <a:p>
            <a:r>
              <a:rPr lang="en-US" sz="2400" b="1" dirty="0" err="1" smtClean="0"/>
              <a:t>Modelizando</a:t>
            </a:r>
            <a:r>
              <a:rPr lang="en-US" sz="2400" b="1" dirty="0" smtClean="0"/>
              <a:t> </a:t>
            </a:r>
            <a:r>
              <a:rPr lang="en-US" sz="2400" b="1" dirty="0" err="1" smtClean="0"/>
              <a:t>Emisiones</a:t>
            </a:r>
            <a:r>
              <a:rPr lang="en-US" sz="2400" b="1" dirty="0" smtClean="0"/>
              <a:t> (HERMESv3)</a:t>
            </a:r>
            <a:endParaRPr lang="en-US" sz="2400" b="1" dirty="0"/>
          </a:p>
        </p:txBody>
      </p:sp>
    </p:spTree>
    <p:extLst>
      <p:ext uri="{BB962C8B-B14F-4D97-AF65-F5344CB8AC3E}">
        <p14:creationId xmlns:p14="http://schemas.microsoft.com/office/powerpoint/2010/main" val="2844294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 </a:t>
            </a:r>
          </a:p>
          <a:p>
            <a:pPr algn="ctr"/>
            <a:r>
              <a:rPr lang="en-US" altLang="ca-ES" sz="3500" b="1" dirty="0" err="1" smtClean="0"/>
              <a:t>Composición</a:t>
            </a:r>
            <a:r>
              <a:rPr lang="en-US" altLang="ca-ES" sz="3500" b="1" dirty="0" smtClean="0"/>
              <a:t> </a:t>
            </a:r>
            <a:r>
              <a:rPr lang="en-US" altLang="ca-ES" sz="3500" b="1" dirty="0" err="1" smtClean="0"/>
              <a:t>Atmosférica</a:t>
            </a:r>
            <a:r>
              <a:rPr lang="en-US" altLang="ca-ES" sz="3500" b="1" dirty="0" smtClean="0"/>
              <a:t> y </a:t>
            </a:r>
            <a:r>
              <a:rPr lang="en-US" altLang="ca-ES" sz="3500" b="1" dirty="0" err="1" smtClean="0"/>
              <a:t>Calidad</a:t>
            </a:r>
            <a:r>
              <a:rPr lang="en-US" altLang="ca-ES" sz="3500" b="1" dirty="0" smtClean="0"/>
              <a:t> del </a:t>
            </a:r>
            <a:r>
              <a:rPr lang="en-US" altLang="ca-ES" sz="3500" b="1" dirty="0" err="1" smtClean="0"/>
              <a:t>aire</a:t>
            </a:r>
            <a:endParaRPr lang="en-US" altLang="ca-ES" sz="3500" b="1" dirty="0"/>
          </a:p>
        </p:txBody>
      </p:sp>
      <p:sp>
        <p:nvSpPr>
          <p:cNvPr id="3" name="Text Box 3"/>
          <p:cNvSpPr txBox="1">
            <a:spLocks noChangeArrowheads="1"/>
          </p:cNvSpPr>
          <p:nvPr/>
        </p:nvSpPr>
        <p:spPr bwMode="auto">
          <a:xfrm>
            <a:off x="256159" y="1274666"/>
            <a:ext cx="8603027" cy="1944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9pPr>
          </a:lstStyle>
          <a:p>
            <a:pPr>
              <a:defRPr/>
            </a:pPr>
            <a:r>
              <a:rPr lang="en-GB" sz="2200" dirty="0">
                <a:latin typeface="Calibri" panose="020F0502020204030204" pitchFamily="34" charset="0"/>
              </a:rPr>
              <a:t>· </a:t>
            </a:r>
            <a:r>
              <a:rPr lang="en-US" sz="2200" dirty="0">
                <a:latin typeface="Calibri" panose="020F0502020204030204" pitchFamily="34" charset="0"/>
              </a:rPr>
              <a:t>The main system is build on the </a:t>
            </a:r>
            <a:r>
              <a:rPr lang="en-US" sz="2200" b="1" dirty="0">
                <a:latin typeface="Calibri" panose="020F0502020204030204" pitchFamily="34" charset="0"/>
              </a:rPr>
              <a:t>meteorological driver NMMB</a:t>
            </a:r>
            <a:endParaRPr lang="en-US" sz="2200" dirty="0">
              <a:latin typeface="Calibri" panose="020F0502020204030204" pitchFamily="34" charset="0"/>
            </a:endParaRPr>
          </a:p>
          <a:p>
            <a:pPr>
              <a:defRPr/>
            </a:pPr>
            <a:r>
              <a:rPr lang="en-GB" sz="2200" dirty="0" smtClean="0">
                <a:latin typeface="Calibri" panose="020F0502020204030204" pitchFamily="34" charset="0"/>
              </a:rPr>
              <a:t>· </a:t>
            </a:r>
            <a:r>
              <a:rPr lang="en-GB" sz="2200" b="1" i="1" dirty="0" smtClean="0">
                <a:latin typeface="Calibri" panose="020F0502020204030204" pitchFamily="34" charset="0"/>
              </a:rPr>
              <a:t>Multiscale</a:t>
            </a:r>
            <a:r>
              <a:rPr lang="en-GB" sz="2200" dirty="0" smtClean="0">
                <a:latin typeface="Calibri" panose="020F0502020204030204" pitchFamily="34" charset="0"/>
              </a:rPr>
              <a:t>: global to regional scales allowed (nesting capabilities)</a:t>
            </a:r>
          </a:p>
          <a:p>
            <a:pPr>
              <a:defRPr/>
            </a:pPr>
            <a:r>
              <a:rPr lang="en-GB" sz="2200" dirty="0">
                <a:latin typeface="Calibri" panose="020F0502020204030204" pitchFamily="34" charset="0"/>
              </a:rPr>
              <a:t>· </a:t>
            </a:r>
            <a:r>
              <a:rPr lang="en-GB" sz="2200" b="1" i="1" dirty="0" err="1" smtClean="0">
                <a:latin typeface="Calibri" panose="020F0502020204030204" pitchFamily="34" charset="0"/>
              </a:rPr>
              <a:t>Nonhydrostatic</a:t>
            </a:r>
            <a:r>
              <a:rPr lang="en-GB" sz="2200" dirty="0" smtClean="0">
                <a:latin typeface="Calibri" panose="020F0502020204030204" pitchFamily="34" charset="0"/>
              </a:rPr>
              <a:t> </a:t>
            </a:r>
            <a:r>
              <a:rPr lang="en-GB" sz="2200" dirty="0">
                <a:latin typeface="Calibri" panose="020F0502020204030204" pitchFamily="34" charset="0"/>
              </a:rPr>
              <a:t>dynamical core: single digit kilometre resolution allowed</a:t>
            </a:r>
          </a:p>
          <a:p>
            <a:pPr>
              <a:defRPr/>
            </a:pPr>
            <a:r>
              <a:rPr lang="es-ES" sz="2200" dirty="0" smtClean="0">
                <a:latin typeface="Calibri" panose="020F0502020204030204" pitchFamily="34" charset="0"/>
              </a:rPr>
              <a:t>· </a:t>
            </a:r>
            <a:r>
              <a:rPr lang="en-GB" sz="2200" dirty="0">
                <a:latin typeface="Calibri" panose="020F0502020204030204" pitchFamily="34" charset="0"/>
              </a:rPr>
              <a:t>Fully </a:t>
            </a:r>
            <a:r>
              <a:rPr lang="en-GB" sz="2200" b="1" i="1" dirty="0">
                <a:latin typeface="Calibri" panose="020F0502020204030204" pitchFamily="34" charset="0"/>
              </a:rPr>
              <a:t>on-line</a:t>
            </a:r>
            <a:r>
              <a:rPr lang="en-GB" sz="2200" dirty="0">
                <a:latin typeface="Calibri" panose="020F0502020204030204" pitchFamily="34" charset="0"/>
              </a:rPr>
              <a:t> coupling: </a:t>
            </a:r>
            <a:r>
              <a:rPr lang="en-GB" sz="2200" dirty="0" smtClean="0">
                <a:latin typeface="Calibri" panose="020F0502020204030204" pitchFamily="34" charset="0"/>
              </a:rPr>
              <a:t>weather-chemistry </a:t>
            </a:r>
            <a:r>
              <a:rPr lang="en-GB" sz="2200" dirty="0">
                <a:latin typeface="Calibri" panose="020F0502020204030204" pitchFamily="34" charset="0"/>
              </a:rPr>
              <a:t>feedback processes </a:t>
            </a:r>
            <a:r>
              <a:rPr lang="en-GB" sz="2200" dirty="0" smtClean="0">
                <a:latin typeface="Calibri" panose="020F0502020204030204" pitchFamily="34" charset="0"/>
              </a:rPr>
              <a:t>allowed</a:t>
            </a:r>
          </a:p>
          <a:p>
            <a:pPr>
              <a:defRPr/>
            </a:pPr>
            <a:r>
              <a:rPr lang="en-GB" sz="2200" dirty="0" smtClean="0">
                <a:latin typeface="Calibri" panose="020F0502020204030204" pitchFamily="34" charset="0"/>
              </a:rPr>
              <a:t>· Enhancement with a </a:t>
            </a:r>
            <a:r>
              <a:rPr lang="en-GB" sz="2200" b="1" i="1" dirty="0" smtClean="0">
                <a:latin typeface="Calibri" panose="020F0502020204030204" pitchFamily="34" charset="0"/>
              </a:rPr>
              <a:t>data assimilation</a:t>
            </a:r>
            <a:r>
              <a:rPr lang="en-GB" sz="2200" dirty="0" smtClean="0">
                <a:latin typeface="Calibri" panose="020F0502020204030204" pitchFamily="34" charset="0"/>
              </a:rPr>
              <a:t> system</a:t>
            </a:r>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22</a:t>
            </a:fld>
            <a:endParaRPr lang="es-E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261" y="2246774"/>
            <a:ext cx="6940822" cy="466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5916852" y="3632548"/>
            <a:ext cx="1770286" cy="425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25965" y="3632548"/>
            <a:ext cx="3390887" cy="369332"/>
          </a:xfrm>
          <a:prstGeom prst="rect">
            <a:avLst/>
          </a:prstGeom>
          <a:noFill/>
        </p:spPr>
        <p:txBody>
          <a:bodyPr wrap="square" rtlCol="0">
            <a:spAutoFit/>
          </a:bodyPr>
          <a:lstStyle/>
          <a:p>
            <a:pPr algn="r"/>
            <a:r>
              <a:rPr lang="en-US" dirty="0" smtClean="0">
                <a:solidFill>
                  <a:srgbClr val="FF0000"/>
                </a:solidFill>
                <a:latin typeface="Calibri" panose="020F0502020204030204" pitchFamily="34" charset="0"/>
              </a:rPr>
              <a:t>Known as </a:t>
            </a:r>
            <a:r>
              <a:rPr lang="en-US" b="1" dirty="0" smtClean="0">
                <a:solidFill>
                  <a:srgbClr val="FF0000"/>
                </a:solidFill>
                <a:latin typeface="Calibri" panose="020F0502020204030204" pitchFamily="34" charset="0"/>
              </a:rPr>
              <a:t>NMMB/BSC-Dust</a:t>
            </a:r>
          </a:p>
        </p:txBody>
      </p:sp>
    </p:spTree>
    <p:extLst>
      <p:ext uri="{BB962C8B-B14F-4D97-AF65-F5344CB8AC3E}">
        <p14:creationId xmlns:p14="http://schemas.microsoft.com/office/powerpoint/2010/main" val="27588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a:t>
            </a:r>
            <a:r>
              <a:rPr lang="en-US" altLang="ca-ES" sz="3500" b="1" dirty="0"/>
              <a:t>: </a:t>
            </a:r>
            <a:r>
              <a:rPr lang="en-US" altLang="ca-ES" sz="3500" b="1" dirty="0" smtClean="0"/>
              <a:t>Data Assimilation</a:t>
            </a:r>
            <a:endParaRPr lang="en-US" altLang="ca-ES" sz="3500" b="1" dirty="0"/>
          </a:p>
        </p:txBody>
      </p:sp>
      <p:sp>
        <p:nvSpPr>
          <p:cNvPr id="4" name="Rectangle 24"/>
          <p:cNvSpPr>
            <a:spLocks noChangeArrowheads="1"/>
          </p:cNvSpPr>
          <p:nvPr/>
        </p:nvSpPr>
        <p:spPr bwMode="auto">
          <a:xfrm>
            <a:off x="323528" y="1121931"/>
            <a:ext cx="41044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004990"/>
              </a:buClr>
              <a:buSzPct val="25000"/>
            </a:pPr>
            <a:r>
              <a:rPr lang="en-US" altLang="en-US" b="1" dirty="0" smtClean="0">
                <a:solidFill>
                  <a:srgbClr val="000000"/>
                </a:solidFill>
                <a:sym typeface="Comic Sans MS" pitchFamily="66" charset="0"/>
              </a:rPr>
              <a:t>MONARCH</a:t>
            </a:r>
            <a:r>
              <a:rPr lang="en-US" altLang="en-US" dirty="0" smtClean="0">
                <a:solidFill>
                  <a:srgbClr val="000000"/>
                </a:solidFill>
                <a:sym typeface="Comic Sans MS" pitchFamily="66" charset="0"/>
              </a:rPr>
              <a:t> coupled with a Local Ensemble Transform </a:t>
            </a:r>
            <a:r>
              <a:rPr lang="en-US" altLang="en-US" dirty="0" err="1" smtClean="0">
                <a:solidFill>
                  <a:srgbClr val="000000"/>
                </a:solidFill>
                <a:sym typeface="Comic Sans MS" pitchFamily="66" charset="0"/>
              </a:rPr>
              <a:t>Kalman</a:t>
            </a:r>
            <a:r>
              <a:rPr lang="en-US" altLang="en-US" dirty="0" smtClean="0">
                <a:solidFill>
                  <a:srgbClr val="000000"/>
                </a:solidFill>
                <a:sym typeface="Comic Sans MS" pitchFamily="66" charset="0"/>
              </a:rPr>
              <a:t> Filter (</a:t>
            </a:r>
            <a:r>
              <a:rPr lang="en-US" altLang="en-US" b="1" dirty="0" smtClean="0">
                <a:solidFill>
                  <a:srgbClr val="000000"/>
                </a:solidFill>
                <a:sym typeface="Comic Sans MS" pitchFamily="66" charset="0"/>
              </a:rPr>
              <a:t>LETKF</a:t>
            </a:r>
            <a:r>
              <a:rPr lang="en-US" altLang="en-US" dirty="0" smtClean="0">
                <a:solidFill>
                  <a:srgbClr val="000000"/>
                </a:solidFill>
                <a:sym typeface="Comic Sans MS" pitchFamily="66" charset="0"/>
              </a:rPr>
              <a:t>) for the assimilation of aerosol optical depth observations</a:t>
            </a:r>
            <a:endParaRPr lang="en-US" altLang="en-US" dirty="0">
              <a:solidFill>
                <a:srgbClr val="000000"/>
              </a:solidFill>
              <a:sym typeface="Comic Sans MS" pitchFamily="66" charset="0"/>
            </a:endParaRPr>
          </a:p>
        </p:txBody>
      </p:sp>
      <p:sp>
        <p:nvSpPr>
          <p:cNvPr id="5" name="Rectangle 2"/>
          <p:cNvSpPr>
            <a:spLocks noChangeArrowheads="1"/>
          </p:cNvSpPr>
          <p:nvPr/>
        </p:nvSpPr>
        <p:spPr bwMode="auto">
          <a:xfrm>
            <a:off x="323528" y="3210162"/>
            <a:ext cx="46805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004990"/>
              </a:buClr>
              <a:buSzPct val="25000"/>
            </a:pPr>
            <a:r>
              <a:rPr lang="en-US" altLang="en-US" b="1" dirty="0" smtClean="0">
                <a:solidFill>
                  <a:srgbClr val="000000"/>
                </a:solidFill>
                <a:sym typeface="Comic Sans MS" pitchFamily="66" charset="0"/>
              </a:rPr>
              <a:t>Mineral dust application </a:t>
            </a:r>
          </a:p>
          <a:p>
            <a:pPr eaLnBrk="1" hangingPunct="1">
              <a:buSzPct val="100000"/>
            </a:pPr>
            <a:r>
              <a:rPr lang="en-US" altLang="en-US" dirty="0" smtClean="0">
                <a:solidFill>
                  <a:srgbClr val="000000"/>
                </a:solidFill>
                <a:sym typeface="Comic Sans MS" pitchFamily="66" charset="0"/>
              </a:rPr>
              <a:t>The ensemble forecast is </a:t>
            </a:r>
            <a:r>
              <a:rPr lang="en-US" altLang="en-US" dirty="0">
                <a:solidFill>
                  <a:srgbClr val="000000"/>
                </a:solidFill>
                <a:sym typeface="Comic Sans MS" pitchFamily="66" charset="0"/>
              </a:rPr>
              <a:t>based on </a:t>
            </a:r>
            <a:endParaRPr lang="en-US" altLang="en-US" dirty="0" smtClean="0">
              <a:solidFill>
                <a:srgbClr val="000000"/>
              </a:solidFill>
              <a:sym typeface="Comic Sans MS" pitchFamily="66" charset="0"/>
            </a:endParaRPr>
          </a:p>
          <a:p>
            <a:pPr eaLnBrk="1" hangingPunct="1">
              <a:buSzPct val="100000"/>
            </a:pPr>
            <a:r>
              <a:rPr lang="en-US" altLang="en-US" dirty="0" smtClean="0">
                <a:solidFill>
                  <a:srgbClr val="000000"/>
                </a:solidFill>
                <a:sym typeface="Comic Sans MS" pitchFamily="66" charset="0"/>
              </a:rPr>
              <a:t>uncertainties </a:t>
            </a:r>
            <a:r>
              <a:rPr lang="en-US" altLang="en-US" dirty="0">
                <a:solidFill>
                  <a:srgbClr val="000000"/>
                </a:solidFill>
                <a:sym typeface="Comic Sans MS" pitchFamily="66" charset="0"/>
              </a:rPr>
              <a:t>in the </a:t>
            </a:r>
            <a:r>
              <a:rPr lang="en-US" altLang="en-US" dirty="0" smtClean="0">
                <a:solidFill>
                  <a:srgbClr val="000000"/>
                </a:solidFill>
                <a:sym typeface="Comic Sans MS" pitchFamily="66" charset="0"/>
              </a:rPr>
              <a:t>dust emission </a:t>
            </a:r>
          </a:p>
          <a:p>
            <a:pPr eaLnBrk="1" hangingPunct="1">
              <a:buSzPct val="100000"/>
            </a:pPr>
            <a:r>
              <a:rPr lang="en-US" altLang="en-US" dirty="0" smtClean="0">
                <a:solidFill>
                  <a:srgbClr val="000000"/>
                </a:solidFill>
                <a:sym typeface="Comic Sans MS" pitchFamily="66" charset="0"/>
              </a:rPr>
              <a:t>scheme </a:t>
            </a:r>
          </a:p>
          <a:p>
            <a:pPr eaLnBrk="1" hangingPunct="1">
              <a:buSzPct val="100000"/>
            </a:pPr>
            <a:endParaRPr lang="en-US" altLang="en-US" dirty="0" smtClean="0">
              <a:solidFill>
                <a:srgbClr val="000000"/>
              </a:solidFill>
              <a:sym typeface="Comic Sans MS" pitchFamily="66" charset="0"/>
            </a:endParaRPr>
          </a:p>
          <a:p>
            <a:pPr marL="285750" indent="-285750" eaLnBrk="1" hangingPunct="1">
              <a:buSzPct val="100000"/>
              <a:buFontTx/>
              <a:buChar char="-"/>
            </a:pPr>
            <a:r>
              <a:rPr lang="en-US" altLang="en-US" dirty="0" smtClean="0">
                <a:solidFill>
                  <a:srgbClr val="000000"/>
                </a:solidFill>
              </a:rPr>
              <a:t>vertical flux, </a:t>
            </a:r>
          </a:p>
          <a:p>
            <a:pPr marL="285750" indent="-285750" eaLnBrk="1" hangingPunct="1">
              <a:buSzPct val="100000"/>
              <a:buFontTx/>
              <a:buChar char="-"/>
            </a:pPr>
            <a:r>
              <a:rPr lang="en-US" altLang="en-US" dirty="0" smtClean="0">
                <a:solidFill>
                  <a:srgbClr val="000000"/>
                </a:solidFill>
              </a:rPr>
              <a:t>size </a:t>
            </a:r>
            <a:r>
              <a:rPr lang="en-US" altLang="en-US" dirty="0">
                <a:solidFill>
                  <a:srgbClr val="000000"/>
                </a:solidFill>
              </a:rPr>
              <a:t>distribution at </a:t>
            </a:r>
            <a:r>
              <a:rPr lang="en-US" altLang="en-US" dirty="0" smtClean="0">
                <a:solidFill>
                  <a:srgbClr val="000000"/>
                </a:solidFill>
              </a:rPr>
              <a:t>emission</a:t>
            </a:r>
            <a:r>
              <a:rPr lang="en-US" altLang="en-US" dirty="0" smtClean="0">
                <a:solidFill>
                  <a:srgbClr val="000000"/>
                </a:solidFill>
                <a:sym typeface="Calibri" pitchFamily="34" charset="0"/>
              </a:rPr>
              <a:t> </a:t>
            </a:r>
          </a:p>
          <a:p>
            <a:pPr marL="285750" indent="-285750" eaLnBrk="1" hangingPunct="1">
              <a:buSzPct val="100000"/>
              <a:buFontTx/>
              <a:buChar char="-"/>
            </a:pPr>
            <a:r>
              <a:rPr lang="en-US" altLang="en-US" dirty="0" smtClean="0">
                <a:solidFill>
                  <a:srgbClr val="000000"/>
                </a:solidFill>
                <a:sym typeface="Calibri" pitchFamily="34" charset="0"/>
              </a:rPr>
              <a:t>threshold </a:t>
            </a:r>
            <a:r>
              <a:rPr lang="en-US" altLang="en-US" dirty="0">
                <a:solidFill>
                  <a:srgbClr val="000000"/>
                </a:solidFill>
                <a:sym typeface="Calibri" pitchFamily="34" charset="0"/>
              </a:rPr>
              <a:t>on </a:t>
            </a:r>
            <a:r>
              <a:rPr lang="en-US" altLang="en-US" dirty="0" smtClean="0">
                <a:solidFill>
                  <a:srgbClr val="000000"/>
                </a:solidFill>
                <a:sym typeface="Calibri" pitchFamily="34" charset="0"/>
              </a:rPr>
              <a:t>friction velocity</a:t>
            </a:r>
            <a:endParaRPr lang="en-US" altLang="en-US" dirty="0" smtClean="0">
              <a:solidFill>
                <a:srgbClr val="000000"/>
              </a:solidFill>
              <a:sym typeface="Comic Sans MS" pitchFamily="66" charset="0"/>
            </a:endParaRPr>
          </a:p>
        </p:txBody>
      </p:sp>
      <p:grpSp>
        <p:nvGrpSpPr>
          <p:cNvPr id="6" name="Group 23"/>
          <p:cNvGrpSpPr>
            <a:grpSpLocks/>
          </p:cNvGrpSpPr>
          <p:nvPr/>
        </p:nvGrpSpPr>
        <p:grpSpPr bwMode="auto">
          <a:xfrm>
            <a:off x="4496159" y="888880"/>
            <a:ext cx="3624505" cy="1889234"/>
            <a:chOff x="468601" y="2343426"/>
            <a:chExt cx="4295057" cy="2219910"/>
          </a:xfrm>
        </p:grpSpPr>
        <p:cxnSp>
          <p:nvCxnSpPr>
            <p:cNvPr id="8" name="Shape 318"/>
            <p:cNvCxnSpPr>
              <a:cxnSpLocks noChangeShapeType="1"/>
            </p:cNvCxnSpPr>
            <p:nvPr/>
          </p:nvCxnSpPr>
          <p:spPr bwMode="auto">
            <a:xfrm>
              <a:off x="3028496" y="4268013"/>
              <a:ext cx="1538286" cy="0"/>
            </a:xfrm>
            <a:prstGeom prst="straightConnector1">
              <a:avLst/>
            </a:prstGeom>
            <a:noFill/>
            <a:ln w="12700">
              <a:solidFill>
                <a:srgbClr val="4A7EBB"/>
              </a:solidFill>
              <a:miter lim="800000"/>
              <a:headEnd type="none" w="med" len="med"/>
              <a:tailEnd type="triangle" w="med" len="med"/>
            </a:ln>
            <a:extLst>
              <a:ext uri="{909E8E84-426E-40DD-AFC4-6F175D3DCCD1}">
                <a14:hiddenFill xmlns:a14="http://schemas.microsoft.com/office/drawing/2010/main">
                  <a:noFill/>
                </a14:hiddenFill>
              </a:ext>
            </a:extLst>
          </p:spPr>
        </p:cxnSp>
        <p:cxnSp>
          <p:nvCxnSpPr>
            <p:cNvPr id="9" name="Shape 319"/>
            <p:cNvCxnSpPr>
              <a:cxnSpLocks noChangeShapeType="1"/>
            </p:cNvCxnSpPr>
            <p:nvPr/>
          </p:nvCxnSpPr>
          <p:spPr bwMode="auto">
            <a:xfrm>
              <a:off x="1783346" y="3737310"/>
              <a:ext cx="403225" cy="0"/>
            </a:xfrm>
            <a:prstGeom prst="straightConnector1">
              <a:avLst/>
            </a:prstGeom>
            <a:noFill/>
            <a:ln w="127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10" name="Shape 320"/>
            <p:cNvCxnSpPr>
              <a:cxnSpLocks noChangeShapeType="1"/>
            </p:cNvCxnSpPr>
            <p:nvPr/>
          </p:nvCxnSpPr>
          <p:spPr bwMode="auto">
            <a:xfrm>
              <a:off x="1797633" y="3289105"/>
              <a:ext cx="403225" cy="0"/>
            </a:xfrm>
            <a:prstGeom prst="straightConnector1">
              <a:avLst/>
            </a:prstGeom>
            <a:noFill/>
            <a:ln w="127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11" name="Shape 321"/>
            <p:cNvCxnSpPr>
              <a:cxnSpLocks noChangeShapeType="1"/>
            </p:cNvCxnSpPr>
            <p:nvPr/>
          </p:nvCxnSpPr>
          <p:spPr bwMode="auto">
            <a:xfrm rot="10800000" flipH="1">
              <a:off x="1797633" y="2971175"/>
              <a:ext cx="403225" cy="1550"/>
            </a:xfrm>
            <a:prstGeom prst="straightConnector1">
              <a:avLst/>
            </a:prstGeom>
            <a:noFill/>
            <a:ln w="127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12" name="Shape 322"/>
            <p:cNvCxnSpPr>
              <a:cxnSpLocks noChangeShapeType="1"/>
            </p:cNvCxnSpPr>
            <p:nvPr/>
          </p:nvCxnSpPr>
          <p:spPr bwMode="auto">
            <a:xfrm>
              <a:off x="2630409" y="3640593"/>
              <a:ext cx="1" cy="542808"/>
            </a:xfrm>
            <a:prstGeom prst="straightConnector1">
              <a:avLst/>
            </a:prstGeom>
            <a:noFill/>
            <a:ln w="19050">
              <a:solidFill>
                <a:srgbClr val="46C846"/>
              </a:solidFill>
              <a:miter lim="800000"/>
              <a:headEnd type="none" w="med" len="med"/>
              <a:tailEnd type="triangle" w="med" len="med"/>
            </a:ln>
            <a:extLst>
              <a:ext uri="{909E8E84-426E-40DD-AFC4-6F175D3DCCD1}">
                <a14:hiddenFill xmlns:a14="http://schemas.microsoft.com/office/drawing/2010/main">
                  <a:noFill/>
                </a14:hiddenFill>
              </a:ext>
            </a:extLst>
          </p:spPr>
        </p:cxnSp>
        <p:sp>
          <p:nvSpPr>
            <p:cNvPr id="13" name="Shape 323"/>
            <p:cNvSpPr>
              <a:spLocks noChangeArrowheads="1"/>
            </p:cNvSpPr>
            <p:nvPr/>
          </p:nvSpPr>
          <p:spPr bwMode="auto">
            <a:xfrm>
              <a:off x="923815" y="2829614"/>
              <a:ext cx="938628" cy="274505"/>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member</a:t>
              </a:r>
              <a:r>
                <a:rPr lang="en-US" altLang="en-US" sz="1000" dirty="0">
                  <a:solidFill>
                    <a:srgbClr val="FFFFFF"/>
                  </a:solidFill>
                  <a:cs typeface="Arial" pitchFamily="34" charset="0"/>
                  <a:sym typeface="Arial" pitchFamily="34" charset="0"/>
                </a:rPr>
                <a:t> </a:t>
              </a:r>
              <a:r>
                <a:rPr lang="en-US" altLang="en-US" sz="900" dirty="0">
                  <a:solidFill>
                    <a:srgbClr val="FFFFFF"/>
                  </a:solidFill>
                  <a:cs typeface="Arial" pitchFamily="34" charset="0"/>
                  <a:sym typeface="Arial" pitchFamily="34" charset="0"/>
                </a:rPr>
                <a:t>1</a:t>
              </a:r>
            </a:p>
          </p:txBody>
        </p:sp>
        <p:sp>
          <p:nvSpPr>
            <p:cNvPr id="14" name="Shape 324"/>
            <p:cNvSpPr txBox="1">
              <a:spLocks noChangeArrowheads="1"/>
            </p:cNvSpPr>
            <p:nvPr/>
          </p:nvSpPr>
          <p:spPr bwMode="auto">
            <a:xfrm>
              <a:off x="2681082" y="3844954"/>
              <a:ext cx="2082576" cy="20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46C846"/>
                </a:buClr>
                <a:buSzPct val="25000"/>
                <a:buFont typeface="Arial" pitchFamily="34" charset="0"/>
                <a:buNone/>
              </a:pPr>
              <a:r>
                <a:rPr lang="en-US" altLang="en-US" sz="1000" b="1" dirty="0">
                  <a:solidFill>
                    <a:srgbClr val="46C846"/>
                  </a:solidFill>
                  <a:cs typeface="Arial" pitchFamily="34" charset="0"/>
                  <a:sym typeface="Arial" pitchFamily="34" charset="0"/>
                </a:rPr>
                <a:t>ensemble mean analysis</a:t>
              </a:r>
            </a:p>
          </p:txBody>
        </p:sp>
        <p:sp>
          <p:nvSpPr>
            <p:cNvPr id="15" name="Shape 325"/>
            <p:cNvSpPr>
              <a:spLocks noChangeArrowheads="1"/>
            </p:cNvSpPr>
            <p:nvPr/>
          </p:nvSpPr>
          <p:spPr bwMode="auto">
            <a:xfrm>
              <a:off x="2308413" y="2896732"/>
              <a:ext cx="833977" cy="905715"/>
            </a:xfrm>
            <a:prstGeom prst="roundRect">
              <a:avLst>
                <a:gd name="adj" fmla="val 16667"/>
              </a:avLst>
            </a:prstGeom>
            <a:solidFill>
              <a:srgbClr val="C0504D"/>
            </a:solidFill>
            <a:ln w="25400">
              <a:solidFill>
                <a:srgbClr val="C0504D"/>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1000" b="1" dirty="0">
                  <a:solidFill>
                    <a:srgbClr val="FFFFFF"/>
                  </a:solidFill>
                  <a:cs typeface="Arial" pitchFamily="34" charset="0"/>
                  <a:sym typeface="Arial" pitchFamily="34" charset="0"/>
                </a:rPr>
                <a:t>LETKF</a:t>
              </a:r>
            </a:p>
          </p:txBody>
        </p:sp>
        <p:cxnSp>
          <p:nvCxnSpPr>
            <p:cNvPr id="16" name="Shape 326"/>
            <p:cNvCxnSpPr>
              <a:cxnSpLocks noChangeShapeType="1"/>
            </p:cNvCxnSpPr>
            <p:nvPr/>
          </p:nvCxnSpPr>
          <p:spPr bwMode="auto">
            <a:xfrm>
              <a:off x="2289091" y="2660391"/>
              <a:ext cx="853298" cy="2"/>
            </a:xfrm>
            <a:prstGeom prst="straightConnector1">
              <a:avLst/>
            </a:prstGeom>
            <a:noFill/>
            <a:ln w="38100">
              <a:solidFill>
                <a:srgbClr val="4A7EBB"/>
              </a:solidFill>
              <a:miter lim="800000"/>
              <a:headEnd/>
              <a:tailEnd/>
            </a:ln>
            <a:extLst>
              <a:ext uri="{909E8E84-426E-40DD-AFC4-6F175D3DCCD1}">
                <a14:hiddenFill xmlns:a14="http://schemas.microsoft.com/office/drawing/2010/main">
                  <a:noFill/>
                </a14:hiddenFill>
              </a:ext>
            </a:extLst>
          </p:spPr>
        </p:cxnSp>
        <p:cxnSp>
          <p:nvCxnSpPr>
            <p:cNvPr id="17" name="Shape 327"/>
            <p:cNvCxnSpPr>
              <a:cxnSpLocks noChangeShapeType="1"/>
            </p:cNvCxnSpPr>
            <p:nvPr/>
          </p:nvCxnSpPr>
          <p:spPr bwMode="auto">
            <a:xfrm rot="10800000">
              <a:off x="2289091" y="2622226"/>
              <a:ext cx="0" cy="60484"/>
            </a:xfrm>
            <a:prstGeom prst="straightConnector1">
              <a:avLst/>
            </a:prstGeom>
            <a:noFill/>
            <a:ln w="38100">
              <a:solidFill>
                <a:srgbClr val="4A7EBB"/>
              </a:solidFill>
              <a:miter lim="800000"/>
              <a:headEnd/>
              <a:tailEnd/>
            </a:ln>
            <a:extLst>
              <a:ext uri="{909E8E84-426E-40DD-AFC4-6F175D3DCCD1}">
                <a14:hiddenFill xmlns:a14="http://schemas.microsoft.com/office/drawing/2010/main">
                  <a:noFill/>
                </a14:hiddenFill>
              </a:ext>
            </a:extLst>
          </p:spPr>
        </p:cxnSp>
        <p:cxnSp>
          <p:nvCxnSpPr>
            <p:cNvPr id="18" name="Shape 328"/>
            <p:cNvCxnSpPr>
              <a:cxnSpLocks noChangeShapeType="1"/>
            </p:cNvCxnSpPr>
            <p:nvPr/>
          </p:nvCxnSpPr>
          <p:spPr bwMode="auto">
            <a:xfrm rot="10800000">
              <a:off x="3142390" y="2616022"/>
              <a:ext cx="0" cy="60484"/>
            </a:xfrm>
            <a:prstGeom prst="straightConnector1">
              <a:avLst/>
            </a:prstGeom>
            <a:noFill/>
            <a:ln w="38100">
              <a:solidFill>
                <a:srgbClr val="4A7EBB"/>
              </a:solidFill>
              <a:miter lim="800000"/>
              <a:headEnd/>
              <a:tailEnd/>
            </a:ln>
            <a:extLst>
              <a:ext uri="{909E8E84-426E-40DD-AFC4-6F175D3DCCD1}">
                <a14:hiddenFill xmlns:a14="http://schemas.microsoft.com/office/drawing/2010/main">
                  <a:noFill/>
                </a14:hiddenFill>
              </a:ext>
            </a:extLst>
          </p:spPr>
        </p:cxnSp>
        <p:sp>
          <p:nvSpPr>
            <p:cNvPr id="19" name="Shape 329"/>
            <p:cNvSpPr txBox="1">
              <a:spLocks noChangeArrowheads="1"/>
            </p:cNvSpPr>
            <p:nvPr/>
          </p:nvSpPr>
          <p:spPr bwMode="auto">
            <a:xfrm>
              <a:off x="1256296" y="3399218"/>
              <a:ext cx="209549" cy="15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004990"/>
                </a:buClr>
                <a:buSzPct val="25000"/>
                <a:buFont typeface="Arial" pitchFamily="34" charset="0"/>
                <a:buNone/>
              </a:pPr>
              <a:r>
                <a:rPr lang="en-US" altLang="en-US" sz="700" b="1">
                  <a:solidFill>
                    <a:srgbClr val="004990"/>
                  </a:solidFill>
                  <a:cs typeface="Arial" pitchFamily="34" charset="0"/>
                  <a:sym typeface="Arial" pitchFamily="34" charset="0"/>
                </a:rPr>
                <a:t>…</a:t>
              </a:r>
            </a:p>
          </p:txBody>
        </p:sp>
        <p:sp>
          <p:nvSpPr>
            <p:cNvPr id="20" name="Shape 330"/>
            <p:cNvSpPr txBox="1">
              <a:spLocks noChangeArrowheads="1"/>
            </p:cNvSpPr>
            <p:nvPr/>
          </p:nvSpPr>
          <p:spPr bwMode="auto">
            <a:xfrm>
              <a:off x="2118431" y="2343426"/>
              <a:ext cx="1183460" cy="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FF0000"/>
                </a:buClr>
                <a:buSzPct val="25000"/>
                <a:buFont typeface="Arial" pitchFamily="34" charset="0"/>
                <a:buNone/>
              </a:pPr>
              <a:r>
                <a:rPr lang="en-US" altLang="en-US" sz="1000" b="1" dirty="0">
                  <a:solidFill>
                    <a:srgbClr val="FF0000"/>
                  </a:solidFill>
                  <a:cs typeface="Arial" pitchFamily="34" charset="0"/>
                  <a:sym typeface="Arial" pitchFamily="34" charset="0"/>
                </a:rPr>
                <a:t>observations</a:t>
              </a:r>
            </a:p>
          </p:txBody>
        </p:sp>
        <p:sp>
          <p:nvSpPr>
            <p:cNvPr id="21" name="Shape 331"/>
            <p:cNvSpPr txBox="1">
              <a:spLocks noChangeArrowheads="1"/>
            </p:cNvSpPr>
            <p:nvPr/>
          </p:nvSpPr>
          <p:spPr bwMode="auto">
            <a:xfrm rot="16200000">
              <a:off x="216772" y="3166055"/>
              <a:ext cx="958874" cy="45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4A7EBB"/>
                </a:buClr>
                <a:buSzPct val="25000"/>
                <a:buFont typeface="Arial" pitchFamily="34" charset="0"/>
                <a:buNone/>
              </a:pPr>
              <a:r>
                <a:rPr lang="en-US" altLang="en-US" sz="1000" b="1" dirty="0">
                  <a:solidFill>
                    <a:srgbClr val="4A7EBB"/>
                  </a:solidFill>
                  <a:cs typeface="Arial" pitchFamily="34" charset="0"/>
                  <a:sym typeface="Arial" pitchFamily="34" charset="0"/>
                </a:rPr>
                <a:t>ensemble forecast</a:t>
              </a:r>
            </a:p>
          </p:txBody>
        </p:sp>
        <p:sp>
          <p:nvSpPr>
            <p:cNvPr id="22" name="Shape 332"/>
            <p:cNvSpPr>
              <a:spLocks noChangeArrowheads="1"/>
            </p:cNvSpPr>
            <p:nvPr/>
          </p:nvSpPr>
          <p:spPr bwMode="auto">
            <a:xfrm>
              <a:off x="2358572" y="4162252"/>
              <a:ext cx="669925" cy="296217"/>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model</a:t>
              </a:r>
            </a:p>
          </p:txBody>
        </p:sp>
        <p:sp>
          <p:nvSpPr>
            <p:cNvPr id="23" name="Shape 333"/>
            <p:cNvSpPr txBox="1">
              <a:spLocks noChangeArrowheads="1"/>
            </p:cNvSpPr>
            <p:nvPr/>
          </p:nvSpPr>
          <p:spPr bwMode="auto">
            <a:xfrm>
              <a:off x="3113826" y="4268013"/>
              <a:ext cx="1479550" cy="29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4A7EBB"/>
                </a:buClr>
                <a:buSzPct val="25000"/>
                <a:buFont typeface="Arial" pitchFamily="34" charset="0"/>
                <a:buNone/>
              </a:pPr>
              <a:r>
                <a:rPr lang="en-US" altLang="en-US" sz="900" b="1" dirty="0">
                  <a:solidFill>
                    <a:srgbClr val="4A7EBB"/>
                  </a:solidFill>
                  <a:cs typeface="Arial" pitchFamily="34" charset="0"/>
                  <a:sym typeface="Arial" pitchFamily="34" charset="0"/>
                </a:rPr>
                <a:t>analysis-initialized forecast</a:t>
              </a:r>
            </a:p>
          </p:txBody>
        </p:sp>
        <p:sp>
          <p:nvSpPr>
            <p:cNvPr id="24" name="Shape 334"/>
            <p:cNvSpPr>
              <a:spLocks noChangeArrowheads="1"/>
            </p:cNvSpPr>
            <p:nvPr/>
          </p:nvSpPr>
          <p:spPr bwMode="auto">
            <a:xfrm>
              <a:off x="923813" y="3192950"/>
              <a:ext cx="938627" cy="228947"/>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member 2</a:t>
              </a:r>
            </a:p>
          </p:txBody>
        </p:sp>
        <p:sp>
          <p:nvSpPr>
            <p:cNvPr id="25" name="Shape 335"/>
            <p:cNvSpPr>
              <a:spLocks noChangeArrowheads="1"/>
            </p:cNvSpPr>
            <p:nvPr/>
          </p:nvSpPr>
          <p:spPr bwMode="auto">
            <a:xfrm>
              <a:off x="923813" y="3628750"/>
              <a:ext cx="938627" cy="216206"/>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member N</a:t>
              </a:r>
            </a:p>
          </p:txBody>
        </p:sp>
        <p:cxnSp>
          <p:nvCxnSpPr>
            <p:cNvPr id="26" name="Shape 337"/>
            <p:cNvCxnSpPr>
              <a:cxnSpLocks noChangeShapeType="1"/>
            </p:cNvCxnSpPr>
            <p:nvPr/>
          </p:nvCxnSpPr>
          <p:spPr bwMode="auto">
            <a:xfrm>
              <a:off x="2715740" y="2660391"/>
              <a:ext cx="0" cy="251648"/>
            </a:xfrm>
            <a:prstGeom prst="straightConnector1">
              <a:avLst/>
            </a:prstGeom>
            <a:noFill/>
            <a:ln w="12700">
              <a:solidFill>
                <a:srgbClr val="4A7EBB"/>
              </a:solidFill>
              <a:miter lim="800000"/>
              <a:headEnd/>
              <a:tailEnd type="triangle" w="lg" len="lg"/>
            </a:ln>
            <a:extLst>
              <a:ext uri="{909E8E84-426E-40DD-AFC4-6F175D3DCCD1}">
                <a14:hiddenFill xmlns:a14="http://schemas.microsoft.com/office/drawing/2010/main">
                  <a:noFill/>
                </a14:hiddenFill>
              </a:ext>
            </a:extLst>
          </p:spPr>
        </p:cxnSp>
      </p:grpSp>
      <p:pic>
        <p:nvPicPr>
          <p:cNvPr id="2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9871" y="3151657"/>
            <a:ext cx="2295681" cy="1695288"/>
          </a:xfrm>
          <a:prstGeom prst="rect">
            <a:avLst/>
          </a:prstGeom>
          <a:noFill/>
          <a:ln w="38100" cmpd="sng">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6134" y="3151657"/>
            <a:ext cx="2298247" cy="1695288"/>
          </a:xfrm>
          <a:prstGeom prst="rect">
            <a:avLst/>
          </a:prstGeom>
          <a:noFill/>
          <a:ln w="381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1436" y="5049763"/>
            <a:ext cx="2088232" cy="162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6"/>
          <p:cNvSpPr txBox="1"/>
          <p:nvPr/>
        </p:nvSpPr>
        <p:spPr>
          <a:xfrm>
            <a:off x="7001796" y="5255772"/>
            <a:ext cx="1905458" cy="338554"/>
          </a:xfrm>
          <a:prstGeom prst="rect">
            <a:avLst/>
          </a:prstGeom>
          <a:noFill/>
        </p:spPr>
        <p:txBody>
          <a:bodyPr wrap="none" rtlCol="0">
            <a:spAutoFit/>
          </a:bodyPr>
          <a:lstStyle/>
          <a:p>
            <a:r>
              <a:rPr lang="en-US" sz="1600" b="1" dirty="0" smtClean="0">
                <a:solidFill>
                  <a:srgbClr val="00060C"/>
                </a:solidFill>
                <a:latin typeface="Calibri" panose="020F0502020204030204" pitchFamily="34" charset="0"/>
              </a:rPr>
              <a:t>AERONET Validation</a:t>
            </a:r>
          </a:p>
        </p:txBody>
      </p:sp>
      <p:sp>
        <p:nvSpPr>
          <p:cNvPr id="31" name="Shape 231"/>
          <p:cNvSpPr/>
          <p:nvPr/>
        </p:nvSpPr>
        <p:spPr>
          <a:xfrm>
            <a:off x="389424" y="5620431"/>
            <a:ext cx="4771454" cy="560031"/>
          </a:xfrm>
          <a:prstGeom prst="rect">
            <a:avLst/>
          </a:prstGeom>
          <a:noFill/>
          <a:ln>
            <a:noFill/>
          </a:ln>
        </p:spPr>
        <p:txBody>
          <a:bodyPr lIns="91425" tIns="45700" rIns="91425" bIns="45700" anchor="t" anchorCtr="0">
            <a:noAutofit/>
          </a:bodyPr>
          <a:lstStyle/>
          <a:p>
            <a:pPr>
              <a:spcBef>
                <a:spcPts val="0"/>
              </a:spcBef>
              <a:buSzPct val="25000"/>
            </a:pPr>
            <a:r>
              <a:rPr lang="en-US" i="1" dirty="0" smtClean="0">
                <a:solidFill>
                  <a:srgbClr val="000000"/>
                </a:solidFill>
                <a:latin typeface="Calibri"/>
                <a:ea typeface="Calibri"/>
                <a:cs typeface="Calibri"/>
                <a:sym typeface="Calibri"/>
              </a:rPr>
              <a:t>(</a:t>
            </a:r>
            <a:r>
              <a:rPr lang="en-US" i="1" dirty="0" err="1" smtClean="0">
                <a:solidFill>
                  <a:srgbClr val="000000"/>
                </a:solidFill>
                <a:latin typeface="Calibri"/>
                <a:ea typeface="Calibri"/>
                <a:cs typeface="Calibri"/>
                <a:sym typeface="Calibri"/>
              </a:rPr>
              <a:t>DiTomaso</a:t>
            </a:r>
            <a:r>
              <a:rPr lang="en-US" i="1" dirty="0" smtClean="0">
                <a:solidFill>
                  <a:srgbClr val="000000"/>
                </a:solidFill>
                <a:latin typeface="Calibri"/>
                <a:ea typeface="Calibri"/>
                <a:cs typeface="Calibri"/>
                <a:sym typeface="Calibri"/>
              </a:rPr>
              <a:t> et </a:t>
            </a:r>
            <a:r>
              <a:rPr lang="en-US" i="1" dirty="0">
                <a:solidFill>
                  <a:srgbClr val="000000"/>
                </a:solidFill>
                <a:latin typeface="Calibri"/>
                <a:ea typeface="Calibri"/>
                <a:cs typeface="Calibri"/>
                <a:sym typeface="Calibri"/>
              </a:rPr>
              <a:t>al., </a:t>
            </a:r>
            <a:r>
              <a:rPr lang="en-US" i="1" dirty="0" smtClean="0">
                <a:solidFill>
                  <a:srgbClr val="000000"/>
                </a:solidFill>
                <a:latin typeface="Calibri"/>
                <a:ea typeface="Calibri"/>
                <a:cs typeface="Calibri"/>
                <a:sym typeface="Calibri"/>
              </a:rPr>
              <a:t>GMD, 2016)</a:t>
            </a:r>
            <a:endParaRPr lang="en-US" i="1" dirty="0">
              <a:solidFill>
                <a:srgbClr val="000000"/>
              </a:solidFill>
              <a:latin typeface="Calibri"/>
              <a:ea typeface="Calibri"/>
              <a:cs typeface="Calibri"/>
              <a:sym typeface="Calibri"/>
            </a:endParaRPr>
          </a:p>
        </p:txBody>
      </p:sp>
      <p:sp>
        <p:nvSpPr>
          <p:cNvPr id="2" name="5-Point Star 1"/>
          <p:cNvSpPr/>
          <p:nvPr/>
        </p:nvSpPr>
        <p:spPr>
          <a:xfrm>
            <a:off x="4803715" y="4335437"/>
            <a:ext cx="123746" cy="177696"/>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7204615" y="4337937"/>
            <a:ext cx="123746" cy="177696"/>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fld id="{4A490C5D-AEA8-4823-B9B3-806910A0ECF7}" type="slidenum">
              <a:rPr lang="es-ES" smtClean="0"/>
              <a:pPr/>
              <a:t>23</a:t>
            </a:fld>
            <a:endParaRPr lang="es-ES" dirty="0"/>
          </a:p>
        </p:txBody>
      </p:sp>
      <p:pic>
        <p:nvPicPr>
          <p:cNvPr id="34"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7050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s-ES" altLang="ca-ES" sz="3500" b="1" dirty="0"/>
              <a:t>Líneas de investigación en </a:t>
            </a:r>
            <a:r>
              <a:rPr lang="es-ES" altLang="ca-ES" sz="3500" b="1" dirty="0" smtClean="0"/>
              <a:t>el BSC</a:t>
            </a:r>
            <a:endParaRPr lang="en-US" altLang="ca-ES" sz="3500" b="1" dirty="0"/>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24</a:t>
            </a:fld>
            <a:endParaRPr lang="es-ES" dirty="0"/>
          </a:p>
        </p:txBody>
      </p:sp>
      <p:sp>
        <p:nvSpPr>
          <p:cNvPr id="6" name="Marcador de contenido 3"/>
          <p:cNvSpPr txBox="1">
            <a:spLocks/>
          </p:cNvSpPr>
          <p:nvPr/>
        </p:nvSpPr>
        <p:spPr>
          <a:xfrm>
            <a:off x="399646" y="898947"/>
            <a:ext cx="5730862" cy="5543614"/>
          </a:xfrm>
          <a:prstGeom prst="rect">
            <a:avLst/>
          </a:prstGeom>
        </p:spPr>
        <p:txBody>
          <a:bodyPr>
            <a:noAutofit/>
          </a:bodyPr>
          <a:lstStyle>
            <a:lvl1pPr marL="342900" indent="-342900" algn="l" rtl="0" eaLnBrk="1" fontAlgn="base" hangingPunct="1">
              <a:spcBef>
                <a:spcPct val="20000"/>
              </a:spcBef>
              <a:spcAft>
                <a:spcPct val="0"/>
              </a:spcAft>
              <a:buBlip>
                <a:blip r:embed="rId3"/>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600"/>
              </a:spcBef>
              <a:spcAft>
                <a:spcPts val="600"/>
              </a:spcAft>
              <a:buNone/>
            </a:pPr>
            <a:r>
              <a:rPr lang="es-ES_tradnl" sz="2800" dirty="0" err="1" smtClean="0">
                <a:solidFill>
                  <a:srgbClr val="000000"/>
                </a:solidFill>
                <a:latin typeface="Calibri" panose="020F0502020204030204" pitchFamily="34" charset="0"/>
              </a:rPr>
              <a:t>Towards</a:t>
            </a:r>
            <a:r>
              <a:rPr lang="es-ES_tradnl" sz="2800" dirty="0" smtClean="0">
                <a:solidFill>
                  <a:srgbClr val="000000"/>
                </a:solidFill>
                <a:latin typeface="Calibri" panose="020F0502020204030204" pitchFamily="34" charset="0"/>
              </a:rPr>
              <a:t> </a:t>
            </a:r>
            <a:r>
              <a:rPr lang="es-ES_tradnl" sz="2800" b="1" dirty="0" err="1" smtClean="0">
                <a:solidFill>
                  <a:srgbClr val="000000"/>
                </a:solidFill>
                <a:latin typeface="Calibri" panose="020F0502020204030204" pitchFamily="34" charset="0"/>
              </a:rPr>
              <a:t>better</a:t>
            </a:r>
            <a:r>
              <a:rPr lang="es-ES_tradnl" sz="2800" b="1" dirty="0" smtClean="0">
                <a:solidFill>
                  <a:srgbClr val="000000"/>
                </a:solidFill>
                <a:latin typeface="Calibri" panose="020F0502020204030204" pitchFamily="34" charset="0"/>
              </a:rPr>
              <a:t> </a:t>
            </a:r>
            <a:r>
              <a:rPr lang="es-ES_tradnl" sz="2800" b="1" dirty="0" err="1" smtClean="0">
                <a:solidFill>
                  <a:srgbClr val="000000"/>
                </a:solidFill>
                <a:latin typeface="Calibri" panose="020F0502020204030204" pitchFamily="34" charset="0"/>
              </a:rPr>
              <a:t>dust</a:t>
            </a:r>
            <a:r>
              <a:rPr lang="es-ES_tradnl" sz="2800" b="1" dirty="0" smtClean="0">
                <a:solidFill>
                  <a:srgbClr val="000000"/>
                </a:solidFill>
                <a:latin typeface="Calibri" panose="020F0502020204030204" pitchFamily="34" charset="0"/>
              </a:rPr>
              <a:t> </a:t>
            </a:r>
            <a:r>
              <a:rPr lang="es-ES_tradnl" sz="2800" b="1" dirty="0" err="1" smtClean="0">
                <a:solidFill>
                  <a:srgbClr val="000000"/>
                </a:solidFill>
                <a:latin typeface="Calibri" panose="020F0502020204030204" pitchFamily="34" charset="0"/>
              </a:rPr>
              <a:t>forecasts</a:t>
            </a:r>
            <a:r>
              <a:rPr lang="es-ES_tradnl" sz="2800" dirty="0" smtClean="0">
                <a:solidFill>
                  <a:srgbClr val="000000"/>
                </a:solidFill>
                <a:latin typeface="Calibri" panose="020F0502020204030204" pitchFamily="34" charset="0"/>
              </a:rPr>
              <a:t>:</a:t>
            </a:r>
          </a:p>
          <a:p>
            <a:pPr marL="342900" lvl="1" indent="-342900">
              <a:spcBef>
                <a:spcPts val="600"/>
              </a:spcBef>
              <a:spcAft>
                <a:spcPts val="600"/>
              </a:spcAft>
              <a:buFont typeface="Wingdings" panose="05000000000000000000" pitchFamily="2" charset="2"/>
              <a:buChar char="§"/>
            </a:pPr>
            <a:r>
              <a:rPr lang="es-ES_tradnl" sz="2400" dirty="0" err="1" smtClean="0">
                <a:solidFill>
                  <a:srgbClr val="000000"/>
                </a:solidFill>
                <a:latin typeface="Calibri" panose="020F0502020204030204" pitchFamily="34" charset="0"/>
              </a:rPr>
              <a:t>Identification</a:t>
            </a:r>
            <a:r>
              <a:rPr lang="es-ES_tradnl" sz="2400" dirty="0" smtClean="0">
                <a:solidFill>
                  <a:srgbClr val="000000"/>
                </a:solidFill>
                <a:latin typeface="Calibri" panose="020F0502020204030204" pitchFamily="34" charset="0"/>
              </a:rPr>
              <a:t> of </a:t>
            </a:r>
            <a:r>
              <a:rPr lang="es-ES_tradnl" sz="2400" b="1" dirty="0" err="1" smtClean="0">
                <a:solidFill>
                  <a:schemeClr val="tx1"/>
                </a:solidFill>
                <a:latin typeface="Calibri" panose="020F0502020204030204" pitchFamily="34" charset="0"/>
              </a:rPr>
              <a:t>dust</a:t>
            </a:r>
            <a:r>
              <a:rPr lang="es-ES_tradnl" sz="2400" b="1" dirty="0" smtClean="0">
                <a:solidFill>
                  <a:schemeClr val="tx1"/>
                </a:solidFill>
                <a:latin typeface="Calibri" panose="020F0502020204030204" pitchFamily="34" charset="0"/>
              </a:rPr>
              <a:t> </a:t>
            </a:r>
            <a:r>
              <a:rPr lang="es-ES_tradnl" sz="2400" b="1" dirty="0" err="1" smtClean="0">
                <a:solidFill>
                  <a:schemeClr val="tx1"/>
                </a:solidFill>
                <a:latin typeface="Calibri" panose="020F0502020204030204" pitchFamily="34" charset="0"/>
              </a:rPr>
              <a:t>sources</a:t>
            </a:r>
            <a:endParaRPr lang="es-ES_tradnl" sz="2400" b="1" dirty="0">
              <a:solidFill>
                <a:schemeClr val="tx1"/>
              </a:solidFill>
              <a:latin typeface="Calibri" panose="020F0502020204030204" pitchFamily="34" charset="0"/>
            </a:endParaRPr>
          </a:p>
          <a:p>
            <a:pPr lvl="1">
              <a:spcBef>
                <a:spcPts val="600"/>
              </a:spcBef>
              <a:spcAft>
                <a:spcPts val="0"/>
              </a:spcAft>
              <a:buFont typeface="Symbol" panose="05050102010706020507" pitchFamily="18" charset="2"/>
              <a:buChar char="®"/>
            </a:pPr>
            <a:r>
              <a:rPr lang="es-ES_tradnl" sz="2400" b="1" i="1" dirty="0">
                <a:solidFill>
                  <a:schemeClr val="tx1"/>
                </a:solidFill>
              </a:rPr>
              <a:t> </a:t>
            </a:r>
            <a:r>
              <a:rPr lang="es-ES_tradnl" sz="1600" i="1" dirty="0" smtClean="0">
                <a:solidFill>
                  <a:schemeClr val="tx1">
                    <a:lumMod val="65000"/>
                    <a:lumOff val="35000"/>
                  </a:schemeClr>
                </a:solidFill>
              </a:rPr>
              <a:t>Natural </a:t>
            </a:r>
            <a:r>
              <a:rPr lang="es-ES_tradnl" sz="1600" i="1" dirty="0">
                <a:solidFill>
                  <a:schemeClr val="tx1">
                    <a:lumMod val="65000"/>
                    <a:lumOff val="35000"/>
                  </a:schemeClr>
                </a:solidFill>
              </a:rPr>
              <a:t>vs </a:t>
            </a:r>
            <a:r>
              <a:rPr lang="es-ES_tradnl" sz="1600" i="1" dirty="0" err="1" smtClean="0">
                <a:solidFill>
                  <a:schemeClr val="tx1">
                    <a:lumMod val="65000"/>
                    <a:lumOff val="35000"/>
                  </a:schemeClr>
                </a:solidFill>
              </a:rPr>
              <a:t>Anthropogenic</a:t>
            </a:r>
            <a:endParaRPr lang="es-ES_tradnl" sz="1600" i="1" dirty="0" smtClean="0">
              <a:solidFill>
                <a:schemeClr val="tx1">
                  <a:lumMod val="65000"/>
                  <a:lumOff val="35000"/>
                </a:schemeClr>
              </a:solidFill>
            </a:endParaRPr>
          </a:p>
          <a:p>
            <a:pPr lvl="1">
              <a:spcBef>
                <a:spcPts val="600"/>
              </a:spcBef>
              <a:spcAft>
                <a:spcPts val="600"/>
              </a:spcAft>
              <a:buFont typeface="Symbol" panose="05050102010706020507" pitchFamily="18" charset="2"/>
              <a:buChar char="®"/>
            </a:pPr>
            <a:r>
              <a:rPr lang="es-ES_tradnl" sz="1600" i="1" dirty="0" smtClean="0">
                <a:solidFill>
                  <a:schemeClr val="tx1">
                    <a:lumMod val="65000"/>
                    <a:lumOff val="35000"/>
                  </a:schemeClr>
                </a:solidFill>
              </a:rPr>
              <a:t> </a:t>
            </a:r>
            <a:r>
              <a:rPr lang="es-ES_tradnl" sz="1600" i="1" dirty="0" err="1" smtClean="0">
                <a:solidFill>
                  <a:schemeClr val="tx1">
                    <a:lumMod val="65000"/>
                    <a:lumOff val="35000"/>
                  </a:schemeClr>
                </a:solidFill>
              </a:rPr>
              <a:t>Mineralogy</a:t>
            </a:r>
            <a:endParaRPr lang="es-ES_tradnl" sz="1600" i="1" dirty="0">
              <a:solidFill>
                <a:schemeClr val="tx1">
                  <a:lumMod val="65000"/>
                  <a:lumOff val="35000"/>
                </a:schemeClr>
              </a:solidFill>
            </a:endParaRPr>
          </a:p>
          <a:p>
            <a:pPr marL="342900" lvl="1" indent="-342900">
              <a:spcBef>
                <a:spcPts val="600"/>
              </a:spcBef>
              <a:spcAft>
                <a:spcPts val="600"/>
              </a:spcAft>
              <a:buFont typeface="Wingdings" panose="05000000000000000000" pitchFamily="2" charset="2"/>
              <a:buChar char="§"/>
            </a:pPr>
            <a:r>
              <a:rPr lang="en-US" sz="2400" dirty="0" smtClean="0">
                <a:solidFill>
                  <a:srgbClr val="000000"/>
                </a:solidFill>
                <a:latin typeface="Calibri" panose="020F0502020204030204" pitchFamily="34" charset="0"/>
              </a:rPr>
              <a:t>Predict </a:t>
            </a:r>
            <a:r>
              <a:rPr lang="en-US" sz="2400" b="1" dirty="0" smtClean="0">
                <a:solidFill>
                  <a:srgbClr val="000000"/>
                </a:solidFill>
                <a:latin typeface="Calibri" panose="020F0502020204030204" pitchFamily="34" charset="0"/>
              </a:rPr>
              <a:t>convective dust storms </a:t>
            </a:r>
            <a:r>
              <a:rPr lang="en-US" sz="2400" dirty="0" smtClean="0">
                <a:solidFill>
                  <a:srgbClr val="000000"/>
                </a:solidFill>
                <a:latin typeface="Calibri" panose="020F0502020204030204" pitchFamily="34" charset="0"/>
              </a:rPr>
              <a:t>- Haboobs</a:t>
            </a:r>
          </a:p>
          <a:p>
            <a:pPr lvl="1">
              <a:spcBef>
                <a:spcPts val="600"/>
              </a:spcBef>
              <a:spcAft>
                <a:spcPts val="600"/>
              </a:spcAft>
              <a:buFont typeface="Symbol" panose="05050102010706020507" pitchFamily="18" charset="2"/>
              <a:buChar char="®"/>
            </a:pPr>
            <a:r>
              <a:rPr lang="es-ES_tradnl" sz="2400" b="1" i="1" dirty="0" smtClean="0">
                <a:solidFill>
                  <a:schemeClr val="tx1"/>
                </a:solidFill>
              </a:rPr>
              <a:t> </a:t>
            </a:r>
            <a:r>
              <a:rPr lang="es-ES_tradnl" sz="1600" i="1" dirty="0" err="1" smtClean="0">
                <a:solidFill>
                  <a:schemeClr val="tx1">
                    <a:lumMod val="65000"/>
                    <a:lumOff val="35000"/>
                  </a:schemeClr>
                </a:solidFill>
              </a:rPr>
              <a:t>Parameterized</a:t>
            </a:r>
            <a:r>
              <a:rPr lang="es-ES_tradnl" sz="1600" i="1" dirty="0" smtClean="0">
                <a:solidFill>
                  <a:schemeClr val="tx1">
                    <a:lumMod val="65000"/>
                    <a:lumOff val="35000"/>
                  </a:schemeClr>
                </a:solidFill>
              </a:rPr>
              <a:t> </a:t>
            </a:r>
            <a:r>
              <a:rPr lang="es-ES_tradnl" sz="1600" i="1" dirty="0">
                <a:solidFill>
                  <a:schemeClr val="tx1">
                    <a:lumMod val="65000"/>
                    <a:lumOff val="35000"/>
                  </a:schemeClr>
                </a:solidFill>
              </a:rPr>
              <a:t>vs </a:t>
            </a:r>
            <a:r>
              <a:rPr lang="es-ES_tradnl" sz="1600" i="1" dirty="0" err="1">
                <a:solidFill>
                  <a:schemeClr val="tx1">
                    <a:lumMod val="65000"/>
                    <a:lumOff val="35000"/>
                  </a:schemeClr>
                </a:solidFill>
              </a:rPr>
              <a:t>Explicit</a:t>
            </a:r>
            <a:r>
              <a:rPr lang="es-ES_tradnl" sz="1600" i="1" dirty="0">
                <a:solidFill>
                  <a:schemeClr val="tx1">
                    <a:lumMod val="65000"/>
                    <a:lumOff val="35000"/>
                  </a:schemeClr>
                </a:solidFill>
              </a:rPr>
              <a:t> </a:t>
            </a:r>
            <a:r>
              <a:rPr lang="es-ES_tradnl" sz="1600" i="1" dirty="0" err="1" smtClean="0">
                <a:solidFill>
                  <a:schemeClr val="tx1">
                    <a:lumMod val="65000"/>
                    <a:lumOff val="35000"/>
                  </a:schemeClr>
                </a:solidFill>
              </a:rPr>
              <a:t>convection</a:t>
            </a:r>
            <a:endParaRPr lang="en-US" sz="1600" i="1" dirty="0">
              <a:solidFill>
                <a:schemeClr val="tx1">
                  <a:lumMod val="65000"/>
                  <a:lumOff val="35000"/>
                </a:schemeClr>
              </a:solidFill>
            </a:endParaRPr>
          </a:p>
          <a:p>
            <a:pPr marL="342900" lvl="1" indent="-342900">
              <a:spcBef>
                <a:spcPts val="600"/>
              </a:spcBef>
              <a:spcAft>
                <a:spcPts val="600"/>
              </a:spcAft>
              <a:buFont typeface="Wingdings" panose="05000000000000000000" pitchFamily="2" charset="2"/>
              <a:buChar char="§"/>
            </a:pPr>
            <a:r>
              <a:rPr lang="en-US" sz="2400" b="1" dirty="0" smtClean="0">
                <a:solidFill>
                  <a:srgbClr val="000000"/>
                </a:solidFill>
                <a:latin typeface="Calibri" panose="020F0502020204030204" pitchFamily="34" charset="0"/>
              </a:rPr>
              <a:t>Data Assimilation</a:t>
            </a:r>
            <a:r>
              <a:rPr lang="en-US" sz="2400" dirty="0" smtClean="0">
                <a:solidFill>
                  <a:srgbClr val="000000"/>
                </a:solidFill>
                <a:latin typeface="Calibri" panose="020F0502020204030204" pitchFamily="34" charset="0"/>
              </a:rPr>
              <a:t> </a:t>
            </a:r>
          </a:p>
          <a:p>
            <a:pPr lvl="1">
              <a:spcBef>
                <a:spcPts val="600"/>
              </a:spcBef>
              <a:spcAft>
                <a:spcPts val="600"/>
              </a:spcAft>
              <a:buFont typeface="Symbol" panose="05050102010706020507" pitchFamily="18" charset="2"/>
              <a:buChar char="®"/>
            </a:pPr>
            <a:r>
              <a:rPr lang="en-US" sz="2400" i="1" dirty="0" smtClean="0">
                <a:solidFill>
                  <a:schemeClr val="tx1"/>
                </a:solidFill>
              </a:rPr>
              <a:t> </a:t>
            </a:r>
            <a:r>
              <a:rPr lang="en-US" sz="1600" i="1" dirty="0" smtClean="0">
                <a:solidFill>
                  <a:schemeClr val="tx1">
                    <a:lumMod val="65000"/>
                    <a:lumOff val="35000"/>
                  </a:schemeClr>
                </a:solidFill>
              </a:rPr>
              <a:t>Reanalysis are essential to overcome the lack of observations in Africa and the Middle East</a:t>
            </a:r>
          </a:p>
          <a:p>
            <a:pPr marL="342900" lvl="1" indent="-342900">
              <a:spcBef>
                <a:spcPts val="600"/>
              </a:spcBef>
              <a:spcAft>
                <a:spcPts val="600"/>
              </a:spcAft>
              <a:buFont typeface="Wingdings" panose="05000000000000000000" pitchFamily="2" charset="2"/>
              <a:buChar char="§"/>
            </a:pPr>
            <a:r>
              <a:rPr lang="en-US" sz="2400" b="1" dirty="0" smtClean="0">
                <a:solidFill>
                  <a:srgbClr val="000000"/>
                </a:solidFill>
                <a:latin typeface="Calibri" panose="020F0502020204030204" pitchFamily="34" charset="0"/>
              </a:rPr>
              <a:t>Multi-model ensembles</a:t>
            </a:r>
          </a:p>
          <a:p>
            <a:pPr marL="342900" lvl="1" indent="-342900">
              <a:spcBef>
                <a:spcPts val="600"/>
              </a:spcBef>
              <a:spcAft>
                <a:spcPts val="600"/>
              </a:spcAft>
              <a:buFont typeface="Wingdings" panose="05000000000000000000" pitchFamily="2" charset="2"/>
              <a:buChar char="§"/>
            </a:pPr>
            <a:r>
              <a:rPr lang="en-US" sz="2400" b="1" dirty="0" smtClean="0">
                <a:solidFill>
                  <a:srgbClr val="000000"/>
                </a:solidFill>
                <a:latin typeface="Calibri" panose="020F0502020204030204" pitchFamily="34" charset="0"/>
              </a:rPr>
              <a:t>User-oriented products</a:t>
            </a:r>
          </a:p>
          <a:p>
            <a:pPr marL="0" lvl="1" indent="0">
              <a:spcBef>
                <a:spcPts val="600"/>
              </a:spcBef>
              <a:spcAft>
                <a:spcPts val="600"/>
              </a:spcAft>
              <a:buNone/>
            </a:pPr>
            <a:endParaRPr lang="en-US" sz="2400" dirty="0">
              <a:solidFill>
                <a:srgbClr val="000000"/>
              </a:solidFill>
              <a:latin typeface="Calibri" panose="020F0502020204030204" pitchFamily="34" charset="0"/>
            </a:endParaRPr>
          </a:p>
          <a:p>
            <a:pPr marL="0" lvl="1" indent="0">
              <a:spcBef>
                <a:spcPts val="600"/>
              </a:spcBef>
              <a:spcAft>
                <a:spcPts val="600"/>
              </a:spcAft>
              <a:buNone/>
            </a:pPr>
            <a:endParaRPr lang="en-US" dirty="0" smtClean="0">
              <a:solidFill>
                <a:srgbClr val="000000"/>
              </a:solidFill>
              <a:latin typeface="Calibri" panose="020F0502020204030204" pitchFamily="34" charset="0"/>
            </a:endParaRPr>
          </a:p>
        </p:txBody>
      </p:sp>
      <p:sp>
        <p:nvSpPr>
          <p:cNvPr id="3" name="Rectángulo 2"/>
          <p:cNvSpPr/>
          <p:nvPr/>
        </p:nvSpPr>
        <p:spPr>
          <a:xfrm>
            <a:off x="6701082" y="873905"/>
            <a:ext cx="2232342" cy="369332"/>
          </a:xfrm>
          <a:prstGeom prst="rect">
            <a:avLst/>
          </a:prstGeom>
        </p:spPr>
        <p:txBody>
          <a:bodyPr wrap="none">
            <a:spAutoFit/>
          </a:bodyPr>
          <a:lstStyle/>
          <a:p>
            <a:r>
              <a:rPr lang="en-US" altLang="ca-ES" b="1" dirty="0">
                <a:solidFill>
                  <a:schemeClr val="bg1"/>
                </a:solidFill>
              </a:rPr>
              <a:t>Teheran 2</a:t>
            </a:r>
            <a:r>
              <a:rPr lang="en-US" altLang="ca-ES" b="1" baseline="30000" dirty="0">
                <a:solidFill>
                  <a:schemeClr val="bg1"/>
                </a:solidFill>
              </a:rPr>
              <a:t>nd</a:t>
            </a:r>
            <a:r>
              <a:rPr lang="en-US" altLang="ca-ES" b="1" dirty="0">
                <a:solidFill>
                  <a:schemeClr val="bg1"/>
                </a:solidFill>
              </a:rPr>
              <a:t> June </a:t>
            </a:r>
            <a:r>
              <a:rPr lang="en-US" altLang="ca-ES" b="1" dirty="0" smtClean="0">
                <a:solidFill>
                  <a:schemeClr val="bg1"/>
                </a:solidFill>
              </a:rPr>
              <a:t>201 </a:t>
            </a:r>
            <a:endParaRPr lang="es-ES" dirty="0">
              <a:solidFill>
                <a:schemeClr val="bg1"/>
              </a:solidFill>
            </a:endParaRPr>
          </a:p>
        </p:txBody>
      </p:sp>
      <p:pic>
        <p:nvPicPr>
          <p:cNvPr id="8" name="Imagen 7"/>
          <p:cNvPicPr>
            <a:picLocks noChangeAspect="1"/>
          </p:cNvPicPr>
          <p:nvPr/>
        </p:nvPicPr>
        <p:blipFill>
          <a:blip r:embed="rId4"/>
          <a:stretch>
            <a:fillRect/>
          </a:stretch>
        </p:blipFill>
        <p:spPr>
          <a:xfrm>
            <a:off x="6131570" y="3238079"/>
            <a:ext cx="2801854" cy="1209640"/>
          </a:xfrm>
          <a:prstGeom prst="rect">
            <a:avLst/>
          </a:prstGeom>
        </p:spPr>
      </p:pic>
      <p:pic>
        <p:nvPicPr>
          <p:cNvPr id="9"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6436" y="813939"/>
            <a:ext cx="2986987" cy="2371283"/>
          </a:xfrm>
          <a:prstGeom prst="rect">
            <a:avLst/>
          </a:prstGeom>
        </p:spPr>
      </p:pic>
      <p:pic>
        <p:nvPicPr>
          <p:cNvPr id="11" name="Imagen 10"/>
          <p:cNvPicPr>
            <a:picLocks noChangeAspect="1"/>
          </p:cNvPicPr>
          <p:nvPr/>
        </p:nvPicPr>
        <p:blipFill rotWithShape="1">
          <a:blip r:embed="rId6"/>
          <a:srcRect l="46355"/>
          <a:stretch/>
        </p:blipFill>
        <p:spPr>
          <a:xfrm>
            <a:off x="6131570" y="4500576"/>
            <a:ext cx="2915270" cy="2041719"/>
          </a:xfrm>
          <a:prstGeom prst="rect">
            <a:avLst/>
          </a:prstGeom>
        </p:spPr>
      </p:pic>
      <p:sp>
        <p:nvSpPr>
          <p:cNvPr id="12" name="TextBox 6"/>
          <p:cNvSpPr txBox="1"/>
          <p:nvPr/>
        </p:nvSpPr>
        <p:spPr>
          <a:xfrm>
            <a:off x="6756706" y="2314415"/>
            <a:ext cx="2121093" cy="369332"/>
          </a:xfrm>
          <a:prstGeom prst="rect">
            <a:avLst/>
          </a:prstGeom>
          <a:noFill/>
        </p:spPr>
        <p:txBody>
          <a:bodyPr wrap="none" rtlCol="0">
            <a:spAutoFit/>
          </a:bodyPr>
          <a:lstStyle/>
          <a:p>
            <a:r>
              <a:rPr lang="en-US" b="1" i="1" dirty="0" smtClean="0"/>
              <a:t>(</a:t>
            </a:r>
            <a:r>
              <a:rPr lang="en-US" b="1" i="1" dirty="0" err="1" smtClean="0"/>
              <a:t>Ginoux</a:t>
            </a:r>
            <a:r>
              <a:rPr lang="en-US" b="1" i="1" dirty="0" smtClean="0"/>
              <a:t> et al., 2012)</a:t>
            </a:r>
            <a:endParaRPr lang="en-US" b="1" i="1" dirty="0"/>
          </a:p>
        </p:txBody>
      </p:sp>
      <p:sp>
        <p:nvSpPr>
          <p:cNvPr id="13" name="TextBox 6"/>
          <p:cNvSpPr txBox="1"/>
          <p:nvPr/>
        </p:nvSpPr>
        <p:spPr>
          <a:xfrm>
            <a:off x="6895032" y="4124256"/>
            <a:ext cx="2045496" cy="369332"/>
          </a:xfrm>
          <a:prstGeom prst="rect">
            <a:avLst/>
          </a:prstGeom>
          <a:noFill/>
        </p:spPr>
        <p:txBody>
          <a:bodyPr wrap="none" rtlCol="0">
            <a:spAutoFit/>
          </a:bodyPr>
          <a:lstStyle/>
          <a:p>
            <a:r>
              <a:rPr lang="en-US" i="1" dirty="0" smtClean="0">
                <a:solidFill>
                  <a:schemeClr val="bg1"/>
                </a:solidFill>
              </a:rPr>
              <a:t>Tehran, 2 June 2014</a:t>
            </a:r>
            <a:endParaRPr lang="en-US" i="1" dirty="0">
              <a:solidFill>
                <a:schemeClr val="bg1"/>
              </a:solidFill>
            </a:endParaRPr>
          </a:p>
        </p:txBody>
      </p:sp>
      <p:sp>
        <p:nvSpPr>
          <p:cNvPr id="15" name="TextBox 6"/>
          <p:cNvSpPr txBox="1"/>
          <p:nvPr/>
        </p:nvSpPr>
        <p:spPr>
          <a:xfrm>
            <a:off x="7439929" y="6073229"/>
            <a:ext cx="1481881" cy="369332"/>
          </a:xfrm>
          <a:prstGeom prst="rect">
            <a:avLst/>
          </a:prstGeom>
          <a:noFill/>
        </p:spPr>
        <p:txBody>
          <a:bodyPr wrap="none" rtlCol="0">
            <a:spAutoFit/>
          </a:bodyPr>
          <a:lstStyle/>
          <a:p>
            <a:r>
              <a:rPr lang="en-US" b="1" i="1" dirty="0" smtClean="0"/>
              <a:t>GAW stations</a:t>
            </a:r>
            <a:endParaRPr lang="en-US" b="1" i="1" dirty="0"/>
          </a:p>
        </p:txBody>
      </p:sp>
      <p:pic>
        <p:nvPicPr>
          <p:cNvPr id="14"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descr="AEMET_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7" name="Shape 15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Tree>
    <p:extLst>
      <p:ext uri="{BB962C8B-B14F-4D97-AF65-F5344CB8AC3E}">
        <p14:creationId xmlns:p14="http://schemas.microsoft.com/office/powerpoint/2010/main" val="2170847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19921" y="217893"/>
            <a:ext cx="890415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MONARCH </a:t>
            </a:r>
            <a:r>
              <a:rPr lang="en-US" altLang="ca-ES" sz="3500" b="1" dirty="0" err="1"/>
              <a:t>Investigación</a:t>
            </a:r>
            <a:r>
              <a:rPr lang="en-US" altLang="ca-ES" sz="3500" b="1" dirty="0"/>
              <a:t>: </a:t>
            </a:r>
            <a:r>
              <a:rPr lang="en-US" altLang="ca-ES" sz="3500" b="1" dirty="0" smtClean="0"/>
              <a:t>Haboobs </a:t>
            </a:r>
            <a:endParaRPr lang="en-US" altLang="ca-ES" sz="3500" b="1" dirty="0"/>
          </a:p>
        </p:txBody>
      </p:sp>
      <p:sp>
        <p:nvSpPr>
          <p:cNvPr id="4" name="Rectangle 30"/>
          <p:cNvSpPr/>
          <p:nvPr/>
        </p:nvSpPr>
        <p:spPr>
          <a:xfrm>
            <a:off x="5220072" y="804931"/>
            <a:ext cx="3744416" cy="5984477"/>
          </a:xfrm>
          <a:prstGeom prst="rect">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36096" y="956761"/>
            <a:ext cx="3384376" cy="57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08" y="956760"/>
            <a:ext cx="459983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9 CuadroTexto"/>
          <p:cNvSpPr txBox="1">
            <a:spLocks noChangeArrowheads="1"/>
          </p:cNvSpPr>
          <p:nvPr/>
        </p:nvSpPr>
        <p:spPr bwMode="auto">
          <a:xfrm>
            <a:off x="179512" y="4952632"/>
            <a:ext cx="4968551" cy="137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28" tIns="39964" rIns="79928" bIns="39964" numCol="1" spcCol="720000">
            <a:spAutoFit/>
          </a:bodyPr>
          <a:lstStyle>
            <a:lvl1pPr eaLnBrk="0" hangingPunct="0">
              <a:defRPr sz="3000">
                <a:solidFill>
                  <a:schemeClr val="tx1"/>
                </a:solidFill>
                <a:latin typeface="Arial" charset="0"/>
              </a:defRPr>
            </a:lvl1pPr>
            <a:lvl2pPr marL="742950" indent="-285750" eaLnBrk="0" hangingPunct="0">
              <a:defRPr sz="3000">
                <a:solidFill>
                  <a:schemeClr val="tx1"/>
                </a:solidFill>
                <a:latin typeface="Arial" charset="0"/>
              </a:defRPr>
            </a:lvl2pPr>
            <a:lvl3pPr marL="1143000" indent="-228600" eaLnBrk="0" hangingPunct="0">
              <a:defRPr sz="3000">
                <a:solidFill>
                  <a:schemeClr val="tx1"/>
                </a:solidFill>
                <a:latin typeface="Arial" charset="0"/>
              </a:defRPr>
            </a:lvl3pPr>
            <a:lvl4pPr marL="1600200" indent="-228600" eaLnBrk="0" hangingPunct="0">
              <a:defRPr sz="3000">
                <a:solidFill>
                  <a:schemeClr val="tx1"/>
                </a:solidFill>
                <a:latin typeface="Arial" charset="0"/>
              </a:defRPr>
            </a:lvl4pPr>
            <a:lvl5pPr marL="2057400" indent="-228600" eaLnBrk="0" hangingPunct="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marL="144000" algn="just" eaLnBrk="1" hangingPunct="1">
              <a:spcBef>
                <a:spcPts val="0"/>
              </a:spcBef>
              <a:spcAft>
                <a:spcPts val="0"/>
              </a:spcAft>
            </a:pPr>
            <a:r>
              <a:rPr lang="en-US" sz="1200" b="1" i="1" dirty="0">
                <a:solidFill>
                  <a:srgbClr val="000000"/>
                </a:solidFill>
                <a:latin typeface="Calibri" panose="020F0502020204030204" pitchFamily="34" charset="0"/>
              </a:rPr>
              <a:t>MODEL CONFIGURATION</a:t>
            </a:r>
          </a:p>
          <a:p>
            <a:pPr marL="144000" algn="just" eaLnBrk="1" hangingPunct="1">
              <a:spcBef>
                <a:spcPts val="0"/>
              </a:spcBef>
              <a:spcAft>
                <a:spcPts val="0"/>
              </a:spcAft>
            </a:pPr>
            <a:r>
              <a:rPr lang="en-US" sz="1200" b="1" i="1" dirty="0">
                <a:solidFill>
                  <a:srgbClr val="000000"/>
                </a:solidFill>
                <a:latin typeface="Calibri" panose="020F0502020204030204" pitchFamily="34" charset="0"/>
              </a:rPr>
              <a:t>Study domain: </a:t>
            </a:r>
            <a:r>
              <a:rPr lang="en-US" sz="1200" i="1" dirty="0">
                <a:solidFill>
                  <a:srgbClr val="000000"/>
                </a:solidFill>
                <a:latin typeface="Calibri" panose="020F0502020204030204" pitchFamily="34" charset="0"/>
              </a:rPr>
              <a:t>6ºW-10ºE to 15ºN-31ºN</a:t>
            </a:r>
          </a:p>
          <a:p>
            <a:pPr marL="144000" algn="just" eaLnBrk="1" hangingPunct="1">
              <a:spcBef>
                <a:spcPts val="0"/>
              </a:spcBef>
              <a:spcAft>
                <a:spcPts val="0"/>
              </a:spcAft>
            </a:pPr>
            <a:r>
              <a:rPr lang="en-US" sz="1200" b="1" i="1" dirty="0">
                <a:solidFill>
                  <a:srgbClr val="000000"/>
                </a:solidFill>
                <a:latin typeface="Calibri" panose="020F0502020204030204" pitchFamily="34" charset="0"/>
              </a:rPr>
              <a:t>Study period: </a:t>
            </a:r>
            <a:r>
              <a:rPr lang="en-US" sz="1200" i="1" dirty="0">
                <a:solidFill>
                  <a:srgbClr val="000000"/>
                </a:solidFill>
                <a:latin typeface="Calibri" panose="020F0502020204030204" pitchFamily="34" charset="0"/>
              </a:rPr>
              <a:t>from </a:t>
            </a:r>
            <a:r>
              <a:rPr lang="en-GB" sz="1200" i="1" dirty="0">
                <a:solidFill>
                  <a:srgbClr val="000000"/>
                </a:solidFill>
                <a:latin typeface="Calibri" panose="020F0502020204030204" pitchFamily="34" charset="0"/>
              </a:rPr>
              <a:t>14 to 15 July 2011 </a:t>
            </a:r>
          </a:p>
          <a:p>
            <a:pPr marL="144000" eaLnBrk="1" hangingPunct="1">
              <a:spcBef>
                <a:spcPts val="0"/>
              </a:spcBef>
              <a:spcAft>
                <a:spcPts val="0"/>
              </a:spcAft>
            </a:pPr>
            <a:r>
              <a:rPr lang="en-US" sz="1200" b="1" i="1" dirty="0">
                <a:solidFill>
                  <a:srgbClr val="000000"/>
                </a:solidFill>
                <a:latin typeface="Calibri" panose="020F0502020204030204" pitchFamily="34" charset="0"/>
              </a:rPr>
              <a:t>Horizontal resolution: </a:t>
            </a:r>
            <a:r>
              <a:rPr lang="en-US" sz="1200" i="1" dirty="0">
                <a:solidFill>
                  <a:srgbClr val="000000"/>
                </a:solidFill>
                <a:latin typeface="Calibri" panose="020F0502020204030204" pitchFamily="34" charset="0"/>
              </a:rPr>
              <a:t>0.03ºx0.03º (about 3 km</a:t>
            </a:r>
            <a:r>
              <a:rPr lang="en-US" sz="1200" i="1" dirty="0" smtClean="0">
                <a:solidFill>
                  <a:srgbClr val="000000"/>
                </a:solidFill>
                <a:latin typeface="Calibri" panose="020F0502020204030204" pitchFamily="34" charset="0"/>
              </a:rPr>
              <a:t>)   </a:t>
            </a:r>
            <a:r>
              <a:rPr lang="en-US" sz="1200" i="1" dirty="0" smtClean="0">
                <a:solidFill>
                  <a:srgbClr val="000000"/>
                </a:solidFill>
                <a:latin typeface="Calibri" panose="020F0502020204030204" pitchFamily="34" charset="0"/>
                <a:sym typeface="Symbol"/>
              </a:rPr>
              <a:t>  </a:t>
            </a:r>
            <a:r>
              <a:rPr lang="en-US" sz="1200" b="1" i="1" dirty="0" smtClean="0">
                <a:solidFill>
                  <a:srgbClr val="FF0000"/>
                </a:solidFill>
                <a:latin typeface="Calibri" panose="020F0502020204030204" pitchFamily="34" charset="0"/>
              </a:rPr>
              <a:t>allowing explicit convection</a:t>
            </a:r>
            <a:endParaRPr lang="en-US" sz="1200" b="1" i="1" dirty="0">
              <a:solidFill>
                <a:srgbClr val="FF0000"/>
              </a:solidFill>
              <a:latin typeface="Calibri" panose="020F0502020204030204" pitchFamily="34" charset="0"/>
            </a:endParaRPr>
          </a:p>
          <a:p>
            <a:pPr marL="144000" algn="just" eaLnBrk="1" hangingPunct="1">
              <a:spcBef>
                <a:spcPts val="0"/>
              </a:spcBef>
              <a:spcAft>
                <a:spcPts val="0"/>
              </a:spcAft>
            </a:pPr>
            <a:r>
              <a:rPr lang="en-US" sz="1200" b="1" i="1" dirty="0">
                <a:solidFill>
                  <a:srgbClr val="000000"/>
                </a:solidFill>
                <a:latin typeface="Calibri" panose="020F0502020204030204" pitchFamily="34" charset="0"/>
              </a:rPr>
              <a:t>Vertical resolution: </a:t>
            </a:r>
            <a:r>
              <a:rPr lang="en-US" sz="1200" i="1" dirty="0">
                <a:solidFill>
                  <a:srgbClr val="000000"/>
                </a:solidFill>
                <a:latin typeface="Calibri" panose="020F0502020204030204" pitchFamily="34" charset="0"/>
              </a:rPr>
              <a:t>60σ-layers (12-15σ-layers in the first 1000 m)</a:t>
            </a:r>
          </a:p>
          <a:p>
            <a:pPr marL="144000" algn="just" eaLnBrk="1" hangingPunct="1">
              <a:spcBef>
                <a:spcPts val="0"/>
              </a:spcBef>
              <a:spcAft>
                <a:spcPts val="0"/>
              </a:spcAft>
            </a:pPr>
            <a:r>
              <a:rPr lang="en-US" sz="1200" b="1" i="1" dirty="0">
                <a:solidFill>
                  <a:srgbClr val="000000"/>
                </a:solidFill>
                <a:latin typeface="Calibri" panose="020F0502020204030204" pitchFamily="34" charset="0"/>
              </a:rPr>
              <a:t>Cold start </a:t>
            </a:r>
            <a:r>
              <a:rPr lang="en-US" sz="1200" i="1" dirty="0">
                <a:solidFill>
                  <a:srgbClr val="000000"/>
                </a:solidFill>
                <a:latin typeface="Calibri" panose="020F0502020204030204" pitchFamily="34" charset="0"/>
              </a:rPr>
              <a:t>(No data assimilation) </a:t>
            </a:r>
          </a:p>
        </p:txBody>
      </p:sp>
      <p:sp>
        <p:nvSpPr>
          <p:cNvPr id="9" name="Shape 231"/>
          <p:cNvSpPr/>
          <p:nvPr/>
        </p:nvSpPr>
        <p:spPr>
          <a:xfrm>
            <a:off x="246397" y="6421352"/>
            <a:ext cx="4771454" cy="560031"/>
          </a:xfrm>
          <a:prstGeom prst="rect">
            <a:avLst/>
          </a:prstGeom>
          <a:noFill/>
          <a:ln>
            <a:noFill/>
          </a:ln>
        </p:spPr>
        <p:txBody>
          <a:bodyPr lIns="91425" tIns="45700" rIns="91425" bIns="45700" anchor="t" anchorCtr="0">
            <a:noAutofit/>
          </a:bodyPr>
          <a:lstStyle/>
          <a:p>
            <a:pPr>
              <a:spcBef>
                <a:spcPts val="0"/>
              </a:spcBef>
              <a:buSzPct val="25000"/>
            </a:pPr>
            <a:r>
              <a:rPr lang="en-US" i="1" dirty="0">
                <a:solidFill>
                  <a:srgbClr val="000000"/>
                </a:solidFill>
                <a:latin typeface="Calibri"/>
                <a:ea typeface="Calibri"/>
                <a:cs typeface="Calibri"/>
                <a:sym typeface="Calibri"/>
              </a:rPr>
              <a:t>(</a:t>
            </a:r>
            <a:r>
              <a:rPr lang="en-US" i="1" dirty="0" err="1" smtClean="0">
                <a:solidFill>
                  <a:srgbClr val="000000"/>
                </a:solidFill>
                <a:latin typeface="Calibri"/>
                <a:ea typeface="Calibri"/>
                <a:cs typeface="Calibri"/>
                <a:sym typeface="Calibri"/>
              </a:rPr>
              <a:t>Vendrell</a:t>
            </a:r>
            <a:r>
              <a:rPr lang="en-US" i="1" dirty="0" smtClean="0">
                <a:solidFill>
                  <a:srgbClr val="000000"/>
                </a:solidFill>
                <a:latin typeface="Calibri"/>
                <a:ea typeface="Calibri"/>
                <a:cs typeface="Calibri"/>
                <a:sym typeface="Calibri"/>
              </a:rPr>
              <a:t>, 2018)</a:t>
            </a:r>
            <a:endParaRPr lang="en-US" i="1" dirty="0">
              <a:solidFill>
                <a:srgbClr val="000000"/>
              </a:solidFill>
              <a:latin typeface="Calibri"/>
              <a:ea typeface="Calibri"/>
              <a:cs typeface="Calibri"/>
              <a:sym typeface="Calibri"/>
            </a:endParaRPr>
          </a:p>
        </p:txBody>
      </p:sp>
      <p:cxnSp>
        <p:nvCxnSpPr>
          <p:cNvPr id="10" name="Straight Arrow Connector 33"/>
          <p:cNvCxnSpPr/>
          <p:nvPr/>
        </p:nvCxnSpPr>
        <p:spPr>
          <a:xfrm>
            <a:off x="4139952" y="1748848"/>
            <a:ext cx="1008112" cy="0"/>
          </a:xfrm>
          <a:prstGeom prst="straightConnector1">
            <a:avLst/>
          </a:prstGeom>
          <a:ln>
            <a:solidFill>
              <a:srgbClr val="000000"/>
            </a:solidFill>
            <a:tailEnd type="arrow"/>
          </a:ln>
        </p:spPr>
        <p:style>
          <a:lnRef idx="2">
            <a:schemeClr val="dk1"/>
          </a:lnRef>
          <a:fillRef idx="0">
            <a:schemeClr val="dk1"/>
          </a:fillRef>
          <a:effectRef idx="1">
            <a:schemeClr val="dk1"/>
          </a:effectRef>
          <a:fontRef idx="minor">
            <a:schemeClr val="tx1"/>
          </a:fontRef>
        </p:style>
      </p:cxnSp>
      <p:sp>
        <p:nvSpPr>
          <p:cNvPr id="2" name="Slide Number Placeholder 1"/>
          <p:cNvSpPr>
            <a:spLocks noGrp="1"/>
          </p:cNvSpPr>
          <p:nvPr>
            <p:ph type="sldNum" sz="quarter" idx="4"/>
          </p:nvPr>
        </p:nvSpPr>
        <p:spPr/>
        <p:txBody>
          <a:bodyPr/>
          <a:lstStyle/>
          <a:p>
            <a:fld id="{4A490C5D-AEA8-4823-B9B3-806910A0ECF7}" type="slidenum">
              <a:rPr lang="es-ES" smtClean="0"/>
              <a:pPr/>
              <a:t>25</a:t>
            </a:fld>
            <a:endParaRPr lang="es-ES" dirty="0"/>
          </a:p>
        </p:txBody>
      </p:sp>
    </p:spTree>
    <p:extLst>
      <p:ext uri="{BB962C8B-B14F-4D97-AF65-F5344CB8AC3E}">
        <p14:creationId xmlns:p14="http://schemas.microsoft.com/office/powerpoint/2010/main" val="8949128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26</a:t>
            </a:fld>
            <a:endParaRPr lang="es-ES" dirty="0"/>
          </a:p>
        </p:txBody>
      </p:sp>
      <p:sp>
        <p:nvSpPr>
          <p:cNvPr id="29" name="Rectángulo 1"/>
          <p:cNvSpPr/>
          <p:nvPr/>
        </p:nvSpPr>
        <p:spPr>
          <a:xfrm>
            <a:off x="547059" y="4607626"/>
            <a:ext cx="3950937" cy="13690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           </a:t>
            </a:r>
            <a:endParaRPr lang="es-ES" dirty="0"/>
          </a:p>
        </p:txBody>
      </p:sp>
      <p:sp>
        <p:nvSpPr>
          <p:cNvPr id="30" name="CuadroTexto 2"/>
          <p:cNvSpPr txBox="1"/>
          <p:nvPr/>
        </p:nvSpPr>
        <p:spPr>
          <a:xfrm>
            <a:off x="535184" y="4699711"/>
            <a:ext cx="4000178" cy="1200329"/>
          </a:xfrm>
          <a:prstGeom prst="rect">
            <a:avLst/>
          </a:prstGeom>
          <a:noFill/>
        </p:spPr>
        <p:txBody>
          <a:bodyPr wrap="square" rtlCol="0" anchor="ctr">
            <a:spAutoFit/>
          </a:bodyPr>
          <a:lstStyle/>
          <a:p>
            <a:pPr marL="0" marR="0" lvl="0" indent="0" algn="ctr" defTabSz="457200" rtl="0" eaLnBrk="1" fontAlgn="auto" latinLnBrk="0" hangingPunct="1">
              <a:spcBef>
                <a:spcPts val="0"/>
              </a:spcBef>
              <a:spcAft>
                <a:spcPts val="0"/>
              </a:spcAft>
              <a:buClrTx/>
              <a:buSzTx/>
              <a:buFontTx/>
              <a:buNone/>
              <a:tabLst/>
              <a:defRPr/>
            </a:pPr>
            <a:r>
              <a:rPr lang="en-GB" dirty="0" smtClean="0">
                <a:solidFill>
                  <a:srgbClr val="FF0000"/>
                </a:solidFill>
                <a:effectLst>
                  <a:outerShdw blurRad="50800" dist="38100" dir="5400000" algn="t" rotWithShape="0">
                    <a:prstClr val="black">
                      <a:alpha val="40000"/>
                    </a:prstClr>
                  </a:outerShdw>
                </a:effectLst>
                <a:latin typeface="Calibri" panose="020F0502020204030204"/>
              </a:rPr>
              <a:t>GOAL: </a:t>
            </a:r>
            <a:r>
              <a:rPr lang="en-GB" dirty="0" smtClean="0">
                <a:solidFill>
                  <a:schemeClr val="bg1"/>
                </a:solidFill>
                <a:effectLst>
                  <a:outerShdw blurRad="50800" dist="38100" dir="5400000" algn="t" rotWithShape="0">
                    <a:prstClr val="black">
                      <a:alpha val="40000"/>
                    </a:prstClr>
                  </a:outerShdw>
                </a:effectLst>
                <a:latin typeface="Calibri" panose="020F0502020204030204"/>
              </a:rPr>
              <a:t>Develop </a:t>
            </a:r>
            <a:r>
              <a:rPr lang="en-GB" b="1" dirty="0" smtClean="0">
                <a:solidFill>
                  <a:schemeClr val="bg1"/>
                </a:solidFill>
                <a:effectLst>
                  <a:outerShdw blurRad="50800" dist="38100" dir="5400000" algn="t" rotWithShape="0">
                    <a:prstClr val="black">
                      <a:alpha val="40000"/>
                    </a:prstClr>
                  </a:outerShdw>
                </a:effectLst>
                <a:latin typeface="Calibri" panose="020F0502020204030204"/>
              </a:rPr>
              <a:t>dust-related services</a:t>
            </a:r>
            <a:r>
              <a:rPr lang="en-GB" dirty="0" smtClean="0">
                <a:solidFill>
                  <a:schemeClr val="bg1"/>
                </a:solidFill>
                <a:effectLst>
                  <a:outerShdw blurRad="50800" dist="38100" dir="5400000" algn="t" rotWithShape="0">
                    <a:prstClr val="black">
                      <a:alpha val="40000"/>
                    </a:prstClr>
                  </a:outerShdw>
                </a:effectLst>
                <a:latin typeface="Calibri" panose="020F0502020204030204"/>
              </a:rPr>
              <a:t> to specific socio-economic sectors based on an advanced </a:t>
            </a:r>
            <a:r>
              <a:rPr lang="en-GB" b="1" dirty="0" smtClean="0">
                <a:solidFill>
                  <a:schemeClr val="bg1"/>
                </a:solidFill>
                <a:effectLst>
                  <a:outerShdw blurRad="50800" dist="38100" dir="5400000" algn="t" rotWithShape="0">
                    <a:prstClr val="black">
                      <a:alpha val="40000"/>
                    </a:prstClr>
                  </a:outerShdw>
                </a:effectLst>
                <a:latin typeface="Calibri" panose="020F0502020204030204"/>
              </a:rPr>
              <a:t>dust reanalysis</a:t>
            </a:r>
            <a:r>
              <a:rPr lang="en-GB" dirty="0" smtClean="0">
                <a:solidFill>
                  <a:schemeClr val="bg1"/>
                </a:solidFill>
                <a:effectLst>
                  <a:outerShdw blurRad="50800" dist="38100" dir="5400000" algn="t" rotWithShape="0">
                    <a:prstClr val="black">
                      <a:alpha val="40000"/>
                    </a:prstClr>
                  </a:outerShdw>
                </a:effectLst>
                <a:latin typeface="Calibri" panose="020F0502020204030204"/>
              </a:rPr>
              <a:t> </a:t>
            </a:r>
          </a:p>
          <a:p>
            <a:pPr marL="0" marR="0" lvl="0" indent="0" algn="ctr" defTabSz="457200" rtl="0" eaLnBrk="1" fontAlgn="auto" latinLnBrk="0" hangingPunct="1">
              <a:spcBef>
                <a:spcPts val="0"/>
              </a:spcBef>
              <a:spcAft>
                <a:spcPts val="0"/>
              </a:spcAft>
              <a:buClrTx/>
              <a:buSzTx/>
              <a:buFontTx/>
              <a:buNone/>
              <a:tabLst/>
              <a:defRPr/>
            </a:pPr>
            <a:r>
              <a:rPr lang="en-GB" dirty="0" smtClean="0">
                <a:solidFill>
                  <a:schemeClr val="bg1"/>
                </a:solidFill>
                <a:effectLst>
                  <a:outerShdw blurRad="50800" dist="38100" dir="5400000" algn="t" rotWithShape="0">
                    <a:prstClr val="black">
                      <a:alpha val="40000"/>
                    </a:prstClr>
                  </a:outerShdw>
                </a:effectLst>
                <a:latin typeface="Calibri" panose="020F0502020204030204"/>
              </a:rPr>
              <a:t>for  the NAMEE region   </a:t>
            </a:r>
            <a:endParaRPr kumimoji="0" lang="en-GB" i="0" u="none" strike="noStrike" kern="1200" cap="none" spc="0" normalizeH="0" baseline="0" noProof="0" dirty="0" smtClean="0">
              <a:ln>
                <a:noFill/>
              </a:ln>
              <a:solidFill>
                <a:schemeClr val="bg1"/>
              </a:solidFill>
              <a:effectLst>
                <a:outerShdw blurRad="50800" dist="38100" dir="5400000" algn="t" rotWithShape="0">
                  <a:prstClr val="black">
                    <a:alpha val="40000"/>
                  </a:prstClr>
                </a:outerShdw>
              </a:effectLst>
              <a:uLnTx/>
              <a:uFillTx/>
              <a:latin typeface="Calibri" panose="020F0502020204030204"/>
            </a:endParaRPr>
          </a:p>
        </p:txBody>
      </p:sp>
      <p:pic>
        <p:nvPicPr>
          <p:cNvPr id="37" name="Imagen 36"/>
          <p:cNvPicPr>
            <a:picLocks noChangeAspect="1"/>
          </p:cNvPicPr>
          <p:nvPr/>
        </p:nvPicPr>
        <p:blipFill>
          <a:blip r:embed="rId3"/>
          <a:stretch>
            <a:fillRect/>
          </a:stretch>
        </p:blipFill>
        <p:spPr>
          <a:xfrm>
            <a:off x="611171" y="3104474"/>
            <a:ext cx="3862280" cy="1451083"/>
          </a:xfrm>
          <a:prstGeom prst="rect">
            <a:avLst/>
          </a:prstGeom>
        </p:spPr>
      </p:pic>
      <p:sp>
        <p:nvSpPr>
          <p:cNvPr id="38" name="Rectángulo 37"/>
          <p:cNvSpPr/>
          <p:nvPr/>
        </p:nvSpPr>
        <p:spPr>
          <a:xfrm>
            <a:off x="671656" y="1844621"/>
            <a:ext cx="3801795" cy="1077218"/>
          </a:xfrm>
          <a:prstGeom prst="rect">
            <a:avLst/>
          </a:prstGeom>
        </p:spPr>
        <p:txBody>
          <a:bodyPr wrap="square">
            <a:spAutoFit/>
          </a:bodyPr>
          <a:lstStyle/>
          <a:p>
            <a:pPr marL="285750" indent="-285750">
              <a:buFont typeface="Arial" panose="020B0604020202020204" pitchFamily="34" charset="0"/>
              <a:buChar char="•"/>
            </a:pPr>
            <a:r>
              <a:rPr lang="en-US" sz="1600" dirty="0">
                <a:ea typeface="MS UI Gothic" panose="020B0600070205080204" pitchFamily="34" charset="-128"/>
              </a:rPr>
              <a:t>SDS is a serious </a:t>
            </a:r>
            <a:r>
              <a:rPr lang="en-US" sz="1600" dirty="0" smtClean="0">
                <a:ea typeface="MS UI Gothic" panose="020B0600070205080204" pitchFamily="34" charset="-128"/>
              </a:rPr>
              <a:t>hazard for life, health, environment and economy  </a:t>
            </a:r>
          </a:p>
          <a:p>
            <a:pPr marL="285750" indent="-285750">
              <a:buFont typeface="Arial" panose="020B0604020202020204" pitchFamily="34" charset="0"/>
              <a:buChar char="•"/>
            </a:pPr>
            <a:r>
              <a:rPr lang="en-US" sz="1600" dirty="0" smtClean="0">
                <a:ea typeface="MS UI Gothic" panose="020B0600070205080204" pitchFamily="34" charset="-128"/>
              </a:rPr>
              <a:t>Lack </a:t>
            </a:r>
            <a:r>
              <a:rPr lang="en-US" sz="1600" dirty="0">
                <a:ea typeface="MS UI Gothic" panose="020B0600070205080204" pitchFamily="34" charset="-128"/>
              </a:rPr>
              <a:t>of dust </a:t>
            </a:r>
            <a:r>
              <a:rPr lang="en-US" sz="1600" dirty="0" smtClean="0">
                <a:ea typeface="MS UI Gothic" panose="020B0600070205080204" pitchFamily="34" charset="-128"/>
              </a:rPr>
              <a:t>observations (past trends and current conditions)</a:t>
            </a:r>
            <a:endParaRPr lang="en-US" sz="1600" dirty="0">
              <a:ea typeface="MS UI Gothic" panose="020B0600070205080204" pitchFamily="34" charset="-128"/>
            </a:endParaRPr>
          </a:p>
        </p:txBody>
      </p:sp>
      <p:sp>
        <p:nvSpPr>
          <p:cNvPr id="18" name="Rectangle 4"/>
          <p:cNvSpPr/>
          <p:nvPr/>
        </p:nvSpPr>
        <p:spPr>
          <a:xfrm>
            <a:off x="701564" y="1039847"/>
            <a:ext cx="8142194" cy="646331"/>
          </a:xfrm>
          <a:prstGeom prst="rect">
            <a:avLst/>
          </a:prstGeom>
        </p:spPr>
        <p:txBody>
          <a:bodyPr wrap="square">
            <a:spAutoFit/>
          </a:bodyPr>
          <a:lstStyle/>
          <a:p>
            <a:pPr algn="ctr"/>
            <a:r>
              <a:rPr lang="en-US" b="1" dirty="0">
                <a:ea typeface="MS UI Gothic" panose="020B0600070205080204" pitchFamily="34" charset="-128"/>
              </a:rPr>
              <a:t>Dust </a:t>
            </a:r>
            <a:r>
              <a:rPr lang="en-US" dirty="0">
                <a:ea typeface="MS UI Gothic" panose="020B0600070205080204" pitchFamily="34" charset="-128"/>
              </a:rPr>
              <a:t>Storms Assessment for the development of user-oriented </a:t>
            </a:r>
            <a:r>
              <a:rPr lang="en-US" b="1" dirty="0">
                <a:ea typeface="MS UI Gothic" panose="020B0600070205080204" pitchFamily="34" charset="-128"/>
              </a:rPr>
              <a:t>Clim</a:t>
            </a:r>
            <a:r>
              <a:rPr lang="en-US" dirty="0">
                <a:ea typeface="MS UI Gothic" panose="020B0600070205080204" pitchFamily="34" charset="-128"/>
              </a:rPr>
              <a:t>ate Services in Northern Africa, Middle East and Europe</a:t>
            </a: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821" y="1821904"/>
            <a:ext cx="5679870" cy="4135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Rectangle 2"/>
          <p:cNvSpPr/>
          <p:nvPr/>
        </p:nvSpPr>
        <p:spPr>
          <a:xfrm>
            <a:off x="4687754" y="1694176"/>
            <a:ext cx="4156004" cy="4317862"/>
          </a:xfrm>
          <a:prstGeom prst="rect">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p:cNvSpPr/>
          <p:nvPr/>
        </p:nvSpPr>
        <p:spPr>
          <a:xfrm>
            <a:off x="431307" y="1694175"/>
            <a:ext cx="4182442" cy="4317863"/>
          </a:xfrm>
          <a:prstGeom prst="rect">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341" y="0"/>
            <a:ext cx="4323904" cy="118602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70" y="6147764"/>
            <a:ext cx="3792041" cy="652329"/>
          </a:xfrm>
          <a:prstGeom prst="rect">
            <a:avLst/>
          </a:prstGeom>
        </p:spPr>
      </p:pic>
    </p:spTree>
    <p:extLst>
      <p:ext uri="{BB962C8B-B14F-4D97-AF65-F5344CB8AC3E}">
        <p14:creationId xmlns:p14="http://schemas.microsoft.com/office/powerpoint/2010/main" val="261331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TextShape 1"/>
          <p:cNvSpPr txBox="1"/>
          <p:nvPr/>
        </p:nvSpPr>
        <p:spPr>
          <a:xfrm>
            <a:off x="8604360" y="6357600"/>
            <a:ext cx="442080" cy="412560"/>
          </a:xfrm>
          <a:prstGeom prst="rect">
            <a:avLst/>
          </a:prstGeom>
          <a:noFill/>
          <a:ln>
            <a:noFill/>
          </a:ln>
        </p:spPr>
        <p:txBody>
          <a:bodyPr lIns="90000" tIns="45000" rIns="90000" bIns="45000" anchor="b"/>
          <a:lstStyle/>
          <a:p>
            <a:pPr algn="r">
              <a:lnSpc>
                <a:spcPct val="100000"/>
              </a:lnSpc>
            </a:pPr>
            <a:fld id="{B4A05CCE-C82A-4FCC-8130-EEA99BA36915}" type="slidenum">
              <a:rPr lang="es-ES" sz="1100" b="0" strike="noStrike" spc="-1">
                <a:solidFill>
                  <a:srgbClr val="004990"/>
                </a:solidFill>
                <a:uFill>
                  <a:solidFill>
                    <a:srgbClr val="FFFFFF"/>
                  </a:solidFill>
                </a:uFill>
                <a:latin typeface="Calibri"/>
              </a:rPr>
              <a:t>27</a:t>
            </a:fld>
            <a:endParaRPr lang="es-ES" sz="1100" b="0" strike="noStrike" spc="-1">
              <a:solidFill>
                <a:srgbClr val="000000"/>
              </a:solidFill>
              <a:uFill>
                <a:solidFill>
                  <a:srgbClr val="FFFFFF"/>
                </a:solidFill>
              </a:uFill>
              <a:latin typeface="Times New Roman"/>
            </a:endParaRPr>
          </a:p>
        </p:txBody>
      </p:sp>
      <p:pic>
        <p:nvPicPr>
          <p:cNvPr id="564" name="Imagen 3"/>
          <p:cNvPicPr/>
          <p:nvPr/>
        </p:nvPicPr>
        <p:blipFill>
          <a:blip r:embed="rId3"/>
          <a:stretch/>
        </p:blipFill>
        <p:spPr>
          <a:xfrm>
            <a:off x="2707200" y="0"/>
            <a:ext cx="4323600" cy="1185840"/>
          </a:xfrm>
          <a:prstGeom prst="rect">
            <a:avLst/>
          </a:prstGeom>
          <a:ln>
            <a:noFill/>
          </a:ln>
        </p:spPr>
      </p:pic>
      <p:pic>
        <p:nvPicPr>
          <p:cNvPr id="565" name="Picture 4"/>
          <p:cNvPicPr/>
          <p:nvPr/>
        </p:nvPicPr>
        <p:blipFill>
          <a:blip r:embed="rId4"/>
          <a:stretch/>
        </p:blipFill>
        <p:spPr>
          <a:xfrm>
            <a:off x="271800" y="6311160"/>
            <a:ext cx="2762280" cy="474840"/>
          </a:xfrm>
          <a:prstGeom prst="rect">
            <a:avLst/>
          </a:prstGeom>
          <a:ln>
            <a:noFill/>
          </a:ln>
        </p:spPr>
      </p:pic>
      <p:sp>
        <p:nvSpPr>
          <p:cNvPr id="566" name="CustomShape 2"/>
          <p:cNvSpPr/>
          <p:nvPr/>
        </p:nvSpPr>
        <p:spPr>
          <a:xfrm>
            <a:off x="2339438" y="1350394"/>
            <a:ext cx="6536162"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b="1" spc="-1" dirty="0">
                <a:solidFill>
                  <a:srgbClr val="000000"/>
                </a:solidFill>
                <a:uFill>
                  <a:solidFill>
                    <a:srgbClr val="FFFFFF"/>
                  </a:solidFill>
                </a:uFill>
                <a:ea typeface="MS UI Gothic"/>
              </a:rPr>
              <a:t>OBSERVATIONS: </a:t>
            </a:r>
            <a:r>
              <a:rPr lang="es-ES" spc="-1" dirty="0" err="1">
                <a:solidFill>
                  <a:srgbClr val="000000"/>
                </a:solidFill>
                <a:uFill>
                  <a:solidFill>
                    <a:srgbClr val="FFFFFF"/>
                  </a:solidFill>
                </a:uFill>
                <a:ea typeface="ＭＳ Ｐゴシック"/>
              </a:rPr>
              <a:t>Our</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simulations</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predictions</a:t>
            </a:r>
            <a:r>
              <a:rPr lang="es-ES" spc="-1" dirty="0">
                <a:solidFill>
                  <a:srgbClr val="000000"/>
                </a:solidFill>
                <a:uFill>
                  <a:solidFill>
                    <a:srgbClr val="FFFFFF"/>
                  </a:solidFill>
                </a:uFill>
                <a:ea typeface="ＭＳ Ｐゴシック"/>
              </a:rPr>
              <a:t> and </a:t>
            </a:r>
            <a:r>
              <a:rPr lang="es-ES" spc="-1" dirty="0" err="1">
                <a:solidFill>
                  <a:srgbClr val="000000"/>
                </a:solidFill>
                <a:uFill>
                  <a:solidFill>
                    <a:srgbClr val="FFFFFF"/>
                  </a:solidFill>
                </a:uFill>
                <a:ea typeface="ＭＳ Ｐゴシック"/>
              </a:rPr>
              <a:t>services</a:t>
            </a:r>
            <a:r>
              <a:rPr lang="es-ES" spc="-1" dirty="0">
                <a:solidFill>
                  <a:srgbClr val="000000"/>
                </a:solidFill>
                <a:uFill>
                  <a:solidFill>
                    <a:srgbClr val="FFFFFF"/>
                  </a:solidFill>
                </a:uFill>
                <a:ea typeface="ＭＳ Ｐゴシック"/>
              </a:rPr>
              <a:t> are </a:t>
            </a:r>
            <a:r>
              <a:rPr lang="es-ES" spc="-1" dirty="0" err="1">
                <a:solidFill>
                  <a:srgbClr val="000000"/>
                </a:solidFill>
                <a:uFill>
                  <a:solidFill>
                    <a:srgbClr val="FFFFFF"/>
                  </a:solidFill>
                </a:uFill>
                <a:ea typeface="ＭＳ Ｐゴシック"/>
              </a:rPr>
              <a:t>enhanced</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by</a:t>
            </a:r>
            <a:r>
              <a:rPr lang="es-ES" spc="-1" dirty="0">
                <a:solidFill>
                  <a:srgbClr val="000000"/>
                </a:solidFill>
                <a:uFill>
                  <a:solidFill>
                    <a:srgbClr val="FFFFFF"/>
                  </a:solidFill>
                </a:uFill>
                <a:ea typeface="ＭＳ Ｐゴシック"/>
              </a:rPr>
              <a:t>/</a:t>
            </a:r>
            <a:r>
              <a:rPr lang="es-ES" spc="-1" dirty="0" err="1">
                <a:solidFill>
                  <a:srgbClr val="000000"/>
                </a:solidFill>
                <a:uFill>
                  <a:solidFill>
                    <a:srgbClr val="FFFFFF"/>
                  </a:solidFill>
                </a:uFill>
                <a:ea typeface="ＭＳ Ｐゴシック"/>
              </a:rPr>
              <a:t>verified</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with</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an</a:t>
            </a:r>
            <a:r>
              <a:rPr lang="es-ES" spc="-1" dirty="0">
                <a:solidFill>
                  <a:srgbClr val="000000"/>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intensive</a:t>
            </a:r>
            <a:r>
              <a:rPr lang="es-ES" spc="-1" dirty="0">
                <a:solidFill>
                  <a:srgbClr val="000000"/>
                </a:solidFill>
                <a:uFill>
                  <a:solidFill>
                    <a:srgbClr val="FFFFFF"/>
                  </a:solidFill>
                </a:uFill>
                <a:ea typeface="ＭＳ Ｐゴシック"/>
              </a:rPr>
              <a:t> use of in-situ and </a:t>
            </a:r>
            <a:r>
              <a:rPr lang="es-ES" spc="-1" dirty="0" err="1">
                <a:solidFill>
                  <a:srgbClr val="000000"/>
                </a:solidFill>
                <a:uFill>
                  <a:solidFill>
                    <a:srgbClr val="FFFFFF"/>
                  </a:solidFill>
                </a:uFill>
                <a:ea typeface="ＭＳ Ｐゴシック"/>
              </a:rPr>
              <a:t>satellite</a:t>
            </a:r>
            <a:r>
              <a:rPr lang="es-ES" spc="-1" dirty="0">
                <a:solidFill>
                  <a:srgbClr val="DE7558"/>
                </a:solidFill>
                <a:uFill>
                  <a:solidFill>
                    <a:srgbClr val="FFFFFF"/>
                  </a:solidFill>
                </a:uFill>
                <a:ea typeface="ＭＳ Ｐゴシック"/>
              </a:rPr>
              <a:t> </a:t>
            </a:r>
            <a:r>
              <a:rPr lang="es-ES" spc="-1" dirty="0" err="1">
                <a:solidFill>
                  <a:srgbClr val="FF0000"/>
                </a:solidFill>
                <a:uFill>
                  <a:solidFill>
                    <a:srgbClr val="FFFFFF"/>
                  </a:solidFill>
                </a:uFill>
                <a:ea typeface="ＭＳ Ｐゴシック"/>
              </a:rPr>
              <a:t>filtered-dust</a:t>
            </a:r>
            <a:r>
              <a:rPr lang="es-ES" spc="-1" dirty="0">
                <a:solidFill>
                  <a:srgbClr val="DE7558"/>
                </a:solidFill>
                <a:uFill>
                  <a:solidFill>
                    <a:srgbClr val="FFFFFF"/>
                  </a:solidFill>
                </a:uFill>
                <a:ea typeface="ＭＳ Ｐゴシック"/>
              </a:rPr>
              <a:t> </a:t>
            </a:r>
            <a:r>
              <a:rPr lang="es-ES" spc="-1" dirty="0" err="1">
                <a:solidFill>
                  <a:srgbClr val="000000"/>
                </a:solidFill>
                <a:uFill>
                  <a:solidFill>
                    <a:srgbClr val="FFFFFF"/>
                  </a:solidFill>
                </a:uFill>
                <a:ea typeface="ＭＳ Ｐゴシック"/>
              </a:rPr>
              <a:t>observations</a:t>
            </a:r>
            <a:endParaRPr lang="es-ES" spc="-1" dirty="0">
              <a:solidFill>
                <a:srgbClr val="000000"/>
              </a:solidFill>
              <a:uFill>
                <a:solidFill>
                  <a:srgbClr val="FFFFFF"/>
                </a:solidFill>
              </a:uFill>
              <a:latin typeface="Arial"/>
            </a:endParaRPr>
          </a:p>
        </p:txBody>
      </p:sp>
      <p:pic>
        <p:nvPicPr>
          <p:cNvPr id="2" name="Imagen 1"/>
          <p:cNvPicPr>
            <a:picLocks noChangeAspect="1"/>
          </p:cNvPicPr>
          <p:nvPr/>
        </p:nvPicPr>
        <p:blipFill>
          <a:blip r:embed="rId5"/>
          <a:stretch>
            <a:fillRect/>
          </a:stretch>
        </p:blipFill>
        <p:spPr>
          <a:xfrm>
            <a:off x="3034080" y="3320351"/>
            <a:ext cx="5841520" cy="3243529"/>
          </a:xfrm>
          <a:prstGeom prst="rect">
            <a:avLst/>
          </a:prstGeom>
        </p:spPr>
      </p:pic>
      <p:sp>
        <p:nvSpPr>
          <p:cNvPr id="10" name="CustomShape 2"/>
          <p:cNvSpPr/>
          <p:nvPr/>
        </p:nvSpPr>
        <p:spPr>
          <a:xfrm>
            <a:off x="2339438" y="2516797"/>
            <a:ext cx="6707002" cy="8035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b="1" spc="-1" dirty="0" smtClean="0">
                <a:solidFill>
                  <a:srgbClr val="000000"/>
                </a:solidFill>
                <a:uFill>
                  <a:solidFill>
                    <a:srgbClr val="FFFFFF"/>
                  </a:solidFill>
                </a:uFill>
                <a:ea typeface="MS UI Gothic"/>
              </a:rPr>
              <a:t>REANALISYS </a:t>
            </a:r>
            <a:r>
              <a:rPr lang="es-ES" b="1" spc="-1" dirty="0" err="1" smtClean="0">
                <a:solidFill>
                  <a:srgbClr val="000000"/>
                </a:solidFill>
                <a:uFill>
                  <a:solidFill>
                    <a:srgbClr val="FFFFFF"/>
                  </a:solidFill>
                </a:uFill>
                <a:ea typeface="MS UI Gothic"/>
              </a:rPr>
              <a:t>based</a:t>
            </a:r>
            <a:r>
              <a:rPr lang="es-ES" b="1" spc="-1" dirty="0" smtClean="0">
                <a:solidFill>
                  <a:srgbClr val="000000"/>
                </a:solidFill>
                <a:uFill>
                  <a:solidFill>
                    <a:srgbClr val="FFFFFF"/>
                  </a:solidFill>
                </a:uFill>
                <a:ea typeface="MS UI Gothic"/>
              </a:rPr>
              <a:t> </a:t>
            </a:r>
            <a:r>
              <a:rPr lang="es-ES" b="1" spc="-1" dirty="0" err="1" smtClean="0">
                <a:solidFill>
                  <a:srgbClr val="000000"/>
                </a:solidFill>
                <a:uFill>
                  <a:solidFill>
                    <a:srgbClr val="FFFFFF"/>
                  </a:solidFill>
                </a:uFill>
                <a:ea typeface="MS UI Gothic"/>
              </a:rPr>
              <a:t>on</a:t>
            </a:r>
            <a:r>
              <a:rPr lang="es-ES" b="1" spc="-1" dirty="0" smtClean="0">
                <a:solidFill>
                  <a:srgbClr val="000000"/>
                </a:solidFill>
                <a:uFill>
                  <a:solidFill>
                    <a:srgbClr val="FFFFFF"/>
                  </a:solidFill>
                </a:uFill>
                <a:ea typeface="MS UI Gothic"/>
              </a:rPr>
              <a:t> MONARCH: </a:t>
            </a:r>
            <a:r>
              <a:rPr lang="en-US" spc="-1" dirty="0">
                <a:solidFill>
                  <a:srgbClr val="000000"/>
                </a:solidFill>
                <a:uFill>
                  <a:solidFill>
                    <a:srgbClr val="FFFFFF"/>
                  </a:solidFill>
                </a:uFill>
                <a:ea typeface="MS UI Gothic"/>
              </a:rPr>
              <a:t>Climatology </a:t>
            </a:r>
            <a:r>
              <a:rPr lang="en-US" spc="-1" dirty="0" smtClean="0">
                <a:solidFill>
                  <a:srgbClr val="000000"/>
                </a:solidFill>
                <a:uFill>
                  <a:solidFill>
                    <a:srgbClr val="FFFFFF"/>
                  </a:solidFill>
                </a:uFill>
                <a:ea typeface="MS UI Gothic"/>
              </a:rPr>
              <a:t>(2002-2016) of </a:t>
            </a:r>
            <a:r>
              <a:rPr lang="en-US" spc="-1" dirty="0">
                <a:solidFill>
                  <a:srgbClr val="000000"/>
                </a:solidFill>
                <a:uFill>
                  <a:solidFill>
                    <a:srgbClr val="FFFFFF"/>
                  </a:solidFill>
                </a:uFill>
                <a:ea typeface="MS UI Gothic"/>
              </a:rPr>
              <a:t>sand and dust storms (SDS) in high spatial-temporal </a:t>
            </a:r>
            <a:r>
              <a:rPr lang="en-US" spc="-1" dirty="0" smtClean="0">
                <a:solidFill>
                  <a:srgbClr val="000000"/>
                </a:solidFill>
                <a:uFill>
                  <a:solidFill>
                    <a:srgbClr val="FFFFFF"/>
                  </a:solidFill>
                </a:uFill>
                <a:ea typeface="MS UI Gothic"/>
              </a:rPr>
              <a:t>detail (10km, 3-hourly) </a:t>
            </a:r>
            <a:endParaRPr lang="en-US" spc="-1" dirty="0">
              <a:solidFill>
                <a:srgbClr val="000000"/>
              </a:solidFill>
              <a:uFill>
                <a:solidFill>
                  <a:srgbClr val="FFFFFF"/>
                </a:solidFill>
              </a:uFill>
              <a:ea typeface="MS UI Gothic"/>
            </a:endParaRPr>
          </a:p>
          <a:p>
            <a:pPr algn="ctr">
              <a:lnSpc>
                <a:spcPct val="100000"/>
              </a:lnSpc>
            </a:pPr>
            <a:endParaRPr lang="es-ES" spc="-1" dirty="0">
              <a:solidFill>
                <a:srgbClr val="000000"/>
              </a:solidFill>
              <a:uFill>
                <a:solidFill>
                  <a:srgbClr val="FFFFFF"/>
                </a:solidFill>
              </a:uFill>
              <a:latin typeface="Arial"/>
            </a:endParaRPr>
          </a:p>
        </p:txBody>
      </p:sp>
      <p:pic>
        <p:nvPicPr>
          <p:cNvPr id="3" name="Picture 2"/>
          <p:cNvPicPr>
            <a:picLocks noChangeAspect="1"/>
          </p:cNvPicPr>
          <p:nvPr/>
        </p:nvPicPr>
        <p:blipFill>
          <a:blip r:embed="rId6"/>
          <a:stretch>
            <a:fillRect/>
          </a:stretch>
        </p:blipFill>
        <p:spPr>
          <a:xfrm>
            <a:off x="430582" y="592920"/>
            <a:ext cx="1790956" cy="3146464"/>
          </a:xfrm>
          <a:prstGeom prst="rect">
            <a:avLst/>
          </a:prstGeom>
        </p:spPr>
      </p:pic>
    </p:spTree>
    <p:extLst>
      <p:ext uri="{BB962C8B-B14F-4D97-AF65-F5344CB8AC3E}">
        <p14:creationId xmlns:p14="http://schemas.microsoft.com/office/powerpoint/2010/main" val="18326426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TextShape 1"/>
          <p:cNvSpPr txBox="1"/>
          <p:nvPr/>
        </p:nvSpPr>
        <p:spPr>
          <a:xfrm>
            <a:off x="8604360" y="6357600"/>
            <a:ext cx="442080" cy="412560"/>
          </a:xfrm>
          <a:prstGeom prst="rect">
            <a:avLst/>
          </a:prstGeom>
          <a:noFill/>
          <a:ln>
            <a:noFill/>
          </a:ln>
        </p:spPr>
        <p:txBody>
          <a:bodyPr lIns="90000" tIns="45000" rIns="90000" bIns="45000" anchor="b"/>
          <a:lstStyle/>
          <a:p>
            <a:pPr algn="r">
              <a:lnSpc>
                <a:spcPct val="100000"/>
              </a:lnSpc>
            </a:pPr>
            <a:fld id="{45610D58-31B0-4770-BD06-F05A0E5B29F9}" type="slidenum">
              <a:rPr lang="es-ES" sz="1100" b="0" strike="noStrike" spc="-1">
                <a:solidFill>
                  <a:srgbClr val="004990"/>
                </a:solidFill>
                <a:uFill>
                  <a:solidFill>
                    <a:srgbClr val="FFFFFF"/>
                  </a:solidFill>
                </a:uFill>
                <a:latin typeface="Calibri"/>
              </a:rPr>
              <a:t>28</a:t>
            </a:fld>
            <a:endParaRPr lang="es-ES" sz="1100" b="0" strike="noStrike" spc="-1">
              <a:solidFill>
                <a:srgbClr val="000000"/>
              </a:solidFill>
              <a:uFill>
                <a:solidFill>
                  <a:srgbClr val="FFFFFF"/>
                </a:solidFill>
              </a:uFill>
              <a:latin typeface="Times New Roman"/>
            </a:endParaRPr>
          </a:p>
        </p:txBody>
      </p:sp>
      <p:pic>
        <p:nvPicPr>
          <p:cNvPr id="600" name="Imagen 3"/>
          <p:cNvPicPr/>
          <p:nvPr/>
        </p:nvPicPr>
        <p:blipFill>
          <a:blip r:embed="rId3"/>
          <a:stretch/>
        </p:blipFill>
        <p:spPr>
          <a:xfrm>
            <a:off x="0" y="-130278"/>
            <a:ext cx="4323600" cy="1185840"/>
          </a:xfrm>
          <a:prstGeom prst="rect">
            <a:avLst/>
          </a:prstGeom>
          <a:ln>
            <a:noFill/>
          </a:ln>
        </p:spPr>
      </p:pic>
      <p:pic>
        <p:nvPicPr>
          <p:cNvPr id="603" name="Picture 4"/>
          <p:cNvPicPr/>
          <p:nvPr/>
        </p:nvPicPr>
        <p:blipFill>
          <a:blip r:embed="rId4"/>
          <a:stretch/>
        </p:blipFill>
        <p:spPr>
          <a:xfrm>
            <a:off x="6284160" y="6332507"/>
            <a:ext cx="2762280" cy="474840"/>
          </a:xfrm>
          <a:prstGeom prst="rect">
            <a:avLst/>
          </a:prstGeom>
          <a:ln>
            <a:noFill/>
          </a:ln>
        </p:spPr>
      </p:pic>
      <p:pic>
        <p:nvPicPr>
          <p:cNvPr id="2" name="Imagen 1"/>
          <p:cNvPicPr>
            <a:picLocks noChangeAspect="1"/>
          </p:cNvPicPr>
          <p:nvPr/>
        </p:nvPicPr>
        <p:blipFill>
          <a:blip r:embed="rId5"/>
          <a:stretch>
            <a:fillRect/>
          </a:stretch>
        </p:blipFill>
        <p:spPr>
          <a:xfrm>
            <a:off x="755222" y="3577893"/>
            <a:ext cx="7097107" cy="3248879"/>
          </a:xfrm>
          <a:prstGeom prst="rect">
            <a:avLst/>
          </a:prstGeom>
        </p:spPr>
      </p:pic>
      <p:pic>
        <p:nvPicPr>
          <p:cNvPr id="30" name="Imagen 7"/>
          <p:cNvPicPr/>
          <p:nvPr/>
        </p:nvPicPr>
        <p:blipFill>
          <a:blip r:embed="rId6"/>
          <a:srcRect t="544"/>
          <a:stretch/>
        </p:blipFill>
        <p:spPr>
          <a:xfrm>
            <a:off x="3775934" y="1277242"/>
            <a:ext cx="3410174" cy="2281226"/>
          </a:xfrm>
          <a:prstGeom prst="rect">
            <a:avLst/>
          </a:prstGeom>
          <a:ln>
            <a:noFill/>
          </a:ln>
        </p:spPr>
      </p:pic>
      <p:sp>
        <p:nvSpPr>
          <p:cNvPr id="31" name="CustomShape 2"/>
          <p:cNvSpPr/>
          <p:nvPr/>
        </p:nvSpPr>
        <p:spPr>
          <a:xfrm>
            <a:off x="4585882" y="229166"/>
            <a:ext cx="4239518"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s-ES" sz="1800" b="1" strike="noStrike" spc="-1" dirty="0" smtClean="0">
                <a:solidFill>
                  <a:srgbClr val="000000"/>
                </a:solidFill>
                <a:uFill>
                  <a:solidFill>
                    <a:srgbClr val="FFFFFF"/>
                  </a:solidFill>
                </a:uFill>
                <a:ea typeface="MS UI Gothic"/>
              </a:rPr>
              <a:t>AVIATION: </a:t>
            </a:r>
            <a:r>
              <a:rPr lang="es-ES" spc="-1" dirty="0" err="1" smtClean="0">
                <a:solidFill>
                  <a:srgbClr val="000000"/>
                </a:solidFill>
                <a:uFill>
                  <a:solidFill>
                    <a:srgbClr val="FFFFFF"/>
                  </a:solidFill>
                </a:uFill>
                <a:ea typeface="MS UI Gothic"/>
              </a:rPr>
              <a:t>How</a:t>
            </a:r>
            <a:r>
              <a:rPr lang="es-ES" spc="-1" dirty="0" smtClean="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much</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dust</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is</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needed</a:t>
            </a:r>
            <a:r>
              <a:rPr lang="es-ES" spc="-1" dirty="0">
                <a:solidFill>
                  <a:srgbClr val="000000"/>
                </a:solidFill>
                <a:uFill>
                  <a:solidFill>
                    <a:srgbClr val="FFFFFF"/>
                  </a:solidFill>
                </a:uFill>
                <a:ea typeface="MS UI Gothic"/>
              </a:rPr>
              <a:t> to </a:t>
            </a:r>
            <a:r>
              <a:rPr lang="es-ES" spc="-1" dirty="0" err="1">
                <a:solidFill>
                  <a:srgbClr val="000000"/>
                </a:solidFill>
                <a:uFill>
                  <a:solidFill>
                    <a:srgbClr val="FFFFFF"/>
                  </a:solidFill>
                </a:uFill>
                <a:ea typeface="MS UI Gothic"/>
              </a:rPr>
              <a:t>significantly</a:t>
            </a:r>
            <a:r>
              <a:rPr lang="es-ES" spc="-1" dirty="0">
                <a:solidFill>
                  <a:srgbClr val="000000"/>
                </a:solidFill>
                <a:uFill>
                  <a:solidFill>
                    <a:srgbClr val="FFFFFF"/>
                  </a:solidFill>
                </a:uFill>
                <a:ea typeface="MS UI Gothic"/>
              </a:rPr>
              <a:t> </a:t>
            </a:r>
            <a:r>
              <a:rPr lang="es-ES" spc="-1" dirty="0" err="1">
                <a:solidFill>
                  <a:srgbClr val="000000"/>
                </a:solidFill>
                <a:uFill>
                  <a:solidFill>
                    <a:srgbClr val="FFFFFF"/>
                  </a:solidFill>
                </a:uFill>
                <a:ea typeface="MS UI Gothic"/>
              </a:rPr>
              <a:t>damage</a:t>
            </a:r>
            <a:r>
              <a:rPr lang="es-ES" spc="-1" dirty="0">
                <a:solidFill>
                  <a:srgbClr val="000000"/>
                </a:solidFill>
                <a:uFill>
                  <a:solidFill>
                    <a:srgbClr val="FFFFFF"/>
                  </a:solidFill>
                </a:uFill>
                <a:ea typeface="MS UI Gothic"/>
              </a:rPr>
              <a:t> gas turbine </a:t>
            </a:r>
            <a:r>
              <a:rPr lang="es-ES" spc="-1" dirty="0" err="1" smtClean="0">
                <a:solidFill>
                  <a:srgbClr val="000000"/>
                </a:solidFill>
                <a:uFill>
                  <a:solidFill>
                    <a:srgbClr val="FFFFFF"/>
                  </a:solidFill>
                </a:uFill>
                <a:ea typeface="MS UI Gothic"/>
              </a:rPr>
              <a:t>engines</a:t>
            </a:r>
            <a:r>
              <a:rPr lang="es-ES" spc="-1" dirty="0" smtClean="0">
                <a:solidFill>
                  <a:srgbClr val="000000"/>
                </a:solidFill>
                <a:uFill>
                  <a:solidFill>
                    <a:srgbClr val="FFFFFF"/>
                  </a:solidFill>
                </a:uFill>
                <a:ea typeface="MS UI Gothic"/>
              </a:rPr>
              <a:t>?</a:t>
            </a:r>
            <a:r>
              <a:rPr lang="es-ES" spc="-1" dirty="0">
                <a:solidFill>
                  <a:srgbClr val="000000"/>
                </a:solidFill>
                <a:uFill>
                  <a:solidFill>
                    <a:srgbClr val="FFFFFF"/>
                  </a:solidFill>
                </a:uFill>
              </a:rPr>
              <a:t> </a:t>
            </a:r>
            <a:r>
              <a:rPr lang="es-ES" spc="-1" dirty="0" err="1" smtClean="0">
                <a:solidFill>
                  <a:srgbClr val="000000"/>
                </a:solidFill>
                <a:uFill>
                  <a:solidFill>
                    <a:srgbClr val="FFFFFF"/>
                  </a:solidFill>
                </a:uFill>
              </a:rPr>
              <a:t>Or</a:t>
            </a:r>
            <a:r>
              <a:rPr lang="es-ES" spc="-1" dirty="0" smtClean="0">
                <a:solidFill>
                  <a:srgbClr val="000000"/>
                </a:solidFill>
                <a:uFill>
                  <a:solidFill>
                    <a:srgbClr val="FFFFFF"/>
                  </a:solidFill>
                </a:uFill>
              </a:rPr>
              <a:t> to </a:t>
            </a:r>
            <a:r>
              <a:rPr lang="es-ES" spc="-1" dirty="0" err="1" smtClean="0">
                <a:solidFill>
                  <a:srgbClr val="000000"/>
                </a:solidFill>
                <a:uFill>
                  <a:solidFill>
                    <a:srgbClr val="FFFFFF"/>
                  </a:solidFill>
                </a:uFill>
              </a:rPr>
              <a:t>disturb</a:t>
            </a:r>
            <a:r>
              <a:rPr lang="es-ES" spc="-1" dirty="0" smtClean="0">
                <a:solidFill>
                  <a:srgbClr val="000000"/>
                </a:solidFill>
                <a:uFill>
                  <a:solidFill>
                    <a:srgbClr val="FFFFFF"/>
                  </a:solidFill>
                </a:uFill>
              </a:rPr>
              <a:t> </a:t>
            </a:r>
            <a:r>
              <a:rPr lang="es-ES" spc="-1" dirty="0" err="1" smtClean="0">
                <a:solidFill>
                  <a:srgbClr val="000000"/>
                </a:solidFill>
                <a:uFill>
                  <a:solidFill>
                    <a:srgbClr val="FFFFFF"/>
                  </a:solidFill>
                </a:uFill>
              </a:rPr>
              <a:t>operations</a:t>
            </a:r>
            <a:r>
              <a:rPr lang="es-ES" spc="-1" dirty="0" smtClean="0">
                <a:solidFill>
                  <a:srgbClr val="000000"/>
                </a:solidFill>
                <a:uFill>
                  <a:solidFill>
                    <a:srgbClr val="FFFFFF"/>
                  </a:solidFill>
                </a:uFill>
              </a:rPr>
              <a:t>?</a:t>
            </a:r>
            <a:endParaRPr lang="es-ES" spc="-1" dirty="0">
              <a:solidFill>
                <a:srgbClr val="000000"/>
              </a:solidFill>
              <a:uFill>
                <a:solidFill>
                  <a:srgbClr val="FFFFFF"/>
                </a:solidFill>
              </a:uFill>
            </a:endParaRPr>
          </a:p>
        </p:txBody>
      </p:sp>
      <p:pic>
        <p:nvPicPr>
          <p:cNvPr id="9" name="Picture 8">
            <a:extLst>
              <a:ext uri="{FF2B5EF4-FFF2-40B4-BE49-F238E27FC236}">
                <a16:creationId xmlns:a16="http://schemas.microsoft.com/office/drawing/2014/main" id="{F6DA9A2A-B1F3-9447-B178-65E0B17DA0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797" y="1343865"/>
            <a:ext cx="2826137" cy="2167405"/>
          </a:xfrm>
          <a:prstGeom prst="rect">
            <a:avLst/>
          </a:prstGeom>
        </p:spPr>
      </p:pic>
      <p:sp>
        <p:nvSpPr>
          <p:cNvPr id="10" name="CustomShape 3"/>
          <p:cNvSpPr/>
          <p:nvPr/>
        </p:nvSpPr>
        <p:spPr>
          <a:xfrm>
            <a:off x="3775934" y="3359530"/>
            <a:ext cx="53344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s-ES" sz="1400" b="0" i="1" strike="noStrike" spc="-1" dirty="0">
                <a:solidFill>
                  <a:srgbClr val="000000"/>
                </a:solidFill>
                <a:uFill>
                  <a:solidFill>
                    <a:srgbClr val="FFFFFF"/>
                  </a:solidFill>
                </a:uFill>
                <a:latin typeface="Calibri"/>
              </a:rPr>
              <a:t>(</a:t>
            </a:r>
            <a:r>
              <a:rPr lang="es-ES" sz="1400" b="0" i="1" strike="noStrike" spc="-1" dirty="0" err="1">
                <a:solidFill>
                  <a:srgbClr val="000000"/>
                </a:solidFill>
                <a:uFill>
                  <a:solidFill>
                    <a:srgbClr val="FFFFFF"/>
                  </a:solidFill>
                </a:uFill>
                <a:latin typeface="Calibri"/>
              </a:rPr>
              <a:t>Courtesy</a:t>
            </a:r>
            <a:r>
              <a:rPr lang="es-ES" sz="1400" b="0" i="1" strike="noStrike" spc="-1" dirty="0">
                <a:solidFill>
                  <a:srgbClr val="000000"/>
                </a:solidFill>
                <a:uFill>
                  <a:solidFill>
                    <a:srgbClr val="FFFFFF"/>
                  </a:solidFill>
                </a:uFill>
                <a:latin typeface="Calibri"/>
              </a:rPr>
              <a:t> </a:t>
            </a:r>
            <a:r>
              <a:rPr lang="es-ES" sz="1400" b="0" i="1" strike="noStrike" spc="-1" dirty="0" smtClean="0">
                <a:solidFill>
                  <a:srgbClr val="000000"/>
                </a:solidFill>
                <a:uFill>
                  <a:solidFill>
                    <a:srgbClr val="FFFFFF"/>
                  </a:solidFill>
                </a:uFill>
                <a:latin typeface="Calibri"/>
              </a:rPr>
              <a:t>A. </a:t>
            </a:r>
            <a:r>
              <a:rPr lang="es-ES" sz="1400" b="0" i="1" strike="noStrike" spc="-1" dirty="0" err="1" smtClean="0">
                <a:solidFill>
                  <a:srgbClr val="000000"/>
                </a:solidFill>
                <a:uFill>
                  <a:solidFill>
                    <a:srgbClr val="FFFFFF"/>
                  </a:solidFill>
                </a:uFill>
                <a:latin typeface="Calibri"/>
              </a:rPr>
              <a:t>Votsis</a:t>
            </a:r>
            <a:r>
              <a:rPr lang="es-ES" sz="1400" b="0" i="1" strike="noStrike" spc="-1" dirty="0" smtClean="0">
                <a:solidFill>
                  <a:srgbClr val="000000"/>
                </a:solidFill>
                <a:uFill>
                  <a:solidFill>
                    <a:srgbClr val="FFFFFF"/>
                  </a:solidFill>
                </a:uFill>
                <a:latin typeface="Calibri"/>
              </a:rPr>
              <a:t>, FMI)</a:t>
            </a:r>
            <a:endParaRPr lang="es-ES" sz="14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1930883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 </a:t>
            </a:r>
            <a:r>
              <a:rPr lang="en-US" altLang="ca-ES" sz="3500" b="1" dirty="0" err="1" smtClean="0"/>
              <a:t>Investigación</a:t>
            </a:r>
            <a:r>
              <a:rPr lang="en-US" altLang="ca-ES" sz="3500" b="1" dirty="0" smtClean="0"/>
              <a:t>: </a:t>
            </a:r>
          </a:p>
          <a:p>
            <a:pPr algn="ctr"/>
            <a:r>
              <a:rPr lang="en-US" altLang="ca-ES" sz="3500" b="1" dirty="0" err="1" smtClean="0"/>
              <a:t>Asimilación</a:t>
            </a:r>
            <a:r>
              <a:rPr lang="en-US" altLang="ca-ES" sz="3500" b="1" dirty="0" smtClean="0"/>
              <a:t> de </a:t>
            </a:r>
            <a:r>
              <a:rPr lang="en-US" altLang="ca-ES" sz="3500" b="1" dirty="0" err="1" smtClean="0"/>
              <a:t>datos</a:t>
            </a:r>
            <a:r>
              <a:rPr lang="en-US" altLang="ca-ES" sz="3500" b="1" dirty="0" smtClean="0"/>
              <a:t> </a:t>
            </a:r>
            <a:r>
              <a:rPr lang="en-US" altLang="ca-ES" sz="3500" b="1" dirty="0" err="1" smtClean="0"/>
              <a:t>en</a:t>
            </a:r>
            <a:r>
              <a:rPr lang="en-US" altLang="ca-ES" sz="3500" b="1" dirty="0" smtClean="0"/>
              <a:t> NRT</a:t>
            </a:r>
            <a:endParaRPr lang="en-US" altLang="ca-ES" sz="3500" b="1" dirty="0"/>
          </a:p>
        </p:txBody>
      </p:sp>
      <p:sp>
        <p:nvSpPr>
          <p:cNvPr id="3" name="Slide Number Placeholder 2"/>
          <p:cNvSpPr>
            <a:spLocks noGrp="1"/>
          </p:cNvSpPr>
          <p:nvPr>
            <p:ph type="sldNum" sz="quarter" idx="4"/>
          </p:nvPr>
        </p:nvSpPr>
        <p:spPr/>
        <p:txBody>
          <a:bodyPr/>
          <a:lstStyle/>
          <a:p>
            <a:fld id="{4A490C5D-AEA8-4823-B9B3-806910A0ECF7}" type="slidenum">
              <a:rPr lang="es-ES" smtClean="0"/>
              <a:pPr/>
              <a:t>29</a:t>
            </a:fld>
            <a:endParaRPr lang="es-ES" dirty="0"/>
          </a:p>
        </p:txBody>
      </p:sp>
      <p:pic>
        <p:nvPicPr>
          <p:cNvPr id="3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Google Shape;257;g8a48c79e38_3_30"/>
          <p:cNvSpPr txBox="1"/>
          <p:nvPr/>
        </p:nvSpPr>
        <p:spPr>
          <a:xfrm>
            <a:off x="0" y="1406575"/>
            <a:ext cx="3991800" cy="30000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90000"/>
              </a:lnSpc>
              <a:spcBef>
                <a:spcPts val="1000"/>
              </a:spcBef>
              <a:spcAft>
                <a:spcPts val="0"/>
              </a:spcAft>
              <a:buClr>
                <a:schemeClr val="dk1"/>
              </a:buClr>
              <a:buSzPts val="2000"/>
              <a:buFont typeface="Calibri"/>
              <a:buChar char="•"/>
            </a:pPr>
            <a:r>
              <a:rPr lang="en-GB" sz="2400" b="0" i="0" u="none" strike="noStrike" cap="none" dirty="0">
                <a:solidFill>
                  <a:schemeClr val="dk1"/>
                </a:solidFill>
                <a:latin typeface="Calibri"/>
                <a:ea typeface="Calibri"/>
                <a:cs typeface="Calibri"/>
                <a:sym typeface="Calibri"/>
              </a:rPr>
              <a:t>In this first tests, we use the 4D extension of the LETKF. The assimilation window is 24 hours, with the model output provided hourly.</a:t>
            </a:r>
            <a:endParaRPr sz="2400" b="0" i="0" u="none" strike="noStrike" cap="none" dirty="0">
              <a:solidFill>
                <a:schemeClr val="dk1"/>
              </a:solidFill>
              <a:latin typeface="Calibri"/>
              <a:ea typeface="Calibri"/>
              <a:cs typeface="Calibri"/>
              <a:sym typeface="Calibri"/>
            </a:endParaRPr>
          </a:p>
          <a:p>
            <a:pPr marL="457200" marR="0" lvl="0" indent="-355600" algn="l" rtl="0">
              <a:lnSpc>
                <a:spcPct val="90000"/>
              </a:lnSpc>
              <a:spcBef>
                <a:spcPts val="0"/>
              </a:spcBef>
              <a:spcAft>
                <a:spcPts val="0"/>
              </a:spcAft>
              <a:buClr>
                <a:schemeClr val="dk1"/>
              </a:buClr>
              <a:buSzPts val="2000"/>
              <a:buFont typeface="Calibri"/>
              <a:buChar char="•"/>
            </a:pPr>
            <a:r>
              <a:rPr lang="en-GB" sz="2400" b="0" i="0" u="none" strike="noStrike" cap="none" dirty="0">
                <a:solidFill>
                  <a:schemeClr val="dk1"/>
                </a:solidFill>
                <a:latin typeface="Calibri"/>
                <a:ea typeface="Calibri"/>
                <a:cs typeface="Calibri"/>
                <a:sym typeface="Calibri"/>
              </a:rPr>
              <a:t>We tested different approaches for ensemble generation with </a:t>
            </a:r>
            <a:r>
              <a:rPr lang="en-GB" sz="2400" dirty="0" smtClean="0">
                <a:solidFill>
                  <a:schemeClr val="dk1"/>
                </a:solidFill>
                <a:latin typeface="Calibri"/>
                <a:ea typeface="Calibri"/>
                <a:cs typeface="Calibri"/>
                <a:sym typeface="Calibri"/>
              </a:rPr>
              <a:t>NASA </a:t>
            </a:r>
            <a:r>
              <a:rPr lang="en-GB" sz="2400" b="1" dirty="0" smtClean="0">
                <a:solidFill>
                  <a:schemeClr val="dk1"/>
                </a:solidFill>
                <a:latin typeface="Calibri"/>
                <a:ea typeface="Calibri"/>
                <a:cs typeface="Calibri"/>
                <a:sym typeface="Calibri"/>
              </a:rPr>
              <a:t>SUOMI-</a:t>
            </a:r>
            <a:r>
              <a:rPr lang="en-GB" sz="2400" b="1" i="0" u="none" strike="noStrike" cap="none" dirty="0" smtClean="0">
                <a:solidFill>
                  <a:schemeClr val="dk1"/>
                </a:solidFill>
                <a:latin typeface="Calibri"/>
                <a:ea typeface="Calibri"/>
                <a:cs typeface="Calibri"/>
                <a:sym typeface="Calibri"/>
              </a:rPr>
              <a:t>VIIRS</a:t>
            </a:r>
            <a:r>
              <a:rPr lang="en-GB" sz="2400" b="0" i="0" u="none" strike="noStrike" cap="none" dirty="0">
                <a:solidFill>
                  <a:schemeClr val="dk1"/>
                </a:solidFill>
                <a:latin typeface="Calibri"/>
                <a:ea typeface="Calibri"/>
                <a:cs typeface="Calibri"/>
                <a:sym typeface="Calibri"/>
              </a:rPr>
              <a:t>, which will be our operational observational product.</a:t>
            </a:r>
            <a:endParaRPr sz="1400" b="0" i="0" u="none" strike="noStrike" cap="none" dirty="0">
              <a:solidFill>
                <a:srgbClr val="000000"/>
              </a:solidFill>
              <a:latin typeface="Arial"/>
              <a:ea typeface="Arial"/>
              <a:cs typeface="Arial"/>
              <a:sym typeface="Arial"/>
            </a:endParaRPr>
          </a:p>
        </p:txBody>
      </p:sp>
      <p:pic>
        <p:nvPicPr>
          <p:cNvPr id="9" name="Google Shape;258;g8a48c79e38_3_30"/>
          <p:cNvPicPr preferRelativeResize="0"/>
          <p:nvPr/>
        </p:nvPicPr>
        <p:blipFill rotWithShape="1">
          <a:blip r:embed="rId4">
            <a:alphaModFix/>
          </a:blip>
          <a:srcRect/>
          <a:stretch/>
        </p:blipFill>
        <p:spPr>
          <a:xfrm>
            <a:off x="3718350" y="1678926"/>
            <a:ext cx="5264649" cy="4122351"/>
          </a:xfrm>
          <a:prstGeom prst="rect">
            <a:avLst/>
          </a:prstGeom>
          <a:noFill/>
          <a:ln>
            <a:noFill/>
          </a:ln>
        </p:spPr>
      </p:pic>
    </p:spTree>
    <p:extLst>
      <p:ext uri="{BB962C8B-B14F-4D97-AF65-F5344CB8AC3E}">
        <p14:creationId xmlns:p14="http://schemas.microsoft.com/office/powerpoint/2010/main" val="3155194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4"/>
          </p:nvPr>
        </p:nvSpPr>
        <p:spPr/>
        <p:txBody>
          <a:bodyPr/>
          <a:lstStyle/>
          <a:p>
            <a:fld id="{4A490C5D-AEA8-4823-B9B3-806910A0ECF7}" type="slidenum">
              <a:rPr lang="es-ES" smtClean="0"/>
              <a:pPr/>
              <a:t>3</a:t>
            </a:fld>
            <a:endParaRPr lang="es-ES" dirty="0"/>
          </a:p>
        </p:txBody>
      </p:sp>
      <p:sp>
        <p:nvSpPr>
          <p:cNvPr id="4" name="Marcador de contenido 2"/>
          <p:cNvSpPr txBox="1">
            <a:spLocks/>
          </p:cNvSpPr>
          <p:nvPr/>
        </p:nvSpPr>
        <p:spPr>
          <a:xfrm>
            <a:off x="827584" y="1268760"/>
            <a:ext cx="7560518" cy="45259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lnSpc>
                <a:spcPct val="80000"/>
              </a:lnSpc>
              <a:buClr>
                <a:schemeClr val="tx1"/>
              </a:buClr>
              <a:buFont typeface="Arial" panose="020B0604020202020204" pitchFamily="34" charset="0"/>
              <a:buChar char="•"/>
            </a:pPr>
            <a:r>
              <a:rPr lang="en-GB" sz="2000" dirty="0" err="1" smtClean="0">
                <a:solidFill>
                  <a:srgbClr val="080808"/>
                </a:solidFill>
                <a:latin typeface="Calibri" pitchFamily="34" charset="0"/>
              </a:rPr>
              <a:t>Propiedades</a:t>
            </a:r>
            <a:r>
              <a:rPr lang="en-GB" sz="2000" dirty="0" smtClean="0">
                <a:solidFill>
                  <a:srgbClr val="080808"/>
                </a:solidFill>
                <a:latin typeface="Calibri" pitchFamily="34" charset="0"/>
              </a:rPr>
              <a:t> </a:t>
            </a:r>
            <a:r>
              <a:rPr lang="en-GB" sz="2000" b="1" dirty="0" err="1" smtClean="0">
                <a:solidFill>
                  <a:srgbClr val="080808"/>
                </a:solidFill>
                <a:latin typeface="Calibri" pitchFamily="34" charset="0"/>
              </a:rPr>
              <a:t>físicas</a:t>
            </a:r>
            <a:r>
              <a:rPr lang="en-GB" sz="2000" dirty="0" smtClean="0">
                <a:solidFill>
                  <a:srgbClr val="080808"/>
                </a:solidFill>
                <a:latin typeface="Calibri" pitchFamily="34" charset="0"/>
              </a:rPr>
              <a:t> de </a:t>
            </a:r>
            <a:r>
              <a:rPr lang="en-GB" sz="2000" dirty="0" err="1" smtClean="0">
                <a:solidFill>
                  <a:srgbClr val="080808"/>
                </a:solidFill>
                <a:latin typeface="Calibri" pitchFamily="34" charset="0"/>
              </a:rPr>
              <a:t>los</a:t>
            </a:r>
            <a:r>
              <a:rPr lang="en-GB" sz="2000" dirty="0" smtClean="0">
                <a:solidFill>
                  <a:srgbClr val="080808"/>
                </a:solidFill>
                <a:latin typeface="Calibri" pitchFamily="34" charset="0"/>
              </a:rPr>
              <a:t> aerosols se </a:t>
            </a:r>
            <a:r>
              <a:rPr lang="en-GB" sz="2000" dirty="0" err="1" smtClean="0">
                <a:solidFill>
                  <a:srgbClr val="080808"/>
                </a:solidFill>
                <a:latin typeface="Calibri" pitchFamily="34" charset="0"/>
              </a:rPr>
              <a:t>refieren</a:t>
            </a:r>
            <a:r>
              <a:rPr lang="en-GB" sz="2000" dirty="0" smtClean="0">
                <a:solidFill>
                  <a:srgbClr val="080808"/>
                </a:solidFill>
                <a:latin typeface="Calibri" pitchFamily="34" charset="0"/>
              </a:rPr>
              <a:t> a </a:t>
            </a:r>
            <a:r>
              <a:rPr lang="en-GB" sz="2000" dirty="0" err="1" smtClean="0">
                <a:solidFill>
                  <a:srgbClr val="080808"/>
                </a:solidFill>
                <a:latin typeface="Calibri" pitchFamily="34" charset="0"/>
              </a:rPr>
              <a:t>su</a:t>
            </a:r>
            <a:r>
              <a:rPr lang="en-GB" sz="2000" dirty="0" smtClean="0">
                <a:solidFill>
                  <a:srgbClr val="080808"/>
                </a:solidFill>
                <a:latin typeface="Calibri" pitchFamily="34" charset="0"/>
              </a:rPr>
              <a:t> masa, </a:t>
            </a:r>
            <a:r>
              <a:rPr lang="en-GB" sz="2000" dirty="0" err="1" smtClean="0">
                <a:solidFill>
                  <a:srgbClr val="080808"/>
                </a:solidFill>
                <a:latin typeface="Calibri" pitchFamily="34" charset="0"/>
              </a:rPr>
              <a:t>tamaño</a:t>
            </a:r>
            <a:r>
              <a:rPr lang="en-GB" sz="2000" dirty="0" smtClean="0">
                <a:solidFill>
                  <a:srgbClr val="080808"/>
                </a:solidFill>
                <a:latin typeface="Calibri" pitchFamily="34" charset="0"/>
              </a:rPr>
              <a:t>,  forma y </a:t>
            </a:r>
            <a:r>
              <a:rPr lang="en-GB" sz="2000" dirty="0" err="1" smtClean="0">
                <a:solidFill>
                  <a:srgbClr val="080808"/>
                </a:solidFill>
                <a:latin typeface="Calibri" pitchFamily="34" charset="0"/>
              </a:rPr>
              <a:t>composición</a:t>
            </a:r>
            <a:r>
              <a:rPr lang="en-GB" sz="2000" dirty="0" smtClean="0">
                <a:solidFill>
                  <a:srgbClr val="080808"/>
                </a:solidFill>
                <a:latin typeface="Calibri" pitchFamily="34" charset="0"/>
              </a:rPr>
              <a:t> </a:t>
            </a:r>
            <a:r>
              <a:rPr lang="en-GB" sz="2000" dirty="0" err="1" smtClean="0">
                <a:solidFill>
                  <a:srgbClr val="080808"/>
                </a:solidFill>
                <a:latin typeface="Calibri" pitchFamily="34" charset="0"/>
              </a:rPr>
              <a:t>química</a:t>
            </a:r>
            <a:endParaRPr lang="en-GB" sz="2000" dirty="0" smtClean="0">
              <a:solidFill>
                <a:srgbClr val="080808"/>
              </a:solidFill>
              <a:latin typeface="Calibri" pitchFamily="34" charset="0"/>
            </a:endParaRPr>
          </a:p>
          <a:p>
            <a:pPr lvl="1" defTabSz="457200">
              <a:lnSpc>
                <a:spcPct val="80000"/>
              </a:lnSpc>
              <a:buClr>
                <a:schemeClr val="tx1"/>
              </a:buClr>
              <a:buFont typeface="Arial" panose="020B0604020202020204" pitchFamily="34" charset="0"/>
              <a:buChar char="•"/>
            </a:pPr>
            <a:r>
              <a:rPr lang="en-GB" dirty="0" smtClean="0">
                <a:solidFill>
                  <a:srgbClr val="080808"/>
                </a:solidFill>
                <a:latin typeface="Calibri" pitchFamily="34" charset="0"/>
              </a:rPr>
              <a:t>Variables </a:t>
            </a:r>
            <a:r>
              <a:rPr lang="en-GB" dirty="0" err="1" smtClean="0">
                <a:solidFill>
                  <a:srgbClr val="080808"/>
                </a:solidFill>
                <a:latin typeface="Calibri" pitchFamily="34" charset="0"/>
              </a:rPr>
              <a:t>asociadas</a:t>
            </a:r>
            <a:endParaRPr lang="en-GB" dirty="0" smtClean="0">
              <a:solidFill>
                <a:srgbClr val="080808"/>
              </a:solidFill>
              <a:latin typeface="Calibri" pitchFamily="34" charset="0"/>
            </a:endParaRPr>
          </a:p>
          <a:p>
            <a:pPr lvl="2" defTabSz="457200">
              <a:lnSpc>
                <a:spcPct val="80000"/>
              </a:lnSpc>
              <a:buClr>
                <a:schemeClr val="tx1"/>
              </a:buClr>
            </a:pPr>
            <a:r>
              <a:rPr lang="en-GB" dirty="0" err="1" smtClean="0">
                <a:solidFill>
                  <a:srgbClr val="080808"/>
                </a:solidFill>
                <a:latin typeface="Calibri" pitchFamily="34" charset="0"/>
              </a:rPr>
              <a:t>Concentración</a:t>
            </a:r>
            <a:r>
              <a:rPr lang="en-GB" dirty="0" smtClean="0">
                <a:solidFill>
                  <a:srgbClr val="080808"/>
                </a:solidFill>
                <a:latin typeface="Calibri" pitchFamily="34" charset="0"/>
              </a:rPr>
              <a:t> </a:t>
            </a:r>
            <a:r>
              <a:rPr lang="en-GB" dirty="0">
                <a:solidFill>
                  <a:srgbClr val="080808"/>
                </a:solidFill>
                <a:latin typeface="Calibri" pitchFamily="34" charset="0"/>
              </a:rPr>
              <a:t>(</a:t>
            </a:r>
            <a:r>
              <a:rPr lang="en-GB" b="1" dirty="0">
                <a:solidFill>
                  <a:srgbClr val="080808"/>
                </a:solidFill>
                <a:latin typeface="Calibri" pitchFamily="34" charset="0"/>
              </a:rPr>
              <a:t>variable 3</a:t>
            </a:r>
            <a:r>
              <a:rPr lang="en-GB" b="1" dirty="0" smtClean="0">
                <a:solidFill>
                  <a:srgbClr val="080808"/>
                </a:solidFill>
                <a:latin typeface="Calibri" pitchFamily="34" charset="0"/>
              </a:rPr>
              <a:t>D</a:t>
            </a:r>
            <a:r>
              <a:rPr lang="en-GB" dirty="0" smtClean="0">
                <a:solidFill>
                  <a:srgbClr val="080808"/>
                </a:solidFill>
                <a:latin typeface="Calibri" pitchFamily="34" charset="0"/>
              </a:rPr>
              <a:t>)</a:t>
            </a:r>
          </a:p>
          <a:p>
            <a:pPr lvl="2" defTabSz="457200">
              <a:lnSpc>
                <a:spcPct val="80000"/>
              </a:lnSpc>
              <a:buClr>
                <a:schemeClr val="tx1"/>
              </a:buClr>
            </a:pPr>
            <a:r>
              <a:rPr lang="en-GB" dirty="0" err="1" smtClean="0">
                <a:solidFill>
                  <a:srgbClr val="080808"/>
                </a:solidFill>
                <a:latin typeface="Calibri" pitchFamily="34" charset="0"/>
              </a:rPr>
              <a:t>Carga</a:t>
            </a:r>
            <a:r>
              <a:rPr lang="en-GB" dirty="0" smtClean="0">
                <a:solidFill>
                  <a:srgbClr val="080808"/>
                </a:solidFill>
                <a:latin typeface="Calibri" pitchFamily="34" charset="0"/>
              </a:rPr>
              <a:t> de </a:t>
            </a:r>
            <a:r>
              <a:rPr lang="en-GB" dirty="0" err="1" smtClean="0">
                <a:solidFill>
                  <a:srgbClr val="080808"/>
                </a:solidFill>
                <a:latin typeface="Calibri" pitchFamily="34" charset="0"/>
              </a:rPr>
              <a:t>polvo</a:t>
            </a:r>
            <a:r>
              <a:rPr lang="en-GB" dirty="0" smtClean="0">
                <a:solidFill>
                  <a:srgbClr val="080808"/>
                </a:solidFill>
                <a:latin typeface="Calibri" pitchFamily="34" charset="0"/>
              </a:rPr>
              <a:t> </a:t>
            </a:r>
            <a:r>
              <a:rPr lang="en-GB" dirty="0" err="1" smtClean="0">
                <a:solidFill>
                  <a:srgbClr val="080808"/>
                </a:solidFill>
                <a:latin typeface="Calibri" pitchFamily="34" charset="0"/>
              </a:rPr>
              <a:t>en</a:t>
            </a:r>
            <a:r>
              <a:rPr lang="en-GB" dirty="0" smtClean="0">
                <a:solidFill>
                  <a:srgbClr val="080808"/>
                </a:solidFill>
                <a:latin typeface="Calibri" pitchFamily="34" charset="0"/>
              </a:rPr>
              <a:t> </a:t>
            </a:r>
            <a:r>
              <a:rPr lang="en-GB" dirty="0" err="1" smtClean="0">
                <a:solidFill>
                  <a:srgbClr val="080808"/>
                </a:solidFill>
                <a:latin typeface="Calibri" pitchFamily="34" charset="0"/>
              </a:rPr>
              <a:t>columna</a:t>
            </a:r>
            <a:r>
              <a:rPr lang="en-GB" dirty="0" smtClean="0">
                <a:solidFill>
                  <a:srgbClr val="080808"/>
                </a:solidFill>
                <a:latin typeface="Calibri" pitchFamily="34" charset="0"/>
              </a:rPr>
              <a:t> (</a:t>
            </a:r>
            <a:r>
              <a:rPr lang="en-GB" i="1" dirty="0" smtClean="0">
                <a:solidFill>
                  <a:srgbClr val="080808"/>
                </a:solidFill>
                <a:latin typeface="Calibri" pitchFamily="34" charset="0"/>
              </a:rPr>
              <a:t>dust load</a:t>
            </a:r>
            <a:r>
              <a:rPr lang="en-GB" dirty="0" smtClean="0">
                <a:solidFill>
                  <a:srgbClr val="080808"/>
                </a:solidFill>
                <a:latin typeface="Calibri" pitchFamily="34" charset="0"/>
              </a:rPr>
              <a:t>, </a:t>
            </a:r>
            <a:r>
              <a:rPr lang="en-GB" b="1" dirty="0" err="1" smtClean="0">
                <a:solidFill>
                  <a:srgbClr val="080808"/>
                </a:solidFill>
                <a:latin typeface="Calibri" pitchFamily="34" charset="0"/>
              </a:rPr>
              <a:t>columna</a:t>
            </a:r>
            <a:r>
              <a:rPr lang="en-GB" dirty="0" smtClean="0">
                <a:solidFill>
                  <a:srgbClr val="080808"/>
                </a:solidFill>
                <a:latin typeface="Calibri" pitchFamily="34" charset="0"/>
              </a:rPr>
              <a:t>)</a:t>
            </a:r>
          </a:p>
          <a:p>
            <a:pPr defTabSz="457200">
              <a:lnSpc>
                <a:spcPct val="80000"/>
              </a:lnSpc>
              <a:buClr>
                <a:schemeClr val="tx1"/>
              </a:buClr>
              <a:buFont typeface="Arial" panose="020B0604020202020204" pitchFamily="34" charset="0"/>
              <a:buChar char="•"/>
            </a:pPr>
            <a:endParaRPr lang="en-GB" sz="2000" dirty="0" smtClean="0">
              <a:solidFill>
                <a:srgbClr val="080808"/>
              </a:solidFill>
              <a:latin typeface="Calibri" pitchFamily="34" charset="0"/>
            </a:endParaRPr>
          </a:p>
          <a:p>
            <a:pPr defTabSz="457200">
              <a:lnSpc>
                <a:spcPct val="80000"/>
              </a:lnSpc>
              <a:buClr>
                <a:schemeClr val="tx1"/>
              </a:buClr>
              <a:buFont typeface="Arial" panose="020B0604020202020204" pitchFamily="34" charset="0"/>
              <a:buChar char="•"/>
            </a:pPr>
            <a:r>
              <a:rPr lang="en-GB" sz="2000" dirty="0" err="1" smtClean="0">
                <a:solidFill>
                  <a:srgbClr val="080808"/>
                </a:solidFill>
                <a:latin typeface="Calibri" pitchFamily="34" charset="0"/>
              </a:rPr>
              <a:t>Propiedades</a:t>
            </a:r>
            <a:r>
              <a:rPr lang="en-GB" sz="2000" dirty="0" smtClean="0">
                <a:solidFill>
                  <a:srgbClr val="080808"/>
                </a:solidFill>
                <a:latin typeface="Calibri" pitchFamily="34" charset="0"/>
              </a:rPr>
              <a:t> </a:t>
            </a:r>
            <a:r>
              <a:rPr lang="en-GB" sz="2000" b="1" dirty="0" err="1" smtClean="0">
                <a:solidFill>
                  <a:srgbClr val="080808"/>
                </a:solidFill>
                <a:latin typeface="Calibri" pitchFamily="34" charset="0"/>
              </a:rPr>
              <a:t>ópticas</a:t>
            </a:r>
            <a:r>
              <a:rPr lang="en-GB" sz="2000" dirty="0" smtClean="0">
                <a:solidFill>
                  <a:srgbClr val="080808"/>
                </a:solidFill>
                <a:latin typeface="Calibri" pitchFamily="34" charset="0"/>
              </a:rPr>
              <a:t> de </a:t>
            </a:r>
            <a:r>
              <a:rPr lang="en-GB" sz="2000" dirty="0" err="1" smtClean="0">
                <a:solidFill>
                  <a:srgbClr val="080808"/>
                </a:solidFill>
                <a:latin typeface="Calibri" pitchFamily="34" charset="0"/>
              </a:rPr>
              <a:t>los</a:t>
            </a:r>
            <a:r>
              <a:rPr lang="en-GB" sz="2000" dirty="0" smtClean="0">
                <a:solidFill>
                  <a:srgbClr val="080808"/>
                </a:solidFill>
                <a:latin typeface="Calibri" pitchFamily="34" charset="0"/>
              </a:rPr>
              <a:t> </a:t>
            </a:r>
            <a:r>
              <a:rPr lang="en-GB" sz="2000" dirty="0" err="1" smtClean="0">
                <a:solidFill>
                  <a:srgbClr val="080808"/>
                </a:solidFill>
                <a:latin typeface="Calibri" pitchFamily="34" charset="0"/>
              </a:rPr>
              <a:t>aerosoles</a:t>
            </a:r>
            <a:r>
              <a:rPr lang="en-GB" sz="2000" dirty="0" smtClean="0">
                <a:solidFill>
                  <a:srgbClr val="080808"/>
                </a:solidFill>
                <a:latin typeface="Calibri" pitchFamily="34" charset="0"/>
              </a:rPr>
              <a:t> se </a:t>
            </a:r>
            <a:r>
              <a:rPr lang="en-GB" sz="2000" dirty="0" err="1" smtClean="0">
                <a:solidFill>
                  <a:srgbClr val="080808"/>
                </a:solidFill>
                <a:latin typeface="Calibri" pitchFamily="34" charset="0"/>
              </a:rPr>
              <a:t>refieren</a:t>
            </a:r>
            <a:r>
              <a:rPr lang="en-GB" sz="2000" dirty="0" smtClean="0">
                <a:solidFill>
                  <a:srgbClr val="080808"/>
                </a:solidFill>
                <a:latin typeface="Calibri" pitchFamily="34" charset="0"/>
              </a:rPr>
              <a:t> a </a:t>
            </a:r>
            <a:r>
              <a:rPr lang="en-GB" sz="2000" dirty="0" err="1" smtClean="0">
                <a:solidFill>
                  <a:srgbClr val="080808"/>
                </a:solidFill>
                <a:latin typeface="Calibri" pitchFamily="34" charset="0"/>
              </a:rPr>
              <a:t>como</a:t>
            </a:r>
            <a:r>
              <a:rPr lang="en-GB" sz="2000" dirty="0" smtClean="0">
                <a:solidFill>
                  <a:srgbClr val="080808"/>
                </a:solidFill>
                <a:latin typeface="Calibri" pitchFamily="34" charset="0"/>
              </a:rPr>
              <a:t> el aerosol </a:t>
            </a:r>
            <a:r>
              <a:rPr lang="en-GB" sz="2000" dirty="0" err="1" smtClean="0">
                <a:solidFill>
                  <a:srgbClr val="080808"/>
                </a:solidFill>
                <a:latin typeface="Calibri" pitchFamily="34" charset="0"/>
              </a:rPr>
              <a:t>responde</a:t>
            </a:r>
            <a:r>
              <a:rPr lang="en-GB" sz="2000" dirty="0" smtClean="0">
                <a:solidFill>
                  <a:srgbClr val="080808"/>
                </a:solidFill>
                <a:latin typeface="Calibri" pitchFamily="34" charset="0"/>
              </a:rPr>
              <a:t> a un </a:t>
            </a:r>
            <a:r>
              <a:rPr lang="en-GB" sz="2000" dirty="0" err="1" smtClean="0">
                <a:solidFill>
                  <a:srgbClr val="080808"/>
                </a:solidFill>
                <a:latin typeface="Calibri" pitchFamily="34" charset="0"/>
              </a:rPr>
              <a:t>haz</a:t>
            </a:r>
            <a:r>
              <a:rPr lang="en-GB" sz="2000" dirty="0" smtClean="0">
                <a:solidFill>
                  <a:srgbClr val="080808"/>
                </a:solidFill>
                <a:latin typeface="Calibri" pitchFamily="34" charset="0"/>
              </a:rPr>
              <a:t> de luz de </a:t>
            </a:r>
            <a:r>
              <a:rPr lang="en-GB" sz="2000" dirty="0" err="1" smtClean="0">
                <a:solidFill>
                  <a:srgbClr val="080808"/>
                </a:solidFill>
                <a:latin typeface="Calibri" pitchFamily="34" charset="0"/>
              </a:rPr>
              <a:t>una</a:t>
            </a:r>
            <a:r>
              <a:rPr lang="en-GB" sz="2000" dirty="0" smtClean="0">
                <a:solidFill>
                  <a:srgbClr val="080808"/>
                </a:solidFill>
                <a:latin typeface="Calibri" pitchFamily="34" charset="0"/>
              </a:rPr>
              <a:t> </a:t>
            </a:r>
            <a:r>
              <a:rPr lang="en-GB" sz="2000" dirty="0" err="1" smtClean="0">
                <a:solidFill>
                  <a:srgbClr val="080808"/>
                </a:solidFill>
                <a:latin typeface="Calibri" pitchFamily="34" charset="0"/>
              </a:rPr>
              <a:t>determinada</a:t>
            </a:r>
            <a:r>
              <a:rPr lang="en-GB" sz="2000" dirty="0" smtClean="0">
                <a:solidFill>
                  <a:srgbClr val="080808"/>
                </a:solidFill>
                <a:latin typeface="Calibri" pitchFamily="34" charset="0"/>
              </a:rPr>
              <a:t> longitude de </a:t>
            </a:r>
            <a:r>
              <a:rPr lang="en-GB" sz="2000" dirty="0" err="1" smtClean="0">
                <a:solidFill>
                  <a:srgbClr val="080808"/>
                </a:solidFill>
                <a:latin typeface="Calibri" pitchFamily="34" charset="0"/>
              </a:rPr>
              <a:t>onda</a:t>
            </a:r>
            <a:r>
              <a:rPr lang="en-GB" sz="2000" dirty="0" smtClean="0">
                <a:solidFill>
                  <a:srgbClr val="080808"/>
                </a:solidFill>
                <a:latin typeface="Calibri" pitchFamily="34" charset="0"/>
              </a:rPr>
              <a:t> spectral (i.e. </a:t>
            </a:r>
            <a:r>
              <a:rPr lang="en-GB" sz="2000" dirty="0" err="1" smtClean="0">
                <a:solidFill>
                  <a:srgbClr val="080808"/>
                </a:solidFill>
                <a:latin typeface="Calibri" pitchFamily="34" charset="0"/>
              </a:rPr>
              <a:t>absorción</a:t>
            </a:r>
            <a:r>
              <a:rPr lang="en-GB" sz="2000" dirty="0" smtClean="0">
                <a:solidFill>
                  <a:srgbClr val="080808"/>
                </a:solidFill>
                <a:latin typeface="Calibri" pitchFamily="34" charset="0"/>
              </a:rPr>
              <a:t> y </a:t>
            </a:r>
            <a:r>
              <a:rPr lang="en-GB" sz="2000" dirty="0" err="1" smtClean="0">
                <a:solidFill>
                  <a:srgbClr val="080808"/>
                </a:solidFill>
                <a:latin typeface="Calibri" pitchFamily="34" charset="0"/>
              </a:rPr>
              <a:t>extinción</a:t>
            </a:r>
            <a:r>
              <a:rPr lang="en-GB" sz="2000" dirty="0" smtClean="0">
                <a:solidFill>
                  <a:srgbClr val="080808"/>
                </a:solidFill>
                <a:latin typeface="Calibri" pitchFamily="34" charset="0"/>
              </a:rPr>
              <a:t>)</a:t>
            </a:r>
          </a:p>
          <a:p>
            <a:pPr lvl="1" defTabSz="457200">
              <a:lnSpc>
                <a:spcPct val="80000"/>
              </a:lnSpc>
              <a:buClr>
                <a:schemeClr val="tx1"/>
              </a:buClr>
              <a:buFont typeface="Arial" panose="020B0604020202020204" pitchFamily="34" charset="0"/>
              <a:buChar char="•"/>
            </a:pPr>
            <a:r>
              <a:rPr lang="en-GB" dirty="0" smtClean="0">
                <a:solidFill>
                  <a:srgbClr val="080808"/>
                </a:solidFill>
                <a:latin typeface="Calibri" pitchFamily="34" charset="0"/>
              </a:rPr>
              <a:t>Variables </a:t>
            </a:r>
            <a:r>
              <a:rPr lang="en-GB" dirty="0" err="1">
                <a:solidFill>
                  <a:srgbClr val="080808"/>
                </a:solidFill>
                <a:latin typeface="Calibri" pitchFamily="34" charset="0"/>
              </a:rPr>
              <a:t>asociadas</a:t>
            </a:r>
            <a:endParaRPr lang="en-GB" dirty="0">
              <a:solidFill>
                <a:srgbClr val="080808"/>
              </a:solidFill>
              <a:latin typeface="Calibri" pitchFamily="34" charset="0"/>
            </a:endParaRPr>
          </a:p>
          <a:p>
            <a:pPr lvl="2" defTabSz="457200">
              <a:lnSpc>
                <a:spcPct val="80000"/>
              </a:lnSpc>
              <a:buClr>
                <a:schemeClr val="tx1"/>
              </a:buClr>
            </a:pPr>
            <a:r>
              <a:rPr lang="en-GB" dirty="0" err="1" smtClean="0">
                <a:solidFill>
                  <a:srgbClr val="080808"/>
                </a:solidFill>
                <a:latin typeface="Calibri" pitchFamily="34" charset="0"/>
              </a:rPr>
              <a:t>Coeficiente</a:t>
            </a:r>
            <a:r>
              <a:rPr lang="en-GB" dirty="0" smtClean="0">
                <a:solidFill>
                  <a:srgbClr val="080808"/>
                </a:solidFill>
                <a:latin typeface="Calibri" pitchFamily="34" charset="0"/>
              </a:rPr>
              <a:t> de </a:t>
            </a:r>
            <a:r>
              <a:rPr lang="en-GB" dirty="0" err="1" smtClean="0">
                <a:solidFill>
                  <a:srgbClr val="080808"/>
                </a:solidFill>
                <a:latin typeface="Calibri" pitchFamily="34" charset="0"/>
              </a:rPr>
              <a:t>extinción</a:t>
            </a:r>
            <a:r>
              <a:rPr lang="en-GB" dirty="0" smtClean="0">
                <a:solidFill>
                  <a:srgbClr val="080808"/>
                </a:solidFill>
                <a:latin typeface="Calibri" pitchFamily="34" charset="0"/>
              </a:rPr>
              <a:t> de </a:t>
            </a:r>
            <a:r>
              <a:rPr lang="en-GB" dirty="0" err="1" smtClean="0">
                <a:solidFill>
                  <a:srgbClr val="080808"/>
                </a:solidFill>
                <a:latin typeface="Calibri" pitchFamily="34" charset="0"/>
              </a:rPr>
              <a:t>aerosoles</a:t>
            </a:r>
            <a:r>
              <a:rPr lang="en-GB" dirty="0" smtClean="0">
                <a:solidFill>
                  <a:srgbClr val="080808"/>
                </a:solidFill>
                <a:latin typeface="Calibri" pitchFamily="34" charset="0"/>
              </a:rPr>
              <a:t> (</a:t>
            </a:r>
            <a:r>
              <a:rPr lang="en-GB" b="1" dirty="0" smtClean="0">
                <a:solidFill>
                  <a:srgbClr val="080808"/>
                </a:solidFill>
                <a:latin typeface="Calibri" pitchFamily="34" charset="0"/>
              </a:rPr>
              <a:t>variable 3D</a:t>
            </a:r>
            <a:r>
              <a:rPr lang="en-GB" dirty="0" smtClean="0">
                <a:solidFill>
                  <a:srgbClr val="080808"/>
                </a:solidFill>
                <a:latin typeface="Calibri" pitchFamily="34" charset="0"/>
              </a:rPr>
              <a:t>)</a:t>
            </a:r>
          </a:p>
          <a:p>
            <a:pPr lvl="2" defTabSz="457200">
              <a:lnSpc>
                <a:spcPct val="80000"/>
              </a:lnSpc>
              <a:buClr>
                <a:schemeClr val="tx1"/>
              </a:buClr>
            </a:pPr>
            <a:r>
              <a:rPr lang="en-GB" dirty="0" err="1" smtClean="0">
                <a:solidFill>
                  <a:srgbClr val="080808"/>
                </a:solidFill>
                <a:latin typeface="Calibri" pitchFamily="34" charset="0"/>
              </a:rPr>
              <a:t>Espesor</a:t>
            </a:r>
            <a:r>
              <a:rPr lang="en-GB" dirty="0" smtClean="0">
                <a:solidFill>
                  <a:srgbClr val="080808"/>
                </a:solidFill>
                <a:latin typeface="Calibri" pitchFamily="34" charset="0"/>
              </a:rPr>
              <a:t> </a:t>
            </a:r>
            <a:r>
              <a:rPr lang="en-GB" smtClean="0">
                <a:solidFill>
                  <a:srgbClr val="080808"/>
                </a:solidFill>
                <a:latin typeface="Calibri" pitchFamily="34" charset="0"/>
              </a:rPr>
              <a:t>óptico</a:t>
            </a:r>
            <a:r>
              <a:rPr lang="en-GB" dirty="0" smtClean="0">
                <a:solidFill>
                  <a:srgbClr val="080808"/>
                </a:solidFill>
                <a:latin typeface="Calibri" pitchFamily="34" charset="0"/>
              </a:rPr>
              <a:t> de </a:t>
            </a:r>
            <a:r>
              <a:rPr lang="en-GB" dirty="0" err="1" smtClean="0">
                <a:solidFill>
                  <a:srgbClr val="080808"/>
                </a:solidFill>
                <a:latin typeface="Calibri" pitchFamily="34" charset="0"/>
              </a:rPr>
              <a:t>aerosoles</a:t>
            </a:r>
            <a:r>
              <a:rPr lang="en-GB" dirty="0" smtClean="0">
                <a:solidFill>
                  <a:srgbClr val="080808"/>
                </a:solidFill>
                <a:latin typeface="Calibri" pitchFamily="34" charset="0"/>
              </a:rPr>
              <a:t> (</a:t>
            </a:r>
            <a:r>
              <a:rPr lang="en-GB" i="1" dirty="0" smtClean="0">
                <a:solidFill>
                  <a:srgbClr val="080808"/>
                </a:solidFill>
                <a:latin typeface="Calibri" pitchFamily="34" charset="0"/>
              </a:rPr>
              <a:t>aerosol optical depth</a:t>
            </a:r>
            <a:r>
              <a:rPr lang="en-GB" dirty="0" smtClean="0">
                <a:solidFill>
                  <a:srgbClr val="080808"/>
                </a:solidFill>
                <a:latin typeface="Calibri" pitchFamily="34" charset="0"/>
              </a:rPr>
              <a:t>, AOD, </a:t>
            </a:r>
            <a:r>
              <a:rPr lang="en-GB" b="1" dirty="0" err="1" smtClean="0">
                <a:solidFill>
                  <a:srgbClr val="080808"/>
                </a:solidFill>
                <a:latin typeface="Calibri" pitchFamily="34" charset="0"/>
              </a:rPr>
              <a:t>columna</a:t>
            </a:r>
            <a:r>
              <a:rPr lang="en-GB" dirty="0" smtClean="0">
                <a:solidFill>
                  <a:srgbClr val="080808"/>
                </a:solidFill>
                <a:latin typeface="Calibri" pitchFamily="34" charset="0"/>
              </a:rPr>
              <a:t>) </a:t>
            </a:r>
          </a:p>
          <a:p>
            <a:pPr lvl="2" defTabSz="457200">
              <a:lnSpc>
                <a:spcPct val="80000"/>
              </a:lnSpc>
              <a:buClr>
                <a:schemeClr val="tx1"/>
              </a:buClr>
            </a:pPr>
            <a:r>
              <a:rPr lang="en-GB" dirty="0" err="1" smtClean="0">
                <a:solidFill>
                  <a:srgbClr val="080808"/>
                </a:solidFill>
                <a:latin typeface="Calibri" pitchFamily="34" charset="0"/>
              </a:rPr>
              <a:t>Visibilidad</a:t>
            </a:r>
            <a:r>
              <a:rPr lang="en-GB" dirty="0" smtClean="0">
                <a:solidFill>
                  <a:srgbClr val="080808"/>
                </a:solidFill>
                <a:latin typeface="Calibri" pitchFamily="34" charset="0"/>
              </a:rPr>
              <a:t> (se </a:t>
            </a:r>
            <a:r>
              <a:rPr lang="en-GB" dirty="0" err="1" smtClean="0">
                <a:solidFill>
                  <a:srgbClr val="080808"/>
                </a:solidFill>
                <a:latin typeface="Calibri" pitchFamily="34" charset="0"/>
              </a:rPr>
              <a:t>refiere</a:t>
            </a:r>
            <a:r>
              <a:rPr lang="en-GB" dirty="0" smtClean="0">
                <a:solidFill>
                  <a:srgbClr val="080808"/>
                </a:solidFill>
                <a:latin typeface="Calibri" pitchFamily="34" charset="0"/>
              </a:rPr>
              <a:t> a </a:t>
            </a:r>
            <a:r>
              <a:rPr lang="en-GB" dirty="0" err="1" smtClean="0">
                <a:solidFill>
                  <a:srgbClr val="080808"/>
                </a:solidFill>
                <a:latin typeface="Calibri" pitchFamily="34" charset="0"/>
              </a:rPr>
              <a:t>rangos</a:t>
            </a:r>
            <a:r>
              <a:rPr lang="en-GB" dirty="0" smtClean="0">
                <a:solidFill>
                  <a:srgbClr val="080808"/>
                </a:solidFill>
                <a:latin typeface="Calibri" pitchFamily="34" charset="0"/>
              </a:rPr>
              <a:t> </a:t>
            </a:r>
            <a:r>
              <a:rPr lang="en-GB" dirty="0" err="1" smtClean="0">
                <a:solidFill>
                  <a:srgbClr val="080808"/>
                </a:solidFill>
                <a:latin typeface="Calibri" pitchFamily="34" charset="0"/>
              </a:rPr>
              <a:t>espectrales</a:t>
            </a:r>
            <a:r>
              <a:rPr lang="en-GB" dirty="0" smtClean="0">
                <a:solidFill>
                  <a:srgbClr val="080808"/>
                </a:solidFill>
                <a:latin typeface="Calibri" pitchFamily="34" charset="0"/>
              </a:rPr>
              <a:t> </a:t>
            </a:r>
            <a:r>
              <a:rPr lang="en-GB" dirty="0" err="1" smtClean="0">
                <a:solidFill>
                  <a:srgbClr val="080808"/>
                </a:solidFill>
                <a:latin typeface="Calibri" pitchFamily="34" charset="0"/>
              </a:rPr>
              <a:t>en</a:t>
            </a:r>
            <a:r>
              <a:rPr lang="en-GB" dirty="0" smtClean="0">
                <a:solidFill>
                  <a:srgbClr val="080808"/>
                </a:solidFill>
                <a:latin typeface="Calibri" pitchFamily="34" charset="0"/>
              </a:rPr>
              <a:t> el visible, i.e. 550nm, </a:t>
            </a:r>
            <a:r>
              <a:rPr lang="en-GB" b="1" dirty="0" err="1" smtClean="0">
                <a:solidFill>
                  <a:srgbClr val="080808"/>
                </a:solidFill>
                <a:latin typeface="Calibri" pitchFamily="34" charset="0"/>
              </a:rPr>
              <a:t>superficie</a:t>
            </a:r>
            <a:r>
              <a:rPr lang="en-GB" dirty="0">
                <a:solidFill>
                  <a:srgbClr val="080808"/>
                </a:solidFill>
                <a:latin typeface="Calibri" pitchFamily="34" charset="0"/>
              </a:rPr>
              <a:t>)</a:t>
            </a:r>
            <a:endParaRPr lang="es-ES_tradnl" dirty="0" smtClean="0">
              <a:solidFill>
                <a:srgbClr val="080808"/>
              </a:solidFill>
              <a:latin typeface="Calibri" pitchFamily="34" charset="0"/>
            </a:endParaRPr>
          </a:p>
          <a:p>
            <a:pPr marL="457200" lvl="1" indent="0" defTabSz="457200">
              <a:lnSpc>
                <a:spcPct val="80000"/>
              </a:lnSpc>
              <a:buClr>
                <a:schemeClr val="tx1"/>
              </a:buClr>
              <a:buNone/>
            </a:pPr>
            <a:endParaRPr lang="es-ES_tradnl" sz="2000" dirty="0" smtClean="0">
              <a:solidFill>
                <a:srgbClr val="080808"/>
              </a:solidFill>
              <a:latin typeface="Calibri" pitchFamily="34" charset="0"/>
            </a:endParaRPr>
          </a:p>
        </p:txBody>
      </p:sp>
      <p:sp>
        <p:nvSpPr>
          <p:cNvPr id="5"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smtClean="0"/>
              <a:t>Definiciones</a:t>
            </a:r>
            <a:endParaRPr lang="en-US" altLang="ca-ES" sz="3500" b="1" dirty="0"/>
          </a:p>
        </p:txBody>
      </p:sp>
    </p:spTree>
    <p:extLst>
      <p:ext uri="{BB962C8B-B14F-4D97-AF65-F5344CB8AC3E}">
        <p14:creationId xmlns:p14="http://schemas.microsoft.com/office/powerpoint/2010/main" val="117200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8" end="8"/>
                                            </p:txEl>
                                          </p:spTgt>
                                        </p:tgtEl>
                                        <p:attrNameLst>
                                          <p:attrName>style.color</p:attrName>
                                        </p:attrNameLst>
                                      </p:cBhvr>
                                      <p:to>
                                        <a:schemeClr val="accent2"/>
                                      </p:to>
                                    </p:animClr>
                                    <p:animClr clrSpc="rgb" dir="cw">
                                      <p:cBhvr>
                                        <p:cTn id="7" dur="500" fill="hold"/>
                                        <p:tgtEl>
                                          <p:spTgt spid="4">
                                            <p:txEl>
                                              <p:pRg st="8" end="8"/>
                                            </p:txEl>
                                          </p:spTgt>
                                        </p:tgtEl>
                                        <p:attrNameLst>
                                          <p:attrName>fillcolor</p:attrName>
                                        </p:attrNameLst>
                                      </p:cBhvr>
                                      <p:to>
                                        <a:schemeClr val="accent2"/>
                                      </p:to>
                                    </p:animClr>
                                    <p:set>
                                      <p:cBhvr>
                                        <p:cTn id="8" dur="500" fill="hold"/>
                                        <p:tgtEl>
                                          <p:spTgt spid="4">
                                            <p:txEl>
                                              <p:pRg st="8" end="8"/>
                                            </p:txEl>
                                          </p:spTgt>
                                        </p:tgtEl>
                                        <p:attrNameLst>
                                          <p:attrName>fill.type</p:attrName>
                                        </p:attrNameLst>
                                      </p:cBhvr>
                                      <p:to>
                                        <p:strVal val="solid"/>
                                      </p:to>
                                    </p:set>
                                    <p:set>
                                      <p:cBhvr>
                                        <p:cTn id="9" dur="500" fill="hold"/>
                                        <p:tgtEl>
                                          <p:spTgt spid="4">
                                            <p:txEl>
                                              <p:pRg st="8" end="8"/>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4">
                                            <p:txEl>
                                              <p:pRg st="9" end="9"/>
                                            </p:txEl>
                                          </p:spTgt>
                                        </p:tgtEl>
                                        <p:attrNameLst>
                                          <p:attrName>style.color</p:attrName>
                                        </p:attrNameLst>
                                      </p:cBhvr>
                                      <p:to>
                                        <a:schemeClr val="accent2"/>
                                      </p:to>
                                    </p:animClr>
                                    <p:animClr clrSpc="rgb" dir="cw">
                                      <p:cBhvr>
                                        <p:cTn id="14" dur="500" fill="hold"/>
                                        <p:tgtEl>
                                          <p:spTgt spid="4">
                                            <p:txEl>
                                              <p:pRg st="9" end="9"/>
                                            </p:txEl>
                                          </p:spTgt>
                                        </p:tgtEl>
                                        <p:attrNameLst>
                                          <p:attrName>fillcolor</p:attrName>
                                        </p:attrNameLst>
                                      </p:cBhvr>
                                      <p:to>
                                        <a:schemeClr val="accent2"/>
                                      </p:to>
                                    </p:animClr>
                                    <p:set>
                                      <p:cBhvr>
                                        <p:cTn id="15" dur="500" fill="hold"/>
                                        <p:tgtEl>
                                          <p:spTgt spid="4">
                                            <p:txEl>
                                              <p:pRg st="9" end="9"/>
                                            </p:txEl>
                                          </p:spTgt>
                                        </p:tgtEl>
                                        <p:attrNameLst>
                                          <p:attrName>fill.type</p:attrName>
                                        </p:attrNameLst>
                                      </p:cBhvr>
                                      <p:to>
                                        <p:strVal val="solid"/>
                                      </p:to>
                                    </p:set>
                                    <p:set>
                                      <p:cBhvr>
                                        <p:cTn id="16" dur="500" fill="hold"/>
                                        <p:tgtEl>
                                          <p:spTgt spid="4">
                                            <p:txEl>
                                              <p:pRg st="9" end="9"/>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4">
                                            <p:txEl>
                                              <p:pRg st="0" end="0"/>
                                            </p:txEl>
                                          </p:spTgt>
                                        </p:tgtEl>
                                        <p:attrNameLst>
                                          <p:attrName>style.color</p:attrName>
                                        </p:attrNameLst>
                                      </p:cBhvr>
                                      <p:to>
                                        <a:schemeClr val="accent2"/>
                                      </p:to>
                                    </p:animClr>
                                    <p:animClr clrSpc="rgb" dir="cw">
                                      <p:cBhvr>
                                        <p:cTn id="21" dur="500" fill="hold"/>
                                        <p:tgtEl>
                                          <p:spTgt spid="4">
                                            <p:txEl>
                                              <p:pRg st="0" end="0"/>
                                            </p:txEl>
                                          </p:spTgt>
                                        </p:tgtEl>
                                        <p:attrNameLst>
                                          <p:attrName>fillcolor</p:attrName>
                                        </p:attrNameLst>
                                      </p:cBhvr>
                                      <p:to>
                                        <a:schemeClr val="accent2"/>
                                      </p:to>
                                    </p:animClr>
                                    <p:set>
                                      <p:cBhvr>
                                        <p:cTn id="22" dur="500" fill="hold"/>
                                        <p:tgtEl>
                                          <p:spTgt spid="4">
                                            <p:txEl>
                                              <p:pRg st="0" end="0"/>
                                            </p:txEl>
                                          </p:spTgt>
                                        </p:tgtEl>
                                        <p:attrNameLst>
                                          <p:attrName>fill.type</p:attrName>
                                        </p:attrNameLst>
                                      </p:cBhvr>
                                      <p:to>
                                        <p:strVal val="solid"/>
                                      </p:to>
                                    </p:set>
                                    <p:set>
                                      <p:cBhvr>
                                        <p:cTn id="23" dur="500" fill="hold"/>
                                        <p:tgtEl>
                                          <p:spTgt spid="4">
                                            <p:txEl>
                                              <p:pRg st="0" end="0"/>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4">
                                            <p:txEl>
                                              <p:pRg st="1" end="1"/>
                                            </p:txEl>
                                          </p:spTgt>
                                        </p:tgtEl>
                                        <p:attrNameLst>
                                          <p:attrName>style.color</p:attrName>
                                        </p:attrNameLst>
                                      </p:cBhvr>
                                      <p:to>
                                        <a:schemeClr val="accent2"/>
                                      </p:to>
                                    </p:animClr>
                                    <p:animClr clrSpc="rgb" dir="cw">
                                      <p:cBhvr>
                                        <p:cTn id="28" dur="500" fill="hold"/>
                                        <p:tgtEl>
                                          <p:spTgt spid="4">
                                            <p:txEl>
                                              <p:pRg st="1" end="1"/>
                                            </p:txEl>
                                          </p:spTgt>
                                        </p:tgtEl>
                                        <p:attrNameLst>
                                          <p:attrName>fillcolor</p:attrName>
                                        </p:attrNameLst>
                                      </p:cBhvr>
                                      <p:to>
                                        <a:schemeClr val="accent2"/>
                                      </p:to>
                                    </p:animClr>
                                    <p:set>
                                      <p:cBhvr>
                                        <p:cTn id="29" dur="500" fill="hold"/>
                                        <p:tgtEl>
                                          <p:spTgt spid="4">
                                            <p:txEl>
                                              <p:pRg st="1" end="1"/>
                                            </p:txEl>
                                          </p:spTgt>
                                        </p:tgtEl>
                                        <p:attrNameLst>
                                          <p:attrName>fill.type</p:attrName>
                                        </p:attrNameLst>
                                      </p:cBhvr>
                                      <p:to>
                                        <p:strVal val="solid"/>
                                      </p:to>
                                    </p:set>
                                    <p:set>
                                      <p:cBhvr>
                                        <p:cTn id="30" dur="500" fill="hold"/>
                                        <p:tgtEl>
                                          <p:spTgt spid="4">
                                            <p:txEl>
                                              <p:pRg st="1" end="1"/>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4">
                                            <p:txEl>
                                              <p:pRg st="2" end="2"/>
                                            </p:txEl>
                                          </p:spTgt>
                                        </p:tgtEl>
                                        <p:attrNameLst>
                                          <p:attrName>style.color</p:attrName>
                                        </p:attrNameLst>
                                      </p:cBhvr>
                                      <p:to>
                                        <a:schemeClr val="accent2"/>
                                      </p:to>
                                    </p:animClr>
                                    <p:animClr clrSpc="rgb" dir="cw">
                                      <p:cBhvr>
                                        <p:cTn id="35" dur="500" fill="hold"/>
                                        <p:tgtEl>
                                          <p:spTgt spid="4">
                                            <p:txEl>
                                              <p:pRg st="2" end="2"/>
                                            </p:txEl>
                                          </p:spTgt>
                                        </p:tgtEl>
                                        <p:attrNameLst>
                                          <p:attrName>fillcolor</p:attrName>
                                        </p:attrNameLst>
                                      </p:cBhvr>
                                      <p:to>
                                        <a:schemeClr val="accent2"/>
                                      </p:to>
                                    </p:animClr>
                                    <p:set>
                                      <p:cBhvr>
                                        <p:cTn id="36" dur="500" fill="hold"/>
                                        <p:tgtEl>
                                          <p:spTgt spid="4">
                                            <p:txEl>
                                              <p:pRg st="2" end="2"/>
                                            </p:txEl>
                                          </p:spTgt>
                                        </p:tgtEl>
                                        <p:attrNameLst>
                                          <p:attrName>fill.type</p:attrName>
                                        </p:attrNameLst>
                                      </p:cBhvr>
                                      <p:to>
                                        <p:strVal val="solid"/>
                                      </p:to>
                                    </p:set>
                                    <p:set>
                                      <p:cBhvr>
                                        <p:cTn id="37" dur="500" fill="hold"/>
                                        <p:tgtEl>
                                          <p:spTgt spid="4">
                                            <p:txEl>
                                              <p:pRg st="2" end="2"/>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4">
                                            <p:txEl>
                                              <p:pRg st="3" end="3"/>
                                            </p:txEl>
                                          </p:spTgt>
                                        </p:tgtEl>
                                        <p:attrNameLst>
                                          <p:attrName>style.color</p:attrName>
                                        </p:attrNameLst>
                                      </p:cBhvr>
                                      <p:to>
                                        <a:schemeClr val="accent2"/>
                                      </p:to>
                                    </p:animClr>
                                    <p:animClr clrSpc="rgb" dir="cw">
                                      <p:cBhvr>
                                        <p:cTn id="42" dur="500" fill="hold"/>
                                        <p:tgtEl>
                                          <p:spTgt spid="4">
                                            <p:txEl>
                                              <p:pRg st="3" end="3"/>
                                            </p:txEl>
                                          </p:spTgt>
                                        </p:tgtEl>
                                        <p:attrNameLst>
                                          <p:attrName>fillcolor</p:attrName>
                                        </p:attrNameLst>
                                      </p:cBhvr>
                                      <p:to>
                                        <a:schemeClr val="accent2"/>
                                      </p:to>
                                    </p:animClr>
                                    <p:set>
                                      <p:cBhvr>
                                        <p:cTn id="43" dur="500" fill="hold"/>
                                        <p:tgtEl>
                                          <p:spTgt spid="4">
                                            <p:txEl>
                                              <p:pRg st="3" end="3"/>
                                            </p:txEl>
                                          </p:spTgt>
                                        </p:tgtEl>
                                        <p:attrNameLst>
                                          <p:attrName>fill.type</p:attrName>
                                        </p:attrNameLst>
                                      </p:cBhvr>
                                      <p:to>
                                        <p:strVal val="solid"/>
                                      </p:to>
                                    </p:set>
                                    <p:set>
                                      <p:cBhvr>
                                        <p:cTn id="44" dur="500" fill="hold"/>
                                        <p:tgtEl>
                                          <p:spTgt spid="4">
                                            <p:txEl>
                                              <p:pRg st="3" end="3"/>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4">
                                            <p:txEl>
                                              <p:pRg st="5" end="5"/>
                                            </p:txEl>
                                          </p:spTgt>
                                        </p:tgtEl>
                                        <p:attrNameLst>
                                          <p:attrName>style.color</p:attrName>
                                        </p:attrNameLst>
                                      </p:cBhvr>
                                      <p:to>
                                        <a:schemeClr val="accent2"/>
                                      </p:to>
                                    </p:animClr>
                                    <p:animClr clrSpc="rgb" dir="cw">
                                      <p:cBhvr>
                                        <p:cTn id="49" dur="500" fill="hold"/>
                                        <p:tgtEl>
                                          <p:spTgt spid="4">
                                            <p:txEl>
                                              <p:pRg st="5" end="5"/>
                                            </p:txEl>
                                          </p:spTgt>
                                        </p:tgtEl>
                                        <p:attrNameLst>
                                          <p:attrName>fillcolor</p:attrName>
                                        </p:attrNameLst>
                                      </p:cBhvr>
                                      <p:to>
                                        <a:schemeClr val="accent2"/>
                                      </p:to>
                                    </p:animClr>
                                    <p:set>
                                      <p:cBhvr>
                                        <p:cTn id="50" dur="500" fill="hold"/>
                                        <p:tgtEl>
                                          <p:spTgt spid="4">
                                            <p:txEl>
                                              <p:pRg st="5" end="5"/>
                                            </p:txEl>
                                          </p:spTgt>
                                        </p:tgtEl>
                                        <p:attrNameLst>
                                          <p:attrName>fill.type</p:attrName>
                                        </p:attrNameLst>
                                      </p:cBhvr>
                                      <p:to>
                                        <p:strVal val="solid"/>
                                      </p:to>
                                    </p:set>
                                    <p:set>
                                      <p:cBhvr>
                                        <p:cTn id="51" dur="500" fill="hold"/>
                                        <p:tgtEl>
                                          <p:spTgt spid="4">
                                            <p:txEl>
                                              <p:pRg st="5" end="5"/>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nodeType="clickEffect">
                                  <p:stCondLst>
                                    <p:cond delay="0"/>
                                  </p:stCondLst>
                                  <p:childTnLst>
                                    <p:animClr clrSpc="rgb" dir="cw">
                                      <p:cBhvr override="childStyle">
                                        <p:cTn id="55" dur="500" fill="hold"/>
                                        <p:tgtEl>
                                          <p:spTgt spid="4">
                                            <p:txEl>
                                              <p:pRg st="7" end="7"/>
                                            </p:txEl>
                                          </p:spTgt>
                                        </p:tgtEl>
                                        <p:attrNameLst>
                                          <p:attrName>style.color</p:attrName>
                                        </p:attrNameLst>
                                      </p:cBhvr>
                                      <p:to>
                                        <a:schemeClr val="accent2"/>
                                      </p:to>
                                    </p:animClr>
                                    <p:animClr clrSpc="rgb" dir="cw">
                                      <p:cBhvr>
                                        <p:cTn id="56" dur="500" fill="hold"/>
                                        <p:tgtEl>
                                          <p:spTgt spid="4">
                                            <p:txEl>
                                              <p:pRg st="7" end="7"/>
                                            </p:txEl>
                                          </p:spTgt>
                                        </p:tgtEl>
                                        <p:attrNameLst>
                                          <p:attrName>fillcolor</p:attrName>
                                        </p:attrNameLst>
                                      </p:cBhvr>
                                      <p:to>
                                        <a:schemeClr val="accent2"/>
                                      </p:to>
                                    </p:animClr>
                                    <p:set>
                                      <p:cBhvr>
                                        <p:cTn id="57" dur="500" fill="hold"/>
                                        <p:tgtEl>
                                          <p:spTgt spid="4">
                                            <p:txEl>
                                              <p:pRg st="7" end="7"/>
                                            </p:txEl>
                                          </p:spTgt>
                                        </p:tgtEl>
                                        <p:attrNameLst>
                                          <p:attrName>fill.type</p:attrName>
                                        </p:attrNameLst>
                                      </p:cBhvr>
                                      <p:to>
                                        <p:strVal val="solid"/>
                                      </p:to>
                                    </p:set>
                                    <p:set>
                                      <p:cBhvr>
                                        <p:cTn id="58" dur="500" fill="hold"/>
                                        <p:tgtEl>
                                          <p:spTgt spid="4">
                                            <p:txEl>
                                              <p:pRg st="7" end="7"/>
                                            </p:txEl>
                                          </p:spTgt>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9" presetClass="emph" presetSubtype="0" fill="hold" nodeType="clickEffect">
                                  <p:stCondLst>
                                    <p:cond delay="0"/>
                                  </p:stCondLst>
                                  <p:childTnLst>
                                    <p:animClr clrSpc="rgb" dir="cw">
                                      <p:cBhvr override="childStyle">
                                        <p:cTn id="62" dur="500" fill="hold"/>
                                        <p:tgtEl>
                                          <p:spTgt spid="4">
                                            <p:txEl>
                                              <p:pRg st="6" end="6"/>
                                            </p:txEl>
                                          </p:spTgt>
                                        </p:tgtEl>
                                        <p:attrNameLst>
                                          <p:attrName>style.color</p:attrName>
                                        </p:attrNameLst>
                                      </p:cBhvr>
                                      <p:to>
                                        <a:schemeClr val="accent2"/>
                                      </p:to>
                                    </p:animClr>
                                    <p:animClr clrSpc="rgb" dir="cw">
                                      <p:cBhvr>
                                        <p:cTn id="63" dur="500" fill="hold"/>
                                        <p:tgtEl>
                                          <p:spTgt spid="4">
                                            <p:txEl>
                                              <p:pRg st="6" end="6"/>
                                            </p:txEl>
                                          </p:spTgt>
                                        </p:tgtEl>
                                        <p:attrNameLst>
                                          <p:attrName>fillcolor</p:attrName>
                                        </p:attrNameLst>
                                      </p:cBhvr>
                                      <p:to>
                                        <a:schemeClr val="accent2"/>
                                      </p:to>
                                    </p:animClr>
                                    <p:set>
                                      <p:cBhvr>
                                        <p:cTn id="64" dur="500" fill="hold"/>
                                        <p:tgtEl>
                                          <p:spTgt spid="4">
                                            <p:txEl>
                                              <p:pRg st="6" end="6"/>
                                            </p:txEl>
                                          </p:spTgt>
                                        </p:tgtEl>
                                        <p:attrNameLst>
                                          <p:attrName>fill.type</p:attrName>
                                        </p:attrNameLst>
                                      </p:cBhvr>
                                      <p:to>
                                        <p:strVal val="solid"/>
                                      </p:to>
                                    </p:set>
                                    <p:set>
                                      <p:cBhvr>
                                        <p:cTn id="65" dur="500" fill="hold"/>
                                        <p:tgtEl>
                                          <p:spTgt spid="4">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 – </a:t>
            </a:r>
            <a:r>
              <a:rPr lang="en-US" altLang="ca-ES" sz="3500" b="1" dirty="0" err="1" smtClean="0"/>
              <a:t>Pronósticos</a:t>
            </a:r>
            <a:r>
              <a:rPr lang="en-US" altLang="ca-ES" sz="3500" b="1" dirty="0" smtClean="0"/>
              <a:t> </a:t>
            </a:r>
            <a:r>
              <a:rPr lang="en-US" altLang="ca-ES" sz="3500" b="1" dirty="0" err="1" smtClean="0"/>
              <a:t>operacionales</a:t>
            </a:r>
            <a:endParaRPr lang="en-US" altLang="ca-ES" sz="3500" b="1" dirty="0" smtClean="0"/>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30</a:t>
            </a:fld>
            <a:endParaRPr lang="es-E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rotWithShape="1">
          <a:blip r:embed="rId4"/>
          <a:srcRect l="51743"/>
          <a:stretch/>
        </p:blipFill>
        <p:spPr>
          <a:xfrm>
            <a:off x="437154" y="1672770"/>
            <a:ext cx="4092508" cy="3156575"/>
          </a:xfrm>
          <a:prstGeom prst="rect">
            <a:avLst/>
          </a:prstGeom>
        </p:spPr>
      </p:pic>
      <p:sp>
        <p:nvSpPr>
          <p:cNvPr id="6" name="Rectángulo 5"/>
          <p:cNvSpPr/>
          <p:nvPr/>
        </p:nvSpPr>
        <p:spPr>
          <a:xfrm>
            <a:off x="464803" y="4833970"/>
            <a:ext cx="3773539" cy="1323439"/>
          </a:xfrm>
          <a:prstGeom prst="rect">
            <a:avLst/>
          </a:prstGeom>
        </p:spPr>
        <p:txBody>
          <a:bodyPr wrap="square">
            <a:spAutoFit/>
          </a:bodyPr>
          <a:lstStyle/>
          <a:p>
            <a:pPr marL="285750" lvl="0" indent="-285750">
              <a:buFont typeface="Wingdings" charset="2"/>
              <a:buChar char="ü"/>
            </a:pPr>
            <a:r>
              <a:rPr lang="en-US" sz="2000" i="1" dirty="0" smtClean="0">
                <a:solidFill>
                  <a:srgbClr val="000000"/>
                </a:solidFill>
                <a:latin typeface="Calibri" panose="020F0502020204030204" pitchFamily="34" charset="0"/>
              </a:rPr>
              <a:t>MONARCH contributes </a:t>
            </a:r>
            <a:r>
              <a:rPr lang="en-US" sz="2000" i="1" dirty="0">
                <a:solidFill>
                  <a:srgbClr val="000000"/>
                </a:solidFill>
                <a:latin typeface="Calibri" panose="020F0502020204030204" pitchFamily="34" charset="0"/>
              </a:rPr>
              <a:t>to the </a:t>
            </a:r>
            <a:r>
              <a:rPr lang="en-US" sz="2000" b="1" i="1" dirty="0">
                <a:latin typeface="Calibri" panose="020F0502020204030204" pitchFamily="34" charset="0"/>
              </a:rPr>
              <a:t>ICAP</a:t>
            </a:r>
            <a:r>
              <a:rPr lang="en-US" sz="2000" b="1" i="1" dirty="0">
                <a:solidFill>
                  <a:srgbClr val="000000"/>
                </a:solidFill>
                <a:latin typeface="Calibri" panose="020F0502020204030204" pitchFamily="34" charset="0"/>
              </a:rPr>
              <a:t> </a:t>
            </a:r>
            <a:r>
              <a:rPr lang="en-US" sz="2000" b="1" i="1" dirty="0" smtClean="0">
                <a:solidFill>
                  <a:srgbClr val="000000"/>
                </a:solidFill>
                <a:latin typeface="Calibri" panose="020F0502020204030204" pitchFamily="34" charset="0"/>
              </a:rPr>
              <a:t>global operational aerosol </a:t>
            </a:r>
            <a:r>
              <a:rPr lang="en-US" sz="2000" i="1" dirty="0" smtClean="0">
                <a:solidFill>
                  <a:srgbClr val="000000"/>
                </a:solidFill>
                <a:latin typeface="Calibri" panose="020F0502020204030204" pitchFamily="34" charset="0"/>
              </a:rPr>
              <a:t>multi-model ensemble </a:t>
            </a:r>
            <a:r>
              <a:rPr lang="en-US" sz="2000" i="1" dirty="0" smtClean="0">
                <a:solidFill>
                  <a:srgbClr val="000000"/>
                </a:solidFill>
                <a:latin typeface="Calibri" panose="020F0502020204030204" pitchFamily="34" charset="0"/>
                <a:hlinkClick r:id="rId5"/>
              </a:rPr>
              <a:t>http</a:t>
            </a:r>
            <a:r>
              <a:rPr lang="en-US" sz="2000" i="1" dirty="0">
                <a:solidFill>
                  <a:srgbClr val="000000"/>
                </a:solidFill>
                <a:latin typeface="Calibri" panose="020F0502020204030204" pitchFamily="34" charset="0"/>
                <a:hlinkClick r:id="rId5"/>
              </a:rPr>
              <a:t>://icap.atmos.und.edu</a:t>
            </a:r>
            <a:endParaRPr lang="en-US" sz="2000" i="1" dirty="0">
              <a:solidFill>
                <a:srgbClr val="000000"/>
              </a:solidFill>
              <a:latin typeface="Calibri" panose="020F0502020204030204" pitchFamily="34" charset="0"/>
            </a:endParaRPr>
          </a:p>
        </p:txBody>
      </p:sp>
      <p:sp>
        <p:nvSpPr>
          <p:cNvPr id="9" name="Rectángulo 8"/>
          <p:cNvSpPr/>
          <p:nvPr/>
        </p:nvSpPr>
        <p:spPr>
          <a:xfrm>
            <a:off x="318655" y="1056290"/>
            <a:ext cx="4114800" cy="5301263"/>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4689725" y="1056289"/>
            <a:ext cx="4114800" cy="5301263"/>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1767507" y="1111019"/>
            <a:ext cx="1431802" cy="646331"/>
          </a:xfrm>
          <a:prstGeom prst="rect">
            <a:avLst/>
          </a:prstGeom>
        </p:spPr>
        <p:txBody>
          <a:bodyPr wrap="none">
            <a:spAutoFit/>
          </a:bodyPr>
          <a:lstStyle/>
          <a:p>
            <a:r>
              <a:rPr lang="en-US" sz="3600" b="1" dirty="0" smtClean="0">
                <a:solidFill>
                  <a:schemeClr val="accent1"/>
                </a:solidFill>
              </a:rPr>
              <a:t>Global</a:t>
            </a:r>
            <a:endParaRPr lang="es-ES" sz="3600" dirty="0">
              <a:solidFill>
                <a:schemeClr val="accent1"/>
              </a:solidFill>
            </a:endParaRPr>
          </a:p>
        </p:txBody>
      </p:sp>
      <p:sp>
        <p:nvSpPr>
          <p:cNvPr id="13" name="Rectángulo 12"/>
          <p:cNvSpPr/>
          <p:nvPr/>
        </p:nvSpPr>
        <p:spPr>
          <a:xfrm>
            <a:off x="5818645" y="1108840"/>
            <a:ext cx="1841851" cy="646331"/>
          </a:xfrm>
          <a:prstGeom prst="rect">
            <a:avLst/>
          </a:prstGeom>
        </p:spPr>
        <p:txBody>
          <a:bodyPr wrap="none">
            <a:spAutoFit/>
          </a:bodyPr>
          <a:lstStyle/>
          <a:p>
            <a:r>
              <a:rPr lang="en-US" sz="3600" b="1" dirty="0" smtClean="0">
                <a:solidFill>
                  <a:schemeClr val="accent1"/>
                </a:solidFill>
              </a:rPr>
              <a:t>Regional</a:t>
            </a:r>
            <a:endParaRPr lang="es-ES" sz="3600" dirty="0">
              <a:solidFill>
                <a:schemeClr val="accent1"/>
              </a:solidFill>
            </a:endParaRPr>
          </a:p>
        </p:txBody>
      </p:sp>
      <p:sp>
        <p:nvSpPr>
          <p:cNvPr id="3" name="Rectángulo 2"/>
          <p:cNvSpPr/>
          <p:nvPr/>
        </p:nvSpPr>
        <p:spPr>
          <a:xfrm>
            <a:off x="4706389" y="5327383"/>
            <a:ext cx="4111947" cy="1015663"/>
          </a:xfrm>
          <a:prstGeom prst="rect">
            <a:avLst/>
          </a:prstGeom>
        </p:spPr>
        <p:txBody>
          <a:bodyPr wrap="square">
            <a:spAutoFit/>
          </a:bodyPr>
          <a:lstStyle/>
          <a:p>
            <a:pPr algn="ctr"/>
            <a:r>
              <a:rPr lang="en-US" altLang="ca-ES" sz="2000" b="1" i="1" dirty="0">
                <a:solidFill>
                  <a:srgbClr val="FF0000"/>
                </a:solidFill>
              </a:rPr>
              <a:t>CALIOPE </a:t>
            </a:r>
            <a:r>
              <a:rPr lang="en-US" altLang="ca-ES" sz="2000" b="1" i="1" dirty="0" smtClean="0">
                <a:solidFill>
                  <a:srgbClr val="FF0000"/>
                </a:solidFill>
              </a:rPr>
              <a:t> </a:t>
            </a:r>
            <a:r>
              <a:rPr lang="en-US" altLang="ca-ES" sz="2000" i="1" dirty="0" smtClean="0"/>
              <a:t>(</a:t>
            </a:r>
            <a:r>
              <a:rPr lang="en-US" altLang="ca-ES" sz="2000" i="1" dirty="0" smtClean="0">
                <a:hlinkClick r:id="rId6"/>
              </a:rPr>
              <a:t>www.bsc.es/caliope</a:t>
            </a:r>
            <a:r>
              <a:rPr lang="en-US" altLang="ca-ES" sz="2000" i="1" dirty="0" smtClean="0"/>
              <a:t>)</a:t>
            </a:r>
          </a:p>
          <a:p>
            <a:pPr algn="ctr"/>
            <a:r>
              <a:rPr lang="en-US" altLang="ca-ES" sz="2000" i="1" dirty="0" smtClean="0"/>
              <a:t>AQ </a:t>
            </a:r>
            <a:r>
              <a:rPr lang="en-US" altLang="ca-ES" sz="2000" i="1" dirty="0"/>
              <a:t>Forecast System for </a:t>
            </a:r>
            <a:r>
              <a:rPr lang="en-US" altLang="ca-ES" sz="2000" i="1" dirty="0" smtClean="0"/>
              <a:t>EU and </a:t>
            </a:r>
            <a:r>
              <a:rPr lang="en-US" altLang="ca-ES" sz="2000" b="1" i="1" dirty="0" smtClean="0"/>
              <a:t>Spain</a:t>
            </a:r>
          </a:p>
          <a:p>
            <a:pPr algn="ctr"/>
            <a:r>
              <a:rPr lang="en-US" altLang="ca-ES" sz="2000" b="1" i="1" dirty="0"/>
              <a:t>a</a:t>
            </a:r>
            <a:r>
              <a:rPr lang="en-US" altLang="ca-ES" sz="2000" b="1" i="1" dirty="0" smtClean="0"/>
              <a:t>nd it is part of CAMS-EU </a:t>
            </a:r>
          </a:p>
        </p:txBody>
      </p:sp>
      <p:sp>
        <p:nvSpPr>
          <p:cNvPr id="15" name="TextBox 12"/>
          <p:cNvSpPr txBox="1"/>
          <p:nvPr/>
        </p:nvSpPr>
        <p:spPr>
          <a:xfrm>
            <a:off x="4471868" y="4692482"/>
            <a:ext cx="4353776" cy="707886"/>
          </a:xfrm>
          <a:prstGeom prst="rect">
            <a:avLst/>
          </a:prstGeom>
          <a:noFill/>
        </p:spPr>
        <p:txBody>
          <a:bodyPr wrap="square" rtlCol="0">
            <a:spAutoFit/>
          </a:bodyPr>
          <a:lstStyle/>
          <a:p>
            <a:pPr algn="ctr"/>
            <a:r>
              <a:rPr lang="en-US" sz="2000" i="1" dirty="0" smtClean="0">
                <a:latin typeface="Calibri" panose="020F0502020204030204" pitchFamily="34" charset="0"/>
              </a:rPr>
              <a:t>Next year MONARCH  </a:t>
            </a:r>
          </a:p>
          <a:p>
            <a:pPr algn="ctr"/>
            <a:r>
              <a:rPr lang="en-US" sz="2000" i="1" dirty="0" smtClean="0">
                <a:latin typeface="Calibri" panose="020F0502020204030204" pitchFamily="34" charset="0"/>
              </a:rPr>
              <a:t>will be operational at</a:t>
            </a:r>
          </a:p>
        </p:txBody>
      </p:sp>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0657"/>
          <a:stretch/>
        </p:blipFill>
        <p:spPr bwMode="auto">
          <a:xfrm>
            <a:off x="4732410" y="2189017"/>
            <a:ext cx="3978797" cy="24041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7" name="TextBox 6"/>
          <p:cNvSpPr txBox="1"/>
          <p:nvPr/>
        </p:nvSpPr>
        <p:spPr>
          <a:xfrm>
            <a:off x="5820437" y="1951801"/>
            <a:ext cx="2043957" cy="369332"/>
          </a:xfrm>
          <a:prstGeom prst="rect">
            <a:avLst/>
          </a:prstGeom>
          <a:noFill/>
        </p:spPr>
        <p:txBody>
          <a:bodyPr wrap="none" rtlCol="0">
            <a:spAutoFit/>
          </a:bodyPr>
          <a:lstStyle/>
          <a:p>
            <a:r>
              <a:rPr lang="en-US" b="1" i="1" dirty="0" smtClean="0"/>
              <a:t>20100715 at 12UTC</a:t>
            </a:r>
            <a:endParaRPr lang="en-US" b="1" i="1" dirty="0"/>
          </a:p>
        </p:txBody>
      </p:sp>
      <p:sp>
        <p:nvSpPr>
          <p:cNvPr id="5" name="Rectángulo 4"/>
          <p:cNvSpPr/>
          <p:nvPr/>
        </p:nvSpPr>
        <p:spPr>
          <a:xfrm>
            <a:off x="3849722" y="6423109"/>
            <a:ext cx="4671022" cy="369332"/>
          </a:xfrm>
          <a:prstGeom prst="rect">
            <a:avLst/>
          </a:prstGeom>
        </p:spPr>
        <p:txBody>
          <a:bodyPr wrap="none">
            <a:spAutoFit/>
          </a:bodyPr>
          <a:lstStyle/>
          <a:p>
            <a:r>
              <a:rPr lang="es-ES" b="1" dirty="0" smtClean="0"/>
              <a:t>And more </a:t>
            </a:r>
            <a:r>
              <a:rPr lang="es-ES" b="1" dirty="0" err="1" smtClean="0"/>
              <a:t>products</a:t>
            </a:r>
            <a:r>
              <a:rPr lang="es-ES" b="1" dirty="0" smtClean="0"/>
              <a:t> in: http</a:t>
            </a:r>
            <a:r>
              <a:rPr lang="es-ES" b="1" dirty="0"/>
              <a:t>://</a:t>
            </a:r>
            <a:r>
              <a:rPr lang="es-ES" b="1" dirty="0" smtClean="0"/>
              <a:t>www.bsc.es/ess/</a:t>
            </a:r>
            <a:endParaRPr lang="es-ES" b="1" dirty="0"/>
          </a:p>
        </p:txBody>
      </p:sp>
    </p:spTree>
    <p:extLst>
      <p:ext uri="{BB962C8B-B14F-4D97-AF65-F5344CB8AC3E}">
        <p14:creationId xmlns:p14="http://schemas.microsoft.com/office/powerpoint/2010/main" val="2915462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a:spLocks noGrp="1"/>
          </p:cNvSpPr>
          <p:nvPr>
            <p:ph type="title"/>
          </p:nvPr>
        </p:nvSpPr>
        <p:spPr>
          <a:xfrm>
            <a:off x="464803" y="261179"/>
            <a:ext cx="8229598" cy="62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500"/>
              <a:buFont typeface="Calibri"/>
              <a:buNone/>
            </a:pPr>
            <a:r>
              <a:rPr lang="en-GB"/>
              <a:t>Centros Regionales de polvo de la OMM</a:t>
            </a:r>
            <a:endParaRPr/>
          </a:p>
        </p:txBody>
      </p:sp>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sp>
        <p:nvSpPr>
          <p:cNvPr id="62" name="Google Shape;62;p2"/>
          <p:cNvSpPr txBox="1">
            <a:spLocks noGrp="1"/>
          </p:cNvSpPr>
          <p:nvPr>
            <p:ph type="body" idx="1"/>
          </p:nvPr>
        </p:nvSpPr>
        <p:spPr>
          <a:xfrm>
            <a:off x="131726" y="1085155"/>
            <a:ext cx="5229013" cy="5215401"/>
          </a:xfrm>
          <a:prstGeom prst="rect">
            <a:avLst/>
          </a:prstGeom>
          <a:noFill/>
          <a:ln>
            <a:noFill/>
          </a:ln>
        </p:spPr>
        <p:txBody>
          <a:bodyPr spcFirstLastPara="1" wrap="square" lIns="91425" tIns="45700" rIns="91425" bIns="45700" anchor="t" anchorCtr="0">
            <a:normAutofit/>
          </a:bodyPr>
          <a:lstStyle/>
          <a:p>
            <a:pPr marL="685800" marR="0" lvl="1" indent="-228600" algn="l" rtl="0">
              <a:lnSpc>
                <a:spcPct val="80000"/>
              </a:lnSpc>
              <a:spcBef>
                <a:spcPts val="0"/>
              </a:spcBef>
              <a:spcAft>
                <a:spcPts val="0"/>
              </a:spcAft>
              <a:buClr>
                <a:schemeClr val="dk1"/>
              </a:buClr>
              <a:buSzPts val="2400"/>
              <a:buFont typeface="Arial"/>
              <a:buChar char="•"/>
            </a:pPr>
            <a:r>
              <a:rPr lang="en-GB" b="1" i="0" u="none" strike="noStrike" cap="none" dirty="0">
                <a:solidFill>
                  <a:schemeClr val="dk1"/>
                </a:solidFill>
                <a:latin typeface="Calibri"/>
                <a:ea typeface="Calibri"/>
                <a:cs typeface="Calibri"/>
                <a:sym typeface="Calibri"/>
              </a:rPr>
              <a:t>SDS-WAS Regional </a:t>
            </a:r>
            <a:r>
              <a:rPr lang="en-GB" b="1" i="0" u="none" strike="noStrike" cap="none" dirty="0" err="1">
                <a:solidFill>
                  <a:schemeClr val="dk1"/>
                </a:solidFill>
                <a:latin typeface="Calibri"/>
                <a:ea typeface="Calibri"/>
                <a:cs typeface="Calibri"/>
                <a:sym typeface="Calibri"/>
              </a:rPr>
              <a:t>Center</a:t>
            </a:r>
            <a:r>
              <a:rPr lang="en-GB" b="0" i="0" u="none" strike="noStrike" cap="none" dirty="0">
                <a:solidFill>
                  <a:schemeClr val="dk1"/>
                </a:solidFill>
                <a:latin typeface="Calibri"/>
                <a:ea typeface="Calibri"/>
                <a:cs typeface="Calibri"/>
                <a:sym typeface="Calibri"/>
              </a:rPr>
              <a:t>. Sand and Dust Storm Warning Advisory and Assessment System. </a:t>
            </a:r>
            <a:r>
              <a:rPr lang="en-GB" b="0" i="0" u="none" strike="noStrike" cap="none" dirty="0" err="1">
                <a:solidFill>
                  <a:schemeClr val="dk1"/>
                </a:solidFill>
                <a:latin typeface="Calibri"/>
                <a:ea typeface="Calibri"/>
                <a:cs typeface="Calibri"/>
                <a:sym typeface="Calibri"/>
              </a:rPr>
              <a:t>Inicio</a:t>
            </a:r>
            <a:r>
              <a:rPr lang="en-GB" b="0" i="0" u="none" strike="noStrike" cap="none" dirty="0">
                <a:solidFill>
                  <a:schemeClr val="dk1"/>
                </a:solidFill>
                <a:latin typeface="Calibri"/>
                <a:ea typeface="Calibri"/>
                <a:cs typeface="Calibri"/>
                <a:sym typeface="Calibri"/>
              </a:rPr>
              <a:t> de </a:t>
            </a:r>
            <a:r>
              <a:rPr lang="en-GB" b="0" i="0" u="none" strike="noStrike" cap="none" dirty="0" err="1">
                <a:solidFill>
                  <a:schemeClr val="dk1"/>
                </a:solidFill>
                <a:latin typeface="Calibri"/>
                <a:ea typeface="Calibri"/>
                <a:cs typeface="Calibri"/>
                <a:sym typeface="Calibri"/>
              </a:rPr>
              <a:t>actividades</a:t>
            </a:r>
            <a:r>
              <a:rPr lang="en-GB" b="0" i="0" u="none" strike="noStrike" cap="none" dirty="0">
                <a:solidFill>
                  <a:schemeClr val="dk1"/>
                </a:solidFill>
                <a:latin typeface="Calibri"/>
                <a:ea typeface="Calibri"/>
                <a:cs typeface="Calibri"/>
                <a:sym typeface="Calibri"/>
              </a:rPr>
              <a:t> </a:t>
            </a:r>
            <a:r>
              <a:rPr lang="en-GB" b="0" i="0" u="none" strike="noStrike" cap="none" dirty="0" err="1">
                <a:solidFill>
                  <a:schemeClr val="dk1"/>
                </a:solidFill>
                <a:latin typeface="Calibri"/>
                <a:ea typeface="Calibri"/>
                <a:cs typeface="Calibri"/>
                <a:sym typeface="Calibri"/>
              </a:rPr>
              <a:t>en</a:t>
            </a:r>
            <a:r>
              <a:rPr lang="en-GB" b="0" i="0" u="none" strike="noStrike" cap="none" dirty="0">
                <a:solidFill>
                  <a:schemeClr val="dk1"/>
                </a:solidFill>
                <a:latin typeface="Calibri"/>
                <a:ea typeface="Calibri"/>
                <a:cs typeface="Calibri"/>
                <a:sym typeface="Calibri"/>
              </a:rPr>
              <a:t> 2010 </a:t>
            </a:r>
            <a:r>
              <a:rPr lang="en-GB" b="0" i="0" u="none" strike="noStrike" cap="none" dirty="0">
                <a:solidFill>
                  <a:schemeClr val="accent1"/>
                </a:solidFill>
                <a:latin typeface="Calibri"/>
                <a:ea typeface="Calibri"/>
                <a:cs typeface="Calibri"/>
                <a:sym typeface="Calibri"/>
              </a:rPr>
              <a:t>– </a:t>
            </a:r>
            <a:r>
              <a:rPr lang="en-GB" b="1" i="1" u="none" strike="noStrike" cap="none" dirty="0" err="1">
                <a:latin typeface="Calibri"/>
                <a:ea typeface="Calibri"/>
                <a:cs typeface="Calibri"/>
                <a:sym typeface="Calibri"/>
              </a:rPr>
              <a:t>Investigación</a:t>
            </a:r>
            <a:r>
              <a:rPr lang="en-GB" b="1" i="1" u="none" strike="noStrike" cap="none" dirty="0">
                <a:latin typeface="Calibri"/>
                <a:ea typeface="Calibri"/>
                <a:cs typeface="Calibri"/>
                <a:sym typeface="Calibri"/>
              </a:rPr>
              <a:t> </a:t>
            </a:r>
            <a:endParaRPr b="1" i="1" u="none" strike="noStrike" cap="none" dirty="0">
              <a:latin typeface="Calibri"/>
              <a:ea typeface="Calibri"/>
              <a:cs typeface="Calibri"/>
              <a:sym typeface="Calibri"/>
            </a:endParaRPr>
          </a:p>
          <a:p>
            <a:pPr marL="1143000" marR="0" lvl="2" indent="-228600" algn="l" rtl="0">
              <a:lnSpc>
                <a:spcPct val="80000"/>
              </a:lnSpc>
              <a:spcBef>
                <a:spcPts val="500"/>
              </a:spcBef>
              <a:spcAft>
                <a:spcPts val="0"/>
              </a:spcAft>
              <a:buClr>
                <a:schemeClr val="dk1"/>
              </a:buClr>
              <a:buSzPts val="2400"/>
              <a:buFont typeface="Arial"/>
              <a:buChar char="•"/>
            </a:pPr>
            <a:r>
              <a:rPr lang="en-GB" sz="2000" b="0" i="1" u="none" strike="noStrike" cap="none" dirty="0">
                <a:solidFill>
                  <a:schemeClr val="dk1"/>
                </a:solidFill>
                <a:latin typeface="Calibri"/>
                <a:ea typeface="Calibri"/>
                <a:cs typeface="Calibri"/>
                <a:sym typeface="Calibri"/>
              </a:rPr>
              <a:t>http://sds-was.aemet.es </a:t>
            </a:r>
            <a:endParaRPr sz="2000" dirty="0"/>
          </a:p>
          <a:p>
            <a:pPr marL="685800" marR="0" lvl="1" indent="-76200" algn="l" rtl="0">
              <a:lnSpc>
                <a:spcPct val="80000"/>
              </a:lnSpc>
              <a:spcBef>
                <a:spcPts val="500"/>
              </a:spcBef>
              <a:spcAft>
                <a:spcPts val="0"/>
              </a:spcAft>
              <a:buClr>
                <a:schemeClr val="dk1"/>
              </a:buClr>
              <a:buSzPts val="2400"/>
              <a:buFont typeface="Arial"/>
              <a:buNone/>
            </a:pPr>
            <a:endParaRPr lang="en-GB" b="1" i="0" u="none" strike="noStrike" cap="none" dirty="0" smtClean="0">
              <a:solidFill>
                <a:schemeClr val="dk1"/>
              </a:solidFill>
              <a:latin typeface="Calibri"/>
              <a:ea typeface="Calibri"/>
              <a:cs typeface="Calibri"/>
              <a:sym typeface="Calibri"/>
            </a:endParaRPr>
          </a:p>
          <a:p>
            <a:pPr marL="685800" marR="0" lvl="1" indent="-76200" algn="l" rtl="0">
              <a:lnSpc>
                <a:spcPct val="80000"/>
              </a:lnSpc>
              <a:spcBef>
                <a:spcPts val="500"/>
              </a:spcBef>
              <a:spcAft>
                <a:spcPts val="0"/>
              </a:spcAft>
              <a:buClr>
                <a:schemeClr val="dk1"/>
              </a:buClr>
              <a:buSzPts val="2400"/>
              <a:buFont typeface="Arial"/>
              <a:buNone/>
            </a:pPr>
            <a:endParaRPr lang="en-GB" b="1" dirty="0">
              <a:solidFill>
                <a:schemeClr val="dk1"/>
              </a:solidFill>
              <a:latin typeface="Calibri"/>
              <a:ea typeface="Calibri"/>
              <a:cs typeface="Calibri"/>
              <a:sym typeface="Calibri"/>
            </a:endParaRPr>
          </a:p>
          <a:p>
            <a:pPr marL="685800" marR="0" lvl="1" indent="-76200" algn="l" rtl="0">
              <a:lnSpc>
                <a:spcPct val="80000"/>
              </a:lnSpc>
              <a:spcBef>
                <a:spcPts val="500"/>
              </a:spcBef>
              <a:spcAft>
                <a:spcPts val="0"/>
              </a:spcAft>
              <a:buClr>
                <a:schemeClr val="dk1"/>
              </a:buClr>
              <a:buSzPts val="2400"/>
              <a:buFont typeface="Arial"/>
              <a:buNone/>
            </a:pPr>
            <a:endParaRPr b="1" i="0" u="none" strike="noStrike" cap="none" dirty="0">
              <a:solidFill>
                <a:schemeClr val="dk1"/>
              </a:solidFill>
              <a:latin typeface="Calibri"/>
              <a:ea typeface="Calibri"/>
              <a:cs typeface="Calibri"/>
              <a:sym typeface="Calibri"/>
            </a:endParaRPr>
          </a:p>
          <a:p>
            <a:pPr marL="685800" marR="0" lvl="1" indent="-228600" algn="l" rtl="0">
              <a:lnSpc>
                <a:spcPct val="80000"/>
              </a:lnSpc>
              <a:spcBef>
                <a:spcPts val="500"/>
              </a:spcBef>
              <a:spcAft>
                <a:spcPts val="0"/>
              </a:spcAft>
              <a:buClr>
                <a:schemeClr val="dk1"/>
              </a:buClr>
              <a:buSzPts val="2400"/>
              <a:buFont typeface="Arial"/>
              <a:buChar char="•"/>
            </a:pPr>
            <a:r>
              <a:rPr lang="en-GB" b="1" i="0" u="none" strike="noStrike" cap="none" dirty="0">
                <a:solidFill>
                  <a:schemeClr val="dk1"/>
                </a:solidFill>
                <a:latin typeface="Calibri"/>
                <a:ea typeface="Calibri"/>
                <a:cs typeface="Calibri"/>
                <a:sym typeface="Calibri"/>
              </a:rPr>
              <a:t>Barcelona Dust Forecast </a:t>
            </a:r>
            <a:r>
              <a:rPr lang="en-GB" b="1" i="0" u="none" strike="noStrike" cap="none" dirty="0" err="1">
                <a:solidFill>
                  <a:schemeClr val="dk1"/>
                </a:solidFill>
                <a:latin typeface="Calibri"/>
                <a:ea typeface="Calibri"/>
                <a:cs typeface="Calibri"/>
                <a:sym typeface="Calibri"/>
              </a:rPr>
              <a:t>Center</a:t>
            </a:r>
            <a:r>
              <a:rPr lang="en-GB" b="1" i="0" u="none" strike="noStrike" cap="none" dirty="0">
                <a:solidFill>
                  <a:schemeClr val="dk1"/>
                </a:solidFill>
                <a:latin typeface="Calibri"/>
                <a:ea typeface="Calibri"/>
                <a:cs typeface="Calibri"/>
                <a:sym typeface="Calibri"/>
              </a:rPr>
              <a:t> (RSMC-ASDF). </a:t>
            </a:r>
            <a:r>
              <a:rPr lang="en-GB" b="0" i="0" u="none" strike="noStrike" cap="none" dirty="0">
                <a:solidFill>
                  <a:schemeClr val="dk1"/>
                </a:solidFill>
                <a:latin typeface="Calibri"/>
                <a:ea typeface="Calibri"/>
                <a:cs typeface="Calibri"/>
                <a:sym typeface="Calibri"/>
              </a:rPr>
              <a:t>Primer </a:t>
            </a:r>
            <a:r>
              <a:rPr lang="en-GB" b="0" i="0" u="none" strike="noStrike" cap="none" dirty="0" err="1">
                <a:solidFill>
                  <a:schemeClr val="dk1"/>
                </a:solidFill>
                <a:latin typeface="Calibri"/>
                <a:ea typeface="Calibri"/>
                <a:cs typeface="Calibri"/>
                <a:sym typeface="Calibri"/>
              </a:rPr>
              <a:t>centro</a:t>
            </a:r>
            <a:r>
              <a:rPr lang="en-GB" b="0" i="0" u="none" strike="noStrike" cap="none" dirty="0">
                <a:solidFill>
                  <a:schemeClr val="dk1"/>
                </a:solidFill>
                <a:latin typeface="Calibri"/>
                <a:ea typeface="Calibri"/>
                <a:cs typeface="Calibri"/>
                <a:sym typeface="Calibri"/>
              </a:rPr>
              <a:t> </a:t>
            </a:r>
            <a:r>
              <a:rPr lang="en-GB" b="0" i="0" u="none" strike="noStrike" cap="none" dirty="0" err="1">
                <a:solidFill>
                  <a:schemeClr val="dk1"/>
                </a:solidFill>
                <a:latin typeface="Calibri"/>
                <a:ea typeface="Calibri"/>
                <a:cs typeface="Calibri"/>
                <a:sym typeface="Calibri"/>
              </a:rPr>
              <a:t>especializado</a:t>
            </a:r>
            <a:r>
              <a:rPr lang="en-GB" b="0" i="0" u="none" strike="noStrike" cap="none" dirty="0">
                <a:solidFill>
                  <a:schemeClr val="dk1"/>
                </a:solidFill>
                <a:latin typeface="Calibri"/>
                <a:ea typeface="Calibri"/>
                <a:cs typeface="Calibri"/>
                <a:sym typeface="Calibri"/>
              </a:rPr>
              <a:t> de la OMM </a:t>
            </a:r>
            <a:r>
              <a:rPr lang="en-GB" b="0" i="0" u="none" strike="noStrike" cap="none" dirty="0" err="1">
                <a:solidFill>
                  <a:schemeClr val="dk1"/>
                </a:solidFill>
                <a:latin typeface="Calibri"/>
                <a:ea typeface="Calibri"/>
                <a:cs typeface="Calibri"/>
                <a:sym typeface="Calibri"/>
              </a:rPr>
              <a:t>en</a:t>
            </a:r>
            <a:r>
              <a:rPr lang="en-GB" b="0" i="0" u="none" strike="noStrike" cap="none" dirty="0">
                <a:solidFill>
                  <a:schemeClr val="dk1"/>
                </a:solidFill>
                <a:latin typeface="Calibri"/>
                <a:ea typeface="Calibri"/>
                <a:cs typeface="Calibri"/>
                <a:sym typeface="Calibri"/>
              </a:rPr>
              <a:t> </a:t>
            </a:r>
            <a:r>
              <a:rPr lang="en-GB" b="0" i="0" u="none" strike="noStrike" cap="none" dirty="0" err="1">
                <a:solidFill>
                  <a:schemeClr val="dk1"/>
                </a:solidFill>
                <a:latin typeface="Calibri"/>
                <a:ea typeface="Calibri"/>
                <a:cs typeface="Calibri"/>
                <a:sym typeface="Calibri"/>
              </a:rPr>
              <a:t>predicción</a:t>
            </a:r>
            <a:r>
              <a:rPr lang="en-GB" b="0" i="0" u="none" strike="noStrike" cap="none" dirty="0">
                <a:solidFill>
                  <a:schemeClr val="dk1"/>
                </a:solidFill>
                <a:latin typeface="Calibri"/>
                <a:ea typeface="Calibri"/>
                <a:cs typeface="Calibri"/>
                <a:sym typeface="Calibri"/>
              </a:rPr>
              <a:t> de </a:t>
            </a:r>
            <a:r>
              <a:rPr lang="en-GB" b="0" i="0" u="none" strike="noStrike" cap="none" dirty="0" err="1">
                <a:solidFill>
                  <a:schemeClr val="dk1"/>
                </a:solidFill>
                <a:latin typeface="Calibri"/>
                <a:ea typeface="Calibri"/>
                <a:cs typeface="Calibri"/>
                <a:sym typeface="Calibri"/>
              </a:rPr>
              <a:t>polvo</a:t>
            </a:r>
            <a:r>
              <a:rPr lang="en-GB" b="0" i="0" u="none" strike="noStrike" cap="none" dirty="0">
                <a:solidFill>
                  <a:schemeClr val="dk1"/>
                </a:solidFill>
                <a:latin typeface="Calibri"/>
                <a:ea typeface="Calibri"/>
                <a:cs typeface="Calibri"/>
                <a:sym typeface="Calibri"/>
              </a:rPr>
              <a:t> </a:t>
            </a:r>
            <a:r>
              <a:rPr lang="en-GB" b="0" i="0" u="none" strike="noStrike" cap="none" dirty="0" err="1">
                <a:solidFill>
                  <a:schemeClr val="dk1"/>
                </a:solidFill>
                <a:latin typeface="Calibri"/>
                <a:ea typeface="Calibri"/>
                <a:cs typeface="Calibri"/>
                <a:sym typeface="Calibri"/>
              </a:rPr>
              <a:t>desértico</a:t>
            </a:r>
            <a:r>
              <a:rPr lang="en-GB" b="0" i="0" u="none" strike="noStrike" cap="none" dirty="0">
                <a:solidFill>
                  <a:schemeClr val="dk1"/>
                </a:solidFill>
                <a:latin typeface="Calibri"/>
                <a:ea typeface="Calibri"/>
                <a:cs typeface="Calibri"/>
                <a:sym typeface="Calibri"/>
              </a:rPr>
              <a:t>. </a:t>
            </a:r>
            <a:r>
              <a:rPr lang="en-GB" b="0" i="0" u="none" strike="noStrike" cap="none" dirty="0" err="1">
                <a:solidFill>
                  <a:schemeClr val="dk1"/>
                </a:solidFill>
                <a:latin typeface="Calibri"/>
                <a:ea typeface="Calibri"/>
                <a:cs typeface="Calibri"/>
                <a:sym typeface="Calibri"/>
              </a:rPr>
              <a:t>Inicio</a:t>
            </a:r>
            <a:r>
              <a:rPr lang="en-GB" b="0" i="0" u="none" strike="noStrike" cap="none" dirty="0">
                <a:solidFill>
                  <a:schemeClr val="dk1"/>
                </a:solidFill>
                <a:latin typeface="Calibri"/>
                <a:ea typeface="Calibri"/>
                <a:cs typeface="Calibri"/>
                <a:sym typeface="Calibri"/>
              </a:rPr>
              <a:t> de </a:t>
            </a:r>
            <a:r>
              <a:rPr lang="en-GB" b="0" i="0" u="none" strike="noStrike" cap="none" dirty="0" err="1">
                <a:solidFill>
                  <a:schemeClr val="dk1"/>
                </a:solidFill>
                <a:latin typeface="Calibri"/>
                <a:ea typeface="Calibri"/>
                <a:cs typeface="Calibri"/>
                <a:sym typeface="Calibri"/>
              </a:rPr>
              <a:t>actividades</a:t>
            </a:r>
            <a:r>
              <a:rPr lang="en-GB" b="0" i="0" u="none" strike="noStrike" cap="none" dirty="0">
                <a:solidFill>
                  <a:schemeClr val="dk1"/>
                </a:solidFill>
                <a:latin typeface="Calibri"/>
                <a:ea typeface="Calibri"/>
                <a:cs typeface="Calibri"/>
                <a:sym typeface="Calibri"/>
              </a:rPr>
              <a:t> </a:t>
            </a:r>
            <a:r>
              <a:rPr lang="en-GB" b="0" i="0" u="none" strike="noStrike" cap="none" dirty="0" err="1">
                <a:solidFill>
                  <a:schemeClr val="dk1"/>
                </a:solidFill>
                <a:latin typeface="Calibri"/>
                <a:ea typeface="Calibri"/>
                <a:cs typeface="Calibri"/>
                <a:sym typeface="Calibri"/>
              </a:rPr>
              <a:t>en</a:t>
            </a:r>
            <a:r>
              <a:rPr lang="en-GB" b="0" i="0" u="none" strike="noStrike" cap="none" dirty="0">
                <a:solidFill>
                  <a:schemeClr val="dk1"/>
                </a:solidFill>
                <a:latin typeface="Calibri"/>
                <a:ea typeface="Calibri"/>
                <a:cs typeface="Calibri"/>
                <a:sym typeface="Calibri"/>
              </a:rPr>
              <a:t> 2014  </a:t>
            </a:r>
            <a:r>
              <a:rPr lang="en-GB" b="0" i="0" u="none" strike="noStrike" cap="none" dirty="0">
                <a:solidFill>
                  <a:schemeClr val="accent1"/>
                </a:solidFill>
                <a:latin typeface="Calibri"/>
                <a:ea typeface="Calibri"/>
                <a:cs typeface="Calibri"/>
                <a:sym typeface="Calibri"/>
              </a:rPr>
              <a:t>- </a:t>
            </a:r>
            <a:r>
              <a:rPr lang="en-GB" b="1" i="1" u="none" strike="noStrike" cap="none" dirty="0" err="1">
                <a:latin typeface="Calibri"/>
                <a:ea typeface="Calibri"/>
                <a:cs typeface="Calibri"/>
                <a:sym typeface="Calibri"/>
              </a:rPr>
              <a:t>Operacional</a:t>
            </a:r>
            <a:endParaRPr b="1" i="1" u="none" strike="noStrike" cap="none" dirty="0">
              <a:latin typeface="Calibri"/>
              <a:ea typeface="Calibri"/>
              <a:cs typeface="Calibri"/>
              <a:sym typeface="Calibri"/>
            </a:endParaRPr>
          </a:p>
          <a:p>
            <a:pPr marL="1143000" marR="0" lvl="2" indent="-228600" algn="l" rtl="0">
              <a:lnSpc>
                <a:spcPct val="80000"/>
              </a:lnSpc>
              <a:spcBef>
                <a:spcPts val="500"/>
              </a:spcBef>
              <a:spcAft>
                <a:spcPts val="0"/>
              </a:spcAft>
              <a:buClr>
                <a:schemeClr val="dk1"/>
              </a:buClr>
              <a:buSzPts val="2400"/>
              <a:buFont typeface="Arial"/>
              <a:buChar char="•"/>
            </a:pPr>
            <a:r>
              <a:rPr lang="en-GB" sz="2000" b="0" i="1"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http://dust.aemet.es</a:t>
            </a:r>
            <a:endParaRPr sz="2000" b="0" i="1" u="none" strike="noStrike" cap="none" dirty="0">
              <a:solidFill>
                <a:schemeClr val="dk1"/>
              </a:solidFill>
              <a:latin typeface="Calibri"/>
              <a:ea typeface="Calibri"/>
              <a:cs typeface="Calibri"/>
              <a:sym typeface="Calibri"/>
            </a:endParaRPr>
          </a:p>
          <a:p>
            <a:pPr marL="1143000" marR="0" lvl="2" indent="-228600" algn="l" rtl="0">
              <a:lnSpc>
                <a:spcPct val="80000"/>
              </a:lnSpc>
              <a:spcBef>
                <a:spcPts val="500"/>
              </a:spcBef>
              <a:spcAft>
                <a:spcPts val="0"/>
              </a:spcAft>
              <a:buClr>
                <a:schemeClr val="dk1"/>
              </a:buClr>
              <a:buSzPts val="2400"/>
              <a:buFont typeface="Arial"/>
              <a:buChar char="•"/>
            </a:pPr>
            <a:r>
              <a:rPr lang="en-GB" sz="2000" b="0" i="1" u="none" strike="noStrike" cap="none" dirty="0">
                <a:solidFill>
                  <a:schemeClr val="dk1"/>
                </a:solidFill>
                <a:latin typeface="Calibri"/>
                <a:ea typeface="Calibri"/>
                <a:cs typeface="Calibri"/>
                <a:sym typeface="Calibri"/>
              </a:rPr>
              <a:t>@</a:t>
            </a:r>
            <a:r>
              <a:rPr lang="en-GB" sz="2000" b="0" i="1" u="none" strike="noStrike" cap="none" dirty="0" err="1">
                <a:solidFill>
                  <a:schemeClr val="dk1"/>
                </a:solidFill>
                <a:latin typeface="Calibri"/>
                <a:ea typeface="Calibri"/>
                <a:cs typeface="Calibri"/>
                <a:sym typeface="Calibri"/>
              </a:rPr>
              <a:t>Dust_Barcelona</a:t>
            </a:r>
            <a:endParaRPr sz="2000" b="0" i="0" u="none" strike="noStrike" cap="none" dirty="0">
              <a:solidFill>
                <a:schemeClr val="dk1"/>
              </a:solidFill>
              <a:latin typeface="Calibri"/>
              <a:ea typeface="Calibri"/>
              <a:cs typeface="Calibri"/>
              <a:sym typeface="Calibri"/>
            </a:endParaRPr>
          </a:p>
          <a:p>
            <a:pPr marL="685800" marR="0" lvl="1" indent="-76200" algn="l" rtl="0">
              <a:lnSpc>
                <a:spcPct val="80000"/>
              </a:lnSpc>
              <a:spcBef>
                <a:spcPts val="500"/>
              </a:spcBef>
              <a:spcAft>
                <a:spcPts val="0"/>
              </a:spcAft>
              <a:buClr>
                <a:schemeClr val="dk1"/>
              </a:buClr>
              <a:buSzPts val="2400"/>
              <a:buFont typeface="Arial"/>
              <a:buNone/>
            </a:pPr>
            <a:endParaRPr b="1" i="0" u="none" strike="noStrike" cap="none" dirty="0">
              <a:solidFill>
                <a:schemeClr val="dk1"/>
              </a:solidFill>
              <a:latin typeface="Calibri"/>
              <a:ea typeface="Calibri"/>
              <a:cs typeface="Calibri"/>
              <a:sym typeface="Calibri"/>
            </a:endParaRPr>
          </a:p>
          <a:p>
            <a:pPr marL="914400" marR="0" lvl="2" indent="0" algn="l" rtl="0">
              <a:lnSpc>
                <a:spcPct val="80000"/>
              </a:lnSpc>
              <a:spcBef>
                <a:spcPts val="500"/>
              </a:spcBef>
              <a:spcAft>
                <a:spcPts val="0"/>
              </a:spcAft>
              <a:buClr>
                <a:schemeClr val="dk1"/>
              </a:buClr>
              <a:buSzPts val="2400"/>
              <a:buFont typeface="Arial"/>
              <a:buNone/>
            </a:pPr>
            <a:endParaRPr sz="2000" b="0" i="0" u="none" strike="noStrike" cap="none" dirty="0">
              <a:solidFill>
                <a:schemeClr val="dk1"/>
              </a:solidFill>
              <a:latin typeface="Calibri"/>
              <a:ea typeface="Calibri"/>
              <a:cs typeface="Calibri"/>
              <a:sym typeface="Calibri"/>
            </a:endParaRPr>
          </a:p>
        </p:txBody>
      </p:sp>
      <p:pic>
        <p:nvPicPr>
          <p:cNvPr id="63" name="Google Shape;63;p2"/>
          <p:cNvPicPr preferRelativeResize="0"/>
          <p:nvPr/>
        </p:nvPicPr>
        <p:blipFill rotWithShape="1">
          <a:blip r:embed="rId5">
            <a:alphaModFix/>
          </a:blip>
          <a:srcRect/>
          <a:stretch/>
        </p:blipFill>
        <p:spPr>
          <a:xfrm>
            <a:off x="5966606" y="6336145"/>
            <a:ext cx="3139399" cy="469757"/>
          </a:xfrm>
          <a:prstGeom prst="rect">
            <a:avLst/>
          </a:prstGeom>
          <a:noFill/>
          <a:ln>
            <a:noFill/>
          </a:ln>
        </p:spPr>
      </p:pic>
      <p:pic>
        <p:nvPicPr>
          <p:cNvPr id="64" name="Google Shape;64;p2"/>
          <p:cNvPicPr preferRelativeResize="0"/>
          <p:nvPr/>
        </p:nvPicPr>
        <p:blipFill rotWithShape="1">
          <a:blip r:embed="rId6">
            <a:alphaModFix/>
          </a:blip>
          <a:srcRect b="33341"/>
          <a:stretch/>
        </p:blipFill>
        <p:spPr>
          <a:xfrm>
            <a:off x="5767777" y="1199408"/>
            <a:ext cx="2587816" cy="2057944"/>
          </a:xfrm>
          <a:prstGeom prst="rect">
            <a:avLst/>
          </a:prstGeom>
          <a:noFill/>
          <a:ln>
            <a:noFill/>
          </a:ln>
        </p:spPr>
      </p:pic>
      <p:pic>
        <p:nvPicPr>
          <p:cNvPr id="65" name="Google Shape;65;p2"/>
          <p:cNvPicPr preferRelativeResize="0"/>
          <p:nvPr/>
        </p:nvPicPr>
        <p:blipFill rotWithShape="1">
          <a:blip r:embed="rId7">
            <a:alphaModFix/>
          </a:blip>
          <a:srcRect l="5949" t="8757" r="60507" b="17584"/>
          <a:stretch/>
        </p:blipFill>
        <p:spPr>
          <a:xfrm>
            <a:off x="5767778" y="3455719"/>
            <a:ext cx="2603298" cy="1923804"/>
          </a:xfrm>
          <a:prstGeom prst="rect">
            <a:avLst/>
          </a:prstGeom>
          <a:noFill/>
          <a:ln>
            <a:noFill/>
          </a:ln>
        </p:spPr>
      </p:pic>
      <p:pic>
        <p:nvPicPr>
          <p:cNvPr id="66" name="Google Shape;66;p2"/>
          <p:cNvPicPr preferRelativeResize="0"/>
          <p:nvPr/>
        </p:nvPicPr>
        <p:blipFill rotWithShape="1">
          <a:blip r:embed="rId8">
            <a:alphaModFix/>
          </a:blip>
          <a:srcRect l="7048" r="27186"/>
          <a:stretch/>
        </p:blipFill>
        <p:spPr>
          <a:xfrm>
            <a:off x="5966597" y="6336150"/>
            <a:ext cx="1923204" cy="469750"/>
          </a:xfrm>
          <a:prstGeom prst="rect">
            <a:avLst/>
          </a:prstGeom>
          <a:noFill/>
          <a:ln>
            <a:noFill/>
          </a:ln>
        </p:spPr>
      </p:pic>
      <p:sp>
        <p:nvSpPr>
          <p:cNvPr id="2" name="TextBox 1"/>
          <p:cNvSpPr txBox="1"/>
          <p:nvPr/>
        </p:nvSpPr>
        <p:spPr>
          <a:xfrm>
            <a:off x="850580" y="5379523"/>
            <a:ext cx="4713678" cy="707886"/>
          </a:xfrm>
          <a:prstGeom prst="rect">
            <a:avLst/>
          </a:prstGeom>
          <a:noFill/>
        </p:spPr>
        <p:txBody>
          <a:bodyPr wrap="square" rtlCol="0">
            <a:spAutoFit/>
          </a:bodyPr>
          <a:lstStyle/>
          <a:p>
            <a:r>
              <a:rPr lang="en-GB" sz="2000" b="1" dirty="0" smtClean="0">
                <a:solidFill>
                  <a:srgbClr val="FF0000"/>
                </a:solidFill>
              </a:rPr>
              <a:t>MONARCH </a:t>
            </a:r>
            <a:r>
              <a:rPr lang="en-GB" sz="2000" b="1" dirty="0" err="1" smtClean="0">
                <a:solidFill>
                  <a:srgbClr val="FF0000"/>
                </a:solidFill>
              </a:rPr>
              <a:t>es</a:t>
            </a:r>
            <a:r>
              <a:rPr lang="en-GB" sz="2000" b="1" dirty="0">
                <a:solidFill>
                  <a:srgbClr val="FF0000"/>
                </a:solidFill>
              </a:rPr>
              <a:t> </a:t>
            </a:r>
            <a:r>
              <a:rPr lang="en-GB" sz="2000" b="1" dirty="0" smtClean="0">
                <a:solidFill>
                  <a:srgbClr val="FF0000"/>
                </a:solidFill>
              </a:rPr>
              <a:t>el </a:t>
            </a:r>
            <a:r>
              <a:rPr lang="en-GB" sz="2000" b="1" dirty="0" err="1" smtClean="0">
                <a:solidFill>
                  <a:srgbClr val="FF0000"/>
                </a:solidFill>
              </a:rPr>
              <a:t>modelo</a:t>
            </a:r>
            <a:r>
              <a:rPr lang="en-GB" sz="2000" b="1" dirty="0" smtClean="0">
                <a:solidFill>
                  <a:srgbClr val="FF0000"/>
                </a:solidFill>
              </a:rPr>
              <a:t> de </a:t>
            </a:r>
            <a:r>
              <a:rPr lang="en-GB" sz="2000" b="1" dirty="0" err="1" smtClean="0">
                <a:solidFill>
                  <a:srgbClr val="FF0000"/>
                </a:solidFill>
              </a:rPr>
              <a:t>referencia</a:t>
            </a:r>
            <a:r>
              <a:rPr lang="en-GB" sz="2000" b="1" dirty="0" smtClean="0">
                <a:solidFill>
                  <a:srgbClr val="FF0000"/>
                </a:solidFill>
              </a:rPr>
              <a:t> del Barcelona Dust Forecast </a:t>
            </a:r>
            <a:r>
              <a:rPr lang="en-GB" sz="2000" b="1" dirty="0" err="1" smtClean="0">
                <a:solidFill>
                  <a:srgbClr val="FF0000"/>
                </a:solidFill>
              </a:rPr>
              <a:t>Center</a:t>
            </a:r>
            <a:endParaRPr lang="en-GB" sz="2000" b="1" dirty="0">
              <a:solidFill>
                <a:srgbClr val="FF0000"/>
              </a:solidFill>
            </a:endParaRPr>
          </a:p>
        </p:txBody>
      </p:sp>
      <p:sp>
        <p:nvSpPr>
          <p:cNvPr id="10" name="TextBox 9"/>
          <p:cNvSpPr txBox="1"/>
          <p:nvPr/>
        </p:nvSpPr>
        <p:spPr>
          <a:xfrm>
            <a:off x="850580" y="2535136"/>
            <a:ext cx="4713678" cy="707886"/>
          </a:xfrm>
          <a:prstGeom prst="rect">
            <a:avLst/>
          </a:prstGeom>
          <a:noFill/>
        </p:spPr>
        <p:txBody>
          <a:bodyPr wrap="square" rtlCol="0">
            <a:spAutoFit/>
          </a:bodyPr>
          <a:lstStyle/>
          <a:p>
            <a:r>
              <a:rPr lang="en-GB" sz="2000" b="1" dirty="0" smtClean="0">
                <a:solidFill>
                  <a:srgbClr val="FF0000"/>
                </a:solidFill>
              </a:rPr>
              <a:t>MONARCH </a:t>
            </a:r>
            <a:r>
              <a:rPr lang="en-GB" sz="2000" b="1" dirty="0" err="1" smtClean="0">
                <a:solidFill>
                  <a:srgbClr val="FF0000"/>
                </a:solidFill>
              </a:rPr>
              <a:t>es</a:t>
            </a:r>
            <a:r>
              <a:rPr lang="en-GB" sz="2000" b="1" dirty="0" smtClean="0">
                <a:solidFill>
                  <a:srgbClr val="FF0000"/>
                </a:solidFill>
              </a:rPr>
              <a:t> parte del multi-</a:t>
            </a:r>
            <a:r>
              <a:rPr lang="en-GB" sz="2000" b="1" dirty="0" err="1" smtClean="0">
                <a:solidFill>
                  <a:srgbClr val="FF0000"/>
                </a:solidFill>
              </a:rPr>
              <a:t>modelo</a:t>
            </a:r>
            <a:r>
              <a:rPr lang="en-GB" sz="2000" b="1" dirty="0" smtClean="0">
                <a:solidFill>
                  <a:srgbClr val="FF0000"/>
                </a:solidFill>
              </a:rPr>
              <a:t> del SDS-WAS</a:t>
            </a:r>
            <a:endParaRPr lang="en-GB" sz="2000" b="1" dirty="0">
              <a:solidFill>
                <a:srgbClr val="FF0000"/>
              </a:solidFill>
            </a:endParaRPr>
          </a:p>
        </p:txBody>
      </p:sp>
    </p:spTree>
    <p:extLst>
      <p:ext uri="{BB962C8B-B14F-4D97-AF65-F5344CB8AC3E}">
        <p14:creationId xmlns:p14="http://schemas.microsoft.com/office/powerpoint/2010/main" val="1887453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61179"/>
            <a:ext cx="8229598" cy="629900"/>
          </a:xfrm>
        </p:spPr>
        <p:txBody>
          <a:bodyPr/>
          <a:lstStyle/>
          <a:p>
            <a:r>
              <a:rPr lang="es-ES" dirty="0"/>
              <a:t>Barcelona </a:t>
            </a:r>
            <a:r>
              <a:rPr lang="es-ES" dirty="0" err="1"/>
              <a:t>Dust</a:t>
            </a:r>
            <a:r>
              <a:rPr lang="es-ES" dirty="0"/>
              <a:t> </a:t>
            </a:r>
            <a:r>
              <a:rPr lang="es-ES" dirty="0" err="1"/>
              <a:t>Forecasting</a:t>
            </a:r>
            <a:r>
              <a:rPr lang="es-ES" dirty="0"/>
              <a:t> Center </a:t>
            </a: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9" t="8757" r="60507" b="17584"/>
          <a:stretch/>
        </p:blipFill>
        <p:spPr bwMode="auto">
          <a:xfrm>
            <a:off x="1249102" y="1114564"/>
            <a:ext cx="6469054" cy="478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5984007" y="6067365"/>
            <a:ext cx="3657560" cy="369332"/>
            <a:chOff x="4905755" y="6400875"/>
            <a:chExt cx="3657560" cy="369332"/>
          </a:xfrm>
        </p:grpSpPr>
        <p:pic>
          <p:nvPicPr>
            <p:cNvPr id="13" name="Imagen 8"/>
            <p:cNvPicPr>
              <a:picLocks noChangeAspect="1"/>
            </p:cNvPicPr>
            <p:nvPr/>
          </p:nvPicPr>
          <p:blipFill>
            <a:blip r:embed="rId3"/>
            <a:stretch>
              <a:fillRect/>
            </a:stretch>
          </p:blipFill>
          <p:spPr>
            <a:xfrm>
              <a:off x="5575955" y="6473134"/>
              <a:ext cx="371047" cy="277363"/>
            </a:xfrm>
            <a:prstGeom prst="rect">
              <a:avLst/>
            </a:prstGeom>
          </p:spPr>
        </p:pic>
        <p:sp>
          <p:nvSpPr>
            <p:cNvPr id="14" name="6 CuadroTexto"/>
            <p:cNvSpPr txBox="1"/>
            <p:nvPr/>
          </p:nvSpPr>
          <p:spPr>
            <a:xfrm>
              <a:off x="4905755" y="6400875"/>
              <a:ext cx="3657560" cy="369332"/>
            </a:xfrm>
            <a:prstGeom prst="rect">
              <a:avLst/>
            </a:prstGeom>
            <a:noFill/>
          </p:spPr>
          <p:txBody>
            <a:bodyPr wrap="square" rtlCol="0">
              <a:spAutoFit/>
            </a:bodyPr>
            <a:lstStyle/>
            <a:p>
              <a:pPr algn="ctr"/>
              <a:r>
                <a:rPr lang="es-ES_tradnl" b="1" i="1" dirty="0" smtClean="0"/>
                <a:t>@</a:t>
              </a:r>
              <a:r>
                <a:rPr lang="es-ES_tradnl" b="1" i="1" dirty="0" err="1" smtClean="0"/>
                <a:t>Dust_Barcelona</a:t>
              </a:r>
              <a:endParaRPr lang="en-GB" b="1" i="1" dirty="0"/>
            </a:p>
          </p:txBody>
        </p:sp>
      </p:grpSp>
      <p:sp>
        <p:nvSpPr>
          <p:cNvPr id="11" name="Shape 245"/>
          <p:cNvSpPr/>
          <p:nvPr/>
        </p:nvSpPr>
        <p:spPr>
          <a:xfrm>
            <a:off x="6537245" y="6395835"/>
            <a:ext cx="2633350" cy="369332"/>
          </a:xfrm>
          <a:prstGeom prst="rect">
            <a:avLst/>
          </a:prstGeom>
          <a:noFill/>
          <a:ln>
            <a:noFill/>
          </a:ln>
        </p:spPr>
        <p:txBody>
          <a:bodyPr lIns="91425" tIns="45700" rIns="91425" bIns="45700" anchor="t" anchorCtr="0">
            <a:noAutofit/>
          </a:bodyPr>
          <a:lstStyle/>
          <a:p>
            <a:pPr>
              <a:buSzPct val="25000"/>
            </a:pPr>
            <a:r>
              <a:rPr lang="es-ES_tradnl" b="1" i="1" dirty="0"/>
              <a:t>http://</a:t>
            </a:r>
            <a:r>
              <a:rPr lang="es-ES_tradnl" b="1" i="1" dirty="0" smtClean="0"/>
              <a:t>dust.aemet.es</a:t>
            </a:r>
            <a:r>
              <a:rPr lang="en-US" sz="1800" b="1" i="1" dirty="0" smtClean="0">
                <a:ea typeface="Calibri"/>
                <a:cs typeface="Calibri"/>
                <a:sym typeface="Calibri"/>
              </a:rPr>
              <a:t>/</a:t>
            </a:r>
            <a:endParaRPr lang="en-US" sz="1800" b="1" i="1" dirty="0">
              <a:ea typeface="Calibri"/>
              <a:cs typeface="Calibri"/>
              <a:sym typeface="Calibri"/>
            </a:endParaRPr>
          </a:p>
        </p:txBody>
      </p:sp>
      <p:pic>
        <p:nvPicPr>
          <p:cNvPr id="10"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70318" y="6252031"/>
            <a:ext cx="462825" cy="505499"/>
          </a:xfrm>
          <a:prstGeom prst="rect">
            <a:avLst/>
          </a:prstGeom>
          <a:noFill/>
          <a:ln>
            <a:noFill/>
          </a:ln>
        </p:spPr>
      </p:pic>
      <p:pic>
        <p:nvPicPr>
          <p:cNvPr id="15" name="Shape 155"/>
          <p:cNvPicPr preferRelativeResize="0"/>
          <p:nvPr/>
        </p:nvPicPr>
        <p:blipFill rotWithShape="1">
          <a:blip r:embed="rId5">
            <a:alphaModFix/>
          </a:blip>
          <a:srcRect l="70240"/>
          <a:stretch/>
        </p:blipFill>
        <p:spPr>
          <a:xfrm>
            <a:off x="2233913" y="6264892"/>
            <a:ext cx="934279" cy="505499"/>
          </a:xfrm>
          <a:prstGeom prst="rect">
            <a:avLst/>
          </a:prstGeom>
          <a:noFill/>
          <a:ln>
            <a:noFill/>
          </a:ln>
        </p:spPr>
      </p:pic>
    </p:spTree>
    <p:extLst>
      <p:ext uri="{BB962C8B-B14F-4D97-AF65-F5344CB8AC3E}">
        <p14:creationId xmlns:p14="http://schemas.microsoft.com/office/powerpoint/2010/main" val="981316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33</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1"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a:buSzPct val="25000"/>
            </a:pPr>
            <a:r>
              <a:rPr lang="es-ES_tradnl" b="1" i="1" dirty="0">
                <a:solidFill>
                  <a:srgbClr val="000000"/>
                </a:solidFill>
                <a:latin typeface="Calibri" panose="020F0502020204030204" pitchFamily="34" charset="0"/>
              </a:rPr>
              <a:t>http://</a:t>
            </a:r>
            <a:r>
              <a:rPr lang="es-ES_tradnl" b="1" i="1" dirty="0" smtClean="0">
                <a:solidFill>
                  <a:srgbClr val="000000"/>
                </a:solidFill>
                <a:latin typeface="Calibri" panose="020F0502020204030204" pitchFamily="34" charset="0"/>
              </a:rPr>
              <a:t>dust.aemet.es</a:t>
            </a:r>
            <a:r>
              <a:rPr lang="en-US" sz="1800" b="1" i="1" dirty="0" smtClean="0">
                <a:solidFill>
                  <a:srgbClr val="000000"/>
                </a:solidFill>
                <a:latin typeface="Calibri"/>
                <a:ea typeface="Calibri"/>
                <a:cs typeface="Calibri"/>
                <a:sym typeface="Calibri"/>
              </a:rPr>
              <a:t>/</a:t>
            </a:r>
            <a:endParaRPr lang="en-US" sz="1800" b="1" i="1" dirty="0">
              <a:solidFill>
                <a:srgbClr val="000000"/>
              </a:solidFill>
              <a:latin typeface="Calibri"/>
              <a:ea typeface="Calibri"/>
              <a:cs typeface="Calibri"/>
              <a:sym typeface="Calibri"/>
            </a:endParaRPr>
          </a:p>
        </p:txBody>
      </p:sp>
      <p:grpSp>
        <p:nvGrpSpPr>
          <p:cNvPr id="12" name="Group 11"/>
          <p:cNvGrpSpPr/>
          <p:nvPr/>
        </p:nvGrpSpPr>
        <p:grpSpPr>
          <a:xfrm>
            <a:off x="5338871" y="6107628"/>
            <a:ext cx="3657560" cy="369332"/>
            <a:chOff x="4841957" y="6400875"/>
            <a:chExt cx="3657560" cy="369332"/>
          </a:xfrm>
        </p:grpSpPr>
        <p:sp>
          <p:nvSpPr>
            <p:cNvPr id="13" name="6 CuadroTexto"/>
            <p:cNvSpPr txBox="1"/>
            <p:nvPr/>
          </p:nvSpPr>
          <p:spPr>
            <a:xfrm>
              <a:off x="4841957" y="6400875"/>
              <a:ext cx="3657560" cy="369332"/>
            </a:xfrm>
            <a:prstGeom prst="rect">
              <a:avLst/>
            </a:prstGeom>
            <a:noFill/>
          </p:spPr>
          <p:txBody>
            <a:bodyPr wrap="square" rtlCol="0">
              <a:spAutoFit/>
            </a:bodyPr>
            <a:lstStyle/>
            <a:p>
              <a:pPr algn="ctr"/>
              <a:r>
                <a:rPr lang="es-ES_tradnl" b="1" i="1" dirty="0" smtClean="0">
                  <a:solidFill>
                    <a:srgbClr val="000000"/>
                  </a:solidFill>
                  <a:latin typeface="Calibri" panose="020F0502020204030204" pitchFamily="34" charset="0"/>
                </a:rPr>
                <a:t>@</a:t>
              </a:r>
              <a:r>
                <a:rPr lang="es-ES_tradnl" b="1" i="1" dirty="0" err="1" smtClean="0">
                  <a:solidFill>
                    <a:srgbClr val="000000"/>
                  </a:solidFill>
                  <a:latin typeface="Calibri" panose="020F0502020204030204" pitchFamily="34" charset="0"/>
                </a:rPr>
                <a:t>Dust_Barcelona</a:t>
              </a:r>
              <a:endParaRPr lang="en-GB" b="1" i="1" dirty="0">
                <a:solidFill>
                  <a:srgbClr val="000000"/>
                </a:solidFill>
                <a:latin typeface="Calibri" panose="020F0502020204030204" pitchFamily="34" charset="0"/>
              </a:endParaRPr>
            </a:p>
          </p:txBody>
        </p:sp>
        <p:pic>
          <p:nvPicPr>
            <p:cNvPr id="14" name="Imagen 8"/>
            <p:cNvPicPr>
              <a:picLocks noChangeAspect="1"/>
            </p:cNvPicPr>
            <p:nvPr/>
          </p:nvPicPr>
          <p:blipFill>
            <a:blip r:embed="rId6"/>
            <a:stretch>
              <a:fillRect/>
            </a:stretch>
          </p:blipFill>
          <p:spPr>
            <a:xfrm>
              <a:off x="5458992" y="6441235"/>
              <a:ext cx="371047" cy="277363"/>
            </a:xfrm>
            <a:prstGeom prst="rect">
              <a:avLst/>
            </a:prstGeom>
          </p:spPr>
        </p:pic>
      </p:grpSp>
      <p:pic>
        <p:nvPicPr>
          <p:cNvPr id="17" name="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2199" y="3444430"/>
            <a:ext cx="3764859" cy="2700000"/>
          </a:xfrm>
          <a:prstGeom prst="rect">
            <a:avLst/>
          </a:prstGeom>
        </p:spPr>
      </p:pic>
      <p:pic>
        <p:nvPicPr>
          <p:cNvPr id="18" name="4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3951" y="780134"/>
            <a:ext cx="3681355" cy="2700000"/>
          </a:xfrm>
          <a:prstGeom prst="rect">
            <a:avLst/>
          </a:prstGeom>
        </p:spPr>
      </p:pic>
      <p:sp>
        <p:nvSpPr>
          <p:cNvPr id="19" name="Text Box 8"/>
          <p:cNvSpPr txBox="1">
            <a:spLocks noChangeArrowheads="1"/>
          </p:cNvSpPr>
          <p:nvPr/>
        </p:nvSpPr>
        <p:spPr bwMode="auto">
          <a:xfrm>
            <a:off x="608329" y="975972"/>
            <a:ext cx="378387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b="1" i="1" dirty="0" smtClean="0">
                <a:solidFill>
                  <a:srgbClr val="080808"/>
                </a:solidFill>
                <a:latin typeface="Calibri" panose="020F0502020204030204" pitchFamily="34" charset="0"/>
              </a:rPr>
              <a:t>72-horas de pronósticos de:</a:t>
            </a:r>
          </a:p>
          <a:p>
            <a:endParaRPr lang="es-ES" b="1" i="1" dirty="0" smtClean="0">
              <a:solidFill>
                <a:srgbClr val="080808"/>
              </a:solidFill>
              <a:latin typeface="Calibri" panose="020F0502020204030204" pitchFamily="34" charset="0"/>
            </a:endParaRPr>
          </a:p>
          <a:p>
            <a:pPr marL="285750" indent="-285750">
              <a:buFont typeface="Arial" panose="020B0604020202020204" pitchFamily="34" charset="0"/>
              <a:buChar char="•"/>
            </a:pPr>
            <a:r>
              <a:rPr lang="es-ES" i="1" dirty="0" err="1" smtClean="0">
                <a:solidFill>
                  <a:srgbClr val="080808"/>
                </a:solidFill>
                <a:latin typeface="Calibri" panose="020F0502020204030204" pitchFamily="34" charset="0"/>
              </a:rPr>
              <a:t>Dust</a:t>
            </a:r>
            <a:r>
              <a:rPr lang="es-ES" i="1" dirty="0" smtClean="0">
                <a:solidFill>
                  <a:srgbClr val="080808"/>
                </a:solidFill>
                <a:latin typeface="Calibri" panose="020F0502020204030204" pitchFamily="34" charset="0"/>
              </a:rPr>
              <a:t> </a:t>
            </a:r>
            <a:r>
              <a:rPr lang="es-ES" i="1" dirty="0" err="1" smtClean="0">
                <a:solidFill>
                  <a:srgbClr val="080808"/>
                </a:solidFill>
                <a:latin typeface="Calibri" panose="020F0502020204030204" pitchFamily="34" charset="0"/>
              </a:rPr>
              <a:t>Optical</a:t>
            </a:r>
            <a:r>
              <a:rPr lang="es-ES" i="1" dirty="0" smtClean="0">
                <a:solidFill>
                  <a:srgbClr val="080808"/>
                </a:solidFill>
                <a:latin typeface="Calibri" panose="020F0502020204030204" pitchFamily="34" charset="0"/>
              </a:rPr>
              <a:t> </a:t>
            </a:r>
            <a:r>
              <a:rPr lang="es-ES" i="1" dirty="0" err="1" smtClean="0">
                <a:solidFill>
                  <a:srgbClr val="080808"/>
                </a:solidFill>
                <a:latin typeface="Calibri" panose="020F0502020204030204" pitchFamily="34" charset="0"/>
              </a:rPr>
              <a:t>Depth</a:t>
            </a:r>
            <a:r>
              <a:rPr lang="es-ES" i="1" dirty="0" smtClean="0">
                <a:solidFill>
                  <a:srgbClr val="080808"/>
                </a:solidFill>
                <a:latin typeface="Calibri" panose="020F0502020204030204" pitchFamily="34" charset="0"/>
              </a:rPr>
              <a:t> at 550nm</a:t>
            </a:r>
          </a:p>
          <a:p>
            <a:pPr marL="285750" indent="-285750">
              <a:buFont typeface="Arial" panose="020B0604020202020204" pitchFamily="34" charset="0"/>
              <a:buChar char="•"/>
            </a:pPr>
            <a:r>
              <a:rPr lang="es-ES" i="1" dirty="0" err="1" smtClean="0">
                <a:solidFill>
                  <a:srgbClr val="080808"/>
                </a:solidFill>
                <a:latin typeface="Calibri" panose="020F0502020204030204" pitchFamily="34" charset="0"/>
              </a:rPr>
              <a:t>Dust</a:t>
            </a:r>
            <a:r>
              <a:rPr lang="es-ES" i="1" dirty="0" smtClean="0">
                <a:solidFill>
                  <a:srgbClr val="080808"/>
                </a:solidFill>
                <a:latin typeface="Calibri" panose="020F0502020204030204" pitchFamily="34" charset="0"/>
              </a:rPr>
              <a:t> </a:t>
            </a:r>
            <a:r>
              <a:rPr lang="es-ES" i="1" dirty="0" err="1" smtClean="0">
                <a:solidFill>
                  <a:srgbClr val="080808"/>
                </a:solidFill>
                <a:latin typeface="Calibri" panose="020F0502020204030204" pitchFamily="34" charset="0"/>
              </a:rPr>
              <a:t>Dry</a:t>
            </a:r>
            <a:r>
              <a:rPr lang="es-ES" i="1" dirty="0" smtClean="0">
                <a:solidFill>
                  <a:srgbClr val="080808"/>
                </a:solidFill>
                <a:latin typeface="Calibri" panose="020F0502020204030204" pitchFamily="34" charset="0"/>
              </a:rPr>
              <a:t> and </a:t>
            </a:r>
            <a:r>
              <a:rPr lang="es-ES" i="1" dirty="0" err="1" smtClean="0">
                <a:solidFill>
                  <a:srgbClr val="080808"/>
                </a:solidFill>
                <a:latin typeface="Calibri" panose="020F0502020204030204" pitchFamily="34" charset="0"/>
              </a:rPr>
              <a:t>Wet</a:t>
            </a:r>
            <a:r>
              <a:rPr lang="es-ES" i="1" dirty="0" smtClean="0">
                <a:solidFill>
                  <a:srgbClr val="080808"/>
                </a:solidFill>
                <a:latin typeface="Calibri" panose="020F0502020204030204" pitchFamily="34" charset="0"/>
              </a:rPr>
              <a:t> </a:t>
            </a:r>
            <a:r>
              <a:rPr lang="es-ES" i="1" dirty="0" err="1" smtClean="0">
                <a:solidFill>
                  <a:srgbClr val="080808"/>
                </a:solidFill>
                <a:latin typeface="Calibri" panose="020F0502020204030204" pitchFamily="34" charset="0"/>
              </a:rPr>
              <a:t>Deposition</a:t>
            </a:r>
            <a:endParaRPr lang="es-ES" i="1" dirty="0" smtClean="0">
              <a:solidFill>
                <a:srgbClr val="080808"/>
              </a:solidFill>
              <a:latin typeface="Calibri" panose="020F0502020204030204" pitchFamily="34" charset="0"/>
            </a:endParaRPr>
          </a:p>
          <a:p>
            <a:pPr marL="285750" indent="-285750">
              <a:buFont typeface="Arial" panose="020B0604020202020204" pitchFamily="34" charset="0"/>
              <a:buChar char="•"/>
            </a:pPr>
            <a:r>
              <a:rPr lang="es-ES" i="1" dirty="0" err="1" smtClean="0">
                <a:solidFill>
                  <a:srgbClr val="080808"/>
                </a:solidFill>
                <a:latin typeface="Calibri" panose="020F0502020204030204" pitchFamily="34" charset="0"/>
              </a:rPr>
              <a:t>Dust</a:t>
            </a:r>
            <a:r>
              <a:rPr lang="es-ES" i="1" dirty="0" smtClean="0">
                <a:solidFill>
                  <a:srgbClr val="080808"/>
                </a:solidFill>
                <a:latin typeface="Calibri" panose="020F0502020204030204" pitchFamily="34" charset="0"/>
              </a:rPr>
              <a:t> Load</a:t>
            </a:r>
          </a:p>
          <a:p>
            <a:pPr marL="285750" indent="-285750">
              <a:buFont typeface="Arial" panose="020B0604020202020204" pitchFamily="34" charset="0"/>
              <a:buChar char="•"/>
            </a:pPr>
            <a:r>
              <a:rPr lang="es-ES" i="1" dirty="0" err="1" smtClean="0">
                <a:solidFill>
                  <a:srgbClr val="080808"/>
                </a:solidFill>
                <a:latin typeface="Calibri" panose="020F0502020204030204" pitchFamily="34" charset="0"/>
              </a:rPr>
              <a:t>Dust</a:t>
            </a:r>
            <a:r>
              <a:rPr lang="es-ES" i="1" dirty="0" smtClean="0">
                <a:solidFill>
                  <a:srgbClr val="080808"/>
                </a:solidFill>
                <a:latin typeface="Calibri" panose="020F0502020204030204" pitchFamily="34" charset="0"/>
              </a:rPr>
              <a:t> Surface </a:t>
            </a:r>
            <a:r>
              <a:rPr lang="es-ES" i="1" dirty="0" err="1" smtClean="0">
                <a:solidFill>
                  <a:srgbClr val="080808"/>
                </a:solidFill>
                <a:latin typeface="Calibri" panose="020F0502020204030204" pitchFamily="34" charset="0"/>
              </a:rPr>
              <a:t>Concentration</a:t>
            </a:r>
            <a:endParaRPr lang="es-ES" i="1" dirty="0" smtClean="0">
              <a:solidFill>
                <a:srgbClr val="080808"/>
              </a:solidFill>
              <a:latin typeface="Calibri" panose="020F0502020204030204" pitchFamily="34" charset="0"/>
            </a:endParaRPr>
          </a:p>
          <a:p>
            <a:pPr marL="285750" indent="-285750">
              <a:buFont typeface="Arial" panose="020B0604020202020204" pitchFamily="34" charset="0"/>
              <a:buChar char="•"/>
            </a:pPr>
            <a:r>
              <a:rPr lang="es-ES" i="1" dirty="0" err="1" smtClean="0">
                <a:solidFill>
                  <a:srgbClr val="080808"/>
                </a:solidFill>
                <a:latin typeface="Calibri" panose="020F0502020204030204" pitchFamily="34" charset="0"/>
              </a:rPr>
              <a:t>Dust</a:t>
            </a:r>
            <a:r>
              <a:rPr lang="es-ES" i="1" dirty="0" smtClean="0">
                <a:solidFill>
                  <a:srgbClr val="080808"/>
                </a:solidFill>
                <a:latin typeface="Calibri" panose="020F0502020204030204" pitchFamily="34" charset="0"/>
              </a:rPr>
              <a:t> Surface </a:t>
            </a:r>
            <a:r>
              <a:rPr lang="es-ES" i="1" dirty="0" err="1" smtClean="0">
                <a:solidFill>
                  <a:srgbClr val="080808"/>
                </a:solidFill>
                <a:latin typeface="Calibri" panose="020F0502020204030204" pitchFamily="34" charset="0"/>
              </a:rPr>
              <a:t>Extinction</a:t>
            </a:r>
            <a:r>
              <a:rPr lang="es-ES" i="1" dirty="0" smtClean="0">
                <a:solidFill>
                  <a:srgbClr val="080808"/>
                </a:solidFill>
                <a:latin typeface="Calibri" panose="020F0502020204030204" pitchFamily="34" charset="0"/>
              </a:rPr>
              <a:t> at 550nm</a:t>
            </a:r>
          </a:p>
        </p:txBody>
      </p:sp>
      <p:pic>
        <p:nvPicPr>
          <p:cNvPr id="20" name="9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740" y="3444430"/>
            <a:ext cx="3793220" cy="2699999"/>
          </a:xfrm>
          <a:prstGeom prst="rect">
            <a:avLst/>
          </a:prstGeom>
        </p:spPr>
      </p:pic>
      <p:pic>
        <p:nvPicPr>
          <p:cNvPr id="3" name="Imagen 2"/>
          <p:cNvPicPr>
            <a:picLocks noChangeAspect="1"/>
          </p:cNvPicPr>
          <p:nvPr/>
        </p:nvPicPr>
        <p:blipFill>
          <a:blip r:embed="rId10"/>
          <a:stretch>
            <a:fillRect/>
          </a:stretch>
        </p:blipFill>
        <p:spPr>
          <a:xfrm>
            <a:off x="595331" y="58303"/>
            <a:ext cx="8230313" cy="944962"/>
          </a:xfrm>
          <a:prstGeom prst="rect">
            <a:avLst/>
          </a:prstGeom>
        </p:spPr>
      </p:pic>
    </p:spTree>
    <p:extLst>
      <p:ext uri="{BB962C8B-B14F-4D97-AF65-F5344CB8AC3E}">
        <p14:creationId xmlns:p14="http://schemas.microsoft.com/office/powerpoint/2010/main" val="436363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34</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4" name="Shape 245"/>
          <p:cNvSpPr/>
          <p:nvPr/>
        </p:nvSpPr>
        <p:spPr>
          <a:xfrm>
            <a:off x="928862" y="5904245"/>
            <a:ext cx="7992888" cy="369332"/>
          </a:xfrm>
          <a:prstGeom prst="rect">
            <a:avLst/>
          </a:prstGeom>
          <a:noFill/>
          <a:ln>
            <a:noFill/>
          </a:ln>
        </p:spPr>
        <p:txBody>
          <a:bodyPr lIns="91425" tIns="45700" rIns="91425" bIns="45700" anchor="t" anchorCtr="0">
            <a:noAutofit/>
          </a:bodyPr>
          <a:lstStyle/>
          <a:p>
            <a:pPr lvl="0" algn="r">
              <a:spcBef>
                <a:spcPts val="0"/>
              </a:spcBef>
              <a:buSzPct val="25000"/>
            </a:pPr>
            <a:r>
              <a:rPr lang="en-US" b="1" i="1" dirty="0">
                <a:solidFill>
                  <a:schemeClr val="dk1"/>
                </a:solidFill>
                <a:latin typeface="Calibri"/>
                <a:ea typeface="Calibri"/>
                <a:cs typeface="Calibri"/>
                <a:sym typeface="Calibri"/>
              </a:rPr>
              <a:t>http</a:t>
            </a:r>
            <a:r>
              <a:rPr lang="en-US" b="1" i="1" dirty="0" smtClean="0">
                <a:solidFill>
                  <a:schemeClr val="dk1"/>
                </a:solidFill>
                <a:latin typeface="Calibri"/>
                <a:ea typeface="Calibri"/>
                <a:cs typeface="Calibri"/>
                <a:sym typeface="Calibri"/>
              </a:rPr>
              <a:t>://dust.aemet.es/forecast-products/near-real-time-evaluation_v3</a:t>
            </a:r>
            <a:endParaRPr lang="en-US" sz="1800" b="1" i="1" dirty="0">
              <a:solidFill>
                <a:schemeClr val="dk1"/>
              </a:solidFill>
              <a:latin typeface="Calibri"/>
              <a:ea typeface="Calibri"/>
              <a:cs typeface="Calibri"/>
              <a:sym typeface="Calibri"/>
            </a:endParaRPr>
          </a:p>
        </p:txBody>
      </p:sp>
      <p:sp>
        <p:nvSpPr>
          <p:cNvPr id="15" name="Rectangle 14"/>
          <p:cNvSpPr/>
          <p:nvPr/>
        </p:nvSpPr>
        <p:spPr>
          <a:xfrm>
            <a:off x="456739" y="959982"/>
            <a:ext cx="7926027" cy="1477328"/>
          </a:xfrm>
          <a:prstGeom prst="rect">
            <a:avLst/>
          </a:prstGeom>
        </p:spPr>
        <p:txBody>
          <a:bodyPr wrap="square">
            <a:spAutoFit/>
          </a:bodyPr>
          <a:lstStyle/>
          <a:p>
            <a:pPr marL="285750" indent="-285750">
              <a:buFont typeface="Arial" panose="020B0604020202020204" pitchFamily="34" charset="0"/>
              <a:buChar char="•"/>
            </a:pPr>
            <a:r>
              <a:rPr lang="en-US" b="1" dirty="0">
                <a:latin typeface="Calibri" panose="020F0502020204030204" pitchFamily="34" charset="0"/>
              </a:rPr>
              <a:t>Evaluation with AERONET </a:t>
            </a:r>
            <a:r>
              <a:rPr lang="en-US" b="1" dirty="0" smtClean="0">
                <a:latin typeface="Calibri" panose="020F0502020204030204" pitchFamily="34" charset="0"/>
              </a:rPr>
              <a:t>data</a:t>
            </a:r>
          </a:p>
          <a:p>
            <a:pPr marL="742950" lvl="1" indent="-285750">
              <a:buFont typeface="Arial" panose="020B0604020202020204" pitchFamily="34" charset="0"/>
              <a:buChar char="•"/>
            </a:pPr>
            <a:r>
              <a:rPr lang="en-US" dirty="0" smtClean="0">
                <a:latin typeface="Calibri" panose="020F0502020204030204" pitchFamily="34" charset="0"/>
              </a:rPr>
              <a:t>Graphical NRT Evaluation by site</a:t>
            </a:r>
          </a:p>
          <a:p>
            <a:pPr marL="742950" lvl="1" indent="-285750">
              <a:buFont typeface="Arial" panose="020B0604020202020204" pitchFamily="34" charset="0"/>
              <a:buChar char="•"/>
            </a:pPr>
            <a:r>
              <a:rPr lang="en-US" dirty="0">
                <a:latin typeface="Calibri" panose="020F0502020204030204" pitchFamily="34" charset="0"/>
              </a:rPr>
              <a:t>Evaluation </a:t>
            </a:r>
            <a:r>
              <a:rPr lang="en-US" dirty="0" smtClean="0">
                <a:latin typeface="Calibri" panose="020F0502020204030204" pitchFamily="34" charset="0"/>
              </a:rPr>
              <a:t>scores </a:t>
            </a:r>
            <a:r>
              <a:rPr lang="es-ES" dirty="0" err="1">
                <a:latin typeface="Calibri" panose="020F0502020204030204" pitchFamily="34" charset="0"/>
              </a:rPr>
              <a:t>monthly</a:t>
            </a:r>
            <a:r>
              <a:rPr lang="es-ES" dirty="0">
                <a:latin typeface="Calibri" panose="020F0502020204030204" pitchFamily="34" charset="0"/>
              </a:rPr>
              <a:t>/</a:t>
            </a:r>
            <a:r>
              <a:rPr lang="es-ES" dirty="0" err="1">
                <a:latin typeface="Calibri" panose="020F0502020204030204" pitchFamily="34" charset="0"/>
              </a:rPr>
              <a:t>seasonal</a:t>
            </a:r>
            <a:r>
              <a:rPr lang="es-ES" dirty="0">
                <a:latin typeface="Calibri" panose="020F0502020204030204" pitchFamily="34" charset="0"/>
              </a:rPr>
              <a:t>/</a:t>
            </a:r>
            <a:r>
              <a:rPr lang="es-ES" dirty="0" err="1">
                <a:latin typeface="Calibri" panose="020F0502020204030204" pitchFamily="34" charset="0"/>
              </a:rPr>
              <a:t>annual</a:t>
            </a:r>
            <a:r>
              <a:rPr lang="es-ES" dirty="0">
                <a:latin typeface="Calibri" panose="020F0502020204030204" pitchFamily="34" charset="0"/>
              </a:rPr>
              <a:t> </a:t>
            </a:r>
            <a:r>
              <a:rPr lang="es-ES" dirty="0" smtClean="0">
                <a:latin typeface="Calibri" panose="020F0502020204030204" pitchFamily="34" charset="0"/>
              </a:rPr>
              <a:t> </a:t>
            </a:r>
            <a:r>
              <a:rPr lang="es-ES" dirty="0" err="1" smtClean="0">
                <a:latin typeface="Calibri" panose="020F0502020204030204" pitchFamily="34" charset="0"/>
              </a:rPr>
              <a:t>by</a:t>
            </a:r>
            <a:r>
              <a:rPr lang="es-ES" dirty="0" smtClean="0">
                <a:latin typeface="Calibri" panose="020F0502020204030204" pitchFamily="34" charset="0"/>
              </a:rPr>
              <a:t> </a:t>
            </a:r>
            <a:r>
              <a:rPr lang="es-ES" dirty="0" err="1" smtClean="0">
                <a:latin typeface="Calibri" panose="020F0502020204030204" pitchFamily="34" charset="0"/>
              </a:rPr>
              <a:t>regions</a:t>
            </a:r>
            <a:r>
              <a:rPr lang="es-ES" dirty="0" smtClean="0">
                <a:latin typeface="Calibri" panose="020F0502020204030204" pitchFamily="34" charset="0"/>
              </a:rPr>
              <a:t> and </a:t>
            </a:r>
            <a:r>
              <a:rPr lang="es-ES" dirty="0" err="1" smtClean="0">
                <a:latin typeface="Calibri" panose="020F0502020204030204" pitchFamily="34" charset="0"/>
              </a:rPr>
              <a:t>sites</a:t>
            </a:r>
            <a:endParaRPr lang="es-ES" dirty="0" smtClean="0">
              <a:latin typeface="Calibri" panose="020F0502020204030204" pitchFamily="34" charset="0"/>
            </a:endParaRPr>
          </a:p>
          <a:p>
            <a:endParaRPr lang="en-US" b="1" dirty="0" smtClean="0">
              <a:latin typeface="Calibri" panose="020F0502020204030204" pitchFamily="34" charset="0"/>
            </a:endParaRPr>
          </a:p>
          <a:p>
            <a:pPr marL="285750" indent="-285750">
              <a:buFont typeface="Arial" panose="020B0604020202020204" pitchFamily="34" charset="0"/>
              <a:buChar char="•"/>
            </a:pPr>
            <a:endParaRPr lang="en-US" b="1" dirty="0">
              <a:latin typeface="Calibri" panose="020F050202020403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334" t="18708" r="15964" b="28616"/>
          <a:stretch/>
        </p:blipFill>
        <p:spPr bwMode="auto">
          <a:xfrm>
            <a:off x="595332" y="2233471"/>
            <a:ext cx="2750668" cy="168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0" descr="Nasa-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4758" y="1064805"/>
            <a:ext cx="674865" cy="5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
          <p:cNvPicPr>
            <a:picLocks noChangeAspect="1"/>
          </p:cNvPicPr>
          <p:nvPr/>
        </p:nvPicPr>
        <p:blipFill>
          <a:blip r:embed="rId8"/>
          <a:stretch>
            <a:fillRect/>
          </a:stretch>
        </p:blipFill>
        <p:spPr>
          <a:xfrm>
            <a:off x="595331" y="58303"/>
            <a:ext cx="8230313" cy="944962"/>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8863" y="1999776"/>
            <a:ext cx="5117550" cy="3838162"/>
          </a:xfrm>
          <a:prstGeom prst="rect">
            <a:avLst/>
          </a:prstGeom>
        </p:spPr>
      </p:pic>
    </p:spTree>
    <p:extLst>
      <p:ext uri="{BB962C8B-B14F-4D97-AF65-F5344CB8AC3E}">
        <p14:creationId xmlns:p14="http://schemas.microsoft.com/office/powerpoint/2010/main" val="1551441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61179"/>
            <a:ext cx="8229598" cy="6299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500" b="1" kern="1200">
                <a:solidFill>
                  <a:schemeClr val="accent1"/>
                </a:solidFill>
                <a:latin typeface="+mn-lt"/>
                <a:ea typeface="+mj-ea"/>
                <a:cs typeface="+mj-cs"/>
              </a:defRPr>
            </a:lvl1pPr>
          </a:lstStyle>
          <a:p>
            <a:r>
              <a:rPr lang="es-ES" smtClean="0"/>
              <a:t>Barcelona Dust Forecasting Center </a:t>
            </a:r>
            <a:endParaRPr lang="es-ES" dirty="0"/>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7659"/>
            <a:ext cx="5205447" cy="243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hape 245"/>
          <p:cNvSpPr/>
          <p:nvPr/>
        </p:nvSpPr>
        <p:spPr>
          <a:xfrm>
            <a:off x="6040629" y="1023205"/>
            <a:ext cx="2633350" cy="369332"/>
          </a:xfrm>
          <a:prstGeom prst="rect">
            <a:avLst/>
          </a:prstGeom>
          <a:noFill/>
          <a:ln>
            <a:noFill/>
          </a:ln>
        </p:spPr>
        <p:txBody>
          <a:bodyPr lIns="91425" tIns="45700" rIns="91425" bIns="45700" anchor="t" anchorCtr="0">
            <a:noAutofit/>
          </a:bodyPr>
          <a:lstStyle/>
          <a:p>
            <a:pPr>
              <a:buSzPct val="25000"/>
            </a:pPr>
            <a:endParaRPr lang="en-US" sz="1800" b="1" i="1" dirty="0">
              <a:solidFill>
                <a:schemeClr val="tx2"/>
              </a:solidFill>
              <a:ea typeface="Calibri"/>
              <a:cs typeface="Calibri"/>
              <a:sym typeface="Calibri"/>
            </a:endParaRPr>
          </a:p>
        </p:txBody>
      </p:sp>
      <p:grpSp>
        <p:nvGrpSpPr>
          <p:cNvPr id="10" name="Group 9"/>
          <p:cNvGrpSpPr/>
          <p:nvPr/>
        </p:nvGrpSpPr>
        <p:grpSpPr>
          <a:xfrm>
            <a:off x="5086610" y="5808954"/>
            <a:ext cx="3657560" cy="369332"/>
            <a:chOff x="4841957" y="6400875"/>
            <a:chExt cx="3657560" cy="369332"/>
          </a:xfrm>
        </p:grpSpPr>
        <p:pic>
          <p:nvPicPr>
            <p:cNvPr id="11" name="Imagen 8"/>
            <p:cNvPicPr>
              <a:picLocks noChangeAspect="1"/>
            </p:cNvPicPr>
            <p:nvPr/>
          </p:nvPicPr>
          <p:blipFill>
            <a:blip r:embed="rId3"/>
            <a:stretch>
              <a:fillRect/>
            </a:stretch>
          </p:blipFill>
          <p:spPr>
            <a:xfrm>
              <a:off x="5480258" y="6473134"/>
              <a:ext cx="371047" cy="277363"/>
            </a:xfrm>
            <a:prstGeom prst="rect">
              <a:avLst/>
            </a:prstGeom>
          </p:spPr>
        </p:pic>
        <p:sp>
          <p:nvSpPr>
            <p:cNvPr id="12" name="6 CuadroTexto"/>
            <p:cNvSpPr txBox="1"/>
            <p:nvPr/>
          </p:nvSpPr>
          <p:spPr>
            <a:xfrm>
              <a:off x="4841957" y="6400875"/>
              <a:ext cx="3657560" cy="369332"/>
            </a:xfrm>
            <a:prstGeom prst="rect">
              <a:avLst/>
            </a:prstGeom>
            <a:noFill/>
          </p:spPr>
          <p:txBody>
            <a:bodyPr wrap="square" rtlCol="0">
              <a:spAutoFit/>
            </a:bodyPr>
            <a:lstStyle/>
            <a:p>
              <a:pPr algn="ctr"/>
              <a:r>
                <a:rPr lang="es-ES_tradnl" b="1" i="1" dirty="0" smtClean="0"/>
                <a:t>@</a:t>
              </a:r>
              <a:r>
                <a:rPr lang="es-ES_tradnl" b="1" i="1" dirty="0" err="1" smtClean="0"/>
                <a:t>Dust_Barcelona</a:t>
              </a:r>
              <a:endParaRPr lang="en-GB" b="1" i="1" dirty="0"/>
            </a:p>
          </p:txBody>
        </p:sp>
      </p:grpSp>
      <p:sp>
        <p:nvSpPr>
          <p:cNvPr id="13" name="CuadroTexto 4"/>
          <p:cNvSpPr txBox="1"/>
          <p:nvPr/>
        </p:nvSpPr>
        <p:spPr>
          <a:xfrm>
            <a:off x="581042" y="1035155"/>
            <a:ext cx="7839944" cy="369332"/>
          </a:xfrm>
          <a:prstGeom prst="rect">
            <a:avLst/>
          </a:prstGeom>
          <a:noFill/>
        </p:spPr>
        <p:txBody>
          <a:bodyPr wrap="square" rtlCol="0">
            <a:spAutoFit/>
          </a:bodyPr>
          <a:lstStyle/>
          <a:p>
            <a:r>
              <a:rPr lang="es-ES" b="1" dirty="0" smtClean="0"/>
              <a:t>Vistas en la </a:t>
            </a:r>
            <a:r>
              <a:rPr lang="es-ES" b="1" dirty="0" err="1" smtClean="0"/>
              <a:t>wen</a:t>
            </a:r>
            <a:r>
              <a:rPr lang="es-ES" b="1" dirty="0" smtClean="0"/>
              <a:t> (</a:t>
            </a:r>
            <a:r>
              <a:rPr lang="es-ES_tradnl" b="1" i="1" dirty="0"/>
              <a:t>http://dust.aemet.es</a:t>
            </a:r>
            <a:r>
              <a:rPr lang="en-US" b="1" i="1" dirty="0" smtClean="0">
                <a:ea typeface="Calibri"/>
                <a:cs typeface="Calibri"/>
                <a:sym typeface="Calibri"/>
              </a:rPr>
              <a:t>/</a:t>
            </a:r>
            <a:r>
              <a:rPr lang="es-ES" b="1" dirty="0" smtClean="0"/>
              <a:t>): 1 </a:t>
            </a:r>
            <a:r>
              <a:rPr lang="es-ES" b="1" dirty="0" err="1" smtClean="0"/>
              <a:t>January</a:t>
            </a:r>
            <a:r>
              <a:rPr lang="es-ES" b="1" dirty="0" smtClean="0"/>
              <a:t> 2015 – 20 </a:t>
            </a:r>
            <a:r>
              <a:rPr lang="es-ES" b="1" dirty="0" err="1" smtClean="0"/>
              <a:t>October</a:t>
            </a:r>
            <a:r>
              <a:rPr lang="es-ES" b="1" dirty="0" smtClean="0"/>
              <a:t> 2017 </a:t>
            </a:r>
            <a:endParaRPr lang="es-ES" b="1" dirty="0"/>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03" y="1576154"/>
            <a:ext cx="8531628" cy="178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Conector recto de flecha 4"/>
          <p:cNvCxnSpPr/>
          <p:nvPr/>
        </p:nvCxnSpPr>
        <p:spPr>
          <a:xfrm>
            <a:off x="896978" y="2320553"/>
            <a:ext cx="0" cy="72008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6" name="CuadroTexto 27"/>
          <p:cNvSpPr txBox="1"/>
          <p:nvPr/>
        </p:nvSpPr>
        <p:spPr>
          <a:xfrm>
            <a:off x="677769" y="1981434"/>
            <a:ext cx="2058211" cy="276999"/>
          </a:xfrm>
          <a:prstGeom prst="rect">
            <a:avLst/>
          </a:prstGeom>
          <a:noFill/>
        </p:spPr>
        <p:txBody>
          <a:bodyPr wrap="square" rtlCol="0">
            <a:spAutoFit/>
          </a:bodyPr>
          <a:lstStyle/>
          <a:p>
            <a:r>
              <a:rPr lang="es-ES" sz="1200" dirty="0">
                <a:solidFill>
                  <a:srgbClr val="FF0000"/>
                </a:solidFill>
              </a:rPr>
              <a:t>10 Feb: </a:t>
            </a:r>
            <a:r>
              <a:rPr lang="es-ES" sz="1200" dirty="0" err="1">
                <a:solidFill>
                  <a:srgbClr val="FF0000"/>
                </a:solidFill>
              </a:rPr>
              <a:t>Middle</a:t>
            </a:r>
            <a:r>
              <a:rPr lang="es-ES" sz="1200" dirty="0">
                <a:solidFill>
                  <a:srgbClr val="FF0000"/>
                </a:solidFill>
              </a:rPr>
              <a:t> East </a:t>
            </a:r>
            <a:r>
              <a:rPr lang="es-ES" sz="1200" dirty="0" err="1">
                <a:solidFill>
                  <a:srgbClr val="FF0000"/>
                </a:solidFill>
              </a:rPr>
              <a:t>event</a:t>
            </a:r>
            <a:endParaRPr lang="es-ES" sz="1200" dirty="0">
              <a:solidFill>
                <a:srgbClr val="FF0000"/>
              </a:solidFill>
            </a:endParaRPr>
          </a:p>
        </p:txBody>
      </p:sp>
      <p:cxnSp>
        <p:nvCxnSpPr>
          <p:cNvPr id="17" name="Conector recto de flecha 4"/>
          <p:cNvCxnSpPr/>
          <p:nvPr/>
        </p:nvCxnSpPr>
        <p:spPr>
          <a:xfrm>
            <a:off x="2398713" y="2466291"/>
            <a:ext cx="0" cy="44291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20"/>
          <p:cNvCxnSpPr/>
          <p:nvPr/>
        </p:nvCxnSpPr>
        <p:spPr>
          <a:xfrm flipH="1">
            <a:off x="3910311" y="1932280"/>
            <a:ext cx="4598" cy="46689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9" name="Conector recto de flecha 20"/>
          <p:cNvCxnSpPr/>
          <p:nvPr/>
        </p:nvCxnSpPr>
        <p:spPr>
          <a:xfrm flipH="1">
            <a:off x="4860700" y="2242077"/>
            <a:ext cx="4598" cy="294757"/>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0" name="CuadroTexto 27"/>
          <p:cNvSpPr txBox="1"/>
          <p:nvPr/>
        </p:nvSpPr>
        <p:spPr>
          <a:xfrm>
            <a:off x="2064874" y="2242077"/>
            <a:ext cx="2058211" cy="276999"/>
          </a:xfrm>
          <a:prstGeom prst="rect">
            <a:avLst/>
          </a:prstGeom>
          <a:noFill/>
        </p:spPr>
        <p:txBody>
          <a:bodyPr wrap="square" rtlCol="0">
            <a:spAutoFit/>
          </a:bodyPr>
          <a:lstStyle/>
          <a:p>
            <a:r>
              <a:rPr lang="es-ES" sz="1200" dirty="0">
                <a:solidFill>
                  <a:srgbClr val="FF0000"/>
                </a:solidFill>
              </a:rPr>
              <a:t>26 </a:t>
            </a:r>
            <a:r>
              <a:rPr lang="es-ES" sz="1200" dirty="0" err="1">
                <a:solidFill>
                  <a:srgbClr val="FF0000"/>
                </a:solidFill>
              </a:rPr>
              <a:t>Aug</a:t>
            </a:r>
            <a:r>
              <a:rPr lang="es-ES" sz="1200" dirty="0">
                <a:solidFill>
                  <a:srgbClr val="FF0000"/>
                </a:solidFill>
              </a:rPr>
              <a:t>: </a:t>
            </a:r>
            <a:r>
              <a:rPr lang="es-ES" sz="1200" dirty="0" err="1">
                <a:solidFill>
                  <a:srgbClr val="FF0000"/>
                </a:solidFill>
              </a:rPr>
              <a:t>Algeria</a:t>
            </a:r>
            <a:r>
              <a:rPr lang="es-ES" sz="1200" dirty="0">
                <a:solidFill>
                  <a:srgbClr val="FF0000"/>
                </a:solidFill>
              </a:rPr>
              <a:t> </a:t>
            </a:r>
            <a:r>
              <a:rPr lang="es-ES" sz="1200" dirty="0" err="1">
                <a:solidFill>
                  <a:srgbClr val="FF0000"/>
                </a:solidFill>
              </a:rPr>
              <a:t>event</a:t>
            </a:r>
            <a:endParaRPr lang="es-ES" sz="1200" dirty="0">
              <a:solidFill>
                <a:srgbClr val="FF0000"/>
              </a:solidFill>
            </a:endParaRPr>
          </a:p>
        </p:txBody>
      </p:sp>
      <p:sp>
        <p:nvSpPr>
          <p:cNvPr id="21" name="CuadroTexto 27"/>
          <p:cNvSpPr txBox="1"/>
          <p:nvPr/>
        </p:nvSpPr>
        <p:spPr>
          <a:xfrm>
            <a:off x="3569374" y="1642282"/>
            <a:ext cx="2058211" cy="276999"/>
          </a:xfrm>
          <a:prstGeom prst="rect">
            <a:avLst/>
          </a:prstGeom>
          <a:noFill/>
        </p:spPr>
        <p:txBody>
          <a:bodyPr wrap="square" rtlCol="0">
            <a:spAutoFit/>
          </a:bodyPr>
          <a:lstStyle/>
          <a:p>
            <a:r>
              <a:rPr lang="es-ES" sz="1200" dirty="0">
                <a:solidFill>
                  <a:srgbClr val="FF0000"/>
                </a:solidFill>
              </a:rPr>
              <a:t>22 Feb:  </a:t>
            </a:r>
            <a:r>
              <a:rPr lang="es-ES" sz="1200" dirty="0" err="1">
                <a:solidFill>
                  <a:srgbClr val="FF0000"/>
                </a:solidFill>
              </a:rPr>
              <a:t>Sahel</a:t>
            </a:r>
            <a:r>
              <a:rPr lang="es-ES" sz="1200" dirty="0">
                <a:solidFill>
                  <a:srgbClr val="FF0000"/>
                </a:solidFill>
              </a:rPr>
              <a:t> and IP </a:t>
            </a:r>
            <a:r>
              <a:rPr lang="es-ES" sz="1200" dirty="0" err="1">
                <a:solidFill>
                  <a:srgbClr val="FF0000"/>
                </a:solidFill>
              </a:rPr>
              <a:t>event</a:t>
            </a:r>
            <a:endParaRPr lang="es-ES" sz="1200" dirty="0">
              <a:solidFill>
                <a:srgbClr val="FF0000"/>
              </a:solidFill>
            </a:endParaRPr>
          </a:p>
        </p:txBody>
      </p:sp>
      <p:sp>
        <p:nvSpPr>
          <p:cNvPr id="22" name="CuadroTexto 27"/>
          <p:cNvSpPr txBox="1"/>
          <p:nvPr/>
        </p:nvSpPr>
        <p:spPr>
          <a:xfrm>
            <a:off x="4747323" y="2027226"/>
            <a:ext cx="2058211" cy="276999"/>
          </a:xfrm>
          <a:prstGeom prst="rect">
            <a:avLst/>
          </a:prstGeom>
          <a:noFill/>
        </p:spPr>
        <p:txBody>
          <a:bodyPr wrap="square" rtlCol="0">
            <a:spAutoFit/>
          </a:bodyPr>
          <a:lstStyle/>
          <a:p>
            <a:r>
              <a:rPr lang="es-ES" sz="1200" dirty="0">
                <a:solidFill>
                  <a:srgbClr val="FF0000"/>
                </a:solidFill>
              </a:rPr>
              <a:t>18 Jun:  </a:t>
            </a:r>
            <a:r>
              <a:rPr lang="es-ES" sz="1200" dirty="0" err="1">
                <a:solidFill>
                  <a:srgbClr val="FF0000"/>
                </a:solidFill>
              </a:rPr>
              <a:t>Arabian</a:t>
            </a:r>
            <a:r>
              <a:rPr lang="es-ES" sz="1200" dirty="0">
                <a:solidFill>
                  <a:srgbClr val="FF0000"/>
                </a:solidFill>
              </a:rPr>
              <a:t> </a:t>
            </a:r>
            <a:r>
              <a:rPr lang="es-ES" sz="1200" dirty="0" err="1">
                <a:solidFill>
                  <a:srgbClr val="FF0000"/>
                </a:solidFill>
              </a:rPr>
              <a:t>event</a:t>
            </a:r>
            <a:endParaRPr lang="es-ES" sz="1200" dirty="0">
              <a:solidFill>
                <a:srgbClr val="FF0000"/>
              </a:solidFill>
            </a:endParaRPr>
          </a:p>
        </p:txBody>
      </p:sp>
      <p:cxnSp>
        <p:nvCxnSpPr>
          <p:cNvPr id="23" name="Conector recto de flecha 20"/>
          <p:cNvCxnSpPr/>
          <p:nvPr/>
        </p:nvCxnSpPr>
        <p:spPr>
          <a:xfrm flipH="1">
            <a:off x="6860054" y="1935098"/>
            <a:ext cx="4598" cy="294757"/>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4" name="CuadroTexto 27"/>
          <p:cNvSpPr txBox="1"/>
          <p:nvPr/>
        </p:nvSpPr>
        <p:spPr>
          <a:xfrm>
            <a:off x="6746677" y="1690267"/>
            <a:ext cx="2058211" cy="276999"/>
          </a:xfrm>
          <a:prstGeom prst="rect">
            <a:avLst/>
          </a:prstGeom>
          <a:noFill/>
        </p:spPr>
        <p:txBody>
          <a:bodyPr wrap="square" rtlCol="0">
            <a:spAutoFit/>
          </a:bodyPr>
          <a:lstStyle/>
          <a:p>
            <a:r>
              <a:rPr lang="es-ES" sz="1200" dirty="0" smtClean="0">
                <a:solidFill>
                  <a:srgbClr val="FF0000"/>
                </a:solidFill>
              </a:rPr>
              <a:t>20 Feb:  </a:t>
            </a:r>
            <a:r>
              <a:rPr lang="es-ES" sz="1200" dirty="0" err="1" smtClean="0">
                <a:solidFill>
                  <a:srgbClr val="FF0000"/>
                </a:solidFill>
              </a:rPr>
              <a:t>Spain</a:t>
            </a:r>
            <a:r>
              <a:rPr lang="es-ES" sz="1200" dirty="0" smtClean="0">
                <a:solidFill>
                  <a:srgbClr val="FF0000"/>
                </a:solidFill>
              </a:rPr>
              <a:t> </a:t>
            </a:r>
            <a:r>
              <a:rPr lang="es-ES" sz="1200" dirty="0" err="1" smtClean="0">
                <a:solidFill>
                  <a:srgbClr val="FF0000"/>
                </a:solidFill>
              </a:rPr>
              <a:t>event</a:t>
            </a:r>
            <a:endParaRPr lang="es-ES" sz="1200" dirty="0">
              <a:solidFill>
                <a:srgbClr val="FF0000"/>
              </a:solidFill>
            </a:endParaRPr>
          </a:p>
        </p:txBody>
      </p:sp>
      <p:cxnSp>
        <p:nvCxnSpPr>
          <p:cNvPr id="25" name="Conector recto de flecha 20"/>
          <p:cNvCxnSpPr/>
          <p:nvPr/>
        </p:nvCxnSpPr>
        <p:spPr>
          <a:xfrm flipH="1">
            <a:off x="8794230" y="2509317"/>
            <a:ext cx="4598" cy="294757"/>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26" name="Picture 25"/>
          <p:cNvPicPr>
            <a:picLocks noChangeAspect="1"/>
          </p:cNvPicPr>
          <p:nvPr/>
        </p:nvPicPr>
        <p:blipFill rotWithShape="1">
          <a:blip r:embed="rId5"/>
          <a:srcRect l="13104" t="32233" r="31489" b="23672"/>
          <a:stretch/>
        </p:blipFill>
        <p:spPr>
          <a:xfrm>
            <a:off x="5005137" y="3803388"/>
            <a:ext cx="3820507" cy="1900314"/>
          </a:xfrm>
          <a:prstGeom prst="rect">
            <a:avLst/>
          </a:prstGeom>
        </p:spPr>
      </p:pic>
      <p:pic>
        <p:nvPicPr>
          <p:cNvPr id="27" name="Shape 1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70318" y="6252031"/>
            <a:ext cx="462825" cy="505499"/>
          </a:xfrm>
          <a:prstGeom prst="rect">
            <a:avLst/>
          </a:prstGeom>
          <a:noFill/>
          <a:ln>
            <a:noFill/>
          </a:ln>
        </p:spPr>
      </p:pic>
      <p:pic>
        <p:nvPicPr>
          <p:cNvPr id="28" name="Shape 155"/>
          <p:cNvPicPr preferRelativeResize="0"/>
          <p:nvPr/>
        </p:nvPicPr>
        <p:blipFill rotWithShape="1">
          <a:blip r:embed="rId7">
            <a:alphaModFix/>
          </a:blip>
          <a:srcRect l="70240"/>
          <a:stretch/>
        </p:blipFill>
        <p:spPr>
          <a:xfrm>
            <a:off x="2233913" y="6264892"/>
            <a:ext cx="934279" cy="505499"/>
          </a:xfrm>
          <a:prstGeom prst="rect">
            <a:avLst/>
          </a:prstGeom>
          <a:noFill/>
          <a:ln>
            <a:noFill/>
          </a:ln>
        </p:spPr>
      </p:pic>
    </p:spTree>
    <p:extLst>
      <p:ext uri="{BB962C8B-B14F-4D97-AF65-F5344CB8AC3E}">
        <p14:creationId xmlns:p14="http://schemas.microsoft.com/office/powerpoint/2010/main" val="788615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a:spLocks noGrp="1"/>
          </p:cNvSpPr>
          <p:nvPr>
            <p:ph type="title"/>
          </p:nvPr>
        </p:nvSpPr>
        <p:spPr>
          <a:xfrm>
            <a:off x="225632" y="261179"/>
            <a:ext cx="8775864" cy="62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500"/>
              <a:buFont typeface="Calibri"/>
              <a:buNone/>
            </a:pPr>
            <a:r>
              <a:rPr lang="en-GB" dirty="0" err="1" smtClean="0"/>
              <a:t>Evento</a:t>
            </a:r>
            <a:r>
              <a:rPr lang="en-GB" dirty="0" smtClean="0"/>
              <a:t> de </a:t>
            </a:r>
            <a:r>
              <a:rPr lang="en-GB" dirty="0" err="1" smtClean="0"/>
              <a:t>polvo</a:t>
            </a:r>
            <a:r>
              <a:rPr lang="en-GB" dirty="0" smtClean="0"/>
              <a:t> de </a:t>
            </a:r>
            <a:r>
              <a:rPr lang="en-GB" dirty="0" err="1" smtClean="0"/>
              <a:t>febrero</a:t>
            </a:r>
            <a:r>
              <a:rPr lang="en-GB" dirty="0" smtClean="0"/>
              <a:t> 2020 </a:t>
            </a:r>
            <a:r>
              <a:rPr lang="en-GB" dirty="0" err="1" smtClean="0"/>
              <a:t>en</a:t>
            </a:r>
            <a:r>
              <a:rPr lang="en-GB" dirty="0" smtClean="0"/>
              <a:t> Canarias</a:t>
            </a:r>
            <a:endParaRPr dirty="0"/>
          </a:p>
        </p:txBody>
      </p:sp>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pic>
        <p:nvPicPr>
          <p:cNvPr id="63" name="Google Shape;63;p2"/>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66" name="Google Shape;66;p2"/>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7" name="Picture 6"/>
          <p:cNvPicPr/>
          <p:nvPr/>
        </p:nvPicPr>
        <p:blipFill rotWithShape="1">
          <a:blip r:embed="rId6"/>
          <a:srcRect t="6652" b="24843"/>
          <a:stretch/>
        </p:blipFill>
        <p:spPr bwMode="auto">
          <a:xfrm>
            <a:off x="3683416" y="797088"/>
            <a:ext cx="5422589" cy="5208577"/>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760020" y="1235462"/>
            <a:ext cx="2171677" cy="3693319"/>
          </a:xfrm>
          <a:prstGeom prst="rect">
            <a:avLst/>
          </a:prstGeom>
          <a:noFill/>
        </p:spPr>
        <p:txBody>
          <a:bodyPr wrap="square" rtlCol="0">
            <a:spAutoFit/>
          </a:bodyPr>
          <a:lstStyle/>
          <a:p>
            <a:r>
              <a:rPr lang="en-GB" b="1" dirty="0" err="1" smtClean="0"/>
              <a:t>Mapas</a:t>
            </a:r>
            <a:r>
              <a:rPr lang="en-GB" b="1" dirty="0" smtClean="0"/>
              <a:t> de </a:t>
            </a:r>
            <a:r>
              <a:rPr lang="en-GB" b="1" dirty="0" err="1" smtClean="0"/>
              <a:t>probabilidad</a:t>
            </a:r>
            <a:r>
              <a:rPr lang="en-GB" b="1" dirty="0" smtClean="0"/>
              <a:t> </a:t>
            </a:r>
            <a:r>
              <a:rPr lang="en-GB" dirty="0" err="1" smtClean="0"/>
              <a:t>obtenidos</a:t>
            </a:r>
            <a:r>
              <a:rPr lang="en-GB" dirty="0" smtClean="0"/>
              <a:t> con el </a:t>
            </a:r>
            <a:r>
              <a:rPr lang="en-GB" b="1" dirty="0" smtClean="0"/>
              <a:t>multi-</a:t>
            </a:r>
            <a:r>
              <a:rPr lang="en-GB" b="1" dirty="0" err="1" smtClean="0"/>
              <a:t>modelo</a:t>
            </a:r>
            <a:r>
              <a:rPr lang="en-GB" b="1" dirty="0" smtClean="0"/>
              <a:t> del SDS-WAS</a:t>
            </a:r>
          </a:p>
          <a:p>
            <a:endParaRPr lang="en-GB" dirty="0" smtClean="0"/>
          </a:p>
          <a:p>
            <a:r>
              <a:rPr lang="en-GB" dirty="0"/>
              <a:t>https://sds-was.aemet.es/forecast-products/dust-forecasts/probability-maps-dust-surface-concentration</a:t>
            </a:r>
            <a:endParaRPr lang="en-GB" dirty="0" smtClean="0"/>
          </a:p>
          <a:p>
            <a:endParaRPr lang="en-GB" dirty="0"/>
          </a:p>
        </p:txBody>
      </p:sp>
      <p:sp>
        <p:nvSpPr>
          <p:cNvPr id="3" name="TextBox 2"/>
          <p:cNvSpPr txBox="1"/>
          <p:nvPr/>
        </p:nvSpPr>
        <p:spPr>
          <a:xfrm>
            <a:off x="225632" y="5791877"/>
            <a:ext cx="3847605" cy="307777"/>
          </a:xfrm>
          <a:prstGeom prst="rect">
            <a:avLst/>
          </a:prstGeom>
          <a:noFill/>
        </p:spPr>
        <p:txBody>
          <a:bodyPr wrap="square" rtlCol="0">
            <a:spAutoFit/>
          </a:bodyPr>
          <a:lstStyle/>
          <a:p>
            <a:r>
              <a:rPr lang="en-GB" sz="1400" i="1" dirty="0" smtClean="0"/>
              <a:t>(Cuevas et al., WMO report, </a:t>
            </a:r>
            <a:r>
              <a:rPr lang="en-GB" sz="1400" i="1" dirty="0"/>
              <a:t>in preparation</a:t>
            </a:r>
            <a:r>
              <a:rPr lang="en-GB" sz="1400" i="1" dirty="0" smtClean="0"/>
              <a:t>)</a:t>
            </a:r>
            <a:endParaRPr lang="en-GB" sz="1400" i="1" dirty="0"/>
          </a:p>
        </p:txBody>
      </p:sp>
    </p:spTree>
    <p:extLst>
      <p:ext uri="{BB962C8B-B14F-4D97-AF65-F5344CB8AC3E}">
        <p14:creationId xmlns:p14="http://schemas.microsoft.com/office/powerpoint/2010/main" val="402320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pic>
        <p:nvPicPr>
          <p:cNvPr id="63" name="Google Shape;63;p2"/>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66" name="Google Shape;66;p2"/>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409" y="1853443"/>
            <a:ext cx="8787740" cy="175993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409" y="3613377"/>
            <a:ext cx="8801087" cy="1760400"/>
          </a:xfrm>
          <a:prstGeom prst="rect">
            <a:avLst/>
          </a:prstGeom>
        </p:spPr>
      </p:pic>
      <p:sp>
        <p:nvSpPr>
          <p:cNvPr id="9" name="Google Shape;60;p2"/>
          <p:cNvSpPr txBox="1">
            <a:spLocks noGrp="1"/>
          </p:cNvSpPr>
          <p:nvPr>
            <p:ph type="title"/>
          </p:nvPr>
        </p:nvSpPr>
        <p:spPr>
          <a:xfrm>
            <a:off x="225632" y="261179"/>
            <a:ext cx="8775864" cy="62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500"/>
              <a:buFont typeface="Calibri"/>
              <a:buNone/>
            </a:pPr>
            <a:r>
              <a:rPr lang="en-GB" dirty="0" err="1" smtClean="0"/>
              <a:t>Evento</a:t>
            </a:r>
            <a:r>
              <a:rPr lang="en-GB" dirty="0" smtClean="0"/>
              <a:t> de </a:t>
            </a:r>
            <a:r>
              <a:rPr lang="en-GB" dirty="0" err="1" smtClean="0"/>
              <a:t>polvo</a:t>
            </a:r>
            <a:r>
              <a:rPr lang="en-GB" dirty="0" smtClean="0"/>
              <a:t> de </a:t>
            </a:r>
            <a:r>
              <a:rPr lang="en-GB" dirty="0" err="1" smtClean="0"/>
              <a:t>febrero</a:t>
            </a:r>
            <a:r>
              <a:rPr lang="en-GB" dirty="0" smtClean="0"/>
              <a:t> 2020 </a:t>
            </a:r>
            <a:r>
              <a:rPr lang="en-GB" dirty="0" err="1" smtClean="0"/>
              <a:t>en</a:t>
            </a:r>
            <a:r>
              <a:rPr lang="en-GB" dirty="0" smtClean="0"/>
              <a:t> Canarias</a:t>
            </a:r>
            <a:endParaRPr dirty="0"/>
          </a:p>
        </p:txBody>
      </p:sp>
      <p:sp>
        <p:nvSpPr>
          <p:cNvPr id="10" name="TextBox 9"/>
          <p:cNvSpPr txBox="1"/>
          <p:nvPr/>
        </p:nvSpPr>
        <p:spPr>
          <a:xfrm>
            <a:off x="895115" y="1069210"/>
            <a:ext cx="7398328" cy="923330"/>
          </a:xfrm>
          <a:prstGeom prst="rect">
            <a:avLst/>
          </a:prstGeom>
          <a:noFill/>
        </p:spPr>
        <p:txBody>
          <a:bodyPr wrap="square" rtlCol="0">
            <a:spAutoFit/>
          </a:bodyPr>
          <a:lstStyle/>
          <a:p>
            <a:r>
              <a:rPr lang="en-GB" b="1" dirty="0" err="1" smtClean="0"/>
              <a:t>Concentración</a:t>
            </a:r>
            <a:r>
              <a:rPr lang="en-GB" b="1" dirty="0" smtClean="0"/>
              <a:t> </a:t>
            </a:r>
            <a:r>
              <a:rPr lang="en-GB" b="1" dirty="0" err="1" smtClean="0"/>
              <a:t>en</a:t>
            </a:r>
            <a:r>
              <a:rPr lang="en-GB" b="1" dirty="0" smtClean="0"/>
              <a:t> </a:t>
            </a:r>
            <a:r>
              <a:rPr lang="en-GB" b="1" dirty="0" err="1" smtClean="0"/>
              <a:t>superfície</a:t>
            </a:r>
            <a:r>
              <a:rPr lang="en-GB" b="1" dirty="0" smtClean="0"/>
              <a:t> </a:t>
            </a:r>
            <a:r>
              <a:rPr lang="en-GB" dirty="0" err="1" smtClean="0"/>
              <a:t>obtenida</a:t>
            </a:r>
            <a:r>
              <a:rPr lang="en-GB" dirty="0" smtClean="0"/>
              <a:t> con el </a:t>
            </a:r>
            <a:r>
              <a:rPr lang="en-GB" b="1" dirty="0" smtClean="0"/>
              <a:t>multi-</a:t>
            </a:r>
            <a:r>
              <a:rPr lang="en-GB" b="1" dirty="0" err="1" smtClean="0"/>
              <a:t>modelo</a:t>
            </a:r>
            <a:r>
              <a:rPr lang="en-GB" b="1" dirty="0" smtClean="0"/>
              <a:t> del SDS-WAS</a:t>
            </a:r>
          </a:p>
          <a:p>
            <a:endParaRPr lang="en-GB" dirty="0" smtClean="0"/>
          </a:p>
          <a:p>
            <a:endParaRPr lang="en-GB" dirty="0"/>
          </a:p>
        </p:txBody>
      </p:sp>
      <p:sp>
        <p:nvSpPr>
          <p:cNvPr id="11" name="TextBox 10"/>
          <p:cNvSpPr txBox="1"/>
          <p:nvPr/>
        </p:nvSpPr>
        <p:spPr>
          <a:xfrm>
            <a:off x="225632" y="5791877"/>
            <a:ext cx="3847605" cy="307777"/>
          </a:xfrm>
          <a:prstGeom prst="rect">
            <a:avLst/>
          </a:prstGeom>
          <a:noFill/>
        </p:spPr>
        <p:txBody>
          <a:bodyPr wrap="square" rtlCol="0">
            <a:spAutoFit/>
          </a:bodyPr>
          <a:lstStyle/>
          <a:p>
            <a:r>
              <a:rPr lang="en-GB" sz="1400" i="1" dirty="0" smtClean="0"/>
              <a:t>(Cuevas et al., WMO report, </a:t>
            </a:r>
            <a:r>
              <a:rPr lang="en-GB" sz="1400" i="1" dirty="0"/>
              <a:t>in preparation</a:t>
            </a:r>
            <a:r>
              <a:rPr lang="en-GB" sz="1400" i="1" dirty="0" smtClean="0"/>
              <a:t>)</a:t>
            </a:r>
            <a:endParaRPr lang="en-GB" sz="1400" i="1" dirty="0"/>
          </a:p>
        </p:txBody>
      </p:sp>
    </p:spTree>
    <p:extLst>
      <p:ext uri="{BB962C8B-B14F-4D97-AF65-F5344CB8AC3E}">
        <p14:creationId xmlns:p14="http://schemas.microsoft.com/office/powerpoint/2010/main" val="18752337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pic>
        <p:nvPicPr>
          <p:cNvPr id="63" name="Google Shape;63;p2"/>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66" name="Google Shape;66;p2"/>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6" name="Picture 5"/>
          <p:cNvPicPr/>
          <p:nvPr/>
        </p:nvPicPr>
        <p:blipFill rotWithShape="1">
          <a:blip r:embed="rId6"/>
          <a:srcRect l="7625" t="9453" r="4762" b="15156"/>
          <a:stretch/>
        </p:blipFill>
        <p:spPr bwMode="auto">
          <a:xfrm>
            <a:off x="3258146" y="891082"/>
            <a:ext cx="4829566" cy="5445066"/>
          </a:xfrm>
          <a:prstGeom prst="rect">
            <a:avLst/>
          </a:prstGeom>
          <a:ln>
            <a:noFill/>
          </a:ln>
          <a:extLst>
            <a:ext uri="{53640926-AAD7-44D8-BBD7-CCE9431645EC}">
              <a14:shadowObscured xmlns:a14="http://schemas.microsoft.com/office/drawing/2010/main"/>
            </a:ext>
          </a:extLst>
        </p:spPr>
      </p:pic>
      <p:sp>
        <p:nvSpPr>
          <p:cNvPr id="8" name="Google Shape;60;p2"/>
          <p:cNvSpPr txBox="1">
            <a:spLocks noGrp="1"/>
          </p:cNvSpPr>
          <p:nvPr>
            <p:ph type="title"/>
          </p:nvPr>
        </p:nvSpPr>
        <p:spPr>
          <a:xfrm>
            <a:off x="225632" y="261179"/>
            <a:ext cx="8775864" cy="62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500"/>
              <a:buFont typeface="Calibri"/>
              <a:buNone/>
            </a:pPr>
            <a:r>
              <a:rPr lang="en-GB" dirty="0" err="1" smtClean="0"/>
              <a:t>Evento</a:t>
            </a:r>
            <a:r>
              <a:rPr lang="en-GB" dirty="0" smtClean="0"/>
              <a:t> de </a:t>
            </a:r>
            <a:r>
              <a:rPr lang="en-GB" dirty="0" err="1" smtClean="0"/>
              <a:t>polvo</a:t>
            </a:r>
            <a:r>
              <a:rPr lang="en-GB" dirty="0" smtClean="0"/>
              <a:t> de </a:t>
            </a:r>
            <a:r>
              <a:rPr lang="en-GB" dirty="0" err="1" smtClean="0"/>
              <a:t>febrero</a:t>
            </a:r>
            <a:r>
              <a:rPr lang="en-GB" dirty="0" smtClean="0"/>
              <a:t> 2020 </a:t>
            </a:r>
            <a:r>
              <a:rPr lang="en-GB" dirty="0" err="1" smtClean="0"/>
              <a:t>en</a:t>
            </a:r>
            <a:r>
              <a:rPr lang="en-GB" dirty="0" smtClean="0"/>
              <a:t> Canarias</a:t>
            </a:r>
            <a:endParaRPr dirty="0"/>
          </a:p>
        </p:txBody>
      </p:sp>
      <p:sp>
        <p:nvSpPr>
          <p:cNvPr id="9" name="TextBox 8"/>
          <p:cNvSpPr txBox="1"/>
          <p:nvPr/>
        </p:nvSpPr>
        <p:spPr>
          <a:xfrm>
            <a:off x="617516" y="1128584"/>
            <a:ext cx="2171677" cy="1200329"/>
          </a:xfrm>
          <a:prstGeom prst="rect">
            <a:avLst/>
          </a:prstGeom>
          <a:noFill/>
        </p:spPr>
        <p:txBody>
          <a:bodyPr wrap="square" rtlCol="0">
            <a:spAutoFit/>
          </a:bodyPr>
          <a:lstStyle/>
          <a:p>
            <a:r>
              <a:rPr lang="en-GB" sz="2400" dirty="0" smtClean="0"/>
              <a:t>MODIS vs MONARCH</a:t>
            </a:r>
          </a:p>
          <a:p>
            <a:endParaRPr lang="en-GB" sz="2400" dirty="0"/>
          </a:p>
        </p:txBody>
      </p:sp>
      <p:sp>
        <p:nvSpPr>
          <p:cNvPr id="10" name="TextBox 9"/>
          <p:cNvSpPr txBox="1"/>
          <p:nvPr/>
        </p:nvSpPr>
        <p:spPr>
          <a:xfrm>
            <a:off x="225632" y="5661248"/>
            <a:ext cx="2303812" cy="523220"/>
          </a:xfrm>
          <a:prstGeom prst="rect">
            <a:avLst/>
          </a:prstGeom>
          <a:noFill/>
        </p:spPr>
        <p:txBody>
          <a:bodyPr wrap="square" rtlCol="0">
            <a:spAutoFit/>
          </a:bodyPr>
          <a:lstStyle/>
          <a:p>
            <a:r>
              <a:rPr lang="en-GB" sz="1400" i="1" dirty="0" smtClean="0"/>
              <a:t>(Cuevas et al., WMO report, </a:t>
            </a:r>
            <a:r>
              <a:rPr lang="en-GB" sz="1400" i="1" dirty="0"/>
              <a:t>in preparation</a:t>
            </a:r>
            <a:r>
              <a:rPr lang="en-GB" sz="1400" i="1" dirty="0" smtClean="0"/>
              <a:t>)</a:t>
            </a:r>
            <a:endParaRPr lang="en-GB" sz="1400" i="1" dirty="0"/>
          </a:p>
        </p:txBody>
      </p:sp>
    </p:spTree>
    <p:extLst>
      <p:ext uri="{BB962C8B-B14F-4D97-AF65-F5344CB8AC3E}">
        <p14:creationId xmlns:p14="http://schemas.microsoft.com/office/powerpoint/2010/main" val="2773692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pic>
        <p:nvPicPr>
          <p:cNvPr id="63" name="Google Shape;63;p2"/>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66" name="Google Shape;66;p2"/>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8" name="Google Shape;60;p2"/>
          <p:cNvSpPr txBox="1">
            <a:spLocks noGrp="1"/>
          </p:cNvSpPr>
          <p:nvPr>
            <p:ph type="title"/>
          </p:nvPr>
        </p:nvSpPr>
        <p:spPr>
          <a:xfrm>
            <a:off x="225632" y="261179"/>
            <a:ext cx="8775864" cy="62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500"/>
              <a:buFont typeface="Calibri"/>
              <a:buNone/>
            </a:pPr>
            <a:r>
              <a:rPr lang="en-GB" dirty="0" err="1" smtClean="0"/>
              <a:t>Evento</a:t>
            </a:r>
            <a:r>
              <a:rPr lang="en-GB" dirty="0" smtClean="0"/>
              <a:t> de </a:t>
            </a:r>
            <a:r>
              <a:rPr lang="en-GB" dirty="0" err="1" smtClean="0"/>
              <a:t>polvo</a:t>
            </a:r>
            <a:r>
              <a:rPr lang="en-GB" dirty="0" smtClean="0"/>
              <a:t> de </a:t>
            </a:r>
            <a:r>
              <a:rPr lang="en-GB" dirty="0" err="1" smtClean="0"/>
              <a:t>febrero</a:t>
            </a:r>
            <a:r>
              <a:rPr lang="en-GB" dirty="0" smtClean="0"/>
              <a:t> 2020 </a:t>
            </a:r>
            <a:r>
              <a:rPr lang="en-GB" dirty="0" err="1" smtClean="0"/>
              <a:t>en</a:t>
            </a:r>
            <a:r>
              <a:rPr lang="en-GB" dirty="0" smtClean="0"/>
              <a:t> Canarias</a:t>
            </a:r>
            <a:br>
              <a:rPr lang="en-GB" dirty="0" smtClean="0"/>
            </a:br>
            <a:r>
              <a:rPr lang="en-GB" dirty="0" smtClean="0"/>
              <a:t>MONARCH: </a:t>
            </a:r>
            <a:r>
              <a:rPr lang="en-GB" dirty="0" err="1" smtClean="0"/>
              <a:t>Espesor</a:t>
            </a:r>
            <a:r>
              <a:rPr lang="en-GB" dirty="0" smtClean="0"/>
              <a:t> </a:t>
            </a:r>
            <a:r>
              <a:rPr lang="en-GB" dirty="0" err="1" smtClean="0"/>
              <a:t>óptico</a:t>
            </a:r>
            <a:r>
              <a:rPr lang="en-GB" dirty="0" smtClean="0"/>
              <a:t> de aerosols, AOD</a:t>
            </a:r>
            <a:endParaRPr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4638" y="1060265"/>
            <a:ext cx="6832271" cy="5124203"/>
          </a:xfrm>
          <a:prstGeom prst="rect">
            <a:avLst/>
          </a:prstGeom>
        </p:spPr>
      </p:pic>
      <p:sp>
        <p:nvSpPr>
          <p:cNvPr id="12" name="TextBox 11"/>
          <p:cNvSpPr txBox="1"/>
          <p:nvPr/>
        </p:nvSpPr>
        <p:spPr>
          <a:xfrm>
            <a:off x="360218" y="1503625"/>
            <a:ext cx="2171677" cy="1200329"/>
          </a:xfrm>
          <a:prstGeom prst="rect">
            <a:avLst/>
          </a:prstGeom>
          <a:noFill/>
        </p:spPr>
        <p:txBody>
          <a:bodyPr wrap="square" rtlCol="0">
            <a:spAutoFit/>
          </a:bodyPr>
          <a:lstStyle/>
          <a:p>
            <a:r>
              <a:rPr lang="en-GB" sz="2400" dirty="0" smtClean="0"/>
              <a:t>MONARCH</a:t>
            </a:r>
          </a:p>
          <a:p>
            <a:r>
              <a:rPr lang="en-GB" sz="2400" dirty="0" smtClean="0"/>
              <a:t>vs AERONET</a:t>
            </a:r>
          </a:p>
          <a:p>
            <a:endParaRPr lang="en-GB" sz="2400" dirty="0"/>
          </a:p>
        </p:txBody>
      </p:sp>
      <p:sp>
        <p:nvSpPr>
          <p:cNvPr id="13" name="TextBox 12"/>
          <p:cNvSpPr txBox="1"/>
          <p:nvPr/>
        </p:nvSpPr>
        <p:spPr>
          <a:xfrm>
            <a:off x="360218" y="2494157"/>
            <a:ext cx="1836717" cy="1569660"/>
          </a:xfrm>
          <a:prstGeom prst="rect">
            <a:avLst/>
          </a:prstGeom>
          <a:noFill/>
        </p:spPr>
        <p:txBody>
          <a:bodyPr wrap="square" rtlCol="0">
            <a:spAutoFit/>
          </a:bodyPr>
          <a:lstStyle/>
          <a:p>
            <a:r>
              <a:rPr lang="en-GB" sz="1600" i="1" dirty="0" smtClean="0"/>
              <a:t>(BDFC NRT evaluation: https://dust.aemet.es/forecast-evaluation)</a:t>
            </a:r>
          </a:p>
          <a:p>
            <a:endParaRPr lang="en-GB" sz="1600" i="1" dirty="0"/>
          </a:p>
        </p:txBody>
      </p:sp>
    </p:spTree>
    <p:extLst>
      <p:ext uri="{BB962C8B-B14F-4D97-AF65-F5344CB8AC3E}">
        <p14:creationId xmlns:p14="http://schemas.microsoft.com/office/powerpoint/2010/main" val="3316398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4"/>
          </p:nvPr>
        </p:nvSpPr>
        <p:spPr/>
        <p:txBody>
          <a:bodyPr/>
          <a:lstStyle/>
          <a:p>
            <a:fld id="{4A490C5D-AEA8-4823-B9B3-806910A0ECF7}" type="slidenum">
              <a:rPr lang="es-ES" smtClean="0"/>
              <a:pPr/>
              <a:t>4</a:t>
            </a:fld>
            <a:endParaRPr lang="es-ES" dirty="0"/>
          </a:p>
        </p:txBody>
      </p:sp>
      <p:sp>
        <p:nvSpPr>
          <p:cNvPr id="4" name="Marcador de contenido 2"/>
          <p:cNvSpPr txBox="1">
            <a:spLocks/>
          </p:cNvSpPr>
          <p:nvPr/>
        </p:nvSpPr>
        <p:spPr>
          <a:xfrm>
            <a:off x="827584" y="1268760"/>
            <a:ext cx="7560518" cy="45259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defTabSz="457200">
              <a:lnSpc>
                <a:spcPct val="80000"/>
              </a:lnSpc>
              <a:buClr>
                <a:schemeClr val="tx1"/>
              </a:buClr>
              <a:buFont typeface="+mj-lt"/>
              <a:buAutoNum type="arabicPeriod"/>
            </a:pPr>
            <a:r>
              <a:rPr lang="en-US" sz="2000" b="1" dirty="0" smtClean="0">
                <a:solidFill>
                  <a:srgbClr val="080808"/>
                </a:solidFill>
                <a:latin typeface="Calibri" pitchFamily="34" charset="0"/>
              </a:rPr>
              <a:t>El </a:t>
            </a:r>
            <a:r>
              <a:rPr lang="en-US" sz="2000" b="1" dirty="0" err="1" smtClean="0">
                <a:solidFill>
                  <a:srgbClr val="080808"/>
                </a:solidFill>
                <a:latin typeface="Calibri" pitchFamily="34" charset="0"/>
              </a:rPr>
              <a:t>ciclo</a:t>
            </a:r>
            <a:r>
              <a:rPr lang="en-US" sz="2000" b="1" dirty="0" smtClean="0">
                <a:solidFill>
                  <a:srgbClr val="080808"/>
                </a:solidFill>
                <a:latin typeface="Calibri" pitchFamily="34" charset="0"/>
              </a:rPr>
              <a:t> del </a:t>
            </a:r>
            <a:r>
              <a:rPr lang="en-US" sz="2000" b="1" dirty="0" err="1" smtClean="0">
                <a:solidFill>
                  <a:srgbClr val="080808"/>
                </a:solidFill>
                <a:latin typeface="Calibri" pitchFamily="34" charset="0"/>
              </a:rPr>
              <a:t>polvo</a:t>
            </a:r>
            <a:r>
              <a:rPr lang="en-US" sz="2000" b="1" dirty="0" smtClean="0">
                <a:solidFill>
                  <a:srgbClr val="080808"/>
                </a:solidFill>
                <a:latin typeface="Calibri" pitchFamily="34" charset="0"/>
              </a:rPr>
              <a:t> y </a:t>
            </a:r>
            <a:r>
              <a:rPr lang="en-US" sz="2000" b="1" dirty="0" err="1" smtClean="0">
                <a:solidFill>
                  <a:srgbClr val="080808"/>
                </a:solidFill>
                <a:latin typeface="Calibri" pitchFamily="34" charset="0"/>
              </a:rPr>
              <a:t>los</a:t>
            </a:r>
            <a:r>
              <a:rPr lang="en-US" sz="2000" b="1" dirty="0" smtClean="0">
                <a:solidFill>
                  <a:srgbClr val="080808"/>
                </a:solidFill>
                <a:latin typeface="Calibri" pitchFamily="34" charset="0"/>
              </a:rPr>
              <a:t> </a:t>
            </a:r>
            <a:r>
              <a:rPr lang="en-US" sz="2000" b="1" dirty="0" err="1" smtClean="0">
                <a:solidFill>
                  <a:srgbClr val="080808"/>
                </a:solidFill>
                <a:latin typeface="Calibri" pitchFamily="34" charset="0"/>
              </a:rPr>
              <a:t>procesos</a:t>
            </a:r>
            <a:r>
              <a:rPr lang="en-US" sz="2000" b="1" dirty="0" smtClean="0">
                <a:solidFill>
                  <a:srgbClr val="080808"/>
                </a:solidFill>
                <a:latin typeface="Calibri" pitchFamily="34" charset="0"/>
              </a:rPr>
              <a:t> </a:t>
            </a:r>
            <a:r>
              <a:rPr lang="en-US" sz="2000" b="1" dirty="0" err="1" smtClean="0">
                <a:solidFill>
                  <a:srgbClr val="080808"/>
                </a:solidFill>
                <a:latin typeface="Calibri" pitchFamily="34" charset="0"/>
              </a:rPr>
              <a:t>asociados</a:t>
            </a:r>
            <a:r>
              <a:rPr lang="en-US" sz="2000" b="1" dirty="0" smtClean="0">
                <a:solidFill>
                  <a:srgbClr val="080808"/>
                </a:solidFill>
                <a:latin typeface="Calibri" pitchFamily="34" charset="0"/>
              </a:rPr>
              <a:t> </a:t>
            </a:r>
            <a:r>
              <a:rPr lang="es-ES_tradnl" sz="2000" b="1" dirty="0">
                <a:solidFill>
                  <a:srgbClr val="080808"/>
                </a:solidFill>
                <a:latin typeface="Calibri" pitchFamily="34" charset="0"/>
              </a:rPr>
              <a:t>(</a:t>
            </a:r>
            <a:r>
              <a:rPr lang="es-ES_tradnl" sz="2000" b="1" dirty="0" smtClean="0">
                <a:solidFill>
                  <a:srgbClr val="080808"/>
                </a:solidFill>
                <a:latin typeface="Calibri" pitchFamily="34" charset="0"/>
              </a:rPr>
              <a:t>10 </a:t>
            </a:r>
            <a:r>
              <a:rPr lang="es-ES_tradnl" sz="2000" b="1" dirty="0">
                <a:solidFill>
                  <a:srgbClr val="080808"/>
                </a:solidFill>
                <a:latin typeface="Calibri" pitchFamily="34" charset="0"/>
              </a:rPr>
              <a:t>de noviembre)</a:t>
            </a:r>
          </a:p>
          <a:p>
            <a:pPr marL="457200" indent="-457200" defTabSz="457200">
              <a:lnSpc>
                <a:spcPct val="80000"/>
              </a:lnSpc>
              <a:buClr>
                <a:schemeClr val="tx1"/>
              </a:buClr>
              <a:buFont typeface="+mj-lt"/>
              <a:buAutoNum type="arabicPeriod"/>
            </a:pPr>
            <a:endParaRPr lang="en-US" sz="2000" b="1" dirty="0" smtClean="0">
              <a:solidFill>
                <a:srgbClr val="080808"/>
              </a:solidFill>
              <a:latin typeface="Calibri" pitchFamily="34" charset="0"/>
            </a:endParaRPr>
          </a:p>
          <a:p>
            <a:pPr lvl="1" defTabSz="457200">
              <a:lnSpc>
                <a:spcPct val="80000"/>
              </a:lnSpc>
              <a:buClr>
                <a:schemeClr val="tx1"/>
              </a:buClr>
              <a:buFont typeface="Arial" pitchFamily="34" charset="0"/>
              <a:buChar char="•"/>
            </a:pPr>
            <a:r>
              <a:rPr lang="es-ES_tradnl" i="1" dirty="0" smtClean="0">
                <a:solidFill>
                  <a:srgbClr val="080808"/>
                </a:solidFill>
                <a:latin typeface="Calibri" pitchFamily="34" charset="0"/>
              </a:rPr>
              <a:t>Introducción a los aerosoles  </a:t>
            </a:r>
          </a:p>
          <a:p>
            <a:pPr lvl="1" defTabSz="457200">
              <a:lnSpc>
                <a:spcPct val="80000"/>
              </a:lnSpc>
              <a:buClr>
                <a:schemeClr val="tx1"/>
              </a:buClr>
              <a:buFont typeface="Arial" pitchFamily="34" charset="0"/>
              <a:buChar char="•"/>
            </a:pPr>
            <a:r>
              <a:rPr lang="es-ES_tradnl" i="1" dirty="0" smtClean="0">
                <a:solidFill>
                  <a:srgbClr val="080808"/>
                </a:solidFill>
                <a:latin typeface="Calibri" pitchFamily="34" charset="0"/>
              </a:rPr>
              <a:t>El ciclo atmosférico del polvo</a:t>
            </a:r>
          </a:p>
          <a:p>
            <a:pPr lvl="1" defTabSz="457200">
              <a:lnSpc>
                <a:spcPct val="80000"/>
              </a:lnSpc>
              <a:buClr>
                <a:schemeClr val="tx1"/>
              </a:buClr>
              <a:buFont typeface="Arial" pitchFamily="34" charset="0"/>
              <a:buChar char="•"/>
            </a:pPr>
            <a:r>
              <a:rPr lang="es-ES_tradnl" i="1" dirty="0" smtClean="0">
                <a:solidFill>
                  <a:srgbClr val="080808"/>
                </a:solidFill>
                <a:latin typeface="Calibri" pitchFamily="34" charset="0"/>
              </a:rPr>
              <a:t>Tipos de tormentas de polvo y arena</a:t>
            </a:r>
            <a:endParaRPr lang="es-ES_tradnl" i="1" dirty="0">
              <a:solidFill>
                <a:srgbClr val="080808"/>
              </a:solidFill>
              <a:latin typeface="Calibri" pitchFamily="34" charset="0"/>
            </a:endParaRPr>
          </a:p>
          <a:p>
            <a:pPr marL="457200" lvl="1" indent="0" defTabSz="457200">
              <a:lnSpc>
                <a:spcPct val="80000"/>
              </a:lnSpc>
              <a:buClr>
                <a:schemeClr val="tx1"/>
              </a:buClr>
              <a:buNone/>
            </a:pPr>
            <a:endParaRPr lang="es-ES_tradnl" sz="2000" dirty="0" smtClean="0">
              <a:solidFill>
                <a:srgbClr val="080808"/>
              </a:solidFill>
              <a:latin typeface="Calibri" pitchFamily="34" charset="0"/>
            </a:endParaRPr>
          </a:p>
          <a:p>
            <a:pPr marL="457200" indent="-457200" defTabSz="457200">
              <a:lnSpc>
                <a:spcPct val="80000"/>
              </a:lnSpc>
              <a:buClr>
                <a:schemeClr val="tx1"/>
              </a:buClr>
              <a:buFont typeface="+mj-lt"/>
              <a:buAutoNum type="arabicPeriod" startAt="2"/>
            </a:pPr>
            <a:r>
              <a:rPr lang="es-ES_tradnl" sz="2000" b="1" dirty="0" smtClean="0">
                <a:solidFill>
                  <a:srgbClr val="080808"/>
                </a:solidFill>
                <a:latin typeface="Calibri" pitchFamily="34" charset="0"/>
              </a:rPr>
              <a:t>Modelos de pronóstico de polvo (11 de noviembre)</a:t>
            </a:r>
          </a:p>
          <a:p>
            <a:pPr marL="457200" indent="-457200" defTabSz="457200">
              <a:lnSpc>
                <a:spcPct val="80000"/>
              </a:lnSpc>
              <a:buClr>
                <a:schemeClr val="tx1"/>
              </a:buClr>
              <a:buFont typeface="+mj-lt"/>
              <a:buAutoNum type="arabicPeriod" startAt="2"/>
            </a:pPr>
            <a:endParaRPr lang="es-ES_tradnl" sz="2000" dirty="0">
              <a:solidFill>
                <a:srgbClr val="080808"/>
              </a:solidFill>
              <a:latin typeface="Calibri" pitchFamily="34" charset="0"/>
            </a:endParaRPr>
          </a:p>
          <a:p>
            <a:pPr lvl="1" defTabSz="457200">
              <a:lnSpc>
                <a:spcPct val="80000"/>
              </a:lnSpc>
              <a:buClr>
                <a:schemeClr val="tx1"/>
              </a:buClr>
              <a:buFont typeface="Arial" pitchFamily="34" charset="0"/>
              <a:buChar char="•"/>
            </a:pPr>
            <a:r>
              <a:rPr lang="es-ES_tradnl" i="1" dirty="0" smtClean="0">
                <a:solidFill>
                  <a:srgbClr val="080808"/>
                </a:solidFill>
                <a:latin typeface="Calibri" pitchFamily="34" charset="0"/>
              </a:rPr>
              <a:t>Conceptos básicos de la modelización</a:t>
            </a:r>
          </a:p>
          <a:p>
            <a:pPr lvl="1" defTabSz="457200">
              <a:lnSpc>
                <a:spcPct val="80000"/>
              </a:lnSpc>
              <a:buClr>
                <a:schemeClr val="tx1"/>
              </a:buClr>
              <a:buFont typeface="Arial" pitchFamily="34" charset="0"/>
              <a:buChar char="•"/>
            </a:pPr>
            <a:r>
              <a:rPr lang="es-ES_tradnl" i="1" dirty="0" smtClean="0">
                <a:solidFill>
                  <a:srgbClr val="080808"/>
                </a:solidFill>
                <a:latin typeface="Calibri" pitchFamily="34" charset="0"/>
              </a:rPr>
              <a:t>Modelizando </a:t>
            </a:r>
            <a:r>
              <a:rPr lang="es-ES_tradnl" i="1" dirty="0">
                <a:solidFill>
                  <a:srgbClr val="080808"/>
                </a:solidFill>
                <a:latin typeface="Calibri" pitchFamily="34" charset="0"/>
              </a:rPr>
              <a:t>el ciclo del polvo en el BSC: De investigación de operaciones</a:t>
            </a:r>
          </a:p>
        </p:txBody>
      </p:sp>
      <p:sp>
        <p:nvSpPr>
          <p:cNvPr id="5"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smtClean="0"/>
              <a:t>Contenidos</a:t>
            </a:r>
            <a:endParaRPr lang="en-US" altLang="ca-ES" sz="3500" b="1" dirty="0"/>
          </a:p>
        </p:txBody>
      </p:sp>
    </p:spTree>
    <p:extLst>
      <p:ext uri="{BB962C8B-B14F-4D97-AF65-F5344CB8AC3E}">
        <p14:creationId xmlns:p14="http://schemas.microsoft.com/office/powerpoint/2010/main" val="57066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6" end="6"/>
                                            </p:txEl>
                                          </p:spTgt>
                                        </p:tgtEl>
                                        <p:attrNameLst>
                                          <p:attrName>style.color</p:attrName>
                                        </p:attrNameLst>
                                      </p:cBhvr>
                                      <p:to>
                                        <a:schemeClr val="accent2"/>
                                      </p:to>
                                    </p:animClr>
                                    <p:animClr clrSpc="rgb" dir="cw">
                                      <p:cBhvr>
                                        <p:cTn id="7" dur="500" fill="hold"/>
                                        <p:tgtEl>
                                          <p:spTgt spid="4">
                                            <p:txEl>
                                              <p:pRg st="6" end="6"/>
                                            </p:txEl>
                                          </p:spTgt>
                                        </p:tgtEl>
                                        <p:attrNameLst>
                                          <p:attrName>fillcolor</p:attrName>
                                        </p:attrNameLst>
                                      </p:cBhvr>
                                      <p:to>
                                        <a:schemeClr val="accent2"/>
                                      </p:to>
                                    </p:animClr>
                                    <p:set>
                                      <p:cBhvr>
                                        <p:cTn id="8" dur="500" fill="hold"/>
                                        <p:tgtEl>
                                          <p:spTgt spid="4">
                                            <p:txEl>
                                              <p:pRg st="6" end="6"/>
                                            </p:txEl>
                                          </p:spTgt>
                                        </p:tgtEl>
                                        <p:attrNameLst>
                                          <p:attrName>fill.type</p:attrName>
                                        </p:attrNameLst>
                                      </p:cBhvr>
                                      <p:to>
                                        <p:strVal val="solid"/>
                                      </p:to>
                                    </p:set>
                                    <p:set>
                                      <p:cBhvr>
                                        <p:cTn id="9" dur="500" fill="hold"/>
                                        <p:tgtEl>
                                          <p:spTgt spid="4">
                                            <p:txEl>
                                              <p:pRg st="6" end="6"/>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4">
                                            <p:txEl>
                                              <p:pRg st="8" end="8"/>
                                            </p:txEl>
                                          </p:spTgt>
                                        </p:tgtEl>
                                        <p:attrNameLst>
                                          <p:attrName>style.color</p:attrName>
                                        </p:attrNameLst>
                                      </p:cBhvr>
                                      <p:to>
                                        <a:schemeClr val="accent2"/>
                                      </p:to>
                                    </p:animClr>
                                    <p:animClr clrSpc="rgb" dir="cw">
                                      <p:cBhvr>
                                        <p:cTn id="12" dur="500" fill="hold"/>
                                        <p:tgtEl>
                                          <p:spTgt spid="4">
                                            <p:txEl>
                                              <p:pRg st="8" end="8"/>
                                            </p:txEl>
                                          </p:spTgt>
                                        </p:tgtEl>
                                        <p:attrNameLst>
                                          <p:attrName>fillcolor</p:attrName>
                                        </p:attrNameLst>
                                      </p:cBhvr>
                                      <p:to>
                                        <a:schemeClr val="accent2"/>
                                      </p:to>
                                    </p:animClr>
                                    <p:set>
                                      <p:cBhvr>
                                        <p:cTn id="13" dur="500" fill="hold"/>
                                        <p:tgtEl>
                                          <p:spTgt spid="4">
                                            <p:txEl>
                                              <p:pRg st="8" end="8"/>
                                            </p:txEl>
                                          </p:spTgt>
                                        </p:tgtEl>
                                        <p:attrNameLst>
                                          <p:attrName>fill.type</p:attrName>
                                        </p:attrNameLst>
                                      </p:cBhvr>
                                      <p:to>
                                        <p:strVal val="solid"/>
                                      </p:to>
                                    </p:set>
                                    <p:set>
                                      <p:cBhvr>
                                        <p:cTn id="14" dur="500" fill="hold"/>
                                        <p:tgtEl>
                                          <p:spTgt spid="4">
                                            <p:txEl>
                                              <p:pRg st="8" end="8"/>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4">
                                            <p:txEl>
                                              <p:pRg st="9" end="9"/>
                                            </p:txEl>
                                          </p:spTgt>
                                        </p:tgtEl>
                                        <p:attrNameLst>
                                          <p:attrName>style.color</p:attrName>
                                        </p:attrNameLst>
                                      </p:cBhvr>
                                      <p:to>
                                        <a:schemeClr val="accent2"/>
                                      </p:to>
                                    </p:animClr>
                                    <p:animClr clrSpc="rgb" dir="cw">
                                      <p:cBhvr>
                                        <p:cTn id="17" dur="500" fill="hold"/>
                                        <p:tgtEl>
                                          <p:spTgt spid="4">
                                            <p:txEl>
                                              <p:pRg st="9" end="9"/>
                                            </p:txEl>
                                          </p:spTgt>
                                        </p:tgtEl>
                                        <p:attrNameLst>
                                          <p:attrName>fillcolor</p:attrName>
                                        </p:attrNameLst>
                                      </p:cBhvr>
                                      <p:to>
                                        <a:schemeClr val="accent2"/>
                                      </p:to>
                                    </p:animClr>
                                    <p:set>
                                      <p:cBhvr>
                                        <p:cTn id="18" dur="500" fill="hold"/>
                                        <p:tgtEl>
                                          <p:spTgt spid="4">
                                            <p:txEl>
                                              <p:pRg st="9" end="9"/>
                                            </p:txEl>
                                          </p:spTgt>
                                        </p:tgtEl>
                                        <p:attrNameLst>
                                          <p:attrName>fill.type</p:attrName>
                                        </p:attrNameLst>
                                      </p:cBhvr>
                                      <p:to>
                                        <p:strVal val="solid"/>
                                      </p:to>
                                    </p:set>
                                    <p:set>
                                      <p:cBhvr>
                                        <p:cTn id="19" dur="500" fill="hold"/>
                                        <p:tgtEl>
                                          <p:spTgt spid="4">
                                            <p:txEl>
                                              <p:pRg st="9" end="9"/>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pic>
        <p:nvPicPr>
          <p:cNvPr id="63" name="Google Shape;63;p2"/>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66" name="Google Shape;66;p2"/>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890649" y="1449001"/>
            <a:ext cx="7754587" cy="4156151"/>
          </a:xfrm>
          <a:prstGeom prst="rect">
            <a:avLst/>
          </a:prstGeom>
        </p:spPr>
      </p:pic>
      <p:sp>
        <p:nvSpPr>
          <p:cNvPr id="9" name="Google Shape;60;p2"/>
          <p:cNvSpPr txBox="1">
            <a:spLocks noGrp="1"/>
          </p:cNvSpPr>
          <p:nvPr>
            <p:ph type="title"/>
          </p:nvPr>
        </p:nvSpPr>
        <p:spPr>
          <a:xfrm>
            <a:off x="225632" y="261179"/>
            <a:ext cx="8775864" cy="62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500"/>
              <a:buFont typeface="Calibri"/>
              <a:buNone/>
            </a:pPr>
            <a:r>
              <a:rPr lang="en-GB" dirty="0" err="1" smtClean="0"/>
              <a:t>Evento</a:t>
            </a:r>
            <a:r>
              <a:rPr lang="en-GB" dirty="0" smtClean="0"/>
              <a:t> de </a:t>
            </a:r>
            <a:r>
              <a:rPr lang="en-GB" dirty="0" err="1" smtClean="0"/>
              <a:t>polvo</a:t>
            </a:r>
            <a:r>
              <a:rPr lang="en-GB" dirty="0" smtClean="0"/>
              <a:t> de </a:t>
            </a:r>
            <a:r>
              <a:rPr lang="en-GB" dirty="0" err="1" smtClean="0"/>
              <a:t>febrero</a:t>
            </a:r>
            <a:r>
              <a:rPr lang="en-GB" dirty="0" smtClean="0"/>
              <a:t> 2020 </a:t>
            </a:r>
            <a:r>
              <a:rPr lang="en-GB" dirty="0" err="1" smtClean="0"/>
              <a:t>en</a:t>
            </a:r>
            <a:r>
              <a:rPr lang="en-GB" dirty="0" smtClean="0"/>
              <a:t> Canarias</a:t>
            </a:r>
            <a:r>
              <a:rPr lang="en-GB" dirty="0"/>
              <a:t/>
            </a:r>
            <a:br>
              <a:rPr lang="en-GB" dirty="0"/>
            </a:br>
            <a:r>
              <a:rPr lang="en-GB" dirty="0" smtClean="0"/>
              <a:t>MONARCH Corte vertical </a:t>
            </a:r>
            <a:endParaRPr dirty="0"/>
          </a:p>
        </p:txBody>
      </p:sp>
      <p:sp>
        <p:nvSpPr>
          <p:cNvPr id="10" name="TextBox 9"/>
          <p:cNvSpPr txBox="1"/>
          <p:nvPr/>
        </p:nvSpPr>
        <p:spPr>
          <a:xfrm>
            <a:off x="225632" y="5745507"/>
            <a:ext cx="3420093" cy="307777"/>
          </a:xfrm>
          <a:prstGeom prst="rect">
            <a:avLst/>
          </a:prstGeom>
          <a:noFill/>
        </p:spPr>
        <p:txBody>
          <a:bodyPr wrap="square" rtlCol="0">
            <a:spAutoFit/>
          </a:bodyPr>
          <a:lstStyle/>
          <a:p>
            <a:r>
              <a:rPr lang="en-GB" sz="1400" i="1" dirty="0" smtClean="0"/>
              <a:t>(Cuevas et al., WMO report, </a:t>
            </a:r>
            <a:r>
              <a:rPr lang="en-GB" sz="1400" i="1" dirty="0"/>
              <a:t>in preparation</a:t>
            </a:r>
            <a:r>
              <a:rPr lang="en-GB" sz="1400" i="1" dirty="0" smtClean="0"/>
              <a:t>)</a:t>
            </a:r>
            <a:endParaRPr lang="en-GB" sz="1400" i="1" dirty="0"/>
          </a:p>
        </p:txBody>
      </p:sp>
    </p:spTree>
    <p:extLst>
      <p:ext uri="{BB962C8B-B14F-4D97-AF65-F5344CB8AC3E}">
        <p14:creationId xmlns:p14="http://schemas.microsoft.com/office/powerpoint/2010/main" val="1895582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pic>
        <p:nvPicPr>
          <p:cNvPr id="63" name="Google Shape;63;p2"/>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66" name="Google Shape;66;p2"/>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2016907" y="1310644"/>
            <a:ext cx="5846445" cy="2407920"/>
          </a:xfrm>
          <a:prstGeom prst="rect">
            <a:avLst/>
          </a:prstGeom>
          <a:noFill/>
        </p:spPr>
      </p:pic>
      <p:pic>
        <p:nvPicPr>
          <p:cNvPr id="7" name="Picture 6"/>
          <p:cNvPicPr/>
          <p:nvPr/>
        </p:nvPicPr>
        <p:blipFill rotWithShape="1">
          <a:blip r:embed="rId7"/>
          <a:srcRect l="-5179"/>
          <a:stretch/>
        </p:blipFill>
        <p:spPr bwMode="auto">
          <a:xfrm>
            <a:off x="1267906" y="3840301"/>
            <a:ext cx="7344446" cy="2421602"/>
          </a:xfrm>
          <a:prstGeom prst="rect">
            <a:avLst/>
          </a:prstGeom>
          <a:ln>
            <a:noFill/>
          </a:ln>
          <a:extLst>
            <a:ext uri="{53640926-AAD7-44D8-BBD7-CCE9431645EC}">
              <a14:shadowObscured xmlns:a14="http://schemas.microsoft.com/office/drawing/2010/main"/>
            </a:ext>
          </a:extLst>
        </p:spPr>
      </p:pic>
      <p:sp>
        <p:nvSpPr>
          <p:cNvPr id="9" name="Google Shape;60;p2"/>
          <p:cNvSpPr txBox="1">
            <a:spLocks noGrp="1"/>
          </p:cNvSpPr>
          <p:nvPr>
            <p:ph type="title"/>
          </p:nvPr>
        </p:nvSpPr>
        <p:spPr>
          <a:xfrm>
            <a:off x="225632" y="261179"/>
            <a:ext cx="8775864" cy="6299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500"/>
            </a:pPr>
            <a:r>
              <a:rPr lang="en-GB" dirty="0" err="1" smtClean="0"/>
              <a:t>Evento</a:t>
            </a:r>
            <a:r>
              <a:rPr lang="en-GB" dirty="0" smtClean="0"/>
              <a:t> de </a:t>
            </a:r>
            <a:r>
              <a:rPr lang="en-GB" dirty="0" err="1" smtClean="0"/>
              <a:t>polvo</a:t>
            </a:r>
            <a:r>
              <a:rPr lang="en-GB" dirty="0" smtClean="0"/>
              <a:t> de </a:t>
            </a:r>
            <a:r>
              <a:rPr lang="en-GB" dirty="0" err="1" smtClean="0"/>
              <a:t>febrero</a:t>
            </a:r>
            <a:r>
              <a:rPr lang="en-GB" dirty="0" smtClean="0"/>
              <a:t> 2020 </a:t>
            </a:r>
            <a:r>
              <a:rPr lang="en-GB" dirty="0" err="1" smtClean="0"/>
              <a:t>en</a:t>
            </a:r>
            <a:r>
              <a:rPr lang="en-GB" dirty="0" smtClean="0"/>
              <a:t> </a:t>
            </a:r>
            <a:r>
              <a:rPr lang="en-GB" dirty="0"/>
              <a:t>Canarias</a:t>
            </a:r>
            <a:br>
              <a:rPr lang="en-GB" dirty="0"/>
            </a:br>
            <a:r>
              <a:rPr lang="en-GB" dirty="0" err="1" smtClean="0"/>
              <a:t>Perfil</a:t>
            </a:r>
            <a:r>
              <a:rPr lang="en-GB" dirty="0" smtClean="0"/>
              <a:t> vertical </a:t>
            </a:r>
            <a:r>
              <a:rPr lang="en-GB" dirty="0" err="1" smtClean="0"/>
              <a:t>en</a:t>
            </a:r>
            <a:r>
              <a:rPr lang="en-GB" dirty="0" smtClean="0"/>
              <a:t> SCO</a:t>
            </a:r>
            <a:endParaRPr dirty="0"/>
          </a:p>
        </p:txBody>
      </p:sp>
      <p:sp>
        <p:nvSpPr>
          <p:cNvPr id="4" name="TextBox 3"/>
          <p:cNvSpPr txBox="1"/>
          <p:nvPr/>
        </p:nvSpPr>
        <p:spPr>
          <a:xfrm>
            <a:off x="142503" y="1971304"/>
            <a:ext cx="1708154" cy="646331"/>
          </a:xfrm>
          <a:prstGeom prst="rect">
            <a:avLst/>
          </a:prstGeom>
          <a:noFill/>
        </p:spPr>
        <p:txBody>
          <a:bodyPr wrap="square" rtlCol="0">
            <a:spAutoFit/>
          </a:bodyPr>
          <a:lstStyle/>
          <a:p>
            <a:r>
              <a:rPr lang="en-GB" dirty="0" smtClean="0"/>
              <a:t>OBSERVACIÓN MPLNET</a:t>
            </a:r>
            <a:endParaRPr lang="en-GB" dirty="0"/>
          </a:p>
        </p:txBody>
      </p:sp>
      <p:sp>
        <p:nvSpPr>
          <p:cNvPr id="12" name="TextBox 11"/>
          <p:cNvSpPr txBox="1"/>
          <p:nvPr/>
        </p:nvSpPr>
        <p:spPr>
          <a:xfrm>
            <a:off x="142503" y="4294899"/>
            <a:ext cx="1708154" cy="646331"/>
          </a:xfrm>
          <a:prstGeom prst="rect">
            <a:avLst/>
          </a:prstGeom>
          <a:noFill/>
        </p:spPr>
        <p:txBody>
          <a:bodyPr wrap="square" rtlCol="0">
            <a:spAutoFit/>
          </a:bodyPr>
          <a:lstStyle/>
          <a:p>
            <a:r>
              <a:rPr lang="en-GB" dirty="0" smtClean="0"/>
              <a:t>PRÓNOSTICO</a:t>
            </a:r>
          </a:p>
          <a:p>
            <a:r>
              <a:rPr lang="en-GB" dirty="0" smtClean="0"/>
              <a:t>MONARCH</a:t>
            </a:r>
            <a:endParaRPr lang="en-GB" dirty="0"/>
          </a:p>
        </p:txBody>
      </p:sp>
      <p:sp>
        <p:nvSpPr>
          <p:cNvPr id="13" name="TextBox 12"/>
          <p:cNvSpPr txBox="1"/>
          <p:nvPr/>
        </p:nvSpPr>
        <p:spPr>
          <a:xfrm>
            <a:off x="142503" y="5422562"/>
            <a:ext cx="1330037" cy="738664"/>
          </a:xfrm>
          <a:prstGeom prst="rect">
            <a:avLst/>
          </a:prstGeom>
          <a:noFill/>
        </p:spPr>
        <p:txBody>
          <a:bodyPr wrap="square" rtlCol="0">
            <a:spAutoFit/>
          </a:bodyPr>
          <a:lstStyle/>
          <a:p>
            <a:r>
              <a:rPr lang="en-GB" sz="1400" i="1" dirty="0" smtClean="0"/>
              <a:t>(Cuevas et al., WMO report, </a:t>
            </a:r>
            <a:r>
              <a:rPr lang="en-GB" sz="1400" i="1" dirty="0"/>
              <a:t>in preparation</a:t>
            </a:r>
            <a:r>
              <a:rPr lang="en-GB" sz="1400" i="1" dirty="0" smtClean="0"/>
              <a:t>)</a:t>
            </a:r>
            <a:endParaRPr lang="en-GB" sz="1400" i="1" dirty="0"/>
          </a:p>
        </p:txBody>
      </p:sp>
    </p:spTree>
    <p:extLst>
      <p:ext uri="{BB962C8B-B14F-4D97-AF65-F5344CB8AC3E}">
        <p14:creationId xmlns:p14="http://schemas.microsoft.com/office/powerpoint/2010/main" val="123554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pic>
        <p:nvPicPr>
          <p:cNvPr id="63" name="Google Shape;63;p2"/>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66" name="Google Shape;66;p2"/>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15" y="1453612"/>
            <a:ext cx="7665773" cy="2160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816" y="3771736"/>
            <a:ext cx="7665773" cy="2160000"/>
          </a:xfrm>
          <a:prstGeom prst="rect">
            <a:avLst/>
          </a:prstGeom>
        </p:spPr>
      </p:pic>
      <p:sp>
        <p:nvSpPr>
          <p:cNvPr id="9" name="Google Shape;60;p2"/>
          <p:cNvSpPr txBox="1">
            <a:spLocks noGrp="1"/>
          </p:cNvSpPr>
          <p:nvPr>
            <p:ph type="title"/>
          </p:nvPr>
        </p:nvSpPr>
        <p:spPr>
          <a:xfrm>
            <a:off x="154380" y="419298"/>
            <a:ext cx="8775864" cy="6299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500"/>
            </a:pPr>
            <a:r>
              <a:rPr lang="en-GB" dirty="0" err="1" smtClean="0"/>
              <a:t>Evento</a:t>
            </a:r>
            <a:r>
              <a:rPr lang="en-GB" dirty="0" smtClean="0"/>
              <a:t> de </a:t>
            </a:r>
            <a:r>
              <a:rPr lang="en-GB" dirty="0" err="1" smtClean="0"/>
              <a:t>polvo</a:t>
            </a:r>
            <a:r>
              <a:rPr lang="en-GB" dirty="0" smtClean="0"/>
              <a:t> de </a:t>
            </a:r>
            <a:r>
              <a:rPr lang="en-GB" dirty="0" err="1" smtClean="0"/>
              <a:t>febrero</a:t>
            </a:r>
            <a:r>
              <a:rPr lang="en-GB" dirty="0" smtClean="0"/>
              <a:t> 2020 </a:t>
            </a:r>
            <a:r>
              <a:rPr lang="en-GB" dirty="0" err="1" smtClean="0"/>
              <a:t>en</a:t>
            </a:r>
            <a:r>
              <a:rPr lang="en-GB" dirty="0" smtClean="0"/>
              <a:t> </a:t>
            </a:r>
            <a:r>
              <a:rPr lang="en-GB" dirty="0"/>
              <a:t>Canarias</a:t>
            </a:r>
            <a:br>
              <a:rPr lang="en-GB" dirty="0"/>
            </a:br>
            <a:r>
              <a:rPr lang="en-GB" dirty="0"/>
              <a:t>MONARCH </a:t>
            </a:r>
            <a:r>
              <a:rPr lang="en-GB" dirty="0" err="1" smtClean="0"/>
              <a:t>Concentración</a:t>
            </a:r>
            <a:r>
              <a:rPr lang="en-GB" dirty="0" smtClean="0"/>
              <a:t> </a:t>
            </a:r>
            <a:r>
              <a:rPr lang="en-GB" dirty="0" err="1" smtClean="0"/>
              <a:t>en</a:t>
            </a:r>
            <a:r>
              <a:rPr lang="en-GB" dirty="0" smtClean="0"/>
              <a:t> </a:t>
            </a:r>
            <a:r>
              <a:rPr lang="en-GB" dirty="0" err="1" smtClean="0"/>
              <a:t>superfície</a:t>
            </a:r>
            <a:endParaRPr dirty="0"/>
          </a:p>
        </p:txBody>
      </p:sp>
      <p:sp>
        <p:nvSpPr>
          <p:cNvPr id="10" name="TextBox 9"/>
          <p:cNvSpPr txBox="1"/>
          <p:nvPr/>
        </p:nvSpPr>
        <p:spPr>
          <a:xfrm>
            <a:off x="154380" y="5935971"/>
            <a:ext cx="3990110" cy="307777"/>
          </a:xfrm>
          <a:prstGeom prst="rect">
            <a:avLst/>
          </a:prstGeom>
          <a:noFill/>
        </p:spPr>
        <p:txBody>
          <a:bodyPr wrap="square" rtlCol="0">
            <a:spAutoFit/>
          </a:bodyPr>
          <a:lstStyle/>
          <a:p>
            <a:r>
              <a:rPr lang="en-GB" sz="1400" i="1" dirty="0" smtClean="0"/>
              <a:t>(Cuevas et al., WMO report, </a:t>
            </a:r>
            <a:r>
              <a:rPr lang="en-GB" sz="1400" i="1" dirty="0"/>
              <a:t>in preparation</a:t>
            </a:r>
            <a:r>
              <a:rPr lang="en-GB" sz="1400" i="1" dirty="0" smtClean="0"/>
              <a:t>)</a:t>
            </a:r>
            <a:endParaRPr lang="en-GB" sz="1400" i="1" dirty="0"/>
          </a:p>
        </p:txBody>
      </p:sp>
    </p:spTree>
    <p:extLst>
      <p:ext uri="{BB962C8B-B14F-4D97-AF65-F5344CB8AC3E}">
        <p14:creationId xmlns:p14="http://schemas.microsoft.com/office/powerpoint/2010/main" val="12954757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pic>
        <p:nvPicPr>
          <p:cNvPr id="63" name="Google Shape;63;p2"/>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66" name="Google Shape;66;p2"/>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6" name="Picture 5"/>
          <p:cNvPicPr/>
          <p:nvPr/>
        </p:nvPicPr>
        <p:blipFill>
          <a:blip r:embed="rId6" cstate="print">
            <a:extLst>
              <a:ext uri="{28A0092B-C50C-407E-A947-70E740481C1C}">
                <a14:useLocalDpi xmlns:a14="http://schemas.microsoft.com/office/drawing/2010/main" val="0"/>
              </a:ext>
            </a:extLst>
          </a:blip>
          <a:stretch>
            <a:fillRect/>
          </a:stretch>
        </p:blipFill>
        <p:spPr>
          <a:xfrm>
            <a:off x="1769036" y="1254694"/>
            <a:ext cx="6120765" cy="2448560"/>
          </a:xfrm>
          <a:prstGeom prst="rect">
            <a:avLst/>
          </a:prstGeom>
        </p:spPr>
      </p:pic>
      <p:pic>
        <p:nvPicPr>
          <p:cNvPr id="7" name="Picture 6"/>
          <p:cNvPicPr/>
          <p:nvPr/>
        </p:nvPicPr>
        <p:blipFill>
          <a:blip r:embed="rId7" cstate="print">
            <a:extLst>
              <a:ext uri="{28A0092B-C50C-407E-A947-70E740481C1C}">
                <a14:useLocalDpi xmlns:a14="http://schemas.microsoft.com/office/drawing/2010/main" val="0"/>
              </a:ext>
            </a:extLst>
          </a:blip>
          <a:stretch>
            <a:fillRect/>
          </a:stretch>
        </p:blipFill>
        <p:spPr>
          <a:xfrm>
            <a:off x="1769036" y="3703254"/>
            <a:ext cx="6120765" cy="2448560"/>
          </a:xfrm>
          <a:prstGeom prst="rect">
            <a:avLst/>
          </a:prstGeom>
        </p:spPr>
      </p:pic>
      <p:sp>
        <p:nvSpPr>
          <p:cNvPr id="9" name="Google Shape;60;p2"/>
          <p:cNvSpPr txBox="1">
            <a:spLocks noGrp="1"/>
          </p:cNvSpPr>
          <p:nvPr>
            <p:ph type="title"/>
          </p:nvPr>
        </p:nvSpPr>
        <p:spPr>
          <a:xfrm>
            <a:off x="225632" y="261179"/>
            <a:ext cx="8775864" cy="6299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500"/>
            </a:pPr>
            <a:r>
              <a:rPr lang="en-GB" dirty="0" err="1" smtClean="0"/>
              <a:t>Evento</a:t>
            </a:r>
            <a:r>
              <a:rPr lang="en-GB" dirty="0" smtClean="0"/>
              <a:t> de </a:t>
            </a:r>
            <a:r>
              <a:rPr lang="en-GB" dirty="0" err="1" smtClean="0"/>
              <a:t>polvo</a:t>
            </a:r>
            <a:r>
              <a:rPr lang="en-GB" dirty="0" smtClean="0"/>
              <a:t> de </a:t>
            </a:r>
            <a:r>
              <a:rPr lang="en-GB" dirty="0" err="1" smtClean="0"/>
              <a:t>febrero</a:t>
            </a:r>
            <a:r>
              <a:rPr lang="en-GB" dirty="0" smtClean="0"/>
              <a:t> 2020 </a:t>
            </a:r>
            <a:r>
              <a:rPr lang="en-GB" dirty="0" err="1" smtClean="0"/>
              <a:t>en</a:t>
            </a:r>
            <a:r>
              <a:rPr lang="en-GB" dirty="0" smtClean="0"/>
              <a:t> </a:t>
            </a:r>
            <a:r>
              <a:rPr lang="en-GB" dirty="0"/>
              <a:t>Canarias</a:t>
            </a:r>
            <a:br>
              <a:rPr lang="en-GB" dirty="0"/>
            </a:br>
            <a:r>
              <a:rPr lang="en-GB" dirty="0"/>
              <a:t>MONARCH </a:t>
            </a:r>
            <a:r>
              <a:rPr lang="en-GB" dirty="0" err="1" smtClean="0"/>
              <a:t>Visibilidad</a:t>
            </a:r>
            <a:endParaRPr dirty="0"/>
          </a:p>
        </p:txBody>
      </p:sp>
      <p:sp>
        <p:nvSpPr>
          <p:cNvPr id="10" name="TextBox 9"/>
          <p:cNvSpPr txBox="1"/>
          <p:nvPr/>
        </p:nvSpPr>
        <p:spPr>
          <a:xfrm>
            <a:off x="7671459" y="5228147"/>
            <a:ext cx="1330037" cy="738664"/>
          </a:xfrm>
          <a:prstGeom prst="rect">
            <a:avLst/>
          </a:prstGeom>
          <a:noFill/>
        </p:spPr>
        <p:txBody>
          <a:bodyPr wrap="square" rtlCol="0">
            <a:spAutoFit/>
          </a:bodyPr>
          <a:lstStyle/>
          <a:p>
            <a:r>
              <a:rPr lang="en-GB" sz="1400" i="1" dirty="0" smtClean="0"/>
              <a:t>(Cuevas et al., WMO report, </a:t>
            </a:r>
            <a:r>
              <a:rPr lang="en-GB" sz="1400" i="1" dirty="0"/>
              <a:t>in preparation</a:t>
            </a:r>
            <a:r>
              <a:rPr lang="en-GB" sz="1400" i="1" dirty="0" smtClean="0"/>
              <a:t>)</a:t>
            </a:r>
            <a:endParaRPr lang="en-GB" sz="1400" i="1" dirty="0"/>
          </a:p>
        </p:txBody>
      </p:sp>
    </p:spTree>
    <p:extLst>
      <p:ext uri="{BB962C8B-B14F-4D97-AF65-F5344CB8AC3E}">
        <p14:creationId xmlns:p14="http://schemas.microsoft.com/office/powerpoint/2010/main" val="11052285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5450774" y="6336145"/>
            <a:ext cx="444311" cy="469757"/>
          </a:xfrm>
          <a:prstGeom prst="rect">
            <a:avLst/>
          </a:prstGeom>
          <a:noFill/>
          <a:ln>
            <a:noFill/>
          </a:ln>
        </p:spPr>
      </p:pic>
      <p:pic>
        <p:nvPicPr>
          <p:cNvPr id="63" name="Google Shape;63;p2"/>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66" name="Google Shape;66;p2"/>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54" y="1264881"/>
            <a:ext cx="7354054" cy="2160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254" y="3565901"/>
            <a:ext cx="7354054" cy="2160000"/>
          </a:xfrm>
          <a:prstGeom prst="rect">
            <a:avLst/>
          </a:prstGeom>
        </p:spPr>
      </p:pic>
      <p:sp>
        <p:nvSpPr>
          <p:cNvPr id="9" name="Google Shape;60;p2"/>
          <p:cNvSpPr txBox="1">
            <a:spLocks noGrp="1"/>
          </p:cNvSpPr>
          <p:nvPr>
            <p:ph type="title"/>
          </p:nvPr>
        </p:nvSpPr>
        <p:spPr>
          <a:xfrm>
            <a:off x="225632" y="261179"/>
            <a:ext cx="8775864" cy="6299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500"/>
            </a:pPr>
            <a:r>
              <a:rPr lang="en-GB" dirty="0" err="1" smtClean="0"/>
              <a:t>Evento</a:t>
            </a:r>
            <a:r>
              <a:rPr lang="en-GB" dirty="0" smtClean="0"/>
              <a:t> de </a:t>
            </a:r>
            <a:r>
              <a:rPr lang="en-GB" dirty="0" err="1" smtClean="0"/>
              <a:t>polvo</a:t>
            </a:r>
            <a:r>
              <a:rPr lang="en-GB" dirty="0" smtClean="0"/>
              <a:t> de </a:t>
            </a:r>
            <a:r>
              <a:rPr lang="en-GB" dirty="0" err="1" smtClean="0"/>
              <a:t>febrero</a:t>
            </a:r>
            <a:r>
              <a:rPr lang="en-GB" dirty="0" smtClean="0"/>
              <a:t> 2020 </a:t>
            </a:r>
            <a:r>
              <a:rPr lang="en-GB" dirty="0" err="1" smtClean="0"/>
              <a:t>en</a:t>
            </a:r>
            <a:r>
              <a:rPr lang="en-GB" dirty="0" smtClean="0"/>
              <a:t> </a:t>
            </a:r>
            <a:r>
              <a:rPr lang="en-GB" dirty="0"/>
              <a:t>Canarias</a:t>
            </a:r>
            <a:br>
              <a:rPr lang="en-GB" dirty="0"/>
            </a:br>
            <a:r>
              <a:rPr lang="en-GB" dirty="0"/>
              <a:t>MONARCH </a:t>
            </a:r>
            <a:r>
              <a:rPr lang="en-GB" dirty="0" err="1" smtClean="0"/>
              <a:t>Deposición</a:t>
            </a:r>
            <a:endParaRPr dirty="0"/>
          </a:p>
        </p:txBody>
      </p:sp>
      <p:sp>
        <p:nvSpPr>
          <p:cNvPr id="10" name="TextBox 9"/>
          <p:cNvSpPr txBox="1"/>
          <p:nvPr/>
        </p:nvSpPr>
        <p:spPr>
          <a:xfrm>
            <a:off x="7671459" y="5292357"/>
            <a:ext cx="1330037" cy="738664"/>
          </a:xfrm>
          <a:prstGeom prst="rect">
            <a:avLst/>
          </a:prstGeom>
          <a:noFill/>
        </p:spPr>
        <p:txBody>
          <a:bodyPr wrap="square" rtlCol="0">
            <a:spAutoFit/>
          </a:bodyPr>
          <a:lstStyle/>
          <a:p>
            <a:r>
              <a:rPr lang="en-GB" sz="1400" i="1" dirty="0" smtClean="0"/>
              <a:t>(Cuevas et al., WMO report, </a:t>
            </a:r>
            <a:r>
              <a:rPr lang="en-GB" sz="1400" i="1" dirty="0"/>
              <a:t>in preparation</a:t>
            </a:r>
            <a:r>
              <a:rPr lang="en-GB" sz="1400" i="1" dirty="0" smtClean="0"/>
              <a:t>)</a:t>
            </a:r>
            <a:endParaRPr lang="en-GB" sz="1400" i="1" dirty="0"/>
          </a:p>
        </p:txBody>
      </p:sp>
    </p:spTree>
    <p:extLst>
      <p:ext uri="{BB962C8B-B14F-4D97-AF65-F5344CB8AC3E}">
        <p14:creationId xmlns:p14="http://schemas.microsoft.com/office/powerpoint/2010/main" val="2505250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150"/>
              <a:buFont typeface="Calibri"/>
              <a:buNone/>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2950" dirty="0"/>
              <a:t>MONARCH upgrade: </a:t>
            </a:r>
            <a:r>
              <a:rPr lang="en-GB" sz="2950" dirty="0" err="1" smtClean="0"/>
              <a:t>Mejoras</a:t>
            </a:r>
            <a:r>
              <a:rPr lang="en-GB" sz="2950" dirty="0" smtClean="0"/>
              <a:t> </a:t>
            </a:r>
            <a:r>
              <a:rPr lang="en-GB" sz="2950" dirty="0" err="1" smtClean="0"/>
              <a:t>en</a:t>
            </a:r>
            <a:r>
              <a:rPr lang="en-GB" sz="2950" dirty="0" smtClean="0"/>
              <a:t> la </a:t>
            </a:r>
            <a:r>
              <a:rPr lang="en-GB" sz="2950" dirty="0" err="1" smtClean="0"/>
              <a:t>emisión</a:t>
            </a:r>
            <a:r>
              <a:rPr lang="en-GB" sz="2950" dirty="0" smtClean="0"/>
              <a:t> </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5122" name="Picture 1" descr="new_sims/Drag_Partition/Topo.png"/>
          <p:cNvPicPr>
            <a:picLocks noChangeAspect="1" noChangeArrowheads="1"/>
          </p:cNvPicPr>
          <p:nvPr/>
        </p:nvPicPr>
        <p:blipFill>
          <a:blip r:embed="rId6">
            <a:extLst>
              <a:ext uri="{28A0092B-C50C-407E-A947-70E740481C1C}">
                <a14:useLocalDpi xmlns:a14="http://schemas.microsoft.com/office/drawing/2010/main" val="0"/>
              </a:ext>
            </a:extLst>
          </a:blip>
          <a:srcRect b="6355"/>
          <a:stretch>
            <a:fillRect/>
          </a:stretch>
        </p:blipFill>
        <p:spPr bwMode="auto">
          <a:xfrm>
            <a:off x="631054" y="2807867"/>
            <a:ext cx="3976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0" descr="new_sims/Drag_Partition/FoO_total.png"/>
          <p:cNvPicPr>
            <a:picLocks noChangeAspect="1" noChangeArrowheads="1"/>
          </p:cNvPicPr>
          <p:nvPr/>
        </p:nvPicPr>
        <p:blipFill>
          <a:blip r:embed="rId7">
            <a:extLst>
              <a:ext uri="{28A0092B-C50C-407E-A947-70E740481C1C}">
                <a14:useLocalDpi xmlns:a14="http://schemas.microsoft.com/office/drawing/2010/main" val="0"/>
              </a:ext>
            </a:extLst>
          </a:blip>
          <a:srcRect b="5865"/>
          <a:stretch>
            <a:fillRect/>
          </a:stretch>
        </p:blipFill>
        <p:spPr bwMode="auto">
          <a:xfrm>
            <a:off x="4606767" y="2798929"/>
            <a:ext cx="3954033"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748145" y="572005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TextBox 3"/>
          <p:cNvSpPr txBox="1"/>
          <p:nvPr/>
        </p:nvSpPr>
        <p:spPr>
          <a:xfrm>
            <a:off x="1531916" y="2385628"/>
            <a:ext cx="1840676" cy="369332"/>
          </a:xfrm>
          <a:prstGeom prst="rect">
            <a:avLst/>
          </a:prstGeom>
          <a:noFill/>
        </p:spPr>
        <p:txBody>
          <a:bodyPr wrap="square" rtlCol="0">
            <a:spAutoFit/>
          </a:bodyPr>
          <a:lstStyle/>
          <a:p>
            <a:pPr algn="ctr"/>
            <a:r>
              <a:rPr lang="en-GB" b="1" dirty="0" smtClean="0"/>
              <a:t>Actual</a:t>
            </a:r>
            <a:endParaRPr lang="en-GB" b="1" dirty="0"/>
          </a:p>
        </p:txBody>
      </p:sp>
      <p:sp>
        <p:nvSpPr>
          <p:cNvPr id="11" name="TextBox 10"/>
          <p:cNvSpPr txBox="1"/>
          <p:nvPr/>
        </p:nvSpPr>
        <p:spPr>
          <a:xfrm>
            <a:off x="5663445" y="2414785"/>
            <a:ext cx="1840676" cy="369332"/>
          </a:xfrm>
          <a:prstGeom prst="rect">
            <a:avLst/>
          </a:prstGeom>
          <a:noFill/>
        </p:spPr>
        <p:txBody>
          <a:bodyPr wrap="square" rtlCol="0">
            <a:spAutoFit/>
          </a:bodyPr>
          <a:lstStyle/>
          <a:p>
            <a:pPr algn="ctr"/>
            <a:r>
              <a:rPr lang="en-GB" b="1" dirty="0" smtClean="0"/>
              <a:t>Nueva</a:t>
            </a:r>
            <a:endParaRPr lang="en-GB" b="1" dirty="0"/>
          </a:p>
        </p:txBody>
      </p:sp>
      <p:sp>
        <p:nvSpPr>
          <p:cNvPr id="5" name="TextBox 4"/>
          <p:cNvSpPr txBox="1"/>
          <p:nvPr/>
        </p:nvSpPr>
        <p:spPr>
          <a:xfrm>
            <a:off x="581863" y="1446364"/>
            <a:ext cx="8049808" cy="646331"/>
          </a:xfrm>
          <a:prstGeom prst="rect">
            <a:avLst/>
          </a:prstGeom>
          <a:noFill/>
        </p:spPr>
        <p:txBody>
          <a:bodyPr wrap="square" rtlCol="0">
            <a:spAutoFit/>
          </a:bodyPr>
          <a:lstStyle/>
          <a:p>
            <a:r>
              <a:rPr lang="en-GB" dirty="0" smtClean="0"/>
              <a:t>Las </a:t>
            </a:r>
            <a:r>
              <a:rPr lang="en-GB" dirty="0" err="1" smtClean="0"/>
              <a:t>mejoras</a:t>
            </a:r>
            <a:r>
              <a:rPr lang="en-GB" dirty="0" smtClean="0"/>
              <a:t> </a:t>
            </a:r>
            <a:r>
              <a:rPr lang="en-GB" dirty="0" err="1" smtClean="0"/>
              <a:t>están</a:t>
            </a:r>
            <a:r>
              <a:rPr lang="en-GB" dirty="0" smtClean="0"/>
              <a:t> </a:t>
            </a:r>
            <a:r>
              <a:rPr lang="en-GB" dirty="0" err="1" smtClean="0"/>
              <a:t>en</a:t>
            </a:r>
            <a:r>
              <a:rPr lang="en-GB" dirty="0" smtClean="0"/>
              <a:t> la </a:t>
            </a:r>
            <a:r>
              <a:rPr lang="en-GB" dirty="0" err="1" smtClean="0"/>
              <a:t>descripción</a:t>
            </a:r>
            <a:r>
              <a:rPr lang="en-GB" dirty="0" smtClean="0"/>
              <a:t> de la </a:t>
            </a:r>
            <a:r>
              <a:rPr lang="en-GB" dirty="0" err="1" smtClean="0"/>
              <a:t>fuentes</a:t>
            </a:r>
            <a:r>
              <a:rPr lang="en-GB" dirty="0" smtClean="0"/>
              <a:t> de </a:t>
            </a:r>
            <a:r>
              <a:rPr lang="en-GB" dirty="0" err="1" smtClean="0"/>
              <a:t>polvo</a:t>
            </a:r>
            <a:r>
              <a:rPr lang="en-GB" dirty="0" smtClean="0"/>
              <a:t> y </a:t>
            </a:r>
            <a:r>
              <a:rPr lang="en-GB" dirty="0" err="1" smtClean="0"/>
              <a:t>en</a:t>
            </a:r>
            <a:r>
              <a:rPr lang="en-GB" dirty="0" smtClean="0"/>
              <a:t> el </a:t>
            </a:r>
            <a:r>
              <a:rPr lang="en-GB" dirty="0" err="1" smtClean="0"/>
              <a:t>esquema</a:t>
            </a:r>
            <a:r>
              <a:rPr lang="en-GB" dirty="0" smtClean="0"/>
              <a:t> de </a:t>
            </a:r>
            <a:r>
              <a:rPr lang="en-GB" dirty="0" err="1" smtClean="0"/>
              <a:t>emisión</a:t>
            </a:r>
            <a:r>
              <a:rPr lang="en-GB" dirty="0" smtClean="0"/>
              <a:t>.  </a:t>
            </a:r>
            <a:endParaRPr lang="en-GB" dirty="0"/>
          </a:p>
        </p:txBody>
      </p:sp>
    </p:spTree>
    <p:extLst>
      <p:ext uri="{BB962C8B-B14F-4D97-AF65-F5344CB8AC3E}">
        <p14:creationId xmlns:p14="http://schemas.microsoft.com/office/powerpoint/2010/main" val="2760209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ga723ce3396_5_19"/>
          <p:cNvPicPr preferRelativeResize="0"/>
          <p:nvPr/>
        </p:nvPicPr>
        <p:blipFill rotWithShape="1">
          <a:blip r:embed="rId3">
            <a:alphaModFix/>
          </a:blip>
          <a:srcRect/>
          <a:stretch/>
        </p:blipFill>
        <p:spPr>
          <a:xfrm>
            <a:off x="464813" y="3572371"/>
            <a:ext cx="6076798" cy="2611578"/>
          </a:xfrm>
          <a:prstGeom prst="rect">
            <a:avLst/>
          </a:prstGeom>
          <a:noFill/>
          <a:ln>
            <a:noFill/>
          </a:ln>
        </p:spPr>
      </p:pic>
      <p:sp>
        <p:nvSpPr>
          <p:cNvPr id="151" name="Google Shape;151;ga723ce3396_5_19"/>
          <p:cNvSpPr txBox="1">
            <a:spLocks noGrp="1"/>
          </p:cNvSpPr>
          <p:nvPr>
            <p:ph type="title"/>
          </p:nvPr>
        </p:nvSpPr>
        <p:spPr>
          <a:xfrm>
            <a:off x="464803" y="354629"/>
            <a:ext cx="8229600" cy="63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150"/>
              <a:buFont typeface="Calibri"/>
              <a:buNone/>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br>
              <a:rPr lang="en-GB" sz="3150" dirty="0" smtClean="0"/>
            </a:br>
            <a:r>
              <a:rPr lang="en-GB" sz="3150" dirty="0" smtClean="0"/>
              <a:t>Nuevo </a:t>
            </a:r>
            <a:r>
              <a:rPr lang="en-GB" sz="2950" dirty="0" smtClean="0"/>
              <a:t>MONARCH: </a:t>
            </a:r>
            <a:r>
              <a:rPr lang="en-GB" sz="2950" dirty="0" err="1" smtClean="0"/>
              <a:t>Resultados</a:t>
            </a:r>
            <a:r>
              <a:rPr lang="en-GB" sz="2950" dirty="0" smtClean="0"/>
              <a:t> 2018 </a:t>
            </a:r>
            <a:r>
              <a:rPr lang="en-GB" sz="2950" dirty="0"/>
              <a:t>DOD</a:t>
            </a:r>
            <a:endParaRPr sz="2950" dirty="0"/>
          </a:p>
        </p:txBody>
      </p:sp>
      <p:pic>
        <p:nvPicPr>
          <p:cNvPr id="152" name="Google Shape;152;ga723ce3396_5_19"/>
          <p:cNvPicPr preferRelativeResize="0"/>
          <p:nvPr/>
        </p:nvPicPr>
        <p:blipFill rotWithShape="1">
          <a:blip r:embed="rId4">
            <a:alphaModFix/>
          </a:blip>
          <a:srcRect/>
          <a:stretch/>
        </p:blipFill>
        <p:spPr>
          <a:xfrm>
            <a:off x="5432260" y="6318275"/>
            <a:ext cx="462825" cy="505499"/>
          </a:xfrm>
          <a:prstGeom prst="rect">
            <a:avLst/>
          </a:prstGeom>
          <a:noFill/>
          <a:ln>
            <a:noFill/>
          </a:ln>
        </p:spPr>
      </p:pic>
      <p:pic>
        <p:nvPicPr>
          <p:cNvPr id="153" name="Google Shape;153;ga723ce3396_5_19"/>
          <p:cNvPicPr preferRelativeResize="0"/>
          <p:nvPr/>
        </p:nvPicPr>
        <p:blipFill rotWithShape="1">
          <a:blip r:embed="rId5">
            <a:alphaModFix/>
          </a:blip>
          <a:srcRect/>
          <a:stretch/>
        </p:blipFill>
        <p:spPr>
          <a:xfrm>
            <a:off x="5966606" y="6336145"/>
            <a:ext cx="3139399" cy="469757"/>
          </a:xfrm>
          <a:prstGeom prst="rect">
            <a:avLst/>
          </a:prstGeom>
          <a:noFill/>
          <a:ln>
            <a:noFill/>
          </a:ln>
        </p:spPr>
      </p:pic>
      <p:pic>
        <p:nvPicPr>
          <p:cNvPr id="154" name="Google Shape;154;ga723ce3396_5_19"/>
          <p:cNvPicPr preferRelativeResize="0"/>
          <p:nvPr/>
        </p:nvPicPr>
        <p:blipFill rotWithShape="1">
          <a:blip r:embed="rId6">
            <a:alphaModFix/>
          </a:blip>
          <a:srcRect l="7048" r="27186"/>
          <a:stretch/>
        </p:blipFill>
        <p:spPr>
          <a:xfrm>
            <a:off x="5966597" y="6336150"/>
            <a:ext cx="1923204" cy="469750"/>
          </a:xfrm>
          <a:prstGeom prst="rect">
            <a:avLst/>
          </a:prstGeom>
          <a:noFill/>
          <a:ln>
            <a:noFill/>
          </a:ln>
        </p:spPr>
      </p:pic>
      <p:sp>
        <p:nvSpPr>
          <p:cNvPr id="155" name="Google Shape;155;ga723ce3396_5_19"/>
          <p:cNvSpPr txBox="1"/>
          <p:nvPr/>
        </p:nvSpPr>
        <p:spPr>
          <a:xfrm>
            <a:off x="6548975" y="1844575"/>
            <a:ext cx="15420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OPERATIONAL</a:t>
            </a:r>
            <a:endParaRPr sz="1400" b="1" i="0" u="none" strike="noStrike" cap="none">
              <a:solidFill>
                <a:srgbClr val="000000"/>
              </a:solidFill>
              <a:latin typeface="Helvetica Neue"/>
              <a:ea typeface="Helvetica Neue"/>
              <a:cs typeface="Helvetica Neue"/>
              <a:sym typeface="Helvetica Neue"/>
            </a:endParaRPr>
          </a:p>
        </p:txBody>
      </p:sp>
      <p:sp>
        <p:nvSpPr>
          <p:cNvPr id="156" name="Google Shape;156;ga723ce3396_5_19"/>
          <p:cNvSpPr txBox="1"/>
          <p:nvPr/>
        </p:nvSpPr>
        <p:spPr>
          <a:xfrm>
            <a:off x="6548975" y="4229375"/>
            <a:ext cx="18783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UPGRADE</a:t>
            </a:r>
            <a:endParaRPr sz="1400" b="1" i="0" u="none" strike="noStrike" cap="none">
              <a:solidFill>
                <a:srgbClr val="000000"/>
              </a:solidFill>
              <a:latin typeface="Helvetica Neue"/>
              <a:ea typeface="Helvetica Neue"/>
              <a:cs typeface="Helvetica Neue"/>
              <a:sym typeface="Helvetica Neue"/>
            </a:endParaRPr>
          </a:p>
        </p:txBody>
      </p:sp>
      <p:pic>
        <p:nvPicPr>
          <p:cNvPr id="157" name="Google Shape;157;ga723ce3396_5_19"/>
          <p:cNvPicPr preferRelativeResize="0"/>
          <p:nvPr/>
        </p:nvPicPr>
        <p:blipFill rotWithShape="1">
          <a:blip r:embed="rId7">
            <a:alphaModFix/>
          </a:blip>
          <a:srcRect/>
          <a:stretch/>
        </p:blipFill>
        <p:spPr>
          <a:xfrm>
            <a:off x="464813" y="1137029"/>
            <a:ext cx="6076798" cy="2605605"/>
          </a:xfrm>
          <a:prstGeom prst="rect">
            <a:avLst/>
          </a:prstGeom>
          <a:noFill/>
          <a:ln>
            <a:noFill/>
          </a:ln>
        </p:spPr>
      </p:pic>
      <p:sp>
        <p:nvSpPr>
          <p:cNvPr id="158" name="Google Shape;158;ga723ce3396_5_19"/>
          <p:cNvSpPr/>
          <p:nvPr/>
        </p:nvSpPr>
        <p:spPr>
          <a:xfrm>
            <a:off x="804050" y="1277000"/>
            <a:ext cx="974400" cy="4843200"/>
          </a:xfrm>
          <a:prstGeom prst="rect">
            <a:avLst/>
          </a:prstGeom>
          <a:no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a723ce3396_5_19"/>
          <p:cNvSpPr/>
          <p:nvPr/>
        </p:nvSpPr>
        <p:spPr>
          <a:xfrm>
            <a:off x="5562070" y="1277000"/>
            <a:ext cx="588900" cy="4843200"/>
          </a:xfrm>
          <a:prstGeom prst="rect">
            <a:avLst/>
          </a:prstGeom>
          <a:no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97157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a723ce3396_5_33"/>
          <p:cNvSpPr txBox="1">
            <a:spLocks noGrp="1"/>
          </p:cNvSpPr>
          <p:nvPr>
            <p:ph type="title"/>
          </p:nvPr>
        </p:nvSpPr>
        <p:spPr>
          <a:xfrm>
            <a:off x="464803" y="354629"/>
            <a:ext cx="82296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a:t>Nuevo </a:t>
            </a:r>
            <a:r>
              <a:rPr lang="en-GB" sz="2950" dirty="0"/>
              <a:t>MONARCH: </a:t>
            </a:r>
            <a:r>
              <a:rPr lang="en-GB" sz="2950" dirty="0" err="1"/>
              <a:t>Resultados</a:t>
            </a:r>
            <a:r>
              <a:rPr lang="en-GB" sz="2950" dirty="0"/>
              <a:t> 2018 DOD</a:t>
            </a:r>
            <a:endParaRPr sz="2950" dirty="0"/>
          </a:p>
        </p:txBody>
      </p:sp>
      <p:pic>
        <p:nvPicPr>
          <p:cNvPr id="165" name="Google Shape;165;ga723ce3396_5_33"/>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166" name="Google Shape;166;ga723ce3396_5_33"/>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167" name="Google Shape;167;ga723ce3396_5_33"/>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168" name="Google Shape;168;ga723ce3396_5_33"/>
          <p:cNvSpPr txBox="1"/>
          <p:nvPr/>
        </p:nvSpPr>
        <p:spPr>
          <a:xfrm>
            <a:off x="6342475" y="1825675"/>
            <a:ext cx="15420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OPERATIONAL</a:t>
            </a:r>
            <a:endParaRPr sz="1400" b="1" i="0" u="none" strike="noStrike" cap="none">
              <a:solidFill>
                <a:srgbClr val="000000"/>
              </a:solidFill>
              <a:latin typeface="Helvetica Neue"/>
              <a:ea typeface="Helvetica Neue"/>
              <a:cs typeface="Helvetica Neue"/>
              <a:sym typeface="Helvetica Neue"/>
            </a:endParaRPr>
          </a:p>
        </p:txBody>
      </p:sp>
      <p:sp>
        <p:nvSpPr>
          <p:cNvPr id="169" name="Google Shape;169;ga723ce3396_5_33"/>
          <p:cNvSpPr txBox="1"/>
          <p:nvPr/>
        </p:nvSpPr>
        <p:spPr>
          <a:xfrm>
            <a:off x="6380825" y="4238850"/>
            <a:ext cx="18783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UPGRADE</a:t>
            </a:r>
            <a:endParaRPr sz="1400" b="1" i="0" u="none" strike="noStrike" cap="none">
              <a:solidFill>
                <a:srgbClr val="000000"/>
              </a:solidFill>
              <a:latin typeface="Helvetica Neue"/>
              <a:ea typeface="Helvetica Neue"/>
              <a:cs typeface="Helvetica Neue"/>
              <a:sym typeface="Helvetica Neue"/>
            </a:endParaRPr>
          </a:p>
        </p:txBody>
      </p:sp>
      <p:pic>
        <p:nvPicPr>
          <p:cNvPr id="170" name="Google Shape;170;ga723ce3396_5_33"/>
          <p:cNvPicPr preferRelativeResize="0"/>
          <p:nvPr/>
        </p:nvPicPr>
        <p:blipFill rotWithShape="1">
          <a:blip r:embed="rId6">
            <a:alphaModFix/>
          </a:blip>
          <a:srcRect/>
          <a:stretch/>
        </p:blipFill>
        <p:spPr>
          <a:xfrm>
            <a:off x="388025" y="1089729"/>
            <a:ext cx="5878803" cy="2517426"/>
          </a:xfrm>
          <a:prstGeom prst="rect">
            <a:avLst/>
          </a:prstGeom>
          <a:noFill/>
          <a:ln>
            <a:noFill/>
          </a:ln>
        </p:spPr>
      </p:pic>
      <p:pic>
        <p:nvPicPr>
          <p:cNvPr id="171" name="Google Shape;171;ga723ce3396_5_33"/>
          <p:cNvPicPr preferRelativeResize="0"/>
          <p:nvPr/>
        </p:nvPicPr>
        <p:blipFill rotWithShape="1">
          <a:blip r:embed="rId7">
            <a:alphaModFix/>
          </a:blip>
          <a:srcRect/>
          <a:stretch/>
        </p:blipFill>
        <p:spPr>
          <a:xfrm>
            <a:off x="388025" y="3532555"/>
            <a:ext cx="5878803" cy="2517426"/>
          </a:xfrm>
          <a:prstGeom prst="rect">
            <a:avLst/>
          </a:prstGeom>
          <a:noFill/>
          <a:ln>
            <a:noFill/>
          </a:ln>
        </p:spPr>
      </p:pic>
    </p:spTree>
    <p:extLst>
      <p:ext uri="{BB962C8B-B14F-4D97-AF65-F5344CB8AC3E}">
        <p14:creationId xmlns:p14="http://schemas.microsoft.com/office/powerpoint/2010/main" val="2021845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a723ce3396_5_44"/>
          <p:cNvSpPr txBox="1">
            <a:spLocks noGrp="1"/>
          </p:cNvSpPr>
          <p:nvPr>
            <p:ph type="title"/>
          </p:nvPr>
        </p:nvSpPr>
        <p:spPr>
          <a:xfrm>
            <a:off x="464803" y="354629"/>
            <a:ext cx="82296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a:t>
            </a:r>
            <a:r>
              <a:rPr lang="en-GB" sz="3150" dirty="0" smtClean="0"/>
              <a:t>del BDFC</a:t>
            </a:r>
            <a:r>
              <a:rPr lang="en-GB" sz="3150" dirty="0"/>
              <a:t/>
            </a:r>
            <a:br>
              <a:rPr lang="en-GB" sz="3150" dirty="0"/>
            </a:br>
            <a:r>
              <a:rPr lang="en-GB" sz="3150" dirty="0"/>
              <a:t>Nuevo </a:t>
            </a:r>
            <a:r>
              <a:rPr lang="en-GB" sz="2950" dirty="0"/>
              <a:t>MONARCH: </a:t>
            </a:r>
            <a:r>
              <a:rPr lang="en-GB" sz="2950" dirty="0" err="1"/>
              <a:t>Resultados</a:t>
            </a:r>
            <a:r>
              <a:rPr lang="en-GB" sz="2950" dirty="0"/>
              <a:t> 2018 DOD</a:t>
            </a:r>
            <a:endParaRPr sz="2950" dirty="0"/>
          </a:p>
        </p:txBody>
      </p:sp>
      <p:pic>
        <p:nvPicPr>
          <p:cNvPr id="177" name="Google Shape;177;ga723ce3396_5_44"/>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178" name="Google Shape;178;ga723ce3396_5_44"/>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179" name="Google Shape;179;ga723ce3396_5_44"/>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180" name="Google Shape;180;ga723ce3396_5_44"/>
          <p:cNvSpPr txBox="1"/>
          <p:nvPr/>
        </p:nvSpPr>
        <p:spPr>
          <a:xfrm>
            <a:off x="6342475" y="1825675"/>
            <a:ext cx="15420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OPERATIONAL</a:t>
            </a:r>
            <a:endParaRPr sz="1400" b="1" i="0" u="none" strike="noStrike" cap="none">
              <a:solidFill>
                <a:srgbClr val="000000"/>
              </a:solidFill>
              <a:latin typeface="Helvetica Neue"/>
              <a:ea typeface="Helvetica Neue"/>
              <a:cs typeface="Helvetica Neue"/>
              <a:sym typeface="Helvetica Neue"/>
            </a:endParaRPr>
          </a:p>
        </p:txBody>
      </p:sp>
      <p:sp>
        <p:nvSpPr>
          <p:cNvPr id="181" name="Google Shape;181;ga723ce3396_5_44"/>
          <p:cNvSpPr txBox="1"/>
          <p:nvPr/>
        </p:nvSpPr>
        <p:spPr>
          <a:xfrm>
            <a:off x="6380825" y="4238850"/>
            <a:ext cx="18783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UPGRADE</a:t>
            </a:r>
            <a:endParaRPr sz="1400" b="1" i="0" u="none" strike="noStrike" cap="none">
              <a:solidFill>
                <a:srgbClr val="000000"/>
              </a:solidFill>
              <a:latin typeface="Helvetica Neue"/>
              <a:ea typeface="Helvetica Neue"/>
              <a:cs typeface="Helvetica Neue"/>
              <a:sym typeface="Helvetica Neue"/>
            </a:endParaRPr>
          </a:p>
        </p:txBody>
      </p:sp>
      <p:pic>
        <p:nvPicPr>
          <p:cNvPr id="182" name="Google Shape;182;ga723ce3396_5_44"/>
          <p:cNvPicPr preferRelativeResize="0"/>
          <p:nvPr/>
        </p:nvPicPr>
        <p:blipFill rotWithShape="1">
          <a:blip r:embed="rId6">
            <a:alphaModFix/>
          </a:blip>
          <a:srcRect/>
          <a:stretch/>
        </p:blipFill>
        <p:spPr>
          <a:xfrm>
            <a:off x="266450" y="1234050"/>
            <a:ext cx="6076028" cy="2604012"/>
          </a:xfrm>
          <a:prstGeom prst="rect">
            <a:avLst/>
          </a:prstGeom>
          <a:noFill/>
          <a:ln>
            <a:noFill/>
          </a:ln>
        </p:spPr>
      </p:pic>
      <p:pic>
        <p:nvPicPr>
          <p:cNvPr id="183" name="Google Shape;183;ga723ce3396_5_44"/>
          <p:cNvPicPr preferRelativeResize="0"/>
          <p:nvPr/>
        </p:nvPicPr>
        <p:blipFill rotWithShape="1">
          <a:blip r:embed="rId7">
            <a:alphaModFix/>
          </a:blip>
          <a:srcRect/>
          <a:stretch/>
        </p:blipFill>
        <p:spPr>
          <a:xfrm>
            <a:off x="266063" y="3621562"/>
            <a:ext cx="6076798" cy="2600727"/>
          </a:xfrm>
          <a:prstGeom prst="rect">
            <a:avLst/>
          </a:prstGeom>
          <a:noFill/>
          <a:ln>
            <a:noFill/>
          </a:ln>
        </p:spPr>
      </p:pic>
    </p:spTree>
    <p:extLst>
      <p:ext uri="{BB962C8B-B14F-4D97-AF65-F5344CB8AC3E}">
        <p14:creationId xmlns:p14="http://schemas.microsoft.com/office/powerpoint/2010/main" val="3289674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ga723ce3396_5_55"/>
          <p:cNvPicPr preferRelativeResize="0"/>
          <p:nvPr/>
        </p:nvPicPr>
        <p:blipFill rotWithShape="1">
          <a:blip r:embed="rId3">
            <a:alphaModFix/>
          </a:blip>
          <a:srcRect r="3259" b="3203"/>
          <a:stretch/>
        </p:blipFill>
        <p:spPr>
          <a:xfrm>
            <a:off x="464800" y="3679546"/>
            <a:ext cx="5878803" cy="2521032"/>
          </a:xfrm>
          <a:prstGeom prst="rect">
            <a:avLst/>
          </a:prstGeom>
          <a:noFill/>
          <a:ln>
            <a:noFill/>
          </a:ln>
        </p:spPr>
      </p:pic>
      <p:sp>
        <p:nvSpPr>
          <p:cNvPr id="189" name="Google Shape;189;ga723ce3396_5_55"/>
          <p:cNvSpPr txBox="1">
            <a:spLocks noGrp="1"/>
          </p:cNvSpPr>
          <p:nvPr>
            <p:ph type="title"/>
          </p:nvPr>
        </p:nvSpPr>
        <p:spPr>
          <a:xfrm>
            <a:off x="464803" y="354629"/>
            <a:ext cx="82296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a:t>Nuevo </a:t>
            </a:r>
            <a:r>
              <a:rPr lang="en-GB" sz="2950" dirty="0"/>
              <a:t>MONARCH: </a:t>
            </a:r>
            <a:r>
              <a:rPr lang="en-GB" sz="2950" dirty="0" err="1"/>
              <a:t>Resultados</a:t>
            </a:r>
            <a:r>
              <a:rPr lang="en-GB" sz="2950" dirty="0"/>
              <a:t> 2018 DOD</a:t>
            </a:r>
            <a:endParaRPr sz="2950" dirty="0"/>
          </a:p>
        </p:txBody>
      </p:sp>
      <p:pic>
        <p:nvPicPr>
          <p:cNvPr id="190" name="Google Shape;190;ga723ce3396_5_55"/>
          <p:cNvPicPr preferRelativeResize="0"/>
          <p:nvPr/>
        </p:nvPicPr>
        <p:blipFill rotWithShape="1">
          <a:blip r:embed="rId4">
            <a:alphaModFix/>
          </a:blip>
          <a:srcRect/>
          <a:stretch/>
        </p:blipFill>
        <p:spPr>
          <a:xfrm>
            <a:off x="5432260" y="6318275"/>
            <a:ext cx="462825" cy="505499"/>
          </a:xfrm>
          <a:prstGeom prst="rect">
            <a:avLst/>
          </a:prstGeom>
          <a:noFill/>
          <a:ln>
            <a:noFill/>
          </a:ln>
        </p:spPr>
      </p:pic>
      <p:pic>
        <p:nvPicPr>
          <p:cNvPr id="191" name="Google Shape;191;ga723ce3396_5_55"/>
          <p:cNvPicPr preferRelativeResize="0"/>
          <p:nvPr/>
        </p:nvPicPr>
        <p:blipFill rotWithShape="1">
          <a:blip r:embed="rId5">
            <a:alphaModFix/>
          </a:blip>
          <a:srcRect/>
          <a:stretch/>
        </p:blipFill>
        <p:spPr>
          <a:xfrm>
            <a:off x="5966606" y="6336145"/>
            <a:ext cx="3139399" cy="469757"/>
          </a:xfrm>
          <a:prstGeom prst="rect">
            <a:avLst/>
          </a:prstGeom>
          <a:noFill/>
          <a:ln>
            <a:noFill/>
          </a:ln>
        </p:spPr>
      </p:pic>
      <p:pic>
        <p:nvPicPr>
          <p:cNvPr id="192" name="Google Shape;192;ga723ce3396_5_55"/>
          <p:cNvPicPr preferRelativeResize="0"/>
          <p:nvPr/>
        </p:nvPicPr>
        <p:blipFill rotWithShape="1">
          <a:blip r:embed="rId6">
            <a:alphaModFix/>
          </a:blip>
          <a:srcRect l="7048" r="27186"/>
          <a:stretch/>
        </p:blipFill>
        <p:spPr>
          <a:xfrm>
            <a:off x="5966597" y="6336150"/>
            <a:ext cx="1923204" cy="469750"/>
          </a:xfrm>
          <a:prstGeom prst="rect">
            <a:avLst/>
          </a:prstGeom>
          <a:noFill/>
          <a:ln>
            <a:noFill/>
          </a:ln>
        </p:spPr>
      </p:pic>
      <p:sp>
        <p:nvSpPr>
          <p:cNvPr id="193" name="Google Shape;193;ga723ce3396_5_55"/>
          <p:cNvSpPr txBox="1"/>
          <p:nvPr/>
        </p:nvSpPr>
        <p:spPr>
          <a:xfrm>
            <a:off x="6342475" y="1825675"/>
            <a:ext cx="15420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OPERATIONAL</a:t>
            </a:r>
            <a:endParaRPr sz="1400" b="1" i="0" u="none" strike="noStrike" cap="none">
              <a:solidFill>
                <a:srgbClr val="000000"/>
              </a:solidFill>
              <a:latin typeface="Helvetica Neue"/>
              <a:ea typeface="Helvetica Neue"/>
              <a:cs typeface="Helvetica Neue"/>
              <a:sym typeface="Helvetica Neue"/>
            </a:endParaRPr>
          </a:p>
        </p:txBody>
      </p:sp>
      <p:sp>
        <p:nvSpPr>
          <p:cNvPr id="194" name="Google Shape;194;ga723ce3396_5_55"/>
          <p:cNvSpPr txBox="1"/>
          <p:nvPr/>
        </p:nvSpPr>
        <p:spPr>
          <a:xfrm>
            <a:off x="6380825" y="4238850"/>
            <a:ext cx="18783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UPGRADE</a:t>
            </a:r>
            <a:endParaRPr sz="1400" b="1" i="0" u="none" strike="noStrike" cap="none">
              <a:solidFill>
                <a:srgbClr val="000000"/>
              </a:solidFill>
              <a:latin typeface="Helvetica Neue"/>
              <a:ea typeface="Helvetica Neue"/>
              <a:cs typeface="Helvetica Neue"/>
              <a:sym typeface="Helvetica Neue"/>
            </a:endParaRPr>
          </a:p>
        </p:txBody>
      </p:sp>
      <p:pic>
        <p:nvPicPr>
          <p:cNvPr id="195" name="Google Shape;195;ga723ce3396_5_55"/>
          <p:cNvPicPr preferRelativeResize="0"/>
          <p:nvPr/>
        </p:nvPicPr>
        <p:blipFill rotWithShape="1">
          <a:blip r:embed="rId7">
            <a:alphaModFix/>
          </a:blip>
          <a:srcRect/>
          <a:stretch/>
        </p:blipFill>
        <p:spPr>
          <a:xfrm>
            <a:off x="502575" y="1073379"/>
            <a:ext cx="5878803" cy="2517426"/>
          </a:xfrm>
          <a:prstGeom prst="rect">
            <a:avLst/>
          </a:prstGeom>
          <a:noFill/>
          <a:ln>
            <a:noFill/>
          </a:ln>
        </p:spPr>
      </p:pic>
      <p:sp>
        <p:nvSpPr>
          <p:cNvPr id="196" name="Google Shape;196;ga723ce3396_5_55"/>
          <p:cNvSpPr/>
          <p:nvPr/>
        </p:nvSpPr>
        <p:spPr>
          <a:xfrm>
            <a:off x="2954775" y="1267600"/>
            <a:ext cx="1330200" cy="4843200"/>
          </a:xfrm>
          <a:prstGeom prst="rect">
            <a:avLst/>
          </a:prstGeom>
          <a:no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2065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1"/>
          </p:nvPr>
        </p:nvSpPr>
        <p:spPr/>
        <p:txBody>
          <a:bodyPr/>
          <a:lstStyle/>
          <a:p>
            <a:fld id="{4A490C5D-AEA8-4823-B9B3-806910A0ECF7}" type="slidenum">
              <a:rPr lang="es-ES" smtClean="0"/>
              <a:pPr/>
              <a:t>5</a:t>
            </a:fld>
            <a:endParaRPr lang="es-ES"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718" y="3540774"/>
            <a:ext cx="5889848" cy="2912562"/>
          </a:xfrm>
          <a:prstGeom prst="rect">
            <a:avLst/>
          </a:prstGeom>
        </p:spPr>
      </p:pic>
      <p:pic>
        <p:nvPicPr>
          <p:cNvPr id="2" name="Imagen 1"/>
          <p:cNvPicPr>
            <a:picLocks noChangeAspect="1"/>
          </p:cNvPicPr>
          <p:nvPr/>
        </p:nvPicPr>
        <p:blipFill>
          <a:blip r:embed="rId3"/>
          <a:stretch>
            <a:fillRect/>
          </a:stretch>
        </p:blipFill>
        <p:spPr>
          <a:xfrm>
            <a:off x="500802" y="908720"/>
            <a:ext cx="7887622" cy="3024336"/>
          </a:xfrm>
          <a:prstGeom prst="rect">
            <a:avLst/>
          </a:prstGeom>
        </p:spPr>
      </p:pic>
      <p:sp>
        <p:nvSpPr>
          <p:cNvPr id="8" name="Rectángulo 7"/>
          <p:cNvSpPr/>
          <p:nvPr/>
        </p:nvSpPr>
        <p:spPr>
          <a:xfrm>
            <a:off x="5528285" y="6021288"/>
            <a:ext cx="3076163" cy="369332"/>
          </a:xfrm>
          <a:prstGeom prst="rect">
            <a:avLst/>
          </a:prstGeom>
        </p:spPr>
        <p:txBody>
          <a:bodyPr wrap="none">
            <a:spAutoFit/>
          </a:bodyPr>
          <a:lstStyle/>
          <a:p>
            <a:r>
              <a:rPr lang="es-ES" b="1" i="1" dirty="0">
                <a:solidFill>
                  <a:schemeClr val="bg1"/>
                </a:solidFill>
                <a:latin typeface="Calibri" panose="020F0502020204030204" pitchFamily="34" charset="0"/>
              </a:rPr>
              <a:t>http://aeronet.gsfc.nasa.gov/</a:t>
            </a:r>
          </a:p>
        </p:txBody>
      </p:sp>
      <p:sp>
        <p:nvSpPr>
          <p:cNvPr id="4" name="Elipse 3"/>
          <p:cNvSpPr/>
          <p:nvPr/>
        </p:nvSpPr>
        <p:spPr>
          <a:xfrm>
            <a:off x="4788024" y="4941168"/>
            <a:ext cx="740261" cy="5040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smtClean="0"/>
              <a:t>Modelización</a:t>
            </a:r>
            <a:r>
              <a:rPr lang="en-US" altLang="ca-ES" sz="3500" b="1" dirty="0" smtClean="0"/>
              <a:t> de </a:t>
            </a:r>
            <a:r>
              <a:rPr lang="en-US" altLang="ca-ES" sz="3500" b="1" dirty="0" err="1" smtClean="0"/>
              <a:t>polvo</a:t>
            </a:r>
            <a:endParaRPr lang="en-US" altLang="ca-ES" sz="3500" b="1" dirty="0"/>
          </a:p>
        </p:txBody>
      </p:sp>
    </p:spTree>
    <p:extLst>
      <p:ext uri="{BB962C8B-B14F-4D97-AF65-F5344CB8AC3E}">
        <p14:creationId xmlns:p14="http://schemas.microsoft.com/office/powerpoint/2010/main" val="35156042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a723ce3396_5_67"/>
          <p:cNvSpPr txBox="1">
            <a:spLocks noGrp="1"/>
          </p:cNvSpPr>
          <p:nvPr>
            <p:ph type="title"/>
          </p:nvPr>
        </p:nvSpPr>
        <p:spPr>
          <a:xfrm>
            <a:off x="464800" y="354625"/>
            <a:ext cx="8524500" cy="63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150"/>
              <a:buFont typeface="Calibri"/>
              <a:buNone/>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 </a:t>
            </a:r>
            <a:r>
              <a:rPr lang="en-GB" sz="2950" dirty="0" err="1" smtClean="0"/>
              <a:t>Resultados</a:t>
            </a:r>
            <a:r>
              <a:rPr lang="en-GB" sz="2950" dirty="0" smtClean="0"/>
              <a:t> 2018 </a:t>
            </a:r>
            <a:r>
              <a:rPr lang="en-GB" sz="2950" dirty="0"/>
              <a:t>PM10 </a:t>
            </a:r>
            <a:endParaRPr sz="2950" dirty="0"/>
          </a:p>
        </p:txBody>
      </p:sp>
      <p:pic>
        <p:nvPicPr>
          <p:cNvPr id="202" name="Google Shape;202;ga723ce3396_5_67"/>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03" name="Google Shape;203;ga723ce3396_5_67"/>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04" name="Google Shape;204;ga723ce3396_5_67"/>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205" name="Google Shape;205;ga723ce3396_5_67"/>
          <p:cNvSpPr txBox="1"/>
          <p:nvPr/>
        </p:nvSpPr>
        <p:spPr>
          <a:xfrm>
            <a:off x="6342475" y="1825675"/>
            <a:ext cx="15420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OPERATIONAL</a:t>
            </a:r>
            <a:endParaRPr sz="1400" b="1" i="0" u="none" strike="noStrike" cap="none">
              <a:solidFill>
                <a:srgbClr val="000000"/>
              </a:solidFill>
              <a:latin typeface="Helvetica Neue"/>
              <a:ea typeface="Helvetica Neue"/>
              <a:cs typeface="Helvetica Neue"/>
              <a:sym typeface="Helvetica Neue"/>
            </a:endParaRPr>
          </a:p>
        </p:txBody>
      </p:sp>
      <p:sp>
        <p:nvSpPr>
          <p:cNvPr id="206" name="Google Shape;206;ga723ce3396_5_67"/>
          <p:cNvSpPr txBox="1"/>
          <p:nvPr/>
        </p:nvSpPr>
        <p:spPr>
          <a:xfrm>
            <a:off x="6380825" y="4238850"/>
            <a:ext cx="18783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UPGRADE</a:t>
            </a:r>
            <a:endParaRPr sz="1400" b="1" i="0" u="none" strike="noStrike" cap="none">
              <a:solidFill>
                <a:srgbClr val="000000"/>
              </a:solidFill>
              <a:latin typeface="Helvetica Neue"/>
              <a:ea typeface="Helvetica Neue"/>
              <a:cs typeface="Helvetica Neue"/>
              <a:sym typeface="Helvetica Neue"/>
            </a:endParaRPr>
          </a:p>
        </p:txBody>
      </p:sp>
      <p:pic>
        <p:nvPicPr>
          <p:cNvPr id="207" name="Google Shape;207;ga723ce3396_5_67"/>
          <p:cNvPicPr preferRelativeResize="0"/>
          <p:nvPr/>
        </p:nvPicPr>
        <p:blipFill rotWithShape="1">
          <a:blip r:embed="rId6">
            <a:alphaModFix/>
          </a:blip>
          <a:srcRect/>
          <a:stretch/>
        </p:blipFill>
        <p:spPr>
          <a:xfrm>
            <a:off x="368125" y="1135679"/>
            <a:ext cx="5882401" cy="2529792"/>
          </a:xfrm>
          <a:prstGeom prst="rect">
            <a:avLst/>
          </a:prstGeom>
          <a:noFill/>
          <a:ln>
            <a:noFill/>
          </a:ln>
        </p:spPr>
      </p:pic>
      <p:pic>
        <p:nvPicPr>
          <p:cNvPr id="208" name="Google Shape;208;ga723ce3396_5_67"/>
          <p:cNvPicPr preferRelativeResize="0"/>
          <p:nvPr/>
        </p:nvPicPr>
        <p:blipFill rotWithShape="1">
          <a:blip r:embed="rId7">
            <a:alphaModFix/>
          </a:blip>
          <a:srcRect b="51054"/>
          <a:stretch/>
        </p:blipFill>
        <p:spPr>
          <a:xfrm>
            <a:off x="362725" y="3627625"/>
            <a:ext cx="5893202" cy="2481000"/>
          </a:xfrm>
          <a:prstGeom prst="rect">
            <a:avLst/>
          </a:prstGeom>
          <a:noFill/>
          <a:ln>
            <a:noFill/>
          </a:ln>
        </p:spPr>
      </p:pic>
    </p:spTree>
    <p:extLst>
      <p:ext uri="{BB962C8B-B14F-4D97-AF65-F5344CB8AC3E}">
        <p14:creationId xmlns:p14="http://schemas.microsoft.com/office/powerpoint/2010/main" val="2381230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150"/>
              <a:buFont typeface="Calibri"/>
              <a:buNone/>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 </a:t>
            </a:r>
            <a:r>
              <a:rPr lang="en-GB" sz="2950" dirty="0" err="1" smtClean="0"/>
              <a:t>Resultados</a:t>
            </a:r>
            <a:r>
              <a:rPr lang="en-GB" sz="2950" dirty="0" smtClean="0"/>
              <a:t> 2018 </a:t>
            </a:r>
            <a:r>
              <a:rPr lang="en-GB" sz="2950" dirty="0"/>
              <a:t>PM10 </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217" name="Google Shape;217;ga723ce3396_5_78"/>
          <p:cNvPicPr preferRelativeResize="0"/>
          <p:nvPr/>
        </p:nvPicPr>
        <p:blipFill rotWithShape="1">
          <a:blip r:embed="rId6">
            <a:alphaModFix/>
          </a:blip>
          <a:srcRect/>
          <a:stretch/>
        </p:blipFill>
        <p:spPr>
          <a:xfrm>
            <a:off x="406725" y="1155950"/>
            <a:ext cx="5882695" cy="2520000"/>
          </a:xfrm>
          <a:prstGeom prst="rect">
            <a:avLst/>
          </a:prstGeom>
          <a:noFill/>
          <a:ln>
            <a:noFill/>
          </a:ln>
        </p:spPr>
      </p:pic>
      <p:sp>
        <p:nvSpPr>
          <p:cNvPr id="218" name="Google Shape;218;ga723ce3396_5_78"/>
          <p:cNvSpPr txBox="1"/>
          <p:nvPr/>
        </p:nvSpPr>
        <p:spPr>
          <a:xfrm>
            <a:off x="6342475" y="1825675"/>
            <a:ext cx="15420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OPERATIONAL</a:t>
            </a:r>
            <a:endParaRPr sz="1400" b="1" i="0" u="none" strike="noStrike" cap="none">
              <a:solidFill>
                <a:srgbClr val="000000"/>
              </a:solidFill>
              <a:latin typeface="Helvetica Neue"/>
              <a:ea typeface="Helvetica Neue"/>
              <a:cs typeface="Helvetica Neue"/>
              <a:sym typeface="Helvetica Neue"/>
            </a:endParaRPr>
          </a:p>
        </p:txBody>
      </p:sp>
      <p:sp>
        <p:nvSpPr>
          <p:cNvPr id="219" name="Google Shape;219;ga723ce3396_5_78"/>
          <p:cNvSpPr txBox="1"/>
          <p:nvPr/>
        </p:nvSpPr>
        <p:spPr>
          <a:xfrm>
            <a:off x="6380825" y="4238850"/>
            <a:ext cx="1878300" cy="6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Helvetica Neue"/>
                <a:ea typeface="Helvetica Neue"/>
                <a:cs typeface="Helvetica Neue"/>
                <a:sym typeface="Helvetica Neue"/>
              </a:rPr>
              <a:t>UPGRADE</a:t>
            </a:r>
            <a:endParaRPr sz="1400" b="1" i="0" u="none" strike="noStrike" cap="none">
              <a:solidFill>
                <a:srgbClr val="000000"/>
              </a:solidFill>
              <a:latin typeface="Helvetica Neue"/>
              <a:ea typeface="Helvetica Neue"/>
              <a:cs typeface="Helvetica Neue"/>
              <a:sym typeface="Helvetica Neue"/>
            </a:endParaRPr>
          </a:p>
        </p:txBody>
      </p:sp>
      <p:pic>
        <p:nvPicPr>
          <p:cNvPr id="220" name="Google Shape;220;ga723ce3396_5_78"/>
          <p:cNvPicPr preferRelativeResize="0"/>
          <p:nvPr/>
        </p:nvPicPr>
        <p:blipFill rotWithShape="1">
          <a:blip r:embed="rId7">
            <a:alphaModFix/>
          </a:blip>
          <a:srcRect b="51040"/>
          <a:stretch/>
        </p:blipFill>
        <p:spPr>
          <a:xfrm>
            <a:off x="351275" y="3632350"/>
            <a:ext cx="5882401" cy="2472054"/>
          </a:xfrm>
          <a:prstGeom prst="rect">
            <a:avLst/>
          </a:prstGeom>
          <a:noFill/>
          <a:ln>
            <a:noFill/>
          </a:ln>
        </p:spPr>
      </p:pic>
    </p:spTree>
    <p:extLst>
      <p:ext uri="{BB962C8B-B14F-4D97-AF65-F5344CB8AC3E}">
        <p14:creationId xmlns:p14="http://schemas.microsoft.com/office/powerpoint/2010/main" val="512502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a:t>
            </a:r>
            <a:r>
              <a:rPr lang="en-GB" sz="2950" dirty="0"/>
              <a:t>: </a:t>
            </a:r>
            <a:r>
              <a:rPr lang="en-GB" sz="2950" dirty="0" err="1"/>
              <a:t>Pruebas</a:t>
            </a:r>
            <a:r>
              <a:rPr lang="en-GB" sz="2950" dirty="0"/>
              <a:t> con </a:t>
            </a:r>
            <a:r>
              <a:rPr lang="en-GB" sz="2950" dirty="0" err="1" smtClean="0"/>
              <a:t>visibilidad</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2" name="Picture 1"/>
          <p:cNvPicPr>
            <a:picLocks noChangeAspect="1"/>
          </p:cNvPicPr>
          <p:nvPr/>
        </p:nvPicPr>
        <p:blipFill>
          <a:blip r:embed="rId6"/>
          <a:stretch>
            <a:fillRect/>
          </a:stretch>
        </p:blipFill>
        <p:spPr>
          <a:xfrm>
            <a:off x="267169" y="1793199"/>
            <a:ext cx="8929962" cy="4370094"/>
          </a:xfrm>
          <a:prstGeom prst="rect">
            <a:avLst/>
          </a:prstGeom>
        </p:spPr>
      </p:pic>
      <p:sp>
        <p:nvSpPr>
          <p:cNvPr id="8" name="TextBox 7"/>
          <p:cNvSpPr txBox="1"/>
          <p:nvPr/>
        </p:nvSpPr>
        <p:spPr>
          <a:xfrm>
            <a:off x="267169" y="1222718"/>
            <a:ext cx="5993081" cy="830997"/>
          </a:xfrm>
          <a:prstGeom prst="rect">
            <a:avLst/>
          </a:prstGeom>
          <a:noFill/>
        </p:spPr>
        <p:txBody>
          <a:bodyPr wrap="square" rtlCol="0">
            <a:spAutoFit/>
          </a:bodyPr>
          <a:lstStyle/>
          <a:p>
            <a:r>
              <a:rPr lang="en-GB" sz="2400" dirty="0" err="1" smtClean="0"/>
              <a:t>Diagnósticos</a:t>
            </a:r>
            <a:r>
              <a:rPr lang="en-GB" sz="2400" dirty="0" smtClean="0"/>
              <a:t> para </a:t>
            </a:r>
            <a:r>
              <a:rPr lang="en-GB" sz="2400" dirty="0" err="1" smtClean="0"/>
              <a:t>visibilidad</a:t>
            </a:r>
            <a:endParaRPr lang="en-GB" sz="2400" dirty="0" smtClean="0"/>
          </a:p>
          <a:p>
            <a:endParaRPr lang="en-GB" sz="2400" dirty="0"/>
          </a:p>
        </p:txBody>
      </p:sp>
    </p:spTree>
    <p:extLst>
      <p:ext uri="{BB962C8B-B14F-4D97-AF65-F5344CB8AC3E}">
        <p14:creationId xmlns:p14="http://schemas.microsoft.com/office/powerpoint/2010/main" val="3631996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150"/>
              <a:buFont typeface="Calibri"/>
              <a:buNone/>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 </a:t>
            </a:r>
            <a:r>
              <a:rPr lang="en-GB" sz="2950" dirty="0" err="1" smtClean="0"/>
              <a:t>Pruebas</a:t>
            </a:r>
            <a:r>
              <a:rPr lang="en-GB" sz="2950" dirty="0" smtClean="0"/>
              <a:t> con </a:t>
            </a:r>
            <a:r>
              <a:rPr lang="en-GB" sz="2950" dirty="0" err="1" smtClean="0"/>
              <a:t>visibilidad</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3" name="Picture 2"/>
          <p:cNvPicPr>
            <a:picLocks noChangeAspect="1"/>
          </p:cNvPicPr>
          <p:nvPr/>
        </p:nvPicPr>
        <p:blipFill>
          <a:blip r:embed="rId6"/>
          <a:stretch>
            <a:fillRect/>
          </a:stretch>
        </p:blipFill>
        <p:spPr>
          <a:xfrm>
            <a:off x="256542" y="1653569"/>
            <a:ext cx="8532506" cy="3999085"/>
          </a:xfrm>
          <a:prstGeom prst="rect">
            <a:avLst/>
          </a:prstGeom>
        </p:spPr>
      </p:pic>
      <p:sp>
        <p:nvSpPr>
          <p:cNvPr id="12" name="TextBox 11"/>
          <p:cNvSpPr txBox="1"/>
          <p:nvPr/>
        </p:nvSpPr>
        <p:spPr>
          <a:xfrm>
            <a:off x="464800" y="5877746"/>
            <a:ext cx="3264052" cy="307777"/>
          </a:xfrm>
          <a:prstGeom prst="rect">
            <a:avLst/>
          </a:prstGeom>
          <a:noFill/>
        </p:spPr>
        <p:txBody>
          <a:bodyPr wrap="square" rtlCol="0">
            <a:spAutoFit/>
          </a:bodyPr>
          <a:lstStyle/>
          <a:p>
            <a:r>
              <a:rPr lang="en-GB" sz="1400" i="1" dirty="0" smtClean="0"/>
              <a:t>(</a:t>
            </a:r>
            <a:r>
              <a:rPr lang="en-GB" sz="1400" i="1" dirty="0" err="1" smtClean="0"/>
              <a:t>Chouta</a:t>
            </a:r>
            <a:r>
              <a:rPr lang="en-GB" sz="1400" i="1" dirty="0" smtClean="0"/>
              <a:t>, TFM, 2020)</a:t>
            </a:r>
            <a:endParaRPr lang="en-GB" sz="1400" i="1" dirty="0"/>
          </a:p>
        </p:txBody>
      </p:sp>
    </p:spTree>
    <p:extLst>
      <p:ext uri="{BB962C8B-B14F-4D97-AF65-F5344CB8AC3E}">
        <p14:creationId xmlns:p14="http://schemas.microsoft.com/office/powerpoint/2010/main" val="2806706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a:t>
            </a:r>
            <a:r>
              <a:rPr lang="en-GB" sz="2950" dirty="0"/>
              <a:t>: </a:t>
            </a:r>
            <a:r>
              <a:rPr lang="en-GB" sz="2950" dirty="0" err="1"/>
              <a:t>Pruebas</a:t>
            </a:r>
            <a:r>
              <a:rPr lang="en-GB" sz="2950" dirty="0"/>
              <a:t> con </a:t>
            </a:r>
            <a:r>
              <a:rPr lang="en-GB" sz="2950" dirty="0" err="1" smtClean="0"/>
              <a:t>visibilidad</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6" name="TextBox 5"/>
          <p:cNvSpPr txBox="1"/>
          <p:nvPr/>
        </p:nvSpPr>
        <p:spPr>
          <a:xfrm>
            <a:off x="464800" y="5877746"/>
            <a:ext cx="3264052" cy="307777"/>
          </a:xfrm>
          <a:prstGeom prst="rect">
            <a:avLst/>
          </a:prstGeom>
          <a:noFill/>
        </p:spPr>
        <p:txBody>
          <a:bodyPr wrap="square" rtlCol="0">
            <a:spAutoFit/>
          </a:bodyPr>
          <a:lstStyle/>
          <a:p>
            <a:r>
              <a:rPr lang="en-GB" sz="1400" i="1" dirty="0" smtClean="0"/>
              <a:t>(</a:t>
            </a:r>
            <a:r>
              <a:rPr lang="en-GB" sz="1400" i="1" dirty="0" err="1" smtClean="0"/>
              <a:t>Chouta</a:t>
            </a:r>
            <a:r>
              <a:rPr lang="en-GB" sz="1400" i="1" dirty="0" smtClean="0"/>
              <a:t>, TFM, 2020)</a:t>
            </a:r>
            <a:endParaRPr lang="en-GB" sz="1400" i="1" dirty="0"/>
          </a:p>
        </p:txBody>
      </p:sp>
      <p:pic>
        <p:nvPicPr>
          <p:cNvPr id="2" name="Picture 1"/>
          <p:cNvPicPr>
            <a:picLocks noChangeAspect="1"/>
          </p:cNvPicPr>
          <p:nvPr/>
        </p:nvPicPr>
        <p:blipFill>
          <a:blip r:embed="rId6"/>
          <a:stretch>
            <a:fillRect/>
          </a:stretch>
        </p:blipFill>
        <p:spPr>
          <a:xfrm>
            <a:off x="357654" y="1864925"/>
            <a:ext cx="8641846" cy="3265216"/>
          </a:xfrm>
          <a:prstGeom prst="rect">
            <a:avLst/>
          </a:prstGeom>
        </p:spPr>
      </p:pic>
      <p:sp>
        <p:nvSpPr>
          <p:cNvPr id="3" name="TextBox 2"/>
          <p:cNvSpPr txBox="1"/>
          <p:nvPr/>
        </p:nvSpPr>
        <p:spPr>
          <a:xfrm>
            <a:off x="7030192" y="1913630"/>
            <a:ext cx="2743200" cy="276999"/>
          </a:xfrm>
          <a:prstGeom prst="rect">
            <a:avLst/>
          </a:prstGeom>
          <a:noFill/>
        </p:spPr>
        <p:txBody>
          <a:bodyPr wrap="square" rtlCol="0">
            <a:spAutoFit/>
          </a:bodyPr>
          <a:lstStyle/>
          <a:p>
            <a:r>
              <a:rPr lang="en-GB" sz="1200" i="1" dirty="0" smtClean="0"/>
              <a:t>(Bilinear interpolation)</a:t>
            </a:r>
            <a:endParaRPr lang="en-GB" sz="1200" i="1" dirty="0"/>
          </a:p>
        </p:txBody>
      </p:sp>
    </p:spTree>
    <p:extLst>
      <p:ext uri="{BB962C8B-B14F-4D97-AF65-F5344CB8AC3E}">
        <p14:creationId xmlns:p14="http://schemas.microsoft.com/office/powerpoint/2010/main" val="1234866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a:t>
            </a:r>
            <a:r>
              <a:rPr lang="en-GB" sz="2950" dirty="0"/>
              <a:t>: </a:t>
            </a:r>
            <a:r>
              <a:rPr lang="en-GB" sz="2950" dirty="0" err="1"/>
              <a:t>Pruebas</a:t>
            </a:r>
            <a:r>
              <a:rPr lang="en-GB" sz="2950" dirty="0"/>
              <a:t> con </a:t>
            </a:r>
            <a:r>
              <a:rPr lang="en-GB" sz="2950" dirty="0" err="1" smtClean="0"/>
              <a:t>visibilidad</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52" y="1327274"/>
            <a:ext cx="7200000" cy="28800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852" y="3309912"/>
            <a:ext cx="7200000" cy="2880000"/>
          </a:xfrm>
          <a:prstGeom prst="rect">
            <a:avLst/>
          </a:prstGeom>
        </p:spPr>
      </p:pic>
      <p:sp>
        <p:nvSpPr>
          <p:cNvPr id="29" name="TextBox 28"/>
          <p:cNvSpPr txBox="1"/>
          <p:nvPr/>
        </p:nvSpPr>
        <p:spPr>
          <a:xfrm>
            <a:off x="7372207" y="2309294"/>
            <a:ext cx="1733798" cy="369332"/>
          </a:xfrm>
          <a:prstGeom prst="rect">
            <a:avLst/>
          </a:prstGeom>
          <a:noFill/>
        </p:spPr>
        <p:txBody>
          <a:bodyPr wrap="square" rtlCol="0">
            <a:spAutoFit/>
          </a:bodyPr>
          <a:lstStyle/>
          <a:p>
            <a:r>
              <a:rPr lang="en-GB" b="1" dirty="0" smtClean="0"/>
              <a:t>All observations</a:t>
            </a:r>
            <a:endParaRPr lang="en-GB" b="1" dirty="0"/>
          </a:p>
        </p:txBody>
      </p:sp>
      <p:sp>
        <p:nvSpPr>
          <p:cNvPr id="30" name="TextBox 29"/>
          <p:cNvSpPr txBox="1"/>
          <p:nvPr/>
        </p:nvSpPr>
        <p:spPr>
          <a:xfrm>
            <a:off x="7410202" y="4222987"/>
            <a:ext cx="1733798" cy="923330"/>
          </a:xfrm>
          <a:prstGeom prst="rect">
            <a:avLst/>
          </a:prstGeom>
          <a:noFill/>
        </p:spPr>
        <p:txBody>
          <a:bodyPr wrap="square" rtlCol="0">
            <a:spAutoFit/>
          </a:bodyPr>
          <a:lstStyle/>
          <a:p>
            <a:r>
              <a:rPr lang="en-GB" b="1" dirty="0" smtClean="0"/>
              <a:t>Dust filtered</a:t>
            </a:r>
          </a:p>
          <a:p>
            <a:r>
              <a:rPr lang="en-GB" b="1" dirty="0" smtClean="0"/>
              <a:t>observations </a:t>
            </a:r>
          </a:p>
          <a:p>
            <a:r>
              <a:rPr lang="en-GB" b="1" dirty="0" smtClean="0"/>
              <a:t>(HR &lt; 70%)</a:t>
            </a:r>
            <a:endParaRPr lang="en-GB" b="1" dirty="0"/>
          </a:p>
        </p:txBody>
      </p:sp>
      <p:sp>
        <p:nvSpPr>
          <p:cNvPr id="6" name="TextBox 5"/>
          <p:cNvSpPr txBox="1"/>
          <p:nvPr/>
        </p:nvSpPr>
        <p:spPr>
          <a:xfrm>
            <a:off x="464800" y="5877746"/>
            <a:ext cx="3264052" cy="307777"/>
          </a:xfrm>
          <a:prstGeom prst="rect">
            <a:avLst/>
          </a:prstGeom>
          <a:noFill/>
        </p:spPr>
        <p:txBody>
          <a:bodyPr wrap="square" rtlCol="0">
            <a:spAutoFit/>
          </a:bodyPr>
          <a:lstStyle/>
          <a:p>
            <a:r>
              <a:rPr lang="en-GB" sz="1400" i="1" dirty="0" smtClean="0"/>
              <a:t>(</a:t>
            </a:r>
            <a:r>
              <a:rPr lang="en-GB" sz="1400" i="1" dirty="0" err="1" smtClean="0"/>
              <a:t>Chouta</a:t>
            </a:r>
            <a:r>
              <a:rPr lang="en-GB" sz="1400" i="1" dirty="0" smtClean="0"/>
              <a:t>, TFM, 2020)</a:t>
            </a:r>
            <a:endParaRPr lang="en-GB" sz="1400" i="1" dirty="0"/>
          </a:p>
        </p:txBody>
      </p:sp>
    </p:spTree>
    <p:extLst>
      <p:ext uri="{BB962C8B-B14F-4D97-AF65-F5344CB8AC3E}">
        <p14:creationId xmlns:p14="http://schemas.microsoft.com/office/powerpoint/2010/main" val="3762196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a:t>
            </a:r>
            <a:r>
              <a:rPr lang="en-GB" sz="2950" dirty="0"/>
              <a:t>: </a:t>
            </a:r>
            <a:r>
              <a:rPr lang="en-GB" sz="2950" dirty="0" err="1"/>
              <a:t>Pruebas</a:t>
            </a:r>
            <a:r>
              <a:rPr lang="en-GB" sz="2950" dirty="0"/>
              <a:t> con </a:t>
            </a:r>
            <a:r>
              <a:rPr lang="en-GB" sz="2950" dirty="0" err="1" smtClean="0"/>
              <a:t>visibilidad</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4" name="TextBox 3"/>
          <p:cNvSpPr txBox="1"/>
          <p:nvPr/>
        </p:nvSpPr>
        <p:spPr>
          <a:xfrm>
            <a:off x="7372207" y="2309294"/>
            <a:ext cx="1733798" cy="369332"/>
          </a:xfrm>
          <a:prstGeom prst="rect">
            <a:avLst/>
          </a:prstGeom>
          <a:noFill/>
        </p:spPr>
        <p:txBody>
          <a:bodyPr wrap="square" rtlCol="0">
            <a:spAutoFit/>
          </a:bodyPr>
          <a:lstStyle/>
          <a:p>
            <a:r>
              <a:rPr lang="en-GB" b="1" dirty="0" smtClean="0"/>
              <a:t>All observations</a:t>
            </a:r>
            <a:endParaRPr lang="en-GB" b="1" dirty="0"/>
          </a:p>
        </p:txBody>
      </p:sp>
      <p:sp>
        <p:nvSpPr>
          <p:cNvPr id="10" name="TextBox 9"/>
          <p:cNvSpPr txBox="1"/>
          <p:nvPr/>
        </p:nvSpPr>
        <p:spPr>
          <a:xfrm>
            <a:off x="7410202" y="4222987"/>
            <a:ext cx="1733798" cy="923330"/>
          </a:xfrm>
          <a:prstGeom prst="rect">
            <a:avLst/>
          </a:prstGeom>
          <a:noFill/>
        </p:spPr>
        <p:txBody>
          <a:bodyPr wrap="square" rtlCol="0">
            <a:spAutoFit/>
          </a:bodyPr>
          <a:lstStyle/>
          <a:p>
            <a:r>
              <a:rPr lang="en-GB" b="1" dirty="0" smtClean="0"/>
              <a:t>Dust filtered</a:t>
            </a:r>
          </a:p>
          <a:p>
            <a:r>
              <a:rPr lang="en-GB" b="1" dirty="0" smtClean="0"/>
              <a:t>observations </a:t>
            </a:r>
          </a:p>
          <a:p>
            <a:r>
              <a:rPr lang="en-GB" b="1" dirty="0" smtClean="0"/>
              <a:t>(HR &lt; 70%)</a:t>
            </a:r>
            <a:endParaRPr lang="en-GB" b="1"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727" y="1168988"/>
            <a:ext cx="7200000" cy="28800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852" y="3189907"/>
            <a:ext cx="7200000" cy="2880000"/>
          </a:xfrm>
          <a:prstGeom prst="rect">
            <a:avLst/>
          </a:prstGeom>
        </p:spPr>
      </p:pic>
      <p:sp>
        <p:nvSpPr>
          <p:cNvPr id="6" name="TextBox 5"/>
          <p:cNvSpPr txBox="1"/>
          <p:nvPr/>
        </p:nvSpPr>
        <p:spPr>
          <a:xfrm>
            <a:off x="464800" y="5877746"/>
            <a:ext cx="3264052" cy="307777"/>
          </a:xfrm>
          <a:prstGeom prst="rect">
            <a:avLst/>
          </a:prstGeom>
          <a:noFill/>
        </p:spPr>
        <p:txBody>
          <a:bodyPr wrap="square" rtlCol="0">
            <a:spAutoFit/>
          </a:bodyPr>
          <a:lstStyle/>
          <a:p>
            <a:r>
              <a:rPr lang="en-GB" sz="1400" i="1" dirty="0" smtClean="0"/>
              <a:t>(</a:t>
            </a:r>
            <a:r>
              <a:rPr lang="en-GB" sz="1400" i="1" dirty="0" err="1" smtClean="0"/>
              <a:t>Chouta</a:t>
            </a:r>
            <a:r>
              <a:rPr lang="en-GB" sz="1400" i="1" dirty="0" smtClean="0"/>
              <a:t>, TFM, 2020)</a:t>
            </a:r>
            <a:endParaRPr lang="en-GB" sz="1400" i="1" dirty="0"/>
          </a:p>
        </p:txBody>
      </p:sp>
    </p:spTree>
    <p:extLst>
      <p:ext uri="{BB962C8B-B14F-4D97-AF65-F5344CB8AC3E}">
        <p14:creationId xmlns:p14="http://schemas.microsoft.com/office/powerpoint/2010/main" val="513239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a:t>
            </a:r>
            <a:r>
              <a:rPr lang="en-GB" sz="2950" dirty="0"/>
              <a:t>: </a:t>
            </a:r>
            <a:r>
              <a:rPr lang="en-GB" sz="2950" dirty="0" err="1"/>
              <a:t>Pruebas</a:t>
            </a:r>
            <a:r>
              <a:rPr lang="en-GB" sz="2950" dirty="0"/>
              <a:t> con </a:t>
            </a:r>
            <a:r>
              <a:rPr lang="en-GB" sz="2950" dirty="0" err="1" smtClean="0"/>
              <a:t>visibilidad</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414" y="1488868"/>
            <a:ext cx="7200000" cy="2880000"/>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t="6942"/>
          <a:stretch/>
        </p:blipFill>
        <p:spPr>
          <a:xfrm>
            <a:off x="250414" y="3505446"/>
            <a:ext cx="7200000" cy="2680077"/>
          </a:xfrm>
          <a:prstGeom prst="rect">
            <a:avLst/>
          </a:prstGeom>
        </p:spPr>
      </p:pic>
      <p:sp>
        <p:nvSpPr>
          <p:cNvPr id="6" name="TextBox 5"/>
          <p:cNvSpPr txBox="1"/>
          <p:nvPr/>
        </p:nvSpPr>
        <p:spPr>
          <a:xfrm>
            <a:off x="464800" y="5877746"/>
            <a:ext cx="3264052" cy="307777"/>
          </a:xfrm>
          <a:prstGeom prst="rect">
            <a:avLst/>
          </a:prstGeom>
          <a:noFill/>
        </p:spPr>
        <p:txBody>
          <a:bodyPr wrap="square" rtlCol="0">
            <a:spAutoFit/>
          </a:bodyPr>
          <a:lstStyle/>
          <a:p>
            <a:r>
              <a:rPr lang="en-GB" sz="1400" i="1" dirty="0" smtClean="0"/>
              <a:t>(</a:t>
            </a:r>
            <a:r>
              <a:rPr lang="en-GB" sz="1400" i="1" dirty="0" err="1" smtClean="0"/>
              <a:t>Chouta</a:t>
            </a:r>
            <a:r>
              <a:rPr lang="en-GB" sz="1400" i="1" dirty="0" smtClean="0"/>
              <a:t>, TFM, 2020)</a:t>
            </a:r>
            <a:endParaRPr lang="en-GB" sz="1400" i="1" dirty="0"/>
          </a:p>
        </p:txBody>
      </p:sp>
      <p:sp>
        <p:nvSpPr>
          <p:cNvPr id="4" name="TextBox 3"/>
          <p:cNvSpPr txBox="1"/>
          <p:nvPr/>
        </p:nvSpPr>
        <p:spPr>
          <a:xfrm>
            <a:off x="7372207" y="2309294"/>
            <a:ext cx="1733798" cy="369332"/>
          </a:xfrm>
          <a:prstGeom prst="rect">
            <a:avLst/>
          </a:prstGeom>
          <a:noFill/>
        </p:spPr>
        <p:txBody>
          <a:bodyPr wrap="square" rtlCol="0">
            <a:spAutoFit/>
          </a:bodyPr>
          <a:lstStyle/>
          <a:p>
            <a:r>
              <a:rPr lang="en-GB" b="1" dirty="0" smtClean="0"/>
              <a:t>All observations</a:t>
            </a:r>
            <a:endParaRPr lang="en-GB" b="1" dirty="0"/>
          </a:p>
        </p:txBody>
      </p:sp>
      <p:sp>
        <p:nvSpPr>
          <p:cNvPr id="10" name="TextBox 9"/>
          <p:cNvSpPr txBox="1"/>
          <p:nvPr/>
        </p:nvSpPr>
        <p:spPr>
          <a:xfrm>
            <a:off x="7410202" y="4222987"/>
            <a:ext cx="1733798" cy="923330"/>
          </a:xfrm>
          <a:prstGeom prst="rect">
            <a:avLst/>
          </a:prstGeom>
          <a:noFill/>
        </p:spPr>
        <p:txBody>
          <a:bodyPr wrap="square" rtlCol="0">
            <a:spAutoFit/>
          </a:bodyPr>
          <a:lstStyle/>
          <a:p>
            <a:r>
              <a:rPr lang="en-GB" b="1" dirty="0" smtClean="0"/>
              <a:t>Dust filtered</a:t>
            </a:r>
          </a:p>
          <a:p>
            <a:r>
              <a:rPr lang="en-GB" b="1" dirty="0" smtClean="0"/>
              <a:t>observations </a:t>
            </a:r>
          </a:p>
          <a:p>
            <a:r>
              <a:rPr lang="en-GB" b="1" dirty="0" smtClean="0"/>
              <a:t>(HR &lt; 70%)</a:t>
            </a:r>
            <a:endParaRPr lang="en-GB" b="1" dirty="0"/>
          </a:p>
        </p:txBody>
      </p:sp>
    </p:spTree>
    <p:extLst>
      <p:ext uri="{BB962C8B-B14F-4D97-AF65-F5344CB8AC3E}">
        <p14:creationId xmlns:p14="http://schemas.microsoft.com/office/powerpoint/2010/main" val="2601719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a:t>
            </a:r>
            <a:r>
              <a:rPr lang="en-GB" sz="2950" dirty="0"/>
              <a:t>: </a:t>
            </a:r>
            <a:r>
              <a:rPr lang="en-GB" sz="2950" dirty="0" err="1"/>
              <a:t>Pruebas</a:t>
            </a:r>
            <a:r>
              <a:rPr lang="en-GB" sz="2950" dirty="0"/>
              <a:t> con </a:t>
            </a:r>
            <a:r>
              <a:rPr lang="en-GB" sz="2950" dirty="0" err="1" smtClean="0"/>
              <a:t>visibilidad</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6" name="TextBox 5"/>
          <p:cNvSpPr txBox="1"/>
          <p:nvPr/>
        </p:nvSpPr>
        <p:spPr>
          <a:xfrm>
            <a:off x="464800" y="5877746"/>
            <a:ext cx="3264052" cy="307777"/>
          </a:xfrm>
          <a:prstGeom prst="rect">
            <a:avLst/>
          </a:prstGeom>
          <a:noFill/>
        </p:spPr>
        <p:txBody>
          <a:bodyPr wrap="square" rtlCol="0">
            <a:spAutoFit/>
          </a:bodyPr>
          <a:lstStyle/>
          <a:p>
            <a:r>
              <a:rPr lang="en-GB" sz="1400" i="1" dirty="0" smtClean="0"/>
              <a:t>(</a:t>
            </a:r>
            <a:r>
              <a:rPr lang="en-GB" sz="1400" i="1" dirty="0" err="1" smtClean="0"/>
              <a:t>Chouta</a:t>
            </a:r>
            <a:r>
              <a:rPr lang="en-GB" sz="1400" i="1" dirty="0" smtClean="0"/>
              <a:t>, TFM, 2020)</a:t>
            </a:r>
            <a:endParaRPr lang="en-GB" sz="1400" i="1" dirty="0"/>
          </a:p>
        </p:txBody>
      </p:sp>
      <p:pic>
        <p:nvPicPr>
          <p:cNvPr id="4" name="Picture 3"/>
          <p:cNvPicPr>
            <a:picLocks noChangeAspect="1"/>
          </p:cNvPicPr>
          <p:nvPr/>
        </p:nvPicPr>
        <p:blipFill rotWithShape="1">
          <a:blip r:embed="rId6"/>
          <a:srcRect t="1254"/>
          <a:stretch/>
        </p:blipFill>
        <p:spPr>
          <a:xfrm>
            <a:off x="374756" y="1631784"/>
            <a:ext cx="8200890" cy="4021458"/>
          </a:xfrm>
          <a:prstGeom prst="rect">
            <a:avLst/>
          </a:prstGeom>
        </p:spPr>
      </p:pic>
      <p:sp>
        <p:nvSpPr>
          <p:cNvPr id="5" name="TextBox 4"/>
          <p:cNvSpPr txBox="1"/>
          <p:nvPr/>
        </p:nvSpPr>
        <p:spPr>
          <a:xfrm>
            <a:off x="7374577" y="2639499"/>
            <a:ext cx="1284197" cy="307777"/>
          </a:xfrm>
          <a:prstGeom prst="rect">
            <a:avLst/>
          </a:prstGeom>
          <a:noFill/>
        </p:spPr>
        <p:txBody>
          <a:bodyPr wrap="square" rtlCol="0">
            <a:spAutoFit/>
          </a:bodyPr>
          <a:lstStyle/>
          <a:p>
            <a:r>
              <a:rPr lang="en-GB" sz="1400" dirty="0" smtClean="0"/>
              <a:t>(V ≥ 8km) </a:t>
            </a:r>
            <a:endParaRPr lang="en-GB" sz="1400" dirty="0"/>
          </a:p>
        </p:txBody>
      </p:sp>
      <p:sp>
        <p:nvSpPr>
          <p:cNvPr id="28" name="TextBox 27"/>
          <p:cNvSpPr txBox="1"/>
          <p:nvPr/>
        </p:nvSpPr>
        <p:spPr>
          <a:xfrm>
            <a:off x="7247701" y="3440546"/>
            <a:ext cx="1284197" cy="307777"/>
          </a:xfrm>
          <a:prstGeom prst="rect">
            <a:avLst/>
          </a:prstGeom>
          <a:noFill/>
        </p:spPr>
        <p:txBody>
          <a:bodyPr wrap="square" rtlCol="0">
            <a:spAutoFit/>
          </a:bodyPr>
          <a:lstStyle/>
          <a:p>
            <a:r>
              <a:rPr lang="en-GB" sz="1400" dirty="0" smtClean="0"/>
              <a:t>(</a:t>
            </a:r>
            <a:r>
              <a:rPr lang="en-GB" sz="1400" dirty="0"/>
              <a:t>5</a:t>
            </a:r>
            <a:r>
              <a:rPr lang="en-GB" sz="1400" dirty="0" smtClean="0"/>
              <a:t> ≤  V &lt; 8 km) </a:t>
            </a:r>
            <a:endParaRPr lang="en-GB" sz="1400" dirty="0"/>
          </a:p>
        </p:txBody>
      </p:sp>
      <p:sp>
        <p:nvSpPr>
          <p:cNvPr id="29" name="TextBox 28"/>
          <p:cNvSpPr txBox="1"/>
          <p:nvPr/>
        </p:nvSpPr>
        <p:spPr>
          <a:xfrm>
            <a:off x="7247702" y="4143773"/>
            <a:ext cx="1284197" cy="307777"/>
          </a:xfrm>
          <a:prstGeom prst="rect">
            <a:avLst/>
          </a:prstGeom>
          <a:noFill/>
        </p:spPr>
        <p:txBody>
          <a:bodyPr wrap="square" rtlCol="0">
            <a:spAutoFit/>
          </a:bodyPr>
          <a:lstStyle/>
          <a:p>
            <a:r>
              <a:rPr lang="en-GB" sz="1400" dirty="0" smtClean="0"/>
              <a:t>(1 ≤  V &lt; 5 km) </a:t>
            </a:r>
            <a:endParaRPr lang="en-GB" sz="1400" dirty="0"/>
          </a:p>
        </p:txBody>
      </p:sp>
      <p:sp>
        <p:nvSpPr>
          <p:cNvPr id="30" name="TextBox 29"/>
          <p:cNvSpPr txBox="1"/>
          <p:nvPr/>
        </p:nvSpPr>
        <p:spPr>
          <a:xfrm>
            <a:off x="7374577" y="4888046"/>
            <a:ext cx="1284197" cy="307777"/>
          </a:xfrm>
          <a:prstGeom prst="rect">
            <a:avLst/>
          </a:prstGeom>
          <a:noFill/>
        </p:spPr>
        <p:txBody>
          <a:bodyPr wrap="square" rtlCol="0">
            <a:spAutoFit/>
          </a:bodyPr>
          <a:lstStyle/>
          <a:p>
            <a:r>
              <a:rPr lang="en-GB" sz="1400" dirty="0" smtClean="0"/>
              <a:t>(V ≤ 1 km) </a:t>
            </a:r>
            <a:endParaRPr lang="en-GB" sz="1400" dirty="0"/>
          </a:p>
        </p:txBody>
      </p:sp>
    </p:spTree>
    <p:extLst>
      <p:ext uri="{BB962C8B-B14F-4D97-AF65-F5344CB8AC3E}">
        <p14:creationId xmlns:p14="http://schemas.microsoft.com/office/powerpoint/2010/main" val="14696968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a:t>
            </a:r>
            <a:r>
              <a:rPr lang="en-GB" sz="2950" dirty="0"/>
              <a:t>: </a:t>
            </a:r>
            <a:r>
              <a:rPr lang="en-GB" sz="2950" dirty="0" err="1"/>
              <a:t>Pruebas</a:t>
            </a:r>
            <a:r>
              <a:rPr lang="en-GB" sz="2950" dirty="0"/>
              <a:t> con </a:t>
            </a:r>
            <a:r>
              <a:rPr lang="en-GB" sz="2950" dirty="0" err="1" smtClean="0"/>
              <a:t>visibilidad</a:t>
            </a:r>
            <a:r>
              <a:rPr lang="en-GB" sz="2950" dirty="0" smtClean="0"/>
              <a:t> - </a:t>
            </a:r>
            <a:r>
              <a:rPr lang="en-GB" sz="2950" dirty="0" err="1" smtClean="0"/>
              <a:t>Retos</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11" name="Rectangle 10">
            <a:extLst>
              <a:ext uri="{FF2B5EF4-FFF2-40B4-BE49-F238E27FC236}">
                <a16:creationId xmlns:a16="http://schemas.microsoft.com/office/drawing/2014/main" id="{5BCEACF0-4722-4570-BA01-8E5C86CC6528}"/>
              </a:ext>
            </a:extLst>
          </p:cNvPr>
          <p:cNvSpPr/>
          <p:nvPr/>
        </p:nvSpPr>
        <p:spPr>
          <a:xfrm>
            <a:off x="2669053" y="2026479"/>
            <a:ext cx="1657573" cy="1588642"/>
          </a:xfrm>
          <a:prstGeom prst="rect">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E8158"/>
              </a:solidFill>
            </a:endParaRPr>
          </a:p>
        </p:txBody>
      </p:sp>
      <p:sp>
        <p:nvSpPr>
          <p:cNvPr id="12" name="TextBox 11">
            <a:extLst>
              <a:ext uri="{FF2B5EF4-FFF2-40B4-BE49-F238E27FC236}">
                <a16:creationId xmlns:a16="http://schemas.microsoft.com/office/drawing/2014/main" id="{B4DCB8D1-29AF-4417-BFF2-AFF32E156298}"/>
              </a:ext>
            </a:extLst>
          </p:cNvPr>
          <p:cNvSpPr txBox="1"/>
          <p:nvPr/>
        </p:nvSpPr>
        <p:spPr>
          <a:xfrm>
            <a:off x="3623966" y="2505763"/>
            <a:ext cx="532263" cy="382137"/>
          </a:xfrm>
          <a:prstGeom prst="rect">
            <a:avLst/>
          </a:prstGeom>
          <a:noFill/>
        </p:spPr>
        <p:txBody>
          <a:bodyPr wrap="square" rtlCol="0">
            <a:spAutoFit/>
          </a:bodyPr>
          <a:lstStyle/>
          <a:p>
            <a:r>
              <a:rPr lang="es-ES" dirty="0" smtClean="0">
                <a:ln w="0"/>
                <a:effectLst>
                  <a:outerShdw blurRad="38100" dist="19050" dir="2700000" algn="tl" rotWithShape="0">
                    <a:schemeClr val="dk1">
                      <a:alpha val="40000"/>
                    </a:schemeClr>
                  </a:outerShdw>
                </a:effectLst>
              </a:rPr>
              <a:t>X</a:t>
            </a:r>
            <a:endParaRPr lang="en-GB" dirty="0">
              <a:ln w="0"/>
              <a:effectLst>
                <a:outerShdw blurRad="38100" dist="19050" dir="2700000" algn="tl" rotWithShape="0">
                  <a:schemeClr val="dk1">
                    <a:alpha val="40000"/>
                  </a:schemeClr>
                </a:outerShdw>
              </a:effectLst>
            </a:endParaRPr>
          </a:p>
        </p:txBody>
      </p:sp>
      <p:sp>
        <p:nvSpPr>
          <p:cNvPr id="13" name="TextBox 12">
            <a:extLst>
              <a:ext uri="{FF2B5EF4-FFF2-40B4-BE49-F238E27FC236}">
                <a16:creationId xmlns:a16="http://schemas.microsoft.com/office/drawing/2014/main" id="{4D5AE644-6E5E-4CE2-AE19-6CF5E8FBE455}"/>
              </a:ext>
            </a:extLst>
          </p:cNvPr>
          <p:cNvSpPr txBox="1"/>
          <p:nvPr/>
        </p:nvSpPr>
        <p:spPr>
          <a:xfrm>
            <a:off x="1174878" y="1592682"/>
            <a:ext cx="1392072" cy="646331"/>
          </a:xfrm>
          <a:prstGeom prst="rect">
            <a:avLst/>
          </a:prstGeom>
          <a:noFill/>
        </p:spPr>
        <p:txBody>
          <a:bodyPr wrap="square" rtlCol="0">
            <a:spAutoFit/>
          </a:bodyPr>
          <a:lstStyle/>
          <a:p>
            <a:r>
              <a:rPr lang="es-ES" dirty="0" err="1">
                <a:solidFill>
                  <a:srgbClr val="DE8158"/>
                </a:solidFill>
              </a:rPr>
              <a:t>Model´s</a:t>
            </a:r>
            <a:endParaRPr lang="es-ES" dirty="0">
              <a:solidFill>
                <a:srgbClr val="DE8158"/>
              </a:solidFill>
            </a:endParaRPr>
          </a:p>
          <a:p>
            <a:r>
              <a:rPr lang="es-ES" dirty="0" err="1">
                <a:solidFill>
                  <a:srgbClr val="DE8158"/>
                </a:solidFill>
              </a:rPr>
              <a:t>grid</a:t>
            </a:r>
            <a:r>
              <a:rPr lang="es-ES" dirty="0">
                <a:solidFill>
                  <a:srgbClr val="DE8158"/>
                </a:solidFill>
              </a:rPr>
              <a:t> </a:t>
            </a:r>
            <a:r>
              <a:rPr lang="es-ES" dirty="0" err="1">
                <a:solidFill>
                  <a:srgbClr val="DE8158"/>
                </a:solidFill>
              </a:rPr>
              <a:t>cell</a:t>
            </a:r>
            <a:r>
              <a:rPr lang="es-ES" dirty="0">
                <a:solidFill>
                  <a:srgbClr val="DE8158"/>
                </a:solidFill>
              </a:rPr>
              <a:t>(2D)</a:t>
            </a:r>
            <a:endParaRPr lang="en-GB" dirty="0">
              <a:solidFill>
                <a:srgbClr val="DE8158"/>
              </a:solidFill>
            </a:endParaRPr>
          </a:p>
        </p:txBody>
      </p:sp>
      <p:sp>
        <p:nvSpPr>
          <p:cNvPr id="14" name="TextBox 13">
            <a:extLst>
              <a:ext uri="{FF2B5EF4-FFF2-40B4-BE49-F238E27FC236}">
                <a16:creationId xmlns:a16="http://schemas.microsoft.com/office/drawing/2014/main" id="{A0B077CB-ABC2-401A-BCB7-6FF7DFBBD9CE}"/>
              </a:ext>
            </a:extLst>
          </p:cNvPr>
          <p:cNvSpPr txBox="1"/>
          <p:nvPr/>
        </p:nvSpPr>
        <p:spPr>
          <a:xfrm>
            <a:off x="4288622" y="2312791"/>
            <a:ext cx="1294262" cy="646331"/>
          </a:xfrm>
          <a:prstGeom prst="rect">
            <a:avLst/>
          </a:prstGeom>
          <a:noFill/>
        </p:spPr>
        <p:txBody>
          <a:bodyPr wrap="square" rtlCol="0">
            <a:spAutoFit/>
          </a:bodyPr>
          <a:lstStyle/>
          <a:p>
            <a:r>
              <a:rPr lang="es-ES" dirty="0" err="1"/>
              <a:t>Observer´s</a:t>
            </a:r>
            <a:r>
              <a:rPr lang="es-ES" dirty="0"/>
              <a:t> </a:t>
            </a:r>
            <a:r>
              <a:rPr lang="es-ES" dirty="0" err="1"/>
              <a:t>point</a:t>
            </a:r>
            <a:r>
              <a:rPr lang="es-ES" dirty="0"/>
              <a:t> (1D)</a:t>
            </a:r>
            <a:endParaRPr lang="en-GB" dirty="0"/>
          </a:p>
        </p:txBody>
      </p:sp>
      <p:sp>
        <p:nvSpPr>
          <p:cNvPr id="15" name="TextBox 14">
            <a:extLst>
              <a:ext uri="{FF2B5EF4-FFF2-40B4-BE49-F238E27FC236}">
                <a16:creationId xmlns:a16="http://schemas.microsoft.com/office/drawing/2014/main" id="{C271D74F-20D0-43DC-AC21-4455EDFF0450}"/>
              </a:ext>
            </a:extLst>
          </p:cNvPr>
          <p:cNvSpPr txBox="1"/>
          <p:nvPr/>
        </p:nvSpPr>
        <p:spPr>
          <a:xfrm rot="16200000">
            <a:off x="2176433" y="3152271"/>
            <a:ext cx="718782" cy="369332"/>
          </a:xfrm>
          <a:prstGeom prst="rect">
            <a:avLst/>
          </a:prstGeom>
          <a:noFill/>
        </p:spPr>
        <p:txBody>
          <a:bodyPr wrap="square" rtlCol="0">
            <a:spAutoFit/>
          </a:bodyPr>
          <a:lstStyle/>
          <a:p>
            <a:r>
              <a:rPr lang="es-ES" dirty="0">
                <a:solidFill>
                  <a:srgbClr val="DE8158"/>
                </a:solidFill>
              </a:rPr>
              <a:t>10km</a:t>
            </a:r>
            <a:endParaRPr lang="en-GB" dirty="0">
              <a:solidFill>
                <a:srgbClr val="DE8158"/>
              </a:solidFill>
            </a:endParaRPr>
          </a:p>
        </p:txBody>
      </p:sp>
      <p:sp>
        <p:nvSpPr>
          <p:cNvPr id="16" name="TextBox 15">
            <a:extLst>
              <a:ext uri="{FF2B5EF4-FFF2-40B4-BE49-F238E27FC236}">
                <a16:creationId xmlns:a16="http://schemas.microsoft.com/office/drawing/2014/main" id="{5178F3A5-D072-47D4-A821-773B23E1750C}"/>
              </a:ext>
            </a:extLst>
          </p:cNvPr>
          <p:cNvSpPr txBox="1"/>
          <p:nvPr/>
        </p:nvSpPr>
        <p:spPr>
          <a:xfrm>
            <a:off x="2600984" y="1677516"/>
            <a:ext cx="718782" cy="369332"/>
          </a:xfrm>
          <a:prstGeom prst="rect">
            <a:avLst/>
          </a:prstGeom>
          <a:noFill/>
        </p:spPr>
        <p:txBody>
          <a:bodyPr wrap="square" rtlCol="0">
            <a:spAutoFit/>
          </a:bodyPr>
          <a:lstStyle/>
          <a:p>
            <a:r>
              <a:rPr lang="es-ES" dirty="0">
                <a:solidFill>
                  <a:srgbClr val="DE8158"/>
                </a:solidFill>
              </a:rPr>
              <a:t>10km</a:t>
            </a:r>
            <a:endParaRPr lang="en-GB" dirty="0">
              <a:solidFill>
                <a:srgbClr val="DE8158"/>
              </a:solidFill>
            </a:endParaRPr>
          </a:p>
        </p:txBody>
      </p:sp>
      <p:cxnSp>
        <p:nvCxnSpPr>
          <p:cNvPr id="18" name="Straight Arrow Connector 17">
            <a:extLst>
              <a:ext uri="{FF2B5EF4-FFF2-40B4-BE49-F238E27FC236}">
                <a16:creationId xmlns:a16="http://schemas.microsoft.com/office/drawing/2014/main" id="{37C25C41-CC3A-4732-BEF8-8DAD7D41658F}"/>
              </a:ext>
            </a:extLst>
          </p:cNvPr>
          <p:cNvCxnSpPr>
            <a:cxnSpLocks/>
          </p:cNvCxnSpPr>
          <p:nvPr/>
        </p:nvCxnSpPr>
        <p:spPr>
          <a:xfrm flipV="1">
            <a:off x="5546050" y="2544707"/>
            <a:ext cx="459495"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A1A8B24-66B5-496D-8A25-6D3C4FB37069}"/>
              </a:ext>
            </a:extLst>
          </p:cNvPr>
          <p:cNvSpPr txBox="1"/>
          <p:nvPr/>
        </p:nvSpPr>
        <p:spPr>
          <a:xfrm>
            <a:off x="6049777" y="2331214"/>
            <a:ext cx="2334202" cy="923330"/>
          </a:xfrm>
          <a:prstGeom prst="rect">
            <a:avLst/>
          </a:prstGeom>
          <a:noFill/>
        </p:spPr>
        <p:txBody>
          <a:bodyPr wrap="square" rtlCol="0">
            <a:spAutoFit/>
          </a:bodyPr>
          <a:lstStyle/>
          <a:p>
            <a:r>
              <a:rPr lang="es-ES" i="1" dirty="0"/>
              <a:t>Visual </a:t>
            </a:r>
            <a:r>
              <a:rPr lang="es-ES" i="1" dirty="0" err="1" smtClean="0"/>
              <a:t>reference</a:t>
            </a:r>
            <a:endParaRPr lang="es-ES" i="1" dirty="0" smtClean="0"/>
          </a:p>
          <a:p>
            <a:r>
              <a:rPr lang="es-ES" i="1" dirty="0" smtClean="0"/>
              <a:t>(use to be in a particular </a:t>
            </a:r>
            <a:r>
              <a:rPr lang="es-ES" i="1" dirty="0" err="1" smtClean="0"/>
              <a:t>direction</a:t>
            </a:r>
            <a:r>
              <a:rPr lang="es-ES" i="1" dirty="0" smtClean="0"/>
              <a:t>)</a:t>
            </a:r>
            <a:endParaRPr lang="en-GB" i="1" dirty="0"/>
          </a:p>
        </p:txBody>
      </p:sp>
      <p:sp>
        <p:nvSpPr>
          <p:cNvPr id="23" name="Rectangle 22">
            <a:extLst>
              <a:ext uri="{FF2B5EF4-FFF2-40B4-BE49-F238E27FC236}">
                <a16:creationId xmlns:a16="http://schemas.microsoft.com/office/drawing/2014/main" id="{9FFBB9A6-22B1-4952-9127-7004E1C0111D}"/>
              </a:ext>
            </a:extLst>
          </p:cNvPr>
          <p:cNvSpPr/>
          <p:nvPr/>
        </p:nvSpPr>
        <p:spPr>
          <a:xfrm>
            <a:off x="2065188" y="4181156"/>
            <a:ext cx="2437200" cy="712800"/>
          </a:xfrm>
          <a:prstGeom prst="rect">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latin typeface="Calibri" panose="020F0502020204030204" pitchFamily="34" charset="0"/>
                <a:cs typeface="Calibri" panose="020F0502020204030204" pitchFamily="34" charset="0"/>
              </a:rPr>
              <a:t>Predicted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visibility</a:t>
            </a:r>
            <a:endParaRPr lang="en-GB"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A5C47ADA-A7D4-44C9-9526-1056D38BDEFC}"/>
              </a:ext>
            </a:extLst>
          </p:cNvPr>
          <p:cNvSpPr/>
          <p:nvPr/>
        </p:nvSpPr>
        <p:spPr>
          <a:xfrm>
            <a:off x="4900848" y="4181156"/>
            <a:ext cx="2437200" cy="712800"/>
          </a:xfrm>
          <a:prstGeom prst="rect">
            <a:avLst/>
          </a:prstGeom>
          <a:solidFill>
            <a:srgbClr val="619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latin typeface="Calibri" panose="020F0502020204030204" pitchFamily="34" charset="0"/>
                <a:cs typeface="Calibri" panose="020F0502020204030204" pitchFamily="34" charset="0"/>
              </a:rPr>
              <a:t>Observed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visibility</a:t>
            </a:r>
            <a:endParaRPr lang="en-GB"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AE5FC8D5-0C71-4E64-93C5-75979C33A6B5}"/>
              </a:ext>
            </a:extLst>
          </p:cNvPr>
          <p:cNvSpPr txBox="1"/>
          <p:nvPr/>
        </p:nvSpPr>
        <p:spPr>
          <a:xfrm>
            <a:off x="2369388" y="5152280"/>
            <a:ext cx="1828800" cy="646331"/>
          </a:xfrm>
          <a:prstGeom prst="rect">
            <a:avLst/>
          </a:prstGeom>
          <a:noFill/>
        </p:spPr>
        <p:txBody>
          <a:bodyPr wrap="square" rtlCol="0">
            <a:spAutoFit/>
          </a:bodyPr>
          <a:lstStyle/>
          <a:p>
            <a:r>
              <a:rPr lang="es-ES" dirty="0" err="1">
                <a:solidFill>
                  <a:srgbClr val="DE8158"/>
                </a:solidFill>
              </a:rPr>
              <a:t>Particle</a:t>
            </a:r>
            <a:r>
              <a:rPr lang="es-ES" dirty="0">
                <a:solidFill>
                  <a:srgbClr val="DE8158"/>
                </a:solidFill>
              </a:rPr>
              <a:t> </a:t>
            </a:r>
            <a:r>
              <a:rPr lang="es-ES" dirty="0" err="1">
                <a:solidFill>
                  <a:srgbClr val="DE8158"/>
                </a:solidFill>
              </a:rPr>
              <a:t>diameter</a:t>
            </a:r>
            <a:r>
              <a:rPr lang="es-ES" dirty="0">
                <a:solidFill>
                  <a:srgbClr val="DE8158"/>
                </a:solidFill>
              </a:rPr>
              <a:t> </a:t>
            </a:r>
            <a:r>
              <a:rPr lang="es-ES" b="1" dirty="0">
                <a:solidFill>
                  <a:srgbClr val="DE8158"/>
                </a:solidFill>
              </a:rPr>
              <a:t>up </a:t>
            </a:r>
            <a:r>
              <a:rPr lang="es-ES" b="1" dirty="0" err="1">
                <a:solidFill>
                  <a:srgbClr val="DE8158"/>
                </a:solidFill>
              </a:rPr>
              <a:t>to</a:t>
            </a:r>
            <a:r>
              <a:rPr lang="es-ES" b="1" dirty="0">
                <a:solidFill>
                  <a:srgbClr val="DE8158"/>
                </a:solidFill>
              </a:rPr>
              <a:t> 10</a:t>
            </a:r>
            <a:r>
              <a:rPr lang="el-GR" b="1" dirty="0">
                <a:solidFill>
                  <a:srgbClr val="DE8158"/>
                </a:solidFill>
              </a:rPr>
              <a:t>μ</a:t>
            </a:r>
            <a:r>
              <a:rPr lang="es-ES" b="1" dirty="0">
                <a:solidFill>
                  <a:srgbClr val="DE8158"/>
                </a:solidFill>
              </a:rPr>
              <a:t>m</a:t>
            </a:r>
            <a:endParaRPr lang="en-GB" b="1" dirty="0">
              <a:solidFill>
                <a:srgbClr val="DE8158"/>
              </a:solidFill>
            </a:endParaRPr>
          </a:p>
        </p:txBody>
      </p:sp>
      <p:sp>
        <p:nvSpPr>
          <p:cNvPr id="26" name="TextBox 25">
            <a:extLst>
              <a:ext uri="{FF2B5EF4-FFF2-40B4-BE49-F238E27FC236}">
                <a16:creationId xmlns:a16="http://schemas.microsoft.com/office/drawing/2014/main" id="{C7C78664-33E7-42B4-B506-A1E85EC7553E}"/>
              </a:ext>
            </a:extLst>
          </p:cNvPr>
          <p:cNvSpPr txBox="1"/>
          <p:nvPr/>
        </p:nvSpPr>
        <p:spPr>
          <a:xfrm>
            <a:off x="5205048" y="5152280"/>
            <a:ext cx="1828800" cy="646331"/>
          </a:xfrm>
          <a:prstGeom prst="rect">
            <a:avLst/>
          </a:prstGeom>
          <a:noFill/>
        </p:spPr>
        <p:txBody>
          <a:bodyPr wrap="square" rtlCol="0">
            <a:spAutoFit/>
          </a:bodyPr>
          <a:lstStyle/>
          <a:p>
            <a:r>
              <a:rPr lang="es-ES" dirty="0" err="1">
                <a:solidFill>
                  <a:srgbClr val="0070C0"/>
                </a:solidFill>
              </a:rPr>
              <a:t>Particle</a:t>
            </a:r>
            <a:r>
              <a:rPr lang="es-ES" dirty="0">
                <a:solidFill>
                  <a:srgbClr val="0070C0"/>
                </a:solidFill>
              </a:rPr>
              <a:t> </a:t>
            </a:r>
            <a:r>
              <a:rPr lang="es-ES" dirty="0" err="1">
                <a:solidFill>
                  <a:srgbClr val="0070C0"/>
                </a:solidFill>
              </a:rPr>
              <a:t>diameter</a:t>
            </a:r>
            <a:r>
              <a:rPr lang="es-ES" dirty="0">
                <a:solidFill>
                  <a:srgbClr val="0070C0"/>
                </a:solidFill>
              </a:rPr>
              <a:t> </a:t>
            </a:r>
            <a:r>
              <a:rPr lang="es-ES" b="1" dirty="0">
                <a:solidFill>
                  <a:srgbClr val="0070C0"/>
                </a:solidFill>
              </a:rPr>
              <a:t>up to </a:t>
            </a:r>
            <a:r>
              <a:rPr lang="es-ES" b="1" dirty="0" smtClean="0">
                <a:solidFill>
                  <a:srgbClr val="0070C0"/>
                </a:solidFill>
              </a:rPr>
              <a:t>2000</a:t>
            </a:r>
            <a:r>
              <a:rPr lang="el-GR" b="1" dirty="0" smtClean="0">
                <a:solidFill>
                  <a:srgbClr val="0070C0"/>
                </a:solidFill>
              </a:rPr>
              <a:t>μ</a:t>
            </a:r>
            <a:r>
              <a:rPr lang="es-ES" b="1" dirty="0">
                <a:solidFill>
                  <a:srgbClr val="0070C0"/>
                </a:solidFill>
              </a:rPr>
              <a:t>m</a:t>
            </a:r>
            <a:endParaRPr lang="en-GB" b="1" dirty="0">
              <a:solidFill>
                <a:srgbClr val="0070C0"/>
              </a:solidFill>
            </a:endParaRPr>
          </a:p>
        </p:txBody>
      </p:sp>
      <p:sp>
        <p:nvSpPr>
          <p:cNvPr id="6" name="Rectangle 5"/>
          <p:cNvSpPr/>
          <p:nvPr/>
        </p:nvSpPr>
        <p:spPr>
          <a:xfrm>
            <a:off x="1082318" y="1316694"/>
            <a:ext cx="7171034" cy="262842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Rectangle 28"/>
          <p:cNvSpPr/>
          <p:nvPr/>
        </p:nvSpPr>
        <p:spPr>
          <a:xfrm>
            <a:off x="1082318" y="3993076"/>
            <a:ext cx="7171034" cy="201307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37C25C41-CC3A-4732-BEF8-8DAD7D41658F}"/>
              </a:ext>
            </a:extLst>
          </p:cNvPr>
          <p:cNvCxnSpPr>
            <a:cxnSpLocks/>
          </p:cNvCxnSpPr>
          <p:nvPr/>
        </p:nvCxnSpPr>
        <p:spPr>
          <a:xfrm flipH="1">
            <a:off x="3878222" y="2505763"/>
            <a:ext cx="480761" cy="1910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3170321" y="1725241"/>
            <a:ext cx="3865157" cy="276999"/>
          </a:xfrm>
          <a:prstGeom prst="rect">
            <a:avLst/>
          </a:prstGeom>
          <a:noFill/>
        </p:spPr>
        <p:txBody>
          <a:bodyPr wrap="square" rtlCol="0">
            <a:spAutoFit/>
          </a:bodyPr>
          <a:lstStyle/>
          <a:p>
            <a:r>
              <a:rPr lang="en-GB" sz="1200" i="1" dirty="0" smtClean="0">
                <a:solidFill>
                  <a:srgbClr val="DE8158"/>
                </a:solidFill>
              </a:rPr>
              <a:t>(Bilinear interpolation to the station point)</a:t>
            </a:r>
            <a:endParaRPr lang="en-GB" sz="1200" i="1" dirty="0">
              <a:solidFill>
                <a:srgbClr val="DE8158"/>
              </a:solidFill>
            </a:endParaRPr>
          </a:p>
        </p:txBody>
      </p:sp>
    </p:spTree>
    <p:extLst>
      <p:ext uri="{BB962C8B-B14F-4D97-AF65-F5344CB8AC3E}">
        <p14:creationId xmlns:p14="http://schemas.microsoft.com/office/powerpoint/2010/main" val="157093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5" grpId="0"/>
      <p:bldP spid="16" grpId="0"/>
      <p:bldP spid="22" grpId="0"/>
      <p:bldP spid="24"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1"/>
          </p:nvPr>
        </p:nvSpPr>
        <p:spPr/>
        <p:txBody>
          <a:bodyPr/>
          <a:lstStyle/>
          <a:p>
            <a:fld id="{4A490C5D-AEA8-4823-B9B3-806910A0ECF7}" type="slidenum">
              <a:rPr lang="es-ES" smtClean="0"/>
              <a:pPr/>
              <a:t>6</a:t>
            </a:fld>
            <a:endParaRPr lang="es-ES" dirty="0"/>
          </a:p>
        </p:txBody>
      </p:sp>
      <p:pic>
        <p:nvPicPr>
          <p:cNvPr id="4" name="Imagen 3"/>
          <p:cNvPicPr>
            <a:picLocks noChangeAspect="1"/>
          </p:cNvPicPr>
          <p:nvPr/>
        </p:nvPicPr>
        <p:blipFill>
          <a:blip r:embed="rId2"/>
          <a:stretch>
            <a:fillRect/>
          </a:stretch>
        </p:blipFill>
        <p:spPr>
          <a:xfrm>
            <a:off x="1691680" y="1124744"/>
            <a:ext cx="5582862" cy="5040560"/>
          </a:xfrm>
          <a:prstGeom prst="rect">
            <a:avLst/>
          </a:prstGeom>
        </p:spPr>
      </p:pic>
      <p:sp>
        <p:nvSpPr>
          <p:cNvPr id="5" name="Rectangle 24"/>
          <p:cNvSpPr>
            <a:spLocks noChangeArrowheads="1"/>
          </p:cNvSpPr>
          <p:nvPr/>
        </p:nvSpPr>
        <p:spPr bwMode="auto">
          <a:xfrm>
            <a:off x="149225" y="217488"/>
            <a:ext cx="78551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pPr algn="l">
              <a:spcBef>
                <a:spcPct val="0"/>
              </a:spcBef>
            </a:pPr>
            <a:r>
              <a:rPr lang="en-US" sz="2400" b="1" i="0" dirty="0">
                <a:solidFill>
                  <a:schemeClr val="bg1"/>
                </a:solidFill>
                <a:latin typeface="Calibri" pitchFamily="34" charset="0"/>
              </a:rPr>
              <a:t>Dust cycle and associated </a:t>
            </a:r>
            <a:r>
              <a:rPr lang="en-US" sz="2400" b="1" i="0" dirty="0" smtClean="0">
                <a:solidFill>
                  <a:schemeClr val="bg1"/>
                </a:solidFill>
                <a:latin typeface="Calibri" pitchFamily="34" charset="0"/>
              </a:rPr>
              <a:t>processes: Types of dust storms</a:t>
            </a:r>
            <a:endParaRPr lang="en-US" sz="2000" b="1" i="0" dirty="0">
              <a:solidFill>
                <a:schemeClr val="bg1"/>
              </a:solidFill>
              <a:latin typeface="Calibri" pitchFamily="34" charset="0"/>
            </a:endParaRPr>
          </a:p>
        </p:txBody>
      </p:sp>
      <p:sp>
        <p:nvSpPr>
          <p:cNvPr id="6" name="Título 1"/>
          <p:cNvSpPr>
            <a:spLocks/>
          </p:cNvSpPr>
          <p:nvPr/>
        </p:nvSpPr>
        <p:spPr bwMode="auto">
          <a:xfrm>
            <a:off x="0" y="599247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762000" indent="-762000" algn="r" defTabSz="457200">
              <a:spcBef>
                <a:spcPct val="0"/>
              </a:spcBef>
            </a:pPr>
            <a:r>
              <a:rPr lang="en-US" sz="1600" i="1" dirty="0" smtClean="0">
                <a:latin typeface="Calibri" pitchFamily="34" charset="0"/>
                <a:ea typeface="Arial Unicode MS" pitchFamily="34" charset="-128"/>
                <a:cs typeface="Arial Unicode MS" pitchFamily="34" charset="-128"/>
              </a:rPr>
              <a:t>Extracted from </a:t>
            </a:r>
            <a:r>
              <a:rPr lang="en-US" sz="1600" i="1" dirty="0" err="1" smtClean="0">
                <a:latin typeface="Calibri" pitchFamily="34" charset="0"/>
                <a:ea typeface="Arial Unicode MS" pitchFamily="34" charset="-128"/>
                <a:cs typeface="Arial Unicode MS" pitchFamily="34" charset="-128"/>
              </a:rPr>
              <a:t>Guirado</a:t>
            </a:r>
            <a:r>
              <a:rPr lang="en-US" sz="1600" i="1" dirty="0" smtClean="0">
                <a:latin typeface="Calibri" pitchFamily="34" charset="0"/>
                <a:ea typeface="Arial Unicode MS" pitchFamily="34" charset="-128"/>
                <a:cs typeface="Arial Unicode MS" pitchFamily="34" charset="-128"/>
              </a:rPr>
              <a:t> et al. (2014, ACP)</a:t>
            </a:r>
            <a:r>
              <a:rPr lang="en-US" sz="1600" i="1" dirty="0">
                <a:latin typeface="Calibri" pitchFamily="34" charset="0"/>
                <a:ea typeface="Arial Unicode MS" pitchFamily="34" charset="-128"/>
                <a:cs typeface="Arial Unicode MS" pitchFamily="34" charset="-128"/>
              </a:rPr>
              <a:t/>
            </a:r>
            <a:br>
              <a:rPr lang="en-US" sz="1600" i="1" dirty="0">
                <a:latin typeface="Calibri" pitchFamily="34" charset="0"/>
                <a:ea typeface="Arial Unicode MS" pitchFamily="34" charset="-128"/>
                <a:cs typeface="Arial Unicode MS" pitchFamily="34" charset="-128"/>
              </a:rPr>
            </a:br>
            <a:endParaRPr lang="es-ES_tradnl" sz="1600" i="1" dirty="0">
              <a:latin typeface="Calibri" pitchFamily="34" charset="0"/>
              <a:ea typeface="Arial Unicode MS" pitchFamily="34" charset="-128"/>
              <a:cs typeface="Arial Unicode MS" pitchFamily="34" charset="-128"/>
            </a:endParaRPr>
          </a:p>
        </p:txBody>
      </p:sp>
      <p:sp>
        <p:nvSpPr>
          <p:cNvPr id="8"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a:t>Modelización</a:t>
            </a:r>
            <a:r>
              <a:rPr lang="en-US" altLang="ca-ES" sz="3500" b="1" dirty="0"/>
              <a:t> de </a:t>
            </a:r>
            <a:r>
              <a:rPr lang="en-US" altLang="ca-ES" sz="3500" b="1" dirty="0" err="1"/>
              <a:t>polvo</a:t>
            </a:r>
            <a:endParaRPr lang="en-US" altLang="ca-ES" sz="3500" b="1" dirty="0"/>
          </a:p>
        </p:txBody>
      </p:sp>
    </p:spTree>
    <p:extLst>
      <p:ext uri="{BB962C8B-B14F-4D97-AF65-F5344CB8AC3E}">
        <p14:creationId xmlns:p14="http://schemas.microsoft.com/office/powerpoint/2010/main" val="8717561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3150"/>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a:t>
            </a:r>
            <a:r>
              <a:rPr lang="en-GB" sz="2950" dirty="0"/>
              <a:t>: </a:t>
            </a:r>
            <a:r>
              <a:rPr lang="en-GB" sz="2950" dirty="0" err="1"/>
              <a:t>Pruebas</a:t>
            </a:r>
            <a:r>
              <a:rPr lang="en-GB" sz="2950" dirty="0"/>
              <a:t> con </a:t>
            </a:r>
            <a:r>
              <a:rPr lang="en-GB" sz="2950" dirty="0" err="1" smtClean="0"/>
              <a:t>visibilidad</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6" name="TextBox 5"/>
          <p:cNvSpPr txBox="1"/>
          <p:nvPr/>
        </p:nvSpPr>
        <p:spPr>
          <a:xfrm>
            <a:off x="464800" y="5877746"/>
            <a:ext cx="3264052" cy="307777"/>
          </a:xfrm>
          <a:prstGeom prst="rect">
            <a:avLst/>
          </a:prstGeom>
          <a:noFill/>
        </p:spPr>
        <p:txBody>
          <a:bodyPr wrap="square" rtlCol="0">
            <a:spAutoFit/>
          </a:bodyPr>
          <a:lstStyle/>
          <a:p>
            <a:r>
              <a:rPr lang="en-GB" sz="1400" i="1" dirty="0" smtClean="0"/>
              <a:t>(</a:t>
            </a:r>
            <a:r>
              <a:rPr lang="en-GB" sz="1400" i="1" dirty="0" err="1" smtClean="0"/>
              <a:t>Chouta</a:t>
            </a:r>
            <a:r>
              <a:rPr lang="en-GB" sz="1400" i="1" dirty="0" smtClean="0"/>
              <a:t>, TFM, 2020)</a:t>
            </a:r>
            <a:endParaRPr lang="en-GB" sz="1400" i="1" dirty="0"/>
          </a:p>
        </p:txBody>
      </p:sp>
      <p:pic>
        <p:nvPicPr>
          <p:cNvPr id="3" name="Picture 2"/>
          <p:cNvPicPr>
            <a:picLocks noChangeAspect="1"/>
          </p:cNvPicPr>
          <p:nvPr/>
        </p:nvPicPr>
        <p:blipFill rotWithShape="1">
          <a:blip r:embed="rId6"/>
          <a:srcRect t="7790"/>
          <a:stretch/>
        </p:blipFill>
        <p:spPr>
          <a:xfrm>
            <a:off x="260216" y="1484415"/>
            <a:ext cx="8739284" cy="4123082"/>
          </a:xfrm>
          <a:prstGeom prst="rect">
            <a:avLst/>
          </a:prstGeom>
        </p:spPr>
      </p:pic>
      <p:sp>
        <p:nvSpPr>
          <p:cNvPr id="7" name="Oval 6"/>
          <p:cNvSpPr/>
          <p:nvPr/>
        </p:nvSpPr>
        <p:spPr>
          <a:xfrm>
            <a:off x="5325382" y="1315392"/>
            <a:ext cx="2773589" cy="760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041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23ce3396_5_78"/>
          <p:cNvSpPr txBox="1">
            <a:spLocks noGrp="1"/>
          </p:cNvSpPr>
          <p:nvPr>
            <p:ph type="title"/>
          </p:nvPr>
        </p:nvSpPr>
        <p:spPr>
          <a:xfrm>
            <a:off x="464800" y="354625"/>
            <a:ext cx="8534700" cy="63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150"/>
              <a:buFont typeface="Calibri"/>
              <a:buNone/>
            </a:pPr>
            <a:r>
              <a:rPr lang="en-GB" sz="3150" dirty="0" err="1" smtClean="0"/>
              <a:t>Mejora</a:t>
            </a:r>
            <a:r>
              <a:rPr lang="en-GB" sz="3150" dirty="0" smtClean="0"/>
              <a:t> </a:t>
            </a:r>
            <a:r>
              <a:rPr lang="en-GB" sz="3150" dirty="0"/>
              <a:t>del </a:t>
            </a:r>
            <a:r>
              <a:rPr lang="en-GB" sz="3150" dirty="0" err="1"/>
              <a:t>pronóstico</a:t>
            </a:r>
            <a:r>
              <a:rPr lang="en-GB" sz="3150" dirty="0"/>
              <a:t> del </a:t>
            </a:r>
            <a:r>
              <a:rPr lang="en-GB" sz="3150" dirty="0" smtClean="0"/>
              <a:t>BDFC</a:t>
            </a:r>
            <a:r>
              <a:rPr lang="en-GB" sz="3150" dirty="0"/>
              <a:t/>
            </a:r>
            <a:br>
              <a:rPr lang="en-GB" sz="3150" dirty="0"/>
            </a:br>
            <a:r>
              <a:rPr lang="en-GB" sz="3150" dirty="0" smtClean="0"/>
              <a:t>Nuevo </a:t>
            </a:r>
            <a:r>
              <a:rPr lang="en-GB" sz="2950" dirty="0" smtClean="0"/>
              <a:t>MONARCH: </a:t>
            </a:r>
            <a:r>
              <a:rPr lang="en-GB" sz="2950" dirty="0" err="1" smtClean="0"/>
              <a:t>Pruebas</a:t>
            </a:r>
            <a:r>
              <a:rPr lang="en-GB" sz="2950" dirty="0" smtClean="0"/>
              <a:t> con </a:t>
            </a:r>
            <a:r>
              <a:rPr lang="en-GB" sz="2950" dirty="0" err="1" smtClean="0"/>
              <a:t>visibilidad</a:t>
            </a:r>
            <a:endParaRPr sz="2950" dirty="0"/>
          </a:p>
        </p:txBody>
      </p:sp>
      <p:pic>
        <p:nvPicPr>
          <p:cNvPr id="214" name="Google Shape;214;ga723ce3396_5_78"/>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215" name="Google Shape;215;ga723ce3396_5_78"/>
          <p:cNvPicPr preferRelativeResize="0"/>
          <p:nvPr/>
        </p:nvPicPr>
        <p:blipFill rotWithShape="1">
          <a:blip r:embed="rId4">
            <a:alphaModFix/>
          </a:blip>
          <a:srcRect/>
          <a:stretch/>
        </p:blipFill>
        <p:spPr>
          <a:xfrm>
            <a:off x="5966606" y="6336145"/>
            <a:ext cx="3139399" cy="469757"/>
          </a:xfrm>
          <a:prstGeom prst="rect">
            <a:avLst/>
          </a:prstGeom>
          <a:noFill/>
          <a:ln>
            <a:noFill/>
          </a:ln>
        </p:spPr>
      </p:pic>
      <p:pic>
        <p:nvPicPr>
          <p:cNvPr id="216" name="Google Shape;216;ga723ce3396_5_78"/>
          <p:cNvPicPr preferRelativeResize="0"/>
          <p:nvPr/>
        </p:nvPicPr>
        <p:blipFill rotWithShape="1">
          <a:blip r:embed="rId5">
            <a:alphaModFix/>
          </a:blip>
          <a:srcRect l="7048" r="27186"/>
          <a:stretch/>
        </p:blipFill>
        <p:spPr>
          <a:xfrm>
            <a:off x="5966597" y="6336150"/>
            <a:ext cx="1923204" cy="469750"/>
          </a:xfrm>
          <a:prstGeom prst="rect">
            <a:avLst/>
          </a:prstGeom>
          <a:noFill/>
          <a:ln>
            <a:noFill/>
          </a:ln>
        </p:spPr>
      </p:pic>
      <p:sp>
        <p:nvSpPr>
          <p:cNvPr id="3" name="TextBox 2"/>
          <p:cNvSpPr txBox="1"/>
          <p:nvPr/>
        </p:nvSpPr>
        <p:spPr>
          <a:xfrm>
            <a:off x="464800" y="5877746"/>
            <a:ext cx="3264052" cy="307777"/>
          </a:xfrm>
          <a:prstGeom prst="rect">
            <a:avLst/>
          </a:prstGeom>
          <a:noFill/>
        </p:spPr>
        <p:txBody>
          <a:bodyPr wrap="square" rtlCol="0">
            <a:spAutoFit/>
          </a:bodyPr>
          <a:lstStyle/>
          <a:p>
            <a:r>
              <a:rPr lang="en-GB" sz="1400" i="1" dirty="0" smtClean="0"/>
              <a:t>(</a:t>
            </a:r>
            <a:r>
              <a:rPr lang="en-GB" sz="1400" i="1" dirty="0" err="1" smtClean="0"/>
              <a:t>Chouta</a:t>
            </a:r>
            <a:r>
              <a:rPr lang="en-GB" sz="1400" i="1" dirty="0" smtClean="0"/>
              <a:t>, TFM, 2020)</a:t>
            </a:r>
            <a:endParaRPr lang="en-GB" sz="1400" i="1" dirty="0"/>
          </a:p>
        </p:txBody>
      </p:sp>
      <p:sp>
        <p:nvSpPr>
          <p:cNvPr id="9" name="TextBox 8">
            <a:extLst>
              <a:ext uri="{FF2B5EF4-FFF2-40B4-BE49-F238E27FC236}">
                <a16:creationId xmlns:a16="http://schemas.microsoft.com/office/drawing/2014/main" id="{9ADF4387-B8B3-4340-A497-7A32CF180C51}"/>
              </a:ext>
            </a:extLst>
          </p:cNvPr>
          <p:cNvSpPr txBox="1"/>
          <p:nvPr/>
        </p:nvSpPr>
        <p:spPr>
          <a:xfrm>
            <a:off x="1816306" y="1722443"/>
            <a:ext cx="1277545" cy="400110"/>
          </a:xfrm>
          <a:prstGeom prst="rect">
            <a:avLst/>
          </a:prstGeom>
          <a:noFill/>
        </p:spPr>
        <p:txBody>
          <a:bodyPr wrap="square" rtlCol="0">
            <a:spAutoFit/>
          </a:bodyPr>
          <a:lstStyle/>
          <a:p>
            <a:r>
              <a:rPr lang="es-ES" sz="2000" b="1" dirty="0" smtClean="0">
                <a:solidFill>
                  <a:srgbClr val="6195C3"/>
                </a:solidFill>
              </a:rPr>
              <a:t>V &lt; 5km</a:t>
            </a:r>
            <a:endParaRPr lang="en-GB" sz="2000" b="1" dirty="0">
              <a:solidFill>
                <a:srgbClr val="6195C3"/>
              </a:solidFill>
            </a:endParaRPr>
          </a:p>
        </p:txBody>
      </p:sp>
      <p:pic>
        <p:nvPicPr>
          <p:cNvPr id="22" name="Picture 21" descr="Diagram, map&#10;&#10;Description automatically generated">
            <a:extLst>
              <a:ext uri="{FF2B5EF4-FFF2-40B4-BE49-F238E27FC236}">
                <a16:creationId xmlns:a16="http://schemas.microsoft.com/office/drawing/2014/main" id="{4388C48F-CF69-42BD-B9DE-649803E4D7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84" t="7828" r="827" b="7325"/>
          <a:stretch/>
        </p:blipFill>
        <p:spPr>
          <a:xfrm>
            <a:off x="4283300" y="2122555"/>
            <a:ext cx="4611317" cy="3155563"/>
          </a:xfrm>
          <a:prstGeom prst="rect">
            <a:avLst/>
          </a:prstGeom>
        </p:spPr>
      </p:pic>
      <p:sp>
        <p:nvSpPr>
          <p:cNvPr id="23" name="TextBox 22">
            <a:extLst>
              <a:ext uri="{FF2B5EF4-FFF2-40B4-BE49-F238E27FC236}">
                <a16:creationId xmlns:a16="http://schemas.microsoft.com/office/drawing/2014/main" id="{D69DBCC3-4BDC-4CB0-BB14-40A39FC118E8}"/>
              </a:ext>
            </a:extLst>
          </p:cNvPr>
          <p:cNvSpPr txBox="1"/>
          <p:nvPr/>
        </p:nvSpPr>
        <p:spPr>
          <a:xfrm>
            <a:off x="5716314" y="1722443"/>
            <a:ext cx="1598885" cy="400110"/>
          </a:xfrm>
          <a:prstGeom prst="rect">
            <a:avLst/>
          </a:prstGeom>
          <a:noFill/>
        </p:spPr>
        <p:txBody>
          <a:bodyPr wrap="square" rtlCol="0">
            <a:spAutoFit/>
          </a:bodyPr>
          <a:lstStyle/>
          <a:p>
            <a:r>
              <a:rPr lang="es-ES" sz="2000" b="1" dirty="0" smtClean="0">
                <a:solidFill>
                  <a:srgbClr val="6195C3"/>
                </a:solidFill>
              </a:rPr>
              <a:t>V &lt; 1 km</a:t>
            </a:r>
            <a:endParaRPr lang="en-GB" sz="2000" b="1" dirty="0">
              <a:solidFill>
                <a:srgbClr val="6195C3"/>
              </a:solidFill>
            </a:endParaRPr>
          </a:p>
        </p:txBody>
      </p:sp>
      <p:sp>
        <p:nvSpPr>
          <p:cNvPr id="25" name="TextBox 24">
            <a:extLst>
              <a:ext uri="{FF2B5EF4-FFF2-40B4-BE49-F238E27FC236}">
                <a16:creationId xmlns:a16="http://schemas.microsoft.com/office/drawing/2014/main" id="{46946112-6261-4760-8223-4E6C37595735}"/>
              </a:ext>
            </a:extLst>
          </p:cNvPr>
          <p:cNvSpPr txBox="1"/>
          <p:nvPr/>
        </p:nvSpPr>
        <p:spPr>
          <a:xfrm>
            <a:off x="1399245" y="1419758"/>
            <a:ext cx="2400375" cy="400110"/>
          </a:xfrm>
          <a:prstGeom prst="rect">
            <a:avLst/>
          </a:prstGeom>
          <a:noFill/>
        </p:spPr>
        <p:txBody>
          <a:bodyPr vert="horz" wrap="square" rtlCol="0">
            <a:spAutoFit/>
          </a:bodyPr>
          <a:lstStyle/>
          <a:p>
            <a:r>
              <a:rPr lang="es-ES" sz="2000" b="1" dirty="0" err="1">
                <a:solidFill>
                  <a:srgbClr val="6195C3"/>
                </a:solidFill>
              </a:rPr>
              <a:t>Number</a:t>
            </a:r>
            <a:r>
              <a:rPr lang="es-ES" sz="2000" b="1" dirty="0">
                <a:solidFill>
                  <a:srgbClr val="6195C3"/>
                </a:solidFill>
              </a:rPr>
              <a:t> </a:t>
            </a:r>
            <a:r>
              <a:rPr lang="es-ES" sz="2000" b="1" dirty="0" err="1">
                <a:solidFill>
                  <a:srgbClr val="6195C3"/>
                </a:solidFill>
              </a:rPr>
              <a:t>of</a:t>
            </a:r>
            <a:r>
              <a:rPr lang="es-ES" sz="2000" b="1" dirty="0">
                <a:solidFill>
                  <a:srgbClr val="6195C3"/>
                </a:solidFill>
              </a:rPr>
              <a:t> </a:t>
            </a:r>
            <a:r>
              <a:rPr lang="es-ES" sz="2000" b="1" dirty="0" err="1">
                <a:solidFill>
                  <a:srgbClr val="6195C3"/>
                </a:solidFill>
              </a:rPr>
              <a:t>days</a:t>
            </a:r>
            <a:endParaRPr lang="en-GB" sz="2000" b="1" dirty="0">
              <a:solidFill>
                <a:srgbClr val="6195C3"/>
              </a:solidFill>
            </a:endParaRPr>
          </a:p>
        </p:txBody>
      </p:sp>
      <p:pic>
        <p:nvPicPr>
          <p:cNvPr id="34" name="Picture 33" descr="Map&#10;&#10;Description automatically generated">
            <a:extLst>
              <a:ext uri="{FF2B5EF4-FFF2-40B4-BE49-F238E27FC236}">
                <a16:creationId xmlns:a16="http://schemas.microsoft.com/office/drawing/2014/main" id="{A031F2AB-2A26-4249-9BEE-C8BE9409AC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84" t="7827" r="11556" b="7904"/>
          <a:stretch/>
        </p:blipFill>
        <p:spPr>
          <a:xfrm>
            <a:off x="344385" y="2122555"/>
            <a:ext cx="3938916" cy="3120003"/>
          </a:xfrm>
          <a:prstGeom prst="rect">
            <a:avLst/>
          </a:prstGeom>
        </p:spPr>
      </p:pic>
      <p:sp>
        <p:nvSpPr>
          <p:cNvPr id="35" name="TextBox 34">
            <a:extLst>
              <a:ext uri="{FF2B5EF4-FFF2-40B4-BE49-F238E27FC236}">
                <a16:creationId xmlns:a16="http://schemas.microsoft.com/office/drawing/2014/main" id="{46946112-6261-4760-8223-4E6C37595735}"/>
              </a:ext>
            </a:extLst>
          </p:cNvPr>
          <p:cNvSpPr txBox="1"/>
          <p:nvPr/>
        </p:nvSpPr>
        <p:spPr>
          <a:xfrm>
            <a:off x="5271541" y="1402422"/>
            <a:ext cx="2400375" cy="400110"/>
          </a:xfrm>
          <a:prstGeom prst="rect">
            <a:avLst/>
          </a:prstGeom>
          <a:noFill/>
        </p:spPr>
        <p:txBody>
          <a:bodyPr vert="horz" wrap="square" rtlCol="0">
            <a:spAutoFit/>
          </a:bodyPr>
          <a:lstStyle/>
          <a:p>
            <a:r>
              <a:rPr lang="es-ES" sz="2000" b="1" dirty="0" err="1">
                <a:solidFill>
                  <a:srgbClr val="6195C3"/>
                </a:solidFill>
              </a:rPr>
              <a:t>Number</a:t>
            </a:r>
            <a:r>
              <a:rPr lang="es-ES" sz="2000" b="1" dirty="0">
                <a:solidFill>
                  <a:srgbClr val="6195C3"/>
                </a:solidFill>
              </a:rPr>
              <a:t> </a:t>
            </a:r>
            <a:r>
              <a:rPr lang="es-ES" sz="2000" b="1" dirty="0" err="1">
                <a:solidFill>
                  <a:srgbClr val="6195C3"/>
                </a:solidFill>
              </a:rPr>
              <a:t>of</a:t>
            </a:r>
            <a:r>
              <a:rPr lang="es-ES" sz="2000" b="1" dirty="0">
                <a:solidFill>
                  <a:srgbClr val="6195C3"/>
                </a:solidFill>
              </a:rPr>
              <a:t> </a:t>
            </a:r>
            <a:r>
              <a:rPr lang="es-ES" sz="2000" b="1" dirty="0" err="1">
                <a:solidFill>
                  <a:srgbClr val="6195C3"/>
                </a:solidFill>
              </a:rPr>
              <a:t>days</a:t>
            </a:r>
            <a:endParaRPr lang="en-GB" sz="2000" b="1" dirty="0">
              <a:solidFill>
                <a:srgbClr val="6195C3"/>
              </a:solidFill>
            </a:endParaRPr>
          </a:p>
        </p:txBody>
      </p:sp>
    </p:spTree>
    <p:extLst>
      <p:ext uri="{BB962C8B-B14F-4D97-AF65-F5344CB8AC3E}">
        <p14:creationId xmlns:p14="http://schemas.microsoft.com/office/powerpoint/2010/main" val="676217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61179"/>
            <a:ext cx="8229598" cy="629900"/>
          </a:xfrm>
        </p:spPr>
        <p:txBody>
          <a:bodyPr/>
          <a:lstStyle/>
          <a:p>
            <a:r>
              <a:rPr lang="es-ES" dirty="0"/>
              <a:t>Barcelona </a:t>
            </a:r>
            <a:r>
              <a:rPr lang="es-ES" dirty="0" err="1"/>
              <a:t>Dust</a:t>
            </a:r>
            <a:r>
              <a:rPr lang="es-ES" dirty="0"/>
              <a:t> </a:t>
            </a:r>
            <a:r>
              <a:rPr lang="es-ES" dirty="0" err="1"/>
              <a:t>Forecasting</a:t>
            </a:r>
            <a:r>
              <a:rPr lang="es-ES" dirty="0"/>
              <a:t> Center </a:t>
            </a:r>
          </a:p>
        </p:txBody>
      </p:sp>
      <p:pic>
        <p:nvPicPr>
          <p:cNvPr id="1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49" t="8757" r="60507" b="17584"/>
          <a:stretch/>
        </p:blipFill>
        <p:spPr bwMode="auto">
          <a:xfrm>
            <a:off x="464803" y="903940"/>
            <a:ext cx="3335301" cy="2464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5984007" y="6067365"/>
            <a:ext cx="3657560" cy="369332"/>
            <a:chOff x="4905755" y="6400875"/>
            <a:chExt cx="3657560" cy="369332"/>
          </a:xfrm>
        </p:grpSpPr>
        <p:pic>
          <p:nvPicPr>
            <p:cNvPr id="13" name="Imagen 8"/>
            <p:cNvPicPr>
              <a:picLocks noChangeAspect="1"/>
            </p:cNvPicPr>
            <p:nvPr/>
          </p:nvPicPr>
          <p:blipFill>
            <a:blip r:embed="rId3"/>
            <a:stretch>
              <a:fillRect/>
            </a:stretch>
          </p:blipFill>
          <p:spPr>
            <a:xfrm>
              <a:off x="5575955" y="6473134"/>
              <a:ext cx="371047" cy="277363"/>
            </a:xfrm>
            <a:prstGeom prst="rect">
              <a:avLst/>
            </a:prstGeom>
          </p:spPr>
        </p:pic>
        <p:sp>
          <p:nvSpPr>
            <p:cNvPr id="14" name="6 CuadroTexto"/>
            <p:cNvSpPr txBox="1"/>
            <p:nvPr/>
          </p:nvSpPr>
          <p:spPr>
            <a:xfrm>
              <a:off x="4905755" y="6400875"/>
              <a:ext cx="3657560" cy="369332"/>
            </a:xfrm>
            <a:prstGeom prst="rect">
              <a:avLst/>
            </a:prstGeom>
            <a:noFill/>
          </p:spPr>
          <p:txBody>
            <a:bodyPr wrap="square" rtlCol="0">
              <a:spAutoFit/>
            </a:bodyPr>
            <a:lstStyle/>
            <a:p>
              <a:pPr algn="ctr"/>
              <a:r>
                <a:rPr lang="es-ES_tradnl" b="1" i="1" dirty="0" smtClean="0"/>
                <a:t>@</a:t>
              </a:r>
              <a:r>
                <a:rPr lang="es-ES_tradnl" b="1" i="1" dirty="0" err="1" smtClean="0"/>
                <a:t>Dust_Barcelona</a:t>
              </a:r>
              <a:endParaRPr lang="en-GB" b="1" i="1" dirty="0"/>
            </a:p>
          </p:txBody>
        </p:sp>
      </p:grpSp>
      <p:sp>
        <p:nvSpPr>
          <p:cNvPr id="11" name="Shape 245"/>
          <p:cNvSpPr/>
          <p:nvPr/>
        </p:nvSpPr>
        <p:spPr>
          <a:xfrm>
            <a:off x="6537245" y="6395835"/>
            <a:ext cx="2633350" cy="369332"/>
          </a:xfrm>
          <a:prstGeom prst="rect">
            <a:avLst/>
          </a:prstGeom>
          <a:noFill/>
          <a:ln>
            <a:noFill/>
          </a:ln>
        </p:spPr>
        <p:txBody>
          <a:bodyPr lIns="91425" tIns="45700" rIns="91425" bIns="45700" anchor="t" anchorCtr="0">
            <a:noAutofit/>
          </a:bodyPr>
          <a:lstStyle/>
          <a:p>
            <a:pPr>
              <a:buSzPct val="25000"/>
            </a:pPr>
            <a:r>
              <a:rPr lang="es-ES_tradnl" b="1" i="1" dirty="0"/>
              <a:t>http://</a:t>
            </a:r>
            <a:r>
              <a:rPr lang="es-ES_tradnl" b="1" i="1" dirty="0" smtClean="0"/>
              <a:t>dust.aemet.es</a:t>
            </a:r>
            <a:r>
              <a:rPr lang="en-US" sz="1800" b="1" i="1" dirty="0" smtClean="0">
                <a:ea typeface="Calibri"/>
                <a:cs typeface="Calibri"/>
                <a:sym typeface="Calibri"/>
              </a:rPr>
              <a:t>/</a:t>
            </a:r>
            <a:endParaRPr lang="en-US" sz="1800" b="1" i="1" dirty="0">
              <a:ea typeface="Calibri"/>
              <a:cs typeface="Calibri"/>
              <a:sym typeface="Calibri"/>
            </a:endParaRPr>
          </a:p>
        </p:txBody>
      </p:sp>
      <p:pic>
        <p:nvPicPr>
          <p:cNvPr id="10"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70318" y="6252031"/>
            <a:ext cx="462825" cy="505499"/>
          </a:xfrm>
          <a:prstGeom prst="rect">
            <a:avLst/>
          </a:prstGeom>
          <a:noFill/>
          <a:ln>
            <a:noFill/>
          </a:ln>
        </p:spPr>
      </p:pic>
      <p:pic>
        <p:nvPicPr>
          <p:cNvPr id="15" name="Shape 155"/>
          <p:cNvPicPr preferRelativeResize="0"/>
          <p:nvPr/>
        </p:nvPicPr>
        <p:blipFill rotWithShape="1">
          <a:blip r:embed="rId5">
            <a:alphaModFix/>
          </a:blip>
          <a:srcRect l="70240"/>
          <a:stretch/>
        </p:blipFill>
        <p:spPr>
          <a:xfrm>
            <a:off x="2233913" y="6264892"/>
            <a:ext cx="934279" cy="505499"/>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5526" y="1481427"/>
            <a:ext cx="5573287" cy="4102986"/>
          </a:xfrm>
          <a:prstGeom prst="rect">
            <a:avLst/>
          </a:prstGeom>
        </p:spPr>
      </p:pic>
      <p:sp>
        <p:nvSpPr>
          <p:cNvPr id="16" name="TextBox 15"/>
          <p:cNvSpPr txBox="1"/>
          <p:nvPr/>
        </p:nvSpPr>
        <p:spPr>
          <a:xfrm>
            <a:off x="348389" y="4958720"/>
            <a:ext cx="2819803" cy="646331"/>
          </a:xfrm>
          <a:prstGeom prst="rect">
            <a:avLst/>
          </a:prstGeom>
          <a:noFill/>
        </p:spPr>
        <p:txBody>
          <a:bodyPr wrap="square" rtlCol="0">
            <a:spAutoFit/>
          </a:bodyPr>
          <a:lstStyle/>
          <a:p>
            <a:r>
              <a:rPr lang="en-GB" b="1" dirty="0" smtClean="0">
                <a:solidFill>
                  <a:srgbClr val="FF0000"/>
                </a:solidFill>
                <a:effectLst>
                  <a:outerShdw blurRad="38100" dist="38100" dir="2700000" algn="tl">
                    <a:srgbClr val="000000">
                      <a:alpha val="43137"/>
                    </a:srgbClr>
                  </a:outerShdw>
                </a:effectLst>
              </a:rPr>
              <a:t>Nuevo MONARCH </a:t>
            </a:r>
          </a:p>
          <a:p>
            <a:r>
              <a:rPr lang="en-GB" b="1" dirty="0" err="1" smtClean="0">
                <a:solidFill>
                  <a:srgbClr val="FF0000"/>
                </a:solidFill>
                <a:effectLst>
                  <a:outerShdw blurRad="38100" dist="38100" dir="2700000" algn="tl">
                    <a:srgbClr val="000000">
                      <a:alpha val="43137"/>
                    </a:srgbClr>
                  </a:outerShdw>
                </a:effectLst>
              </a:rPr>
              <a:t>Disponible</a:t>
            </a:r>
            <a:r>
              <a:rPr lang="en-GB" b="1" dirty="0" smtClean="0">
                <a:solidFill>
                  <a:srgbClr val="FF0000"/>
                </a:solidFill>
                <a:effectLst>
                  <a:outerShdw blurRad="38100" dist="38100" dir="2700000" algn="tl">
                    <a:srgbClr val="000000">
                      <a:alpha val="43137"/>
                    </a:srgbClr>
                  </a:outerShdw>
                </a:effectLst>
              </a:rPr>
              <a:t> antes del 2021!</a:t>
            </a:r>
            <a:endParaRPr lang="en-GB"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0042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p:cNvPicPr preferRelativeResize="0"/>
          <p:nvPr/>
        </p:nvPicPr>
        <p:blipFill rotWithShape="1">
          <a:blip r:embed="rId3">
            <a:extLst>
              <a:ext uri="{BEBA8EAE-BF5A-486C-A8C5-ECC9F3942E4B}">
                <a14:imgProps xmlns:a14="http://schemas.microsoft.com/office/drawing/2010/main">
                  <a14:imgLayer r:embed="rId4">
                    <a14:imgEffect>
                      <a14:artisticBlur radius="31"/>
                    </a14:imgEffect>
                  </a14:imgLayer>
                </a14:imgProps>
              </a:ext>
            </a:extLst>
          </a:blip>
          <a:srcRect b="56702"/>
          <a:stretch/>
        </p:blipFill>
        <p:spPr>
          <a:xfrm>
            <a:off x="4873950" y="2651815"/>
            <a:ext cx="3820450" cy="3638091"/>
          </a:xfrm>
          <a:prstGeom prst="rect">
            <a:avLst/>
          </a:prstGeom>
        </p:spPr>
      </p:pic>
      <p:sp>
        <p:nvSpPr>
          <p:cNvPr id="104" name="Google Shape;104;p19"/>
          <p:cNvSpPr txBox="1">
            <a:spLocks noGrp="1"/>
          </p:cNvSpPr>
          <p:nvPr>
            <p:ph type="title"/>
          </p:nvPr>
        </p:nvSpPr>
        <p:spPr>
          <a:xfrm>
            <a:off x="464803" y="261179"/>
            <a:ext cx="8229600" cy="63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500"/>
              <a:buFont typeface="Calibri"/>
              <a:buNone/>
            </a:pPr>
            <a:r>
              <a:rPr lang="en-GB" dirty="0" smtClean="0"/>
              <a:t>Barcelona </a:t>
            </a:r>
            <a:r>
              <a:rPr lang="en-GB" dirty="0"/>
              <a:t>Dust Regional </a:t>
            </a:r>
            <a:r>
              <a:rPr lang="en-GB" dirty="0" err="1"/>
              <a:t>Center</a:t>
            </a:r>
            <a:endParaRPr dirty="0"/>
          </a:p>
        </p:txBody>
      </p:sp>
      <p:pic>
        <p:nvPicPr>
          <p:cNvPr id="105" name="Google Shape;105;p19"/>
          <p:cNvPicPr preferRelativeResize="0"/>
          <p:nvPr/>
        </p:nvPicPr>
        <p:blipFill rotWithShape="1">
          <a:blip r:embed="rId5">
            <a:alphaModFix/>
          </a:blip>
          <a:srcRect l="61234"/>
          <a:stretch/>
        </p:blipFill>
        <p:spPr>
          <a:xfrm>
            <a:off x="1008975" y="6224550"/>
            <a:ext cx="1314225" cy="507275"/>
          </a:xfrm>
          <a:prstGeom prst="rect">
            <a:avLst/>
          </a:prstGeom>
          <a:noFill/>
          <a:ln>
            <a:noFill/>
          </a:ln>
        </p:spPr>
      </p:pic>
      <p:pic>
        <p:nvPicPr>
          <p:cNvPr id="106" name="Google Shape;106;p19"/>
          <p:cNvPicPr preferRelativeResize="0"/>
          <p:nvPr/>
        </p:nvPicPr>
        <p:blipFill rotWithShape="1">
          <a:blip r:embed="rId6">
            <a:alphaModFix/>
          </a:blip>
          <a:srcRect l="5947" t="8758" r="60508" b="17582"/>
          <a:stretch/>
        </p:blipFill>
        <p:spPr>
          <a:xfrm>
            <a:off x="2231075" y="3103950"/>
            <a:ext cx="1588574" cy="1275349"/>
          </a:xfrm>
          <a:prstGeom prst="rect">
            <a:avLst/>
          </a:prstGeom>
          <a:noFill/>
          <a:ln>
            <a:noFill/>
          </a:ln>
        </p:spPr>
      </p:pic>
      <p:sp>
        <p:nvSpPr>
          <p:cNvPr id="107" name="Google Shape;107;p19"/>
          <p:cNvSpPr txBox="1"/>
          <p:nvPr/>
        </p:nvSpPr>
        <p:spPr>
          <a:xfrm>
            <a:off x="-94275" y="3154450"/>
            <a:ext cx="2373300" cy="2486100"/>
          </a:xfrm>
          <a:prstGeom prst="rect">
            <a:avLst/>
          </a:prstGeom>
          <a:noFill/>
          <a:ln>
            <a:noFill/>
          </a:ln>
        </p:spPr>
        <p:txBody>
          <a:bodyPr spcFirstLastPara="1" wrap="square" lIns="91425" tIns="91425" rIns="91425" bIns="91425" anchor="t" anchorCtr="0">
            <a:noAutofit/>
          </a:bodyPr>
          <a:lstStyle/>
          <a:p>
            <a:pPr marL="457200" marR="0" lvl="0" indent="0" algn="l" rtl="0">
              <a:lnSpc>
                <a:spcPct val="90000"/>
              </a:lnSpc>
              <a:spcBef>
                <a:spcPts val="500"/>
              </a:spcBef>
              <a:spcAft>
                <a:spcPts val="0"/>
              </a:spcAft>
              <a:buClr>
                <a:srgbClr val="000000"/>
              </a:buClr>
              <a:buSzPts val="1700"/>
              <a:buFont typeface="Arial"/>
              <a:buNone/>
            </a:pPr>
            <a:r>
              <a:rPr lang="en-GB" sz="1700" b="1" i="0" u="none" strike="noStrike" cap="none">
                <a:solidFill>
                  <a:schemeClr val="dk1"/>
                </a:solidFill>
                <a:latin typeface="Calibri"/>
                <a:ea typeface="Calibri"/>
                <a:cs typeface="Calibri"/>
                <a:sym typeface="Calibri"/>
              </a:rPr>
              <a:t>Barcelona Dust Forecast Center </a:t>
            </a:r>
            <a:r>
              <a:rPr lang="en-GB" sz="1700" b="0" i="0" u="none" strike="noStrike" cap="none">
                <a:solidFill>
                  <a:schemeClr val="dk1"/>
                </a:solidFill>
                <a:latin typeface="Calibri"/>
                <a:ea typeface="Calibri"/>
                <a:cs typeface="Calibri"/>
                <a:sym typeface="Calibri"/>
              </a:rPr>
              <a:t>Operaciones</a:t>
            </a:r>
            <a:endParaRPr sz="1700" b="0" i="0" u="none" strike="noStrike" cap="none">
              <a:solidFill>
                <a:schemeClr val="dk1"/>
              </a:solidFill>
              <a:latin typeface="Calibri"/>
              <a:ea typeface="Calibri"/>
              <a:cs typeface="Calibri"/>
              <a:sym typeface="Calibri"/>
            </a:endParaRPr>
          </a:p>
          <a:p>
            <a:pPr marL="457200" marR="0" lvl="0" indent="0" algn="l" rtl="0">
              <a:lnSpc>
                <a:spcPct val="90000"/>
              </a:lnSpc>
              <a:spcBef>
                <a:spcPts val="500"/>
              </a:spcBef>
              <a:spcAft>
                <a:spcPts val="0"/>
              </a:spcAft>
              <a:buClr>
                <a:srgbClr val="000000"/>
              </a:buClr>
              <a:buSzPts val="1300"/>
              <a:buFont typeface="Arial"/>
              <a:buNone/>
            </a:pPr>
            <a:r>
              <a:rPr lang="en-GB" sz="1300" b="0" i="0" u="none" strike="noStrike" cap="none">
                <a:solidFill>
                  <a:schemeClr val="dk1"/>
                </a:solidFill>
                <a:latin typeface="Calibri"/>
                <a:ea typeface="Calibri"/>
                <a:cs typeface="Calibri"/>
                <a:sym typeface="Calibri"/>
              </a:rPr>
              <a:t>http://dust.aemet.es</a:t>
            </a:r>
            <a:endParaRPr sz="1300" b="0" i="0" u="none" strike="noStrike" cap="none">
              <a:solidFill>
                <a:schemeClr val="dk1"/>
              </a:solidFill>
              <a:latin typeface="Calibri"/>
              <a:ea typeface="Calibri"/>
              <a:cs typeface="Calibri"/>
              <a:sym typeface="Calibri"/>
            </a:endParaRPr>
          </a:p>
          <a:p>
            <a:pPr marL="457200" marR="0" lvl="0" indent="0" algn="l" rtl="0">
              <a:lnSpc>
                <a:spcPct val="90000"/>
              </a:lnSpc>
              <a:spcBef>
                <a:spcPts val="500"/>
              </a:spcBef>
              <a:spcAft>
                <a:spcPts val="0"/>
              </a:spcAft>
              <a:buClr>
                <a:srgbClr val="000000"/>
              </a:buClr>
              <a:buSzPts val="1700"/>
              <a:buFont typeface="Arial"/>
              <a:buNone/>
            </a:pPr>
            <a:endParaRPr sz="1700" b="0" i="0" u="none" strike="noStrike" cap="none">
              <a:solidFill>
                <a:schemeClr val="dk1"/>
              </a:solidFill>
              <a:latin typeface="Calibri"/>
              <a:ea typeface="Calibri"/>
              <a:cs typeface="Calibri"/>
              <a:sym typeface="Calibri"/>
            </a:endParaRPr>
          </a:p>
          <a:p>
            <a:pPr marL="457200" marR="0" lvl="0" indent="0" algn="l" rtl="0">
              <a:lnSpc>
                <a:spcPct val="90000"/>
              </a:lnSpc>
              <a:spcBef>
                <a:spcPts val="500"/>
              </a:spcBef>
              <a:spcAft>
                <a:spcPts val="0"/>
              </a:spcAft>
              <a:buClr>
                <a:srgbClr val="000000"/>
              </a:buClr>
              <a:buSzPts val="1700"/>
              <a:buFont typeface="Arial"/>
              <a:buNone/>
            </a:pPr>
            <a:r>
              <a:rPr lang="en-GB" sz="1700" b="1" i="0" u="none" strike="noStrike" cap="none">
                <a:solidFill>
                  <a:schemeClr val="dk1"/>
                </a:solidFill>
                <a:latin typeface="Calibri"/>
                <a:ea typeface="Calibri"/>
                <a:cs typeface="Calibri"/>
                <a:sym typeface="Calibri"/>
              </a:rPr>
              <a:t>SDS-WAS </a:t>
            </a:r>
            <a:endParaRPr sz="1700" b="1" i="0" u="none" strike="noStrike" cap="none">
              <a:solidFill>
                <a:schemeClr val="dk1"/>
              </a:solidFill>
              <a:latin typeface="Calibri"/>
              <a:ea typeface="Calibri"/>
              <a:cs typeface="Calibri"/>
              <a:sym typeface="Calibri"/>
            </a:endParaRPr>
          </a:p>
          <a:p>
            <a:pPr marL="457200" marR="0" lvl="0" indent="0" algn="l" rtl="0">
              <a:lnSpc>
                <a:spcPct val="90000"/>
              </a:lnSpc>
              <a:spcBef>
                <a:spcPts val="500"/>
              </a:spcBef>
              <a:spcAft>
                <a:spcPts val="0"/>
              </a:spcAft>
              <a:buClr>
                <a:srgbClr val="000000"/>
              </a:buClr>
              <a:buSzPts val="1700"/>
              <a:buFont typeface="Arial"/>
              <a:buNone/>
            </a:pPr>
            <a:r>
              <a:rPr lang="en-GB" sz="1700" b="0" i="0" u="none" strike="noStrike" cap="none">
                <a:solidFill>
                  <a:schemeClr val="dk1"/>
                </a:solidFill>
                <a:latin typeface="Calibri"/>
                <a:ea typeface="Calibri"/>
                <a:cs typeface="Calibri"/>
                <a:sym typeface="Calibri"/>
              </a:rPr>
              <a:t>R&amp;D</a:t>
            </a:r>
            <a:endParaRPr sz="1700" b="0" i="0" u="none" strike="noStrike" cap="none">
              <a:solidFill>
                <a:schemeClr val="dk1"/>
              </a:solidFill>
              <a:latin typeface="Calibri"/>
              <a:ea typeface="Calibri"/>
              <a:cs typeface="Calibri"/>
              <a:sym typeface="Calibri"/>
            </a:endParaRPr>
          </a:p>
          <a:p>
            <a:pPr marL="457200" marR="0" lvl="0" indent="0" algn="l" rtl="0">
              <a:lnSpc>
                <a:spcPct val="90000"/>
              </a:lnSpc>
              <a:spcBef>
                <a:spcPts val="500"/>
              </a:spcBef>
              <a:spcAft>
                <a:spcPts val="0"/>
              </a:spcAft>
              <a:buClr>
                <a:srgbClr val="000000"/>
              </a:buClr>
              <a:buSzPts val="1300"/>
              <a:buFont typeface="Arial"/>
              <a:buNone/>
            </a:pPr>
            <a:r>
              <a:rPr lang="en-GB" sz="1300" b="0" i="0" u="none" strike="noStrike" cap="none">
                <a:solidFill>
                  <a:schemeClr val="dk1"/>
                </a:solidFill>
                <a:latin typeface="Calibri"/>
                <a:ea typeface="Calibri"/>
                <a:cs typeface="Calibri"/>
                <a:sym typeface="Calibri"/>
              </a:rPr>
              <a:t>http://sds-was.aemet.es</a:t>
            </a:r>
            <a:endParaRPr sz="1700" b="0" i="0" u="none" strike="noStrike" cap="none">
              <a:solidFill>
                <a:schemeClr val="dk1"/>
              </a:solidFill>
              <a:latin typeface="Calibri"/>
              <a:ea typeface="Calibri"/>
              <a:cs typeface="Calibri"/>
              <a:sym typeface="Calibri"/>
            </a:endParaRPr>
          </a:p>
          <a:p>
            <a:pPr marL="457200" marR="0" lvl="0" indent="0" algn="l" rtl="0">
              <a:lnSpc>
                <a:spcPct val="90000"/>
              </a:lnSpc>
              <a:spcBef>
                <a:spcPts val="500"/>
              </a:spcBef>
              <a:spcAft>
                <a:spcPts val="0"/>
              </a:spcAft>
              <a:buClr>
                <a:srgbClr val="000000"/>
              </a:buClr>
              <a:buSzPts val="1700"/>
              <a:buFont typeface="Arial"/>
              <a:buNone/>
            </a:pPr>
            <a:endParaRPr sz="1700" b="0" i="0" u="none" strike="noStrike" cap="none">
              <a:solidFill>
                <a:schemeClr val="dk1"/>
              </a:solidFill>
              <a:latin typeface="Calibri"/>
              <a:ea typeface="Calibri"/>
              <a:cs typeface="Calibri"/>
              <a:sym typeface="Calibri"/>
            </a:endParaRPr>
          </a:p>
          <a:p>
            <a:pPr marL="457200" marR="0" lvl="0" indent="0" algn="l" rtl="0">
              <a:lnSpc>
                <a:spcPct val="90000"/>
              </a:lnSpc>
              <a:spcBef>
                <a:spcPts val="500"/>
              </a:spcBef>
              <a:spcAft>
                <a:spcPts val="0"/>
              </a:spcAft>
              <a:buClr>
                <a:srgbClr val="000000"/>
              </a:buClr>
              <a:buSzPts val="1700"/>
              <a:buFont typeface="Arial"/>
              <a:buNone/>
            </a:pPr>
            <a:endParaRPr sz="1700" b="0" i="0" u="none" strike="noStrike" cap="none">
              <a:solidFill>
                <a:schemeClr val="dk1"/>
              </a:solidFill>
              <a:latin typeface="Calibri"/>
              <a:ea typeface="Calibri"/>
              <a:cs typeface="Calibri"/>
              <a:sym typeface="Calibri"/>
            </a:endParaRPr>
          </a:p>
          <a:p>
            <a:pPr marL="457200" marR="0" lvl="0" indent="0" algn="l" rtl="0">
              <a:lnSpc>
                <a:spcPct val="90000"/>
              </a:lnSpc>
              <a:spcBef>
                <a:spcPts val="500"/>
              </a:spcBef>
              <a:spcAft>
                <a:spcPts val="0"/>
              </a:spcAft>
              <a:buClr>
                <a:schemeClr val="dk1"/>
              </a:buClr>
              <a:buSzPts val="1100"/>
              <a:buFont typeface="Arial"/>
              <a:buNone/>
            </a:pPr>
            <a:endParaRPr sz="1700" b="0" i="0" u="none" strike="noStrike" cap="none">
              <a:solidFill>
                <a:schemeClr val="dk1"/>
              </a:solidFill>
              <a:latin typeface="Calibri"/>
              <a:ea typeface="Calibri"/>
              <a:cs typeface="Calibri"/>
              <a:sym typeface="Calibri"/>
            </a:endParaRPr>
          </a:p>
        </p:txBody>
      </p:sp>
      <p:sp>
        <p:nvSpPr>
          <p:cNvPr id="108" name="Google Shape;108;p19"/>
          <p:cNvSpPr txBox="1">
            <a:spLocks noGrp="1"/>
          </p:cNvSpPr>
          <p:nvPr>
            <p:ph type="body" idx="1"/>
          </p:nvPr>
        </p:nvSpPr>
        <p:spPr>
          <a:xfrm>
            <a:off x="507250" y="881825"/>
            <a:ext cx="8487900" cy="1339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2400"/>
              <a:buNone/>
            </a:pPr>
            <a:r>
              <a:rPr lang="en-GB" sz="2100"/>
              <a:t>El </a:t>
            </a:r>
            <a:r>
              <a:rPr lang="en-GB" sz="2100" b="1"/>
              <a:t>Barcelona Dust Regional Center</a:t>
            </a:r>
            <a:r>
              <a:rPr lang="en-GB" sz="2100"/>
              <a:t> es la unificación de los Centros Regionales de polvo de la OMM.</a:t>
            </a:r>
            <a:endParaRPr sz="2100"/>
          </a:p>
          <a:p>
            <a:pPr marL="457200" marR="0" lvl="0" indent="0" algn="l" rtl="0">
              <a:lnSpc>
                <a:spcPct val="90000"/>
              </a:lnSpc>
              <a:spcBef>
                <a:spcPts val="0"/>
              </a:spcBef>
              <a:spcAft>
                <a:spcPts val="0"/>
              </a:spcAft>
              <a:buSzPts val="2400"/>
              <a:buNone/>
            </a:pPr>
            <a:endParaRPr sz="900"/>
          </a:p>
          <a:p>
            <a:pPr marL="457200" marR="0" lvl="0" indent="-361950" algn="l" rtl="0">
              <a:lnSpc>
                <a:spcPct val="90000"/>
              </a:lnSpc>
              <a:spcBef>
                <a:spcPts val="0"/>
              </a:spcBef>
              <a:spcAft>
                <a:spcPts val="0"/>
              </a:spcAft>
              <a:buSzPts val="2100"/>
              <a:buChar char="•"/>
            </a:pPr>
            <a:r>
              <a:rPr lang="en-GB" sz="2100"/>
              <a:t>Este cambio simplificará y mejorará la interacción con los usuarios.</a:t>
            </a:r>
            <a:endParaRPr sz="2100"/>
          </a:p>
          <a:p>
            <a:pPr marL="457200" marR="0" lvl="0" indent="-361950" algn="l" rtl="0">
              <a:lnSpc>
                <a:spcPct val="90000"/>
              </a:lnSpc>
              <a:spcBef>
                <a:spcPts val="0"/>
              </a:spcBef>
              <a:spcAft>
                <a:spcPts val="0"/>
              </a:spcAft>
              <a:buSzPts val="2100"/>
              <a:buChar char="•"/>
            </a:pPr>
            <a:r>
              <a:rPr lang="en-GB" sz="2100"/>
              <a:t>Administrativamente con respecto a la OMM, se mantendrán los dos centros regionales ya que dependen de diferentes “secretariados”.</a:t>
            </a:r>
            <a:endParaRPr sz="2100"/>
          </a:p>
          <a:p>
            <a:pPr marL="457200" lvl="0" indent="0" algn="l" rtl="0">
              <a:lnSpc>
                <a:spcPct val="90000"/>
              </a:lnSpc>
              <a:spcBef>
                <a:spcPts val="0"/>
              </a:spcBef>
              <a:spcAft>
                <a:spcPts val="0"/>
              </a:spcAft>
              <a:buSzPts val="2400"/>
              <a:buNone/>
            </a:pPr>
            <a:endParaRPr sz="2100"/>
          </a:p>
          <a:p>
            <a:pPr marL="914400" marR="0" lvl="2" indent="0" algn="l" rtl="0">
              <a:lnSpc>
                <a:spcPct val="90000"/>
              </a:lnSpc>
              <a:spcBef>
                <a:spcPts val="500"/>
              </a:spcBef>
              <a:spcAft>
                <a:spcPts val="0"/>
              </a:spcAft>
              <a:buClr>
                <a:schemeClr val="dk1"/>
              </a:buClr>
              <a:buSzPts val="2400"/>
              <a:buFont typeface="Arial"/>
              <a:buNone/>
            </a:pPr>
            <a:endParaRPr sz="2100" b="0" i="0" u="none" strike="noStrike" cap="none">
              <a:solidFill>
                <a:schemeClr val="dk1"/>
              </a:solidFill>
              <a:latin typeface="Calibri"/>
              <a:ea typeface="Calibri"/>
              <a:cs typeface="Calibri"/>
              <a:sym typeface="Calibri"/>
            </a:endParaRPr>
          </a:p>
        </p:txBody>
      </p:sp>
      <p:sp>
        <p:nvSpPr>
          <p:cNvPr id="109" name="Google Shape;109;p19"/>
          <p:cNvSpPr txBox="1"/>
          <p:nvPr/>
        </p:nvSpPr>
        <p:spPr>
          <a:xfrm>
            <a:off x="5324754" y="6244800"/>
            <a:ext cx="3384900" cy="994200"/>
          </a:xfrm>
          <a:prstGeom prst="rect">
            <a:avLst/>
          </a:prstGeom>
          <a:noFill/>
          <a:ln>
            <a:noFill/>
          </a:ln>
        </p:spPr>
        <p:txBody>
          <a:bodyPr spcFirstLastPara="1" wrap="square" lIns="91425" tIns="91425" rIns="91425" bIns="91425" anchor="t" anchorCtr="0">
            <a:noAutofit/>
          </a:bodyPr>
          <a:lstStyle/>
          <a:p>
            <a:pPr marL="179999" marR="0" lvl="0" indent="0" algn="r" rtl="0">
              <a:lnSpc>
                <a:spcPct val="90000"/>
              </a:lnSpc>
              <a:spcBef>
                <a:spcPts val="0"/>
              </a:spcBef>
              <a:spcAft>
                <a:spcPts val="0"/>
              </a:spcAft>
              <a:buClr>
                <a:srgbClr val="000000"/>
              </a:buClr>
              <a:buSzPts val="1500"/>
              <a:buFont typeface="Arial"/>
              <a:buNone/>
            </a:pPr>
            <a:r>
              <a:rPr lang="en-GB" sz="1500" b="0" i="1"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http://dust.aemet.es</a:t>
            </a:r>
            <a:endParaRPr sz="1500" b="0" i="1" u="none" strike="noStrike" cap="none">
              <a:solidFill>
                <a:schemeClr val="dk1"/>
              </a:solidFill>
              <a:latin typeface="Calibri"/>
              <a:ea typeface="Calibri"/>
              <a:cs typeface="Calibri"/>
              <a:sym typeface="Calibri"/>
            </a:endParaRPr>
          </a:p>
          <a:p>
            <a:pPr marL="179999" marR="0" lvl="0" indent="0" algn="r" rtl="0">
              <a:lnSpc>
                <a:spcPct val="90000"/>
              </a:lnSpc>
              <a:spcBef>
                <a:spcPts val="0"/>
              </a:spcBef>
              <a:spcAft>
                <a:spcPts val="0"/>
              </a:spcAft>
              <a:buClr>
                <a:srgbClr val="000000"/>
              </a:buClr>
              <a:buSzPts val="1500"/>
              <a:buFont typeface="Arial"/>
              <a:buNone/>
            </a:pPr>
            <a:r>
              <a:rPr lang="en-GB" sz="1500" b="0" i="1" u="none" strike="noStrike" cap="none">
                <a:solidFill>
                  <a:schemeClr val="dk1"/>
                </a:solidFill>
                <a:latin typeface="Calibri"/>
                <a:ea typeface="Calibri"/>
                <a:cs typeface="Calibri"/>
                <a:sym typeface="Calibri"/>
              </a:rPr>
              <a:t>@Dust_Barcelona </a:t>
            </a:r>
            <a:endParaRPr sz="500" b="0" i="0" u="none" strike="noStrike" cap="none">
              <a:solidFill>
                <a:srgbClr val="000000"/>
              </a:solidFill>
              <a:latin typeface="Arial"/>
              <a:ea typeface="Arial"/>
              <a:cs typeface="Arial"/>
              <a:sym typeface="Arial"/>
            </a:endParaRPr>
          </a:p>
        </p:txBody>
      </p:sp>
      <p:sp>
        <p:nvSpPr>
          <p:cNvPr id="110" name="Google Shape;110;p19"/>
          <p:cNvSpPr/>
          <p:nvPr/>
        </p:nvSpPr>
        <p:spPr>
          <a:xfrm>
            <a:off x="3956075" y="3861250"/>
            <a:ext cx="730500" cy="415800"/>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 name="Google Shape;111;p19"/>
          <p:cNvPicPr preferRelativeResize="0"/>
          <p:nvPr/>
        </p:nvPicPr>
        <p:blipFill rotWithShape="1">
          <a:blip r:embed="rId8">
            <a:alphaModFix/>
          </a:blip>
          <a:srcRect b="33342"/>
          <a:stretch/>
        </p:blipFill>
        <p:spPr>
          <a:xfrm>
            <a:off x="2223500" y="4469825"/>
            <a:ext cx="1603713" cy="1275350"/>
          </a:xfrm>
          <a:prstGeom prst="rect">
            <a:avLst/>
          </a:prstGeom>
          <a:noFill/>
          <a:ln>
            <a:noFill/>
          </a:ln>
        </p:spPr>
      </p:pic>
      <p:sp>
        <p:nvSpPr>
          <p:cNvPr id="2" name="TextBox 1"/>
          <p:cNvSpPr txBox="1"/>
          <p:nvPr/>
        </p:nvSpPr>
        <p:spPr>
          <a:xfrm>
            <a:off x="5126273" y="2976243"/>
            <a:ext cx="3568127" cy="369332"/>
          </a:xfrm>
          <a:prstGeom prst="rect">
            <a:avLst/>
          </a:prstGeom>
          <a:noFill/>
        </p:spPr>
        <p:txBody>
          <a:bodyPr wrap="square" rtlCol="0">
            <a:spAutoFit/>
          </a:bodyPr>
          <a:lstStyle/>
          <a:p>
            <a:r>
              <a:rPr lang="en-GB" b="1" dirty="0" err="1" smtClean="0">
                <a:solidFill>
                  <a:srgbClr val="FF0000"/>
                </a:solidFill>
                <a:effectLst>
                  <a:outerShdw blurRad="38100" dist="38100" dir="2700000" algn="tl">
                    <a:srgbClr val="000000">
                      <a:alpha val="43137"/>
                    </a:srgbClr>
                  </a:outerShdw>
                </a:effectLst>
              </a:rPr>
              <a:t>Disponible</a:t>
            </a:r>
            <a:r>
              <a:rPr lang="en-GB" b="1" dirty="0" smtClean="0">
                <a:solidFill>
                  <a:srgbClr val="FF0000"/>
                </a:solidFill>
                <a:effectLst>
                  <a:outerShdw blurRad="38100" dist="38100" dir="2700000" algn="tl">
                    <a:srgbClr val="000000">
                      <a:alpha val="43137"/>
                    </a:srgbClr>
                  </a:outerShdw>
                </a:effectLst>
              </a:rPr>
              <a:t> </a:t>
            </a:r>
            <a:r>
              <a:rPr lang="en-GB" b="1" dirty="0" err="1" smtClean="0">
                <a:solidFill>
                  <a:srgbClr val="FF0000"/>
                </a:solidFill>
                <a:effectLst>
                  <a:outerShdw blurRad="38100" dist="38100" dir="2700000" algn="tl">
                    <a:srgbClr val="000000">
                      <a:alpha val="43137"/>
                    </a:srgbClr>
                  </a:outerShdw>
                </a:effectLst>
              </a:rPr>
              <a:t>en</a:t>
            </a:r>
            <a:r>
              <a:rPr lang="en-GB" b="1" dirty="0" smtClean="0">
                <a:solidFill>
                  <a:srgbClr val="FF0000"/>
                </a:solidFill>
                <a:effectLst>
                  <a:outerShdw blurRad="38100" dist="38100" dir="2700000" algn="tl">
                    <a:srgbClr val="000000">
                      <a:alpha val="43137"/>
                    </a:srgbClr>
                  </a:outerShdw>
                </a:effectLst>
              </a:rPr>
              <a:t> </a:t>
            </a:r>
            <a:r>
              <a:rPr lang="en-GB" b="1" dirty="0" err="1" smtClean="0">
                <a:solidFill>
                  <a:srgbClr val="FF0000"/>
                </a:solidFill>
                <a:effectLst>
                  <a:outerShdw blurRad="38100" dist="38100" dir="2700000" algn="tl">
                    <a:srgbClr val="000000">
                      <a:alpha val="43137"/>
                    </a:srgbClr>
                  </a:outerShdw>
                </a:effectLst>
              </a:rPr>
              <a:t>septiembre</a:t>
            </a:r>
            <a:r>
              <a:rPr lang="en-GB" b="1" dirty="0" smtClean="0">
                <a:solidFill>
                  <a:srgbClr val="FF0000"/>
                </a:solidFill>
                <a:effectLst>
                  <a:outerShdw blurRad="38100" dist="38100" dir="2700000" algn="tl">
                    <a:srgbClr val="000000">
                      <a:alpha val="43137"/>
                    </a:srgbClr>
                  </a:outerShdw>
                </a:effectLst>
              </a:rPr>
              <a:t> de 2021</a:t>
            </a:r>
            <a:endParaRPr lang="en-GB"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0700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603066" y="2266100"/>
            <a:ext cx="5026945" cy="2998826"/>
          </a:xfrm>
        </p:spPr>
        <p:txBody>
          <a:bodyPr>
            <a:noAutofit/>
          </a:bodyPr>
          <a:lstStyle/>
          <a:p>
            <a:pPr algn="ctr"/>
            <a:r>
              <a:rPr lang="es-ES" sz="4400" dirty="0" smtClean="0"/>
              <a:t>Muchas Gracias</a:t>
            </a:r>
            <a:r>
              <a:rPr lang="es-ES" sz="2400" dirty="0" smtClean="0"/>
              <a:t/>
            </a:r>
            <a:br>
              <a:rPr lang="es-ES" sz="2400" dirty="0" smtClean="0"/>
            </a:br>
            <a:r>
              <a:rPr lang="es-ES" sz="4400" b="0" dirty="0" smtClean="0"/>
              <a:t/>
            </a:r>
            <a:br>
              <a:rPr lang="es-ES" sz="4400" b="0" dirty="0" smtClean="0"/>
            </a:br>
            <a:r>
              <a:rPr lang="en-US" sz="4400" i="1" kern="0" dirty="0">
                <a:latin typeface="Calibri" pitchFamily="34" charset="0"/>
              </a:rPr>
              <a:t/>
            </a:r>
            <a:br>
              <a:rPr lang="en-US" sz="4400" i="1" kern="0" dirty="0">
                <a:latin typeface="Calibri" pitchFamily="34" charset="0"/>
              </a:rPr>
            </a:br>
            <a:r>
              <a:rPr lang="es-ES" sz="4400" b="0" dirty="0" smtClean="0"/>
              <a:t/>
            </a:r>
            <a:br>
              <a:rPr lang="es-ES" sz="4400" b="0" dirty="0" smtClean="0"/>
            </a:br>
            <a:r>
              <a:rPr lang="es-ES" sz="4400" b="0" dirty="0" smtClean="0"/>
              <a:t> </a:t>
            </a:r>
            <a:endParaRPr lang="es-ES" sz="4400" b="0" dirty="0"/>
          </a:p>
        </p:txBody>
      </p:sp>
      <p:sp>
        <p:nvSpPr>
          <p:cNvPr id="2" name="Subtítulo 1"/>
          <p:cNvSpPr>
            <a:spLocks noGrp="1"/>
          </p:cNvSpPr>
          <p:nvPr>
            <p:ph type="subTitle" idx="1"/>
          </p:nvPr>
        </p:nvSpPr>
        <p:spPr>
          <a:xfrm>
            <a:off x="3603066" y="6107242"/>
            <a:ext cx="4569950" cy="464416"/>
          </a:xfrm>
        </p:spPr>
        <p:txBody>
          <a:bodyPr/>
          <a:lstStyle/>
          <a:p>
            <a:pPr algn="ctr"/>
            <a:r>
              <a:rPr lang="es-ES" sz="2800" dirty="0" smtClean="0">
                <a:solidFill>
                  <a:srgbClr val="004890"/>
                </a:solidFill>
                <a:ea typeface="+mj-ea"/>
                <a:cs typeface="+mj-cs"/>
              </a:rPr>
              <a:t>sara.basart@bsc.es</a:t>
            </a:r>
            <a:endParaRPr lang="es-ES" sz="2800" dirty="0">
              <a:solidFill>
                <a:srgbClr val="004890"/>
              </a:solidFill>
              <a:ea typeface="+mj-ea"/>
              <a:cs typeface="+mj-cs"/>
            </a:endParaRPr>
          </a:p>
        </p:txBody>
      </p:sp>
      <p:sp>
        <p:nvSpPr>
          <p:cNvPr id="3" name="Rectangle 2"/>
          <p:cNvSpPr/>
          <p:nvPr/>
        </p:nvSpPr>
        <p:spPr>
          <a:xfrm>
            <a:off x="3289358" y="2903223"/>
            <a:ext cx="5796767" cy="2246769"/>
          </a:xfrm>
          <a:prstGeom prst="rect">
            <a:avLst/>
          </a:prstGeom>
        </p:spPr>
        <p:txBody>
          <a:bodyPr wrap="square">
            <a:spAutoFit/>
          </a:bodyPr>
          <a:lstStyle/>
          <a:p>
            <a:pPr algn="ctr"/>
            <a:r>
              <a:rPr lang="es-ES_tradnl" sz="1400" i="1" dirty="0" err="1">
                <a:solidFill>
                  <a:srgbClr val="124484"/>
                </a:solidFill>
                <a:latin typeface="Calibri" pitchFamily="34" charset="0"/>
              </a:rPr>
              <a:t>Acknowlegde</a:t>
            </a:r>
            <a:r>
              <a:rPr lang="es-ES_tradnl" sz="1400" i="1" dirty="0">
                <a:solidFill>
                  <a:srgbClr val="124484"/>
                </a:solidFill>
                <a:latin typeface="Calibri" pitchFamily="34" charset="0"/>
              </a:rPr>
              <a:t> to </a:t>
            </a:r>
            <a:r>
              <a:rPr lang="es-ES_tradnl" sz="1400" i="1" dirty="0" smtClean="0">
                <a:solidFill>
                  <a:srgbClr val="124484"/>
                </a:solidFill>
                <a:latin typeface="Calibri" pitchFamily="34" charset="0"/>
              </a:rPr>
              <a:t>Carlos </a:t>
            </a:r>
            <a:r>
              <a:rPr lang="es-ES_tradnl" sz="1400" i="1" dirty="0">
                <a:solidFill>
                  <a:srgbClr val="124484"/>
                </a:solidFill>
                <a:latin typeface="Calibri" pitchFamily="34" charset="0"/>
              </a:rPr>
              <a:t>Pérez García-Pando, Emilio Cuevas, </a:t>
            </a:r>
            <a:r>
              <a:rPr lang="es-ES_tradnl" sz="1400" i="1" dirty="0" err="1" smtClean="0">
                <a:solidFill>
                  <a:srgbClr val="124484"/>
                </a:solidFill>
                <a:latin typeface="Calibri" pitchFamily="34" charset="0"/>
              </a:rPr>
              <a:t>Ernest</a:t>
            </a:r>
            <a:r>
              <a:rPr lang="es-ES_tradnl" sz="1400" i="1" dirty="0" smtClean="0">
                <a:solidFill>
                  <a:srgbClr val="124484"/>
                </a:solidFill>
                <a:latin typeface="Calibri" pitchFamily="34" charset="0"/>
              </a:rPr>
              <a:t> Werner, Francesco </a:t>
            </a:r>
            <a:r>
              <a:rPr lang="es-ES_tradnl" sz="1400" i="1" dirty="0" err="1">
                <a:solidFill>
                  <a:srgbClr val="124484"/>
                </a:solidFill>
                <a:latin typeface="Calibri" pitchFamily="34" charset="0"/>
              </a:rPr>
              <a:t>Benincasa</a:t>
            </a:r>
            <a:r>
              <a:rPr lang="es-ES_tradnl" sz="1400" i="1" dirty="0">
                <a:solidFill>
                  <a:srgbClr val="124484"/>
                </a:solidFill>
                <a:latin typeface="Calibri" pitchFamily="34" charset="0"/>
              </a:rPr>
              <a:t>, </a:t>
            </a:r>
            <a:r>
              <a:rPr lang="es-ES_tradnl" sz="1400" i="1" dirty="0" smtClean="0">
                <a:solidFill>
                  <a:srgbClr val="124484"/>
                </a:solidFill>
                <a:latin typeface="Calibri" pitchFamily="34" charset="0"/>
              </a:rPr>
              <a:t>Enza Di </a:t>
            </a:r>
            <a:r>
              <a:rPr lang="es-ES_tradnl" sz="1400" i="1" dirty="0" err="1" smtClean="0">
                <a:solidFill>
                  <a:srgbClr val="124484"/>
                </a:solidFill>
                <a:latin typeface="Calibri" pitchFamily="34" charset="0"/>
              </a:rPr>
              <a:t>Tomaso</a:t>
            </a:r>
            <a:r>
              <a:rPr lang="es-ES_tradnl" sz="1400" i="1" dirty="0">
                <a:solidFill>
                  <a:srgbClr val="124484"/>
                </a:solidFill>
                <a:latin typeface="Calibri" pitchFamily="34" charset="0"/>
              </a:rPr>
              <a:t>, Oriol </a:t>
            </a:r>
            <a:r>
              <a:rPr lang="es-ES_tradnl" sz="1400" i="1" dirty="0" err="1">
                <a:solidFill>
                  <a:srgbClr val="124484"/>
                </a:solidFill>
                <a:latin typeface="Calibri" pitchFamily="34" charset="0"/>
              </a:rPr>
              <a:t>Jorba</a:t>
            </a:r>
            <a:r>
              <a:rPr lang="es-ES_tradnl" sz="1400" i="1" dirty="0">
                <a:solidFill>
                  <a:srgbClr val="124484"/>
                </a:solidFill>
                <a:latin typeface="Calibri" pitchFamily="34" charset="0"/>
              </a:rPr>
              <a:t>, </a:t>
            </a:r>
            <a:r>
              <a:rPr lang="es-ES_tradnl" sz="1400" i="1" dirty="0" smtClean="0">
                <a:solidFill>
                  <a:srgbClr val="124484"/>
                </a:solidFill>
                <a:latin typeface="Calibri" pitchFamily="34" charset="0"/>
              </a:rPr>
              <a:t>Kim </a:t>
            </a:r>
            <a:r>
              <a:rPr lang="es-ES_tradnl" sz="1400" i="1" dirty="0" err="1" smtClean="0">
                <a:solidFill>
                  <a:srgbClr val="124484"/>
                </a:solidFill>
                <a:latin typeface="Calibri" pitchFamily="34" charset="0"/>
              </a:rPr>
              <a:t>Serradell</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Enric</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Terradellas</a:t>
            </a:r>
            <a:r>
              <a:rPr lang="es-ES_tradnl" sz="1400" i="1" dirty="0" smtClean="0">
                <a:solidFill>
                  <a:srgbClr val="124484"/>
                </a:solidFill>
                <a:latin typeface="Calibri" pitchFamily="34" charset="0"/>
              </a:rPr>
              <a:t> </a:t>
            </a:r>
            <a:r>
              <a:rPr lang="en-US" sz="1400" i="1" kern="0" dirty="0" smtClean="0">
                <a:solidFill>
                  <a:srgbClr val="124484"/>
                </a:solidFill>
                <a:latin typeface="Calibri" pitchFamily="34" charset="0"/>
              </a:rPr>
              <a:t>as </a:t>
            </a:r>
            <a:r>
              <a:rPr lang="en-US" sz="1400" i="1" kern="0" dirty="0">
                <a:solidFill>
                  <a:srgbClr val="124484"/>
                </a:solidFill>
                <a:latin typeface="Calibri" pitchFamily="34" charset="0"/>
              </a:rPr>
              <a:t>well as AERONET, MODIS, U.K. Met Office MSG, MSG </a:t>
            </a:r>
            <a:r>
              <a:rPr lang="en-US" sz="1400" i="1" kern="0" dirty="0" err="1">
                <a:solidFill>
                  <a:srgbClr val="124484"/>
                </a:solidFill>
                <a:latin typeface="Calibri" pitchFamily="34" charset="0"/>
              </a:rPr>
              <a:t>Eumetsat</a:t>
            </a:r>
            <a:r>
              <a:rPr lang="en-US" sz="1400" i="1" kern="0" dirty="0">
                <a:solidFill>
                  <a:srgbClr val="124484"/>
                </a:solidFill>
                <a:latin typeface="Calibri" pitchFamily="34" charset="0"/>
              </a:rPr>
              <a:t> and EOSDIS World Viewer principal investigators and scientists for establishing and maintaining data used in the present contribution. </a:t>
            </a:r>
            <a:endParaRPr lang="en-US" sz="1400" i="1" kern="0" dirty="0" smtClean="0">
              <a:solidFill>
                <a:srgbClr val="124484"/>
              </a:solidFill>
              <a:latin typeface="Calibri" pitchFamily="34" charset="0"/>
            </a:endParaRPr>
          </a:p>
          <a:p>
            <a:pPr algn="ctr"/>
            <a:r>
              <a:rPr lang="en-US" sz="1400" i="1" kern="0" dirty="0" smtClean="0">
                <a:solidFill>
                  <a:srgbClr val="124484"/>
                </a:solidFill>
                <a:latin typeface="Calibri" pitchFamily="34" charset="0"/>
              </a:rPr>
              <a:t>Also </a:t>
            </a:r>
            <a:r>
              <a:rPr lang="en-US" sz="1400" i="1" kern="0" dirty="0">
                <a:solidFill>
                  <a:srgbClr val="124484"/>
                </a:solidFill>
                <a:latin typeface="Calibri" pitchFamily="34" charset="0"/>
              </a:rPr>
              <a:t>special thank to all researchers, data providers and collaborators of the WMO SDS-WAS NA-ME-E Regional </a:t>
            </a:r>
            <a:r>
              <a:rPr lang="en-US" sz="1400" i="1" kern="0" dirty="0" smtClean="0">
                <a:solidFill>
                  <a:srgbClr val="124484"/>
                </a:solidFill>
                <a:latin typeface="Calibri" pitchFamily="34" charset="0"/>
              </a:rPr>
              <a:t>Node and particularly to the staff of the </a:t>
            </a:r>
            <a:r>
              <a:rPr lang="en-US" sz="1400" i="1" kern="0" dirty="0" err="1" smtClean="0">
                <a:solidFill>
                  <a:srgbClr val="124484"/>
                </a:solidFill>
                <a:latin typeface="Calibri" pitchFamily="34" charset="0"/>
              </a:rPr>
              <a:t>Observatorio</a:t>
            </a:r>
            <a:r>
              <a:rPr lang="en-US" sz="1400" i="1" kern="0" dirty="0" smtClean="0">
                <a:solidFill>
                  <a:srgbClr val="124484"/>
                </a:solidFill>
                <a:latin typeface="Calibri" pitchFamily="34" charset="0"/>
              </a:rPr>
              <a:t> de </a:t>
            </a:r>
            <a:r>
              <a:rPr lang="en-US" sz="1400" i="1" kern="0" dirty="0" err="1" smtClean="0">
                <a:solidFill>
                  <a:srgbClr val="124484"/>
                </a:solidFill>
                <a:latin typeface="Calibri" pitchFamily="34" charset="0"/>
              </a:rPr>
              <a:t>Investigación</a:t>
            </a:r>
            <a:r>
              <a:rPr lang="en-US" sz="1400" i="1" kern="0" dirty="0" smtClean="0">
                <a:solidFill>
                  <a:srgbClr val="124484"/>
                </a:solidFill>
                <a:latin typeface="Calibri" pitchFamily="34" charset="0"/>
              </a:rPr>
              <a:t> </a:t>
            </a:r>
            <a:r>
              <a:rPr lang="en-US" sz="1400" i="1" kern="0" dirty="0" err="1" smtClean="0">
                <a:solidFill>
                  <a:srgbClr val="124484"/>
                </a:solidFill>
                <a:latin typeface="Calibri" pitchFamily="34" charset="0"/>
              </a:rPr>
              <a:t>Atmosférica</a:t>
            </a:r>
            <a:r>
              <a:rPr lang="en-US" sz="1400" i="1" kern="0" dirty="0" smtClean="0">
                <a:solidFill>
                  <a:srgbClr val="124484"/>
                </a:solidFill>
                <a:latin typeface="Calibri" pitchFamily="34" charset="0"/>
              </a:rPr>
              <a:t> de </a:t>
            </a:r>
            <a:r>
              <a:rPr lang="en-US" sz="1400" i="1" kern="0" dirty="0" err="1" smtClean="0">
                <a:solidFill>
                  <a:srgbClr val="124484"/>
                </a:solidFill>
                <a:latin typeface="Calibri" pitchFamily="34" charset="0"/>
              </a:rPr>
              <a:t>Izaña</a:t>
            </a:r>
            <a:r>
              <a:rPr lang="en-US" sz="1400" i="1" kern="0" dirty="0" smtClean="0">
                <a:solidFill>
                  <a:srgbClr val="124484"/>
                </a:solidFill>
                <a:latin typeface="Calibri" pitchFamily="34" charset="0"/>
              </a:rPr>
              <a:t> and the Earth Sciences Department at BSC.</a:t>
            </a:r>
          </a:p>
          <a:p>
            <a:pPr algn="ctr"/>
            <a:endParaRPr lang="en-US" sz="1400" dirty="0">
              <a:solidFill>
                <a:srgbClr val="124484"/>
              </a:solidFill>
            </a:endParaRPr>
          </a:p>
        </p:txBody>
      </p:sp>
      <p:pic>
        <p:nvPicPr>
          <p:cNvPr id="9"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8041" y="1484036"/>
            <a:ext cx="1721562" cy="536520"/>
          </a:xfrm>
          <a:prstGeom prst="rect">
            <a:avLst/>
          </a:prstGeom>
        </p:spPr>
      </p:pic>
      <p:pic>
        <p:nvPicPr>
          <p:cNvPr id="11" name="Picture 7"/>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0215" y="1443686"/>
            <a:ext cx="1355910" cy="617221"/>
          </a:xfrm>
          <a:prstGeom prst="rect">
            <a:avLst/>
          </a:prstGeom>
          <a:noFill/>
          <a:ln>
            <a:no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9386" t="-1" r="21650" b="19130"/>
          <a:stretch/>
        </p:blipFill>
        <p:spPr>
          <a:xfrm>
            <a:off x="7095277" y="567681"/>
            <a:ext cx="2025571" cy="670811"/>
          </a:xfrm>
          <a:prstGeom prst="rect">
            <a:avLst/>
          </a:prstGeom>
        </p:spPr>
      </p:pic>
      <p:sp>
        <p:nvSpPr>
          <p:cNvPr id="8" name="2 Subtítulo"/>
          <p:cNvSpPr txBox="1">
            <a:spLocks/>
          </p:cNvSpPr>
          <p:nvPr/>
        </p:nvSpPr>
        <p:spPr>
          <a:xfrm>
            <a:off x="3439670" y="4872823"/>
            <a:ext cx="5496142" cy="432048"/>
          </a:xfrm>
          <a:prstGeom prst="rect">
            <a:avLst/>
          </a:prstGeom>
        </p:spPr>
        <p:txBody>
          <a:bodyPr>
            <a:noAutofit/>
          </a:bodyPr>
          <a:lstStyle>
            <a:lvl1pPr marL="342900" indent="-342900" algn="l" defTabSz="914400" rtl="0" eaLnBrk="1" latinLnBrk="0" hangingPunct="1">
              <a:spcBef>
                <a:spcPct val="20000"/>
              </a:spcBef>
              <a:buFontTx/>
              <a:buBlip>
                <a:blip r:embed="rId5"/>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sz="1400" i="1" dirty="0" err="1" smtClean="0">
                <a:solidFill>
                  <a:srgbClr val="124484"/>
                </a:solidFill>
                <a:latin typeface="Calibri" pitchFamily="34" charset="0"/>
              </a:rPr>
              <a:t>The</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source</a:t>
            </a:r>
            <a:r>
              <a:rPr lang="es-ES_tradnl" sz="1400" i="1" dirty="0" smtClean="0">
                <a:solidFill>
                  <a:srgbClr val="124484"/>
                </a:solidFill>
                <a:latin typeface="Calibri" pitchFamily="34" charset="0"/>
              </a:rPr>
              <a:t> of </a:t>
            </a:r>
            <a:r>
              <a:rPr lang="es-ES_tradnl" sz="1400" i="1" dirty="0" err="1" smtClean="0">
                <a:solidFill>
                  <a:srgbClr val="124484"/>
                </a:solidFill>
                <a:latin typeface="Calibri" pitchFamily="34" charset="0"/>
              </a:rPr>
              <a:t>some</a:t>
            </a:r>
            <a:r>
              <a:rPr lang="es-ES_tradnl" sz="1400" i="1" dirty="0" smtClean="0">
                <a:solidFill>
                  <a:srgbClr val="124484"/>
                </a:solidFill>
                <a:latin typeface="Calibri" pitchFamily="34" charset="0"/>
              </a:rPr>
              <a:t> of </a:t>
            </a:r>
            <a:r>
              <a:rPr lang="es-ES_tradnl" sz="1400" i="1" dirty="0" err="1" smtClean="0">
                <a:solidFill>
                  <a:srgbClr val="124484"/>
                </a:solidFill>
                <a:latin typeface="Calibri" pitchFamily="34" charset="0"/>
              </a:rPr>
              <a:t>the</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movies</a:t>
            </a:r>
            <a:r>
              <a:rPr lang="es-ES_tradnl" sz="1400" i="1" dirty="0" smtClean="0">
                <a:solidFill>
                  <a:srgbClr val="124484"/>
                </a:solidFill>
                <a:latin typeface="Calibri" pitchFamily="34" charset="0"/>
              </a:rPr>
              <a:t> and </a:t>
            </a:r>
            <a:r>
              <a:rPr lang="es-ES_tradnl" sz="1400" i="1" dirty="0" err="1" smtClean="0">
                <a:solidFill>
                  <a:srgbClr val="124484"/>
                </a:solidFill>
                <a:latin typeface="Calibri" pitchFamily="34" charset="0"/>
              </a:rPr>
              <a:t>information</a:t>
            </a:r>
            <a:r>
              <a:rPr lang="es-ES_tradnl" sz="1400" i="1" dirty="0" smtClean="0">
                <a:solidFill>
                  <a:srgbClr val="124484"/>
                </a:solidFill>
                <a:latin typeface="Calibri" pitchFamily="34" charset="0"/>
              </a:rPr>
              <a:t> in </a:t>
            </a:r>
            <a:r>
              <a:rPr lang="es-ES_tradnl" sz="1400" i="1" dirty="0" err="1" smtClean="0">
                <a:solidFill>
                  <a:srgbClr val="124484"/>
                </a:solidFill>
                <a:latin typeface="Calibri" pitchFamily="34" charset="0"/>
              </a:rPr>
              <a:t>this</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presentation</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is</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the</a:t>
            </a:r>
            <a:r>
              <a:rPr lang="es-ES_tradnl" sz="1400" i="1" dirty="0" smtClean="0">
                <a:solidFill>
                  <a:srgbClr val="124484"/>
                </a:solidFill>
                <a:latin typeface="Calibri" pitchFamily="34" charset="0"/>
              </a:rPr>
              <a:t> COMET® </a:t>
            </a:r>
            <a:r>
              <a:rPr lang="es-ES_tradnl" sz="1400" i="1" dirty="0" err="1" smtClean="0">
                <a:solidFill>
                  <a:srgbClr val="124484"/>
                </a:solidFill>
                <a:latin typeface="Calibri" pitchFamily="34" charset="0"/>
              </a:rPr>
              <a:t>Website</a:t>
            </a:r>
            <a:r>
              <a:rPr lang="es-ES_tradnl" sz="1400" i="1" dirty="0" smtClean="0">
                <a:solidFill>
                  <a:srgbClr val="124484"/>
                </a:solidFill>
                <a:latin typeface="Calibri" pitchFamily="34" charset="0"/>
              </a:rPr>
              <a:t> at http://meted.ucar.edu/ of </a:t>
            </a:r>
            <a:r>
              <a:rPr lang="es-ES_tradnl" sz="1400" i="1" dirty="0" err="1" smtClean="0">
                <a:solidFill>
                  <a:srgbClr val="124484"/>
                </a:solidFill>
                <a:latin typeface="Calibri" pitchFamily="34" charset="0"/>
              </a:rPr>
              <a:t>the</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University</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Corporation</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for</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Atmospheric</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Research</a:t>
            </a:r>
            <a:r>
              <a:rPr lang="es-ES_tradnl" sz="1400" i="1" dirty="0" smtClean="0">
                <a:solidFill>
                  <a:srgbClr val="124484"/>
                </a:solidFill>
                <a:latin typeface="Calibri" pitchFamily="34" charset="0"/>
              </a:rPr>
              <a:t> (UCAR).</a:t>
            </a:r>
            <a:endParaRPr lang="en-GB" i="1" dirty="0">
              <a:solidFill>
                <a:srgbClr val="124484"/>
              </a:solidFill>
            </a:endParaRPr>
          </a:p>
        </p:txBody>
      </p:sp>
    </p:spTree>
    <p:extLst>
      <p:ext uri="{BB962C8B-B14F-4D97-AF65-F5344CB8AC3E}">
        <p14:creationId xmlns:p14="http://schemas.microsoft.com/office/powerpoint/2010/main" val="297281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7"/>
          <p:cNvSpPr>
            <a:spLocks noChangeArrowheads="1"/>
          </p:cNvSpPr>
          <p:nvPr/>
        </p:nvSpPr>
        <p:spPr bwMode="auto">
          <a:xfrm>
            <a:off x="596557" y="4077072"/>
            <a:ext cx="7920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182563">
              <a:buFontTx/>
              <a:buChar char="•"/>
            </a:pPr>
            <a:r>
              <a:rPr lang="es-ES" sz="1600" dirty="0">
                <a:latin typeface="Calibri" pitchFamily="34" charset="0"/>
              </a:rPr>
              <a:t>Los procesos del polvo abarcan </a:t>
            </a:r>
            <a:r>
              <a:rPr lang="es-ES" sz="1600" dirty="0" smtClean="0">
                <a:latin typeface="Calibri" pitchFamily="34" charset="0"/>
              </a:rPr>
              <a:t>escalas espacio-temporales &gt; 10</a:t>
            </a:r>
            <a:r>
              <a:rPr lang="es-ES" sz="1600" baseline="30000" dirty="0" smtClean="0">
                <a:latin typeface="Calibri" pitchFamily="34" charset="0"/>
              </a:rPr>
              <a:t>5</a:t>
            </a:r>
            <a:r>
              <a:rPr lang="es-ES" sz="1600" dirty="0" smtClean="0">
                <a:latin typeface="Calibri" pitchFamily="34" charset="0"/>
              </a:rPr>
              <a:t>. </a:t>
            </a:r>
            <a:r>
              <a:rPr lang="es-ES" sz="1600" dirty="0">
                <a:latin typeface="Calibri" pitchFamily="34" charset="0"/>
              </a:rPr>
              <a:t>El </a:t>
            </a:r>
            <a:r>
              <a:rPr lang="es-ES" sz="1600" b="1" dirty="0">
                <a:latin typeface="Calibri" pitchFamily="34" charset="0"/>
              </a:rPr>
              <a:t>transporte de polvo</a:t>
            </a:r>
            <a:r>
              <a:rPr lang="es-ES" sz="1600" dirty="0">
                <a:latin typeface="Calibri" pitchFamily="34" charset="0"/>
              </a:rPr>
              <a:t> es un fenómeno</a:t>
            </a:r>
            <a:r>
              <a:rPr lang="es-ES" sz="1600" b="1" dirty="0">
                <a:latin typeface="Calibri" pitchFamily="34" charset="0"/>
              </a:rPr>
              <a:t> </a:t>
            </a:r>
            <a:r>
              <a:rPr lang="es-ES" sz="1600" b="1" dirty="0" smtClean="0">
                <a:latin typeface="Calibri" pitchFamily="34" charset="0"/>
              </a:rPr>
              <a:t>global</a:t>
            </a:r>
            <a:r>
              <a:rPr lang="es-ES" sz="1600" dirty="0" smtClean="0">
                <a:latin typeface="Calibri" pitchFamily="34" charset="0"/>
              </a:rPr>
              <a:t>. </a:t>
            </a:r>
            <a:r>
              <a:rPr lang="es-ES" sz="1600" dirty="0">
                <a:latin typeface="Calibri" pitchFamily="34" charset="0"/>
              </a:rPr>
              <a:t>Sin embargo, la </a:t>
            </a:r>
            <a:r>
              <a:rPr lang="es-ES" sz="1600" b="1" dirty="0">
                <a:latin typeface="Calibri" pitchFamily="34" charset="0"/>
              </a:rPr>
              <a:t>emisión de polvo </a:t>
            </a:r>
            <a:r>
              <a:rPr lang="es-ES" sz="1600" dirty="0">
                <a:latin typeface="Calibri" pitchFamily="34" charset="0"/>
              </a:rPr>
              <a:t>es un fenómeno umbral, esporádico y espacialmente heterogéneo, que se controla </a:t>
            </a:r>
            <a:r>
              <a:rPr lang="es-ES" sz="1600" dirty="0" smtClean="0">
                <a:latin typeface="Calibri" pitchFamily="34" charset="0"/>
              </a:rPr>
              <a:t>localmente.</a:t>
            </a:r>
            <a:endParaRPr lang="es-ES" sz="1600" dirty="0">
              <a:latin typeface="Calibri" pitchFamily="34" charset="0"/>
            </a:endParaRPr>
          </a:p>
          <a:p>
            <a:pPr indent="182563">
              <a:buFontTx/>
              <a:buChar char="•"/>
            </a:pPr>
            <a:r>
              <a:rPr lang="es-ES" sz="1600" dirty="0" smtClean="0">
                <a:latin typeface="Calibri" pitchFamily="34" charset="0"/>
              </a:rPr>
              <a:t>Para </a:t>
            </a:r>
            <a:r>
              <a:rPr lang="es-ES" sz="1600" dirty="0">
                <a:latin typeface="Calibri" pitchFamily="34" charset="0"/>
              </a:rPr>
              <a:t>describir y cuantificar correctamente el ciclo del polvo, es necesario comprender igualmente bien los procesos a escala local, como </a:t>
            </a:r>
            <a:r>
              <a:rPr lang="es-ES" sz="1600" dirty="0" smtClean="0">
                <a:latin typeface="Calibri" pitchFamily="34" charset="0"/>
              </a:rPr>
              <a:t>“</a:t>
            </a:r>
            <a:r>
              <a:rPr lang="es-ES" sz="1600" dirty="0" err="1" smtClean="0">
                <a:latin typeface="Calibri" pitchFamily="34" charset="0"/>
              </a:rPr>
              <a:t>saltation</a:t>
            </a:r>
            <a:r>
              <a:rPr lang="es-ES" sz="1600" dirty="0" smtClean="0">
                <a:latin typeface="Calibri" pitchFamily="34" charset="0"/>
              </a:rPr>
              <a:t>”, </a:t>
            </a:r>
            <a:r>
              <a:rPr lang="es-ES" sz="1600" dirty="0">
                <a:latin typeface="Calibri" pitchFamily="34" charset="0"/>
              </a:rPr>
              <a:t>así como los fenómenos a gran escala, como el transporte de mediano y largo alcance.</a:t>
            </a:r>
            <a:endParaRPr lang="es-ES" sz="1600" i="0" dirty="0">
              <a:latin typeface="Calibri" pitchFamily="34" charset="0"/>
            </a:endParaRPr>
          </a:p>
        </p:txBody>
      </p:sp>
      <p:sp>
        <p:nvSpPr>
          <p:cNvPr id="40965" name="Rectangle 8"/>
          <p:cNvSpPr>
            <a:spLocks noChangeArrowheads="1"/>
          </p:cNvSpPr>
          <p:nvPr/>
        </p:nvSpPr>
        <p:spPr bwMode="auto">
          <a:xfrm>
            <a:off x="583071" y="5718740"/>
            <a:ext cx="79930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s-ES" b="1" dirty="0">
                <a:latin typeface="Calibri" pitchFamily="34" charset="0"/>
              </a:rPr>
              <a:t>La representación precisa de las fuentes y sumideros de polvo es fundamental para proporcionar magnitudes y patrones realistas de los campos de polvo atmosférico.</a:t>
            </a:r>
            <a:endParaRPr lang="es-ES" sz="1800" b="1" i="0" dirty="0">
              <a:latin typeface="Calibri" pitchFamily="34" charset="0"/>
            </a:endParaRPr>
          </a:p>
        </p:txBody>
      </p:sp>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9692" y="980728"/>
            <a:ext cx="5002588" cy="3024336"/>
          </a:xfrm>
          <a:prstGeom prst="rect">
            <a:avLst/>
          </a:prstGeom>
          <a:noFill/>
          <a:ln>
            <a:solidFill>
              <a:srgbClr val="0070C0"/>
            </a:solidFill>
          </a:ln>
        </p:spPr>
      </p:pic>
      <p:sp>
        <p:nvSpPr>
          <p:cNvPr id="8" name="7 Rectángulo"/>
          <p:cNvSpPr/>
          <p:nvPr/>
        </p:nvSpPr>
        <p:spPr>
          <a:xfrm>
            <a:off x="2266752" y="6579473"/>
            <a:ext cx="6912768" cy="276999"/>
          </a:xfrm>
          <a:prstGeom prst="rect">
            <a:avLst/>
          </a:prstGeom>
        </p:spPr>
        <p:txBody>
          <a:bodyPr wrap="square">
            <a:spAutoFit/>
          </a:bodyPr>
          <a:lstStyle/>
          <a:p>
            <a:pPr marL="294300" lvl="2" algn="r">
              <a:spcAft>
                <a:spcPts val="1200"/>
              </a:spcAft>
            </a:pPr>
            <a:r>
              <a:rPr lang="es-ES_tradnl" sz="1200" i="1" dirty="0" err="1" smtClean="0">
                <a:latin typeface="Calibri" panose="020F0502020204030204" pitchFamily="34" charset="0"/>
              </a:rPr>
              <a:t>Adapted</a:t>
            </a:r>
            <a:r>
              <a:rPr lang="es-ES_tradnl" sz="1200" i="1" dirty="0" smtClean="0">
                <a:latin typeface="Calibri" panose="020F0502020204030204" pitchFamily="34" charset="0"/>
              </a:rPr>
              <a:t> </a:t>
            </a:r>
            <a:r>
              <a:rPr lang="es-ES_tradnl" sz="1200" i="1" dirty="0" err="1" smtClean="0">
                <a:latin typeface="Calibri" panose="020F0502020204030204" pitchFamily="34" charset="0"/>
              </a:rPr>
              <a:t>from</a:t>
            </a:r>
            <a:r>
              <a:rPr lang="es-ES_tradnl" sz="1200" i="1" dirty="0" smtClean="0">
                <a:latin typeface="Calibri" panose="020F0502020204030204" pitchFamily="34" charset="0"/>
              </a:rPr>
              <a:t> </a:t>
            </a:r>
            <a:r>
              <a:rPr lang="es-ES_tradnl" sz="1200" i="1" dirty="0" err="1" smtClean="0">
                <a:latin typeface="Calibri" panose="020F0502020204030204" pitchFamily="34" charset="0"/>
              </a:rPr>
              <a:t>Shao</a:t>
            </a:r>
            <a:r>
              <a:rPr lang="es-ES_tradnl" sz="1200" i="1" dirty="0" smtClean="0">
                <a:latin typeface="Calibri" panose="020F0502020204030204" pitchFamily="34" charset="0"/>
              </a:rPr>
              <a:t> (2011)</a:t>
            </a:r>
            <a:endParaRPr lang="es-ES_tradnl" sz="1200" i="1" dirty="0">
              <a:latin typeface="Calibri" panose="020F0502020204030204" pitchFamily="34" charset="0"/>
            </a:endParaRPr>
          </a:p>
        </p:txBody>
      </p:sp>
      <p:sp>
        <p:nvSpPr>
          <p:cNvPr id="11"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a:t>Modelización</a:t>
            </a:r>
            <a:r>
              <a:rPr lang="en-US" altLang="ca-ES" sz="3500" b="1" dirty="0"/>
              <a:t> de </a:t>
            </a:r>
            <a:r>
              <a:rPr lang="en-US" altLang="ca-ES" sz="3500" b="1" dirty="0" err="1"/>
              <a:t>polvo</a:t>
            </a:r>
            <a:endParaRPr lang="en-US" altLang="ca-ES" sz="3500" b="1" dirty="0"/>
          </a:p>
        </p:txBody>
      </p:sp>
    </p:spTree>
    <p:extLst>
      <p:ext uri="{BB962C8B-B14F-4D97-AF65-F5344CB8AC3E}">
        <p14:creationId xmlns:p14="http://schemas.microsoft.com/office/powerpoint/2010/main" val="3817468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Marcador de contenido 2"/>
          <p:cNvSpPr>
            <a:spLocks/>
          </p:cNvSpPr>
          <p:nvPr/>
        </p:nvSpPr>
        <p:spPr bwMode="auto">
          <a:xfrm>
            <a:off x="362317" y="1568697"/>
            <a:ext cx="84343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accent2"/>
              </a:buClr>
            </a:pPr>
            <a:r>
              <a:rPr lang="es-ES" sz="2000" dirty="0" smtClean="0">
                <a:latin typeface="Calibri" pitchFamily="34" charset="0"/>
              </a:rPr>
              <a:t>Los </a:t>
            </a:r>
            <a:r>
              <a:rPr lang="es-ES" sz="2000" b="1" dirty="0">
                <a:latin typeface="Calibri" pitchFamily="34" charset="0"/>
              </a:rPr>
              <a:t>modelos de polvo </a:t>
            </a:r>
            <a:r>
              <a:rPr lang="es-ES" sz="2000" dirty="0">
                <a:latin typeface="Calibri" pitchFamily="34" charset="0"/>
              </a:rPr>
              <a:t>simulan el ciclo del polvo atmosférico e involucran una variedad de procesos:</a:t>
            </a:r>
            <a:endParaRPr lang="en-US" sz="1800" i="0" dirty="0">
              <a:latin typeface="Calibri" pitchFamily="34" charset="0"/>
            </a:endParaRPr>
          </a:p>
          <a:p>
            <a:pPr marL="342900" indent="-342900" algn="l" defTabSz="457200">
              <a:lnSpc>
                <a:spcPct val="80000"/>
              </a:lnSpc>
              <a:spcBef>
                <a:spcPct val="20000"/>
              </a:spcBef>
              <a:buClr>
                <a:schemeClr val="accent2"/>
              </a:buClr>
              <a:buFont typeface="Arial" charset="0"/>
              <a:buNone/>
            </a:pPr>
            <a:endParaRPr lang="en-US" sz="1800" i="0" dirty="0">
              <a:latin typeface="Calibri" pitchFamily="34" charset="0"/>
            </a:endParaRPr>
          </a:p>
          <a:p>
            <a:pPr marL="342900" indent="-342900" algn="l" defTabSz="457200">
              <a:lnSpc>
                <a:spcPct val="80000"/>
              </a:lnSpc>
              <a:spcBef>
                <a:spcPct val="20000"/>
              </a:spcBef>
              <a:buClr>
                <a:schemeClr val="accent2"/>
              </a:buClr>
              <a:buFont typeface="Arial" charset="0"/>
              <a:buNone/>
            </a:pPr>
            <a:endParaRPr lang="en-US" sz="1800" i="0" dirty="0">
              <a:latin typeface="Calibri" pitchFamily="34" charset="0"/>
            </a:endParaRPr>
          </a:p>
          <a:p>
            <a:pPr marL="342900" indent="-342900" algn="l" defTabSz="457200">
              <a:lnSpc>
                <a:spcPct val="80000"/>
              </a:lnSpc>
              <a:spcBef>
                <a:spcPct val="20000"/>
              </a:spcBef>
              <a:buClr>
                <a:schemeClr val="accent2"/>
              </a:buClr>
              <a:buFont typeface="Arial" charset="0"/>
              <a:buNone/>
            </a:pPr>
            <a:endParaRPr lang="en-US" sz="1800" i="0" dirty="0">
              <a:latin typeface="Calibri" pitchFamily="34" charset="0"/>
            </a:endParaRPr>
          </a:p>
          <a:p>
            <a:pPr marL="342900" indent="-342900" algn="just" defTabSz="457200">
              <a:lnSpc>
                <a:spcPct val="80000"/>
              </a:lnSpc>
              <a:spcBef>
                <a:spcPct val="0"/>
              </a:spcBef>
              <a:buClr>
                <a:schemeClr val="accent2"/>
              </a:buClr>
              <a:buFont typeface="Wingdings" pitchFamily="2" charset="2"/>
              <a:buChar char="ü"/>
            </a:pPr>
            <a:endParaRPr lang="en-US" sz="1800" i="0" dirty="0">
              <a:latin typeface="Calibri" pitchFamily="34" charset="0"/>
            </a:endParaRPr>
          </a:p>
          <a:p>
            <a:pPr marL="342900" indent="-342900" algn="just" defTabSz="457200">
              <a:lnSpc>
                <a:spcPct val="80000"/>
              </a:lnSpc>
              <a:spcBef>
                <a:spcPct val="0"/>
              </a:spcBef>
              <a:buClr>
                <a:schemeClr val="accent2"/>
              </a:buClr>
              <a:buFont typeface="Wingdings" pitchFamily="2" charset="2"/>
              <a:buChar char="ü"/>
            </a:pPr>
            <a:endParaRPr lang="en-US" sz="1800" i="0" dirty="0">
              <a:latin typeface="Calibri" pitchFamily="34" charset="0"/>
            </a:endParaRPr>
          </a:p>
          <a:p>
            <a:pPr marL="342900" indent="-342900" algn="just" defTabSz="457200">
              <a:lnSpc>
                <a:spcPct val="80000"/>
              </a:lnSpc>
              <a:spcBef>
                <a:spcPct val="0"/>
              </a:spcBef>
              <a:buClr>
                <a:schemeClr val="accent2"/>
              </a:buClr>
              <a:buFont typeface="Wingdings" pitchFamily="2" charset="2"/>
              <a:buChar char="ü"/>
            </a:pPr>
            <a:endParaRPr lang="en-US" sz="1800" i="0" dirty="0">
              <a:latin typeface="Calibri" pitchFamily="34" charset="0"/>
            </a:endParaRPr>
          </a:p>
          <a:p>
            <a:pPr marL="342900" indent="-342900" algn="just" defTabSz="457200">
              <a:lnSpc>
                <a:spcPct val="80000"/>
              </a:lnSpc>
              <a:spcBef>
                <a:spcPct val="0"/>
              </a:spcBef>
              <a:buClr>
                <a:schemeClr val="accent2"/>
              </a:buClr>
              <a:buFont typeface="Wingdings" pitchFamily="2" charset="2"/>
              <a:buChar char="ü"/>
            </a:pPr>
            <a:endParaRPr lang="en-US" sz="1800" i="0" dirty="0">
              <a:latin typeface="Calibri" pitchFamily="34" charset="0"/>
            </a:endParaRPr>
          </a:p>
          <a:p>
            <a:pPr marL="342900" indent="-342900" algn="just" defTabSz="457200">
              <a:lnSpc>
                <a:spcPct val="80000"/>
              </a:lnSpc>
              <a:spcBef>
                <a:spcPct val="0"/>
              </a:spcBef>
              <a:buClr>
                <a:schemeClr val="accent2"/>
              </a:buClr>
              <a:buFont typeface="Wingdings" pitchFamily="2" charset="2"/>
              <a:buChar char="ü"/>
            </a:pPr>
            <a:endParaRPr lang="en-US" sz="1800" i="0" dirty="0">
              <a:latin typeface="Calibri" pitchFamily="34" charset="0"/>
            </a:endParaRPr>
          </a:p>
          <a:p>
            <a:pPr marL="342900" indent="-342900" algn="just" defTabSz="457200">
              <a:lnSpc>
                <a:spcPct val="80000"/>
              </a:lnSpc>
              <a:spcBef>
                <a:spcPct val="0"/>
              </a:spcBef>
              <a:buClr>
                <a:schemeClr val="accent2"/>
              </a:buClr>
              <a:buFont typeface="Wingdings" pitchFamily="2" charset="2"/>
              <a:buChar char="ü"/>
            </a:pPr>
            <a:endParaRPr lang="en-US" sz="1800" i="0" dirty="0">
              <a:latin typeface="Calibri" pitchFamily="34" charset="0"/>
            </a:endParaRPr>
          </a:p>
          <a:p>
            <a:pPr marL="342900" indent="-342900" algn="just" defTabSz="457200">
              <a:lnSpc>
                <a:spcPct val="80000"/>
              </a:lnSpc>
              <a:spcBef>
                <a:spcPct val="0"/>
              </a:spcBef>
              <a:buClr>
                <a:schemeClr val="accent2"/>
              </a:buClr>
              <a:buFont typeface="Wingdings" pitchFamily="2" charset="2"/>
              <a:buChar char="ü"/>
            </a:pPr>
            <a:endParaRPr lang="en-US" sz="1800" i="0" dirty="0">
              <a:latin typeface="Calibri" pitchFamily="34" charset="0"/>
            </a:endParaRPr>
          </a:p>
          <a:p>
            <a:pPr marL="342900" indent="-342900" algn="just" defTabSz="457200">
              <a:lnSpc>
                <a:spcPct val="80000"/>
              </a:lnSpc>
              <a:spcBef>
                <a:spcPct val="0"/>
              </a:spcBef>
              <a:buClr>
                <a:schemeClr val="accent2"/>
              </a:buClr>
              <a:buFont typeface="Wingdings" pitchFamily="2" charset="2"/>
              <a:buChar char="ü"/>
            </a:pPr>
            <a:endParaRPr lang="en-US" sz="1800" i="0" dirty="0">
              <a:latin typeface="Calibri" pitchFamily="34" charset="0"/>
            </a:endParaRPr>
          </a:p>
          <a:p>
            <a:pPr marL="342900" indent="-342900" algn="l" defTabSz="457200">
              <a:lnSpc>
                <a:spcPct val="80000"/>
              </a:lnSpc>
              <a:spcBef>
                <a:spcPct val="20000"/>
              </a:spcBef>
              <a:buClr>
                <a:schemeClr val="accent2"/>
              </a:buClr>
              <a:buFont typeface="Arial" charset="0"/>
              <a:buNone/>
            </a:pPr>
            <a:endParaRPr lang="es-ES_tradnl" sz="1800" i="0" dirty="0">
              <a:latin typeface="Calibri" pitchFamily="34" charset="0"/>
            </a:endParaRPr>
          </a:p>
        </p:txBody>
      </p:sp>
      <p:graphicFrame>
        <p:nvGraphicFramePr>
          <p:cNvPr id="2050" name="Object 8"/>
          <p:cNvGraphicFramePr>
            <a:graphicFrameLocks noChangeAspect="1"/>
          </p:cNvGraphicFramePr>
          <p:nvPr>
            <p:extLst/>
          </p:nvPr>
        </p:nvGraphicFramePr>
        <p:xfrm>
          <a:off x="444867" y="2921247"/>
          <a:ext cx="8280400" cy="665163"/>
        </p:xfrm>
        <a:graphic>
          <a:graphicData uri="http://schemas.openxmlformats.org/presentationml/2006/ole">
            <mc:AlternateContent xmlns:mc="http://schemas.openxmlformats.org/markup-compatibility/2006">
              <mc:Choice xmlns:v="urn:schemas-microsoft-com:vml" Requires="v">
                <p:oleObj spid="_x0000_s1070" name="Ecuación" r:id="rId4" imgW="5537160" imgH="444240" progId="Equation.3">
                  <p:embed/>
                </p:oleObj>
              </mc:Choice>
              <mc:Fallback>
                <p:oleObj name="Ecuación" r:id="rId4" imgW="5537160" imgH="444240" progId="Equation.3">
                  <p:embed/>
                  <p:pic>
                    <p:nvPicPr>
                      <p:cNvPr id="205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867" y="2921247"/>
                        <a:ext cx="8280400" cy="665163"/>
                      </a:xfrm>
                      <a:prstGeom prst="rect">
                        <a:avLst/>
                      </a:prstGeom>
                      <a:solidFill>
                        <a:schemeClr val="bg1"/>
                      </a:solidFill>
                      <a:ln>
                        <a:noFill/>
                      </a:ln>
                      <a:extLst>
                        <a:ext uri="{91240B29-F687-4F45-9708-019B960494DF}">
                          <a14:hiddenLine xmlns:a14="http://schemas.microsoft.com/office/drawing/2010/main" w="19050">
                            <a:solidFill>
                              <a:schemeClr val="bg1"/>
                            </a:solidFill>
                            <a:miter lim="800000"/>
                            <a:headEnd/>
                            <a:tailEnd/>
                          </a14:hiddenLine>
                        </a:ext>
                      </a:extLst>
                    </p:spPr>
                  </p:pic>
                </p:oleObj>
              </mc:Fallback>
            </mc:AlternateContent>
          </a:graphicData>
        </a:graphic>
      </p:graphicFrame>
      <p:sp>
        <p:nvSpPr>
          <p:cNvPr id="2053" name="Rectangle 12"/>
          <p:cNvSpPr>
            <a:spLocks noChangeArrowheads="1"/>
          </p:cNvSpPr>
          <p:nvPr/>
        </p:nvSpPr>
        <p:spPr bwMode="auto">
          <a:xfrm>
            <a:off x="1092567" y="2722810"/>
            <a:ext cx="1368425" cy="936625"/>
          </a:xfrm>
          <a:prstGeom prst="rect">
            <a:avLst/>
          </a:prstGeom>
          <a:noFill/>
          <a:ln w="19050" algn="ctr">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054" name="Rectangle 13"/>
          <p:cNvSpPr>
            <a:spLocks noChangeArrowheads="1"/>
          </p:cNvSpPr>
          <p:nvPr/>
        </p:nvSpPr>
        <p:spPr bwMode="auto">
          <a:xfrm>
            <a:off x="6204317" y="2722810"/>
            <a:ext cx="1223962" cy="936625"/>
          </a:xfrm>
          <a:prstGeom prst="rect">
            <a:avLst/>
          </a:prstGeom>
          <a:noFill/>
          <a:ln w="19050" algn="ctr">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55" name="Rectangle 14"/>
          <p:cNvSpPr>
            <a:spLocks noChangeArrowheads="1"/>
          </p:cNvSpPr>
          <p:nvPr/>
        </p:nvSpPr>
        <p:spPr bwMode="auto">
          <a:xfrm>
            <a:off x="7501304" y="2721222"/>
            <a:ext cx="1008063" cy="936625"/>
          </a:xfrm>
          <a:prstGeom prst="rect">
            <a:avLst/>
          </a:prstGeom>
          <a:noFill/>
          <a:ln w="19050" algn="ctr">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56" name="Rectangle 15"/>
          <p:cNvSpPr>
            <a:spLocks noChangeArrowheads="1"/>
          </p:cNvSpPr>
          <p:nvPr/>
        </p:nvSpPr>
        <p:spPr bwMode="auto">
          <a:xfrm>
            <a:off x="4980354" y="2722810"/>
            <a:ext cx="1152525" cy="936625"/>
          </a:xfrm>
          <a:prstGeom prst="rect">
            <a:avLst/>
          </a:prstGeom>
          <a:noFill/>
          <a:ln w="19050" algn="ctr">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57" name="Rectangle 16"/>
          <p:cNvSpPr>
            <a:spLocks noChangeArrowheads="1"/>
          </p:cNvSpPr>
          <p:nvPr/>
        </p:nvSpPr>
        <p:spPr bwMode="auto">
          <a:xfrm>
            <a:off x="3827829" y="2722810"/>
            <a:ext cx="1008063" cy="936625"/>
          </a:xfrm>
          <a:prstGeom prst="rect">
            <a:avLst/>
          </a:prstGeom>
          <a:noFill/>
          <a:ln w="19050" algn="ctr">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58" name="Rectangle 17"/>
          <p:cNvSpPr>
            <a:spLocks noChangeArrowheads="1"/>
          </p:cNvSpPr>
          <p:nvPr/>
        </p:nvSpPr>
        <p:spPr bwMode="auto">
          <a:xfrm>
            <a:off x="2532429" y="2722810"/>
            <a:ext cx="1223963" cy="936625"/>
          </a:xfrm>
          <a:prstGeom prst="rect">
            <a:avLst/>
          </a:prstGeom>
          <a:noFill/>
          <a:ln w="19050" algn="ctr">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59" name="Text Box 18"/>
          <p:cNvSpPr txBox="1">
            <a:spLocks noChangeArrowheads="1"/>
          </p:cNvSpPr>
          <p:nvPr/>
        </p:nvSpPr>
        <p:spPr bwMode="auto">
          <a:xfrm>
            <a:off x="7428279" y="3730872"/>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ctr" eaLnBrk="1" hangingPunct="1"/>
            <a:r>
              <a:rPr lang="es-ES">
                <a:latin typeface="Calibri" pitchFamily="34" charset="0"/>
              </a:rPr>
              <a:t>Wet and dry deposition</a:t>
            </a:r>
          </a:p>
        </p:txBody>
      </p:sp>
      <p:sp>
        <p:nvSpPr>
          <p:cNvPr id="2060" name="Text Box 19"/>
          <p:cNvSpPr txBox="1">
            <a:spLocks noChangeArrowheads="1"/>
          </p:cNvSpPr>
          <p:nvPr/>
        </p:nvSpPr>
        <p:spPr bwMode="auto">
          <a:xfrm>
            <a:off x="1164004" y="3730872"/>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ctr" eaLnBrk="1" hangingPunct="1"/>
            <a:r>
              <a:rPr lang="es-ES">
                <a:latin typeface="Calibri" pitchFamily="34" charset="0"/>
              </a:rPr>
              <a:t>Horizontal advection</a:t>
            </a:r>
          </a:p>
        </p:txBody>
      </p:sp>
      <p:sp>
        <p:nvSpPr>
          <p:cNvPr id="2061" name="Text Box 20"/>
          <p:cNvSpPr txBox="1">
            <a:spLocks noChangeArrowheads="1"/>
          </p:cNvSpPr>
          <p:nvPr/>
        </p:nvSpPr>
        <p:spPr bwMode="auto">
          <a:xfrm>
            <a:off x="2532429" y="3730872"/>
            <a:ext cx="1152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ctr" eaLnBrk="1" hangingPunct="1"/>
            <a:r>
              <a:rPr lang="es-ES">
                <a:latin typeface="Calibri" pitchFamily="34" charset="0"/>
              </a:rPr>
              <a:t>Vertical advection &amp; gravitational settling</a:t>
            </a:r>
          </a:p>
        </p:txBody>
      </p:sp>
      <p:sp>
        <p:nvSpPr>
          <p:cNvPr id="2064" name="Text Box 23"/>
          <p:cNvSpPr txBox="1">
            <a:spLocks noChangeArrowheads="1"/>
          </p:cNvSpPr>
          <p:nvPr/>
        </p:nvSpPr>
        <p:spPr bwMode="auto">
          <a:xfrm>
            <a:off x="6204317" y="3761035"/>
            <a:ext cx="1152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ctr" eaLnBrk="1" hangingPunct="1"/>
            <a:r>
              <a:rPr lang="es-ES">
                <a:latin typeface="Calibri" pitchFamily="34" charset="0"/>
              </a:rPr>
              <a:t>Dust emission</a:t>
            </a:r>
          </a:p>
        </p:txBody>
      </p:sp>
      <p:sp>
        <p:nvSpPr>
          <p:cNvPr id="19" name="Text Box 21"/>
          <p:cNvSpPr txBox="1">
            <a:spLocks noChangeArrowheads="1"/>
          </p:cNvSpPr>
          <p:nvPr/>
        </p:nvSpPr>
        <p:spPr bwMode="auto">
          <a:xfrm>
            <a:off x="4980354" y="3735635"/>
            <a:ext cx="1152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ctr" eaLnBrk="1" hangingPunct="1"/>
            <a:r>
              <a:rPr lang="es-ES" dirty="0" smtClean="0">
                <a:latin typeface="Calibri" pitchFamily="34" charset="0"/>
              </a:rPr>
              <a:t>Vertical </a:t>
            </a:r>
            <a:r>
              <a:rPr lang="es-ES" dirty="0" err="1" smtClean="0">
                <a:latin typeface="Calibri" pitchFamily="34" charset="0"/>
              </a:rPr>
              <a:t>diffusion</a:t>
            </a:r>
            <a:r>
              <a:rPr lang="es-ES" dirty="0" smtClean="0">
                <a:latin typeface="Calibri" pitchFamily="34" charset="0"/>
              </a:rPr>
              <a:t> </a:t>
            </a:r>
            <a:endParaRPr lang="es-ES" dirty="0">
              <a:latin typeface="Calibri" pitchFamily="34" charset="0"/>
            </a:endParaRPr>
          </a:p>
        </p:txBody>
      </p:sp>
      <p:sp>
        <p:nvSpPr>
          <p:cNvPr id="20" name="Text Box 22"/>
          <p:cNvSpPr txBox="1">
            <a:spLocks noChangeArrowheads="1"/>
          </p:cNvSpPr>
          <p:nvPr/>
        </p:nvSpPr>
        <p:spPr bwMode="auto">
          <a:xfrm>
            <a:off x="3756392" y="3761035"/>
            <a:ext cx="1152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200" i="1">
                <a:solidFill>
                  <a:schemeClr val="tx1"/>
                </a:solidFill>
                <a:latin typeface="Arial Narrow" pitchFamily="34" charset="0"/>
              </a:defRPr>
            </a:lvl1pPr>
            <a:lvl2pPr marL="742950" indent="-285750" eaLnBrk="0" hangingPunct="0">
              <a:defRPr sz="1200" i="1">
                <a:solidFill>
                  <a:schemeClr val="tx1"/>
                </a:solidFill>
                <a:latin typeface="Arial Narrow" pitchFamily="34" charset="0"/>
              </a:defRPr>
            </a:lvl2pPr>
            <a:lvl3pPr marL="1143000" indent="-228600" eaLnBrk="0" hangingPunct="0">
              <a:defRPr sz="1200" i="1">
                <a:solidFill>
                  <a:schemeClr val="tx1"/>
                </a:solidFill>
                <a:latin typeface="Arial Narrow" pitchFamily="34" charset="0"/>
              </a:defRPr>
            </a:lvl3pPr>
            <a:lvl4pPr marL="1600200" indent="-228600" eaLnBrk="0" hangingPunct="0">
              <a:defRPr sz="1200" i="1">
                <a:solidFill>
                  <a:schemeClr val="tx1"/>
                </a:solidFill>
                <a:latin typeface="Arial Narrow" pitchFamily="34" charset="0"/>
              </a:defRPr>
            </a:lvl4pPr>
            <a:lvl5pPr marL="2057400" indent="-228600" eaLnBrk="0" hangingPunct="0">
              <a:defRPr sz="1200" i="1">
                <a:solidFill>
                  <a:schemeClr val="tx1"/>
                </a:solidFill>
                <a:latin typeface="Arial Narrow" pitchFamily="34" charset="0"/>
              </a:defRPr>
            </a:lvl5pPr>
            <a:lvl6pPr marL="2514600" indent="-228600" algn="r" eaLnBrk="0" fontAlgn="base" hangingPunct="0">
              <a:spcBef>
                <a:spcPct val="50000"/>
              </a:spcBef>
              <a:spcAft>
                <a:spcPct val="0"/>
              </a:spcAft>
              <a:defRPr sz="1200" i="1">
                <a:solidFill>
                  <a:schemeClr val="tx1"/>
                </a:solidFill>
                <a:latin typeface="Arial Narrow" pitchFamily="34" charset="0"/>
              </a:defRPr>
            </a:lvl6pPr>
            <a:lvl7pPr marL="2971800" indent="-228600" algn="r" eaLnBrk="0" fontAlgn="base" hangingPunct="0">
              <a:spcBef>
                <a:spcPct val="50000"/>
              </a:spcBef>
              <a:spcAft>
                <a:spcPct val="0"/>
              </a:spcAft>
              <a:defRPr sz="1200" i="1">
                <a:solidFill>
                  <a:schemeClr val="tx1"/>
                </a:solidFill>
                <a:latin typeface="Arial Narrow" pitchFamily="34" charset="0"/>
              </a:defRPr>
            </a:lvl7pPr>
            <a:lvl8pPr marL="3429000" indent="-228600" algn="r" eaLnBrk="0" fontAlgn="base" hangingPunct="0">
              <a:spcBef>
                <a:spcPct val="50000"/>
              </a:spcBef>
              <a:spcAft>
                <a:spcPct val="0"/>
              </a:spcAft>
              <a:defRPr sz="1200" i="1">
                <a:solidFill>
                  <a:schemeClr val="tx1"/>
                </a:solidFill>
                <a:latin typeface="Arial Narrow" pitchFamily="34" charset="0"/>
              </a:defRPr>
            </a:lvl8pPr>
            <a:lvl9pPr marL="3886200" indent="-228600" algn="r" eaLnBrk="0" fontAlgn="base" hangingPunct="0">
              <a:spcBef>
                <a:spcPct val="50000"/>
              </a:spcBef>
              <a:spcAft>
                <a:spcPct val="0"/>
              </a:spcAft>
              <a:defRPr sz="1200" i="1">
                <a:solidFill>
                  <a:schemeClr val="tx1"/>
                </a:solidFill>
                <a:latin typeface="Arial Narrow" pitchFamily="34" charset="0"/>
              </a:defRPr>
            </a:lvl9pPr>
          </a:lstStyle>
          <a:p>
            <a:pPr algn="ctr" eaLnBrk="1" hangingPunct="1"/>
            <a:r>
              <a:rPr lang="es-ES" dirty="0" smtClean="0">
                <a:latin typeface="Calibri" pitchFamily="34" charset="0"/>
              </a:rPr>
              <a:t>Horizontal </a:t>
            </a:r>
            <a:r>
              <a:rPr lang="es-ES" dirty="0" err="1" smtClean="0">
                <a:latin typeface="Calibri" pitchFamily="34" charset="0"/>
              </a:rPr>
              <a:t>diffusion</a:t>
            </a:r>
            <a:endParaRPr lang="es-ES" dirty="0">
              <a:latin typeface="Calibri" pitchFamily="34" charset="0"/>
            </a:endParaRPr>
          </a:p>
        </p:txBody>
      </p:sp>
      <p:sp>
        <p:nvSpPr>
          <p:cNvPr id="21"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a:t>Modelización</a:t>
            </a:r>
            <a:r>
              <a:rPr lang="en-US" altLang="ca-ES" sz="3500" b="1" dirty="0"/>
              <a:t> de </a:t>
            </a:r>
            <a:r>
              <a:rPr lang="en-US" altLang="ca-ES" sz="3500" b="1" dirty="0" err="1"/>
              <a:t>polvo</a:t>
            </a:r>
            <a:endParaRPr lang="en-US" altLang="ca-ES" sz="3500" b="1" dirty="0"/>
          </a:p>
        </p:txBody>
      </p:sp>
    </p:spTree>
    <p:extLst>
      <p:ext uri="{BB962C8B-B14F-4D97-AF65-F5344CB8AC3E}">
        <p14:creationId xmlns:p14="http://schemas.microsoft.com/office/powerpoint/2010/main" val="417964020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107 CuadroTexto"/>
          <p:cNvSpPr txBox="1"/>
          <p:nvPr/>
        </p:nvSpPr>
        <p:spPr>
          <a:xfrm>
            <a:off x="899592" y="4766374"/>
            <a:ext cx="1532373" cy="338554"/>
          </a:xfrm>
          <a:prstGeom prst="rect">
            <a:avLst/>
          </a:prstGeom>
          <a:noFill/>
        </p:spPr>
        <p:txBody>
          <a:bodyPr wrap="square" rtlCol="0">
            <a:spAutoFit/>
          </a:bodyPr>
          <a:lstStyle/>
          <a:p>
            <a:pPr algn="ctr"/>
            <a:r>
              <a:rPr lang="es-ES_tradnl" sz="1600" dirty="0" smtClean="0">
                <a:solidFill>
                  <a:srgbClr val="080808"/>
                </a:solidFill>
                <a:latin typeface="Calibri" pitchFamily="34" charset="0"/>
                <a:cs typeface="Calibri" pitchFamily="34" charset="0"/>
              </a:rPr>
              <a:t>On-line </a:t>
            </a:r>
            <a:r>
              <a:rPr lang="es-ES_tradnl" sz="1600" b="1" dirty="0" err="1" smtClean="0">
                <a:solidFill>
                  <a:srgbClr val="080808"/>
                </a:solidFill>
                <a:latin typeface="Calibri" pitchFamily="34" charset="0"/>
                <a:cs typeface="Calibri" pitchFamily="34" charset="0"/>
              </a:rPr>
              <a:t>coupled</a:t>
            </a:r>
            <a:endParaRPr lang="en-GB" sz="1600" b="1" dirty="0">
              <a:solidFill>
                <a:srgbClr val="080808"/>
              </a:solidFill>
              <a:latin typeface="Calibri" pitchFamily="34" charset="0"/>
              <a:cs typeface="Calibri" pitchFamily="34" charset="0"/>
            </a:endParaRPr>
          </a:p>
        </p:txBody>
      </p:sp>
      <p:sp>
        <p:nvSpPr>
          <p:cNvPr id="5" name="4 CuadroTexto"/>
          <p:cNvSpPr txBox="1"/>
          <p:nvPr/>
        </p:nvSpPr>
        <p:spPr>
          <a:xfrm>
            <a:off x="539552" y="2492896"/>
            <a:ext cx="3672408" cy="1938992"/>
          </a:xfrm>
          <a:prstGeom prst="rect">
            <a:avLst/>
          </a:prstGeom>
          <a:solidFill>
            <a:srgbClr val="D8E5F4">
              <a:alpha val="50000"/>
            </a:srgbClr>
          </a:solidFill>
          <a:ln>
            <a:noFill/>
          </a:ln>
        </p:spPr>
        <p:txBody>
          <a:bodyPr wrap="square" rtlCol="0">
            <a:spAutoFit/>
          </a:bodyPr>
          <a:lstStyle/>
          <a:p>
            <a:pPr algn="ctr"/>
            <a:r>
              <a:rPr lang="es-ES_tradnl" dirty="0" smtClean="0">
                <a:solidFill>
                  <a:srgbClr val="080808"/>
                </a:solidFill>
                <a:latin typeface="Calibri" pitchFamily="34" charset="0"/>
                <a:cs typeface="Calibri" pitchFamily="34" charset="0"/>
              </a:rPr>
              <a:t>ATMOSPHERIC &amp; LAND-SURFACE MODEL</a:t>
            </a:r>
          </a:p>
          <a:p>
            <a:pPr algn="ctr"/>
            <a:r>
              <a:rPr lang="es-ES_tradnl" sz="1400" dirty="0" err="1" smtClean="0">
                <a:solidFill>
                  <a:srgbClr val="080808"/>
                </a:solidFill>
                <a:latin typeface="Calibri" pitchFamily="34" charset="0"/>
                <a:cs typeface="Calibri" pitchFamily="34" charset="0"/>
              </a:rPr>
              <a:t>Initialization</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Optimal</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analysis</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self-nesting</a:t>
            </a:r>
            <a:r>
              <a:rPr lang="es-ES_tradnl" sz="1400" dirty="0">
                <a:solidFill>
                  <a:srgbClr val="080808"/>
                </a:solidFill>
                <a:latin typeface="Calibri" pitchFamily="34" charset="0"/>
                <a:cs typeface="Calibri" pitchFamily="34" charset="0"/>
              </a:rPr>
              <a:t> </a:t>
            </a:r>
            <a:r>
              <a:rPr lang="es-ES_tradnl" sz="1400" dirty="0" smtClean="0">
                <a:solidFill>
                  <a:srgbClr val="080808"/>
                </a:solidFill>
                <a:latin typeface="Calibri" pitchFamily="34" charset="0"/>
                <a:cs typeface="Calibri" pitchFamily="34" charset="0"/>
              </a:rPr>
              <a:t>Dynamics: </a:t>
            </a:r>
            <a:r>
              <a:rPr lang="es-ES_tradnl" sz="1400" dirty="0" err="1" smtClean="0">
                <a:solidFill>
                  <a:srgbClr val="080808"/>
                </a:solidFill>
                <a:latin typeface="Calibri" pitchFamily="34" charset="0"/>
                <a:cs typeface="Calibri" pitchFamily="34" charset="0"/>
              </a:rPr>
              <a:t>Advection</a:t>
            </a:r>
            <a:r>
              <a:rPr lang="es-ES_tradnl" sz="1400" dirty="0" smtClean="0">
                <a:solidFill>
                  <a:srgbClr val="080808"/>
                </a:solidFill>
                <a:latin typeface="Calibri" pitchFamily="34" charset="0"/>
                <a:cs typeface="Calibri" pitchFamily="34" charset="0"/>
              </a:rPr>
              <a:t> &amp; </a:t>
            </a:r>
            <a:r>
              <a:rPr lang="es-ES_tradnl" sz="1400" dirty="0" err="1" smtClean="0">
                <a:solidFill>
                  <a:srgbClr val="080808"/>
                </a:solidFill>
                <a:latin typeface="Calibri" pitchFamily="34" charset="0"/>
                <a:cs typeface="Calibri" pitchFamily="34" charset="0"/>
              </a:rPr>
              <a:t>adjustment</a:t>
            </a:r>
            <a:r>
              <a:rPr lang="es-ES_tradnl" sz="1400" dirty="0" smtClean="0">
                <a:solidFill>
                  <a:srgbClr val="080808"/>
                </a:solidFill>
                <a:latin typeface="Calibri" pitchFamily="34" charset="0"/>
                <a:cs typeface="Calibri" pitchFamily="34" charset="0"/>
              </a:rPr>
              <a:t>, IC/BC</a:t>
            </a:r>
          </a:p>
          <a:p>
            <a:pPr algn="ctr"/>
            <a:r>
              <a:rPr lang="es-ES_tradnl" sz="1400" dirty="0" err="1" smtClean="0">
                <a:solidFill>
                  <a:srgbClr val="080808"/>
                </a:solidFill>
                <a:latin typeface="Calibri" pitchFamily="34" charset="0"/>
                <a:cs typeface="Calibri" pitchFamily="34" charset="0"/>
              </a:rPr>
              <a:t>Physics</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Diffusion</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clouds</a:t>
            </a:r>
            <a:r>
              <a:rPr lang="es-ES_tradnl" sz="1400" dirty="0" smtClean="0">
                <a:solidFill>
                  <a:srgbClr val="080808"/>
                </a:solidFill>
                <a:latin typeface="Calibri" pitchFamily="34" charset="0"/>
                <a:cs typeface="Calibri" pitchFamily="34" charset="0"/>
              </a:rPr>
              <a:t> &amp; </a:t>
            </a:r>
            <a:r>
              <a:rPr lang="es-ES_tradnl" sz="1400" dirty="0" err="1" smtClean="0">
                <a:solidFill>
                  <a:srgbClr val="080808"/>
                </a:solidFill>
                <a:latin typeface="Calibri" pitchFamily="34" charset="0"/>
                <a:cs typeface="Calibri" pitchFamily="34" charset="0"/>
              </a:rPr>
              <a:t>surface</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forcing</a:t>
            </a:r>
            <a:endParaRPr lang="es-ES_tradnl" sz="1400" dirty="0" smtClean="0">
              <a:solidFill>
                <a:srgbClr val="080808"/>
              </a:solidFill>
              <a:latin typeface="Calibri" pitchFamily="34" charset="0"/>
              <a:cs typeface="Calibri" pitchFamily="34" charset="0"/>
            </a:endParaRPr>
          </a:p>
          <a:p>
            <a:pPr algn="ctr"/>
            <a:r>
              <a:rPr lang="es-ES_tradnl" sz="1400" dirty="0" err="1">
                <a:solidFill>
                  <a:srgbClr val="080808"/>
                </a:solidFill>
                <a:latin typeface="Calibri" pitchFamily="34" charset="0"/>
                <a:cs typeface="Calibri" pitchFamily="34" charset="0"/>
              </a:rPr>
              <a:t>Soil</a:t>
            </a:r>
            <a:r>
              <a:rPr lang="es-ES_tradnl" sz="1400" dirty="0">
                <a:solidFill>
                  <a:srgbClr val="080808"/>
                </a:solidFill>
                <a:latin typeface="Calibri" pitchFamily="34" charset="0"/>
                <a:cs typeface="Calibri" pitchFamily="34" charset="0"/>
              </a:rPr>
              <a:t> </a:t>
            </a:r>
            <a:r>
              <a:rPr lang="es-ES_tradnl" sz="1400" dirty="0" err="1">
                <a:solidFill>
                  <a:srgbClr val="080808"/>
                </a:solidFill>
                <a:latin typeface="Calibri" pitchFamily="34" charset="0"/>
                <a:cs typeface="Calibri" pitchFamily="34" charset="0"/>
              </a:rPr>
              <a:t>moisture</a:t>
            </a:r>
            <a:r>
              <a:rPr lang="es-ES_tradnl" sz="1400" dirty="0">
                <a:solidFill>
                  <a:srgbClr val="080808"/>
                </a:solidFill>
                <a:latin typeface="Calibri" pitchFamily="34" charset="0"/>
                <a:cs typeface="Calibri" pitchFamily="34" charset="0"/>
              </a:rPr>
              <a:t> &amp; </a:t>
            </a:r>
            <a:r>
              <a:rPr lang="es-ES_tradnl" sz="1400" dirty="0" err="1">
                <a:solidFill>
                  <a:srgbClr val="080808"/>
                </a:solidFill>
                <a:latin typeface="Calibri" pitchFamily="34" charset="0"/>
                <a:cs typeface="Calibri" pitchFamily="34" charset="0"/>
              </a:rPr>
              <a:t>temperature</a:t>
            </a:r>
            <a:endParaRPr lang="es-ES_tradnl" sz="1400" dirty="0">
              <a:solidFill>
                <a:srgbClr val="080808"/>
              </a:solidFill>
              <a:latin typeface="Calibri" pitchFamily="34" charset="0"/>
              <a:cs typeface="Calibri" pitchFamily="34" charset="0"/>
            </a:endParaRPr>
          </a:p>
          <a:p>
            <a:pPr algn="ctr"/>
            <a:r>
              <a:rPr lang="es-ES_tradnl" sz="1400" dirty="0" err="1">
                <a:solidFill>
                  <a:srgbClr val="080808"/>
                </a:solidFill>
                <a:latin typeface="Calibri" pitchFamily="34" charset="0"/>
                <a:cs typeface="Calibri" pitchFamily="34" charset="0"/>
              </a:rPr>
              <a:t>Surface</a:t>
            </a:r>
            <a:r>
              <a:rPr lang="es-ES_tradnl" sz="1400" dirty="0">
                <a:solidFill>
                  <a:srgbClr val="080808"/>
                </a:solidFill>
                <a:latin typeface="Calibri" pitchFamily="34" charset="0"/>
                <a:cs typeface="Calibri" pitchFamily="34" charset="0"/>
              </a:rPr>
              <a:t>  </a:t>
            </a:r>
            <a:r>
              <a:rPr lang="es-ES_tradnl" sz="1400" dirty="0" err="1">
                <a:solidFill>
                  <a:srgbClr val="080808"/>
                </a:solidFill>
                <a:latin typeface="Calibri" pitchFamily="34" charset="0"/>
                <a:cs typeface="Calibri" pitchFamily="34" charset="0"/>
              </a:rPr>
              <a:t>soil</a:t>
            </a:r>
            <a:r>
              <a:rPr lang="es-ES_tradnl" sz="1400" dirty="0">
                <a:solidFill>
                  <a:srgbClr val="080808"/>
                </a:solidFill>
                <a:latin typeface="Calibri" pitchFamily="34" charset="0"/>
                <a:cs typeface="Calibri" pitchFamily="34" charset="0"/>
              </a:rPr>
              <a:t> </a:t>
            </a:r>
            <a:r>
              <a:rPr lang="es-ES_tradnl" sz="1400" dirty="0" err="1">
                <a:solidFill>
                  <a:srgbClr val="080808"/>
                </a:solidFill>
                <a:latin typeface="Calibri" pitchFamily="34" charset="0"/>
                <a:cs typeface="Calibri" pitchFamily="34" charset="0"/>
              </a:rPr>
              <a:t>hydrology</a:t>
            </a:r>
            <a:endParaRPr lang="es-ES_tradnl" sz="1400" dirty="0">
              <a:solidFill>
                <a:srgbClr val="080808"/>
              </a:solidFill>
              <a:latin typeface="Calibri" pitchFamily="34" charset="0"/>
              <a:cs typeface="Calibri" pitchFamily="34" charset="0"/>
            </a:endParaRPr>
          </a:p>
          <a:p>
            <a:pPr algn="ctr"/>
            <a:r>
              <a:rPr lang="es-ES_tradnl" sz="1400" dirty="0" err="1">
                <a:solidFill>
                  <a:srgbClr val="080808"/>
                </a:solidFill>
                <a:latin typeface="Calibri" pitchFamily="34" charset="0"/>
                <a:cs typeface="Calibri" pitchFamily="34" charset="0"/>
              </a:rPr>
              <a:t>Energy</a:t>
            </a:r>
            <a:r>
              <a:rPr lang="es-ES_tradnl" sz="1400" dirty="0">
                <a:solidFill>
                  <a:srgbClr val="080808"/>
                </a:solidFill>
                <a:latin typeface="Calibri" pitchFamily="34" charset="0"/>
                <a:cs typeface="Calibri" pitchFamily="34" charset="0"/>
              </a:rPr>
              <a:t> &amp; </a:t>
            </a:r>
            <a:r>
              <a:rPr lang="es-ES_tradnl" sz="1400" dirty="0" err="1">
                <a:solidFill>
                  <a:srgbClr val="080808"/>
                </a:solidFill>
                <a:latin typeface="Calibri" pitchFamily="34" charset="0"/>
                <a:cs typeface="Calibri" pitchFamily="34" charset="0"/>
              </a:rPr>
              <a:t>mass</a:t>
            </a:r>
            <a:r>
              <a:rPr lang="es-ES_tradnl" sz="1400" dirty="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fluxes</a:t>
            </a:r>
            <a:endParaRPr lang="es-ES_tradnl" sz="1400" dirty="0">
              <a:solidFill>
                <a:srgbClr val="080808"/>
              </a:solidFill>
              <a:latin typeface="Calibri" pitchFamily="34" charset="0"/>
              <a:cs typeface="Calibri" pitchFamily="34" charset="0"/>
            </a:endParaRPr>
          </a:p>
        </p:txBody>
      </p:sp>
      <p:sp>
        <p:nvSpPr>
          <p:cNvPr id="17" name="16 CuadroTexto"/>
          <p:cNvSpPr txBox="1"/>
          <p:nvPr/>
        </p:nvSpPr>
        <p:spPr>
          <a:xfrm>
            <a:off x="3633787" y="3867325"/>
            <a:ext cx="2117083" cy="1508105"/>
          </a:xfrm>
          <a:prstGeom prst="rect">
            <a:avLst/>
          </a:prstGeom>
          <a:solidFill>
            <a:srgbClr val="FFFF00">
              <a:alpha val="50000"/>
            </a:srgbClr>
          </a:solidFill>
          <a:ln>
            <a:noFill/>
          </a:ln>
        </p:spPr>
        <p:txBody>
          <a:bodyPr wrap="square" rtlCol="0">
            <a:spAutoFit/>
          </a:bodyPr>
          <a:lstStyle/>
          <a:p>
            <a:pPr algn="ctr"/>
            <a:r>
              <a:rPr lang="es-ES_tradnl" dirty="0" smtClean="0">
                <a:solidFill>
                  <a:srgbClr val="080808"/>
                </a:solidFill>
                <a:latin typeface="Calibri" pitchFamily="34" charset="0"/>
                <a:cs typeface="Calibri" pitchFamily="34" charset="0"/>
              </a:rPr>
              <a:t>NUMERICAL INTEGRATION</a:t>
            </a:r>
          </a:p>
          <a:p>
            <a:pPr algn="ctr"/>
            <a:r>
              <a:rPr lang="es-ES_tradnl" sz="1400" dirty="0" err="1" smtClean="0">
                <a:solidFill>
                  <a:srgbClr val="080808"/>
                </a:solidFill>
                <a:latin typeface="Calibri" pitchFamily="34" charset="0"/>
                <a:cs typeface="Calibri" pitchFamily="34" charset="0"/>
              </a:rPr>
              <a:t>Wind</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speed</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friction</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velocity</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moisture</a:t>
            </a:r>
            <a:r>
              <a:rPr lang="es-ES_tradnl" sz="1400" dirty="0" smtClean="0">
                <a:solidFill>
                  <a:srgbClr val="080808"/>
                </a:solidFill>
                <a:latin typeface="Calibri" pitchFamily="34" charset="0"/>
                <a:cs typeface="Calibri" pitchFamily="34" charset="0"/>
              </a:rPr>
              <a:t>,</a:t>
            </a:r>
          </a:p>
          <a:p>
            <a:pPr algn="ctr"/>
            <a:r>
              <a:rPr lang="es-ES_tradnl" sz="1400" dirty="0" err="1" smtClean="0">
                <a:solidFill>
                  <a:srgbClr val="080808"/>
                </a:solidFill>
                <a:latin typeface="Calibri" pitchFamily="34" charset="0"/>
                <a:cs typeface="Calibri" pitchFamily="34" charset="0"/>
              </a:rPr>
              <a:t>Roughness</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length</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vegetation</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fraction</a:t>
            </a:r>
            <a:endParaRPr lang="es-ES_tradnl" sz="1400" dirty="0">
              <a:solidFill>
                <a:srgbClr val="080808"/>
              </a:solidFill>
              <a:latin typeface="Calibri" pitchFamily="34" charset="0"/>
              <a:cs typeface="Calibri" pitchFamily="34" charset="0"/>
            </a:endParaRPr>
          </a:p>
        </p:txBody>
      </p:sp>
      <p:sp>
        <p:nvSpPr>
          <p:cNvPr id="20" name="19 CuadroTexto"/>
          <p:cNvSpPr txBox="1"/>
          <p:nvPr/>
        </p:nvSpPr>
        <p:spPr>
          <a:xfrm>
            <a:off x="1461916" y="5289085"/>
            <a:ext cx="2556284" cy="1015663"/>
          </a:xfrm>
          <a:prstGeom prst="rect">
            <a:avLst/>
          </a:prstGeom>
          <a:solidFill>
            <a:srgbClr val="FFC000">
              <a:alpha val="25000"/>
            </a:srgbClr>
          </a:solidFill>
          <a:ln>
            <a:noFill/>
          </a:ln>
        </p:spPr>
        <p:txBody>
          <a:bodyPr wrap="square" rtlCol="0">
            <a:spAutoFit/>
          </a:bodyPr>
          <a:lstStyle/>
          <a:p>
            <a:pPr algn="ctr"/>
            <a:r>
              <a:rPr lang="es-ES_tradnl" dirty="0" smtClean="0">
                <a:solidFill>
                  <a:srgbClr val="080808"/>
                </a:solidFill>
                <a:latin typeface="Calibri" pitchFamily="34" charset="0"/>
                <a:cs typeface="Calibri" pitchFamily="34" charset="0"/>
              </a:rPr>
              <a:t>DUST MODULE</a:t>
            </a:r>
          </a:p>
          <a:p>
            <a:pPr algn="ctr"/>
            <a:r>
              <a:rPr lang="es-ES_tradnl" sz="1400" dirty="0" err="1" smtClean="0">
                <a:solidFill>
                  <a:srgbClr val="080808"/>
                </a:solidFill>
                <a:latin typeface="Calibri" pitchFamily="34" charset="0"/>
                <a:cs typeface="Calibri" pitchFamily="34" charset="0"/>
              </a:rPr>
              <a:t>Size</a:t>
            </a:r>
            <a:r>
              <a:rPr lang="es-ES_tradnl" sz="1400" dirty="0" smtClean="0">
                <a:solidFill>
                  <a:srgbClr val="080808"/>
                </a:solidFill>
                <a:latin typeface="Calibri" pitchFamily="34" charset="0"/>
                <a:cs typeface="Calibri" pitchFamily="34" charset="0"/>
              </a:rPr>
              <a:t> resolved </a:t>
            </a:r>
            <a:r>
              <a:rPr lang="es-ES_tradnl" sz="1400" dirty="0" err="1" smtClean="0">
                <a:solidFill>
                  <a:srgbClr val="080808"/>
                </a:solidFill>
                <a:latin typeface="Calibri" pitchFamily="34" charset="0"/>
                <a:cs typeface="Calibri" pitchFamily="34" charset="0"/>
              </a:rPr>
              <a:t>dust</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emission</a:t>
            </a:r>
            <a:endParaRPr lang="es-ES_tradnl" sz="1400" dirty="0" smtClean="0">
              <a:solidFill>
                <a:srgbClr val="080808"/>
              </a:solidFill>
              <a:latin typeface="Calibri" pitchFamily="34" charset="0"/>
              <a:cs typeface="Calibri" pitchFamily="34" charset="0"/>
            </a:endParaRPr>
          </a:p>
          <a:p>
            <a:pPr algn="ctr"/>
            <a:r>
              <a:rPr lang="es-ES_tradnl" sz="1400" dirty="0" err="1" smtClean="0">
                <a:solidFill>
                  <a:srgbClr val="080808"/>
                </a:solidFill>
                <a:latin typeface="Calibri" pitchFamily="34" charset="0"/>
                <a:cs typeface="Calibri" pitchFamily="34" charset="0"/>
              </a:rPr>
              <a:t>Dust</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injectio</a:t>
            </a:r>
            <a:r>
              <a:rPr lang="es-ES_tradnl" sz="1400" dirty="0" err="1">
                <a:solidFill>
                  <a:srgbClr val="080808"/>
                </a:solidFill>
                <a:latin typeface="Calibri" pitchFamily="34" charset="0"/>
                <a:cs typeface="Calibri" pitchFamily="34" charset="0"/>
              </a:rPr>
              <a:t>n</a:t>
            </a:r>
            <a:endParaRPr lang="es-ES_tradnl" sz="1400" dirty="0" smtClean="0">
              <a:solidFill>
                <a:srgbClr val="080808"/>
              </a:solidFill>
              <a:latin typeface="Calibri" pitchFamily="34" charset="0"/>
              <a:cs typeface="Calibri" pitchFamily="34" charset="0"/>
            </a:endParaRPr>
          </a:p>
          <a:p>
            <a:pPr algn="ctr"/>
            <a:r>
              <a:rPr lang="es-ES_tradnl" sz="1400" dirty="0" err="1" smtClean="0">
                <a:solidFill>
                  <a:srgbClr val="080808"/>
                </a:solidFill>
                <a:latin typeface="Calibri" pitchFamily="34" charset="0"/>
                <a:cs typeface="Calibri" pitchFamily="34" charset="0"/>
              </a:rPr>
              <a:t>Dust</a:t>
            </a:r>
            <a:r>
              <a:rPr lang="es-ES_tradnl" sz="1400" dirty="0" smtClean="0">
                <a:solidFill>
                  <a:srgbClr val="080808"/>
                </a:solidFill>
                <a:latin typeface="Calibri" pitchFamily="34" charset="0"/>
                <a:cs typeface="Calibri" pitchFamily="34" charset="0"/>
              </a:rPr>
              <a:t> 4D </a:t>
            </a:r>
            <a:r>
              <a:rPr lang="es-ES_tradnl" sz="1400" dirty="0" err="1" smtClean="0">
                <a:solidFill>
                  <a:srgbClr val="080808"/>
                </a:solidFill>
                <a:latin typeface="Calibri" pitchFamily="34" charset="0"/>
                <a:cs typeface="Calibri" pitchFamily="34" charset="0"/>
              </a:rPr>
              <a:t>concentration</a:t>
            </a:r>
            <a:endParaRPr lang="es-ES_tradnl" sz="1400" dirty="0" smtClean="0">
              <a:solidFill>
                <a:srgbClr val="080808"/>
              </a:solidFill>
              <a:latin typeface="Calibri" pitchFamily="34" charset="0"/>
              <a:cs typeface="Calibri" pitchFamily="34" charset="0"/>
            </a:endParaRPr>
          </a:p>
        </p:txBody>
      </p:sp>
      <p:sp>
        <p:nvSpPr>
          <p:cNvPr id="6" name="5 CuadroTexto"/>
          <p:cNvSpPr txBox="1"/>
          <p:nvPr/>
        </p:nvSpPr>
        <p:spPr>
          <a:xfrm>
            <a:off x="6167097" y="3391252"/>
            <a:ext cx="2725383" cy="1231106"/>
          </a:xfrm>
          <a:prstGeom prst="rect">
            <a:avLst/>
          </a:prstGeom>
          <a:noFill/>
          <a:ln>
            <a:noFill/>
          </a:ln>
        </p:spPr>
        <p:txBody>
          <a:bodyPr wrap="square" rtlCol="0">
            <a:spAutoFit/>
          </a:bodyPr>
          <a:lstStyle/>
          <a:p>
            <a:pPr algn="ctr"/>
            <a:r>
              <a:rPr lang="es-ES_tradnl" dirty="0" smtClean="0">
                <a:solidFill>
                  <a:srgbClr val="080808"/>
                </a:solidFill>
                <a:latin typeface="Calibri" pitchFamily="34" charset="0"/>
                <a:cs typeface="Calibri" pitchFamily="34" charset="0"/>
              </a:rPr>
              <a:t>DUST MONITORING</a:t>
            </a:r>
          </a:p>
          <a:p>
            <a:pPr algn="ctr"/>
            <a:r>
              <a:rPr lang="es-ES_tradnl" sz="1400" dirty="0" err="1" smtClean="0">
                <a:solidFill>
                  <a:srgbClr val="080808"/>
                </a:solidFill>
                <a:latin typeface="Calibri" pitchFamily="34" charset="0"/>
                <a:cs typeface="Calibri" pitchFamily="34" charset="0"/>
              </a:rPr>
              <a:t>Satellite</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remote</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sensing</a:t>
            </a:r>
            <a:endParaRPr lang="es-ES_tradnl" sz="1400" dirty="0" smtClean="0">
              <a:solidFill>
                <a:srgbClr val="080808"/>
              </a:solidFill>
              <a:latin typeface="Calibri" pitchFamily="34" charset="0"/>
              <a:cs typeface="Calibri" pitchFamily="34" charset="0"/>
            </a:endParaRPr>
          </a:p>
          <a:p>
            <a:pPr algn="ctr"/>
            <a:r>
              <a:rPr lang="es-ES_tradnl" sz="1400" dirty="0" err="1" smtClean="0">
                <a:solidFill>
                  <a:srgbClr val="080808"/>
                </a:solidFill>
                <a:latin typeface="Calibri" pitchFamily="34" charset="0"/>
                <a:cs typeface="Calibri" pitchFamily="34" charset="0"/>
              </a:rPr>
              <a:t>Synoptic</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network</a:t>
            </a:r>
            <a:endParaRPr lang="es-ES_tradnl" sz="1400" dirty="0" smtClean="0">
              <a:solidFill>
                <a:srgbClr val="080808"/>
              </a:solidFill>
              <a:latin typeface="Calibri" pitchFamily="34" charset="0"/>
              <a:cs typeface="Calibri" pitchFamily="34" charset="0"/>
            </a:endParaRPr>
          </a:p>
          <a:p>
            <a:pPr algn="ctr"/>
            <a:r>
              <a:rPr lang="es-ES_tradnl" sz="1400" dirty="0" smtClean="0">
                <a:solidFill>
                  <a:srgbClr val="080808"/>
                </a:solidFill>
                <a:latin typeface="Calibri" pitchFamily="34" charset="0"/>
                <a:cs typeface="Calibri" pitchFamily="34" charset="0"/>
              </a:rPr>
              <a:t>Lidar </a:t>
            </a:r>
            <a:r>
              <a:rPr lang="es-ES_tradnl" sz="1400" dirty="0" err="1" smtClean="0">
                <a:solidFill>
                  <a:srgbClr val="080808"/>
                </a:solidFill>
                <a:latin typeface="Calibri" pitchFamily="34" charset="0"/>
                <a:cs typeface="Calibri" pitchFamily="34" charset="0"/>
              </a:rPr>
              <a:t>network</a:t>
            </a:r>
            <a:endParaRPr lang="es-ES_tradnl" sz="1400" dirty="0" smtClean="0">
              <a:solidFill>
                <a:srgbClr val="080808"/>
              </a:solidFill>
              <a:latin typeface="Calibri" pitchFamily="34" charset="0"/>
              <a:cs typeface="Calibri" pitchFamily="34" charset="0"/>
            </a:endParaRPr>
          </a:p>
          <a:p>
            <a:pPr algn="ctr"/>
            <a:r>
              <a:rPr lang="es-ES_tradnl" sz="1400" dirty="0" err="1" smtClean="0">
                <a:solidFill>
                  <a:srgbClr val="080808"/>
                </a:solidFill>
                <a:latin typeface="Calibri" pitchFamily="34" charset="0"/>
                <a:cs typeface="Calibri" pitchFamily="34" charset="0"/>
              </a:rPr>
              <a:t>Dust</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monitoring</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station</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samples</a:t>
            </a:r>
            <a:endParaRPr lang="en-GB" sz="1400" dirty="0">
              <a:solidFill>
                <a:srgbClr val="080808"/>
              </a:solidFill>
              <a:latin typeface="Calibri" pitchFamily="34" charset="0"/>
              <a:cs typeface="Calibri" pitchFamily="34" charset="0"/>
            </a:endParaRPr>
          </a:p>
        </p:txBody>
      </p:sp>
      <p:sp>
        <p:nvSpPr>
          <p:cNvPr id="23" name="22 CuadroTexto"/>
          <p:cNvSpPr txBox="1"/>
          <p:nvPr/>
        </p:nvSpPr>
        <p:spPr>
          <a:xfrm>
            <a:off x="6125632" y="1190362"/>
            <a:ext cx="2797391" cy="1661993"/>
          </a:xfrm>
          <a:prstGeom prst="rect">
            <a:avLst/>
          </a:prstGeom>
          <a:noFill/>
          <a:ln>
            <a:noFill/>
          </a:ln>
        </p:spPr>
        <p:txBody>
          <a:bodyPr wrap="square" rtlCol="0">
            <a:spAutoFit/>
          </a:bodyPr>
          <a:lstStyle/>
          <a:p>
            <a:pPr algn="ctr"/>
            <a:r>
              <a:rPr lang="es-ES_tradnl" dirty="0" smtClean="0">
                <a:solidFill>
                  <a:srgbClr val="080808"/>
                </a:solidFill>
                <a:latin typeface="Calibri" pitchFamily="34" charset="0"/>
                <a:cs typeface="Calibri" pitchFamily="34" charset="0"/>
              </a:rPr>
              <a:t>GIS DATA</a:t>
            </a:r>
          </a:p>
          <a:p>
            <a:pPr algn="ctr"/>
            <a:r>
              <a:rPr lang="es-ES_tradnl" sz="1400" dirty="0" err="1" smtClean="0">
                <a:solidFill>
                  <a:srgbClr val="080808"/>
                </a:solidFill>
                <a:latin typeface="Calibri" pitchFamily="34" charset="0"/>
                <a:cs typeface="Calibri" pitchFamily="34" charset="0"/>
              </a:rPr>
              <a:t>Dust</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climate</a:t>
            </a:r>
            <a:endParaRPr lang="es-ES_tradnl" sz="1400" dirty="0" smtClean="0">
              <a:solidFill>
                <a:srgbClr val="080808"/>
              </a:solidFill>
              <a:latin typeface="Calibri" pitchFamily="34" charset="0"/>
              <a:cs typeface="Calibri" pitchFamily="34" charset="0"/>
            </a:endParaRPr>
          </a:p>
          <a:p>
            <a:pPr algn="ctr"/>
            <a:r>
              <a:rPr lang="es-ES_tradnl" sz="1400" dirty="0" err="1" smtClean="0">
                <a:solidFill>
                  <a:srgbClr val="080808"/>
                </a:solidFill>
                <a:latin typeface="Calibri" pitchFamily="34" charset="0"/>
                <a:cs typeface="Calibri" pitchFamily="34" charset="0"/>
              </a:rPr>
              <a:t>Surface</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topography</a:t>
            </a:r>
            <a:r>
              <a:rPr lang="es-ES_tradnl" sz="1400" dirty="0" smtClean="0">
                <a:solidFill>
                  <a:srgbClr val="080808"/>
                </a:solidFill>
                <a:latin typeface="Calibri" pitchFamily="34" charset="0"/>
                <a:cs typeface="Calibri" pitchFamily="34" charset="0"/>
              </a:rPr>
              <a:t> and </a:t>
            </a:r>
            <a:r>
              <a:rPr lang="es-ES_tradnl" sz="1400" dirty="0" err="1" smtClean="0">
                <a:solidFill>
                  <a:srgbClr val="080808"/>
                </a:solidFill>
                <a:latin typeface="Calibri" pitchFamily="34" charset="0"/>
                <a:cs typeface="Calibri" pitchFamily="34" charset="0"/>
              </a:rPr>
              <a:t>roughness</a:t>
            </a:r>
            <a:endParaRPr lang="es-ES_tradnl" sz="1400" dirty="0" smtClean="0">
              <a:solidFill>
                <a:srgbClr val="080808"/>
              </a:solidFill>
              <a:latin typeface="Calibri" pitchFamily="34" charset="0"/>
              <a:cs typeface="Calibri" pitchFamily="34" charset="0"/>
            </a:endParaRPr>
          </a:p>
          <a:p>
            <a:pPr algn="ctr"/>
            <a:r>
              <a:rPr lang="es-ES_tradnl" sz="1400" dirty="0" err="1" smtClean="0">
                <a:solidFill>
                  <a:srgbClr val="080808"/>
                </a:solidFill>
                <a:latin typeface="Calibri" pitchFamily="34" charset="0"/>
                <a:cs typeface="Calibri" pitchFamily="34" charset="0"/>
              </a:rPr>
              <a:t>Soil</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type</a:t>
            </a:r>
            <a:r>
              <a:rPr lang="es-ES_tradnl" sz="1400" dirty="0" smtClean="0">
                <a:solidFill>
                  <a:srgbClr val="080808"/>
                </a:solidFill>
                <a:latin typeface="Calibri" pitchFamily="34" charset="0"/>
                <a:cs typeface="Calibri" pitchFamily="34" charset="0"/>
              </a:rPr>
              <a:t> &amp; </a:t>
            </a:r>
            <a:r>
              <a:rPr lang="es-ES_tradnl" sz="1400" dirty="0" err="1" smtClean="0">
                <a:solidFill>
                  <a:srgbClr val="080808"/>
                </a:solidFill>
                <a:latin typeface="Calibri" pitchFamily="34" charset="0"/>
                <a:cs typeface="Calibri" pitchFamily="34" charset="0"/>
              </a:rPr>
              <a:t>particle</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size</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distribution</a:t>
            </a:r>
            <a:endParaRPr lang="es-ES_tradnl" sz="1400" dirty="0" smtClean="0">
              <a:solidFill>
                <a:srgbClr val="080808"/>
              </a:solidFill>
              <a:latin typeface="Calibri" pitchFamily="34" charset="0"/>
              <a:cs typeface="Calibri" pitchFamily="34" charset="0"/>
            </a:endParaRPr>
          </a:p>
          <a:p>
            <a:pPr algn="ctr"/>
            <a:r>
              <a:rPr lang="es-ES_tradnl" sz="1400" dirty="0" err="1" smtClean="0">
                <a:solidFill>
                  <a:srgbClr val="080808"/>
                </a:solidFill>
                <a:latin typeface="Calibri" pitchFamily="34" charset="0"/>
                <a:cs typeface="Calibri" pitchFamily="34" charset="0"/>
              </a:rPr>
              <a:t>Veg</a:t>
            </a:r>
            <a:r>
              <a:rPr lang="es-ES_tradnl" sz="1400" dirty="0" smtClean="0">
                <a:solidFill>
                  <a:srgbClr val="080808"/>
                </a:solidFill>
                <a:latin typeface="Calibri" pitchFamily="34" charset="0"/>
                <a:cs typeface="Calibri" pitchFamily="34" charset="0"/>
              </a:rPr>
              <a:t>. </a:t>
            </a:r>
            <a:r>
              <a:rPr lang="es-ES_tradnl" sz="1400" dirty="0" err="1">
                <a:solidFill>
                  <a:srgbClr val="080808"/>
                </a:solidFill>
                <a:latin typeface="Calibri" pitchFamily="34" charset="0"/>
                <a:cs typeface="Calibri" pitchFamily="34" charset="0"/>
              </a:rPr>
              <a:t>h</a:t>
            </a:r>
            <a:r>
              <a:rPr lang="es-ES_tradnl" sz="1400" dirty="0" err="1" smtClean="0">
                <a:solidFill>
                  <a:srgbClr val="080808"/>
                </a:solidFill>
                <a:latin typeface="Calibri" pitchFamily="34" charset="0"/>
                <a:cs typeface="Calibri" pitchFamily="34" charset="0"/>
              </a:rPr>
              <a:t>eight</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cover</a:t>
            </a:r>
            <a:r>
              <a:rPr lang="es-ES_tradnl" sz="1400" dirty="0" smtClean="0">
                <a:solidFill>
                  <a:srgbClr val="080808"/>
                </a:solidFill>
                <a:latin typeface="Calibri" pitchFamily="34" charset="0"/>
                <a:cs typeface="Calibri" pitchFamily="34" charset="0"/>
              </a:rPr>
              <a:t> &amp; </a:t>
            </a:r>
            <a:r>
              <a:rPr lang="es-ES_tradnl" sz="1400" dirty="0" err="1" smtClean="0">
                <a:solidFill>
                  <a:srgbClr val="080808"/>
                </a:solidFill>
                <a:latin typeface="Calibri" pitchFamily="34" charset="0"/>
                <a:cs typeface="Calibri" pitchFamily="34" charset="0"/>
              </a:rPr>
              <a:t>leaf-area</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index</a:t>
            </a:r>
            <a:endParaRPr lang="es-ES_tradnl" sz="1400" dirty="0" smtClean="0">
              <a:solidFill>
                <a:srgbClr val="080808"/>
              </a:solidFill>
              <a:latin typeface="Calibri" pitchFamily="34" charset="0"/>
              <a:cs typeface="Calibri" pitchFamily="34" charset="0"/>
            </a:endParaRPr>
          </a:p>
          <a:p>
            <a:pPr algn="ctr"/>
            <a:r>
              <a:rPr lang="es-ES_tradnl" sz="1400" dirty="0" err="1" smtClean="0">
                <a:solidFill>
                  <a:srgbClr val="080808"/>
                </a:solidFill>
                <a:latin typeface="Calibri" pitchFamily="34" charset="0"/>
                <a:cs typeface="Calibri" pitchFamily="34" charset="0"/>
              </a:rPr>
              <a:t>Land</a:t>
            </a:r>
            <a:r>
              <a:rPr lang="es-ES_tradnl" sz="1400" dirty="0" smtClean="0">
                <a:solidFill>
                  <a:srgbClr val="080808"/>
                </a:solidFill>
                <a:latin typeface="Calibri" pitchFamily="34" charset="0"/>
                <a:cs typeface="Calibri" pitchFamily="34" charset="0"/>
              </a:rPr>
              <a:t> use</a:t>
            </a:r>
          </a:p>
          <a:p>
            <a:pPr algn="ctr"/>
            <a:r>
              <a:rPr lang="es-ES_tradnl" sz="1400" dirty="0">
                <a:solidFill>
                  <a:srgbClr val="080808"/>
                </a:solidFill>
                <a:latin typeface="Calibri" pitchFamily="34" charset="0"/>
                <a:cs typeface="Calibri" pitchFamily="34" charset="0"/>
              </a:rPr>
              <a:t>A</a:t>
            </a:r>
            <a:r>
              <a:rPr lang="es-ES_tradnl" sz="1400" dirty="0" smtClean="0">
                <a:solidFill>
                  <a:srgbClr val="080808"/>
                </a:solidFill>
                <a:latin typeface="Calibri" pitchFamily="34" charset="0"/>
                <a:cs typeface="Calibri" pitchFamily="34" charset="0"/>
              </a:rPr>
              <a:t>lbedo</a:t>
            </a:r>
            <a:endParaRPr lang="en-GB" sz="1400" dirty="0">
              <a:solidFill>
                <a:srgbClr val="080808"/>
              </a:solidFill>
              <a:latin typeface="Calibri" pitchFamily="34" charset="0"/>
              <a:cs typeface="Calibri" pitchFamily="34" charset="0"/>
            </a:endParaRPr>
          </a:p>
        </p:txBody>
      </p:sp>
      <p:sp>
        <p:nvSpPr>
          <p:cNvPr id="26" name="25 CuadroTexto"/>
          <p:cNvSpPr txBox="1"/>
          <p:nvPr/>
        </p:nvSpPr>
        <p:spPr>
          <a:xfrm>
            <a:off x="6372200" y="5661248"/>
            <a:ext cx="2376264" cy="584775"/>
          </a:xfrm>
          <a:prstGeom prst="rect">
            <a:avLst/>
          </a:prstGeom>
          <a:noFill/>
          <a:ln>
            <a:noFill/>
          </a:ln>
        </p:spPr>
        <p:txBody>
          <a:bodyPr wrap="square" rtlCol="0">
            <a:spAutoFit/>
          </a:bodyPr>
          <a:lstStyle/>
          <a:p>
            <a:pPr algn="ctr"/>
            <a:r>
              <a:rPr lang="es-ES_tradnl" dirty="0" smtClean="0">
                <a:solidFill>
                  <a:srgbClr val="080808"/>
                </a:solidFill>
                <a:latin typeface="Calibri" pitchFamily="34" charset="0"/>
                <a:cs typeface="Calibri" pitchFamily="34" charset="0"/>
              </a:rPr>
              <a:t>DATA ASSIMILATION</a:t>
            </a:r>
          </a:p>
          <a:p>
            <a:pPr algn="ctr"/>
            <a:r>
              <a:rPr lang="es-ES_tradnl" sz="1400" dirty="0" err="1" smtClean="0">
                <a:solidFill>
                  <a:srgbClr val="080808"/>
                </a:solidFill>
                <a:latin typeface="Calibri" pitchFamily="34" charset="0"/>
                <a:cs typeface="Calibri" pitchFamily="34" charset="0"/>
              </a:rPr>
              <a:t>Dust</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initial</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conditions</a:t>
            </a:r>
            <a:endParaRPr lang="en-GB" sz="1400" dirty="0">
              <a:solidFill>
                <a:srgbClr val="080808"/>
              </a:solidFill>
              <a:latin typeface="Calibri" pitchFamily="34" charset="0"/>
              <a:cs typeface="Calibri" pitchFamily="34" charset="0"/>
            </a:endParaRPr>
          </a:p>
        </p:txBody>
      </p:sp>
      <p:sp>
        <p:nvSpPr>
          <p:cNvPr id="7" name="6 Rectángulo"/>
          <p:cNvSpPr/>
          <p:nvPr/>
        </p:nvSpPr>
        <p:spPr>
          <a:xfrm>
            <a:off x="323528" y="2276872"/>
            <a:ext cx="5472608" cy="4248472"/>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29 Rectángulo"/>
          <p:cNvSpPr/>
          <p:nvPr/>
        </p:nvSpPr>
        <p:spPr>
          <a:xfrm>
            <a:off x="6084168" y="1124743"/>
            <a:ext cx="2880320" cy="1727611"/>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31 Rectángulo"/>
          <p:cNvSpPr/>
          <p:nvPr/>
        </p:nvSpPr>
        <p:spPr>
          <a:xfrm>
            <a:off x="6111714" y="3290210"/>
            <a:ext cx="2880320" cy="1476164"/>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33 Rectángulo"/>
          <p:cNvSpPr/>
          <p:nvPr/>
        </p:nvSpPr>
        <p:spPr>
          <a:xfrm>
            <a:off x="6125632" y="5589240"/>
            <a:ext cx="2866402" cy="720080"/>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34 CuadroTexto"/>
          <p:cNvSpPr txBox="1"/>
          <p:nvPr/>
        </p:nvSpPr>
        <p:spPr>
          <a:xfrm>
            <a:off x="899592" y="4746630"/>
            <a:ext cx="1532373" cy="338554"/>
          </a:xfrm>
          <a:prstGeom prst="rect">
            <a:avLst/>
          </a:prstGeom>
          <a:noFill/>
        </p:spPr>
        <p:txBody>
          <a:bodyPr wrap="square" rtlCol="0">
            <a:spAutoFit/>
          </a:bodyPr>
          <a:lstStyle/>
          <a:p>
            <a:pPr algn="ctr"/>
            <a:r>
              <a:rPr lang="es-ES_tradnl" sz="1600" dirty="0" smtClean="0">
                <a:solidFill>
                  <a:srgbClr val="080808"/>
                </a:solidFill>
                <a:latin typeface="Calibri" pitchFamily="34" charset="0"/>
                <a:cs typeface="Calibri" pitchFamily="34" charset="0"/>
              </a:rPr>
              <a:t>Off-line </a:t>
            </a:r>
            <a:r>
              <a:rPr lang="es-ES_tradnl" sz="1600" b="1" dirty="0" err="1" smtClean="0">
                <a:solidFill>
                  <a:srgbClr val="080808"/>
                </a:solidFill>
                <a:latin typeface="Calibri" pitchFamily="34" charset="0"/>
                <a:cs typeface="Calibri" pitchFamily="34" charset="0"/>
              </a:rPr>
              <a:t>coupled</a:t>
            </a:r>
            <a:endParaRPr lang="en-GB" sz="1600" b="1" dirty="0">
              <a:solidFill>
                <a:srgbClr val="080808"/>
              </a:solidFill>
              <a:latin typeface="Calibri" pitchFamily="34" charset="0"/>
              <a:cs typeface="Calibri" pitchFamily="34" charset="0"/>
            </a:endParaRPr>
          </a:p>
        </p:txBody>
      </p:sp>
      <p:cxnSp>
        <p:nvCxnSpPr>
          <p:cNvPr id="41" name="40 Conector recto"/>
          <p:cNvCxnSpPr>
            <a:endCxn id="32" idx="0"/>
          </p:cNvCxnSpPr>
          <p:nvPr/>
        </p:nvCxnSpPr>
        <p:spPr>
          <a:xfrm flipH="1">
            <a:off x="7551874" y="2886615"/>
            <a:ext cx="8458" cy="403595"/>
          </a:xfrm>
          <a:prstGeom prst="line">
            <a:avLst/>
          </a:prstGeom>
          <a:ln w="25400">
            <a:solidFill>
              <a:schemeClr val="bg1">
                <a:lumMod val="50000"/>
              </a:schemeClr>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flipH="1" flipV="1">
            <a:off x="7524328" y="4766374"/>
            <a:ext cx="5460" cy="743307"/>
          </a:xfrm>
          <a:prstGeom prst="line">
            <a:avLst/>
          </a:prstGeom>
          <a:ln w="25400">
            <a:solidFill>
              <a:schemeClr val="bg1">
                <a:lumMod val="50000"/>
              </a:schemeClr>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a:off x="4018200" y="5950179"/>
            <a:ext cx="2065968" cy="0"/>
          </a:xfrm>
          <a:prstGeom prst="line">
            <a:avLst/>
          </a:prstGeom>
          <a:ln w="25400">
            <a:solidFill>
              <a:schemeClr val="bg1">
                <a:lumMod val="50000"/>
              </a:schemeClr>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a:off x="3707904" y="1772816"/>
            <a:ext cx="2339219" cy="0"/>
          </a:xfrm>
          <a:prstGeom prst="line">
            <a:avLst/>
          </a:prstGeom>
          <a:ln w="25400">
            <a:solidFill>
              <a:schemeClr val="bg1">
                <a:lumMod val="50000"/>
              </a:schemeClr>
            </a:solidFill>
            <a:headEnd type="none" w="lg" len="lg"/>
          </a:ln>
        </p:spPr>
        <p:style>
          <a:lnRef idx="1">
            <a:schemeClr val="accent1"/>
          </a:lnRef>
          <a:fillRef idx="0">
            <a:schemeClr val="accent1"/>
          </a:fillRef>
          <a:effectRef idx="0">
            <a:schemeClr val="accent1"/>
          </a:effectRef>
          <a:fontRef idx="minor">
            <a:schemeClr val="tx1"/>
          </a:fontRef>
        </p:style>
      </p:cxnSp>
      <p:sp>
        <p:nvSpPr>
          <p:cNvPr id="80" name="79 Rectángulo"/>
          <p:cNvSpPr/>
          <p:nvPr/>
        </p:nvSpPr>
        <p:spPr>
          <a:xfrm>
            <a:off x="310497" y="990507"/>
            <a:ext cx="2429561" cy="1142349"/>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4" name="93 Conector recto"/>
          <p:cNvCxnSpPr/>
          <p:nvPr/>
        </p:nvCxnSpPr>
        <p:spPr>
          <a:xfrm flipH="1">
            <a:off x="4211960" y="2963108"/>
            <a:ext cx="504056" cy="0"/>
          </a:xfrm>
          <a:prstGeom prst="line">
            <a:avLst/>
          </a:prstGeom>
          <a:ln w="25400">
            <a:solidFill>
              <a:schemeClr val="bg1">
                <a:lumMod val="50000"/>
              </a:schemeClr>
            </a:solidFill>
            <a:headEnd type="none" w="lg" len="lg"/>
          </a:ln>
        </p:spPr>
        <p:style>
          <a:lnRef idx="1">
            <a:schemeClr val="accent1"/>
          </a:lnRef>
          <a:fillRef idx="0">
            <a:schemeClr val="accent1"/>
          </a:fillRef>
          <a:effectRef idx="0">
            <a:schemeClr val="accent1"/>
          </a:effectRef>
          <a:fontRef idx="minor">
            <a:schemeClr val="tx1"/>
          </a:fontRef>
        </p:style>
      </p:cxnSp>
      <p:cxnSp>
        <p:nvCxnSpPr>
          <p:cNvPr id="95" name="94 Conector recto"/>
          <p:cNvCxnSpPr/>
          <p:nvPr/>
        </p:nvCxnSpPr>
        <p:spPr>
          <a:xfrm flipV="1">
            <a:off x="4730099" y="2963108"/>
            <a:ext cx="0" cy="904218"/>
          </a:xfrm>
          <a:prstGeom prst="line">
            <a:avLst/>
          </a:prstGeom>
          <a:ln w="25400">
            <a:solidFill>
              <a:schemeClr val="bg1">
                <a:lumMod val="50000"/>
              </a:schemeClr>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99" name="98 Conector recto"/>
          <p:cNvCxnSpPr/>
          <p:nvPr/>
        </p:nvCxnSpPr>
        <p:spPr>
          <a:xfrm flipV="1">
            <a:off x="4857424" y="5301208"/>
            <a:ext cx="0" cy="432048"/>
          </a:xfrm>
          <a:prstGeom prst="line">
            <a:avLst/>
          </a:prstGeom>
          <a:ln w="25400">
            <a:solidFill>
              <a:schemeClr val="bg1">
                <a:lumMod val="50000"/>
              </a:schemeClr>
            </a:solidFill>
            <a:headEnd type="none" w="lg" len="lg"/>
          </a:ln>
        </p:spPr>
        <p:style>
          <a:lnRef idx="1">
            <a:schemeClr val="accent1"/>
          </a:lnRef>
          <a:fillRef idx="0">
            <a:schemeClr val="accent1"/>
          </a:fillRef>
          <a:effectRef idx="0">
            <a:schemeClr val="accent1"/>
          </a:effectRef>
          <a:fontRef idx="minor">
            <a:schemeClr val="tx1"/>
          </a:fontRef>
        </p:style>
      </p:cxnSp>
      <p:cxnSp>
        <p:nvCxnSpPr>
          <p:cNvPr id="100" name="99 Conector recto"/>
          <p:cNvCxnSpPr/>
          <p:nvPr/>
        </p:nvCxnSpPr>
        <p:spPr>
          <a:xfrm>
            <a:off x="4018200" y="5733256"/>
            <a:ext cx="839224" cy="0"/>
          </a:xfrm>
          <a:prstGeom prst="line">
            <a:avLst/>
          </a:prstGeom>
          <a:ln w="25400">
            <a:solidFill>
              <a:schemeClr val="bg1">
                <a:lumMod val="50000"/>
              </a:schemeClr>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109" name="108 Conector recto"/>
          <p:cNvCxnSpPr/>
          <p:nvPr/>
        </p:nvCxnSpPr>
        <p:spPr>
          <a:xfrm flipH="1">
            <a:off x="827584" y="5796916"/>
            <a:ext cx="634332" cy="0"/>
          </a:xfrm>
          <a:prstGeom prst="line">
            <a:avLst/>
          </a:prstGeom>
          <a:ln w="25400">
            <a:solidFill>
              <a:schemeClr val="bg1">
                <a:lumMod val="50000"/>
              </a:schemeClr>
            </a:solidFill>
            <a:headEnd type="none" w="lg" len="lg"/>
          </a:ln>
        </p:spPr>
        <p:style>
          <a:lnRef idx="1">
            <a:schemeClr val="accent1"/>
          </a:lnRef>
          <a:fillRef idx="0">
            <a:schemeClr val="accent1"/>
          </a:fillRef>
          <a:effectRef idx="0">
            <a:schemeClr val="accent1"/>
          </a:effectRef>
          <a:fontRef idx="minor">
            <a:schemeClr val="tx1"/>
          </a:fontRef>
        </p:style>
      </p:cxnSp>
      <p:cxnSp>
        <p:nvCxnSpPr>
          <p:cNvPr id="111" name="110 Conector recto"/>
          <p:cNvCxnSpPr/>
          <p:nvPr/>
        </p:nvCxnSpPr>
        <p:spPr>
          <a:xfrm>
            <a:off x="827584" y="4513656"/>
            <a:ext cx="0" cy="1291608"/>
          </a:xfrm>
          <a:prstGeom prst="line">
            <a:avLst/>
          </a:prstGeom>
          <a:ln w="25400">
            <a:solidFill>
              <a:schemeClr val="bg1">
                <a:lumMod val="50000"/>
              </a:schemeClr>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121" name="120 Conector recto"/>
          <p:cNvCxnSpPr/>
          <p:nvPr/>
        </p:nvCxnSpPr>
        <p:spPr>
          <a:xfrm flipV="1">
            <a:off x="3707904" y="1772816"/>
            <a:ext cx="0" cy="720080"/>
          </a:xfrm>
          <a:prstGeom prst="line">
            <a:avLst/>
          </a:prstGeom>
          <a:ln w="25400">
            <a:solidFill>
              <a:schemeClr val="bg1">
                <a:lumMod val="50000"/>
              </a:schemeClr>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123" name="122 Conector recto"/>
          <p:cNvCxnSpPr/>
          <p:nvPr/>
        </p:nvCxnSpPr>
        <p:spPr>
          <a:xfrm>
            <a:off x="2699792" y="1772816"/>
            <a:ext cx="648072" cy="0"/>
          </a:xfrm>
          <a:prstGeom prst="line">
            <a:avLst/>
          </a:prstGeom>
          <a:ln w="25400">
            <a:solidFill>
              <a:schemeClr val="bg1">
                <a:lumMod val="50000"/>
              </a:schemeClr>
            </a:solidFill>
            <a:headEnd type="none" w="lg" len="lg"/>
          </a:ln>
        </p:spPr>
        <p:style>
          <a:lnRef idx="1">
            <a:schemeClr val="accent1"/>
          </a:lnRef>
          <a:fillRef idx="0">
            <a:schemeClr val="accent1"/>
          </a:fillRef>
          <a:effectRef idx="0">
            <a:schemeClr val="accent1"/>
          </a:effectRef>
          <a:fontRef idx="minor">
            <a:schemeClr val="tx1"/>
          </a:fontRef>
        </p:style>
      </p:cxnSp>
      <p:cxnSp>
        <p:nvCxnSpPr>
          <p:cNvPr id="124" name="123 Conector recto"/>
          <p:cNvCxnSpPr/>
          <p:nvPr/>
        </p:nvCxnSpPr>
        <p:spPr>
          <a:xfrm flipV="1">
            <a:off x="3347864" y="1772816"/>
            <a:ext cx="0" cy="720080"/>
          </a:xfrm>
          <a:prstGeom prst="line">
            <a:avLst/>
          </a:prstGeom>
          <a:ln w="25400">
            <a:solidFill>
              <a:schemeClr val="bg1">
                <a:lumMod val="50000"/>
              </a:schemeClr>
            </a:solidFill>
            <a:headEnd type="stealth" w="lg" len="lg"/>
          </a:ln>
        </p:spPr>
        <p:style>
          <a:lnRef idx="1">
            <a:schemeClr val="accent1"/>
          </a:lnRef>
          <a:fillRef idx="0">
            <a:schemeClr val="accent1"/>
          </a:fillRef>
          <a:effectRef idx="0">
            <a:schemeClr val="accent1"/>
          </a:effectRef>
          <a:fontRef idx="minor">
            <a:schemeClr val="tx1"/>
          </a:fontRef>
        </p:style>
      </p:cxnSp>
      <p:sp>
        <p:nvSpPr>
          <p:cNvPr id="127" name="126 CuadroTexto"/>
          <p:cNvSpPr txBox="1"/>
          <p:nvPr/>
        </p:nvSpPr>
        <p:spPr>
          <a:xfrm>
            <a:off x="504051" y="1188621"/>
            <a:ext cx="2051725" cy="800219"/>
          </a:xfrm>
          <a:prstGeom prst="rect">
            <a:avLst/>
          </a:prstGeom>
          <a:noFill/>
          <a:ln>
            <a:noFill/>
          </a:ln>
        </p:spPr>
        <p:txBody>
          <a:bodyPr wrap="square" rtlCol="0">
            <a:spAutoFit/>
          </a:bodyPr>
          <a:lstStyle/>
          <a:p>
            <a:pPr algn="ctr"/>
            <a:r>
              <a:rPr lang="es-ES_tradnl" dirty="0" smtClean="0">
                <a:solidFill>
                  <a:srgbClr val="080808"/>
                </a:solidFill>
                <a:latin typeface="Calibri" pitchFamily="34" charset="0"/>
                <a:cs typeface="Calibri" pitchFamily="34" charset="0"/>
              </a:rPr>
              <a:t>METEO DATA</a:t>
            </a:r>
          </a:p>
          <a:p>
            <a:pPr algn="ctr"/>
            <a:r>
              <a:rPr lang="es-ES_tradnl" sz="1400" dirty="0" smtClean="0">
                <a:solidFill>
                  <a:srgbClr val="080808"/>
                </a:solidFill>
                <a:latin typeface="Calibri" pitchFamily="34" charset="0"/>
                <a:cs typeface="Calibri" pitchFamily="34" charset="0"/>
              </a:rPr>
              <a:t>T, P, </a:t>
            </a:r>
            <a:r>
              <a:rPr lang="es-ES_tradnl" sz="1400" dirty="0" err="1" smtClean="0">
                <a:solidFill>
                  <a:srgbClr val="080808"/>
                </a:solidFill>
                <a:latin typeface="Calibri" pitchFamily="34" charset="0"/>
                <a:cs typeface="Calibri" pitchFamily="34" charset="0"/>
              </a:rPr>
              <a:t>winds</a:t>
            </a:r>
            <a:r>
              <a:rPr lang="es-ES_tradnl" sz="1400" dirty="0" smtClean="0">
                <a:solidFill>
                  <a:srgbClr val="080808"/>
                </a:solidFill>
                <a:latin typeface="Calibri" pitchFamily="34" charset="0"/>
                <a:cs typeface="Calibri" pitchFamily="34" charset="0"/>
              </a:rPr>
              <a:t>, SST, </a:t>
            </a:r>
            <a:r>
              <a:rPr lang="es-ES_tradnl" sz="1400" dirty="0" err="1" smtClean="0">
                <a:solidFill>
                  <a:srgbClr val="080808"/>
                </a:solidFill>
                <a:latin typeface="Calibri" pitchFamily="34" charset="0"/>
                <a:cs typeface="Calibri" pitchFamily="34" charset="0"/>
              </a:rPr>
              <a:t>surface</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fluxes</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soil</a:t>
            </a:r>
            <a:r>
              <a:rPr lang="es-ES_tradnl" sz="1400" dirty="0" smtClean="0">
                <a:solidFill>
                  <a:srgbClr val="080808"/>
                </a:solidFill>
                <a:latin typeface="Calibri" pitchFamily="34" charset="0"/>
                <a:cs typeface="Calibri" pitchFamily="34" charset="0"/>
              </a:rPr>
              <a:t> </a:t>
            </a:r>
            <a:r>
              <a:rPr lang="es-ES_tradnl" sz="1400" dirty="0" err="1" smtClean="0">
                <a:solidFill>
                  <a:srgbClr val="080808"/>
                </a:solidFill>
                <a:latin typeface="Calibri" pitchFamily="34" charset="0"/>
                <a:cs typeface="Calibri" pitchFamily="34" charset="0"/>
              </a:rPr>
              <a:t>moisture</a:t>
            </a:r>
            <a:endParaRPr lang="es-ES_tradnl" sz="1400" dirty="0" smtClean="0">
              <a:solidFill>
                <a:srgbClr val="080808"/>
              </a:solidFill>
              <a:latin typeface="Calibri" pitchFamily="34" charset="0"/>
              <a:cs typeface="Calibri" pitchFamily="34" charset="0"/>
            </a:endParaRPr>
          </a:p>
        </p:txBody>
      </p:sp>
      <p:sp>
        <p:nvSpPr>
          <p:cNvPr id="33"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endParaRPr lang="en-US" altLang="ca-ES" sz="3500" b="1" dirty="0"/>
          </a:p>
        </p:txBody>
      </p:sp>
      <p:sp>
        <p:nvSpPr>
          <p:cNvPr id="36" name="Título 1"/>
          <p:cNvSpPr txBox="1">
            <a:spLocks/>
          </p:cNvSpPr>
          <p:nvPr/>
        </p:nvSpPr>
        <p:spPr>
          <a:xfrm>
            <a:off x="504051" y="263332"/>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a:t>Modelización</a:t>
            </a:r>
            <a:r>
              <a:rPr lang="en-US" altLang="ca-ES" sz="3500" b="1" dirty="0"/>
              <a:t> de </a:t>
            </a:r>
            <a:r>
              <a:rPr lang="en-US" altLang="ca-ES" sz="3500" b="1" dirty="0" err="1"/>
              <a:t>polvo</a:t>
            </a:r>
            <a:endParaRPr lang="en-US" altLang="ca-ES" sz="3500" b="1" dirty="0"/>
          </a:p>
        </p:txBody>
      </p:sp>
    </p:spTree>
    <p:extLst>
      <p:ext uri="{BB962C8B-B14F-4D97-AF65-F5344CB8AC3E}">
        <p14:creationId xmlns:p14="http://schemas.microsoft.com/office/powerpoint/2010/main" val="2762381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26" grpId="0"/>
      <p:bldP spid="34" grpId="0" animBg="1"/>
      <p:bldP spid="35"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5635</TotalTime>
  <Words>4045</Words>
  <Application>Microsoft Office PowerPoint</Application>
  <PresentationFormat>On-screen Show (4:3)</PresentationFormat>
  <Paragraphs>513</Paragraphs>
  <Slides>64</Slides>
  <Notes>56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80" baseType="lpstr">
      <vt:lpstr>ＭＳ Ｐゴシック</vt:lpstr>
      <vt:lpstr>ＭＳ Ｐゴシック</vt:lpstr>
      <vt:lpstr>MS UI Gothic</vt:lpstr>
      <vt:lpstr>Arial</vt:lpstr>
      <vt:lpstr>Arial Unicode MS</vt:lpstr>
      <vt:lpstr>Calibri</vt:lpstr>
      <vt:lpstr>Calibri Light</vt:lpstr>
      <vt:lpstr>Comic Sans MS</vt:lpstr>
      <vt:lpstr>DejaVu Sans</vt:lpstr>
      <vt:lpstr>Helvetica Neue</vt:lpstr>
      <vt:lpstr>Symbol</vt:lpstr>
      <vt:lpstr>Times New Roman</vt:lpstr>
      <vt:lpstr>Wingdings</vt:lpstr>
      <vt:lpstr>Tema de Office</vt:lpstr>
      <vt:lpstr>Ecuación</vt:lpstr>
      <vt:lpstr>Hoja de cálculo</vt:lpstr>
      <vt:lpstr>Modelizando el ciclo del polvo en el BSC: De investigación de operaciones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Asimilación de datos</vt:lpstr>
      <vt:lpstr>PowerPoint Presentation</vt:lpstr>
      <vt:lpstr>Departamento de Ciencias de la Tierra</vt:lpstr>
      <vt:lpstr>PowerPoint Presentation</vt:lpstr>
      <vt:lpstr>Grupo de Composición Atmoférica del BSCC Desarrollos de modelos de global a local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Centros Regionales de polvo de la OMM</vt:lpstr>
      <vt:lpstr>Barcelona Dust Forecasting Center </vt:lpstr>
      <vt:lpstr>PowerPoint Presentation</vt:lpstr>
      <vt:lpstr>PowerPoint Presentation</vt:lpstr>
      <vt:lpstr>PowerPoint Presentation</vt:lpstr>
      <vt:lpstr>Evento de polvo de febrero 2020 en Canarias</vt:lpstr>
      <vt:lpstr>Evento de polvo de febrero 2020 en Canarias</vt:lpstr>
      <vt:lpstr>Evento de polvo de febrero 2020 en Canarias</vt:lpstr>
      <vt:lpstr>Evento de polvo de febrero 2020 en Canarias MONARCH: Espesor óptico de aerosols, AOD</vt:lpstr>
      <vt:lpstr>Evento de polvo de febrero 2020 en Canarias MONARCH Corte vertical </vt:lpstr>
      <vt:lpstr>Evento de polvo de febrero 2020 en Canarias Perfil vertical en SCO</vt:lpstr>
      <vt:lpstr>Evento de polvo de febrero 2020 en Canarias MONARCH Concentración en superfície</vt:lpstr>
      <vt:lpstr>Evento de polvo de febrero 2020 en Canarias MONARCH Visibilidad</vt:lpstr>
      <vt:lpstr>Evento de polvo de febrero 2020 en Canarias MONARCH Deposición</vt:lpstr>
      <vt:lpstr>Mejora del pronóstico del BDFC MONARCH upgrade: Mejoras en la emisión </vt:lpstr>
      <vt:lpstr>Mejora del pronóstico del BDFC Nuevo MONARCH: Resultados 2018 DOD</vt:lpstr>
      <vt:lpstr>Mejora del pronóstico del BDFC Nuevo MONARCH: Resultados 2018 DOD</vt:lpstr>
      <vt:lpstr>Mejora del pronóstico del BDFC Nuevo MONARCH: Resultados 2018 DOD</vt:lpstr>
      <vt:lpstr>Mejora del pronóstico del BDFC Nuevo MONARCH: Resultados 2018 DOD</vt:lpstr>
      <vt:lpstr>Mejora del pronóstico del BDFC Nuevo MONARCH: Resultados 2018 PM10 </vt:lpstr>
      <vt:lpstr>Mejora del pronóstico del BDFC Nuevo MONARCH: Resultados 2018 PM10 </vt:lpstr>
      <vt:lpstr>Mejora del pronóstico del BDFC Nuevo MONARCH: Pruebas con visibilidad</vt:lpstr>
      <vt:lpstr>Mejora del pronóstico del BDFC Nuevo MONARCH: Pruebas con visibilidad</vt:lpstr>
      <vt:lpstr>Mejora del pronóstico del BDFC Nuevo MONARCH: Pruebas con visibilidad</vt:lpstr>
      <vt:lpstr>Mejora del pronóstico del BDFC Nuevo MONARCH: Pruebas con visibilidad</vt:lpstr>
      <vt:lpstr>Mejora del pronóstico del BDFC Nuevo MONARCH: Pruebas con visibilidad</vt:lpstr>
      <vt:lpstr>Mejora del pronóstico del BDFC Nuevo MONARCH: Pruebas con visibilidad</vt:lpstr>
      <vt:lpstr>Mejora del pronóstico del BDFC Nuevo MONARCH: Pruebas con visibilidad</vt:lpstr>
      <vt:lpstr>Mejora del pronóstico del BDFC Nuevo MONARCH: Pruebas con visibilidad - Retos</vt:lpstr>
      <vt:lpstr>Mejora del pronóstico del BDFC Nuevo MONARCH: Pruebas con visibilidad</vt:lpstr>
      <vt:lpstr>Mejora del pronóstico del BDFC Nuevo MONARCH: Pruebas con visibilidad</vt:lpstr>
      <vt:lpstr>Barcelona Dust Forecasting Center </vt:lpstr>
      <vt:lpstr>Barcelona Dust Regional Center</vt:lpstr>
      <vt:lpstr>Muchas 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Sara Basart</cp:lastModifiedBy>
  <cp:revision>478</cp:revision>
  <cp:lastPrinted>2017-10-20T14:15:59Z</cp:lastPrinted>
  <dcterms:created xsi:type="dcterms:W3CDTF">2016-07-07T10:13:32Z</dcterms:created>
  <dcterms:modified xsi:type="dcterms:W3CDTF">2020-11-10T15:27:34Z</dcterms:modified>
</cp:coreProperties>
</file>