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257" r:id="rId3"/>
    <p:sldId id="270" r:id="rId4"/>
    <p:sldId id="274" r:id="rId5"/>
    <p:sldId id="277" r:id="rId6"/>
    <p:sldId id="278" r:id="rId7"/>
    <p:sldId id="279" r:id="rId8"/>
    <p:sldId id="281" r:id="rId9"/>
    <p:sldId id="283" r:id="rId10"/>
    <p:sldId id="284" r:id="rId11"/>
    <p:sldId id="275" r:id="rId12"/>
    <p:sldId id="276" r:id="rId13"/>
    <p:sldId id="27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4" r:id="rId24"/>
    <p:sldId id="269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EDF2"/>
    <a:srgbClr val="1E2B33"/>
    <a:srgbClr val="2F5597"/>
    <a:srgbClr val="6BA072"/>
    <a:srgbClr val="8FAADC"/>
    <a:srgbClr val="31681E"/>
    <a:srgbClr val="477A2E"/>
    <a:srgbClr val="58A539"/>
    <a:srgbClr val="DCE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8" y="90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3T16:19:55.450" idx="1">
    <p:pos x="4884" y="860"/>
    <p:text>which soil moisture data was used for initialisation? Some mention ERALand?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3T18:11:16.920" idx="3">
    <p:pos x="2486" y="1049"/>
    <p:text>reference for this work?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3T17:09:42.691" idx="4">
    <p:pos x="5556" y="748"/>
    <p:text>not clear: SPEI includes smoothing of precipitation data over n months -- usually SPEI3, SPEI6, etc... what is the smoothing/averaging period here? Growing season?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14/03/2019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</a:t>
            </a:r>
            <a:r>
              <a:rPr lang="en-US" dirty="0" err="1" smtClean="0"/>
              <a:t>initialisation</a:t>
            </a:r>
            <a:r>
              <a:rPr lang="en-US" dirty="0" smtClean="0"/>
              <a:t> from </a:t>
            </a:r>
            <a:r>
              <a:rPr lang="en-US" dirty="0" err="1" smtClean="0"/>
              <a:t>ERALand</a:t>
            </a:r>
            <a:r>
              <a:rPr lang="en-US" dirty="0" smtClean="0"/>
              <a:t>, Jules (offline driven, </a:t>
            </a:r>
            <a:r>
              <a:rPr lang="en-US" dirty="0" err="1" smtClean="0"/>
              <a:t>GloSea</a:t>
            </a:r>
            <a:r>
              <a:rPr lang="en-US" dirty="0" smtClean="0"/>
              <a:t>),</a:t>
            </a:r>
            <a:r>
              <a:rPr lang="en-US" baseline="0" dirty="0" smtClean="0"/>
              <a:t> and MPI some GCM </a:t>
            </a:r>
            <a:r>
              <a:rPr lang="en-US" baseline="0" dirty="0" err="1" smtClean="0"/>
              <a:t>nudhging</a:t>
            </a:r>
            <a:endParaRPr lang="en-US" baseline="0" dirty="0" smtClean="0"/>
          </a:p>
          <a:p>
            <a:r>
              <a:rPr lang="en-US" baseline="0" dirty="0" err="1" smtClean="0"/>
              <a:t>Clim</a:t>
            </a:r>
            <a:r>
              <a:rPr lang="en-US" baseline="0" dirty="0" smtClean="0"/>
              <a:t> just averages all </a:t>
            </a:r>
            <a:r>
              <a:rPr lang="en-US" baseline="0" dirty="0" err="1" smtClean="0"/>
              <a:t>Inits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62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0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93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90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56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05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48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CSI </a:t>
            </a:r>
            <a:r>
              <a:rPr lang="mr-IN" dirty="0" smtClean="0"/>
              <a:t>–</a:t>
            </a:r>
            <a:r>
              <a:rPr lang="en-GB" dirty="0" smtClean="0"/>
              <a:t> combined stress index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91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80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8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99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  <p:pic>
        <p:nvPicPr>
          <p:cNvPr id="8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79" y="6086252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  <p:pic>
        <p:nvPicPr>
          <p:cNvPr id="5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8" y="6095222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8" y="6086181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  <p:pic>
        <p:nvPicPr>
          <p:cNvPr id="6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79" y="6084628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2916" y="1631729"/>
            <a:ext cx="5026945" cy="317826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Task </a:t>
            </a:r>
            <a:r>
              <a:rPr lang="en-GB" sz="4000" dirty="0"/>
              <a:t>3.2: Improved skill of seasonal prediction of water cycle and precipitation</a:t>
            </a:r>
            <a:br>
              <a:rPr lang="en-GB" sz="4000" dirty="0"/>
            </a:br>
            <a:endParaRPr lang="es-ES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916" y="4296428"/>
            <a:ext cx="5195616" cy="1363825"/>
          </a:xfrm>
        </p:spPr>
        <p:txBody>
          <a:bodyPr>
            <a:noAutofit/>
          </a:bodyPr>
          <a:lstStyle/>
          <a:p>
            <a:r>
              <a:rPr lang="en-GB" sz="2800" dirty="0" smtClean="0"/>
              <a:t>Markus </a:t>
            </a:r>
            <a:r>
              <a:rPr lang="en-GB" sz="2800" dirty="0" err="1" smtClean="0"/>
              <a:t>Donat</a:t>
            </a:r>
            <a:r>
              <a:rPr lang="en-GB" sz="2800" dirty="0"/>
              <a:t>, Andrea </a:t>
            </a:r>
            <a:r>
              <a:rPr lang="en-GB" sz="2800" dirty="0" err="1"/>
              <a:t>Manrique</a:t>
            </a:r>
            <a:r>
              <a:rPr lang="en-GB" sz="2800" dirty="0"/>
              <a:t>, </a:t>
            </a:r>
            <a:r>
              <a:rPr lang="es-ES" sz="2800" dirty="0" smtClean="0"/>
              <a:t>Louis-</a:t>
            </a:r>
            <a:r>
              <a:rPr lang="es-ES" sz="2800" dirty="0" err="1" smtClean="0"/>
              <a:t>Philippe</a:t>
            </a:r>
            <a:r>
              <a:rPr lang="es-ES" sz="2800" dirty="0" smtClean="0"/>
              <a:t> </a:t>
            </a:r>
            <a:r>
              <a:rPr lang="es-ES" sz="2800" dirty="0" err="1" smtClean="0"/>
              <a:t>Caron</a:t>
            </a:r>
            <a:r>
              <a:rPr lang="es-ES" sz="2800" dirty="0" smtClean="0"/>
              <a:t>, </a:t>
            </a:r>
            <a:r>
              <a:rPr lang="es-ES" sz="2800" dirty="0" err="1"/>
              <a:t>Niti</a:t>
            </a:r>
            <a:r>
              <a:rPr lang="es-ES" sz="2800" dirty="0"/>
              <a:t> </a:t>
            </a:r>
            <a:r>
              <a:rPr lang="es-ES" sz="2800" dirty="0" err="1"/>
              <a:t>Mishra</a:t>
            </a:r>
            <a:r>
              <a:rPr lang="es-ES" sz="2800" dirty="0"/>
              <a:t>, </a:t>
            </a:r>
            <a:r>
              <a:rPr lang="es-ES" sz="2800" dirty="0" err="1"/>
              <a:t>Chloé</a:t>
            </a:r>
            <a:r>
              <a:rPr lang="es-ES" sz="2800" dirty="0"/>
              <a:t> </a:t>
            </a:r>
            <a:r>
              <a:rPr lang="es-ES" sz="2800" dirty="0" err="1"/>
              <a:t>Prodhomme</a:t>
            </a:r>
            <a:r>
              <a:rPr lang="es-ES" sz="2800" dirty="0"/>
              <a:t>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01 Oct 2018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722916" y="5707378"/>
            <a:ext cx="5026946" cy="487533"/>
          </a:xfrm>
        </p:spPr>
        <p:txBody>
          <a:bodyPr/>
          <a:lstStyle/>
          <a:p>
            <a:r>
              <a:rPr lang="es-ES" dirty="0" smtClean="0"/>
              <a:t>IMPREX GA 2018, Valencia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3047996" y="6312283"/>
            <a:ext cx="41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IMPREX </a:t>
            </a:r>
            <a:r>
              <a:rPr lang="en-GB" sz="1400" dirty="0" smtClean="0"/>
              <a:t>is funded by the EU H2020 Framework Programme under grant agreement no. GA </a:t>
            </a:r>
            <a:r>
              <a:rPr lang="en-GB" sz="1400" dirty="0"/>
              <a:t>641811)</a:t>
            </a:r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29" y="174306"/>
            <a:ext cx="8456406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increasing model resolution</a:t>
            </a:r>
            <a:endParaRPr lang="es-E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" y="1958865"/>
            <a:ext cx="8261725" cy="25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567" y="1327759"/>
            <a:ext cx="506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reduced bias in atmospheric blocking frequency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5417" y="6348473"/>
            <a:ext cx="517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(2016) , </a:t>
            </a:r>
            <a:r>
              <a:rPr lang="en-CA" dirty="0"/>
              <a:t>J. </a:t>
            </a:r>
            <a:r>
              <a:rPr lang="en-CA" dirty="0" err="1"/>
              <a:t>Clim</a:t>
            </a:r>
            <a:r>
              <a:rPr lang="en-CA" dirty="0"/>
              <a:t>., 29, 9141-9162</a:t>
            </a:r>
            <a:endParaRPr lang="en-GB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68" y="469493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reduced bias in atmospheric blocking in the high-resolution simulations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in next generation dynamical prediction system?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366" y="1290182"/>
            <a:ext cx="8743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ECMWF System 5 versus System 4, e.g. </a:t>
            </a:r>
            <a:r>
              <a:rPr lang="en-GB" sz="3200" dirty="0" err="1" smtClean="0"/>
              <a:t>Tmean</a:t>
            </a:r>
            <a:endParaRPr lang="en-GB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23" y="2392795"/>
            <a:ext cx="6227932" cy="3405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246712" y="3081496"/>
            <a:ext cx="128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Tmean</a:t>
            </a:r>
            <a:r>
              <a:rPr lang="en-GB" dirty="0"/>
              <a:t> (JJA)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27224" y="4624282"/>
            <a:ext cx="132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Tmean</a:t>
            </a:r>
            <a:r>
              <a:rPr lang="en-GB" dirty="0"/>
              <a:t> </a:t>
            </a:r>
            <a:r>
              <a:rPr lang="en-GB" dirty="0" smtClean="0"/>
              <a:t>(DJF)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32679" y="2016786"/>
            <a:ext cx="102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5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5435" y="2018874"/>
            <a:ext cx="207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</a:t>
            </a:r>
            <a:r>
              <a:rPr lang="en-GB" dirty="0" smtClean="0"/>
              <a:t>5 – System 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16276" y="5761974"/>
            <a:ext cx="493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(Anomaly Correlation Coefficient, ACC; 1981-2015)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7927" y="137815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mixed pattern of regional skill improvements and reductions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in next generation dynamical prediction system?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366" y="1290182"/>
            <a:ext cx="88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ECMWF System 5 versus System 4, e.g. Precipitation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267336" y="3081496"/>
            <a:ext cx="124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Precip</a:t>
            </a:r>
            <a:r>
              <a:rPr lang="en-GB" dirty="0" smtClean="0"/>
              <a:t> </a:t>
            </a:r>
            <a:r>
              <a:rPr lang="en-GB" dirty="0"/>
              <a:t>(JJA)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48968" y="4624282"/>
            <a:ext cx="1284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Precip</a:t>
            </a:r>
            <a:r>
              <a:rPr lang="en-GB" dirty="0" smtClean="0"/>
              <a:t> (DJF)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32679" y="2016786"/>
            <a:ext cx="102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5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5435" y="2018874"/>
            <a:ext cx="207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</a:t>
            </a:r>
            <a:r>
              <a:rPr lang="en-GB" dirty="0" smtClean="0"/>
              <a:t>5 – System 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16276" y="5761974"/>
            <a:ext cx="493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(Anomaly Correlation Coefficient, ACC; 1981-2015)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0" y="2444400"/>
            <a:ext cx="6228000" cy="345508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29448"/>
              </p:ext>
            </p:extLst>
          </p:nvPr>
        </p:nvGraphicFramePr>
        <p:xfrm>
          <a:off x="2041742" y="3700757"/>
          <a:ext cx="7079767" cy="3138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053">
                  <a:extLst>
                    <a:ext uri="{9D8B030D-6E8A-4147-A177-3AD203B41FA5}">
                      <a16:colId xmlns:a16="http://schemas.microsoft.com/office/drawing/2014/main" val="3319564528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val="1222144038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val="750619472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val="204808518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val="1113463925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val="54086992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val="4118405408"/>
                    </a:ext>
                  </a:extLst>
                </a:gridCol>
              </a:tblGrid>
              <a:tr h="533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surface temperature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maximum surface temperature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precipitation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0603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DJF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DJF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DJF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211464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Bisagno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-0.11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38111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Jucar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670972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Lake Como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06267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Llobregat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803563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Messara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</a:rPr>
                        <a:t>0.12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</a:rPr>
                        <a:t>0.13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56181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Rhine-Meuse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-0.20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700830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Segura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</a:rPr>
                        <a:t>0.25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39731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Thames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455273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Umealven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14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5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3046" y="1178124"/>
            <a:ext cx="8680537" cy="3960000"/>
          </a:xfrm>
        </p:spPr>
        <p:txBody>
          <a:bodyPr/>
          <a:lstStyle/>
          <a:p>
            <a:r>
              <a:rPr lang="es-ES" dirty="0" smtClean="0"/>
              <a:t>(2) </a:t>
            </a:r>
            <a:r>
              <a:rPr lang="es-ES" dirty="0" err="1" smtClean="0"/>
              <a:t>Skill</a:t>
            </a:r>
            <a:r>
              <a:rPr lang="es-ES" dirty="0" smtClean="0"/>
              <a:t> </a:t>
            </a:r>
            <a:r>
              <a:rPr lang="es-ES" dirty="0" err="1"/>
              <a:t>i</a:t>
            </a:r>
            <a:r>
              <a:rPr lang="es-ES" dirty="0" err="1" smtClean="0"/>
              <a:t>mprovements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predictions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output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3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Imposing empirical (observed) NAO relationship</a:t>
            </a:r>
            <a:endParaRPr lang="es-ES" sz="3200" dirty="0"/>
          </a:p>
        </p:txBody>
      </p:sp>
      <p:pic>
        <p:nvPicPr>
          <p:cNvPr id="8" name="Picture 7" descr="https://lh3.googleusercontent.com/v92aeU03nkkK1DhMA0Azw7T3ZTJmdBdnBIl7yTtALWtR_DVLhP4e3zQs2v-BFVgMzMn6nhP-cf9txmuT3CyTMIRvT85IqV416PD3Aw9NG9jZdDvlTh7xTcTQ-LDdOV5sha9_UWp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8248"/>
          <a:stretch/>
        </p:blipFill>
        <p:spPr bwMode="auto">
          <a:xfrm>
            <a:off x="747493" y="2702875"/>
            <a:ext cx="7857886" cy="2457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364" y="1202500"/>
            <a:ext cx="87932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Idea:</a:t>
            </a:r>
          </a:p>
          <a:p>
            <a:r>
              <a:rPr lang="en-GB" dirty="0" smtClean="0"/>
              <a:t>- seasonal precipitation in Europe is correlated with NAO, and NAO can be skilfully predicted</a:t>
            </a:r>
          </a:p>
          <a:p>
            <a:r>
              <a:rPr lang="en-GB" dirty="0" smtClean="0"/>
              <a:t>- Models struggle with spatial patterns of NAO, and therefore local relationships</a:t>
            </a:r>
          </a:p>
          <a:p>
            <a:r>
              <a:rPr lang="en-GB" dirty="0" smtClean="0"/>
              <a:t>- Impose observed relationships to model-predicted NAO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55641" y="6426669"/>
            <a:ext cx="35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Nicky Stringer, Met Office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7" y="4958356"/>
            <a:ext cx="1127379" cy="11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3461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Imposing empirical (observed) NAO relationship</a:t>
            </a:r>
            <a:endParaRPr lang="es-ES" sz="3200" dirty="0"/>
          </a:p>
        </p:txBody>
      </p:sp>
      <p:pic>
        <p:nvPicPr>
          <p:cNvPr id="6" name="Picture 5" descr="https://lh6.googleusercontent.com/TzDxQzgv2O6eHw0EZeSIsFprfVImM7bWtAGzJ50_F1e2GOIliLDzbuoxURIbBBba-5ERqGHR82bDgC0yrAWNF344NCt7I0HohojOZIkProWr6YdAmyqRN9u6DuM4VV6NUpDTCegz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98"/>
          <a:stretch/>
        </p:blipFill>
        <p:spPr bwMode="auto">
          <a:xfrm>
            <a:off x="3964222" y="838362"/>
            <a:ext cx="4860000" cy="21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7788" y="1665962"/>
            <a:ext cx="38998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Correlation ensemble mean P vs E-</a:t>
            </a:r>
            <a:r>
              <a:rPr lang="en-GB" dirty="0" err="1" smtClean="0"/>
              <a:t>Obs</a:t>
            </a:r>
            <a:endParaRPr lang="en-GB" dirty="0" smtClean="0"/>
          </a:p>
          <a:p>
            <a:r>
              <a:rPr lang="en-GB" dirty="0" smtClean="0"/>
              <a:t>(DJF, similar for JFM, FMA)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Regional</a:t>
            </a:r>
            <a:r>
              <a:rPr lang="en-US" dirty="0" smtClean="0"/>
              <a:t> </a:t>
            </a:r>
            <a:r>
              <a:rPr lang="en-US" dirty="0"/>
              <a:t>time series of </a:t>
            </a:r>
            <a:endParaRPr lang="en-US" dirty="0" smtClean="0"/>
          </a:p>
          <a:p>
            <a:r>
              <a:rPr lang="en-US" dirty="0" smtClean="0"/>
              <a:t>seasonal </a:t>
            </a:r>
            <a:r>
              <a:rPr lang="en-US" dirty="0"/>
              <a:t>mean precipitation </a:t>
            </a:r>
            <a:endParaRPr lang="en-US" dirty="0" smtClean="0"/>
          </a:p>
          <a:p>
            <a:r>
              <a:rPr lang="en-US" dirty="0" smtClean="0"/>
              <a:t>				e.g. NW Scotland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Jucar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2209" y="801080"/>
            <a:ext cx="339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raw	</a:t>
            </a:r>
            <a:r>
              <a:rPr lang="en-GB" sz="2000" dirty="0"/>
              <a:t>	</a:t>
            </a:r>
            <a:r>
              <a:rPr lang="en-GB" sz="2000" dirty="0" smtClean="0"/>
              <a:t>			adjusted</a:t>
            </a:r>
            <a:endParaRPr lang="en-GB" sz="2000" dirty="0"/>
          </a:p>
        </p:txBody>
      </p:sp>
      <p:pic>
        <p:nvPicPr>
          <p:cNvPr id="9" name="Picture 8" descr="https://lh6.googleusercontent.com/TzDxQzgv2O6eHw0EZeSIsFprfVImM7bWtAGzJ50_F1e2GOIliLDzbuoxURIbBBba-5ERqGHR82bDgC0yrAWNF344NCt7I0HohojOZIkProWr6YdAmyqRN9u6DuM4VV6NUpDTCegz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5"/>
          <a:stretch/>
        </p:blipFill>
        <p:spPr bwMode="auto">
          <a:xfrm>
            <a:off x="3953784" y="2993726"/>
            <a:ext cx="4860000" cy="3069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55641" y="6426669"/>
            <a:ext cx="35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Nicky Stringer, Met Office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7" y="5033806"/>
            <a:ext cx="1127379" cy="1127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098" y="5226707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skill improvement (precipitation) in areas with positive correlations with NAO (i.e. NW Europe)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0996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548000"/>
            <a:ext cx="7338115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22" y="1142543"/>
            <a:ext cx="450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 seasonal temperature in different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0996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0522" y="1142543"/>
            <a:ext cx="450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 seasonal precipitation in different models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548000"/>
            <a:ext cx="73389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0996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59" y="1284309"/>
            <a:ext cx="5048250" cy="451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1" y="1365338"/>
            <a:ext cx="334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positive </a:t>
            </a:r>
            <a:r>
              <a:rPr lang="en-US" dirty="0" smtClean="0"/>
              <a:t>ACC </a:t>
            </a:r>
          </a:p>
          <a:p>
            <a:r>
              <a:rPr lang="en-US" dirty="0" smtClean="0"/>
              <a:t>among </a:t>
            </a:r>
            <a:r>
              <a:rPr lang="en-US" dirty="0"/>
              <a:t>the four individual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9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57344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7410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7" y="1552086"/>
            <a:ext cx="5861685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269" y="86503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800000"/>
                </a:solidFill>
              </a:rPr>
              <a:t>-&gt; Ensemble average skill similar to best individual model, performance-based weighting shows no improvement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 err="1" smtClean="0"/>
              <a:t>Improving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skill</a:t>
            </a:r>
            <a:r>
              <a:rPr lang="es-ES" altLang="es-ES" sz="3100" dirty="0" smtClean="0"/>
              <a:t> of </a:t>
            </a:r>
            <a:r>
              <a:rPr lang="es-ES" altLang="es-ES" sz="3100" dirty="0" err="1" smtClean="0"/>
              <a:t>seasonal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predictions</a:t>
            </a:r>
            <a:r>
              <a:rPr lang="es-ES" altLang="es-ES" sz="3100" dirty="0" smtClean="0"/>
              <a:t> (?)</a:t>
            </a:r>
            <a:endParaRPr lang="es-E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488516" y="1290182"/>
            <a:ext cx="83423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By…</a:t>
            </a:r>
          </a:p>
          <a:p>
            <a:endParaRPr lang="en-GB" sz="1000" dirty="0" smtClean="0"/>
          </a:p>
          <a:p>
            <a:pPr marL="342900" indent="-342900">
              <a:buAutoNum type="arabicParenBoth"/>
            </a:pPr>
            <a:r>
              <a:rPr lang="en-GB" sz="3200" dirty="0" smtClean="0"/>
              <a:t> Improving the model / prediction system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Increasing the model resolution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Land-surface initialisation</a:t>
            </a:r>
          </a:p>
          <a:p>
            <a:pPr marL="342900" indent="-342900">
              <a:buAutoNum type="arabicParenBoth"/>
            </a:pPr>
            <a:r>
              <a:rPr lang="en-GB" sz="3200" dirty="0" smtClean="0"/>
              <a:t> </a:t>
            </a:r>
            <a:r>
              <a:rPr lang="en-GB" sz="3200" dirty="0" err="1" smtClean="0"/>
              <a:t>Postprocessing</a:t>
            </a:r>
            <a:endParaRPr lang="en-GB" sz="3200" dirty="0" smtClean="0"/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Impose empirical relationships e.g. to NAO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Combining different models/prediction systems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Bias correction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90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" y="217893"/>
            <a:ext cx="8456406" cy="838397"/>
          </a:xfrm>
        </p:spPr>
        <p:txBody>
          <a:bodyPr/>
          <a:lstStyle/>
          <a:p>
            <a:r>
              <a:rPr lang="en-GB" dirty="0"/>
              <a:t>Case study </a:t>
            </a:r>
            <a:r>
              <a:rPr lang="en-GB" dirty="0" err="1"/>
              <a:t>Koutsoulidis</a:t>
            </a:r>
            <a:r>
              <a:rPr lang="en-GB" dirty="0"/>
              <a:t> </a:t>
            </a:r>
            <a:r>
              <a:rPr lang="en-GB" dirty="0" smtClean="0"/>
              <a:t>basin, </a:t>
            </a:r>
            <a:r>
              <a:rPr lang="en-GB" dirty="0"/>
              <a:t>Crete, Greece</a:t>
            </a:r>
          </a:p>
        </p:txBody>
      </p:sp>
      <p:pic>
        <p:nvPicPr>
          <p:cNvPr id="4" name="Picture 3" descr="Fig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2" y="1166356"/>
            <a:ext cx="518858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2224" y="619577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TUC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9389"/>
            <a:ext cx="1873436" cy="9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" y="217893"/>
            <a:ext cx="8456406" cy="838397"/>
          </a:xfrm>
        </p:spPr>
        <p:txBody>
          <a:bodyPr/>
          <a:lstStyle/>
          <a:p>
            <a:r>
              <a:rPr lang="en-GB" dirty="0"/>
              <a:t>Case study </a:t>
            </a:r>
            <a:r>
              <a:rPr lang="en-GB" dirty="0" err="1"/>
              <a:t>Koutsoulidis</a:t>
            </a:r>
            <a:r>
              <a:rPr lang="en-GB" dirty="0"/>
              <a:t> </a:t>
            </a:r>
            <a:r>
              <a:rPr lang="en-GB" dirty="0" smtClean="0"/>
              <a:t>basin, </a:t>
            </a:r>
            <a:r>
              <a:rPr lang="en-GB" dirty="0"/>
              <a:t>Crete, Greece</a:t>
            </a:r>
          </a:p>
        </p:txBody>
      </p:sp>
      <p:pic>
        <p:nvPicPr>
          <p:cNvPr id="5" name="Picture 4" descr="crpss_m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1" y="2089480"/>
            <a:ext cx="7459779" cy="3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1" y="1682180"/>
            <a:ext cx="7338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Continuous Ranked Probability Skill Score </a:t>
            </a:r>
            <a:r>
              <a:rPr lang="en-GB" dirty="0" smtClean="0"/>
              <a:t>(CPRSS) for monthly </a:t>
            </a:r>
            <a:r>
              <a:rPr lang="en-GB" dirty="0"/>
              <a:t>forecast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45074" y="6119336"/>
            <a:ext cx="28922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QM: quantile mapping</a:t>
            </a:r>
          </a:p>
          <a:p>
            <a:r>
              <a:rPr lang="en-GB" sz="1400" dirty="0" smtClean="0"/>
              <a:t>SB: Simple bias correction</a:t>
            </a:r>
          </a:p>
          <a:p>
            <a:r>
              <a:rPr lang="en-GB" sz="1400" dirty="0" smtClean="0"/>
              <a:t>IRC: Individual realisations correction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2268" y="1013385"/>
            <a:ext cx="88008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-&gt; Mixed effect from Bias correction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3792" y="652715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TUC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9389"/>
            <a:ext cx="1873436" cy="9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calibration on </a:t>
            </a:r>
            <a:r>
              <a:rPr lang="en-GB" dirty="0" err="1"/>
              <a:t>subseasonal</a:t>
            </a:r>
            <a:r>
              <a:rPr lang="en-GB" dirty="0"/>
              <a:t> predictions: e.g. T2m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3"/>
          <a:stretch/>
        </p:blipFill>
        <p:spPr>
          <a:xfrm>
            <a:off x="785863" y="1097796"/>
            <a:ext cx="8229600" cy="2019333"/>
          </a:xfrm>
        </p:spPr>
      </p:pic>
      <p:sp>
        <p:nvSpPr>
          <p:cNvPr id="11" name="TextBox 10"/>
          <p:cNvSpPr txBox="1"/>
          <p:nvPr/>
        </p:nvSpPr>
        <p:spPr>
          <a:xfrm>
            <a:off x="464803" y="5546048"/>
            <a:ext cx="63205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ECMWF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monthly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prediction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: 11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, 20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yrs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hincast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1996-2015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ERA-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Interim</a:t>
            </a:r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1"/>
          <a:stretch/>
        </p:blipFill>
        <p:spPr>
          <a:xfrm>
            <a:off x="785863" y="3175884"/>
            <a:ext cx="8229600" cy="198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89806" y="1988286"/>
            <a:ext cx="54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03661" y="4026402"/>
            <a:ext cx="112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06" y="1051863"/>
            <a:ext cx="209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Anomaly correlation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2189" y="2827665"/>
            <a:ext cx="78129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</a:t>
            </a:r>
            <a:r>
              <a:rPr lang="en-US" sz="2800" dirty="0">
                <a:solidFill>
                  <a:srgbClr val="800000"/>
                </a:solidFill>
              </a:rPr>
              <a:t>&gt; Calibration </a:t>
            </a:r>
            <a:r>
              <a:rPr lang="en-US" sz="2800" dirty="0" smtClean="0">
                <a:solidFill>
                  <a:srgbClr val="800000"/>
                </a:solidFill>
              </a:rPr>
              <a:t>not necessarily improves </a:t>
            </a:r>
            <a:r>
              <a:rPr lang="en-US" sz="2800" dirty="0">
                <a:solidFill>
                  <a:srgbClr val="800000"/>
                </a:solidFill>
              </a:rPr>
              <a:t>forecast </a:t>
            </a:r>
            <a:r>
              <a:rPr lang="en-US" sz="2800" dirty="0" smtClean="0">
                <a:solidFill>
                  <a:srgbClr val="800000"/>
                </a:solidFill>
              </a:rPr>
              <a:t>skill (but improves reliability)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Reasonable skill of seasonal predictions for temperature but generally low skill for precipitation</a:t>
            </a:r>
          </a:p>
          <a:p>
            <a:r>
              <a:rPr lang="en-GB" dirty="0" smtClean="0"/>
              <a:t>Some regional (small) improvements of prediction skill by</a:t>
            </a:r>
          </a:p>
          <a:p>
            <a:pPr lvl="1"/>
            <a:r>
              <a:rPr lang="en-GB" dirty="0" smtClean="0"/>
              <a:t>Initialising observed soil moisture</a:t>
            </a:r>
          </a:p>
          <a:p>
            <a:pPr lvl="1"/>
            <a:r>
              <a:rPr lang="en-GB" dirty="0" smtClean="0"/>
              <a:t>Increasing the model resolution</a:t>
            </a:r>
          </a:p>
          <a:p>
            <a:endParaRPr lang="en-GB" dirty="0" smtClean="0"/>
          </a:p>
          <a:p>
            <a:r>
              <a:rPr lang="en-GB" dirty="0" smtClean="0"/>
              <a:t>Smart processing of the model output can also improve skill</a:t>
            </a:r>
          </a:p>
          <a:p>
            <a:pPr lvl="1"/>
            <a:r>
              <a:rPr lang="en-GB" dirty="0" smtClean="0"/>
              <a:t>E.g. imposing observed empirical relationship between NAO and precipitation</a:t>
            </a:r>
          </a:p>
          <a:p>
            <a:pPr lvl="1"/>
            <a:r>
              <a:rPr lang="en-GB" dirty="0" smtClean="0"/>
              <a:t>Combining multiple models</a:t>
            </a:r>
          </a:p>
          <a:p>
            <a:pPr lvl="1"/>
            <a:r>
              <a:rPr lang="en-GB" dirty="0" smtClean="0"/>
              <a:t>Mixed results from bias correction, and calibration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0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 smtClean="0"/>
              <a:t>Thank</a:t>
            </a:r>
            <a:r>
              <a:rPr lang="es-ES" sz="8000" b="0" dirty="0" smtClean="0"/>
              <a:t> </a:t>
            </a:r>
            <a:r>
              <a:rPr lang="es-ES" sz="8000" b="0" dirty="0" err="1" smtClean="0"/>
              <a:t>you</a:t>
            </a:r>
            <a:r>
              <a:rPr lang="es-ES" sz="8000" b="0" dirty="0" smtClean="0"/>
              <a:t> </a:t>
            </a:r>
            <a:endParaRPr lang="es-ES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5568624"/>
            <a:ext cx="4569950" cy="464416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4890"/>
                </a:solidFill>
                <a:ea typeface="+mj-ea"/>
                <a:cs typeface="+mj-cs"/>
              </a:rPr>
              <a:t>m</a:t>
            </a:r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</a:rPr>
              <a:t>arkus.donat@bsc.es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6" y="6312283"/>
            <a:ext cx="417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IMPREX </a:t>
            </a:r>
            <a:r>
              <a:rPr lang="en-GB" sz="1400" dirty="0" smtClean="0"/>
              <a:t>is funded by the EU H2020 Framework Programme under grant agreement no. GA </a:t>
            </a:r>
            <a:r>
              <a:rPr lang="en-GB" sz="1400" dirty="0"/>
              <a:t>641811)</a:t>
            </a: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4098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Soil Moisture Initialization on Seasonal Forecast of Maize Yield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55310" y="6313118"/>
            <a:ext cx="387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Ceglar</a:t>
            </a:r>
            <a:r>
              <a:rPr lang="en-CA" dirty="0"/>
              <a:t>, A. et al. (2018</a:t>
            </a:r>
            <a:r>
              <a:rPr lang="en-CA" dirty="0" smtClean="0"/>
              <a:t>) </a:t>
            </a:r>
            <a:r>
              <a:rPr lang="en-CA" i="1" dirty="0" smtClean="0"/>
              <a:t>Sci</a:t>
            </a:r>
            <a:r>
              <a:rPr lang="en-CA" i="1" dirty="0"/>
              <a:t>. Rep.</a:t>
            </a:r>
            <a:r>
              <a:rPr lang="en-CA" dirty="0"/>
              <a:t>, 8:1322</a:t>
            </a:r>
            <a:endParaRPr lang="en-GB" dirty="0"/>
          </a:p>
        </p:txBody>
      </p:sp>
      <p:pic>
        <p:nvPicPr>
          <p:cNvPr id="5" name="Picture 4" descr="https://lh6.googleusercontent.com/vNSRVuAV_kXW7DGQGjxZfxTqwwxqHYg2WNfrB8_bLrzwjZWfAHN6Ey2qvRdEKgFRamk4Ole-gzAF5_4AQYbAmu1uzLwMqp1nHoXsjd2VC4zHGQH9vVTMWsGprDTBFcrwDHzN1m8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88000"/>
            <a:ext cx="8280000" cy="4635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0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29" y="174306"/>
            <a:ext cx="8456406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increasing model resolution</a:t>
            </a:r>
            <a:endParaRPr lang="es-E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3567" y="1114817"/>
            <a:ext cx="41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improved ENSO predictions (</a:t>
            </a:r>
            <a:r>
              <a:rPr lang="en-US" dirty="0" smtClean="0"/>
              <a:t>Niño3.4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7" y="1534259"/>
            <a:ext cx="5395232" cy="446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6883" y="1891523"/>
            <a:ext cx="27072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(black),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IRes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(red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(blue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Obs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reference:</a:t>
            </a: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ESA (solid), ERSST (dashed)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85375" y="6173278"/>
            <a:ext cx="517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(2016) , </a:t>
            </a:r>
            <a:r>
              <a:rPr lang="en-CA" dirty="0"/>
              <a:t>J. </a:t>
            </a:r>
            <a:r>
              <a:rPr lang="en-CA" dirty="0" err="1"/>
              <a:t>Clim</a:t>
            </a:r>
            <a:r>
              <a:rPr lang="en-CA" dirty="0"/>
              <a:t>., 29, 9141-9162</a:t>
            </a:r>
            <a:endParaRPr lang="en-GB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Subseasonal</a:t>
            </a:r>
            <a:r>
              <a:rPr lang="en-GB" dirty="0" smtClean="0"/>
              <a:t> predictions: 2m T raw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008000"/>
            <a:ext cx="8229600" cy="3972910"/>
          </a:xfrm>
        </p:spPr>
      </p:pic>
      <p:sp>
        <p:nvSpPr>
          <p:cNvPr id="11" name="TextBox 10"/>
          <p:cNvSpPr txBox="1"/>
          <p:nvPr/>
        </p:nvSpPr>
        <p:spPr>
          <a:xfrm>
            <a:off x="464803" y="5058584"/>
            <a:ext cx="62883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ECMWF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monthly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prediction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: 11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, 20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yrs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hincast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1996-2015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ERA-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Interim</a:t>
            </a:r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S" altLang="en-US" dirty="0">
              <a:solidFill>
                <a:srgbClr val="000000"/>
              </a:solidFill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3" y="76785"/>
            <a:ext cx="8229598" cy="838397"/>
          </a:xfrm>
        </p:spPr>
        <p:txBody>
          <a:bodyPr/>
          <a:lstStyle/>
          <a:p>
            <a:r>
              <a:rPr lang="en-GB" dirty="0" smtClean="0"/>
              <a:t>Effect of calibration on </a:t>
            </a:r>
            <a:r>
              <a:rPr lang="en-GB" dirty="0" err="1" smtClean="0"/>
              <a:t>subseasonal</a:t>
            </a:r>
            <a:r>
              <a:rPr lang="en-GB" dirty="0" smtClean="0"/>
              <a:t> </a:t>
            </a:r>
            <a:r>
              <a:rPr lang="en-GB" dirty="0"/>
              <a:t>predictions: </a:t>
            </a:r>
            <a:r>
              <a:rPr lang="en-GB" dirty="0" smtClean="0"/>
              <a:t>e.g. T2m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008000"/>
            <a:ext cx="8229600" cy="3972910"/>
          </a:xfrm>
        </p:spPr>
      </p:pic>
      <p:sp>
        <p:nvSpPr>
          <p:cNvPr id="5" name="TextBox 4"/>
          <p:cNvSpPr txBox="1"/>
          <p:nvPr/>
        </p:nvSpPr>
        <p:spPr>
          <a:xfrm>
            <a:off x="464803" y="5058584"/>
            <a:ext cx="636020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ECMWF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monthly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prediction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: 11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, 20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yrs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hincast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1996-2015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ERA-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Interim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Calibration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Inflation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method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S" alt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GB" dirty="0" smtClean="0"/>
              <a:t>                               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554" y="5771017"/>
            <a:ext cx="615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Calibration improves reliability, not forecast skill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33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8619" y="802344"/>
            <a:ext cx="8129391" cy="2141273"/>
          </a:xfrm>
        </p:spPr>
        <p:txBody>
          <a:bodyPr/>
          <a:lstStyle/>
          <a:p>
            <a:r>
              <a:rPr lang="es-ES" dirty="0" smtClean="0"/>
              <a:t>(1) </a:t>
            </a:r>
            <a:r>
              <a:rPr lang="es-ES" dirty="0" err="1" smtClean="0"/>
              <a:t>Improving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/ </a:t>
            </a:r>
            <a:r>
              <a:rPr lang="es-ES" dirty="0" err="1" smtClean="0"/>
              <a:t>prediction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488516" y="2956140"/>
            <a:ext cx="8342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 smtClean="0"/>
              <a:t>initialization </a:t>
            </a:r>
            <a:r>
              <a:rPr lang="en-GB" sz="3200" dirty="0"/>
              <a:t>of the model with realistic soil moisture conditions (as opposed to climatological </a:t>
            </a:r>
            <a:r>
              <a:rPr lang="en-GB" sz="3200" dirty="0" smtClean="0"/>
              <a:t>mean)</a:t>
            </a: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200" dirty="0" smtClean="0"/>
              <a:t>increase </a:t>
            </a:r>
            <a:r>
              <a:rPr lang="en-GB" sz="3200" dirty="0"/>
              <a:t>the model atmosphere and ocean resolutions</a:t>
            </a:r>
          </a:p>
        </p:txBody>
      </p:sp>
    </p:spTree>
    <p:extLst>
      <p:ext uri="{BB962C8B-B14F-4D97-AF65-F5344CB8AC3E}">
        <p14:creationId xmlns:p14="http://schemas.microsoft.com/office/powerpoint/2010/main" val="37982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8435" y="1327760"/>
            <a:ext cx="8342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Twin sets of experiments (</a:t>
            </a:r>
            <a:r>
              <a:rPr lang="en-GB" sz="3200" dirty="0" err="1" smtClean="0"/>
              <a:t>SM_Clim</a:t>
            </a:r>
            <a:r>
              <a:rPr lang="en-GB" sz="3200" dirty="0" smtClean="0"/>
              <a:t>, </a:t>
            </a:r>
            <a:r>
              <a:rPr lang="en-GB" sz="3200" dirty="0" err="1" smtClean="0"/>
              <a:t>SM_init</a:t>
            </a:r>
            <a:r>
              <a:rPr lang="en-GB" sz="3200" dirty="0" smtClean="0"/>
              <a:t>) for boreal summer (MJJA), 1992-2010</a:t>
            </a:r>
          </a:p>
          <a:p>
            <a:r>
              <a:rPr lang="en-GB" sz="3200" dirty="0"/>
              <a:t>5</a:t>
            </a:r>
            <a:r>
              <a:rPr lang="en-GB" sz="3200" dirty="0" smtClean="0"/>
              <a:t> </a:t>
            </a:r>
            <a:r>
              <a:rPr lang="en-GB" sz="3200" dirty="0"/>
              <a:t>forecast </a:t>
            </a:r>
            <a:r>
              <a:rPr lang="en-GB" sz="3200" dirty="0" smtClean="0"/>
              <a:t>systems: MPI-ESM</a:t>
            </a:r>
            <a:r>
              <a:rPr lang="en-GB" sz="3200" dirty="0"/>
              <a:t>, ECMWF System4, CNRM-CM5, EC-Earth v2.3 and </a:t>
            </a:r>
            <a:r>
              <a:rPr lang="en-GB" sz="3200" dirty="0" smtClean="0"/>
              <a:t>GloSea5 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464803" y="5359091"/>
            <a:ext cx="837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Ardilouze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et al. (2017) Multi-model assessment of the impact of soil moisture initialization on mid-latitude summer predictability.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49, 3959-3974.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pic>
        <p:nvPicPr>
          <p:cNvPr id="5" name="Picture 4" descr="https://lh3.googleusercontent.com/B2Tga-iP9aeu4C-RwVUYNAkVhE7mGL_tig2JMc5Zzzcu9EBtwMzlAF_pJWsU4CNwIFTTS3X2Ofwgl0lTDOc41z7NbxU-RuE9qO47kEyAznsbcLjMS1SSZlP2nFWfHMTDxVrVXNp-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" y="1127344"/>
            <a:ext cx="7254110" cy="3199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1562" y="105896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 </a:t>
            </a:r>
            <a:r>
              <a:rPr lang="en-GB" dirty="0" err="1" smtClean="0"/>
              <a:t>Clim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98924" y="106105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 </a:t>
            </a:r>
            <a:r>
              <a:rPr lang="en-GB" dirty="0" err="1" smtClean="0"/>
              <a:t>Init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5677" y="2843410"/>
            <a:ext cx="1674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ACC,</a:t>
            </a:r>
          </a:p>
          <a:p>
            <a:r>
              <a:rPr lang="en-GB" sz="2800" dirty="0" err="1" smtClean="0"/>
              <a:t>Tmean</a:t>
            </a:r>
            <a:r>
              <a:rPr lang="en-GB" sz="2800" dirty="0" smtClean="0"/>
              <a:t> JJA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25912" y="5697293"/>
            <a:ext cx="474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Ardilouze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 (2017) 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49,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3959-3974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4098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3" y="1093660"/>
            <a:ext cx="4196501" cy="57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41" y="1093472"/>
            <a:ext cx="4215090" cy="57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349" y="1058965"/>
            <a:ext cx="2273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ACC (</a:t>
            </a:r>
            <a:r>
              <a:rPr lang="en-GB" dirty="0" err="1" smtClean="0"/>
              <a:t>Init</a:t>
            </a:r>
            <a:r>
              <a:rPr lang="en-GB" dirty="0" smtClean="0"/>
              <a:t>) – ACC (</a:t>
            </a:r>
            <a:r>
              <a:rPr lang="en-GB" dirty="0" err="1" smtClean="0"/>
              <a:t>Clim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088818" y="3998499"/>
            <a:ext cx="2597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RMSE (</a:t>
            </a:r>
            <a:r>
              <a:rPr lang="en-GB" dirty="0" err="1" smtClean="0"/>
              <a:t>Init</a:t>
            </a:r>
            <a:r>
              <a:rPr lang="en-GB" dirty="0" smtClean="0"/>
              <a:t>) – RMSE (</a:t>
            </a:r>
            <a:r>
              <a:rPr lang="en-GB" dirty="0" err="1" smtClean="0"/>
              <a:t>Clim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90181" y="1039661"/>
            <a:ext cx="168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Tmean</a:t>
            </a:r>
            <a:r>
              <a:rPr lang="en-GB" sz="2400" b="1" dirty="0" smtClean="0"/>
              <a:t> (JJA)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01421" y="1041749"/>
            <a:ext cx="24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Precipitation (JJA)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218" y="3360848"/>
            <a:ext cx="880080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SM </a:t>
            </a:r>
            <a:r>
              <a:rPr lang="en-US" sz="2800" dirty="0" err="1" smtClean="0">
                <a:solidFill>
                  <a:srgbClr val="800000"/>
                </a:solidFill>
              </a:rPr>
              <a:t>initialisation</a:t>
            </a:r>
            <a:r>
              <a:rPr lang="en-US" sz="2800" dirty="0" smtClean="0">
                <a:solidFill>
                  <a:srgbClr val="800000"/>
                </a:solidFill>
              </a:rPr>
              <a:t> regionally improves temperature skill in SE Europe,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Generally poor skill for precipitation, improvements less conclusive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4098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pic>
        <p:nvPicPr>
          <p:cNvPr id="9" name="Picture 8" descr="https://lh5.googleusercontent.com/4ByW5MSOMI6DpeyzgljubpRN8E-kb5AKUcULx_x-C245E0J-o02NoIHfGk0VR724yt654reK4wPyoBeuc311573Wk9vy4tKPWeRlKmTWOqVotcTwS-vyZnktvRfw1rtoivNN3io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0" y="1929008"/>
            <a:ext cx="7287123" cy="22918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2083" y="1465546"/>
            <a:ext cx="628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Tmean</a:t>
            </a:r>
            <a:r>
              <a:rPr lang="en-GB" sz="2400" b="1" dirty="0" smtClean="0"/>
              <a:t> JJA, de-trended anomalies Balkan region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2625" y="4271376"/>
            <a:ext cx="41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Black: ERA-</a:t>
            </a:r>
            <a:r>
              <a:rPr lang="en-GB" dirty="0" err="1" smtClean="0"/>
              <a:t>Int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3300"/>
                </a:solidFill>
              </a:rPr>
              <a:t>Red: </a:t>
            </a:r>
            <a:r>
              <a:rPr lang="en-GB" dirty="0" err="1" smtClean="0">
                <a:solidFill>
                  <a:srgbClr val="FF3300"/>
                </a:solidFill>
              </a:rPr>
              <a:t>SM_ini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Blue: </a:t>
            </a:r>
            <a:r>
              <a:rPr lang="en-GB" dirty="0" err="1" smtClean="0">
                <a:solidFill>
                  <a:srgbClr val="0070C0"/>
                </a:solidFill>
              </a:rPr>
              <a:t>SM_clim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5912" y="5697293"/>
            <a:ext cx="474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Ardilouze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 (2017) 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49,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3959-3974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097" y="470776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SM </a:t>
            </a:r>
            <a:r>
              <a:rPr lang="en-US" sz="2800" dirty="0" err="1" smtClean="0">
                <a:solidFill>
                  <a:srgbClr val="800000"/>
                </a:solidFill>
              </a:rPr>
              <a:t>initialisation</a:t>
            </a:r>
            <a:r>
              <a:rPr lang="en-US" sz="2800" dirty="0" smtClean="0">
                <a:solidFill>
                  <a:srgbClr val="800000"/>
                </a:solidFill>
              </a:rPr>
              <a:t> regionally improves the simulated inter-annual variability of summer temperature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8314"/>
            <a:ext cx="9144000" cy="12735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 maize yield anomalies (Y) based on combined stress index from SPEI and HDD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48442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Soil Moisture Initialization on Seasonal Forecast of Maize Yield</a:t>
            </a:r>
            <a:endParaRPr lang="es-ES" sz="3200" dirty="0"/>
          </a:p>
        </p:txBody>
      </p:sp>
      <p:pic>
        <p:nvPicPr>
          <p:cNvPr id="10" name="Picture 9" descr="https://lh4.googleusercontent.com/7ZAl3dxDsW96iyb9aT5G3j2NrQ4qP7S6XWzGN3Uqxr_nKi8ovROSpBm4bSvL7c2P7r_tUVCMtnoh7zeeRaOQd6NGW6hJZKGN_DC_KwQe_TFNZIybHPXS_FDgJo6GmTYxtXRpzuX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187996"/>
            <a:ext cx="8280000" cy="4628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487" y="1526487"/>
            <a:ext cx="90157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Example application to agricultural yields: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-&gt; SM </a:t>
            </a:r>
            <a:r>
              <a:rPr lang="en-US" sz="2800" dirty="0" err="1" smtClean="0">
                <a:solidFill>
                  <a:srgbClr val="800000"/>
                </a:solidFill>
              </a:rPr>
              <a:t>initialisation</a:t>
            </a:r>
            <a:r>
              <a:rPr lang="en-US" sz="2800" dirty="0" smtClean="0">
                <a:solidFill>
                  <a:srgbClr val="800000"/>
                </a:solidFill>
              </a:rPr>
              <a:t> improves maize yield estimated in Europe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1384" y="5623006"/>
            <a:ext cx="387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Ceglar</a:t>
            </a:r>
            <a:r>
              <a:rPr lang="en-CA" dirty="0"/>
              <a:t>, A. et al. (2018</a:t>
            </a:r>
            <a:r>
              <a:rPr lang="en-CA" dirty="0" smtClean="0"/>
              <a:t>) </a:t>
            </a:r>
            <a:r>
              <a:rPr lang="en-CA" i="1" dirty="0" smtClean="0"/>
              <a:t>Sci</a:t>
            </a:r>
            <a:r>
              <a:rPr lang="en-CA" i="1" dirty="0"/>
              <a:t>. Rep.</a:t>
            </a:r>
            <a:r>
              <a:rPr lang="en-CA" dirty="0"/>
              <a:t>, 8:1322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29" y="174306"/>
            <a:ext cx="8456406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increasing model resolution</a:t>
            </a:r>
            <a:endParaRPr lang="es-E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7891" y="1427967"/>
            <a:ext cx="8765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SRes</a:t>
            </a:r>
            <a:r>
              <a:rPr lang="en-GB" dirty="0" smtClean="0"/>
              <a:t> (standard):		atmosphere T255 (approx. 0.7° </a:t>
            </a:r>
            <a:r>
              <a:rPr lang="en-GB" dirty="0" err="1" smtClean="0"/>
              <a:t>lat</a:t>
            </a:r>
            <a:r>
              <a:rPr lang="en-GB" dirty="0" smtClean="0"/>
              <a:t> x </a:t>
            </a:r>
            <a:r>
              <a:rPr lang="en-GB" dirty="0" err="1" smtClean="0"/>
              <a:t>lon</a:t>
            </a:r>
            <a:r>
              <a:rPr lang="en-GB" dirty="0" smtClean="0"/>
              <a:t>), 91 </a:t>
            </a:r>
            <a:r>
              <a:rPr lang="en-GB" dirty="0"/>
              <a:t>vertical </a:t>
            </a:r>
            <a:r>
              <a:rPr lang="en-GB" dirty="0" smtClean="0"/>
              <a:t>levels,</a:t>
            </a:r>
          </a:p>
          <a:p>
            <a:r>
              <a:rPr lang="en-GB" dirty="0"/>
              <a:t>	</a:t>
            </a:r>
            <a:r>
              <a:rPr lang="en-GB" dirty="0" smtClean="0"/>
              <a:t>				ocean </a:t>
            </a:r>
            <a:r>
              <a:rPr lang="en-GB" dirty="0"/>
              <a:t>1</a:t>
            </a:r>
            <a:r>
              <a:rPr lang="en-GB" dirty="0" smtClean="0"/>
              <a:t>° (with </a:t>
            </a:r>
            <a:r>
              <a:rPr lang="en-GB" dirty="0"/>
              <a:t>refinements </a:t>
            </a:r>
            <a:r>
              <a:rPr lang="en-GB" dirty="0" smtClean="0"/>
              <a:t>around </a:t>
            </a:r>
            <a:r>
              <a:rPr lang="en-GB" dirty="0"/>
              <a:t>e</a:t>
            </a:r>
            <a:r>
              <a:rPr lang="en-GB" dirty="0" smtClean="0"/>
              <a:t>quator and poles), 46 </a:t>
            </a:r>
            <a:r>
              <a:rPr lang="en-GB" dirty="0"/>
              <a:t>vertical </a:t>
            </a:r>
            <a:r>
              <a:rPr lang="en-GB" dirty="0" smtClean="0"/>
              <a:t>					layers</a:t>
            </a:r>
          </a:p>
          <a:p>
            <a:endParaRPr lang="en-GB" dirty="0"/>
          </a:p>
          <a:p>
            <a:r>
              <a:rPr lang="en-GB" dirty="0" err="1" smtClean="0"/>
              <a:t>IRes</a:t>
            </a:r>
            <a:r>
              <a:rPr lang="en-GB" dirty="0" smtClean="0"/>
              <a:t> (intermediate):	ocean resolution increased 0.25° , 75 </a:t>
            </a:r>
            <a:r>
              <a:rPr lang="en-GB" dirty="0"/>
              <a:t>vertical </a:t>
            </a:r>
            <a:r>
              <a:rPr lang="en-GB" dirty="0" smtClean="0"/>
              <a:t>layers</a:t>
            </a:r>
          </a:p>
          <a:p>
            <a:endParaRPr lang="en-GB" dirty="0"/>
          </a:p>
          <a:p>
            <a:r>
              <a:rPr lang="en-GB" dirty="0" err="1" smtClean="0"/>
              <a:t>HRes</a:t>
            </a:r>
            <a:r>
              <a:rPr lang="en-GB" dirty="0" smtClean="0"/>
              <a:t> (high res): 		atmosphere </a:t>
            </a:r>
            <a:r>
              <a:rPr lang="en-GB" dirty="0"/>
              <a:t>T511 </a:t>
            </a:r>
            <a:r>
              <a:rPr lang="en-GB" dirty="0" smtClean="0"/>
              <a:t>(~</a:t>
            </a:r>
            <a:r>
              <a:rPr lang="en-GB" dirty="0"/>
              <a:t>0.35</a:t>
            </a:r>
            <a:r>
              <a:rPr lang="en-GB" dirty="0" smtClean="0"/>
              <a:t>°),</a:t>
            </a:r>
          </a:p>
          <a:p>
            <a:r>
              <a:rPr lang="en-GB" dirty="0"/>
              <a:t>	</a:t>
            </a:r>
            <a:r>
              <a:rPr lang="en-GB" dirty="0" smtClean="0"/>
              <a:t>				ocean </a:t>
            </a:r>
            <a:r>
              <a:rPr lang="en-GB" dirty="0"/>
              <a:t>0.25° , 75 vertical layers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15" y="5659712"/>
            <a:ext cx="517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(2016) , </a:t>
            </a:r>
            <a:r>
              <a:rPr lang="en-CA" dirty="0"/>
              <a:t>J. </a:t>
            </a:r>
            <a:r>
              <a:rPr lang="en-CA" dirty="0" err="1"/>
              <a:t>Clim</a:t>
            </a:r>
            <a:r>
              <a:rPr lang="en-CA" dirty="0"/>
              <a:t>., 29, 9141-9162</a:t>
            </a:r>
            <a:endParaRPr lang="en-GB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1215</Words>
  <Application>Microsoft Office PowerPoint</Application>
  <PresentationFormat>On-screen Show (4:3)</PresentationFormat>
  <Paragraphs>249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Consolas</vt:lpstr>
      <vt:lpstr>Mangal</vt:lpstr>
      <vt:lpstr>Times New Roman</vt:lpstr>
      <vt:lpstr>Tema de Office</vt:lpstr>
      <vt:lpstr>Task 3.2: Improved skill of seasonal prediction of water cycle and precipitation </vt:lpstr>
      <vt:lpstr>Improving skill of seasonal predictions (?)</vt:lpstr>
      <vt:lpstr>(1) Improving the model / prediction system</vt:lpstr>
      <vt:lpstr>Improvements from initializing soil moisture</vt:lpstr>
      <vt:lpstr>Improvements from initializing soil moisture</vt:lpstr>
      <vt:lpstr>Improvements from initializing soil moisture</vt:lpstr>
      <vt:lpstr>Improvements from initializing soil moisture</vt:lpstr>
      <vt:lpstr>Impact of Soil Moisture Initialization on Seasonal Forecast of Maize Yield</vt:lpstr>
      <vt:lpstr>Improvements from increasing model resolution</vt:lpstr>
      <vt:lpstr>Improvements from increasing model resolution</vt:lpstr>
      <vt:lpstr>Improvements in next generation dynamical prediction system?</vt:lpstr>
      <vt:lpstr>Improvements in next generation dynamical prediction system?</vt:lpstr>
      <vt:lpstr>(2) Skill improvements from processing the seasonal predictions model output</vt:lpstr>
      <vt:lpstr>Imposing empirical (observed) NAO relationship</vt:lpstr>
      <vt:lpstr>Imposing empirical (observed) NAO relationship</vt:lpstr>
      <vt:lpstr>Multi-Model Skill Assessment</vt:lpstr>
      <vt:lpstr>Multi-Model Skill Assessment</vt:lpstr>
      <vt:lpstr>Multi-Model Skill Assessment</vt:lpstr>
      <vt:lpstr>Multi-Model Skill Assessment</vt:lpstr>
      <vt:lpstr>Case study Koutsoulidis basin, Crete, Greece</vt:lpstr>
      <vt:lpstr>Case study Koutsoulidis basin, Crete, Greece</vt:lpstr>
      <vt:lpstr>Effect of calibration on subseasonal predictions: e.g. T2m</vt:lpstr>
      <vt:lpstr>Summary</vt:lpstr>
      <vt:lpstr>Thank you </vt:lpstr>
      <vt:lpstr>Impact of Soil Moisture Initialization on Seasonal Forecast of Maize Yield</vt:lpstr>
      <vt:lpstr>Improvements from increasing model resolution</vt:lpstr>
      <vt:lpstr>Subseasonal predictions: 2m T raw </vt:lpstr>
      <vt:lpstr>Effect of calibration on subseasonal predictions: e.g. T2m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Markus</cp:lastModifiedBy>
  <cp:revision>306</cp:revision>
  <dcterms:created xsi:type="dcterms:W3CDTF">2016-07-07T10:13:32Z</dcterms:created>
  <dcterms:modified xsi:type="dcterms:W3CDTF">2019-03-14T09:52:30Z</dcterms:modified>
</cp:coreProperties>
</file>