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8" r:id="rId4"/>
  </p:sldMasterIdLst>
  <p:notesMasterIdLst>
    <p:notesMasterId r:id="rId19"/>
  </p:notesMasterIdLst>
  <p:handoutMasterIdLst>
    <p:handoutMasterId r:id="rId20"/>
  </p:handoutMasterIdLst>
  <p:sldIdLst>
    <p:sldId id="256" r:id="rId5"/>
    <p:sldId id="263" r:id="rId6"/>
    <p:sldId id="273" r:id="rId7"/>
    <p:sldId id="259" r:id="rId8"/>
    <p:sldId id="260" r:id="rId9"/>
    <p:sldId id="266" r:id="rId10"/>
    <p:sldId id="267" r:id="rId11"/>
    <p:sldId id="270" r:id="rId12"/>
    <p:sldId id="272" r:id="rId13"/>
    <p:sldId id="274" r:id="rId14"/>
    <p:sldId id="261" r:id="rId15"/>
    <p:sldId id="268" r:id="rId16"/>
    <p:sldId id="269" r:id="rId17"/>
    <p:sldId id="271" r:id="rId18"/>
  </p:sldIdLst>
  <p:sldSz cx="9144000" cy="5143500" type="screen16x9"/>
  <p:notesSz cx="7023100" cy="93091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8DB"/>
    <a:srgbClr val="00549F"/>
    <a:srgbClr val="FDC82F"/>
    <a:srgbClr val="00338D"/>
    <a:srgbClr val="D0103A"/>
    <a:srgbClr val="008542"/>
    <a:srgbClr val="E37222"/>
    <a:srgbClr val="8224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56" autoAdjust="0"/>
    <p:restoredTop sz="47277" autoAdjust="0"/>
  </p:normalViewPr>
  <p:slideViewPr>
    <p:cSldViewPr snapToGrid="0">
      <p:cViewPr varScale="1">
        <p:scale>
          <a:sx n="60" d="100"/>
          <a:sy n="60" d="100"/>
        </p:scale>
        <p:origin x="168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6" d="100"/>
          <a:sy n="46" d="100"/>
        </p:scale>
        <p:origin x="3036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7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defTabSz="892175">
              <a:defRPr sz="1100"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287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8275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algn="r" defTabSz="892175">
              <a:defRPr sz="1100"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287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defTabSz="892175">
              <a:defRPr sz="1100"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287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8275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algn="r" defTabSz="892175">
              <a:defRPr sz="1100">
                <a:latin typeface="Arial" panose="020B0604020202020204" pitchFamily="34" charset="0"/>
              </a:defRPr>
            </a:lvl1pPr>
          </a:lstStyle>
          <a:p>
            <a:fld id="{65B87E98-0639-4231-B255-0610A8A0BCEF}" type="slidenum">
              <a:rPr lang="it-IT" altLang="en-US"/>
              <a:pPr/>
              <a:t>‹#›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18873443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4663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defTabSz="862013">
              <a:defRPr sz="1100">
                <a:latin typeface="Verdana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95738" y="0"/>
            <a:ext cx="3014662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algn="r" defTabSz="862013">
              <a:defRPr sz="1100"/>
            </a:lvl1pPr>
          </a:lstStyle>
          <a:p>
            <a:fld id="{B5A8051E-9B47-4207-A40E-F5B5FDD08BB7}" type="datetimeFigureOut">
              <a:rPr lang="en-GB" altLang="en-US"/>
              <a:pPr/>
              <a:t>01/10/2018</a:t>
            </a:fld>
            <a:endParaRPr lang="en-GB" alt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63550" y="693738"/>
            <a:ext cx="6157913" cy="34655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75" y="4435475"/>
            <a:ext cx="5200650" cy="415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583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70950"/>
            <a:ext cx="3014663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defTabSz="862013">
              <a:defRPr sz="1100">
                <a:latin typeface="Verdana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95738" y="8870950"/>
            <a:ext cx="3014662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algn="r" defTabSz="862013">
              <a:defRPr sz="1100"/>
            </a:lvl1pPr>
          </a:lstStyle>
          <a:p>
            <a:fld id="{6DF48260-AB77-4914-9783-09E61CC0E64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375459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anose="020B0600070205080204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-342900"/>
            <a:r>
              <a:rPr lang="en-US" altLang="en-US" dirty="0" smtClean="0">
                <a:latin typeface="Verdana" panose="020B0604030504040204" pitchFamily="34" charset="0"/>
              </a:rPr>
              <a:t>Limitation</a:t>
            </a:r>
            <a:r>
              <a:rPr lang="en-US" altLang="en-US" baseline="0" dirty="0" smtClean="0">
                <a:latin typeface="Verdana" panose="020B0604030504040204" pitchFamily="34" charset="0"/>
              </a:rPr>
              <a:t> previous study:</a:t>
            </a:r>
            <a:endParaRPr lang="en-US" altLang="en-US" dirty="0" smtClean="0">
              <a:latin typeface="Verdana" panose="020B0604030504040204" pitchFamily="34" charset="0"/>
            </a:endParaRPr>
          </a:p>
          <a:p>
            <a:pPr indent="-342900"/>
            <a:r>
              <a:rPr lang="en-US" altLang="en-US" dirty="0" smtClean="0">
                <a:latin typeface="Verdana" panose="020B0604030504040204" pitchFamily="34" charset="0"/>
              </a:rPr>
              <a:t> </a:t>
            </a:r>
            <a:r>
              <a:rPr lang="en-US" altLang="en-US" dirty="0" smtClean="0">
                <a:latin typeface="Verdana" panose="020B0604030504040204" pitchFamily="34" charset="0"/>
              </a:rPr>
              <a:t>- global coarse resolution simulation</a:t>
            </a:r>
          </a:p>
          <a:p>
            <a:pPr indent="-342900"/>
            <a:r>
              <a:rPr lang="en-US" altLang="en-US" dirty="0" smtClean="0">
                <a:latin typeface="Verdana" panose="020B0604030504040204" pitchFamily="34" charset="0"/>
              </a:rPr>
              <a:t> </a:t>
            </a:r>
            <a:r>
              <a:rPr lang="en-US" altLang="en-US" dirty="0" smtClean="0">
                <a:latin typeface="Verdana" panose="020B0604030504040204" pitchFamily="34" charset="0"/>
              </a:rPr>
              <a:t>- </a:t>
            </a:r>
            <a:r>
              <a:rPr lang="en-US" altLang="en-US" dirty="0" smtClean="0">
                <a:latin typeface="Verdana" panose="020B0604030504040204" pitchFamily="34" charset="0"/>
              </a:rPr>
              <a:t>L3 (1 degree aggregation) observations</a:t>
            </a:r>
          </a:p>
          <a:p>
            <a:pPr indent="-342900"/>
            <a:r>
              <a:rPr lang="en-US" altLang="en-US" dirty="0" smtClean="0">
                <a:latin typeface="Verdana" panose="020B0604030504040204" pitchFamily="34" charset="0"/>
              </a:rPr>
              <a:t> </a:t>
            </a:r>
            <a:r>
              <a:rPr lang="en-US" altLang="en-US" dirty="0" smtClean="0">
                <a:latin typeface="Verdana" panose="020B0604030504040204" pitchFamily="34" charset="0"/>
              </a:rPr>
              <a:t>- </a:t>
            </a:r>
            <a:r>
              <a:rPr lang="en-US" altLang="en-US" dirty="0" smtClean="0">
                <a:latin typeface="Verdana" panose="020B0604030504040204" pitchFamily="34" charset="0"/>
              </a:rPr>
              <a:t>conversion to VIS AOD</a:t>
            </a:r>
          </a:p>
          <a:p>
            <a:pPr indent="-342900"/>
            <a:r>
              <a:rPr lang="en-US" altLang="en-US" dirty="0" smtClean="0">
                <a:latin typeface="Verdana" panose="020B0604030504040204" pitchFamily="34" charset="0"/>
              </a:rPr>
              <a:t> </a:t>
            </a:r>
            <a:r>
              <a:rPr lang="en-US" altLang="en-US" dirty="0" smtClean="0">
                <a:latin typeface="Verdana" panose="020B0604030504040204" pitchFamily="34" charset="0"/>
              </a:rPr>
              <a:t>- </a:t>
            </a:r>
            <a:r>
              <a:rPr lang="en-US" altLang="en-US" dirty="0" smtClean="0">
                <a:latin typeface="Verdana" panose="020B0604030504040204" pitchFamily="34" charset="0"/>
              </a:rPr>
              <a:t>limited period </a:t>
            </a:r>
          </a:p>
          <a:p>
            <a:pPr indent="-342900"/>
            <a:r>
              <a:rPr lang="en-US" altLang="en-US" dirty="0" smtClean="0">
                <a:latin typeface="Verdana" panose="020B0604030504040204" pitchFamily="34" charset="0"/>
              </a:rPr>
              <a:t> </a:t>
            </a:r>
            <a:r>
              <a:rPr lang="en-US" altLang="en-US" dirty="0" smtClean="0">
                <a:latin typeface="Verdana" panose="020B0604030504040204" pitchFamily="34" charset="0"/>
              </a:rPr>
              <a:t>- </a:t>
            </a:r>
            <a:r>
              <a:rPr lang="en-US" altLang="en-US" dirty="0" smtClean="0">
                <a:latin typeface="Verdana" panose="020B0604030504040204" pitchFamily="34" charset="0"/>
              </a:rPr>
              <a:t>no synergy with other ECVs that can impact the model first-guess</a:t>
            </a:r>
          </a:p>
          <a:p>
            <a:pPr indent="-342900"/>
            <a:r>
              <a:rPr lang="en-GB" dirty="0" smtClean="0"/>
              <a:t>IASI dust </a:t>
            </a:r>
            <a:r>
              <a:rPr lang="en-GB" dirty="0" smtClean="0"/>
              <a:t>AOD features</a:t>
            </a:r>
            <a:r>
              <a:rPr lang="es-ES" dirty="0" smtClean="0"/>
              <a:t>:</a:t>
            </a:r>
            <a:endParaRPr lang="en-GB" dirty="0" smtClean="0"/>
          </a:p>
          <a:p>
            <a:pPr indent="-342900"/>
            <a:r>
              <a:rPr lang="en-GB" dirty="0" smtClean="0"/>
              <a:t>- observations </a:t>
            </a:r>
            <a:r>
              <a:rPr lang="en-GB" dirty="0" smtClean="0"/>
              <a:t>available day time and night time</a:t>
            </a:r>
          </a:p>
          <a:p>
            <a:pPr indent="-342900"/>
            <a:r>
              <a:rPr lang="en-GB" dirty="0" smtClean="0"/>
              <a:t>- over </a:t>
            </a:r>
            <a:r>
              <a:rPr lang="en-GB" dirty="0" smtClean="0"/>
              <a:t>ocean and over land (desert)</a:t>
            </a:r>
          </a:p>
          <a:p>
            <a:pPr indent="-342900"/>
            <a:r>
              <a:rPr lang="en-GB" dirty="0" smtClean="0"/>
              <a:t>- 10 </a:t>
            </a:r>
            <a:r>
              <a:rPr lang="el-GR" dirty="0" smtClean="0"/>
              <a:t>μ</a:t>
            </a:r>
            <a:r>
              <a:rPr lang="en-GB" dirty="0" smtClean="0"/>
              <a:t>m: detection of dust aerosol coarse mode (infrared wavelengths and ‘‘V’’ shaped depression of the Brightness Temperature)</a:t>
            </a:r>
          </a:p>
          <a:p>
            <a:pPr indent="-342900"/>
            <a:r>
              <a:rPr lang="en-GB" dirty="0" smtClean="0"/>
              <a:t>- pixel </a:t>
            </a:r>
            <a:r>
              <a:rPr lang="en-GB" dirty="0" smtClean="0"/>
              <a:t>level uncertainty</a:t>
            </a:r>
          </a:p>
          <a:p>
            <a:pPr indent="-342900"/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F48260-AB77-4914-9783-09E61CC0E647}" type="slidenum">
              <a:rPr lang="en-GB" altLang="en-US" smtClean="0"/>
              <a:pPr/>
              <a:t>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534868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Different</a:t>
            </a:r>
            <a:r>
              <a:rPr lang="en-GB" baseline="0" dirty="0" smtClean="0"/>
              <a:t> vegetation types affect differently dust emissions</a:t>
            </a:r>
          </a:p>
          <a:p>
            <a:pPr indent="-342900" eaLnBrk="1" hangingPunct="1"/>
            <a:r>
              <a:rPr lang="en-US" altLang="en-US" sz="1200" dirty="0" smtClean="0">
                <a:latin typeface="Verdana" panose="020B0604030504040204" pitchFamily="34" charset="0"/>
              </a:rPr>
              <a:t>Currently used in MONARCH (BSC model):</a:t>
            </a:r>
          </a:p>
          <a:p>
            <a:pPr indent="-342900" eaLnBrk="1" hangingPunct="1"/>
            <a:r>
              <a:rPr lang="en-US" altLang="en-US" sz="1200" b="1" dirty="0" smtClean="0">
                <a:latin typeface="Verdana" panose="020B0604030504040204" pitchFamily="34" charset="0"/>
              </a:rPr>
              <a:t>Land cover type:           </a:t>
            </a:r>
          </a:p>
          <a:p>
            <a:pPr indent="-342900"/>
            <a:r>
              <a:rPr lang="en-US" altLang="en-US" sz="1200" dirty="0" smtClean="0">
                <a:latin typeface="Verdana" panose="020B0604030504040204" pitchFamily="34" charset="0"/>
              </a:rPr>
              <a:t>- Meteorological component estimates aerodynamic roughness length (z0) based on USGS 94-category land use and regionally (N Africa and Asia) uses 1/4x1/4 degree resolution z0 based on POLDER-I </a:t>
            </a:r>
            <a:r>
              <a:rPr lang="es-ES" altLang="en-US" sz="1200" dirty="0" smtClean="0">
                <a:latin typeface="Verdana" panose="020B0604030504040204" pitchFamily="34" charset="0"/>
              </a:rPr>
              <a:t>(</a:t>
            </a:r>
            <a:r>
              <a:rPr lang="en-US" altLang="en-US" sz="1200" dirty="0" smtClean="0">
                <a:latin typeface="Verdana" panose="020B0604030504040204" pitchFamily="34" charset="0"/>
              </a:rPr>
              <a:t>Laurent et al. 2008) </a:t>
            </a:r>
          </a:p>
          <a:p>
            <a:pPr indent="-342900" eaLnBrk="1" hangingPunct="1"/>
            <a:r>
              <a:rPr lang="en-US" altLang="en-US" sz="1200" b="1" dirty="0" smtClean="0">
                <a:latin typeface="Verdana" panose="020B0604030504040204" pitchFamily="34" charset="0"/>
              </a:rPr>
              <a:t>(Green) Vegetation cover fraction:</a:t>
            </a:r>
          </a:p>
          <a:p>
            <a:pPr indent="-342900"/>
            <a:r>
              <a:rPr lang="en-GB" altLang="en-US" sz="1200" dirty="0" smtClean="0">
                <a:latin typeface="Verdana" panose="020B0604030504040204" pitchFamily="34" charset="0"/>
              </a:rPr>
              <a:t>- The meteorological and land-surface component uses USGS monthly climatology at 1km resolution </a:t>
            </a:r>
          </a:p>
          <a:p>
            <a:pPr indent="-342900"/>
            <a:r>
              <a:rPr lang="en-GB" altLang="en-US" sz="1200" dirty="0" smtClean="0">
                <a:latin typeface="Verdana" panose="020B0604030504040204" pitchFamily="34" charset="0"/>
              </a:rPr>
              <a:t>- The dust module uses MODIS LAI at 0.1x0.1 degree resolution, at a monthly variation, and available for 2000-2015 </a:t>
            </a:r>
          </a:p>
          <a:p>
            <a:pPr indent="-342900"/>
            <a:r>
              <a:rPr lang="en-GB" altLang="en-US" sz="1200" dirty="0" smtClean="0">
                <a:latin typeface="Verdana" panose="020B0604030504040204" pitchFamily="34" charset="0"/>
              </a:rPr>
              <a:t>                          - to calculate a drag partition to correct the threshold friction velocity for sediment mobilization</a:t>
            </a:r>
          </a:p>
          <a:p>
            <a:pPr indent="-342900"/>
            <a:r>
              <a:rPr lang="en-GB" altLang="en-US" sz="1200" dirty="0" smtClean="0">
                <a:latin typeface="Verdana" panose="020B0604030504040204" pitchFamily="34" charset="0"/>
              </a:rPr>
              <a:t>                          - to estimate the erodible (bare) area for dust flux calculation </a:t>
            </a:r>
          </a:p>
          <a:p>
            <a:pPr indent="-342900"/>
            <a:r>
              <a:rPr lang="en-GB" altLang="en-US" sz="1200" dirty="0" smtClean="0">
                <a:latin typeface="Verdana" panose="020B0604030504040204" pitchFamily="34" charset="0"/>
              </a:rPr>
              <a:t>                          - [optional] to scale dust flux</a:t>
            </a:r>
            <a:endParaRPr lang="en-US" altLang="en-US" sz="1200" dirty="0" smtClean="0">
              <a:latin typeface="Verdana" panose="020B0604030504040204" pitchFamily="34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F48260-AB77-4914-9783-09E61CC0E647}" type="slidenum">
              <a:rPr lang="en-GB" altLang="en-US" smtClean="0"/>
              <a:pPr/>
              <a:t>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349161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 smtClean="0">
                <a:latin typeface="Verdana" panose="020B0604030504040204" pitchFamily="34" charset="0"/>
              </a:rPr>
              <a:t>Questions to raise during the Integration Meeting</a:t>
            </a:r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F48260-AB77-4914-9783-09E61CC0E647}" type="slidenum">
              <a:rPr lang="en-GB" altLang="en-US" smtClean="0"/>
              <a:pPr/>
              <a:t>8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710864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F48260-AB77-4914-9783-09E61CC0E647}" type="slidenum">
              <a:rPr lang="en-GB" altLang="en-US" smtClean="0"/>
              <a:pPr/>
              <a:t>11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677442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26" Type="http://schemas.openxmlformats.org/officeDocument/2006/relationships/image" Target="../media/image24.png"/><Relationship Id="rId3" Type="http://schemas.openxmlformats.org/officeDocument/2006/relationships/image" Target="../media/image27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2" Type="http://schemas.openxmlformats.org/officeDocument/2006/relationships/image" Target="../media/image28.jpeg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24" Type="http://schemas.openxmlformats.org/officeDocument/2006/relationships/image" Target="../media/image22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26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9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Relationship Id="rId27" Type="http://schemas.openxmlformats.org/officeDocument/2006/relationships/image" Target="../media/image2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4" descr="CCI_ppt_edits_cmug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27"/>
          <p:cNvSpPr txBox="1">
            <a:spLocks noChangeArrowheads="1"/>
          </p:cNvSpPr>
          <p:nvPr/>
        </p:nvSpPr>
        <p:spPr bwMode="auto">
          <a:xfrm>
            <a:off x="631825" y="4822825"/>
            <a:ext cx="50165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lang="en-US" sz="800" smtClean="0"/>
          </a:p>
        </p:txBody>
      </p:sp>
      <p:pic>
        <p:nvPicPr>
          <p:cNvPr id="6" name="Picture 3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28613"/>
          <a:stretch>
            <a:fillRect/>
          </a:stretch>
        </p:blipFill>
        <p:spPr bwMode="auto">
          <a:xfrm>
            <a:off x="7788275" y="155575"/>
            <a:ext cx="1209675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58"/>
          <p:cNvSpPr txBox="1">
            <a:spLocks noChangeArrowheads="1"/>
          </p:cNvSpPr>
          <p:nvPr/>
        </p:nvSpPr>
        <p:spPr bwMode="auto">
          <a:xfrm>
            <a:off x="163513" y="4572000"/>
            <a:ext cx="50165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anchor="b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800" smtClean="0">
                <a:solidFill>
                  <a:srgbClr val="D9D9D9"/>
                </a:solidFill>
              </a:rPr>
              <a:t>ESA UNCLASSIFIED - For Official Use</a:t>
            </a:r>
          </a:p>
        </p:txBody>
      </p:sp>
      <p:pic>
        <p:nvPicPr>
          <p:cNvPr id="8" name="Picture 6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098" b="-5313"/>
          <a:stretch>
            <a:fillRect/>
          </a:stretch>
        </p:blipFill>
        <p:spPr bwMode="auto">
          <a:xfrm>
            <a:off x="7789863" y="4899025"/>
            <a:ext cx="1195387" cy="14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Straight Connector 8"/>
          <p:cNvCxnSpPr/>
          <p:nvPr/>
        </p:nvCxnSpPr>
        <p:spPr>
          <a:xfrm>
            <a:off x="166688" y="4789488"/>
            <a:ext cx="8823325" cy="0"/>
          </a:xfrm>
          <a:prstGeom prst="line">
            <a:avLst/>
          </a:prstGeom>
          <a:ln w="6350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67"/>
          <p:cNvGrpSpPr>
            <a:grpSpLocks/>
          </p:cNvGrpSpPr>
          <p:nvPr/>
        </p:nvGrpSpPr>
        <p:grpSpPr bwMode="auto">
          <a:xfrm>
            <a:off x="173038" y="4908550"/>
            <a:ext cx="6826250" cy="111125"/>
            <a:chOff x="172269" y="6621494"/>
            <a:chExt cx="6826666" cy="111519"/>
          </a:xfrm>
        </p:grpSpPr>
        <p:pic>
          <p:nvPicPr>
            <p:cNvPr id="11" name="Picture 68" descr="at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2269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69" descr="be.pn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079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70" descr="ca.pn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35029" y="6621494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71" descr="ch.png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5566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72" descr="cz.png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1531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73" descr="de.png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30472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74" descr="dk.png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9766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75" descr="ee.png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88298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Picture 76" descr="es.png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9714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77" descr="fi.png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1956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Picture 78" descr="fr.png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931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Picture 79" descr="gr.png"/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7833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80" descr="hu.png"/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8519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Picture 81" descr="ie.png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255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" name="Picture 82" descr="i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9913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Picture 83" descr="lu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8472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" name="Picture 84" descr="nl.png"/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9629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" name="Picture 85" descr="no.png"/>
            <p:cNvPicPr>
              <a:picLocks noChangeAspect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338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" name="Picture 86" descr="pl.png"/>
            <p:cNvPicPr>
              <a:picLocks noChangeAspect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5944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" name="Picture 87" descr="pt.png"/>
            <p:cNvPicPr>
              <a:picLocks noChangeAspect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39303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" name="Picture 88" descr="ro.png"/>
            <p:cNvPicPr>
              <a:picLocks noChangeAspect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20460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" name="Picture 89" descr="se.png"/>
            <p:cNvPicPr>
              <a:picLocks noChangeAspect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75801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" name="Picture 90" descr="uk.png"/>
            <p:cNvPicPr>
              <a:picLocks noChangeAspect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3053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" name="Picture 91" descr="si.png"/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35327" y="6623401"/>
              <a:ext cx="163385" cy="10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6323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614361" y="2914650"/>
            <a:ext cx="7948800" cy="421975"/>
          </a:xfrm>
        </p:spPr>
        <p:txBody>
          <a:bodyPr>
            <a:spAutoFit/>
          </a:bodyPr>
          <a:lstStyle>
            <a:lvl1pPr marL="0" indent="0">
              <a:buFont typeface="Verdana" pitchFamily="34" charset="0"/>
              <a:buNone/>
              <a:defRPr sz="1800"/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en-GB" noProof="0" dirty="0" smtClean="0"/>
          </a:p>
        </p:txBody>
      </p:sp>
      <p:sp>
        <p:nvSpPr>
          <p:cNvPr id="56325" name="Rectangle 6"/>
          <p:cNvSpPr>
            <a:spLocks noGrp="1" noChangeArrowheads="1"/>
          </p:cNvSpPr>
          <p:nvPr>
            <p:ph type="ctrTitle"/>
          </p:nvPr>
        </p:nvSpPr>
        <p:spPr>
          <a:xfrm>
            <a:off x="587375" y="1856096"/>
            <a:ext cx="7947025" cy="584775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GB" noProof="0" dirty="0" smtClean="0"/>
          </a:p>
        </p:txBody>
      </p:sp>
    </p:spTree>
    <p:extLst>
      <p:ext uri="{BB962C8B-B14F-4D97-AF65-F5344CB8AC3E}">
        <p14:creationId xmlns:p14="http://schemas.microsoft.com/office/powerpoint/2010/main" val="172843612"/>
      </p:ext>
    </p:extLst>
  </p:cSld>
  <p:clrMapOvr>
    <a:masterClrMapping/>
  </p:clrMapOvr>
  <p:hf sldNum="0"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>
              <a:defRPr baseline="0"/>
            </a:lvl1pPr>
          </a:lstStyle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noProof="0" dirty="0" smtClean="0"/>
          </a:p>
        </p:txBody>
      </p:sp>
    </p:spTree>
    <p:extLst>
      <p:ext uri="{BB962C8B-B14F-4D97-AF65-F5344CB8AC3E}">
        <p14:creationId xmlns:p14="http://schemas.microsoft.com/office/powerpoint/2010/main" val="1596688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000" y="2472362"/>
            <a:ext cx="7789050" cy="1323439"/>
          </a:xfrm>
        </p:spPr>
        <p:txBody>
          <a:bodyPr anchor="t"/>
          <a:lstStyle>
            <a:lvl1pPr algn="l">
              <a:defRPr sz="4000" b="0" cap="all">
                <a:solidFill>
                  <a:srgbClr val="0098DB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2000" y="1347221"/>
            <a:ext cx="778905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12347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5950" y="1254919"/>
            <a:ext cx="3889376" cy="32385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7723" y="1254919"/>
            <a:ext cx="3888000" cy="32385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42351829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9123" y="1250100"/>
            <a:ext cx="3895200" cy="372600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50156"/>
            <a:ext cx="3896416" cy="371493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7"/>
            <a:ext cx="3898900" cy="2862263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7" name="Content Placeholder 5"/>
          <p:cNvSpPr>
            <a:spLocks noGrp="1"/>
          </p:cNvSpPr>
          <p:nvPr>
            <p:ph sz="quarter" idx="10"/>
          </p:nvPr>
        </p:nvSpPr>
        <p:spPr>
          <a:xfrm>
            <a:off x="619200" y="1630801"/>
            <a:ext cx="3898900" cy="2862263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</p:spPr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75582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43086" y="149150"/>
            <a:ext cx="7174846" cy="430887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>
              <a:defRPr lang="en-GB" sz="2200" b="0" dirty="0" smtClean="0">
                <a:solidFill>
                  <a:srgbClr val="0070C0"/>
                </a:solidFill>
                <a:latin typeface="Verdana"/>
                <a:ea typeface="+mj-ea"/>
                <a:cs typeface="Verdana"/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776850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9592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3" y="1250157"/>
            <a:ext cx="4968875" cy="3243263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125" y="1250101"/>
            <a:ext cx="2846388" cy="32432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</p:spPr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2436067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2000" y="3724872"/>
            <a:ext cx="5932800" cy="307777"/>
          </a:xfrm>
        </p:spPr>
        <p:txBody>
          <a:bodyPr anchor="b"/>
          <a:lstStyle>
            <a:lvl1pPr algn="l">
              <a:defRPr sz="1400" b="1"/>
            </a:lvl1pPr>
          </a:lstStyle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601787" y="1250156"/>
            <a:ext cx="5932488" cy="254317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2000" y="4029076"/>
            <a:ext cx="5932800" cy="46434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2342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18" Type="http://schemas.openxmlformats.org/officeDocument/2006/relationships/image" Target="../media/image8.png"/><Relationship Id="rId26" Type="http://schemas.openxmlformats.org/officeDocument/2006/relationships/image" Target="../media/image16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1.png"/><Relationship Id="rId34" Type="http://schemas.openxmlformats.org/officeDocument/2006/relationships/image" Target="../media/image24.png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jpeg"/><Relationship Id="rId17" Type="http://schemas.openxmlformats.org/officeDocument/2006/relationships/image" Target="../media/image7.png"/><Relationship Id="rId25" Type="http://schemas.openxmlformats.org/officeDocument/2006/relationships/image" Target="../media/image15.png"/><Relationship Id="rId33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6.png"/><Relationship Id="rId20" Type="http://schemas.openxmlformats.org/officeDocument/2006/relationships/image" Target="../media/image10.png"/><Relationship Id="rId29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24" Type="http://schemas.openxmlformats.org/officeDocument/2006/relationships/image" Target="../media/image14.png"/><Relationship Id="rId32" Type="http://schemas.openxmlformats.org/officeDocument/2006/relationships/image" Target="../media/image22.png"/><Relationship Id="rId37" Type="http://schemas.openxmlformats.org/officeDocument/2006/relationships/image" Target="../media/image27.pn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5.png"/><Relationship Id="rId23" Type="http://schemas.openxmlformats.org/officeDocument/2006/relationships/image" Target="../media/image13.png"/><Relationship Id="rId28" Type="http://schemas.openxmlformats.org/officeDocument/2006/relationships/image" Target="../media/image18.png"/><Relationship Id="rId36" Type="http://schemas.openxmlformats.org/officeDocument/2006/relationships/image" Target="../media/image26.png"/><Relationship Id="rId10" Type="http://schemas.openxmlformats.org/officeDocument/2006/relationships/theme" Target="../theme/theme1.xml"/><Relationship Id="rId19" Type="http://schemas.openxmlformats.org/officeDocument/2006/relationships/image" Target="../media/image9.png"/><Relationship Id="rId31" Type="http://schemas.openxmlformats.org/officeDocument/2006/relationships/image" Target="../media/image2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Relationship Id="rId22" Type="http://schemas.openxmlformats.org/officeDocument/2006/relationships/image" Target="../media/image12.png"/><Relationship Id="rId27" Type="http://schemas.openxmlformats.org/officeDocument/2006/relationships/image" Target="../media/image17.png"/><Relationship Id="rId30" Type="http://schemas.openxmlformats.org/officeDocument/2006/relationships/image" Target="../media/image20.png"/><Relationship Id="rId35" Type="http://schemas.openxmlformats.org/officeDocument/2006/relationships/image" Target="../media/image2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CI_ppt_edits_cmug2.jp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3038" y="792163"/>
            <a:ext cx="8747125" cy="382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GB" altLang="en-US" smtClean="0"/>
          </a:p>
        </p:txBody>
      </p:sp>
      <p:sp>
        <p:nvSpPr>
          <p:cNvPr id="1028" name="Text Box DG"/>
          <p:cNvSpPr txBox="1">
            <a:spLocks noChangeArrowheads="1"/>
          </p:cNvSpPr>
          <p:nvPr/>
        </p:nvSpPr>
        <p:spPr bwMode="auto">
          <a:xfrm>
            <a:off x="577850" y="334963"/>
            <a:ext cx="5016500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lang="en-US" sz="800" smtClean="0"/>
          </a:p>
        </p:txBody>
      </p:sp>
      <p:sp>
        <p:nvSpPr>
          <p:cNvPr id="1029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774700" y="158750"/>
            <a:ext cx="6956425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GB" altLang="en-US" smtClean="0"/>
          </a:p>
        </p:txBody>
      </p:sp>
      <p:pic>
        <p:nvPicPr>
          <p:cNvPr id="1030" name="Picture 11" descr="PPT_Footer.jp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76788"/>
            <a:ext cx="91440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 Box 38"/>
          <p:cNvSpPr txBox="1">
            <a:spLocks noChangeArrowheads="1"/>
          </p:cNvSpPr>
          <p:nvPr/>
        </p:nvSpPr>
        <p:spPr bwMode="auto">
          <a:xfrm>
            <a:off x="165100" y="4575175"/>
            <a:ext cx="50165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800" dirty="0" smtClean="0">
                <a:solidFill>
                  <a:srgbClr val="404040"/>
                </a:solidFill>
              </a:rPr>
              <a:t>Climate Modelling User Group</a:t>
            </a:r>
          </a:p>
        </p:txBody>
      </p:sp>
      <p:sp>
        <p:nvSpPr>
          <p:cNvPr id="1032" name="Text Box 34"/>
          <p:cNvSpPr txBox="1">
            <a:spLocks noChangeAspect="1" noChangeArrowheads="1"/>
          </p:cNvSpPr>
          <p:nvPr/>
        </p:nvSpPr>
        <p:spPr bwMode="auto">
          <a:xfrm>
            <a:off x="4473788" y="4579938"/>
            <a:ext cx="4521200" cy="147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0"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GB" altLang="en-US" sz="800" noProof="1" smtClean="0">
                <a:solidFill>
                  <a:schemeClr val="bg2"/>
                </a:solidFill>
              </a:rPr>
              <a:t>CMUG </a:t>
            </a:r>
            <a:r>
              <a:rPr lang="en-GB" altLang="en-US" sz="800" noProof="1">
                <a:solidFill>
                  <a:schemeClr val="bg2"/>
                </a:solidFill>
              </a:rPr>
              <a:t>| </a:t>
            </a:r>
            <a:r>
              <a:rPr lang="en-GB" altLang="en-US" sz="800" noProof="1" smtClean="0">
                <a:solidFill>
                  <a:schemeClr val="bg2"/>
                </a:solidFill>
              </a:rPr>
              <a:t>25-07-2018 </a:t>
            </a:r>
            <a:r>
              <a:rPr lang="en-GB" altLang="en-US" sz="800" noProof="1">
                <a:solidFill>
                  <a:schemeClr val="bg2"/>
                </a:solidFill>
              </a:rPr>
              <a:t>| Slide  </a:t>
            </a:r>
            <a:fld id="{52AB8474-ED92-413E-8575-36E5F8D3A884}" type="slidenum">
              <a:rPr altLang="en-US" sz="800" noProof="1">
                <a:solidFill>
                  <a:schemeClr val="bg2"/>
                </a:solidFill>
              </a:rPr>
              <a:pPr algn="r" eaLnBrk="1" hangingPunct="1">
                <a:spcBef>
                  <a:spcPct val="50000"/>
                </a:spcBef>
              </a:pPr>
              <a:t>‹#›</a:t>
            </a:fld>
            <a:endParaRPr lang="en-GB" altLang="en-US" sz="800" noProof="1">
              <a:solidFill>
                <a:schemeClr val="bg2"/>
              </a:solidFill>
            </a:endParaRPr>
          </a:p>
        </p:txBody>
      </p:sp>
      <p:grpSp>
        <p:nvGrpSpPr>
          <p:cNvPr id="1033" name="Group 39"/>
          <p:cNvGrpSpPr>
            <a:grpSpLocks/>
          </p:cNvGrpSpPr>
          <p:nvPr/>
        </p:nvGrpSpPr>
        <p:grpSpPr bwMode="auto">
          <a:xfrm>
            <a:off x="173038" y="4908550"/>
            <a:ext cx="6826250" cy="111125"/>
            <a:chOff x="172269" y="6621494"/>
            <a:chExt cx="6826666" cy="111519"/>
          </a:xfrm>
        </p:grpSpPr>
        <p:pic>
          <p:nvPicPr>
            <p:cNvPr id="1035" name="Picture 40" descr="at.png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2269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6" name="Picture 41" descr="be.png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079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7" name="Picture 42" descr="ca.png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35029" y="6621494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8" name="Picture 43" descr="ch.png"/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5566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9" name="Picture 44" descr="cz.png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1531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0" name="Picture 45" descr="de.png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30472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1" name="Picture 46" descr="dk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9766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2" name="Picture 47" descr="ee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88298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3" name="Picture 48" descr="es.png"/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9714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4" name="Picture 49" descr="fi.png"/>
            <p:cNvPicPr>
              <a:picLocks noChangeAspect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1956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5" name="Picture 50" descr="fr.png"/>
            <p:cNvPicPr>
              <a:picLocks noChangeAspect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931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6" name="Picture 51" descr="gr.png"/>
            <p:cNvPicPr>
              <a:picLocks noChangeAspect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7833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7" name="Picture 52" descr="hu.png"/>
            <p:cNvPicPr>
              <a:picLocks noChangeAspect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8519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8" name="Picture 53" descr="ie.png"/>
            <p:cNvPicPr>
              <a:picLocks noChangeAspect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255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9" name="Picture 54" descr="it.png"/>
            <p:cNvPicPr>
              <a:picLocks noChangeAspect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9913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0" name="Picture 55" descr="lu.png"/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8472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1" name="Picture 56" descr="nl.png"/>
            <p:cNvPicPr>
              <a:picLocks noChangeAspect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9629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2" name="Picture 57" descr="no.png"/>
            <p:cNvPicPr>
              <a:picLocks noChangeAspect="1"/>
            </p:cNvPicPr>
            <p:nvPr/>
          </p:nvPicPr>
          <p:blipFill>
            <a:blip r:embed="rId3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338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3" name="Picture 58" descr="pl.png"/>
            <p:cNvPicPr>
              <a:picLocks noChangeAspect="1"/>
            </p:cNvPicPr>
            <p:nvPr/>
          </p:nvPicPr>
          <p:blipFill>
            <a:blip r:embed="rId3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5944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4" name="Picture 59" descr="pt.png"/>
            <p:cNvPicPr>
              <a:picLocks noChangeAspect="1"/>
            </p:cNvPicPr>
            <p:nvPr/>
          </p:nvPicPr>
          <p:blipFill>
            <a:blip r:embed="rId3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39303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5" name="Picture 60" descr="ro.png"/>
            <p:cNvPicPr>
              <a:picLocks noChangeAspect="1"/>
            </p:cNvPicPr>
            <p:nvPr/>
          </p:nvPicPr>
          <p:blipFill>
            <a:blip r:embed="rId3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20460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6" name="Picture 61" descr="se.png"/>
            <p:cNvPicPr>
              <a:picLocks noChangeAspect="1"/>
            </p:cNvPicPr>
            <p:nvPr/>
          </p:nvPicPr>
          <p:blipFill>
            <a:blip r:embed="rId3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75801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7" name="Picture 62" descr="uk.png"/>
            <p:cNvPicPr>
              <a:picLocks noChangeAspect="1"/>
            </p:cNvPicPr>
            <p:nvPr/>
          </p:nvPicPr>
          <p:blipFill>
            <a:blip r:embed="rId3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3053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8" name="Picture 63" descr="si.png"/>
            <p:cNvPicPr>
              <a:picLocks noChangeAspect="1"/>
            </p:cNvPicPr>
            <p:nvPr/>
          </p:nvPicPr>
          <p:blipFill>
            <a:blip r:embed="rId3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35327" y="6623401"/>
              <a:ext cx="163385" cy="10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34" name="Picture 34"/>
          <p:cNvPicPr>
            <a:picLocks noChangeAspect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28613"/>
          <a:stretch>
            <a:fillRect/>
          </a:stretch>
        </p:blipFill>
        <p:spPr bwMode="auto">
          <a:xfrm>
            <a:off x="7788275" y="155575"/>
            <a:ext cx="1209675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lang="en-GB" sz="2200" dirty="0">
          <a:solidFill>
            <a:srgbClr val="FFFFFF"/>
          </a:solidFill>
          <a:latin typeface="Verdana"/>
          <a:ea typeface="MS PGothic" panose="020B0600070205080204" pitchFamily="34" charset="-128"/>
          <a:cs typeface="Verdana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200">
          <a:solidFill>
            <a:srgbClr val="FFFFFF"/>
          </a:solidFill>
          <a:latin typeface="Verdana" pitchFamily="34" charset="0"/>
          <a:ea typeface="MS PGothic" panose="020B0600070205080204" pitchFamily="34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200">
          <a:solidFill>
            <a:srgbClr val="FFFFFF"/>
          </a:solidFill>
          <a:latin typeface="Verdana" pitchFamily="34" charset="0"/>
          <a:ea typeface="MS PGothic" panose="020B0600070205080204" pitchFamily="34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200">
          <a:solidFill>
            <a:srgbClr val="FFFFFF"/>
          </a:solidFill>
          <a:latin typeface="Verdana" pitchFamily="34" charset="0"/>
          <a:ea typeface="MS PGothic" panose="020B0600070205080204" pitchFamily="34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200">
          <a:solidFill>
            <a:srgbClr val="FFFFFF"/>
          </a:solidFill>
          <a:latin typeface="Verdana" pitchFamily="34" charset="0"/>
          <a:ea typeface="MS PGothic" panose="020B0600070205080204" pitchFamily="34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9pPr>
    </p:titleStyle>
    <p:bodyStyle>
      <a:lvl1pPr marL="342900" indent="-6858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defRPr lang="en-GB" sz="1600" dirty="0">
          <a:solidFill>
            <a:schemeClr val="bg2"/>
          </a:solidFill>
          <a:latin typeface="Verdana"/>
          <a:ea typeface="MS PGothic" panose="020B0600070205080204" pitchFamily="34" charset="-128"/>
          <a:cs typeface="Verdana"/>
        </a:defRPr>
      </a:lvl1pPr>
      <a:lvl2pPr marL="809625" indent="-352425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anose="020B0604030504040204" pitchFamily="34" charset="0"/>
        <a:defRPr lang="en-GB" sz="1600" dirty="0">
          <a:solidFill>
            <a:schemeClr val="bg2"/>
          </a:solidFill>
          <a:latin typeface="Verdana"/>
          <a:ea typeface="MS PGothic" panose="020B0600070205080204" pitchFamily="34" charset="-128"/>
          <a:cs typeface="Verdana"/>
        </a:defRPr>
      </a:lvl2pPr>
      <a:lvl3pPr marL="1406525" indent="-492125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anose="020B0604030504040204" pitchFamily="34" charset="0"/>
        <a:defRPr lang="en-GB" sz="1600" dirty="0">
          <a:solidFill>
            <a:schemeClr val="bg2"/>
          </a:solidFill>
          <a:latin typeface="Verdana"/>
          <a:ea typeface="MS PGothic" panose="020B0600070205080204" pitchFamily="34" charset="-128"/>
          <a:cs typeface="Verdana"/>
        </a:defRPr>
      </a:lvl3pPr>
      <a:lvl4pPr marL="2005013" indent="-633413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anose="020B0604030504040204" pitchFamily="34" charset="0"/>
        <a:defRPr lang="en-GB" sz="1600" dirty="0">
          <a:solidFill>
            <a:schemeClr val="bg2"/>
          </a:solidFill>
          <a:latin typeface="Verdana"/>
          <a:ea typeface="MS PGothic" panose="020B0600070205080204" pitchFamily="34" charset="-128"/>
          <a:cs typeface="Verdana"/>
        </a:defRPr>
      </a:lvl4pPr>
      <a:lvl5pPr marL="2601913" indent="-773113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anose="020B0604030504040204" pitchFamily="34" charset="0"/>
        <a:defRPr lang="en-GB" sz="1600" dirty="0">
          <a:solidFill>
            <a:schemeClr val="bg2"/>
          </a:solidFill>
          <a:latin typeface="Verdana"/>
          <a:ea typeface="MS PGothic" panose="020B0600070205080204" pitchFamily="34" charset="-128"/>
          <a:cs typeface="Verdana"/>
        </a:defRPr>
      </a:lvl5pPr>
      <a:lvl6pPr marL="34798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6pPr>
      <a:lvl7pPr marL="39370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7pPr>
      <a:lvl8pPr marL="43942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8pPr>
      <a:lvl9pPr marL="48514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ext Box 24"/>
          <p:cNvSpPr txBox="1">
            <a:spLocks noChangeArrowheads="1"/>
          </p:cNvSpPr>
          <p:nvPr/>
        </p:nvSpPr>
        <p:spPr bwMode="auto">
          <a:xfrm>
            <a:off x="444973" y="2059709"/>
            <a:ext cx="5335115" cy="46166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GB" altLang="en-US" dirty="0" smtClean="0">
                <a:solidFill>
                  <a:schemeClr val="bg1"/>
                </a:solidFill>
              </a:rPr>
              <a:t>Description of WP 3.10 and 3.11 </a:t>
            </a:r>
            <a:endParaRPr lang="en-GB" altLang="en-US" dirty="0">
              <a:solidFill>
                <a:schemeClr val="bg1"/>
              </a:solidFill>
            </a:endParaRPr>
          </a:p>
        </p:txBody>
      </p:sp>
      <p:sp>
        <p:nvSpPr>
          <p:cNvPr id="5122" name="Text Box 25"/>
          <p:cNvSpPr txBox="1">
            <a:spLocks noChangeArrowheads="1"/>
          </p:cNvSpPr>
          <p:nvPr/>
        </p:nvSpPr>
        <p:spPr bwMode="auto">
          <a:xfrm>
            <a:off x="444973" y="2652713"/>
            <a:ext cx="7064563" cy="64633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 dirty="0" err="1" smtClean="0">
                <a:solidFill>
                  <a:schemeClr val="bg1"/>
                </a:solidFill>
              </a:rPr>
              <a:t>Enza</a:t>
            </a:r>
            <a:r>
              <a:rPr lang="en-US" altLang="en-US" sz="1800" dirty="0" smtClean="0">
                <a:solidFill>
                  <a:schemeClr val="bg1"/>
                </a:solidFill>
              </a:rPr>
              <a:t> Di Tomaso, Martina Klose, Carlos Pérez </a:t>
            </a:r>
            <a:r>
              <a:rPr lang="en-US" altLang="en-US" sz="1800" dirty="0" err="1" smtClean="0">
                <a:solidFill>
                  <a:schemeClr val="bg1"/>
                </a:solidFill>
              </a:rPr>
              <a:t>García</a:t>
            </a:r>
            <a:r>
              <a:rPr lang="en-US" altLang="en-US" sz="1800" dirty="0" smtClean="0">
                <a:solidFill>
                  <a:schemeClr val="bg1"/>
                </a:solidFill>
              </a:rPr>
              <a:t>-Pando </a:t>
            </a:r>
          </a:p>
          <a:p>
            <a:pPr eaLnBrk="1" hangingPunct="1"/>
            <a:r>
              <a:rPr lang="en-US" altLang="en-US" sz="1800" i="1" dirty="0" smtClean="0">
                <a:solidFill>
                  <a:schemeClr val="bg1"/>
                </a:solidFill>
              </a:rPr>
              <a:t>Barcelona Supercomputing Center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>
          <a:xfrm>
            <a:off x="774700" y="158413"/>
            <a:ext cx="6956425" cy="430887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latin typeface="Verdana" panose="020B0604030504040204" pitchFamily="34" charset="0"/>
              </a:rPr>
              <a:t>WP 3.10 &amp; 3.11 - Motivations</a:t>
            </a:r>
            <a:endParaRPr lang="en-US" altLang="en-US" sz="1200" dirty="0" smtClean="0">
              <a:latin typeface="Verdana" panose="020B0604030504040204" pitchFamily="34" charset="0"/>
            </a:endParaRPr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-342900" eaLnBrk="1" hangingPunct="1"/>
            <a:r>
              <a:rPr lang="en-US" altLang="en-US" sz="1400" dirty="0" smtClean="0">
                <a:latin typeface="Verdana" panose="020B0604030504040204" pitchFamily="34" charset="0"/>
              </a:rPr>
              <a:t>Currently used in MONARCH (BSC model):</a:t>
            </a:r>
          </a:p>
          <a:p>
            <a:pPr indent="-342900" eaLnBrk="1" hangingPunct="1"/>
            <a:r>
              <a:rPr lang="en-US" altLang="en-US" sz="1400" b="1" dirty="0" smtClean="0">
                <a:latin typeface="Verdana" panose="020B0604030504040204" pitchFamily="34" charset="0"/>
              </a:rPr>
              <a:t>Land cover type:           </a:t>
            </a:r>
          </a:p>
          <a:p>
            <a:pPr indent="-342900"/>
            <a:r>
              <a:rPr lang="en-US" altLang="en-US" sz="1400" dirty="0">
                <a:latin typeface="Verdana" panose="020B0604030504040204" pitchFamily="34" charset="0"/>
              </a:rPr>
              <a:t>- Meteorological component estimates aerodynamic roughness length (z0</a:t>
            </a:r>
            <a:r>
              <a:rPr lang="en-US" altLang="en-US" sz="1400" dirty="0" smtClean="0">
                <a:latin typeface="Verdana" panose="020B0604030504040204" pitchFamily="34" charset="0"/>
              </a:rPr>
              <a:t>) based </a:t>
            </a:r>
            <a:r>
              <a:rPr lang="en-US" altLang="en-US" sz="1400" dirty="0">
                <a:latin typeface="Verdana" panose="020B0604030504040204" pitchFamily="34" charset="0"/>
              </a:rPr>
              <a:t>on USGS 94-category land </a:t>
            </a:r>
            <a:r>
              <a:rPr lang="en-US" altLang="en-US" sz="1400" dirty="0" smtClean="0">
                <a:latin typeface="Verdana" panose="020B0604030504040204" pitchFamily="34" charset="0"/>
              </a:rPr>
              <a:t>use </a:t>
            </a:r>
            <a:r>
              <a:rPr lang="en-US" altLang="en-US" sz="1400" dirty="0">
                <a:latin typeface="Verdana" panose="020B0604030504040204" pitchFamily="34" charset="0"/>
              </a:rPr>
              <a:t>and regionally (N </a:t>
            </a:r>
            <a:r>
              <a:rPr lang="en-US" altLang="en-US" sz="1400" dirty="0" smtClean="0">
                <a:latin typeface="Verdana" panose="020B0604030504040204" pitchFamily="34" charset="0"/>
              </a:rPr>
              <a:t>Africa and </a:t>
            </a:r>
            <a:r>
              <a:rPr lang="en-US" altLang="en-US" sz="1400" dirty="0">
                <a:latin typeface="Verdana" panose="020B0604030504040204" pitchFamily="34" charset="0"/>
              </a:rPr>
              <a:t>Asia) uses </a:t>
            </a:r>
            <a:r>
              <a:rPr lang="en-US" altLang="en-US" sz="1400" dirty="0" smtClean="0">
                <a:latin typeface="Verdana" panose="020B0604030504040204" pitchFamily="34" charset="0"/>
              </a:rPr>
              <a:t>1/4x1/4 degree </a:t>
            </a:r>
            <a:r>
              <a:rPr lang="en-US" altLang="en-US" sz="1400" dirty="0">
                <a:latin typeface="Verdana" panose="020B0604030504040204" pitchFamily="34" charset="0"/>
              </a:rPr>
              <a:t>resolution z0 based on POLDER-I </a:t>
            </a:r>
            <a:r>
              <a:rPr lang="es-ES" altLang="en-US" sz="1400" dirty="0">
                <a:latin typeface="Verdana" panose="020B0604030504040204" pitchFamily="34" charset="0"/>
              </a:rPr>
              <a:t>(</a:t>
            </a:r>
            <a:r>
              <a:rPr lang="en-US" altLang="en-US" sz="1400" dirty="0" smtClean="0">
                <a:latin typeface="Verdana" panose="020B0604030504040204" pitchFamily="34" charset="0"/>
              </a:rPr>
              <a:t>Laurent </a:t>
            </a:r>
            <a:r>
              <a:rPr lang="en-US" altLang="en-US" sz="1400" dirty="0">
                <a:latin typeface="Verdana" panose="020B0604030504040204" pitchFamily="34" charset="0"/>
              </a:rPr>
              <a:t>et al</a:t>
            </a:r>
            <a:r>
              <a:rPr lang="en-US" altLang="en-US" sz="1400" dirty="0" smtClean="0">
                <a:latin typeface="Verdana" panose="020B0604030504040204" pitchFamily="34" charset="0"/>
              </a:rPr>
              <a:t>. 2008</a:t>
            </a:r>
            <a:r>
              <a:rPr lang="en-US" altLang="en-US" sz="1400" dirty="0">
                <a:latin typeface="Verdana" panose="020B0604030504040204" pitchFamily="34" charset="0"/>
              </a:rPr>
              <a:t>) </a:t>
            </a:r>
          </a:p>
          <a:p>
            <a:pPr indent="-342900" eaLnBrk="1" hangingPunct="1"/>
            <a:r>
              <a:rPr lang="en-US" altLang="en-US" sz="1400" b="1" dirty="0" smtClean="0">
                <a:latin typeface="Verdana" panose="020B0604030504040204" pitchFamily="34" charset="0"/>
              </a:rPr>
              <a:t>(Green) Vegetation cover fraction:</a:t>
            </a:r>
          </a:p>
          <a:p>
            <a:pPr indent="-342900"/>
            <a:r>
              <a:rPr lang="en-GB" altLang="en-US" sz="1400" dirty="0">
                <a:latin typeface="Verdana" panose="020B0604030504040204" pitchFamily="34" charset="0"/>
              </a:rPr>
              <a:t>- The meteorological and land-surface component uses USGS </a:t>
            </a:r>
            <a:r>
              <a:rPr lang="en-GB" altLang="en-US" sz="1400" dirty="0" smtClean="0">
                <a:latin typeface="Verdana" panose="020B0604030504040204" pitchFamily="34" charset="0"/>
              </a:rPr>
              <a:t>monthly climatology </a:t>
            </a:r>
            <a:r>
              <a:rPr lang="en-GB" altLang="en-US" sz="1400" dirty="0">
                <a:latin typeface="Verdana" panose="020B0604030504040204" pitchFamily="34" charset="0"/>
              </a:rPr>
              <a:t>at 1km resolution </a:t>
            </a:r>
          </a:p>
          <a:p>
            <a:pPr indent="-342900"/>
            <a:r>
              <a:rPr lang="en-GB" altLang="en-US" sz="1400" dirty="0">
                <a:latin typeface="Verdana" panose="020B0604030504040204" pitchFamily="34" charset="0"/>
              </a:rPr>
              <a:t>- The dust module uses MODIS LAI at 0.1x0.1 degree resolution, at a </a:t>
            </a:r>
            <a:r>
              <a:rPr lang="en-GB" altLang="en-US" sz="1400" dirty="0" smtClean="0">
                <a:latin typeface="Verdana" panose="020B0604030504040204" pitchFamily="34" charset="0"/>
              </a:rPr>
              <a:t>monthly variation</a:t>
            </a:r>
            <a:r>
              <a:rPr lang="en-GB" altLang="en-US" sz="1400" dirty="0">
                <a:latin typeface="Verdana" panose="020B0604030504040204" pitchFamily="34" charset="0"/>
              </a:rPr>
              <a:t>, and available for </a:t>
            </a:r>
            <a:r>
              <a:rPr lang="en-GB" altLang="en-US" sz="1400" dirty="0" smtClean="0">
                <a:latin typeface="Verdana" panose="020B0604030504040204" pitchFamily="34" charset="0"/>
              </a:rPr>
              <a:t>2000-2015 </a:t>
            </a:r>
            <a:endParaRPr lang="en-GB" altLang="en-US" sz="1400" dirty="0">
              <a:latin typeface="Verdana" panose="020B0604030504040204" pitchFamily="34" charset="0"/>
            </a:endParaRPr>
          </a:p>
          <a:p>
            <a:pPr indent="-342900"/>
            <a:r>
              <a:rPr lang="en-GB" altLang="en-US" sz="1400" dirty="0" smtClean="0">
                <a:latin typeface="Verdana" panose="020B0604030504040204" pitchFamily="34" charset="0"/>
              </a:rPr>
              <a:t>                          - </a:t>
            </a:r>
            <a:r>
              <a:rPr lang="en-GB" altLang="en-US" sz="1400" dirty="0">
                <a:latin typeface="Verdana" panose="020B0604030504040204" pitchFamily="34" charset="0"/>
              </a:rPr>
              <a:t>to calculate a drag partition to correct the threshold friction velocity </a:t>
            </a:r>
            <a:r>
              <a:rPr lang="en-GB" altLang="en-US" sz="1400" dirty="0" smtClean="0">
                <a:latin typeface="Verdana" panose="020B0604030504040204" pitchFamily="34" charset="0"/>
              </a:rPr>
              <a:t>for 			sediment </a:t>
            </a:r>
            <a:r>
              <a:rPr lang="en-GB" altLang="en-US" sz="1400" dirty="0">
                <a:latin typeface="Verdana" panose="020B0604030504040204" pitchFamily="34" charset="0"/>
              </a:rPr>
              <a:t>mobilization</a:t>
            </a:r>
          </a:p>
          <a:p>
            <a:pPr indent="-342900"/>
            <a:r>
              <a:rPr lang="en-GB" altLang="en-US" sz="1400" dirty="0" smtClean="0">
                <a:latin typeface="Verdana" panose="020B0604030504040204" pitchFamily="34" charset="0"/>
              </a:rPr>
              <a:t>                          - to </a:t>
            </a:r>
            <a:r>
              <a:rPr lang="en-GB" altLang="en-US" sz="1400" dirty="0">
                <a:latin typeface="Verdana" panose="020B0604030504040204" pitchFamily="34" charset="0"/>
              </a:rPr>
              <a:t>estimate the erodible (bare) area for dust flux calculation </a:t>
            </a:r>
            <a:endParaRPr lang="en-GB" altLang="en-US" sz="1400" dirty="0" smtClean="0">
              <a:latin typeface="Verdana" panose="020B0604030504040204" pitchFamily="34" charset="0"/>
            </a:endParaRPr>
          </a:p>
          <a:p>
            <a:pPr indent="-342900"/>
            <a:r>
              <a:rPr lang="en-GB" altLang="en-US" sz="1400" dirty="0" smtClean="0">
                <a:latin typeface="Verdana" panose="020B0604030504040204" pitchFamily="34" charset="0"/>
              </a:rPr>
              <a:t>                          - </a:t>
            </a:r>
            <a:r>
              <a:rPr lang="en-GB" altLang="en-US" sz="1400" dirty="0">
                <a:latin typeface="Verdana" panose="020B0604030504040204" pitchFamily="34" charset="0"/>
              </a:rPr>
              <a:t>[optional] to scale dust flux</a:t>
            </a:r>
            <a:endParaRPr lang="en-US" altLang="en-US" sz="1400" dirty="0" smtClean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2082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latin typeface="Verdana" panose="020B0604030504040204" pitchFamily="34" charset="0"/>
              </a:rPr>
              <a:t>WP 3.10 - Actions</a:t>
            </a:r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-342900" eaLnBrk="1" hangingPunct="1"/>
            <a:r>
              <a:rPr lang="en-US" altLang="en-US" b="1" dirty="0" smtClean="0">
                <a:latin typeface="Verdana" panose="020B0604030504040204" pitchFamily="34" charset="0"/>
              </a:rPr>
              <a:t>Actions: </a:t>
            </a:r>
          </a:p>
          <a:p>
            <a:pPr indent="-342900" eaLnBrk="1" hangingPunct="1"/>
            <a:r>
              <a:rPr lang="en-GB" altLang="en-US" dirty="0" smtClean="0">
                <a:latin typeface="Verdana" panose="020B0604030504040204" pitchFamily="34" charset="0"/>
              </a:rPr>
              <a:t>- processing </a:t>
            </a:r>
            <a:r>
              <a:rPr lang="en-GB" altLang="en-US" dirty="0">
                <a:latin typeface="Verdana" panose="020B0604030504040204" pitchFamily="34" charset="0"/>
              </a:rPr>
              <a:t>IASI dust aerosol data to follow the assimilation </a:t>
            </a:r>
            <a:r>
              <a:rPr lang="en-GB" altLang="en-US" dirty="0" smtClean="0">
                <a:latin typeface="Verdana" panose="020B0604030504040204" pitchFamily="34" charset="0"/>
              </a:rPr>
              <a:t>cycles</a:t>
            </a:r>
            <a:endParaRPr lang="en-GB" altLang="en-US" dirty="0">
              <a:latin typeface="Verdana" panose="020B0604030504040204" pitchFamily="34" charset="0"/>
            </a:endParaRPr>
          </a:p>
          <a:p>
            <a:pPr indent="-342900"/>
            <a:r>
              <a:rPr lang="en-GB" altLang="en-US" dirty="0" smtClean="0">
                <a:latin typeface="Verdana" panose="020B0604030504040204" pitchFamily="34" charset="0"/>
              </a:rPr>
              <a:t>- implementation </a:t>
            </a:r>
            <a:r>
              <a:rPr lang="en-GB" altLang="en-US" dirty="0">
                <a:latin typeface="Verdana" panose="020B0604030504040204" pitchFamily="34" charset="0"/>
              </a:rPr>
              <a:t>of an observation operator for the thermal </a:t>
            </a:r>
            <a:r>
              <a:rPr lang="en-GB" altLang="en-US" dirty="0" smtClean="0">
                <a:latin typeface="Verdana" panose="020B0604030504040204" pitchFamily="34" charset="0"/>
              </a:rPr>
              <a:t>infrared </a:t>
            </a:r>
          </a:p>
          <a:p>
            <a:pPr indent="-342900"/>
            <a:r>
              <a:rPr lang="en-GB" altLang="en-US" dirty="0" smtClean="0">
                <a:latin typeface="Verdana" panose="020B0604030504040204" pitchFamily="34" charset="0"/>
              </a:rPr>
              <a:t>- </a:t>
            </a:r>
            <a:r>
              <a:rPr lang="en-GB" altLang="en-US" dirty="0">
                <a:latin typeface="Verdana" panose="020B0604030504040204" pitchFamily="34" charset="0"/>
              </a:rPr>
              <a:t>identifying optimal assimilation settings for observation error </a:t>
            </a:r>
            <a:r>
              <a:rPr lang="en-GB" altLang="en-US" dirty="0" smtClean="0">
                <a:latin typeface="Verdana" panose="020B0604030504040204" pitchFamily="34" charset="0"/>
              </a:rPr>
              <a:t>statistics and </a:t>
            </a:r>
            <a:r>
              <a:rPr lang="en-GB" altLang="en-US" dirty="0">
                <a:latin typeface="Verdana" panose="020B0604030504040204" pitchFamily="34" charset="0"/>
              </a:rPr>
              <a:t>covariance </a:t>
            </a:r>
            <a:r>
              <a:rPr lang="en-GB" altLang="en-US" dirty="0" smtClean="0">
                <a:latin typeface="Verdana" panose="020B0604030504040204" pitchFamily="34" charset="0"/>
              </a:rPr>
              <a:t>localization</a:t>
            </a:r>
            <a:endParaRPr lang="en-GB" altLang="en-US" dirty="0">
              <a:latin typeface="Verdana" panose="020B0604030504040204" pitchFamily="34" charset="0"/>
            </a:endParaRPr>
          </a:p>
          <a:p>
            <a:pPr indent="-342900"/>
            <a:r>
              <a:rPr lang="en-GB" altLang="en-US" dirty="0" smtClean="0">
                <a:latin typeface="Verdana" panose="020B0604030504040204" pitchFamily="34" charset="0"/>
              </a:rPr>
              <a:t>- implementation </a:t>
            </a:r>
            <a:r>
              <a:rPr lang="en-GB" altLang="en-US" dirty="0">
                <a:latin typeface="Verdana" panose="020B0604030504040204" pitchFamily="34" charset="0"/>
              </a:rPr>
              <a:t>of the use of CCI+ high resolution land cover to characterize the model </a:t>
            </a:r>
            <a:r>
              <a:rPr lang="en-GB" altLang="en-US" dirty="0" smtClean="0">
                <a:latin typeface="Verdana" panose="020B0604030504040204" pitchFamily="34" charset="0"/>
              </a:rPr>
              <a:t>land type</a:t>
            </a:r>
          </a:p>
          <a:p>
            <a:pPr indent="-342900"/>
            <a:r>
              <a:rPr lang="en-GB" altLang="en-US" dirty="0" smtClean="0">
                <a:latin typeface="Verdana" panose="020B0604030504040204" pitchFamily="34" charset="0"/>
              </a:rPr>
              <a:t>- </a:t>
            </a:r>
            <a:r>
              <a:rPr lang="en-GB" altLang="en-US" dirty="0">
                <a:latin typeface="Verdana" panose="020B0604030504040204" pitchFamily="34" charset="0"/>
              </a:rPr>
              <a:t>DA simulations on a regional domain covering Northern Africa, Europe</a:t>
            </a:r>
          </a:p>
          <a:p>
            <a:pPr indent="-342900"/>
            <a:r>
              <a:rPr lang="en-GB" altLang="en-US" dirty="0">
                <a:latin typeface="Verdana" panose="020B0604030504040204" pitchFamily="34" charset="0"/>
              </a:rPr>
              <a:t>and the Middle East for specific dust events (usually lasting 1 to 10 days) during the active </a:t>
            </a:r>
            <a:r>
              <a:rPr lang="en-GB" altLang="en-US" dirty="0" smtClean="0">
                <a:latin typeface="Verdana" panose="020B0604030504040204" pitchFamily="34" charset="0"/>
              </a:rPr>
              <a:t>dust season</a:t>
            </a:r>
            <a:endParaRPr lang="en-GB" altLang="en-US" dirty="0">
              <a:latin typeface="Verdana" panose="020B0604030504040204" pitchFamily="34" charset="0"/>
            </a:endParaRPr>
          </a:p>
          <a:p>
            <a:pPr indent="-342900"/>
            <a:r>
              <a:rPr lang="en-GB" altLang="en-US" dirty="0" smtClean="0">
                <a:latin typeface="Verdana" panose="020B0604030504040204" pitchFamily="34" charset="0"/>
              </a:rPr>
              <a:t>- </a:t>
            </a:r>
            <a:r>
              <a:rPr lang="en-GB" altLang="en-US" dirty="0">
                <a:latin typeface="Verdana" panose="020B0604030504040204" pitchFamily="34" charset="0"/>
              </a:rPr>
              <a:t>assessment of the impact of assimilating the data during relevant dust events </a:t>
            </a:r>
            <a:r>
              <a:rPr lang="en-GB" altLang="en-US" dirty="0" smtClean="0">
                <a:latin typeface="Verdana" panose="020B0604030504040204" pitchFamily="34" charset="0"/>
              </a:rPr>
              <a:t>and validation with </a:t>
            </a:r>
            <a:r>
              <a:rPr lang="en-GB" altLang="en-US" dirty="0">
                <a:latin typeface="Verdana" panose="020B0604030504040204" pitchFamily="34" charset="0"/>
              </a:rPr>
              <a:t>independent </a:t>
            </a:r>
            <a:r>
              <a:rPr lang="en-GB" altLang="en-US" dirty="0" smtClean="0">
                <a:latin typeface="Verdana" panose="020B0604030504040204" pitchFamily="34" charset="0"/>
              </a:rPr>
              <a:t>observations</a:t>
            </a:r>
            <a:endParaRPr lang="en-GB" altLang="en-US" dirty="0">
              <a:latin typeface="Verdana" panose="020B0604030504040204" pitchFamily="34" charset="0"/>
            </a:endParaRPr>
          </a:p>
          <a:p>
            <a:pPr indent="-342900" eaLnBrk="1" hangingPunct="1"/>
            <a:endParaRPr lang="en-US" altLang="en-US" dirty="0" smtClean="0">
              <a:latin typeface="Verdana" panose="020B0604030504040204" pitchFamily="34" charset="0"/>
            </a:endParaRPr>
          </a:p>
          <a:p>
            <a:pPr indent="-342900" eaLnBrk="1" hangingPunct="1"/>
            <a:endParaRPr lang="en-US" altLang="en-US" dirty="0" smtClean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7644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latin typeface="Verdana" panose="020B0604030504040204" pitchFamily="34" charset="0"/>
              </a:rPr>
              <a:t>WP 3.11 - Actions</a:t>
            </a:r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-342900" eaLnBrk="1" hangingPunct="1"/>
            <a:r>
              <a:rPr lang="en-US" altLang="en-US" b="1" dirty="0" smtClean="0">
                <a:latin typeface="Verdana" panose="020B0604030504040204" pitchFamily="34" charset="0"/>
              </a:rPr>
              <a:t>Actions:</a:t>
            </a:r>
          </a:p>
          <a:p>
            <a:pPr indent="-342900"/>
            <a:r>
              <a:rPr lang="en-US" altLang="en-US" dirty="0" smtClean="0">
                <a:latin typeface="Verdana" panose="020B0604030504040204" pitchFamily="34" charset="0"/>
              </a:rPr>
              <a:t>-</a:t>
            </a:r>
            <a:r>
              <a:rPr lang="en-GB" altLang="en-US" dirty="0">
                <a:latin typeface="Verdana" panose="020B0604030504040204" pitchFamily="34" charset="0"/>
              </a:rPr>
              <a:t> production of a pilot reanalysis over the course of a specific year characterized by relevant </a:t>
            </a:r>
            <a:r>
              <a:rPr lang="en-GB" altLang="en-US" dirty="0" smtClean="0">
                <a:latin typeface="Verdana" panose="020B0604030504040204" pitchFamily="34" charset="0"/>
              </a:rPr>
              <a:t>dust events</a:t>
            </a:r>
            <a:endParaRPr lang="en-GB" altLang="en-US" dirty="0">
              <a:latin typeface="Verdana" panose="020B0604030504040204" pitchFamily="34" charset="0"/>
            </a:endParaRPr>
          </a:p>
          <a:p>
            <a:pPr indent="-342900"/>
            <a:r>
              <a:rPr lang="en-GB" altLang="en-US" dirty="0" smtClean="0">
                <a:latin typeface="Verdana" panose="020B0604030504040204" pitchFamily="34" charset="0"/>
              </a:rPr>
              <a:t>- statistical </a:t>
            </a:r>
            <a:r>
              <a:rPr lang="en-GB" altLang="en-US" dirty="0">
                <a:latin typeface="Verdana" panose="020B0604030504040204" pitchFamily="34" charset="0"/>
              </a:rPr>
              <a:t>analysis of innovations throughout dust cycles at different temporal scales</a:t>
            </a:r>
          </a:p>
          <a:p>
            <a:pPr indent="-342900"/>
            <a:r>
              <a:rPr lang="en-GB" altLang="en-US" dirty="0" smtClean="0">
                <a:latin typeface="Verdana" panose="020B0604030504040204" pitchFamily="34" charset="0"/>
              </a:rPr>
              <a:t>- reanalysis </a:t>
            </a:r>
            <a:r>
              <a:rPr lang="en-GB" altLang="en-US" dirty="0">
                <a:latin typeface="Verdana" panose="020B0604030504040204" pitchFamily="34" charset="0"/>
              </a:rPr>
              <a:t>validation with independent observations</a:t>
            </a:r>
          </a:p>
          <a:p>
            <a:pPr indent="-342900"/>
            <a:r>
              <a:rPr lang="en-GB" altLang="en-US" dirty="0" smtClean="0">
                <a:latin typeface="Verdana" panose="020B0604030504040204" pitchFamily="34" charset="0"/>
              </a:rPr>
              <a:t>- comparison </a:t>
            </a:r>
            <a:r>
              <a:rPr lang="en-GB" altLang="en-US" dirty="0">
                <a:latin typeface="Verdana" panose="020B0604030504040204" pitchFamily="34" charset="0"/>
              </a:rPr>
              <a:t>of the dust reanalysis with other reanalyses</a:t>
            </a:r>
          </a:p>
          <a:p>
            <a:pPr indent="-342900" eaLnBrk="1" hangingPunct="1"/>
            <a:endParaRPr lang="en-US" altLang="en-US" dirty="0" smtClean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3954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latin typeface="Verdana" panose="020B0604030504040204" pitchFamily="34" charset="0"/>
              </a:rPr>
              <a:t>WP 3.10 &amp; 3.11 – Scientific </a:t>
            </a:r>
            <a:r>
              <a:rPr lang="en-US" altLang="en-US" dirty="0">
                <a:latin typeface="Verdana" panose="020B0604030504040204" pitchFamily="34" charset="0"/>
              </a:rPr>
              <a:t>q</a:t>
            </a:r>
            <a:r>
              <a:rPr lang="en-US" altLang="en-US" dirty="0" smtClean="0">
                <a:latin typeface="Verdana" panose="020B0604030504040204" pitchFamily="34" charset="0"/>
              </a:rPr>
              <a:t>uestions</a:t>
            </a:r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-342900"/>
            <a:r>
              <a:rPr lang="en-GB" altLang="en-US" b="1" dirty="0" smtClean="0">
                <a:latin typeface="Verdana" panose="020B0604030504040204" pitchFamily="34" charset="0"/>
              </a:rPr>
              <a:t>Scientific questions:</a:t>
            </a:r>
          </a:p>
          <a:p>
            <a:pPr indent="-342900"/>
            <a:r>
              <a:rPr lang="en-GB" altLang="en-US" dirty="0" smtClean="0">
                <a:latin typeface="Verdana" panose="020B0604030504040204" pitchFamily="34" charset="0"/>
              </a:rPr>
              <a:t>- </a:t>
            </a:r>
            <a:r>
              <a:rPr lang="en-GB" altLang="en-US" dirty="0">
                <a:latin typeface="Verdana" panose="020B0604030504040204" pitchFamily="34" charset="0"/>
              </a:rPr>
              <a:t>Which is the added value of assimilating thermal infrared retrievals?</a:t>
            </a:r>
          </a:p>
          <a:p>
            <a:pPr indent="-342900"/>
            <a:r>
              <a:rPr lang="en-GB" altLang="en-US" dirty="0" smtClean="0">
                <a:latin typeface="Verdana" panose="020B0604030504040204" pitchFamily="34" charset="0"/>
              </a:rPr>
              <a:t>- Which </a:t>
            </a:r>
            <a:r>
              <a:rPr lang="en-GB" altLang="en-US" dirty="0">
                <a:latin typeface="Verdana" panose="020B0604030504040204" pitchFamily="34" charset="0"/>
              </a:rPr>
              <a:t>is the impact of IASI data assimilation at the regional scale in high </a:t>
            </a:r>
            <a:r>
              <a:rPr lang="en-GB" altLang="en-US" dirty="0" smtClean="0">
                <a:latin typeface="Verdana" panose="020B0604030504040204" pitchFamily="34" charset="0"/>
              </a:rPr>
              <a:t>resolution simulations?</a:t>
            </a:r>
          </a:p>
          <a:p>
            <a:pPr indent="-342900"/>
            <a:r>
              <a:rPr lang="en-GB" altLang="en-US" dirty="0" smtClean="0">
                <a:latin typeface="Verdana" panose="020B0604030504040204" pitchFamily="34" charset="0"/>
              </a:rPr>
              <a:t>- Are </a:t>
            </a:r>
            <a:r>
              <a:rPr lang="en-GB" altLang="en-US" dirty="0">
                <a:latin typeface="Verdana" panose="020B0604030504040204" pitchFamily="34" charset="0"/>
              </a:rPr>
              <a:t>CCI (pixel-level) uncertainties realistic?</a:t>
            </a:r>
          </a:p>
          <a:p>
            <a:pPr indent="-342900"/>
            <a:r>
              <a:rPr lang="en-GB" altLang="en-US" dirty="0" smtClean="0">
                <a:latin typeface="Verdana" panose="020B0604030504040204" pitchFamily="34" charset="0"/>
              </a:rPr>
              <a:t>- Does </a:t>
            </a:r>
            <a:r>
              <a:rPr lang="en-GB" altLang="en-US" dirty="0">
                <a:latin typeface="Verdana" panose="020B0604030504040204" pitchFamily="34" charset="0"/>
              </a:rPr>
              <a:t>enhanced land type information improve the first-guess of mineral dust tracers, </a:t>
            </a:r>
            <a:r>
              <a:rPr lang="en-GB" altLang="en-US" dirty="0" smtClean="0">
                <a:latin typeface="Verdana" panose="020B0604030504040204" pitchFamily="34" charset="0"/>
              </a:rPr>
              <a:t>and consequently </a:t>
            </a:r>
            <a:r>
              <a:rPr lang="en-GB" altLang="en-US" dirty="0">
                <a:latin typeface="Verdana" panose="020B0604030504040204" pitchFamily="34" charset="0"/>
              </a:rPr>
              <a:t>dust analyses?</a:t>
            </a:r>
          </a:p>
          <a:p>
            <a:pPr indent="-342900"/>
            <a:r>
              <a:rPr lang="en-GB" altLang="en-US" dirty="0" smtClean="0">
                <a:latin typeface="Verdana" panose="020B0604030504040204" pitchFamily="34" charset="0"/>
              </a:rPr>
              <a:t>- Are </a:t>
            </a:r>
            <a:r>
              <a:rPr lang="en-GB" altLang="en-US" dirty="0">
                <a:latin typeface="Verdana" panose="020B0604030504040204" pitchFamily="34" charset="0"/>
              </a:rPr>
              <a:t>the used CCI/CCI+ ECVs consistent?</a:t>
            </a:r>
          </a:p>
          <a:p>
            <a:pPr indent="-342900"/>
            <a:r>
              <a:rPr lang="en-GB" altLang="en-US" dirty="0" smtClean="0">
                <a:latin typeface="Verdana" panose="020B0604030504040204" pitchFamily="34" charset="0"/>
              </a:rPr>
              <a:t>- Can </a:t>
            </a:r>
            <a:r>
              <a:rPr lang="en-GB" altLang="en-US" dirty="0">
                <a:latin typeface="Verdana" panose="020B0604030504040204" pitchFamily="34" charset="0"/>
              </a:rPr>
              <a:t>CCI/CCI+ data improve aerosol reanalysis?</a:t>
            </a:r>
          </a:p>
          <a:p>
            <a:pPr indent="-342900"/>
            <a:r>
              <a:rPr lang="en-GB" altLang="en-US" dirty="0" smtClean="0">
                <a:latin typeface="Verdana" panose="020B0604030504040204" pitchFamily="34" charset="0"/>
              </a:rPr>
              <a:t>- Can </a:t>
            </a:r>
            <a:r>
              <a:rPr lang="en-GB" altLang="en-US" dirty="0">
                <a:latin typeface="Verdana" panose="020B0604030504040204" pitchFamily="34" charset="0"/>
              </a:rPr>
              <a:t>CCI/CCI+ data improve in particular the characterization of dust cycles?</a:t>
            </a:r>
          </a:p>
          <a:p>
            <a:pPr indent="-342900"/>
            <a:r>
              <a:rPr lang="en-GB" altLang="en-US" dirty="0" smtClean="0">
                <a:latin typeface="Verdana" panose="020B0604030504040204" pitchFamily="34" charset="0"/>
              </a:rPr>
              <a:t>- How </a:t>
            </a:r>
            <a:r>
              <a:rPr lang="en-GB" altLang="en-US" dirty="0">
                <a:latin typeface="Verdana" panose="020B0604030504040204" pitchFamily="34" charset="0"/>
              </a:rPr>
              <a:t>well does the regional dust reanalysis compare to global reanalyses</a:t>
            </a:r>
            <a:r>
              <a:rPr lang="en-GB" altLang="en-US" dirty="0" smtClean="0">
                <a:latin typeface="Verdana" panose="020B0604030504040204" pitchFamily="34" charset="0"/>
              </a:rPr>
              <a:t>?</a:t>
            </a:r>
            <a:endParaRPr lang="en-GB" altLang="en-US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5876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latin typeface="Verdana" panose="020B0604030504040204" pitchFamily="34" charset="0"/>
              </a:rPr>
              <a:t>WP 3.10 &amp; 3.11 </a:t>
            </a:r>
            <a:r>
              <a:rPr lang="en-US" altLang="en-US" dirty="0" smtClean="0">
                <a:latin typeface="Verdana" panose="020B0604030504040204" pitchFamily="34" charset="0"/>
              </a:rPr>
              <a:t>– Expected outcomes</a:t>
            </a:r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-342900"/>
            <a:r>
              <a:rPr lang="en-GB" altLang="en-US" dirty="0">
                <a:latin typeface="Verdana" panose="020B0604030504040204" pitchFamily="34" charset="0"/>
              </a:rPr>
              <a:t>A data assimilation/modelling assessment of CCI/CCI+ data will be of added value to the </a:t>
            </a:r>
            <a:r>
              <a:rPr lang="en-GB" altLang="en-US" dirty="0" smtClean="0">
                <a:latin typeface="Verdana" panose="020B0604030504040204" pitchFamily="34" charset="0"/>
              </a:rPr>
              <a:t>standard CCI </a:t>
            </a:r>
            <a:r>
              <a:rPr lang="en-GB" altLang="en-US" dirty="0">
                <a:latin typeface="Verdana" panose="020B0604030504040204" pitchFamily="34" charset="0"/>
              </a:rPr>
              <a:t>experiments as it will provide a </a:t>
            </a:r>
            <a:r>
              <a:rPr lang="en-GB" altLang="en-US" b="1" dirty="0">
                <a:latin typeface="Verdana" panose="020B0604030504040204" pitchFamily="34" charset="0"/>
              </a:rPr>
              <a:t>different perspective to the evaluation efforts</a:t>
            </a:r>
            <a:r>
              <a:rPr lang="en-GB" altLang="en-US" dirty="0">
                <a:latin typeface="Verdana" panose="020B0604030504040204" pitchFamily="34" charset="0"/>
              </a:rPr>
              <a:t>, and will allow </a:t>
            </a:r>
            <a:r>
              <a:rPr lang="en-GB" altLang="en-US" dirty="0" smtClean="0">
                <a:latin typeface="Verdana" panose="020B0604030504040204" pitchFamily="34" charset="0"/>
              </a:rPr>
              <a:t>to </a:t>
            </a:r>
            <a:r>
              <a:rPr lang="en-GB" altLang="en-US" b="1" dirty="0" smtClean="0">
                <a:latin typeface="Verdana" panose="020B0604030504040204" pitchFamily="34" charset="0"/>
              </a:rPr>
              <a:t>assess </a:t>
            </a:r>
            <a:r>
              <a:rPr lang="en-GB" altLang="en-US" b="1" dirty="0">
                <a:latin typeface="Verdana" panose="020B0604030504040204" pitchFamily="34" charset="0"/>
              </a:rPr>
              <a:t>ECVs for cross-consistency</a:t>
            </a:r>
            <a:r>
              <a:rPr lang="en-GB" altLang="en-US" dirty="0" smtClean="0">
                <a:latin typeface="Verdana" panose="020B0604030504040204" pitchFamily="34" charset="0"/>
              </a:rPr>
              <a:t>.</a:t>
            </a:r>
          </a:p>
          <a:p>
            <a:pPr indent="-342900"/>
            <a:endParaRPr lang="en-GB" altLang="en-US" dirty="0" smtClean="0">
              <a:latin typeface="Verdana" panose="020B0604030504040204" pitchFamily="34" charset="0"/>
            </a:endParaRPr>
          </a:p>
          <a:p>
            <a:pPr indent="-342900"/>
            <a:r>
              <a:rPr lang="en-GB" altLang="en-US" dirty="0">
                <a:latin typeface="Verdana" panose="020B0604030504040204" pitchFamily="34" charset="0"/>
              </a:rPr>
              <a:t>A reanalysis assessment is able to showcase the potential of CCI/CCI+ data to contribute to </a:t>
            </a:r>
            <a:r>
              <a:rPr lang="en-GB" altLang="en-US" dirty="0" smtClean="0">
                <a:latin typeface="Verdana" panose="020B0604030504040204" pitchFamily="34" charset="0"/>
              </a:rPr>
              <a:t>the formulation </a:t>
            </a:r>
            <a:r>
              <a:rPr lang="en-GB" altLang="en-US" dirty="0">
                <a:latin typeface="Verdana" panose="020B0604030504040204" pitchFamily="34" charset="0"/>
              </a:rPr>
              <a:t>of </a:t>
            </a:r>
            <a:r>
              <a:rPr lang="en-GB" altLang="en-US" b="1" dirty="0">
                <a:latin typeface="Verdana" panose="020B0604030504040204" pitchFamily="34" charset="0"/>
              </a:rPr>
              <a:t>management and mitigation plans of different socio-economic sectors</a:t>
            </a:r>
            <a:r>
              <a:rPr lang="en-GB" altLang="en-US" dirty="0" smtClean="0">
                <a:latin typeface="Verdana" panose="020B0604030504040204" pitchFamily="34" charset="0"/>
              </a:rPr>
              <a:t>. A </a:t>
            </a:r>
            <a:r>
              <a:rPr lang="en-GB" altLang="en-US" dirty="0">
                <a:latin typeface="Verdana" panose="020B0604030504040204" pitchFamily="34" charset="0"/>
              </a:rPr>
              <a:t>dust </a:t>
            </a:r>
            <a:r>
              <a:rPr lang="en-GB" altLang="en-US" dirty="0" smtClean="0">
                <a:latin typeface="Verdana" panose="020B0604030504040204" pitchFamily="34" charset="0"/>
              </a:rPr>
              <a:t>reanalysis in </a:t>
            </a:r>
            <a:r>
              <a:rPr lang="en-GB" altLang="en-US" dirty="0">
                <a:latin typeface="Verdana" panose="020B0604030504040204" pitchFamily="34" charset="0"/>
              </a:rPr>
              <a:t>particular can be used to provide resources for studying the impact of dust on </a:t>
            </a:r>
            <a:r>
              <a:rPr lang="en-GB" altLang="en-US" b="1" dirty="0">
                <a:latin typeface="Verdana" panose="020B0604030504040204" pitchFamily="34" charset="0"/>
              </a:rPr>
              <a:t>health, weather </a:t>
            </a:r>
            <a:r>
              <a:rPr lang="en-GB" altLang="en-US" b="1" dirty="0" smtClean="0">
                <a:latin typeface="Verdana" panose="020B0604030504040204" pitchFamily="34" charset="0"/>
              </a:rPr>
              <a:t>and climate</a:t>
            </a:r>
            <a:r>
              <a:rPr lang="en-GB" altLang="en-US" dirty="0">
                <a:latin typeface="Verdana" panose="020B0604030504040204" pitchFamily="34" charset="0"/>
              </a:rPr>
              <a:t>.</a:t>
            </a:r>
          </a:p>
          <a:p>
            <a:pPr indent="-342900"/>
            <a:endParaRPr lang="en-GB" altLang="en-US" dirty="0" smtClean="0">
              <a:latin typeface="Verdana" panose="020B0604030504040204" pitchFamily="34" charset="0"/>
            </a:endParaRPr>
          </a:p>
          <a:p>
            <a:pPr indent="-342900"/>
            <a:r>
              <a:rPr lang="en-GB" altLang="en-US" dirty="0" smtClean="0">
                <a:latin typeface="Verdana" panose="020B0604030504040204" pitchFamily="34" charset="0"/>
              </a:rPr>
              <a:t>BSC's </a:t>
            </a:r>
            <a:r>
              <a:rPr lang="en-GB" altLang="en-US" dirty="0">
                <a:latin typeface="Verdana" panose="020B0604030504040204" pitchFamily="34" charset="0"/>
              </a:rPr>
              <a:t>strong </a:t>
            </a:r>
            <a:r>
              <a:rPr lang="en-GB" altLang="en-US" b="1" dirty="0">
                <a:latin typeface="Verdana" panose="020B0604030504040204" pitchFamily="34" charset="0"/>
              </a:rPr>
              <a:t>links to specific user communities </a:t>
            </a:r>
            <a:r>
              <a:rPr lang="en-GB" altLang="en-US" dirty="0">
                <a:latin typeface="Verdana" panose="020B0604030504040204" pitchFamily="34" charset="0"/>
              </a:rPr>
              <a:t>through its </a:t>
            </a:r>
            <a:r>
              <a:rPr lang="en-GB" altLang="en-US" b="1" dirty="0">
                <a:latin typeface="Verdana" panose="020B0604030504040204" pitchFamily="34" charset="0"/>
              </a:rPr>
              <a:t>WMO SDS-WAS </a:t>
            </a:r>
            <a:r>
              <a:rPr lang="en-GB" altLang="en-US" dirty="0">
                <a:latin typeface="Verdana" panose="020B0604030504040204" pitchFamily="34" charset="0"/>
              </a:rPr>
              <a:t>activities can </a:t>
            </a:r>
            <a:r>
              <a:rPr lang="en-GB" altLang="en-US" dirty="0" smtClean="0">
                <a:latin typeface="Verdana" panose="020B0604030504040204" pitchFamily="34" charset="0"/>
              </a:rPr>
              <a:t>guarantee the </a:t>
            </a:r>
            <a:r>
              <a:rPr lang="en-GB" altLang="en-US" dirty="0">
                <a:latin typeface="Verdana" panose="020B0604030504040204" pitchFamily="34" charset="0"/>
              </a:rPr>
              <a:t>visibility of such potential for the data considered</a:t>
            </a:r>
            <a:r>
              <a:rPr lang="en-GB" altLang="en-US" dirty="0" smtClean="0">
                <a:latin typeface="Verdana" panose="020B0604030504040204" pitchFamily="34" charset="0"/>
              </a:rPr>
              <a:t>.</a:t>
            </a:r>
            <a:endParaRPr lang="en-GB" altLang="en-US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360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latin typeface="Verdana" panose="020B0604030504040204" pitchFamily="34" charset="0"/>
              </a:rPr>
              <a:t>WP 3.10 &amp; 3.11 - Motivations</a:t>
            </a:r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>
          <a:xfrm>
            <a:off x="173038" y="792163"/>
            <a:ext cx="4816057" cy="3824287"/>
          </a:xfrm>
        </p:spPr>
        <p:txBody>
          <a:bodyPr/>
          <a:lstStyle/>
          <a:p>
            <a:pPr indent="-342900"/>
            <a:r>
              <a:rPr lang="en-GB" altLang="en-US" b="1" dirty="0" smtClean="0">
                <a:latin typeface="Verdana" panose="020B0604030504040204" pitchFamily="34" charset="0"/>
              </a:rPr>
              <a:t>Current </a:t>
            </a:r>
            <a:r>
              <a:rPr lang="en-GB" altLang="en-US" b="1" dirty="0">
                <a:latin typeface="Verdana" panose="020B0604030504040204" pitchFamily="34" charset="0"/>
              </a:rPr>
              <a:t>aerosol (and dust) data assimilation is mainly based on retrievals in the visible part of </a:t>
            </a:r>
            <a:r>
              <a:rPr lang="en-GB" altLang="en-US" b="1" dirty="0" smtClean="0">
                <a:latin typeface="Verdana" panose="020B0604030504040204" pitchFamily="34" charset="0"/>
              </a:rPr>
              <a:t>the electromagnetic </a:t>
            </a:r>
            <a:r>
              <a:rPr lang="en-GB" altLang="en-US" b="1" dirty="0">
                <a:latin typeface="Verdana" panose="020B0604030504040204" pitchFamily="34" charset="0"/>
              </a:rPr>
              <a:t>spectrum, and with no information on aerosol </a:t>
            </a:r>
            <a:r>
              <a:rPr lang="en-GB" altLang="en-US" b="1" dirty="0" smtClean="0">
                <a:latin typeface="Verdana" panose="020B0604030504040204" pitchFamily="34" charset="0"/>
              </a:rPr>
              <a:t>speciation</a:t>
            </a:r>
          </a:p>
          <a:p>
            <a:pPr indent="-342900"/>
            <a:endParaRPr lang="en-GB" altLang="en-US" dirty="0" smtClean="0">
              <a:latin typeface="Verdana" panose="020B0604030504040204" pitchFamily="34" charset="0"/>
            </a:endParaRPr>
          </a:p>
          <a:p>
            <a:pPr indent="-342900"/>
            <a:r>
              <a:rPr lang="en-GB" altLang="en-US" i="1" dirty="0" smtClean="0">
                <a:latin typeface="Verdana" panose="020B0604030504040204" pitchFamily="34" charset="0"/>
              </a:rPr>
              <a:t>IASI dust retrievals have the potential to overcome these drawbacks. A previous CCI case study made by BSC showed the potential of IASI for dust DA but with a few</a:t>
            </a:r>
            <a:r>
              <a:rPr lang="en-US" altLang="en-US" i="1" dirty="0" smtClean="0">
                <a:latin typeface="Verdana" panose="020B0604030504040204" pitchFamily="34" charset="0"/>
              </a:rPr>
              <a:t> important limitations. 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570" y="1217966"/>
            <a:ext cx="3208921" cy="2972679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7341014" y="4190645"/>
            <a:ext cx="141737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 smtClean="0"/>
              <a:t>(</a:t>
            </a:r>
            <a:r>
              <a:rPr lang="es-ES" sz="1000" dirty="0" err="1" smtClean="0"/>
              <a:t>Vries</a:t>
            </a:r>
            <a:r>
              <a:rPr lang="es-ES" sz="1000" dirty="0" smtClean="0"/>
              <a:t> et al., 2015)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431788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latin typeface="Verdana" panose="020B0604030504040204" pitchFamily="34" charset="0"/>
              </a:rPr>
              <a:t>WP 3.10 &amp; 3.11 - Motivations </a:t>
            </a:r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>
          <a:xfrm>
            <a:off x="173039" y="792163"/>
            <a:ext cx="4287481" cy="3824287"/>
          </a:xfrm>
        </p:spPr>
        <p:txBody>
          <a:bodyPr/>
          <a:lstStyle/>
          <a:p>
            <a:pPr indent="-342900" eaLnBrk="1" hangingPunct="1"/>
            <a:endParaRPr lang="en-US" altLang="en-US" b="1" dirty="0" smtClean="0">
              <a:latin typeface="Verdana" panose="020B0604030504040204" pitchFamily="34" charset="0"/>
            </a:endParaRPr>
          </a:p>
          <a:p>
            <a:pPr indent="-342900" eaLnBrk="1" hangingPunct="1"/>
            <a:r>
              <a:rPr lang="en-US" altLang="en-US" b="1" dirty="0" smtClean="0">
                <a:latin typeface="Verdana" panose="020B0604030504040204" pitchFamily="34" charset="0"/>
              </a:rPr>
              <a:t>Current use of Land Cover information in dust models is provided at a coarse resolution and is related to green vegetation only.  </a:t>
            </a:r>
          </a:p>
          <a:p>
            <a:pPr indent="-342900" eaLnBrk="1" hangingPunct="1"/>
            <a:endParaRPr lang="en-US" altLang="en-US" dirty="0">
              <a:latin typeface="Verdana" panose="020B0604030504040204" pitchFamily="34" charset="0"/>
            </a:endParaRPr>
          </a:p>
          <a:p>
            <a:pPr indent="-342900" eaLnBrk="1" hangingPunct="1"/>
            <a:endParaRPr lang="en-US" altLang="en-US" dirty="0" smtClean="0">
              <a:latin typeface="Verdana" panose="020B0604030504040204" pitchFamily="34" charset="0"/>
            </a:endParaRPr>
          </a:p>
          <a:p>
            <a:pPr indent="-342900" eaLnBrk="1" hangingPunct="1"/>
            <a:r>
              <a:rPr lang="en-US" altLang="en-US" i="1" dirty="0" smtClean="0">
                <a:latin typeface="Verdana" panose="020B0604030504040204" pitchFamily="34" charset="0"/>
              </a:rPr>
              <a:t>Surface characteristics are important for dust emissions</a:t>
            </a:r>
            <a:endParaRPr lang="en-US" altLang="en-US" i="1" dirty="0">
              <a:latin typeface="Verdana" panose="020B060403050404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320" y="1192738"/>
            <a:ext cx="3929501" cy="3023135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7097250" y="4215873"/>
            <a:ext cx="166423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000" dirty="0" smtClean="0"/>
              <a:t>(</a:t>
            </a:r>
            <a:r>
              <a:rPr lang="en-GB" sz="1000" dirty="0" err="1" smtClean="0"/>
              <a:t>Knippertz</a:t>
            </a:r>
            <a:r>
              <a:rPr lang="en-GB" sz="1000" dirty="0" smtClean="0"/>
              <a:t> et </a:t>
            </a:r>
            <a:r>
              <a:rPr lang="en-GB" sz="1000" dirty="0"/>
              <a:t>al</a:t>
            </a:r>
            <a:r>
              <a:rPr lang="en-GB" sz="1000" dirty="0" smtClean="0"/>
              <a:t>. 2014)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661689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latin typeface="Verdana" panose="020B0604030504040204" pitchFamily="34" charset="0"/>
              </a:rPr>
              <a:t>WP 3.10 - Description</a:t>
            </a:r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-342900"/>
            <a:r>
              <a:rPr lang="en-GB" altLang="en-US" b="1" dirty="0">
                <a:latin typeface="Verdana" panose="020B0604030504040204" pitchFamily="34" charset="0"/>
              </a:rPr>
              <a:t>WP3.10: Assessment of the potential of CCI/CCI+ data to constrain mineral </a:t>
            </a:r>
            <a:r>
              <a:rPr lang="en-GB" altLang="en-US" b="1" dirty="0" smtClean="0">
                <a:latin typeface="Verdana" panose="020B0604030504040204" pitchFamily="34" charset="0"/>
              </a:rPr>
              <a:t>dust simulations </a:t>
            </a:r>
            <a:r>
              <a:rPr lang="en-GB" altLang="en-US" b="1" dirty="0">
                <a:latin typeface="Verdana" panose="020B0604030504040204" pitchFamily="34" charset="0"/>
              </a:rPr>
              <a:t>at the regional </a:t>
            </a:r>
            <a:r>
              <a:rPr lang="en-GB" altLang="en-US" b="1" dirty="0" smtClean="0">
                <a:latin typeface="Verdana" panose="020B0604030504040204" pitchFamily="34" charset="0"/>
              </a:rPr>
              <a:t>scale</a:t>
            </a:r>
          </a:p>
          <a:p>
            <a:pPr indent="-342900"/>
            <a:endParaRPr lang="en-GB" altLang="en-US" i="1" dirty="0" smtClean="0">
              <a:latin typeface="Verdana" panose="020B0604030504040204" pitchFamily="34" charset="0"/>
            </a:endParaRPr>
          </a:p>
          <a:p>
            <a:pPr indent="-342900"/>
            <a:r>
              <a:rPr lang="en-GB" altLang="en-US" i="1" dirty="0" smtClean="0">
                <a:latin typeface="Verdana" panose="020B0604030504040204" pitchFamily="34" charset="0"/>
              </a:rPr>
              <a:t>ECVs </a:t>
            </a:r>
            <a:r>
              <a:rPr lang="en-GB" altLang="en-US" i="1" dirty="0">
                <a:latin typeface="Verdana" panose="020B0604030504040204" pitchFamily="34" charset="0"/>
              </a:rPr>
              <a:t>involved:  Aerosol dust and High Res </a:t>
            </a:r>
            <a:r>
              <a:rPr lang="en-GB" altLang="en-US" i="1" dirty="0" smtClean="0">
                <a:latin typeface="Verdana" panose="020B0604030504040204" pitchFamily="34" charset="0"/>
              </a:rPr>
              <a:t>LC</a:t>
            </a:r>
            <a:endParaRPr lang="en-GB" altLang="en-US" i="1" dirty="0">
              <a:latin typeface="Verdana" panose="020B0604030504040204" pitchFamily="34" charset="0"/>
            </a:endParaRPr>
          </a:p>
          <a:p>
            <a:pPr indent="-342900"/>
            <a:endParaRPr lang="en-GB" altLang="en-US" dirty="0" smtClean="0">
              <a:latin typeface="Verdana" panose="020B0604030504040204" pitchFamily="34" charset="0"/>
            </a:endParaRPr>
          </a:p>
          <a:p>
            <a:pPr indent="-342900"/>
            <a:r>
              <a:rPr lang="en-GB" altLang="en-US" dirty="0" smtClean="0">
                <a:latin typeface="Verdana" panose="020B0604030504040204" pitchFamily="34" charset="0"/>
              </a:rPr>
              <a:t>CCI </a:t>
            </a:r>
            <a:r>
              <a:rPr lang="en-GB" altLang="en-US" dirty="0">
                <a:latin typeface="Verdana" panose="020B0604030504040204" pitchFamily="34" charset="0"/>
              </a:rPr>
              <a:t>IASI dust data will be assimilated in model simulations, while CCI+ high resolution land </a:t>
            </a:r>
            <a:r>
              <a:rPr lang="en-GB" altLang="en-US" dirty="0" smtClean="0">
                <a:latin typeface="Verdana" panose="020B0604030504040204" pitchFamily="34" charset="0"/>
              </a:rPr>
              <a:t>cover data </a:t>
            </a:r>
            <a:r>
              <a:rPr lang="en-GB" altLang="en-US" dirty="0">
                <a:latin typeface="Verdana" panose="020B0604030504040204" pitchFamily="34" charset="0"/>
              </a:rPr>
              <a:t>(once data will become available) will be used to enhance the NMMB-MONARCH’s land </a:t>
            </a:r>
            <a:r>
              <a:rPr lang="en-GB" altLang="en-US" dirty="0" smtClean="0">
                <a:latin typeface="Verdana" panose="020B0604030504040204" pitchFamily="34" charset="0"/>
              </a:rPr>
              <a:t>use type</a:t>
            </a:r>
            <a:r>
              <a:rPr lang="en-GB" altLang="en-US" dirty="0">
                <a:latin typeface="Verdana" panose="020B0604030504040204" pitchFamily="34" charset="0"/>
              </a:rPr>
              <a:t>, with a consequent impact on dust </a:t>
            </a:r>
            <a:r>
              <a:rPr lang="en-GB" altLang="en-US" dirty="0" smtClean="0">
                <a:latin typeface="Verdana" panose="020B0604030504040204" pitchFamily="34" charset="0"/>
              </a:rPr>
              <a:t>emissions</a:t>
            </a:r>
            <a:endParaRPr lang="en-GB" altLang="en-US" dirty="0">
              <a:latin typeface="Verdana" panose="020B0604030504040204" pitchFamily="34" charset="0"/>
            </a:endParaRPr>
          </a:p>
          <a:p>
            <a:pPr indent="-342900" eaLnBrk="1" hangingPunct="1"/>
            <a:endParaRPr lang="en-US" altLang="en-US" dirty="0" smtClean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4011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latin typeface="Verdana" panose="020B0604030504040204" pitchFamily="34" charset="0"/>
              </a:rPr>
              <a:t>WP 3.10 - Aims</a:t>
            </a:r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>
          <a:xfrm>
            <a:off x="173039" y="792163"/>
            <a:ext cx="5088278" cy="3824287"/>
          </a:xfrm>
        </p:spPr>
        <p:txBody>
          <a:bodyPr/>
          <a:lstStyle/>
          <a:p>
            <a:pPr indent="-342900"/>
            <a:r>
              <a:rPr lang="en-GB" altLang="en-US" b="1" dirty="0" smtClean="0">
                <a:latin typeface="Verdana" panose="020B0604030504040204" pitchFamily="34" charset="0"/>
              </a:rPr>
              <a:t>Aims:</a:t>
            </a:r>
          </a:p>
          <a:p>
            <a:pPr indent="-342900"/>
            <a:r>
              <a:rPr lang="en-GB" altLang="en-US" dirty="0" smtClean="0">
                <a:latin typeface="Verdana" panose="020B0604030504040204" pitchFamily="34" charset="0"/>
              </a:rPr>
              <a:t>- demonstrating </a:t>
            </a:r>
            <a:r>
              <a:rPr lang="en-GB" altLang="en-US" dirty="0">
                <a:latin typeface="Verdana" panose="020B0604030504040204" pitchFamily="34" charset="0"/>
              </a:rPr>
              <a:t>the use of CCI/CCI+ data </a:t>
            </a:r>
            <a:r>
              <a:rPr lang="en-GB" altLang="en-US" dirty="0" smtClean="0">
                <a:latin typeface="Verdana" panose="020B0604030504040204" pitchFamily="34" charset="0"/>
              </a:rPr>
              <a:t>to </a:t>
            </a:r>
            <a:r>
              <a:rPr lang="en-GB" altLang="en-US" dirty="0">
                <a:latin typeface="Verdana" panose="020B0604030504040204" pitchFamily="34" charset="0"/>
              </a:rPr>
              <a:t>produce </a:t>
            </a:r>
            <a:r>
              <a:rPr lang="en-GB" altLang="en-US" b="1" dirty="0">
                <a:latin typeface="Verdana" panose="020B0604030504040204" pitchFamily="34" charset="0"/>
              </a:rPr>
              <a:t>dust analyses </a:t>
            </a:r>
            <a:r>
              <a:rPr lang="en-GB" altLang="en-US" dirty="0">
                <a:latin typeface="Verdana" panose="020B0604030504040204" pitchFamily="34" charset="0"/>
              </a:rPr>
              <a:t>at </a:t>
            </a:r>
            <a:r>
              <a:rPr lang="en-GB" altLang="en-US" dirty="0" smtClean="0">
                <a:latin typeface="Verdana" panose="020B0604030504040204" pitchFamily="34" charset="0"/>
              </a:rPr>
              <a:t>the regional scale; </a:t>
            </a:r>
          </a:p>
          <a:p>
            <a:pPr indent="-342900"/>
            <a:r>
              <a:rPr lang="en-GB" altLang="en-US" dirty="0" smtClean="0">
                <a:latin typeface="Verdana" panose="020B0604030504040204" pitchFamily="34" charset="0"/>
              </a:rPr>
              <a:t>- assessing </a:t>
            </a:r>
            <a:r>
              <a:rPr lang="en-GB" altLang="en-US" dirty="0">
                <a:latin typeface="Verdana" panose="020B0604030504040204" pitchFamily="34" charset="0"/>
              </a:rPr>
              <a:t>the </a:t>
            </a:r>
            <a:r>
              <a:rPr lang="en-GB" altLang="en-US" b="1" dirty="0">
                <a:latin typeface="Verdana" panose="020B0604030504040204" pitchFamily="34" charset="0"/>
              </a:rPr>
              <a:t>synergy of CCI aerosol </a:t>
            </a:r>
            <a:r>
              <a:rPr lang="en-GB" altLang="en-US" dirty="0">
                <a:latin typeface="Verdana" panose="020B0604030504040204" pitchFamily="34" charset="0"/>
              </a:rPr>
              <a:t>data</a:t>
            </a:r>
            <a:r>
              <a:rPr lang="en-GB" altLang="en-US" b="1" dirty="0">
                <a:latin typeface="Verdana" panose="020B0604030504040204" pitchFamily="34" charset="0"/>
              </a:rPr>
              <a:t> </a:t>
            </a:r>
            <a:r>
              <a:rPr lang="en-GB" altLang="en-US" dirty="0" smtClean="0">
                <a:latin typeface="Verdana" panose="020B0604030504040204" pitchFamily="34" charset="0"/>
              </a:rPr>
              <a:t>(</a:t>
            </a:r>
            <a:r>
              <a:rPr lang="en-GB" altLang="en-US" dirty="0">
                <a:latin typeface="Verdana" panose="020B0604030504040204" pitchFamily="34" charset="0"/>
              </a:rPr>
              <a:t>in particular </a:t>
            </a:r>
            <a:r>
              <a:rPr lang="en-GB" altLang="en-US" dirty="0" smtClean="0">
                <a:latin typeface="Verdana" panose="020B0604030504040204" pitchFamily="34" charset="0"/>
              </a:rPr>
              <a:t>when constraining </a:t>
            </a:r>
            <a:r>
              <a:rPr lang="en-GB" altLang="en-US" dirty="0">
                <a:latin typeface="Verdana" panose="020B0604030504040204" pitchFamily="34" charset="0"/>
              </a:rPr>
              <a:t>atmospheric </a:t>
            </a:r>
            <a:r>
              <a:rPr lang="en-GB" altLang="en-US" dirty="0" smtClean="0">
                <a:latin typeface="Verdana" panose="020B0604030504040204" pitchFamily="34" charset="0"/>
              </a:rPr>
              <a:t>concentrations </a:t>
            </a:r>
            <a:r>
              <a:rPr lang="en-GB" altLang="en-US" dirty="0">
                <a:latin typeface="Verdana" panose="020B0604030504040204" pitchFamily="34" charset="0"/>
              </a:rPr>
              <a:t>over dust source areas) </a:t>
            </a:r>
            <a:r>
              <a:rPr lang="en-GB" altLang="en-US" b="1" dirty="0">
                <a:latin typeface="Verdana" panose="020B0604030504040204" pitchFamily="34" charset="0"/>
              </a:rPr>
              <a:t>with CCI</a:t>
            </a:r>
            <a:r>
              <a:rPr lang="en-GB" altLang="en-US" b="1" dirty="0" smtClean="0">
                <a:latin typeface="Verdana" panose="020B0604030504040204" pitchFamily="34" charset="0"/>
              </a:rPr>
              <a:t>+ </a:t>
            </a:r>
            <a:r>
              <a:rPr lang="en-GB" altLang="en-US" b="1" dirty="0">
                <a:latin typeface="Verdana" panose="020B0604030504040204" pitchFamily="34" charset="0"/>
              </a:rPr>
              <a:t>land cover </a:t>
            </a:r>
            <a:r>
              <a:rPr lang="en-GB" altLang="en-US" dirty="0">
                <a:latin typeface="Verdana" panose="020B0604030504040204" pitchFamily="34" charset="0"/>
              </a:rPr>
              <a:t>data</a:t>
            </a:r>
            <a:r>
              <a:rPr lang="en-GB" altLang="en-US" b="1" dirty="0">
                <a:latin typeface="Verdana" panose="020B0604030504040204" pitchFamily="34" charset="0"/>
              </a:rPr>
              <a:t> </a:t>
            </a:r>
            <a:r>
              <a:rPr lang="en-GB" altLang="en-US" dirty="0">
                <a:latin typeface="Verdana" panose="020B0604030504040204" pitchFamily="34" charset="0"/>
              </a:rPr>
              <a:t>(</a:t>
            </a:r>
            <a:r>
              <a:rPr lang="en-GB" altLang="en-US" dirty="0" smtClean="0">
                <a:latin typeface="Verdana" panose="020B0604030504040204" pitchFamily="34" charset="0"/>
              </a:rPr>
              <a:t>used for </a:t>
            </a:r>
            <a:r>
              <a:rPr lang="en-GB" altLang="en-US" dirty="0">
                <a:latin typeface="Verdana" panose="020B0604030504040204" pitchFamily="34" charset="0"/>
              </a:rPr>
              <a:t>an enhanced </a:t>
            </a:r>
            <a:r>
              <a:rPr lang="en-GB" altLang="en-US" dirty="0" smtClean="0">
                <a:latin typeface="Verdana" panose="020B0604030504040204" pitchFamily="34" charset="0"/>
              </a:rPr>
              <a:t>characterization </a:t>
            </a:r>
            <a:r>
              <a:rPr lang="en-GB" altLang="en-US" dirty="0">
                <a:latin typeface="Verdana" panose="020B0604030504040204" pitchFamily="34" charset="0"/>
              </a:rPr>
              <a:t>of dust emissions</a:t>
            </a:r>
            <a:r>
              <a:rPr lang="en-GB" altLang="en-US" dirty="0" smtClean="0">
                <a:latin typeface="Verdana" panose="020B0604030504040204" pitchFamily="34" charset="0"/>
              </a:rPr>
              <a:t>);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225079" y="3341067"/>
            <a:ext cx="8788082" cy="2213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-6858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defRPr lang="en-GB" sz="1600" baseline="0">
                <a:solidFill>
                  <a:schemeClr val="bg2"/>
                </a:solidFill>
                <a:latin typeface="Verdana"/>
                <a:ea typeface="MS PGothic" panose="020B0600070205080204" pitchFamily="34" charset="-128"/>
                <a:cs typeface="Verdana"/>
              </a:defRPr>
            </a:lvl1pPr>
            <a:lvl2pPr marL="809625" indent="-352425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anose="020B0604030504040204" pitchFamily="34" charset="0"/>
              <a:defRPr lang="en-GB" sz="1600" dirty="0">
                <a:solidFill>
                  <a:schemeClr val="bg2"/>
                </a:solidFill>
                <a:latin typeface="Verdana"/>
                <a:ea typeface="MS PGothic" panose="020B0600070205080204" pitchFamily="34" charset="-128"/>
                <a:cs typeface="Verdana"/>
              </a:defRPr>
            </a:lvl2pPr>
            <a:lvl3pPr marL="1406525" indent="-492125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anose="020B0604030504040204" pitchFamily="34" charset="0"/>
              <a:defRPr lang="en-GB" sz="1600" dirty="0">
                <a:solidFill>
                  <a:schemeClr val="bg2"/>
                </a:solidFill>
                <a:latin typeface="Verdana"/>
                <a:ea typeface="MS PGothic" panose="020B0600070205080204" pitchFamily="34" charset="-128"/>
                <a:cs typeface="Verdana"/>
              </a:defRPr>
            </a:lvl3pPr>
            <a:lvl4pPr marL="2005013" indent="-633413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anose="020B0604030504040204" pitchFamily="34" charset="0"/>
              <a:defRPr lang="en-GB" sz="1600" dirty="0">
                <a:solidFill>
                  <a:schemeClr val="bg2"/>
                </a:solidFill>
                <a:latin typeface="Verdana"/>
                <a:ea typeface="MS PGothic" panose="020B0600070205080204" pitchFamily="34" charset="-128"/>
                <a:cs typeface="Verdana"/>
              </a:defRPr>
            </a:lvl4pPr>
            <a:lvl5pPr marL="2601913" indent="-773113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anose="020B0604030504040204" pitchFamily="34" charset="0"/>
              <a:defRPr lang="en-GB" sz="1600" dirty="0">
                <a:solidFill>
                  <a:schemeClr val="bg2"/>
                </a:solidFill>
                <a:latin typeface="Verdana"/>
                <a:ea typeface="MS PGothic" panose="020B0600070205080204" pitchFamily="34" charset="-128"/>
                <a:cs typeface="Verdana"/>
              </a:defRPr>
            </a:lvl5pPr>
            <a:lvl6pPr marL="34798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6pPr>
            <a:lvl7pPr marL="39370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7pPr>
            <a:lvl8pPr marL="43942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8pPr>
            <a:lvl9pPr marL="48514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9pPr>
          </a:lstStyle>
          <a:p>
            <a:pPr indent="-342900"/>
            <a:r>
              <a:rPr lang="en-GB" altLang="en-US" kern="0" dirty="0" smtClean="0">
                <a:latin typeface="Verdana" panose="020B0604030504040204" pitchFamily="34" charset="0"/>
              </a:rPr>
              <a:t>- set the </a:t>
            </a:r>
            <a:r>
              <a:rPr lang="en-GB" altLang="en-US" b="1" kern="0" dirty="0" smtClean="0">
                <a:latin typeface="Verdana" panose="020B0604030504040204" pitchFamily="34" charset="0"/>
              </a:rPr>
              <a:t>basis</a:t>
            </a:r>
            <a:r>
              <a:rPr lang="en-GB" altLang="en-US" kern="0" dirty="0" smtClean="0">
                <a:latin typeface="Verdana" panose="020B0604030504040204" pitchFamily="34" charset="0"/>
              </a:rPr>
              <a:t> for the assessment activity 11 on the production </a:t>
            </a:r>
            <a:r>
              <a:rPr lang="en-GB" altLang="en-US" b="1" kern="0" dirty="0" smtClean="0">
                <a:latin typeface="Verdana" panose="020B0604030504040204" pitchFamily="34" charset="0"/>
              </a:rPr>
              <a:t>of a</a:t>
            </a:r>
            <a:r>
              <a:rPr lang="en-GB" altLang="en-US" kern="0" dirty="0" smtClean="0">
                <a:latin typeface="Verdana" panose="020B0604030504040204" pitchFamily="34" charset="0"/>
              </a:rPr>
              <a:t> </a:t>
            </a:r>
            <a:r>
              <a:rPr lang="en-GB" altLang="en-US" b="1" kern="0" dirty="0" smtClean="0">
                <a:latin typeface="Verdana" panose="020B0604030504040204" pitchFamily="34" charset="0"/>
              </a:rPr>
              <a:t>pilot dust reanalysis</a:t>
            </a:r>
            <a:r>
              <a:rPr lang="en-GB" altLang="en-US" kern="0" dirty="0" smtClean="0">
                <a:latin typeface="Verdana" panose="020B0604030504040204" pitchFamily="34" charset="0"/>
              </a:rPr>
              <a:t>, where the impact on dust cycles at different temporal scales will be evaluated;</a:t>
            </a:r>
          </a:p>
          <a:p>
            <a:pPr indent="-342900"/>
            <a:r>
              <a:rPr lang="en-GB" altLang="en-US" kern="0" dirty="0" smtClean="0">
                <a:latin typeface="Verdana" panose="020B0604030504040204" pitchFamily="34" charset="0"/>
              </a:rPr>
              <a:t>- providing </a:t>
            </a:r>
            <a:r>
              <a:rPr lang="en-GB" altLang="en-US" b="1" kern="0" dirty="0" smtClean="0">
                <a:latin typeface="Verdana" panose="020B0604030504040204" pitchFamily="34" charset="0"/>
              </a:rPr>
              <a:t>feedback on these ECVs</a:t>
            </a:r>
            <a:r>
              <a:rPr lang="en-GB" altLang="en-US" kern="0" dirty="0" smtClean="0">
                <a:latin typeface="Verdana" panose="020B0604030504040204" pitchFamily="34" charset="0"/>
              </a:rPr>
              <a:t> to the ESA CCI/CCI+ teams.</a:t>
            </a:r>
          </a:p>
        </p:txBody>
      </p:sp>
      <p:pic>
        <p:nvPicPr>
          <p:cNvPr id="5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3358" y="890636"/>
            <a:ext cx="3141326" cy="24913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2014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latin typeface="Verdana" panose="020B0604030504040204" pitchFamily="34" charset="0"/>
              </a:rPr>
              <a:t>WP 3.11 - Description</a:t>
            </a:r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-342900"/>
            <a:r>
              <a:rPr lang="en-GB" altLang="en-US" b="1" dirty="0">
                <a:latin typeface="Verdana" panose="020B0604030504040204" pitchFamily="34" charset="0"/>
              </a:rPr>
              <a:t>WP3.11: Production of a pilot dust reanalysis at the regional scale</a:t>
            </a:r>
          </a:p>
          <a:p>
            <a:pPr indent="-342900"/>
            <a:endParaRPr lang="en-GB" altLang="en-US" i="1" dirty="0" smtClean="0">
              <a:latin typeface="Verdana" panose="020B0604030504040204" pitchFamily="34" charset="0"/>
            </a:endParaRPr>
          </a:p>
          <a:p>
            <a:pPr indent="-342900"/>
            <a:r>
              <a:rPr lang="en-GB" altLang="en-US" i="1" dirty="0" smtClean="0">
                <a:latin typeface="Verdana" panose="020B0604030504040204" pitchFamily="34" charset="0"/>
              </a:rPr>
              <a:t>ECVs </a:t>
            </a:r>
            <a:r>
              <a:rPr lang="en-GB" altLang="en-US" i="1" dirty="0">
                <a:latin typeface="Verdana" panose="020B0604030504040204" pitchFamily="34" charset="0"/>
              </a:rPr>
              <a:t>involved:  Aerosol dust and High Res LC</a:t>
            </a:r>
          </a:p>
          <a:p>
            <a:pPr indent="-342900" eaLnBrk="1" hangingPunct="1"/>
            <a:endParaRPr lang="en-US" altLang="en-US" dirty="0" smtClean="0">
              <a:latin typeface="Verdana" panose="020B0604030504040204" pitchFamily="34" charset="0"/>
            </a:endParaRPr>
          </a:p>
          <a:p>
            <a:pPr indent="-342900"/>
            <a:r>
              <a:rPr lang="en-GB" altLang="en-US" dirty="0">
                <a:latin typeface="Verdana" panose="020B0604030504040204" pitchFamily="34" charset="0"/>
              </a:rPr>
              <a:t>CCI IASI dust data will be assimilated in model simulations for the reanalysis period. Simulations </a:t>
            </a:r>
            <a:r>
              <a:rPr lang="en-GB" altLang="en-US" dirty="0" smtClean="0">
                <a:latin typeface="Verdana" panose="020B0604030504040204" pitchFamily="34" charset="0"/>
              </a:rPr>
              <a:t>will make </a:t>
            </a:r>
            <a:r>
              <a:rPr lang="en-GB" altLang="en-US" dirty="0">
                <a:latin typeface="Verdana" panose="020B0604030504040204" pitchFamily="34" charset="0"/>
              </a:rPr>
              <a:t>use also of CCI+ high resolution land cover data, once these will become available, in order </a:t>
            </a:r>
            <a:r>
              <a:rPr lang="en-GB" altLang="en-US" dirty="0" smtClean="0">
                <a:latin typeface="Verdana" panose="020B0604030504040204" pitchFamily="34" charset="0"/>
              </a:rPr>
              <a:t>to enhance </a:t>
            </a:r>
            <a:r>
              <a:rPr lang="en-GB" altLang="en-US" dirty="0">
                <a:latin typeface="Verdana" panose="020B0604030504040204" pitchFamily="34" charset="0"/>
              </a:rPr>
              <a:t>the NMMB-MONARCH’s land use type.</a:t>
            </a:r>
          </a:p>
          <a:p>
            <a:pPr indent="-342900" eaLnBrk="1" hangingPunct="1"/>
            <a:endParaRPr lang="en-US" altLang="en-US" dirty="0" smtClean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5857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latin typeface="Verdana" panose="020B0604030504040204" pitchFamily="34" charset="0"/>
              </a:rPr>
              <a:t>WP 3.11 - Aims</a:t>
            </a:r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>
          <a:xfrm>
            <a:off x="173040" y="792163"/>
            <a:ext cx="4553706" cy="3824287"/>
          </a:xfrm>
        </p:spPr>
        <p:txBody>
          <a:bodyPr/>
          <a:lstStyle/>
          <a:p>
            <a:pPr indent="-342900"/>
            <a:r>
              <a:rPr lang="en-GB" altLang="en-US" b="1" dirty="0" smtClean="0">
                <a:latin typeface="Verdana" panose="020B0604030504040204" pitchFamily="34" charset="0"/>
              </a:rPr>
              <a:t>Aims:</a:t>
            </a:r>
          </a:p>
          <a:p>
            <a:pPr indent="-342900"/>
            <a:r>
              <a:rPr lang="en-GB" altLang="en-US" dirty="0" smtClean="0">
                <a:latin typeface="Verdana" panose="020B0604030504040204" pitchFamily="34" charset="0"/>
              </a:rPr>
              <a:t>- producing </a:t>
            </a:r>
            <a:r>
              <a:rPr lang="en-GB" altLang="en-US" b="1" dirty="0">
                <a:latin typeface="Verdana" panose="020B0604030504040204" pitchFamily="34" charset="0"/>
              </a:rPr>
              <a:t>a pilot dust </a:t>
            </a:r>
            <a:r>
              <a:rPr lang="en-GB" altLang="en-US" b="1" dirty="0" smtClean="0">
                <a:latin typeface="Verdana" panose="020B0604030504040204" pitchFamily="34" charset="0"/>
              </a:rPr>
              <a:t>regional reanalysis </a:t>
            </a:r>
            <a:r>
              <a:rPr lang="en-GB" altLang="en-US" dirty="0" smtClean="0">
                <a:latin typeface="Verdana" panose="020B0604030504040204" pitchFamily="34" charset="0"/>
              </a:rPr>
              <a:t>based </a:t>
            </a:r>
            <a:r>
              <a:rPr lang="en-GB" altLang="en-US" dirty="0">
                <a:latin typeface="Verdana" panose="020B0604030504040204" pitchFamily="34" charset="0"/>
              </a:rPr>
              <a:t>on CCI/CCI+ </a:t>
            </a:r>
            <a:r>
              <a:rPr lang="en-GB" altLang="en-US" dirty="0" smtClean="0">
                <a:latin typeface="Verdana" panose="020B0604030504040204" pitchFamily="34" charset="0"/>
              </a:rPr>
              <a:t>data, over a 1 year period</a:t>
            </a:r>
          </a:p>
          <a:p>
            <a:pPr indent="-342900"/>
            <a:r>
              <a:rPr lang="en-GB" altLang="en-US" dirty="0">
                <a:latin typeface="Verdana" panose="020B0604030504040204" pitchFamily="34" charset="0"/>
              </a:rPr>
              <a:t>- </a:t>
            </a:r>
            <a:r>
              <a:rPr lang="en-GB" altLang="en-US" dirty="0" smtClean="0">
                <a:latin typeface="Verdana" panose="020B0604030504040204" pitchFamily="34" charset="0"/>
              </a:rPr>
              <a:t>detection </a:t>
            </a:r>
            <a:r>
              <a:rPr lang="en-GB" altLang="en-US" dirty="0">
                <a:latin typeface="Verdana" panose="020B0604030504040204" pitchFamily="34" charset="0"/>
              </a:rPr>
              <a:t>of  </a:t>
            </a:r>
            <a:r>
              <a:rPr lang="en-GB" altLang="en-US" b="1" dirty="0">
                <a:latin typeface="Verdana" panose="020B0604030504040204" pitchFamily="34" charset="0"/>
              </a:rPr>
              <a:t>systematic (spatial and temporal</a:t>
            </a:r>
            <a:r>
              <a:rPr lang="en-GB" altLang="en-US" b="1" dirty="0" smtClean="0">
                <a:latin typeface="Verdana" panose="020B0604030504040204" pitchFamily="34" charset="0"/>
              </a:rPr>
              <a:t>) patterns </a:t>
            </a:r>
            <a:r>
              <a:rPr lang="en-GB" altLang="en-US" b="1" dirty="0">
                <a:latin typeface="Verdana" panose="020B0604030504040204" pitchFamily="34" charset="0"/>
              </a:rPr>
              <a:t>of data impacts </a:t>
            </a:r>
            <a:r>
              <a:rPr lang="en-GB" altLang="en-US" dirty="0">
                <a:latin typeface="Verdana" panose="020B0604030504040204" pitchFamily="34" charset="0"/>
              </a:rPr>
              <a:t>on the dust </a:t>
            </a:r>
            <a:r>
              <a:rPr lang="en-GB" altLang="en-US" dirty="0" smtClean="0">
                <a:latin typeface="Verdana" panose="020B0604030504040204" pitchFamily="34" charset="0"/>
              </a:rPr>
              <a:t>analysis through statistics of innovations</a:t>
            </a:r>
            <a:endParaRPr lang="en-GB" altLang="en-US" dirty="0">
              <a:latin typeface="Verdana" panose="020B0604030504040204" pitchFamily="34" charset="0"/>
            </a:endParaRPr>
          </a:p>
          <a:p>
            <a:pPr indent="-342900"/>
            <a:r>
              <a:rPr lang="en-GB" altLang="en-US" dirty="0" smtClean="0">
                <a:latin typeface="Verdana" panose="020B0604030504040204" pitchFamily="34" charset="0"/>
              </a:rPr>
              <a:t>- assessing </a:t>
            </a:r>
            <a:r>
              <a:rPr lang="en-GB" altLang="en-US" dirty="0">
                <a:latin typeface="Verdana" panose="020B0604030504040204" pitchFamily="34" charset="0"/>
              </a:rPr>
              <a:t>whether their integration in model simulations can improve the </a:t>
            </a:r>
            <a:r>
              <a:rPr lang="en-GB" altLang="en-US" b="1" dirty="0">
                <a:latin typeface="Verdana" panose="020B0604030504040204" pitchFamily="34" charset="0"/>
              </a:rPr>
              <a:t>monitoring of mineral </a:t>
            </a:r>
            <a:r>
              <a:rPr lang="en-GB" altLang="en-US" b="1" dirty="0" smtClean="0">
                <a:latin typeface="Verdana" panose="020B0604030504040204" pitchFamily="34" charset="0"/>
              </a:rPr>
              <a:t>dust </a:t>
            </a:r>
            <a:r>
              <a:rPr lang="en-GB" altLang="en-US" dirty="0" smtClean="0">
                <a:latin typeface="Verdana" panose="020B0604030504040204" pitchFamily="34" charset="0"/>
              </a:rPr>
              <a:t>and </a:t>
            </a:r>
            <a:r>
              <a:rPr lang="en-GB" altLang="en-US" dirty="0">
                <a:latin typeface="Verdana" panose="020B0604030504040204" pitchFamily="34" charset="0"/>
              </a:rPr>
              <a:t>the characterization of </a:t>
            </a:r>
            <a:r>
              <a:rPr lang="en-GB" altLang="en-US" b="1" dirty="0">
                <a:latin typeface="Verdana" panose="020B0604030504040204" pitchFamily="34" charset="0"/>
              </a:rPr>
              <a:t>dust cycles </a:t>
            </a:r>
            <a:endParaRPr lang="en-GB" altLang="en-US" dirty="0" smtClean="0">
              <a:latin typeface="Verdana" panose="020B0604030504040204" pitchFamily="34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6746" y="1260911"/>
            <a:ext cx="4303994" cy="2886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3403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latin typeface="Verdana" panose="020B0604030504040204" pitchFamily="34" charset="0"/>
              </a:rPr>
              <a:t>WP 3.10 &amp; 3.11 - Interactions</a:t>
            </a:r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>
          <a:xfrm>
            <a:off x="0" y="792163"/>
            <a:ext cx="9144000" cy="3824287"/>
          </a:xfrm>
        </p:spPr>
        <p:txBody>
          <a:bodyPr/>
          <a:lstStyle/>
          <a:p>
            <a:pPr indent="-342900" eaLnBrk="1" hangingPunct="1"/>
            <a:r>
              <a:rPr lang="en-US" altLang="en-US" b="1" dirty="0" smtClean="0">
                <a:latin typeface="Verdana" panose="020B0604030504040204" pitchFamily="34" charset="0"/>
              </a:rPr>
              <a:t>Planned interactions:</a:t>
            </a:r>
            <a:endParaRPr lang="en-US" altLang="en-US" dirty="0" smtClean="0">
              <a:latin typeface="Verdana" panose="020B0604030504040204" pitchFamily="34" charset="0"/>
            </a:endParaRPr>
          </a:p>
          <a:p>
            <a:pPr indent="-342900">
              <a:buFontTx/>
              <a:buChar char="-"/>
            </a:pPr>
            <a:r>
              <a:rPr lang="en-US" altLang="en-US" dirty="0" smtClean="0">
                <a:latin typeface="Verdana" panose="020B0604030504040204" pitchFamily="34" charset="0"/>
              </a:rPr>
              <a:t>CCI+ ECV teams: LC, HRLC teams</a:t>
            </a:r>
          </a:p>
          <a:p>
            <a:pPr indent="0"/>
            <a:r>
              <a:rPr lang="en-US" altLang="en-US" dirty="0">
                <a:latin typeface="Verdana" panose="020B0604030504040204" pitchFamily="34" charset="0"/>
              </a:rPr>
              <a:t> </a:t>
            </a:r>
            <a:r>
              <a:rPr lang="en-US" altLang="en-US" dirty="0" smtClean="0">
                <a:latin typeface="Verdana" panose="020B0604030504040204" pitchFamily="34" charset="0"/>
              </a:rPr>
              <a:t>Initial discussions: domain, variable </a:t>
            </a:r>
            <a:r>
              <a:rPr lang="en-US" altLang="en-US" dirty="0" err="1" smtClean="0">
                <a:latin typeface="Verdana" panose="020B0604030504040204" pitchFamily="34" charset="0"/>
              </a:rPr>
              <a:t>values&amp;types</a:t>
            </a:r>
            <a:r>
              <a:rPr lang="en-US" altLang="en-US" dirty="0" smtClean="0">
                <a:latin typeface="Verdana" panose="020B0604030504040204" pitchFamily="34" charset="0"/>
              </a:rPr>
              <a:t>, temporal resolution, period, format</a:t>
            </a:r>
          </a:p>
          <a:p>
            <a:pPr indent="-342900">
              <a:buFontTx/>
              <a:buChar char="-"/>
            </a:pPr>
            <a:r>
              <a:rPr lang="en-US" altLang="en-US" dirty="0" smtClean="0">
                <a:latin typeface="Verdana" panose="020B0604030504040204" pitchFamily="34" charset="0"/>
              </a:rPr>
              <a:t>CCI ECV teams:  email discussion started with ULB (C3S ECV)</a:t>
            </a:r>
          </a:p>
          <a:p>
            <a:pPr indent="-342900">
              <a:buFontTx/>
              <a:buChar char="-"/>
            </a:pPr>
            <a:r>
              <a:rPr lang="en-US" altLang="en-US" dirty="0" smtClean="0">
                <a:latin typeface="Verdana" panose="020B0604030504040204" pitchFamily="34" charset="0"/>
              </a:rPr>
              <a:t>External: </a:t>
            </a:r>
          </a:p>
          <a:p>
            <a:pPr lvl="1" indent="-342900">
              <a:buFontTx/>
              <a:buChar char="-"/>
            </a:pPr>
            <a:r>
              <a:rPr lang="en-US" altLang="en-US" dirty="0" err="1" smtClean="0">
                <a:latin typeface="Verdana" panose="020B0604030504040204" pitchFamily="34" charset="0"/>
              </a:rPr>
              <a:t>DustClim</a:t>
            </a:r>
            <a:r>
              <a:rPr lang="en-US" altLang="en-US" dirty="0" smtClean="0">
                <a:latin typeface="Verdana" panose="020B0604030504040204" pitchFamily="34" charset="0"/>
              </a:rPr>
              <a:t> </a:t>
            </a:r>
            <a:r>
              <a:rPr lang="en-US" altLang="en-US" dirty="0">
                <a:latin typeface="Verdana" panose="020B0604030504040204" pitchFamily="34" charset="0"/>
              </a:rPr>
              <a:t>consortium </a:t>
            </a:r>
            <a:r>
              <a:rPr lang="en-US" altLang="en-US" dirty="0" smtClean="0">
                <a:latin typeface="Verdana" panose="020B0604030504040204" pitchFamily="34" charset="0"/>
              </a:rPr>
              <a:t>(dust reanalysis)</a:t>
            </a:r>
          </a:p>
          <a:p>
            <a:pPr lvl="1" indent="-342900">
              <a:buFontTx/>
              <a:buChar char="-"/>
            </a:pPr>
            <a:r>
              <a:rPr lang="en-US" altLang="en-US" dirty="0" smtClean="0">
                <a:latin typeface="Verdana" panose="020B0604030504040204" pitchFamily="34" charset="0"/>
              </a:rPr>
              <a:t>WMO SDS-WAS hosted by BSC/AEMET</a:t>
            </a:r>
          </a:p>
          <a:p>
            <a:pPr indent="0" eaLnBrk="1" hangingPunct="1"/>
            <a:endParaRPr lang="en-US" altLang="en-US" b="1" dirty="0" smtClean="0">
              <a:latin typeface="Verdana" panose="020B0604030504040204" pitchFamily="34" charset="0"/>
            </a:endParaRPr>
          </a:p>
          <a:p>
            <a:pPr indent="0" eaLnBrk="1" hangingPunct="1"/>
            <a:endParaRPr lang="en-US" altLang="en-US" b="1" dirty="0" smtClean="0">
              <a:latin typeface="Verdana" panose="020B0604030504040204" pitchFamily="34" charset="0"/>
            </a:endParaRPr>
          </a:p>
          <a:p>
            <a:pPr indent="0" eaLnBrk="1" hangingPunct="1"/>
            <a:endParaRPr lang="en-US" altLang="en-US" b="1" dirty="0" smtClean="0">
              <a:latin typeface="Verdana" panose="020B0604030504040204" pitchFamily="34" charset="0"/>
            </a:endParaRPr>
          </a:p>
          <a:p>
            <a:pPr indent="0" eaLnBrk="1" hangingPunct="1"/>
            <a:r>
              <a:rPr lang="en-US" altLang="en-US" b="1" dirty="0" smtClean="0">
                <a:latin typeface="Verdana" panose="020B0604030504040204" pitchFamily="34" charset="0"/>
              </a:rPr>
              <a:t>Links within CMUG:</a:t>
            </a:r>
            <a:r>
              <a:rPr lang="en-US" altLang="en-US" dirty="0" smtClean="0">
                <a:latin typeface="Verdana" panose="020B0604030504040204" pitchFamily="34" charset="0"/>
              </a:rPr>
              <a:t> Aerosol global reanalysis (ECMWF)</a:t>
            </a:r>
          </a:p>
          <a:p>
            <a:pPr indent="-342900" eaLnBrk="1" hangingPunct="1"/>
            <a:endParaRPr lang="en-US" altLang="en-US" dirty="0" smtClean="0">
              <a:latin typeface="Verdana" panose="020B060403050404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3648" y="2433711"/>
            <a:ext cx="2740680" cy="751754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469" y="3241737"/>
            <a:ext cx="6865614" cy="795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68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 dirty="0" smtClean="0">
              <a:latin typeface="Verdana" panose="020B0604030504040204" pitchFamily="34" charset="0"/>
            </a:endParaRPr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-342900" eaLnBrk="1" hangingPunct="1"/>
            <a:endParaRPr lang="en-US" altLang="en-US" sz="2400" dirty="0" smtClean="0">
              <a:latin typeface="Verdana" panose="020B0604030504040204" pitchFamily="34" charset="0"/>
            </a:endParaRPr>
          </a:p>
          <a:p>
            <a:pPr indent="-342900" eaLnBrk="1" hangingPunct="1"/>
            <a:endParaRPr lang="en-US" altLang="en-US" sz="2400" dirty="0">
              <a:latin typeface="Verdana" panose="020B0604030504040204" pitchFamily="34" charset="0"/>
            </a:endParaRPr>
          </a:p>
          <a:p>
            <a:pPr indent="-342900" eaLnBrk="1" hangingPunct="1"/>
            <a:endParaRPr lang="en-US" altLang="en-US" sz="2400" dirty="0" smtClean="0">
              <a:latin typeface="Verdana" panose="020B0604030504040204" pitchFamily="34" charset="0"/>
            </a:endParaRPr>
          </a:p>
          <a:p>
            <a:pPr indent="-342900" algn="ctr" eaLnBrk="1" hangingPunct="1"/>
            <a:r>
              <a:rPr lang="en-US" altLang="en-US" sz="2400" dirty="0" smtClean="0">
                <a:latin typeface="Verdana" panose="020B0604030504040204" pitchFamily="34" charset="0"/>
              </a:rPr>
              <a:t>Additional </a:t>
            </a:r>
            <a:r>
              <a:rPr lang="en-US" altLang="en-US" sz="2400" dirty="0" smtClean="0">
                <a:latin typeface="Verdana" panose="020B0604030504040204" pitchFamily="34" charset="0"/>
              </a:rPr>
              <a:t>back-up slides</a:t>
            </a:r>
            <a:endParaRPr lang="en-US" altLang="en-US" sz="2400" dirty="0" smtClean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6073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SA Presentation 16-9">
  <a:themeElements>
    <a:clrScheme name="Esa presentation 7">
      <a:dk1>
        <a:srgbClr val="000000"/>
      </a:dk1>
      <a:lt1>
        <a:srgbClr val="FFFFFF"/>
      </a:lt1>
      <a:dk2>
        <a:srgbClr val="747678"/>
      </a:dk2>
      <a:lt2>
        <a:srgbClr val="4D4F53"/>
      </a:lt2>
      <a:accent1>
        <a:srgbClr val="0098DB"/>
      </a:accent1>
      <a:accent2>
        <a:srgbClr val="D5D6D2"/>
      </a:accent2>
      <a:accent3>
        <a:srgbClr val="FFFFFF"/>
      </a:accent3>
      <a:accent4>
        <a:srgbClr val="000000"/>
      </a:accent4>
      <a:accent5>
        <a:srgbClr val="AACAEA"/>
      </a:accent5>
      <a:accent6>
        <a:srgbClr val="C1C2BE"/>
      </a:accent6>
      <a:hlink>
        <a:srgbClr val="8B8D8E"/>
      </a:hlink>
      <a:folHlink>
        <a:srgbClr val="9A9B9C"/>
      </a:folHlink>
    </a:clrScheme>
    <a:fontScheme name="Esa presentatio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ESA Presentation 16-9.potx" id="{625F8AEC-1CDE-415D-B0E3-F5C995E29248}" vid="{7620660D-6BA5-4224-AA6E-849C46B07D63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995F947CC68284A92DD76895F95485E" ma:contentTypeVersion="" ma:contentTypeDescription="Create a new document." ma:contentTypeScope="" ma:versionID="d2f7bac1cc6cefe942785cfbb8bae163">
  <xsd:schema xmlns:xsd="http://www.w3.org/2001/XMLSchema" xmlns:xs="http://www.w3.org/2001/XMLSchema" xmlns:p="http://schemas.microsoft.com/office/2006/metadata/properties" xmlns:ns2="f2760952-b3bb-408f-ace6-eb1e07642b86" targetNamespace="http://schemas.microsoft.com/office/2006/metadata/properties" ma:root="true" ma:fieldsID="70e6d848e258403642b2016fccd44a87" ns2:_="">
    <xsd:import namespace="f2760952-b3bb-408f-ace6-eb1e07642b86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760952-b3bb-408f-ace6-eb1e07642b8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description="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48D79E0-F545-4A75-B39D-7B8AF1D9BA8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D587E21-31CA-408E-A5B1-4B7F0D8D9CE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2760952-b3bb-408f-ace6-eb1e07642b8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E22279E-2C4C-4C93-8498-455A58D1433E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f2760952-b3bb-408f-ace6-eb1e07642b86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590</TotalTime>
  <Words>1274</Words>
  <Application>Microsoft Office PowerPoint</Application>
  <PresentationFormat>On-screen Show (16:9)</PresentationFormat>
  <Paragraphs>121</Paragraphs>
  <Slides>14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MS PGothic</vt:lpstr>
      <vt:lpstr>MS PGothic</vt:lpstr>
      <vt:lpstr>Arial</vt:lpstr>
      <vt:lpstr>Calibri</vt:lpstr>
      <vt:lpstr>Verdana</vt:lpstr>
      <vt:lpstr>ESA Presentation 16-9</vt:lpstr>
      <vt:lpstr>PowerPoint Presentation</vt:lpstr>
      <vt:lpstr>WP 3.10 &amp; 3.11 - Motivations</vt:lpstr>
      <vt:lpstr>WP 3.10 &amp; 3.11 - Motivations </vt:lpstr>
      <vt:lpstr>WP 3.10 - Description</vt:lpstr>
      <vt:lpstr>WP 3.10 - Aims</vt:lpstr>
      <vt:lpstr>WP 3.11 - Description</vt:lpstr>
      <vt:lpstr>WP 3.11 - Aims</vt:lpstr>
      <vt:lpstr>WP 3.10 &amp; 3.11 - Interactions</vt:lpstr>
      <vt:lpstr>PowerPoint Presentation</vt:lpstr>
      <vt:lpstr>WP 3.10 &amp; 3.11 - Motivations</vt:lpstr>
      <vt:lpstr>WP 3.10 - Actions</vt:lpstr>
      <vt:lpstr>WP 3.11 - Actions</vt:lpstr>
      <vt:lpstr>WP 3.10 &amp; 3.11 – Scientific questions</vt:lpstr>
      <vt:lpstr>WP 3.10 &amp; 3.11 – Expected outcomes</vt:lpstr>
    </vt:vector>
  </TitlesOfParts>
  <Manager/>
  <Company>Met Office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TITLE OF PRESENTATION</dc:subject>
  <dc:creator>Van Der Linden, Paul</dc:creator>
  <cp:keywords/>
  <dc:description/>
  <cp:lastModifiedBy>Windows User</cp:lastModifiedBy>
  <cp:revision>86</cp:revision>
  <cp:lastPrinted>2008-08-26T16:26:23Z</cp:lastPrinted>
  <dcterms:created xsi:type="dcterms:W3CDTF">2018-07-10T10:00:37Z</dcterms:created>
  <dcterms:modified xsi:type="dcterms:W3CDTF">2018-10-01T14:37:54Z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Title">
    <vt:lpwstr>TITLE OF PRESENTATION</vt:lpwstr>
  </property>
  <property fmtid="{D5CDD505-2E9C-101B-9397-08002B2CF9AE}" pid="3" name="PSubtitle">
    <vt:lpwstr>TITLE OF PRESENTATION</vt:lpwstr>
  </property>
  <property fmtid="{D5CDD505-2E9C-101B-9397-08002B2CF9AE}" pid="4" name="PAuthor">
    <vt:lpwstr> </vt:lpwstr>
  </property>
  <property fmtid="{D5CDD505-2E9C-101B-9397-08002B2CF9AE}" pid="5" name="PPlace">
    <vt:lpwstr/>
  </property>
  <property fmtid="{D5CDD505-2E9C-101B-9397-08002B2CF9AE}" pid="6" name="PDate">
    <vt:lpwstr>DD/MM/YYYY</vt:lpwstr>
  </property>
  <property fmtid="{D5CDD505-2E9C-101B-9397-08002B2CF9AE}" pid="7" name="PProgramme">
    <vt:lpwstr/>
  </property>
  <property fmtid="{D5CDD505-2E9C-101B-9397-08002B2CF9AE}" pid="8" name="PEmail">
    <vt:lpwstr/>
  </property>
  <property fmtid="{D5CDD505-2E9C-101B-9397-08002B2CF9AE}" pid="9" name="PClassification">
    <vt:lpwstr>ESA UNCLASSIFIED – For Official Use</vt:lpwstr>
  </property>
  <property fmtid="{D5CDD505-2E9C-101B-9397-08002B2CF9AE}" pid="10" name="POptionButton1">
    <vt:bool>true</vt:bool>
  </property>
  <property fmtid="{D5CDD505-2E9C-101B-9397-08002B2CF9AE}" pid="11" name="POptionButton2">
    <vt:bool>false</vt:bool>
  </property>
  <property fmtid="{D5CDD505-2E9C-101B-9397-08002B2CF9AE}" pid="12" name="ESAVersion">
    <vt:lpwstr>5GV2.0</vt:lpwstr>
  </property>
  <property fmtid="{D5CDD505-2E9C-101B-9397-08002B2CF9AE}" pid="13" name="ShowESADialog1">
    <vt:bool>true</vt:bool>
  </property>
  <property fmtid="{D5CDD505-2E9C-101B-9397-08002B2CF9AE}" pid="14" name="ContentTypeId">
    <vt:lpwstr>0x0101008995F947CC68284A92DD76895F95485E</vt:lpwstr>
  </property>
  <property fmtid="{D5CDD505-2E9C-101B-9397-08002B2CF9AE}" pid="15" name="Document Type">
    <vt:lpwstr>HO - Handout / Presentation</vt:lpwstr>
  </property>
  <property fmtid="{D5CDD505-2E9C-101B-9397-08002B2CF9AE}" pid="16" name="Reference">
    <vt:lpwstr/>
  </property>
  <property fmtid="{D5CDD505-2E9C-101B-9397-08002B2CF9AE}" pid="17" name="Classification">
    <vt:lpwstr>ESA UNCLASSIFIED - For Official Use</vt:lpwstr>
  </property>
  <property fmtid="{D5CDD505-2E9C-101B-9397-08002B2CF9AE}" pid="18" name="Classification Caveat">
    <vt:lpwstr/>
  </property>
  <property fmtid="{D5CDD505-2E9C-101B-9397-08002B2CF9AE}" pid="19" name="Status">
    <vt:lpwstr/>
  </property>
  <property fmtid="{D5CDD505-2E9C-101B-9397-08002B2CF9AE}" pid="20" name="bmsSiteName">
    <vt:lpwstr/>
  </property>
  <property fmtid="{D5CDD505-2E9C-101B-9397-08002B2CF9AE}" pid="21" name="Originating Organisation">
    <vt:lpwstr/>
  </property>
  <property fmtid="{D5CDD505-2E9C-101B-9397-08002B2CF9AE}" pid="22" name="Distribution">
    <vt:lpwstr/>
  </property>
  <property fmtid="{D5CDD505-2E9C-101B-9397-08002B2CF9AE}" pid="23" name="bmsSitename2">
    <vt:lpwstr/>
  </property>
  <property fmtid="{D5CDD505-2E9C-101B-9397-08002B2CF9AE}" pid="24" name="bmsAddress">
    <vt:lpwstr/>
  </property>
  <property fmtid="{D5CDD505-2E9C-101B-9397-08002B2CF9AE}" pid="25" name="bmsPlace">
    <vt:lpwstr/>
  </property>
  <property fmtid="{D5CDD505-2E9C-101B-9397-08002B2CF9AE}" pid="26" name="bmsPhoneFax">
    <vt:lpwstr/>
  </property>
  <property fmtid="{D5CDD505-2E9C-101B-9397-08002B2CF9AE}" pid="27" name="Issue">
    <vt:i4>0</vt:i4>
  </property>
  <property fmtid="{D5CDD505-2E9C-101B-9397-08002B2CF9AE}" pid="28" name="Revision">
    <vt:i4>0</vt:i4>
  </property>
</Properties>
</file>