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3" r:id="rId6"/>
    <p:sldId id="273" r:id="rId7"/>
    <p:sldId id="259" r:id="rId8"/>
    <p:sldId id="260" r:id="rId9"/>
    <p:sldId id="266" r:id="rId10"/>
    <p:sldId id="267" r:id="rId11"/>
    <p:sldId id="270" r:id="rId12"/>
    <p:sldId id="272" r:id="rId13"/>
    <p:sldId id="274" r:id="rId14"/>
    <p:sldId id="261" r:id="rId15"/>
    <p:sldId id="268" r:id="rId16"/>
    <p:sldId id="269" r:id="rId17"/>
    <p:sldId id="271" r:id="rId18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47277" autoAdjust="0"/>
  </p:normalViewPr>
  <p:slideViewPr>
    <p:cSldViewPr snapToGrid="0">
      <p:cViewPr varScale="1">
        <p:scale>
          <a:sx n="60" d="100"/>
          <a:sy n="60" d="100"/>
        </p:scale>
        <p:origin x="16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303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anose="020B0604020202020204" pitchFamily="34" charset="0"/>
              </a:defRPr>
            </a:lvl1pPr>
          </a:lstStyle>
          <a:p>
            <a:fld id="{65B87E98-0639-4231-B255-0610A8A0BCEF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87344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B5A8051E-9B47-4207-A40E-F5B5FDD08BB7}" type="datetimeFigureOut">
              <a:rPr lang="en-GB" altLang="en-US"/>
              <a:pPr/>
              <a:t>01/10/2018</a:t>
            </a:fld>
            <a:endParaRPr lang="en-GB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6DF48260-AB77-4914-9783-09E61CC0E6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754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42900"/>
            <a:r>
              <a:rPr lang="en-US" altLang="en-US" dirty="0" smtClean="0">
                <a:latin typeface="Verdana" panose="020B0604030504040204" pitchFamily="34" charset="0"/>
              </a:rPr>
              <a:t>Limitation</a:t>
            </a:r>
            <a:r>
              <a:rPr lang="en-US" altLang="en-US" baseline="0" dirty="0" smtClean="0">
                <a:latin typeface="Verdana" panose="020B0604030504040204" pitchFamily="34" charset="0"/>
              </a:rPr>
              <a:t> previous study:</a:t>
            </a:r>
            <a:endParaRPr lang="en-US" altLang="en-US" dirty="0" smtClean="0">
              <a:latin typeface="Verdana" panose="020B0604030504040204" pitchFamily="34" charset="0"/>
            </a:endParaRPr>
          </a:p>
          <a:p>
            <a:pPr indent="-342900"/>
            <a:r>
              <a:rPr lang="en-US" altLang="en-US" dirty="0" smtClean="0">
                <a:latin typeface="Verdana" panose="020B0604030504040204" pitchFamily="34" charset="0"/>
              </a:rPr>
              <a:t> </a:t>
            </a:r>
            <a:r>
              <a:rPr lang="en-US" altLang="en-US" dirty="0" smtClean="0">
                <a:latin typeface="Verdana" panose="020B0604030504040204" pitchFamily="34" charset="0"/>
              </a:rPr>
              <a:t>- global coarse resolution simulation</a:t>
            </a:r>
          </a:p>
          <a:p>
            <a:pPr indent="-342900"/>
            <a:r>
              <a:rPr lang="en-US" altLang="en-US" dirty="0" smtClean="0">
                <a:latin typeface="Verdana" panose="020B0604030504040204" pitchFamily="34" charset="0"/>
              </a:rPr>
              <a:t> </a:t>
            </a:r>
            <a:r>
              <a:rPr lang="en-US" altLang="en-US" dirty="0" smtClean="0">
                <a:latin typeface="Verdana" panose="020B0604030504040204" pitchFamily="34" charset="0"/>
              </a:rPr>
              <a:t>- </a:t>
            </a:r>
            <a:r>
              <a:rPr lang="en-US" altLang="en-US" dirty="0" smtClean="0">
                <a:latin typeface="Verdana" panose="020B0604030504040204" pitchFamily="34" charset="0"/>
              </a:rPr>
              <a:t>L3 (1 degree aggregation) observations</a:t>
            </a:r>
          </a:p>
          <a:p>
            <a:pPr indent="-342900"/>
            <a:r>
              <a:rPr lang="en-US" altLang="en-US" dirty="0" smtClean="0">
                <a:latin typeface="Verdana" panose="020B0604030504040204" pitchFamily="34" charset="0"/>
              </a:rPr>
              <a:t> </a:t>
            </a:r>
            <a:r>
              <a:rPr lang="en-US" altLang="en-US" dirty="0" smtClean="0">
                <a:latin typeface="Verdana" panose="020B0604030504040204" pitchFamily="34" charset="0"/>
              </a:rPr>
              <a:t>- </a:t>
            </a:r>
            <a:r>
              <a:rPr lang="en-US" altLang="en-US" dirty="0" smtClean="0">
                <a:latin typeface="Verdana" panose="020B0604030504040204" pitchFamily="34" charset="0"/>
              </a:rPr>
              <a:t>conversion to VIS AOD</a:t>
            </a:r>
          </a:p>
          <a:p>
            <a:pPr indent="-342900"/>
            <a:r>
              <a:rPr lang="en-US" altLang="en-US" dirty="0" smtClean="0">
                <a:latin typeface="Verdana" panose="020B0604030504040204" pitchFamily="34" charset="0"/>
              </a:rPr>
              <a:t> </a:t>
            </a:r>
            <a:r>
              <a:rPr lang="en-US" altLang="en-US" dirty="0" smtClean="0">
                <a:latin typeface="Verdana" panose="020B0604030504040204" pitchFamily="34" charset="0"/>
              </a:rPr>
              <a:t>- </a:t>
            </a:r>
            <a:r>
              <a:rPr lang="en-US" altLang="en-US" dirty="0" smtClean="0">
                <a:latin typeface="Verdana" panose="020B0604030504040204" pitchFamily="34" charset="0"/>
              </a:rPr>
              <a:t>limited period </a:t>
            </a:r>
          </a:p>
          <a:p>
            <a:pPr indent="-342900"/>
            <a:r>
              <a:rPr lang="en-US" altLang="en-US" dirty="0" smtClean="0">
                <a:latin typeface="Verdana" panose="020B0604030504040204" pitchFamily="34" charset="0"/>
              </a:rPr>
              <a:t> </a:t>
            </a:r>
            <a:r>
              <a:rPr lang="en-US" altLang="en-US" dirty="0" smtClean="0">
                <a:latin typeface="Verdana" panose="020B0604030504040204" pitchFamily="34" charset="0"/>
              </a:rPr>
              <a:t>- </a:t>
            </a:r>
            <a:r>
              <a:rPr lang="en-US" altLang="en-US" dirty="0" smtClean="0">
                <a:latin typeface="Verdana" panose="020B0604030504040204" pitchFamily="34" charset="0"/>
              </a:rPr>
              <a:t>no synergy with other ECVs that can impact the model first-guess</a:t>
            </a:r>
          </a:p>
          <a:p>
            <a:pPr indent="-342900"/>
            <a:r>
              <a:rPr lang="en-GB" dirty="0" smtClean="0"/>
              <a:t>IASI dust </a:t>
            </a:r>
            <a:r>
              <a:rPr lang="en-GB" dirty="0" smtClean="0"/>
              <a:t>AOD features</a:t>
            </a:r>
            <a:r>
              <a:rPr lang="es-ES" dirty="0" smtClean="0"/>
              <a:t>:</a:t>
            </a:r>
            <a:endParaRPr lang="en-GB" dirty="0" smtClean="0"/>
          </a:p>
          <a:p>
            <a:pPr indent="-342900"/>
            <a:r>
              <a:rPr lang="en-GB" dirty="0" smtClean="0"/>
              <a:t>- observations </a:t>
            </a:r>
            <a:r>
              <a:rPr lang="en-GB" dirty="0" smtClean="0"/>
              <a:t>available day time and night time</a:t>
            </a:r>
          </a:p>
          <a:p>
            <a:pPr indent="-342900"/>
            <a:r>
              <a:rPr lang="en-GB" dirty="0" smtClean="0"/>
              <a:t>- over </a:t>
            </a:r>
            <a:r>
              <a:rPr lang="en-GB" dirty="0" smtClean="0"/>
              <a:t>ocean and over land (desert)</a:t>
            </a:r>
          </a:p>
          <a:p>
            <a:pPr indent="-342900"/>
            <a:r>
              <a:rPr lang="en-GB" dirty="0" smtClean="0"/>
              <a:t>- 10 </a:t>
            </a:r>
            <a:r>
              <a:rPr lang="el-GR" dirty="0" smtClean="0"/>
              <a:t>μ</a:t>
            </a:r>
            <a:r>
              <a:rPr lang="en-GB" dirty="0" smtClean="0"/>
              <a:t>m: detection of dust aerosol coarse mode (infrared wavelengths and ‘‘V’’ shaped depression of the Brightness Temperature)</a:t>
            </a:r>
          </a:p>
          <a:p>
            <a:pPr indent="-342900"/>
            <a:r>
              <a:rPr lang="en-GB" dirty="0" smtClean="0"/>
              <a:t>- pixel </a:t>
            </a:r>
            <a:r>
              <a:rPr lang="en-GB" dirty="0" smtClean="0"/>
              <a:t>level uncertainty</a:t>
            </a:r>
          </a:p>
          <a:p>
            <a:pPr indent="-342900"/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8260-AB77-4914-9783-09E61CC0E647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348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Different</a:t>
            </a:r>
            <a:r>
              <a:rPr lang="en-GB" baseline="0" dirty="0" smtClean="0"/>
              <a:t> vegetation types affect differently dust emissions</a:t>
            </a:r>
          </a:p>
          <a:p>
            <a:pPr indent="-342900" eaLnBrk="1" hangingPunct="1"/>
            <a:r>
              <a:rPr lang="en-US" altLang="en-US" sz="1200" dirty="0" smtClean="0">
                <a:latin typeface="Verdana" panose="020B0604030504040204" pitchFamily="34" charset="0"/>
              </a:rPr>
              <a:t>Currently used in MONARCH (BSC model):</a:t>
            </a:r>
          </a:p>
          <a:p>
            <a:pPr indent="-342900" eaLnBrk="1" hangingPunct="1"/>
            <a:r>
              <a:rPr lang="en-US" altLang="en-US" sz="1200" b="1" dirty="0" smtClean="0">
                <a:latin typeface="Verdana" panose="020B0604030504040204" pitchFamily="34" charset="0"/>
              </a:rPr>
              <a:t>Land cover type:           </a:t>
            </a:r>
          </a:p>
          <a:p>
            <a:pPr indent="-342900"/>
            <a:r>
              <a:rPr lang="en-US" altLang="en-US" sz="1200" dirty="0" smtClean="0">
                <a:latin typeface="Verdana" panose="020B0604030504040204" pitchFamily="34" charset="0"/>
              </a:rPr>
              <a:t>- Meteorological component estimates aerodynamic roughness length (z0) based on USGS 94-category land use and regionally (N Africa and Asia) uses 1/4x1/4 degree resolution z0 based on POLDER-I </a:t>
            </a:r>
            <a:r>
              <a:rPr lang="es-ES" altLang="en-US" sz="1200" dirty="0" smtClean="0">
                <a:latin typeface="Verdana" panose="020B0604030504040204" pitchFamily="34" charset="0"/>
              </a:rPr>
              <a:t>(</a:t>
            </a:r>
            <a:r>
              <a:rPr lang="en-US" altLang="en-US" sz="1200" dirty="0" smtClean="0">
                <a:latin typeface="Verdana" panose="020B0604030504040204" pitchFamily="34" charset="0"/>
              </a:rPr>
              <a:t>Laurent et al. 2008) </a:t>
            </a:r>
          </a:p>
          <a:p>
            <a:pPr indent="-342900" eaLnBrk="1" hangingPunct="1"/>
            <a:r>
              <a:rPr lang="en-US" altLang="en-US" sz="1200" b="1" dirty="0" smtClean="0">
                <a:latin typeface="Verdana" panose="020B0604030504040204" pitchFamily="34" charset="0"/>
              </a:rPr>
              <a:t>(Green) Vegetation cover fraction:</a:t>
            </a:r>
          </a:p>
          <a:p>
            <a:pPr indent="-342900"/>
            <a:r>
              <a:rPr lang="en-GB" altLang="en-US" sz="1200" dirty="0" smtClean="0">
                <a:latin typeface="Verdana" panose="020B0604030504040204" pitchFamily="34" charset="0"/>
              </a:rPr>
              <a:t>- The meteorological and land-surface component uses USGS monthly climatology at 1km resolution </a:t>
            </a:r>
          </a:p>
          <a:p>
            <a:pPr indent="-342900"/>
            <a:r>
              <a:rPr lang="en-GB" altLang="en-US" sz="1200" dirty="0" smtClean="0">
                <a:latin typeface="Verdana" panose="020B0604030504040204" pitchFamily="34" charset="0"/>
              </a:rPr>
              <a:t>- The dust module uses MODIS LAI at 0.1x0.1 degree resolution, at a monthly variation, and available for 2000-2015 </a:t>
            </a:r>
          </a:p>
          <a:p>
            <a:pPr indent="-342900"/>
            <a:r>
              <a:rPr lang="en-GB" altLang="en-US" sz="1200" dirty="0" smtClean="0">
                <a:latin typeface="Verdana" panose="020B0604030504040204" pitchFamily="34" charset="0"/>
              </a:rPr>
              <a:t>                          - to calculate a drag partition to correct the threshold friction velocity for sediment mobilization</a:t>
            </a:r>
          </a:p>
          <a:p>
            <a:pPr indent="-342900"/>
            <a:r>
              <a:rPr lang="en-GB" altLang="en-US" sz="1200" dirty="0" smtClean="0">
                <a:latin typeface="Verdana" panose="020B0604030504040204" pitchFamily="34" charset="0"/>
              </a:rPr>
              <a:t>                          - to estimate the erodible (bare) area for dust flux calculation </a:t>
            </a:r>
          </a:p>
          <a:p>
            <a:pPr indent="-342900"/>
            <a:r>
              <a:rPr lang="en-GB" altLang="en-US" sz="1200" dirty="0" smtClean="0">
                <a:latin typeface="Verdana" panose="020B0604030504040204" pitchFamily="34" charset="0"/>
              </a:rPr>
              <a:t>                          - [optional] to scale dust flux</a:t>
            </a:r>
            <a:endParaRPr lang="en-US" altLang="en-US" sz="1200" dirty="0" smtClean="0">
              <a:latin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8260-AB77-4914-9783-09E61CC0E647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491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Verdana" panose="020B0604030504040204" pitchFamily="34" charset="0"/>
              </a:rPr>
              <a:t>Questions to raise during the Integration Meeting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8260-AB77-4914-9783-09E61CC0E647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108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8260-AB77-4914-9783-09E61CC0E647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774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CCI_ppt_edits_cmu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31825" y="482282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 smtClean="0"/>
          </a:p>
        </p:txBody>
      </p:sp>
      <p:pic>
        <p:nvPicPr>
          <p:cNvPr id="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63513" y="45720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smtClean="0">
                <a:solidFill>
                  <a:srgbClr val="D9D9D9"/>
                </a:solidFill>
              </a:rPr>
              <a:t>ESA UNCLASSIFIED - For Official Use</a:t>
            </a:r>
          </a:p>
        </p:txBody>
      </p:sp>
      <p:pic>
        <p:nvPicPr>
          <p:cNvPr id="8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1" name="Picture 68" descr="a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9" descr="b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0" descr="ca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1" descr="ch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2" descr="cz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3" descr="d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dk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ee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6" descr="es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7" descr="fi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8" descr="fr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9" descr="gr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0" descr="hu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1" descr="i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2" descr="i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3" descr="lu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4" descr="nl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5" descr="no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6" descr="pl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7" descr="p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8" descr="ro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9" descr="s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0" descr="uk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1" descr="si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284361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9668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34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518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558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7685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59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360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3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CI_ppt_edits_cmug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038" y="792163"/>
            <a:ext cx="8747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Text Box DG"/>
          <p:cNvSpPr txBox="1">
            <a:spLocks noChangeArrowheads="1"/>
          </p:cNvSpPr>
          <p:nvPr/>
        </p:nvSpPr>
        <p:spPr bwMode="auto">
          <a:xfrm>
            <a:off x="577850" y="334963"/>
            <a:ext cx="501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 smtClean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158750"/>
            <a:ext cx="6956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pic>
        <p:nvPicPr>
          <p:cNvPr id="1030" name="Picture 11" descr="PPT_Foote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8"/>
          <p:cNvSpPr txBox="1">
            <a:spLocks noChangeArrowheads="1"/>
          </p:cNvSpPr>
          <p:nvPr/>
        </p:nvSpPr>
        <p:spPr bwMode="auto">
          <a:xfrm>
            <a:off x="165100" y="45751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 smtClean="0">
                <a:solidFill>
                  <a:srgbClr val="404040"/>
                </a:solidFill>
              </a:rPr>
              <a:t>Climate Modelling User Group</a:t>
            </a:r>
          </a:p>
        </p:txBody>
      </p:sp>
      <p:sp>
        <p:nvSpPr>
          <p:cNvPr id="1032" name="Text Box 34"/>
          <p:cNvSpPr txBox="1">
            <a:spLocks noChangeAspect="1" noChangeArrowheads="1"/>
          </p:cNvSpPr>
          <p:nvPr/>
        </p:nvSpPr>
        <p:spPr bwMode="auto">
          <a:xfrm>
            <a:off x="4473788" y="4579938"/>
            <a:ext cx="45212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 smtClean="0">
                <a:solidFill>
                  <a:schemeClr val="bg2"/>
                </a:solidFill>
              </a:rPr>
              <a:t>CMUG </a:t>
            </a:r>
            <a:r>
              <a:rPr lang="en-GB" altLang="en-US" sz="800" noProof="1">
                <a:solidFill>
                  <a:schemeClr val="bg2"/>
                </a:solidFill>
              </a:rPr>
              <a:t>| </a:t>
            </a:r>
            <a:r>
              <a:rPr lang="en-GB" altLang="en-US" sz="800" noProof="1" smtClean="0">
                <a:solidFill>
                  <a:schemeClr val="bg2"/>
                </a:solidFill>
              </a:rPr>
              <a:t>25-07-2018 </a:t>
            </a:r>
            <a:r>
              <a:rPr lang="en-GB" altLang="en-US" sz="800" noProof="1">
                <a:solidFill>
                  <a:schemeClr val="bg2"/>
                </a:solidFill>
              </a:rPr>
              <a:t>| Slide  </a:t>
            </a:r>
            <a:fld id="{52AB8474-ED92-413E-8575-36E5F8D3A884}" type="slidenum">
              <a:rPr altLang="en-US" sz="800" noProof="1">
                <a:solidFill>
                  <a:schemeClr val="bg2"/>
                </a:solidFill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chemeClr val="bg2"/>
              </a:solidFill>
            </a:endParaRPr>
          </a:p>
        </p:txBody>
      </p:sp>
      <p:grpSp>
        <p:nvGrpSpPr>
          <p:cNvPr id="1033" name="Group 39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35" name="Picture 40" descr="at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41" descr="b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42" descr="ca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43" descr="ch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44" descr="cz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45" descr="d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6" descr="dk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7" descr="ee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8" descr="es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9" descr="fi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50" descr="fr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51" descr="gr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52" descr="hu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53" descr="i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54" descr="it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55" descr="lu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56" descr="nl.png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57" descr="no.png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58" descr="pl.png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59" descr="pt.pn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60" descr="ro.png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61" descr="se.png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62" descr="uk.png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63" descr="si.pn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3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dirty="0">
          <a:solidFill>
            <a:srgbClr val="FFFFFF"/>
          </a:solidFill>
          <a:latin typeface="Verdana"/>
          <a:ea typeface="MS PGothic" panose="020B0600070205080204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6858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1pPr>
      <a:lvl2pPr marL="809625" indent="-3524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4pPr>
      <a:lvl5pPr marL="2601913" indent="-7731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24"/>
          <p:cNvSpPr txBox="1">
            <a:spLocks noChangeArrowheads="1"/>
          </p:cNvSpPr>
          <p:nvPr/>
        </p:nvSpPr>
        <p:spPr bwMode="auto">
          <a:xfrm>
            <a:off x="444973" y="2059709"/>
            <a:ext cx="533511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chemeClr val="bg1"/>
                </a:solidFill>
              </a:rPr>
              <a:t>Description of WP 3.10 and 3.11 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5122" name="Text Box 25"/>
          <p:cNvSpPr txBox="1">
            <a:spLocks noChangeArrowheads="1"/>
          </p:cNvSpPr>
          <p:nvPr/>
        </p:nvSpPr>
        <p:spPr bwMode="auto">
          <a:xfrm>
            <a:off x="444973" y="2652713"/>
            <a:ext cx="7064563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 err="1" smtClean="0">
                <a:solidFill>
                  <a:schemeClr val="bg1"/>
                </a:solidFill>
              </a:rPr>
              <a:t>Enza</a:t>
            </a:r>
            <a:r>
              <a:rPr lang="en-US" altLang="en-US" sz="1800" dirty="0" smtClean="0">
                <a:solidFill>
                  <a:schemeClr val="bg1"/>
                </a:solidFill>
              </a:rPr>
              <a:t> Di Tomaso, Martina Klose, Carlos Pérez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García</a:t>
            </a:r>
            <a:r>
              <a:rPr lang="en-US" altLang="en-US" sz="1800" dirty="0" smtClean="0">
                <a:solidFill>
                  <a:schemeClr val="bg1"/>
                </a:solidFill>
              </a:rPr>
              <a:t>-Pando </a:t>
            </a:r>
          </a:p>
          <a:p>
            <a:pPr eaLnBrk="1" hangingPunct="1"/>
            <a:r>
              <a:rPr lang="en-US" altLang="en-US" sz="1800" i="1" dirty="0" smtClean="0">
                <a:solidFill>
                  <a:schemeClr val="bg1"/>
                </a:solidFill>
              </a:rPr>
              <a:t>Barcelona Supercomputing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774700" y="158413"/>
            <a:ext cx="6956425" cy="43088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WP 3.10 &amp; 3.11 - Motivations</a:t>
            </a:r>
            <a:endParaRPr lang="en-US" altLang="en-US" sz="1200" dirty="0" smtClean="0">
              <a:latin typeface="Verdana" panose="020B0604030504040204" pitchFamily="34" charset="0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eaLnBrk="1" hangingPunct="1"/>
            <a:r>
              <a:rPr lang="en-US" altLang="en-US" sz="1400" dirty="0" smtClean="0">
                <a:latin typeface="Verdana" panose="020B0604030504040204" pitchFamily="34" charset="0"/>
              </a:rPr>
              <a:t>Currently used in MONARCH (BSC model):</a:t>
            </a:r>
          </a:p>
          <a:p>
            <a:pPr indent="-342900" eaLnBrk="1" hangingPunct="1"/>
            <a:r>
              <a:rPr lang="en-US" altLang="en-US" sz="1400" b="1" dirty="0" smtClean="0">
                <a:latin typeface="Verdana" panose="020B0604030504040204" pitchFamily="34" charset="0"/>
              </a:rPr>
              <a:t>Land cover type:           </a:t>
            </a:r>
          </a:p>
          <a:p>
            <a:pPr indent="-342900"/>
            <a:r>
              <a:rPr lang="en-US" altLang="en-US" sz="1400" dirty="0">
                <a:latin typeface="Verdana" panose="020B0604030504040204" pitchFamily="34" charset="0"/>
              </a:rPr>
              <a:t>- Meteorological component estimates aerodynamic roughness length (z0</a:t>
            </a:r>
            <a:r>
              <a:rPr lang="en-US" altLang="en-US" sz="1400" dirty="0" smtClean="0">
                <a:latin typeface="Verdana" panose="020B0604030504040204" pitchFamily="34" charset="0"/>
              </a:rPr>
              <a:t>) based </a:t>
            </a:r>
            <a:r>
              <a:rPr lang="en-US" altLang="en-US" sz="1400" dirty="0">
                <a:latin typeface="Verdana" panose="020B0604030504040204" pitchFamily="34" charset="0"/>
              </a:rPr>
              <a:t>on USGS 94-category land </a:t>
            </a:r>
            <a:r>
              <a:rPr lang="en-US" altLang="en-US" sz="1400" dirty="0" smtClean="0">
                <a:latin typeface="Verdana" panose="020B0604030504040204" pitchFamily="34" charset="0"/>
              </a:rPr>
              <a:t>use </a:t>
            </a:r>
            <a:r>
              <a:rPr lang="en-US" altLang="en-US" sz="1400" dirty="0">
                <a:latin typeface="Verdana" panose="020B0604030504040204" pitchFamily="34" charset="0"/>
              </a:rPr>
              <a:t>and regionally (N </a:t>
            </a:r>
            <a:r>
              <a:rPr lang="en-US" altLang="en-US" sz="1400" dirty="0" smtClean="0">
                <a:latin typeface="Verdana" panose="020B0604030504040204" pitchFamily="34" charset="0"/>
              </a:rPr>
              <a:t>Africa and </a:t>
            </a:r>
            <a:r>
              <a:rPr lang="en-US" altLang="en-US" sz="1400" dirty="0">
                <a:latin typeface="Verdana" panose="020B0604030504040204" pitchFamily="34" charset="0"/>
              </a:rPr>
              <a:t>Asia) uses </a:t>
            </a:r>
            <a:r>
              <a:rPr lang="en-US" altLang="en-US" sz="1400" dirty="0" smtClean="0">
                <a:latin typeface="Verdana" panose="020B0604030504040204" pitchFamily="34" charset="0"/>
              </a:rPr>
              <a:t>1/4x1/4 degree </a:t>
            </a:r>
            <a:r>
              <a:rPr lang="en-US" altLang="en-US" sz="1400" dirty="0">
                <a:latin typeface="Verdana" panose="020B0604030504040204" pitchFamily="34" charset="0"/>
              </a:rPr>
              <a:t>resolution z0 based on POLDER-I </a:t>
            </a:r>
            <a:r>
              <a:rPr lang="es-ES" altLang="en-US" sz="1400" dirty="0">
                <a:latin typeface="Verdana" panose="020B0604030504040204" pitchFamily="34" charset="0"/>
              </a:rPr>
              <a:t>(</a:t>
            </a:r>
            <a:r>
              <a:rPr lang="en-US" altLang="en-US" sz="1400" dirty="0" smtClean="0">
                <a:latin typeface="Verdana" panose="020B0604030504040204" pitchFamily="34" charset="0"/>
              </a:rPr>
              <a:t>Laurent </a:t>
            </a:r>
            <a:r>
              <a:rPr lang="en-US" altLang="en-US" sz="1400" dirty="0">
                <a:latin typeface="Verdana" panose="020B0604030504040204" pitchFamily="34" charset="0"/>
              </a:rPr>
              <a:t>et al</a:t>
            </a:r>
            <a:r>
              <a:rPr lang="en-US" altLang="en-US" sz="1400" dirty="0" smtClean="0">
                <a:latin typeface="Verdana" panose="020B0604030504040204" pitchFamily="34" charset="0"/>
              </a:rPr>
              <a:t>. 2008</a:t>
            </a:r>
            <a:r>
              <a:rPr lang="en-US" altLang="en-US" sz="1400" dirty="0">
                <a:latin typeface="Verdana" panose="020B0604030504040204" pitchFamily="34" charset="0"/>
              </a:rPr>
              <a:t>) </a:t>
            </a:r>
          </a:p>
          <a:p>
            <a:pPr indent="-342900" eaLnBrk="1" hangingPunct="1"/>
            <a:r>
              <a:rPr lang="en-US" altLang="en-US" sz="1400" b="1" dirty="0" smtClean="0">
                <a:latin typeface="Verdana" panose="020B0604030504040204" pitchFamily="34" charset="0"/>
              </a:rPr>
              <a:t>(Green) Vegetation cover fraction:</a:t>
            </a:r>
          </a:p>
          <a:p>
            <a:pPr indent="-342900"/>
            <a:r>
              <a:rPr lang="en-GB" altLang="en-US" sz="1400" dirty="0">
                <a:latin typeface="Verdana" panose="020B0604030504040204" pitchFamily="34" charset="0"/>
              </a:rPr>
              <a:t>- The meteorological and land-surface component uses USGS </a:t>
            </a:r>
            <a:r>
              <a:rPr lang="en-GB" altLang="en-US" sz="1400" dirty="0" smtClean="0">
                <a:latin typeface="Verdana" panose="020B0604030504040204" pitchFamily="34" charset="0"/>
              </a:rPr>
              <a:t>monthly climatology </a:t>
            </a:r>
            <a:r>
              <a:rPr lang="en-GB" altLang="en-US" sz="1400" dirty="0">
                <a:latin typeface="Verdana" panose="020B0604030504040204" pitchFamily="34" charset="0"/>
              </a:rPr>
              <a:t>at 1km resolution </a:t>
            </a:r>
          </a:p>
          <a:p>
            <a:pPr indent="-342900"/>
            <a:r>
              <a:rPr lang="en-GB" altLang="en-US" sz="1400" dirty="0">
                <a:latin typeface="Verdana" panose="020B0604030504040204" pitchFamily="34" charset="0"/>
              </a:rPr>
              <a:t>- The dust module uses MODIS LAI at 0.1x0.1 degree resolution, at a </a:t>
            </a:r>
            <a:r>
              <a:rPr lang="en-GB" altLang="en-US" sz="1400" dirty="0" smtClean="0">
                <a:latin typeface="Verdana" panose="020B0604030504040204" pitchFamily="34" charset="0"/>
              </a:rPr>
              <a:t>monthly variation</a:t>
            </a:r>
            <a:r>
              <a:rPr lang="en-GB" altLang="en-US" sz="1400" dirty="0">
                <a:latin typeface="Verdana" panose="020B0604030504040204" pitchFamily="34" charset="0"/>
              </a:rPr>
              <a:t>, and available for </a:t>
            </a:r>
            <a:r>
              <a:rPr lang="en-GB" altLang="en-US" sz="1400" dirty="0" smtClean="0">
                <a:latin typeface="Verdana" panose="020B0604030504040204" pitchFamily="34" charset="0"/>
              </a:rPr>
              <a:t>2000-2015 </a:t>
            </a:r>
            <a:endParaRPr lang="en-GB" altLang="en-US" sz="1400" dirty="0">
              <a:latin typeface="Verdana" panose="020B0604030504040204" pitchFamily="34" charset="0"/>
            </a:endParaRPr>
          </a:p>
          <a:p>
            <a:pPr indent="-342900"/>
            <a:r>
              <a:rPr lang="en-GB" altLang="en-US" sz="1400" dirty="0" smtClean="0">
                <a:latin typeface="Verdana" panose="020B0604030504040204" pitchFamily="34" charset="0"/>
              </a:rPr>
              <a:t>                          - </a:t>
            </a:r>
            <a:r>
              <a:rPr lang="en-GB" altLang="en-US" sz="1400" dirty="0">
                <a:latin typeface="Verdana" panose="020B0604030504040204" pitchFamily="34" charset="0"/>
              </a:rPr>
              <a:t>to calculate a drag partition to correct the threshold friction velocity </a:t>
            </a:r>
            <a:r>
              <a:rPr lang="en-GB" altLang="en-US" sz="1400" dirty="0" smtClean="0">
                <a:latin typeface="Verdana" panose="020B0604030504040204" pitchFamily="34" charset="0"/>
              </a:rPr>
              <a:t>for 			sediment </a:t>
            </a:r>
            <a:r>
              <a:rPr lang="en-GB" altLang="en-US" sz="1400" dirty="0">
                <a:latin typeface="Verdana" panose="020B0604030504040204" pitchFamily="34" charset="0"/>
              </a:rPr>
              <a:t>mobilization</a:t>
            </a:r>
          </a:p>
          <a:p>
            <a:pPr indent="-342900"/>
            <a:r>
              <a:rPr lang="en-GB" altLang="en-US" sz="1400" dirty="0" smtClean="0">
                <a:latin typeface="Verdana" panose="020B0604030504040204" pitchFamily="34" charset="0"/>
              </a:rPr>
              <a:t>                          - to </a:t>
            </a:r>
            <a:r>
              <a:rPr lang="en-GB" altLang="en-US" sz="1400" dirty="0">
                <a:latin typeface="Verdana" panose="020B0604030504040204" pitchFamily="34" charset="0"/>
              </a:rPr>
              <a:t>estimate the erodible (bare) area for dust flux calculation </a:t>
            </a:r>
            <a:endParaRPr lang="en-GB" altLang="en-US" sz="1400" dirty="0" smtClean="0">
              <a:latin typeface="Verdana" panose="020B0604030504040204" pitchFamily="34" charset="0"/>
            </a:endParaRPr>
          </a:p>
          <a:p>
            <a:pPr indent="-342900"/>
            <a:r>
              <a:rPr lang="en-GB" altLang="en-US" sz="1400" dirty="0" smtClean="0">
                <a:latin typeface="Verdana" panose="020B0604030504040204" pitchFamily="34" charset="0"/>
              </a:rPr>
              <a:t>                          - </a:t>
            </a:r>
            <a:r>
              <a:rPr lang="en-GB" altLang="en-US" sz="1400" dirty="0">
                <a:latin typeface="Verdana" panose="020B0604030504040204" pitchFamily="34" charset="0"/>
              </a:rPr>
              <a:t>[optional] to scale dust flux</a:t>
            </a:r>
            <a:endParaRPr lang="en-US" altLang="en-US" sz="14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WP 3.10 - Actions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eaLnBrk="1" hangingPunct="1"/>
            <a:r>
              <a:rPr lang="en-US" altLang="en-US" b="1" dirty="0" smtClean="0">
                <a:latin typeface="Verdana" panose="020B0604030504040204" pitchFamily="34" charset="0"/>
              </a:rPr>
              <a:t>Actions: </a:t>
            </a:r>
          </a:p>
          <a:p>
            <a:pPr indent="-342900" eaLnBrk="1" hangingPunct="1"/>
            <a:r>
              <a:rPr lang="en-GB" altLang="en-US" dirty="0" smtClean="0">
                <a:latin typeface="Verdana" panose="020B0604030504040204" pitchFamily="34" charset="0"/>
              </a:rPr>
              <a:t>- processing </a:t>
            </a:r>
            <a:r>
              <a:rPr lang="en-GB" altLang="en-US" dirty="0">
                <a:latin typeface="Verdana" panose="020B0604030504040204" pitchFamily="34" charset="0"/>
              </a:rPr>
              <a:t>IASI dust aerosol data to follow the assimilation </a:t>
            </a:r>
            <a:r>
              <a:rPr lang="en-GB" altLang="en-US" dirty="0" smtClean="0">
                <a:latin typeface="Verdana" panose="020B0604030504040204" pitchFamily="34" charset="0"/>
              </a:rPr>
              <a:t>cycles</a:t>
            </a:r>
            <a:endParaRPr lang="en-GB" altLang="en-US" dirty="0">
              <a:latin typeface="Verdana" panose="020B0604030504040204" pitchFamily="34" charset="0"/>
            </a:endParaRP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implementation </a:t>
            </a:r>
            <a:r>
              <a:rPr lang="en-GB" altLang="en-US" dirty="0">
                <a:latin typeface="Verdana" panose="020B0604030504040204" pitchFamily="34" charset="0"/>
              </a:rPr>
              <a:t>of an observation operator for the thermal </a:t>
            </a:r>
            <a:r>
              <a:rPr lang="en-GB" altLang="en-US" dirty="0" smtClean="0">
                <a:latin typeface="Verdana" panose="020B0604030504040204" pitchFamily="34" charset="0"/>
              </a:rPr>
              <a:t>infrared </a:t>
            </a: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</a:t>
            </a:r>
            <a:r>
              <a:rPr lang="en-GB" altLang="en-US" dirty="0">
                <a:latin typeface="Verdana" panose="020B0604030504040204" pitchFamily="34" charset="0"/>
              </a:rPr>
              <a:t>identifying optimal assimilation settings for observation error </a:t>
            </a:r>
            <a:r>
              <a:rPr lang="en-GB" altLang="en-US" dirty="0" smtClean="0">
                <a:latin typeface="Verdana" panose="020B0604030504040204" pitchFamily="34" charset="0"/>
              </a:rPr>
              <a:t>statistics and </a:t>
            </a:r>
            <a:r>
              <a:rPr lang="en-GB" altLang="en-US" dirty="0">
                <a:latin typeface="Verdana" panose="020B0604030504040204" pitchFamily="34" charset="0"/>
              </a:rPr>
              <a:t>covariance </a:t>
            </a:r>
            <a:r>
              <a:rPr lang="en-GB" altLang="en-US" dirty="0" smtClean="0">
                <a:latin typeface="Verdana" panose="020B0604030504040204" pitchFamily="34" charset="0"/>
              </a:rPr>
              <a:t>localization</a:t>
            </a:r>
            <a:endParaRPr lang="en-GB" altLang="en-US" dirty="0">
              <a:latin typeface="Verdana" panose="020B0604030504040204" pitchFamily="34" charset="0"/>
            </a:endParaRP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implementation </a:t>
            </a:r>
            <a:r>
              <a:rPr lang="en-GB" altLang="en-US" dirty="0">
                <a:latin typeface="Verdana" panose="020B0604030504040204" pitchFamily="34" charset="0"/>
              </a:rPr>
              <a:t>of the use of CCI+ high resolution land cover to characterize the model </a:t>
            </a:r>
            <a:r>
              <a:rPr lang="en-GB" altLang="en-US" dirty="0" smtClean="0">
                <a:latin typeface="Verdana" panose="020B0604030504040204" pitchFamily="34" charset="0"/>
              </a:rPr>
              <a:t>land type</a:t>
            </a: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</a:t>
            </a:r>
            <a:r>
              <a:rPr lang="en-GB" altLang="en-US" dirty="0">
                <a:latin typeface="Verdana" panose="020B0604030504040204" pitchFamily="34" charset="0"/>
              </a:rPr>
              <a:t>DA simulations on a regional domain covering Northern Africa, Europe</a:t>
            </a:r>
          </a:p>
          <a:p>
            <a:pPr indent="-342900"/>
            <a:r>
              <a:rPr lang="en-GB" altLang="en-US" dirty="0">
                <a:latin typeface="Verdana" panose="020B0604030504040204" pitchFamily="34" charset="0"/>
              </a:rPr>
              <a:t>and the Middle East for specific dust events (usually lasting 1 to 10 days) during the active </a:t>
            </a:r>
            <a:r>
              <a:rPr lang="en-GB" altLang="en-US" dirty="0" smtClean="0">
                <a:latin typeface="Verdana" panose="020B0604030504040204" pitchFamily="34" charset="0"/>
              </a:rPr>
              <a:t>dust season</a:t>
            </a:r>
            <a:endParaRPr lang="en-GB" altLang="en-US" dirty="0">
              <a:latin typeface="Verdana" panose="020B0604030504040204" pitchFamily="34" charset="0"/>
            </a:endParaRP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</a:t>
            </a:r>
            <a:r>
              <a:rPr lang="en-GB" altLang="en-US" dirty="0">
                <a:latin typeface="Verdana" panose="020B0604030504040204" pitchFamily="34" charset="0"/>
              </a:rPr>
              <a:t>assessment of the impact of assimilating the data during relevant dust events </a:t>
            </a:r>
            <a:r>
              <a:rPr lang="en-GB" altLang="en-US" dirty="0" smtClean="0">
                <a:latin typeface="Verdana" panose="020B0604030504040204" pitchFamily="34" charset="0"/>
              </a:rPr>
              <a:t>and validation with </a:t>
            </a:r>
            <a:r>
              <a:rPr lang="en-GB" altLang="en-US" dirty="0">
                <a:latin typeface="Verdana" panose="020B0604030504040204" pitchFamily="34" charset="0"/>
              </a:rPr>
              <a:t>independent </a:t>
            </a:r>
            <a:r>
              <a:rPr lang="en-GB" altLang="en-US" dirty="0" smtClean="0">
                <a:latin typeface="Verdana" panose="020B0604030504040204" pitchFamily="34" charset="0"/>
              </a:rPr>
              <a:t>observations</a:t>
            </a:r>
            <a:endParaRPr lang="en-GB" altLang="en-US" dirty="0">
              <a:latin typeface="Verdana" panose="020B0604030504040204" pitchFamily="34" charset="0"/>
            </a:endParaRPr>
          </a:p>
          <a:p>
            <a:pPr indent="-342900" eaLnBrk="1" hangingPunct="1"/>
            <a:endParaRPr lang="en-US" altLang="en-US" dirty="0" smtClean="0">
              <a:latin typeface="Verdana" panose="020B0604030504040204" pitchFamily="34" charset="0"/>
            </a:endParaRPr>
          </a:p>
          <a:p>
            <a:pPr indent="-342900" eaLnBrk="1" hangingPunct="1"/>
            <a:endParaRPr lang="en-US" altLang="en-US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4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WP 3.11 - Actions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eaLnBrk="1" hangingPunct="1"/>
            <a:r>
              <a:rPr lang="en-US" altLang="en-US" b="1" dirty="0" smtClean="0">
                <a:latin typeface="Verdana" panose="020B0604030504040204" pitchFamily="34" charset="0"/>
              </a:rPr>
              <a:t>Actions:</a:t>
            </a:r>
          </a:p>
          <a:p>
            <a:pPr indent="-342900"/>
            <a:r>
              <a:rPr lang="en-US" altLang="en-US" dirty="0" smtClean="0">
                <a:latin typeface="Verdana" panose="020B0604030504040204" pitchFamily="34" charset="0"/>
              </a:rPr>
              <a:t>-</a:t>
            </a:r>
            <a:r>
              <a:rPr lang="en-GB" altLang="en-US" dirty="0">
                <a:latin typeface="Verdana" panose="020B0604030504040204" pitchFamily="34" charset="0"/>
              </a:rPr>
              <a:t> production of a pilot reanalysis over the course of a specific year characterized by relevant </a:t>
            </a:r>
            <a:r>
              <a:rPr lang="en-GB" altLang="en-US" dirty="0" smtClean="0">
                <a:latin typeface="Verdana" panose="020B0604030504040204" pitchFamily="34" charset="0"/>
              </a:rPr>
              <a:t>dust events</a:t>
            </a:r>
            <a:endParaRPr lang="en-GB" altLang="en-US" dirty="0">
              <a:latin typeface="Verdana" panose="020B0604030504040204" pitchFamily="34" charset="0"/>
            </a:endParaRP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statistical </a:t>
            </a:r>
            <a:r>
              <a:rPr lang="en-GB" altLang="en-US" dirty="0">
                <a:latin typeface="Verdana" panose="020B0604030504040204" pitchFamily="34" charset="0"/>
              </a:rPr>
              <a:t>analysis of innovations throughout dust cycles at different temporal scales</a:t>
            </a: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reanalysis </a:t>
            </a:r>
            <a:r>
              <a:rPr lang="en-GB" altLang="en-US" dirty="0">
                <a:latin typeface="Verdana" panose="020B0604030504040204" pitchFamily="34" charset="0"/>
              </a:rPr>
              <a:t>validation with independent observations</a:t>
            </a: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comparison </a:t>
            </a:r>
            <a:r>
              <a:rPr lang="en-GB" altLang="en-US" dirty="0">
                <a:latin typeface="Verdana" panose="020B0604030504040204" pitchFamily="34" charset="0"/>
              </a:rPr>
              <a:t>of the dust reanalysis with other reanalyses</a:t>
            </a:r>
          </a:p>
          <a:p>
            <a:pPr indent="-342900" eaLnBrk="1" hangingPunct="1"/>
            <a:endParaRPr lang="en-US" altLang="en-US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5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WP 3.10 &amp; 3.11 – Scientific </a:t>
            </a:r>
            <a:r>
              <a:rPr lang="en-US" altLang="en-US" dirty="0">
                <a:latin typeface="Verdana" panose="020B0604030504040204" pitchFamily="34" charset="0"/>
              </a:rPr>
              <a:t>q</a:t>
            </a:r>
            <a:r>
              <a:rPr lang="en-US" altLang="en-US" dirty="0" smtClean="0">
                <a:latin typeface="Verdana" panose="020B0604030504040204" pitchFamily="34" charset="0"/>
              </a:rPr>
              <a:t>uestions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GB" altLang="en-US" b="1" dirty="0" smtClean="0">
                <a:latin typeface="Verdana" panose="020B0604030504040204" pitchFamily="34" charset="0"/>
              </a:rPr>
              <a:t>Scientific questions:</a:t>
            </a: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</a:t>
            </a:r>
            <a:r>
              <a:rPr lang="en-GB" altLang="en-US" dirty="0">
                <a:latin typeface="Verdana" panose="020B0604030504040204" pitchFamily="34" charset="0"/>
              </a:rPr>
              <a:t>Which is the added value of assimilating thermal infrared retrievals?</a:t>
            </a: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Which </a:t>
            </a:r>
            <a:r>
              <a:rPr lang="en-GB" altLang="en-US" dirty="0">
                <a:latin typeface="Verdana" panose="020B0604030504040204" pitchFamily="34" charset="0"/>
              </a:rPr>
              <a:t>is the impact of IASI data assimilation at the regional scale in high </a:t>
            </a:r>
            <a:r>
              <a:rPr lang="en-GB" altLang="en-US" dirty="0" smtClean="0">
                <a:latin typeface="Verdana" panose="020B0604030504040204" pitchFamily="34" charset="0"/>
              </a:rPr>
              <a:t>resolution simulations?</a:t>
            </a: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Are </a:t>
            </a:r>
            <a:r>
              <a:rPr lang="en-GB" altLang="en-US" dirty="0">
                <a:latin typeface="Verdana" panose="020B0604030504040204" pitchFamily="34" charset="0"/>
              </a:rPr>
              <a:t>CCI (pixel-level) uncertainties realistic?</a:t>
            </a: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Does </a:t>
            </a:r>
            <a:r>
              <a:rPr lang="en-GB" altLang="en-US" dirty="0">
                <a:latin typeface="Verdana" panose="020B0604030504040204" pitchFamily="34" charset="0"/>
              </a:rPr>
              <a:t>enhanced land type information improve the first-guess of mineral dust tracers, </a:t>
            </a:r>
            <a:r>
              <a:rPr lang="en-GB" altLang="en-US" dirty="0" smtClean="0">
                <a:latin typeface="Verdana" panose="020B0604030504040204" pitchFamily="34" charset="0"/>
              </a:rPr>
              <a:t>and consequently </a:t>
            </a:r>
            <a:r>
              <a:rPr lang="en-GB" altLang="en-US" dirty="0">
                <a:latin typeface="Verdana" panose="020B0604030504040204" pitchFamily="34" charset="0"/>
              </a:rPr>
              <a:t>dust analyses?</a:t>
            </a: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Are </a:t>
            </a:r>
            <a:r>
              <a:rPr lang="en-GB" altLang="en-US" dirty="0">
                <a:latin typeface="Verdana" panose="020B0604030504040204" pitchFamily="34" charset="0"/>
              </a:rPr>
              <a:t>the used CCI/CCI+ ECVs consistent?</a:t>
            </a: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Can </a:t>
            </a:r>
            <a:r>
              <a:rPr lang="en-GB" altLang="en-US" dirty="0">
                <a:latin typeface="Verdana" panose="020B0604030504040204" pitchFamily="34" charset="0"/>
              </a:rPr>
              <a:t>CCI/CCI+ data improve aerosol reanalysis?</a:t>
            </a: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Can </a:t>
            </a:r>
            <a:r>
              <a:rPr lang="en-GB" altLang="en-US" dirty="0">
                <a:latin typeface="Verdana" panose="020B0604030504040204" pitchFamily="34" charset="0"/>
              </a:rPr>
              <a:t>CCI/CCI+ data improve in particular the characterization of dust cycles?</a:t>
            </a: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How </a:t>
            </a:r>
            <a:r>
              <a:rPr lang="en-GB" altLang="en-US" dirty="0">
                <a:latin typeface="Verdana" panose="020B0604030504040204" pitchFamily="34" charset="0"/>
              </a:rPr>
              <a:t>well does the regional dust reanalysis compare to global reanalyses</a:t>
            </a:r>
            <a:r>
              <a:rPr lang="en-GB" altLang="en-US" dirty="0" smtClean="0">
                <a:latin typeface="Verdana" panose="020B0604030504040204" pitchFamily="34" charset="0"/>
              </a:rPr>
              <a:t>?</a:t>
            </a:r>
            <a:endParaRPr lang="en-GB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</a:rPr>
              <a:t>WP 3.10 &amp; 3.11 </a:t>
            </a:r>
            <a:r>
              <a:rPr lang="en-US" altLang="en-US" dirty="0" smtClean="0">
                <a:latin typeface="Verdana" panose="020B0604030504040204" pitchFamily="34" charset="0"/>
              </a:rPr>
              <a:t>– Expected outcomes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GB" altLang="en-US" dirty="0">
                <a:latin typeface="Verdana" panose="020B0604030504040204" pitchFamily="34" charset="0"/>
              </a:rPr>
              <a:t>A data assimilation/modelling assessment of CCI/CCI+ data will be of added value to the </a:t>
            </a:r>
            <a:r>
              <a:rPr lang="en-GB" altLang="en-US" dirty="0" smtClean="0">
                <a:latin typeface="Verdana" panose="020B0604030504040204" pitchFamily="34" charset="0"/>
              </a:rPr>
              <a:t>standard CCI </a:t>
            </a:r>
            <a:r>
              <a:rPr lang="en-GB" altLang="en-US" dirty="0">
                <a:latin typeface="Verdana" panose="020B0604030504040204" pitchFamily="34" charset="0"/>
              </a:rPr>
              <a:t>experiments as it will provide a </a:t>
            </a:r>
            <a:r>
              <a:rPr lang="en-GB" altLang="en-US" b="1" dirty="0">
                <a:latin typeface="Verdana" panose="020B0604030504040204" pitchFamily="34" charset="0"/>
              </a:rPr>
              <a:t>different perspective to the evaluation efforts</a:t>
            </a:r>
            <a:r>
              <a:rPr lang="en-GB" altLang="en-US" dirty="0">
                <a:latin typeface="Verdana" panose="020B0604030504040204" pitchFamily="34" charset="0"/>
              </a:rPr>
              <a:t>, and will allow </a:t>
            </a:r>
            <a:r>
              <a:rPr lang="en-GB" altLang="en-US" dirty="0" smtClean="0">
                <a:latin typeface="Verdana" panose="020B0604030504040204" pitchFamily="34" charset="0"/>
              </a:rPr>
              <a:t>to </a:t>
            </a:r>
            <a:r>
              <a:rPr lang="en-GB" altLang="en-US" b="1" dirty="0" smtClean="0">
                <a:latin typeface="Verdana" panose="020B0604030504040204" pitchFamily="34" charset="0"/>
              </a:rPr>
              <a:t>assess </a:t>
            </a:r>
            <a:r>
              <a:rPr lang="en-GB" altLang="en-US" b="1" dirty="0">
                <a:latin typeface="Verdana" panose="020B0604030504040204" pitchFamily="34" charset="0"/>
              </a:rPr>
              <a:t>ECVs for cross-consistency</a:t>
            </a:r>
            <a:r>
              <a:rPr lang="en-GB" altLang="en-US" dirty="0" smtClean="0">
                <a:latin typeface="Verdana" panose="020B0604030504040204" pitchFamily="34" charset="0"/>
              </a:rPr>
              <a:t>.</a:t>
            </a:r>
          </a:p>
          <a:p>
            <a:pPr indent="-342900"/>
            <a:endParaRPr lang="en-GB" altLang="en-US" dirty="0" smtClean="0">
              <a:latin typeface="Verdana" panose="020B0604030504040204" pitchFamily="34" charset="0"/>
            </a:endParaRPr>
          </a:p>
          <a:p>
            <a:pPr indent="-342900"/>
            <a:r>
              <a:rPr lang="en-GB" altLang="en-US" dirty="0">
                <a:latin typeface="Verdana" panose="020B0604030504040204" pitchFamily="34" charset="0"/>
              </a:rPr>
              <a:t>A reanalysis assessment is able to showcase the potential of CCI/CCI+ data to contribute to </a:t>
            </a:r>
            <a:r>
              <a:rPr lang="en-GB" altLang="en-US" dirty="0" smtClean="0">
                <a:latin typeface="Verdana" panose="020B0604030504040204" pitchFamily="34" charset="0"/>
              </a:rPr>
              <a:t>the formulation </a:t>
            </a:r>
            <a:r>
              <a:rPr lang="en-GB" altLang="en-US" dirty="0">
                <a:latin typeface="Verdana" panose="020B0604030504040204" pitchFamily="34" charset="0"/>
              </a:rPr>
              <a:t>of </a:t>
            </a:r>
            <a:r>
              <a:rPr lang="en-GB" altLang="en-US" b="1" dirty="0">
                <a:latin typeface="Verdana" panose="020B0604030504040204" pitchFamily="34" charset="0"/>
              </a:rPr>
              <a:t>management and mitigation plans of different socio-economic sectors</a:t>
            </a:r>
            <a:r>
              <a:rPr lang="en-GB" altLang="en-US" dirty="0" smtClean="0">
                <a:latin typeface="Verdana" panose="020B0604030504040204" pitchFamily="34" charset="0"/>
              </a:rPr>
              <a:t>. A </a:t>
            </a:r>
            <a:r>
              <a:rPr lang="en-GB" altLang="en-US" dirty="0">
                <a:latin typeface="Verdana" panose="020B0604030504040204" pitchFamily="34" charset="0"/>
              </a:rPr>
              <a:t>dust </a:t>
            </a:r>
            <a:r>
              <a:rPr lang="en-GB" altLang="en-US" dirty="0" smtClean="0">
                <a:latin typeface="Verdana" panose="020B0604030504040204" pitchFamily="34" charset="0"/>
              </a:rPr>
              <a:t>reanalysis in </a:t>
            </a:r>
            <a:r>
              <a:rPr lang="en-GB" altLang="en-US" dirty="0">
                <a:latin typeface="Verdana" panose="020B0604030504040204" pitchFamily="34" charset="0"/>
              </a:rPr>
              <a:t>particular can be used to provide resources for studying the impact of dust on </a:t>
            </a:r>
            <a:r>
              <a:rPr lang="en-GB" altLang="en-US" b="1" dirty="0">
                <a:latin typeface="Verdana" panose="020B0604030504040204" pitchFamily="34" charset="0"/>
              </a:rPr>
              <a:t>health, weather </a:t>
            </a:r>
            <a:r>
              <a:rPr lang="en-GB" altLang="en-US" b="1" dirty="0" smtClean="0">
                <a:latin typeface="Verdana" panose="020B0604030504040204" pitchFamily="34" charset="0"/>
              </a:rPr>
              <a:t>and climate</a:t>
            </a:r>
            <a:r>
              <a:rPr lang="en-GB" altLang="en-US" dirty="0">
                <a:latin typeface="Verdana" panose="020B0604030504040204" pitchFamily="34" charset="0"/>
              </a:rPr>
              <a:t>.</a:t>
            </a:r>
          </a:p>
          <a:p>
            <a:pPr indent="-342900"/>
            <a:endParaRPr lang="en-GB" altLang="en-US" dirty="0" smtClean="0">
              <a:latin typeface="Verdana" panose="020B0604030504040204" pitchFamily="34" charset="0"/>
            </a:endParaRP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BSC's </a:t>
            </a:r>
            <a:r>
              <a:rPr lang="en-GB" altLang="en-US" dirty="0">
                <a:latin typeface="Verdana" panose="020B0604030504040204" pitchFamily="34" charset="0"/>
              </a:rPr>
              <a:t>strong </a:t>
            </a:r>
            <a:r>
              <a:rPr lang="en-GB" altLang="en-US" b="1" dirty="0">
                <a:latin typeface="Verdana" panose="020B0604030504040204" pitchFamily="34" charset="0"/>
              </a:rPr>
              <a:t>links to specific user communities </a:t>
            </a:r>
            <a:r>
              <a:rPr lang="en-GB" altLang="en-US" dirty="0">
                <a:latin typeface="Verdana" panose="020B0604030504040204" pitchFamily="34" charset="0"/>
              </a:rPr>
              <a:t>through its </a:t>
            </a:r>
            <a:r>
              <a:rPr lang="en-GB" altLang="en-US" b="1" dirty="0">
                <a:latin typeface="Verdana" panose="020B0604030504040204" pitchFamily="34" charset="0"/>
              </a:rPr>
              <a:t>WMO SDS-WAS </a:t>
            </a:r>
            <a:r>
              <a:rPr lang="en-GB" altLang="en-US" dirty="0">
                <a:latin typeface="Verdana" panose="020B0604030504040204" pitchFamily="34" charset="0"/>
              </a:rPr>
              <a:t>activities can </a:t>
            </a:r>
            <a:r>
              <a:rPr lang="en-GB" altLang="en-US" dirty="0" smtClean="0">
                <a:latin typeface="Verdana" panose="020B0604030504040204" pitchFamily="34" charset="0"/>
              </a:rPr>
              <a:t>guarantee the </a:t>
            </a:r>
            <a:r>
              <a:rPr lang="en-GB" altLang="en-US" dirty="0">
                <a:latin typeface="Verdana" panose="020B0604030504040204" pitchFamily="34" charset="0"/>
              </a:rPr>
              <a:t>visibility of such potential for the data considered</a:t>
            </a:r>
            <a:r>
              <a:rPr lang="en-GB" altLang="en-US" dirty="0" smtClean="0">
                <a:latin typeface="Verdana" panose="020B0604030504040204" pitchFamily="34" charset="0"/>
              </a:rPr>
              <a:t>.</a:t>
            </a:r>
            <a:endParaRPr lang="en-GB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WP 3.10 &amp; 3.11 - Motivations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73038" y="792163"/>
            <a:ext cx="4816057" cy="3824287"/>
          </a:xfrm>
        </p:spPr>
        <p:txBody>
          <a:bodyPr/>
          <a:lstStyle/>
          <a:p>
            <a:pPr indent="-342900"/>
            <a:r>
              <a:rPr lang="en-GB" altLang="en-US" b="1" dirty="0" smtClean="0">
                <a:latin typeface="Verdana" panose="020B0604030504040204" pitchFamily="34" charset="0"/>
              </a:rPr>
              <a:t>Current </a:t>
            </a:r>
            <a:r>
              <a:rPr lang="en-GB" altLang="en-US" b="1" dirty="0">
                <a:latin typeface="Verdana" panose="020B0604030504040204" pitchFamily="34" charset="0"/>
              </a:rPr>
              <a:t>aerosol (and dust) data assimilation is mainly based on retrievals in the visible part of </a:t>
            </a:r>
            <a:r>
              <a:rPr lang="en-GB" altLang="en-US" b="1" dirty="0" smtClean="0">
                <a:latin typeface="Verdana" panose="020B0604030504040204" pitchFamily="34" charset="0"/>
              </a:rPr>
              <a:t>the electromagnetic </a:t>
            </a:r>
            <a:r>
              <a:rPr lang="en-GB" altLang="en-US" b="1" dirty="0">
                <a:latin typeface="Verdana" panose="020B0604030504040204" pitchFamily="34" charset="0"/>
              </a:rPr>
              <a:t>spectrum, and with no information on aerosol </a:t>
            </a:r>
            <a:r>
              <a:rPr lang="en-GB" altLang="en-US" b="1" dirty="0" smtClean="0">
                <a:latin typeface="Verdana" panose="020B0604030504040204" pitchFamily="34" charset="0"/>
              </a:rPr>
              <a:t>speciation</a:t>
            </a:r>
          </a:p>
          <a:p>
            <a:pPr indent="-342900"/>
            <a:endParaRPr lang="en-GB" altLang="en-US" dirty="0" smtClean="0">
              <a:latin typeface="Verdana" panose="020B0604030504040204" pitchFamily="34" charset="0"/>
            </a:endParaRPr>
          </a:p>
          <a:p>
            <a:pPr indent="-342900"/>
            <a:r>
              <a:rPr lang="en-GB" altLang="en-US" i="1" dirty="0" smtClean="0">
                <a:latin typeface="Verdana" panose="020B0604030504040204" pitchFamily="34" charset="0"/>
              </a:rPr>
              <a:t>IASI dust retrievals have the potential to overcome these drawbacks. A previous CCI case study made by BSC showed the potential of IASI for dust DA but with a few</a:t>
            </a:r>
            <a:r>
              <a:rPr lang="en-US" altLang="en-US" i="1" dirty="0" smtClean="0">
                <a:latin typeface="Verdana" panose="020B0604030504040204" pitchFamily="34" charset="0"/>
              </a:rPr>
              <a:t> important limitations.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70" y="1217966"/>
            <a:ext cx="3208921" cy="297267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341014" y="4190645"/>
            <a:ext cx="1417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(</a:t>
            </a:r>
            <a:r>
              <a:rPr lang="es-ES" sz="1000" dirty="0" err="1" smtClean="0"/>
              <a:t>Vries</a:t>
            </a:r>
            <a:r>
              <a:rPr lang="es-ES" sz="1000" dirty="0" smtClean="0"/>
              <a:t> et al., 2015)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317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WP 3.10 &amp; 3.11 - Motivations 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73039" y="792163"/>
            <a:ext cx="4287481" cy="3824287"/>
          </a:xfrm>
        </p:spPr>
        <p:txBody>
          <a:bodyPr/>
          <a:lstStyle/>
          <a:p>
            <a:pPr indent="-342900" eaLnBrk="1" hangingPunct="1"/>
            <a:endParaRPr lang="en-US" altLang="en-US" b="1" dirty="0" smtClean="0">
              <a:latin typeface="Verdana" panose="020B0604030504040204" pitchFamily="34" charset="0"/>
            </a:endParaRPr>
          </a:p>
          <a:p>
            <a:pPr indent="-342900" eaLnBrk="1" hangingPunct="1"/>
            <a:r>
              <a:rPr lang="en-US" altLang="en-US" b="1" dirty="0" smtClean="0">
                <a:latin typeface="Verdana" panose="020B0604030504040204" pitchFamily="34" charset="0"/>
              </a:rPr>
              <a:t>Current use of Land Cover information in dust models is provided at a coarse resolution and is related to green vegetation only.  </a:t>
            </a:r>
          </a:p>
          <a:p>
            <a:pPr indent="-342900" eaLnBrk="1" hangingPunct="1"/>
            <a:endParaRPr lang="en-US" altLang="en-US" dirty="0">
              <a:latin typeface="Verdana" panose="020B0604030504040204" pitchFamily="34" charset="0"/>
            </a:endParaRPr>
          </a:p>
          <a:p>
            <a:pPr indent="-342900" eaLnBrk="1" hangingPunct="1"/>
            <a:endParaRPr lang="en-US" altLang="en-US" dirty="0" smtClean="0">
              <a:latin typeface="Verdana" panose="020B0604030504040204" pitchFamily="34" charset="0"/>
            </a:endParaRPr>
          </a:p>
          <a:p>
            <a:pPr indent="-342900" eaLnBrk="1" hangingPunct="1"/>
            <a:r>
              <a:rPr lang="en-US" altLang="en-US" i="1" dirty="0" smtClean="0">
                <a:latin typeface="Verdana" panose="020B0604030504040204" pitchFamily="34" charset="0"/>
              </a:rPr>
              <a:t>Surface characteristics are important for dust emissions</a:t>
            </a:r>
            <a:endParaRPr lang="en-US" altLang="en-US" i="1" dirty="0">
              <a:latin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20" y="1192738"/>
            <a:ext cx="3929501" cy="302313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097250" y="4215873"/>
            <a:ext cx="16642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/>
              <a:t>(</a:t>
            </a:r>
            <a:r>
              <a:rPr lang="en-GB" sz="1000" dirty="0" err="1" smtClean="0"/>
              <a:t>Knippertz</a:t>
            </a:r>
            <a:r>
              <a:rPr lang="en-GB" sz="1000" dirty="0" smtClean="0"/>
              <a:t> et </a:t>
            </a:r>
            <a:r>
              <a:rPr lang="en-GB" sz="1000" dirty="0"/>
              <a:t>al</a:t>
            </a:r>
            <a:r>
              <a:rPr lang="en-GB" sz="1000" dirty="0" smtClean="0"/>
              <a:t>. 2014)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616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WP 3.10 - Description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GB" altLang="en-US" b="1" dirty="0">
                <a:latin typeface="Verdana" panose="020B0604030504040204" pitchFamily="34" charset="0"/>
              </a:rPr>
              <a:t>WP3.10: Assessment of the potential of CCI/CCI+ data to constrain mineral </a:t>
            </a:r>
            <a:r>
              <a:rPr lang="en-GB" altLang="en-US" b="1" dirty="0" smtClean="0">
                <a:latin typeface="Verdana" panose="020B0604030504040204" pitchFamily="34" charset="0"/>
              </a:rPr>
              <a:t>dust simulations </a:t>
            </a:r>
            <a:r>
              <a:rPr lang="en-GB" altLang="en-US" b="1" dirty="0">
                <a:latin typeface="Verdana" panose="020B0604030504040204" pitchFamily="34" charset="0"/>
              </a:rPr>
              <a:t>at the regional </a:t>
            </a:r>
            <a:r>
              <a:rPr lang="en-GB" altLang="en-US" b="1" dirty="0" smtClean="0">
                <a:latin typeface="Verdana" panose="020B0604030504040204" pitchFamily="34" charset="0"/>
              </a:rPr>
              <a:t>scale</a:t>
            </a:r>
          </a:p>
          <a:p>
            <a:pPr indent="-342900"/>
            <a:endParaRPr lang="en-GB" altLang="en-US" i="1" dirty="0" smtClean="0">
              <a:latin typeface="Verdana" panose="020B0604030504040204" pitchFamily="34" charset="0"/>
            </a:endParaRPr>
          </a:p>
          <a:p>
            <a:pPr indent="-342900"/>
            <a:r>
              <a:rPr lang="en-GB" altLang="en-US" i="1" dirty="0" smtClean="0">
                <a:latin typeface="Verdana" panose="020B0604030504040204" pitchFamily="34" charset="0"/>
              </a:rPr>
              <a:t>ECVs </a:t>
            </a:r>
            <a:r>
              <a:rPr lang="en-GB" altLang="en-US" i="1" dirty="0">
                <a:latin typeface="Verdana" panose="020B0604030504040204" pitchFamily="34" charset="0"/>
              </a:rPr>
              <a:t>involved:  Aerosol dust and High Res </a:t>
            </a:r>
            <a:r>
              <a:rPr lang="en-GB" altLang="en-US" i="1" dirty="0" smtClean="0">
                <a:latin typeface="Verdana" panose="020B0604030504040204" pitchFamily="34" charset="0"/>
              </a:rPr>
              <a:t>LC</a:t>
            </a:r>
            <a:endParaRPr lang="en-GB" altLang="en-US" i="1" dirty="0">
              <a:latin typeface="Verdana" panose="020B0604030504040204" pitchFamily="34" charset="0"/>
            </a:endParaRPr>
          </a:p>
          <a:p>
            <a:pPr indent="-342900"/>
            <a:endParaRPr lang="en-GB" altLang="en-US" dirty="0" smtClean="0">
              <a:latin typeface="Verdana" panose="020B0604030504040204" pitchFamily="34" charset="0"/>
            </a:endParaRP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CCI </a:t>
            </a:r>
            <a:r>
              <a:rPr lang="en-GB" altLang="en-US" dirty="0">
                <a:latin typeface="Verdana" panose="020B0604030504040204" pitchFamily="34" charset="0"/>
              </a:rPr>
              <a:t>IASI dust data will be assimilated in model simulations, while CCI+ high resolution land </a:t>
            </a:r>
            <a:r>
              <a:rPr lang="en-GB" altLang="en-US" dirty="0" smtClean="0">
                <a:latin typeface="Verdana" panose="020B0604030504040204" pitchFamily="34" charset="0"/>
              </a:rPr>
              <a:t>cover data </a:t>
            </a:r>
            <a:r>
              <a:rPr lang="en-GB" altLang="en-US" dirty="0">
                <a:latin typeface="Verdana" panose="020B0604030504040204" pitchFamily="34" charset="0"/>
              </a:rPr>
              <a:t>(once data will become available) will be used to enhance the NMMB-MONARCH’s land </a:t>
            </a:r>
            <a:r>
              <a:rPr lang="en-GB" altLang="en-US" dirty="0" smtClean="0">
                <a:latin typeface="Verdana" panose="020B0604030504040204" pitchFamily="34" charset="0"/>
              </a:rPr>
              <a:t>use type</a:t>
            </a:r>
            <a:r>
              <a:rPr lang="en-GB" altLang="en-US" dirty="0">
                <a:latin typeface="Verdana" panose="020B0604030504040204" pitchFamily="34" charset="0"/>
              </a:rPr>
              <a:t>, with a consequent impact on dust </a:t>
            </a:r>
            <a:r>
              <a:rPr lang="en-GB" altLang="en-US" dirty="0" smtClean="0">
                <a:latin typeface="Verdana" panose="020B0604030504040204" pitchFamily="34" charset="0"/>
              </a:rPr>
              <a:t>emissions</a:t>
            </a:r>
            <a:endParaRPr lang="en-GB" altLang="en-US" dirty="0">
              <a:latin typeface="Verdana" panose="020B0604030504040204" pitchFamily="34" charset="0"/>
            </a:endParaRPr>
          </a:p>
          <a:p>
            <a:pPr indent="-342900" eaLnBrk="1" hangingPunct="1"/>
            <a:endParaRPr lang="en-US" altLang="en-US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WP 3.10 - Aims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73039" y="792163"/>
            <a:ext cx="5088278" cy="3824287"/>
          </a:xfrm>
        </p:spPr>
        <p:txBody>
          <a:bodyPr/>
          <a:lstStyle/>
          <a:p>
            <a:pPr indent="-342900"/>
            <a:r>
              <a:rPr lang="en-GB" altLang="en-US" b="1" dirty="0" smtClean="0">
                <a:latin typeface="Verdana" panose="020B0604030504040204" pitchFamily="34" charset="0"/>
              </a:rPr>
              <a:t>Aims:</a:t>
            </a: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demonstrating </a:t>
            </a:r>
            <a:r>
              <a:rPr lang="en-GB" altLang="en-US" dirty="0">
                <a:latin typeface="Verdana" panose="020B0604030504040204" pitchFamily="34" charset="0"/>
              </a:rPr>
              <a:t>the use of CCI/CCI+ data </a:t>
            </a:r>
            <a:r>
              <a:rPr lang="en-GB" altLang="en-US" dirty="0" smtClean="0">
                <a:latin typeface="Verdana" panose="020B0604030504040204" pitchFamily="34" charset="0"/>
              </a:rPr>
              <a:t>to </a:t>
            </a:r>
            <a:r>
              <a:rPr lang="en-GB" altLang="en-US" dirty="0">
                <a:latin typeface="Verdana" panose="020B0604030504040204" pitchFamily="34" charset="0"/>
              </a:rPr>
              <a:t>produce </a:t>
            </a:r>
            <a:r>
              <a:rPr lang="en-GB" altLang="en-US" b="1" dirty="0">
                <a:latin typeface="Verdana" panose="020B0604030504040204" pitchFamily="34" charset="0"/>
              </a:rPr>
              <a:t>dust analyses </a:t>
            </a:r>
            <a:r>
              <a:rPr lang="en-GB" altLang="en-US" dirty="0">
                <a:latin typeface="Verdana" panose="020B0604030504040204" pitchFamily="34" charset="0"/>
              </a:rPr>
              <a:t>at </a:t>
            </a:r>
            <a:r>
              <a:rPr lang="en-GB" altLang="en-US" dirty="0" smtClean="0">
                <a:latin typeface="Verdana" panose="020B0604030504040204" pitchFamily="34" charset="0"/>
              </a:rPr>
              <a:t>the regional scale; </a:t>
            </a: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assessing </a:t>
            </a:r>
            <a:r>
              <a:rPr lang="en-GB" altLang="en-US" dirty="0">
                <a:latin typeface="Verdana" panose="020B0604030504040204" pitchFamily="34" charset="0"/>
              </a:rPr>
              <a:t>the </a:t>
            </a:r>
            <a:r>
              <a:rPr lang="en-GB" altLang="en-US" b="1" dirty="0">
                <a:latin typeface="Verdana" panose="020B0604030504040204" pitchFamily="34" charset="0"/>
              </a:rPr>
              <a:t>synergy of CCI aerosol </a:t>
            </a:r>
            <a:r>
              <a:rPr lang="en-GB" altLang="en-US" dirty="0">
                <a:latin typeface="Verdana" panose="020B0604030504040204" pitchFamily="34" charset="0"/>
              </a:rPr>
              <a:t>data</a:t>
            </a:r>
            <a:r>
              <a:rPr lang="en-GB" altLang="en-US" b="1" dirty="0">
                <a:latin typeface="Verdana" panose="020B0604030504040204" pitchFamily="34" charset="0"/>
              </a:rPr>
              <a:t> </a:t>
            </a:r>
            <a:r>
              <a:rPr lang="en-GB" altLang="en-US" dirty="0" smtClean="0">
                <a:latin typeface="Verdana" panose="020B0604030504040204" pitchFamily="34" charset="0"/>
              </a:rPr>
              <a:t>(</a:t>
            </a:r>
            <a:r>
              <a:rPr lang="en-GB" altLang="en-US" dirty="0">
                <a:latin typeface="Verdana" panose="020B0604030504040204" pitchFamily="34" charset="0"/>
              </a:rPr>
              <a:t>in particular </a:t>
            </a:r>
            <a:r>
              <a:rPr lang="en-GB" altLang="en-US" dirty="0" smtClean="0">
                <a:latin typeface="Verdana" panose="020B0604030504040204" pitchFamily="34" charset="0"/>
              </a:rPr>
              <a:t>when constraining </a:t>
            </a:r>
            <a:r>
              <a:rPr lang="en-GB" altLang="en-US" dirty="0">
                <a:latin typeface="Verdana" panose="020B0604030504040204" pitchFamily="34" charset="0"/>
              </a:rPr>
              <a:t>atmospheric </a:t>
            </a:r>
            <a:r>
              <a:rPr lang="en-GB" altLang="en-US" dirty="0" smtClean="0">
                <a:latin typeface="Verdana" panose="020B0604030504040204" pitchFamily="34" charset="0"/>
              </a:rPr>
              <a:t>concentrations </a:t>
            </a:r>
            <a:r>
              <a:rPr lang="en-GB" altLang="en-US" dirty="0">
                <a:latin typeface="Verdana" panose="020B0604030504040204" pitchFamily="34" charset="0"/>
              </a:rPr>
              <a:t>over dust source areas) </a:t>
            </a:r>
            <a:r>
              <a:rPr lang="en-GB" altLang="en-US" b="1" dirty="0">
                <a:latin typeface="Verdana" panose="020B0604030504040204" pitchFamily="34" charset="0"/>
              </a:rPr>
              <a:t>with CCI</a:t>
            </a:r>
            <a:r>
              <a:rPr lang="en-GB" altLang="en-US" b="1" dirty="0" smtClean="0">
                <a:latin typeface="Verdana" panose="020B0604030504040204" pitchFamily="34" charset="0"/>
              </a:rPr>
              <a:t>+ </a:t>
            </a:r>
            <a:r>
              <a:rPr lang="en-GB" altLang="en-US" b="1" dirty="0">
                <a:latin typeface="Verdana" panose="020B0604030504040204" pitchFamily="34" charset="0"/>
              </a:rPr>
              <a:t>land cover </a:t>
            </a:r>
            <a:r>
              <a:rPr lang="en-GB" altLang="en-US" dirty="0">
                <a:latin typeface="Verdana" panose="020B0604030504040204" pitchFamily="34" charset="0"/>
              </a:rPr>
              <a:t>data</a:t>
            </a:r>
            <a:r>
              <a:rPr lang="en-GB" altLang="en-US" b="1" dirty="0">
                <a:latin typeface="Verdana" panose="020B0604030504040204" pitchFamily="34" charset="0"/>
              </a:rPr>
              <a:t> </a:t>
            </a:r>
            <a:r>
              <a:rPr lang="en-GB" altLang="en-US" dirty="0">
                <a:latin typeface="Verdana" panose="020B0604030504040204" pitchFamily="34" charset="0"/>
              </a:rPr>
              <a:t>(</a:t>
            </a:r>
            <a:r>
              <a:rPr lang="en-GB" altLang="en-US" dirty="0" smtClean="0">
                <a:latin typeface="Verdana" panose="020B0604030504040204" pitchFamily="34" charset="0"/>
              </a:rPr>
              <a:t>used for </a:t>
            </a:r>
            <a:r>
              <a:rPr lang="en-GB" altLang="en-US" dirty="0">
                <a:latin typeface="Verdana" panose="020B0604030504040204" pitchFamily="34" charset="0"/>
              </a:rPr>
              <a:t>an enhanced </a:t>
            </a:r>
            <a:r>
              <a:rPr lang="en-GB" altLang="en-US" dirty="0" smtClean="0">
                <a:latin typeface="Verdana" panose="020B0604030504040204" pitchFamily="34" charset="0"/>
              </a:rPr>
              <a:t>characterization </a:t>
            </a:r>
            <a:r>
              <a:rPr lang="en-GB" altLang="en-US" dirty="0">
                <a:latin typeface="Verdana" panose="020B0604030504040204" pitchFamily="34" charset="0"/>
              </a:rPr>
              <a:t>of dust emissions</a:t>
            </a:r>
            <a:r>
              <a:rPr lang="en-GB" altLang="en-US" dirty="0" smtClean="0">
                <a:latin typeface="Verdana" panose="020B0604030504040204" pitchFamily="34" charset="0"/>
              </a:rPr>
              <a:t>);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5079" y="3341067"/>
            <a:ext cx="8788082" cy="22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6858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lang="en-GB" sz="1600" baseline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1pPr>
            <a:lvl2pPr marL="809625" indent="-3524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4pPr>
            <a:lvl5pPr marL="2601913" indent="-7731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-342900"/>
            <a:r>
              <a:rPr lang="en-GB" altLang="en-US" kern="0" dirty="0" smtClean="0">
                <a:latin typeface="Verdana" panose="020B0604030504040204" pitchFamily="34" charset="0"/>
              </a:rPr>
              <a:t>- set the </a:t>
            </a:r>
            <a:r>
              <a:rPr lang="en-GB" altLang="en-US" b="1" kern="0" dirty="0" smtClean="0">
                <a:latin typeface="Verdana" panose="020B0604030504040204" pitchFamily="34" charset="0"/>
              </a:rPr>
              <a:t>basis</a:t>
            </a:r>
            <a:r>
              <a:rPr lang="en-GB" altLang="en-US" kern="0" dirty="0" smtClean="0">
                <a:latin typeface="Verdana" panose="020B0604030504040204" pitchFamily="34" charset="0"/>
              </a:rPr>
              <a:t> for the assessment activity 11 on the production </a:t>
            </a:r>
            <a:r>
              <a:rPr lang="en-GB" altLang="en-US" b="1" kern="0" dirty="0" smtClean="0">
                <a:latin typeface="Verdana" panose="020B0604030504040204" pitchFamily="34" charset="0"/>
              </a:rPr>
              <a:t>of a</a:t>
            </a:r>
            <a:r>
              <a:rPr lang="en-GB" altLang="en-US" kern="0" dirty="0" smtClean="0">
                <a:latin typeface="Verdana" panose="020B0604030504040204" pitchFamily="34" charset="0"/>
              </a:rPr>
              <a:t> </a:t>
            </a:r>
            <a:r>
              <a:rPr lang="en-GB" altLang="en-US" b="1" kern="0" dirty="0" smtClean="0">
                <a:latin typeface="Verdana" panose="020B0604030504040204" pitchFamily="34" charset="0"/>
              </a:rPr>
              <a:t>pilot dust reanalysis</a:t>
            </a:r>
            <a:r>
              <a:rPr lang="en-GB" altLang="en-US" kern="0" dirty="0" smtClean="0">
                <a:latin typeface="Verdana" panose="020B0604030504040204" pitchFamily="34" charset="0"/>
              </a:rPr>
              <a:t>, where the impact on dust cycles at different temporal scales will be evaluated;</a:t>
            </a:r>
          </a:p>
          <a:p>
            <a:pPr indent="-342900"/>
            <a:r>
              <a:rPr lang="en-GB" altLang="en-US" kern="0" dirty="0" smtClean="0">
                <a:latin typeface="Verdana" panose="020B0604030504040204" pitchFamily="34" charset="0"/>
              </a:rPr>
              <a:t>- providing </a:t>
            </a:r>
            <a:r>
              <a:rPr lang="en-GB" altLang="en-US" b="1" kern="0" dirty="0" smtClean="0">
                <a:latin typeface="Verdana" panose="020B0604030504040204" pitchFamily="34" charset="0"/>
              </a:rPr>
              <a:t>feedback on these ECVs</a:t>
            </a:r>
            <a:r>
              <a:rPr lang="en-GB" altLang="en-US" kern="0" dirty="0" smtClean="0">
                <a:latin typeface="Verdana" panose="020B0604030504040204" pitchFamily="34" charset="0"/>
              </a:rPr>
              <a:t> to the ESA CCI/CCI+ teams.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58" y="890636"/>
            <a:ext cx="3141326" cy="249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0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WP 3.11 - Description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GB" altLang="en-US" b="1" dirty="0">
                <a:latin typeface="Verdana" panose="020B0604030504040204" pitchFamily="34" charset="0"/>
              </a:rPr>
              <a:t>WP3.11: Production of a pilot dust reanalysis at the regional scale</a:t>
            </a:r>
          </a:p>
          <a:p>
            <a:pPr indent="-342900"/>
            <a:endParaRPr lang="en-GB" altLang="en-US" i="1" dirty="0" smtClean="0">
              <a:latin typeface="Verdana" panose="020B0604030504040204" pitchFamily="34" charset="0"/>
            </a:endParaRPr>
          </a:p>
          <a:p>
            <a:pPr indent="-342900"/>
            <a:r>
              <a:rPr lang="en-GB" altLang="en-US" i="1" dirty="0" smtClean="0">
                <a:latin typeface="Verdana" panose="020B0604030504040204" pitchFamily="34" charset="0"/>
              </a:rPr>
              <a:t>ECVs </a:t>
            </a:r>
            <a:r>
              <a:rPr lang="en-GB" altLang="en-US" i="1" dirty="0">
                <a:latin typeface="Verdana" panose="020B0604030504040204" pitchFamily="34" charset="0"/>
              </a:rPr>
              <a:t>involved:  Aerosol dust and High Res LC</a:t>
            </a:r>
          </a:p>
          <a:p>
            <a:pPr indent="-342900" eaLnBrk="1" hangingPunct="1"/>
            <a:endParaRPr lang="en-US" altLang="en-US" dirty="0" smtClean="0">
              <a:latin typeface="Verdana" panose="020B0604030504040204" pitchFamily="34" charset="0"/>
            </a:endParaRPr>
          </a:p>
          <a:p>
            <a:pPr indent="-342900"/>
            <a:r>
              <a:rPr lang="en-GB" altLang="en-US" dirty="0">
                <a:latin typeface="Verdana" panose="020B0604030504040204" pitchFamily="34" charset="0"/>
              </a:rPr>
              <a:t>CCI IASI dust data will be assimilated in model simulations for the reanalysis period. Simulations </a:t>
            </a:r>
            <a:r>
              <a:rPr lang="en-GB" altLang="en-US" dirty="0" smtClean="0">
                <a:latin typeface="Verdana" panose="020B0604030504040204" pitchFamily="34" charset="0"/>
              </a:rPr>
              <a:t>will make </a:t>
            </a:r>
            <a:r>
              <a:rPr lang="en-GB" altLang="en-US" dirty="0">
                <a:latin typeface="Verdana" panose="020B0604030504040204" pitchFamily="34" charset="0"/>
              </a:rPr>
              <a:t>use also of CCI+ high resolution land cover data, once these will become available, in order </a:t>
            </a:r>
            <a:r>
              <a:rPr lang="en-GB" altLang="en-US" dirty="0" smtClean="0">
                <a:latin typeface="Verdana" panose="020B0604030504040204" pitchFamily="34" charset="0"/>
              </a:rPr>
              <a:t>to enhance </a:t>
            </a:r>
            <a:r>
              <a:rPr lang="en-GB" altLang="en-US" dirty="0">
                <a:latin typeface="Verdana" panose="020B0604030504040204" pitchFamily="34" charset="0"/>
              </a:rPr>
              <a:t>the NMMB-MONARCH’s land use type.</a:t>
            </a:r>
          </a:p>
          <a:p>
            <a:pPr indent="-342900" eaLnBrk="1" hangingPunct="1"/>
            <a:endParaRPr lang="en-US" altLang="en-US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WP 3.11 - Aims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73040" y="792163"/>
            <a:ext cx="4553706" cy="3824287"/>
          </a:xfrm>
        </p:spPr>
        <p:txBody>
          <a:bodyPr/>
          <a:lstStyle/>
          <a:p>
            <a:pPr indent="-342900"/>
            <a:r>
              <a:rPr lang="en-GB" altLang="en-US" b="1" dirty="0" smtClean="0">
                <a:latin typeface="Verdana" panose="020B0604030504040204" pitchFamily="34" charset="0"/>
              </a:rPr>
              <a:t>Aims:</a:t>
            </a: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producing </a:t>
            </a:r>
            <a:r>
              <a:rPr lang="en-GB" altLang="en-US" b="1" dirty="0">
                <a:latin typeface="Verdana" panose="020B0604030504040204" pitchFamily="34" charset="0"/>
              </a:rPr>
              <a:t>a pilot dust </a:t>
            </a:r>
            <a:r>
              <a:rPr lang="en-GB" altLang="en-US" b="1" dirty="0" smtClean="0">
                <a:latin typeface="Verdana" panose="020B0604030504040204" pitchFamily="34" charset="0"/>
              </a:rPr>
              <a:t>regional reanalysis </a:t>
            </a:r>
            <a:r>
              <a:rPr lang="en-GB" altLang="en-US" dirty="0" smtClean="0">
                <a:latin typeface="Verdana" panose="020B0604030504040204" pitchFamily="34" charset="0"/>
              </a:rPr>
              <a:t>based </a:t>
            </a:r>
            <a:r>
              <a:rPr lang="en-GB" altLang="en-US" dirty="0">
                <a:latin typeface="Verdana" panose="020B0604030504040204" pitchFamily="34" charset="0"/>
              </a:rPr>
              <a:t>on CCI/CCI+ </a:t>
            </a:r>
            <a:r>
              <a:rPr lang="en-GB" altLang="en-US" dirty="0" smtClean="0">
                <a:latin typeface="Verdana" panose="020B0604030504040204" pitchFamily="34" charset="0"/>
              </a:rPr>
              <a:t>data, over a 1 year period</a:t>
            </a:r>
          </a:p>
          <a:p>
            <a:pPr indent="-342900"/>
            <a:r>
              <a:rPr lang="en-GB" altLang="en-US" dirty="0">
                <a:latin typeface="Verdana" panose="020B0604030504040204" pitchFamily="34" charset="0"/>
              </a:rPr>
              <a:t>- </a:t>
            </a:r>
            <a:r>
              <a:rPr lang="en-GB" altLang="en-US" dirty="0" smtClean="0">
                <a:latin typeface="Verdana" panose="020B0604030504040204" pitchFamily="34" charset="0"/>
              </a:rPr>
              <a:t>detection </a:t>
            </a:r>
            <a:r>
              <a:rPr lang="en-GB" altLang="en-US" dirty="0">
                <a:latin typeface="Verdana" panose="020B0604030504040204" pitchFamily="34" charset="0"/>
              </a:rPr>
              <a:t>of  </a:t>
            </a:r>
            <a:r>
              <a:rPr lang="en-GB" altLang="en-US" b="1" dirty="0">
                <a:latin typeface="Verdana" panose="020B0604030504040204" pitchFamily="34" charset="0"/>
              </a:rPr>
              <a:t>systematic (spatial and temporal</a:t>
            </a:r>
            <a:r>
              <a:rPr lang="en-GB" altLang="en-US" b="1" dirty="0" smtClean="0">
                <a:latin typeface="Verdana" panose="020B0604030504040204" pitchFamily="34" charset="0"/>
              </a:rPr>
              <a:t>) patterns </a:t>
            </a:r>
            <a:r>
              <a:rPr lang="en-GB" altLang="en-US" b="1" dirty="0">
                <a:latin typeface="Verdana" panose="020B0604030504040204" pitchFamily="34" charset="0"/>
              </a:rPr>
              <a:t>of data impacts </a:t>
            </a:r>
            <a:r>
              <a:rPr lang="en-GB" altLang="en-US" dirty="0">
                <a:latin typeface="Verdana" panose="020B0604030504040204" pitchFamily="34" charset="0"/>
              </a:rPr>
              <a:t>on the dust </a:t>
            </a:r>
            <a:r>
              <a:rPr lang="en-GB" altLang="en-US" dirty="0" smtClean="0">
                <a:latin typeface="Verdana" panose="020B0604030504040204" pitchFamily="34" charset="0"/>
              </a:rPr>
              <a:t>analysis through statistics of innovations</a:t>
            </a:r>
            <a:endParaRPr lang="en-GB" altLang="en-US" dirty="0">
              <a:latin typeface="Verdana" panose="020B0604030504040204" pitchFamily="34" charset="0"/>
            </a:endParaRP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- assessing </a:t>
            </a:r>
            <a:r>
              <a:rPr lang="en-GB" altLang="en-US" dirty="0">
                <a:latin typeface="Verdana" panose="020B0604030504040204" pitchFamily="34" charset="0"/>
              </a:rPr>
              <a:t>whether their integration in model simulations can improve the </a:t>
            </a:r>
            <a:r>
              <a:rPr lang="en-GB" altLang="en-US" b="1" dirty="0">
                <a:latin typeface="Verdana" panose="020B0604030504040204" pitchFamily="34" charset="0"/>
              </a:rPr>
              <a:t>monitoring of mineral </a:t>
            </a:r>
            <a:r>
              <a:rPr lang="en-GB" altLang="en-US" b="1" dirty="0" smtClean="0">
                <a:latin typeface="Verdana" panose="020B0604030504040204" pitchFamily="34" charset="0"/>
              </a:rPr>
              <a:t>dust </a:t>
            </a:r>
            <a:r>
              <a:rPr lang="en-GB" altLang="en-US" dirty="0" smtClean="0">
                <a:latin typeface="Verdana" panose="020B0604030504040204" pitchFamily="34" charset="0"/>
              </a:rPr>
              <a:t>and </a:t>
            </a:r>
            <a:r>
              <a:rPr lang="en-GB" altLang="en-US" dirty="0">
                <a:latin typeface="Verdana" panose="020B0604030504040204" pitchFamily="34" charset="0"/>
              </a:rPr>
              <a:t>the characterization of </a:t>
            </a:r>
            <a:r>
              <a:rPr lang="en-GB" altLang="en-US" b="1" dirty="0">
                <a:latin typeface="Verdana" panose="020B0604030504040204" pitchFamily="34" charset="0"/>
              </a:rPr>
              <a:t>dust cycles </a:t>
            </a:r>
            <a:endParaRPr lang="en-GB" altLang="en-US" dirty="0" smtClean="0">
              <a:latin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46" y="1260911"/>
            <a:ext cx="4303994" cy="288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4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WP 3.10 &amp; 3.11 - Interactions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0" y="792163"/>
            <a:ext cx="9144000" cy="3824287"/>
          </a:xfrm>
        </p:spPr>
        <p:txBody>
          <a:bodyPr/>
          <a:lstStyle/>
          <a:p>
            <a:pPr indent="-342900" eaLnBrk="1" hangingPunct="1"/>
            <a:r>
              <a:rPr lang="en-US" altLang="en-US" b="1" dirty="0" smtClean="0">
                <a:latin typeface="Verdana" panose="020B0604030504040204" pitchFamily="34" charset="0"/>
              </a:rPr>
              <a:t>Planned interactions:</a:t>
            </a:r>
            <a:endParaRPr lang="en-US" altLang="en-US" dirty="0" smtClean="0">
              <a:latin typeface="Verdana" panose="020B0604030504040204" pitchFamily="34" charset="0"/>
            </a:endParaRPr>
          </a:p>
          <a:p>
            <a:pPr indent="-342900">
              <a:buFontTx/>
              <a:buChar char="-"/>
            </a:pPr>
            <a:r>
              <a:rPr lang="en-US" altLang="en-US" dirty="0" smtClean="0">
                <a:latin typeface="Verdana" panose="020B0604030504040204" pitchFamily="34" charset="0"/>
              </a:rPr>
              <a:t>CCI+ ECV teams: LC, HRLC teams</a:t>
            </a:r>
          </a:p>
          <a:p>
            <a:pPr indent="0"/>
            <a:r>
              <a:rPr lang="en-US" altLang="en-US" dirty="0">
                <a:latin typeface="Verdana" panose="020B0604030504040204" pitchFamily="34" charset="0"/>
              </a:rPr>
              <a:t> </a:t>
            </a:r>
            <a:r>
              <a:rPr lang="en-US" altLang="en-US" dirty="0" smtClean="0">
                <a:latin typeface="Verdana" panose="020B0604030504040204" pitchFamily="34" charset="0"/>
              </a:rPr>
              <a:t>Initial discussions: domain, variable </a:t>
            </a:r>
            <a:r>
              <a:rPr lang="en-US" altLang="en-US" dirty="0" err="1" smtClean="0">
                <a:latin typeface="Verdana" panose="020B0604030504040204" pitchFamily="34" charset="0"/>
              </a:rPr>
              <a:t>values&amp;types</a:t>
            </a:r>
            <a:r>
              <a:rPr lang="en-US" altLang="en-US" dirty="0" smtClean="0">
                <a:latin typeface="Verdana" panose="020B0604030504040204" pitchFamily="34" charset="0"/>
              </a:rPr>
              <a:t>, temporal resolution, period, format</a:t>
            </a:r>
          </a:p>
          <a:p>
            <a:pPr indent="-342900">
              <a:buFontTx/>
              <a:buChar char="-"/>
            </a:pPr>
            <a:r>
              <a:rPr lang="en-US" altLang="en-US" dirty="0" smtClean="0">
                <a:latin typeface="Verdana" panose="020B0604030504040204" pitchFamily="34" charset="0"/>
              </a:rPr>
              <a:t>CCI ECV teams:  email discussion started with ULB (C3S ECV)</a:t>
            </a:r>
          </a:p>
          <a:p>
            <a:pPr indent="-342900">
              <a:buFontTx/>
              <a:buChar char="-"/>
            </a:pPr>
            <a:r>
              <a:rPr lang="en-US" altLang="en-US" dirty="0" smtClean="0">
                <a:latin typeface="Verdana" panose="020B0604030504040204" pitchFamily="34" charset="0"/>
              </a:rPr>
              <a:t>External: </a:t>
            </a:r>
          </a:p>
          <a:p>
            <a:pPr lvl="1" indent="-342900">
              <a:buFontTx/>
              <a:buChar char="-"/>
            </a:pPr>
            <a:r>
              <a:rPr lang="en-US" altLang="en-US" dirty="0" err="1" smtClean="0">
                <a:latin typeface="Verdana" panose="020B0604030504040204" pitchFamily="34" charset="0"/>
              </a:rPr>
              <a:t>DustClim</a:t>
            </a:r>
            <a:r>
              <a:rPr lang="en-US" altLang="en-US" dirty="0" smtClean="0">
                <a:latin typeface="Verdana" panose="020B0604030504040204" pitchFamily="34" charset="0"/>
              </a:rPr>
              <a:t> </a:t>
            </a:r>
            <a:r>
              <a:rPr lang="en-US" altLang="en-US" dirty="0">
                <a:latin typeface="Verdana" panose="020B0604030504040204" pitchFamily="34" charset="0"/>
              </a:rPr>
              <a:t>consortium </a:t>
            </a:r>
            <a:r>
              <a:rPr lang="en-US" altLang="en-US" dirty="0" smtClean="0">
                <a:latin typeface="Verdana" panose="020B0604030504040204" pitchFamily="34" charset="0"/>
              </a:rPr>
              <a:t>(dust reanalysis)</a:t>
            </a:r>
          </a:p>
          <a:p>
            <a:pPr lvl="1" indent="-342900">
              <a:buFontTx/>
              <a:buChar char="-"/>
            </a:pPr>
            <a:r>
              <a:rPr lang="en-US" altLang="en-US" dirty="0" smtClean="0">
                <a:latin typeface="Verdana" panose="020B0604030504040204" pitchFamily="34" charset="0"/>
              </a:rPr>
              <a:t>WMO SDS-WAS hosted by BSC/AEMET</a:t>
            </a:r>
          </a:p>
          <a:p>
            <a:pPr indent="0" eaLnBrk="1" hangingPunct="1"/>
            <a:endParaRPr lang="en-US" altLang="en-US" b="1" dirty="0" smtClean="0">
              <a:latin typeface="Verdana" panose="020B0604030504040204" pitchFamily="34" charset="0"/>
            </a:endParaRPr>
          </a:p>
          <a:p>
            <a:pPr indent="0" eaLnBrk="1" hangingPunct="1"/>
            <a:endParaRPr lang="en-US" altLang="en-US" b="1" dirty="0" smtClean="0">
              <a:latin typeface="Verdana" panose="020B0604030504040204" pitchFamily="34" charset="0"/>
            </a:endParaRPr>
          </a:p>
          <a:p>
            <a:pPr indent="0" eaLnBrk="1" hangingPunct="1"/>
            <a:endParaRPr lang="en-US" altLang="en-US" b="1" dirty="0" smtClean="0">
              <a:latin typeface="Verdana" panose="020B0604030504040204" pitchFamily="34" charset="0"/>
            </a:endParaRPr>
          </a:p>
          <a:p>
            <a:pPr indent="0" eaLnBrk="1" hangingPunct="1"/>
            <a:r>
              <a:rPr lang="en-US" altLang="en-US" b="1" dirty="0" smtClean="0">
                <a:latin typeface="Verdana" panose="020B0604030504040204" pitchFamily="34" charset="0"/>
              </a:rPr>
              <a:t>Links within CMUG:</a:t>
            </a:r>
            <a:r>
              <a:rPr lang="en-US" altLang="en-US" dirty="0" smtClean="0">
                <a:latin typeface="Verdana" panose="020B0604030504040204" pitchFamily="34" charset="0"/>
              </a:rPr>
              <a:t> Aerosol global reanalysis (ECMWF)</a:t>
            </a:r>
          </a:p>
          <a:p>
            <a:pPr indent="-342900" eaLnBrk="1" hangingPunct="1"/>
            <a:endParaRPr lang="en-US" altLang="en-US" dirty="0" smtClean="0">
              <a:latin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48" y="2433711"/>
            <a:ext cx="2740680" cy="7517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9" y="3241737"/>
            <a:ext cx="6865614" cy="7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>
              <a:latin typeface="Verdana" panose="020B0604030504040204" pitchFamily="34" charset="0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eaLnBrk="1" hangingPunct="1"/>
            <a:endParaRPr lang="en-US" altLang="en-US" sz="2400" dirty="0" smtClean="0">
              <a:latin typeface="Verdana" panose="020B0604030504040204" pitchFamily="34" charset="0"/>
            </a:endParaRPr>
          </a:p>
          <a:p>
            <a:pPr indent="-342900" eaLnBrk="1" hangingPunct="1"/>
            <a:endParaRPr lang="en-US" altLang="en-US" sz="2400" dirty="0">
              <a:latin typeface="Verdana" panose="020B0604030504040204" pitchFamily="34" charset="0"/>
            </a:endParaRPr>
          </a:p>
          <a:p>
            <a:pPr indent="-342900" eaLnBrk="1" hangingPunct="1"/>
            <a:endParaRPr lang="en-US" altLang="en-US" sz="2400" dirty="0" smtClean="0">
              <a:latin typeface="Verdana" panose="020B0604030504040204" pitchFamily="34" charset="0"/>
            </a:endParaRPr>
          </a:p>
          <a:p>
            <a:pPr indent="-342900" algn="ctr" eaLnBrk="1" hangingPunct="1"/>
            <a:r>
              <a:rPr lang="en-US" altLang="en-US" sz="2400" dirty="0" smtClean="0">
                <a:latin typeface="Verdana" panose="020B0604030504040204" pitchFamily="34" charset="0"/>
              </a:rPr>
              <a:t>Additional </a:t>
            </a:r>
            <a:r>
              <a:rPr lang="en-US" altLang="en-US" sz="2400" dirty="0" smtClean="0">
                <a:latin typeface="Verdana" panose="020B0604030504040204" pitchFamily="34" charset="0"/>
              </a:rPr>
              <a:t>back-up slides</a:t>
            </a:r>
            <a:endParaRPr lang="en-US" altLang="en-US" sz="24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7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f2760952-b3bb-408f-ace6-eb1e07642b8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1274</Words>
  <Application>Microsoft Office PowerPoint</Application>
  <PresentationFormat>On-screen Show (16:9)</PresentationFormat>
  <Paragraphs>121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Verdana</vt:lpstr>
      <vt:lpstr>ESA Presentation 16-9</vt:lpstr>
      <vt:lpstr>PowerPoint Presentation</vt:lpstr>
      <vt:lpstr>WP 3.10 &amp; 3.11 - Motivations</vt:lpstr>
      <vt:lpstr>WP 3.10 &amp; 3.11 - Motivations </vt:lpstr>
      <vt:lpstr>WP 3.10 - Description</vt:lpstr>
      <vt:lpstr>WP 3.10 - Aims</vt:lpstr>
      <vt:lpstr>WP 3.11 - Description</vt:lpstr>
      <vt:lpstr>WP 3.11 - Aims</vt:lpstr>
      <vt:lpstr>WP 3.10 &amp; 3.11 - Interactions</vt:lpstr>
      <vt:lpstr>PowerPoint Presentation</vt:lpstr>
      <vt:lpstr>WP 3.10 &amp; 3.11 - Motivations</vt:lpstr>
      <vt:lpstr>WP 3.10 - Actions</vt:lpstr>
      <vt:lpstr>WP 3.11 - Actions</vt:lpstr>
      <vt:lpstr>WP 3.10 &amp; 3.11 – Scientific questions</vt:lpstr>
      <vt:lpstr>WP 3.10 &amp; 3.11 – Expected outcomes</vt:lpstr>
    </vt:vector>
  </TitlesOfParts>
  <Manager/>
  <Company>Met Office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TITLE OF PRESENTATION</dc:subject>
  <dc:creator>Van Der Linden, Paul</dc:creator>
  <cp:keywords/>
  <dc:description/>
  <cp:lastModifiedBy>Windows User</cp:lastModifiedBy>
  <cp:revision>86</cp:revision>
  <cp:lastPrinted>2008-08-26T16:26:23Z</cp:lastPrinted>
  <dcterms:created xsi:type="dcterms:W3CDTF">2018-07-10T10:00:37Z</dcterms:created>
  <dcterms:modified xsi:type="dcterms:W3CDTF">2018-10-01T14:37:54Z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