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Lst>
  <p:sldSz cx="9144000" cy="7019925"/>
  <p:notesSz cx="6881813" cy="97107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410" y="-96"/>
      </p:cViewPr>
      <p:guideLst>
        <p:guide orient="horz" pos="221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PlaceHolder 1"/>
          <p:cNvSpPr>
            <a:spLocks noGrp="1"/>
          </p:cNvSpPr>
          <p:nvPr>
            <p:ph type="body"/>
          </p:nvPr>
        </p:nvSpPr>
        <p:spPr>
          <a:xfrm>
            <a:off x="756000" y="5078520"/>
            <a:ext cx="6047640" cy="4811040"/>
          </a:xfrm>
          <a:prstGeom prst="rect">
            <a:avLst/>
          </a:prstGeom>
        </p:spPr>
        <p:txBody>
          <a:bodyPr wrap="none" lIns="0" tIns="0" rIns="0" bIns="0"/>
          <a:lstStyle/>
          <a:p>
            <a:r>
              <a:rPr lang="ca-ES"/>
              <a:t>Feu clic per editar el format de les notes</a:t>
            </a:r>
            <a:endParaRPr/>
          </a:p>
        </p:txBody>
      </p:sp>
      <p:sp>
        <p:nvSpPr>
          <p:cNvPr id="165" name="PlaceHolder 2"/>
          <p:cNvSpPr>
            <a:spLocks noGrp="1"/>
          </p:cNvSpPr>
          <p:nvPr>
            <p:ph type="hdr"/>
          </p:nvPr>
        </p:nvSpPr>
        <p:spPr>
          <a:xfrm>
            <a:off x="0" y="0"/>
            <a:ext cx="3280680" cy="534240"/>
          </a:xfrm>
          <a:prstGeom prst="rect">
            <a:avLst/>
          </a:prstGeom>
        </p:spPr>
        <p:txBody>
          <a:bodyPr wrap="none" lIns="0" tIns="0" rIns="0" bIns="0"/>
          <a:lstStyle/>
          <a:p>
            <a:r>
              <a:rPr lang="ca-ES"/>
              <a:t>&lt;capçalera&gt;</a:t>
            </a:r>
            <a:endParaRPr/>
          </a:p>
        </p:txBody>
      </p:sp>
      <p:sp>
        <p:nvSpPr>
          <p:cNvPr id="166" name="PlaceHolder 3"/>
          <p:cNvSpPr>
            <a:spLocks noGrp="1"/>
          </p:cNvSpPr>
          <p:nvPr>
            <p:ph type="dt"/>
          </p:nvPr>
        </p:nvSpPr>
        <p:spPr>
          <a:xfrm>
            <a:off x="4278960" y="0"/>
            <a:ext cx="3280680" cy="534240"/>
          </a:xfrm>
          <a:prstGeom prst="rect">
            <a:avLst/>
          </a:prstGeom>
        </p:spPr>
        <p:txBody>
          <a:bodyPr wrap="none" lIns="0" tIns="0" rIns="0" bIns="0"/>
          <a:lstStyle/>
          <a:p>
            <a:pPr algn="r"/>
            <a:r>
              <a:rPr lang="ca-ES"/>
              <a:t>&lt;data/hora&gt;</a:t>
            </a:r>
            <a:endParaRPr/>
          </a:p>
        </p:txBody>
      </p:sp>
      <p:sp>
        <p:nvSpPr>
          <p:cNvPr id="167" name="PlaceHolder 4"/>
          <p:cNvSpPr>
            <a:spLocks noGrp="1"/>
          </p:cNvSpPr>
          <p:nvPr>
            <p:ph type="ftr"/>
          </p:nvPr>
        </p:nvSpPr>
        <p:spPr>
          <a:xfrm>
            <a:off x="0" y="10157400"/>
            <a:ext cx="3280680" cy="534240"/>
          </a:xfrm>
          <a:prstGeom prst="rect">
            <a:avLst/>
          </a:prstGeom>
        </p:spPr>
        <p:txBody>
          <a:bodyPr wrap="none" lIns="0" tIns="0" rIns="0" bIns="0" anchor="b"/>
          <a:lstStyle/>
          <a:p>
            <a:r>
              <a:rPr lang="ca-ES"/>
              <a:t>&lt;peu de pàgina&gt;</a:t>
            </a:r>
            <a:endParaRPr/>
          </a:p>
        </p:txBody>
      </p:sp>
      <p:sp>
        <p:nvSpPr>
          <p:cNvPr id="168"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6756522B-BB1E-422C-8707-F0F2F5936ACB}" type="slidenum">
              <a:rPr lang="ca-ES"/>
              <a:t>‹#›</a:t>
            </a:fld>
            <a:endParaRPr/>
          </a:p>
        </p:txBody>
      </p:sp>
    </p:spTree>
    <p:extLst>
      <p:ext uri="{BB962C8B-B14F-4D97-AF65-F5344CB8AC3E}">
        <p14:creationId xmlns:p14="http://schemas.microsoft.com/office/powerpoint/2010/main" val="214374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type="body"/>
          </p:nvPr>
        </p:nvSpPr>
        <p:spPr>
          <a:xfrm>
            <a:off x="687240" y="4613400"/>
            <a:ext cx="5506560" cy="4370040"/>
          </a:xfrm>
          <a:prstGeom prst="rect">
            <a:avLst/>
          </a:prstGeom>
        </p:spPr>
        <p:txBody>
          <a:bodyPr/>
          <a:lstStyle/>
          <a:p>
            <a:pPr algn="ctr">
              <a:lnSpc>
                <a:spcPct val="100000"/>
              </a:lnSpc>
            </a:pPr>
            <a:r>
              <a:rPr lang="ca-ES" sz="1200">
                <a:solidFill>
                  <a:srgbClr val="000000"/>
                </a:solidFill>
              </a:rPr>
              <a:t>Modeling the earth system to provide a </a:t>
            </a:r>
            <a:endParaRPr/>
          </a:p>
          <a:p>
            <a:pPr algn="ctr">
              <a:lnSpc>
                <a:spcPct val="100000"/>
              </a:lnSpc>
            </a:pPr>
            <a:r>
              <a:rPr lang="ca-ES" sz="1200">
                <a:solidFill>
                  <a:srgbClr val="000000"/>
                </a:solidFill>
              </a:rPr>
              <a:t>robust understanding of meteorological RiskS and optimise management strategies </a:t>
            </a:r>
            <a:endParaRPr/>
          </a:p>
          <a:p>
            <a:pPr algn="just">
              <a:lnSpc>
                <a:spcPct val="100000"/>
              </a:lnSpc>
            </a:pPr>
            <a:r>
              <a:rPr lang="ca-ES" sz="1200">
                <a:solidFill>
                  <a:srgbClr val="000000"/>
                </a:solidFill>
              </a:rPr>
              <a:t>The Earth Science service group facilitates technology transfer of </a:t>
            </a:r>
            <a:endParaRPr/>
          </a:p>
          <a:p>
            <a:pPr algn="just">
              <a:lnSpc>
                <a:spcPct val="100000"/>
              </a:lnSpc>
            </a:pPr>
            <a:r>
              <a:rPr lang="ca-ES" sz="1200">
                <a:solidFill>
                  <a:srgbClr val="000000"/>
                </a:solidFill>
              </a:rPr>
              <a:t>state-of-the-art research from local, national to international levels in:</a:t>
            </a:r>
            <a:endParaRPr/>
          </a:p>
          <a:p>
            <a:pPr lvl="1" algn="just">
              <a:lnSpc>
                <a:spcPct val="100000"/>
              </a:lnSpc>
              <a:buFont typeface="Arial"/>
              <a:buChar char="•"/>
            </a:pPr>
            <a:r>
              <a:rPr lang="ca-ES" sz="1200">
                <a:solidFill>
                  <a:srgbClr val="000000"/>
                </a:solidFill>
              </a:rPr>
              <a:t>Weather forecasting</a:t>
            </a:r>
            <a:endParaRPr/>
          </a:p>
          <a:p>
            <a:pPr lvl="1" algn="just">
              <a:lnSpc>
                <a:spcPct val="100000"/>
              </a:lnSpc>
              <a:buFont typeface="Arial"/>
              <a:buChar char="•"/>
            </a:pPr>
            <a:r>
              <a:rPr lang="ca-ES" sz="1200">
                <a:solidFill>
                  <a:srgbClr val="000000"/>
                </a:solidFill>
              </a:rPr>
              <a:t>Climate predictions</a:t>
            </a:r>
            <a:endParaRPr/>
          </a:p>
          <a:p>
            <a:pPr lvl="1" algn="just">
              <a:lnSpc>
                <a:spcPct val="100000"/>
              </a:lnSpc>
              <a:buFont typeface="Arial"/>
              <a:buChar char="•"/>
            </a:pPr>
            <a:r>
              <a:rPr lang="ca-ES" sz="1200">
                <a:solidFill>
                  <a:srgbClr val="000000"/>
                </a:solidFill>
              </a:rPr>
              <a:t>Air quality assessments</a:t>
            </a:r>
            <a:endParaRPr/>
          </a:p>
          <a:p>
            <a:pPr lvl="1" algn="just">
              <a:lnSpc>
                <a:spcPct val="100000"/>
              </a:lnSpc>
              <a:buFont typeface="Arial"/>
              <a:buChar char="•"/>
            </a:pPr>
            <a:r>
              <a:rPr lang="ca-ES" sz="1200">
                <a:solidFill>
                  <a:srgbClr val="000000"/>
                </a:solidFill>
              </a:rPr>
              <a:t>Mineral dust modeling</a:t>
            </a:r>
            <a:endParaRPr/>
          </a:p>
          <a:p>
            <a:pPr>
              <a:lnSpc>
                <a:spcPct val="100000"/>
              </a:lnSpc>
            </a:pPr>
            <a:r>
              <a:rPr lang="ca-ES" sz="1200">
                <a:solidFill>
                  <a:srgbClr val="000000"/>
                </a:solidFill>
              </a:rPr>
              <a:t>Our main goal is to advance sustainable development in key sectors such as energy, urban development, infrastructure, transport, health and agriculture.</a:t>
            </a:r>
            <a:endParaRPr/>
          </a:p>
          <a:p>
            <a:pPr>
              <a:lnSpc>
                <a:spcPct val="100000"/>
              </a:lnSpc>
            </a:pPr>
            <a:r>
              <a:rPr lang="ca-ES" sz="1200">
                <a:solidFill>
                  <a:srgbClr val="000000"/>
                </a:solidFill>
              </a:rPr>
              <a:t>By combining highly qualified scientific researchers, impact modelers and in-house software developers, BSC-ES works with the end-user to develop a complete range of services that meet their requirements.</a:t>
            </a:r>
            <a:endParaRPr/>
          </a:p>
          <a:p>
            <a:pPr>
              <a:lnSpc>
                <a:spcPct val="100000"/>
              </a:lnSpc>
            </a:pPr>
            <a:endParaRPr/>
          </a:p>
        </p:txBody>
      </p:sp>
      <p:sp>
        <p:nvSpPr>
          <p:cNvPr id="397" name="TextShape 2"/>
          <p:cNvSpPr txBox="1"/>
          <p:nvPr/>
        </p:nvSpPr>
        <p:spPr>
          <a:xfrm>
            <a:off x="3897360" y="9223200"/>
            <a:ext cx="2982600" cy="485280"/>
          </a:xfrm>
          <a:prstGeom prst="rect">
            <a:avLst/>
          </a:prstGeom>
        </p:spPr>
        <p:txBody>
          <a:bodyPr anchor="b"/>
          <a:lstStyle/>
          <a:p>
            <a:pPr>
              <a:lnSpc>
                <a:spcPct val="100000"/>
              </a:lnSpc>
            </a:pPr>
            <a:fld id="{12F49C57-612A-448B-8877-C77534FDFC24}" type="slidenum">
              <a:rPr lang="ca-ES" sz="1200">
                <a:solidFill>
                  <a:srgbClr val="004990"/>
                </a:solidFill>
                <a:latin typeface="Arial"/>
                <a:ea typeface="ＭＳ Ｐゴシック"/>
              </a:rPr>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p:cNvSpPr>
          <p:nvPr>
            <p:ph type="body"/>
          </p:nvPr>
        </p:nvSpPr>
        <p:spPr>
          <a:xfrm>
            <a:off x="687240" y="4613400"/>
            <a:ext cx="5506560" cy="4370040"/>
          </a:xfrm>
          <a:prstGeom prst="rect">
            <a:avLst/>
          </a:prstGeom>
        </p:spPr>
        <p:txBody>
          <a:bodyPr/>
          <a:lstStyle/>
          <a:p>
            <a:r>
              <a:rPr lang="ca-ES"/>
              <a:t>Como ejemplo concreto de las actividades de nuestro grupo, os presentamos un tipico caso de aplicacion en el sector de la agricultura: en el norte de Chile se produce vino, el Pisco. Una empresa vitivinicola local nos contacta porque quiere saber si en futuro gracias al calientamento global sera’ posible producir vino tambien mas al sur, en la Patagonia chilena. </a:t>
            </a:r>
            <a:endParaRPr/>
          </a:p>
        </p:txBody>
      </p:sp>
      <p:sp>
        <p:nvSpPr>
          <p:cNvPr id="415" name="TextShape 2"/>
          <p:cNvSpPr txBox="1"/>
          <p:nvPr/>
        </p:nvSpPr>
        <p:spPr>
          <a:xfrm>
            <a:off x="3897360" y="9223200"/>
            <a:ext cx="2982600" cy="485280"/>
          </a:xfrm>
          <a:prstGeom prst="rect">
            <a:avLst/>
          </a:prstGeom>
        </p:spPr>
        <p:txBody>
          <a:bodyPr anchor="b"/>
          <a:lstStyle/>
          <a:p>
            <a:pPr>
              <a:lnSpc>
                <a:spcPct val="100000"/>
              </a:lnSpc>
            </a:pPr>
            <a:fld id="{1216A2E1-8762-4952-A469-874400B23DDA}" type="slidenum">
              <a:rPr lang="ca-ES" sz="1200">
                <a:solidFill>
                  <a:srgbClr val="000000"/>
                </a:solidFill>
                <a:latin typeface="Arial"/>
                <a:ea typeface="ＭＳ Ｐゴシック"/>
              </a:rPr>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laceHolder 1"/>
          <p:cNvSpPr>
            <a:spLocks noGrp="1"/>
          </p:cNvSpPr>
          <p:nvPr>
            <p:ph type="body"/>
          </p:nvPr>
        </p:nvSpPr>
        <p:spPr>
          <a:xfrm>
            <a:off x="687240" y="4613400"/>
            <a:ext cx="5506560" cy="4370040"/>
          </a:xfrm>
          <a:prstGeom prst="rect">
            <a:avLst/>
          </a:prstGeom>
        </p:spPr>
        <p:txBody>
          <a:bodyPr/>
          <a:lstStyle/>
          <a:p>
            <a:r>
              <a:rPr lang="ca-ES"/>
              <a:t>Para contestarle, es necesario por primera cosa interactuar con la empresa para averiguar cuales son los indices climaticos vitivinicolos más utiles para ellos: por ejemplo decidimos juntos de analizar el cambio climatico estimado para algunos de los indices mas empleados en literatura, como el indice de Winkler, el winter severity index, la temperatura y la precipitacion durante el periodo vegetativo de la vid que en el emisfero austral empieza en octubre y acaba en abril, todos derivados a partir de los datos de temperatura y precipitacion proporcionados por los modelos CMIP5. Estos valores ilustrados se refieren al clima presente, medido a traves de promedios de 20 años en cada celda del malla de observaciones ERA-Interim.</a:t>
            </a:r>
            <a:endParaRPr/>
          </a:p>
        </p:txBody>
      </p:sp>
      <p:sp>
        <p:nvSpPr>
          <p:cNvPr id="417" name="TextShape 2"/>
          <p:cNvSpPr txBox="1"/>
          <p:nvPr/>
        </p:nvSpPr>
        <p:spPr>
          <a:xfrm>
            <a:off x="3897360" y="9223200"/>
            <a:ext cx="2982600" cy="485280"/>
          </a:xfrm>
          <a:prstGeom prst="rect">
            <a:avLst/>
          </a:prstGeom>
        </p:spPr>
        <p:txBody>
          <a:bodyPr anchor="b"/>
          <a:lstStyle/>
          <a:p>
            <a:pPr>
              <a:lnSpc>
                <a:spcPct val="100000"/>
              </a:lnSpc>
            </a:pPr>
            <a:fld id="{C85C8D24-7EB1-4C4E-81FE-56BF396082A9}" type="slidenum">
              <a:rPr lang="ca-ES" sz="1200">
                <a:solidFill>
                  <a:srgbClr val="000000"/>
                </a:solidFill>
                <a:latin typeface="Arial"/>
                <a:ea typeface="ＭＳ Ｐゴシック"/>
              </a:rPr>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p:cNvSpPr>
          <p:nvPr>
            <p:ph type="body"/>
          </p:nvPr>
        </p:nvSpPr>
        <p:spPr>
          <a:xfrm>
            <a:off x="687240" y="4613400"/>
            <a:ext cx="5506560" cy="4370040"/>
          </a:xfrm>
          <a:prstGeom prst="rect">
            <a:avLst/>
          </a:prstGeom>
        </p:spPr>
        <p:txBody>
          <a:bodyPr/>
          <a:lstStyle/>
          <a:p>
            <a:r>
              <a:rPr lang="ca-ES"/>
              <a:t>Por ejemplo, en el caso del indice de Winkler, que esta relacionado a la temperatura de maduracion de la vid, como podeis ver en la region de la Patagonia chilena sus valores para el clima presente son muy bajos para poder plantar la vid. La pregunta pues es si dentro de 30 años el cima sera’ mas favorable a la vid.</a:t>
            </a:r>
            <a:endParaRPr/>
          </a:p>
        </p:txBody>
      </p:sp>
      <p:sp>
        <p:nvSpPr>
          <p:cNvPr id="419" name="TextShape 2"/>
          <p:cNvSpPr txBox="1"/>
          <p:nvPr/>
        </p:nvSpPr>
        <p:spPr>
          <a:xfrm>
            <a:off x="3897360" y="9223200"/>
            <a:ext cx="2982600" cy="485280"/>
          </a:xfrm>
          <a:prstGeom prst="rect">
            <a:avLst/>
          </a:prstGeom>
        </p:spPr>
        <p:txBody>
          <a:bodyPr anchor="b"/>
          <a:lstStyle/>
          <a:p>
            <a:pPr>
              <a:lnSpc>
                <a:spcPct val="100000"/>
              </a:lnSpc>
            </a:pPr>
            <a:fld id="{FB2D9040-EB41-4CB1-B0A5-96153394D4A6}" type="slidenum">
              <a:rPr lang="ca-ES" sz="1200">
                <a:solidFill>
                  <a:srgbClr val="000000"/>
                </a:solidFill>
                <a:latin typeface="Arial"/>
                <a:ea typeface="ＭＳ Ｐゴシック"/>
              </a:rPr>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p:cNvSpPr>
          <p:nvPr>
            <p:ph type="body"/>
          </p:nvPr>
        </p:nvSpPr>
        <p:spPr>
          <a:xfrm>
            <a:off x="687240" y="4613400"/>
            <a:ext cx="5506560" cy="4370040"/>
          </a:xfrm>
          <a:prstGeom prst="rect">
            <a:avLst/>
          </a:prstGeom>
        </p:spPr>
        <p:txBody>
          <a:bodyPr/>
          <a:lstStyle/>
          <a:p>
            <a:pPr>
              <a:lnSpc>
                <a:spcPct val="100000"/>
              </a:lnSpc>
            </a:pPr>
            <a:r>
              <a:rPr lang="ca-ES"/>
              <a:t>La estima del cambio climatico asociada a un indice vitivinicola se mide como la diferencia entre el valor estimado por el clima futuro y el valor estimado por el clima presente, evaluado considerando sea el numero más alto posible de modelos climaticos, sea diferentes escenarios de emisiones de gas de efecto invernadero, para tener en cuenta todas las posibles evoluciones climaticas. (Probabilistic approach, multimodel) Por ejemplo, el escenario de emisiones más optimista, lo con menos emisiones, estima solo un ligero incremento del indice en el norte de la Patagonia chilena, mientras que…</a:t>
            </a:r>
            <a:endParaRPr/>
          </a:p>
          <a:p>
            <a:pPr>
              <a:lnSpc>
                <a:spcPct val="100000"/>
              </a:lnSpc>
            </a:pPr>
            <a:endParaRPr/>
          </a:p>
        </p:txBody>
      </p:sp>
      <p:sp>
        <p:nvSpPr>
          <p:cNvPr id="421" name="TextShape 2"/>
          <p:cNvSpPr txBox="1"/>
          <p:nvPr/>
        </p:nvSpPr>
        <p:spPr>
          <a:xfrm>
            <a:off x="3897360" y="9223200"/>
            <a:ext cx="2982600" cy="485280"/>
          </a:xfrm>
          <a:prstGeom prst="rect">
            <a:avLst/>
          </a:prstGeom>
        </p:spPr>
        <p:txBody>
          <a:bodyPr anchor="b"/>
          <a:lstStyle/>
          <a:p>
            <a:pPr>
              <a:lnSpc>
                <a:spcPct val="100000"/>
              </a:lnSpc>
            </a:pPr>
            <a:fld id="{E33985FA-7B95-413C-ADC0-AE1E7CD9901A}" type="slidenum">
              <a:rPr lang="ca-ES" sz="1200">
                <a:solidFill>
                  <a:srgbClr val="000000"/>
                </a:solidFill>
                <a:latin typeface="Arial"/>
                <a:ea typeface="ＭＳ Ｐゴシック"/>
              </a:rPr>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p:cNvSpPr>
          <p:nvPr>
            <p:ph type="body"/>
          </p:nvPr>
        </p:nvSpPr>
        <p:spPr>
          <a:xfrm>
            <a:off x="687240" y="4613400"/>
            <a:ext cx="5506560" cy="4370040"/>
          </a:xfrm>
          <a:prstGeom prst="rect">
            <a:avLst/>
          </a:prstGeom>
        </p:spPr>
        <p:txBody>
          <a:bodyPr/>
          <a:lstStyle/>
          <a:p>
            <a:r>
              <a:rPr lang="ca-ES"/>
              <a:t>el escenario mas pesimista, lo con mas emisiones, estima un incremento con una distribucion espacial similar pero con magnitud mucho mayor.</a:t>
            </a:r>
            <a:endParaRPr/>
          </a:p>
        </p:txBody>
      </p:sp>
      <p:sp>
        <p:nvSpPr>
          <p:cNvPr id="423" name="TextShape 2"/>
          <p:cNvSpPr txBox="1"/>
          <p:nvPr/>
        </p:nvSpPr>
        <p:spPr>
          <a:xfrm>
            <a:off x="3897360" y="9223200"/>
            <a:ext cx="2982600" cy="485280"/>
          </a:xfrm>
          <a:prstGeom prst="rect">
            <a:avLst/>
          </a:prstGeom>
        </p:spPr>
        <p:txBody>
          <a:bodyPr anchor="b"/>
          <a:lstStyle/>
          <a:p>
            <a:pPr>
              <a:lnSpc>
                <a:spcPct val="100000"/>
              </a:lnSpc>
            </a:pPr>
            <a:fld id="{752007B7-AF62-443E-9D65-3E97D2442C3D}" type="slidenum">
              <a:rPr lang="ca-ES" sz="1200">
                <a:solidFill>
                  <a:srgbClr val="000000"/>
                </a:solidFill>
                <a:latin typeface="Arial"/>
                <a:ea typeface="ＭＳ Ｐゴシック"/>
              </a:rPr>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p:cNvSpPr>
          <p:nvPr>
            <p:ph type="body"/>
          </p:nvPr>
        </p:nvSpPr>
        <p:spPr>
          <a:xfrm>
            <a:off x="687240" y="4613400"/>
            <a:ext cx="5506560" cy="4370040"/>
          </a:xfrm>
          <a:prstGeom prst="rect">
            <a:avLst/>
          </a:prstGeom>
        </p:spPr>
        <p:txBody>
          <a:bodyPr/>
          <a:lstStyle/>
          <a:p>
            <a:r>
              <a:rPr lang="ca-ES"/>
              <a:t>Es muy importante saber sintetizar toda la informacion descartando las informaciones inutiles y presentandolas de mañera que sea facil para la empresa entender los resultados. Por ejemplo, es mejor resumir la informacion sobre la incertidumbre asociada a cada estima de los indicadores empleando colores en lugar que numeros, el verde para una baja incertidumbre, en amarillo para una incertidumbre moderada y el rojo para un incertidumbre alta. Asi en la misma tabla se resume al mismo tiempo la estima quantitativa de la variable que os interesa, en este caso el cambio climatico, y la estima qualitativa de su incertidumbre asociada.</a:t>
            </a:r>
            <a:endParaRPr/>
          </a:p>
        </p:txBody>
      </p:sp>
      <p:sp>
        <p:nvSpPr>
          <p:cNvPr id="425" name="TextShape 2"/>
          <p:cNvSpPr txBox="1"/>
          <p:nvPr/>
        </p:nvSpPr>
        <p:spPr>
          <a:xfrm>
            <a:off x="3897360" y="9223200"/>
            <a:ext cx="2982600" cy="485280"/>
          </a:xfrm>
          <a:prstGeom prst="rect">
            <a:avLst/>
          </a:prstGeom>
        </p:spPr>
        <p:txBody>
          <a:bodyPr anchor="b"/>
          <a:lstStyle/>
          <a:p>
            <a:pPr>
              <a:lnSpc>
                <a:spcPct val="100000"/>
              </a:lnSpc>
            </a:pPr>
            <a:fld id="{4615B563-CFF8-43BC-8A90-CE4ED7B15AD6}" type="slidenum">
              <a:rPr lang="ca-ES" sz="1200">
                <a:solidFill>
                  <a:srgbClr val="000000"/>
                </a:solidFill>
                <a:latin typeface="Arial"/>
                <a:ea typeface="ＭＳ Ｐゴシック"/>
              </a:rPr>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laceHolder 1"/>
          <p:cNvSpPr>
            <a:spLocks noGrp="1"/>
          </p:cNvSpPr>
          <p:nvPr>
            <p:ph type="body"/>
          </p:nvPr>
        </p:nvSpPr>
        <p:spPr>
          <a:xfrm>
            <a:off x="687240" y="4613400"/>
            <a:ext cx="5506560" cy="4370040"/>
          </a:xfrm>
          <a:prstGeom prst="rect">
            <a:avLst/>
          </a:prstGeom>
        </p:spPr>
        <p:txBody>
          <a:bodyPr/>
          <a:lstStyle/>
          <a:p>
            <a:endParaRPr/>
          </a:p>
        </p:txBody>
      </p:sp>
      <p:sp>
        <p:nvSpPr>
          <p:cNvPr id="429" name="TextShape 2"/>
          <p:cNvSpPr txBox="1"/>
          <p:nvPr/>
        </p:nvSpPr>
        <p:spPr>
          <a:xfrm>
            <a:off x="3897360" y="9223200"/>
            <a:ext cx="2982600" cy="485280"/>
          </a:xfrm>
          <a:prstGeom prst="rect">
            <a:avLst/>
          </a:prstGeom>
        </p:spPr>
        <p:txBody>
          <a:bodyPr anchor="b"/>
          <a:lstStyle/>
          <a:p>
            <a:pPr>
              <a:lnSpc>
                <a:spcPct val="100000"/>
              </a:lnSpc>
            </a:pPr>
            <a:fld id="{8EC81301-607E-465B-BAF0-45315D15EF66}" type="slidenum">
              <a:rPr lang="ca-ES" sz="1200">
                <a:solidFill>
                  <a:srgbClr val="000000"/>
                </a:solidFill>
                <a:latin typeface="Arial"/>
                <a:ea typeface="ＭＳ Ｐゴシック"/>
              </a:rPr>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laceHolder 1"/>
          <p:cNvSpPr>
            <a:spLocks noGrp="1"/>
          </p:cNvSpPr>
          <p:nvPr>
            <p:ph type="body"/>
          </p:nvPr>
        </p:nvSpPr>
        <p:spPr>
          <a:xfrm>
            <a:off x="687240" y="4613400"/>
            <a:ext cx="5506560" cy="4370040"/>
          </a:xfrm>
          <a:prstGeom prst="rect">
            <a:avLst/>
          </a:prstGeom>
        </p:spPr>
        <p:txBody>
          <a:bodyPr/>
          <a:lstStyle/>
          <a:p>
            <a:r>
              <a:rPr lang="ca-ES">
                <a:ea typeface="ＭＳ Ｐゴシック"/>
              </a:rPr>
              <a:t>Aquests models els podem aplicar a múltiples escales espaials, des de la més global fins a centrar-nos només en una ciutat.</a:t>
            </a:r>
            <a:endParaRPr/>
          </a:p>
          <a:p>
            <a:endParaRPr/>
          </a:p>
        </p:txBody>
      </p:sp>
      <p:sp>
        <p:nvSpPr>
          <p:cNvPr id="399" name="TextShape 2"/>
          <p:cNvSpPr txBox="1"/>
          <p:nvPr/>
        </p:nvSpPr>
        <p:spPr>
          <a:xfrm>
            <a:off x="3897360" y="9223200"/>
            <a:ext cx="2982600" cy="485280"/>
          </a:xfrm>
          <a:prstGeom prst="rect">
            <a:avLst/>
          </a:prstGeom>
        </p:spPr>
        <p:txBody>
          <a:bodyPr anchor="b"/>
          <a:lstStyle/>
          <a:p>
            <a:pPr>
              <a:lnSpc>
                <a:spcPct val="100000"/>
              </a:lnSpc>
            </a:pPr>
            <a:fld id="{D2D99419-9ADA-4B0C-979B-F99500E3DE17}" type="slidenum">
              <a:rPr lang="ca-ES" sz="1200">
                <a:solidFill>
                  <a:srgbClr val="000000"/>
                </a:solidFill>
                <a:latin typeface="Arial"/>
                <a:ea typeface="ＭＳ Ｐゴシック"/>
              </a:r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PlaceHolder 1"/>
          <p:cNvSpPr>
            <a:spLocks noGrp="1"/>
          </p:cNvSpPr>
          <p:nvPr>
            <p:ph type="body"/>
          </p:nvPr>
        </p:nvSpPr>
        <p:spPr>
          <a:xfrm>
            <a:off x="687240" y="4613400"/>
            <a:ext cx="5506560" cy="4370040"/>
          </a:xfrm>
          <a:prstGeom prst="rect">
            <a:avLst/>
          </a:prstGeom>
        </p:spPr>
        <p:txBody>
          <a:bodyPr/>
          <a:lstStyle/>
          <a:p>
            <a:r>
              <a:rPr lang="ca-ES">
                <a:ea typeface="ＭＳ Ｐゴシック"/>
              </a:rPr>
              <a:t>També podem treballar a totes les escales temporals. L’anàlisi diagnòstic d’esdeveniments passats, els pronòstics per als propers dies, les projeccions a molts anys vista i el terme mitg, les prediccions que van des de setmanes i mesos fins a dècades.</a:t>
            </a:r>
            <a:endParaRPr/>
          </a:p>
          <a:p>
            <a:r>
              <a:rPr lang="ca-ES">
                <a:ea typeface="ＭＳ Ｐゴシック"/>
              </a:rPr>
              <a:t>On som forts i el que ens fa destacar son dos casos concrets que molt pocs altres centres treballen i que estan fortament lligats tant a l’energia solar com a l’energia eòlica. </a:t>
            </a:r>
            <a:endParaRPr/>
          </a:p>
          <a:p>
            <a:r>
              <a:rPr lang="ca-ES">
                <a:ea typeface="ＭＳ Ｐゴシック"/>
              </a:rPr>
              <a:t>D’una banda  som líders en temes de modelització de la pols a l’atmòsfera que és un tema crític per a zones àrides, semiàrides i zones adjacents (Àfrica, Sud d’Espanya i Orient Mitjà) i cabdal per a la gestió de l’energia solar.</a:t>
            </a:r>
            <a:endParaRPr/>
          </a:p>
          <a:p>
            <a:r>
              <a:rPr lang="ca-ES">
                <a:ea typeface="ＭＳ Ｐゴシック"/>
              </a:rPr>
              <a:t>D’altra banda les prediccions climàtiques (seasonal to decadal) són un tema molt nou que tot just es comença a treballar a nivell mundial i en el que només el nostre centre i la Met Office de Regne Unit estem fent coses i en molts casos col·laborant i en contacte constant amb el sector de l’energia eòlica.</a:t>
            </a:r>
            <a:endParaRPr/>
          </a:p>
          <a:p>
            <a:r>
              <a:rPr lang="ca-ES">
                <a:ea typeface="ＭＳ Ｐゴシック"/>
              </a:rPr>
              <a:t>A continuació us explicaré aquest dos punts amb una mica més de detall.</a:t>
            </a:r>
            <a:endParaRPr/>
          </a:p>
          <a:p>
            <a:endParaRPr/>
          </a:p>
        </p:txBody>
      </p:sp>
      <p:sp>
        <p:nvSpPr>
          <p:cNvPr id="401" name="TextShape 2"/>
          <p:cNvSpPr txBox="1"/>
          <p:nvPr/>
        </p:nvSpPr>
        <p:spPr>
          <a:xfrm>
            <a:off x="3897360" y="9223200"/>
            <a:ext cx="2982600" cy="485280"/>
          </a:xfrm>
          <a:prstGeom prst="rect">
            <a:avLst/>
          </a:prstGeom>
        </p:spPr>
        <p:txBody>
          <a:bodyPr anchor="b"/>
          <a:lstStyle/>
          <a:p>
            <a:pPr>
              <a:lnSpc>
                <a:spcPct val="100000"/>
              </a:lnSpc>
            </a:pPr>
            <a:fld id="{9CE1466B-C9A8-4A69-8A35-320E8447E0A8}" type="slidenum">
              <a:rPr lang="ca-ES" sz="1200">
                <a:solidFill>
                  <a:srgbClr val="000000"/>
                </a:solidFill>
                <a:latin typeface="Arial"/>
                <a:ea typeface="ＭＳ Ｐゴシック"/>
              </a:rPr>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body"/>
          </p:nvPr>
        </p:nvSpPr>
        <p:spPr>
          <a:xfrm>
            <a:off x="687240" y="4613400"/>
            <a:ext cx="5506560" cy="4370040"/>
          </a:xfrm>
          <a:prstGeom prst="rect">
            <a:avLst/>
          </a:prstGeom>
        </p:spPr>
        <p:txBody>
          <a:bodyPr/>
          <a:lstStyle/>
          <a:p>
            <a:endParaRPr/>
          </a:p>
        </p:txBody>
      </p:sp>
      <p:sp>
        <p:nvSpPr>
          <p:cNvPr id="403" name="TextShape 2"/>
          <p:cNvSpPr txBox="1"/>
          <p:nvPr/>
        </p:nvSpPr>
        <p:spPr>
          <a:xfrm>
            <a:off x="3897360" y="9223200"/>
            <a:ext cx="2982600" cy="485280"/>
          </a:xfrm>
          <a:prstGeom prst="rect">
            <a:avLst/>
          </a:prstGeom>
        </p:spPr>
        <p:txBody>
          <a:bodyPr anchor="b"/>
          <a:lstStyle/>
          <a:p>
            <a:pPr>
              <a:lnSpc>
                <a:spcPct val="100000"/>
              </a:lnSpc>
            </a:pPr>
            <a:fld id="{CE14C696-769A-4631-96A1-9592D2D4C54A}" type="slidenum">
              <a:rPr lang="ca-ES" sz="1200">
                <a:solidFill>
                  <a:srgbClr val="000000"/>
                </a:solidFill>
                <a:latin typeface="Arial"/>
                <a:ea typeface="ＭＳ Ｐゴシック"/>
              </a:r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PlaceHolder 1"/>
          <p:cNvSpPr>
            <a:spLocks noGrp="1"/>
          </p:cNvSpPr>
          <p:nvPr>
            <p:ph type="body"/>
          </p:nvPr>
        </p:nvSpPr>
        <p:spPr>
          <a:xfrm>
            <a:off x="687240" y="4613400"/>
            <a:ext cx="5506560" cy="4370040"/>
          </a:xfrm>
          <a:prstGeom prst="rect">
            <a:avLst/>
          </a:prstGeom>
        </p:spPr>
        <p:txBody>
          <a:bodyPr/>
          <a:lstStyle/>
          <a:p>
            <a:r>
              <a:rPr lang="ca-ES">
                <a:ea typeface="ＭＳ Ｐゴシック"/>
              </a:rPr>
              <a:t>De moment tot aquest desenvolupament a fet que tinguem dos centres de referència de la WMO (World meteorology Organization). </a:t>
            </a:r>
            <a:endParaRPr/>
          </a:p>
          <a:p>
            <a:r>
              <a:rPr lang="ca-ES">
                <a:ea typeface="ＭＳ Ｐゴシック"/>
              </a:rPr>
              <a:t>Som el centre de referència en temes de turmentes de sorra i pols per Europa, Nord d’Àfrica i Orient mitjà. El que vol dir que som la font d’informació per als early warning Systems dels diferents serveis meteorològics de la regió. D’aquesta forma poden avisar a la societat quan es produeixen episodis de pols en alta concentració que pot tenir conseqüències tant a nivell de la salut com en instal·lacions energètiques, transport aeri i terrestre, etc. </a:t>
            </a:r>
            <a:endParaRPr/>
          </a:p>
          <a:p>
            <a:r>
              <a:rPr lang="ca-ES">
                <a:ea typeface="ＭＳ Ｐゴシック"/>
              </a:rPr>
              <a:t>A part també col·laborem amb la WMO amb el primer servei especialitzat a nivell mundial per temes de pols.</a:t>
            </a:r>
            <a:endParaRPr/>
          </a:p>
          <a:p>
            <a:endParaRPr/>
          </a:p>
        </p:txBody>
      </p:sp>
      <p:sp>
        <p:nvSpPr>
          <p:cNvPr id="405" name="TextShape 2"/>
          <p:cNvSpPr txBox="1"/>
          <p:nvPr/>
        </p:nvSpPr>
        <p:spPr>
          <a:xfrm>
            <a:off x="3897360" y="9223200"/>
            <a:ext cx="2982600" cy="485280"/>
          </a:xfrm>
          <a:prstGeom prst="rect">
            <a:avLst/>
          </a:prstGeom>
        </p:spPr>
        <p:txBody>
          <a:bodyPr anchor="b"/>
          <a:lstStyle/>
          <a:p>
            <a:pPr>
              <a:lnSpc>
                <a:spcPct val="100000"/>
              </a:lnSpc>
            </a:pPr>
            <a:fld id="{1309954A-974A-488A-805C-32D709C27C0A}" type="slidenum">
              <a:rPr lang="ca-ES" sz="1200">
                <a:solidFill>
                  <a:srgbClr val="000000"/>
                </a:solidFill>
                <a:latin typeface="Arial"/>
                <a:ea typeface="ＭＳ Ｐゴシック"/>
              </a:r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p:cNvSpPr>
          <p:nvPr>
            <p:ph type="body"/>
          </p:nvPr>
        </p:nvSpPr>
        <p:spPr>
          <a:xfrm>
            <a:off x="687240" y="4613400"/>
            <a:ext cx="5506560" cy="4370040"/>
          </a:xfrm>
          <a:prstGeom prst="rect">
            <a:avLst/>
          </a:prstGeom>
        </p:spPr>
        <p:txBody>
          <a:bodyPr/>
          <a:lstStyle/>
          <a:p>
            <a:r>
              <a:rPr lang="ca-ES">
                <a:ea typeface="ＭＳ Ｐゴシック"/>
              </a:rPr>
              <a:t>De fet just ahir no se si vau llegir aquesta notícia a El Mundo. Doncs bàsicament aquestes alertes i informacions venen des del nostre centre.</a:t>
            </a:r>
            <a:endParaRPr/>
          </a:p>
          <a:p>
            <a:endParaRPr/>
          </a:p>
        </p:txBody>
      </p:sp>
      <p:sp>
        <p:nvSpPr>
          <p:cNvPr id="407" name="TextShape 2"/>
          <p:cNvSpPr txBox="1"/>
          <p:nvPr/>
        </p:nvSpPr>
        <p:spPr>
          <a:xfrm>
            <a:off x="3897360" y="9223200"/>
            <a:ext cx="2982600" cy="485280"/>
          </a:xfrm>
          <a:prstGeom prst="rect">
            <a:avLst/>
          </a:prstGeom>
        </p:spPr>
        <p:txBody>
          <a:bodyPr anchor="b"/>
          <a:lstStyle/>
          <a:p>
            <a:pPr>
              <a:lnSpc>
                <a:spcPct val="100000"/>
              </a:lnSpc>
            </a:pPr>
            <a:fld id="{904F4F95-D2E7-4648-9AF3-B099C643D965}" type="slidenum">
              <a:rPr lang="ca-ES" sz="1200">
                <a:solidFill>
                  <a:srgbClr val="000000"/>
                </a:solidFill>
                <a:latin typeface="Arial"/>
                <a:ea typeface="ＭＳ Ｐゴシック"/>
              </a:r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p:cNvSpPr>
          <p:nvPr>
            <p:ph type="body"/>
          </p:nvPr>
        </p:nvSpPr>
        <p:spPr>
          <a:xfrm>
            <a:off x="687240" y="4613400"/>
            <a:ext cx="5506560" cy="4370040"/>
          </a:xfrm>
          <a:prstGeom prst="rect">
            <a:avLst/>
          </a:prstGeom>
        </p:spPr>
        <p:txBody>
          <a:bodyPr/>
          <a:lstStyle/>
          <a:p>
            <a:r>
              <a:rPr lang="ca-ES">
                <a:ea typeface="ＭＳ Ｐゴシック"/>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a:p>
          <a:p>
            <a:endParaRPr/>
          </a:p>
          <a:p>
            <a:r>
              <a:rPr lang="ca-ES">
                <a:ea typeface="ＭＳ Ｐゴシック"/>
              </a:rPr>
              <a:t>____</a:t>
            </a:r>
            <a:endParaRPr/>
          </a:p>
          <a:p>
            <a:r>
              <a:rPr lang="ca-ES">
                <a:ea typeface="ＭＳ Ｐゴシック"/>
              </a:rPr>
              <a:t>NOTES en cas de pregunta per les zones grises:</a:t>
            </a:r>
            <a:endParaRPr/>
          </a:p>
          <a:p>
            <a:r>
              <a:rPr lang="ca-ES">
                <a:ea typeface="ＭＳ Ｐゴシック"/>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a:p>
          <a:p>
            <a:endParaRPr/>
          </a:p>
        </p:txBody>
      </p:sp>
      <p:sp>
        <p:nvSpPr>
          <p:cNvPr id="409" name="TextShape 2"/>
          <p:cNvSpPr txBox="1"/>
          <p:nvPr/>
        </p:nvSpPr>
        <p:spPr>
          <a:xfrm>
            <a:off x="3897360" y="9223200"/>
            <a:ext cx="2982600" cy="485280"/>
          </a:xfrm>
          <a:prstGeom prst="rect">
            <a:avLst/>
          </a:prstGeom>
        </p:spPr>
        <p:txBody>
          <a:bodyPr anchor="b"/>
          <a:lstStyle/>
          <a:p>
            <a:pPr>
              <a:lnSpc>
                <a:spcPct val="100000"/>
              </a:lnSpc>
            </a:pPr>
            <a:fld id="{C1B59E64-9105-4808-8878-43B23DE35125}" type="slidenum">
              <a:rPr lang="ca-ES" sz="1200">
                <a:solidFill>
                  <a:srgbClr val="000000"/>
                </a:solidFill>
                <a:latin typeface="Arial"/>
                <a:ea typeface="ＭＳ Ｐゴシック"/>
              </a:rPr>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laceHolder 1"/>
          <p:cNvSpPr>
            <a:spLocks noGrp="1"/>
          </p:cNvSpPr>
          <p:nvPr>
            <p:ph type="body"/>
          </p:nvPr>
        </p:nvSpPr>
        <p:spPr>
          <a:xfrm>
            <a:off x="687240" y="4613400"/>
            <a:ext cx="5506560" cy="4370040"/>
          </a:xfrm>
          <a:prstGeom prst="rect">
            <a:avLst/>
          </a:prstGeom>
        </p:spPr>
        <p:txBody>
          <a:bodyPr/>
          <a:lstStyle/>
          <a:p>
            <a:endParaRPr/>
          </a:p>
        </p:txBody>
      </p:sp>
      <p:sp>
        <p:nvSpPr>
          <p:cNvPr id="411" name="TextShape 2"/>
          <p:cNvSpPr txBox="1"/>
          <p:nvPr/>
        </p:nvSpPr>
        <p:spPr>
          <a:xfrm>
            <a:off x="3897360" y="9223200"/>
            <a:ext cx="2982600" cy="485280"/>
          </a:xfrm>
          <a:prstGeom prst="rect">
            <a:avLst/>
          </a:prstGeom>
        </p:spPr>
        <p:txBody>
          <a:bodyPr anchor="b"/>
          <a:lstStyle/>
          <a:p>
            <a:pPr>
              <a:lnSpc>
                <a:spcPct val="100000"/>
              </a:lnSpc>
            </a:pPr>
            <a:fld id="{3DCDEC8A-B9EA-40F3-BBE1-B150B737FFBB}" type="slidenum">
              <a:rPr lang="ca-ES" sz="1200">
                <a:solidFill>
                  <a:srgbClr val="000000"/>
                </a:solidFill>
                <a:latin typeface="Arial"/>
                <a:ea typeface="ＭＳ Ｐゴシック"/>
              </a:rPr>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p:cNvSpPr>
          <p:nvPr>
            <p:ph type="body"/>
          </p:nvPr>
        </p:nvSpPr>
        <p:spPr>
          <a:xfrm>
            <a:off x="687240" y="4613400"/>
            <a:ext cx="5506560" cy="4370040"/>
          </a:xfrm>
          <a:prstGeom prst="rect">
            <a:avLst/>
          </a:prstGeom>
        </p:spPr>
        <p:txBody>
          <a:bodyPr/>
          <a:lstStyle/>
          <a:p>
            <a:endParaRPr/>
          </a:p>
        </p:txBody>
      </p:sp>
      <p:sp>
        <p:nvSpPr>
          <p:cNvPr id="413" name="TextShape 2"/>
          <p:cNvSpPr txBox="1"/>
          <p:nvPr/>
        </p:nvSpPr>
        <p:spPr>
          <a:xfrm>
            <a:off x="3897360" y="9223200"/>
            <a:ext cx="2982600" cy="485280"/>
          </a:xfrm>
          <a:prstGeom prst="rect">
            <a:avLst/>
          </a:prstGeom>
        </p:spPr>
        <p:txBody>
          <a:bodyPr anchor="b"/>
          <a:lstStyle/>
          <a:p>
            <a:pPr>
              <a:lnSpc>
                <a:spcPct val="100000"/>
              </a:lnSpc>
            </a:pPr>
            <a:fld id="{962A4A1D-DEDA-48CF-A419-05E41129D66E}" type="slidenum">
              <a:rPr lang="ca-ES" sz="1200">
                <a:solidFill>
                  <a:srgbClr val="000000"/>
                </a:solidFill>
                <a:latin typeface="Arial"/>
                <a:ea typeface="ＭＳ Ｐゴシック"/>
              </a:rP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32" name="PlaceHolder 2"/>
          <p:cNvSpPr>
            <a:spLocks noGrp="1"/>
          </p:cNvSpPr>
          <p:nvPr>
            <p:ph type="body"/>
          </p:nvPr>
        </p:nvSpPr>
        <p:spPr>
          <a:xfrm>
            <a:off x="457200" y="1642680"/>
            <a:ext cx="8229240" cy="1941480"/>
          </a:xfrm>
          <a:prstGeom prst="rect">
            <a:avLst/>
          </a:prstGeom>
        </p:spPr>
        <p:txBody>
          <a:bodyPr wrap="none" lIns="0" tIns="0" rIns="0" bIns="0"/>
          <a:lstStyle/>
          <a:p>
            <a:endParaRPr/>
          </a:p>
        </p:txBody>
      </p:sp>
      <p:sp>
        <p:nvSpPr>
          <p:cNvPr id="33" name="PlaceHolder 3"/>
          <p:cNvSpPr>
            <a:spLocks noGrp="1"/>
          </p:cNvSpPr>
          <p:nvPr>
            <p:ph type="body"/>
          </p:nvPr>
        </p:nvSpPr>
        <p:spPr>
          <a:xfrm>
            <a:off x="457200" y="3768840"/>
            <a:ext cx="8229240" cy="194148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35"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36"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37"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
        <p:nvSpPr>
          <p:cNvPr id="38" name="PlaceHolder 5"/>
          <p:cNvSpPr>
            <a:spLocks noGrp="1"/>
          </p:cNvSpPr>
          <p:nvPr>
            <p:ph type="body"/>
          </p:nvPr>
        </p:nvSpPr>
        <p:spPr>
          <a:xfrm>
            <a:off x="457200" y="3768840"/>
            <a:ext cx="4015440" cy="194148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4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41"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pic>
        <p:nvPicPr>
          <p:cNvPr id="42" name="Picture 41"/>
          <p:cNvPicPr/>
          <p:nvPr/>
        </p:nvPicPr>
        <p:blipFill>
          <a:blip r:embed="rId2"/>
          <a:stretch>
            <a:fillRect/>
          </a:stretch>
        </p:blipFill>
        <p:spPr>
          <a:xfrm>
            <a:off x="5464440" y="3768480"/>
            <a:ext cx="2433240" cy="1941480"/>
          </a:xfrm>
          <a:prstGeom prst="rect">
            <a:avLst/>
          </a:prstGeom>
          <a:ln>
            <a:noFill/>
          </a:ln>
        </p:spPr>
      </p:pic>
      <p:pic>
        <p:nvPicPr>
          <p:cNvPr id="43" name="Picture 42"/>
          <p:cNvPicPr/>
          <p:nvPr/>
        </p:nvPicPr>
        <p:blipFill>
          <a:blip r:embed="rId2"/>
          <a:stretch>
            <a:fillRect/>
          </a:stretch>
        </p:blipFill>
        <p:spPr>
          <a:xfrm>
            <a:off x="1248120" y="3768480"/>
            <a:ext cx="2433240" cy="19414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51" name="PlaceHolder 2"/>
          <p:cNvSpPr>
            <a:spLocks noGrp="1"/>
          </p:cNvSpPr>
          <p:nvPr>
            <p:ph type="subTitle"/>
          </p:nvPr>
        </p:nvSpPr>
        <p:spPr>
          <a:xfrm>
            <a:off x="457200" y="1642680"/>
            <a:ext cx="8229240" cy="4071600"/>
          </a:xfrm>
          <a:prstGeom prst="rect">
            <a:avLst/>
          </a:prstGeom>
        </p:spPr>
        <p:txBody>
          <a:bodyPr wrap="none"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53" name="PlaceHolder 2"/>
          <p:cNvSpPr>
            <a:spLocks noGrp="1"/>
          </p:cNvSpPr>
          <p:nvPr>
            <p:ph type="body"/>
          </p:nvPr>
        </p:nvSpPr>
        <p:spPr>
          <a:xfrm>
            <a:off x="457200" y="1642680"/>
            <a:ext cx="8229240" cy="4071240"/>
          </a:xfrm>
          <a:prstGeom prst="rect">
            <a:avLst/>
          </a:prstGeom>
        </p:spPr>
        <p:txBody>
          <a:bodyPr wrap="none"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55"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56" name="PlaceHolder 3"/>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80080"/>
            <a:ext cx="8229240" cy="5433840"/>
          </a:xfrm>
          <a:prstGeom prst="rect">
            <a:avLst/>
          </a:prstGeom>
        </p:spPr>
        <p:txBody>
          <a:bodyPr wrap="none"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6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61" name="PlaceHolder 3"/>
          <p:cNvSpPr>
            <a:spLocks noGrp="1"/>
          </p:cNvSpPr>
          <p:nvPr>
            <p:ph type="body"/>
          </p:nvPr>
        </p:nvSpPr>
        <p:spPr>
          <a:xfrm>
            <a:off x="457200" y="3768840"/>
            <a:ext cx="4015440" cy="1941480"/>
          </a:xfrm>
          <a:prstGeom prst="rect">
            <a:avLst/>
          </a:prstGeom>
        </p:spPr>
        <p:txBody>
          <a:bodyPr wrap="none" lIns="0" tIns="0" rIns="0" bIns="0"/>
          <a:lstStyle/>
          <a:p>
            <a:endParaRPr/>
          </a:p>
        </p:txBody>
      </p:sp>
      <p:sp>
        <p:nvSpPr>
          <p:cNvPr id="62" name="PlaceHolder 4"/>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1" name="PlaceHolder 2"/>
          <p:cNvSpPr>
            <a:spLocks noGrp="1"/>
          </p:cNvSpPr>
          <p:nvPr>
            <p:ph type="subTitle"/>
          </p:nvPr>
        </p:nvSpPr>
        <p:spPr>
          <a:xfrm>
            <a:off x="457200" y="1642680"/>
            <a:ext cx="8229240" cy="4071600"/>
          </a:xfrm>
          <a:prstGeom prst="rect">
            <a:avLst/>
          </a:prstGeom>
        </p:spPr>
        <p:txBody>
          <a:bodyPr wrap="none"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64"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65"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66"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68"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69"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70" name="PlaceHolder 4"/>
          <p:cNvSpPr>
            <a:spLocks noGrp="1"/>
          </p:cNvSpPr>
          <p:nvPr>
            <p:ph type="body"/>
          </p:nvPr>
        </p:nvSpPr>
        <p:spPr>
          <a:xfrm>
            <a:off x="457200" y="3768840"/>
            <a:ext cx="8228520" cy="1941480"/>
          </a:xfrm>
          <a:prstGeom prst="rect">
            <a:avLst/>
          </a:prstGeom>
        </p:spPr>
        <p:txBody>
          <a:bodyPr wrap="none"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72" name="PlaceHolder 2"/>
          <p:cNvSpPr>
            <a:spLocks noGrp="1"/>
          </p:cNvSpPr>
          <p:nvPr>
            <p:ph type="body"/>
          </p:nvPr>
        </p:nvSpPr>
        <p:spPr>
          <a:xfrm>
            <a:off x="457200" y="1642680"/>
            <a:ext cx="8229240" cy="1941480"/>
          </a:xfrm>
          <a:prstGeom prst="rect">
            <a:avLst/>
          </a:prstGeom>
        </p:spPr>
        <p:txBody>
          <a:bodyPr wrap="none" lIns="0" tIns="0" rIns="0" bIns="0"/>
          <a:lstStyle/>
          <a:p>
            <a:endParaRPr/>
          </a:p>
        </p:txBody>
      </p:sp>
      <p:sp>
        <p:nvSpPr>
          <p:cNvPr id="73" name="PlaceHolder 3"/>
          <p:cNvSpPr>
            <a:spLocks noGrp="1"/>
          </p:cNvSpPr>
          <p:nvPr>
            <p:ph type="body"/>
          </p:nvPr>
        </p:nvSpPr>
        <p:spPr>
          <a:xfrm>
            <a:off x="457200" y="3768840"/>
            <a:ext cx="8229240" cy="1941480"/>
          </a:xfrm>
          <a:prstGeom prst="rect">
            <a:avLst/>
          </a:prstGeom>
        </p:spPr>
        <p:txBody>
          <a:bodyPr wrap="none"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75"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76"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77"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
        <p:nvSpPr>
          <p:cNvPr id="78" name="PlaceHolder 5"/>
          <p:cNvSpPr>
            <a:spLocks noGrp="1"/>
          </p:cNvSpPr>
          <p:nvPr>
            <p:ph type="body"/>
          </p:nvPr>
        </p:nvSpPr>
        <p:spPr>
          <a:xfrm>
            <a:off x="457200" y="3768840"/>
            <a:ext cx="4015440" cy="1941480"/>
          </a:xfrm>
          <a:prstGeom prst="rect">
            <a:avLst/>
          </a:prstGeom>
        </p:spPr>
        <p:txBody>
          <a:bodyPr wrap="none"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8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81"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pic>
        <p:nvPicPr>
          <p:cNvPr id="82" name="Picture 81"/>
          <p:cNvPicPr/>
          <p:nvPr/>
        </p:nvPicPr>
        <p:blipFill>
          <a:blip r:embed="rId2"/>
          <a:stretch>
            <a:fillRect/>
          </a:stretch>
        </p:blipFill>
        <p:spPr>
          <a:xfrm>
            <a:off x="5464440" y="3768480"/>
            <a:ext cx="2433240" cy="1941480"/>
          </a:xfrm>
          <a:prstGeom prst="rect">
            <a:avLst/>
          </a:prstGeom>
          <a:ln>
            <a:noFill/>
          </a:ln>
        </p:spPr>
      </p:pic>
      <p:pic>
        <p:nvPicPr>
          <p:cNvPr id="83" name="Picture 82"/>
          <p:cNvPicPr/>
          <p:nvPr/>
        </p:nvPicPr>
        <p:blipFill>
          <a:blip r:embed="rId2"/>
          <a:stretch>
            <a:fillRect/>
          </a:stretch>
        </p:blipFill>
        <p:spPr>
          <a:xfrm>
            <a:off x="1248120" y="3768480"/>
            <a:ext cx="2433240" cy="19414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91" name="PlaceHolder 2"/>
          <p:cNvSpPr>
            <a:spLocks noGrp="1"/>
          </p:cNvSpPr>
          <p:nvPr>
            <p:ph type="subTitle"/>
          </p:nvPr>
        </p:nvSpPr>
        <p:spPr>
          <a:xfrm>
            <a:off x="457200" y="1642680"/>
            <a:ext cx="8229240" cy="4071600"/>
          </a:xfrm>
          <a:prstGeom prst="rect">
            <a:avLst/>
          </a:prstGeom>
        </p:spPr>
        <p:txBody>
          <a:bodyPr wrap="none"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93" name="PlaceHolder 2"/>
          <p:cNvSpPr>
            <a:spLocks noGrp="1"/>
          </p:cNvSpPr>
          <p:nvPr>
            <p:ph type="body"/>
          </p:nvPr>
        </p:nvSpPr>
        <p:spPr>
          <a:xfrm>
            <a:off x="457200" y="1642680"/>
            <a:ext cx="8229240" cy="4071240"/>
          </a:xfrm>
          <a:prstGeom prst="rect">
            <a:avLst/>
          </a:prstGeom>
        </p:spPr>
        <p:txBody>
          <a:bodyPr wrap="none"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95"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96" name="PlaceHolder 3"/>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3" name="PlaceHolder 2"/>
          <p:cNvSpPr>
            <a:spLocks noGrp="1"/>
          </p:cNvSpPr>
          <p:nvPr>
            <p:ph type="body"/>
          </p:nvPr>
        </p:nvSpPr>
        <p:spPr>
          <a:xfrm>
            <a:off x="457200" y="1642680"/>
            <a:ext cx="8229240" cy="4071240"/>
          </a:xfrm>
          <a:prstGeom prst="rect">
            <a:avLst/>
          </a:prstGeom>
        </p:spPr>
        <p:txBody>
          <a:bodyPr wrap="none"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80080"/>
            <a:ext cx="8229240" cy="5433840"/>
          </a:xfrm>
          <a:prstGeom prst="rect">
            <a:avLst/>
          </a:prstGeom>
        </p:spPr>
        <p:txBody>
          <a:bodyPr wrap="none"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0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01" name="PlaceHolder 3"/>
          <p:cNvSpPr>
            <a:spLocks noGrp="1"/>
          </p:cNvSpPr>
          <p:nvPr>
            <p:ph type="body"/>
          </p:nvPr>
        </p:nvSpPr>
        <p:spPr>
          <a:xfrm>
            <a:off x="457200" y="3768840"/>
            <a:ext cx="4015440" cy="1941480"/>
          </a:xfrm>
          <a:prstGeom prst="rect">
            <a:avLst/>
          </a:prstGeom>
        </p:spPr>
        <p:txBody>
          <a:bodyPr wrap="none" lIns="0" tIns="0" rIns="0" bIns="0"/>
          <a:lstStyle/>
          <a:p>
            <a:endParaRPr/>
          </a:p>
        </p:txBody>
      </p:sp>
      <p:sp>
        <p:nvSpPr>
          <p:cNvPr id="102" name="PlaceHolder 4"/>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04"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105"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106"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08"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09"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110" name="PlaceHolder 4"/>
          <p:cNvSpPr>
            <a:spLocks noGrp="1"/>
          </p:cNvSpPr>
          <p:nvPr>
            <p:ph type="body"/>
          </p:nvPr>
        </p:nvSpPr>
        <p:spPr>
          <a:xfrm>
            <a:off x="457200" y="3768840"/>
            <a:ext cx="8228520" cy="1941480"/>
          </a:xfrm>
          <a:prstGeom prst="rect">
            <a:avLst/>
          </a:prstGeom>
        </p:spPr>
        <p:txBody>
          <a:bodyPr wrap="none"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12" name="PlaceHolder 2"/>
          <p:cNvSpPr>
            <a:spLocks noGrp="1"/>
          </p:cNvSpPr>
          <p:nvPr>
            <p:ph type="body"/>
          </p:nvPr>
        </p:nvSpPr>
        <p:spPr>
          <a:xfrm>
            <a:off x="457200" y="1642680"/>
            <a:ext cx="8229240" cy="1941480"/>
          </a:xfrm>
          <a:prstGeom prst="rect">
            <a:avLst/>
          </a:prstGeom>
        </p:spPr>
        <p:txBody>
          <a:bodyPr wrap="none" lIns="0" tIns="0" rIns="0" bIns="0"/>
          <a:lstStyle/>
          <a:p>
            <a:endParaRPr/>
          </a:p>
        </p:txBody>
      </p:sp>
      <p:sp>
        <p:nvSpPr>
          <p:cNvPr id="113" name="PlaceHolder 3"/>
          <p:cNvSpPr>
            <a:spLocks noGrp="1"/>
          </p:cNvSpPr>
          <p:nvPr>
            <p:ph type="body"/>
          </p:nvPr>
        </p:nvSpPr>
        <p:spPr>
          <a:xfrm>
            <a:off x="457200" y="3768840"/>
            <a:ext cx="8229240" cy="1941480"/>
          </a:xfrm>
          <a:prstGeom prst="rect">
            <a:avLst/>
          </a:prstGeom>
        </p:spPr>
        <p:txBody>
          <a:bodyPr wrap="none"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15"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16"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117"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
        <p:nvSpPr>
          <p:cNvPr id="118" name="PlaceHolder 5"/>
          <p:cNvSpPr>
            <a:spLocks noGrp="1"/>
          </p:cNvSpPr>
          <p:nvPr>
            <p:ph type="body"/>
          </p:nvPr>
        </p:nvSpPr>
        <p:spPr>
          <a:xfrm>
            <a:off x="457200" y="3768840"/>
            <a:ext cx="4015440" cy="1941480"/>
          </a:xfrm>
          <a:prstGeom prst="rect">
            <a:avLst/>
          </a:prstGeom>
        </p:spPr>
        <p:txBody>
          <a:bodyPr wrap="none"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2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21"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pic>
        <p:nvPicPr>
          <p:cNvPr id="122" name="Picture 121"/>
          <p:cNvPicPr/>
          <p:nvPr/>
        </p:nvPicPr>
        <p:blipFill>
          <a:blip r:embed="rId2"/>
          <a:stretch>
            <a:fillRect/>
          </a:stretch>
        </p:blipFill>
        <p:spPr>
          <a:xfrm>
            <a:off x="5464440" y="3768480"/>
            <a:ext cx="2433240" cy="1941480"/>
          </a:xfrm>
          <a:prstGeom prst="rect">
            <a:avLst/>
          </a:prstGeom>
          <a:ln>
            <a:noFill/>
          </a:ln>
        </p:spPr>
      </p:pic>
      <p:pic>
        <p:nvPicPr>
          <p:cNvPr id="123" name="Picture 122"/>
          <p:cNvPicPr/>
          <p:nvPr/>
        </p:nvPicPr>
        <p:blipFill>
          <a:blip r:embed="rId2"/>
          <a:stretch>
            <a:fillRect/>
          </a:stretch>
        </p:blipFill>
        <p:spPr>
          <a:xfrm>
            <a:off x="1248120" y="3768480"/>
            <a:ext cx="2433240" cy="19414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31" name="PlaceHolder 2"/>
          <p:cNvSpPr>
            <a:spLocks noGrp="1"/>
          </p:cNvSpPr>
          <p:nvPr>
            <p:ph type="subTitle"/>
          </p:nvPr>
        </p:nvSpPr>
        <p:spPr>
          <a:xfrm>
            <a:off x="457200" y="1642680"/>
            <a:ext cx="8229240" cy="4071600"/>
          </a:xfrm>
          <a:prstGeom prst="rect">
            <a:avLst/>
          </a:prstGeom>
        </p:spPr>
        <p:txBody>
          <a:bodyPr wrap="none"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33" name="PlaceHolder 2"/>
          <p:cNvSpPr>
            <a:spLocks noGrp="1"/>
          </p:cNvSpPr>
          <p:nvPr>
            <p:ph type="body"/>
          </p:nvPr>
        </p:nvSpPr>
        <p:spPr>
          <a:xfrm>
            <a:off x="457200" y="1642680"/>
            <a:ext cx="8229240" cy="407124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5"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16" name="PlaceHolder 3"/>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35"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136" name="PlaceHolder 3"/>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80080"/>
            <a:ext cx="8229240" cy="5433840"/>
          </a:xfrm>
          <a:prstGeom prst="rect">
            <a:avLst/>
          </a:prstGeom>
        </p:spPr>
        <p:txBody>
          <a:bodyPr wrap="none"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4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41" name="PlaceHolder 3"/>
          <p:cNvSpPr>
            <a:spLocks noGrp="1"/>
          </p:cNvSpPr>
          <p:nvPr>
            <p:ph type="body"/>
          </p:nvPr>
        </p:nvSpPr>
        <p:spPr>
          <a:xfrm>
            <a:off x="457200" y="3768840"/>
            <a:ext cx="4015440" cy="1941480"/>
          </a:xfrm>
          <a:prstGeom prst="rect">
            <a:avLst/>
          </a:prstGeom>
        </p:spPr>
        <p:txBody>
          <a:bodyPr wrap="none" lIns="0" tIns="0" rIns="0" bIns="0"/>
          <a:lstStyle/>
          <a:p>
            <a:endParaRPr/>
          </a:p>
        </p:txBody>
      </p:sp>
      <p:sp>
        <p:nvSpPr>
          <p:cNvPr id="142" name="PlaceHolder 4"/>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44"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145"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146"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48"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49"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150" name="PlaceHolder 4"/>
          <p:cNvSpPr>
            <a:spLocks noGrp="1"/>
          </p:cNvSpPr>
          <p:nvPr>
            <p:ph type="body"/>
          </p:nvPr>
        </p:nvSpPr>
        <p:spPr>
          <a:xfrm>
            <a:off x="457200" y="3768840"/>
            <a:ext cx="8228520" cy="1941480"/>
          </a:xfrm>
          <a:prstGeom prst="rect">
            <a:avLst/>
          </a:prstGeom>
        </p:spPr>
        <p:txBody>
          <a:bodyPr wrap="none"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52" name="PlaceHolder 2"/>
          <p:cNvSpPr>
            <a:spLocks noGrp="1"/>
          </p:cNvSpPr>
          <p:nvPr>
            <p:ph type="body"/>
          </p:nvPr>
        </p:nvSpPr>
        <p:spPr>
          <a:xfrm>
            <a:off x="457200" y="1642680"/>
            <a:ext cx="8229240" cy="1941480"/>
          </a:xfrm>
          <a:prstGeom prst="rect">
            <a:avLst/>
          </a:prstGeom>
        </p:spPr>
        <p:txBody>
          <a:bodyPr wrap="none" lIns="0" tIns="0" rIns="0" bIns="0"/>
          <a:lstStyle/>
          <a:p>
            <a:endParaRPr/>
          </a:p>
        </p:txBody>
      </p:sp>
      <p:sp>
        <p:nvSpPr>
          <p:cNvPr id="153" name="PlaceHolder 3"/>
          <p:cNvSpPr>
            <a:spLocks noGrp="1"/>
          </p:cNvSpPr>
          <p:nvPr>
            <p:ph type="body"/>
          </p:nvPr>
        </p:nvSpPr>
        <p:spPr>
          <a:xfrm>
            <a:off x="457200" y="3768840"/>
            <a:ext cx="8229240" cy="1941480"/>
          </a:xfrm>
          <a:prstGeom prst="rect">
            <a:avLst/>
          </a:prstGeom>
        </p:spPr>
        <p:txBody>
          <a:bodyPr wrap="none"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55"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56"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157"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
        <p:nvSpPr>
          <p:cNvPr id="158" name="PlaceHolder 5"/>
          <p:cNvSpPr>
            <a:spLocks noGrp="1"/>
          </p:cNvSpPr>
          <p:nvPr>
            <p:ph type="body"/>
          </p:nvPr>
        </p:nvSpPr>
        <p:spPr>
          <a:xfrm>
            <a:off x="457200" y="3768840"/>
            <a:ext cx="4015440" cy="1941480"/>
          </a:xfrm>
          <a:prstGeom prst="rect">
            <a:avLst/>
          </a:prstGeom>
        </p:spPr>
        <p:txBody>
          <a:bodyPr wrap="none"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16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161"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pic>
        <p:nvPicPr>
          <p:cNvPr id="162" name="Picture 161"/>
          <p:cNvPicPr/>
          <p:nvPr/>
        </p:nvPicPr>
        <p:blipFill>
          <a:blip r:embed="rId2"/>
          <a:stretch>
            <a:fillRect/>
          </a:stretch>
        </p:blipFill>
        <p:spPr>
          <a:xfrm>
            <a:off x="5464440" y="3768480"/>
            <a:ext cx="2433240" cy="1941480"/>
          </a:xfrm>
          <a:prstGeom prst="rect">
            <a:avLst/>
          </a:prstGeom>
          <a:ln>
            <a:noFill/>
          </a:ln>
        </p:spPr>
      </p:pic>
      <p:pic>
        <p:nvPicPr>
          <p:cNvPr id="163" name="Picture 162"/>
          <p:cNvPicPr/>
          <p:nvPr/>
        </p:nvPicPr>
        <p:blipFill>
          <a:blip r:embed="rId2"/>
          <a:stretch>
            <a:fillRect/>
          </a:stretch>
        </p:blipFill>
        <p:spPr>
          <a:xfrm>
            <a:off x="1248120" y="3768480"/>
            <a:ext cx="2433240" cy="194148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200" y="280080"/>
            <a:ext cx="8229240" cy="543384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20"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21" name="PlaceHolder 3"/>
          <p:cNvSpPr>
            <a:spLocks noGrp="1"/>
          </p:cNvSpPr>
          <p:nvPr>
            <p:ph type="body"/>
          </p:nvPr>
        </p:nvSpPr>
        <p:spPr>
          <a:xfrm>
            <a:off x="457200" y="3768840"/>
            <a:ext cx="4015440" cy="1941480"/>
          </a:xfrm>
          <a:prstGeom prst="rect">
            <a:avLst/>
          </a:prstGeom>
        </p:spPr>
        <p:txBody>
          <a:bodyPr wrap="none" lIns="0" tIns="0" rIns="0" bIns="0"/>
          <a:lstStyle/>
          <a:p>
            <a:endParaRPr/>
          </a:p>
        </p:txBody>
      </p:sp>
      <p:sp>
        <p:nvSpPr>
          <p:cNvPr id="22" name="PlaceHolder 4"/>
          <p:cNvSpPr>
            <a:spLocks noGrp="1"/>
          </p:cNvSpPr>
          <p:nvPr>
            <p:ph type="body"/>
          </p:nvPr>
        </p:nvSpPr>
        <p:spPr>
          <a:xfrm>
            <a:off x="4673520" y="1642680"/>
            <a:ext cx="4015440" cy="407124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24" name="PlaceHolder 2"/>
          <p:cNvSpPr>
            <a:spLocks noGrp="1"/>
          </p:cNvSpPr>
          <p:nvPr>
            <p:ph type="body"/>
          </p:nvPr>
        </p:nvSpPr>
        <p:spPr>
          <a:xfrm>
            <a:off x="457200" y="1642680"/>
            <a:ext cx="4015440" cy="4071240"/>
          </a:xfrm>
          <a:prstGeom prst="rect">
            <a:avLst/>
          </a:prstGeom>
        </p:spPr>
        <p:txBody>
          <a:bodyPr wrap="none" lIns="0" tIns="0" rIns="0" bIns="0"/>
          <a:lstStyle/>
          <a:p>
            <a:endParaRPr/>
          </a:p>
        </p:txBody>
      </p:sp>
      <p:sp>
        <p:nvSpPr>
          <p:cNvPr id="25"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26" name="PlaceHolder 4"/>
          <p:cNvSpPr>
            <a:spLocks noGrp="1"/>
          </p:cNvSpPr>
          <p:nvPr>
            <p:ph type="body"/>
          </p:nvPr>
        </p:nvSpPr>
        <p:spPr>
          <a:xfrm>
            <a:off x="4673520" y="3768840"/>
            <a:ext cx="4015440" cy="194148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80080"/>
            <a:ext cx="8229240" cy="1172160"/>
          </a:xfrm>
          <a:prstGeom prst="rect">
            <a:avLst/>
          </a:prstGeom>
        </p:spPr>
        <p:txBody>
          <a:bodyPr wrap="none" lIns="0" tIns="0" rIns="0" bIns="0" anchor="ctr"/>
          <a:lstStyle/>
          <a:p>
            <a:endParaRPr/>
          </a:p>
        </p:txBody>
      </p:sp>
      <p:sp>
        <p:nvSpPr>
          <p:cNvPr id="28" name="PlaceHolder 2"/>
          <p:cNvSpPr>
            <a:spLocks noGrp="1"/>
          </p:cNvSpPr>
          <p:nvPr>
            <p:ph type="body"/>
          </p:nvPr>
        </p:nvSpPr>
        <p:spPr>
          <a:xfrm>
            <a:off x="457200" y="1642680"/>
            <a:ext cx="4015440" cy="1941480"/>
          </a:xfrm>
          <a:prstGeom prst="rect">
            <a:avLst/>
          </a:prstGeom>
        </p:spPr>
        <p:txBody>
          <a:bodyPr wrap="none" lIns="0" tIns="0" rIns="0" bIns="0"/>
          <a:lstStyle/>
          <a:p>
            <a:endParaRPr/>
          </a:p>
        </p:txBody>
      </p:sp>
      <p:sp>
        <p:nvSpPr>
          <p:cNvPr id="29" name="PlaceHolder 3"/>
          <p:cNvSpPr>
            <a:spLocks noGrp="1"/>
          </p:cNvSpPr>
          <p:nvPr>
            <p:ph type="body"/>
          </p:nvPr>
        </p:nvSpPr>
        <p:spPr>
          <a:xfrm>
            <a:off x="4673520" y="1642680"/>
            <a:ext cx="4015440" cy="1941480"/>
          </a:xfrm>
          <a:prstGeom prst="rect">
            <a:avLst/>
          </a:prstGeom>
        </p:spPr>
        <p:txBody>
          <a:bodyPr wrap="none" lIns="0" tIns="0" rIns="0" bIns="0"/>
          <a:lstStyle/>
          <a:p>
            <a:endParaRPr/>
          </a:p>
        </p:txBody>
      </p:sp>
      <p:sp>
        <p:nvSpPr>
          <p:cNvPr id="30" name="PlaceHolder 4"/>
          <p:cNvSpPr>
            <a:spLocks noGrp="1"/>
          </p:cNvSpPr>
          <p:nvPr>
            <p:ph type="body"/>
          </p:nvPr>
        </p:nvSpPr>
        <p:spPr>
          <a:xfrm>
            <a:off x="457200" y="3768840"/>
            <a:ext cx="8228520" cy="194148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1"/>
          <p:cNvPicPr/>
          <p:nvPr/>
        </p:nvPicPr>
        <p:blipFill>
          <a:blip r:embed="rId14"/>
          <a:stretch>
            <a:fillRect/>
          </a:stretch>
        </p:blipFill>
        <p:spPr>
          <a:xfrm>
            <a:off x="3240" y="0"/>
            <a:ext cx="9140400" cy="7019640"/>
          </a:xfrm>
          <a:prstGeom prst="rect">
            <a:avLst/>
          </a:prstGeom>
          <a:ln>
            <a:noFill/>
          </a:ln>
        </p:spPr>
      </p:pic>
      <p:sp>
        <p:nvSpPr>
          <p:cNvPr id="11" name="CustomShape 1"/>
          <p:cNvSpPr/>
          <p:nvPr/>
        </p:nvSpPr>
        <p:spPr>
          <a:xfrm>
            <a:off x="76320" y="182520"/>
            <a:ext cx="1599840" cy="498240"/>
          </a:xfrm>
          <a:prstGeom prst="rect">
            <a:avLst/>
          </a:prstGeom>
          <a:noFill/>
          <a:ln>
            <a:noFill/>
          </a:ln>
        </p:spPr>
        <p:txBody>
          <a:bodyPr lIns="90000" tIns="45000" rIns="90000" bIns="45000" anchorCtr="1"/>
          <a:lstStyle/>
          <a:p>
            <a:pPr algn="ctr">
              <a:lnSpc>
                <a:spcPct val="100000"/>
              </a:lnSpc>
            </a:pPr>
            <a:r>
              <a:rPr lang="ca-ES">
                <a:solidFill>
                  <a:srgbClr val="FFFFFF"/>
                </a:solidFill>
                <a:latin typeface="Arial"/>
                <a:ea typeface="DejaVu Sans"/>
              </a:rPr>
              <a:t>www.bsc.es</a:t>
            </a:r>
            <a:endParaRPr/>
          </a:p>
        </p:txBody>
      </p:sp>
      <p:pic>
        <p:nvPicPr>
          <p:cNvPr id="2" name="Picture 11"/>
          <p:cNvPicPr/>
          <p:nvPr/>
        </p:nvPicPr>
        <p:blipFill>
          <a:blip r:embed="rId15"/>
          <a:stretch>
            <a:fillRect/>
          </a:stretch>
        </p:blipFill>
        <p:spPr>
          <a:xfrm>
            <a:off x="2209680" y="830160"/>
            <a:ext cx="4603320" cy="1380600"/>
          </a:xfrm>
          <a:prstGeom prst="rect">
            <a:avLst/>
          </a:prstGeom>
          <a:ln>
            <a:noFill/>
          </a:ln>
        </p:spPr>
      </p:pic>
      <p:pic>
        <p:nvPicPr>
          <p:cNvPr id="3" name="Picture 459"/>
          <p:cNvPicPr/>
          <p:nvPr/>
        </p:nvPicPr>
        <p:blipFill>
          <a:blip r:embed="rId16"/>
          <a:stretch>
            <a:fillRect/>
          </a:stretch>
        </p:blipFill>
        <p:spPr>
          <a:xfrm>
            <a:off x="5838840" y="1025640"/>
            <a:ext cx="1012320" cy="526680"/>
          </a:xfrm>
          <a:prstGeom prst="rect">
            <a:avLst/>
          </a:prstGeom>
          <a:ln>
            <a:noFill/>
          </a:ln>
        </p:spPr>
      </p:pic>
      <p:pic>
        <p:nvPicPr>
          <p:cNvPr id="4" name="Picture 5"/>
          <p:cNvPicPr/>
          <p:nvPr/>
        </p:nvPicPr>
        <p:blipFill>
          <a:blip r:embed="rId17"/>
          <a:stretch>
            <a:fillRect/>
          </a:stretch>
        </p:blipFill>
        <p:spPr>
          <a:xfrm>
            <a:off x="5538960" y="6386400"/>
            <a:ext cx="425160" cy="331560"/>
          </a:xfrm>
          <a:prstGeom prst="rect">
            <a:avLst/>
          </a:prstGeom>
          <a:ln>
            <a:noFill/>
          </a:ln>
        </p:spPr>
      </p:pic>
      <p:pic>
        <p:nvPicPr>
          <p:cNvPr id="5" name="Picture 6"/>
          <p:cNvPicPr/>
          <p:nvPr/>
        </p:nvPicPr>
        <p:blipFill>
          <a:blip r:embed="rId18"/>
          <a:stretch>
            <a:fillRect/>
          </a:stretch>
        </p:blipFill>
        <p:spPr>
          <a:xfrm>
            <a:off x="6227640" y="6389640"/>
            <a:ext cx="393480" cy="333000"/>
          </a:xfrm>
          <a:prstGeom prst="rect">
            <a:avLst/>
          </a:prstGeom>
          <a:ln>
            <a:noFill/>
          </a:ln>
        </p:spPr>
      </p:pic>
      <p:pic>
        <p:nvPicPr>
          <p:cNvPr id="6" name="Picture 7"/>
          <p:cNvPicPr/>
          <p:nvPr/>
        </p:nvPicPr>
        <p:blipFill>
          <a:blip r:embed="rId19"/>
          <a:stretch>
            <a:fillRect/>
          </a:stretch>
        </p:blipFill>
        <p:spPr>
          <a:xfrm>
            <a:off x="6878520" y="6386400"/>
            <a:ext cx="447480" cy="331560"/>
          </a:xfrm>
          <a:prstGeom prst="rect">
            <a:avLst/>
          </a:prstGeom>
          <a:ln>
            <a:noFill/>
          </a:ln>
        </p:spPr>
      </p:pic>
      <p:pic>
        <p:nvPicPr>
          <p:cNvPr id="7" name="Picture 8"/>
          <p:cNvPicPr/>
          <p:nvPr/>
        </p:nvPicPr>
        <p:blipFill>
          <a:blip r:embed="rId20"/>
          <a:stretch>
            <a:fillRect/>
          </a:stretch>
        </p:blipFill>
        <p:spPr>
          <a:xfrm>
            <a:off x="7480440" y="6386400"/>
            <a:ext cx="763200" cy="331560"/>
          </a:xfrm>
          <a:prstGeom prst="rect">
            <a:avLst/>
          </a:prstGeom>
          <a:ln>
            <a:noFill/>
          </a:ln>
        </p:spPr>
      </p:pic>
      <p:sp>
        <p:nvSpPr>
          <p:cNvPr id="8" name="PlaceHolder 2"/>
          <p:cNvSpPr>
            <a:spLocks noGrp="1"/>
          </p:cNvSpPr>
          <p:nvPr>
            <p:ph type="title"/>
          </p:nvPr>
        </p:nvSpPr>
        <p:spPr>
          <a:xfrm>
            <a:off x="457200" y="280080"/>
            <a:ext cx="8229240" cy="1171800"/>
          </a:xfrm>
          <a:prstGeom prst="rect">
            <a:avLst/>
          </a:prstGeom>
        </p:spPr>
        <p:txBody>
          <a:bodyPr wrap="none" lIns="0" tIns="0" rIns="0" bIns="0" anchor="ctr"/>
          <a:lstStyle/>
          <a:p>
            <a:r>
              <a:rPr lang="en-US"/>
              <a:t>Feu clic per editar el format del text del títol</a:t>
            </a:r>
            <a:endParaRPr/>
          </a:p>
        </p:txBody>
      </p:sp>
      <p:sp>
        <p:nvSpPr>
          <p:cNvPr id="9" name="PlaceHolder 3"/>
          <p:cNvSpPr>
            <a:spLocks noGrp="1"/>
          </p:cNvSpPr>
          <p:nvPr>
            <p:ph type="body"/>
          </p:nvPr>
        </p:nvSpPr>
        <p:spPr>
          <a:xfrm>
            <a:off x="457200" y="1642680"/>
            <a:ext cx="8229240" cy="4071240"/>
          </a:xfrm>
          <a:prstGeom prst="rect">
            <a:avLst/>
          </a:prstGeom>
        </p:spPr>
        <p:txBody>
          <a:bodyPr wrap="none" lIns="0" tIns="0" rIns="0" bIns="0"/>
          <a:lstStyle/>
          <a:p>
            <a:pPr>
              <a:buSzPct val="25000"/>
              <a:buFont typeface="StarSymbol"/>
              <a:buChar char=""/>
            </a:pPr>
            <a:r>
              <a:rPr lang="en-US"/>
              <a:t>Feu clic per editar el format del text de l'esquema</a:t>
            </a:r>
            <a:endParaRPr/>
          </a:p>
          <a:p>
            <a:pPr lvl="1">
              <a:buSzPct val="25000"/>
              <a:buFont typeface="StarSymbol"/>
              <a:buChar char=""/>
            </a:pPr>
            <a:r>
              <a:rPr lang="en-US"/>
              <a:t>Segon nivell d'esquema</a:t>
            </a:r>
            <a:endParaRPr/>
          </a:p>
          <a:p>
            <a:pPr lvl="2">
              <a:buSzPct val="25000"/>
              <a:buFont typeface="StarSymbol"/>
              <a:buChar char=""/>
            </a:pPr>
            <a:r>
              <a:rPr lang="en-US"/>
              <a:t>Tercer nivell d'esquema</a:t>
            </a:r>
            <a:endParaRPr/>
          </a:p>
          <a:p>
            <a:pPr lvl="3">
              <a:buSzPct val="25000"/>
              <a:buFont typeface="StarSymbol"/>
              <a:buChar char=""/>
            </a:pPr>
            <a:r>
              <a:rPr lang="en-US"/>
              <a:t>Quart nivell d'esquema</a:t>
            </a:r>
            <a:endParaRPr/>
          </a:p>
          <a:p>
            <a:pPr lvl="4">
              <a:buSzPct val="25000"/>
              <a:buFont typeface="StarSymbol"/>
              <a:buChar char=""/>
            </a:pPr>
            <a:r>
              <a:rPr lang="en-US"/>
              <a:t>Cinquè nivell d'esquema</a:t>
            </a:r>
            <a:endParaRPr/>
          </a:p>
          <a:p>
            <a:pPr lvl="5">
              <a:buSzPct val="25000"/>
              <a:buFont typeface="StarSymbol"/>
              <a:buChar char=""/>
            </a:pPr>
            <a:r>
              <a:rPr lang="en-US"/>
              <a:t>Sisè nivell d'esquema</a:t>
            </a:r>
            <a:endParaRPr/>
          </a:p>
          <a:p>
            <a:pPr lvl="6">
              <a:buSzPct val="25000"/>
              <a:buFont typeface="StarSymbol"/>
              <a:buChar char=""/>
            </a:pPr>
            <a:r>
              <a:rPr lang="en-US"/>
              <a:t>Setè nivell d'esquema</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 name="Picture 13"/>
          <p:cNvPicPr/>
          <p:nvPr/>
        </p:nvPicPr>
        <p:blipFill>
          <a:blip r:embed="rId14"/>
          <a:stretch>
            <a:fillRect/>
          </a:stretch>
        </p:blipFill>
        <p:spPr>
          <a:xfrm>
            <a:off x="-38160" y="0"/>
            <a:ext cx="9289800" cy="840960"/>
          </a:xfrm>
          <a:prstGeom prst="rect">
            <a:avLst/>
          </a:prstGeom>
          <a:ln>
            <a:noFill/>
          </a:ln>
        </p:spPr>
      </p:pic>
      <p:sp>
        <p:nvSpPr>
          <p:cNvPr id="45" name="CustomShape 1"/>
          <p:cNvSpPr/>
          <p:nvPr/>
        </p:nvSpPr>
        <p:spPr>
          <a:xfrm>
            <a:off x="8458200" y="6505560"/>
            <a:ext cx="533160" cy="514080"/>
          </a:xfrm>
          <a:prstGeom prst="rect">
            <a:avLst/>
          </a:prstGeom>
          <a:noFill/>
          <a:ln>
            <a:noFill/>
          </a:ln>
        </p:spPr>
      </p:sp>
      <p:pic>
        <p:nvPicPr>
          <p:cNvPr id="46" name="Picture 11"/>
          <p:cNvPicPr/>
          <p:nvPr/>
        </p:nvPicPr>
        <p:blipFill>
          <a:blip r:embed="rId15"/>
          <a:stretch>
            <a:fillRect/>
          </a:stretch>
        </p:blipFill>
        <p:spPr>
          <a:xfrm>
            <a:off x="6732720" y="144360"/>
            <a:ext cx="1936440" cy="580680"/>
          </a:xfrm>
          <a:prstGeom prst="rect">
            <a:avLst/>
          </a:prstGeom>
          <a:ln>
            <a:noFill/>
          </a:ln>
        </p:spPr>
      </p:pic>
      <p:pic>
        <p:nvPicPr>
          <p:cNvPr id="47" name="Picture 459"/>
          <p:cNvPicPr/>
          <p:nvPr/>
        </p:nvPicPr>
        <p:blipFill>
          <a:blip r:embed="rId16"/>
          <a:stretch>
            <a:fillRect/>
          </a:stretch>
        </p:blipFill>
        <p:spPr>
          <a:xfrm>
            <a:off x="8245440" y="125280"/>
            <a:ext cx="574200" cy="299520"/>
          </a:xfrm>
          <a:prstGeom prst="rect">
            <a:avLst/>
          </a:prstGeom>
          <a:ln>
            <a:noFill/>
          </a:ln>
        </p:spPr>
      </p:pic>
      <p:sp>
        <p:nvSpPr>
          <p:cNvPr id="48" name="PlaceHolder 2"/>
          <p:cNvSpPr>
            <a:spLocks noGrp="1"/>
          </p:cNvSpPr>
          <p:nvPr>
            <p:ph type="title"/>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Feu clic per editar el format del text del títolClick to edit Master title style</a:t>
            </a:r>
            <a:endParaRPr/>
          </a:p>
        </p:txBody>
      </p:sp>
      <p:sp>
        <p:nvSpPr>
          <p:cNvPr id="49" name="PlaceHolder 3"/>
          <p:cNvSpPr>
            <a:spLocks noGrp="1"/>
          </p:cNvSpPr>
          <p:nvPr>
            <p:ph type="body"/>
          </p:nvPr>
        </p:nvSpPr>
        <p:spPr>
          <a:xfrm>
            <a:off x="395640" y="985320"/>
            <a:ext cx="8328960" cy="5519880"/>
          </a:xfrm>
          <a:prstGeom prst="rect">
            <a:avLst/>
          </a:prstGeom>
        </p:spPr>
        <p:txBody>
          <a:bodyPr lIns="90000" tIns="45000" rIns="90000" bIns="45000"/>
          <a:lstStyle/>
          <a:p>
            <a:pPr>
              <a:buSzPct val="25000"/>
              <a:buFont typeface="StarSymbol"/>
              <a:buChar char=""/>
            </a:pPr>
            <a:r>
              <a:rPr lang="en-US" sz="2400">
                <a:solidFill>
                  <a:srgbClr val="004990"/>
                </a:solidFill>
                <a:latin typeface="Arial"/>
                <a:ea typeface="ＭＳ Ｐゴシック"/>
              </a:rPr>
              <a:t>Feu clic per editar el format del text de l'esquema</a:t>
            </a:r>
            <a:endParaRPr/>
          </a:p>
          <a:p>
            <a:pPr lvl="1">
              <a:buSzPct val="25000"/>
              <a:buFont typeface="StarSymbol"/>
              <a:buChar char=""/>
            </a:pPr>
            <a:r>
              <a:rPr lang="en-US" sz="2400">
                <a:solidFill>
                  <a:srgbClr val="004990"/>
                </a:solidFill>
                <a:latin typeface="Arial"/>
                <a:ea typeface="ＭＳ Ｐゴシック"/>
              </a:rPr>
              <a:t>Segon nivell d'esquema</a:t>
            </a:r>
            <a:endParaRPr/>
          </a:p>
          <a:p>
            <a:pPr lvl="2">
              <a:buSzPct val="25000"/>
              <a:buFont typeface="StarSymbol"/>
              <a:buChar char=""/>
            </a:pPr>
            <a:r>
              <a:rPr lang="en-US" sz="2400">
                <a:solidFill>
                  <a:srgbClr val="004990"/>
                </a:solidFill>
                <a:latin typeface="Arial"/>
                <a:ea typeface="ＭＳ Ｐゴシック"/>
              </a:rPr>
              <a:t>Tercer nivell d'esquema</a:t>
            </a:r>
            <a:endParaRPr/>
          </a:p>
          <a:p>
            <a:pPr lvl="3">
              <a:buSzPct val="25000"/>
              <a:buFont typeface="StarSymbol"/>
              <a:buChar char=""/>
            </a:pPr>
            <a:r>
              <a:rPr lang="en-US" sz="2400">
                <a:solidFill>
                  <a:srgbClr val="004990"/>
                </a:solidFill>
                <a:latin typeface="Arial"/>
                <a:ea typeface="ＭＳ Ｐゴシック"/>
              </a:rPr>
              <a:t>Quart nivell d'esquema</a:t>
            </a:r>
            <a:endParaRPr/>
          </a:p>
          <a:p>
            <a:pPr lvl="4">
              <a:buSzPct val="25000"/>
              <a:buFont typeface="StarSymbol"/>
              <a:buChar char=""/>
            </a:pPr>
            <a:r>
              <a:rPr lang="en-US" sz="2400">
                <a:solidFill>
                  <a:srgbClr val="004990"/>
                </a:solidFill>
                <a:latin typeface="Arial"/>
                <a:ea typeface="ＭＳ Ｐゴシック"/>
              </a:rPr>
              <a:t>Cinquè nivell d'esquema</a:t>
            </a:r>
            <a:endParaRPr/>
          </a:p>
          <a:p>
            <a:pPr lvl="5">
              <a:buSzPct val="25000"/>
              <a:buFont typeface="StarSymbol"/>
              <a:buChar char=""/>
            </a:pPr>
            <a:r>
              <a:rPr lang="en-US" sz="2400">
                <a:solidFill>
                  <a:srgbClr val="004990"/>
                </a:solidFill>
                <a:latin typeface="Arial"/>
                <a:ea typeface="ＭＳ Ｐゴシック"/>
              </a:rPr>
              <a:t>Sisè nivell d'esquema</a:t>
            </a:r>
            <a:endParaRPr/>
          </a:p>
          <a:p>
            <a:pPr>
              <a:lnSpc>
                <a:spcPct val="100000"/>
              </a:lnSpc>
              <a:buFont typeface="StarSymbol"/>
              <a:buChar char=""/>
            </a:pPr>
            <a:r>
              <a:rPr lang="en-US" sz="2400">
                <a:solidFill>
                  <a:srgbClr val="004990"/>
                </a:solidFill>
                <a:latin typeface="Arial"/>
                <a:ea typeface="ＭＳ Ｐゴシック"/>
              </a:rPr>
              <a:t>Setè nivell d'esquemaClick to edit Master text styles</a:t>
            </a:r>
            <a:endParaRPr/>
          </a:p>
          <a:p>
            <a:pPr lvl="1">
              <a:lnSpc>
                <a:spcPct val="100000"/>
              </a:lnSpc>
              <a:buFont typeface="StarSymbol"/>
              <a:buChar char=""/>
            </a:pPr>
            <a:r>
              <a:rPr lang="en-US" sz="2000">
                <a:solidFill>
                  <a:srgbClr val="004990"/>
                </a:solidFill>
                <a:latin typeface="Arial"/>
                <a:ea typeface="ＭＳ Ｐゴシック"/>
              </a:rPr>
              <a:t>Second level</a:t>
            </a:r>
            <a:endParaRPr/>
          </a:p>
          <a:p>
            <a:pPr lvl="2">
              <a:lnSpc>
                <a:spcPct val="100000"/>
              </a:lnSpc>
              <a:buFont typeface="StarSymbol"/>
              <a:buChar char=""/>
            </a:pPr>
            <a:r>
              <a:rPr lang="en-US">
                <a:solidFill>
                  <a:srgbClr val="004990"/>
                </a:solidFill>
                <a:latin typeface="Arial"/>
                <a:ea typeface="ＭＳ Ｐゴシック"/>
              </a:rPr>
              <a:t>Third level</a:t>
            </a:r>
            <a:endParaRPr/>
          </a:p>
          <a:p>
            <a:pPr lvl="3">
              <a:lnSpc>
                <a:spcPct val="100000"/>
              </a:lnSpc>
              <a:buFont typeface="StarSymbol"/>
              <a:buChar char=""/>
            </a:pPr>
            <a:r>
              <a:rPr lang="en-US" sz="1600">
                <a:solidFill>
                  <a:srgbClr val="004990"/>
                </a:solidFill>
                <a:latin typeface="Arial"/>
                <a:ea typeface="ＭＳ Ｐゴシック"/>
              </a:rPr>
              <a:t>Fourth level</a:t>
            </a:r>
            <a:endParaRPr/>
          </a:p>
          <a:p>
            <a:pPr lvl="4">
              <a:lnSpc>
                <a:spcPct val="100000"/>
              </a:lnSpc>
              <a:buFont typeface="StarSymbol"/>
              <a:buChar char="»"/>
            </a:pPr>
            <a:r>
              <a:rPr lang="en-US" sz="1400">
                <a:solidFill>
                  <a:srgbClr val="004990"/>
                </a:solidFill>
                <a:latin typeface="Arial"/>
                <a:ea typeface="ＭＳ Ｐゴシック"/>
              </a:rPr>
              <a:t>Fifth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4" name="Picture 2"/>
          <p:cNvPicPr/>
          <p:nvPr/>
        </p:nvPicPr>
        <p:blipFill>
          <a:blip r:embed="rId14"/>
          <a:stretch>
            <a:fillRect/>
          </a:stretch>
        </p:blipFill>
        <p:spPr>
          <a:xfrm>
            <a:off x="1440" y="0"/>
            <a:ext cx="9140400" cy="7019640"/>
          </a:xfrm>
          <a:prstGeom prst="rect">
            <a:avLst/>
          </a:prstGeom>
          <a:ln>
            <a:noFill/>
          </a:ln>
        </p:spPr>
      </p:pic>
      <p:sp>
        <p:nvSpPr>
          <p:cNvPr id="85" name="CustomShape 1"/>
          <p:cNvSpPr/>
          <p:nvPr/>
        </p:nvSpPr>
        <p:spPr>
          <a:xfrm>
            <a:off x="76320" y="182520"/>
            <a:ext cx="1599840" cy="498240"/>
          </a:xfrm>
          <a:prstGeom prst="rect">
            <a:avLst/>
          </a:prstGeom>
          <a:noFill/>
          <a:ln>
            <a:noFill/>
          </a:ln>
        </p:spPr>
        <p:txBody>
          <a:bodyPr lIns="90000" tIns="45000" rIns="90000" bIns="45000" anchorCtr="1"/>
          <a:lstStyle/>
          <a:p>
            <a:pPr algn="ctr">
              <a:lnSpc>
                <a:spcPct val="100000"/>
              </a:lnSpc>
            </a:pPr>
            <a:r>
              <a:rPr lang="ca-ES">
                <a:solidFill>
                  <a:srgbClr val="FFFFFF"/>
                </a:solidFill>
                <a:latin typeface="Arial"/>
                <a:ea typeface="DejaVu Sans"/>
              </a:rPr>
              <a:t>www.bsc.es</a:t>
            </a:r>
            <a:endParaRPr/>
          </a:p>
        </p:txBody>
      </p:sp>
      <p:pic>
        <p:nvPicPr>
          <p:cNvPr id="86" name="Picture 11"/>
          <p:cNvPicPr/>
          <p:nvPr/>
        </p:nvPicPr>
        <p:blipFill>
          <a:blip r:embed="rId15"/>
          <a:stretch>
            <a:fillRect/>
          </a:stretch>
        </p:blipFill>
        <p:spPr>
          <a:xfrm>
            <a:off x="5292720" y="185760"/>
            <a:ext cx="3306240" cy="991800"/>
          </a:xfrm>
          <a:prstGeom prst="rect">
            <a:avLst/>
          </a:prstGeom>
          <a:ln>
            <a:noFill/>
          </a:ln>
        </p:spPr>
      </p:pic>
      <p:pic>
        <p:nvPicPr>
          <p:cNvPr id="87" name="Picture 459"/>
          <p:cNvPicPr/>
          <p:nvPr/>
        </p:nvPicPr>
        <p:blipFill>
          <a:blip r:embed="rId16"/>
          <a:stretch>
            <a:fillRect/>
          </a:stretch>
        </p:blipFill>
        <p:spPr>
          <a:xfrm>
            <a:off x="7885080" y="176040"/>
            <a:ext cx="829800" cy="431280"/>
          </a:xfrm>
          <a:prstGeom prst="rect">
            <a:avLst/>
          </a:prstGeom>
          <a:ln>
            <a:noFill/>
          </a:ln>
        </p:spPr>
      </p:pic>
      <p:sp>
        <p:nvSpPr>
          <p:cNvPr id="88" name="PlaceHolder 2"/>
          <p:cNvSpPr>
            <a:spLocks noGrp="1"/>
          </p:cNvSpPr>
          <p:nvPr>
            <p:ph type="title"/>
          </p:nvPr>
        </p:nvSpPr>
        <p:spPr>
          <a:xfrm>
            <a:off x="457200" y="3177000"/>
            <a:ext cx="8229240" cy="665640"/>
          </a:xfrm>
          <a:prstGeom prst="rect">
            <a:avLst/>
          </a:prstGeom>
        </p:spPr>
        <p:txBody>
          <a:bodyPr lIns="90000" tIns="45000" rIns="90000" bIns="45000"/>
          <a:lstStyle/>
          <a:p>
            <a:pPr>
              <a:lnSpc>
                <a:spcPct val="100000"/>
              </a:lnSpc>
            </a:pPr>
            <a:r>
              <a:rPr lang="en-US" sz="3200">
                <a:solidFill>
                  <a:srgbClr val="FFFFFF"/>
                </a:solidFill>
                <a:latin typeface="Arial"/>
                <a:ea typeface="ＭＳ Ｐゴシック"/>
              </a:rPr>
              <a:t>Feu clic per editar el format del text del títolHaga clic para modificar el estilo de título del patrón</a:t>
            </a:r>
            <a:endParaRPr/>
          </a:p>
        </p:txBody>
      </p:sp>
      <p:sp>
        <p:nvSpPr>
          <p:cNvPr id="89" name="PlaceHolder 3"/>
          <p:cNvSpPr>
            <a:spLocks noGrp="1"/>
          </p:cNvSpPr>
          <p:nvPr>
            <p:ph type="body"/>
          </p:nvPr>
        </p:nvSpPr>
        <p:spPr>
          <a:xfrm>
            <a:off x="457200" y="1642680"/>
            <a:ext cx="8229240" cy="4071240"/>
          </a:xfrm>
          <a:prstGeom prst="rect">
            <a:avLst/>
          </a:prstGeom>
        </p:spPr>
        <p:txBody>
          <a:bodyPr wrap="none" lIns="0" tIns="0" rIns="0" bIns="0"/>
          <a:lstStyle/>
          <a:p>
            <a:pPr>
              <a:buSzPct val="25000"/>
              <a:buFont typeface="StarSymbol"/>
              <a:buChar char=""/>
            </a:pPr>
            <a:r>
              <a:rPr lang="en-US"/>
              <a:t>Feu clic per editar el format del text de l'esquema</a:t>
            </a:r>
            <a:endParaRPr/>
          </a:p>
          <a:p>
            <a:pPr lvl="1">
              <a:buSzPct val="25000"/>
              <a:buFont typeface="StarSymbol"/>
              <a:buChar char=""/>
            </a:pPr>
            <a:r>
              <a:rPr lang="en-US"/>
              <a:t>Segon nivell d'esquema</a:t>
            </a:r>
            <a:endParaRPr/>
          </a:p>
          <a:p>
            <a:pPr lvl="2">
              <a:buSzPct val="25000"/>
              <a:buFont typeface="StarSymbol"/>
              <a:buChar char=""/>
            </a:pPr>
            <a:r>
              <a:rPr lang="en-US"/>
              <a:t>Tercer nivell d'esquema</a:t>
            </a:r>
            <a:endParaRPr/>
          </a:p>
          <a:p>
            <a:pPr lvl="3">
              <a:buSzPct val="25000"/>
              <a:buFont typeface="StarSymbol"/>
              <a:buChar char=""/>
            </a:pPr>
            <a:r>
              <a:rPr lang="en-US"/>
              <a:t>Quart nivell d'esquema</a:t>
            </a:r>
            <a:endParaRPr/>
          </a:p>
          <a:p>
            <a:pPr lvl="4">
              <a:buSzPct val="25000"/>
              <a:buFont typeface="StarSymbol"/>
              <a:buChar char=""/>
            </a:pPr>
            <a:r>
              <a:rPr lang="en-US"/>
              <a:t>Cinquè nivell d'esquema</a:t>
            </a:r>
            <a:endParaRPr/>
          </a:p>
          <a:p>
            <a:pPr lvl="5">
              <a:buSzPct val="25000"/>
              <a:buFont typeface="StarSymbol"/>
              <a:buChar char=""/>
            </a:pPr>
            <a:r>
              <a:rPr lang="en-US"/>
              <a:t>Sisè nivell d'esquema</a:t>
            </a:r>
            <a:endParaRPr/>
          </a:p>
          <a:p>
            <a:pPr lvl="6">
              <a:buSzPct val="25000"/>
              <a:buFont typeface="StarSymbol"/>
              <a:buChar char=""/>
            </a:pPr>
            <a:r>
              <a:rPr lang="en-US"/>
              <a:t>Setè nivell d'esquema</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4" name="Picture 1"/>
          <p:cNvPicPr/>
          <p:nvPr/>
        </p:nvPicPr>
        <p:blipFill>
          <a:blip r:embed="rId14"/>
          <a:stretch>
            <a:fillRect/>
          </a:stretch>
        </p:blipFill>
        <p:spPr>
          <a:xfrm>
            <a:off x="1440" y="0"/>
            <a:ext cx="9140400" cy="7019640"/>
          </a:xfrm>
          <a:prstGeom prst="rect">
            <a:avLst/>
          </a:prstGeom>
          <a:ln>
            <a:noFill/>
          </a:ln>
        </p:spPr>
      </p:pic>
      <p:sp>
        <p:nvSpPr>
          <p:cNvPr id="125" name="CustomShape 1"/>
          <p:cNvSpPr/>
          <p:nvPr/>
        </p:nvSpPr>
        <p:spPr>
          <a:xfrm>
            <a:off x="76320" y="182520"/>
            <a:ext cx="1599840" cy="498240"/>
          </a:xfrm>
          <a:prstGeom prst="rect">
            <a:avLst/>
          </a:prstGeom>
          <a:noFill/>
          <a:ln>
            <a:noFill/>
          </a:ln>
        </p:spPr>
        <p:txBody>
          <a:bodyPr lIns="90000" tIns="45000" rIns="90000" bIns="45000" anchorCtr="1"/>
          <a:lstStyle/>
          <a:p>
            <a:pPr algn="ctr">
              <a:lnSpc>
                <a:spcPct val="100000"/>
              </a:lnSpc>
            </a:pPr>
            <a:r>
              <a:rPr lang="ca-ES">
                <a:solidFill>
                  <a:srgbClr val="FFFFFF"/>
                </a:solidFill>
                <a:latin typeface="Arial"/>
                <a:ea typeface="DejaVu Sans"/>
              </a:rPr>
              <a:t>www.bsc.es</a:t>
            </a:r>
            <a:endParaRPr/>
          </a:p>
        </p:txBody>
      </p:sp>
      <p:pic>
        <p:nvPicPr>
          <p:cNvPr id="126" name="Picture 11"/>
          <p:cNvPicPr/>
          <p:nvPr/>
        </p:nvPicPr>
        <p:blipFill>
          <a:blip r:embed="rId15"/>
          <a:stretch>
            <a:fillRect/>
          </a:stretch>
        </p:blipFill>
        <p:spPr>
          <a:xfrm>
            <a:off x="2843280" y="2016000"/>
            <a:ext cx="3306240" cy="991800"/>
          </a:xfrm>
          <a:prstGeom prst="rect">
            <a:avLst/>
          </a:prstGeom>
          <a:ln>
            <a:noFill/>
          </a:ln>
        </p:spPr>
      </p:pic>
      <p:pic>
        <p:nvPicPr>
          <p:cNvPr id="127" name="Picture 459"/>
          <p:cNvPicPr/>
          <p:nvPr/>
        </p:nvPicPr>
        <p:blipFill>
          <a:blip r:embed="rId16"/>
          <a:stretch>
            <a:fillRect/>
          </a:stretch>
        </p:blipFill>
        <p:spPr>
          <a:xfrm>
            <a:off x="5435640" y="2006640"/>
            <a:ext cx="829800" cy="431280"/>
          </a:xfrm>
          <a:prstGeom prst="rect">
            <a:avLst/>
          </a:prstGeom>
          <a:ln>
            <a:noFill/>
          </a:ln>
        </p:spPr>
      </p:pic>
      <p:sp>
        <p:nvSpPr>
          <p:cNvPr id="128" name="PlaceHolder 2"/>
          <p:cNvSpPr>
            <a:spLocks noGrp="1"/>
          </p:cNvSpPr>
          <p:nvPr>
            <p:ph type="title"/>
          </p:nvPr>
        </p:nvSpPr>
        <p:spPr>
          <a:xfrm>
            <a:off x="457200" y="280080"/>
            <a:ext cx="8229240" cy="1171800"/>
          </a:xfrm>
          <a:prstGeom prst="rect">
            <a:avLst/>
          </a:prstGeom>
        </p:spPr>
        <p:txBody>
          <a:bodyPr wrap="none" lIns="0" tIns="0" rIns="0" bIns="0" anchor="ctr"/>
          <a:lstStyle/>
          <a:p>
            <a:r>
              <a:rPr lang="en-US"/>
              <a:t>Feu clic per editar el format del text del títol</a:t>
            </a:r>
            <a:endParaRPr/>
          </a:p>
        </p:txBody>
      </p:sp>
      <p:sp>
        <p:nvSpPr>
          <p:cNvPr id="129" name="PlaceHolder 3"/>
          <p:cNvSpPr>
            <a:spLocks noGrp="1"/>
          </p:cNvSpPr>
          <p:nvPr>
            <p:ph type="body"/>
          </p:nvPr>
        </p:nvSpPr>
        <p:spPr>
          <a:xfrm>
            <a:off x="457200" y="1642680"/>
            <a:ext cx="8229240" cy="4071240"/>
          </a:xfrm>
          <a:prstGeom prst="rect">
            <a:avLst/>
          </a:prstGeom>
        </p:spPr>
        <p:txBody>
          <a:bodyPr wrap="none" lIns="0" tIns="0" rIns="0" bIns="0"/>
          <a:lstStyle/>
          <a:p>
            <a:pPr>
              <a:buSzPct val="25000"/>
              <a:buFont typeface="StarSymbol"/>
              <a:buChar char=""/>
            </a:pPr>
            <a:r>
              <a:rPr lang="en-US"/>
              <a:t>Feu clic per editar el format del text de l'esquema</a:t>
            </a:r>
            <a:endParaRPr/>
          </a:p>
          <a:p>
            <a:pPr lvl="1">
              <a:buSzPct val="25000"/>
              <a:buFont typeface="StarSymbol"/>
              <a:buChar char=""/>
            </a:pPr>
            <a:r>
              <a:rPr lang="en-US"/>
              <a:t>Segon nivell d'esquema</a:t>
            </a:r>
            <a:endParaRPr/>
          </a:p>
          <a:p>
            <a:pPr lvl="2">
              <a:buSzPct val="25000"/>
              <a:buFont typeface="StarSymbol"/>
              <a:buChar char=""/>
            </a:pPr>
            <a:r>
              <a:rPr lang="en-US"/>
              <a:t>Tercer nivell d'esquema</a:t>
            </a:r>
            <a:endParaRPr/>
          </a:p>
          <a:p>
            <a:pPr lvl="3">
              <a:buSzPct val="25000"/>
              <a:buFont typeface="StarSymbol"/>
              <a:buChar char=""/>
            </a:pPr>
            <a:r>
              <a:rPr lang="en-US"/>
              <a:t>Quart nivell d'esquema</a:t>
            </a:r>
            <a:endParaRPr/>
          </a:p>
          <a:p>
            <a:pPr lvl="4">
              <a:buSzPct val="25000"/>
              <a:buFont typeface="StarSymbol"/>
              <a:buChar char=""/>
            </a:pPr>
            <a:r>
              <a:rPr lang="en-US"/>
              <a:t>Cinquè nivell d'esquema</a:t>
            </a:r>
            <a:endParaRPr/>
          </a:p>
          <a:p>
            <a:pPr lvl="5">
              <a:buSzPct val="25000"/>
              <a:buFont typeface="StarSymbol"/>
              <a:buChar char=""/>
            </a:pPr>
            <a:r>
              <a:rPr lang="en-US"/>
              <a:t>Sisè nivell d'esquema</a:t>
            </a:r>
            <a:endParaRPr/>
          </a:p>
          <a:p>
            <a:pPr lvl="6">
              <a:buSzPct val="25000"/>
              <a:buFont typeface="StarSymbol"/>
              <a:buChar char=""/>
            </a:pPr>
            <a:r>
              <a:rPr lang="en-US"/>
              <a:t>Setè nivell d'esquema</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gif"/><Relationship Id="rId14" Type="http://schemas.openxmlformats.org/officeDocument/2006/relationships/image" Target="../media/image25.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19.jpeg"/><Relationship Id="rId10" Type="http://schemas.openxmlformats.org/officeDocument/2006/relationships/image" Target="../media/image44.jpeg"/><Relationship Id="rId4" Type="http://schemas.openxmlformats.org/officeDocument/2006/relationships/image" Target="../media/image18.png"/><Relationship Id="rId9" Type="http://schemas.openxmlformats.org/officeDocument/2006/relationships/image" Target="../media/image43.jpe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 name="CustomShape 1"/>
          <p:cNvSpPr/>
          <p:nvPr/>
        </p:nvSpPr>
        <p:spPr>
          <a:xfrm>
            <a:off x="6548400" y="196920"/>
            <a:ext cx="2447640" cy="415440"/>
          </a:xfrm>
          <a:prstGeom prst="rect">
            <a:avLst/>
          </a:prstGeom>
          <a:noFill/>
          <a:ln>
            <a:noFill/>
          </a:ln>
        </p:spPr>
        <p:txBody>
          <a:bodyPr lIns="90000" tIns="45000" rIns="90000" bIns="45000"/>
          <a:lstStyle/>
          <a:p>
            <a:pPr algn="r">
              <a:lnSpc>
                <a:spcPct val="100000"/>
              </a:lnSpc>
            </a:pPr>
            <a:r>
              <a:rPr lang="ca-ES" sz="1400">
                <a:solidFill>
                  <a:srgbClr val="FFFFFF"/>
                </a:solidFill>
                <a:latin typeface="Calibri"/>
                <a:ea typeface="ＭＳ Ｐゴシック"/>
              </a:rPr>
              <a:t>Barcelona, 1  October  2015</a:t>
            </a:r>
            <a:endParaRPr/>
          </a:p>
        </p:txBody>
      </p:sp>
      <p:sp>
        <p:nvSpPr>
          <p:cNvPr id="170" name="CustomShape 2"/>
          <p:cNvSpPr/>
          <p:nvPr/>
        </p:nvSpPr>
        <p:spPr>
          <a:xfrm>
            <a:off x="685800" y="2465280"/>
            <a:ext cx="7772040" cy="1504440"/>
          </a:xfrm>
          <a:prstGeom prst="rect">
            <a:avLst/>
          </a:prstGeom>
          <a:noFill/>
          <a:ln>
            <a:noFill/>
          </a:ln>
        </p:spPr>
        <p:txBody>
          <a:bodyPr lIns="90000" tIns="45000" rIns="90000" bIns="45000" anchor="ctr" anchorCtr="1"/>
          <a:lstStyle/>
          <a:p>
            <a:pPr algn="ctr">
              <a:lnSpc>
                <a:spcPct val="100000"/>
              </a:lnSpc>
            </a:pPr>
            <a:r>
              <a:rPr lang="ca-ES" sz="3200" b="1">
                <a:solidFill>
                  <a:srgbClr val="FFFFFF"/>
                </a:solidFill>
                <a:latin typeface="Arial"/>
                <a:ea typeface="ＭＳ Ｐゴシック"/>
              </a:rPr>
              <a:t>EARTH SYSTEM SERVICES </a:t>
            </a:r>
            <a:endParaRPr/>
          </a:p>
        </p:txBody>
      </p:sp>
      <p:sp>
        <p:nvSpPr>
          <p:cNvPr id="171" name="CustomShape 3"/>
          <p:cNvSpPr/>
          <p:nvPr/>
        </p:nvSpPr>
        <p:spPr>
          <a:xfrm>
            <a:off x="0" y="4002120"/>
            <a:ext cx="9143640" cy="659880"/>
          </a:xfrm>
          <a:prstGeom prst="rect">
            <a:avLst/>
          </a:prstGeom>
          <a:noFill/>
          <a:ln>
            <a:noFill/>
          </a:ln>
        </p:spPr>
        <p:txBody>
          <a:bodyPr lIns="90000" tIns="45000" rIns="90000" bIns="45000" anchorCtr="1"/>
          <a:lstStyle/>
          <a:p>
            <a:pPr algn="ctr">
              <a:lnSpc>
                <a:spcPct val="100000"/>
              </a:lnSpc>
            </a:pPr>
            <a:r>
              <a:rPr lang="ca-ES" sz="2400">
                <a:solidFill>
                  <a:srgbClr val="FFFFFF"/>
                </a:solidFill>
                <a:latin typeface="Arial"/>
                <a:ea typeface="ＭＳ Ｐゴシック"/>
              </a:rPr>
              <a:t>ICTA-BSC synergies</a:t>
            </a:r>
            <a:endParaRPr/>
          </a:p>
        </p:txBody>
      </p:sp>
      <p:sp>
        <p:nvSpPr>
          <p:cNvPr id="172" name="CustomShape 4"/>
          <p:cNvSpPr/>
          <p:nvPr/>
        </p:nvSpPr>
        <p:spPr>
          <a:xfrm>
            <a:off x="1351080" y="5170320"/>
            <a:ext cx="6479640" cy="499680"/>
          </a:xfrm>
          <a:prstGeom prst="rect">
            <a:avLst/>
          </a:prstGeom>
          <a:noFill/>
          <a:ln>
            <a:noFill/>
          </a:ln>
        </p:spPr>
        <p:txBody>
          <a:bodyPr lIns="90000" tIns="45000" rIns="90000" bIns="45000" anchorCtr="1"/>
          <a:lstStyle/>
          <a:p>
            <a:pPr algn="ctr">
              <a:lnSpc>
                <a:spcPct val="100000"/>
              </a:lnSpc>
            </a:pPr>
            <a:r>
              <a:rPr lang="ca-ES">
                <a:solidFill>
                  <a:srgbClr val="FFFFFF"/>
                </a:solidFill>
                <a:latin typeface="Arial"/>
                <a:ea typeface="ＭＳ Ｐゴシック"/>
              </a:rPr>
              <a:t>Albert Soret Miravet and Nicola Cortesi</a:t>
            </a:r>
            <a:endParaRPr/>
          </a:p>
          <a:p>
            <a:pPr algn="ctr">
              <a:lnSpc>
                <a:spcPct val="100000"/>
              </a:lnSpc>
            </a:pPr>
            <a:r>
              <a:rPr lang="ca-ES" i="1">
                <a:solidFill>
                  <a:srgbClr val="FFFFFF"/>
                </a:solidFill>
                <a:latin typeface="Calibri"/>
                <a:ea typeface="ＭＳ Ｐゴシック"/>
              </a:rPr>
              <a:t>Services – Earth Science Department</a:t>
            </a:r>
            <a:endParaRPr/>
          </a:p>
        </p:txBody>
      </p:sp>
    </p:spTree>
  </p:cSld>
  <p:clrMapOvr>
    <a:masterClrMapping/>
  </p:clrMapOvr>
  <p:timing>
    <p:tnLst>
      <p:par>
        <p:cTn id="1" dur="indefinite" restart="never" nodeType="tmRoot">
          <p:childTnLst>
            <p:seq>
              <p:cTn id="2" nodeType="mainSeq">
                <p:childTnLst>
                  <p:par>
                    <p:cTn id="3" fill="freeze" nodeType="clickEffect">
                      <p:stCondLst>
                        <p:cond delay="indefinite"/>
                      </p:stCond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Potential collaboration</a:t>
            </a:r>
            <a:endParaRPr/>
          </a:p>
        </p:txBody>
      </p:sp>
      <p:sp>
        <p:nvSpPr>
          <p:cNvPr id="280" name="CustomShape 2"/>
          <p:cNvSpPr/>
          <p:nvPr/>
        </p:nvSpPr>
        <p:spPr>
          <a:xfrm>
            <a:off x="107640" y="767160"/>
            <a:ext cx="9072720" cy="6267960"/>
          </a:xfrm>
          <a:prstGeom prst="rect">
            <a:avLst/>
          </a:prstGeom>
          <a:noFill/>
          <a:ln>
            <a:noFill/>
          </a:ln>
        </p:spPr>
        <p:txBody>
          <a:bodyPr lIns="90000" tIns="45000" rIns="90000" bIns="45000"/>
          <a:lstStyle/>
          <a:p>
            <a:pPr algn="just">
              <a:lnSpc>
                <a:spcPct val="130000"/>
              </a:lnSpc>
              <a:buFont typeface="Arial"/>
              <a:buChar char="•"/>
            </a:pPr>
            <a:r>
              <a:rPr lang="ca-ES" sz="2400">
                <a:solidFill>
                  <a:srgbClr val="004990"/>
                </a:solidFill>
                <a:latin typeface="Arial"/>
                <a:ea typeface="DejaVu Sans"/>
              </a:rPr>
              <a:t>Pollen forecast (Dr. Jordina Belmonte ). FMI example.</a:t>
            </a:r>
            <a:endParaRPr/>
          </a:p>
          <a:p>
            <a:pPr algn="just">
              <a:lnSpc>
                <a:spcPct val="130000"/>
              </a:lnSpc>
            </a:pPr>
            <a:endParaRPr/>
          </a:p>
          <a:p>
            <a:pPr algn="just">
              <a:lnSpc>
                <a:spcPct val="130000"/>
              </a:lnSpc>
            </a:pPr>
            <a:endParaRPr/>
          </a:p>
          <a:p>
            <a:pPr algn="just">
              <a:lnSpc>
                <a:spcPct val="130000"/>
              </a:lnSpc>
            </a:pPr>
            <a:endParaRPr/>
          </a:p>
          <a:p>
            <a:pPr algn="just">
              <a:lnSpc>
                <a:spcPct val="130000"/>
              </a:lnSpc>
            </a:pPr>
            <a:endParaRPr/>
          </a:p>
          <a:p>
            <a:pPr algn="just">
              <a:lnSpc>
                <a:spcPct val="130000"/>
              </a:lnSpc>
            </a:pPr>
            <a:endParaRPr/>
          </a:p>
          <a:p>
            <a:pPr algn="just">
              <a:lnSpc>
                <a:spcPct val="130000"/>
              </a:lnSpc>
            </a:pPr>
            <a:endParaRPr/>
          </a:p>
          <a:p>
            <a:pPr algn="just">
              <a:lnSpc>
                <a:spcPct val="130000"/>
              </a:lnSpc>
            </a:pPr>
            <a:endParaRPr/>
          </a:p>
          <a:p>
            <a:pPr algn="just">
              <a:lnSpc>
                <a:spcPct val="130000"/>
              </a:lnSpc>
              <a:buFont typeface="Arial"/>
              <a:buChar char="•"/>
            </a:pPr>
            <a:r>
              <a:rPr lang="ca-ES" sz="2400">
                <a:solidFill>
                  <a:srgbClr val="004990"/>
                </a:solidFill>
                <a:latin typeface="Arial"/>
                <a:ea typeface="DejaVu Sans"/>
              </a:rPr>
              <a:t>Which models do you use.</a:t>
            </a:r>
            <a:endParaRPr/>
          </a:p>
          <a:p>
            <a:pPr algn="just">
              <a:lnSpc>
                <a:spcPct val="130000"/>
              </a:lnSpc>
            </a:pPr>
            <a:r>
              <a:rPr lang="ca-ES" sz="2400">
                <a:solidFill>
                  <a:srgbClr val="004990"/>
                </a:solidFill>
                <a:latin typeface="Arial"/>
                <a:ea typeface="DejaVu Sans"/>
              </a:rPr>
              <a:t>CFD, dispersión models?</a:t>
            </a:r>
            <a:endParaRPr/>
          </a:p>
          <a:p>
            <a:pPr algn="just">
              <a:lnSpc>
                <a:spcPct val="130000"/>
              </a:lnSpc>
            </a:pPr>
            <a:r>
              <a:rPr lang="ca-ES" sz="2400">
                <a:solidFill>
                  <a:srgbClr val="004990"/>
                </a:solidFill>
                <a:latin typeface="Arial"/>
                <a:ea typeface="DejaVu Sans"/>
              </a:rPr>
              <a:t>Are microscale models nested with mesoscale models? </a:t>
            </a:r>
            <a:endParaRPr/>
          </a:p>
          <a:p>
            <a:pPr algn="just">
              <a:lnSpc>
                <a:spcPct val="130000"/>
              </a:lnSpc>
            </a:pPr>
            <a:r>
              <a:rPr lang="ca-ES" sz="2400">
                <a:solidFill>
                  <a:srgbClr val="004990"/>
                </a:solidFill>
                <a:latin typeface="Arial"/>
                <a:ea typeface="DejaVu Sans"/>
              </a:rPr>
              <a:t>Air pollution has any relation with aerobiological pollution?</a:t>
            </a:r>
            <a:endParaRPr/>
          </a:p>
          <a:p>
            <a:pPr algn="just">
              <a:lnSpc>
                <a:spcPct val="130000"/>
              </a:lnSpc>
            </a:pPr>
            <a:endParaRPr/>
          </a:p>
        </p:txBody>
      </p:sp>
      <p:pic>
        <p:nvPicPr>
          <p:cNvPr id="281" name="Imagen 2"/>
          <p:cNvPicPr/>
          <p:nvPr/>
        </p:nvPicPr>
        <p:blipFill>
          <a:blip r:embed="rId3"/>
          <a:srcRect r="258174" b="901648"/>
          <a:stretch>
            <a:fillRect/>
          </a:stretch>
        </p:blipFill>
        <p:spPr>
          <a:xfrm>
            <a:off x="971640" y="1277640"/>
            <a:ext cx="7787520" cy="308880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Shape 1"/>
          <p:cNvSpPr txBox="1"/>
          <p:nvPr/>
        </p:nvSpPr>
        <p:spPr>
          <a:xfrm>
            <a:off x="457200" y="3176640"/>
            <a:ext cx="8229240" cy="693000"/>
          </a:xfrm>
          <a:prstGeom prst="rect">
            <a:avLst/>
          </a:prstGeom>
        </p:spPr>
        <p:txBody>
          <a:bodyPr/>
          <a:lstStyle/>
          <a:p>
            <a:pPr algn="r">
              <a:lnSpc>
                <a:spcPct val="100000"/>
              </a:lnSpc>
            </a:pPr>
            <a:r>
              <a:rPr lang="en-US" sz="2800">
                <a:solidFill>
                  <a:srgbClr val="FFFFFF"/>
                </a:solidFill>
                <a:latin typeface="Arial"/>
                <a:ea typeface="ＭＳ Ｐゴシック"/>
              </a:rPr>
              <a:t>An example of a project:
Planting new vineyards for Bodegas Torres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Climate Predictions Services</a:t>
            </a:r>
            <a:endParaRPr/>
          </a:p>
        </p:txBody>
      </p:sp>
      <p:sp>
        <p:nvSpPr>
          <p:cNvPr id="285" name="CustomShape 3"/>
          <p:cNvSpPr/>
          <p:nvPr/>
        </p:nvSpPr>
        <p:spPr>
          <a:xfrm>
            <a:off x="1259640" y="857160"/>
            <a:ext cx="8280720" cy="56484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A case-study: climate projections for wine-makers</a:t>
            </a:r>
            <a:endParaRPr/>
          </a:p>
        </p:txBody>
      </p:sp>
      <p:sp>
        <p:nvSpPr>
          <p:cNvPr id="13" name="3 Rectángulo"/>
          <p:cNvSpPr>
            <a:spLocks noChangeArrowheads="1"/>
          </p:cNvSpPr>
          <p:nvPr/>
        </p:nvSpPr>
        <p:spPr bwMode="auto">
          <a:xfrm>
            <a:off x="827460" y="1565746"/>
            <a:ext cx="7560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r>
              <a:rPr lang="en-US" altLang="en-US" dirty="0" smtClean="0"/>
              <a:t>Objective:  identify if and where grape can grow in Patagonia in 2050</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8867" t="37445" r="53367" b="47607"/>
          <a:stretch/>
        </p:blipFill>
        <p:spPr>
          <a:xfrm>
            <a:off x="6012274" y="2248543"/>
            <a:ext cx="1356463" cy="1631832"/>
          </a:xfrm>
          <a:prstGeom prst="rect">
            <a:avLst/>
          </a:prstGeom>
        </p:spPr>
      </p:pic>
      <p:sp>
        <p:nvSpPr>
          <p:cNvPr id="16" name="TextBox 15"/>
          <p:cNvSpPr txBox="1"/>
          <p:nvPr/>
        </p:nvSpPr>
        <p:spPr>
          <a:xfrm>
            <a:off x="3275856" y="4292758"/>
            <a:ext cx="2052290" cy="369332"/>
          </a:xfrm>
          <a:prstGeom prst="rect">
            <a:avLst/>
          </a:prstGeom>
          <a:noFill/>
        </p:spPr>
        <p:txBody>
          <a:bodyPr wrap="square" rtlCol="0">
            <a:spAutoFit/>
          </a:bodyPr>
          <a:lstStyle/>
          <a:p>
            <a:endParaRPr lang="en-US" dirty="0" smtClean="0">
              <a:solidFill>
                <a:schemeClr val="accent1">
                  <a:lumMod val="95000"/>
                </a:schemeClr>
              </a:solidFill>
            </a:endParaRP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40321" t="10660" r="12152" b="18050"/>
          <a:stretch/>
        </p:blipFill>
        <p:spPr>
          <a:xfrm>
            <a:off x="1169042" y="2285826"/>
            <a:ext cx="4771109" cy="4392488"/>
          </a:xfrm>
          <a:prstGeom prst="rect">
            <a:avLst/>
          </a:prstGeom>
        </p:spPr>
      </p:pic>
      <p:sp>
        <p:nvSpPr>
          <p:cNvPr id="18" name="Multiply 17"/>
          <p:cNvSpPr/>
          <p:nvPr/>
        </p:nvSpPr>
        <p:spPr>
          <a:xfrm>
            <a:off x="2619877" y="3139775"/>
            <a:ext cx="316217" cy="310527"/>
          </a:xfrm>
          <a:prstGeom prst="mathMultipl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p:cNvSpPr/>
          <p:nvPr/>
        </p:nvSpPr>
        <p:spPr>
          <a:xfrm>
            <a:off x="2303661" y="4847674"/>
            <a:ext cx="316217" cy="31052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52578" y="3374548"/>
            <a:ext cx="2253112" cy="369332"/>
          </a:xfrm>
          <a:prstGeom prst="rect">
            <a:avLst/>
          </a:prstGeom>
          <a:noFill/>
        </p:spPr>
        <p:txBody>
          <a:bodyPr wrap="square" rtlCol="0">
            <a:spAutoFit/>
          </a:bodyPr>
          <a:lstStyle/>
          <a:p>
            <a:pPr algn="ctr"/>
            <a:r>
              <a:rPr lang="en-US" dirty="0" smtClean="0">
                <a:solidFill>
                  <a:schemeClr val="bg1"/>
                </a:solidFill>
              </a:rPr>
              <a:t>Wine region</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35825" t="12725" r="45950" b="43518"/>
          <a:stretch/>
        </p:blipFill>
        <p:spPr>
          <a:xfrm>
            <a:off x="6070317" y="3956286"/>
            <a:ext cx="1814051" cy="2722027"/>
          </a:xfrm>
          <a:prstGeom prst="rect">
            <a:avLst/>
          </a:prstGeom>
        </p:spPr>
      </p:pic>
      <p:cxnSp>
        <p:nvCxnSpPr>
          <p:cNvPr id="22" name="Straight Connector 21"/>
          <p:cNvCxnSpPr/>
          <p:nvPr/>
        </p:nvCxnSpPr>
        <p:spPr>
          <a:xfrm flipV="1">
            <a:off x="2449019" y="3979436"/>
            <a:ext cx="3635148" cy="891388"/>
          </a:xfrm>
          <a:prstGeom prst="line">
            <a:avLst/>
          </a:prstGeom>
          <a:ln>
            <a:solidFill>
              <a:schemeClr val="bg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49019" y="5109855"/>
            <a:ext cx="3574830" cy="1568458"/>
          </a:xfrm>
          <a:prstGeom prst="line">
            <a:avLst/>
          </a:prstGeom>
          <a:ln>
            <a:solidFill>
              <a:schemeClr val="bg1"/>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4470" y="5080570"/>
            <a:ext cx="2253112" cy="369332"/>
          </a:xfrm>
          <a:prstGeom prst="rect">
            <a:avLst/>
          </a:prstGeom>
          <a:noFill/>
        </p:spPr>
        <p:txBody>
          <a:bodyPr wrap="square" rtlCol="0">
            <a:spAutoFit/>
          </a:bodyPr>
          <a:lstStyle/>
          <a:p>
            <a:pPr algn="ctr"/>
            <a:r>
              <a:rPr lang="en-US" dirty="0" smtClean="0">
                <a:solidFill>
                  <a:schemeClr val="bg1"/>
                </a:solidFill>
              </a:rPr>
              <a:t>Potential area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Climate Predictions Services</a:t>
            </a:r>
            <a:endParaRPr/>
          </a:p>
        </p:txBody>
      </p:sp>
      <p:sp>
        <p:nvSpPr>
          <p:cNvPr id="295" name="CustomShape 2"/>
          <p:cNvSpPr/>
          <p:nvPr/>
        </p:nvSpPr>
        <p:spPr>
          <a:xfrm>
            <a:off x="1259640" y="857160"/>
            <a:ext cx="8280720" cy="56484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A case-study: climate projections for wine-makers</a:t>
            </a:r>
            <a:endParaRPr/>
          </a:p>
        </p:txBody>
      </p:sp>
      <p:sp>
        <p:nvSpPr>
          <p:cNvPr id="13" name="3 Rectángulo"/>
          <p:cNvSpPr>
            <a:spLocks noChangeArrowheads="1"/>
          </p:cNvSpPr>
          <p:nvPr/>
        </p:nvSpPr>
        <p:spPr bwMode="auto">
          <a:xfrm>
            <a:off x="1979712" y="1565746"/>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r>
              <a:rPr lang="en-US" altLang="en-US" dirty="0" smtClean="0"/>
              <a:t>Wine </a:t>
            </a:r>
            <a:r>
              <a:rPr lang="en-US" altLang="en-US" dirty="0" smtClean="0"/>
              <a:t>Indices for present climate (ERA-Interim) </a:t>
            </a:r>
            <a:endParaRPr lang="en-US" altLang="en-US" dirty="0" smtClean="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6653"/>
          <a:stretch/>
        </p:blipFill>
        <p:spPr>
          <a:xfrm>
            <a:off x="467545" y="4676172"/>
            <a:ext cx="3960440" cy="221816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6420"/>
          <a:stretch/>
        </p:blipFill>
        <p:spPr>
          <a:xfrm>
            <a:off x="467544" y="2222338"/>
            <a:ext cx="3960440" cy="222372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6297"/>
          <a:stretch/>
        </p:blipFill>
        <p:spPr>
          <a:xfrm>
            <a:off x="4499992" y="2222338"/>
            <a:ext cx="4032447" cy="2223728"/>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6166"/>
          <a:stretch/>
        </p:blipFill>
        <p:spPr>
          <a:xfrm>
            <a:off x="4499992" y="4676172"/>
            <a:ext cx="4026024" cy="2218167"/>
          </a:xfrm>
          <a:prstGeom prst="rect">
            <a:avLst/>
          </a:prstGeom>
        </p:spPr>
      </p:pic>
      <p:sp>
        <p:nvSpPr>
          <p:cNvPr id="18" name="TextBox 17"/>
          <p:cNvSpPr txBox="1"/>
          <p:nvPr/>
        </p:nvSpPr>
        <p:spPr>
          <a:xfrm>
            <a:off x="683568" y="2008827"/>
            <a:ext cx="3528392" cy="276999"/>
          </a:xfrm>
          <a:prstGeom prst="rect">
            <a:avLst/>
          </a:prstGeom>
          <a:noFill/>
        </p:spPr>
        <p:txBody>
          <a:bodyPr wrap="square" rtlCol="0">
            <a:spAutoFit/>
          </a:bodyPr>
          <a:lstStyle/>
          <a:p>
            <a:pPr algn="ctr"/>
            <a:r>
              <a:rPr lang="en-US" sz="1200" b="1" dirty="0" smtClean="0">
                <a:solidFill>
                  <a:srgbClr val="000000"/>
                </a:solidFill>
              </a:rPr>
              <a:t>Winkler </a:t>
            </a:r>
            <a:r>
              <a:rPr lang="en-US" sz="1200" b="1" dirty="0" err="1" smtClean="0">
                <a:solidFill>
                  <a:srgbClr val="000000"/>
                </a:solidFill>
              </a:rPr>
              <a:t>Índex</a:t>
            </a:r>
            <a:endParaRPr lang="en-US" sz="1200" b="1" dirty="0" smtClean="0">
              <a:solidFill>
                <a:srgbClr val="000000"/>
              </a:solidFill>
            </a:endParaRPr>
          </a:p>
        </p:txBody>
      </p:sp>
      <p:sp>
        <p:nvSpPr>
          <p:cNvPr id="19" name="TextBox 18"/>
          <p:cNvSpPr txBox="1"/>
          <p:nvPr/>
        </p:nvSpPr>
        <p:spPr>
          <a:xfrm>
            <a:off x="4860032" y="1997794"/>
            <a:ext cx="3528392" cy="276999"/>
          </a:xfrm>
          <a:prstGeom prst="rect">
            <a:avLst/>
          </a:prstGeom>
          <a:noFill/>
        </p:spPr>
        <p:txBody>
          <a:bodyPr wrap="square" rtlCol="0">
            <a:spAutoFit/>
          </a:bodyPr>
          <a:lstStyle/>
          <a:p>
            <a:pPr algn="ctr"/>
            <a:r>
              <a:rPr lang="en-US" sz="1200" b="1" dirty="0" smtClean="0">
                <a:solidFill>
                  <a:srgbClr val="000000"/>
                </a:solidFill>
              </a:rPr>
              <a:t>Winter severity Index</a:t>
            </a:r>
          </a:p>
        </p:txBody>
      </p:sp>
      <p:sp>
        <p:nvSpPr>
          <p:cNvPr id="20" name="TextBox 19"/>
          <p:cNvSpPr txBox="1"/>
          <p:nvPr/>
        </p:nvSpPr>
        <p:spPr>
          <a:xfrm>
            <a:off x="683568" y="4480249"/>
            <a:ext cx="3528392" cy="276999"/>
          </a:xfrm>
          <a:prstGeom prst="rect">
            <a:avLst/>
          </a:prstGeom>
          <a:noFill/>
        </p:spPr>
        <p:txBody>
          <a:bodyPr wrap="square" rtlCol="0">
            <a:spAutoFit/>
          </a:bodyPr>
          <a:lstStyle/>
          <a:p>
            <a:pPr algn="ctr"/>
            <a:r>
              <a:rPr lang="en-US" sz="1200" b="1" dirty="0" smtClean="0">
                <a:solidFill>
                  <a:srgbClr val="000000"/>
                </a:solidFill>
              </a:rPr>
              <a:t>Mean Temperature from October to April</a:t>
            </a:r>
          </a:p>
        </p:txBody>
      </p:sp>
      <p:sp>
        <p:nvSpPr>
          <p:cNvPr id="21" name="TextBox 20"/>
          <p:cNvSpPr txBox="1"/>
          <p:nvPr/>
        </p:nvSpPr>
        <p:spPr>
          <a:xfrm>
            <a:off x="4860032" y="4469216"/>
            <a:ext cx="3528392" cy="276999"/>
          </a:xfrm>
          <a:prstGeom prst="rect">
            <a:avLst/>
          </a:prstGeom>
          <a:noFill/>
        </p:spPr>
        <p:txBody>
          <a:bodyPr wrap="square" rtlCol="0">
            <a:spAutoFit/>
          </a:bodyPr>
          <a:lstStyle/>
          <a:p>
            <a:pPr algn="ctr"/>
            <a:r>
              <a:rPr lang="en-US" sz="1200" b="1" dirty="0" smtClean="0">
                <a:solidFill>
                  <a:srgbClr val="000000"/>
                </a:solidFill>
              </a:rPr>
              <a:t>Total Rainfall from October to April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extShape 5"/>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Climate Predictions Services</a:t>
            </a:r>
            <a:endParaRPr/>
          </a:p>
        </p:txBody>
      </p:sp>
      <p:sp>
        <p:nvSpPr>
          <p:cNvPr id="310" name="CustomShape 6"/>
          <p:cNvSpPr/>
          <p:nvPr/>
        </p:nvSpPr>
        <p:spPr>
          <a:xfrm>
            <a:off x="1259640" y="857160"/>
            <a:ext cx="8280720" cy="56484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A case-study: climate projections for wine-makers</a:t>
            </a:r>
            <a:endParaRPr/>
          </a:p>
        </p:txBody>
      </p:sp>
      <p:sp>
        <p:nvSpPr>
          <p:cNvPr id="17" name="TextBox 16"/>
          <p:cNvSpPr txBox="1"/>
          <p:nvPr/>
        </p:nvSpPr>
        <p:spPr>
          <a:xfrm>
            <a:off x="683568" y="2008827"/>
            <a:ext cx="3528392" cy="276999"/>
          </a:xfrm>
          <a:prstGeom prst="rect">
            <a:avLst/>
          </a:prstGeom>
          <a:noFill/>
        </p:spPr>
        <p:txBody>
          <a:bodyPr wrap="square" rtlCol="0">
            <a:spAutoFit/>
          </a:bodyPr>
          <a:lstStyle/>
          <a:p>
            <a:pPr algn="ctr"/>
            <a:r>
              <a:rPr lang="en-US" sz="1200" b="1" dirty="0" smtClean="0">
                <a:solidFill>
                  <a:srgbClr val="000000"/>
                </a:solidFill>
              </a:rPr>
              <a:t>Winkler </a:t>
            </a:r>
            <a:r>
              <a:rPr lang="en-US" sz="1200" b="1" dirty="0" err="1" smtClean="0">
                <a:solidFill>
                  <a:srgbClr val="000000"/>
                </a:solidFill>
              </a:rPr>
              <a:t>Índex</a:t>
            </a:r>
            <a:endParaRPr lang="en-US" sz="1200" b="1" dirty="0" smtClean="0">
              <a:solidFill>
                <a:srgbClr val="000000"/>
              </a:solidFill>
            </a:endParaRPr>
          </a:p>
        </p:txBody>
      </p:sp>
      <p:sp>
        <p:nvSpPr>
          <p:cNvPr id="18" name="TextBox 17"/>
          <p:cNvSpPr txBox="1"/>
          <p:nvPr/>
        </p:nvSpPr>
        <p:spPr>
          <a:xfrm>
            <a:off x="4860032" y="1997794"/>
            <a:ext cx="3528392" cy="276999"/>
          </a:xfrm>
          <a:prstGeom prst="rect">
            <a:avLst/>
          </a:prstGeom>
          <a:noFill/>
        </p:spPr>
        <p:txBody>
          <a:bodyPr wrap="square" rtlCol="0">
            <a:spAutoFit/>
          </a:bodyPr>
          <a:lstStyle/>
          <a:p>
            <a:pPr algn="ctr"/>
            <a:r>
              <a:rPr lang="en-US" sz="1200" b="1" dirty="0" smtClean="0">
                <a:solidFill>
                  <a:srgbClr val="000000"/>
                </a:solidFill>
              </a:rPr>
              <a:t>Winter severity Index</a:t>
            </a:r>
          </a:p>
        </p:txBody>
      </p:sp>
      <p:sp>
        <p:nvSpPr>
          <p:cNvPr id="19" name="TextBox 18"/>
          <p:cNvSpPr txBox="1"/>
          <p:nvPr/>
        </p:nvSpPr>
        <p:spPr>
          <a:xfrm>
            <a:off x="683568" y="4480249"/>
            <a:ext cx="3528392" cy="276999"/>
          </a:xfrm>
          <a:prstGeom prst="rect">
            <a:avLst/>
          </a:prstGeom>
          <a:noFill/>
        </p:spPr>
        <p:txBody>
          <a:bodyPr wrap="square" rtlCol="0">
            <a:spAutoFit/>
          </a:bodyPr>
          <a:lstStyle/>
          <a:p>
            <a:pPr algn="ctr"/>
            <a:r>
              <a:rPr lang="en-US" sz="1200" b="1" dirty="0" smtClean="0">
                <a:solidFill>
                  <a:srgbClr val="000000"/>
                </a:solidFill>
              </a:rPr>
              <a:t>Mean Temperature from </a:t>
            </a:r>
            <a:r>
              <a:rPr lang="en-US" sz="1200" b="1" dirty="0" err="1" smtClean="0">
                <a:solidFill>
                  <a:srgbClr val="000000"/>
                </a:solidFill>
              </a:rPr>
              <a:t>Octuber</a:t>
            </a:r>
            <a:r>
              <a:rPr lang="en-US" sz="1200" b="1" dirty="0" smtClean="0">
                <a:solidFill>
                  <a:srgbClr val="000000"/>
                </a:solidFill>
              </a:rPr>
              <a:t> to April</a:t>
            </a:r>
          </a:p>
        </p:txBody>
      </p:sp>
      <p:sp>
        <p:nvSpPr>
          <p:cNvPr id="20" name="TextBox 19"/>
          <p:cNvSpPr txBox="1"/>
          <p:nvPr/>
        </p:nvSpPr>
        <p:spPr>
          <a:xfrm>
            <a:off x="4860032" y="4469216"/>
            <a:ext cx="3528392" cy="276999"/>
          </a:xfrm>
          <a:prstGeom prst="rect">
            <a:avLst/>
          </a:prstGeom>
          <a:noFill/>
        </p:spPr>
        <p:txBody>
          <a:bodyPr wrap="square" rtlCol="0">
            <a:spAutoFit/>
          </a:bodyPr>
          <a:lstStyle/>
          <a:p>
            <a:pPr algn="ctr"/>
            <a:r>
              <a:rPr lang="en-US" sz="1200" b="1" dirty="0" smtClean="0">
                <a:solidFill>
                  <a:srgbClr val="000000"/>
                </a:solidFill>
              </a:rPr>
              <a:t>Total Rainfall from October to April</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8115"/>
          <a:stretch/>
        </p:blipFill>
        <p:spPr>
          <a:xfrm>
            <a:off x="467545" y="4710896"/>
            <a:ext cx="3960440" cy="2183443"/>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t="6061"/>
          <a:stretch/>
        </p:blipFill>
        <p:spPr>
          <a:xfrm>
            <a:off x="467544" y="2213818"/>
            <a:ext cx="3960440" cy="2232248"/>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t="5938"/>
          <a:stretch/>
        </p:blipFill>
        <p:spPr>
          <a:xfrm>
            <a:off x="4499992" y="2213818"/>
            <a:ext cx="4032447" cy="2232248"/>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7635"/>
          <a:stretch/>
        </p:blipFill>
        <p:spPr>
          <a:xfrm>
            <a:off x="4499992" y="4710896"/>
            <a:ext cx="4026024" cy="2183443"/>
          </a:xfrm>
          <a:prstGeom prst="rect">
            <a:avLst/>
          </a:prstGeom>
        </p:spPr>
      </p:pic>
      <p:cxnSp>
        <p:nvCxnSpPr>
          <p:cNvPr id="25" name="Straight Connector 24"/>
          <p:cNvCxnSpPr/>
          <p:nvPr/>
        </p:nvCxnSpPr>
        <p:spPr>
          <a:xfrm flipH="1" flipV="1">
            <a:off x="2843808" y="2008827"/>
            <a:ext cx="792090" cy="1501135"/>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43808" y="3725986"/>
            <a:ext cx="792090" cy="2880320"/>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3 Rectángulo"/>
          <p:cNvSpPr>
            <a:spLocks noChangeArrowheads="1"/>
          </p:cNvSpPr>
          <p:nvPr/>
        </p:nvSpPr>
        <p:spPr bwMode="auto">
          <a:xfrm>
            <a:off x="1115616" y="1577321"/>
            <a:ext cx="2232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r>
              <a:rPr lang="en-US" altLang="en-US" b="1" dirty="0" smtClean="0"/>
              <a:t>Present climate</a:t>
            </a:r>
          </a:p>
        </p:txBody>
      </p:sp>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t="2135"/>
          <a:stretch/>
        </p:blipFill>
        <p:spPr>
          <a:xfrm>
            <a:off x="1259632" y="2008827"/>
            <a:ext cx="1584176" cy="4651058"/>
          </a:xfrm>
          <a:prstGeom prst="rect">
            <a:avLst/>
          </a:prstGeom>
          <a:effectLst>
            <a:glow rad="228600">
              <a:schemeClr val="accent1">
                <a:satMod val="175000"/>
                <a:alpha val="40000"/>
              </a:schemeClr>
            </a:glo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Shape 5"/>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Climate Predictions Services</a:t>
            </a:r>
            <a:endParaRPr/>
          </a:p>
        </p:txBody>
      </p:sp>
      <p:sp>
        <p:nvSpPr>
          <p:cNvPr id="338" name="CustomShape 13"/>
          <p:cNvSpPr/>
          <p:nvPr/>
        </p:nvSpPr>
        <p:spPr>
          <a:xfrm>
            <a:off x="1259640" y="857160"/>
            <a:ext cx="8280720" cy="56484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A case-study: climate projections for wine-makers</a:t>
            </a:r>
            <a:endParaRPr/>
          </a:p>
        </p:txBody>
      </p:sp>
      <p:sp>
        <p:nvSpPr>
          <p:cNvPr id="21" name="TextBox 20"/>
          <p:cNvSpPr txBox="1"/>
          <p:nvPr/>
        </p:nvSpPr>
        <p:spPr>
          <a:xfrm>
            <a:off x="683568" y="2008827"/>
            <a:ext cx="3528392" cy="276999"/>
          </a:xfrm>
          <a:prstGeom prst="rect">
            <a:avLst/>
          </a:prstGeom>
          <a:noFill/>
        </p:spPr>
        <p:txBody>
          <a:bodyPr wrap="square" rtlCol="0">
            <a:spAutoFit/>
          </a:bodyPr>
          <a:lstStyle/>
          <a:p>
            <a:pPr algn="ctr"/>
            <a:r>
              <a:rPr lang="en-US" sz="1200" b="1" dirty="0" smtClean="0">
                <a:solidFill>
                  <a:srgbClr val="000000"/>
                </a:solidFill>
              </a:rPr>
              <a:t>Winkler </a:t>
            </a:r>
            <a:r>
              <a:rPr lang="en-US" sz="1200" b="1" dirty="0" err="1" smtClean="0">
                <a:solidFill>
                  <a:srgbClr val="000000"/>
                </a:solidFill>
              </a:rPr>
              <a:t>Índex</a:t>
            </a:r>
            <a:endParaRPr lang="en-US" sz="1200" b="1" dirty="0" smtClean="0">
              <a:solidFill>
                <a:srgbClr val="000000"/>
              </a:solidFill>
            </a:endParaRPr>
          </a:p>
        </p:txBody>
      </p:sp>
      <p:sp>
        <p:nvSpPr>
          <p:cNvPr id="22" name="TextBox 21"/>
          <p:cNvSpPr txBox="1"/>
          <p:nvPr/>
        </p:nvSpPr>
        <p:spPr>
          <a:xfrm>
            <a:off x="4860032" y="1997794"/>
            <a:ext cx="3528392" cy="276999"/>
          </a:xfrm>
          <a:prstGeom prst="rect">
            <a:avLst/>
          </a:prstGeom>
          <a:noFill/>
        </p:spPr>
        <p:txBody>
          <a:bodyPr wrap="square" rtlCol="0">
            <a:spAutoFit/>
          </a:bodyPr>
          <a:lstStyle/>
          <a:p>
            <a:pPr algn="ctr"/>
            <a:r>
              <a:rPr lang="en-US" sz="1200" b="1" dirty="0" smtClean="0">
                <a:solidFill>
                  <a:srgbClr val="000000"/>
                </a:solidFill>
              </a:rPr>
              <a:t>Winter severity Index</a:t>
            </a:r>
          </a:p>
        </p:txBody>
      </p:sp>
      <p:sp>
        <p:nvSpPr>
          <p:cNvPr id="23" name="TextBox 22"/>
          <p:cNvSpPr txBox="1"/>
          <p:nvPr/>
        </p:nvSpPr>
        <p:spPr>
          <a:xfrm>
            <a:off x="683568" y="4480249"/>
            <a:ext cx="3528392" cy="276999"/>
          </a:xfrm>
          <a:prstGeom prst="rect">
            <a:avLst/>
          </a:prstGeom>
          <a:noFill/>
        </p:spPr>
        <p:txBody>
          <a:bodyPr wrap="square" rtlCol="0">
            <a:spAutoFit/>
          </a:bodyPr>
          <a:lstStyle/>
          <a:p>
            <a:pPr algn="ctr"/>
            <a:r>
              <a:rPr lang="en-US" sz="1200" b="1" dirty="0" smtClean="0">
                <a:solidFill>
                  <a:srgbClr val="000000"/>
                </a:solidFill>
              </a:rPr>
              <a:t>Mean Temperature from October to April</a:t>
            </a:r>
          </a:p>
        </p:txBody>
      </p:sp>
      <p:sp>
        <p:nvSpPr>
          <p:cNvPr id="24" name="TextBox 23"/>
          <p:cNvSpPr txBox="1"/>
          <p:nvPr/>
        </p:nvSpPr>
        <p:spPr>
          <a:xfrm>
            <a:off x="4860032" y="4469216"/>
            <a:ext cx="3528392" cy="276999"/>
          </a:xfrm>
          <a:prstGeom prst="rect">
            <a:avLst/>
          </a:prstGeom>
          <a:noFill/>
        </p:spPr>
        <p:txBody>
          <a:bodyPr wrap="square" rtlCol="0">
            <a:spAutoFit/>
          </a:bodyPr>
          <a:lstStyle/>
          <a:p>
            <a:pPr algn="ctr"/>
            <a:r>
              <a:rPr lang="en-US" sz="1200" b="1" dirty="0" smtClean="0">
                <a:solidFill>
                  <a:srgbClr val="000000"/>
                </a:solidFill>
              </a:rPr>
              <a:t>Total Rainfall from </a:t>
            </a:r>
            <a:r>
              <a:rPr lang="en-US" sz="1200" b="1" dirty="0" err="1" smtClean="0">
                <a:solidFill>
                  <a:srgbClr val="000000"/>
                </a:solidFill>
              </a:rPr>
              <a:t>Octuber</a:t>
            </a:r>
            <a:r>
              <a:rPr lang="en-US" sz="1200" b="1" dirty="0" smtClean="0">
                <a:solidFill>
                  <a:srgbClr val="000000"/>
                </a:solidFill>
              </a:rPr>
              <a:t> to April</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8115"/>
          <a:stretch/>
        </p:blipFill>
        <p:spPr>
          <a:xfrm>
            <a:off x="467545" y="4710896"/>
            <a:ext cx="3960440" cy="2183443"/>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t="6061"/>
          <a:stretch/>
        </p:blipFill>
        <p:spPr>
          <a:xfrm>
            <a:off x="467544" y="2213818"/>
            <a:ext cx="3960440" cy="2232248"/>
          </a:xfrm>
          <a:prstGeom prst="rect">
            <a:avLst/>
          </a:prstGeom>
        </p:spPr>
      </p:pic>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t="5938"/>
          <a:stretch/>
        </p:blipFill>
        <p:spPr>
          <a:xfrm>
            <a:off x="4499992" y="2213818"/>
            <a:ext cx="4032447" cy="2232248"/>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t="7635"/>
          <a:stretch/>
        </p:blipFill>
        <p:spPr>
          <a:xfrm>
            <a:off x="4499992" y="4710896"/>
            <a:ext cx="4026024" cy="2183443"/>
          </a:xfrm>
          <a:prstGeom prst="rect">
            <a:avLst/>
          </a:prstGeom>
        </p:spPr>
      </p:pic>
      <p:cxnSp>
        <p:nvCxnSpPr>
          <p:cNvPr id="29" name="Straight Connector 28"/>
          <p:cNvCxnSpPr/>
          <p:nvPr/>
        </p:nvCxnSpPr>
        <p:spPr>
          <a:xfrm flipH="1" flipV="1">
            <a:off x="2843808" y="2008827"/>
            <a:ext cx="792090" cy="1501135"/>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843808" y="3725986"/>
            <a:ext cx="792090" cy="2880320"/>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35898" y="2008827"/>
            <a:ext cx="648070" cy="1501136"/>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35898" y="3797994"/>
            <a:ext cx="648070" cy="2808312"/>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3 Rectángulo"/>
          <p:cNvSpPr>
            <a:spLocks noChangeArrowheads="1"/>
          </p:cNvSpPr>
          <p:nvPr/>
        </p:nvSpPr>
        <p:spPr bwMode="auto">
          <a:xfrm>
            <a:off x="1115616" y="1577321"/>
            <a:ext cx="2232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r>
              <a:rPr lang="en-US" altLang="en-US" b="1" dirty="0" smtClean="0"/>
              <a:t>Present climate</a:t>
            </a:r>
          </a:p>
        </p:txBody>
      </p:sp>
      <p:sp>
        <p:nvSpPr>
          <p:cNvPr id="34" name="3 Rectángulo"/>
          <p:cNvSpPr>
            <a:spLocks noChangeArrowheads="1"/>
          </p:cNvSpPr>
          <p:nvPr/>
        </p:nvSpPr>
        <p:spPr bwMode="auto">
          <a:xfrm>
            <a:off x="3635898" y="1279455"/>
            <a:ext cx="5112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r>
              <a:rPr lang="en-US" altLang="en-US" b="1" dirty="0"/>
              <a:t>C</a:t>
            </a:r>
            <a:r>
              <a:rPr lang="en-US" altLang="en-US" b="1" dirty="0" smtClean="0"/>
              <a:t>limate change for two emission scenarios:</a:t>
            </a:r>
          </a:p>
          <a:p>
            <a:pPr marL="0" indent="0" algn="ctr" eaLnBrk="1" hangingPunct="1"/>
            <a:r>
              <a:rPr lang="en-US" altLang="en-US" b="1" dirty="0" smtClean="0"/>
              <a:t>Future Climate (2031-2050) – Present climate</a:t>
            </a:r>
          </a:p>
        </p:txBody>
      </p:sp>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t="1903"/>
          <a:stretch/>
        </p:blipFill>
        <p:spPr>
          <a:xfrm>
            <a:off x="4283968" y="1997794"/>
            <a:ext cx="1584176" cy="4662091"/>
          </a:xfrm>
          <a:prstGeom prst="rect">
            <a:avLst/>
          </a:prstGeom>
          <a:effectLst>
            <a:glow rad="228600">
              <a:schemeClr val="accent1">
                <a:satMod val="175000"/>
                <a:alpha val="40000"/>
              </a:schemeClr>
            </a:glow>
          </a:effectLst>
        </p:spPr>
      </p:pic>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t="2135"/>
          <a:stretch/>
        </p:blipFill>
        <p:spPr>
          <a:xfrm>
            <a:off x="1259632" y="2008827"/>
            <a:ext cx="1584176" cy="4651058"/>
          </a:xfrm>
          <a:prstGeom prst="rect">
            <a:avLst/>
          </a:prstGeom>
          <a:effectLst>
            <a:glow rad="228600">
              <a:schemeClr val="accent1">
                <a:satMod val="175000"/>
                <a:alpha val="40000"/>
              </a:schemeClr>
            </a:glow>
          </a:effectLst>
        </p:spPr>
      </p:pic>
      <p:sp>
        <p:nvSpPr>
          <p:cNvPr id="37" name="3 Rectángulo"/>
          <p:cNvSpPr>
            <a:spLocks noChangeArrowheads="1"/>
          </p:cNvSpPr>
          <p:nvPr/>
        </p:nvSpPr>
        <p:spPr bwMode="auto">
          <a:xfrm>
            <a:off x="4165536" y="5455919"/>
            <a:ext cx="1584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r>
              <a:rPr lang="en-US" altLang="en-US" b="1" dirty="0" smtClean="0"/>
              <a:t>Low</a:t>
            </a:r>
          </a:p>
          <a:p>
            <a:pPr marL="0" indent="0" algn="ctr" eaLnBrk="1" hangingPunct="1"/>
            <a:r>
              <a:rPr lang="en-US" altLang="en-US" b="1" dirty="0" smtClean="0"/>
              <a:t>emission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extShape 5"/>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Climate Predictions Services</a:t>
            </a:r>
            <a:endParaRPr/>
          </a:p>
        </p:txBody>
      </p:sp>
      <p:sp>
        <p:nvSpPr>
          <p:cNvPr id="361" name="CustomShape 16"/>
          <p:cNvSpPr/>
          <p:nvPr/>
        </p:nvSpPr>
        <p:spPr>
          <a:xfrm>
            <a:off x="1259640" y="857160"/>
            <a:ext cx="8280720" cy="56484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A case-study: climate projections for wine-makers</a:t>
            </a:r>
            <a:endParaRPr/>
          </a:p>
        </p:txBody>
      </p:sp>
      <p:sp>
        <p:nvSpPr>
          <p:cNvPr id="25" name="TextBox 24"/>
          <p:cNvSpPr txBox="1"/>
          <p:nvPr/>
        </p:nvSpPr>
        <p:spPr>
          <a:xfrm>
            <a:off x="683568" y="2008827"/>
            <a:ext cx="3528392" cy="276999"/>
          </a:xfrm>
          <a:prstGeom prst="rect">
            <a:avLst/>
          </a:prstGeom>
          <a:noFill/>
        </p:spPr>
        <p:txBody>
          <a:bodyPr wrap="square" rtlCol="0">
            <a:spAutoFit/>
          </a:bodyPr>
          <a:lstStyle/>
          <a:p>
            <a:pPr algn="ctr"/>
            <a:r>
              <a:rPr lang="en-US" sz="1200" b="1" dirty="0" smtClean="0">
                <a:solidFill>
                  <a:srgbClr val="000000"/>
                </a:solidFill>
              </a:rPr>
              <a:t>Winkler </a:t>
            </a:r>
            <a:r>
              <a:rPr lang="en-US" sz="1200" b="1" dirty="0" err="1" smtClean="0">
                <a:solidFill>
                  <a:srgbClr val="000000"/>
                </a:solidFill>
              </a:rPr>
              <a:t>Índex</a:t>
            </a:r>
            <a:endParaRPr lang="en-US" sz="1200" b="1" dirty="0" smtClean="0">
              <a:solidFill>
                <a:srgbClr val="000000"/>
              </a:solidFill>
            </a:endParaRPr>
          </a:p>
        </p:txBody>
      </p:sp>
      <p:sp>
        <p:nvSpPr>
          <p:cNvPr id="26" name="TextBox 25"/>
          <p:cNvSpPr txBox="1"/>
          <p:nvPr/>
        </p:nvSpPr>
        <p:spPr>
          <a:xfrm>
            <a:off x="4860032" y="1997794"/>
            <a:ext cx="3528392" cy="276999"/>
          </a:xfrm>
          <a:prstGeom prst="rect">
            <a:avLst/>
          </a:prstGeom>
          <a:noFill/>
        </p:spPr>
        <p:txBody>
          <a:bodyPr wrap="square" rtlCol="0">
            <a:spAutoFit/>
          </a:bodyPr>
          <a:lstStyle/>
          <a:p>
            <a:pPr algn="ctr"/>
            <a:r>
              <a:rPr lang="en-US" sz="1200" b="1" dirty="0" smtClean="0">
                <a:solidFill>
                  <a:srgbClr val="000000"/>
                </a:solidFill>
              </a:rPr>
              <a:t>Winter severity Index</a:t>
            </a:r>
          </a:p>
        </p:txBody>
      </p:sp>
      <p:sp>
        <p:nvSpPr>
          <p:cNvPr id="27" name="TextBox 26"/>
          <p:cNvSpPr txBox="1"/>
          <p:nvPr/>
        </p:nvSpPr>
        <p:spPr>
          <a:xfrm>
            <a:off x="683568" y="4480249"/>
            <a:ext cx="3528392" cy="276999"/>
          </a:xfrm>
          <a:prstGeom prst="rect">
            <a:avLst/>
          </a:prstGeom>
          <a:noFill/>
        </p:spPr>
        <p:txBody>
          <a:bodyPr wrap="square" rtlCol="0">
            <a:spAutoFit/>
          </a:bodyPr>
          <a:lstStyle/>
          <a:p>
            <a:pPr algn="ctr"/>
            <a:r>
              <a:rPr lang="en-US" sz="1200" b="1" dirty="0" smtClean="0">
                <a:solidFill>
                  <a:srgbClr val="000000"/>
                </a:solidFill>
              </a:rPr>
              <a:t>Mean Temperature from October to April</a:t>
            </a:r>
          </a:p>
        </p:txBody>
      </p:sp>
      <p:sp>
        <p:nvSpPr>
          <p:cNvPr id="28" name="TextBox 27"/>
          <p:cNvSpPr txBox="1"/>
          <p:nvPr/>
        </p:nvSpPr>
        <p:spPr>
          <a:xfrm>
            <a:off x="4860032" y="4469216"/>
            <a:ext cx="3528392" cy="276999"/>
          </a:xfrm>
          <a:prstGeom prst="rect">
            <a:avLst/>
          </a:prstGeom>
          <a:noFill/>
        </p:spPr>
        <p:txBody>
          <a:bodyPr wrap="square" rtlCol="0">
            <a:spAutoFit/>
          </a:bodyPr>
          <a:lstStyle/>
          <a:p>
            <a:pPr algn="ctr"/>
            <a:r>
              <a:rPr lang="en-US" sz="1200" b="1" dirty="0" smtClean="0">
                <a:solidFill>
                  <a:srgbClr val="000000"/>
                </a:solidFill>
              </a:rPr>
              <a:t>Total Rainfall from </a:t>
            </a:r>
            <a:r>
              <a:rPr lang="en-US" sz="1200" b="1" dirty="0" err="1" smtClean="0">
                <a:solidFill>
                  <a:srgbClr val="000000"/>
                </a:solidFill>
              </a:rPr>
              <a:t>Octuber</a:t>
            </a:r>
            <a:r>
              <a:rPr lang="en-US" sz="1200" b="1" dirty="0" smtClean="0">
                <a:solidFill>
                  <a:srgbClr val="000000"/>
                </a:solidFill>
              </a:rPr>
              <a:t> to April</a:t>
            </a:r>
          </a:p>
        </p:txBody>
      </p:sp>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t="8115"/>
          <a:stretch/>
        </p:blipFill>
        <p:spPr>
          <a:xfrm>
            <a:off x="467545" y="4710896"/>
            <a:ext cx="3960440" cy="2183443"/>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t="6061"/>
          <a:stretch/>
        </p:blipFill>
        <p:spPr>
          <a:xfrm>
            <a:off x="467544" y="2213818"/>
            <a:ext cx="3960440" cy="2232248"/>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t="5938"/>
          <a:stretch/>
        </p:blipFill>
        <p:spPr>
          <a:xfrm>
            <a:off x="4499992" y="2213818"/>
            <a:ext cx="4032447" cy="2232248"/>
          </a:xfrm>
          <a:prstGeom prst="rect">
            <a:avLst/>
          </a:prstGeom>
        </p:spPr>
      </p:pic>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t="7635"/>
          <a:stretch/>
        </p:blipFill>
        <p:spPr>
          <a:xfrm>
            <a:off x="4499992" y="4710896"/>
            <a:ext cx="4026024" cy="2183443"/>
          </a:xfrm>
          <a:prstGeom prst="rect">
            <a:avLst/>
          </a:prstGeom>
        </p:spPr>
      </p:pic>
      <p:cxnSp>
        <p:nvCxnSpPr>
          <p:cNvPr id="33" name="Straight Connector 32"/>
          <p:cNvCxnSpPr/>
          <p:nvPr/>
        </p:nvCxnSpPr>
        <p:spPr>
          <a:xfrm flipH="1" flipV="1">
            <a:off x="2843808" y="2008827"/>
            <a:ext cx="792090" cy="1501135"/>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843808" y="3725986"/>
            <a:ext cx="792090" cy="2880320"/>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635898" y="2008827"/>
            <a:ext cx="648070" cy="1501136"/>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635898" y="3797994"/>
            <a:ext cx="648070" cy="2808312"/>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t="2135"/>
          <a:stretch/>
        </p:blipFill>
        <p:spPr>
          <a:xfrm>
            <a:off x="1259632" y="2008827"/>
            <a:ext cx="1584176" cy="4651058"/>
          </a:xfrm>
          <a:prstGeom prst="rect">
            <a:avLst/>
          </a:prstGeom>
          <a:effectLst>
            <a:glow rad="228600">
              <a:schemeClr val="accent1">
                <a:satMod val="175000"/>
                <a:alpha val="40000"/>
              </a:schemeClr>
            </a:glow>
          </a:effectLst>
        </p:spPr>
      </p:pic>
      <p:sp>
        <p:nvSpPr>
          <p:cNvPr id="38" name="3 Rectángulo"/>
          <p:cNvSpPr>
            <a:spLocks noChangeArrowheads="1"/>
          </p:cNvSpPr>
          <p:nvPr/>
        </p:nvSpPr>
        <p:spPr bwMode="auto">
          <a:xfrm>
            <a:off x="1115616" y="1577321"/>
            <a:ext cx="2232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r>
              <a:rPr lang="en-US" altLang="en-US" b="1" dirty="0" smtClean="0"/>
              <a:t>Present climate</a:t>
            </a:r>
          </a:p>
        </p:txBody>
      </p:sp>
      <p:cxnSp>
        <p:nvCxnSpPr>
          <p:cNvPr id="39" name="Straight Connector 38"/>
          <p:cNvCxnSpPr/>
          <p:nvPr/>
        </p:nvCxnSpPr>
        <p:spPr>
          <a:xfrm flipV="1">
            <a:off x="3635896" y="2008828"/>
            <a:ext cx="3024336" cy="1501134"/>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635896" y="3797994"/>
            <a:ext cx="3024336" cy="2861891"/>
          </a:xfrm>
          <a:prstGeom prst="line">
            <a:avLst/>
          </a:prstGeom>
          <a:ln>
            <a:solidFill>
              <a:schemeClr val="accent1">
                <a:lumMod val="9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rotWithShape="1">
          <a:blip r:embed="rId8" cstate="print">
            <a:extLst>
              <a:ext uri="{28A0092B-C50C-407E-A947-70E740481C1C}">
                <a14:useLocalDpi xmlns:a14="http://schemas.microsoft.com/office/drawing/2010/main" val="0"/>
              </a:ext>
            </a:extLst>
          </a:blip>
          <a:srcRect t="1903"/>
          <a:stretch/>
        </p:blipFill>
        <p:spPr>
          <a:xfrm>
            <a:off x="6660232" y="1997794"/>
            <a:ext cx="1584176" cy="4662091"/>
          </a:xfrm>
          <a:prstGeom prst="rect">
            <a:avLst/>
          </a:prstGeom>
          <a:effectLst>
            <a:glow rad="228600">
              <a:schemeClr val="accent1">
                <a:satMod val="175000"/>
                <a:alpha val="40000"/>
              </a:schemeClr>
            </a:glow>
          </a:effectLst>
        </p:spPr>
      </p:pic>
      <p:pic>
        <p:nvPicPr>
          <p:cNvPr id="42" name="Picture 41"/>
          <p:cNvPicPr>
            <a:picLocks noChangeAspect="1"/>
          </p:cNvPicPr>
          <p:nvPr/>
        </p:nvPicPr>
        <p:blipFill rotWithShape="1">
          <a:blip r:embed="rId9" cstate="print">
            <a:extLst>
              <a:ext uri="{28A0092B-C50C-407E-A947-70E740481C1C}">
                <a14:useLocalDpi xmlns:a14="http://schemas.microsoft.com/office/drawing/2010/main" val="0"/>
              </a:ext>
            </a:extLst>
          </a:blip>
          <a:srcRect t="1903"/>
          <a:stretch/>
        </p:blipFill>
        <p:spPr>
          <a:xfrm>
            <a:off x="4283968" y="1997794"/>
            <a:ext cx="1584176" cy="4662091"/>
          </a:xfrm>
          <a:prstGeom prst="rect">
            <a:avLst/>
          </a:prstGeom>
          <a:effectLst>
            <a:glow rad="228600">
              <a:schemeClr val="accent1">
                <a:satMod val="175000"/>
                <a:alpha val="40000"/>
              </a:schemeClr>
            </a:glow>
          </a:effectLst>
        </p:spPr>
      </p:pic>
      <p:sp>
        <p:nvSpPr>
          <p:cNvPr id="43" name="3 Rectángulo"/>
          <p:cNvSpPr>
            <a:spLocks noChangeArrowheads="1"/>
          </p:cNvSpPr>
          <p:nvPr/>
        </p:nvSpPr>
        <p:spPr bwMode="auto">
          <a:xfrm>
            <a:off x="3635898" y="1279455"/>
            <a:ext cx="5112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r>
              <a:rPr lang="en-US" altLang="en-US" b="1" dirty="0"/>
              <a:t>C</a:t>
            </a:r>
            <a:r>
              <a:rPr lang="en-US" altLang="en-US" b="1" dirty="0" smtClean="0"/>
              <a:t>limate change for two emission scenarios:</a:t>
            </a:r>
          </a:p>
          <a:p>
            <a:pPr marL="0" indent="0" algn="ctr" eaLnBrk="1" hangingPunct="1"/>
            <a:r>
              <a:rPr lang="en-US" altLang="en-US" b="1" dirty="0" smtClean="0"/>
              <a:t>Future Climate (2031-2050) – Present climate</a:t>
            </a:r>
          </a:p>
        </p:txBody>
      </p:sp>
      <p:sp>
        <p:nvSpPr>
          <p:cNvPr id="44" name="3 Rectángulo"/>
          <p:cNvSpPr>
            <a:spLocks noChangeArrowheads="1"/>
          </p:cNvSpPr>
          <p:nvPr/>
        </p:nvSpPr>
        <p:spPr bwMode="auto">
          <a:xfrm>
            <a:off x="4165536" y="5455919"/>
            <a:ext cx="1584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r>
              <a:rPr lang="en-US" altLang="en-US" b="1" dirty="0" smtClean="0"/>
              <a:t>Low</a:t>
            </a:r>
          </a:p>
          <a:p>
            <a:pPr marL="0" indent="0" algn="ctr" eaLnBrk="1" hangingPunct="1"/>
            <a:r>
              <a:rPr lang="en-US" altLang="en-US" b="1" dirty="0" smtClean="0"/>
              <a:t>emission</a:t>
            </a:r>
          </a:p>
        </p:txBody>
      </p:sp>
      <p:sp>
        <p:nvSpPr>
          <p:cNvPr id="45" name="3 Rectángulo"/>
          <p:cNvSpPr>
            <a:spLocks noChangeArrowheads="1"/>
          </p:cNvSpPr>
          <p:nvPr/>
        </p:nvSpPr>
        <p:spPr bwMode="auto">
          <a:xfrm>
            <a:off x="6527667" y="5454178"/>
            <a:ext cx="1584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r>
              <a:rPr lang="en-US" altLang="en-US" b="1" dirty="0" smtClean="0"/>
              <a:t>High</a:t>
            </a:r>
          </a:p>
          <a:p>
            <a:pPr marL="0" indent="0" algn="ctr" eaLnBrk="1" hangingPunct="1"/>
            <a:r>
              <a:rPr lang="en-US" altLang="en-US" b="1" dirty="0" smtClean="0"/>
              <a:t>emission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extShape 5"/>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Climate Predictions Services</a:t>
            </a:r>
            <a:endParaRPr/>
          </a:p>
        </p:txBody>
      </p:sp>
      <p:sp>
        <p:nvSpPr>
          <p:cNvPr id="384" name="CustomShape 16"/>
          <p:cNvSpPr/>
          <p:nvPr/>
        </p:nvSpPr>
        <p:spPr>
          <a:xfrm>
            <a:off x="1259640" y="857160"/>
            <a:ext cx="8280720" cy="56484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A case-study: climate projections for wine-makers</a:t>
            </a:r>
            <a:endParaRP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43499" t="58862" r="20184" b="24547"/>
          <a:stretch/>
        </p:blipFill>
        <p:spPr>
          <a:xfrm>
            <a:off x="395536" y="2501850"/>
            <a:ext cx="8388832" cy="2395151"/>
          </a:xfrm>
          <a:prstGeom prst="rect">
            <a:avLst/>
          </a:prstGeom>
          <a:effectLst/>
        </p:spPr>
      </p:pic>
      <p:sp>
        <p:nvSpPr>
          <p:cNvPr id="27" name="3 Rectángulo"/>
          <p:cNvSpPr>
            <a:spLocks noChangeArrowheads="1"/>
          </p:cNvSpPr>
          <p:nvPr/>
        </p:nvSpPr>
        <p:spPr bwMode="auto">
          <a:xfrm>
            <a:off x="971600" y="1916494"/>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r>
              <a:rPr lang="en-US" altLang="en-US" b="1" dirty="0" smtClean="0"/>
              <a:t>Projected climate change (2031-2050) for each wine index</a:t>
            </a:r>
            <a:endParaRPr lang="en-US" altLang="en-US" b="1"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1371600" y="3654360"/>
            <a:ext cx="6400440" cy="659880"/>
          </a:xfrm>
          <a:prstGeom prst="rect">
            <a:avLst/>
          </a:prstGeom>
          <a:noFill/>
          <a:ln>
            <a:noFill/>
          </a:ln>
        </p:spPr>
        <p:txBody>
          <a:bodyPr lIns="90000" tIns="45000" rIns="90000" bIns="45000" anchorCtr="1"/>
          <a:lstStyle/>
          <a:p>
            <a:pPr algn="ctr">
              <a:lnSpc>
                <a:spcPct val="100000"/>
              </a:lnSpc>
            </a:pPr>
            <a:r>
              <a:rPr lang="ca-ES" sz="3200">
                <a:solidFill>
                  <a:srgbClr val="FFFFFF"/>
                </a:solidFill>
                <a:latin typeface="Arial"/>
                <a:ea typeface="ＭＳ Ｐゴシック"/>
              </a:rPr>
              <a:t>Thank you!</a:t>
            </a:r>
            <a:endParaRPr/>
          </a:p>
          <a:p>
            <a:pPr algn="ctr">
              <a:lnSpc>
                <a:spcPct val="100000"/>
              </a:lnSpc>
            </a:pPr>
            <a:endParaRPr/>
          </a:p>
        </p:txBody>
      </p:sp>
      <p:sp>
        <p:nvSpPr>
          <p:cNvPr id="395" name="CustomShape 2"/>
          <p:cNvSpPr/>
          <p:nvPr/>
        </p:nvSpPr>
        <p:spPr>
          <a:xfrm>
            <a:off x="1351080" y="4325760"/>
            <a:ext cx="6479640" cy="696600"/>
          </a:xfrm>
          <a:prstGeom prst="rect">
            <a:avLst/>
          </a:prstGeom>
          <a:noFill/>
          <a:ln>
            <a:noFill/>
          </a:ln>
        </p:spPr>
        <p:txBody>
          <a:bodyPr lIns="90000" tIns="45000" rIns="90000" bIns="45000" anchorCtr="1"/>
          <a:lstStyle/>
          <a:p>
            <a:pPr algn="ctr">
              <a:lnSpc>
                <a:spcPct val="100000"/>
              </a:lnSpc>
            </a:pPr>
            <a:r>
              <a:rPr lang="ca-ES" sz="2400">
                <a:solidFill>
                  <a:srgbClr val="FFFFFF"/>
                </a:solidFill>
                <a:latin typeface="Arial"/>
                <a:ea typeface="ＭＳ Ｐゴシック"/>
              </a:rPr>
              <a:t>For further information please contact:</a:t>
            </a:r>
            <a:endParaRPr/>
          </a:p>
          <a:p>
            <a:pPr algn="ctr">
              <a:lnSpc>
                <a:spcPct val="100000"/>
              </a:lnSpc>
            </a:pPr>
            <a:r>
              <a:rPr lang="ca-ES" sz="2400">
                <a:solidFill>
                  <a:srgbClr val="FFFFFF"/>
                </a:solidFill>
                <a:latin typeface="Arial"/>
                <a:ea typeface="ＭＳ Ｐゴシック"/>
              </a:rPr>
              <a:t>albert.soret@bsc.es</a:t>
            </a:r>
            <a:endParaRPr/>
          </a:p>
          <a:p>
            <a:pPr algn="ctr">
              <a:lnSpc>
                <a:spcPct val="100000"/>
              </a:lnSpc>
            </a:pPr>
            <a:r>
              <a:rPr lang="ca-ES" sz="2400">
                <a:solidFill>
                  <a:srgbClr val="FFFFFF"/>
                </a:solidFill>
                <a:latin typeface="Arial"/>
                <a:ea typeface="ＭＳ Ｐゴシック"/>
              </a:rPr>
              <a:t>nicola.cortesi@bsc.es</a:t>
            </a:r>
            <a:endParaRPr/>
          </a:p>
          <a:p>
            <a:pPr algn="ctr">
              <a:lnSpc>
                <a:spcPct val="100000"/>
              </a:lnSpc>
            </a:pPr>
            <a:r>
              <a:rPr lang="ca-ES" sz="2400">
                <a:solidFill>
                  <a:srgbClr val="FFFFFF"/>
                </a:solidFill>
                <a:latin typeface="Arial"/>
                <a:ea typeface="ＭＳ Ｐゴシック"/>
              </a:rPr>
              <a:t>info-services-es@bsc.es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Earth System Services</a:t>
            </a:r>
            <a:endParaRPr/>
          </a:p>
        </p:txBody>
      </p:sp>
      <p:sp>
        <p:nvSpPr>
          <p:cNvPr id="174" name="CustomShape 2"/>
          <p:cNvSpPr/>
          <p:nvPr/>
        </p:nvSpPr>
        <p:spPr>
          <a:xfrm>
            <a:off x="684360" y="1278000"/>
            <a:ext cx="8064000" cy="1553400"/>
          </a:xfrm>
          <a:prstGeom prst="rect">
            <a:avLst/>
          </a:prstGeom>
          <a:noFill/>
          <a:ln>
            <a:noFill/>
          </a:ln>
        </p:spPr>
        <p:txBody>
          <a:bodyPr lIns="90000" tIns="45000" rIns="90000" bIns="45000"/>
          <a:lstStyle/>
          <a:p>
            <a:pPr>
              <a:lnSpc>
                <a:spcPct val="100000"/>
              </a:lnSpc>
            </a:pPr>
            <a:r>
              <a:rPr lang="ca-ES" sz="2400" b="1">
                <a:solidFill>
                  <a:srgbClr val="004990"/>
                </a:solidFill>
                <a:latin typeface="Arial"/>
                <a:ea typeface="ＭＳ Ｐゴシック"/>
              </a:rPr>
              <a:t>OUR OBJECTIVE:</a:t>
            </a:r>
            <a:endParaRPr/>
          </a:p>
          <a:p>
            <a:pPr>
              <a:lnSpc>
                <a:spcPct val="100000"/>
              </a:lnSpc>
            </a:pPr>
            <a:endParaRPr/>
          </a:p>
          <a:p>
            <a:pPr>
              <a:lnSpc>
                <a:spcPct val="100000"/>
              </a:lnSpc>
            </a:pPr>
            <a:r>
              <a:rPr lang="ca-ES" sz="2400">
                <a:solidFill>
                  <a:srgbClr val="004990"/>
                </a:solidFill>
                <a:latin typeface="Arial"/>
                <a:ea typeface="ＭＳ Ｐゴシック"/>
              </a:rPr>
              <a:t>Facilitate technology transfer of state-of-the-art research from local, national to international levels in five areas:</a:t>
            </a:r>
            <a:endParaRPr/>
          </a:p>
        </p:txBody>
      </p:sp>
      <p:sp>
        <p:nvSpPr>
          <p:cNvPr id="175" name="CustomShape 3"/>
          <p:cNvSpPr/>
          <p:nvPr/>
        </p:nvSpPr>
        <p:spPr>
          <a:xfrm>
            <a:off x="1547640" y="4086360"/>
            <a:ext cx="568764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sz="2400">
                <a:solidFill>
                  <a:srgbClr val="004990"/>
                </a:solidFill>
                <a:latin typeface="Arial"/>
                <a:ea typeface="DejaVu Sans"/>
              </a:rPr>
              <a:t>Mineral Dust modelling</a:t>
            </a:r>
            <a:endParaRPr/>
          </a:p>
        </p:txBody>
      </p:sp>
      <p:sp>
        <p:nvSpPr>
          <p:cNvPr id="176" name="CustomShape 4"/>
          <p:cNvSpPr/>
          <p:nvPr/>
        </p:nvSpPr>
        <p:spPr>
          <a:xfrm>
            <a:off x="1547640" y="3438360"/>
            <a:ext cx="568764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sz="2400">
                <a:solidFill>
                  <a:srgbClr val="004990"/>
                </a:solidFill>
                <a:latin typeface="Arial"/>
                <a:ea typeface="DejaVu Sans"/>
              </a:rPr>
              <a:t>Air quality assessments</a:t>
            </a:r>
            <a:endParaRPr/>
          </a:p>
        </p:txBody>
      </p:sp>
      <p:sp>
        <p:nvSpPr>
          <p:cNvPr id="177" name="CustomShape 5"/>
          <p:cNvSpPr/>
          <p:nvPr/>
        </p:nvSpPr>
        <p:spPr>
          <a:xfrm>
            <a:off x="1547640" y="5383080"/>
            <a:ext cx="568764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sz="2400">
                <a:solidFill>
                  <a:srgbClr val="004990"/>
                </a:solidFill>
                <a:latin typeface="Arial"/>
                <a:ea typeface="DejaVu Sans"/>
              </a:rPr>
              <a:t>Climate predictions</a:t>
            </a:r>
            <a:endParaRPr/>
          </a:p>
        </p:txBody>
      </p:sp>
      <p:sp>
        <p:nvSpPr>
          <p:cNvPr id="178" name="CustomShape 6"/>
          <p:cNvSpPr/>
          <p:nvPr/>
        </p:nvSpPr>
        <p:spPr>
          <a:xfrm>
            <a:off x="1547640" y="6031080"/>
            <a:ext cx="568764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sz="2400">
                <a:solidFill>
                  <a:srgbClr val="004990"/>
                </a:solidFill>
                <a:latin typeface="Arial"/>
                <a:ea typeface="DejaVu Sans"/>
              </a:rPr>
              <a:t>Computational Earth Services</a:t>
            </a:r>
            <a:endParaRPr/>
          </a:p>
        </p:txBody>
      </p:sp>
      <p:sp>
        <p:nvSpPr>
          <p:cNvPr id="179" name="CustomShape 7"/>
          <p:cNvSpPr/>
          <p:nvPr/>
        </p:nvSpPr>
        <p:spPr>
          <a:xfrm>
            <a:off x="1547640" y="4734000"/>
            <a:ext cx="568764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sz="2400">
                <a:solidFill>
                  <a:srgbClr val="004990"/>
                </a:solidFill>
                <a:latin typeface="Arial"/>
                <a:ea typeface="DejaVu Sans"/>
              </a:rPr>
              <a:t>Weather forecasting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Spatial scales</a:t>
            </a:r>
            <a:endParaRPr/>
          </a:p>
        </p:txBody>
      </p:sp>
      <p:sp>
        <p:nvSpPr>
          <p:cNvPr id="181" name="CustomShape 2"/>
          <p:cNvSpPr/>
          <p:nvPr/>
        </p:nvSpPr>
        <p:spPr>
          <a:xfrm>
            <a:off x="4464000" y="1052640"/>
            <a:ext cx="4750920" cy="821880"/>
          </a:xfrm>
          <a:prstGeom prst="rect">
            <a:avLst/>
          </a:prstGeom>
          <a:noFill/>
          <a:ln>
            <a:noFill/>
          </a:ln>
        </p:spPr>
        <p:txBody>
          <a:bodyPr lIns="90000" tIns="45000" rIns="90000" bIns="45000"/>
          <a:lstStyle/>
          <a:p>
            <a:pPr>
              <a:lnSpc>
                <a:spcPct val="100000"/>
              </a:lnSpc>
            </a:pPr>
            <a:r>
              <a:rPr lang="ca-ES" sz="2400" b="1">
                <a:solidFill>
                  <a:srgbClr val="004990"/>
                </a:solidFill>
                <a:latin typeface="Arial"/>
                <a:ea typeface="ＭＳ Ｐゴシック"/>
              </a:rPr>
              <a:t>Multi-scale models from </a:t>
            </a:r>
            <a:endParaRPr/>
          </a:p>
          <a:p>
            <a:pPr>
              <a:lnSpc>
                <a:spcPct val="100000"/>
              </a:lnSpc>
            </a:pPr>
            <a:r>
              <a:rPr lang="ca-ES" sz="2400" b="1">
                <a:solidFill>
                  <a:srgbClr val="004990"/>
                </a:solidFill>
                <a:latin typeface="Arial"/>
                <a:ea typeface="ＭＳ Ｐゴシック"/>
              </a:rPr>
              <a:t>global to local scales</a:t>
            </a:r>
            <a:endParaRPr/>
          </a:p>
        </p:txBody>
      </p:sp>
      <p:pic>
        <p:nvPicPr>
          <p:cNvPr id="182" name="Imagen 2"/>
          <p:cNvPicPr/>
          <p:nvPr/>
        </p:nvPicPr>
        <p:blipFill>
          <a:blip r:embed="rId3"/>
          <a:stretch>
            <a:fillRect/>
          </a:stretch>
        </p:blipFill>
        <p:spPr>
          <a:xfrm>
            <a:off x="4464000" y="2206800"/>
            <a:ext cx="4247640" cy="4752720"/>
          </a:xfrm>
          <a:prstGeom prst="rect">
            <a:avLst/>
          </a:prstGeom>
          <a:ln>
            <a:noFill/>
          </a:ln>
        </p:spPr>
      </p:pic>
      <p:pic>
        <p:nvPicPr>
          <p:cNvPr id="183" name="Imagen 8"/>
          <p:cNvPicPr/>
          <p:nvPr/>
        </p:nvPicPr>
        <p:blipFill>
          <a:blip r:embed="rId4"/>
          <a:stretch>
            <a:fillRect/>
          </a:stretch>
        </p:blipFill>
        <p:spPr>
          <a:xfrm>
            <a:off x="135000" y="1206360"/>
            <a:ext cx="4220640" cy="4252680"/>
          </a:xfrm>
          <a:prstGeom prst="rect">
            <a:avLst/>
          </a:prstGeom>
          <a:ln>
            <a:noFill/>
          </a:ln>
        </p:spPr>
      </p:pic>
      <p:sp>
        <p:nvSpPr>
          <p:cNvPr id="184" name="CustomShape 3"/>
          <p:cNvSpPr/>
          <p:nvPr/>
        </p:nvSpPr>
        <p:spPr>
          <a:xfrm rot="1800000">
            <a:off x="223200" y="4897080"/>
            <a:ext cx="6086160" cy="935640"/>
          </a:xfrm>
          <a:prstGeom prst="leftRightArrow">
            <a:avLst>
              <a:gd name="adj1" fmla="val 50000"/>
              <a:gd name="adj2" fmla="val 50000"/>
            </a:avLst>
          </a:prstGeom>
          <a:solidFill>
            <a:srgbClr val="008000"/>
          </a:solidFill>
          <a:ln w="9360">
            <a:solidFill>
              <a:srgbClr val="F9F9F9"/>
            </a:solidFill>
            <a:round/>
          </a:ln>
        </p:spPr>
        <p:txBody>
          <a:bodyPr lIns="90000" tIns="45000" rIns="90000" bIns="45000" anchor="ctr"/>
          <a:lstStyle/>
          <a:p>
            <a:pPr algn="ctr">
              <a:lnSpc>
                <a:spcPct val="100000"/>
              </a:lnSpc>
            </a:pPr>
            <a:r>
              <a:rPr lang="ca-ES">
                <a:solidFill>
                  <a:srgbClr val="FFFFFF"/>
                </a:solidFill>
                <a:latin typeface="Arial"/>
                <a:ea typeface="DejaVu Sans"/>
              </a:rPr>
              <a:t>Multiscale Models from Global to Local Scales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Line 1"/>
          <p:cNvSpPr/>
          <p:nvPr/>
        </p:nvSpPr>
        <p:spPr>
          <a:xfrm flipV="1">
            <a:off x="2195640" y="1205640"/>
            <a:ext cx="0" cy="3516480"/>
          </a:xfrm>
          <a:prstGeom prst="line">
            <a:avLst/>
          </a:prstGeom>
          <a:ln w="57240">
            <a:solidFill>
              <a:srgbClr val="8DB3E2"/>
            </a:solidFill>
            <a:custDash>
              <a:ds d="159000" sp="159000"/>
            </a:custDash>
            <a:round/>
          </a:ln>
        </p:spPr>
      </p:sp>
      <p:sp>
        <p:nvSpPr>
          <p:cNvPr id="186" name="TextShape 2"/>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Temporal scales</a:t>
            </a:r>
            <a:endParaRPr/>
          </a:p>
        </p:txBody>
      </p:sp>
      <p:sp>
        <p:nvSpPr>
          <p:cNvPr id="187" name="Line 3"/>
          <p:cNvSpPr/>
          <p:nvPr/>
        </p:nvSpPr>
        <p:spPr>
          <a:xfrm flipV="1">
            <a:off x="2339640" y="1710000"/>
            <a:ext cx="0" cy="3517920"/>
          </a:xfrm>
          <a:prstGeom prst="line">
            <a:avLst/>
          </a:prstGeom>
          <a:ln w="57240">
            <a:solidFill>
              <a:srgbClr val="F9F9F9"/>
            </a:solidFill>
            <a:custDash>
              <a:ds d="159000" sp="159000"/>
            </a:custDash>
            <a:round/>
          </a:ln>
        </p:spPr>
      </p:sp>
      <p:sp>
        <p:nvSpPr>
          <p:cNvPr id="188" name="Line 4"/>
          <p:cNvSpPr/>
          <p:nvPr/>
        </p:nvSpPr>
        <p:spPr>
          <a:xfrm>
            <a:off x="241200" y="5239080"/>
            <a:ext cx="8683560" cy="0"/>
          </a:xfrm>
          <a:prstGeom prst="line">
            <a:avLst/>
          </a:prstGeom>
          <a:ln w="76320">
            <a:solidFill>
              <a:srgbClr val="0070C0"/>
            </a:solidFill>
            <a:round/>
            <a:tailEnd type="triangle" w="med" len="med"/>
          </a:ln>
        </p:spPr>
      </p:sp>
      <p:sp>
        <p:nvSpPr>
          <p:cNvPr id="189" name="CustomShape 5"/>
          <p:cNvSpPr/>
          <p:nvPr/>
        </p:nvSpPr>
        <p:spPr>
          <a:xfrm rot="19800000">
            <a:off x="1859400" y="4648680"/>
            <a:ext cx="936360" cy="364680"/>
          </a:xfrm>
          <a:prstGeom prst="rect">
            <a:avLst/>
          </a:prstGeom>
          <a:solidFill>
            <a:srgbClr val="004990"/>
          </a:solidFill>
          <a:ln>
            <a:noFill/>
          </a:ln>
        </p:spPr>
        <p:txBody>
          <a:bodyPr lIns="90000" tIns="45000" rIns="90000" bIns="45000"/>
          <a:lstStyle/>
          <a:p>
            <a:pPr>
              <a:lnSpc>
                <a:spcPct val="100000"/>
              </a:lnSpc>
            </a:pPr>
            <a:r>
              <a:rPr lang="ca-ES" b="1">
                <a:solidFill>
                  <a:srgbClr val="FFFFFF"/>
                </a:solidFill>
                <a:latin typeface="Arial"/>
                <a:ea typeface="ＭＳ Ｐゴシック"/>
              </a:rPr>
              <a:t>Today</a:t>
            </a:r>
            <a:endParaRPr/>
          </a:p>
        </p:txBody>
      </p:sp>
      <p:sp>
        <p:nvSpPr>
          <p:cNvPr id="190" name="CustomShape 6"/>
          <p:cNvSpPr/>
          <p:nvPr/>
        </p:nvSpPr>
        <p:spPr>
          <a:xfrm rot="19800000">
            <a:off x="2510280" y="4648680"/>
            <a:ext cx="93636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Hours</a:t>
            </a:r>
            <a:endParaRPr/>
          </a:p>
        </p:txBody>
      </p:sp>
      <p:sp>
        <p:nvSpPr>
          <p:cNvPr id="191" name="CustomShape 7"/>
          <p:cNvSpPr/>
          <p:nvPr/>
        </p:nvSpPr>
        <p:spPr>
          <a:xfrm rot="19800000">
            <a:off x="3018240" y="4648680"/>
            <a:ext cx="93636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Days</a:t>
            </a:r>
            <a:endParaRPr/>
          </a:p>
        </p:txBody>
      </p:sp>
      <p:sp>
        <p:nvSpPr>
          <p:cNvPr id="192" name="CustomShape 8"/>
          <p:cNvSpPr/>
          <p:nvPr/>
        </p:nvSpPr>
        <p:spPr>
          <a:xfrm rot="19800000">
            <a:off x="3994560" y="4648680"/>
            <a:ext cx="93636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Weeks</a:t>
            </a:r>
            <a:endParaRPr/>
          </a:p>
        </p:txBody>
      </p:sp>
      <p:sp>
        <p:nvSpPr>
          <p:cNvPr id="193" name="CustomShape 9"/>
          <p:cNvSpPr/>
          <p:nvPr/>
        </p:nvSpPr>
        <p:spPr>
          <a:xfrm rot="19800000">
            <a:off x="4588200" y="4649040"/>
            <a:ext cx="93456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Months</a:t>
            </a:r>
            <a:endParaRPr/>
          </a:p>
        </p:txBody>
      </p:sp>
      <p:sp>
        <p:nvSpPr>
          <p:cNvPr id="194" name="CustomShape 10"/>
          <p:cNvSpPr/>
          <p:nvPr/>
        </p:nvSpPr>
        <p:spPr>
          <a:xfrm rot="19800000">
            <a:off x="5105880" y="4591440"/>
            <a:ext cx="116820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Seasons</a:t>
            </a:r>
            <a:endParaRPr/>
          </a:p>
        </p:txBody>
      </p:sp>
      <p:sp>
        <p:nvSpPr>
          <p:cNvPr id="195" name="CustomShape 11"/>
          <p:cNvSpPr/>
          <p:nvPr/>
        </p:nvSpPr>
        <p:spPr>
          <a:xfrm rot="19800000">
            <a:off x="5681880" y="4591440"/>
            <a:ext cx="116820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Years</a:t>
            </a:r>
            <a:endParaRPr/>
          </a:p>
        </p:txBody>
      </p:sp>
      <p:sp>
        <p:nvSpPr>
          <p:cNvPr id="196" name="CustomShape 12"/>
          <p:cNvSpPr/>
          <p:nvPr/>
        </p:nvSpPr>
        <p:spPr>
          <a:xfrm rot="19800000">
            <a:off x="6243840" y="4591440"/>
            <a:ext cx="116820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Decades</a:t>
            </a:r>
            <a:endParaRPr/>
          </a:p>
        </p:txBody>
      </p:sp>
      <p:sp>
        <p:nvSpPr>
          <p:cNvPr id="197" name="CustomShape 13"/>
          <p:cNvSpPr/>
          <p:nvPr/>
        </p:nvSpPr>
        <p:spPr>
          <a:xfrm rot="19800000">
            <a:off x="249840" y="4543920"/>
            <a:ext cx="135684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Past</a:t>
            </a:r>
            <a:endParaRPr/>
          </a:p>
        </p:txBody>
      </p:sp>
      <p:sp>
        <p:nvSpPr>
          <p:cNvPr id="198" name="CustomShape 14"/>
          <p:cNvSpPr/>
          <p:nvPr/>
        </p:nvSpPr>
        <p:spPr>
          <a:xfrm rot="19800000">
            <a:off x="7742520" y="4591440"/>
            <a:ext cx="1168200" cy="364680"/>
          </a:xfrm>
          <a:prstGeom prst="rect">
            <a:avLst/>
          </a:prstGeom>
          <a:noFill/>
          <a:ln>
            <a:noFill/>
          </a:ln>
        </p:spPr>
        <p:txBody>
          <a:bodyPr lIns="90000" tIns="45000" rIns="90000" bIns="45000"/>
          <a:lstStyle/>
          <a:p>
            <a:pPr>
              <a:lnSpc>
                <a:spcPct val="100000"/>
              </a:lnSpc>
            </a:pPr>
            <a:r>
              <a:rPr lang="ca-ES">
                <a:solidFill>
                  <a:srgbClr val="004990"/>
                </a:solidFill>
                <a:latin typeface="Arial"/>
                <a:ea typeface="ＭＳ Ｐゴシック"/>
              </a:rPr>
              <a:t>Century</a:t>
            </a:r>
            <a:endParaRPr/>
          </a:p>
        </p:txBody>
      </p:sp>
      <p:sp>
        <p:nvSpPr>
          <p:cNvPr id="199" name="CustomShape 15"/>
          <p:cNvSpPr/>
          <p:nvPr/>
        </p:nvSpPr>
        <p:spPr>
          <a:xfrm>
            <a:off x="2184480" y="5455080"/>
            <a:ext cx="1584000" cy="718920"/>
          </a:xfrm>
          <a:prstGeom prst="rect">
            <a:avLst/>
          </a:prstGeom>
          <a:solidFill>
            <a:srgbClr val="8DB3E2"/>
          </a:solidFill>
          <a:ln w="25560">
            <a:solidFill>
              <a:srgbClr val="6884A7"/>
            </a:solidFill>
            <a:round/>
          </a:ln>
        </p:spPr>
        <p:txBody>
          <a:bodyPr lIns="90000" tIns="45000" rIns="90000" bIns="45000" anchor="ctr"/>
          <a:lstStyle/>
          <a:p>
            <a:pPr algn="ctr">
              <a:lnSpc>
                <a:spcPct val="100000"/>
              </a:lnSpc>
            </a:pPr>
            <a:r>
              <a:rPr lang="ca-ES" b="1">
                <a:solidFill>
                  <a:srgbClr val="0070C0"/>
                </a:solidFill>
                <a:latin typeface="Arial"/>
                <a:ea typeface="DejaVu Sans"/>
              </a:rPr>
              <a:t>FORECAST</a:t>
            </a:r>
            <a:endParaRPr/>
          </a:p>
        </p:txBody>
      </p:sp>
      <p:sp>
        <p:nvSpPr>
          <p:cNvPr id="200" name="CustomShape 16"/>
          <p:cNvSpPr/>
          <p:nvPr/>
        </p:nvSpPr>
        <p:spPr>
          <a:xfrm>
            <a:off x="3841920" y="5455080"/>
            <a:ext cx="3166560" cy="718920"/>
          </a:xfrm>
          <a:prstGeom prst="rect">
            <a:avLst/>
          </a:prstGeom>
          <a:solidFill>
            <a:srgbClr val="8DB3E2"/>
          </a:solidFill>
          <a:ln w="25560">
            <a:solidFill>
              <a:srgbClr val="6884A7"/>
            </a:solidFill>
            <a:round/>
          </a:ln>
        </p:spPr>
        <p:txBody>
          <a:bodyPr lIns="90000" tIns="45000" rIns="90000" bIns="45000" anchor="ctr"/>
          <a:lstStyle/>
          <a:p>
            <a:pPr algn="ctr">
              <a:lnSpc>
                <a:spcPct val="100000"/>
              </a:lnSpc>
            </a:pPr>
            <a:r>
              <a:rPr lang="ca-ES" b="1">
                <a:solidFill>
                  <a:srgbClr val="0070C0"/>
                </a:solidFill>
                <a:latin typeface="Arial"/>
                <a:ea typeface="DejaVu Sans"/>
              </a:rPr>
              <a:t>PREDICTION</a:t>
            </a:r>
            <a:endParaRPr/>
          </a:p>
        </p:txBody>
      </p:sp>
      <p:sp>
        <p:nvSpPr>
          <p:cNvPr id="201" name="CustomShape 17"/>
          <p:cNvSpPr/>
          <p:nvPr/>
        </p:nvSpPr>
        <p:spPr>
          <a:xfrm>
            <a:off x="7081920" y="5455080"/>
            <a:ext cx="1726920" cy="718920"/>
          </a:xfrm>
          <a:prstGeom prst="rect">
            <a:avLst/>
          </a:prstGeom>
          <a:solidFill>
            <a:srgbClr val="8DB3E2"/>
          </a:solidFill>
          <a:ln w="25560">
            <a:solidFill>
              <a:srgbClr val="6884A7"/>
            </a:solidFill>
            <a:round/>
          </a:ln>
        </p:spPr>
        <p:txBody>
          <a:bodyPr lIns="90000" tIns="45000" rIns="90000" bIns="45000" anchor="ctr"/>
          <a:lstStyle/>
          <a:p>
            <a:pPr algn="ctr">
              <a:lnSpc>
                <a:spcPct val="100000"/>
              </a:lnSpc>
            </a:pPr>
            <a:r>
              <a:rPr lang="ca-ES" b="1">
                <a:solidFill>
                  <a:srgbClr val="0070C0"/>
                </a:solidFill>
                <a:latin typeface="Arial"/>
                <a:ea typeface="DejaVu Sans"/>
              </a:rPr>
              <a:t>PROJECTION</a:t>
            </a:r>
            <a:endParaRPr/>
          </a:p>
        </p:txBody>
      </p:sp>
      <p:sp>
        <p:nvSpPr>
          <p:cNvPr id="202" name="CustomShape 18"/>
          <p:cNvSpPr/>
          <p:nvPr/>
        </p:nvSpPr>
        <p:spPr>
          <a:xfrm>
            <a:off x="241200" y="5455080"/>
            <a:ext cx="1871280" cy="718920"/>
          </a:xfrm>
          <a:prstGeom prst="rect">
            <a:avLst/>
          </a:prstGeom>
          <a:solidFill>
            <a:srgbClr val="8DB3E2"/>
          </a:solidFill>
          <a:ln w="25560">
            <a:solidFill>
              <a:srgbClr val="6884A7"/>
            </a:solidFill>
            <a:round/>
          </a:ln>
        </p:spPr>
        <p:txBody>
          <a:bodyPr lIns="90000" tIns="45000" rIns="90000" bIns="45000" anchor="ctr"/>
          <a:lstStyle/>
          <a:p>
            <a:pPr algn="ctr">
              <a:lnSpc>
                <a:spcPct val="100000"/>
              </a:lnSpc>
            </a:pPr>
            <a:r>
              <a:rPr lang="ca-ES" b="1">
                <a:solidFill>
                  <a:srgbClr val="0070C0"/>
                </a:solidFill>
                <a:latin typeface="Arial"/>
                <a:ea typeface="DejaVu Sans"/>
              </a:rPr>
              <a:t>DIAGNOSTIC</a:t>
            </a:r>
            <a:endParaRPr/>
          </a:p>
        </p:txBody>
      </p:sp>
      <p:sp>
        <p:nvSpPr>
          <p:cNvPr id="203" name="CustomShape 19"/>
          <p:cNvSpPr/>
          <p:nvPr/>
        </p:nvSpPr>
        <p:spPr>
          <a:xfrm>
            <a:off x="241200" y="2238840"/>
            <a:ext cx="345888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a:solidFill>
                  <a:srgbClr val="004990"/>
                </a:solidFill>
                <a:latin typeface="Arial"/>
                <a:ea typeface="DejaVu Sans"/>
              </a:rPr>
              <a:t>Mineral Dust</a:t>
            </a:r>
            <a:endParaRPr/>
          </a:p>
        </p:txBody>
      </p:sp>
      <p:sp>
        <p:nvSpPr>
          <p:cNvPr id="204" name="CustomShape 20"/>
          <p:cNvSpPr/>
          <p:nvPr/>
        </p:nvSpPr>
        <p:spPr>
          <a:xfrm>
            <a:off x="241200" y="1738800"/>
            <a:ext cx="345888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a:solidFill>
                  <a:srgbClr val="004990"/>
                </a:solidFill>
                <a:latin typeface="Arial"/>
                <a:ea typeface="DejaVu Sans"/>
              </a:rPr>
              <a:t>Air quality</a:t>
            </a:r>
            <a:endParaRPr/>
          </a:p>
        </p:txBody>
      </p:sp>
      <p:sp>
        <p:nvSpPr>
          <p:cNvPr id="205" name="CustomShape 21"/>
          <p:cNvSpPr/>
          <p:nvPr/>
        </p:nvSpPr>
        <p:spPr>
          <a:xfrm>
            <a:off x="249120" y="2718360"/>
            <a:ext cx="345888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a:solidFill>
                  <a:srgbClr val="004990"/>
                </a:solidFill>
                <a:latin typeface="Arial"/>
                <a:ea typeface="DejaVu Sans"/>
              </a:rPr>
              <a:t>Meteorology</a:t>
            </a:r>
            <a:endParaRPr/>
          </a:p>
        </p:txBody>
      </p:sp>
      <p:sp>
        <p:nvSpPr>
          <p:cNvPr id="206" name="CustomShape 22"/>
          <p:cNvSpPr/>
          <p:nvPr/>
        </p:nvSpPr>
        <p:spPr>
          <a:xfrm>
            <a:off x="241200" y="3304080"/>
            <a:ext cx="345600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a:solidFill>
                  <a:srgbClr val="004990"/>
                </a:solidFill>
                <a:latin typeface="Arial"/>
                <a:ea typeface="DejaVu Sans"/>
              </a:rPr>
              <a:t>Climate predictions</a:t>
            </a:r>
            <a:endParaRPr/>
          </a:p>
        </p:txBody>
      </p:sp>
      <p:sp>
        <p:nvSpPr>
          <p:cNvPr id="207" name="CustomShape 23"/>
          <p:cNvSpPr/>
          <p:nvPr/>
        </p:nvSpPr>
        <p:spPr>
          <a:xfrm>
            <a:off x="6659640" y="3924720"/>
            <a:ext cx="2131560" cy="39816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a:solidFill>
                  <a:srgbClr val="004990"/>
                </a:solidFill>
                <a:latin typeface="Arial"/>
                <a:ea typeface="DejaVu Sans"/>
              </a:rPr>
              <a:t>Climate projections</a:t>
            </a:r>
            <a:endParaRPr/>
          </a:p>
        </p:txBody>
      </p:sp>
      <p:sp>
        <p:nvSpPr>
          <p:cNvPr id="208" name="CustomShape 24"/>
          <p:cNvSpPr/>
          <p:nvPr/>
        </p:nvSpPr>
        <p:spPr>
          <a:xfrm>
            <a:off x="241200" y="3924720"/>
            <a:ext cx="3076200" cy="39816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a:solidFill>
                  <a:srgbClr val="004990"/>
                </a:solidFill>
                <a:latin typeface="Arial"/>
                <a:ea typeface="DejaVu Sans"/>
              </a:rPr>
              <a:t>Climate projections</a:t>
            </a:r>
            <a:endParaRPr/>
          </a:p>
        </p:txBody>
      </p:sp>
      <p:sp>
        <p:nvSpPr>
          <p:cNvPr id="209" name="CustomShape 25"/>
          <p:cNvSpPr/>
          <p:nvPr/>
        </p:nvSpPr>
        <p:spPr>
          <a:xfrm>
            <a:off x="4693680" y="3304080"/>
            <a:ext cx="2387520" cy="431280"/>
          </a:xfrm>
          <a:prstGeom prst="rect">
            <a:avLst/>
          </a:prstGeom>
          <a:gradFill>
            <a:gsLst>
              <a:gs pos="0">
                <a:srgbClr val="F8F8F8"/>
              </a:gs>
              <a:gs pos="50000">
                <a:srgbClr val="BEBEBE"/>
              </a:gs>
              <a:gs pos="100000">
                <a:srgbClr val="F8F8F8"/>
              </a:gs>
            </a:gsLst>
            <a:lin ang="16200000"/>
          </a:gradFill>
          <a:ln w="9360">
            <a:solidFill>
              <a:srgbClr val="F9F9F9"/>
            </a:solidFill>
            <a:round/>
          </a:ln>
        </p:spPr>
        <p:txBody>
          <a:bodyPr lIns="90000" tIns="45000" rIns="90000" bIns="45000" anchor="ctr"/>
          <a:lstStyle/>
          <a:p>
            <a:pPr algn="ctr">
              <a:lnSpc>
                <a:spcPct val="100000"/>
              </a:lnSpc>
            </a:pPr>
            <a:r>
              <a:rPr lang="ca-ES">
                <a:solidFill>
                  <a:srgbClr val="004990"/>
                </a:solidFill>
                <a:latin typeface="Arial"/>
                <a:ea typeface="DejaVu Sans"/>
              </a:rPr>
              <a:t>Climate predictions</a:t>
            </a:r>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04"/>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0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07"/>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Air Quality Services</a:t>
            </a:r>
            <a:endParaRPr/>
          </a:p>
        </p:txBody>
      </p:sp>
      <p:sp>
        <p:nvSpPr>
          <p:cNvPr id="211" name="CustomShape 2"/>
          <p:cNvSpPr/>
          <p:nvPr/>
        </p:nvSpPr>
        <p:spPr>
          <a:xfrm>
            <a:off x="74520" y="767160"/>
            <a:ext cx="9105480" cy="564840"/>
          </a:xfrm>
          <a:prstGeom prst="rect">
            <a:avLst/>
          </a:prstGeom>
          <a:noFill/>
          <a:ln>
            <a:noFill/>
          </a:ln>
        </p:spPr>
        <p:txBody>
          <a:bodyPr lIns="90000" tIns="45000" rIns="90000" bIns="45000"/>
          <a:lstStyle/>
          <a:p>
            <a:pPr algn="just">
              <a:lnSpc>
                <a:spcPct val="130000"/>
              </a:lnSpc>
            </a:pPr>
            <a:r>
              <a:rPr lang="ca-ES" sz="2400">
                <a:solidFill>
                  <a:srgbClr val="004990"/>
                </a:solidFill>
                <a:latin typeface="Arial"/>
                <a:ea typeface="DejaVu Sans"/>
              </a:rPr>
              <a:t>Air quality forecast system: CALIOPE </a:t>
            </a:r>
            <a:endParaRPr/>
          </a:p>
        </p:txBody>
      </p:sp>
      <p:sp>
        <p:nvSpPr>
          <p:cNvPr id="212" name="CustomShape 3"/>
          <p:cNvSpPr/>
          <p:nvPr/>
        </p:nvSpPr>
        <p:spPr>
          <a:xfrm>
            <a:off x="5594400" y="2022840"/>
            <a:ext cx="2679480" cy="486000"/>
          </a:xfrm>
          <a:prstGeom prst="rect">
            <a:avLst/>
          </a:prstGeom>
          <a:noFill/>
          <a:ln>
            <a:noFill/>
          </a:ln>
        </p:spPr>
        <p:txBody>
          <a:bodyPr lIns="90000" tIns="45000" rIns="90000" bIns="45000"/>
          <a:lstStyle/>
          <a:p>
            <a:pPr>
              <a:lnSpc>
                <a:spcPct val="100000"/>
              </a:lnSpc>
            </a:pPr>
            <a:r>
              <a:rPr lang="ca-ES" sz="1200">
                <a:solidFill>
                  <a:srgbClr val="0058A9"/>
                </a:solidFill>
                <a:latin typeface="Arial"/>
                <a:ea typeface="DejaVu Sans"/>
              </a:rPr>
              <a:t>Information is delivered using both online or custom applications</a:t>
            </a:r>
            <a:r>
              <a:rPr lang="ca-ES" sz="1400">
                <a:solidFill>
                  <a:srgbClr val="0058A9"/>
                </a:solidFill>
                <a:latin typeface="Arial"/>
                <a:ea typeface="DejaVu Sans"/>
              </a:rPr>
              <a:t>:</a:t>
            </a:r>
            <a:endParaRPr/>
          </a:p>
        </p:txBody>
      </p:sp>
      <p:pic>
        <p:nvPicPr>
          <p:cNvPr id="213" name="Imagen 13"/>
          <p:cNvPicPr/>
          <p:nvPr/>
        </p:nvPicPr>
        <p:blipFill>
          <a:blip r:embed="rId3"/>
          <a:stretch>
            <a:fillRect/>
          </a:stretch>
        </p:blipFill>
        <p:spPr>
          <a:xfrm>
            <a:off x="5397480" y="2645280"/>
            <a:ext cx="2790360" cy="1728360"/>
          </a:xfrm>
          <a:prstGeom prst="rect">
            <a:avLst/>
          </a:prstGeom>
          <a:ln>
            <a:noFill/>
          </a:ln>
        </p:spPr>
      </p:pic>
      <p:sp>
        <p:nvSpPr>
          <p:cNvPr id="214" name="CustomShape 4"/>
          <p:cNvSpPr/>
          <p:nvPr/>
        </p:nvSpPr>
        <p:spPr>
          <a:xfrm>
            <a:off x="5657040" y="2443680"/>
            <a:ext cx="2332800" cy="364680"/>
          </a:xfrm>
          <a:prstGeom prst="rect">
            <a:avLst/>
          </a:prstGeom>
          <a:noFill/>
          <a:ln>
            <a:noFill/>
          </a:ln>
        </p:spPr>
      </p:sp>
      <p:pic>
        <p:nvPicPr>
          <p:cNvPr id="215" name="Picture 3"/>
          <p:cNvPicPr/>
          <p:nvPr/>
        </p:nvPicPr>
        <p:blipFill>
          <a:blip r:embed="rId4"/>
          <a:stretch>
            <a:fillRect/>
          </a:stretch>
        </p:blipFill>
        <p:spPr>
          <a:xfrm>
            <a:off x="8059680" y="2804040"/>
            <a:ext cx="748800" cy="264600"/>
          </a:xfrm>
          <a:prstGeom prst="rect">
            <a:avLst/>
          </a:prstGeom>
          <a:ln>
            <a:noFill/>
          </a:ln>
        </p:spPr>
      </p:pic>
      <p:pic>
        <p:nvPicPr>
          <p:cNvPr id="216" name="Picture 2"/>
          <p:cNvPicPr/>
          <p:nvPr/>
        </p:nvPicPr>
        <p:blipFill>
          <a:blip r:embed="rId5"/>
          <a:stretch>
            <a:fillRect/>
          </a:stretch>
        </p:blipFill>
        <p:spPr>
          <a:xfrm>
            <a:off x="8059680" y="3094560"/>
            <a:ext cx="761760" cy="267840"/>
          </a:xfrm>
          <a:prstGeom prst="rect">
            <a:avLst/>
          </a:prstGeom>
          <a:ln>
            <a:noFill/>
          </a:ln>
        </p:spPr>
      </p:pic>
      <p:sp>
        <p:nvSpPr>
          <p:cNvPr id="217" name="CustomShape 5"/>
          <p:cNvSpPr/>
          <p:nvPr/>
        </p:nvSpPr>
        <p:spPr>
          <a:xfrm>
            <a:off x="55440" y="1289520"/>
            <a:ext cx="9124560" cy="639000"/>
          </a:xfrm>
          <a:prstGeom prst="rect">
            <a:avLst/>
          </a:prstGeom>
          <a:noFill/>
          <a:ln>
            <a:noFill/>
          </a:ln>
        </p:spPr>
        <p:txBody>
          <a:bodyPr lIns="90000" tIns="45000" rIns="90000" bIns="45000"/>
          <a:lstStyle/>
          <a:p>
            <a:pPr>
              <a:lnSpc>
                <a:spcPct val="100000"/>
              </a:lnSpc>
            </a:pPr>
            <a:r>
              <a:rPr lang="ca-ES">
                <a:solidFill>
                  <a:srgbClr val="0058A9"/>
                </a:solidFill>
                <a:latin typeface="Arial"/>
                <a:ea typeface="DejaVu Sans"/>
              </a:rPr>
              <a:t>Provides air quality related information for the coming days and for the application of short term action plans for air quality managers.</a:t>
            </a:r>
            <a:endParaRPr/>
          </a:p>
        </p:txBody>
      </p:sp>
      <p:pic>
        <p:nvPicPr>
          <p:cNvPr id="218" name="Imagen 29"/>
          <p:cNvPicPr/>
          <p:nvPr/>
        </p:nvPicPr>
        <p:blipFill>
          <a:blip r:embed="rId6"/>
          <a:srcRect r="7128"/>
          <a:stretch>
            <a:fillRect/>
          </a:stretch>
        </p:blipFill>
        <p:spPr>
          <a:xfrm>
            <a:off x="981000" y="2022840"/>
            <a:ext cx="3727080" cy="2282400"/>
          </a:xfrm>
          <a:prstGeom prst="rect">
            <a:avLst/>
          </a:prstGeom>
          <a:ln>
            <a:noFill/>
          </a:ln>
        </p:spPr>
      </p:pic>
      <p:sp>
        <p:nvSpPr>
          <p:cNvPr id="219" name="CustomShape 6"/>
          <p:cNvSpPr/>
          <p:nvPr/>
        </p:nvSpPr>
        <p:spPr>
          <a:xfrm>
            <a:off x="65160" y="4374000"/>
            <a:ext cx="9105480" cy="564840"/>
          </a:xfrm>
          <a:prstGeom prst="rect">
            <a:avLst/>
          </a:prstGeom>
          <a:noFill/>
          <a:ln>
            <a:noFill/>
          </a:ln>
        </p:spPr>
        <p:txBody>
          <a:bodyPr lIns="90000" tIns="45000" rIns="90000" bIns="45000"/>
          <a:lstStyle/>
          <a:p>
            <a:pPr algn="just">
              <a:lnSpc>
                <a:spcPct val="130000"/>
              </a:lnSpc>
            </a:pPr>
            <a:r>
              <a:rPr lang="ca-ES" sz="2400">
                <a:solidFill>
                  <a:srgbClr val="004990"/>
                </a:solidFill>
                <a:latin typeface="Arial"/>
                <a:ea typeface="DejaVu Sans"/>
              </a:rPr>
              <a:t>Air quality impact assessment</a:t>
            </a:r>
            <a:endParaRPr/>
          </a:p>
        </p:txBody>
      </p:sp>
      <p:sp>
        <p:nvSpPr>
          <p:cNvPr id="220" name="CustomShape 7"/>
          <p:cNvSpPr/>
          <p:nvPr/>
        </p:nvSpPr>
        <p:spPr>
          <a:xfrm>
            <a:off x="54000" y="4880520"/>
            <a:ext cx="5608440" cy="913320"/>
          </a:xfrm>
          <a:prstGeom prst="rect">
            <a:avLst/>
          </a:prstGeom>
          <a:noFill/>
          <a:ln>
            <a:noFill/>
          </a:ln>
        </p:spPr>
        <p:txBody>
          <a:bodyPr lIns="90000" tIns="45000" rIns="90000" bIns="45000"/>
          <a:lstStyle/>
          <a:p>
            <a:pPr>
              <a:lnSpc>
                <a:spcPct val="100000"/>
              </a:lnSpc>
            </a:pPr>
            <a:r>
              <a:rPr lang="ca-ES">
                <a:solidFill>
                  <a:srgbClr val="0058A9"/>
                </a:solidFill>
                <a:latin typeface="Arial"/>
                <a:ea typeface="DejaVu Sans"/>
              </a:rPr>
              <a:t>Air quality modelling provides comprehensive description of air quality problems by relating emission sources and atmospheric conditions</a:t>
            </a:r>
            <a:endParaRPr/>
          </a:p>
        </p:txBody>
      </p:sp>
      <p:pic>
        <p:nvPicPr>
          <p:cNvPr id="221" name="Imagen 5"/>
          <p:cNvPicPr/>
          <p:nvPr/>
        </p:nvPicPr>
        <p:blipFill>
          <a:blip r:embed="rId7"/>
          <a:stretch>
            <a:fillRect/>
          </a:stretch>
        </p:blipFill>
        <p:spPr>
          <a:xfrm>
            <a:off x="4026240" y="6521040"/>
            <a:ext cx="1106280" cy="232200"/>
          </a:xfrm>
          <a:prstGeom prst="rect">
            <a:avLst/>
          </a:prstGeom>
          <a:ln>
            <a:noFill/>
          </a:ln>
        </p:spPr>
      </p:pic>
      <p:pic>
        <p:nvPicPr>
          <p:cNvPr id="222" name="Imagen 9"/>
          <p:cNvPicPr/>
          <p:nvPr/>
        </p:nvPicPr>
        <p:blipFill>
          <a:blip r:embed="rId8"/>
          <a:stretch>
            <a:fillRect/>
          </a:stretch>
        </p:blipFill>
        <p:spPr>
          <a:xfrm>
            <a:off x="6187680" y="6548040"/>
            <a:ext cx="1006920" cy="216720"/>
          </a:xfrm>
          <a:prstGeom prst="rect">
            <a:avLst/>
          </a:prstGeom>
          <a:ln>
            <a:noFill/>
          </a:ln>
        </p:spPr>
      </p:pic>
      <p:pic>
        <p:nvPicPr>
          <p:cNvPr id="223" name="Imagen 7"/>
          <p:cNvPicPr/>
          <p:nvPr/>
        </p:nvPicPr>
        <p:blipFill>
          <a:blip r:embed="rId9"/>
          <a:stretch>
            <a:fillRect/>
          </a:stretch>
        </p:blipFill>
        <p:spPr>
          <a:xfrm>
            <a:off x="5103000" y="6516360"/>
            <a:ext cx="1069920" cy="234360"/>
          </a:xfrm>
          <a:prstGeom prst="rect">
            <a:avLst/>
          </a:prstGeom>
          <a:ln>
            <a:noFill/>
          </a:ln>
        </p:spPr>
      </p:pic>
      <p:pic>
        <p:nvPicPr>
          <p:cNvPr id="224" name="Imagen 8"/>
          <p:cNvPicPr/>
          <p:nvPr/>
        </p:nvPicPr>
        <p:blipFill>
          <a:blip r:embed="rId10"/>
          <a:srcRect l="1794" t="4334" r="58971" b="20328"/>
          <a:stretch>
            <a:fillRect/>
          </a:stretch>
        </p:blipFill>
        <p:spPr>
          <a:xfrm>
            <a:off x="7213320" y="6534720"/>
            <a:ext cx="494280" cy="218520"/>
          </a:xfrm>
          <a:prstGeom prst="rect">
            <a:avLst/>
          </a:prstGeom>
          <a:ln>
            <a:noFill/>
          </a:ln>
        </p:spPr>
      </p:pic>
      <p:pic>
        <p:nvPicPr>
          <p:cNvPr id="225" name="Picture 2"/>
          <p:cNvPicPr/>
          <p:nvPr/>
        </p:nvPicPr>
        <p:blipFill>
          <a:blip r:embed="rId11"/>
          <a:stretch>
            <a:fillRect/>
          </a:stretch>
        </p:blipFill>
        <p:spPr>
          <a:xfrm>
            <a:off x="4784040" y="6777720"/>
            <a:ext cx="789840" cy="244440"/>
          </a:xfrm>
          <a:prstGeom prst="rect">
            <a:avLst/>
          </a:prstGeom>
          <a:ln>
            <a:noFill/>
          </a:ln>
        </p:spPr>
      </p:pic>
      <p:pic>
        <p:nvPicPr>
          <p:cNvPr id="226" name="Picture 4"/>
          <p:cNvPicPr/>
          <p:nvPr/>
        </p:nvPicPr>
        <p:blipFill>
          <a:blip r:embed="rId12"/>
          <a:srcRect r="84618" b="-4069"/>
          <a:stretch>
            <a:fillRect/>
          </a:stretch>
        </p:blipFill>
        <p:spPr>
          <a:xfrm>
            <a:off x="5552640" y="6771960"/>
            <a:ext cx="622800" cy="255600"/>
          </a:xfrm>
          <a:prstGeom prst="rect">
            <a:avLst/>
          </a:prstGeom>
          <a:ln>
            <a:noFill/>
          </a:ln>
        </p:spPr>
      </p:pic>
      <p:pic>
        <p:nvPicPr>
          <p:cNvPr id="227" name="Picture 6"/>
          <p:cNvPicPr/>
          <p:nvPr/>
        </p:nvPicPr>
        <p:blipFill>
          <a:blip r:embed="rId13"/>
          <a:stretch>
            <a:fillRect/>
          </a:stretch>
        </p:blipFill>
        <p:spPr>
          <a:xfrm>
            <a:off x="6178680" y="6770160"/>
            <a:ext cx="537840" cy="261360"/>
          </a:xfrm>
          <a:prstGeom prst="rect">
            <a:avLst/>
          </a:prstGeom>
          <a:ln>
            <a:noFill/>
          </a:ln>
        </p:spPr>
      </p:pic>
      <p:pic>
        <p:nvPicPr>
          <p:cNvPr id="228" name="Picture 7"/>
          <p:cNvPicPr/>
          <p:nvPr/>
        </p:nvPicPr>
        <p:blipFill>
          <a:blip r:embed="rId14"/>
          <a:srcRect l="560119" t="666476" r="-771528" b="1797809"/>
          <a:stretch>
            <a:fillRect/>
          </a:stretch>
        </p:blipFill>
        <p:spPr>
          <a:xfrm>
            <a:off x="6686280" y="6770160"/>
            <a:ext cx="693720" cy="261360"/>
          </a:xfrm>
          <a:prstGeom prst="rect">
            <a:avLst/>
          </a:prstGeom>
          <a:ln>
            <a:noFill/>
          </a:ln>
        </p:spPr>
      </p:pic>
      <p:pic>
        <p:nvPicPr>
          <p:cNvPr id="229" name="Imagen 41"/>
          <p:cNvPicPr/>
          <p:nvPr/>
        </p:nvPicPr>
        <p:blipFill>
          <a:blip r:embed="rId15"/>
          <a:stretch>
            <a:fillRect/>
          </a:stretch>
        </p:blipFill>
        <p:spPr>
          <a:xfrm>
            <a:off x="7380000" y="6770160"/>
            <a:ext cx="588240" cy="261360"/>
          </a:xfrm>
          <a:prstGeom prst="rect">
            <a:avLst/>
          </a:prstGeom>
          <a:ln>
            <a:noFill/>
          </a:ln>
        </p:spPr>
      </p:pic>
      <p:sp>
        <p:nvSpPr>
          <p:cNvPr id="230" name="CustomShape 8"/>
          <p:cNvSpPr/>
          <p:nvPr/>
        </p:nvSpPr>
        <p:spPr>
          <a:xfrm>
            <a:off x="1207080" y="6494760"/>
            <a:ext cx="2755080" cy="250200"/>
          </a:xfrm>
          <a:prstGeom prst="rect">
            <a:avLst/>
          </a:prstGeom>
          <a:noFill/>
          <a:ln>
            <a:noFill/>
          </a:ln>
        </p:spPr>
        <p:txBody>
          <a:bodyPr wrap="none" lIns="90000" tIns="45000" rIns="90000" bIns="45000"/>
          <a:lstStyle/>
          <a:p>
            <a:pPr>
              <a:lnSpc>
                <a:spcPct val="100000"/>
              </a:lnSpc>
            </a:pPr>
            <a:r>
              <a:rPr lang="ca-ES" sz="1050">
                <a:solidFill>
                  <a:srgbClr val="0058A9"/>
                </a:solidFill>
                <a:latin typeface="Arial"/>
                <a:ea typeface="ＭＳ Ｐゴシック"/>
              </a:rPr>
              <a:t>These projects have received funding from: </a:t>
            </a:r>
            <a:endParaRPr/>
          </a:p>
        </p:txBody>
      </p:sp>
      <p:pic>
        <p:nvPicPr>
          <p:cNvPr id="231" name="Imagen 43"/>
          <p:cNvPicPr/>
          <p:nvPr/>
        </p:nvPicPr>
        <p:blipFill>
          <a:blip r:embed="rId16"/>
          <a:stretch>
            <a:fillRect/>
          </a:stretch>
        </p:blipFill>
        <p:spPr>
          <a:xfrm>
            <a:off x="7677720" y="6548040"/>
            <a:ext cx="638640" cy="210960"/>
          </a:xfrm>
          <a:prstGeom prst="rect">
            <a:avLst/>
          </a:prstGeom>
          <a:ln>
            <a:noFill/>
          </a:ln>
        </p:spPr>
      </p:pic>
      <p:pic>
        <p:nvPicPr>
          <p:cNvPr id="232" name="Picture 2"/>
          <p:cNvPicPr/>
          <p:nvPr/>
        </p:nvPicPr>
        <p:blipFill>
          <a:blip r:embed="rId17"/>
          <a:srcRect b="628160"/>
          <a:stretch>
            <a:fillRect/>
          </a:stretch>
        </p:blipFill>
        <p:spPr>
          <a:xfrm>
            <a:off x="3850560" y="5835600"/>
            <a:ext cx="839160" cy="473400"/>
          </a:xfrm>
          <a:prstGeom prst="rect">
            <a:avLst/>
          </a:prstGeom>
          <a:ln>
            <a:noFill/>
          </a:ln>
        </p:spPr>
      </p:pic>
      <p:pic>
        <p:nvPicPr>
          <p:cNvPr id="233" name="Picture 4"/>
          <p:cNvPicPr/>
          <p:nvPr/>
        </p:nvPicPr>
        <p:blipFill>
          <a:blip r:embed="rId18"/>
          <a:srcRect l="1007" r="10876"/>
          <a:stretch>
            <a:fillRect/>
          </a:stretch>
        </p:blipFill>
        <p:spPr>
          <a:xfrm>
            <a:off x="2426400" y="5833800"/>
            <a:ext cx="628200" cy="475200"/>
          </a:xfrm>
          <a:prstGeom prst="rect">
            <a:avLst/>
          </a:prstGeom>
          <a:ln>
            <a:noFill/>
          </a:ln>
        </p:spPr>
      </p:pic>
      <p:pic>
        <p:nvPicPr>
          <p:cNvPr id="234" name="Imagen 46"/>
          <p:cNvPicPr/>
          <p:nvPr/>
        </p:nvPicPr>
        <p:blipFill>
          <a:blip r:embed="rId19"/>
          <a:srcRect l="1719" t="6213" r="77176" b="54704"/>
          <a:stretch>
            <a:fillRect/>
          </a:stretch>
        </p:blipFill>
        <p:spPr>
          <a:xfrm>
            <a:off x="5557680" y="4471920"/>
            <a:ext cx="1333080" cy="1504440"/>
          </a:xfrm>
          <a:prstGeom prst="rect">
            <a:avLst/>
          </a:prstGeom>
          <a:ln>
            <a:noFill/>
          </a:ln>
        </p:spPr>
      </p:pic>
      <p:pic>
        <p:nvPicPr>
          <p:cNvPr id="235" name="Imagen 47"/>
          <p:cNvPicPr/>
          <p:nvPr/>
        </p:nvPicPr>
        <p:blipFill>
          <a:blip r:embed="rId20"/>
          <a:srcRect l="52058" t="5917" r="26757" b="54713"/>
          <a:stretch>
            <a:fillRect/>
          </a:stretch>
        </p:blipFill>
        <p:spPr>
          <a:xfrm>
            <a:off x="6993000" y="4451760"/>
            <a:ext cx="1339560" cy="1517400"/>
          </a:xfrm>
          <a:prstGeom prst="rect">
            <a:avLst/>
          </a:prstGeom>
          <a:ln>
            <a:noFill/>
          </a:ln>
        </p:spPr>
      </p:pic>
      <p:pic>
        <p:nvPicPr>
          <p:cNvPr id="236" name="Imagen 48"/>
          <p:cNvPicPr/>
          <p:nvPr/>
        </p:nvPicPr>
        <p:blipFill>
          <a:blip r:embed="rId21"/>
          <a:srcRect l="358666" r="588000"/>
          <a:stretch>
            <a:fillRect/>
          </a:stretch>
        </p:blipFill>
        <p:spPr>
          <a:xfrm>
            <a:off x="3047040" y="5836320"/>
            <a:ext cx="809280" cy="472320"/>
          </a:xfrm>
          <a:prstGeom prst="rect">
            <a:avLst/>
          </a:prstGeom>
          <a:ln>
            <a:noFill/>
          </a:ln>
        </p:spPr>
      </p:pic>
      <p:sp>
        <p:nvSpPr>
          <p:cNvPr id="237" name="CustomShape 9"/>
          <p:cNvSpPr/>
          <p:nvPr/>
        </p:nvSpPr>
        <p:spPr>
          <a:xfrm>
            <a:off x="5332320" y="5935320"/>
            <a:ext cx="3342240" cy="382680"/>
          </a:xfrm>
          <a:prstGeom prst="rect">
            <a:avLst/>
          </a:prstGeom>
          <a:noFill/>
          <a:ln>
            <a:noFill/>
          </a:ln>
        </p:spPr>
        <p:txBody>
          <a:bodyPr lIns="90000" tIns="45000" rIns="90000" bIns="45000"/>
          <a:lstStyle/>
          <a:p>
            <a:pPr algn="just">
              <a:lnSpc>
                <a:spcPct val="100000"/>
              </a:lnSpc>
            </a:pPr>
            <a:r>
              <a:rPr lang="ca-ES" sz="900">
                <a:solidFill>
                  <a:srgbClr val="1E4576"/>
                </a:solidFill>
                <a:latin typeface="Arial"/>
                <a:ea typeface="ＭＳ Ｐゴシック"/>
              </a:rPr>
              <a:t>Left: NO</a:t>
            </a:r>
            <a:r>
              <a:rPr lang="ca-ES" sz="900" baseline="-25000">
                <a:solidFill>
                  <a:srgbClr val="1E4576"/>
                </a:solidFill>
                <a:latin typeface="Arial"/>
                <a:ea typeface="ＭＳ Ｐゴシック"/>
              </a:rPr>
              <a:t>2 maximum h values in Barcelona (red &gt;200 µg/m</a:t>
            </a:r>
            <a:r>
              <a:rPr lang="ca-ES" sz="900" baseline="30000">
                <a:solidFill>
                  <a:srgbClr val="1E4576"/>
                </a:solidFill>
                <a:latin typeface="Arial"/>
                <a:ea typeface="ＭＳ Ｐゴシック"/>
              </a:rPr>
              <a:t>3) </a:t>
            </a:r>
            <a:endParaRPr/>
          </a:p>
          <a:p>
            <a:pPr algn="just">
              <a:lnSpc>
                <a:spcPct val="100000"/>
              </a:lnSpc>
            </a:pPr>
            <a:r>
              <a:rPr lang="ca-ES" sz="900" baseline="30000">
                <a:solidFill>
                  <a:srgbClr val="1E4576"/>
                </a:solidFill>
                <a:latin typeface="Arial"/>
                <a:ea typeface="ＭＳ Ｐゴシック"/>
              </a:rPr>
              <a:t>Right: Reductions due to fleet electrification (blue &gt;25 µg/m3)</a:t>
            </a:r>
            <a:endParaRPr/>
          </a:p>
        </p:txBody>
      </p:sp>
      <p:sp>
        <p:nvSpPr>
          <p:cNvPr id="238" name="CustomShape 10"/>
          <p:cNvSpPr/>
          <p:nvPr/>
        </p:nvSpPr>
        <p:spPr>
          <a:xfrm>
            <a:off x="5213520" y="4435200"/>
            <a:ext cx="3434400" cy="1842480"/>
          </a:xfrm>
          <a:prstGeom prst="rect">
            <a:avLst/>
          </a:prstGeom>
          <a:noFill/>
          <a:ln w="25560">
            <a:solidFill>
              <a:srgbClr val="1E4576"/>
            </a:solidFill>
            <a:round/>
          </a:ln>
        </p:spPr>
      </p:sp>
      <p:pic>
        <p:nvPicPr>
          <p:cNvPr id="239" name="Imagen 51"/>
          <p:cNvPicPr/>
          <p:nvPr/>
        </p:nvPicPr>
        <p:blipFill>
          <a:blip r:embed="rId22"/>
          <a:srcRect l="542906"/>
          <a:stretch>
            <a:fillRect/>
          </a:stretch>
        </p:blipFill>
        <p:spPr>
          <a:xfrm>
            <a:off x="1697400" y="5841720"/>
            <a:ext cx="727560" cy="464400"/>
          </a:xfrm>
          <a:prstGeom prst="rect">
            <a:avLst/>
          </a:prstGeom>
          <a:ln>
            <a:noFill/>
          </a:ln>
        </p:spPr>
      </p:pic>
      <p:sp>
        <p:nvSpPr>
          <p:cNvPr id="240" name="CustomShape 11"/>
          <p:cNvSpPr/>
          <p:nvPr/>
        </p:nvSpPr>
        <p:spPr>
          <a:xfrm>
            <a:off x="1692360" y="5834160"/>
            <a:ext cx="2997360" cy="480240"/>
          </a:xfrm>
          <a:prstGeom prst="rect">
            <a:avLst/>
          </a:prstGeom>
          <a:noFill/>
          <a:ln w="25560">
            <a:solidFill>
              <a:srgbClr val="1E4576"/>
            </a:solidFill>
            <a:round/>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Mineral Dust Services</a:t>
            </a:r>
            <a:endParaRPr/>
          </a:p>
        </p:txBody>
      </p:sp>
      <p:pic>
        <p:nvPicPr>
          <p:cNvPr id="242" name="Imagen 19"/>
          <p:cNvPicPr/>
          <p:nvPr/>
        </p:nvPicPr>
        <p:blipFill>
          <a:blip r:embed="rId3"/>
          <a:srcRect l="14544" t="9258" r="24726"/>
          <a:stretch>
            <a:fillRect/>
          </a:stretch>
        </p:blipFill>
        <p:spPr>
          <a:xfrm>
            <a:off x="351000" y="4038480"/>
            <a:ext cx="2811240" cy="2626920"/>
          </a:xfrm>
          <a:prstGeom prst="rect">
            <a:avLst/>
          </a:prstGeom>
          <a:ln>
            <a:noFill/>
          </a:ln>
        </p:spPr>
      </p:pic>
      <p:pic>
        <p:nvPicPr>
          <p:cNvPr id="243" name="Picture 2"/>
          <p:cNvPicPr/>
          <p:nvPr/>
        </p:nvPicPr>
        <p:blipFill>
          <a:blip r:embed="rId4"/>
          <a:srcRect l="15066" t="8627" r="16978" b="4996"/>
          <a:stretch>
            <a:fillRect/>
          </a:stretch>
        </p:blipFill>
        <p:spPr>
          <a:xfrm>
            <a:off x="5940360" y="1057320"/>
            <a:ext cx="2812680" cy="2234880"/>
          </a:xfrm>
          <a:prstGeom prst="rect">
            <a:avLst/>
          </a:prstGeom>
          <a:ln>
            <a:noFill/>
          </a:ln>
        </p:spPr>
      </p:pic>
      <p:sp>
        <p:nvSpPr>
          <p:cNvPr id="244" name="CustomShape 2"/>
          <p:cNvSpPr/>
          <p:nvPr/>
        </p:nvSpPr>
        <p:spPr>
          <a:xfrm>
            <a:off x="351000" y="1057320"/>
            <a:ext cx="5444640" cy="3015720"/>
          </a:xfrm>
          <a:prstGeom prst="rect">
            <a:avLst/>
          </a:prstGeom>
          <a:noFill/>
          <a:ln>
            <a:noFill/>
          </a:ln>
        </p:spPr>
        <p:txBody>
          <a:bodyPr lIns="90000" tIns="45000" rIns="90000" bIns="45000"/>
          <a:lstStyle/>
          <a:p>
            <a:pPr>
              <a:lnSpc>
                <a:spcPct val="100000"/>
              </a:lnSpc>
            </a:pPr>
            <a:r>
              <a:rPr lang="ca-ES" sz="2400" b="1">
                <a:solidFill>
                  <a:srgbClr val="004990"/>
                </a:solidFill>
                <a:latin typeface="Calibri"/>
                <a:ea typeface="ＭＳ Ｐゴシック"/>
              </a:rPr>
              <a:t>Mineral dust forecasts SDS-WAS </a:t>
            </a:r>
            <a:endParaRPr/>
          </a:p>
          <a:p>
            <a:pPr>
              <a:lnSpc>
                <a:spcPct val="100000"/>
              </a:lnSpc>
            </a:pPr>
            <a:r>
              <a:rPr lang="ca-ES" sz="2400">
                <a:solidFill>
                  <a:srgbClr val="004990"/>
                </a:solidFill>
                <a:latin typeface="Calibri"/>
                <a:ea typeface="ＭＳ Ｐゴシック"/>
              </a:rPr>
              <a:t>North Africa, Middle East and Europe Regional Center</a:t>
            </a:r>
            <a:endParaRPr/>
          </a:p>
          <a:p>
            <a:pPr>
              <a:lnSpc>
                <a:spcPct val="100000"/>
              </a:lnSpc>
            </a:pPr>
            <a:endParaRPr/>
          </a:p>
          <a:p>
            <a:pPr>
              <a:lnSpc>
                <a:spcPct val="100000"/>
              </a:lnSpc>
            </a:pPr>
            <a:r>
              <a:rPr lang="ca-ES" sz="2400">
                <a:solidFill>
                  <a:srgbClr val="004990"/>
                </a:solidFill>
                <a:latin typeface="Calibri"/>
                <a:ea typeface="ＭＳ Ｐゴシック"/>
              </a:rPr>
              <a:t>Early warning system</a:t>
            </a:r>
            <a:endParaRPr/>
          </a:p>
          <a:p>
            <a:pPr>
              <a:lnSpc>
                <a:spcPct val="100000"/>
              </a:lnSpc>
            </a:pPr>
            <a:r>
              <a:rPr lang="ca-ES" sz="2400">
                <a:solidFill>
                  <a:srgbClr val="004990"/>
                </a:solidFill>
                <a:latin typeface="Calibri"/>
                <a:ea typeface="ＭＳ Ｐゴシック"/>
              </a:rPr>
              <a:t>  started in 2010</a:t>
            </a:r>
            <a:endParaRPr/>
          </a:p>
        </p:txBody>
      </p:sp>
      <p:sp>
        <p:nvSpPr>
          <p:cNvPr id="245" name="CustomShape 3"/>
          <p:cNvSpPr/>
          <p:nvPr/>
        </p:nvSpPr>
        <p:spPr>
          <a:xfrm>
            <a:off x="3492360" y="4032360"/>
            <a:ext cx="5225760" cy="2649960"/>
          </a:xfrm>
          <a:prstGeom prst="rect">
            <a:avLst/>
          </a:prstGeom>
          <a:noFill/>
          <a:ln>
            <a:noFill/>
          </a:ln>
        </p:spPr>
        <p:txBody>
          <a:bodyPr lIns="90000" tIns="45000" rIns="90000" bIns="45000"/>
          <a:lstStyle/>
          <a:p>
            <a:pPr>
              <a:lnSpc>
                <a:spcPct val="100000"/>
              </a:lnSpc>
            </a:pPr>
            <a:r>
              <a:rPr lang="ca-ES" sz="2400" b="1">
                <a:solidFill>
                  <a:srgbClr val="004990"/>
                </a:solidFill>
                <a:latin typeface="Calibri"/>
                <a:ea typeface="ＭＳ Ｐゴシック"/>
              </a:rPr>
              <a:t>Barcelona Dust Forecast Center</a:t>
            </a:r>
            <a:endParaRPr/>
          </a:p>
          <a:p>
            <a:pPr>
              <a:lnSpc>
                <a:spcPct val="100000"/>
              </a:lnSpc>
            </a:pPr>
            <a:endParaRPr/>
          </a:p>
          <a:p>
            <a:pPr>
              <a:lnSpc>
                <a:spcPct val="100000"/>
              </a:lnSpc>
            </a:pPr>
            <a:r>
              <a:rPr lang="ca-ES" sz="2400">
                <a:solidFill>
                  <a:srgbClr val="004990"/>
                </a:solidFill>
                <a:latin typeface="Calibri"/>
                <a:ea typeface="ＭＳ Ｐゴシック"/>
              </a:rPr>
              <a:t>First specialized WMO Center for mineral dust prediction</a:t>
            </a:r>
            <a:endParaRPr/>
          </a:p>
          <a:p>
            <a:pPr>
              <a:lnSpc>
                <a:spcPct val="100000"/>
              </a:lnSpc>
            </a:pPr>
            <a:r>
              <a:rPr lang="ca-ES" sz="2400">
                <a:solidFill>
                  <a:srgbClr val="004990"/>
                </a:solidFill>
                <a:latin typeface="Calibri"/>
                <a:ea typeface="ＭＳ Ｐゴシック"/>
              </a:rPr>
              <a:t> started in 2014</a:t>
            </a:r>
            <a:endParaRPr/>
          </a:p>
        </p:txBody>
      </p:sp>
      <p:pic>
        <p:nvPicPr>
          <p:cNvPr id="246" name="Picture 4"/>
          <p:cNvPicPr/>
          <p:nvPr/>
        </p:nvPicPr>
        <p:blipFill>
          <a:blip r:embed="rId5"/>
          <a:stretch>
            <a:fillRect/>
          </a:stretch>
        </p:blipFill>
        <p:spPr>
          <a:xfrm>
            <a:off x="4268880" y="6234120"/>
            <a:ext cx="2765160" cy="425160"/>
          </a:xfrm>
          <a:prstGeom prst="rect">
            <a:avLst/>
          </a:prstGeom>
          <a:ln>
            <a:noFill/>
          </a:ln>
        </p:spPr>
      </p:pic>
      <p:pic>
        <p:nvPicPr>
          <p:cNvPr id="247" name="Picture 2"/>
          <p:cNvPicPr/>
          <p:nvPr/>
        </p:nvPicPr>
        <p:blipFill>
          <a:blip r:embed="rId6"/>
          <a:srcRect r="2206831"/>
          <a:stretch>
            <a:fillRect/>
          </a:stretch>
        </p:blipFill>
        <p:spPr>
          <a:xfrm>
            <a:off x="3649680" y="6229440"/>
            <a:ext cx="447480" cy="42984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8"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Mineral Dust Services</a:t>
            </a:r>
            <a:endParaRPr/>
          </a:p>
        </p:txBody>
      </p:sp>
      <p:pic>
        <p:nvPicPr>
          <p:cNvPr id="249" name="Picture 2"/>
          <p:cNvPicPr/>
          <p:nvPr/>
        </p:nvPicPr>
        <p:blipFill>
          <a:blip r:embed="rId3"/>
          <a:stretch>
            <a:fillRect/>
          </a:stretch>
        </p:blipFill>
        <p:spPr>
          <a:xfrm>
            <a:off x="468360" y="1133640"/>
            <a:ext cx="4584240" cy="5655960"/>
          </a:xfrm>
          <a:prstGeom prst="rect">
            <a:avLst/>
          </a:prstGeom>
          <a:ln>
            <a:noFill/>
          </a:ln>
        </p:spPr>
      </p:pic>
      <p:sp>
        <p:nvSpPr>
          <p:cNvPr id="250" name="CustomShape 2"/>
          <p:cNvSpPr/>
          <p:nvPr/>
        </p:nvSpPr>
        <p:spPr>
          <a:xfrm>
            <a:off x="5651640" y="2720880"/>
            <a:ext cx="3190680" cy="364680"/>
          </a:xfrm>
          <a:prstGeom prst="rect">
            <a:avLst/>
          </a:prstGeom>
          <a:noFill/>
          <a:ln>
            <a:noFill/>
          </a:ln>
        </p:spPr>
      </p:sp>
      <p:sp>
        <p:nvSpPr>
          <p:cNvPr id="251" name="CustomShape 3"/>
          <p:cNvSpPr/>
          <p:nvPr/>
        </p:nvSpPr>
        <p:spPr>
          <a:xfrm>
            <a:off x="5688000" y="1728720"/>
            <a:ext cx="3455640" cy="821880"/>
          </a:xfrm>
          <a:prstGeom prst="rect">
            <a:avLst/>
          </a:prstGeom>
          <a:noFill/>
          <a:ln>
            <a:noFill/>
          </a:ln>
        </p:spPr>
        <p:txBody>
          <a:bodyPr lIns="90000" tIns="45000" rIns="90000" bIns="45000"/>
          <a:lstStyle/>
          <a:p>
            <a:pPr>
              <a:lnSpc>
                <a:spcPct val="100000"/>
              </a:lnSpc>
            </a:pPr>
            <a:r>
              <a:rPr lang="ca-ES" sz="2400" i="1">
                <a:solidFill>
                  <a:srgbClr val="004990"/>
                </a:solidFill>
                <a:latin typeface="Arial"/>
                <a:ea typeface="ＭＳ Ｐゴシック"/>
              </a:rPr>
              <a:t>El Mundo</a:t>
            </a:r>
            <a:r>
              <a:rPr lang="ca-ES" sz="2400">
                <a:solidFill>
                  <a:srgbClr val="004990"/>
                </a:solidFill>
                <a:latin typeface="Arial"/>
                <a:ea typeface="ＭＳ Ｐゴシック"/>
              </a:rPr>
              <a:t>, 3 weeks ago. 12/5/2015</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Climate Prediction Services</a:t>
            </a:r>
            <a:endParaRPr/>
          </a:p>
        </p:txBody>
      </p:sp>
      <p:pic>
        <p:nvPicPr>
          <p:cNvPr id="253" name="Picture 10"/>
          <p:cNvPicPr/>
          <p:nvPr/>
        </p:nvPicPr>
        <p:blipFill>
          <a:blip r:embed="rId3"/>
          <a:stretch>
            <a:fillRect/>
          </a:stretch>
        </p:blipFill>
        <p:spPr>
          <a:xfrm>
            <a:off x="13320" y="874080"/>
            <a:ext cx="9143640" cy="5128920"/>
          </a:xfrm>
          <a:prstGeom prst="rect">
            <a:avLst/>
          </a:prstGeom>
          <a:ln>
            <a:noFill/>
          </a:ln>
        </p:spPr>
      </p:pic>
      <p:pic>
        <p:nvPicPr>
          <p:cNvPr id="254" name="Imagen 5"/>
          <p:cNvPicPr/>
          <p:nvPr/>
        </p:nvPicPr>
        <p:blipFill>
          <a:blip r:embed="rId4"/>
          <a:stretch>
            <a:fillRect/>
          </a:stretch>
        </p:blipFill>
        <p:spPr>
          <a:xfrm>
            <a:off x="445320" y="6395400"/>
            <a:ext cx="1106280" cy="232200"/>
          </a:xfrm>
          <a:prstGeom prst="rect">
            <a:avLst/>
          </a:prstGeom>
          <a:ln>
            <a:noFill/>
          </a:ln>
        </p:spPr>
      </p:pic>
      <p:pic>
        <p:nvPicPr>
          <p:cNvPr id="255" name="Imagen 9"/>
          <p:cNvPicPr/>
          <p:nvPr/>
        </p:nvPicPr>
        <p:blipFill>
          <a:blip r:embed="rId5"/>
          <a:stretch>
            <a:fillRect/>
          </a:stretch>
        </p:blipFill>
        <p:spPr>
          <a:xfrm>
            <a:off x="495000" y="6718320"/>
            <a:ext cx="1006920" cy="216720"/>
          </a:xfrm>
          <a:prstGeom prst="rect">
            <a:avLst/>
          </a:prstGeom>
          <a:ln>
            <a:noFill/>
          </a:ln>
        </p:spPr>
      </p:pic>
      <p:sp>
        <p:nvSpPr>
          <p:cNvPr id="256" name="CustomShape 2"/>
          <p:cNvSpPr/>
          <p:nvPr/>
        </p:nvSpPr>
        <p:spPr>
          <a:xfrm>
            <a:off x="391680" y="6087600"/>
            <a:ext cx="2755080" cy="250200"/>
          </a:xfrm>
          <a:prstGeom prst="rect">
            <a:avLst/>
          </a:prstGeom>
          <a:noFill/>
          <a:ln>
            <a:noFill/>
          </a:ln>
        </p:spPr>
        <p:txBody>
          <a:bodyPr wrap="none" lIns="90000" tIns="45000" rIns="90000" bIns="45000"/>
          <a:lstStyle/>
          <a:p>
            <a:pPr>
              <a:lnSpc>
                <a:spcPct val="100000"/>
              </a:lnSpc>
            </a:pPr>
            <a:r>
              <a:rPr lang="ca-ES" sz="1050">
                <a:solidFill>
                  <a:srgbClr val="0058A9"/>
                </a:solidFill>
                <a:latin typeface="Arial"/>
                <a:ea typeface="ＭＳ Ｐゴシック"/>
              </a:rPr>
              <a:t>These projects have received funding from: </a:t>
            </a:r>
            <a:endParaRPr/>
          </a:p>
        </p:txBody>
      </p:sp>
      <p:pic>
        <p:nvPicPr>
          <p:cNvPr id="257" name="Picture 12"/>
          <p:cNvPicPr/>
          <p:nvPr/>
        </p:nvPicPr>
        <p:blipFill>
          <a:blip r:embed="rId6"/>
          <a:stretch>
            <a:fillRect/>
          </a:stretch>
        </p:blipFill>
        <p:spPr>
          <a:xfrm>
            <a:off x="1890360" y="6709320"/>
            <a:ext cx="752760" cy="272880"/>
          </a:xfrm>
          <a:prstGeom prst="rect">
            <a:avLst/>
          </a:prstGeom>
          <a:ln>
            <a:noFill/>
          </a:ln>
        </p:spPr>
      </p:pic>
      <p:pic>
        <p:nvPicPr>
          <p:cNvPr id="258" name="Picture 12"/>
          <p:cNvPicPr/>
          <p:nvPr/>
        </p:nvPicPr>
        <p:blipFill>
          <a:blip r:embed="rId7"/>
          <a:stretch>
            <a:fillRect/>
          </a:stretch>
        </p:blipFill>
        <p:spPr>
          <a:xfrm>
            <a:off x="1706400" y="6429600"/>
            <a:ext cx="1108800" cy="212760"/>
          </a:xfrm>
          <a:prstGeom prst="rect">
            <a:avLst/>
          </a:prstGeom>
          <a:ln>
            <a:noFill/>
          </a:ln>
        </p:spPr>
      </p:pic>
      <p:sp>
        <p:nvSpPr>
          <p:cNvPr id="259" name="CustomShape 3"/>
          <p:cNvSpPr/>
          <p:nvPr/>
        </p:nvSpPr>
        <p:spPr>
          <a:xfrm>
            <a:off x="4632120" y="6087600"/>
            <a:ext cx="1554120" cy="250200"/>
          </a:xfrm>
          <a:prstGeom prst="rect">
            <a:avLst/>
          </a:prstGeom>
          <a:noFill/>
          <a:ln>
            <a:noFill/>
          </a:ln>
        </p:spPr>
        <p:txBody>
          <a:bodyPr wrap="none" lIns="90000" tIns="45000" rIns="90000" bIns="45000"/>
          <a:lstStyle/>
          <a:p>
            <a:pPr>
              <a:lnSpc>
                <a:spcPct val="100000"/>
              </a:lnSpc>
            </a:pPr>
            <a:r>
              <a:rPr lang="ca-ES" sz="1050">
                <a:solidFill>
                  <a:srgbClr val="0058A9"/>
                </a:solidFill>
                <a:latin typeface="Arial"/>
                <a:ea typeface="ＭＳ Ｐゴシック"/>
              </a:rPr>
              <a:t>We are in contact with: </a:t>
            </a:r>
            <a:endParaRPr/>
          </a:p>
        </p:txBody>
      </p:sp>
      <p:pic>
        <p:nvPicPr>
          <p:cNvPr id="260" name="Picture 4"/>
          <p:cNvPicPr/>
          <p:nvPr/>
        </p:nvPicPr>
        <p:blipFill>
          <a:blip r:embed="rId8"/>
          <a:srcRect t="9242" r="26318"/>
          <a:stretch>
            <a:fillRect/>
          </a:stretch>
        </p:blipFill>
        <p:spPr>
          <a:xfrm>
            <a:off x="6116400" y="6379200"/>
            <a:ext cx="955800" cy="392040"/>
          </a:xfrm>
          <a:prstGeom prst="rect">
            <a:avLst/>
          </a:prstGeom>
          <a:ln>
            <a:noFill/>
          </a:ln>
        </p:spPr>
      </p:pic>
      <p:pic>
        <p:nvPicPr>
          <p:cNvPr id="261" name="Picture 6"/>
          <p:cNvPicPr/>
          <p:nvPr/>
        </p:nvPicPr>
        <p:blipFill>
          <a:blip r:embed="rId9"/>
          <a:srcRect l="10693" t="17746" r="11460" b="13169"/>
          <a:stretch>
            <a:fillRect/>
          </a:stretch>
        </p:blipFill>
        <p:spPr>
          <a:xfrm>
            <a:off x="7306560" y="6420600"/>
            <a:ext cx="732240" cy="350640"/>
          </a:xfrm>
          <a:prstGeom prst="rect">
            <a:avLst/>
          </a:prstGeom>
          <a:ln>
            <a:noFill/>
          </a:ln>
        </p:spPr>
      </p:pic>
      <p:pic>
        <p:nvPicPr>
          <p:cNvPr id="262" name="Picture 8"/>
          <p:cNvPicPr/>
          <p:nvPr/>
        </p:nvPicPr>
        <p:blipFill>
          <a:blip r:embed="rId10"/>
          <a:stretch>
            <a:fillRect/>
          </a:stretch>
        </p:blipFill>
        <p:spPr>
          <a:xfrm>
            <a:off x="5996880" y="6687000"/>
            <a:ext cx="1233720" cy="336600"/>
          </a:xfrm>
          <a:prstGeom prst="rect">
            <a:avLst/>
          </a:prstGeom>
          <a:ln>
            <a:noFill/>
          </a:ln>
        </p:spPr>
      </p:pic>
      <p:pic>
        <p:nvPicPr>
          <p:cNvPr id="263" name="Picture 10"/>
          <p:cNvPicPr/>
          <p:nvPr/>
        </p:nvPicPr>
        <p:blipFill>
          <a:blip r:embed="rId11"/>
          <a:stretch>
            <a:fillRect/>
          </a:stretch>
        </p:blipFill>
        <p:spPr>
          <a:xfrm>
            <a:off x="4745520" y="6786360"/>
            <a:ext cx="1080720" cy="168120"/>
          </a:xfrm>
          <a:prstGeom prst="rect">
            <a:avLst/>
          </a:prstGeom>
          <a:ln>
            <a:noFill/>
          </a:ln>
        </p:spPr>
      </p:pic>
      <p:pic>
        <p:nvPicPr>
          <p:cNvPr id="264" name="Picture 12"/>
          <p:cNvPicPr/>
          <p:nvPr/>
        </p:nvPicPr>
        <p:blipFill>
          <a:blip r:embed="rId12"/>
          <a:stretch>
            <a:fillRect/>
          </a:stretch>
        </p:blipFill>
        <p:spPr>
          <a:xfrm>
            <a:off x="4729320" y="6321240"/>
            <a:ext cx="1220040" cy="394920"/>
          </a:xfrm>
          <a:prstGeom prst="rect">
            <a:avLst/>
          </a:prstGeom>
          <a:ln>
            <a:noFill/>
          </a:ln>
        </p:spPr>
      </p:pic>
      <p:pic>
        <p:nvPicPr>
          <p:cNvPr id="265" name="Picture 2"/>
          <p:cNvPicPr/>
          <p:nvPr/>
        </p:nvPicPr>
        <p:blipFill>
          <a:blip r:embed="rId13"/>
          <a:stretch>
            <a:fillRect/>
          </a:stretch>
        </p:blipFill>
        <p:spPr>
          <a:xfrm>
            <a:off x="3095640" y="6314040"/>
            <a:ext cx="640440" cy="640440"/>
          </a:xfrm>
          <a:prstGeom prst="rect">
            <a:avLst/>
          </a:prstGeom>
          <a:ln>
            <a:noFill/>
          </a:ln>
        </p:spPr>
      </p:pic>
      <p:sp>
        <p:nvSpPr>
          <p:cNvPr id="266" name="CustomShape 4"/>
          <p:cNvSpPr/>
          <p:nvPr/>
        </p:nvSpPr>
        <p:spPr>
          <a:xfrm>
            <a:off x="2854080" y="6688800"/>
            <a:ext cx="935640" cy="364680"/>
          </a:xfrm>
          <a:prstGeom prst="rect">
            <a:avLst/>
          </a:prstGeom>
          <a:noFill/>
          <a:ln>
            <a:noFill/>
          </a:ln>
        </p:spPr>
        <p:txBody>
          <a:bodyPr lIns="90000" tIns="45000" rIns="90000" bIns="45000"/>
          <a:lstStyle/>
          <a:p>
            <a:pPr>
              <a:lnSpc>
                <a:spcPct val="100000"/>
              </a:lnSpc>
            </a:pPr>
            <a:r>
              <a:rPr lang="ca-ES" b="1">
                <a:solidFill>
                  <a:srgbClr val="000000"/>
                </a:solidFill>
                <a:latin typeface="Arial"/>
                <a:ea typeface="ＭＳ Ｐゴシック"/>
              </a:rPr>
              <a:t>NEWA</a:t>
            </a:r>
            <a:endParaRPr/>
          </a:p>
        </p:txBody>
      </p:sp>
      <p:pic>
        <p:nvPicPr>
          <p:cNvPr id="267" name="Picture 29"/>
          <p:cNvPicPr/>
          <p:nvPr/>
        </p:nvPicPr>
        <p:blipFill>
          <a:blip r:embed="rId14"/>
          <a:stretch>
            <a:fillRect/>
          </a:stretch>
        </p:blipFill>
        <p:spPr>
          <a:xfrm>
            <a:off x="7277760" y="6742440"/>
            <a:ext cx="1345680" cy="25560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 name="TextShape 1"/>
          <p:cNvSpPr txBox="1"/>
          <p:nvPr/>
        </p:nvSpPr>
        <p:spPr>
          <a:xfrm>
            <a:off x="396720" y="144360"/>
            <a:ext cx="6190920" cy="696600"/>
          </a:xfrm>
          <a:prstGeom prst="rect">
            <a:avLst/>
          </a:prstGeom>
        </p:spPr>
        <p:txBody>
          <a:bodyPr lIns="90000" tIns="45000" rIns="90000" bIns="45000"/>
          <a:lstStyle/>
          <a:p>
            <a:pPr>
              <a:lnSpc>
                <a:spcPct val="100000"/>
              </a:lnSpc>
            </a:pPr>
            <a:r>
              <a:rPr lang="en-US" sz="2800">
                <a:solidFill>
                  <a:srgbClr val="FFFFFF"/>
                </a:solidFill>
                <a:latin typeface="Arial"/>
                <a:ea typeface="ＭＳ Ｐゴシック"/>
              </a:rPr>
              <a:t>Computational Earth Services</a:t>
            </a:r>
            <a:endParaRPr/>
          </a:p>
        </p:txBody>
      </p:sp>
      <p:sp>
        <p:nvSpPr>
          <p:cNvPr id="269" name="CustomShape 2"/>
          <p:cNvSpPr/>
          <p:nvPr/>
        </p:nvSpPr>
        <p:spPr>
          <a:xfrm>
            <a:off x="179280" y="1565280"/>
            <a:ext cx="4571640" cy="2833560"/>
          </a:xfrm>
          <a:prstGeom prst="rect">
            <a:avLst/>
          </a:prstGeom>
          <a:noFill/>
          <a:ln>
            <a:noFill/>
          </a:ln>
        </p:spPr>
        <p:txBody>
          <a:bodyPr lIns="90000" tIns="45000" rIns="90000" bIns="45000"/>
          <a:lstStyle/>
          <a:p>
            <a:pPr>
              <a:lnSpc>
                <a:spcPct val="100000"/>
              </a:lnSpc>
              <a:buFont typeface="Arial"/>
              <a:buChar char="•"/>
            </a:pPr>
            <a:r>
              <a:rPr lang="ca-ES">
                <a:solidFill>
                  <a:srgbClr val="004990"/>
                </a:solidFill>
                <a:latin typeface="Arial"/>
                <a:ea typeface="ＭＳ Ｐゴシック"/>
              </a:rPr>
              <a:t>Performance analysis of Earth Sciences applications</a:t>
            </a:r>
            <a:endParaRPr/>
          </a:p>
          <a:p>
            <a:pPr>
              <a:lnSpc>
                <a:spcPct val="100000"/>
              </a:lnSpc>
            </a:pPr>
            <a:endParaRPr/>
          </a:p>
          <a:p>
            <a:pPr>
              <a:lnSpc>
                <a:spcPct val="100000"/>
              </a:lnSpc>
              <a:buFont typeface="Arial"/>
              <a:buChar char="•"/>
            </a:pPr>
            <a:r>
              <a:rPr lang="ca-ES">
                <a:solidFill>
                  <a:srgbClr val="004990"/>
                </a:solidFill>
                <a:latin typeface="Arial"/>
                <a:ea typeface="ＭＳ Ｐゴシック"/>
              </a:rPr>
              <a:t>Development of HPC user-friendly software framework for Earth system modeling and the management of operational systems</a:t>
            </a:r>
            <a:endParaRPr/>
          </a:p>
          <a:p>
            <a:pPr>
              <a:lnSpc>
                <a:spcPct val="100000"/>
              </a:lnSpc>
            </a:pPr>
            <a:endParaRPr/>
          </a:p>
          <a:p>
            <a:pPr>
              <a:lnSpc>
                <a:spcPct val="100000"/>
              </a:lnSpc>
              <a:buFont typeface="Arial"/>
              <a:buChar char="•"/>
            </a:pPr>
            <a:r>
              <a:rPr lang="ca-ES">
                <a:solidFill>
                  <a:srgbClr val="004990"/>
                </a:solidFill>
                <a:latin typeface="Arial"/>
                <a:ea typeface="ＭＳ Ｐゴシック"/>
              </a:rPr>
              <a:t>Provision of data services for Earth Sciences</a:t>
            </a:r>
            <a:endParaRPr/>
          </a:p>
        </p:txBody>
      </p:sp>
      <p:sp>
        <p:nvSpPr>
          <p:cNvPr id="270" name="CustomShape 3"/>
          <p:cNvSpPr/>
          <p:nvPr/>
        </p:nvSpPr>
        <p:spPr>
          <a:xfrm>
            <a:off x="179280" y="857160"/>
            <a:ext cx="4392360" cy="56556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Products</a:t>
            </a:r>
            <a:endParaRPr/>
          </a:p>
        </p:txBody>
      </p:sp>
      <p:sp>
        <p:nvSpPr>
          <p:cNvPr id="271" name="CustomShape 4"/>
          <p:cNvSpPr/>
          <p:nvPr/>
        </p:nvSpPr>
        <p:spPr>
          <a:xfrm>
            <a:off x="4567320" y="3941640"/>
            <a:ext cx="4571640" cy="2833560"/>
          </a:xfrm>
          <a:prstGeom prst="rect">
            <a:avLst/>
          </a:prstGeom>
          <a:noFill/>
          <a:ln>
            <a:noFill/>
          </a:ln>
        </p:spPr>
      </p:sp>
      <p:sp>
        <p:nvSpPr>
          <p:cNvPr id="272" name="CustomShape 5"/>
          <p:cNvSpPr/>
          <p:nvPr/>
        </p:nvSpPr>
        <p:spPr>
          <a:xfrm>
            <a:off x="4572000" y="3152880"/>
            <a:ext cx="4392360" cy="564840"/>
          </a:xfrm>
          <a:prstGeom prst="rect">
            <a:avLst/>
          </a:prstGeom>
          <a:noFill/>
          <a:ln>
            <a:noFill/>
          </a:ln>
        </p:spPr>
        <p:txBody>
          <a:bodyPr lIns="90000" tIns="45000" rIns="90000" bIns="45000"/>
          <a:lstStyle/>
          <a:p>
            <a:pPr algn="just">
              <a:lnSpc>
                <a:spcPct val="130000"/>
              </a:lnSpc>
            </a:pPr>
            <a:r>
              <a:rPr lang="ca-ES" sz="2400">
                <a:solidFill>
                  <a:srgbClr val="0058A9"/>
                </a:solidFill>
                <a:latin typeface="Arial"/>
                <a:ea typeface="DejaVu Sans"/>
              </a:rPr>
              <a:t>Applications</a:t>
            </a:r>
            <a:endParaRPr/>
          </a:p>
        </p:txBody>
      </p:sp>
      <p:pic>
        <p:nvPicPr>
          <p:cNvPr id="273" name="Picture 3"/>
          <p:cNvPicPr/>
          <p:nvPr/>
        </p:nvPicPr>
        <p:blipFill>
          <a:blip r:embed="rId2"/>
          <a:stretch>
            <a:fillRect/>
          </a:stretch>
        </p:blipFill>
        <p:spPr>
          <a:xfrm>
            <a:off x="260280" y="4916520"/>
            <a:ext cx="1485720" cy="333000"/>
          </a:xfrm>
          <a:prstGeom prst="rect">
            <a:avLst/>
          </a:prstGeom>
          <a:ln>
            <a:noFill/>
          </a:ln>
        </p:spPr>
      </p:pic>
      <p:pic>
        <p:nvPicPr>
          <p:cNvPr id="274" name="Picture 4"/>
          <p:cNvPicPr/>
          <p:nvPr/>
        </p:nvPicPr>
        <p:blipFill>
          <a:blip r:embed="rId3"/>
          <a:stretch>
            <a:fillRect/>
          </a:stretch>
        </p:blipFill>
        <p:spPr>
          <a:xfrm>
            <a:off x="2465280" y="4840200"/>
            <a:ext cx="1695240" cy="485280"/>
          </a:xfrm>
          <a:prstGeom prst="rect">
            <a:avLst/>
          </a:prstGeom>
          <a:ln>
            <a:noFill/>
          </a:ln>
        </p:spPr>
      </p:pic>
      <p:pic>
        <p:nvPicPr>
          <p:cNvPr id="275" name="Picture 5"/>
          <p:cNvPicPr/>
          <p:nvPr/>
        </p:nvPicPr>
        <p:blipFill>
          <a:blip r:embed="rId4"/>
          <a:stretch>
            <a:fillRect/>
          </a:stretch>
        </p:blipFill>
        <p:spPr>
          <a:xfrm>
            <a:off x="1258920" y="5326200"/>
            <a:ext cx="1618920" cy="847440"/>
          </a:xfrm>
          <a:prstGeom prst="rect">
            <a:avLst/>
          </a:prstGeom>
          <a:ln>
            <a:noFill/>
          </a:ln>
        </p:spPr>
      </p:pic>
      <p:sp>
        <p:nvSpPr>
          <p:cNvPr id="276" name="CustomShape 6"/>
          <p:cNvSpPr/>
          <p:nvPr/>
        </p:nvSpPr>
        <p:spPr>
          <a:xfrm>
            <a:off x="388080" y="6173640"/>
            <a:ext cx="1141200" cy="364680"/>
          </a:xfrm>
          <a:prstGeom prst="rect">
            <a:avLst/>
          </a:prstGeom>
          <a:noFill/>
          <a:ln>
            <a:noFill/>
          </a:ln>
        </p:spPr>
        <p:txBody>
          <a:bodyPr wrap="none" lIns="90000" tIns="45000" rIns="90000" bIns="45000"/>
          <a:lstStyle/>
          <a:p>
            <a:pPr>
              <a:lnSpc>
                <a:spcPct val="100000"/>
              </a:lnSpc>
            </a:pPr>
            <a:r>
              <a:rPr lang="ca-ES" b="1">
                <a:solidFill>
                  <a:srgbClr val="004990"/>
                </a:solidFill>
                <a:latin typeface="OCR A Std"/>
                <a:ea typeface="ＭＳ Ｐゴシック"/>
              </a:rPr>
              <a:t>ESiWACE</a:t>
            </a:r>
            <a:endParaRPr/>
          </a:p>
        </p:txBody>
      </p:sp>
      <p:pic>
        <p:nvPicPr>
          <p:cNvPr id="277" name="Picture 6"/>
          <p:cNvPicPr/>
          <p:nvPr/>
        </p:nvPicPr>
        <p:blipFill>
          <a:blip r:embed="rId5"/>
          <a:stretch>
            <a:fillRect/>
          </a:stretch>
        </p:blipFill>
        <p:spPr>
          <a:xfrm>
            <a:off x="2459160" y="6173640"/>
            <a:ext cx="1628280" cy="361440"/>
          </a:xfrm>
          <a:prstGeom prst="rect">
            <a:avLst/>
          </a:prstGeom>
          <a:ln>
            <a:noFill/>
          </a:ln>
        </p:spPr>
      </p:pic>
      <p:pic>
        <p:nvPicPr>
          <p:cNvPr id="278" name="Picture 7"/>
          <p:cNvPicPr/>
          <p:nvPr/>
        </p:nvPicPr>
        <p:blipFill>
          <a:blip r:embed="rId6"/>
          <a:stretch>
            <a:fillRect/>
          </a:stretch>
        </p:blipFill>
        <p:spPr>
          <a:xfrm>
            <a:off x="4890960" y="1031760"/>
            <a:ext cx="3925440" cy="2041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1712</Words>
  <Application>Microsoft Office PowerPoint</Application>
  <PresentationFormat>Custom</PresentationFormat>
  <Paragraphs>186</Paragraphs>
  <Slides>18</Slides>
  <Notes>16</Notes>
  <HiddenSlides>2</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bscuser</cp:lastModifiedBy>
  <cp:revision>3</cp:revision>
  <dcterms:modified xsi:type="dcterms:W3CDTF">2015-09-30T14:41:03Z</dcterms:modified>
</cp:coreProperties>
</file>