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5" r:id="rId2"/>
  </p:sldMasterIdLst>
  <p:notesMasterIdLst>
    <p:notesMasterId r:id="rId40"/>
  </p:notesMasterIdLst>
  <p:handoutMasterIdLst>
    <p:handoutMasterId r:id="rId41"/>
  </p:handoutMasterIdLst>
  <p:sldIdLst>
    <p:sldId id="317" r:id="rId3"/>
    <p:sldId id="453" r:id="rId4"/>
    <p:sldId id="456" r:id="rId5"/>
    <p:sldId id="454" r:id="rId6"/>
    <p:sldId id="455" r:id="rId7"/>
    <p:sldId id="457" r:id="rId8"/>
    <p:sldId id="458" r:id="rId9"/>
    <p:sldId id="459" r:id="rId10"/>
    <p:sldId id="460" r:id="rId11"/>
    <p:sldId id="461" r:id="rId12"/>
    <p:sldId id="462" r:id="rId13"/>
    <p:sldId id="463" r:id="rId14"/>
    <p:sldId id="464" r:id="rId15"/>
    <p:sldId id="415" r:id="rId16"/>
    <p:sldId id="416" r:id="rId17"/>
    <p:sldId id="417" r:id="rId18"/>
    <p:sldId id="420" r:id="rId19"/>
    <p:sldId id="421" r:id="rId20"/>
    <p:sldId id="422" r:id="rId21"/>
    <p:sldId id="423" r:id="rId22"/>
    <p:sldId id="424" r:id="rId23"/>
    <p:sldId id="451" r:id="rId24"/>
    <p:sldId id="450" r:id="rId25"/>
    <p:sldId id="428" r:id="rId26"/>
    <p:sldId id="427" r:id="rId27"/>
    <p:sldId id="426" r:id="rId28"/>
    <p:sldId id="430" r:id="rId29"/>
    <p:sldId id="429" r:id="rId30"/>
    <p:sldId id="431" r:id="rId31"/>
    <p:sldId id="452" r:id="rId32"/>
    <p:sldId id="432" r:id="rId33"/>
    <p:sldId id="433" r:id="rId34"/>
    <p:sldId id="434" r:id="rId35"/>
    <p:sldId id="465" r:id="rId36"/>
    <p:sldId id="466" r:id="rId37"/>
    <p:sldId id="467" r:id="rId38"/>
    <p:sldId id="468" r:id="rId39"/>
  </p:sldIdLst>
  <p:sldSz cx="9144000" cy="6858000" type="screen4x3"/>
  <p:notesSz cx="10234613" cy="7099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90"/>
    <a:srgbClr val="BF9000"/>
    <a:srgbClr val="A0A004"/>
    <a:srgbClr val="EAB200"/>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51" autoAdjust="0"/>
    <p:restoredTop sz="95098"/>
  </p:normalViewPr>
  <p:slideViewPr>
    <p:cSldViewPr snapToGrid="0">
      <p:cViewPr>
        <p:scale>
          <a:sx n="93" d="100"/>
          <a:sy n="93" d="100"/>
        </p:scale>
        <p:origin x="792" y="328"/>
      </p:cViewPr>
      <p:guideLst>
        <p:guide orient="horz" pos="2160"/>
        <p:guide pos="2880"/>
      </p:guideLst>
    </p:cSldViewPr>
  </p:slideViewPr>
  <p:notesTextViewPr>
    <p:cViewPr>
      <p:scale>
        <a:sx n="1" d="1"/>
        <a:sy n="1" d="1"/>
      </p:scale>
      <p:origin x="0" y="0"/>
    </p:cViewPr>
  </p:notesTextViewPr>
  <p:sorterViewPr>
    <p:cViewPr>
      <p:scale>
        <a:sx n="140" d="100"/>
        <a:sy n="140" d="100"/>
      </p:scale>
      <p:origin x="0" y="11272"/>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4434999" cy="354965"/>
          </a:xfrm>
          <a:prstGeom prst="rect">
            <a:avLst/>
          </a:prstGeom>
        </p:spPr>
        <p:txBody>
          <a:bodyPr vert="horz" lIns="94759" tIns="47380" rIns="94759" bIns="47380" rtlCol="0"/>
          <a:lstStyle>
            <a:lvl1pPr algn="l">
              <a:defRPr sz="1200"/>
            </a:lvl1pPr>
          </a:lstStyle>
          <a:p>
            <a:endParaRPr lang="es-ES"/>
          </a:p>
        </p:txBody>
      </p:sp>
      <p:sp>
        <p:nvSpPr>
          <p:cNvPr id="3" name="2 Marcador de fecha"/>
          <p:cNvSpPr>
            <a:spLocks noGrp="1"/>
          </p:cNvSpPr>
          <p:nvPr>
            <p:ph type="dt" sz="quarter" idx="1"/>
          </p:nvPr>
        </p:nvSpPr>
        <p:spPr>
          <a:xfrm>
            <a:off x="5797247" y="0"/>
            <a:ext cx="4434999" cy="354965"/>
          </a:xfrm>
          <a:prstGeom prst="rect">
            <a:avLst/>
          </a:prstGeom>
        </p:spPr>
        <p:txBody>
          <a:bodyPr vert="horz" lIns="94759" tIns="47380" rIns="94759" bIns="47380" rtlCol="0"/>
          <a:lstStyle>
            <a:lvl1pPr algn="r">
              <a:defRPr sz="1200"/>
            </a:lvl1pPr>
          </a:lstStyle>
          <a:p>
            <a:fld id="{32A7EB00-FE13-433A-8C23-5838151B05C5}" type="datetimeFigureOut">
              <a:rPr lang="es-ES" smtClean="0"/>
              <a:t>30/6/17</a:t>
            </a:fld>
            <a:endParaRPr lang="es-ES"/>
          </a:p>
        </p:txBody>
      </p:sp>
      <p:sp>
        <p:nvSpPr>
          <p:cNvPr id="4" name="3 Marcador de pie de página"/>
          <p:cNvSpPr>
            <a:spLocks noGrp="1"/>
          </p:cNvSpPr>
          <p:nvPr>
            <p:ph type="ftr" sz="quarter" idx="2"/>
          </p:nvPr>
        </p:nvSpPr>
        <p:spPr>
          <a:xfrm>
            <a:off x="1" y="6743104"/>
            <a:ext cx="4434999" cy="354965"/>
          </a:xfrm>
          <a:prstGeom prst="rect">
            <a:avLst/>
          </a:prstGeom>
        </p:spPr>
        <p:txBody>
          <a:bodyPr vert="horz" lIns="94759" tIns="47380" rIns="94759" bIns="4738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5797247" y="6743104"/>
            <a:ext cx="4434999" cy="354965"/>
          </a:xfrm>
          <a:prstGeom prst="rect">
            <a:avLst/>
          </a:prstGeom>
        </p:spPr>
        <p:txBody>
          <a:bodyPr vert="horz" lIns="94759" tIns="47380" rIns="94759" bIns="47380" rtlCol="0" anchor="b"/>
          <a:lstStyle>
            <a:lvl1pPr algn="r">
              <a:defRPr sz="1200"/>
            </a:lvl1pPr>
          </a:lstStyle>
          <a:p>
            <a:fld id="{B909CFE7-3190-493A-9E9C-0E9B519C1730}" type="slidenum">
              <a:rPr lang="es-ES" smtClean="0"/>
              <a:t>‹#›</a:t>
            </a:fld>
            <a:endParaRPr lang="es-ES"/>
          </a:p>
        </p:txBody>
      </p:sp>
    </p:spTree>
    <p:extLst>
      <p:ext uri="{BB962C8B-B14F-4D97-AF65-F5344CB8AC3E}">
        <p14:creationId xmlns:p14="http://schemas.microsoft.com/office/powerpoint/2010/main" val="3911814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1"/>
            <a:ext cx="4434890" cy="354799"/>
          </a:xfrm>
          <a:prstGeom prst="rect">
            <a:avLst/>
          </a:prstGeom>
        </p:spPr>
        <p:txBody>
          <a:bodyPr vert="horz" lIns="94759" tIns="47380" rIns="94759" bIns="47380" rtlCol="0"/>
          <a:lstStyle>
            <a:lvl1pPr algn="l">
              <a:defRPr sz="1200"/>
            </a:lvl1pPr>
          </a:lstStyle>
          <a:p>
            <a:endParaRPr lang="es-ES"/>
          </a:p>
        </p:txBody>
      </p:sp>
      <p:sp>
        <p:nvSpPr>
          <p:cNvPr id="3" name="2 Marcador de fecha"/>
          <p:cNvSpPr>
            <a:spLocks noGrp="1"/>
          </p:cNvSpPr>
          <p:nvPr>
            <p:ph type="dt" idx="1"/>
          </p:nvPr>
        </p:nvSpPr>
        <p:spPr>
          <a:xfrm>
            <a:off x="5796451" y="1"/>
            <a:ext cx="4436527" cy="354799"/>
          </a:xfrm>
          <a:prstGeom prst="rect">
            <a:avLst/>
          </a:prstGeom>
        </p:spPr>
        <p:txBody>
          <a:bodyPr vert="horz" lIns="94759" tIns="47380" rIns="94759" bIns="47380" rtlCol="0"/>
          <a:lstStyle>
            <a:lvl1pPr algn="r">
              <a:defRPr sz="1200"/>
            </a:lvl1pPr>
          </a:lstStyle>
          <a:p>
            <a:fld id="{C10F7DCB-4DC3-408D-9762-3CCA63DC6727}" type="datetimeFigureOut">
              <a:rPr lang="es-ES" smtClean="0"/>
              <a:t>30/6/17</a:t>
            </a:fld>
            <a:endParaRPr lang="es-ES"/>
          </a:p>
        </p:txBody>
      </p:sp>
      <p:sp>
        <p:nvSpPr>
          <p:cNvPr id="4" name="3 Marcador de imagen de diapositiva"/>
          <p:cNvSpPr>
            <a:spLocks noGrp="1" noRot="1" noChangeAspect="1"/>
          </p:cNvSpPr>
          <p:nvPr>
            <p:ph type="sldImg" idx="2"/>
          </p:nvPr>
        </p:nvSpPr>
        <p:spPr>
          <a:xfrm>
            <a:off x="3341688" y="531813"/>
            <a:ext cx="3551237" cy="2663825"/>
          </a:xfrm>
          <a:prstGeom prst="rect">
            <a:avLst/>
          </a:prstGeom>
          <a:noFill/>
          <a:ln w="12700">
            <a:solidFill>
              <a:prstClr val="black"/>
            </a:solidFill>
          </a:ln>
        </p:spPr>
        <p:txBody>
          <a:bodyPr vert="horz" lIns="94759" tIns="47380" rIns="94759" bIns="47380" rtlCol="0" anchor="ctr"/>
          <a:lstStyle/>
          <a:p>
            <a:endParaRPr lang="es-ES"/>
          </a:p>
        </p:txBody>
      </p:sp>
      <p:sp>
        <p:nvSpPr>
          <p:cNvPr id="5" name="4 Marcador de notas"/>
          <p:cNvSpPr>
            <a:spLocks noGrp="1"/>
          </p:cNvSpPr>
          <p:nvPr>
            <p:ph type="body" sz="quarter" idx="3"/>
          </p:nvPr>
        </p:nvSpPr>
        <p:spPr>
          <a:xfrm>
            <a:off x="1022807" y="3372251"/>
            <a:ext cx="8189000" cy="3194851"/>
          </a:xfrm>
          <a:prstGeom prst="rect">
            <a:avLst/>
          </a:prstGeom>
        </p:spPr>
        <p:txBody>
          <a:bodyPr vert="horz" lIns="94759" tIns="47380" rIns="94759" bIns="4738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6742844"/>
            <a:ext cx="4434890" cy="354799"/>
          </a:xfrm>
          <a:prstGeom prst="rect">
            <a:avLst/>
          </a:prstGeom>
        </p:spPr>
        <p:txBody>
          <a:bodyPr vert="horz" lIns="94759" tIns="47380" rIns="94759" bIns="4738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5796451" y="6742844"/>
            <a:ext cx="4436527" cy="354799"/>
          </a:xfrm>
          <a:prstGeom prst="rect">
            <a:avLst/>
          </a:prstGeom>
        </p:spPr>
        <p:txBody>
          <a:bodyPr vert="horz" lIns="94759" tIns="47380" rIns="94759" bIns="47380" rtlCol="0" anchor="b"/>
          <a:lstStyle>
            <a:lvl1pPr algn="r">
              <a:defRPr sz="1200"/>
            </a:lvl1pPr>
          </a:lstStyle>
          <a:p>
            <a:fld id="{1E505B7E-3C25-48B8-8DBC-8A93571A1479}" type="slidenum">
              <a:rPr lang="es-ES" smtClean="0"/>
              <a:t>‹#›</a:t>
            </a:fld>
            <a:endParaRPr lang="es-ES"/>
          </a:p>
        </p:txBody>
      </p:sp>
    </p:spTree>
    <p:extLst>
      <p:ext uri="{BB962C8B-B14F-4D97-AF65-F5344CB8AC3E}">
        <p14:creationId xmlns:p14="http://schemas.microsoft.com/office/powerpoint/2010/main" val="2556857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2.png"/><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2.png"/><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2.png"/><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s://www.linkedin.com/company/barcelona-supercomputing-center" TargetMode="External"/><Relationship Id="rId5" Type="http://schemas.openxmlformats.org/officeDocument/2006/relationships/image" Target="../media/image7.png"/><Relationship Id="rId6" Type="http://schemas.openxmlformats.org/officeDocument/2006/relationships/hyperlink" Target="https://www.facebook.com/BSCCNS" TargetMode="External"/><Relationship Id="rId7" Type="http://schemas.openxmlformats.org/officeDocument/2006/relationships/image" Target="../media/image8.png"/><Relationship Id="rId8" Type="http://schemas.openxmlformats.org/officeDocument/2006/relationships/hyperlink" Target="https://twitter.com/bsc_cns" TargetMode="External"/><Relationship Id="rId9" Type="http://schemas.openxmlformats.org/officeDocument/2006/relationships/image" Target="../media/image9.png"/><Relationship Id="rId10" Type="http://schemas.openxmlformats.org/officeDocument/2006/relationships/hyperlink" Target="https://www.youtube.com/user/BSCCNS" TargetMode="External"/><Relationship Id="rId11" Type="http://schemas.openxmlformats.org/officeDocument/2006/relationships/image" Target="../media/image10.png"/><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96393" y="1495504"/>
            <a:ext cx="4818380" cy="3534542"/>
          </a:xfrm>
          <a:prstGeom prst="rect">
            <a:avLst/>
          </a:prstGeom>
        </p:spPr>
        <p:txBody>
          <a:bodyPr anchor="ctr">
            <a:normAutofit/>
          </a:bodyPr>
          <a:lstStyle>
            <a:lvl1pPr algn="l">
              <a:defRPr sz="57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p:nvPr>
        </p:nvSpPr>
        <p:spPr>
          <a:xfrm>
            <a:off x="3796393" y="5292892"/>
            <a:ext cx="4818380" cy="1149577"/>
          </a:xfrm>
          <a:prstGeom prst="rect">
            <a:avLst/>
          </a:prstGeom>
        </p:spPr>
        <p:txBody>
          <a:bodyPr>
            <a:no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clic para editar el estilo de subtítulo del patrón</a:t>
            </a:r>
            <a:endParaRPr lang="en-US" dirty="0"/>
          </a:p>
        </p:txBody>
      </p:sp>
    </p:spTree>
    <p:extLst>
      <p:ext uri="{BB962C8B-B14F-4D97-AF65-F5344CB8AC3E}">
        <p14:creationId xmlns:p14="http://schemas.microsoft.com/office/powerpoint/2010/main" val="2787109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400" eaLnBrk="1" fontAlgn="base" hangingPunct="1">
              <a:spcBef>
                <a:spcPct val="0"/>
              </a:spcBef>
              <a:spcAft>
                <a:spcPct val="0"/>
              </a:spcAft>
              <a:buFontTx/>
              <a:buNone/>
              <a:defRPr/>
            </a:pPr>
            <a:r>
              <a:rPr lang="es-ES" altLang="en-US" sz="2800" smtClean="0">
                <a:solidFill>
                  <a:srgbClr val="FFFFFF"/>
                </a:solidFill>
              </a:rPr>
              <a:t>FUTURE PLANS</a:t>
            </a:r>
            <a:endParaRPr lang="en-US" altLang="en-US" sz="1800" smtClean="0">
              <a:solidFill>
                <a:srgbClr val="004990"/>
              </a:solidFill>
              <a:latin typeface="Calibri"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27965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400" eaLnBrk="1" fontAlgn="base" hangingPunct="1">
              <a:spcBef>
                <a:spcPct val="0"/>
              </a:spcBef>
              <a:spcAft>
                <a:spcPct val="0"/>
              </a:spcAft>
              <a:buFontTx/>
              <a:buNone/>
              <a:defRPr/>
            </a:pPr>
            <a:r>
              <a:rPr lang="es-ES" altLang="en-US" sz="2800" dirty="0" smtClean="0">
                <a:solidFill>
                  <a:srgbClr val="FFFFFF"/>
                </a:solidFill>
              </a:rPr>
              <a:t>MAIN RESEARCH LINES &amp; RESULTS</a:t>
            </a:r>
            <a:endParaRPr lang="en-US" altLang="en-US" sz="1800" dirty="0" smtClean="0">
              <a:solidFill>
                <a:srgbClr val="004990"/>
              </a:solidFill>
              <a:latin typeface="Calibri" pitchFamily="34" charset="0"/>
            </a:endParaRPr>
          </a:p>
        </p:txBody>
      </p:sp>
    </p:spTree>
    <p:extLst>
      <p:ext uri="{BB962C8B-B14F-4D97-AF65-F5344CB8AC3E}">
        <p14:creationId xmlns:p14="http://schemas.microsoft.com/office/powerpoint/2010/main" val="1849047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400" eaLnBrk="1" fontAlgn="base" hangingPunct="1">
              <a:spcBef>
                <a:spcPct val="0"/>
              </a:spcBef>
              <a:spcAft>
                <a:spcPct val="0"/>
              </a:spcAft>
              <a:buFontTx/>
              <a:buNone/>
              <a:defRPr/>
            </a:pPr>
            <a:r>
              <a:rPr lang="es-ES" altLang="en-US" sz="2800" smtClean="0">
                <a:solidFill>
                  <a:srgbClr val="FFFFFF"/>
                </a:solidFill>
              </a:rPr>
              <a:t>FUTURE PLANS</a:t>
            </a:r>
            <a:endParaRPr lang="en-US" altLang="en-US" sz="1800" smtClean="0">
              <a:solidFill>
                <a:srgbClr val="004990"/>
              </a:solidFill>
              <a:latin typeface="Calibri"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27965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400" eaLnBrk="1" fontAlgn="base" hangingPunct="1">
              <a:spcBef>
                <a:spcPct val="0"/>
              </a:spcBef>
              <a:spcAft>
                <a:spcPct val="0"/>
              </a:spcAft>
              <a:buFontTx/>
              <a:buNone/>
              <a:defRPr/>
            </a:pPr>
            <a:r>
              <a:rPr lang="es-ES" altLang="en-US" sz="2800" dirty="0" smtClean="0">
                <a:solidFill>
                  <a:srgbClr val="FFFFFF"/>
                </a:solidFill>
              </a:rPr>
              <a:t>FUTURE PLANS</a:t>
            </a:r>
            <a:endParaRPr lang="en-US" altLang="en-US" sz="1800" dirty="0" smtClean="0">
              <a:solidFill>
                <a:srgbClr val="004990"/>
              </a:solidFill>
              <a:latin typeface="Calibri" pitchFamily="34" charset="0"/>
            </a:endParaRPr>
          </a:p>
        </p:txBody>
      </p:sp>
    </p:spTree>
    <p:extLst>
      <p:ext uri="{BB962C8B-B14F-4D97-AF65-F5344CB8AC3E}">
        <p14:creationId xmlns:p14="http://schemas.microsoft.com/office/powerpoint/2010/main" val="3712627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slide1">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3"/>
          <p:cNvSpPr txBox="1">
            <a:spLocks noChangeAspect="1" noChangeArrowheads="1"/>
          </p:cNvSpPr>
          <p:nvPr userDrawn="1"/>
        </p:nvSpPr>
        <p:spPr bwMode="auto">
          <a:xfrm>
            <a:off x="76200" y="177800"/>
            <a:ext cx="1600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0"/>
              </a:spcBef>
              <a:spcAft>
                <a:spcPct val="0"/>
              </a:spcAft>
              <a:buFontTx/>
              <a:buNone/>
              <a:defRPr/>
            </a:pPr>
            <a:r>
              <a:rPr lang="es-ES" altLang="en-US" sz="1800" dirty="0" smtClean="0">
                <a:solidFill>
                  <a:srgbClr val="FFFFFF"/>
                </a:solidFill>
              </a:rPr>
              <a:t>www.bsc.es</a:t>
            </a:r>
            <a:endParaRPr lang="en-US" altLang="en-US" sz="1800" dirty="0" smtClean="0">
              <a:solidFill>
                <a:srgbClr val="004990"/>
              </a:solidFill>
              <a:latin typeface="Calibri" pitchFamily="34" charset="0"/>
            </a:endParaRPr>
          </a:p>
        </p:txBody>
      </p:sp>
      <p:pic>
        <p:nvPicPr>
          <p:cNvPr id="5"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2725" y="180975"/>
            <a:ext cx="3306763"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85113" y="171450"/>
            <a:ext cx="83026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Título"/>
          <p:cNvSpPr>
            <a:spLocks noGrp="1" noChangeAspect="1"/>
          </p:cNvSpPr>
          <p:nvPr>
            <p:ph type="title"/>
          </p:nvPr>
        </p:nvSpPr>
        <p:spPr>
          <a:xfrm>
            <a:off x="457200" y="3103715"/>
            <a:ext cx="8229600" cy="650570"/>
          </a:xfrm>
          <a:prstGeom prst="rect">
            <a:avLst/>
          </a:prstGeom>
        </p:spPr>
        <p:txBody>
          <a:bodyPr/>
          <a:lstStyle>
            <a:lvl1pPr>
              <a:defRPr sz="32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926720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slide-2">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76375" y="1547813"/>
            <a:ext cx="619125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00775" y="1651000"/>
            <a:ext cx="15557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spect="1" noChangeArrowheads="1"/>
          </p:cNvSpPr>
          <p:nvPr userDrawn="1"/>
        </p:nvSpPr>
        <p:spPr bwMode="auto">
          <a:xfrm>
            <a:off x="76200" y="177800"/>
            <a:ext cx="1600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0"/>
              </a:spcBef>
              <a:spcAft>
                <a:spcPct val="0"/>
              </a:spcAft>
              <a:buFontTx/>
              <a:buNone/>
              <a:defRPr/>
            </a:pPr>
            <a:r>
              <a:rPr lang="es-ES" altLang="en-US" sz="1800" dirty="0" smtClean="0">
                <a:solidFill>
                  <a:srgbClr val="FFFFFF"/>
                </a:solidFill>
              </a:rPr>
              <a:t>www.bsc.es</a:t>
            </a:r>
            <a:endParaRPr lang="en-US" altLang="en-US" sz="1800" dirty="0" smtClean="0">
              <a:solidFill>
                <a:srgbClr val="004990"/>
              </a:solidFill>
              <a:latin typeface="Calibri" pitchFamily="34" charset="0"/>
            </a:endParaRPr>
          </a:p>
        </p:txBody>
      </p:sp>
      <p:sp>
        <p:nvSpPr>
          <p:cNvPr id="9" name="8 Título"/>
          <p:cNvSpPr>
            <a:spLocks noGrp="1" noChangeAspect="1"/>
          </p:cNvSpPr>
          <p:nvPr>
            <p:ph type="title"/>
          </p:nvPr>
        </p:nvSpPr>
        <p:spPr>
          <a:xfrm>
            <a:off x="3819339" y="4695246"/>
            <a:ext cx="4762872" cy="703470"/>
          </a:xfrm>
          <a:prstGeom prst="rect">
            <a:avLst/>
          </a:prstGeom>
        </p:spPr>
        <p:txBody>
          <a:bodyPr/>
          <a:lstStyle>
            <a:lvl1pPr algn="r">
              <a:defRPr sz="28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108707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Shape 3"/>
          <p:cNvSpPr txBox="1">
            <a:spLocks noChangeAspect="1" noChangeArrowheads="1"/>
          </p:cNvSpPr>
          <p:nvPr userDrawn="1"/>
        </p:nvSpPr>
        <p:spPr bwMode="auto">
          <a:xfrm>
            <a:off x="76200" y="177800"/>
            <a:ext cx="1600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0"/>
              </a:spcBef>
              <a:spcAft>
                <a:spcPct val="0"/>
              </a:spcAft>
              <a:buFontTx/>
              <a:buNone/>
              <a:defRPr/>
            </a:pPr>
            <a:r>
              <a:rPr lang="es-ES" altLang="en-US" sz="1800" dirty="0" smtClean="0">
                <a:solidFill>
                  <a:srgbClr val="FFFFFF"/>
                </a:solidFill>
              </a:rPr>
              <a:t>www.bsc.es</a:t>
            </a:r>
            <a:endParaRPr lang="en-US" altLang="en-US" sz="1800" dirty="0" smtClean="0">
              <a:solidFill>
                <a:srgbClr val="004990"/>
              </a:solidFill>
              <a:latin typeface="Calibri" pitchFamily="34" charset="0"/>
            </a:endParaRPr>
          </a:p>
        </p:txBody>
      </p:sp>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43213" y="1970088"/>
            <a:ext cx="3306762"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435600" y="1960563"/>
            <a:ext cx="8302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29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49037" y="210010"/>
            <a:ext cx="8229598" cy="745215"/>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49037" y="1175657"/>
            <a:ext cx="8229598" cy="483325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176963"/>
            <a:ext cx="1876425" cy="457200"/>
          </a:xfrm>
          <a:prstGeom prst="rect">
            <a:avLst/>
          </a:prstGeom>
        </p:spPr>
      </p:pic>
    </p:spTree>
    <p:extLst>
      <p:ext uri="{BB962C8B-B14F-4D97-AF65-F5344CB8AC3E}">
        <p14:creationId xmlns:p14="http://schemas.microsoft.com/office/powerpoint/2010/main" val="108554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5"/>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2" name="Title 1"/>
          <p:cNvSpPr>
            <a:spLocks noGrp="1"/>
          </p:cNvSpPr>
          <p:nvPr>
            <p:ph type="ctrTitle"/>
          </p:nvPr>
        </p:nvSpPr>
        <p:spPr>
          <a:xfrm>
            <a:off x="3722917" y="1519996"/>
            <a:ext cx="4916348" cy="3149975"/>
          </a:xfrm>
          <a:prstGeom prst="rect">
            <a:avLst/>
          </a:prstGeom>
        </p:spPr>
        <p:txBody>
          <a:bodyPr anchor="ctr">
            <a:normAutofit/>
          </a:bodyPr>
          <a:lstStyle>
            <a:lvl1pPr algn="l">
              <a:defRPr sz="56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7" y="4892258"/>
            <a:ext cx="4916348"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095685"/>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prstClr val="white"/>
              </a:solidFill>
            </a:endParaRPr>
          </a:p>
        </p:txBody>
      </p:sp>
      <p:sp>
        <p:nvSpPr>
          <p:cNvPr id="15" name="Marcador de texto 14"/>
          <p:cNvSpPr>
            <a:spLocks noGrp="1"/>
          </p:cNvSpPr>
          <p:nvPr>
            <p:ph type="body" sz="quarter" idx="10" hasCustomPrompt="1"/>
          </p:nvPr>
        </p:nvSpPr>
        <p:spPr>
          <a:xfrm>
            <a:off x="244475" y="6095685"/>
            <a:ext cx="2441575" cy="487533"/>
          </a:xfrm>
          <a:prstGeom prst="rect">
            <a:avLst/>
          </a:prstGeom>
        </p:spPr>
        <p:txBody>
          <a:bodyPr anchor="ctr"/>
          <a:lstStyle>
            <a:lvl1pPr marL="0" indent="0" algn="ctr">
              <a:buNone/>
              <a:defRPr>
                <a:solidFill>
                  <a:schemeClr val="bg1"/>
                </a:solidFill>
              </a:defRPr>
            </a:lvl1pPr>
          </a:lstStyle>
          <a:p>
            <a:pPr lvl="0"/>
            <a:r>
              <a:rPr lang="es-ES" dirty="0" smtClean="0"/>
              <a:t>Fecha</a:t>
            </a:r>
            <a:endParaRPr lang="es-ES" dirty="0"/>
          </a:p>
        </p:txBody>
      </p:sp>
      <p:sp>
        <p:nvSpPr>
          <p:cNvPr id="17" name="Marcador de texto 16"/>
          <p:cNvSpPr>
            <a:spLocks noGrp="1"/>
          </p:cNvSpPr>
          <p:nvPr>
            <p:ph type="body" sz="quarter" idx="11" hasCustomPrompt="1"/>
          </p:nvPr>
        </p:nvSpPr>
        <p:spPr>
          <a:xfrm>
            <a:off x="3722916" y="6095684"/>
            <a:ext cx="4916349" cy="487533"/>
          </a:xfrm>
          <a:prstGeom prst="rect">
            <a:avLst/>
          </a:prstGeom>
        </p:spPr>
        <p:txBody>
          <a:bodyPr anchor="ctr"/>
          <a:lstStyle>
            <a:lvl1pPr marL="0" indent="0" algn="l">
              <a:buNone/>
              <a:defRPr>
                <a:solidFill>
                  <a:srgbClr val="004890"/>
                </a:solidFill>
              </a:defRPr>
            </a:lvl1pPr>
          </a:lstStyle>
          <a:p>
            <a:pPr lvl="0"/>
            <a:r>
              <a:rPr lang="es-ES" dirty="0" smtClean="0"/>
              <a:t>Lugar</a:t>
            </a:r>
            <a:endParaRPr lang="es-ES" dirty="0"/>
          </a:p>
        </p:txBody>
      </p:sp>
    </p:spTree>
    <p:extLst>
      <p:ext uri="{BB962C8B-B14F-4D97-AF65-F5344CB8AC3E}">
        <p14:creationId xmlns:p14="http://schemas.microsoft.com/office/powerpoint/2010/main" val="20753034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1"/>
            <a:ext cx="9290050" cy="821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Shape 3"/>
          <p:cNvSpPr txBox="1">
            <a:spLocks noChangeArrowheads="1"/>
          </p:cNvSpPr>
          <p:nvPr userDrawn="1"/>
        </p:nvSpPr>
        <p:spPr bwMode="auto">
          <a:xfrm>
            <a:off x="8458200" y="6355514"/>
            <a:ext cx="533400" cy="502486"/>
          </a:xfrm>
          <a:prstGeom prst="rect">
            <a:avLst/>
          </a:prstGeom>
          <a:noFill/>
          <a:ln>
            <a:noFill/>
          </a:ln>
          <a:extLst/>
        </p:spPr>
        <p:txBody>
          <a:bodyPr anchor="ct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defRPr/>
            </a:pPr>
            <a:fld id="{65C5D62A-1D45-BB45-82A1-5138E828C1E8}" type="slidenum">
              <a:rPr lang="en-US" sz="1000" smtClean="0">
                <a:solidFill>
                  <a:srgbClr val="23589C"/>
                </a:solidFill>
              </a:rPr>
              <a:pPr algn="r" eaLnBrk="1" hangingPunct="1">
                <a:defRPr/>
              </a:pPr>
              <a:t>‹#›</a:t>
            </a:fld>
            <a:endParaRPr lang="en-US" smtClean="0">
              <a:latin typeface="Calibri" charset="0"/>
            </a:endParaRPr>
          </a:p>
        </p:txBody>
      </p:sp>
      <p:pic>
        <p:nvPicPr>
          <p:cNvPr id="6"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1131"/>
            <a:ext cx="1936750" cy="567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6" y="122521"/>
            <a:ext cx="574675" cy="293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1" name="Text Placeholder 10"/>
          <p:cNvSpPr>
            <a:spLocks noGrp="1" noChangeAspect="1"/>
          </p:cNvSpPr>
          <p:nvPr>
            <p:ph type="body" sz="quarter" idx="10"/>
          </p:nvPr>
        </p:nvSpPr>
        <p:spPr>
          <a:xfrm>
            <a:off x="395566"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6093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A82E2F4B-65C3-F249-9627-D4187A26BE71}" type="datetimeFigureOut">
              <a:rPr lang="en-US"/>
              <a:pPr>
                <a:defRPr/>
              </a:pPr>
              <a:t>6/30/17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0F802BC6-D424-3848-96B4-CD5932E9B5F8}" type="slidenum">
              <a:rPr lang="en-US" altLang="x-none"/>
              <a:pPr/>
              <a:t>‹#›</a:t>
            </a:fld>
            <a:endParaRPr lang="en-US" altLang="x-none"/>
          </a:p>
        </p:txBody>
      </p:sp>
    </p:spTree>
    <p:extLst>
      <p:ext uri="{BB962C8B-B14F-4D97-AF65-F5344CB8AC3E}">
        <p14:creationId xmlns:p14="http://schemas.microsoft.com/office/powerpoint/2010/main" val="59878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Picture 1"/>
          <p:cNvSpPr>
            <a:spLocks noChangeAspect="1"/>
          </p:cNvSpPr>
          <p:nvPr userDrawn="1"/>
        </p:nvSpPr>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defRPr/>
            </a:pPr>
            <a:endParaRPr lang="es-ES" altLang="es-ES" sz="1800" smtClean="0">
              <a:solidFill>
                <a:srgbClr val="004990"/>
              </a:solidFill>
            </a:endParaRPr>
          </a:p>
        </p:txBody>
      </p:sp>
      <p:sp>
        <p:nvSpPr>
          <p:cNvPr id="3" name="TextShape 5"/>
          <p:cNvSpPr txBox="1">
            <a:spLocks noChangeArrowheads="1"/>
          </p:cNvSpPr>
          <p:nvPr userDrawn="1"/>
        </p:nvSpPr>
        <p:spPr bwMode="auto">
          <a:xfrm>
            <a:off x="76200" y="177800"/>
            <a:ext cx="1600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0"/>
              </a:spcBef>
              <a:spcAft>
                <a:spcPct val="0"/>
              </a:spcAft>
              <a:buFontTx/>
              <a:buNone/>
              <a:defRPr/>
            </a:pPr>
            <a:r>
              <a:rPr lang="es-ES" altLang="en-US" sz="1800" smtClean="0">
                <a:solidFill>
                  <a:srgbClr val="FFFFFF"/>
                </a:solidFill>
              </a:rPr>
              <a:t>www.bsc.es</a:t>
            </a:r>
            <a:endParaRPr lang="en-US" altLang="en-US" sz="1800" smtClean="0">
              <a:solidFill>
                <a:srgbClr val="004990"/>
              </a:solidFill>
              <a:latin typeface="Calibri" pitchFamily="34" charset="0"/>
            </a:endParaRPr>
          </a:p>
        </p:txBody>
      </p:sp>
      <p:pic>
        <p:nvPicPr>
          <p:cNvPr id="4" name="Picture 11" descr="C:\Users\lbermude\Documents\Laura\PWP BSC\img_ok\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09800" y="811213"/>
            <a:ext cx="460375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38825" y="1001713"/>
            <a:ext cx="10128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538788" y="6238875"/>
            <a:ext cx="425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hlinkClick r:id="rId6"/>
          </p:cNvPr>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227763" y="6242050"/>
            <a:ext cx="3937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8"/>
          </p:cNvPr>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6878638" y="6238875"/>
            <a:ext cx="447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10"/>
          </p:cNvPr>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480300" y="6238875"/>
            <a:ext cx="7635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6057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Shape 3"/>
          <p:cNvSpPr txBox="1">
            <a:spLocks noChangeArrowheads="1"/>
          </p:cNvSpPr>
          <p:nvPr userDrawn="1"/>
        </p:nvSpPr>
        <p:spPr bwMode="auto">
          <a:xfrm>
            <a:off x="8458200" y="6354763"/>
            <a:ext cx="5334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defRPr/>
            </a:pPr>
            <a:fld id="{7162722B-26FF-44B0-B530-90FDC6D278B1}" type="slidenum">
              <a:rPr lang="en-US" altLang="en-US" sz="1000" smtClean="0">
                <a:solidFill>
                  <a:srgbClr val="23589C"/>
                </a:solidFill>
              </a:rPr>
              <a:pPr algn="r" defTabSz="914400" eaLnBrk="1" fontAlgn="base" hangingPunct="1">
                <a:spcBef>
                  <a:spcPct val="0"/>
                </a:spcBef>
                <a:spcAft>
                  <a:spcPct val="0"/>
                </a:spcAft>
                <a:defRPr/>
              </a:pPr>
              <a:t>‹#›</a:t>
            </a:fld>
            <a:endParaRPr lang="en-US" altLang="en-US" sz="1800" smtClean="0">
              <a:solidFill>
                <a:srgbClr val="004990"/>
              </a:solidFill>
              <a:latin typeface="Calibri" pitchFamily="34" charset="0"/>
            </a:endParaRPr>
          </a:p>
        </p:txBody>
      </p:sp>
      <p:pic>
        <p:nvPicPr>
          <p:cNvPr id="6"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1288"/>
            <a:ext cx="19367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45475" y="122238"/>
            <a:ext cx="5746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1" name="Text Placeholder 10"/>
          <p:cNvSpPr>
            <a:spLocks noGrp="1" noChangeAspect="1"/>
          </p:cNvSpPr>
          <p:nvPr>
            <p:ph type="body" sz="quarter" idx="10"/>
          </p:nvPr>
        </p:nvSpPr>
        <p:spPr>
          <a:xfrm>
            <a:off x="395748"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577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graphics">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4763"/>
            <a:ext cx="5334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defRPr/>
            </a:pPr>
            <a:fld id="{1983D525-59FE-4BEE-9749-DEA20F5D59E2}" type="slidenum">
              <a:rPr lang="en-US" altLang="en-US" sz="1000" smtClean="0">
                <a:solidFill>
                  <a:srgbClr val="23589C"/>
                </a:solidFill>
              </a:rPr>
              <a:pPr algn="r" defTabSz="914400" eaLnBrk="1" fontAlgn="base" hangingPunct="1">
                <a:spcBef>
                  <a:spcPct val="0"/>
                </a:spcBef>
                <a:spcAft>
                  <a:spcPct val="0"/>
                </a:spcAft>
                <a:defRPr/>
              </a:pPr>
              <a:t>‹#›</a:t>
            </a:fld>
            <a:endParaRPr lang="en-US" altLang="en-US" sz="1800" smtClean="0">
              <a:solidFill>
                <a:srgbClr val="004990"/>
              </a:solidFill>
              <a:latin typeface="Calibri" pitchFamily="34" charset="0"/>
            </a:endParaRPr>
          </a:p>
        </p:txBody>
      </p:sp>
      <p:pic>
        <p:nvPicPr>
          <p:cNvPr id="7"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1288"/>
            <a:ext cx="19367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45475" y="122238"/>
            <a:ext cx="5746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9" name="Text Placeholder 10"/>
          <p:cNvSpPr>
            <a:spLocks noGrp="1" noChangeAspect="1"/>
          </p:cNvSpPr>
          <p:nvPr>
            <p:ph type="body" sz="quarter" idx="10"/>
          </p:nvPr>
        </p:nvSpPr>
        <p:spPr>
          <a:xfrm>
            <a:off x="395748"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noChangeAspect="1"/>
          </p:cNvSpPr>
          <p:nvPr>
            <p:ph type="chart" sz="quarter" idx="11"/>
          </p:nvPr>
        </p:nvSpPr>
        <p:spPr>
          <a:xfrm>
            <a:off x="4572000" y="1951712"/>
            <a:ext cx="4152900" cy="4502210"/>
          </a:xfrm>
          <a:prstGeom prst="rect">
            <a:avLst/>
          </a:prstGeom>
        </p:spPr>
        <p:txBody>
          <a:bodyPr/>
          <a:lstStyle>
            <a:lvl1pPr marL="0" indent="0">
              <a:buNone/>
              <a:defRPr sz="1200"/>
            </a:lvl1pPr>
          </a:lstStyle>
          <a:p>
            <a:pPr lvl="0"/>
            <a:r>
              <a:rPr lang="en-US" noProof="0" smtClean="0"/>
              <a:t>Click icon to add chart</a:t>
            </a:r>
            <a:endParaRPr lang="es-ES" noProof="0" dirty="0" smtClean="0"/>
          </a:p>
        </p:txBody>
      </p:sp>
    </p:spTree>
    <p:extLst>
      <p:ext uri="{BB962C8B-B14F-4D97-AF65-F5344CB8AC3E}">
        <p14:creationId xmlns:p14="http://schemas.microsoft.com/office/powerpoint/2010/main" val="3233828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4763"/>
            <a:ext cx="5334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defRPr/>
            </a:pPr>
            <a:fld id="{C51F25DC-D3BB-47F2-8D5D-4D5D7BAFB676}" type="slidenum">
              <a:rPr lang="en-US" altLang="en-US" sz="1000" smtClean="0">
                <a:solidFill>
                  <a:srgbClr val="23589C"/>
                </a:solidFill>
              </a:rPr>
              <a:pPr algn="r" defTabSz="914400" eaLnBrk="1" fontAlgn="base" hangingPunct="1">
                <a:spcBef>
                  <a:spcPct val="0"/>
                </a:spcBef>
                <a:spcAft>
                  <a:spcPct val="0"/>
                </a:spcAft>
                <a:defRPr/>
              </a:pPr>
              <a:t>‹#›</a:t>
            </a:fld>
            <a:endParaRPr lang="en-US" altLang="en-US" sz="1800" smtClean="0">
              <a:solidFill>
                <a:srgbClr val="004990"/>
              </a:solidFill>
              <a:latin typeface="Calibri" pitchFamily="34" charset="0"/>
            </a:endParaRPr>
          </a:p>
        </p:txBody>
      </p:sp>
      <p:pic>
        <p:nvPicPr>
          <p:cNvPr id="7"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1288"/>
            <a:ext cx="19367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45475" y="122238"/>
            <a:ext cx="5746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147612"/>
            <a:ext cx="4152900" cy="3306310"/>
          </a:xfrm>
          <a:prstGeom prst="rect">
            <a:avLst/>
          </a:prstGeom>
        </p:spPr>
        <p:txBody>
          <a:bodyPr/>
          <a:lstStyle>
            <a:lvl1pPr marL="0" indent="0">
              <a:buNone/>
              <a:defRPr sz="1200"/>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748"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91158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theme" Target="../theme/theme2.xml"/><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90045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68" r:id="rId3"/>
    <p:sldLayoutId id="2147483671" r:id="rId4"/>
    <p:sldLayoutId id="2147483672" r:id="rId5"/>
  </p:sldLayoutIdLst>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302689"/>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42.wmf"/><Relationship Id="rId1" Type="http://schemas.openxmlformats.org/officeDocument/2006/relationships/slideLayout" Target="../slideLayouts/slideLayout4.xml"/><Relationship Id="rId2" Type="http://schemas.openxmlformats.org/officeDocument/2006/relationships/image" Target="../media/image40.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6.gif"/><Relationship Id="rId4" Type="http://schemas.openxmlformats.org/officeDocument/2006/relationships/image" Target="../media/image47.gif"/><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4.xml"/><Relationship Id="rId2" Type="http://schemas.openxmlformats.org/officeDocument/2006/relationships/image" Target="../media/image45.gif"/></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png"/><Relationship Id="rId3"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4.xml"/><Relationship Id="rId2"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 Id="rId3" Type="http://schemas.openxmlformats.org/officeDocument/2006/relationships/image" Target="../media/image67.png"/></Relationships>
</file>

<file path=ppt/slides/_rels/slide22.xml.rels><?xml version="1.0" encoding="UTF-8" standalone="yes"?>
<Relationships xmlns="http://schemas.openxmlformats.org/package/2006/relationships"><Relationship Id="rId11" Type="http://schemas.openxmlformats.org/officeDocument/2006/relationships/image" Target="../media/image77.png"/><Relationship Id="rId12" Type="http://schemas.openxmlformats.org/officeDocument/2006/relationships/image" Target="../media/image78.png"/><Relationship Id="rId13" Type="http://schemas.openxmlformats.org/officeDocument/2006/relationships/image" Target="../media/image79.png"/><Relationship Id="rId14" Type="http://schemas.openxmlformats.org/officeDocument/2006/relationships/image" Target="../media/image80.png"/><Relationship Id="rId15" Type="http://schemas.openxmlformats.org/officeDocument/2006/relationships/image" Target="../media/image81.png"/><Relationship Id="rId16" Type="http://schemas.openxmlformats.org/officeDocument/2006/relationships/image" Target="../media/image82.png"/><Relationship Id="rId17" Type="http://schemas.openxmlformats.org/officeDocument/2006/relationships/image" Target="../media/image83.png"/><Relationship Id="rId1" Type="http://schemas.openxmlformats.org/officeDocument/2006/relationships/slideLayout" Target="../slideLayouts/slideLayout4.xml"/><Relationship Id="rId2" Type="http://schemas.openxmlformats.org/officeDocument/2006/relationships/image" Target="../media/image68.pn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png"/><Relationship Id="rId10"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4.xml"/><Relationship Id="rId2" Type="http://schemas.openxmlformats.org/officeDocument/2006/relationships/image" Target="../media/image84.png"/></Relationships>
</file>

<file path=ppt/slides/_rels/slide24.xml.rels><?xml version="1.0" encoding="UTF-8" standalone="yes"?>
<Relationships xmlns="http://schemas.openxmlformats.org/package/2006/relationships"><Relationship Id="rId9" Type="http://schemas.openxmlformats.org/officeDocument/2006/relationships/image" Target="../media/image94.png"/><Relationship Id="rId20" Type="http://schemas.openxmlformats.org/officeDocument/2006/relationships/image" Target="../media/image105.png"/><Relationship Id="rId21" Type="http://schemas.openxmlformats.org/officeDocument/2006/relationships/image" Target="../media/image106.png"/><Relationship Id="rId10" Type="http://schemas.openxmlformats.org/officeDocument/2006/relationships/image" Target="../media/image95.png"/><Relationship Id="rId11" Type="http://schemas.openxmlformats.org/officeDocument/2006/relationships/image" Target="../media/image96.png"/><Relationship Id="rId12" Type="http://schemas.openxmlformats.org/officeDocument/2006/relationships/image" Target="../media/image97.png"/><Relationship Id="rId13" Type="http://schemas.openxmlformats.org/officeDocument/2006/relationships/image" Target="../media/image98.png"/><Relationship Id="rId14" Type="http://schemas.openxmlformats.org/officeDocument/2006/relationships/image" Target="../media/image99.png"/><Relationship Id="rId15" Type="http://schemas.openxmlformats.org/officeDocument/2006/relationships/image" Target="../media/image100.png"/><Relationship Id="rId16" Type="http://schemas.openxmlformats.org/officeDocument/2006/relationships/image" Target="../media/image101.png"/><Relationship Id="rId17" Type="http://schemas.openxmlformats.org/officeDocument/2006/relationships/image" Target="../media/image102.png"/><Relationship Id="rId18" Type="http://schemas.openxmlformats.org/officeDocument/2006/relationships/image" Target="../media/image103.png"/><Relationship Id="rId19" Type="http://schemas.openxmlformats.org/officeDocument/2006/relationships/image" Target="../media/image104.png"/><Relationship Id="rId1" Type="http://schemas.openxmlformats.org/officeDocument/2006/relationships/slideLayout" Target="../slideLayouts/slideLayout4.xml"/><Relationship Id="rId2" Type="http://schemas.openxmlformats.org/officeDocument/2006/relationships/image" Target="../media/image87.png"/><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9.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110.png"/><Relationship Id="rId7" Type="http://schemas.openxmlformats.org/officeDocument/2006/relationships/image" Target="../media/image111.png"/><Relationship Id="rId8" Type="http://schemas.openxmlformats.org/officeDocument/2006/relationships/image" Target="../media/image112.png"/><Relationship Id="rId9" Type="http://schemas.openxmlformats.org/officeDocument/2006/relationships/image" Target="../media/image113.png"/><Relationship Id="rId1" Type="http://schemas.openxmlformats.org/officeDocument/2006/relationships/slideLayout" Target="../slideLayouts/slideLayout4.xml"/><Relationship Id="rId2" Type="http://schemas.openxmlformats.org/officeDocument/2006/relationships/image" Target="../media/image80.png"/></Relationships>
</file>

<file path=ppt/slides/_rels/slide29.xml.rels><?xml version="1.0" encoding="UTF-8" standalone="yes"?>
<Relationships xmlns="http://schemas.openxmlformats.org/package/2006/relationships"><Relationship Id="rId11" Type="http://schemas.openxmlformats.org/officeDocument/2006/relationships/image" Target="../media/image123.png"/><Relationship Id="rId12" Type="http://schemas.openxmlformats.org/officeDocument/2006/relationships/image" Target="../media/image124.png"/><Relationship Id="rId13" Type="http://schemas.openxmlformats.org/officeDocument/2006/relationships/image" Target="../media/image125.png"/><Relationship Id="rId1" Type="http://schemas.openxmlformats.org/officeDocument/2006/relationships/slideLayout" Target="../slideLayouts/slideLayout4.xml"/><Relationship Id="rId2" Type="http://schemas.openxmlformats.org/officeDocument/2006/relationships/image" Target="../media/image114.png"/><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 Id="rId9" Type="http://schemas.openxmlformats.org/officeDocument/2006/relationships/image" Target="../media/image121.png"/><Relationship Id="rId10" Type="http://schemas.openxmlformats.org/officeDocument/2006/relationships/image" Target="../media/image1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image" Target="../media/image131.png"/><Relationship Id="rId8" Type="http://schemas.openxmlformats.org/officeDocument/2006/relationships/image" Target="../media/image132.png"/><Relationship Id="rId9" Type="http://schemas.openxmlformats.org/officeDocument/2006/relationships/image" Target="../media/image133.png"/><Relationship Id="rId10" Type="http://schemas.openxmlformats.org/officeDocument/2006/relationships/image" Target="../media/image134.png"/><Relationship Id="rId1" Type="http://schemas.openxmlformats.org/officeDocument/2006/relationships/slideLayout" Target="../slideLayouts/slideLayout5.xml"/><Relationship Id="rId2" Type="http://schemas.openxmlformats.org/officeDocument/2006/relationships/image" Target="../media/image126.png"/></Relationships>
</file>

<file path=ppt/slides/_rels/slide31.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png"/><Relationship Id="rId1" Type="http://schemas.openxmlformats.org/officeDocument/2006/relationships/slideLayout" Target="../slideLayouts/slideLayout4.xml"/><Relationship Id="rId2" Type="http://schemas.openxmlformats.org/officeDocument/2006/relationships/image" Target="../media/image135.png"/></Relationships>
</file>

<file path=ppt/slides/_rels/slide32.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6" Type="http://schemas.openxmlformats.org/officeDocument/2006/relationships/image" Target="../media/image145.png"/><Relationship Id="rId7" Type="http://schemas.openxmlformats.org/officeDocument/2006/relationships/image" Target="../media/image146.png"/><Relationship Id="rId8" Type="http://schemas.openxmlformats.org/officeDocument/2006/relationships/image" Target="../media/image147.png"/><Relationship Id="rId9" Type="http://schemas.openxmlformats.org/officeDocument/2006/relationships/image" Target="../media/image148.png"/><Relationship Id="rId10" Type="http://schemas.openxmlformats.org/officeDocument/2006/relationships/image" Target="../media/image149.png"/><Relationship Id="rId1" Type="http://schemas.openxmlformats.org/officeDocument/2006/relationships/slideLayout" Target="../slideLayouts/slideLayout4.xml"/><Relationship Id="rId2" Type="http://schemas.openxmlformats.org/officeDocument/2006/relationships/image" Target="../media/image141.png"/></Relationships>
</file>

<file path=ppt/slides/_rels/slide33.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53.png"/><Relationship Id="rId1" Type="http://schemas.openxmlformats.org/officeDocument/2006/relationships/slideLayout" Target="../slideLayouts/slideLayout4.xml"/><Relationship Id="rId2" Type="http://schemas.openxmlformats.org/officeDocument/2006/relationships/image" Target="../media/image1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4.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5.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7.wmf"/><Relationship Id="rId4" Type="http://schemas.openxmlformats.org/officeDocument/2006/relationships/image" Target="../media/image28.wmf"/><Relationship Id="rId1" Type="http://schemas.openxmlformats.org/officeDocument/2006/relationships/slideLayout" Target="../slideLayouts/slideLayout4.xml"/><Relationship Id="rId2" Type="http://schemas.openxmlformats.org/officeDocument/2006/relationships/image" Target="../media/image2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039035" y="1738554"/>
            <a:ext cx="6369050" cy="1811470"/>
          </a:xfrm>
        </p:spPr>
        <p:txBody>
          <a:bodyPr>
            <a:noAutofit/>
          </a:bodyPr>
          <a:lstStyle/>
          <a:p>
            <a:pPr algn="ctr"/>
            <a:r>
              <a:rPr lang="ca-ES" sz="3000" dirty="0" err="1" smtClean="0">
                <a:solidFill>
                  <a:schemeClr val="accent1"/>
                </a:solidFill>
              </a:rPr>
              <a:t>Dust-radiation</a:t>
            </a:r>
            <a:r>
              <a:rPr lang="ca-ES" sz="3000" dirty="0" smtClean="0">
                <a:solidFill>
                  <a:schemeClr val="accent1"/>
                </a:solidFill>
              </a:rPr>
              <a:t> </a:t>
            </a:r>
            <a:r>
              <a:rPr lang="ca-ES" sz="3000" dirty="0" err="1" smtClean="0">
                <a:solidFill>
                  <a:schemeClr val="accent1"/>
                </a:solidFill>
              </a:rPr>
              <a:t>interactions</a:t>
            </a:r>
            <a:r>
              <a:rPr lang="ca-ES" sz="3000" dirty="0" smtClean="0">
                <a:solidFill>
                  <a:schemeClr val="accent1"/>
                </a:solidFill>
              </a:rPr>
              <a:t>: </a:t>
            </a:r>
            <a:br>
              <a:rPr lang="ca-ES" sz="3000" dirty="0" smtClean="0">
                <a:solidFill>
                  <a:schemeClr val="accent1"/>
                </a:solidFill>
              </a:rPr>
            </a:br>
            <a:r>
              <a:rPr lang="ca-ES" sz="3000" dirty="0" err="1" smtClean="0">
                <a:solidFill>
                  <a:schemeClr val="accent1"/>
                </a:solidFill>
              </a:rPr>
              <a:t>from</a:t>
            </a:r>
            <a:r>
              <a:rPr lang="ca-ES" sz="3000" dirty="0" smtClean="0">
                <a:solidFill>
                  <a:schemeClr val="accent1"/>
                </a:solidFill>
              </a:rPr>
              <a:t> </a:t>
            </a:r>
            <a:r>
              <a:rPr lang="ca-ES" sz="3000" dirty="0" err="1" smtClean="0">
                <a:solidFill>
                  <a:schemeClr val="accent1"/>
                </a:solidFill>
              </a:rPr>
              <a:t>weather</a:t>
            </a:r>
            <a:r>
              <a:rPr lang="ca-ES" sz="3000" dirty="0" smtClean="0">
                <a:solidFill>
                  <a:schemeClr val="accent1"/>
                </a:solidFill>
              </a:rPr>
              <a:t> to </a:t>
            </a:r>
            <a:r>
              <a:rPr lang="ca-ES" sz="3000" dirty="0" err="1" smtClean="0">
                <a:solidFill>
                  <a:schemeClr val="accent1"/>
                </a:solidFill>
              </a:rPr>
              <a:t>climate</a:t>
            </a:r>
            <a:endParaRPr lang="ca-ES" sz="3000" dirty="0">
              <a:solidFill>
                <a:schemeClr val="accent1"/>
              </a:solidFill>
            </a:endParaRPr>
          </a:p>
        </p:txBody>
      </p:sp>
      <p:sp>
        <p:nvSpPr>
          <p:cNvPr id="5" name="Subtítulo 4"/>
          <p:cNvSpPr>
            <a:spLocks noGrp="1"/>
          </p:cNvSpPr>
          <p:nvPr>
            <p:ph type="subTitle" idx="1"/>
          </p:nvPr>
        </p:nvSpPr>
        <p:spPr>
          <a:xfrm>
            <a:off x="3480620" y="2500625"/>
            <a:ext cx="5485880" cy="4357375"/>
          </a:xfrm>
        </p:spPr>
        <p:txBody>
          <a:bodyPr/>
          <a:lstStyle/>
          <a:p>
            <a:pPr algn="ctr"/>
            <a:r>
              <a:rPr lang="ca-ES" sz="2000" u="sng" dirty="0"/>
              <a:t>Carlos Pérez </a:t>
            </a:r>
            <a:r>
              <a:rPr lang="ca-ES" sz="2000" u="sng" dirty="0" smtClean="0"/>
              <a:t>García-</a:t>
            </a:r>
            <a:r>
              <a:rPr lang="ca-ES" sz="2000" u="sng" dirty="0" err="1" smtClean="0"/>
              <a:t>Pando</a:t>
            </a:r>
            <a:r>
              <a:rPr lang="ca-ES" sz="2000" dirty="0" smtClean="0"/>
              <a:t> </a:t>
            </a:r>
          </a:p>
          <a:p>
            <a:pPr algn="ctr"/>
            <a:r>
              <a:rPr lang="ca-ES" sz="2000" dirty="0"/>
              <a:t>María </a:t>
            </a:r>
            <a:r>
              <a:rPr lang="ca-ES" sz="2000" dirty="0" err="1" smtClean="0"/>
              <a:t>Gonçalves</a:t>
            </a:r>
            <a:r>
              <a:rPr lang="ca-ES" sz="2000" dirty="0" smtClean="0"/>
              <a:t>, </a:t>
            </a:r>
            <a:r>
              <a:rPr lang="ca-ES" sz="2000" dirty="0" err="1" smtClean="0"/>
              <a:t>Antonis</a:t>
            </a:r>
            <a:r>
              <a:rPr lang="ca-ES" sz="2000" dirty="0" smtClean="0"/>
              <a:t> </a:t>
            </a:r>
            <a:r>
              <a:rPr lang="ca-ES" sz="2000" dirty="0" err="1" smtClean="0"/>
              <a:t>Gkikas</a:t>
            </a:r>
            <a:r>
              <a:rPr lang="ca-ES" sz="2000" dirty="0" smtClean="0"/>
              <a:t>, Oriol Jorba </a:t>
            </a:r>
            <a:endParaRPr lang="ca-ES" sz="2000" dirty="0">
              <a:solidFill>
                <a:schemeClr val="accent1"/>
              </a:solidFill>
            </a:endParaRPr>
          </a:p>
          <a:p>
            <a:pPr algn="ctr"/>
            <a:r>
              <a:rPr lang="ca-ES" sz="1800" b="1" dirty="0" err="1" smtClean="0">
                <a:solidFill>
                  <a:schemeClr val="accent1"/>
                </a:solidFill>
              </a:rPr>
              <a:t>Atmospheric</a:t>
            </a:r>
            <a:r>
              <a:rPr lang="ca-ES" sz="1800" b="1" dirty="0" smtClean="0">
                <a:solidFill>
                  <a:schemeClr val="accent1"/>
                </a:solidFill>
              </a:rPr>
              <a:t> </a:t>
            </a:r>
            <a:r>
              <a:rPr lang="ca-ES" sz="1800" b="1" dirty="0" err="1" smtClean="0">
                <a:solidFill>
                  <a:schemeClr val="accent1"/>
                </a:solidFill>
              </a:rPr>
              <a:t>Composition</a:t>
            </a:r>
            <a:r>
              <a:rPr lang="ca-ES" sz="1800" b="1" dirty="0" smtClean="0">
                <a:solidFill>
                  <a:schemeClr val="accent1"/>
                </a:solidFill>
              </a:rPr>
              <a:t> Group</a:t>
            </a:r>
          </a:p>
          <a:p>
            <a:pPr algn="ctr"/>
            <a:r>
              <a:rPr lang="ca-ES" sz="1800" b="1" dirty="0" err="1" smtClean="0">
                <a:solidFill>
                  <a:schemeClr val="accent1"/>
                </a:solidFill>
              </a:rPr>
              <a:t>Earth</a:t>
            </a:r>
            <a:r>
              <a:rPr lang="ca-ES" sz="1800" b="1" dirty="0" smtClean="0">
                <a:solidFill>
                  <a:schemeClr val="accent1"/>
                </a:solidFill>
              </a:rPr>
              <a:t> </a:t>
            </a:r>
            <a:r>
              <a:rPr lang="ca-ES" sz="1800" b="1" dirty="0" err="1" smtClean="0">
                <a:solidFill>
                  <a:schemeClr val="accent1"/>
                </a:solidFill>
              </a:rPr>
              <a:t>Sciences</a:t>
            </a:r>
            <a:r>
              <a:rPr lang="ca-ES" sz="1800" b="1" dirty="0" smtClean="0">
                <a:solidFill>
                  <a:schemeClr val="accent1"/>
                </a:solidFill>
              </a:rPr>
              <a:t> </a:t>
            </a:r>
            <a:r>
              <a:rPr lang="ca-ES" sz="1800" b="1" dirty="0" err="1" smtClean="0">
                <a:solidFill>
                  <a:schemeClr val="accent1"/>
                </a:solidFill>
              </a:rPr>
              <a:t>Department</a:t>
            </a:r>
            <a:endParaRPr lang="ca-ES" sz="1800" b="1" dirty="0" smtClean="0">
              <a:solidFill>
                <a:schemeClr val="accent1"/>
              </a:solidFill>
            </a:endParaRPr>
          </a:p>
          <a:p>
            <a:pPr algn="ctr"/>
            <a:r>
              <a:rPr lang="ca-ES" sz="1800" b="1" dirty="0" smtClean="0">
                <a:solidFill>
                  <a:schemeClr val="accent1"/>
                </a:solidFill>
              </a:rPr>
              <a:t>Barcelona </a:t>
            </a:r>
            <a:r>
              <a:rPr lang="ca-ES" sz="1800" b="1" dirty="0" err="1" smtClean="0">
                <a:solidFill>
                  <a:schemeClr val="accent1"/>
                </a:solidFill>
              </a:rPr>
              <a:t>Supercomputing</a:t>
            </a:r>
            <a:r>
              <a:rPr lang="ca-ES" sz="1800" b="1" dirty="0" smtClean="0">
                <a:solidFill>
                  <a:schemeClr val="accent1"/>
                </a:solidFill>
              </a:rPr>
              <a:t> </a:t>
            </a:r>
            <a:r>
              <a:rPr lang="ca-ES" sz="1800" b="1" dirty="0" err="1" smtClean="0">
                <a:solidFill>
                  <a:schemeClr val="accent1"/>
                </a:solidFill>
              </a:rPr>
              <a:t>Center</a:t>
            </a:r>
            <a:endParaRPr lang="ca-ES" sz="1800" b="1" dirty="0" smtClean="0">
              <a:solidFill>
                <a:schemeClr val="accent1"/>
              </a:solidFill>
            </a:endParaRPr>
          </a:p>
          <a:p>
            <a:endParaRPr lang="ca-ES" sz="2000" dirty="0" smtClean="0">
              <a:solidFill>
                <a:schemeClr val="accent1"/>
              </a:solidFill>
            </a:endParaRPr>
          </a:p>
        </p:txBody>
      </p:sp>
      <p:sp>
        <p:nvSpPr>
          <p:cNvPr id="6" name="Marcador de texto 5"/>
          <p:cNvSpPr>
            <a:spLocks noGrp="1"/>
          </p:cNvSpPr>
          <p:nvPr>
            <p:ph type="body" sz="quarter" idx="10"/>
          </p:nvPr>
        </p:nvSpPr>
        <p:spPr/>
        <p:txBody>
          <a:bodyPr/>
          <a:lstStyle/>
          <a:p>
            <a:r>
              <a:rPr lang="ca-ES" sz="2200" dirty="0" smtClean="0"/>
              <a:t>26/06/2017</a:t>
            </a:r>
            <a:endParaRPr lang="ca-ES" sz="2200" dirty="0"/>
          </a:p>
        </p:txBody>
      </p:sp>
      <p:sp>
        <p:nvSpPr>
          <p:cNvPr id="7" name="Marcador de texto 6"/>
          <p:cNvSpPr>
            <a:spLocks noGrp="1"/>
          </p:cNvSpPr>
          <p:nvPr>
            <p:ph type="body" sz="quarter" idx="11"/>
          </p:nvPr>
        </p:nvSpPr>
        <p:spPr/>
        <p:txBody>
          <a:bodyPr/>
          <a:lstStyle/>
          <a:p>
            <a:pPr algn="ctr"/>
            <a:r>
              <a:rPr lang="ca-ES" sz="2200" dirty="0" smtClean="0"/>
              <a:t> </a:t>
            </a:r>
            <a:r>
              <a:rPr lang="en-US" sz="2000" b="1" dirty="0"/>
              <a:t>9</a:t>
            </a:r>
            <a:r>
              <a:rPr lang="en-US" sz="2000" b="1" baseline="30000" dirty="0"/>
              <a:t>th</a:t>
            </a:r>
            <a:r>
              <a:rPr lang="en-US" sz="2000" b="1" dirty="0"/>
              <a:t> ICAP Meeting, Lille France</a:t>
            </a:r>
            <a:r>
              <a:rPr lang="en-US" sz="2000" dirty="0"/>
              <a:t> </a:t>
            </a:r>
            <a:endParaRPr lang="ca-ES" sz="2200" dirty="0" smtClean="0"/>
          </a:p>
        </p:txBody>
      </p:sp>
    </p:spTree>
    <p:extLst>
      <p:ext uri="{BB962C8B-B14F-4D97-AF65-F5344CB8AC3E}">
        <p14:creationId xmlns:p14="http://schemas.microsoft.com/office/powerpoint/2010/main" val="195790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AODabsolute"/>
          <p:cNvPicPr>
            <a:picLocks noChangeAspect="1" noChangeArrowheads="1"/>
          </p:cNvPicPr>
          <p:nvPr/>
        </p:nvPicPr>
        <p:blipFill>
          <a:blip r:embed="rId2">
            <a:extLst>
              <a:ext uri="{28A0092B-C50C-407E-A947-70E740481C1C}">
                <a14:useLocalDpi xmlns:a14="http://schemas.microsoft.com/office/drawing/2010/main" val="0"/>
              </a:ext>
            </a:extLst>
          </a:blip>
          <a:srcRect b="20006"/>
          <a:stretch>
            <a:fillRect/>
          </a:stretch>
        </p:blipFill>
        <p:spPr bwMode="auto">
          <a:xfrm>
            <a:off x="3198813" y="1071282"/>
            <a:ext cx="2836862" cy="2000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AODabsolute"/>
          <p:cNvPicPr>
            <a:picLocks noChangeAspect="1" noChangeArrowheads="1"/>
          </p:cNvPicPr>
          <p:nvPr/>
        </p:nvPicPr>
        <p:blipFill>
          <a:blip r:embed="rId3">
            <a:extLst>
              <a:ext uri="{28A0092B-C50C-407E-A947-70E740481C1C}">
                <a14:useLocalDpi xmlns:a14="http://schemas.microsoft.com/office/drawing/2010/main" val="0"/>
              </a:ext>
            </a:extLst>
          </a:blip>
          <a:srcRect b="20006"/>
          <a:stretch>
            <a:fillRect/>
          </a:stretch>
        </p:blipFill>
        <p:spPr bwMode="auto">
          <a:xfrm>
            <a:off x="3189288" y="2847695"/>
            <a:ext cx="2857500" cy="20145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AODabsolute"/>
          <p:cNvPicPr>
            <a:picLocks noChangeAspect="1" noChangeArrowheads="1"/>
          </p:cNvPicPr>
          <p:nvPr/>
        </p:nvPicPr>
        <p:blipFill>
          <a:blip r:embed="rId4">
            <a:extLst>
              <a:ext uri="{28A0092B-C50C-407E-A947-70E740481C1C}">
                <a14:useLocalDpi xmlns:a14="http://schemas.microsoft.com/office/drawing/2010/main" val="0"/>
              </a:ext>
            </a:extLst>
          </a:blip>
          <a:srcRect t="378" b="19627"/>
          <a:stretch>
            <a:fillRect/>
          </a:stretch>
        </p:blipFill>
        <p:spPr bwMode="auto">
          <a:xfrm>
            <a:off x="3190875" y="4628870"/>
            <a:ext cx="2857500" cy="20145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5" descr="aodr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963" y="1104620"/>
            <a:ext cx="28575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6" descr="aodr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 y="2896907"/>
            <a:ext cx="28575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aodr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438" y="4670145"/>
            <a:ext cx="2857500" cy="19431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44"/>
          <p:cNvGrpSpPr>
            <a:grpSpLocks/>
          </p:cNvGrpSpPr>
          <p:nvPr/>
        </p:nvGrpSpPr>
        <p:grpSpPr bwMode="auto">
          <a:xfrm>
            <a:off x="4187825" y="1317345"/>
            <a:ext cx="4945063" cy="3435350"/>
            <a:chOff x="2638" y="875"/>
            <a:chExt cx="3115" cy="2164"/>
          </a:xfrm>
        </p:grpSpPr>
        <p:sp>
          <p:nvSpPr>
            <p:cNvPr id="12" name="Rectangle 32"/>
            <p:cNvSpPr>
              <a:spLocks noChangeArrowheads="1"/>
            </p:cNvSpPr>
            <p:nvPr/>
          </p:nvSpPr>
          <p:spPr bwMode="auto">
            <a:xfrm>
              <a:off x="3873" y="928"/>
              <a:ext cx="1880" cy="577"/>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buFont typeface="Wingdings" charset="2"/>
                <a:buNone/>
              </a:pPr>
              <a:r>
                <a:rPr lang="en-US" altLang="x-none" sz="1800" b="0">
                  <a:ea typeface="Arial Unicode MS" charset="0"/>
                </a:rPr>
                <a:t>- </a:t>
              </a:r>
              <a:r>
                <a:rPr lang="en-US" altLang="x-none" sz="1800" b="0">
                  <a:solidFill>
                    <a:srgbClr val="FF3300"/>
                  </a:solidFill>
                  <a:ea typeface="Arial Unicode MS" charset="0"/>
                </a:rPr>
                <a:t>35-45 %</a:t>
              </a:r>
              <a:r>
                <a:rPr lang="en-US" altLang="x-none" sz="1800" b="0">
                  <a:ea typeface="Arial Unicode MS" charset="0"/>
                </a:rPr>
                <a:t> reduction of the average AOD over the area covered by the main dust plume</a:t>
              </a:r>
            </a:p>
          </p:txBody>
        </p:sp>
        <p:grpSp>
          <p:nvGrpSpPr>
            <p:cNvPr id="13" name="Group 43"/>
            <p:cNvGrpSpPr>
              <a:grpSpLocks/>
            </p:cNvGrpSpPr>
            <p:nvPr/>
          </p:nvGrpSpPr>
          <p:grpSpPr bwMode="auto">
            <a:xfrm>
              <a:off x="2638" y="875"/>
              <a:ext cx="3058" cy="2164"/>
              <a:chOff x="2638" y="875"/>
              <a:chExt cx="3058" cy="2164"/>
            </a:xfrm>
          </p:grpSpPr>
          <p:sp>
            <p:nvSpPr>
              <p:cNvPr id="14" name="Rectangle 29"/>
              <p:cNvSpPr>
                <a:spLocks noChangeArrowheads="1"/>
              </p:cNvSpPr>
              <p:nvPr/>
            </p:nvSpPr>
            <p:spPr bwMode="auto">
              <a:xfrm>
                <a:off x="2638" y="875"/>
                <a:ext cx="618" cy="552"/>
              </a:xfrm>
              <a:prstGeom prst="rect">
                <a:avLst/>
              </a:prstGeom>
              <a:noFill/>
              <a:ln w="25400">
                <a:solidFill>
                  <a:srgbClr val="FF3300"/>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nvGrpSpPr>
              <p:cNvPr id="15" name="Group 42"/>
              <p:cNvGrpSpPr>
                <a:grpSpLocks/>
              </p:cNvGrpSpPr>
              <p:nvPr/>
            </p:nvGrpSpPr>
            <p:grpSpPr bwMode="auto">
              <a:xfrm>
                <a:off x="3873" y="1898"/>
                <a:ext cx="1823" cy="1141"/>
                <a:chOff x="3873" y="1898"/>
                <a:chExt cx="1823" cy="1141"/>
              </a:xfrm>
            </p:grpSpPr>
            <p:pic>
              <p:nvPicPr>
                <p:cNvPr id="17" name="Picture 34" descr="AODAver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3" y="1898"/>
                  <a:ext cx="1823" cy="1141"/>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8" name="Freeform 35"/>
                <p:cNvSpPr>
                  <a:spLocks/>
                </p:cNvSpPr>
                <p:nvPr/>
              </p:nvSpPr>
              <p:spPr bwMode="auto">
                <a:xfrm>
                  <a:off x="4190" y="1947"/>
                  <a:ext cx="1313" cy="507"/>
                </a:xfrm>
                <a:custGeom>
                  <a:avLst/>
                  <a:gdLst>
                    <a:gd name="T0" fmla="*/ 0 w 2016"/>
                    <a:gd name="T1" fmla="*/ 844 h 844"/>
                    <a:gd name="T2" fmla="*/ 192 w 2016"/>
                    <a:gd name="T3" fmla="*/ 708 h 844"/>
                    <a:gd name="T4" fmla="*/ 376 w 2016"/>
                    <a:gd name="T5" fmla="*/ 492 h 844"/>
                    <a:gd name="T6" fmla="*/ 552 w 2016"/>
                    <a:gd name="T7" fmla="*/ 164 h 844"/>
                    <a:gd name="T8" fmla="*/ 736 w 2016"/>
                    <a:gd name="T9" fmla="*/ 68 h 844"/>
                    <a:gd name="T10" fmla="*/ 912 w 2016"/>
                    <a:gd name="T11" fmla="*/ 28 h 844"/>
                    <a:gd name="T12" fmla="*/ 1096 w 2016"/>
                    <a:gd name="T13" fmla="*/ 236 h 844"/>
                    <a:gd name="T14" fmla="*/ 1280 w 2016"/>
                    <a:gd name="T15" fmla="*/ 300 h 844"/>
                    <a:gd name="T16" fmla="*/ 1456 w 2016"/>
                    <a:gd name="T17" fmla="*/ 452 h 844"/>
                    <a:gd name="T18" fmla="*/ 1648 w 2016"/>
                    <a:gd name="T19" fmla="*/ 532 h 844"/>
                    <a:gd name="T20" fmla="*/ 1832 w 2016"/>
                    <a:gd name="T21" fmla="*/ 604 h 844"/>
                    <a:gd name="T22" fmla="*/ 2016 w 2016"/>
                    <a:gd name="T23" fmla="*/ 684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6" h="844">
                      <a:moveTo>
                        <a:pt x="0" y="844"/>
                      </a:moveTo>
                      <a:cubicBezTo>
                        <a:pt x="64" y="805"/>
                        <a:pt x="129" y="767"/>
                        <a:pt x="192" y="708"/>
                      </a:cubicBezTo>
                      <a:cubicBezTo>
                        <a:pt x="255" y="649"/>
                        <a:pt x="316" y="583"/>
                        <a:pt x="376" y="492"/>
                      </a:cubicBezTo>
                      <a:cubicBezTo>
                        <a:pt x="436" y="401"/>
                        <a:pt x="492" y="235"/>
                        <a:pt x="552" y="164"/>
                      </a:cubicBezTo>
                      <a:cubicBezTo>
                        <a:pt x="612" y="93"/>
                        <a:pt x="676" y="91"/>
                        <a:pt x="736" y="68"/>
                      </a:cubicBezTo>
                      <a:cubicBezTo>
                        <a:pt x="796" y="45"/>
                        <a:pt x="852" y="0"/>
                        <a:pt x="912" y="28"/>
                      </a:cubicBezTo>
                      <a:cubicBezTo>
                        <a:pt x="972" y="56"/>
                        <a:pt x="1035" y="191"/>
                        <a:pt x="1096" y="236"/>
                      </a:cubicBezTo>
                      <a:cubicBezTo>
                        <a:pt x="1157" y="281"/>
                        <a:pt x="1220" y="264"/>
                        <a:pt x="1280" y="300"/>
                      </a:cubicBezTo>
                      <a:cubicBezTo>
                        <a:pt x="1340" y="336"/>
                        <a:pt x="1395" y="413"/>
                        <a:pt x="1456" y="452"/>
                      </a:cubicBezTo>
                      <a:cubicBezTo>
                        <a:pt x="1517" y="491"/>
                        <a:pt x="1585" y="507"/>
                        <a:pt x="1648" y="532"/>
                      </a:cubicBezTo>
                      <a:cubicBezTo>
                        <a:pt x="1711" y="557"/>
                        <a:pt x="1771" y="579"/>
                        <a:pt x="1832" y="604"/>
                      </a:cubicBezTo>
                      <a:cubicBezTo>
                        <a:pt x="1893" y="629"/>
                        <a:pt x="1985" y="669"/>
                        <a:pt x="2016" y="684"/>
                      </a:cubicBezTo>
                    </a:path>
                  </a:pathLst>
                </a:custGeom>
                <a:noFill/>
                <a:ln w="57150" cap="flat" cmpd="sng">
                  <a:solidFill>
                    <a:srgbClr val="CC0066"/>
                  </a:solid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19" name="Freeform 36"/>
                <p:cNvSpPr>
                  <a:spLocks/>
                </p:cNvSpPr>
                <p:nvPr/>
              </p:nvSpPr>
              <p:spPr bwMode="auto">
                <a:xfrm>
                  <a:off x="4190" y="2361"/>
                  <a:ext cx="1308" cy="256"/>
                </a:xfrm>
                <a:custGeom>
                  <a:avLst/>
                  <a:gdLst>
                    <a:gd name="T0" fmla="*/ 0 w 2008"/>
                    <a:gd name="T1" fmla="*/ 427 h 427"/>
                    <a:gd name="T2" fmla="*/ 184 w 2008"/>
                    <a:gd name="T3" fmla="*/ 363 h 427"/>
                    <a:gd name="T4" fmla="*/ 384 w 2008"/>
                    <a:gd name="T5" fmla="*/ 203 h 427"/>
                    <a:gd name="T6" fmla="*/ 568 w 2008"/>
                    <a:gd name="T7" fmla="*/ 59 h 427"/>
                    <a:gd name="T8" fmla="*/ 728 w 2008"/>
                    <a:gd name="T9" fmla="*/ 11 h 427"/>
                    <a:gd name="T10" fmla="*/ 912 w 2008"/>
                    <a:gd name="T11" fmla="*/ 11 h 427"/>
                    <a:gd name="T12" fmla="*/ 1104 w 2008"/>
                    <a:gd name="T13" fmla="*/ 75 h 427"/>
                    <a:gd name="T14" fmla="*/ 1280 w 2008"/>
                    <a:gd name="T15" fmla="*/ 91 h 427"/>
                    <a:gd name="T16" fmla="*/ 1472 w 2008"/>
                    <a:gd name="T17" fmla="*/ 171 h 427"/>
                    <a:gd name="T18" fmla="*/ 1648 w 2008"/>
                    <a:gd name="T19" fmla="*/ 227 h 427"/>
                    <a:gd name="T20" fmla="*/ 1832 w 2008"/>
                    <a:gd name="T21" fmla="*/ 259 h 427"/>
                    <a:gd name="T22" fmla="*/ 2008 w 2008"/>
                    <a:gd name="T23" fmla="*/ 29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8" h="427">
                      <a:moveTo>
                        <a:pt x="0" y="427"/>
                      </a:moveTo>
                      <a:cubicBezTo>
                        <a:pt x="60" y="413"/>
                        <a:pt x="120" y="400"/>
                        <a:pt x="184" y="363"/>
                      </a:cubicBezTo>
                      <a:cubicBezTo>
                        <a:pt x="248" y="326"/>
                        <a:pt x="320" y="254"/>
                        <a:pt x="384" y="203"/>
                      </a:cubicBezTo>
                      <a:cubicBezTo>
                        <a:pt x="448" y="152"/>
                        <a:pt x="511" y="91"/>
                        <a:pt x="568" y="59"/>
                      </a:cubicBezTo>
                      <a:cubicBezTo>
                        <a:pt x="625" y="27"/>
                        <a:pt x="671" y="19"/>
                        <a:pt x="728" y="11"/>
                      </a:cubicBezTo>
                      <a:cubicBezTo>
                        <a:pt x="785" y="3"/>
                        <a:pt x="849" y="0"/>
                        <a:pt x="912" y="11"/>
                      </a:cubicBezTo>
                      <a:cubicBezTo>
                        <a:pt x="975" y="22"/>
                        <a:pt x="1043" y="62"/>
                        <a:pt x="1104" y="75"/>
                      </a:cubicBezTo>
                      <a:cubicBezTo>
                        <a:pt x="1165" y="88"/>
                        <a:pt x="1219" y="75"/>
                        <a:pt x="1280" y="91"/>
                      </a:cubicBezTo>
                      <a:cubicBezTo>
                        <a:pt x="1341" y="107"/>
                        <a:pt x="1411" y="148"/>
                        <a:pt x="1472" y="171"/>
                      </a:cubicBezTo>
                      <a:cubicBezTo>
                        <a:pt x="1533" y="194"/>
                        <a:pt x="1588" y="212"/>
                        <a:pt x="1648" y="227"/>
                      </a:cubicBezTo>
                      <a:cubicBezTo>
                        <a:pt x="1708" y="242"/>
                        <a:pt x="1772" y="248"/>
                        <a:pt x="1832" y="259"/>
                      </a:cubicBezTo>
                      <a:cubicBezTo>
                        <a:pt x="1892" y="270"/>
                        <a:pt x="1950" y="280"/>
                        <a:pt x="2008" y="291"/>
                      </a:cubicBezTo>
                    </a:path>
                  </a:pathLst>
                </a:custGeom>
                <a:noFill/>
                <a:ln w="57150" cap="flat" cmpd="sng">
                  <a:solidFill>
                    <a:srgbClr val="00CC66"/>
                  </a:solid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20" name="Line 37"/>
                <p:cNvSpPr>
                  <a:spLocks noChangeShapeType="1"/>
                </p:cNvSpPr>
                <p:nvPr/>
              </p:nvSpPr>
              <p:spPr bwMode="auto">
                <a:xfrm>
                  <a:off x="4696" y="2031"/>
                  <a:ext cx="0" cy="279"/>
                </a:xfrm>
                <a:prstGeom prst="line">
                  <a:avLst/>
                </a:prstGeom>
                <a:noFill/>
                <a:ln w="25400">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21" name="Text Box 38"/>
                <p:cNvSpPr txBox="1">
                  <a:spLocks noChangeArrowheads="1"/>
                </p:cNvSpPr>
                <p:nvPr/>
              </p:nvSpPr>
              <p:spPr bwMode="auto">
                <a:xfrm>
                  <a:off x="4150" y="1973"/>
                  <a:ext cx="386" cy="2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a:solidFill>
                        <a:srgbClr val="CC0066"/>
                      </a:solidFill>
                    </a:rPr>
                    <a:t>CTR</a:t>
                  </a:r>
                </a:p>
              </p:txBody>
            </p:sp>
            <p:sp>
              <p:nvSpPr>
                <p:cNvPr id="22" name="Text Box 39"/>
                <p:cNvSpPr txBox="1">
                  <a:spLocks noChangeArrowheads="1"/>
                </p:cNvSpPr>
                <p:nvPr/>
              </p:nvSpPr>
              <p:spPr bwMode="auto">
                <a:xfrm>
                  <a:off x="4413" y="2429"/>
                  <a:ext cx="401" cy="2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a:solidFill>
                        <a:srgbClr val="00CC66"/>
                      </a:solidFill>
                    </a:rPr>
                    <a:t>RAD</a:t>
                  </a:r>
                </a:p>
              </p:txBody>
            </p:sp>
          </p:grpSp>
          <p:sp>
            <p:nvSpPr>
              <p:cNvPr id="16" name="Line 40"/>
              <p:cNvSpPr>
                <a:spLocks noChangeShapeType="1"/>
              </p:cNvSpPr>
              <p:nvPr/>
            </p:nvSpPr>
            <p:spPr bwMode="auto">
              <a:xfrm>
                <a:off x="3256" y="1424"/>
                <a:ext cx="608" cy="456"/>
              </a:xfrm>
              <a:prstGeom prst="line">
                <a:avLst/>
              </a:prstGeom>
              <a:noFill/>
              <a:ln w="254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grpSp>
      </p:grpSp>
      <p:sp>
        <p:nvSpPr>
          <p:cNvPr id="23" name="Rectangle 41"/>
          <p:cNvSpPr>
            <a:spLocks noChangeArrowheads="1"/>
          </p:cNvSpPr>
          <p:nvPr/>
        </p:nvSpPr>
        <p:spPr bwMode="auto">
          <a:xfrm>
            <a:off x="6232525" y="4984470"/>
            <a:ext cx="2911475" cy="915987"/>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buFont typeface="Wingdings" charset="2"/>
              <a:buNone/>
            </a:pPr>
            <a:r>
              <a:rPr lang="en-US" altLang="x-none" sz="1800" b="0" dirty="0">
                <a:ea typeface="Arial Unicode MS" charset="0"/>
              </a:rPr>
              <a:t>- Strong average negative feedback upon dust emission </a:t>
            </a:r>
            <a:r>
              <a:rPr lang="en-US" altLang="x-none" sz="1800" b="0" dirty="0" smtClean="0">
                <a:ea typeface="Arial Unicode MS" charset="0"/>
              </a:rPr>
              <a:t>by dust </a:t>
            </a:r>
            <a:r>
              <a:rPr lang="en-US" altLang="x-none" sz="1800" b="0" dirty="0">
                <a:ea typeface="Arial Unicode MS" charset="0"/>
              </a:rPr>
              <a:t>radiative forcing</a:t>
            </a:r>
            <a:endParaRPr lang="es-ES" altLang="x-none" sz="1800" b="0" dirty="0">
              <a:ea typeface="Arial Unicode MS" charset="0"/>
            </a:endParaRPr>
          </a:p>
        </p:txBody>
      </p:sp>
      <p:sp>
        <p:nvSpPr>
          <p:cNvPr id="25" name="Text Box 46"/>
          <p:cNvSpPr txBox="1">
            <a:spLocks noChangeArrowheads="1"/>
          </p:cNvSpPr>
          <p:nvPr/>
        </p:nvSpPr>
        <p:spPr bwMode="auto">
          <a:xfrm>
            <a:off x="73866" y="375164"/>
            <a:ext cx="38385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1800">
                <a:solidFill>
                  <a:schemeClr val="bg1"/>
                </a:solidFill>
              </a:rPr>
              <a:t>FEEDBACKS UPON EMISSION AND AOD</a:t>
            </a:r>
            <a:endParaRPr lang="en-US" altLang="x-none" sz="1400">
              <a:solidFill>
                <a:schemeClr val="bg1"/>
              </a:solidFill>
            </a:endParaRPr>
          </a:p>
        </p:txBody>
      </p:sp>
    </p:spTree>
    <p:extLst>
      <p:ext uri="{BB962C8B-B14F-4D97-AF65-F5344CB8AC3E}">
        <p14:creationId xmlns:p14="http://schemas.microsoft.com/office/powerpoint/2010/main" val="60488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1"/>
          <p:cNvGrpSpPr>
            <a:grpSpLocks/>
          </p:cNvGrpSpPr>
          <p:nvPr/>
        </p:nvGrpSpPr>
        <p:grpSpPr bwMode="auto">
          <a:xfrm>
            <a:off x="1541463" y="3086100"/>
            <a:ext cx="1763712" cy="1268413"/>
            <a:chOff x="167" y="3294"/>
            <a:chExt cx="1111" cy="799"/>
          </a:xfrm>
        </p:grpSpPr>
        <p:sp>
          <p:nvSpPr>
            <p:cNvPr id="5" name="Rectangle 12"/>
            <p:cNvSpPr>
              <a:spLocks noChangeArrowheads="1"/>
            </p:cNvSpPr>
            <p:nvPr/>
          </p:nvSpPr>
          <p:spPr bwMode="auto">
            <a:xfrm>
              <a:off x="447" y="3843"/>
              <a:ext cx="788" cy="250"/>
            </a:xfrm>
            <a:prstGeom prst="rect">
              <a:avLst/>
            </a:prstGeom>
            <a:gradFill rotWithShape="1">
              <a:gsLst>
                <a:gs pos="0">
                  <a:srgbClr val="FFCC99"/>
                </a:gs>
                <a:gs pos="100000">
                  <a:srgbClr val="FFCC99">
                    <a:gamma/>
                    <a:shade val="46275"/>
                    <a:invGamma/>
                  </a:srgbClr>
                </a:gs>
              </a:gsLst>
              <a:lin ang="5400000" scaled="1"/>
            </a:gra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s-ES" altLang="x-none"/>
            </a:p>
          </p:txBody>
        </p:sp>
        <p:sp>
          <p:nvSpPr>
            <p:cNvPr id="6" name="Line 13"/>
            <p:cNvSpPr>
              <a:spLocks noChangeShapeType="1"/>
            </p:cNvSpPr>
            <p:nvPr/>
          </p:nvSpPr>
          <p:spPr bwMode="auto">
            <a:xfrm>
              <a:off x="777" y="3835"/>
              <a:ext cx="0" cy="134"/>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7" name="Text Box 15"/>
            <p:cNvSpPr txBox="1">
              <a:spLocks noChangeArrowheads="1"/>
            </p:cNvSpPr>
            <p:nvPr/>
          </p:nvSpPr>
          <p:spPr bwMode="auto">
            <a:xfrm>
              <a:off x="609" y="3895"/>
              <a:ext cx="256" cy="19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s-ES" altLang="x-none" sz="1400">
                  <a:solidFill>
                    <a:schemeClr val="bg2"/>
                  </a:solidFill>
                </a:rPr>
                <a:t>F</a:t>
              </a:r>
              <a:r>
                <a:rPr lang="es-ES" altLang="x-none" sz="1400" baseline="-25000">
                  <a:solidFill>
                    <a:schemeClr val="bg2"/>
                  </a:solidFill>
                </a:rPr>
                <a:t>G</a:t>
              </a:r>
            </a:p>
          </p:txBody>
        </p:sp>
        <p:sp>
          <p:nvSpPr>
            <p:cNvPr id="8" name="Freeform 17"/>
            <p:cNvSpPr>
              <a:spLocks/>
            </p:cNvSpPr>
            <p:nvPr/>
          </p:nvSpPr>
          <p:spPr bwMode="auto">
            <a:xfrm rot="12598765">
              <a:off x="253" y="3526"/>
              <a:ext cx="424" cy="216"/>
            </a:xfrm>
            <a:custGeom>
              <a:avLst/>
              <a:gdLst>
                <a:gd name="T0" fmla="*/ 0 w 291"/>
                <a:gd name="T1" fmla="*/ 0 h 217"/>
                <a:gd name="T2" fmla="*/ 101 w 291"/>
                <a:gd name="T3" fmla="*/ 19 h 217"/>
                <a:gd name="T4" fmla="*/ 101 w 291"/>
                <a:gd name="T5" fmla="*/ 82 h 217"/>
                <a:gd name="T6" fmla="*/ 165 w 291"/>
                <a:gd name="T7" fmla="*/ 89 h 217"/>
                <a:gd name="T8" fmla="*/ 152 w 291"/>
                <a:gd name="T9" fmla="*/ 165 h 217"/>
                <a:gd name="T10" fmla="*/ 222 w 291"/>
                <a:gd name="T11" fmla="*/ 158 h 217"/>
                <a:gd name="T12" fmla="*/ 247 w 291"/>
                <a:gd name="T13" fmla="*/ 209 h 217"/>
                <a:gd name="T14" fmla="*/ 291 w 291"/>
                <a:gd name="T15" fmla="*/ 209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217">
                  <a:moveTo>
                    <a:pt x="0" y="0"/>
                  </a:moveTo>
                  <a:cubicBezTo>
                    <a:pt x="42" y="2"/>
                    <a:pt x="84" y="5"/>
                    <a:pt x="101" y="19"/>
                  </a:cubicBezTo>
                  <a:cubicBezTo>
                    <a:pt x="118" y="33"/>
                    <a:pt x="91" y="71"/>
                    <a:pt x="101" y="82"/>
                  </a:cubicBezTo>
                  <a:cubicBezTo>
                    <a:pt x="111" y="93"/>
                    <a:pt x="157" y="75"/>
                    <a:pt x="165" y="89"/>
                  </a:cubicBezTo>
                  <a:cubicBezTo>
                    <a:pt x="173" y="103"/>
                    <a:pt x="143" y="153"/>
                    <a:pt x="152" y="165"/>
                  </a:cubicBezTo>
                  <a:cubicBezTo>
                    <a:pt x="161" y="177"/>
                    <a:pt x="206" y="151"/>
                    <a:pt x="222" y="158"/>
                  </a:cubicBezTo>
                  <a:cubicBezTo>
                    <a:pt x="238" y="165"/>
                    <a:pt x="235" y="201"/>
                    <a:pt x="247" y="209"/>
                  </a:cubicBezTo>
                  <a:cubicBezTo>
                    <a:pt x="259" y="217"/>
                    <a:pt x="281" y="204"/>
                    <a:pt x="291" y="209"/>
                  </a:cubicBezTo>
                </a:path>
              </a:pathLst>
            </a:custGeom>
            <a:noFill/>
            <a:ln w="19050"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 name="Text Box 18"/>
            <p:cNvSpPr txBox="1">
              <a:spLocks noChangeArrowheads="1"/>
            </p:cNvSpPr>
            <p:nvPr/>
          </p:nvSpPr>
          <p:spPr bwMode="auto">
            <a:xfrm>
              <a:off x="167" y="3294"/>
              <a:ext cx="208" cy="19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sz="1400"/>
                <a:t>F*</a:t>
              </a:r>
              <a:endParaRPr lang="es-ES" altLang="x-none" sz="1400" baseline="-25000"/>
            </a:p>
          </p:txBody>
        </p:sp>
        <p:sp>
          <p:nvSpPr>
            <p:cNvPr id="10" name="Line 19"/>
            <p:cNvSpPr>
              <a:spLocks noChangeShapeType="1"/>
            </p:cNvSpPr>
            <p:nvPr/>
          </p:nvSpPr>
          <p:spPr bwMode="auto">
            <a:xfrm flipV="1">
              <a:off x="930" y="3428"/>
              <a:ext cx="0" cy="412"/>
            </a:xfrm>
            <a:prstGeom prst="line">
              <a:avLst/>
            </a:prstGeom>
            <a:noFill/>
            <a:ln w="76200">
              <a:pattFill prst="narHorz">
                <a:fgClr>
                  <a:schemeClr val="bg2"/>
                </a:fgClr>
                <a:bgClr>
                  <a:srgbClr val="FFFFFF"/>
                </a:bgClr>
              </a:patt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1" name="Line 20"/>
            <p:cNvSpPr>
              <a:spLocks noChangeShapeType="1"/>
            </p:cNvSpPr>
            <p:nvPr/>
          </p:nvSpPr>
          <p:spPr bwMode="auto">
            <a:xfrm flipV="1">
              <a:off x="1101" y="3735"/>
              <a:ext cx="6" cy="107"/>
            </a:xfrm>
            <a:prstGeom prst="line">
              <a:avLst/>
            </a:prstGeom>
            <a:noFill/>
            <a:ln w="254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2" name="Text Box 22"/>
            <p:cNvSpPr txBox="1">
              <a:spLocks noChangeArrowheads="1"/>
            </p:cNvSpPr>
            <p:nvPr/>
          </p:nvSpPr>
          <p:spPr bwMode="auto">
            <a:xfrm>
              <a:off x="678" y="3337"/>
              <a:ext cx="256" cy="19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s-ES" altLang="x-none" sz="1400"/>
                <a:t>F</a:t>
              </a:r>
              <a:r>
                <a:rPr lang="es-ES" altLang="x-none" sz="1400" baseline="-25000"/>
                <a:t>H</a:t>
              </a:r>
            </a:p>
          </p:txBody>
        </p:sp>
        <p:sp>
          <p:nvSpPr>
            <p:cNvPr id="13" name="Text Box 23"/>
            <p:cNvSpPr txBox="1">
              <a:spLocks noChangeArrowheads="1"/>
            </p:cNvSpPr>
            <p:nvPr/>
          </p:nvSpPr>
          <p:spPr bwMode="auto">
            <a:xfrm>
              <a:off x="1022" y="3564"/>
              <a:ext cx="256" cy="19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s-ES" altLang="x-none" sz="1400"/>
                <a:t>F</a:t>
              </a:r>
              <a:r>
                <a:rPr lang="es-ES" altLang="x-none" sz="1400" baseline="-25000"/>
                <a:t>E</a:t>
              </a:r>
            </a:p>
          </p:txBody>
        </p:sp>
      </p:grpSp>
      <p:grpSp>
        <p:nvGrpSpPr>
          <p:cNvPr id="14" name="Group 52"/>
          <p:cNvGrpSpPr>
            <a:grpSpLocks/>
          </p:cNvGrpSpPr>
          <p:nvPr/>
        </p:nvGrpSpPr>
        <p:grpSpPr bwMode="auto">
          <a:xfrm>
            <a:off x="3421063" y="3228975"/>
            <a:ext cx="1624012" cy="1123950"/>
            <a:chOff x="1399" y="3389"/>
            <a:chExt cx="1023" cy="708"/>
          </a:xfrm>
        </p:grpSpPr>
        <p:sp>
          <p:nvSpPr>
            <p:cNvPr id="15" name="Rectangle 24"/>
            <p:cNvSpPr>
              <a:spLocks noChangeArrowheads="1"/>
            </p:cNvSpPr>
            <p:nvPr/>
          </p:nvSpPr>
          <p:spPr bwMode="auto">
            <a:xfrm>
              <a:off x="1591" y="3847"/>
              <a:ext cx="788" cy="250"/>
            </a:xfrm>
            <a:prstGeom prst="rect">
              <a:avLst/>
            </a:prstGeom>
            <a:gradFill rotWithShape="1">
              <a:gsLst>
                <a:gs pos="0">
                  <a:srgbClr val="FFCC99"/>
                </a:gs>
                <a:gs pos="100000">
                  <a:srgbClr val="FFCC99">
                    <a:gamma/>
                    <a:shade val="46275"/>
                    <a:invGamma/>
                  </a:srgbClr>
                </a:gs>
              </a:gsLst>
              <a:lin ang="5400000" scaled="1"/>
            </a:gra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s-ES" altLang="x-none"/>
            </a:p>
          </p:txBody>
        </p:sp>
        <p:sp>
          <p:nvSpPr>
            <p:cNvPr id="16" name="Line 25"/>
            <p:cNvSpPr>
              <a:spLocks noChangeShapeType="1"/>
            </p:cNvSpPr>
            <p:nvPr/>
          </p:nvSpPr>
          <p:spPr bwMode="auto">
            <a:xfrm>
              <a:off x="1921" y="3839"/>
              <a:ext cx="0" cy="134"/>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7" name="Text Box 26"/>
            <p:cNvSpPr txBox="1">
              <a:spLocks noChangeArrowheads="1"/>
            </p:cNvSpPr>
            <p:nvPr/>
          </p:nvSpPr>
          <p:spPr bwMode="auto">
            <a:xfrm>
              <a:off x="1753" y="3899"/>
              <a:ext cx="256" cy="19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s-ES" altLang="x-none" sz="1400">
                  <a:solidFill>
                    <a:schemeClr val="bg2"/>
                  </a:solidFill>
                </a:rPr>
                <a:t>F</a:t>
              </a:r>
              <a:r>
                <a:rPr lang="es-ES" altLang="x-none" sz="1400" baseline="-25000">
                  <a:solidFill>
                    <a:schemeClr val="bg2"/>
                  </a:solidFill>
                </a:rPr>
                <a:t>G</a:t>
              </a:r>
            </a:p>
          </p:txBody>
        </p:sp>
        <p:sp>
          <p:nvSpPr>
            <p:cNvPr id="18" name="Freeform 27"/>
            <p:cNvSpPr>
              <a:spLocks/>
            </p:cNvSpPr>
            <p:nvPr/>
          </p:nvSpPr>
          <p:spPr bwMode="auto">
            <a:xfrm rot="12598765">
              <a:off x="1501" y="3612"/>
              <a:ext cx="297" cy="161"/>
            </a:xfrm>
            <a:custGeom>
              <a:avLst/>
              <a:gdLst>
                <a:gd name="T0" fmla="*/ 0 w 291"/>
                <a:gd name="T1" fmla="*/ 0 h 217"/>
                <a:gd name="T2" fmla="*/ 101 w 291"/>
                <a:gd name="T3" fmla="*/ 19 h 217"/>
                <a:gd name="T4" fmla="*/ 101 w 291"/>
                <a:gd name="T5" fmla="*/ 82 h 217"/>
                <a:gd name="T6" fmla="*/ 165 w 291"/>
                <a:gd name="T7" fmla="*/ 89 h 217"/>
                <a:gd name="T8" fmla="*/ 152 w 291"/>
                <a:gd name="T9" fmla="*/ 165 h 217"/>
                <a:gd name="T10" fmla="*/ 222 w 291"/>
                <a:gd name="T11" fmla="*/ 158 h 217"/>
                <a:gd name="T12" fmla="*/ 247 w 291"/>
                <a:gd name="T13" fmla="*/ 209 h 217"/>
                <a:gd name="T14" fmla="*/ 291 w 291"/>
                <a:gd name="T15" fmla="*/ 209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217">
                  <a:moveTo>
                    <a:pt x="0" y="0"/>
                  </a:moveTo>
                  <a:cubicBezTo>
                    <a:pt x="42" y="2"/>
                    <a:pt x="84" y="5"/>
                    <a:pt x="101" y="19"/>
                  </a:cubicBezTo>
                  <a:cubicBezTo>
                    <a:pt x="118" y="33"/>
                    <a:pt x="91" y="71"/>
                    <a:pt x="101" y="82"/>
                  </a:cubicBezTo>
                  <a:cubicBezTo>
                    <a:pt x="111" y="93"/>
                    <a:pt x="157" y="75"/>
                    <a:pt x="165" y="89"/>
                  </a:cubicBezTo>
                  <a:cubicBezTo>
                    <a:pt x="173" y="103"/>
                    <a:pt x="143" y="153"/>
                    <a:pt x="152" y="165"/>
                  </a:cubicBezTo>
                  <a:cubicBezTo>
                    <a:pt x="161" y="177"/>
                    <a:pt x="206" y="151"/>
                    <a:pt x="222" y="158"/>
                  </a:cubicBezTo>
                  <a:cubicBezTo>
                    <a:pt x="238" y="165"/>
                    <a:pt x="235" y="201"/>
                    <a:pt x="247" y="209"/>
                  </a:cubicBezTo>
                  <a:cubicBezTo>
                    <a:pt x="259" y="217"/>
                    <a:pt x="281" y="204"/>
                    <a:pt x="291" y="209"/>
                  </a:cubicBezTo>
                </a:path>
              </a:pathLst>
            </a:custGeom>
            <a:noFill/>
            <a:ln w="19050"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9" name="Text Box 28"/>
            <p:cNvSpPr txBox="1">
              <a:spLocks noChangeArrowheads="1"/>
            </p:cNvSpPr>
            <p:nvPr/>
          </p:nvSpPr>
          <p:spPr bwMode="auto">
            <a:xfrm>
              <a:off x="1399" y="3402"/>
              <a:ext cx="208" cy="19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sz="1400"/>
                <a:t>F*</a:t>
              </a:r>
              <a:endParaRPr lang="es-ES" altLang="x-none" sz="1400" baseline="-25000"/>
            </a:p>
          </p:txBody>
        </p:sp>
        <p:sp>
          <p:nvSpPr>
            <p:cNvPr id="20" name="Line 29"/>
            <p:cNvSpPr>
              <a:spLocks noChangeShapeType="1"/>
            </p:cNvSpPr>
            <p:nvPr/>
          </p:nvSpPr>
          <p:spPr bwMode="auto">
            <a:xfrm flipV="1">
              <a:off x="2074" y="3552"/>
              <a:ext cx="0" cy="292"/>
            </a:xfrm>
            <a:prstGeom prst="line">
              <a:avLst/>
            </a:prstGeom>
            <a:noFill/>
            <a:ln w="76200">
              <a:pattFill prst="narHorz">
                <a:fgClr>
                  <a:schemeClr val="bg2"/>
                </a:fgClr>
                <a:bgClr>
                  <a:srgbClr val="FFFFFF"/>
                </a:bgClr>
              </a:patt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21" name="Line 30"/>
            <p:cNvSpPr>
              <a:spLocks noChangeShapeType="1"/>
            </p:cNvSpPr>
            <p:nvPr/>
          </p:nvSpPr>
          <p:spPr bwMode="auto">
            <a:xfrm flipV="1">
              <a:off x="2245" y="3764"/>
              <a:ext cx="6" cy="82"/>
            </a:xfrm>
            <a:prstGeom prst="line">
              <a:avLst/>
            </a:prstGeom>
            <a:noFill/>
            <a:ln w="254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22" name="Text Box 31"/>
            <p:cNvSpPr txBox="1">
              <a:spLocks noChangeArrowheads="1"/>
            </p:cNvSpPr>
            <p:nvPr/>
          </p:nvSpPr>
          <p:spPr bwMode="auto">
            <a:xfrm>
              <a:off x="1864" y="3389"/>
              <a:ext cx="256" cy="19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s-ES" altLang="x-none" sz="1400"/>
                <a:t>F</a:t>
              </a:r>
              <a:r>
                <a:rPr lang="es-ES" altLang="x-none" sz="1400" baseline="-25000"/>
                <a:t>H</a:t>
              </a:r>
            </a:p>
          </p:txBody>
        </p:sp>
        <p:sp>
          <p:nvSpPr>
            <p:cNvPr id="23" name="Text Box 32"/>
            <p:cNvSpPr txBox="1">
              <a:spLocks noChangeArrowheads="1"/>
            </p:cNvSpPr>
            <p:nvPr/>
          </p:nvSpPr>
          <p:spPr bwMode="auto">
            <a:xfrm>
              <a:off x="2166" y="3568"/>
              <a:ext cx="256" cy="19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s-ES" altLang="x-none" sz="1400"/>
                <a:t>F</a:t>
              </a:r>
              <a:r>
                <a:rPr lang="es-ES" altLang="x-none" sz="1400" baseline="-25000"/>
                <a:t>E</a:t>
              </a:r>
            </a:p>
          </p:txBody>
        </p:sp>
      </p:grpSp>
      <p:pic>
        <p:nvPicPr>
          <p:cNvPr id="24" name="Picture 58" descr="sensible_absolute"/>
          <p:cNvPicPr>
            <a:picLocks noChangeAspect="1" noChangeArrowheads="1"/>
          </p:cNvPicPr>
          <p:nvPr/>
        </p:nvPicPr>
        <p:blipFill>
          <a:blip r:embed="rId2">
            <a:extLst>
              <a:ext uri="{28A0092B-C50C-407E-A947-70E740481C1C}">
                <a14:useLocalDpi xmlns:a14="http://schemas.microsoft.com/office/drawing/2010/main" val="0"/>
              </a:ext>
            </a:extLst>
          </a:blip>
          <a:srcRect r="4903" b="21597"/>
          <a:stretch>
            <a:fillRect/>
          </a:stretch>
        </p:blipFill>
        <p:spPr bwMode="auto">
          <a:xfrm>
            <a:off x="207963" y="1123950"/>
            <a:ext cx="3001962" cy="202088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59"/>
          <p:cNvGrpSpPr>
            <a:grpSpLocks/>
          </p:cNvGrpSpPr>
          <p:nvPr/>
        </p:nvGrpSpPr>
        <p:grpSpPr bwMode="auto">
          <a:xfrm>
            <a:off x="3471863" y="1101725"/>
            <a:ext cx="2411412" cy="2079625"/>
            <a:chOff x="2312" y="981"/>
            <a:chExt cx="3337" cy="3044"/>
          </a:xfrm>
        </p:grpSpPr>
        <p:pic>
          <p:nvPicPr>
            <p:cNvPr id="26" name="Picture 60" descr="Sensible"/>
            <p:cNvPicPr>
              <a:picLocks noChangeAspect="1" noChangeArrowheads="1"/>
            </p:cNvPicPr>
            <p:nvPr/>
          </p:nvPicPr>
          <p:blipFill>
            <a:blip r:embed="rId3">
              <a:extLst>
                <a:ext uri="{28A0092B-C50C-407E-A947-70E740481C1C}">
                  <a14:useLocalDpi xmlns:a14="http://schemas.microsoft.com/office/drawing/2010/main" val="0"/>
                </a:ext>
              </a:extLst>
            </a:blip>
            <a:srcRect t="5676"/>
            <a:stretch>
              <a:fillRect/>
            </a:stretch>
          </p:blipFill>
          <p:spPr bwMode="auto">
            <a:xfrm>
              <a:off x="2312" y="981"/>
              <a:ext cx="3337" cy="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61"/>
            <p:cNvSpPr>
              <a:spLocks noChangeArrowheads="1"/>
            </p:cNvSpPr>
            <p:nvPr/>
          </p:nvSpPr>
          <p:spPr bwMode="auto">
            <a:xfrm>
              <a:off x="4504" y="1024"/>
              <a:ext cx="640" cy="416"/>
            </a:xfrm>
            <a:prstGeom prst="rect">
              <a:avLst/>
            </a:prstGeom>
            <a:noFill/>
            <a:ln w="25400">
              <a:solidFill>
                <a:srgbClr val="FF9933"/>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sp>
        <p:nvSpPr>
          <p:cNvPr id="28" name="Rectangle 65" descr="90%"/>
          <p:cNvSpPr>
            <a:spLocks noChangeArrowheads="1"/>
          </p:cNvSpPr>
          <p:nvPr/>
        </p:nvSpPr>
        <p:spPr bwMode="auto">
          <a:xfrm>
            <a:off x="3733800" y="3482975"/>
            <a:ext cx="1238250" cy="476250"/>
          </a:xfrm>
          <a:prstGeom prst="rect">
            <a:avLst/>
          </a:prstGeom>
          <a:pattFill prst="pct90">
            <a:fgClr>
              <a:schemeClr val="tx1">
                <a:alpha val="42999"/>
              </a:schemeClr>
            </a:fgClr>
            <a:bgClr>
              <a:schemeClr val="hlink">
                <a:alpha val="42999"/>
              </a:schemeClr>
            </a:bgClr>
          </a:patt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29" name="Text Box 66"/>
          <p:cNvSpPr txBox="1">
            <a:spLocks noChangeArrowheads="1"/>
          </p:cNvSpPr>
          <p:nvPr/>
        </p:nvSpPr>
        <p:spPr bwMode="auto">
          <a:xfrm>
            <a:off x="132416" y="357188"/>
            <a:ext cx="1869166" cy="36933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dirty="0">
                <a:solidFill>
                  <a:schemeClr val="bg1"/>
                </a:solidFill>
              </a:rPr>
              <a:t>12 </a:t>
            </a:r>
            <a:r>
              <a:rPr lang="es-ES" altLang="x-none" dirty="0" err="1">
                <a:solidFill>
                  <a:schemeClr val="bg1"/>
                </a:solidFill>
              </a:rPr>
              <a:t>April</a:t>
            </a:r>
            <a:r>
              <a:rPr lang="es-ES" altLang="x-none" dirty="0">
                <a:solidFill>
                  <a:schemeClr val="bg1"/>
                </a:solidFill>
              </a:rPr>
              <a:t> at 12 UTC</a:t>
            </a:r>
          </a:p>
        </p:txBody>
      </p:sp>
      <p:sp>
        <p:nvSpPr>
          <p:cNvPr id="30" name="Text Box 70"/>
          <p:cNvSpPr txBox="1">
            <a:spLocks noChangeArrowheads="1"/>
          </p:cNvSpPr>
          <p:nvPr/>
        </p:nvSpPr>
        <p:spPr bwMode="auto">
          <a:xfrm>
            <a:off x="6199188" y="1497013"/>
            <a:ext cx="2749550" cy="10699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Font typeface="Wingdings" charset="2"/>
              <a:buNone/>
            </a:pPr>
            <a:r>
              <a:rPr lang="es-ES" altLang="x-none" sz="1600" b="0"/>
              <a:t>- Negative surface forcing mainly balanced by reduction in turbulent sensible heat flux into the atmosphere</a:t>
            </a:r>
          </a:p>
        </p:txBody>
      </p:sp>
      <p:grpSp>
        <p:nvGrpSpPr>
          <p:cNvPr id="31" name="Group 74"/>
          <p:cNvGrpSpPr>
            <a:grpSpLocks/>
          </p:cNvGrpSpPr>
          <p:nvPr/>
        </p:nvGrpSpPr>
        <p:grpSpPr bwMode="auto">
          <a:xfrm>
            <a:off x="247650" y="4591050"/>
            <a:ext cx="8731250" cy="2078038"/>
            <a:chOff x="156" y="2990"/>
            <a:chExt cx="5500" cy="1309"/>
          </a:xfrm>
        </p:grpSpPr>
        <p:pic>
          <p:nvPicPr>
            <p:cNvPr id="32" name="Picture 56" descr="frictionspeedabsolute"/>
            <p:cNvPicPr>
              <a:picLocks noChangeAspect="1" noChangeArrowheads="1"/>
            </p:cNvPicPr>
            <p:nvPr/>
          </p:nvPicPr>
          <p:blipFill>
            <a:blip r:embed="rId4">
              <a:extLst>
                <a:ext uri="{28A0092B-C50C-407E-A947-70E740481C1C}">
                  <a14:useLocalDpi xmlns:a14="http://schemas.microsoft.com/office/drawing/2010/main" val="0"/>
                </a:ext>
              </a:extLst>
            </a:blip>
            <a:srcRect r="4599" b="21466"/>
            <a:stretch>
              <a:fillRect/>
            </a:stretch>
          </p:blipFill>
          <p:spPr bwMode="auto">
            <a:xfrm>
              <a:off x="156" y="3013"/>
              <a:ext cx="1867" cy="1262"/>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62"/>
            <p:cNvGrpSpPr>
              <a:grpSpLocks/>
            </p:cNvGrpSpPr>
            <p:nvPr/>
          </p:nvGrpSpPr>
          <p:grpSpPr bwMode="auto">
            <a:xfrm>
              <a:off x="2195" y="2990"/>
              <a:ext cx="1493" cy="1309"/>
              <a:chOff x="2200" y="960"/>
              <a:chExt cx="3317" cy="3061"/>
            </a:xfrm>
          </p:grpSpPr>
          <p:pic>
            <p:nvPicPr>
              <p:cNvPr id="35" name="Picture 63" descr="Ustar"/>
              <p:cNvPicPr>
                <a:picLocks noChangeAspect="1" noChangeArrowheads="1"/>
              </p:cNvPicPr>
              <p:nvPr/>
            </p:nvPicPr>
            <p:blipFill>
              <a:blip r:embed="rId5">
                <a:extLst>
                  <a:ext uri="{28A0092B-C50C-407E-A947-70E740481C1C}">
                    <a14:useLocalDpi xmlns:a14="http://schemas.microsoft.com/office/drawing/2010/main" val="0"/>
                  </a:ext>
                </a:extLst>
              </a:blip>
              <a:srcRect t="5795"/>
              <a:stretch>
                <a:fillRect/>
              </a:stretch>
            </p:blipFill>
            <p:spPr bwMode="auto">
              <a:xfrm>
                <a:off x="2200" y="960"/>
                <a:ext cx="3317" cy="306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64"/>
              <p:cNvSpPr>
                <a:spLocks noChangeArrowheads="1"/>
              </p:cNvSpPr>
              <p:nvPr/>
            </p:nvSpPr>
            <p:spPr bwMode="auto">
              <a:xfrm>
                <a:off x="3480" y="1592"/>
                <a:ext cx="640" cy="416"/>
              </a:xfrm>
              <a:prstGeom prst="rect">
                <a:avLst/>
              </a:prstGeom>
              <a:noFill/>
              <a:ln w="25400">
                <a:solidFill>
                  <a:srgbClr val="FF9933"/>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sp>
          <p:nvSpPr>
            <p:cNvPr id="34" name="Rectangle 73"/>
            <p:cNvSpPr>
              <a:spLocks noChangeArrowheads="1"/>
            </p:cNvSpPr>
            <p:nvPr/>
          </p:nvSpPr>
          <p:spPr bwMode="auto">
            <a:xfrm>
              <a:off x="3923" y="3066"/>
              <a:ext cx="1733" cy="113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FontTx/>
                <a:buChar char="-"/>
              </a:pPr>
              <a:r>
                <a:rPr lang="es-ES" altLang="x-none" sz="1600" b="0"/>
                <a:t>In RAD mixing is reduced (more stability) and downward momentum is reduced</a:t>
              </a:r>
            </a:p>
            <a:p>
              <a:pPr algn="l">
                <a:buFontTx/>
                <a:buChar char="-"/>
              </a:pPr>
              <a:endParaRPr lang="es-ES" altLang="x-none" sz="1600" b="0"/>
            </a:p>
            <a:p>
              <a:pPr algn="l">
                <a:buFont typeface="Wingdings" charset="2"/>
                <a:buNone/>
              </a:pPr>
              <a:r>
                <a:rPr lang="es-ES" altLang="x-none" sz="1600" b="0"/>
                <a:t>- Friction velocity significantly correlates with surface forcing during the day</a:t>
              </a:r>
            </a:p>
          </p:txBody>
        </p:sp>
      </p:grpSp>
    </p:spTree>
    <p:extLst>
      <p:ext uri="{BB962C8B-B14F-4D97-AF65-F5344CB8AC3E}">
        <p14:creationId xmlns:p14="http://schemas.microsoft.com/office/powerpoint/2010/main" val="26474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l="2469"/>
          <a:stretch>
            <a:fillRect/>
          </a:stretch>
        </p:blipFill>
        <p:spPr bwMode="auto">
          <a:xfrm>
            <a:off x="238125" y="3363913"/>
            <a:ext cx="4138613" cy="29337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150" y="3373438"/>
            <a:ext cx="4243388" cy="29337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488" y="1089025"/>
            <a:ext cx="3505200" cy="216852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Text Box 8"/>
          <p:cNvSpPr txBox="1">
            <a:spLocks noChangeArrowheads="1"/>
          </p:cNvSpPr>
          <p:nvPr/>
        </p:nvSpPr>
        <p:spPr bwMode="auto">
          <a:xfrm>
            <a:off x="0" y="163513"/>
            <a:ext cx="3177152" cy="4770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sz="2500">
                <a:solidFill>
                  <a:schemeClr val="bg1"/>
                </a:solidFill>
              </a:rPr>
              <a:t>Effects on temperature</a:t>
            </a:r>
          </a:p>
        </p:txBody>
      </p:sp>
      <p:sp>
        <p:nvSpPr>
          <p:cNvPr id="8" name="Line 9"/>
          <p:cNvSpPr>
            <a:spLocks noChangeShapeType="1"/>
          </p:cNvSpPr>
          <p:nvPr/>
        </p:nvSpPr>
        <p:spPr bwMode="auto">
          <a:xfrm flipV="1">
            <a:off x="4619625" y="1666875"/>
            <a:ext cx="3175" cy="596900"/>
          </a:xfrm>
          <a:prstGeom prst="line">
            <a:avLst/>
          </a:prstGeom>
          <a:noFill/>
          <a:ln w="25400">
            <a:solidFill>
              <a:srgbClr val="CC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Tree>
    <p:extLst>
      <p:ext uri="{BB962C8B-B14F-4D97-AF65-F5344CB8AC3E}">
        <p14:creationId xmlns:p14="http://schemas.microsoft.com/office/powerpoint/2010/main" val="2043312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564313" y="1093788"/>
            <a:ext cx="2420937"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sz="1800" i="1">
                <a:solidFill>
                  <a:schemeClr val="hlink"/>
                </a:solidFill>
              </a:rPr>
              <a:t>NUMERICAL WEATHER </a:t>
            </a:r>
          </a:p>
          <a:p>
            <a:r>
              <a:rPr lang="en-US" altLang="x-none" sz="1800" i="1">
                <a:solidFill>
                  <a:schemeClr val="hlink"/>
                </a:solidFill>
              </a:rPr>
              <a:t>PREDICTION</a:t>
            </a:r>
          </a:p>
          <a:p>
            <a:r>
              <a:rPr lang="en-US" altLang="x-none" sz="1800" i="1">
                <a:solidFill>
                  <a:schemeClr val="hlink"/>
                </a:solidFill>
              </a:rPr>
              <a:t>Can we improve it?</a:t>
            </a:r>
          </a:p>
        </p:txBody>
      </p:sp>
      <p:sp>
        <p:nvSpPr>
          <p:cNvPr id="5" name="Rectangle 7"/>
          <p:cNvSpPr>
            <a:spLocks noChangeArrowheads="1"/>
          </p:cNvSpPr>
          <p:nvPr/>
        </p:nvSpPr>
        <p:spPr bwMode="auto">
          <a:xfrm>
            <a:off x="255588" y="1387475"/>
            <a:ext cx="5861050" cy="7620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2200" b="0">
                <a:ea typeface="Arial Unicode MS" charset="0"/>
              </a:rPr>
              <a:t>Atmospheric temperature forecasts</a:t>
            </a:r>
          </a:p>
          <a:p>
            <a:pPr algn="l"/>
            <a:r>
              <a:rPr lang="en-US" altLang="x-none" sz="2200" b="0">
                <a:ea typeface="Arial Unicode MS" charset="0"/>
              </a:rPr>
              <a:t>RAD and CTR evaluated against objective analysis data</a:t>
            </a:r>
            <a:endParaRPr lang="es-ES" altLang="x-none" sz="2200" b="0">
              <a:ea typeface="Arial Unicode MS" charset="0"/>
            </a:endParaRPr>
          </a:p>
        </p:txBody>
      </p:sp>
      <p:grpSp>
        <p:nvGrpSpPr>
          <p:cNvPr id="6" name="Group 13"/>
          <p:cNvGrpSpPr>
            <a:grpSpLocks/>
          </p:cNvGrpSpPr>
          <p:nvPr/>
        </p:nvGrpSpPr>
        <p:grpSpPr bwMode="auto">
          <a:xfrm>
            <a:off x="292100" y="2428875"/>
            <a:ext cx="8558213" cy="4306888"/>
            <a:chOff x="184" y="1200"/>
            <a:chExt cx="5391" cy="2713"/>
          </a:xfrm>
        </p:grpSpPr>
        <p:pic>
          <p:nvPicPr>
            <p:cNvPr id="7" name="Picture 6" descr="TEMPFORbias bue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 y="1200"/>
              <a:ext cx="5391" cy="2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365" y="3647"/>
              <a:ext cx="918" cy="2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b="0">
                  <a:solidFill>
                    <a:schemeClr val="hlink"/>
                  </a:solidFill>
                </a:rPr>
                <a:t>12 h Forecast</a:t>
              </a:r>
            </a:p>
          </p:txBody>
        </p:sp>
        <p:sp>
          <p:nvSpPr>
            <p:cNvPr id="9" name="Text Box 9"/>
            <p:cNvSpPr txBox="1">
              <a:spLocks noChangeArrowheads="1"/>
            </p:cNvSpPr>
            <p:nvPr/>
          </p:nvSpPr>
          <p:spPr bwMode="auto">
            <a:xfrm>
              <a:off x="1717" y="3647"/>
              <a:ext cx="918" cy="2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b="0">
                  <a:solidFill>
                    <a:schemeClr val="hlink"/>
                  </a:solidFill>
                </a:rPr>
                <a:t>24 h Forecast</a:t>
              </a:r>
            </a:p>
          </p:txBody>
        </p:sp>
        <p:sp>
          <p:nvSpPr>
            <p:cNvPr id="10" name="Text Box 10"/>
            <p:cNvSpPr txBox="1">
              <a:spLocks noChangeArrowheads="1"/>
            </p:cNvSpPr>
            <p:nvPr/>
          </p:nvSpPr>
          <p:spPr bwMode="auto">
            <a:xfrm>
              <a:off x="3173" y="3655"/>
              <a:ext cx="918" cy="2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b="0">
                  <a:solidFill>
                    <a:schemeClr val="hlink"/>
                  </a:solidFill>
                </a:rPr>
                <a:t>36 h Forecast</a:t>
              </a:r>
            </a:p>
          </p:txBody>
        </p:sp>
        <p:sp>
          <p:nvSpPr>
            <p:cNvPr id="11" name="Text Box 11"/>
            <p:cNvSpPr txBox="1">
              <a:spLocks noChangeArrowheads="1"/>
            </p:cNvSpPr>
            <p:nvPr/>
          </p:nvSpPr>
          <p:spPr bwMode="auto">
            <a:xfrm>
              <a:off x="4541" y="3663"/>
              <a:ext cx="918" cy="2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b="0">
                  <a:solidFill>
                    <a:schemeClr val="hlink"/>
                  </a:solidFill>
                </a:rPr>
                <a:t>48 h Forecast</a:t>
              </a:r>
            </a:p>
          </p:txBody>
        </p:sp>
      </p:grpSp>
    </p:spTree>
    <p:extLst>
      <p:ext uri="{BB962C8B-B14F-4D97-AF65-F5344CB8AC3E}">
        <p14:creationId xmlns:p14="http://schemas.microsoft.com/office/powerpoint/2010/main" val="997148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1850" y="885825"/>
            <a:ext cx="7480300" cy="5183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52525" y="6137275"/>
            <a:ext cx="6838950" cy="720725"/>
          </a:xfrm>
          <a:prstGeom prst="rect">
            <a:avLst/>
          </a:prstGeom>
          <a:solidFill>
            <a:schemeClr val="tx2"/>
          </a:solidFill>
        </p:spPr>
        <p:txBody>
          <a:bodyPr>
            <a:spAutoFit/>
          </a:bodyPr>
          <a:lstStyle/>
          <a:p>
            <a:pPr algn="ctr">
              <a:defRPr/>
            </a:pPr>
            <a:r>
              <a:rPr lang="en-US" sz="2000" b="1" dirty="0">
                <a:solidFill>
                  <a:schemeClr val="bg1"/>
                </a:solidFill>
                <a:latin typeface="Times New Roman" panose="02020603050405020304" pitchFamily="18" charset="0"/>
                <a:cs typeface="Times New Roman" panose="02020603050405020304" pitchFamily="18" charset="0"/>
              </a:rPr>
              <a:t>NSD: NMMB/BSC-Dust short-term (84 h) forecasts</a:t>
            </a:r>
          </a:p>
          <a:p>
            <a:pPr algn="ctr">
              <a:defRPr/>
            </a:pPr>
            <a:r>
              <a:rPr lang="en-US" sz="2000" b="1" dirty="0">
                <a:solidFill>
                  <a:schemeClr val="bg1"/>
                </a:solidFill>
                <a:latin typeface="Times New Roman" panose="02020603050405020304" pitchFamily="18" charset="0"/>
                <a:cs typeface="Times New Roman" panose="02020603050405020304" pitchFamily="18" charset="0"/>
              </a:rPr>
              <a:t>MSD: Identification of desert dust outbreaks</a:t>
            </a:r>
          </a:p>
        </p:txBody>
      </p:sp>
      <p:sp>
        <p:nvSpPr>
          <p:cNvPr id="2" name="Title 1"/>
          <p:cNvSpPr>
            <a:spLocks noGrp="1"/>
          </p:cNvSpPr>
          <p:nvPr>
            <p:ph type="title"/>
          </p:nvPr>
        </p:nvSpPr>
        <p:spPr>
          <a:xfrm>
            <a:off x="127935" y="204957"/>
            <a:ext cx="6191348" cy="680868"/>
          </a:xfrm>
        </p:spPr>
        <p:txBody>
          <a:bodyPr/>
          <a:lstStyle/>
          <a:p>
            <a:r>
              <a:rPr lang="en-US" dirty="0" err="1" smtClean="0">
                <a:solidFill>
                  <a:schemeClr val="bg1"/>
                </a:solidFill>
              </a:rPr>
              <a:t>Gkikas</a:t>
            </a:r>
            <a:r>
              <a:rPr lang="en-US" dirty="0" smtClean="0">
                <a:solidFill>
                  <a:schemeClr val="bg1"/>
                </a:solidFill>
              </a:rPr>
              <a:t> et al., in prep</a:t>
            </a:r>
            <a:endParaRPr lang="en-US" dirty="0">
              <a:solidFill>
                <a:schemeClr val="bg1"/>
              </a:solidFill>
            </a:endParaRPr>
          </a:p>
        </p:txBody>
      </p:sp>
    </p:spTree>
    <p:extLst>
      <p:ext uri="{BB962C8B-B14F-4D97-AF65-F5344CB8AC3E}">
        <p14:creationId xmlns:p14="http://schemas.microsoft.com/office/powerpoint/2010/main" val="957427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648000"/>
          </a:xfrm>
          <a:noFill/>
        </p:spPr>
        <p:txBody>
          <a:bodyPr>
            <a:noAutofit/>
          </a:bodyPr>
          <a:lstStyle/>
          <a:p>
            <a:pPr algn="l"/>
            <a:r>
              <a:rPr lang="es-ES" altLang="en-US" sz="2400" b="1" dirty="0" err="1" smtClean="0">
                <a:solidFill>
                  <a:schemeClr val="bg1"/>
                </a:solidFill>
                <a:latin typeface="Calibri" charset="0"/>
                <a:ea typeface="Calibri" charset="0"/>
                <a:cs typeface="Calibri" charset="0"/>
              </a:rPr>
              <a:t>Selection</a:t>
            </a:r>
            <a:r>
              <a:rPr lang="es-ES" altLang="en-US" sz="2400" b="1" dirty="0" smtClean="0">
                <a:solidFill>
                  <a:schemeClr val="bg1"/>
                </a:solidFill>
                <a:latin typeface="Calibri" charset="0"/>
                <a:ea typeface="Calibri" charset="0"/>
                <a:cs typeface="Calibri" charset="0"/>
              </a:rPr>
              <a:t> of </a:t>
            </a:r>
            <a:r>
              <a:rPr lang="es-ES" altLang="en-US" sz="2400" b="1" dirty="0" err="1" smtClean="0">
                <a:solidFill>
                  <a:schemeClr val="bg1"/>
                </a:solidFill>
                <a:latin typeface="Calibri" charset="0"/>
                <a:ea typeface="Calibri" charset="0"/>
                <a:cs typeface="Calibri" charset="0"/>
              </a:rPr>
              <a:t>desert</a:t>
            </a:r>
            <a:r>
              <a:rPr lang="es-ES" altLang="en-US" sz="2400" b="1" dirty="0" smtClean="0">
                <a:solidFill>
                  <a:schemeClr val="bg1"/>
                </a:solidFill>
                <a:latin typeface="Calibri" charset="0"/>
                <a:ea typeface="Calibri" charset="0"/>
                <a:cs typeface="Calibri" charset="0"/>
              </a:rPr>
              <a:t> </a:t>
            </a:r>
            <a:r>
              <a:rPr lang="es-ES" altLang="en-US" sz="2400" b="1" dirty="0" err="1" smtClean="0">
                <a:solidFill>
                  <a:schemeClr val="bg1"/>
                </a:solidFill>
                <a:latin typeface="Calibri" charset="0"/>
                <a:ea typeface="Calibri" charset="0"/>
                <a:cs typeface="Calibri" charset="0"/>
              </a:rPr>
              <a:t>dust</a:t>
            </a:r>
            <a:r>
              <a:rPr lang="es-ES" altLang="en-US" sz="2400" b="1" dirty="0" smtClean="0">
                <a:solidFill>
                  <a:schemeClr val="bg1"/>
                </a:solidFill>
                <a:latin typeface="Calibri" charset="0"/>
                <a:ea typeface="Calibri" charset="0"/>
                <a:cs typeface="Calibri" charset="0"/>
              </a:rPr>
              <a:t> </a:t>
            </a:r>
            <a:r>
              <a:rPr lang="es-ES" altLang="en-US" sz="2400" b="1" dirty="0" err="1" smtClean="0">
                <a:solidFill>
                  <a:schemeClr val="bg1"/>
                </a:solidFill>
                <a:latin typeface="Calibri" charset="0"/>
                <a:ea typeface="Calibri" charset="0"/>
                <a:cs typeface="Calibri" charset="0"/>
              </a:rPr>
              <a:t>outbreaks</a:t>
            </a:r>
            <a:r>
              <a:rPr lang="es-ES" altLang="en-US" sz="2400" b="1" dirty="0" smtClean="0">
                <a:solidFill>
                  <a:schemeClr val="bg1"/>
                </a:solidFill>
                <a:latin typeface="Calibri" charset="0"/>
                <a:ea typeface="Calibri" charset="0"/>
                <a:cs typeface="Calibri" charset="0"/>
              </a:rPr>
              <a:t> at regional </a:t>
            </a:r>
            <a:r>
              <a:rPr lang="es-ES" altLang="en-US" sz="2400" b="1" dirty="0" err="1" smtClean="0">
                <a:solidFill>
                  <a:schemeClr val="bg1"/>
                </a:solidFill>
                <a:latin typeface="Calibri" charset="0"/>
                <a:ea typeface="Calibri" charset="0"/>
                <a:cs typeface="Calibri" charset="0"/>
              </a:rPr>
              <a:t>level</a:t>
            </a:r>
            <a:r>
              <a:rPr lang="es-ES" altLang="en-US" sz="2400" b="1" dirty="0" smtClean="0">
                <a:solidFill>
                  <a:schemeClr val="bg1"/>
                </a:solidFill>
                <a:latin typeface="Calibri" charset="0"/>
                <a:ea typeface="Calibri" charset="0"/>
                <a:cs typeface="Calibri" charset="0"/>
              </a:rPr>
              <a:t> </a:t>
            </a:r>
            <a:br>
              <a:rPr lang="es-ES" altLang="en-US" sz="2400" b="1" dirty="0" smtClean="0">
                <a:solidFill>
                  <a:schemeClr val="bg1"/>
                </a:solidFill>
                <a:latin typeface="Calibri" charset="0"/>
                <a:ea typeface="Calibri" charset="0"/>
                <a:cs typeface="Calibri" charset="0"/>
              </a:rPr>
            </a:br>
            <a:r>
              <a:rPr lang="es-ES" altLang="en-US" sz="2400" b="1" dirty="0" smtClean="0">
                <a:solidFill>
                  <a:schemeClr val="bg1"/>
                </a:solidFill>
                <a:latin typeface="Calibri" charset="0"/>
                <a:ea typeface="Calibri" charset="0"/>
                <a:cs typeface="Calibri" charset="0"/>
              </a:rPr>
              <a:t>(MSD </a:t>
            </a:r>
            <a:r>
              <a:rPr lang="es-ES" altLang="en-US" sz="2400" b="1" dirty="0" err="1" smtClean="0">
                <a:solidFill>
                  <a:schemeClr val="bg1"/>
                </a:solidFill>
                <a:latin typeface="Calibri" charset="0"/>
                <a:ea typeface="Calibri" charset="0"/>
                <a:cs typeface="Calibri" charset="0"/>
              </a:rPr>
              <a:t>domain</a:t>
            </a:r>
            <a:r>
              <a:rPr lang="es-ES" altLang="en-US" sz="2400" b="1" dirty="0" smtClean="0">
                <a:solidFill>
                  <a:schemeClr val="bg1"/>
                </a:solidFill>
                <a:latin typeface="Calibri" charset="0"/>
                <a:ea typeface="Calibri" charset="0"/>
                <a:cs typeface="Calibri" charset="0"/>
              </a:rPr>
              <a:t>)</a:t>
            </a:r>
            <a:endParaRPr lang="en-US" sz="2400" dirty="0">
              <a:solidFill>
                <a:schemeClr val="bg1"/>
              </a:solidFill>
              <a:latin typeface="Calibri" charset="0"/>
              <a:ea typeface="Calibri" charset="0"/>
              <a:cs typeface="Calibri" charset="0"/>
            </a:endParaRPr>
          </a:p>
        </p:txBody>
      </p:sp>
      <p:sp>
        <p:nvSpPr>
          <p:cNvPr id="5" name="TextBox 4"/>
          <p:cNvSpPr txBox="1">
            <a:spLocks noChangeArrowheads="1"/>
          </p:cNvSpPr>
          <p:nvPr/>
        </p:nvSpPr>
        <p:spPr bwMode="auto">
          <a:xfrm>
            <a:off x="0" y="1174241"/>
            <a:ext cx="9144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buFont typeface="Wingdings" pitchFamily="2" charset="2"/>
              <a:buChar char="Ø"/>
            </a:pPr>
            <a:r>
              <a:rPr lang="en-US" altLang="en-US" dirty="0">
                <a:latin typeface="Times New Roman" pitchFamily="18" charset="0"/>
              </a:rPr>
              <a:t>Days where at least 30 pixel-level DD episodes (either strong or extreme) have been identified by the satellite algorithm (</a:t>
            </a:r>
            <a:r>
              <a:rPr lang="en-US" altLang="en-US" dirty="0" err="1">
                <a:latin typeface="Times New Roman" pitchFamily="18" charset="0"/>
              </a:rPr>
              <a:t>Gkikas</a:t>
            </a:r>
            <a:r>
              <a:rPr lang="en-US" altLang="en-US" dirty="0">
                <a:latin typeface="Times New Roman" pitchFamily="18" charset="0"/>
              </a:rPr>
              <a:t> et al., 2012; 2015)</a:t>
            </a:r>
          </a:p>
          <a:p>
            <a:pPr>
              <a:buFont typeface="Wingdings" pitchFamily="2" charset="2"/>
              <a:buChar char="Ø"/>
            </a:pPr>
            <a:r>
              <a:rPr lang="en-US" altLang="en-US" dirty="0">
                <a:latin typeface="Times New Roman" pitchFamily="18" charset="0"/>
              </a:rPr>
              <a:t>Calculation of the mean regional AOD considering only pixels undergoing a DD episode</a:t>
            </a:r>
          </a:p>
          <a:p>
            <a:pPr>
              <a:buFont typeface="Wingdings" pitchFamily="2" charset="2"/>
              <a:buChar char="Ø"/>
            </a:pPr>
            <a:r>
              <a:rPr lang="en-US" altLang="en-US" dirty="0">
                <a:latin typeface="Times New Roman" pitchFamily="18" charset="0"/>
              </a:rPr>
              <a:t>Ranking of days based on dust outbreaks’ intensity (MODIS-Terra regional AOD)</a:t>
            </a:r>
          </a:p>
          <a:p>
            <a:pPr>
              <a:buFont typeface="Wingdings" pitchFamily="2" charset="2"/>
              <a:buChar char="Ø"/>
            </a:pPr>
            <a:r>
              <a:rPr lang="en-US" altLang="en-US" dirty="0">
                <a:latin typeface="Times New Roman" pitchFamily="18" charset="0"/>
              </a:rPr>
              <a:t>20 widespread and intense Mediterranean desert dust outbreaks are analyzed</a:t>
            </a:r>
          </a:p>
        </p:txBody>
      </p:sp>
      <p:graphicFrame>
        <p:nvGraphicFramePr>
          <p:cNvPr id="6" name="Table 5"/>
          <p:cNvGraphicFramePr>
            <a:graphicFrameLocks noGrp="1"/>
          </p:cNvGraphicFramePr>
          <p:nvPr>
            <p:extLst>
              <p:ext uri="{D42A27DB-BD31-4B8C-83A1-F6EECF244321}">
                <p14:modId xmlns:p14="http://schemas.microsoft.com/office/powerpoint/2010/main" val="861721560"/>
              </p:ext>
            </p:extLst>
          </p:nvPr>
        </p:nvGraphicFramePr>
        <p:xfrm>
          <a:off x="681038" y="3382453"/>
          <a:ext cx="7781925" cy="2519365"/>
        </p:xfrm>
        <a:graphic>
          <a:graphicData uri="http://schemas.openxmlformats.org/drawingml/2006/table">
            <a:tbl>
              <a:tblPr/>
              <a:tblGrid>
                <a:gridCol w="1854200"/>
                <a:gridCol w="1854200"/>
                <a:gridCol w="1930400"/>
                <a:gridCol w="2143125"/>
              </a:tblGrid>
              <a:tr h="431800">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endParaRPr>
                    </a:p>
                  </a:txBody>
                  <a:tcPr marL="91447" marR="91447" marT="45714" marB="45714" horzOverflow="overflow">
                    <a:lnL>
                      <a:noFill/>
                    </a:lnL>
                    <a:lnR>
                      <a:noFill/>
                    </a:lnR>
                    <a:lnT>
                      <a:noFill/>
                    </a:lnT>
                    <a:lnB>
                      <a:noFill/>
                    </a:lnB>
                    <a:lnTlToBr>
                      <a:noFill/>
                    </a:lnTlToBr>
                    <a:lnBlToTr>
                      <a:noFill/>
                    </a:lnBlToTr>
                    <a:solidFill>
                      <a:srgbClr val="8DB3E2"/>
                    </a:solidFill>
                  </a:tcPr>
                </a:tc>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Dust outbreaks</a:t>
                      </a:r>
                    </a:p>
                  </a:txBody>
                  <a:tcPr marL="91447" marR="91447" marT="45714" marB="45714" horzOverflow="overflow">
                    <a:lnL>
                      <a:noFill/>
                    </a:lnL>
                    <a:lnR>
                      <a:noFill/>
                    </a:lnR>
                    <a:lnT>
                      <a:noFill/>
                    </a:lnT>
                    <a:lnB>
                      <a:noFill/>
                    </a:lnB>
                    <a:lnTlToBr>
                      <a:noFill/>
                    </a:lnTlToBr>
                    <a:lnBlToTr>
                      <a:noFill/>
                    </a:lnBlToTr>
                    <a:solidFill>
                      <a:srgbClr val="8DB3E2"/>
                    </a:solidFill>
                  </a:tcPr>
                </a:tc>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Percentage (%)</a:t>
                      </a:r>
                    </a:p>
                  </a:txBody>
                  <a:tcPr marL="91447" marR="91447" marT="45714" marB="45714" horzOverflow="overflow">
                    <a:lnL>
                      <a:noFill/>
                    </a:lnL>
                    <a:lnR>
                      <a:noFill/>
                    </a:lnR>
                    <a:lnT>
                      <a:noFill/>
                    </a:lnT>
                    <a:lnB>
                      <a:noFill/>
                    </a:lnB>
                    <a:lnTlToBr>
                      <a:noFill/>
                    </a:lnTlToBr>
                    <a:lnBlToTr>
                      <a:noFill/>
                    </a:lnBlToTr>
                    <a:solidFill>
                      <a:srgbClr val="8DB3E2"/>
                    </a:solidFill>
                  </a:tcPr>
                </a:tc>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MSD Sector</a:t>
                      </a:r>
                    </a:p>
                  </a:txBody>
                  <a:tcPr marL="91447" marR="91447" marT="45714" marB="45714" horzOverflow="overflow">
                    <a:lnL>
                      <a:noFill/>
                    </a:lnL>
                    <a:lnR>
                      <a:noFill/>
                    </a:lnR>
                    <a:lnT>
                      <a:noFill/>
                    </a:lnT>
                    <a:lnB>
                      <a:noFill/>
                    </a:lnB>
                    <a:lnTlToBr>
                      <a:noFill/>
                    </a:lnTlToBr>
                    <a:lnBlToTr>
                      <a:noFill/>
                    </a:lnBlToTr>
                    <a:solidFill>
                      <a:srgbClr val="8DB3E2"/>
                    </a:solidFill>
                  </a:tcPr>
                </a:tc>
              </a:tr>
              <a:tr h="417513">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Winter</a:t>
                      </a:r>
                    </a:p>
                  </a:txBody>
                  <a:tcPr marL="91447" marR="91447" marT="45714" marB="45714" horzOverflow="overflow">
                    <a:lnL>
                      <a:noFill/>
                    </a:lnL>
                    <a:lnR>
                      <a:noFill/>
                    </a:lnR>
                    <a:lnT>
                      <a:noFill/>
                    </a:lnT>
                    <a:lnB>
                      <a:noFill/>
                    </a:lnB>
                    <a:lnTlToBr>
                      <a:noFill/>
                    </a:lnTlToBr>
                    <a:lnBlToTr>
                      <a:noFill/>
                    </a:lnBlToTr>
                    <a:solidFill>
                      <a:srgbClr val="CBCFDB"/>
                    </a:solidFill>
                  </a:tcPr>
                </a:tc>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5</a:t>
                      </a:r>
                      <a:endPar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endParaRPr>
                    </a:p>
                  </a:txBody>
                  <a:tcPr marL="91447" marR="91447" marT="45714" marB="45714" horzOverflow="overflow">
                    <a:lnL>
                      <a:noFill/>
                    </a:lnL>
                    <a:lnR>
                      <a:noFill/>
                    </a:lnR>
                    <a:lnT>
                      <a:noFill/>
                    </a:lnT>
                    <a:lnB>
                      <a:noFill/>
                    </a:lnB>
                    <a:lnTlToBr>
                      <a:noFill/>
                    </a:lnTlToBr>
                    <a:lnBlToTr>
                      <a:noFill/>
                    </a:lnBlToTr>
                    <a:solidFill>
                      <a:srgbClr val="CBCFDB"/>
                    </a:solidFill>
                  </a:tcPr>
                </a:tc>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25%</a:t>
                      </a:r>
                      <a:endPar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endParaRPr>
                    </a:p>
                  </a:txBody>
                  <a:tcPr marL="91447" marR="91447" marT="45714" marB="45714" horzOverflow="overflow">
                    <a:lnL>
                      <a:noFill/>
                    </a:lnL>
                    <a:lnR>
                      <a:noFill/>
                    </a:lnR>
                    <a:lnT>
                      <a:noFill/>
                    </a:lnT>
                    <a:lnB>
                      <a:noFill/>
                    </a:lnB>
                    <a:lnTlToBr>
                      <a:noFill/>
                    </a:lnTlToBr>
                    <a:lnBlToTr>
                      <a:noFill/>
                    </a:lnBlToTr>
                    <a:solidFill>
                      <a:srgbClr val="CBCFDB"/>
                    </a:solidFill>
                  </a:tcPr>
                </a:tc>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Eastern – Central</a:t>
                      </a:r>
                      <a:endPar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endParaRPr>
                    </a:p>
                  </a:txBody>
                  <a:tcPr marL="91447" marR="91447" marT="45714" marB="45714" horzOverflow="overflow">
                    <a:lnL>
                      <a:noFill/>
                    </a:lnL>
                    <a:lnR>
                      <a:noFill/>
                    </a:lnR>
                    <a:lnT>
                      <a:noFill/>
                    </a:lnT>
                    <a:lnB>
                      <a:noFill/>
                    </a:lnB>
                    <a:lnTlToBr>
                      <a:noFill/>
                    </a:lnTlToBr>
                    <a:lnBlToTr>
                      <a:noFill/>
                    </a:lnBlToTr>
                    <a:solidFill>
                      <a:srgbClr val="CBCFDB"/>
                    </a:solidFill>
                  </a:tcPr>
                </a:tc>
              </a:tr>
              <a:tr h="417513">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Spring</a:t>
                      </a:r>
                    </a:p>
                  </a:txBody>
                  <a:tcPr marL="91447" marR="91447" marT="45714" marB="45714" horzOverflow="overflow">
                    <a:lnL>
                      <a:noFill/>
                    </a:lnL>
                    <a:lnR>
                      <a:noFill/>
                    </a:lnR>
                    <a:lnT>
                      <a:noFill/>
                    </a:lnT>
                    <a:lnB>
                      <a:noFill/>
                    </a:lnB>
                    <a:lnTlToBr>
                      <a:noFill/>
                    </a:lnTlToBr>
                    <a:lnBlToTr>
                      <a:noFill/>
                    </a:lnBlToTr>
                    <a:solidFill>
                      <a:srgbClr val="E7E9EE"/>
                    </a:solidFill>
                  </a:tcPr>
                </a:tc>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11</a:t>
                      </a:r>
                      <a:endPar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endParaRPr>
                    </a:p>
                  </a:txBody>
                  <a:tcPr marL="91447" marR="91447" marT="45714" marB="45714" horzOverflow="overflow">
                    <a:lnL>
                      <a:noFill/>
                    </a:lnL>
                    <a:lnR>
                      <a:noFill/>
                    </a:lnR>
                    <a:lnT>
                      <a:noFill/>
                    </a:lnT>
                    <a:lnB>
                      <a:noFill/>
                    </a:lnB>
                    <a:lnTlToBr>
                      <a:noFill/>
                    </a:lnTlToBr>
                    <a:lnBlToTr>
                      <a:noFill/>
                    </a:lnBlToTr>
                    <a:solidFill>
                      <a:srgbClr val="E7E9EE"/>
                    </a:solidFill>
                  </a:tcPr>
                </a:tc>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55%</a:t>
                      </a:r>
                      <a:endPar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endParaRPr>
                    </a:p>
                  </a:txBody>
                  <a:tcPr marL="91447" marR="91447" marT="45714" marB="45714" horzOverflow="overflow">
                    <a:lnL>
                      <a:noFill/>
                    </a:lnL>
                    <a:lnR>
                      <a:noFill/>
                    </a:lnR>
                    <a:lnT>
                      <a:noFill/>
                    </a:lnT>
                    <a:lnB>
                      <a:noFill/>
                    </a:lnB>
                    <a:lnTlToBr>
                      <a:noFill/>
                    </a:lnTlToBr>
                    <a:lnBlToTr>
                      <a:noFill/>
                    </a:lnBlToTr>
                    <a:solidFill>
                      <a:srgbClr val="E7E9EE"/>
                    </a:solidFill>
                  </a:tcPr>
                </a:tc>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Central – Eastern</a:t>
                      </a:r>
                      <a:endPar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endParaRPr>
                    </a:p>
                  </a:txBody>
                  <a:tcPr marL="91447" marR="91447" marT="45714" marB="45714" horzOverflow="overflow">
                    <a:lnL>
                      <a:noFill/>
                    </a:lnL>
                    <a:lnR>
                      <a:noFill/>
                    </a:lnR>
                    <a:lnT>
                      <a:noFill/>
                    </a:lnT>
                    <a:lnB>
                      <a:noFill/>
                    </a:lnB>
                    <a:lnTlToBr>
                      <a:noFill/>
                    </a:lnTlToBr>
                    <a:lnBlToTr>
                      <a:noFill/>
                    </a:lnBlToTr>
                    <a:solidFill>
                      <a:srgbClr val="E7E9EE"/>
                    </a:solidFill>
                  </a:tcPr>
                </a:tc>
              </a:tr>
              <a:tr h="417513">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Summer</a:t>
                      </a:r>
                    </a:p>
                  </a:txBody>
                  <a:tcPr marL="91447" marR="91447" marT="45714" marB="45714" horzOverflow="overflow">
                    <a:lnL>
                      <a:noFill/>
                    </a:lnL>
                    <a:lnR>
                      <a:noFill/>
                    </a:lnR>
                    <a:lnT>
                      <a:noFill/>
                    </a:lnT>
                    <a:lnB>
                      <a:noFill/>
                    </a:lnB>
                    <a:lnTlToBr>
                      <a:noFill/>
                    </a:lnTlToBr>
                    <a:lnBlToTr>
                      <a:noFill/>
                    </a:lnBlToTr>
                    <a:solidFill>
                      <a:srgbClr val="CBCFDB"/>
                    </a:solidFill>
                  </a:tcPr>
                </a:tc>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4</a:t>
                      </a:r>
                      <a:endPar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endParaRPr>
                    </a:p>
                  </a:txBody>
                  <a:tcPr marL="91447" marR="91447" marT="45714" marB="45714" horzOverflow="overflow">
                    <a:lnL>
                      <a:noFill/>
                    </a:lnL>
                    <a:lnR>
                      <a:noFill/>
                    </a:lnR>
                    <a:lnT>
                      <a:noFill/>
                    </a:lnT>
                    <a:lnB>
                      <a:noFill/>
                    </a:lnB>
                    <a:lnTlToBr>
                      <a:noFill/>
                    </a:lnTlToBr>
                    <a:lnBlToTr>
                      <a:noFill/>
                    </a:lnBlToTr>
                    <a:solidFill>
                      <a:srgbClr val="CBCFDB"/>
                    </a:solidFill>
                  </a:tcPr>
                </a:tc>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20%</a:t>
                      </a:r>
                      <a:endPar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endParaRPr>
                    </a:p>
                  </a:txBody>
                  <a:tcPr marL="91447" marR="91447" marT="45714" marB="45714" horzOverflow="overflow">
                    <a:lnL>
                      <a:noFill/>
                    </a:lnL>
                    <a:lnR>
                      <a:noFill/>
                    </a:lnR>
                    <a:lnT>
                      <a:noFill/>
                    </a:lnT>
                    <a:lnB>
                      <a:noFill/>
                    </a:lnB>
                    <a:lnTlToBr>
                      <a:noFill/>
                    </a:lnTlToBr>
                    <a:lnBlToTr>
                      <a:noFill/>
                    </a:lnBlToTr>
                    <a:solidFill>
                      <a:srgbClr val="CBCFDB"/>
                    </a:solidFill>
                  </a:tcPr>
                </a:tc>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Western</a:t>
                      </a:r>
                      <a:endPar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endParaRPr>
                    </a:p>
                  </a:txBody>
                  <a:tcPr marL="91447" marR="91447" marT="45714" marB="45714" horzOverflow="overflow">
                    <a:lnL>
                      <a:noFill/>
                    </a:lnL>
                    <a:lnR>
                      <a:noFill/>
                    </a:lnR>
                    <a:lnT>
                      <a:noFill/>
                    </a:lnT>
                    <a:lnB>
                      <a:noFill/>
                    </a:lnB>
                    <a:lnTlToBr>
                      <a:noFill/>
                    </a:lnTlToBr>
                    <a:lnBlToTr>
                      <a:noFill/>
                    </a:lnBlToTr>
                    <a:solidFill>
                      <a:srgbClr val="CBCFDB"/>
                    </a:solidFill>
                  </a:tcPr>
                </a:tc>
              </a:tr>
              <a:tr h="417513">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Autumn</a:t>
                      </a:r>
                    </a:p>
                  </a:txBody>
                  <a:tcPr marL="91447" marR="91447" marT="45714" marB="45714" horzOverflow="overflow">
                    <a:lnL>
                      <a:noFill/>
                    </a:lnL>
                    <a:lnR>
                      <a:noFill/>
                    </a:lnR>
                    <a:lnT>
                      <a:noFill/>
                    </a:lnT>
                    <a:lnB>
                      <a:noFill/>
                    </a:lnB>
                    <a:lnTlToBr>
                      <a:noFill/>
                    </a:lnTlToBr>
                    <a:lnBlToTr>
                      <a:noFill/>
                    </a:lnBlToTr>
                    <a:solidFill>
                      <a:srgbClr val="E7E9EE"/>
                    </a:solidFill>
                  </a:tcPr>
                </a:tc>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0</a:t>
                      </a:r>
                      <a:endPar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endParaRPr>
                    </a:p>
                  </a:txBody>
                  <a:tcPr marL="91447" marR="91447" marT="45714" marB="45714" horzOverflow="overflow">
                    <a:lnL>
                      <a:noFill/>
                    </a:lnL>
                    <a:lnR>
                      <a:noFill/>
                    </a:lnR>
                    <a:lnT>
                      <a:noFill/>
                    </a:lnT>
                    <a:lnB>
                      <a:noFill/>
                    </a:lnB>
                    <a:lnTlToBr>
                      <a:noFill/>
                    </a:lnTlToBr>
                    <a:lnBlToTr>
                      <a:noFill/>
                    </a:lnBlToTr>
                    <a:solidFill>
                      <a:srgbClr val="E7E9EE"/>
                    </a:solidFill>
                  </a:tcPr>
                </a:tc>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0%</a:t>
                      </a:r>
                      <a:endPar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endParaRPr>
                    </a:p>
                  </a:txBody>
                  <a:tcPr marL="91447" marR="91447" marT="45714" marB="45714" horzOverflow="overflow">
                    <a:lnL>
                      <a:noFill/>
                    </a:lnL>
                    <a:lnR>
                      <a:noFill/>
                    </a:lnR>
                    <a:lnT>
                      <a:noFill/>
                    </a:lnT>
                    <a:lnB>
                      <a:noFill/>
                    </a:lnB>
                    <a:lnTlToBr>
                      <a:noFill/>
                    </a:lnTlToBr>
                    <a:lnBlToTr>
                      <a:noFill/>
                    </a:lnBlToTr>
                    <a:solidFill>
                      <a:srgbClr val="E7E9EE"/>
                    </a:solidFill>
                  </a:tcPr>
                </a:tc>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a:t>
                      </a:r>
                      <a:endPar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endParaRPr>
                    </a:p>
                  </a:txBody>
                  <a:tcPr marL="91447" marR="91447" marT="45714" marB="45714" horzOverflow="overflow">
                    <a:lnL>
                      <a:noFill/>
                    </a:lnL>
                    <a:lnR>
                      <a:noFill/>
                    </a:lnR>
                    <a:lnT>
                      <a:noFill/>
                    </a:lnT>
                    <a:lnB>
                      <a:noFill/>
                    </a:lnB>
                    <a:lnTlToBr>
                      <a:noFill/>
                    </a:lnTlToBr>
                    <a:lnBlToTr>
                      <a:noFill/>
                    </a:lnBlToTr>
                    <a:solidFill>
                      <a:srgbClr val="E7E9EE"/>
                    </a:solidFill>
                  </a:tcPr>
                </a:tc>
              </a:tr>
              <a:tr h="417513">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Total</a:t>
                      </a:r>
                    </a:p>
                  </a:txBody>
                  <a:tcPr marL="91447" marR="91447" marT="45714" marB="45714" horzOverflow="overflow">
                    <a:lnL>
                      <a:noFill/>
                    </a:lnL>
                    <a:lnR>
                      <a:noFill/>
                    </a:lnR>
                    <a:lnT>
                      <a:noFill/>
                    </a:lnT>
                    <a:lnB>
                      <a:noFill/>
                    </a:lnB>
                    <a:lnTlToBr>
                      <a:noFill/>
                    </a:lnTlToBr>
                    <a:lnBlToTr>
                      <a:noFill/>
                    </a:lnBlToTr>
                    <a:solidFill>
                      <a:srgbClr val="CBCFDB"/>
                    </a:solidFill>
                  </a:tcPr>
                </a:tc>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20</a:t>
                      </a:r>
                      <a:endPar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endParaRPr>
                    </a:p>
                  </a:txBody>
                  <a:tcPr marL="91447" marR="91447" marT="45714" marB="45714" horzOverflow="overflow">
                    <a:lnL>
                      <a:noFill/>
                    </a:lnL>
                    <a:lnR>
                      <a:noFill/>
                    </a:lnR>
                    <a:lnT>
                      <a:noFill/>
                    </a:lnT>
                    <a:lnB>
                      <a:noFill/>
                    </a:lnB>
                    <a:lnTlToBr>
                      <a:noFill/>
                    </a:lnTlToBr>
                    <a:lnBlToTr>
                      <a:noFill/>
                    </a:lnBlToTr>
                    <a:solidFill>
                      <a:srgbClr val="CBCFDB"/>
                    </a:solidFill>
                  </a:tcPr>
                </a:tc>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rPr>
                        <a:t>100%</a:t>
                      </a:r>
                      <a:endPar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endParaRPr>
                    </a:p>
                  </a:txBody>
                  <a:tcPr marL="91447" marR="91447" marT="45714" marB="45714" horzOverflow="overflow">
                    <a:lnL>
                      <a:noFill/>
                    </a:lnL>
                    <a:lnR>
                      <a:noFill/>
                    </a:lnR>
                    <a:lnT>
                      <a:noFill/>
                    </a:lnT>
                    <a:lnB>
                      <a:noFill/>
                    </a:lnB>
                    <a:lnTlToBr>
                      <a:noFill/>
                    </a:lnTlToBr>
                    <a:lnBlToTr>
                      <a:noFill/>
                    </a:lnBlToTr>
                    <a:solidFill>
                      <a:srgbClr val="CBCFDB"/>
                    </a:solidFill>
                  </a:tcPr>
                </a:tc>
                <a:tc>
                  <a:txBody>
                    <a:bodyPr/>
                    <a:lstStyle>
                      <a:lvl1pPr>
                        <a:spcBef>
                          <a:spcPct val="20000"/>
                        </a:spcBef>
                        <a:defRPr sz="2800">
                          <a:solidFill>
                            <a:schemeClr val="tx1"/>
                          </a:solidFill>
                          <a:latin typeface="Arial" charset="0"/>
                          <a:ea typeface="ＭＳ Ｐゴシック" pitchFamily="34" charset="-128"/>
                        </a:defRPr>
                      </a:lvl1pPr>
                      <a:lvl2pPr marL="742950" indent="-285750">
                        <a:spcBef>
                          <a:spcPct val="20000"/>
                        </a:spcBef>
                        <a:defRPr sz="2400">
                          <a:solidFill>
                            <a:schemeClr val="tx1"/>
                          </a:solidFill>
                          <a:latin typeface="Arial" charset="0"/>
                          <a:ea typeface="ＭＳ Ｐゴシック" pitchFamily="34" charset="-128"/>
                        </a:defRPr>
                      </a:lvl2pPr>
                      <a:lvl3pPr marL="1143000" indent="-228600">
                        <a:spcBef>
                          <a:spcPct val="20000"/>
                        </a:spcBef>
                        <a:defRPr sz="2000">
                          <a:solidFill>
                            <a:schemeClr val="tx1"/>
                          </a:solidFill>
                          <a:latin typeface="Arial" charset="0"/>
                          <a:ea typeface="ＭＳ Ｐゴシック" pitchFamily="34" charset="-128"/>
                        </a:defRPr>
                      </a:lvl3pPr>
                      <a:lvl4pPr marL="1600200" indent="-228600">
                        <a:spcBef>
                          <a:spcPct val="20000"/>
                        </a:spcBef>
                        <a:defRPr>
                          <a:solidFill>
                            <a:schemeClr val="tx1"/>
                          </a:solidFill>
                          <a:latin typeface="Arial" charset="0"/>
                          <a:ea typeface="ＭＳ Ｐゴシック" pitchFamily="34" charset="-128"/>
                        </a:defRPr>
                      </a:lvl4pPr>
                      <a:lvl5pPr marL="2057400" indent="-22860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smtClean="0">
                        <a:ln>
                          <a:noFill/>
                        </a:ln>
                        <a:solidFill>
                          <a:srgbClr val="004990"/>
                        </a:solidFill>
                        <a:effectLst/>
                        <a:latin typeface="Times New Roman" pitchFamily="18" charset="0"/>
                        <a:ea typeface="DejaVu Sans" pitchFamily="34" charset="0"/>
                        <a:cs typeface="Times New Roman" pitchFamily="18" charset="0"/>
                      </a:endParaRPr>
                    </a:p>
                  </a:txBody>
                  <a:tcPr marL="91447" marR="91447" marT="45714" marB="45714" horzOverflow="overflow">
                    <a:lnL>
                      <a:noFill/>
                    </a:lnL>
                    <a:lnR>
                      <a:noFill/>
                    </a:lnR>
                    <a:lnT>
                      <a:noFill/>
                    </a:lnT>
                    <a:lnB>
                      <a:noFill/>
                    </a:lnB>
                    <a:lnTlToBr>
                      <a:noFill/>
                    </a:lnTlToBr>
                    <a:lnBlToTr>
                      <a:noFill/>
                    </a:lnBlToTr>
                    <a:solidFill>
                      <a:srgbClr val="CBCFDB"/>
                    </a:solidFill>
                  </a:tcPr>
                </a:tc>
              </a:tr>
            </a:tbl>
          </a:graphicData>
        </a:graphic>
      </p:graphicFrame>
      <p:sp>
        <p:nvSpPr>
          <p:cNvPr id="7" name="TextBox 6"/>
          <p:cNvSpPr txBox="1"/>
          <p:nvPr/>
        </p:nvSpPr>
        <p:spPr>
          <a:xfrm>
            <a:off x="1152525" y="6134244"/>
            <a:ext cx="6838950" cy="400110"/>
          </a:xfrm>
          <a:prstGeom prst="rect">
            <a:avLst/>
          </a:prstGeom>
          <a:solidFill>
            <a:schemeClr val="tx2"/>
          </a:solidFill>
        </p:spPr>
        <p:txBody>
          <a:bodyPr>
            <a:spAutoFit/>
          </a:bodyPr>
          <a:lstStyle/>
          <a:p>
            <a:pPr algn="ctr">
              <a:defRPr/>
            </a:pPr>
            <a:r>
              <a:rPr lang="en-US" sz="2000" b="1" smtClean="0">
                <a:solidFill>
                  <a:schemeClr val="bg1"/>
                </a:solidFill>
                <a:latin typeface="Times New Roman" panose="02020603050405020304" pitchFamily="18" charset="0"/>
                <a:cs typeface="Times New Roman" panose="02020603050405020304" pitchFamily="18" charset="0"/>
              </a:rPr>
              <a:t>Intensity </a:t>
            </a:r>
            <a:r>
              <a:rPr lang="en-US" sz="2000" b="1" dirty="0">
                <a:solidFill>
                  <a:schemeClr val="bg1"/>
                </a:solidFill>
                <a:latin typeface="Times New Roman" panose="02020603050405020304" pitchFamily="18" charset="0"/>
                <a:cs typeface="Times New Roman" panose="02020603050405020304" pitchFamily="18" charset="0"/>
              </a:rPr>
              <a:t>of dust outbreaks: 0.74 (31/7/2001) – 2.96 (2/3/2005) </a:t>
            </a:r>
          </a:p>
        </p:txBody>
      </p:sp>
      <p:sp>
        <p:nvSpPr>
          <p:cNvPr id="8" name="TextBox 7"/>
          <p:cNvSpPr txBox="1"/>
          <p:nvPr/>
        </p:nvSpPr>
        <p:spPr>
          <a:xfrm>
            <a:off x="2771775" y="796416"/>
            <a:ext cx="3600450" cy="400050"/>
          </a:xfrm>
          <a:prstGeom prst="rect">
            <a:avLst/>
          </a:prstGeom>
          <a:solidFill>
            <a:schemeClr val="tx2"/>
          </a:solidFill>
        </p:spPr>
        <p:txBody>
          <a:bodyPr>
            <a:spAutoFit/>
          </a:bodyPr>
          <a:lstStyle/>
          <a:p>
            <a:pPr algn="ctr">
              <a:defRPr/>
            </a:pPr>
            <a:r>
              <a:rPr lang="en-US" sz="2000" b="1" dirty="0">
                <a:solidFill>
                  <a:schemeClr val="bg1"/>
                </a:solidFill>
                <a:latin typeface="Times New Roman" panose="02020603050405020304" pitchFamily="18" charset="0"/>
                <a:cs typeface="Times New Roman" panose="02020603050405020304" pitchFamily="18" charset="0"/>
              </a:rPr>
              <a:t>Selection criteria </a:t>
            </a:r>
          </a:p>
        </p:txBody>
      </p:sp>
      <p:sp>
        <p:nvSpPr>
          <p:cNvPr id="9" name="TextBox 8"/>
          <p:cNvSpPr txBox="1"/>
          <p:nvPr/>
        </p:nvSpPr>
        <p:spPr>
          <a:xfrm>
            <a:off x="2771775" y="2920491"/>
            <a:ext cx="3600450" cy="400050"/>
          </a:xfrm>
          <a:prstGeom prst="rect">
            <a:avLst/>
          </a:prstGeom>
          <a:solidFill>
            <a:schemeClr val="tx2"/>
          </a:solidFill>
        </p:spPr>
        <p:txBody>
          <a:bodyPr>
            <a:spAutoFit/>
          </a:bodyPr>
          <a:lstStyle/>
          <a:p>
            <a:pPr algn="ctr">
              <a:defRPr/>
            </a:pPr>
            <a:r>
              <a:rPr lang="en-US" sz="2000" b="1" dirty="0">
                <a:solidFill>
                  <a:schemeClr val="bg1"/>
                </a:solidFill>
                <a:latin typeface="Times New Roman" panose="02020603050405020304" pitchFamily="18" charset="0"/>
                <a:cs typeface="Times New Roman" panose="02020603050405020304" pitchFamily="18" charset="0"/>
              </a:rPr>
              <a:t>Statistics </a:t>
            </a:r>
          </a:p>
        </p:txBody>
      </p:sp>
    </p:spTree>
    <p:extLst>
      <p:ext uri="{BB962C8B-B14F-4D97-AF65-F5344CB8AC3E}">
        <p14:creationId xmlns:p14="http://schemas.microsoft.com/office/powerpoint/2010/main" val="88265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648000"/>
          </a:xfrm>
          <a:noFill/>
        </p:spPr>
        <p:txBody>
          <a:bodyPr>
            <a:normAutofit/>
          </a:bodyPr>
          <a:lstStyle/>
          <a:p>
            <a:pPr algn="l"/>
            <a:r>
              <a:rPr lang="es-ES" altLang="en-US" sz="2800" b="1" dirty="0" err="1" smtClean="0">
                <a:solidFill>
                  <a:srgbClr val="F8F8F8"/>
                </a:solidFill>
                <a:latin typeface="Times New Roman" pitchFamily="18" charset="0"/>
                <a:ea typeface="ＭＳ Ｐゴシック" pitchFamily="34" charset="-128"/>
                <a:cs typeface="Times New Roman" pitchFamily="18" charset="0"/>
              </a:rPr>
              <a:t>Identification</a:t>
            </a:r>
            <a:r>
              <a:rPr lang="es-ES" altLang="en-US" sz="2800" b="1" dirty="0" smtClean="0">
                <a:solidFill>
                  <a:srgbClr val="F8F8F8"/>
                </a:solidFill>
                <a:latin typeface="Times New Roman" pitchFamily="18" charset="0"/>
                <a:ea typeface="ＭＳ Ｐゴシック" pitchFamily="34" charset="-128"/>
                <a:cs typeface="Times New Roman" pitchFamily="18" charset="0"/>
              </a:rPr>
              <a:t> of </a:t>
            </a:r>
            <a:r>
              <a:rPr lang="es-ES" altLang="en-US" sz="2800" b="1" dirty="0" err="1" smtClean="0">
                <a:solidFill>
                  <a:srgbClr val="F8F8F8"/>
                </a:solidFill>
                <a:latin typeface="Times New Roman" pitchFamily="18" charset="0"/>
                <a:ea typeface="ＭＳ Ｐゴシック" pitchFamily="34" charset="-128"/>
                <a:cs typeface="Times New Roman" pitchFamily="18" charset="0"/>
              </a:rPr>
              <a:t>desert</a:t>
            </a:r>
            <a:r>
              <a:rPr lang="es-ES" altLang="en-US" sz="2800" b="1" dirty="0" smtClean="0">
                <a:solidFill>
                  <a:srgbClr val="F8F8F8"/>
                </a:solidFill>
                <a:latin typeface="Times New Roman" pitchFamily="18" charset="0"/>
                <a:ea typeface="ＭＳ Ｐゴシック" pitchFamily="34" charset="-128"/>
                <a:cs typeface="Times New Roman" pitchFamily="18" charset="0"/>
              </a:rPr>
              <a:t> </a:t>
            </a:r>
            <a:r>
              <a:rPr lang="es-ES" altLang="en-US" sz="2800" b="1" dirty="0" err="1" smtClean="0">
                <a:solidFill>
                  <a:srgbClr val="F8F8F8"/>
                </a:solidFill>
                <a:latin typeface="Times New Roman" pitchFamily="18" charset="0"/>
                <a:ea typeface="ＭＳ Ｐゴシック" pitchFamily="34" charset="-128"/>
                <a:cs typeface="Times New Roman" pitchFamily="18" charset="0"/>
              </a:rPr>
              <a:t>dust</a:t>
            </a:r>
            <a:r>
              <a:rPr lang="es-ES" altLang="en-US" sz="2800" b="1" dirty="0" smtClean="0">
                <a:solidFill>
                  <a:srgbClr val="F8F8F8"/>
                </a:solidFill>
                <a:latin typeface="Times New Roman" pitchFamily="18" charset="0"/>
                <a:ea typeface="ＭＳ Ｐゴシック" pitchFamily="34" charset="-128"/>
                <a:cs typeface="Times New Roman" pitchFamily="18" charset="0"/>
              </a:rPr>
              <a:t> (DD) </a:t>
            </a:r>
            <a:r>
              <a:rPr lang="es-ES" altLang="en-US" sz="2800" b="1" dirty="0" err="1" smtClean="0">
                <a:solidFill>
                  <a:srgbClr val="F8F8F8"/>
                </a:solidFill>
                <a:latin typeface="Times New Roman" pitchFamily="18" charset="0"/>
                <a:ea typeface="ＭＳ Ｐゴシック" pitchFamily="34" charset="-128"/>
                <a:cs typeface="Times New Roman" pitchFamily="18" charset="0"/>
              </a:rPr>
              <a:t>episodes</a:t>
            </a:r>
            <a:endParaRPr lang="en-US" sz="2800" dirty="0">
              <a:solidFill>
                <a:srgbClr val="F8F8F8"/>
              </a:solidFill>
            </a:endParaRPr>
          </a:p>
        </p:txBody>
      </p:sp>
      <p:pic>
        <p:nvPicPr>
          <p:cNvPr id="5"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238" y="3649545"/>
            <a:ext cx="288131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4275" y="3649545"/>
            <a:ext cx="2879725"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4550" y="3649545"/>
            <a:ext cx="2879725"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3238" y="1225433"/>
            <a:ext cx="2881312"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84550" y="1225433"/>
            <a:ext cx="287972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64275" y="1225433"/>
            <a:ext cx="287972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0"/>
          <p:cNvSpPr txBox="1">
            <a:spLocks noChangeArrowheads="1"/>
          </p:cNvSpPr>
          <p:nvPr/>
        </p:nvSpPr>
        <p:spPr bwMode="auto">
          <a:xfrm>
            <a:off x="503238" y="865070"/>
            <a:ext cx="2881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b="1">
                <a:latin typeface="Times New Roman" pitchFamily="18" charset="0"/>
              </a:rPr>
              <a:t>2 August 2012</a:t>
            </a:r>
          </a:p>
        </p:txBody>
      </p:sp>
      <p:sp>
        <p:nvSpPr>
          <p:cNvPr id="12" name="TextBox 40"/>
          <p:cNvSpPr txBox="1">
            <a:spLocks noChangeArrowheads="1"/>
          </p:cNvSpPr>
          <p:nvPr/>
        </p:nvSpPr>
        <p:spPr bwMode="auto">
          <a:xfrm>
            <a:off x="3384550" y="865070"/>
            <a:ext cx="287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b="1">
                <a:latin typeface="Times New Roman" pitchFamily="18" charset="0"/>
              </a:rPr>
              <a:t>19 May 2008</a:t>
            </a:r>
          </a:p>
        </p:txBody>
      </p:sp>
      <p:sp>
        <p:nvSpPr>
          <p:cNvPr id="13" name="TextBox 40"/>
          <p:cNvSpPr txBox="1">
            <a:spLocks noChangeArrowheads="1"/>
          </p:cNvSpPr>
          <p:nvPr/>
        </p:nvSpPr>
        <p:spPr bwMode="auto">
          <a:xfrm>
            <a:off x="6264275" y="865070"/>
            <a:ext cx="287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b="1">
                <a:latin typeface="Times New Roman" pitchFamily="18" charset="0"/>
              </a:rPr>
              <a:t>2 March 2005</a:t>
            </a:r>
          </a:p>
        </p:txBody>
      </p:sp>
      <p:sp>
        <p:nvSpPr>
          <p:cNvPr id="14" name="TextBox 40"/>
          <p:cNvSpPr txBox="1">
            <a:spLocks noChangeArrowheads="1"/>
          </p:cNvSpPr>
          <p:nvPr/>
        </p:nvSpPr>
        <p:spPr bwMode="auto">
          <a:xfrm rot="16200000">
            <a:off x="-648494" y="1658026"/>
            <a:ext cx="180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b="1">
                <a:latin typeface="Times New Roman" pitchFamily="18" charset="0"/>
              </a:rPr>
              <a:t>MODIS-Terra</a:t>
            </a:r>
          </a:p>
          <a:p>
            <a:pPr algn="ctr"/>
            <a:r>
              <a:rPr lang="en-US" altLang="en-US" b="1">
                <a:latin typeface="Times New Roman" pitchFamily="18" charset="0"/>
              </a:rPr>
              <a:t>(AOD@550)</a:t>
            </a:r>
          </a:p>
        </p:txBody>
      </p:sp>
      <p:sp>
        <p:nvSpPr>
          <p:cNvPr id="15" name="TextBox 40"/>
          <p:cNvSpPr txBox="1">
            <a:spLocks noChangeArrowheads="1"/>
          </p:cNvSpPr>
          <p:nvPr/>
        </p:nvSpPr>
        <p:spPr bwMode="auto">
          <a:xfrm rot="16200000">
            <a:off x="-757238" y="4297245"/>
            <a:ext cx="20177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b="1">
                <a:latin typeface="Times New Roman" pitchFamily="18" charset="0"/>
              </a:rPr>
              <a:t>NMMB</a:t>
            </a:r>
          </a:p>
          <a:p>
            <a:pPr algn="ctr"/>
            <a:r>
              <a:rPr lang="en-US" altLang="en-US" b="1">
                <a:latin typeface="Times New Roman" pitchFamily="18" charset="0"/>
              </a:rPr>
              <a:t>(Dust AOD@550)</a:t>
            </a:r>
          </a:p>
        </p:txBody>
      </p:sp>
      <p:sp>
        <p:nvSpPr>
          <p:cNvPr id="16" name="TextBox 15"/>
          <p:cNvSpPr txBox="1"/>
          <p:nvPr/>
        </p:nvSpPr>
        <p:spPr>
          <a:xfrm>
            <a:off x="1152525" y="5872045"/>
            <a:ext cx="6838950" cy="708025"/>
          </a:xfrm>
          <a:prstGeom prst="rect">
            <a:avLst/>
          </a:prstGeom>
          <a:solidFill>
            <a:schemeClr val="tx2"/>
          </a:solidFill>
        </p:spPr>
        <p:txBody>
          <a:bodyPr>
            <a:spAutoFit/>
          </a:bodyPr>
          <a:lstStyle/>
          <a:p>
            <a:pPr algn="ctr">
              <a:defRPr/>
            </a:pPr>
            <a:r>
              <a:rPr lang="en-US" sz="2000" b="1" dirty="0">
                <a:solidFill>
                  <a:schemeClr val="bg1"/>
                </a:solidFill>
                <a:latin typeface="Times New Roman" panose="02020603050405020304" pitchFamily="18" charset="0"/>
                <a:cs typeface="Times New Roman" panose="02020603050405020304" pitchFamily="18" charset="0"/>
              </a:rPr>
              <a:t>NMMB short-term (84 hours) regional simulations initialized at 00 UTC of the desert dust outbreak day </a:t>
            </a:r>
          </a:p>
        </p:txBody>
      </p:sp>
      <p:sp>
        <p:nvSpPr>
          <p:cNvPr id="17" name="TextBox 16"/>
          <p:cNvSpPr txBox="1"/>
          <p:nvPr/>
        </p:nvSpPr>
        <p:spPr>
          <a:xfrm>
            <a:off x="1152525" y="2912945"/>
            <a:ext cx="6838950" cy="401638"/>
          </a:xfrm>
          <a:prstGeom prst="rect">
            <a:avLst/>
          </a:prstGeom>
          <a:solidFill>
            <a:schemeClr val="tx2"/>
          </a:solidFill>
        </p:spPr>
        <p:txBody>
          <a:bodyPr>
            <a:spAutoFit/>
          </a:bodyPr>
          <a:lstStyle/>
          <a:p>
            <a:pPr algn="ctr">
              <a:defRPr/>
            </a:pPr>
            <a:r>
              <a:rPr lang="en-US" sz="2000" b="1" dirty="0">
                <a:solidFill>
                  <a:schemeClr val="bg1"/>
                </a:solidFill>
                <a:latin typeface="Times New Roman" panose="02020603050405020304" pitchFamily="18" charset="0"/>
                <a:cs typeface="Times New Roman" panose="02020603050405020304" pitchFamily="18" charset="0"/>
              </a:rPr>
              <a:t>Satellite observations of the desert dust outbreaks</a:t>
            </a:r>
          </a:p>
        </p:txBody>
      </p:sp>
    </p:spTree>
    <p:extLst>
      <p:ext uri="{BB962C8B-B14F-4D97-AF65-F5344CB8AC3E}">
        <p14:creationId xmlns:p14="http://schemas.microsoft.com/office/powerpoint/2010/main" val="1325062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648000"/>
          </a:xfrm>
          <a:noFill/>
        </p:spPr>
        <p:txBody>
          <a:bodyPr>
            <a:normAutofit fontScale="90000"/>
          </a:bodyPr>
          <a:lstStyle/>
          <a:p>
            <a:pPr algn="l"/>
            <a:r>
              <a:rPr lang="es-ES" altLang="en-US" sz="2800" b="1" dirty="0" smtClean="0">
                <a:solidFill>
                  <a:schemeClr val="bg1"/>
                </a:solidFill>
                <a:latin typeface="Times New Roman" pitchFamily="18" charset="0"/>
                <a:ea typeface="ＭＳ Ｐゴシック" pitchFamily="34" charset="-128"/>
                <a:cs typeface="Times New Roman" pitchFamily="18" charset="0"/>
              </a:rPr>
              <a:t>Regional </a:t>
            </a:r>
            <a:r>
              <a:rPr lang="es-ES" altLang="en-US" sz="2800" b="1" dirty="0" err="1" smtClean="0">
                <a:solidFill>
                  <a:schemeClr val="bg1"/>
                </a:solidFill>
                <a:latin typeface="Times New Roman" pitchFamily="18" charset="0"/>
                <a:ea typeface="ＭＳ Ｐゴシック" pitchFamily="34" charset="-128"/>
                <a:cs typeface="Times New Roman" pitchFamily="18" charset="0"/>
              </a:rPr>
              <a:t>DREs</a:t>
            </a:r>
            <a:r>
              <a:rPr lang="es-ES" altLang="en-US" sz="2800" b="1" dirty="0" smtClean="0">
                <a:solidFill>
                  <a:schemeClr val="bg1"/>
                </a:solidFill>
                <a:latin typeface="Times New Roman" pitchFamily="18" charset="0"/>
                <a:ea typeface="ＭＳ Ｐゴシック" pitchFamily="34" charset="-128"/>
                <a:cs typeface="Times New Roman" pitchFamily="18" charset="0"/>
              </a:rPr>
              <a:t> </a:t>
            </a:r>
            <a:br>
              <a:rPr lang="es-ES" altLang="en-US" sz="2800" b="1" dirty="0" smtClean="0">
                <a:solidFill>
                  <a:schemeClr val="bg1"/>
                </a:solidFill>
                <a:latin typeface="Times New Roman" pitchFamily="18" charset="0"/>
                <a:ea typeface="ＭＳ Ｐゴシック" pitchFamily="34" charset="-128"/>
                <a:cs typeface="Times New Roman" pitchFamily="18" charset="0"/>
              </a:rPr>
            </a:br>
            <a:r>
              <a:rPr lang="es-ES" altLang="en-US" sz="2800" b="1" dirty="0" smtClean="0">
                <a:solidFill>
                  <a:schemeClr val="bg1"/>
                </a:solidFill>
                <a:latin typeface="Times New Roman" pitchFamily="18" charset="0"/>
                <a:ea typeface="ＭＳ Ｐゴシック" pitchFamily="34" charset="-128"/>
                <a:cs typeface="Times New Roman" pitchFamily="18" charset="0"/>
              </a:rPr>
              <a:t>(20 </a:t>
            </a:r>
            <a:r>
              <a:rPr lang="es-ES" altLang="en-US" sz="2800" b="1" dirty="0" err="1" smtClean="0">
                <a:solidFill>
                  <a:schemeClr val="bg1"/>
                </a:solidFill>
                <a:latin typeface="Times New Roman" pitchFamily="18" charset="0"/>
                <a:ea typeface="ＭＳ Ｐゴシック" pitchFamily="34" charset="-128"/>
                <a:cs typeface="Times New Roman" pitchFamily="18" charset="0"/>
              </a:rPr>
              <a:t>desert</a:t>
            </a:r>
            <a:r>
              <a:rPr lang="es-ES" altLang="en-US" sz="2800" b="1" dirty="0" smtClean="0">
                <a:solidFill>
                  <a:schemeClr val="bg1"/>
                </a:solidFill>
                <a:latin typeface="Times New Roman" pitchFamily="18" charset="0"/>
                <a:ea typeface="ＭＳ Ｐゴシック" pitchFamily="34" charset="-128"/>
                <a:cs typeface="Times New Roman" pitchFamily="18" charset="0"/>
              </a:rPr>
              <a:t> </a:t>
            </a:r>
            <a:r>
              <a:rPr lang="es-ES" altLang="en-US" sz="2800" b="1" dirty="0" err="1" smtClean="0">
                <a:solidFill>
                  <a:schemeClr val="bg1"/>
                </a:solidFill>
                <a:latin typeface="Times New Roman" pitchFamily="18" charset="0"/>
                <a:ea typeface="ＭＳ Ｐゴシック" pitchFamily="34" charset="-128"/>
                <a:cs typeface="Times New Roman" pitchFamily="18" charset="0"/>
              </a:rPr>
              <a:t>dust</a:t>
            </a:r>
            <a:r>
              <a:rPr lang="es-ES" altLang="en-US" sz="2800" b="1" dirty="0" smtClean="0">
                <a:solidFill>
                  <a:schemeClr val="bg1"/>
                </a:solidFill>
                <a:latin typeface="Times New Roman" pitchFamily="18" charset="0"/>
                <a:ea typeface="ＭＳ Ｐゴシック" pitchFamily="34" charset="-128"/>
                <a:cs typeface="Times New Roman" pitchFamily="18" charset="0"/>
              </a:rPr>
              <a:t> </a:t>
            </a:r>
            <a:r>
              <a:rPr lang="es-ES" altLang="en-US" sz="2800" b="1" dirty="0" err="1" smtClean="0">
                <a:solidFill>
                  <a:schemeClr val="bg1"/>
                </a:solidFill>
                <a:latin typeface="Times New Roman" pitchFamily="18" charset="0"/>
                <a:ea typeface="ＭＳ Ｐゴシック" pitchFamily="34" charset="-128"/>
                <a:cs typeface="Times New Roman" pitchFamily="18" charset="0"/>
              </a:rPr>
              <a:t>outbreaks</a:t>
            </a:r>
            <a:r>
              <a:rPr lang="es-ES" altLang="en-US" sz="2800" b="1" dirty="0" smtClean="0">
                <a:solidFill>
                  <a:schemeClr val="bg1"/>
                </a:solidFill>
                <a:latin typeface="Times New Roman" pitchFamily="18" charset="0"/>
                <a:ea typeface="ＭＳ Ｐゴシック" pitchFamily="34" charset="-128"/>
                <a:cs typeface="Times New Roman" pitchFamily="18" charset="0"/>
              </a:rPr>
              <a:t>) </a:t>
            </a:r>
            <a:endParaRPr lang="en-US" sz="2800" dirty="0">
              <a:solidFill>
                <a:schemeClr val="bg1"/>
              </a:solidFill>
            </a:endParaRPr>
          </a:p>
        </p:txBody>
      </p:sp>
      <p:pic>
        <p:nvPicPr>
          <p:cNvPr id="5" name="Picture 3"/>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079500" y="1074326"/>
            <a:ext cx="2303463"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140200" y="1074326"/>
            <a:ext cx="23050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079500" y="2730089"/>
            <a:ext cx="2303463"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4140200" y="2730089"/>
            <a:ext cx="23050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079500" y="4387439"/>
            <a:ext cx="2303463"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4140200" y="4387439"/>
            <a:ext cx="230505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0"/>
          <p:cNvSpPr txBox="1">
            <a:spLocks noChangeArrowheads="1"/>
          </p:cNvSpPr>
          <p:nvPr/>
        </p:nvSpPr>
        <p:spPr bwMode="auto">
          <a:xfrm>
            <a:off x="1079500" y="786989"/>
            <a:ext cx="23034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b="1">
                <a:latin typeface="Times New Roman" pitchFamily="18" charset="0"/>
              </a:rPr>
              <a:t>MSD</a:t>
            </a:r>
          </a:p>
        </p:txBody>
      </p:sp>
      <p:sp>
        <p:nvSpPr>
          <p:cNvPr id="12" name="TextBox 40"/>
          <p:cNvSpPr txBox="1">
            <a:spLocks noChangeArrowheads="1"/>
          </p:cNvSpPr>
          <p:nvPr/>
        </p:nvSpPr>
        <p:spPr bwMode="auto">
          <a:xfrm>
            <a:off x="4140200" y="786989"/>
            <a:ext cx="23050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b="1">
                <a:latin typeface="Times New Roman" pitchFamily="18" charset="0"/>
              </a:rPr>
              <a:t>SDD</a:t>
            </a:r>
          </a:p>
        </p:txBody>
      </p:sp>
      <p:sp>
        <p:nvSpPr>
          <p:cNvPr id="13" name="TextBox 40"/>
          <p:cNvSpPr txBox="1">
            <a:spLocks noChangeArrowheads="1"/>
          </p:cNvSpPr>
          <p:nvPr/>
        </p:nvSpPr>
        <p:spPr bwMode="auto">
          <a:xfrm rot="16200000">
            <a:off x="-179387" y="168710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b="1">
                <a:latin typeface="Times New Roman" pitchFamily="18" charset="0"/>
              </a:rPr>
              <a:t>NET (SW+LW)</a:t>
            </a:r>
          </a:p>
        </p:txBody>
      </p:sp>
      <p:sp>
        <p:nvSpPr>
          <p:cNvPr id="14" name="TextBox 40"/>
          <p:cNvSpPr txBox="1">
            <a:spLocks noChangeArrowheads="1"/>
          </p:cNvSpPr>
          <p:nvPr/>
        </p:nvSpPr>
        <p:spPr bwMode="auto">
          <a:xfrm rot="16200000">
            <a:off x="-107949" y="3379376"/>
            <a:ext cx="16573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b="1">
                <a:latin typeface="Times New Roman" pitchFamily="18" charset="0"/>
              </a:rPr>
              <a:t>SW</a:t>
            </a:r>
          </a:p>
        </p:txBody>
      </p:sp>
      <p:sp>
        <p:nvSpPr>
          <p:cNvPr id="15" name="TextBox 40"/>
          <p:cNvSpPr txBox="1">
            <a:spLocks noChangeArrowheads="1"/>
          </p:cNvSpPr>
          <p:nvPr/>
        </p:nvSpPr>
        <p:spPr bwMode="auto">
          <a:xfrm rot="16200000">
            <a:off x="-108743" y="4962907"/>
            <a:ext cx="16557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b="1">
                <a:latin typeface="Times New Roman" pitchFamily="18" charset="0"/>
              </a:rPr>
              <a:t>LW</a:t>
            </a:r>
          </a:p>
        </p:txBody>
      </p:sp>
      <p:sp>
        <p:nvSpPr>
          <p:cNvPr id="16" name="TextBox 10"/>
          <p:cNvSpPr txBox="1">
            <a:spLocks noChangeArrowheads="1"/>
          </p:cNvSpPr>
          <p:nvPr/>
        </p:nvSpPr>
        <p:spPr bwMode="auto">
          <a:xfrm>
            <a:off x="6732588" y="1002889"/>
            <a:ext cx="23399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dirty="0">
                <a:solidFill>
                  <a:srgbClr val="000000"/>
                </a:solidFill>
                <a:latin typeface="Times New Roman" pitchFamily="18" charset="0"/>
              </a:rPr>
              <a:t>Surface </a:t>
            </a:r>
            <a:r>
              <a:rPr lang="en-US" altLang="en-US" b="1" dirty="0">
                <a:solidFill>
                  <a:schemeClr val="accent1"/>
                </a:solidFill>
                <a:latin typeface="Times New Roman" pitchFamily="18" charset="0"/>
              </a:rPr>
              <a:t>cooling</a:t>
            </a:r>
            <a:r>
              <a:rPr lang="en-US" altLang="en-US" dirty="0">
                <a:solidFill>
                  <a:srgbClr val="000000"/>
                </a:solidFill>
                <a:latin typeface="Times New Roman" pitchFamily="18" charset="0"/>
              </a:rPr>
              <a:t> </a:t>
            </a:r>
          </a:p>
          <a:p>
            <a:pPr algn="ctr"/>
            <a:r>
              <a:rPr lang="en-US" altLang="en-US" dirty="0">
                <a:solidFill>
                  <a:srgbClr val="000000"/>
                </a:solidFill>
                <a:latin typeface="Times New Roman" pitchFamily="18" charset="0"/>
              </a:rPr>
              <a:t>(up to 60 W/m</a:t>
            </a:r>
            <a:r>
              <a:rPr lang="en-US" altLang="en-US" baseline="30000" dirty="0">
                <a:solidFill>
                  <a:srgbClr val="000000"/>
                </a:solidFill>
                <a:latin typeface="Times New Roman" pitchFamily="18" charset="0"/>
              </a:rPr>
              <a:t>2</a:t>
            </a:r>
            <a:r>
              <a:rPr lang="en-US" altLang="en-US" dirty="0">
                <a:solidFill>
                  <a:srgbClr val="000000"/>
                </a:solidFill>
                <a:latin typeface="Times New Roman" pitchFamily="18" charset="0"/>
              </a:rPr>
              <a:t>)</a:t>
            </a:r>
          </a:p>
          <a:p>
            <a:pPr algn="ctr"/>
            <a:r>
              <a:rPr lang="en-US" altLang="en-US" dirty="0">
                <a:solidFill>
                  <a:srgbClr val="000000"/>
                </a:solidFill>
                <a:latin typeface="Times New Roman" pitchFamily="18" charset="0"/>
              </a:rPr>
              <a:t>Atmospheric </a:t>
            </a:r>
            <a:r>
              <a:rPr lang="en-US" altLang="en-US" b="1" dirty="0">
                <a:solidFill>
                  <a:srgbClr val="FF0000"/>
                </a:solidFill>
                <a:latin typeface="Times New Roman" pitchFamily="18" charset="0"/>
              </a:rPr>
              <a:t>warming</a:t>
            </a:r>
          </a:p>
          <a:p>
            <a:pPr algn="ctr"/>
            <a:r>
              <a:rPr lang="en-US" altLang="en-US" dirty="0">
                <a:solidFill>
                  <a:srgbClr val="000000"/>
                </a:solidFill>
                <a:latin typeface="Times New Roman" pitchFamily="18" charset="0"/>
              </a:rPr>
              <a:t>(up to 30 W/m</a:t>
            </a:r>
            <a:r>
              <a:rPr lang="en-US" altLang="en-US" baseline="30000" dirty="0">
                <a:solidFill>
                  <a:srgbClr val="000000"/>
                </a:solidFill>
                <a:latin typeface="Times New Roman" pitchFamily="18" charset="0"/>
              </a:rPr>
              <a:t>2</a:t>
            </a:r>
            <a:r>
              <a:rPr lang="en-US" altLang="en-US" dirty="0">
                <a:solidFill>
                  <a:srgbClr val="000000"/>
                </a:solidFill>
                <a:latin typeface="Times New Roman" pitchFamily="18" charset="0"/>
              </a:rPr>
              <a:t>)</a:t>
            </a:r>
          </a:p>
          <a:p>
            <a:pPr algn="ctr"/>
            <a:r>
              <a:rPr lang="en-US" altLang="en-US" dirty="0">
                <a:solidFill>
                  <a:srgbClr val="000000"/>
                </a:solidFill>
                <a:latin typeface="Times New Roman" pitchFamily="18" charset="0"/>
              </a:rPr>
              <a:t>Planetary </a:t>
            </a:r>
            <a:r>
              <a:rPr lang="en-US" altLang="en-US" b="1" dirty="0">
                <a:solidFill>
                  <a:schemeClr val="tx2"/>
                </a:solidFill>
                <a:latin typeface="Times New Roman" pitchFamily="18" charset="0"/>
              </a:rPr>
              <a:t>cooling</a:t>
            </a:r>
            <a:r>
              <a:rPr lang="en-US" altLang="en-US" dirty="0">
                <a:solidFill>
                  <a:srgbClr val="000000"/>
                </a:solidFill>
                <a:latin typeface="Times New Roman" pitchFamily="18" charset="0"/>
              </a:rPr>
              <a:t> </a:t>
            </a:r>
          </a:p>
          <a:p>
            <a:pPr algn="ctr"/>
            <a:r>
              <a:rPr lang="en-US" altLang="en-US" dirty="0">
                <a:solidFill>
                  <a:srgbClr val="000000"/>
                </a:solidFill>
                <a:latin typeface="Times New Roman" pitchFamily="18" charset="0"/>
              </a:rPr>
              <a:t>(up to 20 W/m</a:t>
            </a:r>
            <a:r>
              <a:rPr lang="en-US" altLang="en-US" baseline="30000" dirty="0">
                <a:solidFill>
                  <a:srgbClr val="000000"/>
                </a:solidFill>
                <a:latin typeface="Times New Roman" pitchFamily="18" charset="0"/>
              </a:rPr>
              <a:t>2</a:t>
            </a:r>
            <a:r>
              <a:rPr lang="en-US" altLang="en-US" dirty="0">
                <a:solidFill>
                  <a:srgbClr val="000000"/>
                </a:solidFill>
                <a:latin typeface="Times New Roman" pitchFamily="18" charset="0"/>
              </a:rPr>
              <a:t>)</a:t>
            </a:r>
          </a:p>
        </p:txBody>
      </p:sp>
      <p:sp>
        <p:nvSpPr>
          <p:cNvPr id="17" name="TextBox 10"/>
          <p:cNvSpPr txBox="1">
            <a:spLocks noChangeArrowheads="1"/>
          </p:cNvSpPr>
          <p:nvPr/>
        </p:nvSpPr>
        <p:spPr bwMode="auto">
          <a:xfrm>
            <a:off x="6732588" y="3090451"/>
            <a:ext cx="23399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a:solidFill>
                  <a:srgbClr val="000000"/>
                </a:solidFill>
                <a:latin typeface="Times New Roman" pitchFamily="18" charset="0"/>
              </a:rPr>
              <a:t>Slightly </a:t>
            </a:r>
            <a:r>
              <a:rPr lang="en-US" altLang="en-US" b="1">
                <a:solidFill>
                  <a:srgbClr val="000000"/>
                </a:solidFill>
                <a:latin typeface="Times New Roman" pitchFamily="18" charset="0"/>
              </a:rPr>
              <a:t>higher</a:t>
            </a:r>
            <a:r>
              <a:rPr lang="en-US" altLang="en-US">
                <a:solidFill>
                  <a:srgbClr val="000000"/>
                </a:solidFill>
                <a:latin typeface="Times New Roman" pitchFamily="18" charset="0"/>
              </a:rPr>
              <a:t> SW DREs compared to NET DREs </a:t>
            </a:r>
          </a:p>
        </p:txBody>
      </p:sp>
      <p:sp>
        <p:nvSpPr>
          <p:cNvPr id="18" name="TextBox 10"/>
          <p:cNvSpPr txBox="1">
            <a:spLocks noChangeArrowheads="1"/>
          </p:cNvSpPr>
          <p:nvPr/>
        </p:nvSpPr>
        <p:spPr bwMode="auto">
          <a:xfrm>
            <a:off x="6732588" y="4314414"/>
            <a:ext cx="23399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b="1">
                <a:solidFill>
                  <a:srgbClr val="000000"/>
                </a:solidFill>
                <a:latin typeface="Times New Roman" pitchFamily="18" charset="0"/>
              </a:rPr>
              <a:t>Reverse</a:t>
            </a:r>
            <a:r>
              <a:rPr lang="en-US" altLang="en-US">
                <a:solidFill>
                  <a:srgbClr val="000000"/>
                </a:solidFill>
                <a:latin typeface="Times New Roman" pitchFamily="18" charset="0"/>
              </a:rPr>
              <a:t> LW effects </a:t>
            </a:r>
          </a:p>
          <a:p>
            <a:pPr algn="ctr"/>
            <a:r>
              <a:rPr lang="en-US" altLang="en-US">
                <a:solidFill>
                  <a:srgbClr val="000000"/>
                </a:solidFill>
                <a:latin typeface="Times New Roman" pitchFamily="18" charset="0"/>
              </a:rPr>
              <a:t>of </a:t>
            </a:r>
            <a:r>
              <a:rPr lang="en-US" altLang="en-US" b="1">
                <a:solidFill>
                  <a:srgbClr val="000000"/>
                </a:solidFill>
                <a:latin typeface="Times New Roman" pitchFamily="18" charset="0"/>
              </a:rPr>
              <a:t>lower</a:t>
            </a:r>
            <a:r>
              <a:rPr lang="en-US" altLang="en-US">
                <a:solidFill>
                  <a:srgbClr val="000000"/>
                </a:solidFill>
                <a:latin typeface="Times New Roman" pitchFamily="18" charset="0"/>
              </a:rPr>
              <a:t> magnitude compared to SW ones</a:t>
            </a:r>
          </a:p>
          <a:p>
            <a:pPr algn="just"/>
            <a:endParaRPr lang="en-US" altLang="en-US">
              <a:solidFill>
                <a:srgbClr val="000000"/>
              </a:solidFill>
              <a:latin typeface="Times New Roman" pitchFamily="18" charset="0"/>
            </a:endParaRPr>
          </a:p>
          <a:p>
            <a:pPr algn="ctr"/>
            <a:r>
              <a:rPr lang="en-US" altLang="en-US" b="1">
                <a:solidFill>
                  <a:srgbClr val="000000"/>
                </a:solidFill>
                <a:latin typeface="Times New Roman" pitchFamily="18" charset="0"/>
              </a:rPr>
              <a:t>Predominance of </a:t>
            </a:r>
          </a:p>
          <a:p>
            <a:pPr algn="ctr"/>
            <a:r>
              <a:rPr lang="en-US" altLang="en-US" b="1">
                <a:solidFill>
                  <a:srgbClr val="000000"/>
                </a:solidFill>
                <a:latin typeface="Times New Roman" pitchFamily="18" charset="0"/>
              </a:rPr>
              <a:t>SW effects</a:t>
            </a:r>
            <a:r>
              <a:rPr lang="en-US" altLang="en-US">
                <a:solidFill>
                  <a:srgbClr val="000000"/>
                </a:solidFill>
                <a:latin typeface="Times New Roman" pitchFamily="18" charset="0"/>
              </a:rPr>
              <a:t>  </a:t>
            </a:r>
          </a:p>
        </p:txBody>
      </p:sp>
      <p:sp>
        <p:nvSpPr>
          <p:cNvPr id="20" name="Oval 19"/>
          <p:cNvSpPr/>
          <p:nvPr/>
        </p:nvSpPr>
        <p:spPr>
          <a:xfrm>
            <a:off x="1489075" y="1866489"/>
            <a:ext cx="287338" cy="2873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altLang="en-US" smtClean="0">
              <a:solidFill>
                <a:srgbClr val="004990"/>
              </a:solidFill>
            </a:endParaRPr>
          </a:p>
        </p:txBody>
      </p:sp>
      <p:sp>
        <p:nvSpPr>
          <p:cNvPr id="21" name="Oval 20"/>
          <p:cNvSpPr/>
          <p:nvPr/>
        </p:nvSpPr>
        <p:spPr>
          <a:xfrm>
            <a:off x="2046288" y="1866489"/>
            <a:ext cx="287337"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altLang="en-US" smtClean="0">
              <a:solidFill>
                <a:srgbClr val="004990"/>
              </a:solidFill>
            </a:endParaRPr>
          </a:p>
        </p:txBody>
      </p:sp>
      <p:sp>
        <p:nvSpPr>
          <p:cNvPr id="22" name="Oval 21"/>
          <p:cNvSpPr/>
          <p:nvPr/>
        </p:nvSpPr>
        <p:spPr>
          <a:xfrm>
            <a:off x="2595563" y="1866489"/>
            <a:ext cx="287337"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altLang="en-US" smtClean="0">
              <a:solidFill>
                <a:srgbClr val="004990"/>
              </a:solidFill>
            </a:endParaRPr>
          </a:p>
        </p:txBody>
      </p:sp>
      <p:sp>
        <p:nvSpPr>
          <p:cNvPr id="23" name="Oval 22"/>
          <p:cNvSpPr/>
          <p:nvPr/>
        </p:nvSpPr>
        <p:spPr>
          <a:xfrm>
            <a:off x="4567238" y="1723614"/>
            <a:ext cx="288925" cy="2873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altLang="en-US" smtClean="0">
              <a:solidFill>
                <a:srgbClr val="004990"/>
              </a:solidFill>
            </a:endParaRPr>
          </a:p>
        </p:txBody>
      </p:sp>
      <p:sp>
        <p:nvSpPr>
          <p:cNvPr id="24" name="Oval 23"/>
          <p:cNvSpPr/>
          <p:nvPr/>
        </p:nvSpPr>
        <p:spPr>
          <a:xfrm>
            <a:off x="5095875" y="1723614"/>
            <a:ext cx="288925" cy="2873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altLang="en-US" smtClean="0">
              <a:solidFill>
                <a:srgbClr val="004990"/>
              </a:solidFill>
            </a:endParaRPr>
          </a:p>
        </p:txBody>
      </p:sp>
      <p:sp>
        <p:nvSpPr>
          <p:cNvPr id="25" name="Oval 24"/>
          <p:cNvSpPr/>
          <p:nvPr/>
        </p:nvSpPr>
        <p:spPr>
          <a:xfrm>
            <a:off x="5657850" y="1723614"/>
            <a:ext cx="287338" cy="2873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altLang="en-US" smtClean="0">
              <a:solidFill>
                <a:srgbClr val="004990"/>
              </a:solidFill>
            </a:endParaRPr>
          </a:p>
        </p:txBody>
      </p:sp>
    </p:spTree>
    <p:extLst>
      <p:ext uri="{BB962C8B-B14F-4D97-AF65-F5344CB8AC3E}">
        <p14:creationId xmlns:p14="http://schemas.microsoft.com/office/powerpoint/2010/main" val="75209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animBg="1"/>
      <p:bldP spid="21" grpId="0" animBg="1"/>
      <p:bldP spid="22"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648000"/>
          </a:xfrm>
          <a:noFill/>
        </p:spPr>
        <p:txBody>
          <a:bodyPr>
            <a:normAutofit fontScale="90000"/>
          </a:bodyPr>
          <a:lstStyle/>
          <a:p>
            <a:pPr algn="l"/>
            <a:r>
              <a:rPr lang="es-ES" altLang="en-US" sz="2800" b="1" dirty="0" err="1" smtClean="0">
                <a:solidFill>
                  <a:schemeClr val="bg1"/>
                </a:solidFill>
                <a:latin typeface="Times New Roman" pitchFamily="18" charset="0"/>
                <a:ea typeface="ＭＳ Ｐゴシック" pitchFamily="34" charset="-128"/>
                <a:cs typeface="Times New Roman" pitchFamily="18" charset="0"/>
              </a:rPr>
              <a:t>Impact</a:t>
            </a:r>
            <a:r>
              <a:rPr lang="es-ES" altLang="en-US" sz="2800" b="1" dirty="0" smtClean="0">
                <a:solidFill>
                  <a:schemeClr val="bg1"/>
                </a:solidFill>
                <a:latin typeface="Times New Roman" pitchFamily="18" charset="0"/>
                <a:ea typeface="ＭＳ Ｐゴシック" pitchFamily="34" charset="-128"/>
                <a:cs typeface="Times New Roman" pitchFamily="18" charset="0"/>
              </a:rPr>
              <a:t> </a:t>
            </a:r>
            <a:r>
              <a:rPr lang="es-ES" altLang="en-US" sz="2800" b="1" dirty="0" err="1" smtClean="0">
                <a:solidFill>
                  <a:schemeClr val="bg1"/>
                </a:solidFill>
                <a:latin typeface="Times New Roman" pitchFamily="18" charset="0"/>
                <a:ea typeface="ＭＳ Ｐゴシック" pitchFamily="34" charset="-128"/>
                <a:cs typeface="Times New Roman" pitchFamily="18" charset="0"/>
              </a:rPr>
              <a:t>on</a:t>
            </a:r>
            <a:r>
              <a:rPr lang="es-ES" altLang="en-US" sz="2800" b="1" dirty="0" smtClean="0">
                <a:solidFill>
                  <a:schemeClr val="bg1"/>
                </a:solidFill>
                <a:latin typeface="Times New Roman" pitchFamily="18" charset="0"/>
                <a:ea typeface="ＭＳ Ｐゴシック" pitchFamily="34" charset="-128"/>
                <a:cs typeface="Times New Roman" pitchFamily="18" charset="0"/>
              </a:rPr>
              <a:t> </a:t>
            </a:r>
            <a:r>
              <a:rPr lang="es-ES" altLang="en-US" sz="2800" b="1" dirty="0" err="1" smtClean="0">
                <a:solidFill>
                  <a:schemeClr val="bg1"/>
                </a:solidFill>
                <a:latin typeface="Times New Roman" pitchFamily="18" charset="0"/>
                <a:ea typeface="ＭＳ Ｐゴシック" pitchFamily="34" charset="-128"/>
                <a:cs typeface="Times New Roman" pitchFamily="18" charset="0"/>
              </a:rPr>
              <a:t>temperature</a:t>
            </a:r>
            <a:r>
              <a:rPr lang="es-ES" altLang="en-US" sz="2800" b="1" dirty="0" smtClean="0">
                <a:solidFill>
                  <a:schemeClr val="bg1"/>
                </a:solidFill>
                <a:latin typeface="Times New Roman" pitchFamily="18" charset="0"/>
                <a:ea typeface="ＭＳ Ｐゴシック" pitchFamily="34" charset="-128"/>
                <a:cs typeface="Times New Roman" pitchFamily="18" charset="0"/>
              </a:rPr>
              <a:t> at 2 </a:t>
            </a:r>
            <a:r>
              <a:rPr lang="es-ES" altLang="en-US" sz="2800" b="1" dirty="0" err="1" smtClean="0">
                <a:solidFill>
                  <a:schemeClr val="bg1"/>
                </a:solidFill>
                <a:latin typeface="Times New Roman" pitchFamily="18" charset="0"/>
                <a:ea typeface="ＭＳ Ｐゴシック" pitchFamily="34" charset="-128"/>
                <a:cs typeface="Times New Roman" pitchFamily="18" charset="0"/>
              </a:rPr>
              <a:t>meters</a:t>
            </a:r>
            <a:r>
              <a:rPr lang="es-ES" altLang="en-US" sz="2800" b="1" dirty="0" smtClean="0">
                <a:solidFill>
                  <a:schemeClr val="bg1"/>
                </a:solidFill>
                <a:latin typeface="Times New Roman" pitchFamily="18" charset="0"/>
                <a:ea typeface="ＭＳ Ｐゴシック" pitchFamily="34" charset="-128"/>
                <a:cs typeface="Times New Roman" pitchFamily="18" charset="0"/>
              </a:rPr>
              <a:t>: </a:t>
            </a:r>
            <a:br>
              <a:rPr lang="es-ES" altLang="en-US" sz="2800" b="1" dirty="0" smtClean="0">
                <a:solidFill>
                  <a:schemeClr val="bg1"/>
                </a:solidFill>
                <a:latin typeface="Times New Roman" pitchFamily="18" charset="0"/>
                <a:ea typeface="ＭＳ Ｐゴシック" pitchFamily="34" charset="-128"/>
                <a:cs typeface="Times New Roman" pitchFamily="18" charset="0"/>
              </a:rPr>
            </a:br>
            <a:r>
              <a:rPr lang="es-ES" altLang="en-US" sz="2800" b="1" dirty="0" smtClean="0">
                <a:solidFill>
                  <a:schemeClr val="bg1"/>
                </a:solidFill>
                <a:latin typeface="Times New Roman" pitchFamily="18" charset="0"/>
                <a:ea typeface="ＭＳ Ｐゴシック" pitchFamily="34" charset="-128"/>
                <a:cs typeface="Times New Roman" pitchFamily="18" charset="0"/>
              </a:rPr>
              <a:t>2</a:t>
            </a:r>
            <a:r>
              <a:rPr lang="es-ES" altLang="en-US" sz="2800" b="1" baseline="30000" dirty="0" smtClean="0">
                <a:solidFill>
                  <a:schemeClr val="bg1"/>
                </a:solidFill>
                <a:latin typeface="Times New Roman" pitchFamily="18" charset="0"/>
                <a:ea typeface="ＭＳ Ｐゴシック" pitchFamily="34" charset="-128"/>
                <a:cs typeface="Times New Roman" pitchFamily="18" charset="0"/>
              </a:rPr>
              <a:t>nd</a:t>
            </a:r>
            <a:r>
              <a:rPr lang="es-ES" altLang="en-US" sz="2800" b="1" dirty="0" smtClean="0">
                <a:solidFill>
                  <a:schemeClr val="bg1"/>
                </a:solidFill>
                <a:latin typeface="Times New Roman" pitchFamily="18" charset="0"/>
                <a:ea typeface="ＭＳ Ｐゴシック" pitchFamily="34" charset="-128"/>
                <a:cs typeface="Times New Roman" pitchFamily="18" charset="0"/>
              </a:rPr>
              <a:t> </a:t>
            </a:r>
            <a:r>
              <a:rPr lang="es-ES" altLang="en-US" sz="2800" b="1" dirty="0" err="1" smtClean="0">
                <a:solidFill>
                  <a:schemeClr val="bg1"/>
                </a:solidFill>
                <a:latin typeface="Times New Roman" pitchFamily="18" charset="0"/>
                <a:ea typeface="ＭＳ Ｐゴシック" pitchFamily="34" charset="-128"/>
                <a:cs typeface="Times New Roman" pitchFamily="18" charset="0"/>
              </a:rPr>
              <a:t>August</a:t>
            </a:r>
            <a:r>
              <a:rPr lang="es-ES" altLang="en-US" sz="2800" b="1" dirty="0" smtClean="0">
                <a:solidFill>
                  <a:schemeClr val="bg1"/>
                </a:solidFill>
                <a:latin typeface="Times New Roman" pitchFamily="18" charset="0"/>
                <a:ea typeface="ＭＳ Ｐゴシック" pitchFamily="34" charset="-128"/>
                <a:cs typeface="Times New Roman" pitchFamily="18" charset="0"/>
              </a:rPr>
              <a:t> 2012</a:t>
            </a:r>
            <a:endParaRPr lang="en-US" sz="2800" dirty="0">
              <a:solidFill>
                <a:schemeClr val="bg1"/>
              </a:solidFill>
            </a:endParaRPr>
          </a:p>
        </p:txBody>
      </p:sp>
      <p:pic>
        <p:nvPicPr>
          <p:cNvPr id="5" name="Picture 4"/>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9863" y="1166205"/>
            <a:ext cx="30241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9950" y="1166205"/>
            <a:ext cx="302418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9863" y="3325205"/>
            <a:ext cx="30241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4679950" y="3325205"/>
            <a:ext cx="30241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9"/>
          <p:cNvSpPr txBox="1">
            <a:spLocks noChangeArrowheads="1"/>
          </p:cNvSpPr>
          <p:nvPr/>
        </p:nvSpPr>
        <p:spPr bwMode="auto">
          <a:xfrm>
            <a:off x="1439863" y="769330"/>
            <a:ext cx="3024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sz="2000" b="1">
                <a:latin typeface="Times New Roman" pitchFamily="18" charset="0"/>
              </a:rPr>
              <a:t>Daytime</a:t>
            </a:r>
          </a:p>
        </p:txBody>
      </p:sp>
      <p:sp>
        <p:nvSpPr>
          <p:cNvPr id="10" name="TextBox 9"/>
          <p:cNvSpPr txBox="1">
            <a:spLocks noChangeArrowheads="1"/>
          </p:cNvSpPr>
          <p:nvPr/>
        </p:nvSpPr>
        <p:spPr bwMode="auto">
          <a:xfrm>
            <a:off x="4679950" y="769330"/>
            <a:ext cx="3024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sz="2000" b="1">
                <a:latin typeface="Times New Roman" pitchFamily="18" charset="0"/>
              </a:rPr>
              <a:t>Nighttime</a:t>
            </a:r>
          </a:p>
        </p:txBody>
      </p:sp>
      <p:sp>
        <p:nvSpPr>
          <p:cNvPr id="11" name="TextBox 34"/>
          <p:cNvSpPr txBox="1">
            <a:spLocks noChangeArrowheads="1"/>
          </p:cNvSpPr>
          <p:nvPr/>
        </p:nvSpPr>
        <p:spPr bwMode="auto">
          <a:xfrm>
            <a:off x="71438" y="2137755"/>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b="1">
                <a:latin typeface="Times New Roman" pitchFamily="18" charset="0"/>
              </a:rPr>
              <a:t>+12H</a:t>
            </a:r>
          </a:p>
        </p:txBody>
      </p:sp>
      <p:sp>
        <p:nvSpPr>
          <p:cNvPr id="12" name="TextBox 35"/>
          <p:cNvSpPr txBox="1">
            <a:spLocks noChangeArrowheads="1"/>
          </p:cNvSpPr>
          <p:nvPr/>
        </p:nvSpPr>
        <p:spPr bwMode="auto">
          <a:xfrm>
            <a:off x="7775575" y="2137755"/>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b="1">
                <a:latin typeface="Times New Roman" pitchFamily="18" charset="0"/>
              </a:rPr>
              <a:t>+24H</a:t>
            </a:r>
          </a:p>
        </p:txBody>
      </p:sp>
      <p:sp>
        <p:nvSpPr>
          <p:cNvPr id="13" name="TextBox 38"/>
          <p:cNvSpPr txBox="1">
            <a:spLocks noChangeArrowheads="1"/>
          </p:cNvSpPr>
          <p:nvPr/>
        </p:nvSpPr>
        <p:spPr bwMode="auto">
          <a:xfrm>
            <a:off x="71438" y="4298343"/>
            <a:ext cx="1296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b="1">
                <a:latin typeface="Times New Roman" pitchFamily="18" charset="0"/>
              </a:rPr>
              <a:t>+36H</a:t>
            </a:r>
          </a:p>
        </p:txBody>
      </p:sp>
      <p:sp>
        <p:nvSpPr>
          <p:cNvPr id="14" name="TextBox 39"/>
          <p:cNvSpPr txBox="1">
            <a:spLocks noChangeArrowheads="1"/>
          </p:cNvSpPr>
          <p:nvPr/>
        </p:nvSpPr>
        <p:spPr bwMode="auto">
          <a:xfrm>
            <a:off x="7775575" y="4298343"/>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b="1">
                <a:latin typeface="Times New Roman" pitchFamily="18" charset="0"/>
              </a:rPr>
              <a:t>+48H</a:t>
            </a:r>
          </a:p>
        </p:txBody>
      </p:sp>
      <p:sp>
        <p:nvSpPr>
          <p:cNvPr id="15" name="TextBox 10"/>
          <p:cNvSpPr txBox="1">
            <a:spLocks noChangeArrowheads="1"/>
          </p:cNvSpPr>
          <p:nvPr/>
        </p:nvSpPr>
        <p:spPr bwMode="auto">
          <a:xfrm>
            <a:off x="0" y="566518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buFont typeface="Wingdings" pitchFamily="2" charset="2"/>
              <a:buChar char="Ø"/>
            </a:pPr>
            <a:r>
              <a:rPr lang="en-US" altLang="en-US" sz="2000">
                <a:solidFill>
                  <a:srgbClr val="000000"/>
                </a:solidFill>
                <a:latin typeface="Times New Roman" pitchFamily="18" charset="0"/>
              </a:rPr>
              <a:t>SW DREs </a:t>
            </a:r>
            <a:r>
              <a:rPr lang="en-US" altLang="en-US" sz="2000">
                <a:solidFill>
                  <a:srgbClr val="000000"/>
                </a:solidFill>
                <a:latin typeface="Times New Roman" pitchFamily="18" charset="0"/>
                <a:sym typeface="Wingdings" pitchFamily="2" charset="2"/>
              </a:rPr>
              <a:t> </a:t>
            </a:r>
            <a:r>
              <a:rPr lang="en-US" altLang="en-US" sz="2000" b="1">
                <a:solidFill>
                  <a:schemeClr val="tx2"/>
                </a:solidFill>
                <a:latin typeface="Times New Roman" pitchFamily="18" charset="0"/>
              </a:rPr>
              <a:t>Reduction</a:t>
            </a:r>
            <a:r>
              <a:rPr lang="en-US" altLang="en-US" sz="2000">
                <a:solidFill>
                  <a:srgbClr val="000000"/>
                </a:solidFill>
                <a:latin typeface="Times New Roman" pitchFamily="18" charset="0"/>
              </a:rPr>
              <a:t> of temperature at 2 meters (up to 4 ºC) during daytime</a:t>
            </a:r>
          </a:p>
        </p:txBody>
      </p:sp>
      <p:sp>
        <p:nvSpPr>
          <p:cNvPr id="16" name="Oval 15"/>
          <p:cNvSpPr/>
          <p:nvPr/>
        </p:nvSpPr>
        <p:spPr>
          <a:xfrm rot="18675015">
            <a:off x="1735932" y="2219511"/>
            <a:ext cx="1009650" cy="57626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altLang="en-US" smtClean="0">
              <a:solidFill>
                <a:srgbClr val="004990"/>
              </a:solidFill>
            </a:endParaRPr>
          </a:p>
        </p:txBody>
      </p:sp>
      <p:sp>
        <p:nvSpPr>
          <p:cNvPr id="17" name="Oval 16"/>
          <p:cNvSpPr/>
          <p:nvPr/>
        </p:nvSpPr>
        <p:spPr>
          <a:xfrm rot="21600000">
            <a:off x="1908175" y="4568218"/>
            <a:ext cx="503238" cy="4318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altLang="en-US" smtClean="0">
              <a:solidFill>
                <a:srgbClr val="004990"/>
              </a:solidFill>
            </a:endParaRPr>
          </a:p>
        </p:txBody>
      </p:sp>
      <p:sp>
        <p:nvSpPr>
          <p:cNvPr id="18" name="Oval 17"/>
          <p:cNvSpPr/>
          <p:nvPr/>
        </p:nvSpPr>
        <p:spPr>
          <a:xfrm rot="21600000">
            <a:off x="2303463" y="4298343"/>
            <a:ext cx="485775" cy="18573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altLang="en-US" smtClean="0">
              <a:solidFill>
                <a:srgbClr val="004990"/>
              </a:solidFill>
            </a:endParaRPr>
          </a:p>
        </p:txBody>
      </p:sp>
      <p:sp>
        <p:nvSpPr>
          <p:cNvPr id="19" name="Oval 18"/>
          <p:cNvSpPr/>
          <p:nvPr/>
        </p:nvSpPr>
        <p:spPr>
          <a:xfrm rot="21600000">
            <a:off x="5364163" y="4668230"/>
            <a:ext cx="576262" cy="2079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altLang="en-US" smtClean="0">
              <a:solidFill>
                <a:srgbClr val="FF0000"/>
              </a:solidFill>
            </a:endParaRPr>
          </a:p>
        </p:txBody>
      </p:sp>
      <p:sp>
        <p:nvSpPr>
          <p:cNvPr id="20" name="Oval 19"/>
          <p:cNvSpPr/>
          <p:nvPr/>
        </p:nvSpPr>
        <p:spPr>
          <a:xfrm rot="1272807">
            <a:off x="5229225" y="2402868"/>
            <a:ext cx="711200" cy="365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altLang="en-US" smtClean="0">
              <a:solidFill>
                <a:srgbClr val="FF0000"/>
              </a:solidFill>
            </a:endParaRPr>
          </a:p>
        </p:txBody>
      </p:sp>
      <p:sp>
        <p:nvSpPr>
          <p:cNvPr id="21" name="TextBox 10"/>
          <p:cNvSpPr txBox="1">
            <a:spLocks noChangeArrowheads="1"/>
          </p:cNvSpPr>
          <p:nvPr/>
        </p:nvSpPr>
        <p:spPr bwMode="auto">
          <a:xfrm>
            <a:off x="0" y="6025543"/>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buFont typeface="Wingdings" pitchFamily="2" charset="2"/>
              <a:buChar char="Ø"/>
            </a:pPr>
            <a:r>
              <a:rPr lang="en-US" altLang="en-US" sz="2000">
                <a:solidFill>
                  <a:srgbClr val="000000"/>
                </a:solidFill>
                <a:latin typeface="Times New Roman" pitchFamily="18" charset="0"/>
              </a:rPr>
              <a:t>LW DREs </a:t>
            </a:r>
            <a:r>
              <a:rPr lang="en-US" altLang="en-US" sz="2000">
                <a:solidFill>
                  <a:srgbClr val="000000"/>
                </a:solidFill>
                <a:latin typeface="Times New Roman" pitchFamily="18" charset="0"/>
                <a:sym typeface="Wingdings" pitchFamily="2" charset="2"/>
              </a:rPr>
              <a:t> </a:t>
            </a:r>
            <a:r>
              <a:rPr lang="en-US" altLang="en-US" sz="2000" b="1">
                <a:solidFill>
                  <a:srgbClr val="FF0000"/>
                </a:solidFill>
                <a:latin typeface="Times New Roman" pitchFamily="18" charset="0"/>
                <a:sym typeface="Wingdings" pitchFamily="2" charset="2"/>
              </a:rPr>
              <a:t>Increase</a:t>
            </a:r>
            <a:r>
              <a:rPr lang="en-US" altLang="en-US" sz="2000">
                <a:solidFill>
                  <a:srgbClr val="000000"/>
                </a:solidFill>
                <a:latin typeface="Times New Roman" pitchFamily="18" charset="0"/>
                <a:sym typeface="Wingdings" pitchFamily="2" charset="2"/>
              </a:rPr>
              <a:t> </a:t>
            </a:r>
            <a:r>
              <a:rPr lang="en-US" altLang="en-US" sz="2000">
                <a:solidFill>
                  <a:srgbClr val="000000"/>
                </a:solidFill>
                <a:latin typeface="Times New Roman" pitchFamily="18" charset="0"/>
              </a:rPr>
              <a:t>of temperature at 2 meters (up to 3-4 ºC) during nighttime</a:t>
            </a:r>
          </a:p>
        </p:txBody>
      </p:sp>
      <p:sp>
        <p:nvSpPr>
          <p:cNvPr id="22" name="TextBox 10"/>
          <p:cNvSpPr txBox="1">
            <a:spLocks noChangeArrowheads="1"/>
          </p:cNvSpPr>
          <p:nvPr/>
        </p:nvSpPr>
        <p:spPr bwMode="auto">
          <a:xfrm>
            <a:off x="0" y="638590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buFont typeface="Wingdings" pitchFamily="2" charset="2"/>
              <a:buChar char="Ø"/>
            </a:pPr>
            <a:r>
              <a:rPr lang="en-US" altLang="en-US" sz="2000">
                <a:solidFill>
                  <a:srgbClr val="000000"/>
                </a:solidFill>
                <a:latin typeface="Times New Roman" pitchFamily="18" charset="0"/>
              </a:rPr>
              <a:t>Reduction of the diurnal temperature range </a:t>
            </a:r>
          </a:p>
        </p:txBody>
      </p:sp>
    </p:spTree>
    <p:extLst>
      <p:ext uri="{BB962C8B-B14F-4D97-AF65-F5344CB8AC3E}">
        <p14:creationId xmlns:p14="http://schemas.microsoft.com/office/powerpoint/2010/main" val="206106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0" grpId="0" animBg="1"/>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648000"/>
          </a:xfrm>
          <a:noFill/>
        </p:spPr>
        <p:txBody>
          <a:bodyPr>
            <a:normAutofit/>
          </a:bodyPr>
          <a:lstStyle/>
          <a:p>
            <a:pPr algn="l"/>
            <a:r>
              <a:rPr lang="es-ES" altLang="en-US" sz="2800" b="1" dirty="0" err="1" smtClean="0">
                <a:solidFill>
                  <a:srgbClr val="F8F8F8"/>
                </a:solidFill>
                <a:latin typeface="Times New Roman" pitchFamily="18" charset="0"/>
                <a:ea typeface="ＭＳ Ｐゴシック" pitchFamily="34" charset="-128"/>
                <a:cs typeface="Times New Roman" pitchFamily="18" charset="0"/>
              </a:rPr>
              <a:t>Feedbacks</a:t>
            </a:r>
            <a:r>
              <a:rPr lang="es-ES" altLang="en-US" sz="2800" b="1" dirty="0" smtClean="0">
                <a:solidFill>
                  <a:srgbClr val="F8F8F8"/>
                </a:solidFill>
                <a:latin typeface="Times New Roman" pitchFamily="18" charset="0"/>
                <a:ea typeface="ＭＳ Ｐゴシック" pitchFamily="34" charset="-128"/>
                <a:cs typeface="Times New Roman" pitchFamily="18" charset="0"/>
              </a:rPr>
              <a:t> </a:t>
            </a:r>
            <a:r>
              <a:rPr lang="es-ES" altLang="en-US" sz="2800" b="1" dirty="0" err="1" smtClean="0">
                <a:solidFill>
                  <a:srgbClr val="F8F8F8"/>
                </a:solidFill>
                <a:latin typeface="Times New Roman" pitchFamily="18" charset="0"/>
                <a:ea typeface="ＭＳ Ｐゴシック" pitchFamily="34" charset="-128"/>
                <a:cs typeface="Times New Roman" pitchFamily="18" charset="0"/>
              </a:rPr>
              <a:t>on</a:t>
            </a:r>
            <a:r>
              <a:rPr lang="es-ES" altLang="en-US" sz="2800" b="1" dirty="0" smtClean="0">
                <a:solidFill>
                  <a:srgbClr val="F8F8F8"/>
                </a:solidFill>
                <a:latin typeface="Times New Roman" pitchFamily="18" charset="0"/>
                <a:ea typeface="ＭＳ Ｐゴシック" pitchFamily="34" charset="-128"/>
                <a:cs typeface="Times New Roman" pitchFamily="18" charset="0"/>
              </a:rPr>
              <a:t> </a:t>
            </a:r>
            <a:r>
              <a:rPr lang="es-ES" altLang="en-US" sz="2800" b="1" dirty="0" err="1" smtClean="0">
                <a:solidFill>
                  <a:srgbClr val="F8F8F8"/>
                </a:solidFill>
                <a:latin typeface="Times New Roman" pitchFamily="18" charset="0"/>
                <a:ea typeface="ＭＳ Ｐゴシック" pitchFamily="34" charset="-128"/>
                <a:cs typeface="Times New Roman" pitchFamily="18" charset="0"/>
              </a:rPr>
              <a:t>dust</a:t>
            </a:r>
            <a:r>
              <a:rPr lang="es-ES" altLang="en-US" sz="2800" b="1" dirty="0" smtClean="0">
                <a:solidFill>
                  <a:srgbClr val="F8F8F8"/>
                </a:solidFill>
                <a:latin typeface="Times New Roman" pitchFamily="18" charset="0"/>
                <a:ea typeface="ＭＳ Ｐゴシック" pitchFamily="34" charset="-128"/>
                <a:cs typeface="Times New Roman" pitchFamily="18" charset="0"/>
              </a:rPr>
              <a:t> AOD and </a:t>
            </a:r>
            <a:r>
              <a:rPr lang="es-ES" altLang="en-US" sz="2800" b="1" dirty="0" err="1" smtClean="0">
                <a:solidFill>
                  <a:srgbClr val="F8F8F8"/>
                </a:solidFill>
                <a:latin typeface="Times New Roman" pitchFamily="18" charset="0"/>
                <a:ea typeface="ＭＳ Ｐゴシック" pitchFamily="34" charset="-128"/>
                <a:cs typeface="Times New Roman" pitchFamily="18" charset="0"/>
              </a:rPr>
              <a:t>dust</a:t>
            </a:r>
            <a:r>
              <a:rPr lang="es-ES" altLang="en-US" sz="2800" b="1" dirty="0" smtClean="0">
                <a:solidFill>
                  <a:srgbClr val="F8F8F8"/>
                </a:solidFill>
                <a:latin typeface="Times New Roman" pitchFamily="18" charset="0"/>
                <a:ea typeface="ＭＳ Ｐゴシック" pitchFamily="34" charset="-128"/>
                <a:cs typeface="Times New Roman" pitchFamily="18" charset="0"/>
              </a:rPr>
              <a:t> </a:t>
            </a:r>
            <a:r>
              <a:rPr lang="es-ES" altLang="en-US" sz="2800" b="1" dirty="0" err="1" smtClean="0">
                <a:solidFill>
                  <a:srgbClr val="F8F8F8"/>
                </a:solidFill>
                <a:latin typeface="Times New Roman" pitchFamily="18" charset="0"/>
                <a:ea typeface="ＭＳ Ｐゴシック" pitchFamily="34" charset="-128"/>
                <a:cs typeface="Times New Roman" pitchFamily="18" charset="0"/>
              </a:rPr>
              <a:t>emission</a:t>
            </a:r>
            <a:r>
              <a:rPr lang="es-ES" altLang="en-US" sz="2800" b="1" dirty="0" smtClean="0">
                <a:solidFill>
                  <a:srgbClr val="F8F8F8"/>
                </a:solidFill>
                <a:latin typeface="Times New Roman" pitchFamily="18" charset="0"/>
                <a:ea typeface="ＭＳ Ｐゴシック" pitchFamily="34" charset="-128"/>
                <a:cs typeface="Times New Roman" pitchFamily="18" charset="0"/>
              </a:rPr>
              <a:t> (NSD)</a:t>
            </a:r>
            <a:endParaRPr lang="en-US" sz="2800" dirty="0">
              <a:solidFill>
                <a:srgbClr val="F8F8F8"/>
              </a:solidFill>
            </a:endParaRPr>
          </a:p>
        </p:txBody>
      </p:sp>
      <p:pic>
        <p:nvPicPr>
          <p:cNvPr id="5" name="Picture 3"/>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071935"/>
            <a:ext cx="396081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751388" y="1071935"/>
            <a:ext cx="396081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9"/>
          <p:cNvSpPr txBox="1">
            <a:spLocks noChangeArrowheads="1"/>
          </p:cNvSpPr>
          <p:nvPr/>
        </p:nvSpPr>
        <p:spPr bwMode="auto">
          <a:xfrm>
            <a:off x="179388" y="711573"/>
            <a:ext cx="3960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sz="2000" b="1">
                <a:latin typeface="Times New Roman" pitchFamily="18" charset="0"/>
              </a:rPr>
              <a:t>Dust AOD@550</a:t>
            </a:r>
          </a:p>
        </p:txBody>
      </p:sp>
      <p:sp>
        <p:nvSpPr>
          <p:cNvPr id="8" name="TextBox 9"/>
          <p:cNvSpPr txBox="1">
            <a:spLocks noChangeArrowheads="1"/>
          </p:cNvSpPr>
          <p:nvPr/>
        </p:nvSpPr>
        <p:spPr bwMode="auto">
          <a:xfrm>
            <a:off x="4751388" y="711573"/>
            <a:ext cx="3960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sz="2000" b="1">
                <a:latin typeface="Times New Roman" pitchFamily="18" charset="0"/>
              </a:rPr>
              <a:t>Dust emission</a:t>
            </a:r>
          </a:p>
        </p:txBody>
      </p:sp>
      <p:sp>
        <p:nvSpPr>
          <p:cNvPr id="12" name="TextBox 11"/>
          <p:cNvSpPr txBox="1">
            <a:spLocks noChangeArrowheads="1"/>
          </p:cNvSpPr>
          <p:nvPr/>
        </p:nvSpPr>
        <p:spPr bwMode="auto">
          <a:xfrm>
            <a:off x="52294" y="4503550"/>
            <a:ext cx="9144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buFont typeface="Wingdings" pitchFamily="2" charset="2"/>
              <a:buChar char="Ø"/>
            </a:pPr>
            <a:r>
              <a:rPr lang="en-US" altLang="en-US">
                <a:latin typeface="Times New Roman" pitchFamily="18" charset="0"/>
              </a:rPr>
              <a:t>Reduction of dust emission at noon-late noon for the RADON simulation</a:t>
            </a:r>
          </a:p>
          <a:p>
            <a:pPr>
              <a:buFont typeface="Wingdings" pitchFamily="2" charset="2"/>
              <a:buChar char="Ø"/>
            </a:pPr>
            <a:r>
              <a:rPr lang="en-US" altLang="en-US" dirty="0">
                <a:latin typeface="Times New Roman" pitchFamily="18" charset="0"/>
              </a:rPr>
              <a:t>Reduced outgoing surface sensible heat flux from the ground</a:t>
            </a:r>
          </a:p>
          <a:p>
            <a:pPr>
              <a:buFont typeface="Wingdings" pitchFamily="2" charset="2"/>
              <a:buChar char="Ø"/>
            </a:pPr>
            <a:r>
              <a:rPr lang="en-US" altLang="en-US" b="1" dirty="0">
                <a:latin typeface="Times New Roman" pitchFamily="18" charset="0"/>
              </a:rPr>
              <a:t>Reduction by 19.7%</a:t>
            </a:r>
            <a:r>
              <a:rPr lang="en-US" altLang="en-US" dirty="0">
                <a:latin typeface="Times New Roman" pitchFamily="18" charset="0"/>
              </a:rPr>
              <a:t> of the regional (NSD) dust emission over the forecast cycle (84 hours)</a:t>
            </a:r>
          </a:p>
        </p:txBody>
      </p:sp>
    </p:spTree>
    <p:extLst>
      <p:ext uri="{BB962C8B-B14F-4D97-AF65-F5344CB8AC3E}">
        <p14:creationId xmlns:p14="http://schemas.microsoft.com/office/powerpoint/2010/main" val="112174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29" y="203853"/>
            <a:ext cx="6191348" cy="680868"/>
          </a:xfrm>
        </p:spPr>
        <p:txBody>
          <a:bodyPr/>
          <a:lstStyle/>
          <a:p>
            <a:r>
              <a:rPr lang="en-US" dirty="0" smtClean="0">
                <a:solidFill>
                  <a:schemeClr val="bg1"/>
                </a:solidFill>
              </a:rPr>
              <a:t>Dust-radiation interactions</a:t>
            </a:r>
            <a:endParaRPr lang="en-US" dirty="0">
              <a:solidFill>
                <a:schemeClr val="bg1"/>
              </a:solidFill>
            </a:endParaRPr>
          </a:p>
        </p:txBody>
      </p:sp>
      <p:sp>
        <p:nvSpPr>
          <p:cNvPr id="3" name="Text Placeholder 2"/>
          <p:cNvSpPr>
            <a:spLocks noGrp="1"/>
          </p:cNvSpPr>
          <p:nvPr>
            <p:ph type="body" sz="quarter" idx="10"/>
          </p:nvPr>
        </p:nvSpPr>
        <p:spPr>
          <a:xfrm>
            <a:off x="377356" y="2166173"/>
            <a:ext cx="8329365" cy="3291651"/>
          </a:xfrm>
        </p:spPr>
        <p:txBody>
          <a:bodyPr/>
          <a:lstStyle/>
          <a:p>
            <a:r>
              <a:rPr lang="en-US" dirty="0" smtClean="0"/>
              <a:t>Regional Short-term effects (NWP ? )</a:t>
            </a:r>
          </a:p>
          <a:p>
            <a:endParaRPr lang="en-US" dirty="0" smtClean="0"/>
          </a:p>
          <a:p>
            <a:r>
              <a:rPr lang="en-US" dirty="0" smtClean="0"/>
              <a:t>Regional Climate / optical </a:t>
            </a:r>
            <a:r>
              <a:rPr lang="en-US" dirty="0" smtClean="0"/>
              <a:t>properties</a:t>
            </a:r>
          </a:p>
          <a:p>
            <a:endParaRPr lang="en-US" dirty="0"/>
          </a:p>
          <a:p>
            <a:r>
              <a:rPr lang="en-US" dirty="0" smtClean="0"/>
              <a:t>Anthropogenic dust forcing</a:t>
            </a:r>
            <a:endParaRPr lang="en-US" dirty="0" smtClean="0"/>
          </a:p>
        </p:txBody>
      </p:sp>
    </p:spTree>
    <p:extLst>
      <p:ext uri="{BB962C8B-B14F-4D97-AF65-F5344CB8AC3E}">
        <p14:creationId xmlns:p14="http://schemas.microsoft.com/office/powerpoint/2010/main" val="1646372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041" y="62285"/>
            <a:ext cx="9144000" cy="648000"/>
          </a:xfrm>
          <a:noFill/>
        </p:spPr>
        <p:txBody>
          <a:bodyPr>
            <a:noAutofit/>
          </a:bodyPr>
          <a:lstStyle/>
          <a:p>
            <a:pPr algn="l"/>
            <a:r>
              <a:rPr lang="es-ES" altLang="en-US" sz="2400" b="1" dirty="0" smtClean="0">
                <a:solidFill>
                  <a:schemeClr val="bg1"/>
                </a:solidFill>
                <a:latin typeface="Times New Roman" pitchFamily="18" charset="0"/>
                <a:ea typeface="ＭＳ Ｐゴシック" pitchFamily="34" charset="-128"/>
                <a:cs typeface="Times New Roman" pitchFamily="18" charset="0"/>
              </a:rPr>
              <a:t>Downwelling SW and LW </a:t>
            </a:r>
            <a:r>
              <a:rPr lang="es-ES" altLang="en-US" sz="2400" b="1" dirty="0" err="1" smtClean="0">
                <a:solidFill>
                  <a:schemeClr val="bg1"/>
                </a:solidFill>
                <a:latin typeface="Times New Roman" pitchFamily="18" charset="0"/>
                <a:ea typeface="ＭＳ Ｐゴシック" pitchFamily="34" charset="-128"/>
                <a:cs typeface="Times New Roman" pitchFamily="18" charset="0"/>
              </a:rPr>
              <a:t>radiation</a:t>
            </a:r>
            <a:r>
              <a:rPr lang="es-ES" altLang="en-US" sz="2400" b="1" dirty="0" smtClean="0">
                <a:solidFill>
                  <a:schemeClr val="bg1"/>
                </a:solidFill>
                <a:latin typeface="Times New Roman" pitchFamily="18" charset="0"/>
                <a:ea typeface="ＭＳ Ｐゴシック" pitchFamily="34" charset="-128"/>
                <a:cs typeface="Times New Roman" pitchFamily="18" charset="0"/>
              </a:rPr>
              <a:t>: </a:t>
            </a:r>
            <a:br>
              <a:rPr lang="es-ES" altLang="en-US" sz="2400" b="1" dirty="0" smtClean="0">
                <a:solidFill>
                  <a:schemeClr val="bg1"/>
                </a:solidFill>
                <a:latin typeface="Times New Roman" pitchFamily="18" charset="0"/>
                <a:ea typeface="ＭＳ Ｐゴシック" pitchFamily="34" charset="-128"/>
                <a:cs typeface="Times New Roman" pitchFamily="18" charset="0"/>
              </a:rPr>
            </a:br>
            <a:r>
              <a:rPr lang="es-ES" altLang="en-US" sz="2400" b="1" dirty="0" err="1" smtClean="0">
                <a:solidFill>
                  <a:schemeClr val="bg1"/>
                </a:solidFill>
                <a:latin typeface="Times New Roman" pitchFamily="18" charset="0"/>
                <a:ea typeface="ＭＳ Ｐゴシック" pitchFamily="34" charset="-128"/>
                <a:cs typeface="Times New Roman" pitchFamily="18" charset="0"/>
              </a:rPr>
              <a:t>Comparison</a:t>
            </a:r>
            <a:r>
              <a:rPr lang="es-ES" altLang="en-US" sz="2400" b="1" dirty="0" smtClean="0">
                <a:solidFill>
                  <a:schemeClr val="bg1"/>
                </a:solidFill>
                <a:latin typeface="Times New Roman" pitchFamily="18" charset="0"/>
                <a:ea typeface="ＭＳ Ｐゴシック" pitchFamily="34" charset="-128"/>
                <a:cs typeface="Times New Roman" pitchFamily="18" charset="0"/>
              </a:rPr>
              <a:t> NMMB – BSRN</a:t>
            </a:r>
            <a:endParaRPr lang="en-US" sz="2400" dirty="0">
              <a:solidFill>
                <a:schemeClr val="bg1"/>
              </a:solidFill>
            </a:endParaRPr>
          </a:p>
        </p:txBody>
      </p:sp>
      <p:pic>
        <p:nvPicPr>
          <p:cNvPr id="5" name="Picture 4"/>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77825" y="3767510"/>
            <a:ext cx="39243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85775" y="1071935"/>
            <a:ext cx="360045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057775" y="1071935"/>
            <a:ext cx="360045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p:cNvSpPr txBox="1">
            <a:spLocks noChangeArrowheads="1"/>
          </p:cNvSpPr>
          <p:nvPr/>
        </p:nvSpPr>
        <p:spPr bwMode="auto">
          <a:xfrm>
            <a:off x="485775" y="711573"/>
            <a:ext cx="36004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sz="2000" b="1">
                <a:latin typeface="Times New Roman" pitchFamily="18" charset="0"/>
              </a:rPr>
              <a:t>SW radiation</a:t>
            </a:r>
          </a:p>
        </p:txBody>
      </p:sp>
      <p:sp>
        <p:nvSpPr>
          <p:cNvPr id="9" name="TextBox 9"/>
          <p:cNvSpPr txBox="1">
            <a:spLocks noChangeArrowheads="1"/>
          </p:cNvSpPr>
          <p:nvPr/>
        </p:nvSpPr>
        <p:spPr bwMode="auto">
          <a:xfrm>
            <a:off x="5057775" y="729035"/>
            <a:ext cx="3600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sz="2000" b="1">
                <a:latin typeface="Times New Roman" pitchFamily="18" charset="0"/>
              </a:rPr>
              <a:t>LW radiation</a:t>
            </a:r>
          </a:p>
        </p:txBody>
      </p:sp>
      <p:sp>
        <p:nvSpPr>
          <p:cNvPr id="10" name="TextBox 9"/>
          <p:cNvSpPr txBox="1">
            <a:spLocks noChangeArrowheads="1"/>
          </p:cNvSpPr>
          <p:nvPr/>
        </p:nvSpPr>
        <p:spPr bwMode="auto">
          <a:xfrm>
            <a:off x="377825" y="3410323"/>
            <a:ext cx="392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sz="2000" b="1">
                <a:latin typeface="Times New Roman" pitchFamily="18" charset="0"/>
              </a:rPr>
              <a:t>AOD@550nm</a:t>
            </a:r>
          </a:p>
        </p:txBody>
      </p:sp>
      <p:sp>
        <p:nvSpPr>
          <p:cNvPr id="11" name="TextBox 10"/>
          <p:cNvSpPr txBox="1"/>
          <p:nvPr/>
        </p:nvSpPr>
        <p:spPr>
          <a:xfrm>
            <a:off x="4878388" y="3554785"/>
            <a:ext cx="3959225" cy="400110"/>
          </a:xfrm>
          <a:prstGeom prst="rect">
            <a:avLst/>
          </a:prstGeom>
          <a:solidFill>
            <a:schemeClr val="tx2"/>
          </a:solidFill>
        </p:spPr>
        <p:txBody>
          <a:bodyPr>
            <a:spAutoFit/>
          </a:bodyPr>
          <a:lstStyle/>
          <a:p>
            <a:pPr algn="ctr">
              <a:defRPr/>
            </a:pPr>
            <a:r>
              <a:rPr lang="en-US" sz="2000" b="1" dirty="0" err="1">
                <a:solidFill>
                  <a:schemeClr val="bg1"/>
                </a:solidFill>
                <a:latin typeface="Times New Roman" panose="02020603050405020304" pitchFamily="18" charset="0"/>
                <a:cs typeface="Times New Roman" panose="02020603050405020304" pitchFamily="18" charset="0"/>
              </a:rPr>
              <a:t>Sede</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Boker</a:t>
            </a:r>
            <a:r>
              <a:rPr lang="en-US" sz="2000" b="1" dirty="0">
                <a:solidFill>
                  <a:schemeClr val="bg1"/>
                </a:solidFill>
                <a:latin typeface="Times New Roman" panose="02020603050405020304" pitchFamily="18" charset="0"/>
                <a:cs typeface="Times New Roman" panose="02020603050405020304" pitchFamily="18" charset="0"/>
              </a:rPr>
              <a:t> (Israel) | 24 Feb. 2007</a:t>
            </a:r>
          </a:p>
        </p:txBody>
      </p:sp>
      <p:sp>
        <p:nvSpPr>
          <p:cNvPr id="12" name="TextBox 11"/>
          <p:cNvSpPr txBox="1">
            <a:spLocks noChangeArrowheads="1"/>
          </p:cNvSpPr>
          <p:nvPr/>
        </p:nvSpPr>
        <p:spPr bwMode="auto">
          <a:xfrm>
            <a:off x="4319588" y="4023098"/>
            <a:ext cx="4841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buFont typeface="Wingdings" pitchFamily="2" charset="2"/>
              <a:buChar char="Ø"/>
            </a:pPr>
            <a:r>
              <a:rPr lang="en-US" altLang="en-US">
                <a:latin typeface="Times New Roman" pitchFamily="18" charset="0"/>
              </a:rPr>
              <a:t>Misrepresentation of the dust outbreak by the model </a:t>
            </a:r>
            <a:r>
              <a:rPr lang="en-US" altLang="en-US">
                <a:latin typeface="Times New Roman" pitchFamily="18" charset="0"/>
                <a:sym typeface="Wingdings" pitchFamily="2" charset="2"/>
              </a:rPr>
              <a:t> Overestimation (by 30-40 Wm</a:t>
            </a:r>
            <a:r>
              <a:rPr lang="en-US" altLang="en-US" baseline="30000">
                <a:latin typeface="Times New Roman" pitchFamily="18" charset="0"/>
                <a:sym typeface="Wingdings" pitchFamily="2" charset="2"/>
              </a:rPr>
              <a:t>-2</a:t>
            </a:r>
            <a:r>
              <a:rPr lang="en-US" altLang="en-US">
                <a:latin typeface="Times New Roman" pitchFamily="18" charset="0"/>
                <a:sym typeface="Wingdings" pitchFamily="2" charset="2"/>
              </a:rPr>
              <a:t>) of the SW radiation</a:t>
            </a:r>
            <a:endParaRPr lang="en-US" altLang="en-US">
              <a:latin typeface="Times New Roman" pitchFamily="18" charset="0"/>
            </a:endParaRPr>
          </a:p>
        </p:txBody>
      </p:sp>
      <p:sp>
        <p:nvSpPr>
          <p:cNvPr id="13" name="Oval 12"/>
          <p:cNvSpPr/>
          <p:nvPr/>
        </p:nvSpPr>
        <p:spPr>
          <a:xfrm rot="16200000">
            <a:off x="-40481" y="4866854"/>
            <a:ext cx="2413000" cy="576262"/>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altLang="en-US" smtClean="0">
              <a:solidFill>
                <a:srgbClr val="004990"/>
              </a:solidFill>
            </a:endParaRPr>
          </a:p>
        </p:txBody>
      </p:sp>
      <p:sp>
        <p:nvSpPr>
          <p:cNvPr id="14" name="Oval 13"/>
          <p:cNvSpPr/>
          <p:nvPr/>
        </p:nvSpPr>
        <p:spPr>
          <a:xfrm rot="16200000">
            <a:off x="642144" y="2064916"/>
            <a:ext cx="962025" cy="404813"/>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altLang="en-US" smtClean="0">
              <a:solidFill>
                <a:srgbClr val="004990"/>
              </a:solidFill>
            </a:endParaRPr>
          </a:p>
        </p:txBody>
      </p:sp>
      <p:sp>
        <p:nvSpPr>
          <p:cNvPr id="15" name="TextBox 14"/>
          <p:cNvSpPr txBox="1">
            <a:spLocks noChangeArrowheads="1"/>
          </p:cNvSpPr>
          <p:nvPr/>
        </p:nvSpPr>
        <p:spPr bwMode="auto">
          <a:xfrm>
            <a:off x="4319588" y="4886698"/>
            <a:ext cx="50053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buFont typeface="Wingdings" pitchFamily="2" charset="2"/>
              <a:buChar char="Ø"/>
            </a:pPr>
            <a:r>
              <a:rPr lang="en-US" altLang="en-US">
                <a:latin typeface="Times New Roman" pitchFamily="18" charset="0"/>
              </a:rPr>
              <a:t>LW effect </a:t>
            </a:r>
            <a:r>
              <a:rPr lang="en-US" altLang="en-US">
                <a:latin typeface="Times New Roman" pitchFamily="18" charset="0"/>
                <a:sym typeface="Wingdings" pitchFamily="2" charset="2"/>
              </a:rPr>
              <a:t> Reduction (by 20-30 Wm</a:t>
            </a:r>
            <a:r>
              <a:rPr lang="en-US" altLang="en-US" baseline="30000">
                <a:latin typeface="Times New Roman" pitchFamily="18" charset="0"/>
                <a:sym typeface="Wingdings" pitchFamily="2" charset="2"/>
              </a:rPr>
              <a:t>-2</a:t>
            </a:r>
            <a:r>
              <a:rPr lang="en-US" altLang="en-US">
                <a:latin typeface="Times New Roman" pitchFamily="18" charset="0"/>
                <a:sym typeface="Wingdings" pitchFamily="2" charset="2"/>
              </a:rPr>
              <a:t>) of the LW underestimation by the model (RADON)</a:t>
            </a:r>
            <a:endParaRPr lang="en-US" altLang="en-US">
              <a:latin typeface="Times New Roman" pitchFamily="18" charset="0"/>
            </a:endParaRPr>
          </a:p>
        </p:txBody>
      </p:sp>
      <p:sp>
        <p:nvSpPr>
          <p:cNvPr id="16" name="Oval 15"/>
          <p:cNvSpPr/>
          <p:nvPr/>
        </p:nvSpPr>
        <p:spPr>
          <a:xfrm rot="16200000">
            <a:off x="1271588" y="4975598"/>
            <a:ext cx="863600" cy="43180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altLang="en-US" smtClean="0">
              <a:solidFill>
                <a:srgbClr val="004990"/>
              </a:solidFill>
            </a:endParaRPr>
          </a:p>
        </p:txBody>
      </p:sp>
      <p:sp>
        <p:nvSpPr>
          <p:cNvPr id="17" name="Oval 16"/>
          <p:cNvSpPr/>
          <p:nvPr/>
        </p:nvSpPr>
        <p:spPr>
          <a:xfrm rot="16200000">
            <a:off x="5988050" y="1748210"/>
            <a:ext cx="481013" cy="576263"/>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altLang="en-US" smtClean="0">
              <a:solidFill>
                <a:srgbClr val="004990"/>
              </a:solidFill>
            </a:endParaRPr>
          </a:p>
        </p:txBody>
      </p:sp>
      <p:sp>
        <p:nvSpPr>
          <p:cNvPr id="18" name="TextBox 17"/>
          <p:cNvSpPr txBox="1">
            <a:spLocks noChangeArrowheads="1"/>
          </p:cNvSpPr>
          <p:nvPr/>
        </p:nvSpPr>
        <p:spPr bwMode="auto">
          <a:xfrm>
            <a:off x="4319588" y="5462960"/>
            <a:ext cx="4841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buFont typeface="Wingdings" pitchFamily="2" charset="2"/>
              <a:buChar char="Ø"/>
            </a:pPr>
            <a:r>
              <a:rPr lang="en-US" altLang="en-US">
                <a:latin typeface="Times New Roman" pitchFamily="18" charset="0"/>
              </a:rPr>
              <a:t>Underestimation (by 300-600 Wm</a:t>
            </a:r>
            <a:r>
              <a:rPr lang="en-US" altLang="en-US" baseline="30000">
                <a:latin typeface="Times New Roman" pitchFamily="18" charset="0"/>
              </a:rPr>
              <a:t>-2</a:t>
            </a:r>
            <a:r>
              <a:rPr lang="en-US" altLang="en-US">
                <a:latin typeface="Times New Roman" pitchFamily="18" charset="0"/>
              </a:rPr>
              <a:t>) of the SW radiation by the model </a:t>
            </a:r>
            <a:r>
              <a:rPr lang="en-US" altLang="en-US">
                <a:latin typeface="Times New Roman" pitchFamily="18" charset="0"/>
                <a:sym typeface="Wingdings" pitchFamily="2" charset="2"/>
              </a:rPr>
              <a:t> Development of low clouds based on model simulations</a:t>
            </a:r>
            <a:endParaRPr lang="en-US" altLang="en-US">
              <a:latin typeface="Times New Roman" pitchFamily="18" charset="0"/>
            </a:endParaRPr>
          </a:p>
        </p:txBody>
      </p:sp>
      <p:sp>
        <p:nvSpPr>
          <p:cNvPr id="19" name="Oval 18"/>
          <p:cNvSpPr/>
          <p:nvPr/>
        </p:nvSpPr>
        <p:spPr>
          <a:xfrm rot="16200000">
            <a:off x="2334418" y="1988717"/>
            <a:ext cx="1223963" cy="43180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altLang="en-US" smtClean="0">
              <a:solidFill>
                <a:srgbClr val="004990"/>
              </a:solidFill>
            </a:endParaRPr>
          </a:p>
        </p:txBody>
      </p:sp>
      <p:sp>
        <p:nvSpPr>
          <p:cNvPr id="20" name="TextBox 19"/>
          <p:cNvSpPr txBox="1"/>
          <p:nvPr/>
        </p:nvSpPr>
        <p:spPr>
          <a:xfrm>
            <a:off x="47625" y="6424985"/>
            <a:ext cx="8485188" cy="400050"/>
          </a:xfrm>
          <a:prstGeom prst="rect">
            <a:avLst/>
          </a:prstGeom>
          <a:solidFill>
            <a:schemeClr val="tx2"/>
          </a:solidFill>
        </p:spPr>
        <p:txBody>
          <a:bodyPr>
            <a:spAutoFit/>
          </a:bodyPr>
          <a:lstStyle/>
          <a:p>
            <a:pPr algn="ctr">
              <a:defRPr/>
            </a:pPr>
            <a:r>
              <a:rPr lang="en-US" sz="2000" b="1" dirty="0">
                <a:solidFill>
                  <a:schemeClr val="bg1"/>
                </a:solidFill>
                <a:latin typeface="Times New Roman" panose="02020603050405020304" pitchFamily="18" charset="0"/>
                <a:cs typeface="Times New Roman" panose="02020603050405020304" pitchFamily="18" charset="0"/>
              </a:rPr>
              <a:t>Reduction of NMMB-BSRN differences for the RADON simulation</a:t>
            </a:r>
          </a:p>
        </p:txBody>
      </p:sp>
    </p:spTree>
    <p:extLst>
      <p:ext uri="{BB962C8B-B14F-4D97-AF65-F5344CB8AC3E}">
        <p14:creationId xmlns:p14="http://schemas.microsoft.com/office/powerpoint/2010/main" val="179611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P spid="14" grpId="0" animBg="1"/>
      <p:bldP spid="14" grpId="1" animBg="1"/>
      <p:bldP spid="15" grpId="0"/>
      <p:bldP spid="16" grpId="0" animBg="1"/>
      <p:bldP spid="16" grpId="1" animBg="1"/>
      <p:bldP spid="17" grpId="0" animBg="1"/>
      <p:bldP spid="17" grpId="1" animBg="1"/>
      <p:bldP spid="18" grpId="0"/>
      <p:bldP spid="19" grpId="0" animBg="1"/>
      <p:bldP spid="19" grpId="1"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0"/>
            <a:ext cx="9144000" cy="648000"/>
          </a:xfrm>
          <a:noFill/>
        </p:spPr>
        <p:txBody>
          <a:bodyPr>
            <a:normAutofit/>
          </a:bodyPr>
          <a:lstStyle/>
          <a:p>
            <a:pPr algn="l"/>
            <a:r>
              <a:rPr lang="es-ES" altLang="en-US" sz="2800" b="1" dirty="0" err="1" smtClean="0">
                <a:solidFill>
                  <a:srgbClr val="F8F8F8"/>
                </a:solidFill>
                <a:latin typeface="Times New Roman" pitchFamily="18" charset="0"/>
                <a:ea typeface="ＭＳ Ｐゴシック" pitchFamily="34" charset="-128"/>
                <a:cs typeface="Times New Roman" pitchFamily="18" charset="0"/>
              </a:rPr>
              <a:t>Temperature</a:t>
            </a:r>
            <a:r>
              <a:rPr lang="es-ES" altLang="en-US" sz="2800" b="1" dirty="0" smtClean="0">
                <a:solidFill>
                  <a:srgbClr val="F8F8F8"/>
                </a:solidFill>
                <a:latin typeface="Times New Roman" pitchFamily="18" charset="0"/>
                <a:ea typeface="ＭＳ Ｐゴシック" pitchFamily="34" charset="-128"/>
                <a:cs typeface="Times New Roman" pitchFamily="18" charset="0"/>
              </a:rPr>
              <a:t> vertical </a:t>
            </a:r>
            <a:r>
              <a:rPr lang="es-ES" altLang="en-US" sz="2800" b="1" dirty="0" err="1" smtClean="0">
                <a:solidFill>
                  <a:srgbClr val="F8F8F8"/>
                </a:solidFill>
                <a:latin typeface="Times New Roman" pitchFamily="18" charset="0"/>
                <a:ea typeface="ＭＳ Ｐゴシック" pitchFamily="34" charset="-128"/>
                <a:cs typeface="Times New Roman" pitchFamily="18" charset="0"/>
              </a:rPr>
              <a:t>profiles</a:t>
            </a:r>
            <a:r>
              <a:rPr lang="es-ES" altLang="en-US" sz="2800" b="1" dirty="0" smtClean="0">
                <a:solidFill>
                  <a:srgbClr val="F8F8F8"/>
                </a:solidFill>
                <a:latin typeface="Times New Roman" pitchFamily="18" charset="0"/>
                <a:ea typeface="ＭＳ Ｐゴシック" pitchFamily="34" charset="-128"/>
                <a:cs typeface="Times New Roman" pitchFamily="18" charset="0"/>
              </a:rPr>
              <a:t>: NMMB-FNL (NSD)</a:t>
            </a:r>
            <a:endParaRPr lang="en-US" sz="2800" dirty="0">
              <a:solidFill>
                <a:srgbClr val="F8F8F8"/>
              </a:solidFill>
            </a:endParaRPr>
          </a:p>
        </p:txBody>
      </p:sp>
      <p:pic>
        <p:nvPicPr>
          <p:cNvPr id="14" name="Picture 5"/>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06388" y="1289305"/>
            <a:ext cx="395922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878388" y="1289305"/>
            <a:ext cx="395922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34"/>
          <p:cNvSpPr txBox="1">
            <a:spLocks noChangeArrowheads="1"/>
          </p:cNvSpPr>
          <p:nvPr/>
        </p:nvSpPr>
        <p:spPr bwMode="auto">
          <a:xfrm>
            <a:off x="1925638" y="930530"/>
            <a:ext cx="720725" cy="368300"/>
          </a:xfrm>
          <a:prstGeom prst="rect">
            <a:avLst/>
          </a:prstGeom>
          <a:solidFill>
            <a:schemeClr val="tx2"/>
          </a:solidFill>
          <a:ln>
            <a:noFill/>
          </a:ln>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defRPr/>
            </a:pPr>
            <a:r>
              <a:rPr lang="en-US" altLang="en-US" b="1" dirty="0" smtClean="0">
                <a:solidFill>
                  <a:schemeClr val="bg1"/>
                </a:solidFill>
                <a:latin typeface="Times New Roman" charset="0"/>
              </a:rPr>
              <a:t>+24H</a:t>
            </a:r>
          </a:p>
        </p:txBody>
      </p:sp>
      <p:sp>
        <p:nvSpPr>
          <p:cNvPr id="17" name="TextBox 35"/>
          <p:cNvSpPr txBox="1">
            <a:spLocks noChangeArrowheads="1"/>
          </p:cNvSpPr>
          <p:nvPr/>
        </p:nvSpPr>
        <p:spPr bwMode="auto">
          <a:xfrm>
            <a:off x="6497638" y="930530"/>
            <a:ext cx="720725" cy="368300"/>
          </a:xfrm>
          <a:prstGeom prst="rect">
            <a:avLst/>
          </a:prstGeom>
          <a:solidFill>
            <a:schemeClr val="tx2"/>
          </a:solidFill>
          <a:ln>
            <a:noFill/>
          </a:ln>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defRPr/>
            </a:pPr>
            <a:r>
              <a:rPr lang="en-US" altLang="en-US" b="1" dirty="0" smtClean="0">
                <a:solidFill>
                  <a:schemeClr val="bg1"/>
                </a:solidFill>
                <a:latin typeface="Times New Roman" charset="0"/>
              </a:rPr>
              <a:t>+48H</a:t>
            </a:r>
          </a:p>
        </p:txBody>
      </p:sp>
      <p:sp>
        <p:nvSpPr>
          <p:cNvPr id="18" name="TextBox 17"/>
          <p:cNvSpPr txBox="1"/>
          <p:nvPr/>
        </p:nvSpPr>
        <p:spPr>
          <a:xfrm>
            <a:off x="1511300" y="5610480"/>
            <a:ext cx="6121400" cy="646113"/>
          </a:xfrm>
          <a:prstGeom prst="rect">
            <a:avLst/>
          </a:prstGeom>
          <a:solidFill>
            <a:schemeClr val="tx2"/>
          </a:solidFill>
        </p:spPr>
        <p:txBody>
          <a:bodyPr>
            <a:spAutoFit/>
          </a:bodyPr>
          <a:lstStyle/>
          <a:p>
            <a:pPr algn="ctr">
              <a:defRPr/>
            </a:pPr>
            <a:r>
              <a:rPr lang="en-US" b="1" dirty="0">
                <a:solidFill>
                  <a:schemeClr val="bg1"/>
                </a:solidFill>
                <a:latin typeface="Times New Roman" panose="02020603050405020304" pitchFamily="18" charset="0"/>
                <a:cs typeface="Times New Roman" panose="02020603050405020304" pitchFamily="18" charset="0"/>
              </a:rPr>
              <a:t>LW effect </a:t>
            </a:r>
            <a:r>
              <a:rPr lang="en-US"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a:solidFill>
                  <a:schemeClr val="bg1"/>
                </a:solidFill>
                <a:latin typeface="Times New Roman" panose="02020603050405020304" pitchFamily="18" charset="0"/>
                <a:cs typeface="Times New Roman" panose="02020603050405020304" pitchFamily="18" charset="0"/>
              </a:rPr>
              <a:t>Reduction by 0.2-0.3 </a:t>
            </a:r>
            <a:r>
              <a:rPr lang="en-US" b="1" baseline="30000" dirty="0">
                <a:solidFill>
                  <a:schemeClr val="bg1"/>
                </a:solidFill>
                <a:latin typeface="Times New Roman" panose="02020603050405020304" pitchFamily="18" charset="0"/>
                <a:cs typeface="Times New Roman" panose="02020603050405020304" pitchFamily="18" charset="0"/>
              </a:rPr>
              <a:t>o</a:t>
            </a:r>
            <a:r>
              <a:rPr lang="en-US" b="1" dirty="0">
                <a:solidFill>
                  <a:schemeClr val="bg1"/>
                </a:solidFill>
                <a:latin typeface="Times New Roman" panose="02020603050405020304" pitchFamily="18" charset="0"/>
                <a:cs typeface="Times New Roman" panose="02020603050405020304" pitchFamily="18" charset="0"/>
              </a:rPr>
              <a:t>C, for the RADON simulation, of the model warm biases during nighttime</a:t>
            </a:r>
          </a:p>
        </p:txBody>
      </p:sp>
      <p:sp>
        <p:nvSpPr>
          <p:cNvPr id="19" name="Oval 18"/>
          <p:cNvSpPr/>
          <p:nvPr/>
        </p:nvSpPr>
        <p:spPr>
          <a:xfrm>
            <a:off x="1403350" y="3180018"/>
            <a:ext cx="1584325" cy="6477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altLang="en-US" smtClean="0">
              <a:solidFill>
                <a:srgbClr val="004990"/>
              </a:solidFill>
            </a:endParaRPr>
          </a:p>
        </p:txBody>
      </p:sp>
      <p:sp>
        <p:nvSpPr>
          <p:cNvPr id="20" name="Oval 19"/>
          <p:cNvSpPr/>
          <p:nvPr/>
        </p:nvSpPr>
        <p:spPr>
          <a:xfrm>
            <a:off x="5940425" y="3035555"/>
            <a:ext cx="1666875" cy="79216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altLang="en-US" smtClean="0">
              <a:solidFill>
                <a:srgbClr val="004990"/>
              </a:solidFill>
            </a:endParaRPr>
          </a:p>
        </p:txBody>
      </p:sp>
      <p:sp>
        <p:nvSpPr>
          <p:cNvPr id="21" name="TextBox 15"/>
          <p:cNvSpPr txBox="1">
            <a:spLocks noChangeArrowheads="1"/>
          </p:cNvSpPr>
          <p:nvPr/>
        </p:nvSpPr>
        <p:spPr bwMode="auto">
          <a:xfrm>
            <a:off x="3373438" y="4889755"/>
            <a:ext cx="2397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sz="2400" b="1" dirty="0">
                <a:latin typeface="Times New Roman" pitchFamily="18" charset="0"/>
              </a:rPr>
              <a:t>Dust AOD ≥ 0.5</a:t>
            </a:r>
          </a:p>
        </p:txBody>
      </p:sp>
    </p:spTree>
    <p:extLst>
      <p:ext uri="{BB962C8B-B14F-4D97-AF65-F5344CB8AC3E}">
        <p14:creationId xmlns:p14="http://schemas.microsoft.com/office/powerpoint/2010/main" val="135985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p:cNvPicPr>
            <a:picLocks noChangeAspect="1"/>
          </p:cNvPicPr>
          <p:nvPr/>
        </p:nvPicPr>
        <p:blipFill rotWithShape="1">
          <a:blip r:embed="rId2">
            <a:extLst>
              <a:ext uri="{28A0092B-C50C-407E-A947-70E740481C1C}">
                <a14:useLocalDpi xmlns:a14="http://schemas.microsoft.com/office/drawing/2010/main" val="0"/>
              </a:ext>
            </a:extLst>
          </a:blip>
          <a:srcRect t="12275" b="14272"/>
          <a:stretch/>
        </p:blipFill>
        <p:spPr bwMode="auto">
          <a:xfrm>
            <a:off x="62460" y="786853"/>
            <a:ext cx="1981200" cy="145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p:cNvPicPr>
            <a:picLocks noChangeAspect="1"/>
          </p:cNvPicPr>
          <p:nvPr/>
        </p:nvPicPr>
        <p:blipFill rotWithShape="1">
          <a:blip r:embed="rId3">
            <a:extLst>
              <a:ext uri="{28A0092B-C50C-407E-A947-70E740481C1C}">
                <a14:useLocalDpi xmlns:a14="http://schemas.microsoft.com/office/drawing/2010/main" val="0"/>
              </a:ext>
            </a:extLst>
          </a:blip>
          <a:srcRect t="12275" b="14272"/>
          <a:stretch/>
        </p:blipFill>
        <p:spPr bwMode="auto">
          <a:xfrm>
            <a:off x="4375831" y="785804"/>
            <a:ext cx="1958933" cy="143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p:cNvPicPr>
            <a:picLocks noChangeAspect="1"/>
          </p:cNvPicPr>
          <p:nvPr/>
        </p:nvPicPr>
        <p:blipFill rotWithShape="1">
          <a:blip r:embed="rId4">
            <a:extLst>
              <a:ext uri="{28A0092B-C50C-407E-A947-70E740481C1C}">
                <a14:useLocalDpi xmlns:a14="http://schemas.microsoft.com/office/drawing/2010/main" val="0"/>
              </a:ext>
            </a:extLst>
          </a:blip>
          <a:srcRect t="12275" b="14272"/>
          <a:stretch/>
        </p:blipFill>
        <p:spPr bwMode="auto">
          <a:xfrm>
            <a:off x="2238080" y="786853"/>
            <a:ext cx="1887087" cy="138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p:cNvPicPr>
            <a:picLocks noChangeAspect="1"/>
          </p:cNvPicPr>
          <p:nvPr/>
        </p:nvPicPr>
        <p:blipFill rotWithShape="1">
          <a:blip r:embed="rId5">
            <a:extLst>
              <a:ext uri="{28A0092B-C50C-407E-A947-70E740481C1C}">
                <a14:useLocalDpi xmlns:a14="http://schemas.microsoft.com/office/drawing/2010/main" val="0"/>
              </a:ext>
            </a:extLst>
          </a:blip>
          <a:srcRect t="12275" b="14272"/>
          <a:stretch/>
        </p:blipFill>
        <p:spPr bwMode="auto">
          <a:xfrm>
            <a:off x="6573105" y="783188"/>
            <a:ext cx="1958928" cy="143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rotWithShape="1">
          <a:blip r:embed="rId6">
            <a:extLst>
              <a:ext uri="{28A0092B-C50C-407E-A947-70E740481C1C}">
                <a14:useLocalDpi xmlns:a14="http://schemas.microsoft.com/office/drawing/2010/main" val="0"/>
              </a:ext>
            </a:extLst>
          </a:blip>
          <a:srcRect t="11523" b="15451"/>
          <a:stretch/>
        </p:blipFill>
        <p:spPr bwMode="auto">
          <a:xfrm>
            <a:off x="28483" y="2275069"/>
            <a:ext cx="2015177" cy="147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p:cNvPicPr>
          <p:nvPr/>
        </p:nvPicPr>
        <p:blipFill rotWithShape="1">
          <a:blip r:embed="rId7">
            <a:extLst>
              <a:ext uri="{28A0092B-C50C-407E-A947-70E740481C1C}">
                <a14:useLocalDpi xmlns:a14="http://schemas.microsoft.com/office/drawing/2010/main" val="0"/>
              </a:ext>
            </a:extLst>
          </a:blip>
          <a:srcRect t="11937" b="15037"/>
          <a:stretch/>
        </p:blipFill>
        <p:spPr bwMode="auto">
          <a:xfrm>
            <a:off x="2192189" y="2275203"/>
            <a:ext cx="1959578" cy="1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p:cNvPicPr>
          <p:nvPr/>
        </p:nvPicPr>
        <p:blipFill rotWithShape="1">
          <a:blip r:embed="rId8">
            <a:extLst>
              <a:ext uri="{28A0092B-C50C-407E-A947-70E740481C1C}">
                <a14:useLocalDpi xmlns:a14="http://schemas.microsoft.com/office/drawing/2010/main" val="0"/>
              </a:ext>
            </a:extLst>
          </a:blip>
          <a:srcRect t="11383" b="15675"/>
          <a:stretch/>
        </p:blipFill>
        <p:spPr bwMode="auto">
          <a:xfrm>
            <a:off x="4335389" y="2275417"/>
            <a:ext cx="1999375" cy="145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t="11572" b="15287"/>
          <a:stretch/>
        </p:blipFill>
        <p:spPr bwMode="auto">
          <a:xfrm>
            <a:off x="6550357" y="2319655"/>
            <a:ext cx="1981676" cy="144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t="12430" b="15374"/>
          <a:stretch/>
        </p:blipFill>
        <p:spPr bwMode="auto">
          <a:xfrm>
            <a:off x="62461" y="5313943"/>
            <a:ext cx="1981200" cy="143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p:cNvPicPr>
          <p:nvPr/>
        </p:nvPicPr>
        <p:blipFill rotWithShape="1">
          <a:blip r:embed="rId11">
            <a:extLst>
              <a:ext uri="{28A0092B-C50C-407E-A947-70E740481C1C}">
                <a14:useLocalDpi xmlns:a14="http://schemas.microsoft.com/office/drawing/2010/main" val="0"/>
              </a:ext>
            </a:extLst>
          </a:blip>
          <a:srcRect t="11938" b="14867"/>
          <a:stretch/>
        </p:blipFill>
        <p:spPr bwMode="auto">
          <a:xfrm>
            <a:off x="2192189" y="5332613"/>
            <a:ext cx="1951735" cy="142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p:cNvPicPr>
            <a:picLocks noChangeAspect="1"/>
          </p:cNvPicPr>
          <p:nvPr/>
        </p:nvPicPr>
        <p:blipFill rotWithShape="1">
          <a:blip r:embed="rId12">
            <a:extLst>
              <a:ext uri="{28A0092B-C50C-407E-A947-70E740481C1C}">
                <a14:useLocalDpi xmlns:a14="http://schemas.microsoft.com/office/drawing/2010/main" val="0"/>
              </a:ext>
            </a:extLst>
          </a:blip>
          <a:srcRect t="12324" b="15351"/>
          <a:stretch/>
        </p:blipFill>
        <p:spPr bwMode="auto">
          <a:xfrm>
            <a:off x="4350893" y="5358102"/>
            <a:ext cx="1983871" cy="143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rotWithShape="1">
          <a:blip r:embed="rId13">
            <a:extLst>
              <a:ext uri="{28A0092B-C50C-407E-A947-70E740481C1C}">
                <a14:useLocalDpi xmlns:a14="http://schemas.microsoft.com/office/drawing/2010/main" val="0"/>
              </a:ext>
            </a:extLst>
          </a:blip>
          <a:srcRect t="12015" b="15374"/>
          <a:stretch/>
        </p:blipFill>
        <p:spPr bwMode="auto">
          <a:xfrm>
            <a:off x="6546053" y="5340171"/>
            <a:ext cx="2020181" cy="146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0"/>
          <p:cNvPicPr>
            <a:picLocks noChangeAspect="1"/>
          </p:cNvPicPr>
          <p:nvPr/>
        </p:nvPicPr>
        <p:blipFill rotWithShape="1">
          <a:blip r:embed="rId14">
            <a:extLst>
              <a:ext uri="{28A0092B-C50C-407E-A947-70E740481C1C}">
                <a14:useLocalDpi xmlns:a14="http://schemas.microsoft.com/office/drawing/2010/main" val="0"/>
              </a:ext>
            </a:extLst>
          </a:blip>
          <a:srcRect l="37" t="13324" r="-37" b="15692"/>
          <a:stretch/>
        </p:blipFill>
        <p:spPr bwMode="auto">
          <a:xfrm>
            <a:off x="62460" y="3841748"/>
            <a:ext cx="1981200" cy="140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1"/>
          <p:cNvPicPr>
            <a:picLocks noChangeAspect="1"/>
          </p:cNvPicPr>
          <p:nvPr/>
        </p:nvPicPr>
        <p:blipFill rotWithShape="1">
          <a:blip r:embed="rId15">
            <a:extLst>
              <a:ext uri="{28A0092B-C50C-407E-A947-70E740481C1C}">
                <a14:useLocalDpi xmlns:a14="http://schemas.microsoft.com/office/drawing/2010/main" val="0"/>
              </a:ext>
            </a:extLst>
          </a:blip>
          <a:srcRect t="13506" b="16103"/>
          <a:stretch/>
        </p:blipFill>
        <p:spPr bwMode="auto">
          <a:xfrm>
            <a:off x="4350893" y="3861402"/>
            <a:ext cx="1983871" cy="139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2"/>
          <p:cNvPicPr>
            <a:picLocks noChangeAspect="1"/>
          </p:cNvPicPr>
          <p:nvPr/>
        </p:nvPicPr>
        <p:blipFill rotWithShape="1">
          <a:blip r:embed="rId16">
            <a:extLst>
              <a:ext uri="{28A0092B-C50C-407E-A947-70E740481C1C}">
                <a14:useLocalDpi xmlns:a14="http://schemas.microsoft.com/office/drawing/2010/main" val="0"/>
              </a:ext>
            </a:extLst>
          </a:blip>
          <a:srcRect t="13324" b="16522"/>
          <a:stretch/>
        </p:blipFill>
        <p:spPr bwMode="auto">
          <a:xfrm>
            <a:off x="2203978" y="3836899"/>
            <a:ext cx="1947790" cy="136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3"/>
          <p:cNvPicPr>
            <a:picLocks noChangeAspect="1"/>
          </p:cNvPicPr>
          <p:nvPr/>
        </p:nvPicPr>
        <p:blipFill rotWithShape="1">
          <a:blip r:embed="rId17">
            <a:extLst>
              <a:ext uri="{28A0092B-C50C-407E-A947-70E740481C1C}">
                <a14:useLocalDpi xmlns:a14="http://schemas.microsoft.com/office/drawing/2010/main" val="0"/>
              </a:ext>
            </a:extLst>
          </a:blip>
          <a:srcRect t="13739" b="16937"/>
          <a:stretch/>
        </p:blipFill>
        <p:spPr bwMode="auto">
          <a:xfrm>
            <a:off x="6573105" y="3882376"/>
            <a:ext cx="1984164" cy="13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155556" y="180154"/>
            <a:ext cx="3300904" cy="477054"/>
          </a:xfrm>
          <a:prstGeom prst="rect">
            <a:avLst/>
          </a:prstGeom>
          <a:noFill/>
        </p:spPr>
        <p:txBody>
          <a:bodyPr wrap="none" rtlCol="0">
            <a:spAutoFit/>
          </a:bodyPr>
          <a:lstStyle/>
          <a:p>
            <a:r>
              <a:rPr lang="en-US" sz="2500" dirty="0" err="1" smtClean="0">
                <a:solidFill>
                  <a:schemeClr val="bg1"/>
                </a:solidFill>
              </a:rPr>
              <a:t>Goncalves</a:t>
            </a:r>
            <a:r>
              <a:rPr lang="en-US" sz="2500" dirty="0" smtClean="0">
                <a:solidFill>
                  <a:schemeClr val="bg1"/>
                </a:solidFill>
              </a:rPr>
              <a:t> et al., in prep</a:t>
            </a:r>
            <a:endParaRPr lang="en-US" sz="2500" dirty="0">
              <a:solidFill>
                <a:schemeClr val="bg1"/>
              </a:solidFill>
            </a:endParaRPr>
          </a:p>
        </p:txBody>
      </p:sp>
    </p:spTree>
    <p:extLst>
      <p:ext uri="{BB962C8B-B14F-4D97-AF65-F5344CB8AC3E}">
        <p14:creationId xmlns:p14="http://schemas.microsoft.com/office/powerpoint/2010/main" val="567721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163782"/>
            <a:ext cx="9144000" cy="1143000"/>
          </a:xfrm>
        </p:spPr>
        <p:txBody>
          <a:bodyPr/>
          <a:lstStyle/>
          <a:p>
            <a:pPr algn="l"/>
            <a:r>
              <a:rPr lang="en-GB" altLang="x-none" sz="1400" b="1" dirty="0"/>
              <a:t>Figure 3. Seasonal mean AOD at 550 nm over </a:t>
            </a:r>
            <a:r>
              <a:rPr lang="en-GB" altLang="x-none" sz="1400" b="1" dirty="0" err="1"/>
              <a:t>NWAfr</a:t>
            </a:r>
            <a:r>
              <a:rPr lang="en-GB" altLang="x-none" sz="1400" b="1" dirty="0"/>
              <a:t>, </a:t>
            </a:r>
            <a:r>
              <a:rPr lang="en-GB" altLang="x-none" sz="1400" b="1" dirty="0" err="1"/>
              <a:t>NEAfrME</a:t>
            </a:r>
            <a:r>
              <a:rPr lang="en-GB" altLang="x-none" sz="1400" b="1"/>
              <a:t>, and Med, as defined in the GADS, GOCART, and MACv1 </a:t>
            </a:r>
            <a:r>
              <a:rPr lang="en-GB" altLang="x-none" sz="1400" b="1" dirty="0" err="1"/>
              <a:t>climatologies</a:t>
            </a:r>
            <a:r>
              <a:rPr lang="en-GB" altLang="x-none" sz="1400" b="1" dirty="0"/>
              <a:t>, as well as the NM-DUST case. MACv1 climatology is included as a reference. Filled boxes represent the mineral dust fraction (DOD), except for MACv1, where they represent all coarse aerosols (dust and sea salt components). NM-DUST DOD considers the seasonal average for the 1994-2013 period, while other AOD (</a:t>
            </a:r>
            <a:r>
              <a:rPr lang="en-GB" altLang="x-none" sz="1400" b="1" dirty="0" err="1"/>
              <a:t>oAOD</a:t>
            </a:r>
            <a:r>
              <a:rPr lang="en-GB" altLang="x-none" sz="1400" b="1" dirty="0"/>
              <a:t>) is derived from GOCART values. </a:t>
            </a:r>
            <a:endParaRPr lang="en-US" altLang="x-none" sz="1400" b="1"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33483"/>
          <a:stretch/>
        </p:blipFill>
        <p:spPr bwMode="auto">
          <a:xfrm>
            <a:off x="2716195" y="2408093"/>
            <a:ext cx="2396132" cy="360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rotWithShape="1">
          <a:blip r:embed="rId3">
            <a:extLst>
              <a:ext uri="{28A0092B-C50C-407E-A947-70E740481C1C}">
                <a14:useLocalDpi xmlns:a14="http://schemas.microsoft.com/office/drawing/2010/main" val="0"/>
              </a:ext>
            </a:extLst>
          </a:blip>
          <a:srcRect r="32562"/>
          <a:stretch/>
        </p:blipFill>
        <p:spPr bwMode="auto">
          <a:xfrm>
            <a:off x="190356" y="2408093"/>
            <a:ext cx="242815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013" y="2408093"/>
            <a:ext cx="360055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16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2965" y="520703"/>
            <a:ext cx="14398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2690" y="520703"/>
            <a:ext cx="14398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2828" y="520703"/>
            <a:ext cx="14398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62553" y="520703"/>
            <a:ext cx="14398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6">
            <a:extLst>
              <a:ext uri="{28A0092B-C50C-407E-A947-70E740481C1C}">
                <a14:useLocalDpi xmlns:a14="http://schemas.microsoft.com/office/drawing/2010/main" val="0"/>
              </a:ext>
            </a:extLst>
          </a:blip>
          <a:srcRect t="6885"/>
          <a:stretch>
            <a:fillRect/>
          </a:stretch>
        </p:blipFill>
        <p:spPr bwMode="auto">
          <a:xfrm>
            <a:off x="942965" y="1798640"/>
            <a:ext cx="1439863"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p:cNvPicPr>
          <p:nvPr/>
        </p:nvPicPr>
        <p:blipFill>
          <a:blip r:embed="rId7">
            <a:extLst>
              <a:ext uri="{28A0092B-C50C-407E-A947-70E740481C1C}">
                <a14:useLocalDpi xmlns:a14="http://schemas.microsoft.com/office/drawing/2010/main" val="0"/>
              </a:ext>
            </a:extLst>
          </a:blip>
          <a:srcRect t="6885"/>
          <a:stretch>
            <a:fillRect/>
          </a:stretch>
        </p:blipFill>
        <p:spPr bwMode="auto">
          <a:xfrm>
            <a:off x="3822690" y="1798640"/>
            <a:ext cx="1439863"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p:cNvPicPr>
          <p:nvPr/>
        </p:nvPicPr>
        <p:blipFill>
          <a:blip r:embed="rId8">
            <a:extLst>
              <a:ext uri="{28A0092B-C50C-407E-A947-70E740481C1C}">
                <a14:useLocalDpi xmlns:a14="http://schemas.microsoft.com/office/drawing/2010/main" val="0"/>
              </a:ext>
            </a:extLst>
          </a:blip>
          <a:srcRect t="6885"/>
          <a:stretch>
            <a:fillRect/>
          </a:stretch>
        </p:blipFill>
        <p:spPr bwMode="auto">
          <a:xfrm>
            <a:off x="2382828" y="1798640"/>
            <a:ext cx="14398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p:cNvPicPr>
          <p:nvPr/>
        </p:nvPicPr>
        <p:blipFill>
          <a:blip r:embed="rId9">
            <a:extLst>
              <a:ext uri="{28A0092B-C50C-407E-A947-70E740481C1C}">
                <a14:useLocalDpi xmlns:a14="http://schemas.microsoft.com/office/drawing/2010/main" val="0"/>
              </a:ext>
            </a:extLst>
          </a:blip>
          <a:srcRect t="6885"/>
          <a:stretch>
            <a:fillRect/>
          </a:stretch>
        </p:blipFill>
        <p:spPr bwMode="auto">
          <a:xfrm>
            <a:off x="5262553" y="1798640"/>
            <a:ext cx="14398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42965" y="2924178"/>
            <a:ext cx="14398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22690" y="2968628"/>
            <a:ext cx="14398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382828" y="2968628"/>
            <a:ext cx="14398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299065" y="2968628"/>
            <a:ext cx="14398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42965" y="4192590"/>
            <a:ext cx="14398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859203" y="4192590"/>
            <a:ext cx="14398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419340" y="4192590"/>
            <a:ext cx="14398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299065" y="4192590"/>
            <a:ext cx="14398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942965" y="5418140"/>
            <a:ext cx="14398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867140" y="5402265"/>
            <a:ext cx="14398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7"/>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419340" y="5418140"/>
            <a:ext cx="14398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8"/>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332403" y="5402265"/>
            <a:ext cx="14398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228600" y="328613"/>
            <a:ext cx="527709" cy="369332"/>
          </a:xfrm>
          <a:prstGeom prst="rect">
            <a:avLst/>
          </a:prstGeom>
          <a:noFill/>
        </p:spPr>
        <p:txBody>
          <a:bodyPr wrap="none" rtlCol="0">
            <a:spAutoFit/>
          </a:bodyPr>
          <a:lstStyle/>
          <a:p>
            <a:r>
              <a:rPr lang="en-US" smtClean="0">
                <a:solidFill>
                  <a:schemeClr val="bg1"/>
                </a:solidFill>
              </a:rPr>
              <a:t>SSA</a:t>
            </a:r>
            <a:endParaRPr lang="en-US">
              <a:solidFill>
                <a:schemeClr val="bg1"/>
              </a:solidFill>
            </a:endParaRPr>
          </a:p>
        </p:txBody>
      </p:sp>
    </p:spTree>
    <p:extLst>
      <p:ext uri="{BB962C8B-B14F-4D97-AF65-F5344CB8AC3E}">
        <p14:creationId xmlns:p14="http://schemas.microsoft.com/office/powerpoint/2010/main" val="1417451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val="0"/>
              </a:ext>
            </a:extLst>
          </a:blip>
          <a:srcRect t="7179" b="38754"/>
          <a:stretch>
            <a:fillRect/>
          </a:stretch>
        </p:blipFill>
        <p:spPr bwMode="auto">
          <a:xfrm>
            <a:off x="366335" y="1285876"/>
            <a:ext cx="8352957"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137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3338" y="738188"/>
            <a:ext cx="6119812"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453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025236"/>
            <a:ext cx="9144000" cy="1268413"/>
          </a:xfrm>
        </p:spPr>
        <p:txBody>
          <a:bodyPr/>
          <a:lstStyle/>
          <a:p>
            <a:pPr algn="l"/>
            <a:r>
              <a:rPr lang="en-GB" altLang="x-none" sz="1400" b="1"/>
              <a:t>Figure 6. Seasonal mean DOD at 550 nm as derived from NM-DUST (coupled to radiation) and NM-NA (not coupled) on the locations of selected AERONET stations averaged over NWAfr, NEAfrME and Med, compared to the corresponding coarse filtered AERONET AOD at 550 nm (Angstrom exponent below 0.75). Error bars represent the 5 and 95 percentiles of the seasonal mean AOD for the stations included in the subdomain. n represents the average number of months included in the calculation of the seasonal means.</a:t>
            </a:r>
            <a:endParaRPr lang="en-US" altLang="x-none" sz="1400" b="1"/>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53986"/>
            <a:ext cx="914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349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545900" y="5787159"/>
            <a:ext cx="5892007" cy="571500"/>
          </a:xfrm>
        </p:spPr>
        <p:txBody>
          <a:bodyPr/>
          <a:lstStyle/>
          <a:p>
            <a:pPr algn="l"/>
            <a:r>
              <a:rPr lang="en-GB" altLang="x-none" sz="1400" b="1" smtClean="0"/>
              <a:t>Not </a:t>
            </a:r>
            <a:r>
              <a:rPr lang="en-GB" altLang="x-none" sz="1400" b="1" dirty="0"/>
              <a:t>statistically significant differences, as assessed by </a:t>
            </a:r>
            <a:r>
              <a:rPr lang="en-GB" altLang="x-none" sz="1400" b="1"/>
              <a:t>a </a:t>
            </a:r>
            <a:r>
              <a:rPr lang="en-GB" altLang="x-none" sz="1400" b="1" smtClean="0"/>
              <a:t/>
            </a:r>
            <a:br>
              <a:rPr lang="en-GB" altLang="x-none" sz="1400" b="1" smtClean="0"/>
            </a:br>
            <a:r>
              <a:rPr lang="en-GB" altLang="x-none" sz="1400" b="1" smtClean="0"/>
              <a:t>two-tailed </a:t>
            </a:r>
            <a:r>
              <a:rPr lang="en-GB" altLang="x-none" sz="1400" b="1" dirty="0"/>
              <a:t>student’s t-test at a 95% confidence level, are shaded (grey).</a:t>
            </a:r>
            <a:endParaRPr lang="en-US" altLang="x-none" sz="1400" b="1" dirty="0"/>
          </a:p>
        </p:txBody>
      </p:sp>
      <p:grpSp>
        <p:nvGrpSpPr>
          <p:cNvPr id="15" name="Group 28"/>
          <p:cNvGrpSpPr>
            <a:grpSpLocks/>
          </p:cNvGrpSpPr>
          <p:nvPr/>
        </p:nvGrpSpPr>
        <p:grpSpPr bwMode="auto">
          <a:xfrm>
            <a:off x="251618" y="1827934"/>
            <a:ext cx="8640763" cy="3959225"/>
            <a:chOff x="0" y="1800000"/>
            <a:chExt cx="8640000" cy="3960000"/>
          </a:xfrm>
        </p:grpSpPr>
        <p:pic>
          <p:nvPicPr>
            <p:cNvPr id="16" name="Picture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00000"/>
              <a:ext cx="216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0000" y="1800000"/>
              <a:ext cx="216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60000" y="1800000"/>
              <a:ext cx="216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80000" y="1800000"/>
              <a:ext cx="216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600000"/>
              <a:ext cx="216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20000" y="3600000"/>
              <a:ext cx="216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60000" y="3600000"/>
              <a:ext cx="216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80000" y="3600000"/>
              <a:ext cx="216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251618" y="374112"/>
            <a:ext cx="5192127" cy="477054"/>
          </a:xfrm>
          <a:prstGeom prst="rect">
            <a:avLst/>
          </a:prstGeom>
          <a:noFill/>
        </p:spPr>
        <p:txBody>
          <a:bodyPr wrap="none" rtlCol="0">
            <a:spAutoFit/>
          </a:bodyPr>
          <a:lstStyle/>
          <a:p>
            <a:r>
              <a:rPr lang="en-US" sz="2500" dirty="0" smtClean="0">
                <a:solidFill>
                  <a:schemeClr val="bg1"/>
                </a:solidFill>
              </a:rPr>
              <a:t>Negative feedback upon </a:t>
            </a:r>
            <a:r>
              <a:rPr lang="en-US" sz="2500" smtClean="0">
                <a:solidFill>
                  <a:schemeClr val="bg1"/>
                </a:solidFill>
              </a:rPr>
              <a:t>dust emission</a:t>
            </a:r>
            <a:endParaRPr lang="en-US" sz="2500">
              <a:solidFill>
                <a:schemeClr val="bg1"/>
              </a:solidFill>
            </a:endParaRPr>
          </a:p>
        </p:txBody>
      </p:sp>
    </p:spTree>
    <p:extLst>
      <p:ext uri="{BB962C8B-B14F-4D97-AF65-F5344CB8AC3E}">
        <p14:creationId xmlns:p14="http://schemas.microsoft.com/office/powerpoint/2010/main" val="1591743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669275" y="885825"/>
            <a:ext cx="2268537" cy="5072063"/>
          </a:xfrm>
        </p:spPr>
        <p:txBody>
          <a:bodyPr/>
          <a:lstStyle/>
          <a:p>
            <a:r>
              <a:rPr lang="en-GB" altLang="x-none" sz="1400" b="1" dirty="0" smtClean="0"/>
              <a:t>Change </a:t>
            </a:r>
            <a:r>
              <a:rPr lang="en-GB" altLang="x-none" sz="1400" b="1" dirty="0"/>
              <a:t>in JJA all-sky radiative anomaly at TOA (Wm-2), </a:t>
            </a:r>
            <a:r>
              <a:rPr lang="en-GB" altLang="x-none" sz="1400" b="1" dirty="0" smtClean="0"/>
              <a:t/>
            </a:r>
            <a:br>
              <a:rPr lang="en-GB" altLang="x-none" sz="1400" b="1" dirty="0" smtClean="0"/>
            </a:br>
            <a:r>
              <a:rPr lang="en-GB" altLang="x-none" sz="1400" b="1" dirty="0"/>
              <a:t/>
            </a:r>
            <a:br>
              <a:rPr lang="en-GB" altLang="x-none" sz="1400" b="1" dirty="0"/>
            </a:br>
            <a:r>
              <a:rPr lang="en-GB" altLang="x-none" sz="1400" b="1" dirty="0" smtClean="0"/>
              <a:t/>
            </a:r>
            <a:br>
              <a:rPr lang="en-GB" altLang="x-none" sz="1400" b="1" dirty="0" smtClean="0"/>
            </a:br>
            <a:r>
              <a:rPr lang="en-GB" altLang="x-none" sz="1400" b="1" dirty="0"/>
              <a:t/>
            </a:r>
            <a:br>
              <a:rPr lang="en-GB" altLang="x-none" sz="1400" b="1" dirty="0"/>
            </a:br>
            <a:r>
              <a:rPr lang="en-GB" altLang="x-none" sz="1400" b="1" dirty="0" smtClean="0"/>
              <a:t>high level cloud fraction </a:t>
            </a:r>
            <a:br>
              <a:rPr lang="en-GB" altLang="x-none" sz="1400" b="1" dirty="0" smtClean="0"/>
            </a:br>
            <a:r>
              <a:rPr lang="en-GB" altLang="x-none" sz="1400" b="1" dirty="0"/>
              <a:t/>
            </a:r>
            <a:br>
              <a:rPr lang="en-GB" altLang="x-none" sz="1400" b="1" dirty="0"/>
            </a:br>
            <a:r>
              <a:rPr lang="en-GB" altLang="x-none" sz="1400" b="1" dirty="0" smtClean="0"/>
              <a:t/>
            </a:r>
            <a:br>
              <a:rPr lang="en-GB" altLang="x-none" sz="1400" b="1" dirty="0" smtClean="0"/>
            </a:br>
            <a:r>
              <a:rPr lang="en-GB" altLang="x-none" sz="1400" b="1" dirty="0"/>
              <a:t/>
            </a:r>
            <a:br>
              <a:rPr lang="en-GB" altLang="x-none" sz="1400" b="1" dirty="0"/>
            </a:br>
            <a:r>
              <a:rPr lang="en-GB" altLang="x-none" sz="1400" b="1" dirty="0" smtClean="0"/>
              <a:t/>
            </a:r>
            <a:br>
              <a:rPr lang="en-GB" altLang="x-none" sz="1400" b="1" dirty="0" smtClean="0"/>
            </a:br>
            <a:r>
              <a:rPr lang="en-GB" altLang="x-none" sz="1400" b="1" dirty="0"/>
              <a:t/>
            </a:r>
            <a:br>
              <a:rPr lang="en-GB" altLang="x-none" sz="1400" b="1" dirty="0"/>
            </a:br>
            <a:r>
              <a:rPr lang="en-GB" altLang="x-none" sz="1400" b="1" dirty="0" smtClean="0"/>
              <a:t/>
            </a:r>
            <a:br>
              <a:rPr lang="en-GB" altLang="x-none" sz="1400" b="1" dirty="0" smtClean="0"/>
            </a:br>
            <a:r>
              <a:rPr lang="en-GB" altLang="x-none" sz="1400" b="1" dirty="0"/>
              <a:t/>
            </a:r>
            <a:br>
              <a:rPr lang="en-GB" altLang="x-none" sz="1400" b="1" dirty="0"/>
            </a:br>
            <a:r>
              <a:rPr lang="en-GB" altLang="x-none" sz="1400" b="1" dirty="0" smtClean="0"/>
              <a:t/>
            </a:r>
            <a:br>
              <a:rPr lang="en-GB" altLang="x-none" sz="1400" b="1" dirty="0" smtClean="0"/>
            </a:br>
            <a:r>
              <a:rPr lang="en-GB" altLang="x-none" sz="1400" b="1" dirty="0" smtClean="0"/>
              <a:t>medium level cloud fraction</a:t>
            </a:r>
            <a:br>
              <a:rPr lang="en-GB" altLang="x-none" sz="1400" b="1" dirty="0" smtClean="0"/>
            </a:br>
            <a:r>
              <a:rPr lang="en-GB" altLang="x-none" sz="1400" b="1" dirty="0"/>
              <a:t/>
            </a:r>
            <a:br>
              <a:rPr lang="en-GB" altLang="x-none" sz="1400" b="1" dirty="0"/>
            </a:br>
            <a:r>
              <a:rPr lang="en-GB" altLang="x-none" sz="1400" b="1" dirty="0" smtClean="0"/>
              <a:t/>
            </a:r>
            <a:br>
              <a:rPr lang="en-GB" altLang="x-none" sz="1400" b="1" dirty="0" smtClean="0"/>
            </a:br>
            <a:r>
              <a:rPr lang="en-GB" altLang="x-none" sz="1400" b="1" dirty="0"/>
              <a:t/>
            </a:r>
            <a:br>
              <a:rPr lang="en-GB" altLang="x-none" sz="1400" b="1" dirty="0"/>
            </a:br>
            <a:r>
              <a:rPr lang="en-GB" altLang="x-none" sz="1400" b="1" dirty="0" smtClean="0"/>
              <a:t/>
            </a:r>
            <a:br>
              <a:rPr lang="en-GB" altLang="x-none" sz="1400" b="1" dirty="0" smtClean="0"/>
            </a:br>
            <a:r>
              <a:rPr lang="en-GB" altLang="x-none" sz="1400" b="1" dirty="0"/>
              <a:t/>
            </a:r>
            <a:br>
              <a:rPr lang="en-GB" altLang="x-none" sz="1400" b="1" dirty="0"/>
            </a:br>
            <a:r>
              <a:rPr lang="en-GB" altLang="x-none" sz="1400" b="1" dirty="0" smtClean="0"/>
              <a:t/>
            </a:r>
            <a:br>
              <a:rPr lang="en-GB" altLang="x-none" sz="1400" b="1" dirty="0" smtClean="0"/>
            </a:br>
            <a:r>
              <a:rPr lang="en-GB" altLang="x-none" sz="1400" b="1"/>
              <a:t/>
            </a:r>
            <a:br>
              <a:rPr lang="en-GB" altLang="x-none" sz="1400" b="1"/>
            </a:br>
            <a:r>
              <a:rPr lang="en-GB" altLang="x-none" sz="1400" b="1" smtClean="0"/>
              <a:t>low </a:t>
            </a:r>
            <a:r>
              <a:rPr lang="en-GB" altLang="x-none" sz="1400" b="1" dirty="0"/>
              <a:t>level cloud fraction </a:t>
            </a:r>
            <a:r>
              <a:rPr lang="en-GB" altLang="x-none" sz="1400" b="1"/>
              <a:t>(%), </a:t>
            </a:r>
            <a:endParaRPr lang="en-US" altLang="x-none" sz="1400" b="1" dirty="0"/>
          </a:p>
        </p:txBody>
      </p:sp>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9588" y="-252413"/>
            <a:ext cx="21605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0588" y="-252413"/>
            <a:ext cx="21590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52413"/>
            <a:ext cx="21605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19588" y="1628775"/>
            <a:ext cx="21605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60588" y="1628775"/>
            <a:ext cx="21590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628775"/>
            <a:ext cx="21605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19588" y="3213100"/>
            <a:ext cx="21605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60588" y="3213100"/>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3213100"/>
            <a:ext cx="216058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319588" y="4797425"/>
            <a:ext cx="21605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160588" y="4797425"/>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4797425"/>
            <a:ext cx="216058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260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206375" y="172701"/>
            <a:ext cx="100091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2200" smtClean="0">
                <a:solidFill>
                  <a:schemeClr val="bg1"/>
                </a:solidFill>
              </a:rPr>
              <a:t>History</a:t>
            </a:r>
            <a:endParaRPr lang="en-US" altLang="x-none" sz="2200" dirty="0">
              <a:solidFill>
                <a:schemeClr val="bg1"/>
              </a:solidFill>
            </a:endParaRPr>
          </a:p>
        </p:txBody>
      </p:sp>
      <p:sp>
        <p:nvSpPr>
          <p:cNvPr id="5" name="Rectangle 7"/>
          <p:cNvSpPr>
            <a:spLocks noChangeArrowheads="1"/>
          </p:cNvSpPr>
          <p:nvPr/>
        </p:nvSpPr>
        <p:spPr bwMode="auto">
          <a:xfrm>
            <a:off x="185738" y="1079499"/>
            <a:ext cx="2684462" cy="20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x-none" sz="1600" dirty="0">
                <a:solidFill>
                  <a:schemeClr val="hlink"/>
                </a:solidFill>
                <a:ea typeface="Arial Unicode MS" charset="0"/>
              </a:rPr>
              <a:t>Direct radiative forcing of dust </a:t>
            </a:r>
          </a:p>
          <a:p>
            <a:pPr algn="l"/>
            <a:r>
              <a:rPr lang="en-US" altLang="x-none" sz="1600" dirty="0">
                <a:solidFill>
                  <a:schemeClr val="hlink"/>
                </a:solidFill>
                <a:ea typeface="Arial Unicode MS" charset="0"/>
              </a:rPr>
              <a:t>(wide range of results)</a:t>
            </a:r>
          </a:p>
          <a:p>
            <a:pPr algn="l"/>
            <a:r>
              <a:rPr lang="en-US" altLang="x-none" sz="1400" b="0" dirty="0" err="1">
                <a:ea typeface="Arial Unicode MS" charset="0"/>
              </a:rPr>
              <a:t>Tegen</a:t>
            </a:r>
            <a:r>
              <a:rPr lang="en-US" altLang="x-none" sz="1400" b="0" dirty="0">
                <a:ea typeface="Arial Unicode MS" charset="0"/>
              </a:rPr>
              <a:t> and </a:t>
            </a:r>
            <a:r>
              <a:rPr lang="en-US" altLang="x-none" sz="1400" b="0" dirty="0" err="1">
                <a:ea typeface="Arial Unicode MS" charset="0"/>
              </a:rPr>
              <a:t>Lacis</a:t>
            </a:r>
            <a:r>
              <a:rPr lang="en-US" altLang="x-none" sz="1400" b="0" dirty="0">
                <a:ea typeface="Arial Unicode MS" charset="0"/>
              </a:rPr>
              <a:t> (1996)</a:t>
            </a:r>
          </a:p>
          <a:p>
            <a:pPr algn="l">
              <a:buFont typeface="Wingdings" charset="2"/>
              <a:buNone/>
            </a:pPr>
            <a:r>
              <a:rPr lang="en-US" altLang="x-none" sz="1400" b="0" dirty="0" err="1">
                <a:ea typeface="Arial Unicode MS" charset="0"/>
              </a:rPr>
              <a:t>Sokolik</a:t>
            </a:r>
            <a:r>
              <a:rPr lang="en-US" altLang="x-none" sz="1400" b="0" dirty="0">
                <a:ea typeface="Arial Unicode MS" charset="0"/>
              </a:rPr>
              <a:t> and Toon (1996)</a:t>
            </a:r>
          </a:p>
          <a:p>
            <a:pPr algn="l">
              <a:buFont typeface="Wingdings" charset="2"/>
              <a:buNone/>
            </a:pPr>
            <a:r>
              <a:rPr lang="en-US" altLang="x-none" sz="1400" b="0" dirty="0" err="1">
                <a:ea typeface="Arial Unicode MS" charset="0"/>
              </a:rPr>
              <a:t>Quijano</a:t>
            </a:r>
            <a:r>
              <a:rPr lang="en-US" altLang="x-none" sz="1400" b="0" dirty="0">
                <a:ea typeface="Arial Unicode MS" charset="0"/>
              </a:rPr>
              <a:t> </a:t>
            </a:r>
            <a:r>
              <a:rPr lang="en-US" altLang="x-none" sz="1400" b="0" i="1" dirty="0">
                <a:ea typeface="Arial Unicode MS" charset="0"/>
              </a:rPr>
              <a:t>et al.</a:t>
            </a:r>
            <a:r>
              <a:rPr lang="en-US" altLang="x-none" sz="1400" b="0" dirty="0">
                <a:ea typeface="Arial Unicode MS" charset="0"/>
              </a:rPr>
              <a:t> (2000)</a:t>
            </a:r>
          </a:p>
          <a:p>
            <a:pPr algn="l">
              <a:buFont typeface="Wingdings" charset="2"/>
              <a:buNone/>
            </a:pPr>
            <a:r>
              <a:rPr lang="en-US" altLang="x-none" sz="1400" b="0" dirty="0">
                <a:ea typeface="Arial Unicode MS" charset="0"/>
              </a:rPr>
              <a:t>Woodward (2001)</a:t>
            </a:r>
          </a:p>
          <a:p>
            <a:pPr algn="l">
              <a:buFont typeface="Wingdings" charset="2"/>
              <a:buNone/>
            </a:pPr>
            <a:r>
              <a:rPr lang="en-US" altLang="x-none" sz="1400" b="0" dirty="0" err="1">
                <a:ea typeface="Arial Unicode MS" charset="0"/>
              </a:rPr>
              <a:t>Myhre</a:t>
            </a:r>
            <a:r>
              <a:rPr lang="en-US" altLang="x-none" sz="1400" b="0" dirty="0">
                <a:ea typeface="Arial Unicode MS" charset="0"/>
              </a:rPr>
              <a:t> </a:t>
            </a:r>
            <a:r>
              <a:rPr lang="en-US" altLang="x-none" sz="1400" b="0" i="1" dirty="0">
                <a:ea typeface="Arial Unicode MS" charset="0"/>
              </a:rPr>
              <a:t>et al</a:t>
            </a:r>
            <a:r>
              <a:rPr lang="en-US" altLang="x-none" sz="1400" b="0" dirty="0">
                <a:ea typeface="Arial Unicode MS" charset="0"/>
              </a:rPr>
              <a:t>. (2003)</a:t>
            </a:r>
          </a:p>
          <a:p>
            <a:pPr algn="l"/>
            <a:r>
              <a:rPr lang="en-US" altLang="x-none" sz="1400" b="0" dirty="0">
                <a:ea typeface="Arial Unicode MS" charset="0"/>
              </a:rPr>
              <a:t>……</a:t>
            </a:r>
            <a:endParaRPr lang="es-ES" altLang="x-none" sz="1400" b="0" dirty="0">
              <a:ea typeface="Arial Unicode MS" charset="0"/>
            </a:endParaRPr>
          </a:p>
          <a:p>
            <a:pPr algn="l"/>
            <a:endParaRPr lang="es-ES" altLang="x-none" sz="1400" dirty="0">
              <a:solidFill>
                <a:schemeClr val="hlink"/>
              </a:solidFill>
              <a:ea typeface="Arial Unicode MS" charset="0"/>
            </a:endParaRPr>
          </a:p>
        </p:txBody>
      </p:sp>
      <p:sp>
        <p:nvSpPr>
          <p:cNvPr id="6" name="Rectangle 13"/>
          <p:cNvSpPr>
            <a:spLocks noChangeArrowheads="1"/>
          </p:cNvSpPr>
          <p:nvPr/>
        </p:nvSpPr>
        <p:spPr bwMode="auto">
          <a:xfrm>
            <a:off x="169863" y="3752847"/>
            <a:ext cx="32639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x-none" sz="1600" dirty="0">
                <a:solidFill>
                  <a:schemeClr val="hlink"/>
                </a:solidFill>
                <a:ea typeface="Arial Unicode MS" charset="0"/>
              </a:rPr>
              <a:t>AGCM (4º lat. x 5º </a:t>
            </a:r>
            <a:r>
              <a:rPr lang="en-US" altLang="x-none" sz="1600" dirty="0" err="1">
                <a:solidFill>
                  <a:schemeClr val="hlink"/>
                </a:solidFill>
                <a:ea typeface="Arial Unicode MS" charset="0"/>
              </a:rPr>
              <a:t>lon</a:t>
            </a:r>
            <a:r>
              <a:rPr lang="en-US" altLang="x-none" sz="1600" dirty="0">
                <a:solidFill>
                  <a:schemeClr val="hlink"/>
                </a:solidFill>
                <a:ea typeface="Arial Unicode MS" charset="0"/>
              </a:rPr>
              <a:t>.)</a:t>
            </a:r>
            <a:r>
              <a:rPr lang="en-US" altLang="x-none" sz="1400" dirty="0">
                <a:solidFill>
                  <a:schemeClr val="hlink"/>
                </a:solidFill>
                <a:ea typeface="Arial Unicode MS" charset="0"/>
              </a:rPr>
              <a:t> </a:t>
            </a:r>
          </a:p>
          <a:p>
            <a:pPr algn="l">
              <a:buFont typeface="Wingdings" charset="2"/>
              <a:buNone/>
            </a:pPr>
            <a:r>
              <a:rPr lang="en-US" altLang="x-none" sz="1400" b="0" dirty="0">
                <a:ea typeface="Arial Unicode MS" charset="0"/>
              </a:rPr>
              <a:t>Miller and </a:t>
            </a:r>
            <a:r>
              <a:rPr lang="en-US" altLang="x-none" sz="1400" b="0" dirty="0" err="1">
                <a:ea typeface="Arial Unicode MS" charset="0"/>
              </a:rPr>
              <a:t>Tegen</a:t>
            </a:r>
            <a:r>
              <a:rPr lang="en-US" altLang="x-none" sz="1400" b="0" dirty="0">
                <a:ea typeface="Arial Unicode MS" charset="0"/>
              </a:rPr>
              <a:t> (1998) examined the radiative effect using prescribed dust distributions. </a:t>
            </a:r>
          </a:p>
          <a:p>
            <a:pPr algn="l">
              <a:buFont typeface="Wingdings" charset="2"/>
              <a:buNone/>
            </a:pPr>
            <a:r>
              <a:rPr lang="en-US" altLang="x-none" sz="1400" b="0" dirty="0" err="1">
                <a:ea typeface="Arial Unicode MS" charset="0"/>
              </a:rPr>
              <a:t>Perlwitz</a:t>
            </a:r>
            <a:r>
              <a:rPr lang="en-US" altLang="x-none" sz="1400" b="0" dirty="0">
                <a:ea typeface="Arial Unicode MS" charset="0"/>
              </a:rPr>
              <a:t> et al. (2001) and Miller et al. (2004) interactively coupled a dust-radiation in a GCM</a:t>
            </a:r>
            <a:endParaRPr lang="es-ES" altLang="x-none" sz="1400" dirty="0">
              <a:solidFill>
                <a:schemeClr val="hlink"/>
              </a:solidFill>
              <a:ea typeface="Arial Unicode MS" charset="0"/>
            </a:endParaRPr>
          </a:p>
        </p:txBody>
      </p:sp>
      <p:sp>
        <p:nvSpPr>
          <p:cNvPr id="7" name="Rectangle 15"/>
          <p:cNvSpPr>
            <a:spLocks noChangeArrowheads="1"/>
          </p:cNvSpPr>
          <p:nvPr/>
        </p:nvSpPr>
        <p:spPr bwMode="auto">
          <a:xfrm>
            <a:off x="185738" y="5412639"/>
            <a:ext cx="3530600" cy="11874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x-none" sz="1600">
                <a:solidFill>
                  <a:schemeClr val="hlink"/>
                </a:solidFill>
                <a:ea typeface="Arial Unicode MS" charset="0"/>
              </a:rPr>
              <a:t>Numerical Weather Prediction</a:t>
            </a:r>
          </a:p>
          <a:p>
            <a:pPr algn="l">
              <a:buFont typeface="Wingdings" charset="2"/>
              <a:buNone/>
            </a:pPr>
            <a:r>
              <a:rPr lang="en-US" altLang="x-none" sz="1400" b="0" dirty="0" err="1">
                <a:ea typeface="Arial Unicode MS" charset="0"/>
              </a:rPr>
              <a:t>Kischa</a:t>
            </a:r>
            <a:r>
              <a:rPr lang="en-US" altLang="x-none" sz="1400" b="0" dirty="0">
                <a:ea typeface="Arial Unicode MS" charset="0"/>
              </a:rPr>
              <a:t> et al. (2003); Haywood et al., (2005) suggest that inclusion of radiative effects of dust could improve weather prediction</a:t>
            </a:r>
          </a:p>
          <a:p>
            <a:pPr algn="l">
              <a:buFont typeface="Wingdings" charset="2"/>
              <a:buNone/>
            </a:pPr>
            <a:r>
              <a:rPr lang="en-US" altLang="x-none" sz="1400" b="0" u="sng" dirty="0" err="1">
                <a:ea typeface="Arial Unicode MS" charset="0"/>
              </a:rPr>
              <a:t>Rodwell</a:t>
            </a:r>
            <a:r>
              <a:rPr lang="en-US" altLang="x-none" sz="1400" b="0" u="sng" dirty="0">
                <a:ea typeface="Arial Unicode MS" charset="0"/>
              </a:rPr>
              <a:t> and Jung (2008) </a:t>
            </a:r>
            <a:r>
              <a:rPr lang="en-US" altLang="x-none" sz="1400" b="0" dirty="0">
                <a:ea typeface="Arial Unicode MS" charset="0"/>
              </a:rPr>
              <a:t>seasonal forecasting</a:t>
            </a:r>
            <a:endParaRPr lang="es-ES" altLang="x-none" sz="1400" dirty="0">
              <a:solidFill>
                <a:schemeClr val="hlink"/>
              </a:solidFill>
              <a:ea typeface="Arial Unicode MS" charset="0"/>
            </a:endParaRPr>
          </a:p>
        </p:txBody>
      </p:sp>
      <p:sp>
        <p:nvSpPr>
          <p:cNvPr id="8" name="Rectangle 37"/>
          <p:cNvSpPr>
            <a:spLocks noChangeArrowheads="1"/>
          </p:cNvSpPr>
          <p:nvPr/>
        </p:nvSpPr>
        <p:spPr bwMode="auto">
          <a:xfrm>
            <a:off x="206375" y="2890836"/>
            <a:ext cx="30035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x-none" sz="1600">
                <a:solidFill>
                  <a:schemeClr val="hlink"/>
                </a:solidFill>
                <a:ea typeface="Arial Unicode MS" charset="0"/>
              </a:rPr>
              <a:t>Dust has a recognizable </a:t>
            </a:r>
          </a:p>
          <a:p>
            <a:pPr algn="l"/>
            <a:r>
              <a:rPr lang="en-US" altLang="x-none" sz="1600">
                <a:solidFill>
                  <a:schemeClr val="hlink"/>
                </a:solidFill>
                <a:ea typeface="Arial Unicode MS" charset="0"/>
              </a:rPr>
              <a:t>Impact on large-scale dynamics</a:t>
            </a:r>
          </a:p>
          <a:p>
            <a:pPr algn="l"/>
            <a:r>
              <a:rPr lang="en-US" altLang="x-none" sz="1400" b="0">
                <a:ea typeface="Arial Unicode MS" charset="0"/>
              </a:rPr>
              <a:t>Geleyn and Tanré (1994)</a:t>
            </a:r>
          </a:p>
        </p:txBody>
      </p:sp>
      <p:sp>
        <p:nvSpPr>
          <p:cNvPr id="9" name="Text Box 41"/>
          <p:cNvSpPr txBox="1">
            <a:spLocks noChangeArrowheads="1"/>
          </p:cNvSpPr>
          <p:nvPr/>
        </p:nvSpPr>
        <p:spPr bwMode="auto">
          <a:xfrm>
            <a:off x="3833813" y="4383681"/>
            <a:ext cx="5535613" cy="184665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s-ES" altLang="x-none" sz="1600" dirty="0" err="1">
                <a:solidFill>
                  <a:schemeClr val="hlink"/>
                </a:solidFill>
                <a:ea typeface="Arial Unicode MS" charset="0"/>
              </a:rPr>
              <a:t>Dust</a:t>
            </a:r>
            <a:r>
              <a:rPr lang="es-ES" altLang="x-none" sz="1600" dirty="0">
                <a:solidFill>
                  <a:schemeClr val="hlink"/>
                </a:solidFill>
                <a:ea typeface="Arial Unicode MS" charset="0"/>
              </a:rPr>
              <a:t> regional on-line </a:t>
            </a:r>
            <a:r>
              <a:rPr lang="es-ES" altLang="x-none" sz="1600" dirty="0" err="1">
                <a:solidFill>
                  <a:schemeClr val="hlink"/>
                </a:solidFill>
                <a:ea typeface="Arial Unicode MS" charset="0"/>
              </a:rPr>
              <a:t>models</a:t>
            </a:r>
            <a:endParaRPr lang="es-ES" altLang="x-none" sz="1600" dirty="0">
              <a:solidFill>
                <a:schemeClr val="hlink"/>
              </a:solidFill>
              <a:ea typeface="Arial Unicode MS" charset="0"/>
            </a:endParaRPr>
          </a:p>
          <a:p>
            <a:pPr algn="l">
              <a:buFont typeface="Wingdings" charset="2"/>
              <a:buNone/>
            </a:pPr>
            <a:r>
              <a:rPr lang="es-ES" altLang="x-none" sz="1400" b="0" dirty="0" smtClean="0">
                <a:ea typeface="Arial Unicode MS" charset="0"/>
              </a:rPr>
              <a:t>Pérez </a:t>
            </a:r>
            <a:r>
              <a:rPr lang="es-ES" altLang="x-none" sz="1400" b="0" dirty="0">
                <a:ea typeface="Arial Unicode MS" charset="0"/>
              </a:rPr>
              <a:t>et al. (2006): </a:t>
            </a:r>
            <a:r>
              <a:rPr lang="es-ES" altLang="x-none" sz="1400" b="0" dirty="0" err="1">
                <a:ea typeface="Arial Unicode MS" charset="0"/>
              </a:rPr>
              <a:t>radiative</a:t>
            </a:r>
            <a:r>
              <a:rPr lang="es-ES" altLang="x-none" sz="1400" b="0" dirty="0">
                <a:ea typeface="Arial Unicode MS" charset="0"/>
              </a:rPr>
              <a:t> </a:t>
            </a:r>
            <a:r>
              <a:rPr lang="es-ES" altLang="x-none" sz="1400" b="0" dirty="0" err="1">
                <a:ea typeface="Arial Unicode MS" charset="0"/>
              </a:rPr>
              <a:t>forcing</a:t>
            </a:r>
            <a:r>
              <a:rPr lang="es-ES" altLang="x-none" sz="1400" b="0" dirty="0">
                <a:ea typeface="Arial Unicode MS" charset="0"/>
              </a:rPr>
              <a:t>, NWP and </a:t>
            </a:r>
            <a:r>
              <a:rPr lang="es-ES" altLang="x-none" sz="1400" b="0" dirty="0" err="1">
                <a:ea typeface="Arial Unicode MS" charset="0"/>
              </a:rPr>
              <a:t>feedbacks</a:t>
            </a:r>
            <a:endParaRPr lang="es-ES" altLang="x-none" sz="1400" b="0" dirty="0">
              <a:ea typeface="Arial Unicode MS" charset="0"/>
            </a:endParaRPr>
          </a:p>
          <a:p>
            <a:pPr algn="l">
              <a:buFont typeface="Wingdings" charset="2"/>
              <a:buNone/>
            </a:pPr>
            <a:r>
              <a:rPr lang="es-ES" altLang="x-none" sz="1400" b="0" dirty="0" err="1">
                <a:ea typeface="Arial Unicode MS" charset="0"/>
              </a:rPr>
              <a:t>Helmert</a:t>
            </a:r>
            <a:r>
              <a:rPr lang="es-ES" altLang="x-none" sz="1400" b="0" dirty="0">
                <a:ea typeface="Arial Unicode MS" charset="0"/>
              </a:rPr>
              <a:t> et al., (2007): </a:t>
            </a:r>
            <a:r>
              <a:rPr lang="es-ES" altLang="x-none" sz="1400" b="0" dirty="0" err="1">
                <a:ea typeface="Arial Unicode MS" charset="0"/>
              </a:rPr>
              <a:t>Radiative</a:t>
            </a:r>
            <a:r>
              <a:rPr lang="es-ES" altLang="x-none" sz="1400" b="0" dirty="0">
                <a:ea typeface="Arial Unicode MS" charset="0"/>
              </a:rPr>
              <a:t> </a:t>
            </a:r>
            <a:r>
              <a:rPr lang="es-ES" altLang="x-none" sz="1400" b="0" dirty="0" err="1">
                <a:ea typeface="Arial Unicode MS" charset="0"/>
              </a:rPr>
              <a:t>forcing</a:t>
            </a:r>
            <a:endParaRPr lang="es-ES" altLang="x-none" sz="1400" b="0" dirty="0">
              <a:ea typeface="Arial Unicode MS" charset="0"/>
            </a:endParaRPr>
          </a:p>
          <a:p>
            <a:pPr algn="l">
              <a:buFont typeface="Wingdings" charset="2"/>
              <a:buNone/>
            </a:pPr>
            <a:r>
              <a:rPr lang="es-ES" altLang="x-none" sz="1400" b="0" dirty="0" err="1">
                <a:ea typeface="Arial Unicode MS" charset="0"/>
              </a:rPr>
              <a:t>Ahn</a:t>
            </a:r>
            <a:r>
              <a:rPr lang="es-ES" altLang="x-none" sz="1400" b="0" dirty="0">
                <a:ea typeface="Arial Unicode MS" charset="0"/>
              </a:rPr>
              <a:t> et al (2007) and Park et al. (2008): </a:t>
            </a:r>
            <a:r>
              <a:rPr lang="es-ES" altLang="x-none" sz="1400" b="0" dirty="0" err="1">
                <a:ea typeface="Arial Unicode MS" charset="0"/>
              </a:rPr>
              <a:t>Radiaitve</a:t>
            </a:r>
            <a:r>
              <a:rPr lang="es-ES" altLang="x-none" sz="1400" b="0" dirty="0">
                <a:ea typeface="Arial Unicode MS" charset="0"/>
              </a:rPr>
              <a:t> </a:t>
            </a:r>
            <a:r>
              <a:rPr lang="es-ES" altLang="x-none" sz="1400" b="0" dirty="0" err="1">
                <a:ea typeface="Arial Unicode MS" charset="0"/>
              </a:rPr>
              <a:t>forcing</a:t>
            </a:r>
            <a:r>
              <a:rPr lang="es-ES" altLang="x-none" sz="1400" b="0" dirty="0">
                <a:ea typeface="Arial Unicode MS" charset="0"/>
              </a:rPr>
              <a:t> and </a:t>
            </a:r>
            <a:r>
              <a:rPr lang="es-ES" altLang="x-none" sz="1400" b="0" dirty="0" err="1">
                <a:ea typeface="Arial Unicode MS" charset="0"/>
              </a:rPr>
              <a:t>Feedbacks</a:t>
            </a:r>
            <a:endParaRPr lang="es-ES" altLang="x-none" sz="1400" b="0" dirty="0">
              <a:ea typeface="Arial Unicode MS" charset="0"/>
            </a:endParaRPr>
          </a:p>
          <a:p>
            <a:pPr algn="l">
              <a:buFont typeface="Wingdings" charset="2"/>
              <a:buNone/>
            </a:pPr>
            <a:r>
              <a:rPr lang="es-ES" altLang="x-none" sz="1400" b="0" dirty="0" err="1">
                <a:ea typeface="Arial Unicode MS" charset="0"/>
              </a:rPr>
              <a:t>Heinold</a:t>
            </a:r>
            <a:r>
              <a:rPr lang="es-ES" altLang="x-none" sz="1400" b="0" dirty="0">
                <a:ea typeface="Arial Unicode MS" charset="0"/>
              </a:rPr>
              <a:t> et al. (2008): </a:t>
            </a:r>
            <a:r>
              <a:rPr lang="es-ES" altLang="x-none" sz="1400" b="0" dirty="0" err="1">
                <a:ea typeface="Arial Unicode MS" charset="0"/>
              </a:rPr>
              <a:t>Radiaitve</a:t>
            </a:r>
            <a:r>
              <a:rPr lang="es-ES" altLang="x-none" sz="1400" b="0" dirty="0">
                <a:ea typeface="Arial Unicode MS" charset="0"/>
              </a:rPr>
              <a:t> </a:t>
            </a:r>
            <a:r>
              <a:rPr lang="es-ES" altLang="x-none" sz="1400" b="0" dirty="0" err="1">
                <a:ea typeface="Arial Unicode MS" charset="0"/>
              </a:rPr>
              <a:t>forcing</a:t>
            </a:r>
            <a:r>
              <a:rPr lang="es-ES" altLang="x-none" sz="1400" b="0" dirty="0">
                <a:ea typeface="Arial Unicode MS" charset="0"/>
              </a:rPr>
              <a:t> and </a:t>
            </a:r>
            <a:r>
              <a:rPr lang="es-ES" altLang="x-none" sz="1400" b="0" dirty="0" err="1" smtClean="0">
                <a:ea typeface="Arial Unicode MS" charset="0"/>
              </a:rPr>
              <a:t>Feedbacks</a:t>
            </a:r>
            <a:endParaRPr lang="es-ES" altLang="x-none" sz="1400" b="0" dirty="0" smtClean="0">
              <a:ea typeface="Arial Unicode MS" charset="0"/>
            </a:endParaRPr>
          </a:p>
          <a:p>
            <a:pPr algn="l">
              <a:buFont typeface="Wingdings" charset="2"/>
              <a:buNone/>
            </a:pPr>
            <a:r>
              <a:rPr lang="es-ES" altLang="x-none" sz="1400" dirty="0" smtClean="0">
                <a:ea typeface="Arial Unicode MS" charset="0"/>
              </a:rPr>
              <a:t>.</a:t>
            </a:r>
          </a:p>
          <a:p>
            <a:pPr algn="l">
              <a:buFont typeface="Wingdings" charset="2"/>
              <a:buNone/>
            </a:pPr>
            <a:r>
              <a:rPr lang="es-ES" altLang="x-none" sz="1400" b="0" dirty="0" smtClean="0">
                <a:ea typeface="Arial Unicode MS" charset="0"/>
              </a:rPr>
              <a:t>.</a:t>
            </a:r>
          </a:p>
          <a:p>
            <a:pPr algn="l">
              <a:buFont typeface="Wingdings" charset="2"/>
              <a:buNone/>
            </a:pPr>
            <a:r>
              <a:rPr lang="es-ES" altLang="x-none" sz="1400" dirty="0">
                <a:ea typeface="Arial Unicode MS" charset="0"/>
              </a:rPr>
              <a:t>.</a:t>
            </a:r>
            <a:endParaRPr lang="es-ES" altLang="x-none" sz="1400" b="0" dirty="0">
              <a:ea typeface="Arial Unicode MS" charset="0"/>
            </a:endParaRPr>
          </a:p>
        </p:txBody>
      </p:sp>
      <p:grpSp>
        <p:nvGrpSpPr>
          <p:cNvPr id="10" name="Group 100"/>
          <p:cNvGrpSpPr>
            <a:grpSpLocks/>
          </p:cNvGrpSpPr>
          <p:nvPr/>
        </p:nvGrpSpPr>
        <p:grpSpPr bwMode="auto">
          <a:xfrm>
            <a:off x="7681913" y="1851024"/>
            <a:ext cx="946150" cy="981075"/>
            <a:chOff x="4839" y="1301"/>
            <a:chExt cx="596" cy="618"/>
          </a:xfrm>
        </p:grpSpPr>
        <p:grpSp>
          <p:nvGrpSpPr>
            <p:cNvPr id="11" name="Group 86"/>
            <p:cNvGrpSpPr>
              <a:grpSpLocks/>
            </p:cNvGrpSpPr>
            <p:nvPr/>
          </p:nvGrpSpPr>
          <p:grpSpPr bwMode="auto">
            <a:xfrm>
              <a:off x="4850" y="1440"/>
              <a:ext cx="585" cy="479"/>
              <a:chOff x="4850" y="1440"/>
              <a:chExt cx="585" cy="479"/>
            </a:xfrm>
          </p:grpSpPr>
          <p:sp>
            <p:nvSpPr>
              <p:cNvPr id="13" name="Text Box 67"/>
              <p:cNvSpPr txBox="1">
                <a:spLocks noChangeArrowheads="1"/>
              </p:cNvSpPr>
              <p:nvPr/>
            </p:nvSpPr>
            <p:spPr bwMode="auto">
              <a:xfrm>
                <a:off x="4850" y="1440"/>
                <a:ext cx="585" cy="208"/>
              </a:xfrm>
              <a:prstGeom prst="rect">
                <a:avLst/>
              </a:prstGeom>
              <a:solidFill>
                <a:srgbClr val="969696"/>
              </a:solidFill>
              <a:ln w="25400">
                <a:solidFill>
                  <a:srgbClr val="CC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s-ES" altLang="x-none" sz="1400">
                    <a:solidFill>
                      <a:srgbClr val="0000FF"/>
                    </a:solidFill>
                  </a:rPr>
                  <a:t>Radiation</a:t>
                </a:r>
              </a:p>
            </p:txBody>
          </p:sp>
          <p:cxnSp>
            <p:nvCxnSpPr>
              <p:cNvPr id="14" name="AutoShape 68"/>
              <p:cNvCxnSpPr>
                <a:cxnSpLocks noChangeShapeType="1"/>
              </p:cNvCxnSpPr>
              <p:nvPr/>
            </p:nvCxnSpPr>
            <p:spPr bwMode="auto">
              <a:xfrm flipV="1">
                <a:off x="5110" y="1656"/>
                <a:ext cx="33" cy="263"/>
              </a:xfrm>
              <a:prstGeom prst="bentConnector2">
                <a:avLst/>
              </a:prstGeom>
              <a:noFill/>
              <a:ln w="25400">
                <a:solidFill>
                  <a:schemeClr val="hlink"/>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12" name="AutoShape 69"/>
            <p:cNvCxnSpPr>
              <a:cxnSpLocks noChangeShapeType="1"/>
            </p:cNvCxnSpPr>
            <p:nvPr/>
          </p:nvCxnSpPr>
          <p:spPr bwMode="auto">
            <a:xfrm rot="5400000" flipH="1">
              <a:off x="4925" y="1215"/>
              <a:ext cx="131" cy="304"/>
            </a:xfrm>
            <a:prstGeom prst="bentConnector2">
              <a:avLst/>
            </a:prstGeom>
            <a:noFill/>
            <a:ln w="25400">
              <a:solidFill>
                <a:schemeClr val="hlink"/>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5" name="Group 101"/>
          <p:cNvGrpSpPr>
            <a:grpSpLocks/>
          </p:cNvGrpSpPr>
          <p:nvPr/>
        </p:nvGrpSpPr>
        <p:grpSpPr bwMode="auto">
          <a:xfrm>
            <a:off x="4110038" y="1074736"/>
            <a:ext cx="4054475" cy="1919288"/>
            <a:chOff x="2589" y="812"/>
            <a:chExt cx="2554" cy="1209"/>
          </a:xfrm>
        </p:grpSpPr>
        <p:cxnSp>
          <p:nvCxnSpPr>
            <p:cNvPr id="16" name="AutoShape 72"/>
            <p:cNvCxnSpPr>
              <a:cxnSpLocks noChangeShapeType="1"/>
            </p:cNvCxnSpPr>
            <p:nvPr/>
          </p:nvCxnSpPr>
          <p:spPr bwMode="auto">
            <a:xfrm rot="5400000" flipH="1">
              <a:off x="4276" y="565"/>
              <a:ext cx="516" cy="1218"/>
            </a:xfrm>
            <a:prstGeom prst="bentConnector2">
              <a:avLst/>
            </a:prstGeom>
            <a:noFill/>
            <a:ln w="25400">
              <a:solidFill>
                <a:schemeClr val="hlink"/>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7" name="Group 97"/>
            <p:cNvGrpSpPr>
              <a:grpSpLocks/>
            </p:cNvGrpSpPr>
            <p:nvPr/>
          </p:nvGrpSpPr>
          <p:grpSpPr bwMode="auto">
            <a:xfrm>
              <a:off x="2589" y="812"/>
              <a:ext cx="1328" cy="1209"/>
              <a:chOff x="2589" y="812"/>
              <a:chExt cx="1328" cy="1209"/>
            </a:xfrm>
          </p:grpSpPr>
          <p:sp>
            <p:nvSpPr>
              <p:cNvPr id="18" name="Line 74"/>
              <p:cNvSpPr>
                <a:spLocks noChangeShapeType="1"/>
              </p:cNvSpPr>
              <p:nvPr/>
            </p:nvSpPr>
            <p:spPr bwMode="auto">
              <a:xfrm>
                <a:off x="3789" y="1007"/>
                <a:ext cx="7" cy="126"/>
              </a:xfrm>
              <a:prstGeom prst="line">
                <a:avLst/>
              </a:prstGeom>
              <a:noFill/>
              <a:ln w="254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cxnSp>
            <p:nvCxnSpPr>
              <p:cNvPr id="19" name="AutoShape 75"/>
              <p:cNvCxnSpPr>
                <a:cxnSpLocks noChangeShapeType="1"/>
              </p:cNvCxnSpPr>
              <p:nvPr/>
            </p:nvCxnSpPr>
            <p:spPr bwMode="auto">
              <a:xfrm rot="10800000" flipV="1">
                <a:off x="2589" y="916"/>
                <a:ext cx="870" cy="1105"/>
              </a:xfrm>
              <a:prstGeom prst="bentConnector2">
                <a:avLst/>
              </a:prstGeom>
              <a:noFill/>
              <a:ln w="25400">
                <a:solidFill>
                  <a:schemeClr val="hlink"/>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Text Box 71"/>
              <p:cNvSpPr txBox="1">
                <a:spLocks noChangeArrowheads="1"/>
              </p:cNvSpPr>
              <p:nvPr/>
            </p:nvSpPr>
            <p:spPr bwMode="auto">
              <a:xfrm>
                <a:off x="3467" y="812"/>
                <a:ext cx="450" cy="208"/>
              </a:xfrm>
              <a:prstGeom prst="rect">
                <a:avLst/>
              </a:prstGeom>
              <a:solidFill>
                <a:srgbClr val="969696"/>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sz="1400">
                    <a:solidFill>
                      <a:srgbClr val="0000FF"/>
                    </a:solidFill>
                  </a:rPr>
                  <a:t>climate</a:t>
                </a:r>
              </a:p>
            </p:txBody>
          </p:sp>
        </p:grpSp>
      </p:grpSp>
      <p:grpSp>
        <p:nvGrpSpPr>
          <p:cNvPr id="21" name="Group 99"/>
          <p:cNvGrpSpPr>
            <a:grpSpLocks/>
          </p:cNvGrpSpPr>
          <p:nvPr/>
        </p:nvGrpSpPr>
        <p:grpSpPr bwMode="auto">
          <a:xfrm>
            <a:off x="3481388" y="1579561"/>
            <a:ext cx="4618037" cy="1970088"/>
            <a:chOff x="2193" y="1130"/>
            <a:chExt cx="2909" cy="1241"/>
          </a:xfrm>
        </p:grpSpPr>
        <p:grpSp>
          <p:nvGrpSpPr>
            <p:cNvPr id="22" name="Group 98"/>
            <p:cNvGrpSpPr>
              <a:grpSpLocks/>
            </p:cNvGrpSpPr>
            <p:nvPr/>
          </p:nvGrpSpPr>
          <p:grpSpPr bwMode="auto">
            <a:xfrm>
              <a:off x="2193" y="1130"/>
              <a:ext cx="2909" cy="1241"/>
              <a:chOff x="2193" y="1130"/>
              <a:chExt cx="2909" cy="1241"/>
            </a:xfrm>
          </p:grpSpPr>
          <p:grpSp>
            <p:nvGrpSpPr>
              <p:cNvPr id="24" name="Group 92"/>
              <p:cNvGrpSpPr>
                <a:grpSpLocks/>
              </p:cNvGrpSpPr>
              <p:nvPr/>
            </p:nvGrpSpPr>
            <p:grpSpPr bwMode="auto">
              <a:xfrm>
                <a:off x="2862" y="1130"/>
                <a:ext cx="2240" cy="893"/>
                <a:chOff x="2862" y="1130"/>
                <a:chExt cx="2240" cy="893"/>
              </a:xfrm>
            </p:grpSpPr>
            <p:sp>
              <p:nvSpPr>
                <p:cNvPr id="26" name="Text Box 63"/>
                <p:cNvSpPr txBox="1">
                  <a:spLocks noChangeArrowheads="1"/>
                </p:cNvSpPr>
                <p:nvPr/>
              </p:nvSpPr>
              <p:spPr bwMode="auto">
                <a:xfrm>
                  <a:off x="3396" y="1815"/>
                  <a:ext cx="751" cy="208"/>
                </a:xfrm>
                <a:prstGeom prst="rect">
                  <a:avLst/>
                </a:prstGeom>
                <a:solidFill>
                  <a:srgbClr val="969696"/>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sz="1400">
                      <a:solidFill>
                        <a:srgbClr val="0000FF"/>
                      </a:solidFill>
                    </a:rPr>
                    <a:t>dust emission</a:t>
                  </a:r>
                </a:p>
              </p:txBody>
            </p:sp>
            <p:grpSp>
              <p:nvGrpSpPr>
                <p:cNvPr id="27" name="Group 85"/>
                <p:cNvGrpSpPr>
                  <a:grpSpLocks/>
                </p:cNvGrpSpPr>
                <p:nvPr/>
              </p:nvGrpSpPr>
              <p:grpSpPr bwMode="auto">
                <a:xfrm>
                  <a:off x="4155" y="1815"/>
                  <a:ext cx="947" cy="208"/>
                  <a:chOff x="4155" y="1815"/>
                  <a:chExt cx="947" cy="208"/>
                </a:xfrm>
              </p:grpSpPr>
              <p:sp>
                <p:nvSpPr>
                  <p:cNvPr id="34" name="Text Box 65"/>
                  <p:cNvSpPr txBox="1">
                    <a:spLocks noChangeArrowheads="1"/>
                  </p:cNvSpPr>
                  <p:nvPr/>
                </p:nvSpPr>
                <p:spPr bwMode="auto">
                  <a:xfrm>
                    <a:off x="4346" y="1815"/>
                    <a:ext cx="756" cy="208"/>
                  </a:xfrm>
                  <a:prstGeom prst="rect">
                    <a:avLst/>
                  </a:prstGeom>
                  <a:solidFill>
                    <a:srgbClr val="969696"/>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sz="1400">
                        <a:solidFill>
                          <a:srgbClr val="0000FF"/>
                        </a:solidFill>
                      </a:rPr>
                      <a:t>dust transport</a:t>
                    </a:r>
                  </a:p>
                </p:txBody>
              </p:sp>
              <p:cxnSp>
                <p:nvCxnSpPr>
                  <p:cNvPr id="35" name="AutoShape 66"/>
                  <p:cNvCxnSpPr>
                    <a:cxnSpLocks noChangeShapeType="1"/>
                  </p:cNvCxnSpPr>
                  <p:nvPr/>
                </p:nvCxnSpPr>
                <p:spPr bwMode="auto">
                  <a:xfrm>
                    <a:off x="4155" y="1919"/>
                    <a:ext cx="183" cy="0"/>
                  </a:xfrm>
                  <a:prstGeom prst="straightConnector1">
                    <a:avLst/>
                  </a:prstGeom>
                  <a:noFill/>
                  <a:ln w="254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28" name="Text Box 64"/>
                <p:cNvSpPr txBox="1">
                  <a:spLocks noChangeArrowheads="1"/>
                </p:cNvSpPr>
                <p:nvPr/>
              </p:nvSpPr>
              <p:spPr bwMode="auto">
                <a:xfrm>
                  <a:off x="3676" y="1130"/>
                  <a:ext cx="1155" cy="342"/>
                </a:xfrm>
                <a:prstGeom prst="rect">
                  <a:avLst/>
                </a:prstGeom>
                <a:solidFill>
                  <a:srgbClr val="969696"/>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sz="1400">
                      <a:solidFill>
                        <a:srgbClr val="0000FF"/>
                      </a:solidFill>
                    </a:rPr>
                    <a:t>atmospheric dynamics </a:t>
                  </a:r>
                </a:p>
                <a:p>
                  <a:r>
                    <a:rPr lang="es-ES" altLang="x-none" sz="1400">
                      <a:solidFill>
                        <a:srgbClr val="0000FF"/>
                      </a:solidFill>
                    </a:rPr>
                    <a:t>&amp; physics</a:t>
                  </a:r>
                </a:p>
              </p:txBody>
            </p:sp>
            <p:grpSp>
              <p:nvGrpSpPr>
                <p:cNvPr id="29" name="Group 88"/>
                <p:cNvGrpSpPr>
                  <a:grpSpLocks/>
                </p:cNvGrpSpPr>
                <p:nvPr/>
              </p:nvGrpSpPr>
              <p:grpSpPr bwMode="auto">
                <a:xfrm>
                  <a:off x="2862" y="1301"/>
                  <a:ext cx="1700" cy="501"/>
                  <a:chOff x="2862" y="1301"/>
                  <a:chExt cx="1700" cy="501"/>
                </a:xfrm>
              </p:grpSpPr>
              <p:sp>
                <p:nvSpPr>
                  <p:cNvPr id="31" name="Line 70"/>
                  <p:cNvSpPr>
                    <a:spLocks noChangeShapeType="1"/>
                  </p:cNvSpPr>
                  <p:nvPr/>
                </p:nvSpPr>
                <p:spPr bwMode="auto">
                  <a:xfrm>
                    <a:off x="4557" y="1491"/>
                    <a:ext cx="5" cy="311"/>
                  </a:xfrm>
                  <a:prstGeom prst="line">
                    <a:avLst/>
                  </a:prstGeom>
                  <a:noFill/>
                  <a:ln w="254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2" name="Text Box 77"/>
                  <p:cNvSpPr txBox="1">
                    <a:spLocks noChangeArrowheads="1"/>
                  </p:cNvSpPr>
                  <p:nvPr/>
                </p:nvSpPr>
                <p:spPr bwMode="auto">
                  <a:xfrm>
                    <a:off x="2862" y="1385"/>
                    <a:ext cx="745" cy="342"/>
                  </a:xfrm>
                  <a:prstGeom prst="rect">
                    <a:avLst/>
                  </a:prstGeom>
                  <a:solidFill>
                    <a:srgbClr val="969696"/>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s-ES" altLang="x-none" sz="1400">
                        <a:solidFill>
                          <a:srgbClr val="0000FF"/>
                        </a:solidFill>
                      </a:rPr>
                      <a:t>surface wind turbulence</a:t>
                    </a:r>
                  </a:p>
                </p:txBody>
              </p:sp>
              <p:cxnSp>
                <p:nvCxnSpPr>
                  <p:cNvPr id="33" name="AutoShape 78"/>
                  <p:cNvCxnSpPr>
                    <a:cxnSpLocks noChangeShapeType="1"/>
                  </p:cNvCxnSpPr>
                  <p:nvPr/>
                </p:nvCxnSpPr>
                <p:spPr bwMode="auto">
                  <a:xfrm rot="10800000" flipV="1">
                    <a:off x="3235" y="1301"/>
                    <a:ext cx="433" cy="76"/>
                  </a:xfrm>
                  <a:prstGeom prst="bentConnector2">
                    <a:avLst/>
                  </a:prstGeom>
                  <a:noFill/>
                  <a:ln w="25400">
                    <a:solidFill>
                      <a:schemeClr val="hlink"/>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30" name="AutoShape 79"/>
                <p:cNvCxnSpPr>
                  <a:cxnSpLocks noChangeShapeType="1"/>
                </p:cNvCxnSpPr>
                <p:nvPr/>
              </p:nvCxnSpPr>
              <p:spPr bwMode="auto">
                <a:xfrm rot="16200000" flipH="1">
                  <a:off x="3220" y="1750"/>
                  <a:ext cx="184" cy="153"/>
                </a:xfrm>
                <a:prstGeom prst="bentConnector2">
                  <a:avLst/>
                </a:prstGeom>
                <a:noFill/>
                <a:ln w="25400">
                  <a:solidFill>
                    <a:schemeClr val="hlink"/>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25" name="Text Box 73"/>
              <p:cNvSpPr txBox="1">
                <a:spLocks noChangeArrowheads="1"/>
              </p:cNvSpPr>
              <p:nvPr/>
            </p:nvSpPr>
            <p:spPr bwMode="auto">
              <a:xfrm>
                <a:off x="2193" y="2029"/>
                <a:ext cx="792" cy="342"/>
              </a:xfrm>
              <a:prstGeom prst="rect">
                <a:avLst/>
              </a:prstGeom>
              <a:solidFill>
                <a:srgbClr val="969696"/>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sz="1400">
                    <a:solidFill>
                      <a:srgbClr val="0000FF"/>
                    </a:solidFill>
                  </a:rPr>
                  <a:t>vegetation</a:t>
                </a:r>
              </a:p>
              <a:p>
                <a:r>
                  <a:rPr lang="es-ES" altLang="x-none" sz="1400">
                    <a:solidFill>
                      <a:srgbClr val="0000FF"/>
                    </a:solidFill>
                  </a:rPr>
                  <a:t>Soil conditions</a:t>
                </a:r>
              </a:p>
            </p:txBody>
          </p:sp>
        </p:grpSp>
        <p:cxnSp>
          <p:nvCxnSpPr>
            <p:cNvPr id="23" name="AutoShape 80"/>
            <p:cNvCxnSpPr>
              <a:cxnSpLocks noChangeShapeType="1"/>
            </p:cNvCxnSpPr>
            <p:nvPr/>
          </p:nvCxnSpPr>
          <p:spPr bwMode="auto">
            <a:xfrm flipV="1">
              <a:off x="2993" y="2031"/>
              <a:ext cx="779" cy="169"/>
            </a:xfrm>
            <a:prstGeom prst="bentConnector2">
              <a:avLst/>
            </a:prstGeom>
            <a:noFill/>
            <a:ln w="25400">
              <a:solidFill>
                <a:schemeClr val="hlink"/>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31009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720725"/>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20725"/>
            <a:ext cx="216058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720725"/>
            <a:ext cx="216058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2565400"/>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14875" y="2565400"/>
            <a:ext cx="216058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5288" y="2565400"/>
            <a:ext cx="21605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75463" y="2565400"/>
            <a:ext cx="21605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14875" y="4437063"/>
            <a:ext cx="216058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55875" y="4437063"/>
            <a:ext cx="21590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Title 1"/>
          <p:cNvSpPr txBox="1">
            <a:spLocks/>
          </p:cNvSpPr>
          <p:nvPr/>
        </p:nvSpPr>
        <p:spPr bwMode="auto">
          <a:xfrm>
            <a:off x="0" y="0"/>
            <a:ext cx="9144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fontAlgn="base">
              <a:spcBef>
                <a:spcPct val="20000"/>
              </a:spcBef>
              <a:spcAft>
                <a:spcPct val="0"/>
              </a:spcAft>
              <a:buFont typeface="Arial" charset="0"/>
              <a:buChar char="»"/>
              <a:defRPr sz="2000">
                <a:solidFill>
                  <a:schemeClr val="tx1"/>
                </a:solidFill>
                <a:latin typeface="Calibri" charset="0"/>
              </a:defRPr>
            </a:lvl6pPr>
            <a:lvl7pPr marL="2971800" indent="-228600" fontAlgn="base">
              <a:spcBef>
                <a:spcPct val="20000"/>
              </a:spcBef>
              <a:spcAft>
                <a:spcPct val="0"/>
              </a:spcAft>
              <a:buFont typeface="Arial" charset="0"/>
              <a:buChar char="»"/>
              <a:defRPr sz="2000">
                <a:solidFill>
                  <a:schemeClr val="tx1"/>
                </a:solidFill>
                <a:latin typeface="Calibri" charset="0"/>
              </a:defRPr>
            </a:lvl7pPr>
            <a:lvl8pPr marL="3429000" indent="-228600" fontAlgn="base">
              <a:spcBef>
                <a:spcPct val="20000"/>
              </a:spcBef>
              <a:spcAft>
                <a:spcPct val="0"/>
              </a:spcAft>
              <a:buFont typeface="Arial" charset="0"/>
              <a:buChar char="»"/>
              <a:defRPr sz="2000">
                <a:solidFill>
                  <a:schemeClr val="tx1"/>
                </a:solidFill>
                <a:latin typeface="Calibri" charset="0"/>
              </a:defRPr>
            </a:lvl8pPr>
            <a:lvl9pPr marL="3886200" indent="-228600" fontAlgn="base">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r>
              <a:rPr lang="en-US" altLang="en-US" sz="1400" i="1"/>
              <a:t>All sky SW and LW and total anomalies at TOA for GADS and DUST simulations (JJA, 1994-2013), together with average albedo and high level cloud cover changes. </a:t>
            </a:r>
          </a:p>
        </p:txBody>
      </p:sp>
    </p:spTree>
    <p:extLst>
      <p:ext uri="{BB962C8B-B14F-4D97-AF65-F5344CB8AC3E}">
        <p14:creationId xmlns:p14="http://schemas.microsoft.com/office/powerpoint/2010/main" val="13506446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15051" y="1031154"/>
            <a:ext cx="2840614" cy="284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5787" y="1031154"/>
            <a:ext cx="2838528" cy="284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72" y="1031154"/>
            <a:ext cx="2840615" cy="284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4761" y="3560042"/>
            <a:ext cx="2840614" cy="284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76523" y="3560042"/>
            <a:ext cx="2838528" cy="284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241" y="3560042"/>
            <a:ext cx="2840615" cy="284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91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8350" y="893763"/>
            <a:ext cx="21605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6576" y="893763"/>
            <a:ext cx="21590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876" y="893763"/>
            <a:ext cx="21605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48351" y="2693988"/>
            <a:ext cx="21605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76576" y="2693988"/>
            <a:ext cx="21590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2876" y="2693988"/>
            <a:ext cx="21605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2876" y="4494213"/>
            <a:ext cx="21605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76576" y="4494213"/>
            <a:ext cx="21590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848352" y="4494213"/>
            <a:ext cx="21605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8132185" y="1643063"/>
            <a:ext cx="976549" cy="369332"/>
          </a:xfrm>
          <a:prstGeom prst="rect">
            <a:avLst/>
          </a:prstGeom>
          <a:noFill/>
        </p:spPr>
        <p:txBody>
          <a:bodyPr wrap="none" rtlCol="0">
            <a:spAutoFit/>
          </a:bodyPr>
          <a:lstStyle/>
          <a:p>
            <a:r>
              <a:rPr lang="en-US" dirty="0" smtClean="0"/>
              <a:t>Mean t2</a:t>
            </a:r>
            <a:endParaRPr lang="en-US" dirty="0"/>
          </a:p>
        </p:txBody>
      </p:sp>
      <p:sp>
        <p:nvSpPr>
          <p:cNvPr id="15" name="TextBox 14"/>
          <p:cNvSpPr txBox="1"/>
          <p:nvPr/>
        </p:nvSpPr>
        <p:spPr>
          <a:xfrm>
            <a:off x="8115805" y="3404950"/>
            <a:ext cx="836639" cy="369332"/>
          </a:xfrm>
          <a:prstGeom prst="rect">
            <a:avLst/>
          </a:prstGeom>
          <a:noFill/>
        </p:spPr>
        <p:txBody>
          <a:bodyPr wrap="none" rtlCol="0">
            <a:spAutoFit/>
          </a:bodyPr>
          <a:lstStyle/>
          <a:p>
            <a:r>
              <a:rPr lang="en-US" dirty="0" smtClean="0"/>
              <a:t>Max </a:t>
            </a:r>
            <a:r>
              <a:rPr lang="en-US" dirty="0"/>
              <a:t>t</a:t>
            </a:r>
            <a:r>
              <a:rPr lang="en-US" dirty="0" smtClean="0"/>
              <a:t>2</a:t>
            </a:r>
            <a:endParaRPr lang="en-US" dirty="0"/>
          </a:p>
        </p:txBody>
      </p:sp>
      <p:sp>
        <p:nvSpPr>
          <p:cNvPr id="16" name="TextBox 15"/>
          <p:cNvSpPr txBox="1"/>
          <p:nvPr/>
        </p:nvSpPr>
        <p:spPr>
          <a:xfrm>
            <a:off x="8115804" y="5205175"/>
            <a:ext cx="790601" cy="369332"/>
          </a:xfrm>
          <a:prstGeom prst="rect">
            <a:avLst/>
          </a:prstGeom>
          <a:noFill/>
        </p:spPr>
        <p:txBody>
          <a:bodyPr wrap="none" rtlCol="0">
            <a:spAutoFit/>
          </a:bodyPr>
          <a:lstStyle/>
          <a:p>
            <a:r>
              <a:rPr lang="en-US" dirty="0" smtClean="0"/>
              <a:t>min t2</a:t>
            </a:r>
            <a:endParaRPr lang="en-US" dirty="0"/>
          </a:p>
        </p:txBody>
      </p:sp>
    </p:spTree>
    <p:extLst>
      <p:ext uri="{BB962C8B-B14F-4D97-AF65-F5344CB8AC3E}">
        <p14:creationId xmlns:p14="http://schemas.microsoft.com/office/powerpoint/2010/main" val="1372299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
          <p:cNvGrpSpPr>
            <a:grpSpLocks/>
          </p:cNvGrpSpPr>
          <p:nvPr/>
        </p:nvGrpSpPr>
        <p:grpSpPr bwMode="auto">
          <a:xfrm>
            <a:off x="41565" y="2063175"/>
            <a:ext cx="8640763" cy="3981450"/>
            <a:chOff x="0" y="1080000"/>
            <a:chExt cx="8640000" cy="398104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861048"/>
              <a:ext cx="4320000" cy="12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0000" y="1080000"/>
              <a:ext cx="288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80000" y="1080000"/>
              <a:ext cx="288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80000"/>
              <a:ext cx="288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2864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68462" y="1301746"/>
            <a:ext cx="1836510" cy="400110"/>
          </a:xfrm>
          <a:prstGeom prst="rect">
            <a:avLst/>
          </a:prstGeom>
          <a:solidFill>
            <a:srgbClr val="FFFF00"/>
          </a:solidFill>
        </p:spPr>
        <p:txBody>
          <a:bodyPr wrap="none" rtlCol="0">
            <a:spAutoFit/>
          </a:bodyPr>
          <a:lstStyle/>
          <a:p>
            <a:r>
              <a:rPr lang="en-US" sz="2000" dirty="0"/>
              <a:t>Natural Sources</a:t>
            </a:r>
          </a:p>
        </p:txBody>
      </p:sp>
      <p:sp>
        <p:nvSpPr>
          <p:cNvPr id="6" name="TextBox 5"/>
          <p:cNvSpPr txBox="1"/>
          <p:nvPr/>
        </p:nvSpPr>
        <p:spPr>
          <a:xfrm>
            <a:off x="5414963" y="1327146"/>
            <a:ext cx="1784789" cy="400110"/>
          </a:xfrm>
          <a:prstGeom prst="rect">
            <a:avLst/>
          </a:prstGeom>
          <a:solidFill>
            <a:srgbClr val="FFFF00"/>
          </a:solidFill>
        </p:spPr>
        <p:txBody>
          <a:bodyPr wrap="none" rtlCol="0">
            <a:spAutoFit/>
          </a:bodyPr>
          <a:lstStyle/>
          <a:p>
            <a:r>
              <a:rPr lang="en-US" sz="2000" dirty="0" err="1"/>
              <a:t>Anthro</a:t>
            </a:r>
            <a:r>
              <a:rPr lang="en-US" sz="2000" dirty="0"/>
              <a:t> Sources</a:t>
            </a:r>
          </a:p>
        </p:txBody>
      </p:sp>
      <p:sp>
        <p:nvSpPr>
          <p:cNvPr id="7" name="TextBox 6"/>
          <p:cNvSpPr txBox="1"/>
          <p:nvPr/>
        </p:nvSpPr>
        <p:spPr>
          <a:xfrm>
            <a:off x="738255" y="4070346"/>
            <a:ext cx="7429500" cy="369332"/>
          </a:xfrm>
          <a:prstGeom prst="rect">
            <a:avLst/>
          </a:prstGeom>
          <a:solidFill>
            <a:schemeClr val="bg1"/>
          </a:solidFill>
        </p:spPr>
        <p:txBody>
          <a:bodyPr wrap="square" rtlCol="0">
            <a:spAutoFit/>
          </a:bodyPr>
          <a:lstStyle/>
          <a:p>
            <a:endParaRPr lang="en-US" dirty="0"/>
          </a:p>
        </p:txBody>
      </p:sp>
      <p:pic>
        <p:nvPicPr>
          <p:cNvPr id="8" name="Picture 7" descr="emission_xy.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255" y="1784346"/>
            <a:ext cx="7429500" cy="4572000"/>
          </a:xfrm>
          <a:prstGeom prst="rect">
            <a:avLst/>
          </a:prstGeom>
        </p:spPr>
      </p:pic>
      <p:sp>
        <p:nvSpPr>
          <p:cNvPr id="9" name="TextBox 8"/>
          <p:cNvSpPr txBox="1"/>
          <p:nvPr/>
        </p:nvSpPr>
        <p:spPr>
          <a:xfrm>
            <a:off x="738255" y="4070346"/>
            <a:ext cx="7429500" cy="369332"/>
          </a:xfrm>
          <a:prstGeom prst="rect">
            <a:avLst/>
          </a:prstGeom>
          <a:solidFill>
            <a:schemeClr val="bg1"/>
          </a:solidFill>
        </p:spPr>
        <p:txBody>
          <a:bodyPr wrap="square" rtlCol="0">
            <a:spAutoFit/>
          </a:bodyPr>
          <a:lstStyle/>
          <a:p>
            <a:endParaRPr lang="en-US" dirty="0"/>
          </a:p>
        </p:txBody>
      </p:sp>
      <p:sp>
        <p:nvSpPr>
          <p:cNvPr id="12" name="TextBox 11"/>
          <p:cNvSpPr txBox="1"/>
          <p:nvPr/>
        </p:nvSpPr>
        <p:spPr>
          <a:xfrm>
            <a:off x="337488" y="278596"/>
            <a:ext cx="2661947" cy="477054"/>
          </a:xfrm>
          <a:prstGeom prst="rect">
            <a:avLst/>
          </a:prstGeom>
          <a:noFill/>
        </p:spPr>
        <p:txBody>
          <a:bodyPr wrap="none" rtlCol="0">
            <a:spAutoFit/>
          </a:bodyPr>
          <a:lstStyle/>
          <a:p>
            <a:r>
              <a:rPr lang="en-US" sz="2500" dirty="0" smtClean="0">
                <a:solidFill>
                  <a:schemeClr val="bg1"/>
                </a:solidFill>
              </a:rPr>
              <a:t>Miller et al. in prep</a:t>
            </a:r>
            <a:endParaRPr lang="en-US" sz="2500" dirty="0">
              <a:solidFill>
                <a:schemeClr val="bg1"/>
              </a:solidFill>
            </a:endParaRPr>
          </a:p>
        </p:txBody>
      </p:sp>
    </p:spTree>
    <p:extLst>
      <p:ext uri="{BB962C8B-B14F-4D97-AF65-F5344CB8AC3E}">
        <p14:creationId xmlns:p14="http://schemas.microsoft.com/office/powerpoint/2010/main" val="2097198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cip_xy_pac.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593" y="1600839"/>
            <a:ext cx="7429500" cy="4572000"/>
          </a:xfrm>
          <a:prstGeom prst="rect">
            <a:avLst/>
          </a:prstGeom>
        </p:spPr>
      </p:pic>
      <p:sp>
        <p:nvSpPr>
          <p:cNvPr id="6" name="TextBox 5"/>
          <p:cNvSpPr txBox="1"/>
          <p:nvPr/>
        </p:nvSpPr>
        <p:spPr>
          <a:xfrm>
            <a:off x="1725613" y="1101725"/>
            <a:ext cx="1836510" cy="400110"/>
          </a:xfrm>
          <a:prstGeom prst="rect">
            <a:avLst/>
          </a:prstGeom>
          <a:solidFill>
            <a:srgbClr val="FFFF00"/>
          </a:solidFill>
        </p:spPr>
        <p:txBody>
          <a:bodyPr wrap="none" rtlCol="0">
            <a:spAutoFit/>
          </a:bodyPr>
          <a:lstStyle/>
          <a:p>
            <a:r>
              <a:rPr lang="en-US" sz="2000" dirty="0"/>
              <a:t>Natural Sources</a:t>
            </a:r>
          </a:p>
        </p:txBody>
      </p:sp>
      <p:sp>
        <p:nvSpPr>
          <p:cNvPr id="7" name="TextBox 6"/>
          <p:cNvSpPr txBox="1"/>
          <p:nvPr/>
        </p:nvSpPr>
        <p:spPr>
          <a:xfrm>
            <a:off x="5472114" y="1127125"/>
            <a:ext cx="1784789" cy="400110"/>
          </a:xfrm>
          <a:prstGeom prst="rect">
            <a:avLst/>
          </a:prstGeom>
          <a:solidFill>
            <a:srgbClr val="FFFF00"/>
          </a:solidFill>
        </p:spPr>
        <p:txBody>
          <a:bodyPr wrap="none" rtlCol="0">
            <a:spAutoFit/>
          </a:bodyPr>
          <a:lstStyle/>
          <a:p>
            <a:r>
              <a:rPr lang="en-US" sz="2000" dirty="0" err="1"/>
              <a:t>Anthro</a:t>
            </a:r>
            <a:r>
              <a:rPr lang="en-US" sz="2000" dirty="0"/>
              <a:t> Sources</a:t>
            </a:r>
          </a:p>
        </p:txBody>
      </p:sp>
      <p:sp>
        <p:nvSpPr>
          <p:cNvPr id="8" name="TextBox 7"/>
          <p:cNvSpPr txBox="1"/>
          <p:nvPr/>
        </p:nvSpPr>
        <p:spPr>
          <a:xfrm>
            <a:off x="884306" y="3870325"/>
            <a:ext cx="7429500" cy="369332"/>
          </a:xfrm>
          <a:prstGeom prst="rect">
            <a:avLst/>
          </a:prstGeom>
          <a:solidFill>
            <a:schemeClr val="bg1"/>
          </a:solidFill>
        </p:spPr>
        <p:txBody>
          <a:bodyPr wrap="square" rtlCol="0">
            <a:spAutoFit/>
          </a:bodyPr>
          <a:lstStyle/>
          <a:p>
            <a:endParaRPr lang="en-US" dirty="0"/>
          </a:p>
        </p:txBody>
      </p:sp>
      <p:sp>
        <p:nvSpPr>
          <p:cNvPr id="9" name="TextBox 8"/>
          <p:cNvSpPr txBox="1"/>
          <p:nvPr/>
        </p:nvSpPr>
        <p:spPr>
          <a:xfrm>
            <a:off x="704601" y="4161159"/>
            <a:ext cx="8006012" cy="2011680"/>
          </a:xfrm>
          <a:prstGeom prst="rect">
            <a:avLst/>
          </a:prstGeom>
          <a:solidFill>
            <a:schemeClr val="accent6">
              <a:lumMod val="20000"/>
              <a:lumOff val="80000"/>
            </a:schemeClr>
          </a:solidFill>
          <a:ln>
            <a:solidFill>
              <a:schemeClr val="tx1"/>
            </a:solidFill>
          </a:ln>
        </p:spPr>
        <p:txBody>
          <a:bodyPr wrap="square" rtlCol="0">
            <a:spAutoFit/>
          </a:bodyPr>
          <a:lstStyle/>
          <a:p>
            <a:pPr marL="285750" indent="-285750">
              <a:buClr>
                <a:srgbClr val="FF0000"/>
              </a:buClr>
              <a:buFont typeface="Arial"/>
              <a:buChar char="•"/>
            </a:pPr>
            <a:r>
              <a:rPr lang="en-US" dirty="0"/>
              <a:t>Anthropogenic dust leads to a reduction of precipitation over the Indian subcontinent up to a few mm per day.  (For comparison, typical rainfall rates within the ITCZ are on the order of 10 mm per day.)</a:t>
            </a:r>
          </a:p>
          <a:p>
            <a:pPr marL="285750" indent="-285750">
              <a:buClr>
                <a:srgbClr val="FF0000"/>
              </a:buClr>
              <a:buFont typeface="Arial"/>
              <a:buChar char="•"/>
            </a:pPr>
            <a:r>
              <a:rPr lang="en-US" dirty="0"/>
              <a:t>There is also a weaker reduction of precipitation over the West Pacific (that is offset by an increase due to natural sources). </a:t>
            </a:r>
          </a:p>
        </p:txBody>
      </p:sp>
    </p:spTree>
    <p:extLst>
      <p:ext uri="{BB962C8B-B14F-4D97-AF65-F5344CB8AC3E}">
        <p14:creationId xmlns:p14="http://schemas.microsoft.com/office/powerpoint/2010/main" val="956102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8584" y="5810238"/>
            <a:ext cx="7994078" cy="923330"/>
          </a:xfrm>
          <a:prstGeom prst="rect">
            <a:avLst/>
          </a:prstGeom>
          <a:solidFill>
            <a:schemeClr val="accent6">
              <a:lumMod val="20000"/>
              <a:lumOff val="80000"/>
            </a:schemeClr>
          </a:solidFill>
          <a:ln>
            <a:solidFill>
              <a:schemeClr val="tx1"/>
            </a:solidFill>
          </a:ln>
        </p:spPr>
        <p:txBody>
          <a:bodyPr wrap="square">
            <a:spAutoFit/>
          </a:bodyPr>
          <a:lstStyle/>
          <a:p>
            <a:r>
              <a:rPr lang="en-US" dirty="0"/>
              <a:t>Lower panels show the ‘fast’ response shortly after an increase in dust, but before the ocean mixed layer has come into balance with the forcing (which requires a few decades.)</a:t>
            </a:r>
          </a:p>
        </p:txBody>
      </p:sp>
      <p:pic>
        <p:nvPicPr>
          <p:cNvPr id="5" name="Picture 4" descr="precip_xy_pac.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083" y="1468651"/>
            <a:ext cx="7055079" cy="4341587"/>
          </a:xfrm>
          <a:prstGeom prst="rect">
            <a:avLst/>
          </a:prstGeom>
        </p:spPr>
      </p:pic>
      <p:sp>
        <p:nvSpPr>
          <p:cNvPr id="6" name="TextBox 5"/>
          <p:cNvSpPr txBox="1"/>
          <p:nvPr/>
        </p:nvSpPr>
        <p:spPr>
          <a:xfrm>
            <a:off x="1782762" y="897808"/>
            <a:ext cx="1836510" cy="400110"/>
          </a:xfrm>
          <a:prstGeom prst="rect">
            <a:avLst/>
          </a:prstGeom>
          <a:solidFill>
            <a:srgbClr val="FFFF00"/>
          </a:solidFill>
        </p:spPr>
        <p:txBody>
          <a:bodyPr wrap="none" rtlCol="0">
            <a:spAutoFit/>
          </a:bodyPr>
          <a:lstStyle/>
          <a:p>
            <a:r>
              <a:rPr lang="en-US" sz="2000" dirty="0"/>
              <a:t>Natural Sources</a:t>
            </a:r>
          </a:p>
        </p:txBody>
      </p:sp>
      <p:sp>
        <p:nvSpPr>
          <p:cNvPr id="7" name="TextBox 6"/>
          <p:cNvSpPr txBox="1"/>
          <p:nvPr/>
        </p:nvSpPr>
        <p:spPr>
          <a:xfrm>
            <a:off x="5529263" y="897808"/>
            <a:ext cx="1784789" cy="400110"/>
          </a:xfrm>
          <a:prstGeom prst="rect">
            <a:avLst/>
          </a:prstGeom>
          <a:solidFill>
            <a:srgbClr val="FFFF00"/>
          </a:solidFill>
        </p:spPr>
        <p:txBody>
          <a:bodyPr wrap="none" rtlCol="0">
            <a:spAutoFit/>
          </a:bodyPr>
          <a:lstStyle/>
          <a:p>
            <a:r>
              <a:rPr lang="en-US" sz="2000" dirty="0" err="1"/>
              <a:t>Anthro</a:t>
            </a:r>
            <a:r>
              <a:rPr lang="en-US" sz="2000" dirty="0"/>
              <a:t> Sources</a:t>
            </a:r>
          </a:p>
        </p:txBody>
      </p:sp>
    </p:spTree>
    <p:extLst>
      <p:ext uri="{BB962C8B-B14F-4D97-AF65-F5344CB8AC3E}">
        <p14:creationId xmlns:p14="http://schemas.microsoft.com/office/powerpoint/2010/main" val="1318335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0050" y="314325"/>
            <a:ext cx="1368003" cy="430887"/>
          </a:xfrm>
          <a:prstGeom prst="rect">
            <a:avLst/>
          </a:prstGeom>
          <a:noFill/>
        </p:spPr>
        <p:txBody>
          <a:bodyPr wrap="none" rtlCol="0">
            <a:spAutoFit/>
          </a:bodyPr>
          <a:lstStyle/>
          <a:p>
            <a:r>
              <a:rPr lang="en-US" sz="2200" dirty="0" smtClean="0">
                <a:solidFill>
                  <a:schemeClr val="bg1"/>
                </a:solidFill>
              </a:rPr>
              <a:t>Key points</a:t>
            </a:r>
            <a:endParaRPr lang="en-US" sz="2200" dirty="0">
              <a:solidFill>
                <a:schemeClr val="bg1"/>
              </a:solidFill>
            </a:endParaRPr>
          </a:p>
        </p:txBody>
      </p:sp>
      <p:sp>
        <p:nvSpPr>
          <p:cNvPr id="6" name="TextBox 5"/>
          <p:cNvSpPr txBox="1"/>
          <p:nvPr/>
        </p:nvSpPr>
        <p:spPr>
          <a:xfrm>
            <a:off x="0" y="928687"/>
            <a:ext cx="9144000" cy="5586145"/>
          </a:xfrm>
          <a:prstGeom prst="rect">
            <a:avLst/>
          </a:prstGeom>
          <a:noFill/>
        </p:spPr>
        <p:txBody>
          <a:bodyPr wrap="square" rtlCol="0">
            <a:spAutoFit/>
          </a:bodyPr>
          <a:lstStyle/>
          <a:p>
            <a:r>
              <a:rPr lang="en-US" sz="2100" dirty="0" smtClean="0"/>
              <a:t>Strong well localized events -&gt; positive </a:t>
            </a:r>
            <a:r>
              <a:rPr lang="en-US" sz="2100" dirty="0" smtClean="0"/>
              <a:t>impact </a:t>
            </a:r>
            <a:r>
              <a:rPr lang="en-US" sz="2100" dirty="0" smtClean="0"/>
              <a:t>on forecasts</a:t>
            </a:r>
          </a:p>
          <a:p>
            <a:r>
              <a:rPr lang="en-US" sz="2100" dirty="0"/>
              <a:t> </a:t>
            </a:r>
            <a:r>
              <a:rPr lang="en-US" sz="2100" dirty="0" smtClean="0"/>
              <a:t>                                                  -&gt; 1</a:t>
            </a:r>
            <a:r>
              <a:rPr lang="en-US" sz="2100" baseline="30000" dirty="0" smtClean="0"/>
              <a:t>st</a:t>
            </a:r>
            <a:r>
              <a:rPr lang="en-US" sz="2100" dirty="0" smtClean="0"/>
              <a:t> order error</a:t>
            </a:r>
          </a:p>
          <a:p>
            <a:endParaRPr lang="en-US" sz="2100" dirty="0" smtClean="0"/>
          </a:p>
          <a:p>
            <a:endParaRPr lang="en-US" sz="2100" dirty="0"/>
          </a:p>
          <a:p>
            <a:r>
              <a:rPr lang="en-US" sz="2100" dirty="0" smtClean="0"/>
              <a:t>Moderate events -&gt; 2nd order error ?</a:t>
            </a:r>
          </a:p>
          <a:p>
            <a:r>
              <a:rPr lang="en-US" sz="2100" dirty="0"/>
              <a:t>	</a:t>
            </a:r>
            <a:r>
              <a:rPr lang="en-US" sz="2100" dirty="0" smtClean="0"/>
              <a:t>			      model dependent / other 1</a:t>
            </a:r>
            <a:r>
              <a:rPr lang="en-US" sz="2100" baseline="30000" dirty="0" smtClean="0"/>
              <a:t>st</a:t>
            </a:r>
            <a:r>
              <a:rPr lang="en-US" sz="2100" dirty="0" smtClean="0"/>
              <a:t> order biases more important</a:t>
            </a:r>
          </a:p>
          <a:p>
            <a:endParaRPr lang="en-US" sz="2100" dirty="0" smtClean="0"/>
          </a:p>
          <a:p>
            <a:endParaRPr lang="en-US" sz="2100" dirty="0"/>
          </a:p>
          <a:p>
            <a:r>
              <a:rPr lang="en-US" sz="2100" dirty="0" smtClean="0"/>
              <a:t>Online vs climatology -&gt; no statistical differences on the averaged effects</a:t>
            </a:r>
          </a:p>
          <a:p>
            <a:r>
              <a:rPr lang="en-US" sz="2100" dirty="0"/>
              <a:t> </a:t>
            </a:r>
            <a:r>
              <a:rPr lang="en-US" sz="2100" dirty="0" smtClean="0"/>
              <a:t>                                      -&gt; SW vs LW ?</a:t>
            </a:r>
          </a:p>
          <a:p>
            <a:r>
              <a:rPr lang="en-US" sz="2100" dirty="0"/>
              <a:t>	</a:t>
            </a:r>
            <a:r>
              <a:rPr lang="en-US" sz="2100" dirty="0" smtClean="0"/>
              <a:t>		                -&gt; pending to check diurnal cycles</a:t>
            </a:r>
          </a:p>
          <a:p>
            <a:endParaRPr lang="en-US" sz="2100" dirty="0" smtClean="0"/>
          </a:p>
          <a:p>
            <a:r>
              <a:rPr lang="en-US" sz="2100" dirty="0" smtClean="0"/>
              <a:t>Long term simulations are key to infer robust signal from aerosol radiative forcing</a:t>
            </a:r>
          </a:p>
          <a:p>
            <a:endParaRPr lang="en-US" sz="2100" dirty="0"/>
          </a:p>
          <a:p>
            <a:endParaRPr lang="en-US" sz="2100" dirty="0" smtClean="0"/>
          </a:p>
          <a:p>
            <a:r>
              <a:rPr lang="en-US" sz="2100" dirty="0" smtClean="0"/>
              <a:t>Absorption is key -&gt; changes the sign of the Sahel precipitation response which is </a:t>
            </a:r>
          </a:p>
          <a:p>
            <a:r>
              <a:rPr lang="en-US" sz="2100" dirty="0"/>
              <a:t>	</a:t>
            </a:r>
            <a:r>
              <a:rPr lang="en-US" sz="2100" dirty="0" smtClean="0"/>
              <a:t>				controlled by TOA forcing</a:t>
            </a:r>
          </a:p>
        </p:txBody>
      </p:sp>
    </p:spTree>
    <p:extLst>
      <p:ext uri="{BB962C8B-B14F-4D97-AF65-F5344CB8AC3E}">
        <p14:creationId xmlns:p14="http://schemas.microsoft.com/office/powerpoint/2010/main" val="1891549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4"/>
          <p:cNvGrpSpPr>
            <a:grpSpLocks/>
          </p:cNvGrpSpPr>
          <p:nvPr/>
        </p:nvGrpSpPr>
        <p:grpSpPr bwMode="auto">
          <a:xfrm>
            <a:off x="647696" y="1908835"/>
            <a:ext cx="8115300" cy="3586163"/>
            <a:chOff x="304" y="1014"/>
            <a:chExt cx="5112" cy="2259"/>
          </a:xfrm>
        </p:grpSpPr>
        <p:sp>
          <p:nvSpPr>
            <p:cNvPr id="5" name="Rectangle 10"/>
            <p:cNvSpPr>
              <a:spLocks noChangeArrowheads="1"/>
            </p:cNvSpPr>
            <p:nvPr/>
          </p:nvSpPr>
          <p:spPr bwMode="auto">
            <a:xfrm>
              <a:off x="1068" y="1014"/>
              <a:ext cx="3585" cy="288"/>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400" b="0">
                  <a:ea typeface="Arial Unicode MS" charset="0"/>
                </a:rPr>
                <a:t>Following the idea of improving weather forecasts</a:t>
              </a:r>
              <a:endParaRPr lang="es-ES" altLang="x-none" sz="2400" b="0">
                <a:ea typeface="Arial Unicode MS" charset="0"/>
              </a:endParaRPr>
            </a:p>
          </p:txBody>
        </p:sp>
        <p:grpSp>
          <p:nvGrpSpPr>
            <p:cNvPr id="6" name="Group 35"/>
            <p:cNvGrpSpPr>
              <a:grpSpLocks/>
            </p:cNvGrpSpPr>
            <p:nvPr/>
          </p:nvGrpSpPr>
          <p:grpSpPr bwMode="auto">
            <a:xfrm>
              <a:off x="745" y="2677"/>
              <a:ext cx="1280" cy="596"/>
              <a:chOff x="673" y="2405"/>
              <a:chExt cx="1280" cy="596"/>
            </a:xfrm>
          </p:grpSpPr>
          <p:sp>
            <p:nvSpPr>
              <p:cNvPr id="18" name="Text Box 25"/>
              <p:cNvSpPr txBox="1">
                <a:spLocks noChangeArrowheads="1"/>
              </p:cNvSpPr>
              <p:nvPr/>
            </p:nvSpPr>
            <p:spPr bwMode="auto">
              <a:xfrm>
                <a:off x="902" y="2751"/>
                <a:ext cx="713" cy="2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a:effectLst>
                      <a:outerShdw blurRad="38100" dist="38100" dir="2700000" algn="tl">
                        <a:srgbClr val="000000"/>
                      </a:outerShdw>
                    </a:effectLst>
                  </a:rPr>
                  <a:t>Radiation</a:t>
                </a:r>
              </a:p>
            </p:txBody>
          </p:sp>
          <p:cxnSp>
            <p:nvCxnSpPr>
              <p:cNvPr id="19" name="AutoShape 26"/>
              <p:cNvCxnSpPr>
                <a:cxnSpLocks noChangeShapeType="1"/>
              </p:cNvCxnSpPr>
              <p:nvPr/>
            </p:nvCxnSpPr>
            <p:spPr bwMode="auto">
              <a:xfrm rot="5400000">
                <a:off x="1530" y="2460"/>
                <a:ext cx="477" cy="368"/>
              </a:xfrm>
              <a:prstGeom prst="bentConnector2">
                <a:avLst/>
              </a:prstGeom>
              <a:noFill/>
              <a:ln w="254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 name="AutoShape 27"/>
              <p:cNvCxnSpPr>
                <a:cxnSpLocks noChangeShapeType="1"/>
              </p:cNvCxnSpPr>
              <p:nvPr/>
            </p:nvCxnSpPr>
            <p:spPr bwMode="auto">
              <a:xfrm rot="10800000">
                <a:off x="673" y="2405"/>
                <a:ext cx="258" cy="477"/>
              </a:xfrm>
              <a:prstGeom prst="bentConnector2">
                <a:avLst/>
              </a:prstGeom>
              <a:noFill/>
              <a:ln w="254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7" name="Group 34"/>
            <p:cNvGrpSpPr>
              <a:grpSpLocks/>
            </p:cNvGrpSpPr>
            <p:nvPr/>
          </p:nvGrpSpPr>
          <p:grpSpPr bwMode="auto">
            <a:xfrm>
              <a:off x="304" y="2429"/>
              <a:ext cx="1925" cy="251"/>
              <a:chOff x="232" y="2158"/>
              <a:chExt cx="1925" cy="249"/>
            </a:xfrm>
          </p:grpSpPr>
          <p:sp>
            <p:nvSpPr>
              <p:cNvPr id="15" name="Text Box 20"/>
              <p:cNvSpPr txBox="1">
                <a:spLocks noChangeArrowheads="1"/>
              </p:cNvSpPr>
              <p:nvPr/>
            </p:nvSpPr>
            <p:spPr bwMode="auto">
              <a:xfrm>
                <a:off x="232" y="2159"/>
                <a:ext cx="882" cy="248"/>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a:effectLst>
                      <a:outerShdw blurRad="38100" dist="38100" dir="2700000" algn="tl">
                        <a:srgbClr val="000000"/>
                      </a:outerShdw>
                    </a:effectLst>
                  </a:rPr>
                  <a:t>Atmosphere</a:t>
                </a:r>
              </a:p>
            </p:txBody>
          </p:sp>
          <p:sp>
            <p:nvSpPr>
              <p:cNvPr id="16" name="Text Box 21"/>
              <p:cNvSpPr txBox="1">
                <a:spLocks noChangeArrowheads="1"/>
              </p:cNvSpPr>
              <p:nvPr/>
            </p:nvSpPr>
            <p:spPr bwMode="auto">
              <a:xfrm>
                <a:off x="1749" y="2158"/>
                <a:ext cx="408" cy="248"/>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a:effectLst>
                      <a:outerShdw blurRad="38100" dist="38100" dir="2700000" algn="tl">
                        <a:srgbClr val="000000"/>
                      </a:outerShdw>
                    </a:effectLst>
                  </a:rPr>
                  <a:t>Dust</a:t>
                </a:r>
              </a:p>
            </p:txBody>
          </p:sp>
          <p:cxnSp>
            <p:nvCxnSpPr>
              <p:cNvPr id="17" name="AutoShape 28"/>
              <p:cNvCxnSpPr>
                <a:cxnSpLocks noChangeShapeType="1"/>
              </p:cNvCxnSpPr>
              <p:nvPr/>
            </p:nvCxnSpPr>
            <p:spPr bwMode="auto">
              <a:xfrm>
                <a:off x="1075" y="2290"/>
                <a:ext cx="689" cy="0"/>
              </a:xfrm>
              <a:prstGeom prst="straightConnector1">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8" name="Group 41"/>
            <p:cNvGrpSpPr>
              <a:grpSpLocks/>
            </p:cNvGrpSpPr>
            <p:nvPr/>
          </p:nvGrpSpPr>
          <p:grpSpPr bwMode="auto">
            <a:xfrm>
              <a:off x="347" y="1302"/>
              <a:ext cx="2514" cy="1021"/>
              <a:chOff x="275" y="724"/>
              <a:chExt cx="2514" cy="1021"/>
            </a:xfrm>
          </p:grpSpPr>
          <p:sp>
            <p:nvSpPr>
              <p:cNvPr id="13" name="Rectangle 11"/>
              <p:cNvSpPr>
                <a:spLocks noChangeArrowheads="1"/>
              </p:cNvSpPr>
              <p:nvPr/>
            </p:nvSpPr>
            <p:spPr bwMode="auto">
              <a:xfrm>
                <a:off x="275" y="1111"/>
                <a:ext cx="2406" cy="63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x-none" b="0"/>
                  <a:t>Incorporate dust-radiation </a:t>
                </a:r>
              </a:p>
              <a:p>
                <a:pPr algn="l"/>
                <a:r>
                  <a:rPr lang="en-US" altLang="x-none" b="0"/>
                  <a:t>2-way interaction into Eta/DREAM </a:t>
                </a:r>
              </a:p>
              <a:p>
                <a:pPr algn="l"/>
                <a:r>
                  <a:rPr lang="en-US" altLang="x-none" b="0"/>
                  <a:t>for solar and terrestrial wavelengths</a:t>
                </a:r>
                <a:endParaRPr lang="es-ES" altLang="x-none" b="0"/>
              </a:p>
            </p:txBody>
          </p:sp>
          <p:cxnSp>
            <p:nvCxnSpPr>
              <p:cNvPr id="14" name="AutoShape 29"/>
              <p:cNvCxnSpPr>
                <a:cxnSpLocks noChangeShapeType="1"/>
              </p:cNvCxnSpPr>
              <p:nvPr/>
            </p:nvCxnSpPr>
            <p:spPr bwMode="auto">
              <a:xfrm rot="5400000">
                <a:off x="1940" y="262"/>
                <a:ext cx="387" cy="1311"/>
              </a:xfrm>
              <a:prstGeom prst="bentConnector3">
                <a:avLst>
                  <a:gd name="adj1" fmla="val 51676"/>
                </a:avLst>
              </a:prstGeom>
              <a:noFill/>
              <a:ln w="25400">
                <a:solidFill>
                  <a:schemeClr val="hlink"/>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9" name="Group 42"/>
            <p:cNvGrpSpPr>
              <a:grpSpLocks/>
            </p:cNvGrpSpPr>
            <p:nvPr/>
          </p:nvGrpSpPr>
          <p:grpSpPr bwMode="auto">
            <a:xfrm>
              <a:off x="2835" y="1302"/>
              <a:ext cx="2581" cy="840"/>
              <a:chOff x="2763" y="724"/>
              <a:chExt cx="2581" cy="839"/>
            </a:xfrm>
          </p:grpSpPr>
          <p:sp>
            <p:nvSpPr>
              <p:cNvPr id="11" name="Rectangle 16"/>
              <p:cNvSpPr>
                <a:spLocks noChangeArrowheads="1"/>
              </p:cNvSpPr>
              <p:nvPr/>
            </p:nvSpPr>
            <p:spPr bwMode="auto">
              <a:xfrm>
                <a:off x="2763" y="1122"/>
                <a:ext cx="2581" cy="44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x-none" b="0"/>
                  <a:t>Perform study case of April 2002 </a:t>
                </a:r>
              </a:p>
              <a:p>
                <a:pPr algn="l"/>
                <a:r>
                  <a:rPr lang="en-US" altLang="x-none" b="0"/>
                  <a:t>major dust storm over the Mediterranean</a:t>
                </a:r>
                <a:endParaRPr lang="es-ES" altLang="x-none" b="0"/>
              </a:p>
            </p:txBody>
          </p:sp>
          <p:cxnSp>
            <p:nvCxnSpPr>
              <p:cNvPr id="12" name="AutoShape 30"/>
              <p:cNvCxnSpPr>
                <a:cxnSpLocks noChangeShapeType="1"/>
              </p:cNvCxnSpPr>
              <p:nvPr/>
            </p:nvCxnSpPr>
            <p:spPr bwMode="auto">
              <a:xfrm rot="16200000" flipH="1">
                <a:off x="3223" y="290"/>
                <a:ext cx="398" cy="1265"/>
              </a:xfrm>
              <a:prstGeom prst="bentConnector3">
                <a:avLst>
                  <a:gd name="adj1" fmla="val 50000"/>
                </a:avLst>
              </a:prstGeom>
              <a:noFill/>
              <a:ln w="25400">
                <a:solidFill>
                  <a:schemeClr val="hlink"/>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0" name="Text Box 17"/>
            <p:cNvSpPr txBox="1">
              <a:spLocks noChangeArrowheads="1"/>
            </p:cNvSpPr>
            <p:nvPr/>
          </p:nvSpPr>
          <p:spPr bwMode="auto">
            <a:xfrm>
              <a:off x="2794" y="2444"/>
              <a:ext cx="2468" cy="82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s-ES" altLang="x-none" b="0"/>
                <a:t>1. CAN WE IMPROVE THE WEATHER FORECAST ??</a:t>
              </a:r>
            </a:p>
            <a:p>
              <a:pPr algn="l"/>
              <a:endParaRPr lang="es-ES" altLang="x-none"/>
            </a:p>
            <a:p>
              <a:pPr algn="l"/>
              <a:r>
                <a:rPr lang="es-ES" altLang="x-none" b="0"/>
                <a:t>2. Mineral dust feedbacks?</a:t>
              </a:r>
            </a:p>
          </p:txBody>
        </p:sp>
      </p:grpSp>
      <p:sp>
        <p:nvSpPr>
          <p:cNvPr id="21" name="Rectangle 43"/>
          <p:cNvSpPr>
            <a:spLocks noChangeArrowheads="1"/>
          </p:cNvSpPr>
          <p:nvPr/>
        </p:nvSpPr>
        <p:spPr bwMode="auto">
          <a:xfrm>
            <a:off x="0" y="73680"/>
            <a:ext cx="5571205" cy="5847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b="1" dirty="0">
                <a:solidFill>
                  <a:schemeClr val="bg1"/>
                </a:solidFill>
              </a:rPr>
              <a:t>Pérez et al. (</a:t>
            </a:r>
            <a:r>
              <a:rPr lang="en-US" altLang="x-none" b="1" dirty="0" smtClean="0">
                <a:solidFill>
                  <a:schemeClr val="bg1"/>
                </a:solidFill>
              </a:rPr>
              <a:t>2006, JGR)</a:t>
            </a:r>
            <a:endParaRPr lang="en-US" altLang="x-none" b="1" dirty="0">
              <a:solidFill>
                <a:schemeClr val="bg1"/>
              </a:solidFill>
            </a:endParaRPr>
          </a:p>
          <a:p>
            <a:pPr algn="l"/>
            <a:r>
              <a:rPr lang="en-US" altLang="x-none" sz="1400" b="1" dirty="0">
                <a:solidFill>
                  <a:schemeClr val="bg1"/>
                </a:solidFill>
              </a:rPr>
              <a:t>Interactive dust-radiation modeling: a step to improve weather </a:t>
            </a:r>
            <a:r>
              <a:rPr lang="en-US" altLang="x-none" sz="1400" b="1" dirty="0" smtClean="0">
                <a:solidFill>
                  <a:schemeClr val="bg1"/>
                </a:solidFill>
              </a:rPr>
              <a:t>forecasts</a:t>
            </a:r>
            <a:endParaRPr lang="en-US" altLang="x-none" sz="1400" b="1" dirty="0">
              <a:solidFill>
                <a:schemeClr val="bg1"/>
              </a:solidFill>
            </a:endParaRPr>
          </a:p>
        </p:txBody>
      </p:sp>
    </p:spTree>
    <p:extLst>
      <p:ext uri="{BB962C8B-B14F-4D97-AF65-F5344CB8AC3E}">
        <p14:creationId xmlns:p14="http://schemas.microsoft.com/office/powerpoint/2010/main" val="165528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alevel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3" y="1739900"/>
            <a:ext cx="8720137" cy="4775200"/>
          </a:xfrm>
          <a:prstGeom prst="rect">
            <a:avLst/>
          </a:prstGeom>
          <a:noFill/>
          <a:extLst>
            <a:ext uri="{909E8E84-426E-40DD-AFC4-6F175D3DCCD1}">
              <a14:hiddenFill xmlns:a14="http://schemas.microsoft.com/office/drawing/2010/main">
                <a:solidFill>
                  <a:srgbClr val="FFFFFF"/>
                </a:solidFill>
              </a14:hiddenFill>
            </a:ext>
          </a:extLst>
        </p:spPr>
      </p:pic>
      <p:sp>
        <p:nvSpPr>
          <p:cNvPr id="5" name="Line 3"/>
          <p:cNvSpPr>
            <a:spLocks noChangeShapeType="1"/>
          </p:cNvSpPr>
          <p:nvPr/>
        </p:nvSpPr>
        <p:spPr bwMode="auto">
          <a:xfrm flipV="1">
            <a:off x="5041900" y="2846388"/>
            <a:ext cx="685800" cy="1077912"/>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6" name="Text Box 4"/>
          <p:cNvSpPr txBox="1">
            <a:spLocks noChangeArrowheads="1"/>
          </p:cNvSpPr>
          <p:nvPr/>
        </p:nvSpPr>
        <p:spPr bwMode="auto">
          <a:xfrm>
            <a:off x="5329238" y="3440113"/>
            <a:ext cx="769937" cy="36671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sz="1800" i="1">
                <a:solidFill>
                  <a:srgbClr val="FFFF00"/>
                </a:solidFill>
                <a:effectLst>
                  <a:outerShdw blurRad="38100" dist="38100" dir="2700000" algn="tl">
                    <a:srgbClr val="000000"/>
                  </a:outerShdw>
                </a:effectLst>
              </a:rPr>
              <a:t>20 m/s</a:t>
            </a:r>
          </a:p>
        </p:txBody>
      </p:sp>
      <p:sp>
        <p:nvSpPr>
          <p:cNvPr id="7" name="Text Box 7"/>
          <p:cNvSpPr txBox="1">
            <a:spLocks noChangeArrowheads="1"/>
          </p:cNvSpPr>
          <p:nvPr/>
        </p:nvSpPr>
        <p:spPr bwMode="auto">
          <a:xfrm>
            <a:off x="0" y="968375"/>
            <a:ext cx="2892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1800" i="1">
                <a:solidFill>
                  <a:schemeClr val="hlink"/>
                </a:solidFill>
              </a:rPr>
              <a:t>APRIL 2002 DUST OUTBREAK</a:t>
            </a:r>
          </a:p>
        </p:txBody>
      </p:sp>
      <p:sp>
        <p:nvSpPr>
          <p:cNvPr id="8" name="Text Box 9"/>
          <p:cNvSpPr txBox="1">
            <a:spLocks noChangeArrowheads="1"/>
          </p:cNvSpPr>
          <p:nvPr/>
        </p:nvSpPr>
        <p:spPr bwMode="auto">
          <a:xfrm>
            <a:off x="2684463" y="1219200"/>
            <a:ext cx="3875087" cy="457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ltLang="x-none" sz="2400" b="0"/>
              <a:t>MSL pressure 12 April at 12 UTC</a:t>
            </a:r>
          </a:p>
        </p:txBody>
      </p:sp>
    </p:spTree>
    <p:extLst>
      <p:ext uri="{BB962C8B-B14F-4D97-AF65-F5344CB8AC3E}">
        <p14:creationId xmlns:p14="http://schemas.microsoft.com/office/powerpoint/2010/main" val="962996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3d_CC200204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375" y="1054100"/>
            <a:ext cx="4406900"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Fig3a_OD200204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1055688"/>
            <a:ext cx="42989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SW2002041112_medpa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8" y="3746500"/>
            <a:ext cx="6288087" cy="2819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273050" y="374650"/>
            <a:ext cx="170591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2200">
                <a:solidFill>
                  <a:schemeClr val="bg1"/>
                </a:solidFill>
              </a:rPr>
              <a:t>11 April 2002</a:t>
            </a:r>
          </a:p>
        </p:txBody>
      </p:sp>
      <p:grpSp>
        <p:nvGrpSpPr>
          <p:cNvPr id="8" name="Group 6"/>
          <p:cNvGrpSpPr>
            <a:grpSpLocks/>
          </p:cNvGrpSpPr>
          <p:nvPr/>
        </p:nvGrpSpPr>
        <p:grpSpPr bwMode="auto">
          <a:xfrm>
            <a:off x="2730500" y="1676400"/>
            <a:ext cx="6167438" cy="5200650"/>
            <a:chOff x="1720" y="984"/>
            <a:chExt cx="3885" cy="3276"/>
          </a:xfrm>
        </p:grpSpPr>
        <p:sp>
          <p:nvSpPr>
            <p:cNvPr id="9" name="Oval 7"/>
            <p:cNvSpPr>
              <a:spLocks noChangeArrowheads="1"/>
            </p:cNvSpPr>
            <p:nvPr/>
          </p:nvSpPr>
          <p:spPr bwMode="auto">
            <a:xfrm>
              <a:off x="4416" y="4136"/>
              <a:ext cx="56" cy="56"/>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nvGrpSpPr>
            <p:cNvPr id="10" name="Group 8"/>
            <p:cNvGrpSpPr>
              <a:grpSpLocks/>
            </p:cNvGrpSpPr>
            <p:nvPr/>
          </p:nvGrpSpPr>
          <p:grpSpPr bwMode="auto">
            <a:xfrm>
              <a:off x="1720" y="984"/>
              <a:ext cx="3885" cy="3276"/>
              <a:chOff x="1720" y="984"/>
              <a:chExt cx="3885" cy="3276"/>
            </a:xfrm>
          </p:grpSpPr>
          <p:pic>
            <p:nvPicPr>
              <p:cNvPr id="11" name="Picture 9" descr="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2" y="2283"/>
                <a:ext cx="1163" cy="1757"/>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2" name="Oval 10"/>
              <p:cNvSpPr>
                <a:spLocks noChangeArrowheads="1"/>
              </p:cNvSpPr>
              <p:nvPr/>
            </p:nvSpPr>
            <p:spPr bwMode="auto">
              <a:xfrm>
                <a:off x="1856" y="2664"/>
                <a:ext cx="56" cy="56"/>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 name="Oval 11"/>
              <p:cNvSpPr>
                <a:spLocks noChangeArrowheads="1"/>
              </p:cNvSpPr>
              <p:nvPr/>
            </p:nvSpPr>
            <p:spPr bwMode="auto">
              <a:xfrm>
                <a:off x="1720" y="984"/>
                <a:ext cx="56" cy="56"/>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4" name="Oval 12"/>
              <p:cNvSpPr>
                <a:spLocks noChangeArrowheads="1"/>
              </p:cNvSpPr>
              <p:nvPr/>
            </p:nvSpPr>
            <p:spPr bwMode="auto">
              <a:xfrm>
                <a:off x="4512" y="1000"/>
                <a:ext cx="56" cy="56"/>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5" name="Text Box 13"/>
              <p:cNvSpPr txBox="1">
                <a:spLocks noChangeArrowheads="1"/>
              </p:cNvSpPr>
              <p:nvPr/>
            </p:nvSpPr>
            <p:spPr bwMode="auto">
              <a:xfrm>
                <a:off x="4479" y="4048"/>
                <a:ext cx="109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1600" i="1">
                    <a:solidFill>
                      <a:srgbClr val="FF0000"/>
                    </a:solidFill>
                  </a:rPr>
                  <a:t>Napoli Raman Lidar</a:t>
                </a:r>
              </a:p>
            </p:txBody>
          </p:sp>
        </p:grpSp>
      </p:grpSp>
    </p:spTree>
    <p:extLst>
      <p:ext uri="{BB962C8B-B14F-4D97-AF65-F5344CB8AC3E}">
        <p14:creationId xmlns:p14="http://schemas.microsoft.com/office/powerpoint/2010/main" val="84390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3e_CC20020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1089025"/>
            <a:ext cx="4329113"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Fig3b_OD200204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1089025"/>
            <a:ext cx="4327525"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SW2002041212_medpa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3795713"/>
            <a:ext cx="6272213" cy="282416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5"/>
          <p:cNvGrpSpPr>
            <a:grpSpLocks/>
          </p:cNvGrpSpPr>
          <p:nvPr/>
        </p:nvGrpSpPr>
        <p:grpSpPr bwMode="auto">
          <a:xfrm>
            <a:off x="2730500" y="1719263"/>
            <a:ext cx="6140450" cy="5200650"/>
            <a:chOff x="1720" y="984"/>
            <a:chExt cx="3868" cy="3276"/>
          </a:xfrm>
        </p:grpSpPr>
        <p:sp>
          <p:nvSpPr>
            <p:cNvPr id="8" name="Oval 6"/>
            <p:cNvSpPr>
              <a:spLocks noChangeArrowheads="1"/>
            </p:cNvSpPr>
            <p:nvPr/>
          </p:nvSpPr>
          <p:spPr bwMode="auto">
            <a:xfrm>
              <a:off x="4416" y="4136"/>
              <a:ext cx="56" cy="56"/>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nvGrpSpPr>
            <p:cNvPr id="9" name="Group 7"/>
            <p:cNvGrpSpPr>
              <a:grpSpLocks/>
            </p:cNvGrpSpPr>
            <p:nvPr/>
          </p:nvGrpSpPr>
          <p:grpSpPr bwMode="auto">
            <a:xfrm>
              <a:off x="1720" y="984"/>
              <a:ext cx="3868" cy="3276"/>
              <a:chOff x="1720" y="984"/>
              <a:chExt cx="3868" cy="3276"/>
            </a:xfrm>
          </p:grpSpPr>
          <p:grpSp>
            <p:nvGrpSpPr>
              <p:cNvPr id="10" name="Group 8"/>
              <p:cNvGrpSpPr>
                <a:grpSpLocks/>
              </p:cNvGrpSpPr>
              <p:nvPr/>
            </p:nvGrpSpPr>
            <p:grpSpPr bwMode="auto">
              <a:xfrm>
                <a:off x="1720" y="984"/>
                <a:ext cx="3868" cy="3054"/>
                <a:chOff x="1720" y="984"/>
                <a:chExt cx="3868" cy="3054"/>
              </a:xfrm>
            </p:grpSpPr>
            <p:pic>
              <p:nvPicPr>
                <p:cNvPr id="12" name="Picture 11" descr="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 y="2293"/>
                  <a:ext cx="1161" cy="1745"/>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3" name="Oval 12"/>
                <p:cNvSpPr>
                  <a:spLocks noChangeArrowheads="1"/>
                </p:cNvSpPr>
                <p:nvPr/>
              </p:nvSpPr>
              <p:spPr bwMode="auto">
                <a:xfrm>
                  <a:off x="1856" y="2664"/>
                  <a:ext cx="56" cy="56"/>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4" name="Oval 13"/>
                <p:cNvSpPr>
                  <a:spLocks noChangeArrowheads="1"/>
                </p:cNvSpPr>
                <p:nvPr/>
              </p:nvSpPr>
              <p:spPr bwMode="auto">
                <a:xfrm>
                  <a:off x="1720" y="984"/>
                  <a:ext cx="56" cy="56"/>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5" name="Oval 14"/>
                <p:cNvSpPr>
                  <a:spLocks noChangeArrowheads="1"/>
                </p:cNvSpPr>
                <p:nvPr/>
              </p:nvSpPr>
              <p:spPr bwMode="auto">
                <a:xfrm>
                  <a:off x="4512" y="1000"/>
                  <a:ext cx="56" cy="56"/>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sp>
            <p:nvSpPr>
              <p:cNvPr id="11" name="Text Box 13"/>
              <p:cNvSpPr txBox="1">
                <a:spLocks noChangeArrowheads="1"/>
              </p:cNvSpPr>
              <p:nvPr/>
            </p:nvSpPr>
            <p:spPr bwMode="auto">
              <a:xfrm>
                <a:off x="4479" y="4048"/>
                <a:ext cx="109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1600" i="1">
                    <a:solidFill>
                      <a:srgbClr val="FF0000"/>
                    </a:solidFill>
                  </a:rPr>
                  <a:t>Napoli Raman Lidar</a:t>
                </a:r>
              </a:p>
            </p:txBody>
          </p:sp>
        </p:grpSp>
      </p:grpSp>
      <p:sp>
        <p:nvSpPr>
          <p:cNvPr id="16" name="Text Box 14"/>
          <p:cNvSpPr txBox="1">
            <a:spLocks noChangeArrowheads="1"/>
          </p:cNvSpPr>
          <p:nvPr/>
        </p:nvSpPr>
        <p:spPr bwMode="auto">
          <a:xfrm>
            <a:off x="254000" y="404812"/>
            <a:ext cx="170591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2200">
                <a:solidFill>
                  <a:schemeClr val="bg1"/>
                </a:solidFill>
              </a:rPr>
              <a:t>12 April 2002</a:t>
            </a:r>
          </a:p>
        </p:txBody>
      </p:sp>
    </p:spTree>
    <p:extLst>
      <p:ext uri="{BB962C8B-B14F-4D97-AF65-F5344CB8AC3E}">
        <p14:creationId xmlns:p14="http://schemas.microsoft.com/office/powerpoint/2010/main" val="158170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3f_CC200204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1700" y="1116013"/>
            <a:ext cx="4284663"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Fig3c_OD200204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1130300"/>
            <a:ext cx="4284663"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SW2002041312_medpa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63" y="3824288"/>
            <a:ext cx="6269037" cy="281146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5"/>
          <p:cNvGrpSpPr>
            <a:grpSpLocks/>
          </p:cNvGrpSpPr>
          <p:nvPr/>
        </p:nvGrpSpPr>
        <p:grpSpPr bwMode="auto">
          <a:xfrm>
            <a:off x="2730500" y="1703388"/>
            <a:ext cx="6130925" cy="5200650"/>
            <a:chOff x="1720" y="984"/>
            <a:chExt cx="3862" cy="3276"/>
          </a:xfrm>
        </p:grpSpPr>
        <p:sp>
          <p:nvSpPr>
            <p:cNvPr id="8" name="Oval 6"/>
            <p:cNvSpPr>
              <a:spLocks noChangeArrowheads="1"/>
            </p:cNvSpPr>
            <p:nvPr/>
          </p:nvSpPr>
          <p:spPr bwMode="auto">
            <a:xfrm>
              <a:off x="4416" y="4136"/>
              <a:ext cx="56" cy="56"/>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nvGrpSpPr>
            <p:cNvPr id="9" name="Group 7"/>
            <p:cNvGrpSpPr>
              <a:grpSpLocks/>
            </p:cNvGrpSpPr>
            <p:nvPr/>
          </p:nvGrpSpPr>
          <p:grpSpPr bwMode="auto">
            <a:xfrm>
              <a:off x="1720" y="984"/>
              <a:ext cx="3862" cy="3276"/>
              <a:chOff x="1720" y="984"/>
              <a:chExt cx="3862" cy="3276"/>
            </a:xfrm>
          </p:grpSpPr>
          <p:pic>
            <p:nvPicPr>
              <p:cNvPr id="10" name="Picture 8" descr="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4" y="2284"/>
                <a:ext cx="1158" cy="174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1" name="Oval 9"/>
              <p:cNvSpPr>
                <a:spLocks noChangeArrowheads="1"/>
              </p:cNvSpPr>
              <p:nvPr/>
            </p:nvSpPr>
            <p:spPr bwMode="auto">
              <a:xfrm>
                <a:off x="1856" y="2664"/>
                <a:ext cx="56" cy="56"/>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2" name="Oval 10"/>
              <p:cNvSpPr>
                <a:spLocks noChangeArrowheads="1"/>
              </p:cNvSpPr>
              <p:nvPr/>
            </p:nvSpPr>
            <p:spPr bwMode="auto">
              <a:xfrm>
                <a:off x="1720" y="984"/>
                <a:ext cx="56" cy="56"/>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 name="Oval 11"/>
              <p:cNvSpPr>
                <a:spLocks noChangeArrowheads="1"/>
              </p:cNvSpPr>
              <p:nvPr/>
            </p:nvSpPr>
            <p:spPr bwMode="auto">
              <a:xfrm>
                <a:off x="4512" y="1000"/>
                <a:ext cx="56" cy="56"/>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4" name="Text Box 12"/>
              <p:cNvSpPr txBox="1">
                <a:spLocks noChangeArrowheads="1"/>
              </p:cNvSpPr>
              <p:nvPr/>
            </p:nvSpPr>
            <p:spPr bwMode="auto">
              <a:xfrm>
                <a:off x="4479" y="4048"/>
                <a:ext cx="109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1600" i="1">
                    <a:solidFill>
                      <a:srgbClr val="FF0000"/>
                    </a:solidFill>
                  </a:rPr>
                  <a:t>Napoli Raman Lidar</a:t>
                </a:r>
              </a:p>
            </p:txBody>
          </p:sp>
        </p:grpSp>
      </p:grpSp>
      <p:sp>
        <p:nvSpPr>
          <p:cNvPr id="15" name="Text Box 13"/>
          <p:cNvSpPr txBox="1">
            <a:spLocks noChangeArrowheads="1"/>
          </p:cNvSpPr>
          <p:nvPr/>
        </p:nvSpPr>
        <p:spPr bwMode="auto">
          <a:xfrm>
            <a:off x="258763" y="415926"/>
            <a:ext cx="170591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2200">
                <a:solidFill>
                  <a:schemeClr val="bg1"/>
                </a:solidFill>
              </a:rPr>
              <a:t>13 April 2002</a:t>
            </a:r>
          </a:p>
        </p:txBody>
      </p:sp>
    </p:spTree>
    <p:extLst>
      <p:ext uri="{BB962C8B-B14F-4D97-AF65-F5344CB8AC3E}">
        <p14:creationId xmlns:p14="http://schemas.microsoft.com/office/powerpoint/2010/main" val="148765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088" y="3970338"/>
            <a:ext cx="4468812" cy="288766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013" y="1050925"/>
            <a:ext cx="4471987" cy="287972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1050925"/>
            <a:ext cx="4513262" cy="2894013"/>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Text Box 13"/>
          <p:cNvSpPr txBox="1">
            <a:spLocks noChangeArrowheads="1"/>
          </p:cNvSpPr>
          <p:nvPr/>
        </p:nvSpPr>
        <p:spPr bwMode="auto">
          <a:xfrm>
            <a:off x="90488" y="407988"/>
            <a:ext cx="4775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1800">
                <a:solidFill>
                  <a:schemeClr val="bg1"/>
                </a:solidFill>
              </a:rPr>
              <a:t>INSTANTANEOUS RADIATIVE FORCING AT 12 UTC</a:t>
            </a:r>
            <a:endParaRPr lang="en-US" altLang="x-none" sz="1400">
              <a:solidFill>
                <a:schemeClr val="bg1"/>
              </a:solidFill>
            </a:endParaRPr>
          </a:p>
        </p:txBody>
      </p:sp>
    </p:spTree>
    <p:extLst>
      <p:ext uri="{BB962C8B-B14F-4D97-AF65-F5344CB8AC3E}">
        <p14:creationId xmlns:p14="http://schemas.microsoft.com/office/powerpoint/2010/main" val="1039390056"/>
      </p:ext>
    </p:extLst>
  </p:cSld>
  <p:clrMapOvr>
    <a:masterClrMapping/>
  </p:clrMapOvr>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9_Office Theme">
  <a:themeElements>
    <a:clrScheme name="BSC">
      <a:dk1>
        <a:srgbClr val="004990"/>
      </a:dk1>
      <a:lt1>
        <a:srgbClr val="004990"/>
      </a:lt1>
      <a:dk2>
        <a:srgbClr val="004990"/>
      </a:dk2>
      <a:lt2>
        <a:srgbClr val="004990"/>
      </a:lt2>
      <a:accent1>
        <a:srgbClr val="FFFFFF"/>
      </a:accent1>
      <a:accent2>
        <a:srgbClr val="004990"/>
      </a:accent2>
      <a:accent3>
        <a:srgbClr val="004990"/>
      </a:accent3>
      <a:accent4>
        <a:srgbClr val="8DB3E2"/>
      </a:accent4>
      <a:accent5>
        <a:srgbClr val="548DD4"/>
      </a:accent5>
      <a:accent6>
        <a:srgbClr val="0070C0"/>
      </a:accent6>
      <a:hlink>
        <a:srgbClr val="95B3D7"/>
      </a:hlink>
      <a:folHlink>
        <a:srgbClr val="366092"/>
      </a:folHlink>
    </a:clrScheme>
    <a:fontScheme name="BSC">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14128</TotalTime>
  <Words>1379</Words>
  <Application>Microsoft Macintosh PowerPoint</Application>
  <PresentationFormat>On-screen Show (4:3)</PresentationFormat>
  <Paragraphs>231</Paragraphs>
  <Slides>37</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37</vt:i4>
      </vt:variant>
    </vt:vector>
  </HeadingPairs>
  <TitlesOfParts>
    <vt:vector size="48" baseType="lpstr">
      <vt:lpstr>Arial Unicode MS</vt:lpstr>
      <vt:lpstr>Calibri</vt:lpstr>
      <vt:lpstr>Calibri Light</vt:lpstr>
      <vt:lpstr>DejaVu Sans</vt:lpstr>
      <vt:lpstr>MS PGothic</vt:lpstr>
      <vt:lpstr>ＭＳ Ｐゴシック</vt:lpstr>
      <vt:lpstr>Times New Roman</vt:lpstr>
      <vt:lpstr>Wingdings</vt:lpstr>
      <vt:lpstr>Arial</vt:lpstr>
      <vt:lpstr>Tema de Office</vt:lpstr>
      <vt:lpstr>19_Office Theme</vt:lpstr>
      <vt:lpstr>Dust-radiation interactions:  from weather to climate</vt:lpstr>
      <vt:lpstr>Dust-radiation interactions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Gkikas et al., in prep</vt:lpstr>
      <vt:lpstr>Selection of desert dust outbreaks at regional level  (MSD domain)</vt:lpstr>
      <vt:lpstr>Identification of desert dust (DD) episodes</vt:lpstr>
      <vt:lpstr>Regional DREs  (20 desert dust outbreaks) </vt:lpstr>
      <vt:lpstr>Impact on temperature at 2 meters:  2nd August 2012</vt:lpstr>
      <vt:lpstr>Feedbacks on dust AOD and dust emission (NSD)</vt:lpstr>
      <vt:lpstr>Downwelling SW and LW radiation:  Comparison NMMB – BSRN</vt:lpstr>
      <vt:lpstr>Temperature vertical profiles: NMMB-FNL (NSD)</vt:lpstr>
      <vt:lpstr>PowerPoint Presentation</vt:lpstr>
      <vt:lpstr>Figure 3. Seasonal mean AOD at 550 nm over NWAfr, NEAfrME, and Med, as defined in the GADS, GOCART, and MACv1 climatologies, as well as the NM-DUST case. MACv1 climatology is included as a reference. Filled boxes represent the mineral dust fraction (DOD), except for MACv1, where they represent all coarse aerosols (dust and sea salt components). NM-DUST DOD considers the seasonal average for the 1994-2013 period, while other AOD (oAOD) is derived from GOCART values. </vt:lpstr>
      <vt:lpstr>PowerPoint Presentation</vt:lpstr>
      <vt:lpstr>PowerPoint Presentation</vt:lpstr>
      <vt:lpstr>PowerPoint Presentation</vt:lpstr>
      <vt:lpstr>Figure 6. Seasonal mean DOD at 550 nm as derived from NM-DUST (coupled to radiation) and NM-NA (not coupled) on the locations of selected AERONET stations averaged over NWAfr, NEAfrME and Med, compared to the corresponding coarse filtered AERONET AOD at 550 nm (Angstrom exponent below 0.75). Error bars represent the 5 and 95 percentiles of the seasonal mean AOD for the stations included in the subdomain. n represents the average number of months included in the calculation of the seasonal means.</vt:lpstr>
      <vt:lpstr>Not statistically significant differences, as assessed by a  two-tailed student’s t-test at a 95% confidence level, are shaded (grey).</vt:lpstr>
      <vt:lpstr>Change in JJA all-sky radiative anomaly at TOA (Wm-2),     high level cloud fraction          medium level cloud fraction        low level cloud fraction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BSC motor para la ciencia y la ingeniería</dc:title>
  <dc:creator>Cristian</dc:creator>
  <cp:lastModifiedBy>Microsoft Office User</cp:lastModifiedBy>
  <cp:revision>218</cp:revision>
  <cp:lastPrinted>2016-09-08T13:03:29Z</cp:lastPrinted>
  <dcterms:created xsi:type="dcterms:W3CDTF">2016-07-07T10:13:32Z</dcterms:created>
  <dcterms:modified xsi:type="dcterms:W3CDTF">2017-06-30T16:11:21Z</dcterms:modified>
</cp:coreProperties>
</file>