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5"/>
  </p:notesMasterIdLst>
  <p:sldIdLst>
    <p:sldId id="256" r:id="rId2"/>
    <p:sldId id="293" r:id="rId3"/>
    <p:sldId id="294" r:id="rId4"/>
    <p:sldId id="295" r:id="rId5"/>
    <p:sldId id="296" r:id="rId6"/>
    <p:sldId id="297" r:id="rId7"/>
    <p:sldId id="271" r:id="rId8"/>
    <p:sldId id="270" r:id="rId9"/>
    <p:sldId id="273" r:id="rId10"/>
    <p:sldId id="291" r:id="rId11"/>
    <p:sldId id="272" r:id="rId12"/>
    <p:sldId id="276" r:id="rId13"/>
    <p:sldId id="274" r:id="rId14"/>
    <p:sldId id="279" r:id="rId15"/>
    <p:sldId id="280" r:id="rId16"/>
    <p:sldId id="299" r:id="rId17"/>
    <p:sldId id="281" r:id="rId18"/>
    <p:sldId id="282" r:id="rId19"/>
    <p:sldId id="275" r:id="rId20"/>
    <p:sldId id="283" r:id="rId21"/>
    <p:sldId id="284" r:id="rId22"/>
    <p:sldId id="285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  <a:srgbClr val="1E2B33"/>
    <a:srgbClr val="2F5597"/>
    <a:srgbClr val="6BA072"/>
    <a:srgbClr val="8FAADC"/>
    <a:srgbClr val="31681E"/>
    <a:srgbClr val="477A2E"/>
    <a:srgbClr val="58A539"/>
    <a:srgbClr val="DCEFD5"/>
    <a:srgbClr val="1F4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9" autoAdjust="0"/>
    <p:restoredTop sz="94647"/>
  </p:normalViewPr>
  <p:slideViewPr>
    <p:cSldViewPr snapToGrid="0">
      <p:cViewPr varScale="1">
        <p:scale>
          <a:sx n="142" d="100"/>
          <a:sy n="142" d="100"/>
        </p:scale>
        <p:origin x="720" y="168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/>
            <a:t>Performance Team</a:t>
          </a:r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/>
            <a:t>Models and Workflows Team</a:t>
          </a:r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/>
            <a:t>Data and Diagnostics Team</a:t>
          </a:r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/>
            <a:t>Provide HPC Services (</a:t>
          </a:r>
          <a:r>
            <a:rPr lang="en-US" noProof="0" dirty="0" err="1"/>
            <a:t>profiing</a:t>
          </a:r>
          <a:r>
            <a:rPr lang="en-US" noProof="0" dirty="0"/>
            <a:t>, code audit, …)</a:t>
          </a:r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/>
            <a:t>Apply new computational methods</a:t>
          </a:r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/>
            <a:t>Development of HPC user-friendly software framework </a:t>
          </a:r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/>
            <a:t>Provision of data services</a:t>
          </a:r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/>
            <a:t>Big Data and Artificial Intelligence in Earth Sciences</a:t>
          </a:r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/>
            <a:t>Support the development of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/>
            <a:t>Visualization </a:t>
          </a:r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</dgm:pt>
    <dgm:pt modelId="{2035508B-A5FA-4296-BD86-320076B889DF}" type="pres">
      <dgm:prSet presAssocID="{A123D125-7EF6-453E-B15C-69C06AFD1EB5}" presName="comp" presStyleCnt="0"/>
      <dgm:spPr/>
    </dgm:pt>
    <dgm:pt modelId="{6C8B2541-4F66-4EA9-B6D5-FB54CBB84199}" type="pres">
      <dgm:prSet presAssocID="{A123D125-7EF6-453E-B15C-69C06AFD1EB5}" presName="box" presStyleLbl="node1" presStyleIdx="0" presStyleCnt="3"/>
      <dgm:spPr/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</dgm:pt>
    <dgm:pt modelId="{E409C6A6-0F31-4499-985C-AF8477FCC191}" type="pres">
      <dgm:prSet presAssocID="{8607441D-4507-40D9-A98D-5639FF5522CE}" presName="spacer" presStyleCnt="0"/>
      <dgm:spPr/>
    </dgm:pt>
    <dgm:pt modelId="{215FFA80-0E93-4EC9-BAF4-70FDFBCB4D62}" type="pres">
      <dgm:prSet presAssocID="{07D97D8B-DB47-4313-BAC3-B6EF37156FEB}" presName="comp" presStyleCnt="0"/>
      <dgm:spPr/>
    </dgm:pt>
    <dgm:pt modelId="{160F69EF-B36A-42E9-B99B-3C030D91E488}" type="pres">
      <dgm:prSet presAssocID="{07D97D8B-DB47-4313-BAC3-B6EF37156FEB}" presName="box" presStyleLbl="node1" presStyleIdx="1" presStyleCnt="3"/>
      <dgm:spPr/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</dgm:pt>
    <dgm:pt modelId="{5ECD392E-AD2A-4EED-9718-994B24AF7435}" type="pres">
      <dgm:prSet presAssocID="{02F46843-FE29-4E86-BAB5-87C20253D978}" presName="spacer" presStyleCnt="0"/>
      <dgm:spPr/>
    </dgm:pt>
    <dgm:pt modelId="{35FD8F5B-35F5-4952-B3A1-FC5D849CBB6B}" type="pres">
      <dgm:prSet presAssocID="{E5117543-343F-47EE-8DD7-25BD29417C5D}" presName="comp" presStyleCnt="0"/>
      <dgm:spPr/>
    </dgm:pt>
    <dgm:pt modelId="{04E04B15-3739-4017-8C26-B1A34F78A363}" type="pres">
      <dgm:prSet presAssocID="{E5117543-343F-47EE-8DD7-25BD29417C5D}" presName="box" presStyleLbl="node1" presStyleIdx="2" presStyleCnt="3"/>
      <dgm:spPr/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</dgm:pt>
  </dgm:ptLst>
  <dgm:cxnLst>
    <dgm:cxn modelId="{66EE800D-D507-40B6-85A6-F43496E6244C}" type="presOf" srcId="{BDA1E968-8F3C-4862-B0A7-C9E73E870C2D}" destId="{04E04B15-3739-4017-8C26-B1A34F78A363}" srcOrd="0" destOrd="1" presId="urn:microsoft.com/office/officeart/2005/8/layout/vList4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CEF27A2E-6BBF-408A-B47B-F730A3865CD2}" type="presOf" srcId="{D2A8842A-8A3D-4739-9456-1AB22B514FA3}" destId="{160F69EF-B36A-42E9-B99B-3C030D91E488}" srcOrd="0" destOrd="1" presId="urn:microsoft.com/office/officeart/2005/8/layout/vList4"/>
    <dgm:cxn modelId="{34197131-EAEF-4AF7-81B6-7E33E0F96782}" type="presOf" srcId="{E5117543-343F-47EE-8DD7-25BD29417C5D}" destId="{3DC645EF-1750-4021-A090-9C955D013822}" srcOrd="1" destOrd="0" presId="urn:microsoft.com/office/officeart/2005/8/layout/vList4"/>
    <dgm:cxn modelId="{5B9DB031-064F-4E76-8039-705AC0B9548A}" type="presOf" srcId="{A123D125-7EF6-453E-B15C-69C06AFD1EB5}" destId="{6C8B2541-4F66-4EA9-B6D5-FB54CBB84199}" srcOrd="0" destOrd="0" presId="urn:microsoft.com/office/officeart/2005/8/layout/vList4"/>
    <dgm:cxn modelId="{D8ECB332-FDDE-428A-9A4D-C0C8AE107499}" type="presOf" srcId="{92E43371-CA92-4830-89D9-7930614048A2}" destId="{518CB0F3-0DBA-4BC3-92B6-291B0DB0C209}" srcOrd="1" destOrd="1" presId="urn:microsoft.com/office/officeart/2005/8/layout/vList4"/>
    <dgm:cxn modelId="{81E81837-325E-4742-8B25-FE334C4772D1}" type="presOf" srcId="{27FDE753-79B6-4E1E-B9EF-6E039F11774C}" destId="{160F69EF-B36A-42E9-B99B-3C030D91E488}" srcOrd="0" destOrd="2" presId="urn:microsoft.com/office/officeart/2005/8/layout/vList4"/>
    <dgm:cxn modelId="{99BAD73B-AD78-4555-BD26-92EBB873A907}" type="presOf" srcId="{CBEEC5A7-6BCC-466B-BB97-CB97E64B0F68}" destId="{3DC645EF-1750-4021-A090-9C955D013822}" srcOrd="1" destOrd="3" presId="urn:microsoft.com/office/officeart/2005/8/layout/vList4"/>
    <dgm:cxn modelId="{CC9C9541-6674-4E8F-BD83-E391C91A330E}" type="presOf" srcId="{CBEEC5A7-6BCC-466B-BB97-CB97E64B0F68}" destId="{04E04B15-3739-4017-8C26-B1A34F78A363}" srcOrd="0" destOrd="3" presId="urn:microsoft.com/office/officeart/2005/8/layout/vList4"/>
    <dgm:cxn modelId="{A3701F4F-3095-4516-BD30-37F22E01A243}" type="presOf" srcId="{201F8792-5ECC-4B51-8C51-5A474EE81B27}" destId="{FCCB26DD-2F3E-475A-A03C-3F0F2C9B4FED}" srcOrd="0" destOrd="0" presId="urn:microsoft.com/office/officeart/2005/8/layout/vList4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F1119E55-5595-431F-96C0-86A95DBB7B4B}" type="presOf" srcId="{BDA1E968-8F3C-4862-B0A7-C9E73E870C2D}" destId="{3DC645EF-1750-4021-A090-9C955D013822}" srcOrd="1" destOrd="1" presId="urn:microsoft.com/office/officeart/2005/8/layout/vList4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06AC5F75-FBB4-4596-9779-1887E5E4F704}" type="presOf" srcId="{F1D3A2A9-43FB-4BAF-BE1F-BA9EFA113388}" destId="{3DC645EF-1750-4021-A090-9C955D013822}" srcOrd="1" destOrd="2" presId="urn:microsoft.com/office/officeart/2005/8/layout/vList4"/>
    <dgm:cxn modelId="{A2D2FC79-4DE2-4179-9F58-75FDDB3B225E}" type="presOf" srcId="{F1D3A2A9-43FB-4BAF-BE1F-BA9EFA113388}" destId="{04E04B15-3739-4017-8C26-B1A34F78A363}" srcOrd="0" destOrd="2" presId="urn:microsoft.com/office/officeart/2005/8/layout/vList4"/>
    <dgm:cxn modelId="{7009477B-DC52-4430-8BE6-E170FB8BFDD1}" type="presOf" srcId="{E5117543-343F-47EE-8DD7-25BD29417C5D}" destId="{04E04B15-3739-4017-8C26-B1A34F78A363}" srcOrd="0" destOrd="0" presId="urn:microsoft.com/office/officeart/2005/8/layout/vList4"/>
    <dgm:cxn modelId="{52B10A7C-1237-4620-87EB-5D61F7B1B333}" type="presOf" srcId="{74B06648-8045-49C4-A12F-4B52B5B32E5B}" destId="{6C8B2541-4F66-4EA9-B6D5-FB54CBB84199}" srcOrd="0" destOrd="2" presId="urn:microsoft.com/office/officeart/2005/8/layout/vList4"/>
    <dgm:cxn modelId="{B1F3737F-EDA3-4252-98E5-D0BDDFF846D5}" type="presOf" srcId="{D2A8842A-8A3D-4739-9456-1AB22B514FA3}" destId="{E5D50E8E-5487-4725-AD1F-1AE01327FB9A}" srcOrd="1" destOrd="1" presId="urn:microsoft.com/office/officeart/2005/8/layout/vList4"/>
    <dgm:cxn modelId="{21382482-AF58-4B56-9CC4-6ED59B4A97F8}" type="presOf" srcId="{74B06648-8045-49C4-A12F-4B52B5B32E5B}" destId="{518CB0F3-0DBA-4BC3-92B6-291B0DB0C209}" srcOrd="1" destOrd="2" presId="urn:microsoft.com/office/officeart/2005/8/layout/vList4"/>
    <dgm:cxn modelId="{9C4DC282-6C8F-4A62-90A6-D661E2A6BAE4}" type="presOf" srcId="{A123D125-7EF6-453E-B15C-69C06AFD1EB5}" destId="{518CB0F3-0DBA-4BC3-92B6-291B0DB0C209}" srcOrd="1" destOrd="0" presId="urn:microsoft.com/office/officeart/2005/8/layout/vList4"/>
    <dgm:cxn modelId="{04C70D86-B745-4574-BB19-AD3CFB53AC87}" type="presOf" srcId="{07D97D8B-DB47-4313-BAC3-B6EF37156FEB}" destId="{E5D50E8E-5487-4725-AD1F-1AE01327FB9A}" srcOrd="1" destOrd="0" presId="urn:microsoft.com/office/officeart/2005/8/layout/vList4"/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7B3529B7-0F55-4292-844F-C81727EA3AA2}" type="presOf" srcId="{92E43371-CA92-4830-89D9-7930614048A2}" destId="{6C8B2541-4F66-4EA9-B6D5-FB54CBB84199}" srcOrd="0" destOrd="1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A02D9CCA-DFFC-4887-A3C1-6D08617C26A7}" type="presOf" srcId="{07D97D8B-DB47-4313-BAC3-B6EF37156FEB}" destId="{160F69EF-B36A-42E9-B99B-3C030D91E488}" srcOrd="0" destOrd="0" presId="urn:microsoft.com/office/officeart/2005/8/layout/vList4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324EC9FC-9CAD-467C-99EF-0F340BC92039}" type="presOf" srcId="{27FDE753-79B6-4E1E-B9EF-6E039F11774C}" destId="{E5D50E8E-5487-4725-AD1F-1AE01327FB9A}" srcOrd="1" destOrd="2" presId="urn:microsoft.com/office/officeart/2005/8/layout/vList4"/>
    <dgm:cxn modelId="{B20D7B35-0B1D-4AB9-BFE9-7E895DE9782B}" type="presParOf" srcId="{FCCB26DD-2F3E-475A-A03C-3F0F2C9B4FED}" destId="{2035508B-A5FA-4296-BD86-320076B889DF}" srcOrd="0" destOrd="0" presId="urn:microsoft.com/office/officeart/2005/8/layout/vList4"/>
    <dgm:cxn modelId="{30D2A74B-A5F6-4EA1-A0A8-73EF6FB3A5DD}" type="presParOf" srcId="{2035508B-A5FA-4296-BD86-320076B889DF}" destId="{6C8B2541-4F66-4EA9-B6D5-FB54CBB84199}" srcOrd="0" destOrd="0" presId="urn:microsoft.com/office/officeart/2005/8/layout/vList4"/>
    <dgm:cxn modelId="{3CF84463-8AD1-4B27-BDB2-194751FA1A0F}" type="presParOf" srcId="{2035508B-A5FA-4296-BD86-320076B889DF}" destId="{809C7699-0949-4BC1-B840-7D4E36A61EAE}" srcOrd="1" destOrd="0" presId="urn:microsoft.com/office/officeart/2005/8/layout/vList4"/>
    <dgm:cxn modelId="{09E31F70-2AB7-47D6-BFB9-EB6A0E25495E}" type="presParOf" srcId="{2035508B-A5FA-4296-BD86-320076B889DF}" destId="{518CB0F3-0DBA-4BC3-92B6-291B0DB0C209}" srcOrd="2" destOrd="0" presId="urn:microsoft.com/office/officeart/2005/8/layout/vList4"/>
    <dgm:cxn modelId="{878DB61D-1652-43A2-88BB-A7A5777F2811}" type="presParOf" srcId="{FCCB26DD-2F3E-475A-A03C-3F0F2C9B4FED}" destId="{E409C6A6-0F31-4499-985C-AF8477FCC191}" srcOrd="1" destOrd="0" presId="urn:microsoft.com/office/officeart/2005/8/layout/vList4"/>
    <dgm:cxn modelId="{7C077C67-0CF1-450B-8826-B1988E0AD763}" type="presParOf" srcId="{FCCB26DD-2F3E-475A-A03C-3F0F2C9B4FED}" destId="{215FFA80-0E93-4EC9-BAF4-70FDFBCB4D62}" srcOrd="2" destOrd="0" presId="urn:microsoft.com/office/officeart/2005/8/layout/vList4"/>
    <dgm:cxn modelId="{3174C1AE-4639-4EAB-9F65-0DD0813AC5BD}" type="presParOf" srcId="{215FFA80-0E93-4EC9-BAF4-70FDFBCB4D62}" destId="{160F69EF-B36A-42E9-B99B-3C030D91E488}" srcOrd="0" destOrd="0" presId="urn:microsoft.com/office/officeart/2005/8/layout/vList4"/>
    <dgm:cxn modelId="{03595C79-BF73-4F62-9655-EC642F8A0E2C}" type="presParOf" srcId="{215FFA80-0E93-4EC9-BAF4-70FDFBCB4D62}" destId="{24D4CB9A-8D15-4F50-97A9-BA4441A4BED8}" srcOrd="1" destOrd="0" presId="urn:microsoft.com/office/officeart/2005/8/layout/vList4"/>
    <dgm:cxn modelId="{140FA4EB-56EB-4597-BA72-F536AECF38C2}" type="presParOf" srcId="{215FFA80-0E93-4EC9-BAF4-70FDFBCB4D62}" destId="{E5D50E8E-5487-4725-AD1F-1AE01327FB9A}" srcOrd="2" destOrd="0" presId="urn:microsoft.com/office/officeart/2005/8/layout/vList4"/>
    <dgm:cxn modelId="{B39534C6-D6E6-4978-8426-43A9839DB5C5}" type="presParOf" srcId="{FCCB26DD-2F3E-475A-A03C-3F0F2C9B4FED}" destId="{5ECD392E-AD2A-4EED-9718-994B24AF7435}" srcOrd="3" destOrd="0" presId="urn:microsoft.com/office/officeart/2005/8/layout/vList4"/>
    <dgm:cxn modelId="{1AE913AF-F4C5-4A61-B9CD-92FDDEC9CCEC}" type="presParOf" srcId="{FCCB26DD-2F3E-475A-A03C-3F0F2C9B4FED}" destId="{35FD8F5B-35F5-4952-B3A1-FC5D849CBB6B}" srcOrd="4" destOrd="0" presId="urn:microsoft.com/office/officeart/2005/8/layout/vList4"/>
    <dgm:cxn modelId="{69AC393E-7F58-466F-96EF-3065A39368A5}" type="presParOf" srcId="{35FD8F5B-35F5-4952-B3A1-FC5D849CBB6B}" destId="{04E04B15-3739-4017-8C26-B1A34F78A363}" srcOrd="0" destOrd="0" presId="urn:microsoft.com/office/officeart/2005/8/layout/vList4"/>
    <dgm:cxn modelId="{B66983D6-4FB2-4C6E-BAAA-61CC5E272057}" type="presParOf" srcId="{35FD8F5B-35F5-4952-B3A1-FC5D849CBB6B}" destId="{9434B9FE-19A0-4A4F-8D61-CD51CEAD3527}" srcOrd="1" destOrd="0" presId="urn:microsoft.com/office/officeart/2005/8/layout/vList4"/>
    <dgm:cxn modelId="{E1B606F2-5510-48FF-B3BB-9340EEF31B6C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A7EA2-6F7B-6145-815F-9117FE438F4D}" type="doc">
      <dgm:prSet loTypeId="urn:microsoft.com/office/officeart/2005/8/layout/hList7" loCatId="" qsTypeId="urn:microsoft.com/office/officeart/2005/8/quickstyle/simple1" qsCatId="simple" csTypeId="urn:microsoft.com/office/officeart/2005/8/colors/accent5_2" csCatId="accent5" phldr="1"/>
      <dgm:spPr/>
    </dgm:pt>
    <dgm:pt modelId="{CE8B0079-7319-B146-8233-765C3099E327}">
      <dgm:prSet phldrT="[Texto]"/>
      <dgm:spPr/>
      <dgm:t>
        <a:bodyPr/>
        <a:lstStyle/>
        <a:p>
          <a:pPr>
            <a:buNone/>
          </a:pPr>
          <a:r>
            <a:rPr lang="en-US" b="1" dirty="0"/>
            <a:t>Weather and Climate Science</a:t>
          </a:r>
          <a:endParaRPr lang="es-ES" dirty="0"/>
        </a:p>
      </dgm:t>
    </dgm:pt>
    <dgm:pt modelId="{213EAA08-4B2D-2148-948C-7777310BB543}" type="parTrans" cxnId="{C2C76C0C-A98A-D147-A62B-F70C10E9F1E1}">
      <dgm:prSet/>
      <dgm:spPr/>
      <dgm:t>
        <a:bodyPr/>
        <a:lstStyle/>
        <a:p>
          <a:endParaRPr lang="es-ES"/>
        </a:p>
      </dgm:t>
    </dgm:pt>
    <dgm:pt modelId="{840360BA-DF2B-D04A-BF5F-795DE4AFB8FB}" type="sibTrans" cxnId="{C2C76C0C-A98A-D147-A62B-F70C10E9F1E1}">
      <dgm:prSet/>
      <dgm:spPr/>
      <dgm:t>
        <a:bodyPr/>
        <a:lstStyle/>
        <a:p>
          <a:endParaRPr lang="es-ES"/>
        </a:p>
      </dgm:t>
    </dgm:pt>
    <dgm:pt modelId="{15D5E4A1-C84B-9945-B103-CA874218F014}">
      <dgm:prSet phldrT="[Texto]"/>
      <dgm:spPr/>
      <dgm:t>
        <a:bodyPr/>
        <a:lstStyle/>
        <a:p>
          <a:pPr>
            <a:buNone/>
          </a:pPr>
          <a:r>
            <a:rPr lang="en-US" b="1" dirty="0"/>
            <a:t>Computational Earth Sciences</a:t>
          </a:r>
          <a:endParaRPr lang="es-ES" dirty="0"/>
        </a:p>
      </dgm:t>
    </dgm:pt>
    <dgm:pt modelId="{597BD999-DA75-8C4A-9A86-F7E92A945852}" type="parTrans" cxnId="{B374149F-1D22-B44C-B199-66E63F53736D}">
      <dgm:prSet/>
      <dgm:spPr/>
      <dgm:t>
        <a:bodyPr/>
        <a:lstStyle/>
        <a:p>
          <a:endParaRPr lang="es-ES"/>
        </a:p>
      </dgm:t>
    </dgm:pt>
    <dgm:pt modelId="{45A22980-00CA-A748-87D8-A6453B3EDDD5}" type="sibTrans" cxnId="{B374149F-1D22-B44C-B199-66E63F53736D}">
      <dgm:prSet/>
      <dgm:spPr/>
      <dgm:t>
        <a:bodyPr/>
        <a:lstStyle/>
        <a:p>
          <a:endParaRPr lang="es-ES"/>
        </a:p>
      </dgm:t>
    </dgm:pt>
    <dgm:pt modelId="{5A1DBB0C-0AC8-8E46-8643-1C84E496F119}">
      <dgm:prSet phldrT="[Texto]"/>
      <dgm:spPr/>
      <dgm:t>
        <a:bodyPr/>
        <a:lstStyle/>
        <a:p>
          <a:pPr>
            <a:buNone/>
          </a:pPr>
          <a:r>
            <a:rPr lang="en-US" b="1" dirty="0"/>
            <a:t>Computer Science</a:t>
          </a:r>
          <a:endParaRPr lang="es-ES" dirty="0"/>
        </a:p>
      </dgm:t>
    </dgm:pt>
    <dgm:pt modelId="{2A3ECCE7-7CD3-4145-B5C9-CBBB0BB1FC4F}" type="parTrans" cxnId="{4E002492-A602-CF45-B73D-6F40E925F77F}">
      <dgm:prSet/>
      <dgm:spPr/>
      <dgm:t>
        <a:bodyPr/>
        <a:lstStyle/>
        <a:p>
          <a:endParaRPr lang="es-ES"/>
        </a:p>
      </dgm:t>
    </dgm:pt>
    <dgm:pt modelId="{EA24F02E-F275-B14D-B511-9196D42361BC}" type="sibTrans" cxnId="{4E002492-A602-CF45-B73D-6F40E925F77F}">
      <dgm:prSet/>
      <dgm:spPr/>
      <dgm:t>
        <a:bodyPr/>
        <a:lstStyle/>
        <a:p>
          <a:endParaRPr lang="es-ES"/>
        </a:p>
      </dgm:t>
    </dgm:pt>
    <dgm:pt modelId="{B6B93A06-9EDE-9A43-B831-A66F2587D52C}" type="pres">
      <dgm:prSet presAssocID="{7C0A7EA2-6F7B-6145-815F-9117FE438F4D}" presName="Name0" presStyleCnt="0">
        <dgm:presLayoutVars>
          <dgm:dir/>
          <dgm:resizeHandles val="exact"/>
        </dgm:presLayoutVars>
      </dgm:prSet>
      <dgm:spPr/>
    </dgm:pt>
    <dgm:pt modelId="{ED8CD01F-C5A0-EB47-8A6D-85402173B9C1}" type="pres">
      <dgm:prSet presAssocID="{7C0A7EA2-6F7B-6145-815F-9117FE438F4D}" presName="fgShape" presStyleLbl="fgShp" presStyleIdx="0" presStyleCnt="1"/>
      <dgm:spPr/>
    </dgm:pt>
    <dgm:pt modelId="{D07B4B62-6094-494B-999F-D62D6C3697E7}" type="pres">
      <dgm:prSet presAssocID="{7C0A7EA2-6F7B-6145-815F-9117FE438F4D}" presName="linComp" presStyleCnt="0"/>
      <dgm:spPr/>
    </dgm:pt>
    <dgm:pt modelId="{9DC84F0B-4F2C-BC4C-B490-60D7BD389059}" type="pres">
      <dgm:prSet presAssocID="{CE8B0079-7319-B146-8233-765C3099E327}" presName="compNode" presStyleCnt="0"/>
      <dgm:spPr/>
    </dgm:pt>
    <dgm:pt modelId="{FDD46350-0EB5-F64F-BB07-70DCDD067D34}" type="pres">
      <dgm:prSet presAssocID="{CE8B0079-7319-B146-8233-765C3099E327}" presName="bkgdShape" presStyleLbl="node1" presStyleIdx="0" presStyleCnt="3"/>
      <dgm:spPr/>
    </dgm:pt>
    <dgm:pt modelId="{11E2C10B-AACC-E34B-8C1A-D33F4F07FAEB}" type="pres">
      <dgm:prSet presAssocID="{CE8B0079-7319-B146-8233-765C3099E327}" presName="nodeTx" presStyleLbl="node1" presStyleIdx="0" presStyleCnt="3">
        <dgm:presLayoutVars>
          <dgm:bulletEnabled val="1"/>
        </dgm:presLayoutVars>
      </dgm:prSet>
      <dgm:spPr/>
    </dgm:pt>
    <dgm:pt modelId="{124FE359-6A76-A84B-8CF2-CF8272E51779}" type="pres">
      <dgm:prSet presAssocID="{CE8B0079-7319-B146-8233-765C3099E327}" presName="invisiNode" presStyleLbl="node1" presStyleIdx="0" presStyleCnt="3"/>
      <dgm:spPr/>
    </dgm:pt>
    <dgm:pt modelId="{B545AAC3-B262-4A43-A207-6B5C67FC2572}" type="pres">
      <dgm:prSet presAssocID="{CE8B0079-7319-B146-8233-765C3099E327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264590A-04CF-F847-8C35-BB05242B06DF}" type="pres">
      <dgm:prSet presAssocID="{840360BA-DF2B-D04A-BF5F-795DE4AFB8FB}" presName="sibTrans" presStyleLbl="sibTrans2D1" presStyleIdx="0" presStyleCnt="0"/>
      <dgm:spPr/>
    </dgm:pt>
    <dgm:pt modelId="{34AA49F0-5669-EB4B-9293-D21C915D9D3A}" type="pres">
      <dgm:prSet presAssocID="{15D5E4A1-C84B-9945-B103-CA874218F014}" presName="compNode" presStyleCnt="0"/>
      <dgm:spPr/>
    </dgm:pt>
    <dgm:pt modelId="{2C2CB5A6-0992-2641-BD1D-8E05349EA463}" type="pres">
      <dgm:prSet presAssocID="{15D5E4A1-C84B-9945-B103-CA874218F014}" presName="bkgdShape" presStyleLbl="node1" presStyleIdx="1" presStyleCnt="3"/>
      <dgm:spPr/>
    </dgm:pt>
    <dgm:pt modelId="{FFADB551-5B10-B645-A52F-6BCB3D7BBD47}" type="pres">
      <dgm:prSet presAssocID="{15D5E4A1-C84B-9945-B103-CA874218F014}" presName="nodeTx" presStyleLbl="node1" presStyleIdx="1" presStyleCnt="3">
        <dgm:presLayoutVars>
          <dgm:bulletEnabled val="1"/>
        </dgm:presLayoutVars>
      </dgm:prSet>
      <dgm:spPr/>
    </dgm:pt>
    <dgm:pt modelId="{B4613D73-5434-5546-B15A-DC5E6BCE744D}" type="pres">
      <dgm:prSet presAssocID="{15D5E4A1-C84B-9945-B103-CA874218F014}" presName="invisiNode" presStyleLbl="node1" presStyleIdx="1" presStyleCnt="3"/>
      <dgm:spPr/>
    </dgm:pt>
    <dgm:pt modelId="{9C781539-9F51-3D4E-B3EE-500639398CDC}" type="pres">
      <dgm:prSet presAssocID="{15D5E4A1-C84B-9945-B103-CA874218F014}" presName="imagNode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7A69859-A7CA-BE41-8058-CD325BDF4DE0}" type="pres">
      <dgm:prSet presAssocID="{45A22980-00CA-A748-87D8-A6453B3EDDD5}" presName="sibTrans" presStyleLbl="sibTrans2D1" presStyleIdx="0" presStyleCnt="0"/>
      <dgm:spPr/>
    </dgm:pt>
    <dgm:pt modelId="{76315462-2246-6647-B966-3EE9A7C46FCE}" type="pres">
      <dgm:prSet presAssocID="{5A1DBB0C-0AC8-8E46-8643-1C84E496F119}" presName="compNode" presStyleCnt="0"/>
      <dgm:spPr/>
    </dgm:pt>
    <dgm:pt modelId="{AD594640-FB37-8647-BD7D-75FE56BE3B70}" type="pres">
      <dgm:prSet presAssocID="{5A1DBB0C-0AC8-8E46-8643-1C84E496F119}" presName="bkgdShape" presStyleLbl="node1" presStyleIdx="2" presStyleCnt="3"/>
      <dgm:spPr/>
    </dgm:pt>
    <dgm:pt modelId="{62B3BD1B-77ED-6B41-A413-DB0B359B8F6A}" type="pres">
      <dgm:prSet presAssocID="{5A1DBB0C-0AC8-8E46-8643-1C84E496F119}" presName="nodeTx" presStyleLbl="node1" presStyleIdx="2" presStyleCnt="3">
        <dgm:presLayoutVars>
          <dgm:bulletEnabled val="1"/>
        </dgm:presLayoutVars>
      </dgm:prSet>
      <dgm:spPr/>
    </dgm:pt>
    <dgm:pt modelId="{3BED0B2D-9300-0642-9991-C99AA353BDC7}" type="pres">
      <dgm:prSet presAssocID="{5A1DBB0C-0AC8-8E46-8643-1C84E496F119}" presName="invisiNode" presStyleLbl="node1" presStyleIdx="2" presStyleCnt="3"/>
      <dgm:spPr/>
    </dgm:pt>
    <dgm:pt modelId="{3D305827-CBE4-C240-891F-9E5B76B6D0C1}" type="pres">
      <dgm:prSet presAssocID="{5A1DBB0C-0AC8-8E46-8643-1C84E496F119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06B4C103-E00E-444A-B640-B318E355DC86}" type="presOf" srcId="{15D5E4A1-C84B-9945-B103-CA874218F014}" destId="{FFADB551-5B10-B645-A52F-6BCB3D7BBD47}" srcOrd="1" destOrd="0" presId="urn:microsoft.com/office/officeart/2005/8/layout/hList7"/>
    <dgm:cxn modelId="{14828609-4340-8C47-A883-56B5BC2C65BA}" type="presOf" srcId="{840360BA-DF2B-D04A-BF5F-795DE4AFB8FB}" destId="{D264590A-04CF-F847-8C35-BB05242B06DF}" srcOrd="0" destOrd="0" presId="urn:microsoft.com/office/officeart/2005/8/layout/hList7"/>
    <dgm:cxn modelId="{C2C76C0C-A98A-D147-A62B-F70C10E9F1E1}" srcId="{7C0A7EA2-6F7B-6145-815F-9117FE438F4D}" destId="{CE8B0079-7319-B146-8233-765C3099E327}" srcOrd="0" destOrd="0" parTransId="{213EAA08-4B2D-2148-948C-7777310BB543}" sibTransId="{840360BA-DF2B-D04A-BF5F-795DE4AFB8FB}"/>
    <dgm:cxn modelId="{5D798911-5605-1646-92BE-AF5CE193064A}" type="presOf" srcId="{CE8B0079-7319-B146-8233-765C3099E327}" destId="{11E2C10B-AACC-E34B-8C1A-D33F4F07FAEB}" srcOrd="1" destOrd="0" presId="urn:microsoft.com/office/officeart/2005/8/layout/hList7"/>
    <dgm:cxn modelId="{B4AA844E-F88A-2741-BF1A-FF3DF7AA6E05}" type="presOf" srcId="{7C0A7EA2-6F7B-6145-815F-9117FE438F4D}" destId="{B6B93A06-9EDE-9A43-B831-A66F2587D52C}" srcOrd="0" destOrd="0" presId="urn:microsoft.com/office/officeart/2005/8/layout/hList7"/>
    <dgm:cxn modelId="{001EE76F-263F-AA4A-BB40-04DCC7DBB4F8}" type="presOf" srcId="{5A1DBB0C-0AC8-8E46-8643-1C84E496F119}" destId="{AD594640-FB37-8647-BD7D-75FE56BE3B70}" srcOrd="0" destOrd="0" presId="urn:microsoft.com/office/officeart/2005/8/layout/hList7"/>
    <dgm:cxn modelId="{D3C9BD85-0B0E-884B-A93C-FA9DC06D0B4C}" type="presOf" srcId="{5A1DBB0C-0AC8-8E46-8643-1C84E496F119}" destId="{62B3BD1B-77ED-6B41-A413-DB0B359B8F6A}" srcOrd="1" destOrd="0" presId="urn:microsoft.com/office/officeart/2005/8/layout/hList7"/>
    <dgm:cxn modelId="{4E002492-A602-CF45-B73D-6F40E925F77F}" srcId="{7C0A7EA2-6F7B-6145-815F-9117FE438F4D}" destId="{5A1DBB0C-0AC8-8E46-8643-1C84E496F119}" srcOrd="2" destOrd="0" parTransId="{2A3ECCE7-7CD3-4145-B5C9-CBBB0BB1FC4F}" sibTransId="{EA24F02E-F275-B14D-B511-9196D42361BC}"/>
    <dgm:cxn modelId="{B374149F-1D22-B44C-B199-66E63F53736D}" srcId="{7C0A7EA2-6F7B-6145-815F-9117FE438F4D}" destId="{15D5E4A1-C84B-9945-B103-CA874218F014}" srcOrd="1" destOrd="0" parTransId="{597BD999-DA75-8C4A-9A86-F7E92A945852}" sibTransId="{45A22980-00CA-A748-87D8-A6453B3EDDD5}"/>
    <dgm:cxn modelId="{5DF975A8-4736-554F-B9F8-95F50F78CEF6}" type="presOf" srcId="{45A22980-00CA-A748-87D8-A6453B3EDDD5}" destId="{E7A69859-A7CA-BE41-8058-CD325BDF4DE0}" srcOrd="0" destOrd="0" presId="urn:microsoft.com/office/officeart/2005/8/layout/hList7"/>
    <dgm:cxn modelId="{BC9FFFD4-FE46-734F-9A33-C1A06A1F048E}" type="presOf" srcId="{CE8B0079-7319-B146-8233-765C3099E327}" destId="{FDD46350-0EB5-F64F-BB07-70DCDD067D34}" srcOrd="0" destOrd="0" presId="urn:microsoft.com/office/officeart/2005/8/layout/hList7"/>
    <dgm:cxn modelId="{E67DC2F4-23CE-8940-A0CD-E4ECB78E6E64}" type="presOf" srcId="{15D5E4A1-C84B-9945-B103-CA874218F014}" destId="{2C2CB5A6-0992-2641-BD1D-8E05349EA463}" srcOrd="0" destOrd="0" presId="urn:microsoft.com/office/officeart/2005/8/layout/hList7"/>
    <dgm:cxn modelId="{480A99EA-59D6-BA4C-B4A0-A596D16E12E3}" type="presParOf" srcId="{B6B93A06-9EDE-9A43-B831-A66F2587D52C}" destId="{ED8CD01F-C5A0-EB47-8A6D-85402173B9C1}" srcOrd="0" destOrd="0" presId="urn:microsoft.com/office/officeart/2005/8/layout/hList7"/>
    <dgm:cxn modelId="{367A2366-0C2E-C84D-B14E-2C802C6F2181}" type="presParOf" srcId="{B6B93A06-9EDE-9A43-B831-A66F2587D52C}" destId="{D07B4B62-6094-494B-999F-D62D6C3697E7}" srcOrd="1" destOrd="0" presId="urn:microsoft.com/office/officeart/2005/8/layout/hList7"/>
    <dgm:cxn modelId="{9D89B7D8-1B44-744E-BEF0-F608BE97A757}" type="presParOf" srcId="{D07B4B62-6094-494B-999F-D62D6C3697E7}" destId="{9DC84F0B-4F2C-BC4C-B490-60D7BD389059}" srcOrd="0" destOrd="0" presId="urn:microsoft.com/office/officeart/2005/8/layout/hList7"/>
    <dgm:cxn modelId="{0D0928F6-FD5C-1A48-94E3-C39B36EADBC7}" type="presParOf" srcId="{9DC84F0B-4F2C-BC4C-B490-60D7BD389059}" destId="{FDD46350-0EB5-F64F-BB07-70DCDD067D34}" srcOrd="0" destOrd="0" presId="urn:microsoft.com/office/officeart/2005/8/layout/hList7"/>
    <dgm:cxn modelId="{64CE884D-37A4-E448-B9C9-7160A035F6A8}" type="presParOf" srcId="{9DC84F0B-4F2C-BC4C-B490-60D7BD389059}" destId="{11E2C10B-AACC-E34B-8C1A-D33F4F07FAEB}" srcOrd="1" destOrd="0" presId="urn:microsoft.com/office/officeart/2005/8/layout/hList7"/>
    <dgm:cxn modelId="{32143D57-7041-0E46-B1FD-ACD48F6D9A61}" type="presParOf" srcId="{9DC84F0B-4F2C-BC4C-B490-60D7BD389059}" destId="{124FE359-6A76-A84B-8CF2-CF8272E51779}" srcOrd="2" destOrd="0" presId="urn:microsoft.com/office/officeart/2005/8/layout/hList7"/>
    <dgm:cxn modelId="{74D46843-F197-524E-840B-AFD1990E1F2C}" type="presParOf" srcId="{9DC84F0B-4F2C-BC4C-B490-60D7BD389059}" destId="{B545AAC3-B262-4A43-A207-6B5C67FC2572}" srcOrd="3" destOrd="0" presId="urn:microsoft.com/office/officeart/2005/8/layout/hList7"/>
    <dgm:cxn modelId="{3CB91AF9-FEC5-764F-B1C0-A83E4E851EE0}" type="presParOf" srcId="{D07B4B62-6094-494B-999F-D62D6C3697E7}" destId="{D264590A-04CF-F847-8C35-BB05242B06DF}" srcOrd="1" destOrd="0" presId="urn:microsoft.com/office/officeart/2005/8/layout/hList7"/>
    <dgm:cxn modelId="{08290A21-0AA3-1A4E-B906-9BC76CE339A7}" type="presParOf" srcId="{D07B4B62-6094-494B-999F-D62D6C3697E7}" destId="{34AA49F0-5669-EB4B-9293-D21C915D9D3A}" srcOrd="2" destOrd="0" presId="urn:microsoft.com/office/officeart/2005/8/layout/hList7"/>
    <dgm:cxn modelId="{79F5C4D4-607B-034C-8D70-2D50A8741E75}" type="presParOf" srcId="{34AA49F0-5669-EB4B-9293-D21C915D9D3A}" destId="{2C2CB5A6-0992-2641-BD1D-8E05349EA463}" srcOrd="0" destOrd="0" presId="urn:microsoft.com/office/officeart/2005/8/layout/hList7"/>
    <dgm:cxn modelId="{59C5300C-320E-684B-A8B7-5549D3D9E191}" type="presParOf" srcId="{34AA49F0-5669-EB4B-9293-D21C915D9D3A}" destId="{FFADB551-5B10-B645-A52F-6BCB3D7BBD47}" srcOrd="1" destOrd="0" presId="urn:microsoft.com/office/officeart/2005/8/layout/hList7"/>
    <dgm:cxn modelId="{C96867A4-F0FF-5040-9C55-E1C095EEBEE2}" type="presParOf" srcId="{34AA49F0-5669-EB4B-9293-D21C915D9D3A}" destId="{B4613D73-5434-5546-B15A-DC5E6BCE744D}" srcOrd="2" destOrd="0" presId="urn:microsoft.com/office/officeart/2005/8/layout/hList7"/>
    <dgm:cxn modelId="{5D644971-A11C-F74A-B7B6-11DD0D66333B}" type="presParOf" srcId="{34AA49F0-5669-EB4B-9293-D21C915D9D3A}" destId="{9C781539-9F51-3D4E-B3EE-500639398CDC}" srcOrd="3" destOrd="0" presId="urn:microsoft.com/office/officeart/2005/8/layout/hList7"/>
    <dgm:cxn modelId="{9A0EB43C-0382-494D-B2AD-74A81A3B49C5}" type="presParOf" srcId="{D07B4B62-6094-494B-999F-D62D6C3697E7}" destId="{E7A69859-A7CA-BE41-8058-CD325BDF4DE0}" srcOrd="3" destOrd="0" presId="urn:microsoft.com/office/officeart/2005/8/layout/hList7"/>
    <dgm:cxn modelId="{9113642E-C324-044D-9BC8-B3FA1A94A8EC}" type="presParOf" srcId="{D07B4B62-6094-494B-999F-D62D6C3697E7}" destId="{76315462-2246-6647-B966-3EE9A7C46FCE}" srcOrd="4" destOrd="0" presId="urn:microsoft.com/office/officeart/2005/8/layout/hList7"/>
    <dgm:cxn modelId="{2888C24E-ABBC-E348-A893-1A3DE646B6DB}" type="presParOf" srcId="{76315462-2246-6647-B966-3EE9A7C46FCE}" destId="{AD594640-FB37-8647-BD7D-75FE56BE3B70}" srcOrd="0" destOrd="0" presId="urn:microsoft.com/office/officeart/2005/8/layout/hList7"/>
    <dgm:cxn modelId="{D800898B-BAAA-CA42-9784-F14500F22C98}" type="presParOf" srcId="{76315462-2246-6647-B966-3EE9A7C46FCE}" destId="{62B3BD1B-77ED-6B41-A413-DB0B359B8F6A}" srcOrd="1" destOrd="0" presId="urn:microsoft.com/office/officeart/2005/8/layout/hList7"/>
    <dgm:cxn modelId="{7353807B-24C1-F94F-80F4-E904663D9103}" type="presParOf" srcId="{76315462-2246-6647-B966-3EE9A7C46FCE}" destId="{3BED0B2D-9300-0642-9991-C99AA353BDC7}" srcOrd="2" destOrd="0" presId="urn:microsoft.com/office/officeart/2005/8/layout/hList7"/>
    <dgm:cxn modelId="{5CBBFB33-97F4-0447-AC9A-E822AEF03BFA}" type="presParOf" srcId="{76315462-2246-6647-B966-3EE9A7C46FCE}" destId="{3D305827-CBE4-C240-891F-9E5B76B6D0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Performance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Provide HPC Services (</a:t>
          </a:r>
          <a:r>
            <a:rPr lang="en-US" sz="1900" kern="1200" noProof="0" dirty="0" err="1"/>
            <a:t>profiing</a:t>
          </a:r>
          <a:r>
            <a:rPr lang="en-US" sz="1900" kern="1200" noProof="0" dirty="0"/>
            <a:t>, code audit, …)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Apply new computational methods</a:t>
          </a:r>
        </a:p>
      </dsp:txBody>
      <dsp:txXfrm>
        <a:off x="1887959" y="0"/>
        <a:ext cx="6753000" cy="1597677"/>
      </dsp:txXfrm>
    </dsp:sp>
    <dsp:sp modelId="{809C7699-0949-4BC1-B840-7D4E36A61EAE}">
      <dsp:nvSpPr>
        <dsp:cNvPr id="0" name=""/>
        <dsp:cNvSpPr/>
      </dsp:nvSpPr>
      <dsp:spPr>
        <a:xfrm>
          <a:off x="159767" y="159767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757445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Models and Workflows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Development of HPC user-friendly software framework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Support the development of atmospheric research software</a:t>
          </a:r>
          <a:endParaRPr lang="en-US" sz="1900" b="0" kern="1200" noProof="0" dirty="0"/>
        </a:p>
      </dsp:txBody>
      <dsp:txXfrm>
        <a:off x="1887959" y="1757445"/>
        <a:ext cx="6753000" cy="1597677"/>
      </dsp:txXfrm>
    </dsp:sp>
    <dsp:sp modelId="{24D4CB9A-8D15-4F50-97A9-BA4441A4BED8}">
      <dsp:nvSpPr>
        <dsp:cNvPr id="0" name=""/>
        <dsp:cNvSpPr/>
      </dsp:nvSpPr>
      <dsp:spPr>
        <a:xfrm>
          <a:off x="159767" y="1917213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51489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Data and Diagnostics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Big Data and Artificial Intelligence in Earth Sciences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Provision of data services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Visualization </a:t>
          </a:r>
        </a:p>
      </dsp:txBody>
      <dsp:txXfrm>
        <a:off x="1887959" y="3514890"/>
        <a:ext cx="6753000" cy="1597677"/>
      </dsp:txXfrm>
    </dsp:sp>
    <dsp:sp modelId="{9434B9FE-19A0-4A4F-8D61-CD51CEAD3527}">
      <dsp:nvSpPr>
        <dsp:cNvPr id="0" name=""/>
        <dsp:cNvSpPr/>
      </dsp:nvSpPr>
      <dsp:spPr>
        <a:xfrm>
          <a:off x="159767" y="3674658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46350-0EB5-F64F-BB07-70DCDD067D34}">
      <dsp:nvSpPr>
        <dsp:cNvPr id="0" name=""/>
        <dsp:cNvSpPr/>
      </dsp:nvSpPr>
      <dsp:spPr>
        <a:xfrm>
          <a:off x="1727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Weather and Climate Science</a:t>
          </a:r>
          <a:endParaRPr lang="es-ES" sz="2700" kern="1200" dirty="0"/>
        </a:p>
      </dsp:txBody>
      <dsp:txXfrm>
        <a:off x="1727" y="1365326"/>
        <a:ext cx="2688282" cy="1365326"/>
      </dsp:txXfrm>
    </dsp:sp>
    <dsp:sp modelId="{B545AAC3-B262-4A43-A207-6B5C67FC2572}">
      <dsp:nvSpPr>
        <dsp:cNvPr id="0" name=""/>
        <dsp:cNvSpPr/>
      </dsp:nvSpPr>
      <dsp:spPr>
        <a:xfrm>
          <a:off x="777551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B5A6-0992-2641-BD1D-8E05349EA463}">
      <dsp:nvSpPr>
        <dsp:cNvPr id="0" name=""/>
        <dsp:cNvSpPr/>
      </dsp:nvSpPr>
      <dsp:spPr>
        <a:xfrm>
          <a:off x="2770658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Computational Earth Sciences</a:t>
          </a:r>
          <a:endParaRPr lang="es-ES" sz="2700" kern="1200" dirty="0"/>
        </a:p>
      </dsp:txBody>
      <dsp:txXfrm>
        <a:off x="2770658" y="1365326"/>
        <a:ext cx="2688282" cy="1365326"/>
      </dsp:txXfrm>
    </dsp:sp>
    <dsp:sp modelId="{9C781539-9F51-3D4E-B3EE-500639398CDC}">
      <dsp:nvSpPr>
        <dsp:cNvPr id="0" name=""/>
        <dsp:cNvSpPr/>
      </dsp:nvSpPr>
      <dsp:spPr>
        <a:xfrm>
          <a:off x="3546482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94640-FB37-8647-BD7D-75FE56BE3B70}">
      <dsp:nvSpPr>
        <dsp:cNvPr id="0" name=""/>
        <dsp:cNvSpPr/>
      </dsp:nvSpPr>
      <dsp:spPr>
        <a:xfrm>
          <a:off x="5539589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Computer Science</a:t>
          </a:r>
          <a:endParaRPr lang="es-ES" sz="2700" kern="1200" dirty="0"/>
        </a:p>
      </dsp:txBody>
      <dsp:txXfrm>
        <a:off x="5539589" y="1365326"/>
        <a:ext cx="2688282" cy="1365326"/>
      </dsp:txXfrm>
    </dsp:sp>
    <dsp:sp modelId="{3D305827-CBE4-C240-891F-9E5B76B6D0C1}">
      <dsp:nvSpPr>
        <dsp:cNvPr id="0" name=""/>
        <dsp:cNvSpPr/>
      </dsp:nvSpPr>
      <dsp:spPr>
        <a:xfrm>
          <a:off x="6315413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CD01F-C5A0-EB47-8A6D-85402173B9C1}">
      <dsp:nvSpPr>
        <dsp:cNvPr id="0" name=""/>
        <dsp:cNvSpPr/>
      </dsp:nvSpPr>
      <dsp:spPr>
        <a:xfrm>
          <a:off x="329183" y="2730653"/>
          <a:ext cx="7571232" cy="511997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24/2/20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pypi.python.org/pypi/autosubmit/3.2.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dirty="0" err="1"/>
              <a:t>Computational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February</a:t>
            </a:r>
            <a:r>
              <a:rPr lang="es-ES" dirty="0"/>
              <a:t> 2020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s-ES" dirty="0"/>
              <a:t> </a:t>
            </a:r>
            <a:r>
              <a:rPr lang="es-ES" dirty="0" err="1"/>
              <a:t>Department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D64C-14A4-624D-B038-28937BA8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Interdisciplinary work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62E3980-8AD0-A145-B5DD-5BF2557AB6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138" y="1214438"/>
          <a:ext cx="8229600" cy="341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16CEAA7-5A9F-2D45-859F-8DA199AE274A}"/>
              </a:ext>
            </a:extLst>
          </p:cNvPr>
          <p:cNvSpPr txBox="1">
            <a:spLocks/>
          </p:cNvSpPr>
          <p:nvPr/>
        </p:nvSpPr>
        <p:spPr>
          <a:xfrm>
            <a:off x="464803" y="4785902"/>
            <a:ext cx="8229598" cy="15479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mathematical and computational side of Earth System Applications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specific needs in HPC of the Earth System Applications 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Researching about HPC methods specifically used for Earth System Applications</a:t>
            </a:r>
          </a:p>
          <a:p>
            <a:endParaRPr lang="en-GB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28F9A6F-9EC9-1D4C-B9A3-8DCD6403948A}"/>
              </a:ext>
            </a:extLst>
          </p:cNvPr>
          <p:cNvSpPr/>
          <p:nvPr/>
        </p:nvSpPr>
        <p:spPr>
          <a:xfrm>
            <a:off x="3231715" y="1214437"/>
            <a:ext cx="2705622" cy="3571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AF6D1-DA65-8445-9AE4-C068F295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Members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E4811-28C9-544A-8588-251FEC7F1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Multidisciplinary team with different IT profiles</a:t>
            </a:r>
          </a:p>
          <a:p>
            <a:endParaRPr lang="en-GB" dirty="0"/>
          </a:p>
          <a:p>
            <a:r>
              <a:rPr lang="en-GB" dirty="0"/>
              <a:t>Currently, 32 members</a:t>
            </a:r>
          </a:p>
          <a:p>
            <a:pPr lvl="1"/>
            <a:r>
              <a:rPr lang="en-GB" dirty="0"/>
              <a:t>1 manager</a:t>
            </a:r>
          </a:p>
          <a:p>
            <a:pPr lvl="1"/>
            <a:r>
              <a:rPr lang="en-GB" dirty="0"/>
              <a:t>22 research engineers</a:t>
            </a:r>
          </a:p>
          <a:p>
            <a:pPr lvl="1"/>
            <a:r>
              <a:rPr lang="en-GB" dirty="0"/>
              <a:t>4 postdocs</a:t>
            </a:r>
          </a:p>
          <a:p>
            <a:pPr lvl="1"/>
            <a:r>
              <a:rPr lang="en-GB" dirty="0"/>
              <a:t>1 PhD student</a:t>
            </a:r>
          </a:p>
          <a:p>
            <a:pPr lvl="1"/>
            <a:r>
              <a:rPr lang="en-GB" dirty="0"/>
              <a:t>3 students</a:t>
            </a:r>
          </a:p>
          <a:p>
            <a:pPr lvl="1"/>
            <a:r>
              <a:rPr lang="en-GB" dirty="0"/>
              <a:t>1 external consultant</a:t>
            </a:r>
          </a:p>
          <a:p>
            <a:endParaRPr lang="en-GB" dirty="0"/>
          </a:p>
          <a:p>
            <a:r>
              <a:rPr lang="en-GB" dirty="0"/>
              <a:t>Foster internal BSC interdepartmental  collaboration, specially Computer Science to apply their research</a:t>
            </a:r>
          </a:p>
          <a:p>
            <a:endParaRPr lang="en-GB" dirty="0"/>
          </a:p>
          <a:p>
            <a:r>
              <a:rPr lang="en-GB" dirty="0"/>
              <a:t>Develop a constant collaboration with UAB and UPC computer science schools to recruit students to join the team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8E248-EF5D-BF44-8383-D24D929B5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717" y="1958818"/>
            <a:ext cx="5047129" cy="19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596E-16AD-BE40-90FA-1552432A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986282-2216-104D-9F74-BD69B152C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0527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Currently, CES is involved in:</a:t>
            </a:r>
          </a:p>
          <a:p>
            <a:pPr lvl="1"/>
            <a:r>
              <a:rPr lang="en-GB" dirty="0"/>
              <a:t>H2020 projects</a:t>
            </a:r>
          </a:p>
          <a:p>
            <a:pPr lvl="2"/>
            <a:r>
              <a:rPr lang="en-GB" dirty="0"/>
              <a:t>ESiWACE2: </a:t>
            </a:r>
            <a:r>
              <a:rPr lang="en-GB" dirty="0" err="1"/>
              <a:t>Center</a:t>
            </a:r>
            <a:r>
              <a:rPr lang="en-GB" dirty="0"/>
              <a:t> of Excellence</a:t>
            </a:r>
          </a:p>
          <a:p>
            <a:pPr lvl="2"/>
            <a:r>
              <a:rPr lang="en-GB" dirty="0"/>
              <a:t>ESCAPE-2 FET: Energy-efficient </a:t>
            </a:r>
            <a:r>
              <a:rPr lang="en-GB" dirty="0" err="1"/>
              <a:t>SCalable</a:t>
            </a:r>
            <a:r>
              <a:rPr lang="en-GB" dirty="0"/>
              <a:t> Algorithms for weather and climate Prediction at </a:t>
            </a:r>
            <a:r>
              <a:rPr lang="en-GB" dirty="0" err="1"/>
              <a:t>Exascale</a:t>
            </a:r>
            <a:endParaRPr lang="en-GB" dirty="0"/>
          </a:p>
          <a:p>
            <a:pPr lvl="2"/>
            <a:r>
              <a:rPr lang="en-GB" dirty="0"/>
              <a:t>IMMERSE: Improving Models for Marine </a:t>
            </a:r>
            <a:r>
              <a:rPr lang="en-GB" dirty="0" err="1"/>
              <a:t>EnviRonment</a:t>
            </a:r>
            <a:r>
              <a:rPr lang="en-GB" dirty="0"/>
              <a:t> Services</a:t>
            </a:r>
          </a:p>
          <a:p>
            <a:pPr lvl="2"/>
            <a:r>
              <a:rPr lang="en-GB" dirty="0"/>
              <a:t>IS-ENES3: third phase of the distributed e-infrastructure of the European Network for Earth System Modelling (ENES)</a:t>
            </a:r>
          </a:p>
          <a:p>
            <a:pPr lvl="1"/>
            <a:r>
              <a:rPr lang="en-GB" dirty="0"/>
              <a:t>Contracts</a:t>
            </a:r>
          </a:p>
          <a:p>
            <a:pPr lvl="2"/>
            <a:r>
              <a:rPr lang="en-GB" dirty="0"/>
              <a:t>Harmonie Consortium (HIRLAM model)</a:t>
            </a:r>
          </a:p>
          <a:p>
            <a:pPr lvl="2"/>
            <a:r>
              <a:rPr lang="en-GB" dirty="0"/>
              <a:t>BSC research agreements (IBM and Intel)</a:t>
            </a:r>
          </a:p>
          <a:p>
            <a:pPr lvl="2"/>
            <a:r>
              <a:rPr lang="en-GB" dirty="0"/>
              <a:t>C3S512: The Evaluation and Quality Control (EQC) function of the Copernicus Climate Change Service (ECMWF)</a:t>
            </a:r>
          </a:p>
          <a:p>
            <a:pPr lvl="1"/>
            <a:r>
              <a:rPr lang="en-GB" dirty="0"/>
              <a:t>Services</a:t>
            </a:r>
          </a:p>
          <a:p>
            <a:pPr lvl="2"/>
            <a:r>
              <a:rPr lang="en-GB" dirty="0"/>
              <a:t>Several PRACE Type C to improve HPC Earth Sciences codes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42CB6E-5C9A-AB49-9756-629E590C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1" y="5362530"/>
            <a:ext cx="2933700" cy="685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FF3018-1348-4D42-8AF3-5F418515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700" y="6015322"/>
            <a:ext cx="25019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190BDC-8B47-C14E-99C0-1C3DB4E6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603" y="5267786"/>
            <a:ext cx="2476500" cy="81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3D6D2C-6842-8B43-BD67-31EF09B51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099" y="6044726"/>
            <a:ext cx="2616200" cy="774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7EA31E-E5A5-BA46-919D-3F1665F65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42" y="5347006"/>
            <a:ext cx="1216959" cy="8601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BCAE1D-D6D9-5749-BD83-E85298618F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88" y="5315903"/>
            <a:ext cx="991856" cy="6540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0F92AD-0140-384F-B978-D6EDA1993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52" y="6147274"/>
            <a:ext cx="1061571" cy="4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3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modelling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56205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7EF43-0005-2D46-96FA-E2BF43ED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Atmospheric Composition Forecasts</a:t>
            </a:r>
          </a:p>
        </p:txBody>
      </p:sp>
      <p:sp>
        <p:nvSpPr>
          <p:cNvPr id="24" name="5 Rectángulo">
            <a:extLst>
              <a:ext uri="{FF2B5EF4-FFF2-40B4-BE49-F238E27FC236}">
                <a16:creationId xmlns:a16="http://schemas.microsoft.com/office/drawing/2014/main" id="{B46F7D02-ED97-FB4B-8F24-B812FB96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282152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AQF CALIOPE system: daily forecast and evaluation</a:t>
            </a:r>
          </a:p>
        </p:txBody>
      </p:sp>
      <p:sp>
        <p:nvSpPr>
          <p:cNvPr id="25" name="6 CuadroTexto">
            <a:extLst>
              <a:ext uri="{FF2B5EF4-FFF2-40B4-BE49-F238E27FC236}">
                <a16:creationId xmlns:a16="http://schemas.microsoft.com/office/drawing/2014/main" id="{CD9DF44F-1527-2E41-9007-197DBAC3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221668"/>
            <a:ext cx="5981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es-ES" sz="2000">
                <a:latin typeface="Calibri" pitchFamily="34" charset="0"/>
              </a:rPr>
              <a:t>Daily forecast for </a:t>
            </a:r>
            <a:r>
              <a:rPr lang="en-US" altLang="es-ES" sz="2000" b="1">
                <a:latin typeface="Calibri" pitchFamily="34" charset="0"/>
              </a:rPr>
              <a:t>meteorology, emissions and air quality</a:t>
            </a:r>
            <a:r>
              <a:rPr lang="en-US" altLang="es-ES" sz="2000">
                <a:latin typeface="Calibri" pitchFamily="34" charset="0"/>
              </a:rPr>
              <a:t>: Europe (12km), Iberian Peninsula (4km), Andalusia, Catalonia and Madrid (1km), since 2007</a:t>
            </a:r>
          </a:p>
        </p:txBody>
      </p:sp>
      <p:pic>
        <p:nvPicPr>
          <p:cNvPr id="26" name="Imagen 41">
            <a:extLst>
              <a:ext uri="{FF2B5EF4-FFF2-40B4-BE49-F238E27FC236}">
                <a16:creationId xmlns:a16="http://schemas.microsoft.com/office/drawing/2014/main" id="{96C24566-A7C0-0C4E-92BF-60738E38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1" y="2206478"/>
            <a:ext cx="1287463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B293DA6-8311-9440-B4C7-A8D7D352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1" y="2253004"/>
            <a:ext cx="1008063" cy="95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BF4C967-7529-AD4B-BB04-061C2954E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4589" y="2620564"/>
            <a:ext cx="1177925" cy="91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C:\Users\Miguel\Dropbox\Curro\CALIOPE\Snapshots iOS 1.4\Captura de pantalla de Simulador iOS 10.01.2014 16.36.57.png">
            <a:extLst>
              <a:ext uri="{FF2B5EF4-FFF2-40B4-BE49-F238E27FC236}">
                <a16:creationId xmlns:a16="http://schemas.microsoft.com/office/drawing/2014/main" id="{F212D118-80ED-294C-A3D2-179E1CB7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51" y="2307285"/>
            <a:ext cx="588963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C:\Users\Miguel\Dropbox\Curro\CALIOPE\Snapshots iOS 1.5.1\Captura de pantalla de Simulador iOS 03.04.2014 14.53.45.png">
            <a:extLst>
              <a:ext uri="{FF2B5EF4-FFF2-40B4-BE49-F238E27FC236}">
                <a16:creationId xmlns:a16="http://schemas.microsoft.com/office/drawing/2014/main" id="{6AD0A869-442D-6648-823F-E06085E2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50" y="2516653"/>
            <a:ext cx="647700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1D21DDD6-93FE-1E46-9BA0-4E5FFBFD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9" y="2197172"/>
            <a:ext cx="1781175" cy="126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2 Rectángulo">
            <a:extLst>
              <a:ext uri="{FF2B5EF4-FFF2-40B4-BE49-F238E27FC236}">
                <a16:creationId xmlns:a16="http://schemas.microsoft.com/office/drawing/2014/main" id="{4333E200-27AE-3942-A6E7-E5362F0C7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916463"/>
            <a:ext cx="16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Forecast products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218484A-BF62-5A43-86E0-5F7858B58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" t="-371" r="5360" b="6065"/>
          <a:stretch/>
        </p:blipFill>
        <p:spPr bwMode="auto">
          <a:xfrm>
            <a:off x="2484439" y="2186317"/>
            <a:ext cx="1766887" cy="126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C2FAB40-9897-C446-A894-30FC978D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76" y="3082726"/>
            <a:ext cx="385763" cy="4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n 34">
            <a:extLst>
              <a:ext uri="{FF2B5EF4-FFF2-40B4-BE49-F238E27FC236}">
                <a16:creationId xmlns:a16="http://schemas.microsoft.com/office/drawing/2014/main" id="{7DEC87EF-ADFC-3748-B222-54332B317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938" y="2663988"/>
            <a:ext cx="1231900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5 Rectángulo">
            <a:extLst>
              <a:ext uri="{FF2B5EF4-FFF2-40B4-BE49-F238E27FC236}">
                <a16:creationId xmlns:a16="http://schemas.microsoft.com/office/drawing/2014/main" id="{72022E63-C3E6-2E46-8279-8CF53597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0" y="3828128"/>
            <a:ext cx="338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Dust Forecasts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12A5A79-B24C-5942-B545-EC3DA0573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150" y="3850575"/>
            <a:ext cx="3273516" cy="285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7ADFEF-0E3F-A641-996F-814EBBC98C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25" y="4228238"/>
            <a:ext cx="5209428" cy="195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64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6E51F-8A82-4248-9B49-16C9C4D9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98172C3-712E-5D48-8753-3C5EE1A3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Earth System Model</a:t>
            </a:r>
          </a:p>
          <a:p>
            <a:r>
              <a:rPr lang="en-US" dirty="0"/>
              <a:t>Reliable in-house predictions of global climate change</a:t>
            </a:r>
          </a:p>
          <a:p>
            <a:r>
              <a:rPr lang="en-US" dirty="0"/>
              <a:t>Part of a Europe-wide consortium</a:t>
            </a:r>
          </a:p>
          <a:p>
            <a:r>
              <a:rPr lang="en-US" dirty="0"/>
              <a:t>Being used in large European project</a:t>
            </a:r>
          </a:p>
          <a:p>
            <a:pPr lvl="1"/>
            <a:r>
              <a:rPr lang="en-US" dirty="0"/>
              <a:t>PRIMAVERA</a:t>
            </a:r>
          </a:p>
          <a:p>
            <a:pPr lvl="1"/>
            <a:r>
              <a:rPr lang="en-US" dirty="0"/>
              <a:t>EUCP</a:t>
            </a:r>
          </a:p>
          <a:p>
            <a:pPr lvl="1"/>
            <a:r>
              <a:rPr lang="en-US" dirty="0"/>
              <a:t>IS-ENES3</a:t>
            </a:r>
          </a:p>
          <a:p>
            <a:pPr lvl="1"/>
            <a:r>
              <a:rPr lang="en-US" dirty="0"/>
              <a:t>ESiWACE2</a:t>
            </a:r>
          </a:p>
          <a:p>
            <a:r>
              <a:rPr lang="en-US" dirty="0"/>
              <a:t>3.3 version </a:t>
            </a:r>
          </a:p>
          <a:p>
            <a:pPr lvl="1"/>
            <a:r>
              <a:rPr lang="en-US" dirty="0"/>
              <a:t>IFS + NEMO + OASIS</a:t>
            </a:r>
          </a:p>
          <a:p>
            <a:r>
              <a:rPr lang="en-US" dirty="0"/>
              <a:t>Involved in 4.0 implementation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64EA9B0-58FE-124D-B31A-78620634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0" y="3164976"/>
            <a:ext cx="4800535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E6E2F-22C8-674E-8859-FA5F8609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ESGF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01D80-6626-4542-8848-95C7926BB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Earth System Grid Federation (ESGF) is an international collaboration for the software that powers most global climate change research, notably assessments by the Intergovernmental Panel on Climate Change (IPCC).</a:t>
            </a:r>
          </a:p>
          <a:p>
            <a:r>
              <a:rPr lang="en-GB" dirty="0"/>
              <a:t>ESGF manages the first-ever decentralized database for handling climate science data, with multiple petabytes of data at dozens of federated sites worldwide. </a:t>
            </a:r>
          </a:p>
          <a:p>
            <a:r>
              <a:rPr lang="en-GB" dirty="0"/>
              <a:t>BSC hosts a Tier-2 </a:t>
            </a:r>
            <a:r>
              <a:rPr lang="en-GB" dirty="0" err="1"/>
              <a:t>datanode</a:t>
            </a:r>
            <a:r>
              <a:rPr lang="en-GB" dirty="0"/>
              <a:t> with more than 600 Tb.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070E06-A8F8-274F-8E70-BAB0A447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67" y="4254579"/>
            <a:ext cx="4762500" cy="2400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CA715A-8933-8949-870C-3007C017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7" y="4861128"/>
            <a:ext cx="3131460" cy="11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9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1BD63-27C6-5A45-BE61-E1D4B7EC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activities</a:t>
            </a:r>
          </a:p>
        </p:txBody>
      </p:sp>
      <p:sp>
        <p:nvSpPr>
          <p:cNvPr id="4" name="2 Marcador de texto">
            <a:extLst>
              <a:ext uri="{FF2B5EF4-FFF2-40B4-BE49-F238E27FC236}">
                <a16:creationId xmlns:a16="http://schemas.microsoft.com/office/drawing/2014/main" id="{2CC41CBD-66E5-CC47-8129-5D5BEF81665C}"/>
              </a:ext>
            </a:extLst>
          </p:cNvPr>
          <p:cNvSpPr txBox="1">
            <a:spLocks/>
          </p:cNvSpPr>
          <p:nvPr/>
        </p:nvSpPr>
        <p:spPr bwMode="auto">
          <a:xfrm>
            <a:off x="250825" y="963099"/>
            <a:ext cx="8631238" cy="5392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Since 1991</a:t>
            </a:r>
          </a:p>
          <a:p>
            <a:pPr>
              <a:defRPr/>
            </a:pPr>
            <a:r>
              <a:rPr lang="en-US" sz="1800" dirty="0"/>
              <a:t>Based on traces</a:t>
            </a:r>
          </a:p>
          <a:p>
            <a:pPr>
              <a:defRPr/>
            </a:pPr>
            <a:r>
              <a:rPr lang="en-US" sz="1800" dirty="0"/>
              <a:t>Open Source: </a:t>
            </a:r>
            <a:r>
              <a:rPr lang="es-ES" sz="1800" dirty="0">
                <a:hlinkClick r:id="rId2"/>
              </a:rPr>
              <a:t>https://tools.bsc.es/</a:t>
            </a:r>
            <a:endParaRPr lang="es-ES" sz="1800" dirty="0"/>
          </a:p>
          <a:p>
            <a:pPr>
              <a:defRPr/>
            </a:pPr>
            <a:r>
              <a:rPr lang="en-US" sz="1800" b="1" dirty="0" err="1"/>
              <a:t>Extrae</a:t>
            </a:r>
            <a:r>
              <a:rPr lang="en-US" sz="1800" dirty="0"/>
              <a:t>: Package that generates </a:t>
            </a:r>
            <a:r>
              <a:rPr lang="en-US" sz="1800" dirty="0" err="1"/>
              <a:t>Paraver</a:t>
            </a:r>
            <a:r>
              <a:rPr lang="en-US" sz="1800" dirty="0"/>
              <a:t> trace-files for a post-mortem analysis</a:t>
            </a:r>
          </a:p>
          <a:p>
            <a:pPr>
              <a:defRPr/>
            </a:pPr>
            <a:r>
              <a:rPr lang="en-US" sz="1800" b="1" dirty="0" err="1"/>
              <a:t>Paraver</a:t>
            </a:r>
            <a:r>
              <a:rPr lang="en-US" sz="1800" dirty="0"/>
              <a:t>: Trace visualization and analysis browser</a:t>
            </a:r>
          </a:p>
          <a:p>
            <a:pPr lvl="1">
              <a:defRPr/>
            </a:pPr>
            <a:r>
              <a:rPr lang="en-US" sz="1800" dirty="0"/>
              <a:t>Includes trace manipulation: Filter, cut traces</a:t>
            </a:r>
          </a:p>
          <a:p>
            <a:pPr>
              <a:defRPr/>
            </a:pPr>
            <a:r>
              <a:rPr lang="en-US" sz="1800" b="1" dirty="0" err="1"/>
              <a:t>Dimemas</a:t>
            </a:r>
            <a:r>
              <a:rPr lang="en-US" sz="1800" dirty="0"/>
              <a:t>: Message passing simulator</a:t>
            </a:r>
          </a:p>
          <a:p>
            <a:pPr marL="0" indent="0">
              <a:buFontTx/>
              <a:buNone/>
              <a:defRPr/>
            </a:pPr>
            <a:endParaRPr lang="es-ES" altLang="es-ES" dirty="0">
              <a:ea typeface="ＭＳ Ｐゴシック" pitchFamily="34" charset="-128"/>
            </a:endParaRPr>
          </a:p>
        </p:txBody>
      </p:sp>
      <p:sp>
        <p:nvSpPr>
          <p:cNvPr id="5" name="4 Proceso">
            <a:extLst>
              <a:ext uri="{FF2B5EF4-FFF2-40B4-BE49-F238E27FC236}">
                <a16:creationId xmlns:a16="http://schemas.microsoft.com/office/drawing/2014/main" id="{218D0BF6-C45D-D342-BDC2-95350E69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86447"/>
            <a:ext cx="1524000" cy="521096"/>
          </a:xfrm>
          <a:prstGeom prst="flowChartProcess">
            <a:avLst/>
          </a:prstGeom>
          <a:solidFill>
            <a:srgbClr val="005490"/>
          </a:solidFill>
          <a:ln w="19050">
            <a:solidFill>
              <a:srgbClr val="00386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Application</a:t>
            </a:r>
          </a:p>
        </p:txBody>
      </p:sp>
      <p:sp>
        <p:nvSpPr>
          <p:cNvPr id="6" name="6 Disco magnético">
            <a:extLst>
              <a:ext uri="{FF2B5EF4-FFF2-40B4-BE49-F238E27FC236}">
                <a16:creationId xmlns:a16="http://schemas.microsoft.com/office/drawing/2014/main" id="{A912870C-DF5B-4A47-BC45-F5C860C6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1" y="3540664"/>
            <a:ext cx="1008063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Trace files</a:t>
            </a:r>
          </a:p>
        </p:txBody>
      </p:sp>
      <p:sp>
        <p:nvSpPr>
          <p:cNvPr id="7" name="7 Proceso">
            <a:extLst>
              <a:ext uri="{FF2B5EF4-FFF2-40B4-BE49-F238E27FC236}">
                <a16:creationId xmlns:a16="http://schemas.microsoft.com/office/drawing/2014/main" id="{89A95B9E-47BF-8843-844C-58EE1E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4108287"/>
            <a:ext cx="1066800" cy="446654"/>
          </a:xfrm>
          <a:prstGeom prst="flowChartProcess">
            <a:avLst/>
          </a:prstGeom>
          <a:solidFill>
            <a:srgbClr val="DDE8F6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EXTRAE library</a:t>
            </a:r>
          </a:p>
        </p:txBody>
      </p:sp>
      <p:sp>
        <p:nvSpPr>
          <p:cNvPr id="8" name="13 Flecha derecha">
            <a:extLst>
              <a:ext uri="{FF2B5EF4-FFF2-40B4-BE49-F238E27FC236}">
                <a16:creationId xmlns:a16="http://schemas.microsoft.com/office/drawing/2014/main" id="{6C395838-4920-9947-8009-FB644975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3864798"/>
            <a:ext cx="811212" cy="119418"/>
          </a:xfrm>
          <a:prstGeom prst="rightArrow">
            <a:avLst>
              <a:gd name="adj1" fmla="val 50000"/>
              <a:gd name="adj2" fmla="val 49988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19 Flecha derecha">
            <a:extLst>
              <a:ext uri="{FF2B5EF4-FFF2-40B4-BE49-F238E27FC236}">
                <a16:creationId xmlns:a16="http://schemas.microsoft.com/office/drawing/2014/main" id="{EED3DC16-21ED-4144-A758-D36A9250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6" y="3864798"/>
            <a:ext cx="149225" cy="119418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20 Proceso">
            <a:extLst>
              <a:ext uri="{FF2B5EF4-FFF2-40B4-BE49-F238E27FC236}">
                <a16:creationId xmlns:a16="http://schemas.microsoft.com/office/drawing/2014/main" id="{46FC5413-6B2D-AD42-82EA-9DC94A0F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3686447"/>
            <a:ext cx="990600" cy="446654"/>
          </a:xfrm>
          <a:prstGeom prst="flowChartProcess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DIMEMAS simulator</a:t>
            </a:r>
          </a:p>
        </p:txBody>
      </p:sp>
      <p:sp>
        <p:nvSpPr>
          <p:cNvPr id="11" name="21 Disco magnético">
            <a:extLst>
              <a:ext uri="{FF2B5EF4-FFF2-40B4-BE49-F238E27FC236}">
                <a16:creationId xmlns:a16="http://schemas.microsoft.com/office/drawing/2014/main" id="{9175F32B-479A-274C-86A4-E46C72B5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3540664"/>
            <a:ext cx="1447800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1C1C1C"/>
                </a:solidFill>
                <a:latin typeface="+mn-lt"/>
                <a:ea typeface="+mn-ea"/>
                <a:cs typeface="+mn-cs"/>
              </a:rPr>
              <a:t>Simulated trace files</a:t>
            </a:r>
          </a:p>
        </p:txBody>
      </p:sp>
      <p:sp>
        <p:nvSpPr>
          <p:cNvPr id="12" name="23 Flecha derecha">
            <a:extLst>
              <a:ext uri="{FF2B5EF4-FFF2-40B4-BE49-F238E27FC236}">
                <a16:creationId xmlns:a16="http://schemas.microsoft.com/office/drawing/2014/main" id="{AC63C43D-4559-044D-9239-3BA58E08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3864798"/>
            <a:ext cx="685800" cy="1194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E797D0DA-2F7B-3042-AD75-4AC4B909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5228024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Trace visualization</a:t>
            </a:r>
          </a:p>
        </p:txBody>
      </p:sp>
      <p:sp>
        <p:nvSpPr>
          <p:cNvPr id="14" name="30 Rectángulo">
            <a:extLst>
              <a:ext uri="{FF2B5EF4-FFF2-40B4-BE49-F238E27FC236}">
                <a16:creationId xmlns:a16="http://schemas.microsoft.com/office/drawing/2014/main" id="{60B734D8-CDB2-E840-9734-41AF34C4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6425305"/>
            <a:ext cx="3352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/>
              <a:t>DIMEMAS generated trace. Target = ideal machine</a:t>
            </a:r>
          </a:p>
        </p:txBody>
      </p:sp>
      <p:sp>
        <p:nvSpPr>
          <p:cNvPr id="15" name="39 Flecha abajo">
            <a:extLst>
              <a:ext uri="{FF2B5EF4-FFF2-40B4-BE49-F238E27FC236}">
                <a16:creationId xmlns:a16="http://schemas.microsoft.com/office/drawing/2014/main" id="{28DA6735-280A-BD4D-B0D8-DB7640FD6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 descr="mpicalls">
            <a:extLst>
              <a:ext uri="{FF2B5EF4-FFF2-40B4-BE49-F238E27FC236}">
                <a16:creationId xmlns:a16="http://schemas.microsoft.com/office/drawing/2014/main" id="{D163EE83-A5D7-A94D-A394-8F7644F2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4743" y="5580411"/>
            <a:ext cx="3620843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picalls">
            <a:extLst>
              <a:ext uri="{FF2B5EF4-FFF2-40B4-BE49-F238E27FC236}">
                <a16:creationId xmlns:a16="http://schemas.microsoft.com/office/drawing/2014/main" id="{D38EAD9A-60F2-EC47-8473-B3CE44DA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7145" y="5580411"/>
            <a:ext cx="3694761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Manual Operation 18454">
            <a:extLst>
              <a:ext uri="{FF2B5EF4-FFF2-40B4-BE49-F238E27FC236}">
                <a16:creationId xmlns:a16="http://schemas.microsoft.com/office/drawing/2014/main" id="{5B57DE04-FD9B-0940-B790-B583ACE3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455">
            <a:extLst>
              <a:ext uri="{FF2B5EF4-FFF2-40B4-BE49-F238E27FC236}">
                <a16:creationId xmlns:a16="http://schemas.microsoft.com/office/drawing/2014/main" id="{F53FB36A-5388-424A-BB59-0122EC716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63">
            <a:extLst>
              <a:ext uri="{FF2B5EF4-FFF2-40B4-BE49-F238E27FC236}">
                <a16:creationId xmlns:a16="http://schemas.microsoft.com/office/drawing/2014/main" id="{79B0FD7A-4991-4B4E-AFE4-3E35E8CFB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1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946FA542-FC28-8049-8BE0-93535650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6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65">
            <a:extLst>
              <a:ext uri="{FF2B5EF4-FFF2-40B4-BE49-F238E27FC236}">
                <a16:creationId xmlns:a16="http://schemas.microsoft.com/office/drawing/2014/main" id="{475681AD-D8EC-6942-8D09-A191CD79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39 Flecha abajo">
            <a:extLst>
              <a:ext uri="{FF2B5EF4-FFF2-40B4-BE49-F238E27FC236}">
                <a16:creationId xmlns:a16="http://schemas.microsoft.com/office/drawing/2014/main" id="{218D7EAF-95A5-954B-BF27-D8A5502D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39 Flecha abajo">
            <a:extLst>
              <a:ext uri="{FF2B5EF4-FFF2-40B4-BE49-F238E27FC236}">
                <a16:creationId xmlns:a16="http://schemas.microsoft.com/office/drawing/2014/main" id="{58C532D7-C7B8-004A-99F9-310320A45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39 Flecha abajo">
            <a:extLst>
              <a:ext uri="{FF2B5EF4-FFF2-40B4-BE49-F238E27FC236}">
                <a16:creationId xmlns:a16="http://schemas.microsoft.com/office/drawing/2014/main" id="{F9ED4E50-ECE8-D94D-AA01-4B16EB222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lowchart: Manual Operation 70">
            <a:extLst>
              <a:ext uri="{FF2B5EF4-FFF2-40B4-BE49-F238E27FC236}">
                <a16:creationId xmlns:a16="http://schemas.microsoft.com/office/drawing/2014/main" id="{0053FF8F-A05D-F541-9655-B4DC4EE8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6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7DC3C-CADD-7A4F-9C4C-44A2018A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Profiling EC-Earth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E25209E-C71A-C44B-8F9D-86B53AE26487}"/>
              </a:ext>
            </a:extLst>
          </p:cNvPr>
          <p:cNvSpPr txBox="1">
            <a:spLocks/>
          </p:cNvSpPr>
          <p:nvPr/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490C5D-AEA8-4823-B9B3-806910A0ECF7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37ACE-B45A-0D4A-A6C9-FBFC35CB7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4174692"/>
            <a:ext cx="7344816" cy="257628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2BE310-F558-7749-AA91-33200A24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3672408"/>
          </a:xfrm>
        </p:spPr>
        <p:txBody>
          <a:bodyPr>
            <a:normAutofit fontScale="92500"/>
          </a:bodyPr>
          <a:lstStyle/>
          <a:p>
            <a:r>
              <a:rPr lang="en-US" dirty="0"/>
              <a:t>Motivation: Finding a good configuration to optimize the resources usage</a:t>
            </a:r>
          </a:p>
          <a:p>
            <a:r>
              <a:rPr lang="en-US" dirty="0"/>
              <a:t>IFS T255L91-ORCA1L46</a:t>
            </a:r>
          </a:p>
          <a:p>
            <a:r>
              <a:rPr lang="en-US" dirty="0"/>
              <a:t>Configuration widely used in production</a:t>
            </a:r>
          </a:p>
          <a:p>
            <a:pPr lvl="1"/>
            <a:r>
              <a:rPr lang="en-US" dirty="0"/>
              <a:t>Using 7 cores for OASIS, 96 for IFS and 48 for NEMO</a:t>
            </a:r>
          </a:p>
          <a:p>
            <a:r>
              <a:rPr lang="en-US" dirty="0"/>
              <a:t>1 day simulation traces</a:t>
            </a:r>
          </a:p>
          <a:p>
            <a:r>
              <a:rPr lang="en-US" dirty="0"/>
              <a:t>Traces generated in burst mode (only computational regions &gt; 100us)</a:t>
            </a:r>
          </a:p>
          <a:p>
            <a:r>
              <a:rPr lang="en-US" dirty="0" err="1"/>
              <a:t>Paraver</a:t>
            </a:r>
            <a:r>
              <a:rPr lang="en-US" dirty="0"/>
              <a:t> view: Useful duration (displays duration of computational bursts)</a:t>
            </a:r>
          </a:p>
        </p:txBody>
      </p:sp>
    </p:spTree>
    <p:extLst>
      <p:ext uri="{BB962C8B-B14F-4D97-AF65-F5344CB8AC3E}">
        <p14:creationId xmlns:p14="http://schemas.microsoft.com/office/powerpoint/2010/main" val="169946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127325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74618-3F9C-5E41-9AEC-0BEDACE6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/>
              <a:t>Barcelona </a:t>
            </a:r>
            <a:r>
              <a:rPr lang="es-ES" altLang="es-ES" dirty="0" err="1"/>
              <a:t>Supercomputing</a:t>
            </a:r>
            <a:r>
              <a:rPr lang="es-ES" altLang="es-ES" dirty="0"/>
              <a:t> Center</a:t>
            </a:r>
            <a:br>
              <a:rPr lang="es-ES" altLang="es-ES" dirty="0"/>
            </a:br>
            <a:r>
              <a:rPr lang="es-ES" altLang="es-ES" dirty="0"/>
              <a:t>Centro Nacional de Supercomputación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7FF8A04-8741-B24C-A114-F78774E7B717}"/>
              </a:ext>
            </a:extLst>
          </p:cNvPr>
          <p:cNvGrpSpPr/>
          <p:nvPr/>
        </p:nvGrpSpPr>
        <p:grpSpPr>
          <a:xfrm>
            <a:off x="1731639" y="4339792"/>
            <a:ext cx="5792918" cy="1416503"/>
            <a:chOff x="2601540" y="4235038"/>
            <a:chExt cx="7723891" cy="1888671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4C48BFF8-FFD7-444B-B944-53E05169985B}"/>
                </a:ext>
              </a:extLst>
            </p:cNvPr>
            <p:cNvSpPr/>
            <p:nvPr/>
          </p:nvSpPr>
          <p:spPr>
            <a:xfrm>
              <a:off x="5176785" y="5447543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05107F64-EC66-964C-A973-FD174219CCFA}"/>
                </a:ext>
              </a:extLst>
            </p:cNvPr>
            <p:cNvSpPr/>
            <p:nvPr/>
          </p:nvSpPr>
          <p:spPr>
            <a:xfrm>
              <a:off x="5176785" y="4903846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D1C3E505-68B7-3E4F-A693-CED07C49C85F}"/>
                </a:ext>
              </a:extLst>
            </p:cNvPr>
            <p:cNvSpPr/>
            <p:nvPr/>
          </p:nvSpPr>
          <p:spPr>
            <a:xfrm>
              <a:off x="5176785" y="4360149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9D02215-F5C6-2C4B-BC30-52139D95B18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30161" y="4241973"/>
              <a:ext cx="4079664" cy="1881736"/>
            </a:xfrm>
            <a:prstGeom prst="rect">
              <a:avLst/>
            </a:prstGeom>
          </p:spPr>
          <p:txBody>
            <a:bodyPr wrap="square" lIns="0" tIns="24113" rIns="0" bIns="24113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336947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Spanish Government</a:t>
              </a:r>
              <a:r>
                <a:rPr lang="en-US" altLang="en-US" sz="1125" kern="0" dirty="0">
                  <a:solidFill>
                    <a:srgbClr val="0070C0"/>
                  </a:solidFill>
                  <a:ea typeface="ＭＳ Ｐゴシック" pitchFamily="34" charset="-128"/>
                </a:rPr>
                <a:t>                         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60%</a:t>
              </a:r>
            </a:p>
            <a:p>
              <a:pPr marL="0" indent="0" defTabSz="336947" eaLnBrk="1" hangingPunct="1">
                <a:lnSpc>
                  <a:spcPct val="180000"/>
                </a:lnSpc>
                <a:spcBef>
                  <a:spcPts val="307"/>
                </a:spcBef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Catalan Government    </a:t>
              </a:r>
              <a:r>
                <a:rPr lang="en-US" altLang="en-US" sz="1125" kern="0" dirty="0">
                  <a:ea typeface="ＭＳ Ｐゴシック" pitchFamily="34" charset="-128"/>
                </a:rPr>
                <a:t>		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30%</a:t>
              </a:r>
            </a:p>
            <a:p>
              <a:pPr marL="0" indent="0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Univ.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Politècnica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de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Catalunya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(UPC)      </a:t>
              </a:r>
              <a:r>
                <a:rPr lang="en-US" altLang="en-US" sz="135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10%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AB4F9AE-BD68-4347-AFE5-5DD28CEFC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1005" y="4461018"/>
              <a:ext cx="1033463" cy="25546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9406AEC-EC0B-0649-9963-58499817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7412" y="5564154"/>
              <a:ext cx="1056779" cy="23525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CAA919E-4795-514A-A3EB-6319CF99C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5484" y="5022197"/>
              <a:ext cx="1084507" cy="224881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ABA67DC-04B2-E54C-ADD8-20A7411C69FA}"/>
                </a:ext>
              </a:extLst>
            </p:cNvPr>
            <p:cNvGrpSpPr/>
            <p:nvPr/>
          </p:nvGrpSpPr>
          <p:grpSpPr>
            <a:xfrm>
              <a:off x="2601540" y="4235038"/>
              <a:ext cx="2505720" cy="1727861"/>
              <a:chOff x="840892" y="4267990"/>
              <a:chExt cx="2505720" cy="1727861"/>
            </a:xfrm>
          </p:grpSpPr>
          <p:sp>
            <p:nvSpPr>
              <p:cNvPr id="13" name="Flecha derecha 12">
                <a:extLst>
                  <a:ext uri="{FF2B5EF4-FFF2-40B4-BE49-F238E27FC236}">
                    <a16:creationId xmlns:a16="http://schemas.microsoft.com/office/drawing/2014/main" id="{D0E58AEA-8E87-9B43-93BD-E76E3434E9B2}"/>
                  </a:ext>
                </a:extLst>
              </p:cNvPr>
              <p:cNvSpPr/>
              <p:nvPr/>
            </p:nvSpPr>
            <p:spPr>
              <a:xfrm>
                <a:off x="2224216" y="4480783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4" name="Flecha derecha 13">
                <a:extLst>
                  <a:ext uri="{FF2B5EF4-FFF2-40B4-BE49-F238E27FC236}">
                    <a16:creationId xmlns:a16="http://schemas.microsoft.com/office/drawing/2014/main" id="{2FF2EB73-4DA1-0B42-B28F-25B730F6D10D}"/>
                  </a:ext>
                </a:extLst>
              </p:cNvPr>
              <p:cNvSpPr/>
              <p:nvPr/>
            </p:nvSpPr>
            <p:spPr>
              <a:xfrm>
                <a:off x="2224216" y="5016242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5" name="Flecha derecha 14">
                <a:extLst>
                  <a:ext uri="{FF2B5EF4-FFF2-40B4-BE49-F238E27FC236}">
                    <a16:creationId xmlns:a16="http://schemas.microsoft.com/office/drawing/2014/main" id="{A836E488-A895-A54C-903B-A1FAA34B4C00}"/>
                  </a:ext>
                </a:extLst>
              </p:cNvPr>
              <p:cNvSpPr/>
              <p:nvPr/>
            </p:nvSpPr>
            <p:spPr>
              <a:xfrm>
                <a:off x="2224216" y="5568177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F1915B04-AF72-DD42-997E-A1DF2EB540F7}"/>
                  </a:ext>
                </a:extLst>
              </p:cNvPr>
              <p:cNvSpPr/>
              <p:nvPr/>
            </p:nvSpPr>
            <p:spPr>
              <a:xfrm>
                <a:off x="840892" y="4267990"/>
                <a:ext cx="1727861" cy="1727861"/>
              </a:xfrm>
              <a:prstGeom prst="ellipse">
                <a:avLst/>
              </a:prstGeom>
              <a:solidFill>
                <a:srgbClr val="BDD2E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1A73A7EE-A67B-F84C-A760-E585672E6288}"/>
                  </a:ext>
                </a:extLst>
              </p:cNvPr>
              <p:cNvSpPr/>
              <p:nvPr/>
            </p:nvSpPr>
            <p:spPr>
              <a:xfrm>
                <a:off x="913821" y="4340919"/>
                <a:ext cx="1584000" cy="1584000"/>
              </a:xfrm>
              <a:prstGeom prst="ellipse">
                <a:avLst/>
              </a:prstGeom>
              <a:solidFill>
                <a:srgbClr val="EBF0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E167444-514E-FD4D-91B7-86CB42126609}"/>
                  </a:ext>
                </a:extLst>
              </p:cNvPr>
              <p:cNvSpPr txBox="1"/>
              <p:nvPr/>
            </p:nvSpPr>
            <p:spPr>
              <a:xfrm>
                <a:off x="971056" y="4678493"/>
                <a:ext cx="1434583" cy="90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BSC-CNS is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a consortium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that includes</a:t>
                </a:r>
              </a:p>
            </p:txBody>
          </p:sp>
        </p:grp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4D26C383-A40A-C84C-B157-E752054AA5AD}"/>
              </a:ext>
            </a:extLst>
          </p:cNvPr>
          <p:cNvSpPr txBox="1">
            <a:spLocks noChangeArrowheads="1"/>
          </p:cNvSpPr>
          <p:nvPr/>
        </p:nvSpPr>
        <p:spPr>
          <a:xfrm>
            <a:off x="2268243" y="2193869"/>
            <a:ext cx="4389682" cy="283722"/>
          </a:xfrm>
          <a:prstGeom prst="rect">
            <a:avLst/>
          </a:prstGeom>
        </p:spPr>
        <p:txBody>
          <a:bodyPr lIns="0" tIns="24113" rIns="0" bIns="2411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600" indent="0" algn="ctr" defTabSz="336947">
              <a:buNone/>
              <a:defRPr/>
            </a:pPr>
            <a:r>
              <a:rPr lang="en-US" altLang="en-US" sz="1800" b="1" dirty="0">
                <a:solidFill>
                  <a:srgbClr val="0070C0"/>
                </a:solidFill>
                <a:ea typeface="ＭＳ Ｐゴシック" pitchFamily="34" charset="-128"/>
              </a:rPr>
              <a:t>BSC-CNS objectives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76C9EA3-42E4-6D44-9111-D2EBF7D003F9}"/>
              </a:ext>
            </a:extLst>
          </p:cNvPr>
          <p:cNvGrpSpPr/>
          <p:nvPr/>
        </p:nvGrpSpPr>
        <p:grpSpPr>
          <a:xfrm>
            <a:off x="333382" y="2609410"/>
            <a:ext cx="2514485" cy="1523259"/>
            <a:chOff x="444510" y="2336213"/>
            <a:chExt cx="3352646" cy="2031012"/>
          </a:xfrm>
        </p:grpSpPr>
        <p:sp>
          <p:nvSpPr>
            <p:cNvPr id="21" name="Redondear rectángulo de esquina del mismo lado 20">
              <a:extLst>
                <a:ext uri="{FF2B5EF4-FFF2-40B4-BE49-F238E27FC236}">
                  <a16:creationId xmlns:a16="http://schemas.microsoft.com/office/drawing/2014/main" id="{441462B2-4CC9-DE4C-8987-C5DE92275E26}"/>
                </a:ext>
              </a:extLst>
            </p:cNvPr>
            <p:cNvSpPr/>
            <p:nvPr/>
          </p:nvSpPr>
          <p:spPr>
            <a:xfrm rot="10800000">
              <a:off x="444510" y="3312425"/>
              <a:ext cx="3348312" cy="1054800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04B3DA7-56D0-0B41-AC6C-65B1524097F1}"/>
                </a:ext>
              </a:extLst>
            </p:cNvPr>
            <p:cNvSpPr txBox="1"/>
            <p:nvPr/>
          </p:nvSpPr>
          <p:spPr>
            <a:xfrm>
              <a:off x="525321" y="3604658"/>
              <a:ext cx="3129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to Spanish and EU researchers</a:t>
              </a:r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537082CA-27FA-E94F-B050-B4FF72F40B53}"/>
                </a:ext>
              </a:extLst>
            </p:cNvPr>
            <p:cNvSpPr/>
            <p:nvPr/>
          </p:nvSpPr>
          <p:spPr>
            <a:xfrm>
              <a:off x="449156" y="2336213"/>
              <a:ext cx="3348000" cy="1155600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noFill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E3E1C15-A114-9E4E-B0DD-7CB1651F2B87}"/>
              </a:ext>
            </a:extLst>
          </p:cNvPr>
          <p:cNvGrpSpPr/>
          <p:nvPr/>
        </p:nvGrpSpPr>
        <p:grpSpPr>
          <a:xfrm>
            <a:off x="3316501" y="2609410"/>
            <a:ext cx="2511000" cy="1522640"/>
            <a:chOff x="4422001" y="2336213"/>
            <a:chExt cx="3348000" cy="2030186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E60E2487-08CD-6144-8D67-7E160F3A9992}"/>
                </a:ext>
              </a:extLst>
            </p:cNvPr>
            <p:cNvSpPr/>
            <p:nvPr/>
          </p:nvSpPr>
          <p:spPr>
            <a:xfrm rot="10800000">
              <a:off x="4422001" y="3313251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E946E53-9FA3-5440-8EDA-1206788AFE12}"/>
                </a:ext>
              </a:extLst>
            </p:cNvPr>
            <p:cNvSpPr txBox="1"/>
            <p:nvPr/>
          </p:nvSpPr>
          <p:spPr>
            <a:xfrm>
              <a:off x="4556008" y="3604658"/>
              <a:ext cx="3079987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14313"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 Life, Earth and Engineering Sciences</a:t>
              </a:r>
            </a:p>
          </p:txBody>
        </p:sp>
        <p:sp>
          <p:nvSpPr>
            <p:cNvPr id="27" name="Redondear rectángulo de esquina del mismo lado 26">
              <a:extLst>
                <a:ext uri="{FF2B5EF4-FFF2-40B4-BE49-F238E27FC236}">
                  <a16:creationId xmlns:a16="http://schemas.microsoft.com/office/drawing/2014/main" id="{86D07DD6-1D50-8F4D-BA60-7CDFB7C1DCDB}"/>
                </a:ext>
              </a:extLst>
            </p:cNvPr>
            <p:cNvSpPr/>
            <p:nvPr/>
          </p:nvSpPr>
          <p:spPr>
            <a:xfrm>
              <a:off x="4422312" y="2336213"/>
              <a:ext cx="3347377" cy="1155600"/>
            </a:xfrm>
            <a:prstGeom prst="round2Same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11F2E84-739F-F349-ABFA-04B85CC16B74}"/>
              </a:ext>
            </a:extLst>
          </p:cNvPr>
          <p:cNvGrpSpPr/>
          <p:nvPr/>
        </p:nvGrpSpPr>
        <p:grpSpPr>
          <a:xfrm>
            <a:off x="6293191" y="2609113"/>
            <a:ext cx="2511234" cy="1522937"/>
            <a:chOff x="8390921" y="2335817"/>
            <a:chExt cx="3348312" cy="2030583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93DF33B-61AE-4F4D-95C7-AADA630A81F1}"/>
                </a:ext>
              </a:extLst>
            </p:cNvPr>
            <p:cNvSpPr/>
            <p:nvPr/>
          </p:nvSpPr>
          <p:spPr>
            <a:xfrm rot="10800000">
              <a:off x="8391233" y="3313252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DE11BE9-930C-9745-9669-1E733557D39A}"/>
                </a:ext>
              </a:extLst>
            </p:cNvPr>
            <p:cNvSpPr txBox="1"/>
            <p:nvPr/>
          </p:nvSpPr>
          <p:spPr>
            <a:xfrm>
              <a:off x="8501449" y="3604659"/>
              <a:ext cx="3076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275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, technology transfer,  public engagement</a:t>
              </a:r>
            </a:p>
          </p:txBody>
        </p:sp>
        <p:sp>
          <p:nvSpPr>
            <p:cNvPr id="31" name="Redondear rectángulo de esquina del mismo lado 30">
              <a:extLst>
                <a:ext uri="{FF2B5EF4-FFF2-40B4-BE49-F238E27FC236}">
                  <a16:creationId xmlns:a16="http://schemas.microsoft.com/office/drawing/2014/main" id="{C6027890-28A3-DE46-8458-41C53546527B}"/>
                </a:ext>
              </a:extLst>
            </p:cNvPr>
            <p:cNvSpPr/>
            <p:nvPr/>
          </p:nvSpPr>
          <p:spPr>
            <a:xfrm>
              <a:off x="8390921" y="2335817"/>
              <a:ext cx="3348000" cy="1156393"/>
            </a:xfrm>
            <a:prstGeom prst="round2Same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</p:spTree>
    <p:extLst>
      <p:ext uri="{BB962C8B-B14F-4D97-AF65-F5344CB8AC3E}">
        <p14:creationId xmlns:p14="http://schemas.microsoft.com/office/powerpoint/2010/main" val="2549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Manager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F9A6FA-8E3E-DF4F-9385-D09F2A31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versatile tool to manage Weather and Climate Experiments in diverse Supercomputing Environments</a:t>
            </a:r>
          </a:p>
          <a:p>
            <a:pPr lvl="1"/>
            <a:r>
              <a:rPr lang="en-US" dirty="0">
                <a:hlinkClick r:id="rId2"/>
              </a:rPr>
              <a:t>https://pypi.python.org/pypi/autosubmit/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56B10E-98F7-6848-8092-5C7D8255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80" y="2002670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Analysis Tools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F67BED9-2B9B-5B4E-BBA9-42D54650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s2dverification – </a:t>
            </a:r>
            <a:r>
              <a:rPr lang="en-US" dirty="0" err="1"/>
              <a:t>startR</a:t>
            </a:r>
            <a:r>
              <a:rPr lang="en-US" dirty="0"/>
              <a:t> – </a:t>
            </a:r>
            <a:r>
              <a:rPr lang="en-US" dirty="0" err="1"/>
              <a:t>CSTools</a:t>
            </a:r>
            <a:endParaRPr lang="en-US" dirty="0"/>
          </a:p>
          <a:p>
            <a:pPr lvl="1"/>
            <a:r>
              <a:rPr lang="en-US" dirty="0"/>
              <a:t>Tools to load and verify forecasts through the computation of typical prediction scores against one or more observational datasets or </a:t>
            </a:r>
            <a:r>
              <a:rPr lang="en-US" dirty="0" err="1"/>
              <a:t>reanalyses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9CBB89-7287-E549-BC54-4DB128C15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59" y="4414132"/>
            <a:ext cx="4276237" cy="24571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9D8324-D443-9140-984F-441AF069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81917"/>
            <a:ext cx="53213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68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;g6f1309ded6_0_130" descr="Image">
            <a:extLst>
              <a:ext uri="{FF2B5EF4-FFF2-40B4-BE49-F238E27FC236}">
                <a16:creationId xmlns:a16="http://schemas.microsoft.com/office/drawing/2014/main" id="{5BBC50BA-6336-D74D-B9C4-46923CCE3458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8624" y="5269580"/>
            <a:ext cx="1655376" cy="15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BSC-ES AI </a:t>
            </a:r>
            <a:r>
              <a:rPr lang="ca-ES" dirty="0" err="1"/>
              <a:t>and</a:t>
            </a:r>
            <a:r>
              <a:rPr lang="ca-ES" dirty="0"/>
              <a:t> Machine </a:t>
            </a:r>
            <a:r>
              <a:rPr lang="ca-ES" dirty="0" err="1"/>
              <a:t>Learning</a:t>
            </a:r>
            <a:r>
              <a:rPr lang="ca-ES" dirty="0"/>
              <a:t> </a:t>
            </a:r>
            <a:r>
              <a:rPr lang="ca-ES" dirty="0" err="1"/>
              <a:t>projects</a:t>
            </a:r>
            <a:endParaRPr lang="en-GB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FD031D-1BFE-2641-B73B-BD70983F4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Computer Vision algorithms for supervised pattern recognition applied to extreme weather/climate events on on CMIP6/ERA5 data</a:t>
            </a:r>
          </a:p>
          <a:p>
            <a:pPr lvl="1"/>
            <a:r>
              <a:rPr lang="en-GB" dirty="0"/>
              <a:t>Prediction of the number of named storms in a hurricane season</a:t>
            </a:r>
          </a:p>
          <a:p>
            <a:pPr lvl="1"/>
            <a:r>
              <a:rPr lang="en-GB" dirty="0"/>
              <a:t>Detection (tracking) of a single hurricane and short-term forecasting</a:t>
            </a:r>
          </a:p>
          <a:p>
            <a:pPr lvl="1"/>
            <a:r>
              <a:rPr lang="en-GB" dirty="0"/>
              <a:t>Assessment of the rate of extreme events in future climate scenarios (ASTERISKS H2020 proposal). Collaboration with the Climate Prediction and the High Performance AI groups</a:t>
            </a:r>
          </a:p>
          <a:p>
            <a:r>
              <a:rPr lang="en-GB" dirty="0"/>
              <a:t>Development of surrogate Deep Learning models, using image-to-image translation techniques,  to replace costly parameterizations in dynamical climate models</a:t>
            </a:r>
          </a:p>
          <a:p>
            <a:r>
              <a:rPr lang="en-GB" dirty="0"/>
              <a:t>Statistical correction of air quality forecasts with Machine Learning algorithms. Collaborations with Services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Google Shape;35;g6f1309ded6_0_130">
            <a:extLst>
              <a:ext uri="{FF2B5EF4-FFF2-40B4-BE49-F238E27FC236}">
                <a16:creationId xmlns:a16="http://schemas.microsoft.com/office/drawing/2014/main" id="{A4CA1BBF-2755-D249-A0F9-E43E4D6079B2}"/>
              </a:ext>
            </a:extLst>
          </p:cNvPr>
          <p:cNvSpPr txBox="1"/>
          <p:nvPr/>
        </p:nvSpPr>
        <p:spPr>
          <a:xfrm>
            <a:off x="1305454" y="6145505"/>
            <a:ext cx="63264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Courtesy</a:t>
            </a:r>
            <a:r>
              <a:rPr lang="ca-ES" sz="12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of Carlos Alberto </a:t>
            </a: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Gomez</a:t>
            </a:r>
            <a:r>
              <a:rPr lang="ca-ES" sz="1200" i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 Gonzalez, STARS MSCA-COFUND </a:t>
            </a:r>
            <a:r>
              <a:rPr lang="ca-ES" sz="1200" i="1" dirty="0" err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fellow</a:t>
            </a:r>
            <a:endParaRPr sz="1200" i="1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84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err="1">
                <a:solidFill>
                  <a:srgbClr val="004890"/>
                </a:solidFill>
                <a:ea typeface="+mj-ea"/>
                <a:cs typeface="+mj-cs"/>
              </a:rPr>
              <a:t>kim.serradell@bsc.es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8095B-CD68-0542-BDE6-F387561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HPC: An enabler for all scientific fields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89318-4F6B-2D46-80F6-D873F911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813" y="3237088"/>
            <a:ext cx="1921669" cy="19288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700F60-2CA8-E34F-B30F-7990C9A9B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815" y="3286792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68AEC4-E246-6F41-A09D-C1B75854C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130" y="2014486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C22EA5-D1B8-8A4E-AB75-7FAF1073E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91" y="1644017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455623-48B4-9F41-B2F5-BE6CF68F3EA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78" y="1916318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00DD715-F309-F148-AB25-9B277A989473}"/>
              </a:ext>
            </a:extLst>
          </p:cNvPr>
          <p:cNvSpPr/>
          <p:nvPr/>
        </p:nvSpPr>
        <p:spPr>
          <a:xfrm>
            <a:off x="3425910" y="3687499"/>
            <a:ext cx="2499155" cy="1672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4890"/>
                </a:solidFill>
                <a:latin typeface="Calibri" panose="020F0502020204030204" pitchFamily="34" charset="0"/>
              </a:rPr>
              <a:t>Advances leading to: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Improved Healthcare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Better Climate Forecasting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Superior Materials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More Competitive Industry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331583B-6651-8C41-A872-D37BA340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073" y="3885044"/>
            <a:ext cx="1437084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Life Sciences &amp; Medicine</a:t>
            </a:r>
            <a:endParaRPr lang="en-US" altLang="ca-E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6971485-147B-DE42-B6D2-975C38489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338" y="3898141"/>
            <a:ext cx="1106416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Earth Sciences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BEB5F9BB-9ED7-5442-B7FD-A61BD235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55" y="2402716"/>
            <a:ext cx="1512094" cy="1200329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Astro,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High Energy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&amp; Plasma Physics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BD6A86F4-F37E-214D-B859-D03CA6559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835" y="2396762"/>
            <a:ext cx="1398122" cy="92333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Materials, Chemistry &amp; Nanoscience</a:t>
            </a: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7D7AC66A-897D-5D46-AECC-D3C98C9D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68" y="2393191"/>
            <a:ext cx="1335881" cy="36933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Engineering </a:t>
            </a:r>
          </a:p>
        </p:txBody>
      </p:sp>
    </p:spTree>
    <p:extLst>
      <p:ext uri="{BB962C8B-B14F-4D97-AF65-F5344CB8AC3E}">
        <p14:creationId xmlns:p14="http://schemas.microsoft.com/office/powerpoint/2010/main" val="15054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0E7ABAA-6C71-224A-ADA2-074D64C5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9144000" cy="6080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C0580F-8EE1-7F4A-BB7B-F1352710074E}"/>
              </a:ext>
            </a:extLst>
          </p:cNvPr>
          <p:cNvSpPr/>
          <p:nvPr/>
        </p:nvSpPr>
        <p:spPr>
          <a:xfrm>
            <a:off x="1188720" y="965105"/>
            <a:ext cx="6858000" cy="151529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5000"/>
                </a:schemeClr>
              </a:gs>
              <a:gs pos="100000">
                <a:schemeClr val="tx1">
                  <a:alpha val="15000"/>
                </a:schemeClr>
              </a:gs>
              <a:gs pos="65000">
                <a:srgbClr val="121212">
                  <a:alpha val="50000"/>
                </a:srgbClr>
              </a:gs>
              <a:gs pos="35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F0E60-1F05-D240-8E35-EFCCF9AF2994}"/>
              </a:ext>
            </a:extLst>
          </p:cNvPr>
          <p:cNvSpPr txBox="1"/>
          <p:nvPr/>
        </p:nvSpPr>
        <p:spPr>
          <a:xfrm>
            <a:off x="1655884" y="1139933"/>
            <a:ext cx="5923673" cy="12926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The MareNostrum 4 supercomputer</a:t>
            </a:r>
          </a:p>
          <a:p>
            <a:pPr algn="ctr" defTabSz="342900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Total peak performance:</a:t>
            </a:r>
          </a:p>
          <a:p>
            <a:pPr algn="ctr" defTabSz="342900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13,7 </a:t>
            </a:r>
            <a:r>
              <a:rPr lang="en-GB" sz="3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Pflops</a:t>
            </a:r>
            <a:r>
              <a:rPr lang="en-GB" sz="3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/s</a:t>
            </a:r>
            <a:endParaRPr lang="en-GB" sz="1425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4034D3B-0710-5E4E-993C-BBF931B61725}"/>
              </a:ext>
            </a:extLst>
          </p:cNvPr>
          <p:cNvGrpSpPr/>
          <p:nvPr/>
        </p:nvGrpSpPr>
        <p:grpSpPr>
          <a:xfrm>
            <a:off x="775534" y="4926760"/>
            <a:ext cx="2108324" cy="975864"/>
            <a:chOff x="264439" y="5358859"/>
            <a:chExt cx="2811098" cy="130115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0EB84F7-CAFA-3842-8F14-6CD241CC6768}"/>
                </a:ext>
              </a:extLst>
            </p:cNvPr>
            <p:cNvSpPr/>
            <p:nvPr/>
          </p:nvSpPr>
          <p:spPr>
            <a:xfrm rot="692892" flipV="1">
              <a:off x="264439" y="5358859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59E87E8-1DBA-5A4F-BE3E-FA04AAD01705}"/>
                </a:ext>
              </a:extLst>
            </p:cNvPr>
            <p:cNvSpPr txBox="1"/>
            <p:nvPr/>
          </p:nvSpPr>
          <p:spPr>
            <a:xfrm>
              <a:off x="699322" y="6417391"/>
              <a:ext cx="1936428" cy="184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prace-ri.eu/</a:t>
              </a:r>
              <a:r>
                <a:rPr lang="en-US" altLang="en-US" sz="900" dirty="0" err="1">
                  <a:solidFill>
                    <a:srgbClr val="00B0F0"/>
                  </a:solidFill>
                  <a:cs typeface="Times New Roman" panose="02020603050405020304" pitchFamily="18" charset="0"/>
                </a:rPr>
                <a:t>hpc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-access</a:t>
              </a:r>
              <a:r>
                <a:rPr lang="es-ES" sz="900" dirty="0">
                  <a:solidFill>
                    <a:srgbClr val="00B0F0"/>
                  </a:solidFill>
                </a:rPr>
                <a:t>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B8F83B7-9B80-A74D-9554-50A593B2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22" y="5478923"/>
              <a:ext cx="1344153" cy="838751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B91093B-243D-384F-8676-2F613D447B5C}"/>
              </a:ext>
            </a:extLst>
          </p:cNvPr>
          <p:cNvGrpSpPr/>
          <p:nvPr/>
        </p:nvGrpSpPr>
        <p:grpSpPr>
          <a:xfrm>
            <a:off x="3659390" y="4998739"/>
            <a:ext cx="1916660" cy="1073449"/>
            <a:chOff x="3294227" y="5552347"/>
            <a:chExt cx="2555546" cy="143126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77CC91F-F0D0-8840-81DB-0A8CF288882B}"/>
                </a:ext>
              </a:extLst>
            </p:cNvPr>
            <p:cNvSpPr/>
            <p:nvPr/>
          </p:nvSpPr>
          <p:spPr>
            <a:xfrm>
              <a:off x="3294227" y="5552347"/>
              <a:ext cx="2555546" cy="1431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188A7D-52B9-3049-A666-37500F224FA1}"/>
                </a:ext>
              </a:extLst>
            </p:cNvPr>
            <p:cNvSpPr txBox="1"/>
            <p:nvPr/>
          </p:nvSpPr>
          <p:spPr>
            <a:xfrm>
              <a:off x="3550174" y="6525552"/>
              <a:ext cx="2043655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s-E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bsc.es/res-intranet </a:t>
              </a:r>
              <a:endParaRPr lang="es-ES" sz="900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4677E-97D6-BB42-B3FF-C5F4F22C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9924" y="5701088"/>
              <a:ext cx="1344153" cy="731219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A1D4826-A5FD-534B-AC5D-4403B9941300}"/>
              </a:ext>
            </a:extLst>
          </p:cNvPr>
          <p:cNvGrpSpPr/>
          <p:nvPr/>
        </p:nvGrpSpPr>
        <p:grpSpPr>
          <a:xfrm>
            <a:off x="6242530" y="4950673"/>
            <a:ext cx="2108324" cy="975864"/>
            <a:chOff x="6371428" y="5565893"/>
            <a:chExt cx="2811098" cy="130115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6E99CDD-9AF8-9342-9881-7C887F989516}"/>
                </a:ext>
              </a:extLst>
            </p:cNvPr>
            <p:cNvSpPr/>
            <p:nvPr/>
          </p:nvSpPr>
          <p:spPr>
            <a:xfrm rot="20907108">
              <a:off x="6371428" y="5565893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E776517-4444-B040-9E21-24839F1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6619" y="5926391"/>
              <a:ext cx="1951711" cy="481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0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93A3C-AB5F-0A46-A55A-0991A25228EE}"/>
              </a:ext>
            </a:extLst>
          </p:cNvPr>
          <p:cNvGrpSpPr/>
          <p:nvPr/>
        </p:nvGrpSpPr>
        <p:grpSpPr>
          <a:xfrm>
            <a:off x="1893094" y="1680314"/>
            <a:ext cx="2050256" cy="2057400"/>
            <a:chOff x="2524125" y="1097419"/>
            <a:chExt cx="2733675" cy="2743200"/>
          </a:xfrm>
        </p:grpSpPr>
        <p:pic>
          <p:nvPicPr>
            <p:cNvPr id="5" name="Imagen 2">
              <a:extLst>
                <a:ext uri="{FF2B5EF4-FFF2-40B4-BE49-F238E27FC236}">
                  <a16:creationId xmlns:a16="http://schemas.microsoft.com/office/drawing/2014/main" id="{6605B60B-9F52-4E47-92CB-F82514575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04A168D3-2420-E14B-B74B-8460E6A2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162" y="1608594"/>
              <a:ext cx="1849438" cy="100027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1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E50E8021-9142-0C42-8C02-0BAF277F8BC3}"/>
              </a:ext>
            </a:extLst>
          </p:cNvPr>
          <p:cNvSpPr/>
          <p:nvPr/>
        </p:nvSpPr>
        <p:spPr>
          <a:xfrm>
            <a:off x="1481137" y="281974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938DDE2-DEA4-C64C-9B3C-3C5076322AF8}"/>
              </a:ext>
            </a:extLst>
          </p:cNvPr>
          <p:cNvGrpSpPr/>
          <p:nvPr/>
        </p:nvGrpSpPr>
        <p:grpSpPr>
          <a:xfrm>
            <a:off x="5294710" y="1680314"/>
            <a:ext cx="2050256" cy="2057400"/>
            <a:chOff x="7059613" y="1097419"/>
            <a:chExt cx="2733675" cy="2743200"/>
          </a:xfrm>
        </p:grpSpPr>
        <p:pic>
          <p:nvPicPr>
            <p:cNvPr id="9" name="Imagen 3">
              <a:extLst>
                <a:ext uri="{FF2B5EF4-FFF2-40B4-BE49-F238E27FC236}">
                  <a16:creationId xmlns:a16="http://schemas.microsoft.com/office/drawing/2014/main" id="{2EA71328-848A-3E47-8AA8-246175BF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3B870072-01E3-824F-A2C8-DC89BEC26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1461939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BB5967-E173-B740-A310-D00594E2C4A8}"/>
              </a:ext>
            </a:extLst>
          </p:cNvPr>
          <p:cNvGrpSpPr/>
          <p:nvPr/>
        </p:nvGrpSpPr>
        <p:grpSpPr>
          <a:xfrm>
            <a:off x="5388769" y="3737544"/>
            <a:ext cx="1863329" cy="1870472"/>
            <a:chOff x="7185025" y="3840392"/>
            <a:chExt cx="2484438" cy="2493962"/>
          </a:xfrm>
        </p:grpSpPr>
        <p:pic>
          <p:nvPicPr>
            <p:cNvPr id="12" name="Imagen 4">
              <a:extLst>
                <a:ext uri="{FF2B5EF4-FFF2-40B4-BE49-F238E27FC236}">
                  <a16:creationId xmlns:a16="http://schemas.microsoft.com/office/drawing/2014/main" id="{93E48FC2-86ED-F446-97AB-F80EED1B5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C2B1237A-580A-AB4F-BC7D-355E79ABC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4" cy="56938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27BD1F2-2AE0-1E46-9AC5-9AB74790416B}"/>
              </a:ext>
            </a:extLst>
          </p:cNvPr>
          <p:cNvGrpSpPr/>
          <p:nvPr/>
        </p:nvGrpSpPr>
        <p:grpSpPr>
          <a:xfrm>
            <a:off x="1907382" y="3651537"/>
            <a:ext cx="2050256" cy="2057400"/>
            <a:chOff x="2543175" y="3725716"/>
            <a:chExt cx="2733675" cy="2743200"/>
          </a:xfrm>
        </p:grpSpPr>
        <p:pic>
          <p:nvPicPr>
            <p:cNvPr id="15" name="Imagen 5">
              <a:extLst>
                <a:ext uri="{FF2B5EF4-FFF2-40B4-BE49-F238E27FC236}">
                  <a16:creationId xmlns:a16="http://schemas.microsoft.com/office/drawing/2014/main" id="{77F305F6-6479-B843-9FC6-02D3E391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04025852-C08F-914A-844D-3F8763EEA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101566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42363DD4-A6A7-DC4A-8EA5-5BBD24C450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91841" y="2917373"/>
            <a:ext cx="3118247" cy="6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6C0898-6CEC-FA4D-836E-980428992D8B}"/>
              </a:ext>
            </a:extLst>
          </p:cNvPr>
          <p:cNvSpPr/>
          <p:nvPr/>
        </p:nvSpPr>
        <p:spPr>
          <a:xfrm>
            <a:off x="4864894" y="2847127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D8AB0C5-B3F3-C242-90CD-AB00127BC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10150" y="2956664"/>
            <a:ext cx="2591991" cy="7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0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B7BB518-2954-1A44-A9C6-71BAFCE1E318}"/>
              </a:ext>
            </a:extLst>
          </p:cNvPr>
          <p:cNvSpPr/>
          <p:nvPr/>
        </p:nvSpPr>
        <p:spPr>
          <a:xfrm>
            <a:off x="1496616" y="476477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A83B3C8-4283-CA48-A059-76ED5D269E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73994" y="4860022"/>
            <a:ext cx="2888456" cy="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3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FEE00CE-F9E6-1941-888F-578A77070078}"/>
              </a:ext>
            </a:extLst>
          </p:cNvPr>
          <p:cNvSpPr/>
          <p:nvPr/>
        </p:nvSpPr>
        <p:spPr>
          <a:xfrm>
            <a:off x="4779169" y="465166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96E95-97E6-2F4D-8332-70132DA6E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5356" y="4786203"/>
            <a:ext cx="2996804" cy="7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</p:spTree>
    <p:extLst>
      <p:ext uri="{BB962C8B-B14F-4D97-AF65-F5344CB8AC3E}">
        <p14:creationId xmlns:p14="http://schemas.microsoft.com/office/powerpoint/2010/main" val="2344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4FD88-09A8-4749-AB5C-89DB57F1F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278" y="1972689"/>
            <a:ext cx="2019181" cy="202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55869F-8989-D449-B4D9-5D162A0F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61" y="1972689"/>
            <a:ext cx="2019182" cy="2025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42F192B-205B-B946-B576-0CFFFE37CC95}"/>
              </a:ext>
            </a:extLst>
          </p:cNvPr>
          <p:cNvSpPr txBox="1">
            <a:spLocks/>
          </p:cNvSpPr>
          <p:nvPr/>
        </p:nvSpPr>
        <p:spPr bwMode="auto">
          <a:xfrm>
            <a:off x="1851304" y="1474512"/>
            <a:ext cx="5758377" cy="5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15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2A9BC76-1229-DA48-8CDC-E94148D3D252}"/>
              </a:ext>
            </a:extLst>
          </p:cNvPr>
          <p:cNvGrpSpPr/>
          <p:nvPr/>
        </p:nvGrpSpPr>
        <p:grpSpPr>
          <a:xfrm>
            <a:off x="3674940" y="2435275"/>
            <a:ext cx="1945743" cy="1144555"/>
            <a:chOff x="3279841" y="1970916"/>
            <a:chExt cx="2594324" cy="15260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C7CFC66-B1F9-1640-A94D-BCE0F1506984}"/>
                </a:ext>
              </a:extLst>
            </p:cNvPr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B358701-C416-CB44-BDF5-580F2FF36E56}"/>
                </a:ext>
              </a:extLst>
            </p:cNvPr>
            <p:cNvSpPr txBox="1"/>
            <p:nvPr/>
          </p:nvSpPr>
          <p:spPr>
            <a:xfrm>
              <a:off x="3959476" y="2261327"/>
              <a:ext cx="1240255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Research</a:t>
              </a:r>
              <a:endParaRPr lang="es-ES" sz="15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500" b="1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Forecasts</a:t>
              </a:r>
              <a:endParaRPr lang="es-E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lecha izquierda 9">
              <a:extLst>
                <a:ext uri="{FF2B5EF4-FFF2-40B4-BE49-F238E27FC236}">
                  <a16:creationId xmlns:a16="http://schemas.microsoft.com/office/drawing/2014/main" id="{D27C7B1F-275C-BE48-8E64-3946AC31015C}"/>
                </a:ext>
              </a:extLst>
            </p:cNvPr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1" name="Flecha izquierda 10">
              <a:extLst>
                <a:ext uri="{FF2B5EF4-FFF2-40B4-BE49-F238E27FC236}">
                  <a16:creationId xmlns:a16="http://schemas.microsoft.com/office/drawing/2014/main" id="{F9291A02-46BE-B04C-BCD2-9F3984D23BD3}"/>
                </a:ext>
              </a:extLst>
            </p:cNvPr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23E682-6233-234A-86CA-471D25C41DF9}"/>
              </a:ext>
            </a:extLst>
          </p:cNvPr>
          <p:cNvSpPr txBox="1"/>
          <p:nvPr/>
        </p:nvSpPr>
        <p:spPr>
          <a:xfrm>
            <a:off x="1790171" y="2341375"/>
            <a:ext cx="17058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298B95-5518-EE43-8D9D-612C628F3056}"/>
              </a:ext>
            </a:extLst>
          </p:cNvPr>
          <p:cNvSpPr txBox="1"/>
          <p:nvPr/>
        </p:nvSpPr>
        <p:spPr>
          <a:xfrm>
            <a:off x="5824117" y="2495838"/>
            <a:ext cx="1657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60688F2-F73F-FC41-A6C7-C9F327AE1AB3}"/>
              </a:ext>
            </a:extLst>
          </p:cNvPr>
          <p:cNvGrpSpPr/>
          <p:nvPr/>
        </p:nvGrpSpPr>
        <p:grpSpPr>
          <a:xfrm>
            <a:off x="1401062" y="4318216"/>
            <a:ext cx="6300279" cy="1155018"/>
            <a:chOff x="248003" y="4589907"/>
            <a:chExt cx="8400371" cy="154002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F0F28F-6C93-B442-9248-E06C7A743116}"/>
                </a:ext>
              </a:extLst>
            </p:cNvPr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3" name="Lágrima 22">
                <a:extLst>
                  <a:ext uri="{FF2B5EF4-FFF2-40B4-BE49-F238E27FC236}">
                    <a16:creationId xmlns:a16="http://schemas.microsoft.com/office/drawing/2014/main" id="{6B5C0EA2-D6B1-EC40-98F1-2326D1082C52}"/>
                  </a:ext>
                </a:extLst>
              </p:cNvPr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4" name="Lágrima 23">
                <a:extLst>
                  <a:ext uri="{FF2B5EF4-FFF2-40B4-BE49-F238E27FC236}">
                    <a16:creationId xmlns:a16="http://schemas.microsoft.com/office/drawing/2014/main" id="{98807EE7-0E8C-774C-B913-E805D6E213A7}"/>
                  </a:ext>
                </a:extLst>
              </p:cNvPr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5" name="Lágrima 24">
                <a:extLst>
                  <a:ext uri="{FF2B5EF4-FFF2-40B4-BE49-F238E27FC236}">
                    <a16:creationId xmlns:a16="http://schemas.microsoft.com/office/drawing/2014/main" id="{806C3540-1EED-9841-8BF6-27C6A3FE1AE4}"/>
                  </a:ext>
                </a:extLst>
              </p:cNvPr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6" name="Lágrima 25">
                <a:extLst>
                  <a:ext uri="{FF2B5EF4-FFF2-40B4-BE49-F238E27FC236}">
                    <a16:creationId xmlns:a16="http://schemas.microsoft.com/office/drawing/2014/main" id="{D4A15822-190B-0249-9AF2-05762CE4D699}"/>
                  </a:ext>
                </a:extLst>
              </p:cNvPr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7" name="Lágrima 26">
                <a:extLst>
                  <a:ext uri="{FF2B5EF4-FFF2-40B4-BE49-F238E27FC236}">
                    <a16:creationId xmlns:a16="http://schemas.microsoft.com/office/drawing/2014/main" id="{F4A15207-F359-8B4D-9163-F04BE2A96872}"/>
                  </a:ext>
                </a:extLst>
              </p:cNvPr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8" name="Lágrima 27">
                <a:extLst>
                  <a:ext uri="{FF2B5EF4-FFF2-40B4-BE49-F238E27FC236}">
                    <a16:creationId xmlns:a16="http://schemas.microsoft.com/office/drawing/2014/main" id="{8A9F353B-6A45-D94D-8423-F325EA77C072}"/>
                  </a:ext>
                </a:extLst>
              </p:cNvPr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9" name="Lágrima 28">
                <a:extLst>
                  <a:ext uri="{FF2B5EF4-FFF2-40B4-BE49-F238E27FC236}">
                    <a16:creationId xmlns:a16="http://schemas.microsoft.com/office/drawing/2014/main" id="{A3FD95EE-9AD9-7841-94DE-319DB51D9FE8}"/>
                  </a:ext>
                </a:extLst>
              </p:cNvPr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D7F5708-5118-024A-AD21-C02FC2FA1D6A}"/>
                </a:ext>
              </a:extLst>
            </p:cNvPr>
            <p:cNvSpPr txBox="1"/>
            <p:nvPr/>
          </p:nvSpPr>
          <p:spPr>
            <a:xfrm>
              <a:off x="248003" y="5638942"/>
              <a:ext cx="132771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Infrastructures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384593-F050-2249-8720-CFC7B9D86417}"/>
                </a:ext>
              </a:extLst>
            </p:cNvPr>
            <p:cNvSpPr txBox="1"/>
            <p:nvPr/>
          </p:nvSpPr>
          <p:spPr>
            <a:xfrm>
              <a:off x="1733167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97B7981-A8AC-AE44-BAFB-449DB4600FC9}"/>
                </a:ext>
              </a:extLst>
            </p:cNvPr>
            <p:cNvSpPr txBox="1"/>
            <p:nvPr/>
          </p:nvSpPr>
          <p:spPr>
            <a:xfrm>
              <a:off x="2626643" y="5638942"/>
              <a:ext cx="1216573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development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5E02852-5518-C644-AB4E-1E17E46B8A3D}"/>
                </a:ext>
              </a:extLst>
            </p:cNvPr>
            <p:cNvSpPr txBox="1"/>
            <p:nvPr/>
          </p:nvSpPr>
          <p:spPr>
            <a:xfrm>
              <a:off x="4073582" y="5638942"/>
              <a:ext cx="955817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Transport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7413B8B-D091-AC47-BBBA-566140E9AB2B}"/>
                </a:ext>
              </a:extLst>
            </p:cNvPr>
            <p:cNvSpPr txBox="1"/>
            <p:nvPr/>
          </p:nvSpPr>
          <p:spPr>
            <a:xfrm>
              <a:off x="5473144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EA3508A-7C21-DE4D-BD9B-D78F487AFC5D}"/>
                </a:ext>
              </a:extLst>
            </p:cNvPr>
            <p:cNvSpPr txBox="1"/>
            <p:nvPr/>
          </p:nvSpPr>
          <p:spPr>
            <a:xfrm>
              <a:off x="6520916" y="5638942"/>
              <a:ext cx="1056273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Agriculture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D6C1CAE-6BDA-F541-8DAE-E5DA19762BAA}"/>
                </a:ext>
              </a:extLst>
            </p:cNvPr>
            <p:cNvSpPr txBox="1"/>
            <p:nvPr/>
          </p:nvSpPr>
          <p:spPr>
            <a:xfrm>
              <a:off x="7690419" y="5638942"/>
              <a:ext cx="95795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Insurance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A53B658-D913-6F41-8335-5B3E337D10B7}"/>
              </a:ext>
            </a:extLst>
          </p:cNvPr>
          <p:cNvGrpSpPr/>
          <p:nvPr/>
        </p:nvGrpSpPr>
        <p:grpSpPr>
          <a:xfrm>
            <a:off x="1657160" y="3817627"/>
            <a:ext cx="6001787" cy="325748"/>
            <a:chOff x="589468" y="3930693"/>
            <a:chExt cx="8002382" cy="434330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5663F59C-B279-E54C-9CF8-2B3BF5575B72}"/>
                </a:ext>
              </a:extLst>
            </p:cNvPr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dondear rectángulo de esquina del mismo lado 31">
              <a:extLst>
                <a:ext uri="{FF2B5EF4-FFF2-40B4-BE49-F238E27FC236}">
                  <a16:creationId xmlns:a16="http://schemas.microsoft.com/office/drawing/2014/main" id="{E45C9B68-32F2-F544-B232-080F9A68C175}"/>
                </a:ext>
              </a:extLst>
            </p:cNvPr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50" b="1" dirty="0" err="1">
                  <a:solidFill>
                    <a:schemeClr val="bg1"/>
                  </a:solidFill>
                </a:rPr>
                <a:t>Service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Users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Sectors</a:t>
              </a:r>
              <a:endParaRPr lang="es-ES" sz="13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7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414024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288EB0-0EEB-B346-A41B-30B5CC34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10" y="3881718"/>
            <a:ext cx="5295232" cy="29785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9FCC2-CAA7-AE43-B28D-B827E518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CES in Earth Department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353B1-6F17-9B45-9533-B0D979E6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groups ~ 105 people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2880AE-BC76-504C-BF00-E76C16041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89" y="1710265"/>
            <a:ext cx="4987262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A0B1E-29AF-A443-8F41-52D7004D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F2A6222-7B65-C44E-8040-7FE2BE4E5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559259"/>
              </p:ext>
            </p:extLst>
          </p:nvPr>
        </p:nvGraphicFramePr>
        <p:xfrm>
          <a:off x="251520" y="1052736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880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4075</TotalTime>
  <Words>1042</Words>
  <Application>Microsoft Macintosh PowerPoint</Application>
  <PresentationFormat>Presentación en pantalla (4:3)</PresentationFormat>
  <Paragraphs>194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Computational Earth Sciences</vt:lpstr>
      <vt:lpstr>Barcelona Supercomputing Center Centro Nacional de Supercomputación</vt:lpstr>
      <vt:lpstr>HPC: An enabler for all scientific fields</vt:lpstr>
      <vt:lpstr>Presentación de PowerPoint</vt:lpstr>
      <vt:lpstr>Mission of BSC Scientific Departments</vt:lpstr>
      <vt:lpstr>Earth Sciences</vt:lpstr>
      <vt:lpstr>Computational Earth Sciences</vt:lpstr>
      <vt:lpstr>CES in Earth Department</vt:lpstr>
      <vt:lpstr>Structure</vt:lpstr>
      <vt:lpstr>Interdisciplinary work</vt:lpstr>
      <vt:lpstr>Members</vt:lpstr>
      <vt:lpstr>Projects</vt:lpstr>
      <vt:lpstr>Supporting modelling activities</vt:lpstr>
      <vt:lpstr>Atmospheric Composition Forecasts</vt:lpstr>
      <vt:lpstr>EC-Earth</vt:lpstr>
      <vt:lpstr>ESGF</vt:lpstr>
      <vt:lpstr>Performance activities</vt:lpstr>
      <vt:lpstr>Profiling EC-Earth</vt:lpstr>
      <vt:lpstr>Software development</vt:lpstr>
      <vt:lpstr>Workflow Manager</vt:lpstr>
      <vt:lpstr>R Analysis Tools</vt:lpstr>
      <vt:lpstr>BSC-ES AI and Machine Learning projects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Kim Serradell</cp:lastModifiedBy>
  <cp:revision>291</cp:revision>
  <dcterms:created xsi:type="dcterms:W3CDTF">2016-07-07T10:13:32Z</dcterms:created>
  <dcterms:modified xsi:type="dcterms:W3CDTF">2020-02-24T09:30:18Z</dcterms:modified>
</cp:coreProperties>
</file>