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95" r:id="rId4"/>
    <p:sldId id="292" r:id="rId5"/>
    <p:sldId id="290" r:id="rId6"/>
    <p:sldId id="291" r:id="rId7"/>
    <p:sldId id="293" r:id="rId8"/>
    <p:sldId id="305" r:id="rId9"/>
    <p:sldId id="294" r:id="rId10"/>
    <p:sldId id="274" r:id="rId11"/>
    <p:sldId id="275" r:id="rId12"/>
    <p:sldId id="276" r:id="rId13"/>
    <p:sldId id="297" r:id="rId14"/>
    <p:sldId id="281" r:id="rId15"/>
    <p:sldId id="301" r:id="rId16"/>
    <p:sldId id="298" r:id="rId17"/>
    <p:sldId id="309" r:id="rId18"/>
    <p:sldId id="308" r:id="rId19"/>
    <p:sldId id="299" r:id="rId20"/>
    <p:sldId id="300" r:id="rId21"/>
    <p:sldId id="307" r:id="rId22"/>
    <p:sldId id="306" r:id="rId23"/>
    <p:sldId id="268" r:id="rId2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lorenç Lledó" initials="L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 autoAdjust="0"/>
  </p:normalViewPr>
  <p:slideViewPr>
    <p:cSldViewPr>
      <p:cViewPr varScale="1">
        <p:scale>
          <a:sx n="77" d="100"/>
          <a:sy n="77" d="100"/>
        </p:scale>
        <p:origin x="-114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57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3/15/2017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25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33764"/>
            <a:ext cx="1600200" cy="3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608334"/>
            <a:ext cx="3428999" cy="10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51402"/>
            <a:ext cx="714374" cy="3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79399"/>
            <a:ext cx="325438" cy="2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681726"/>
            <a:ext cx="296863" cy="24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79399"/>
            <a:ext cx="315914" cy="2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79399"/>
            <a:ext cx="623888" cy="2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33764"/>
            <a:ext cx="1600200" cy="3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1477215"/>
            <a:ext cx="2413000" cy="7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1470236"/>
            <a:ext cx="660399" cy="3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4766636"/>
            <a:ext cx="533400" cy="3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5848"/>
            <a:ext cx="1658938" cy="4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7" y="91891"/>
            <a:ext cx="479424" cy="2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05825"/>
            <a:ext cx="6191348" cy="51065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6" y="721996"/>
            <a:ext cx="8329365" cy="4044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4766636"/>
            <a:ext cx="533400" cy="3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5848"/>
            <a:ext cx="1582738" cy="4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6" y="91891"/>
            <a:ext cx="479424" cy="2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05825"/>
            <a:ext cx="6191348" cy="51065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6" y="721996"/>
            <a:ext cx="8329365" cy="4044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463784"/>
            <a:ext cx="4152900" cy="3376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4766636"/>
            <a:ext cx="533400" cy="3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5848"/>
            <a:ext cx="1506538" cy="4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91891"/>
            <a:ext cx="423862" cy="2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05825"/>
            <a:ext cx="6191348" cy="51065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2360708"/>
            <a:ext cx="4152900" cy="2479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6" y="721996"/>
            <a:ext cx="8329365" cy="4044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4766636"/>
            <a:ext cx="533400" cy="3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5848"/>
            <a:ext cx="1506538" cy="42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891"/>
            <a:ext cx="514351" cy="2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05825"/>
            <a:ext cx="6191348" cy="51065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1598184"/>
            <a:ext cx="7772400" cy="11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1709847"/>
            <a:ext cx="7772400" cy="11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1598184"/>
            <a:ext cx="7772400" cy="11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1709847"/>
            <a:ext cx="7772400" cy="11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33764"/>
            <a:ext cx="1600200" cy="3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6090"/>
            <a:ext cx="2579689" cy="7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9111"/>
            <a:ext cx="649287" cy="3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2327786"/>
            <a:ext cx="8229600" cy="487928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50367"/>
            <a:ext cx="4876800" cy="13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238768"/>
            <a:ext cx="1190625" cy="5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33764"/>
            <a:ext cx="1600200" cy="3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3521434"/>
            <a:ext cx="4762872" cy="527603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8" r:id="rId5"/>
    <p:sldLayoutId id="2147484911" r:id="rId6"/>
    <p:sldLayoutId id="2147484912" r:id="rId7"/>
    <p:sldLayoutId id="2147484913" r:id="rId8"/>
    <p:sldLayoutId id="2147484914" r:id="rId9"/>
    <p:sldLayoutId id="214748491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bsc.es/projects/earthscience/project-ukko/map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Shape 2"/>
          <p:cNvSpPr txBox="1">
            <a:spLocks noChangeArrowheads="1"/>
          </p:cNvSpPr>
          <p:nvPr/>
        </p:nvSpPr>
        <p:spPr bwMode="auto">
          <a:xfrm>
            <a:off x="685800" y="2078673"/>
            <a:ext cx="7772400" cy="11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3200" cap="small" dirty="0">
                <a:solidFill>
                  <a:srgbClr val="FFFFFF"/>
                </a:solidFill>
              </a:rPr>
              <a:t>Seasonal </a:t>
            </a:r>
            <a:r>
              <a:rPr lang="en-US" altLang="en-US" sz="3200" cap="small" dirty="0" smtClean="0">
                <a:solidFill>
                  <a:srgbClr val="FFFFFF"/>
                </a:solidFill>
              </a:rPr>
              <a:t>Predictions </a:t>
            </a:r>
          </a:p>
          <a:p>
            <a:pPr algn="ctr" eaLnBrk="1" hangingPunct="1"/>
            <a:r>
              <a:rPr lang="en-US" altLang="en-US" sz="3200" cap="small" dirty="0" smtClean="0">
                <a:solidFill>
                  <a:srgbClr val="FFFFFF"/>
                </a:solidFill>
              </a:rPr>
              <a:t>of Wind Power Generation </a:t>
            </a:r>
          </a:p>
          <a:p>
            <a:pPr algn="ctr" eaLnBrk="1" hangingPunct="1"/>
            <a:r>
              <a:rPr lang="en-US" altLang="en-US" sz="3200" cap="small" dirty="0" smtClean="0">
                <a:solidFill>
                  <a:srgbClr val="FFFFFF"/>
                </a:solidFill>
              </a:rPr>
              <a:t>are Now Possible</a:t>
            </a:r>
            <a:endParaRPr lang="en-US" altLang="en-US" cap="small" dirty="0">
              <a:latin typeface="Calibri" pitchFamily="34" charset="0"/>
            </a:endParaRPr>
          </a:p>
        </p:txBody>
      </p:sp>
      <p:sp>
        <p:nvSpPr>
          <p:cNvPr id="10245" name="TextShape 4"/>
          <p:cNvSpPr txBox="1">
            <a:spLocks noChangeArrowheads="1"/>
          </p:cNvSpPr>
          <p:nvPr/>
        </p:nvSpPr>
        <p:spPr bwMode="auto">
          <a:xfrm>
            <a:off x="1350964" y="3653155"/>
            <a:ext cx="6480175" cy="3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dirty="0" smtClean="0">
                <a:solidFill>
                  <a:srgbClr val="FFFFFF"/>
                </a:solidFill>
              </a:rPr>
              <a:t>Llorenç Lledó, Albert Soret, Francisco J. Doblas-Reyes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6" name="TextShape 1"/>
          <p:cNvSpPr txBox="1">
            <a:spLocks noChangeArrowheads="1"/>
          </p:cNvSpPr>
          <p:nvPr/>
        </p:nvSpPr>
        <p:spPr bwMode="auto">
          <a:xfrm>
            <a:off x="152400" y="4574347"/>
            <a:ext cx="4652963" cy="43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  <a:latin typeface="Calibri" pitchFamily="34" charset="0"/>
              </a:rPr>
              <a:t>Resource Assessment 2017</a:t>
            </a:r>
          </a:p>
          <a:p>
            <a:pPr eaLnBrk="1" hangingPunct="1"/>
            <a:r>
              <a:rPr lang="en-US" altLang="en-US" sz="1200" dirty="0">
                <a:solidFill>
                  <a:srgbClr val="FFFFFF"/>
                </a:solidFill>
                <a:latin typeface="Calibri" pitchFamily="34" charset="0"/>
              </a:rPr>
              <a:t>WindEurope</a:t>
            </a:r>
            <a:r>
              <a:rPr lang="en-US" altLang="en-US" sz="1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altLang="en-US" sz="1200" dirty="0">
                <a:solidFill>
                  <a:srgbClr val="FFFFFF"/>
                </a:solidFill>
                <a:latin typeface="Calibri" pitchFamily="34" charset="0"/>
              </a:rPr>
              <a:t>technology </a:t>
            </a:r>
            <a:r>
              <a:rPr lang="en-US" altLang="en-US" sz="1200" dirty="0" smtClean="0">
                <a:solidFill>
                  <a:srgbClr val="FFFFFF"/>
                </a:solidFill>
                <a:latin typeface="Calibri" pitchFamily="34" charset="0"/>
              </a:rPr>
              <a:t>workshop</a:t>
            </a:r>
          </a:p>
        </p:txBody>
      </p:sp>
      <p:sp>
        <p:nvSpPr>
          <p:cNvPr id="8" name="TextShape 1"/>
          <p:cNvSpPr txBox="1">
            <a:spLocks noChangeArrowheads="1"/>
          </p:cNvSpPr>
          <p:nvPr/>
        </p:nvSpPr>
        <p:spPr bwMode="auto">
          <a:xfrm>
            <a:off x="4343401" y="115153"/>
            <a:ext cx="4652963" cy="30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200" dirty="0" smtClean="0">
                <a:solidFill>
                  <a:srgbClr val="FFFFFF"/>
                </a:solidFill>
                <a:latin typeface="Calibri" pitchFamily="34" charset="0"/>
              </a:rPr>
              <a:t>Edinburgh, 16</a:t>
            </a:r>
            <a:r>
              <a:rPr lang="en-US" altLang="en-US" sz="1200" baseline="30000" dirty="0" smtClean="0">
                <a:solidFill>
                  <a:srgbClr val="FFFFFF"/>
                </a:solidFill>
                <a:latin typeface="Calibri" pitchFamily="34" charset="0"/>
              </a:rPr>
              <a:t>th</a:t>
            </a:r>
            <a:r>
              <a:rPr lang="en-US" altLang="en-US" sz="1200" dirty="0" smtClean="0">
                <a:solidFill>
                  <a:srgbClr val="FFFFFF"/>
                </a:solidFill>
                <a:latin typeface="Calibri" pitchFamily="34" charset="0"/>
              </a:rPr>
              <a:t> February 2017</a:t>
            </a:r>
            <a:endParaRPr lang="en-US" alt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19150"/>
            <a:ext cx="5715000" cy="40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Capacity factor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5635" y="756055"/>
            <a:ext cx="4645966" cy="86655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Independent of:</a:t>
            </a:r>
          </a:p>
          <a:p>
            <a:r>
              <a:rPr lang="en-US" sz="1800" dirty="0" smtClean="0"/>
              <a:t>number of installed turbines</a:t>
            </a:r>
          </a:p>
          <a:p>
            <a:r>
              <a:rPr lang="en-US" sz="1800" dirty="0" smtClean="0"/>
              <a:t>nameplate capacity of installed turbines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47795"/>
            <a:ext cx="6705600" cy="30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914221"/>
            <a:ext cx="2514600" cy="1200329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Using manufacturer power curves for three turbines representing IEC classes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Capacity factor anomalies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/>
          <a:stretch/>
        </p:blipFill>
        <p:spPr>
          <a:xfrm>
            <a:off x="685800" y="656024"/>
            <a:ext cx="7772400" cy="3841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7450" y="4599847"/>
            <a:ext cx="422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Observed anomalies </a:t>
            </a:r>
            <a:r>
              <a:rPr lang="en-US" sz="2000" dirty="0"/>
              <a:t>(</a:t>
            </a:r>
            <a:r>
              <a:rPr lang="en-US" sz="2000" dirty="0" smtClean="0"/>
              <a:t>ERA-Interim)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7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327486"/>
            <a:ext cx="8229600" cy="488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z="2800" dirty="0" smtClean="0">
                <a:latin typeface="Arial" charset="0"/>
              </a:rPr>
              <a:t>3. How good are those forecasts?</a:t>
            </a:r>
          </a:p>
        </p:txBody>
      </p:sp>
    </p:spTree>
    <p:extLst>
      <p:ext uri="{BB962C8B-B14F-4D97-AF65-F5344CB8AC3E}">
        <p14:creationId xmlns:p14="http://schemas.microsoft.com/office/powerpoint/2010/main" val="188657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GB" dirty="0" smtClean="0"/>
              <a:t>Skill assessment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71550"/>
            <a:ext cx="6324599" cy="396987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94092" y="2114550"/>
            <a:ext cx="1892707" cy="210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Skill assessment               for DJF (1981-2013)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Displaying: Ranked Probability Skill Score [RPSS]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3956" y="742950"/>
            <a:ext cx="4380273" cy="1015663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/>
                </a:solidFill>
              </a:rPr>
              <a:t>“A </a:t>
            </a:r>
            <a:r>
              <a:rPr lang="en-US" sz="2000" dirty="0">
                <a:solidFill>
                  <a:schemeClr val="tx2"/>
                </a:solidFill>
              </a:rPr>
              <a:t>prediction has no value without an estimate of forecasting skill based on past </a:t>
            </a:r>
            <a:r>
              <a:rPr lang="en-US" sz="2000" dirty="0" smtClean="0">
                <a:solidFill>
                  <a:schemeClr val="tx2"/>
                </a:solidFill>
              </a:rPr>
              <a:t>performance”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3587"/>
            <a:ext cx="8009417" cy="4312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2322" y="840965"/>
            <a:ext cx="1579278" cy="86177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SKILL SCORES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CRPSS   = -0.01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RPSS    =  0.08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EnsCorr =  0.44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327486"/>
            <a:ext cx="8229600" cy="488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z="2800" dirty="0" smtClean="0">
                <a:latin typeface="Arial" charset="0"/>
              </a:rPr>
              <a:t>4.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093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Proof of Concept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800350"/>
            <a:ext cx="2133600" cy="830997"/>
          </a:xfrm>
          <a:prstGeom prst="rect">
            <a:avLst/>
          </a:prstGeom>
          <a:solidFill>
            <a:schemeClr val="accent1">
              <a:lumMod val="95000"/>
            </a:schemeClr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MAM 2017  forecasts </a:t>
            </a:r>
          </a:p>
          <a:p>
            <a:r>
              <a:rPr lang="en-US" sz="1600" dirty="0" smtClean="0"/>
              <a:t>now available as a </a:t>
            </a:r>
          </a:p>
          <a:p>
            <a:r>
              <a:rPr lang="en-US" sz="1600" dirty="0" smtClean="0"/>
              <a:t>Proof of Concept 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2147011" cy="1225656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23950"/>
            <a:ext cx="5638800" cy="3307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4629150"/>
            <a:ext cx="4267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bsc.es/projects/</a:t>
            </a:r>
            <a:r>
              <a:rPr lang="en-US" sz="1400" dirty="0" err="1" smtClean="0">
                <a:hlinkClick r:id="rId2"/>
              </a:rPr>
              <a:t>earthscience</a:t>
            </a:r>
            <a:r>
              <a:rPr lang="en-US" sz="1400" dirty="0" smtClean="0">
                <a:hlinkClick r:id="rId2"/>
              </a:rPr>
              <a:t>/project-</a:t>
            </a:r>
            <a:r>
              <a:rPr lang="en-US" sz="1400" dirty="0" err="1" smtClean="0">
                <a:hlinkClick r:id="rId2"/>
              </a:rPr>
              <a:t>ukko</a:t>
            </a:r>
            <a:r>
              <a:rPr lang="en-US" sz="1400" dirty="0" smtClean="0">
                <a:hlinkClick r:id="rId2"/>
              </a:rPr>
              <a:t>/map.html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327486"/>
            <a:ext cx="8229600" cy="488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z="2800" dirty="0" smtClean="0">
                <a:latin typeface="Arial" charset="0"/>
              </a:rPr>
              <a:t>5. Teleconnections</a:t>
            </a:r>
          </a:p>
        </p:txBody>
      </p:sp>
    </p:spTree>
    <p:extLst>
      <p:ext uri="{BB962C8B-B14F-4D97-AF65-F5344CB8AC3E}">
        <p14:creationId xmlns:p14="http://schemas.microsoft.com/office/powerpoint/2010/main" val="39666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Impact of ENSO on wind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938671"/>
            <a:ext cx="7505700" cy="38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COPERNICUS Program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10200" y="2571750"/>
            <a:ext cx="3352801" cy="1752599"/>
            <a:chOff x="5329121" y="2343150"/>
            <a:chExt cx="3352801" cy="1752599"/>
          </a:xfrm>
        </p:grpSpPr>
        <p:sp>
          <p:nvSpPr>
            <p:cNvPr id="9" name="Rectangle 8"/>
            <p:cNvSpPr/>
            <p:nvPr/>
          </p:nvSpPr>
          <p:spPr>
            <a:xfrm>
              <a:off x="5329121" y="2343150"/>
              <a:ext cx="3352801" cy="175259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9274" y="3144619"/>
              <a:ext cx="25330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Seasonal forecast service</a:t>
              </a:r>
            </a:p>
            <a:p>
              <a:pPr algn="ctr"/>
              <a:r>
                <a:rPr lang="en-US" sz="1600" dirty="0" smtClean="0"/>
                <a:t>for wind power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599" y="2571750"/>
              <a:ext cx="609600" cy="5322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589" b="363"/>
            <a:stretch/>
          </p:blipFill>
          <p:spPr>
            <a:xfrm>
              <a:off x="6172199" y="2571750"/>
              <a:ext cx="609601" cy="532263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304800" y="895350"/>
            <a:ext cx="4648200" cy="3657600"/>
          </a:xfrm>
          <a:prstGeom prst="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0"/>
          <p:cNvSpPr txBox="1"/>
          <p:nvPr/>
        </p:nvSpPr>
        <p:spPr>
          <a:xfrm>
            <a:off x="304800" y="4171950"/>
            <a:ext cx="45032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Providing a wealth of free climate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1038881"/>
            <a:ext cx="4350841" cy="3133069"/>
            <a:chOff x="449759" y="1533962"/>
            <a:chExt cx="4503241" cy="31330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59" y="1533962"/>
              <a:ext cx="4503241" cy="31330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585128"/>
              <a:ext cx="1219200" cy="4532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581150"/>
              <a:ext cx="1592759" cy="45706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410199" y="1123950"/>
            <a:ext cx="3352801" cy="8309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CLIM4ENERGY</a:t>
            </a:r>
          </a:p>
          <a:p>
            <a:pPr algn="ctr"/>
            <a:r>
              <a:rPr lang="en-US" sz="1600" dirty="0" smtClean="0"/>
              <a:t>Tailoring </a:t>
            </a:r>
            <a:r>
              <a:rPr lang="en-US" sz="1600" dirty="0"/>
              <a:t>climate services </a:t>
            </a:r>
            <a:endParaRPr lang="en-US" sz="1600" dirty="0" smtClean="0"/>
          </a:p>
          <a:p>
            <a:pPr algn="ctr"/>
            <a:r>
              <a:rPr lang="en-US" sz="1600" dirty="0" smtClean="0"/>
              <a:t>for </a:t>
            </a:r>
            <a:r>
              <a:rPr lang="en-US" sz="1600" dirty="0"/>
              <a:t>the energy </a:t>
            </a:r>
            <a:r>
              <a:rPr lang="en-US" sz="1600" dirty="0" smtClean="0"/>
              <a:t>industry</a:t>
            </a:r>
            <a:endParaRPr lang="en-US" sz="1600" u="sng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029200" y="1428750"/>
            <a:ext cx="304800" cy="1524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6934200" y="2190750"/>
            <a:ext cx="304800" cy="152400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25140" y="4781550"/>
            <a:ext cx="3314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clim4energy.climate.copernicus.eu</a:t>
            </a:r>
          </a:p>
        </p:txBody>
      </p:sp>
    </p:spTree>
    <p:extLst>
      <p:ext uri="{BB962C8B-B14F-4D97-AF65-F5344CB8AC3E}">
        <p14:creationId xmlns:p14="http://schemas.microsoft.com/office/powerpoint/2010/main" val="339177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Impact of NAO on wind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950671"/>
            <a:ext cx="7505700" cy="38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327486"/>
            <a:ext cx="8229600" cy="488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z="2800" dirty="0">
                <a:latin typeface="Arial" charset="0"/>
              </a:rPr>
              <a:t>6</a:t>
            </a:r>
            <a:r>
              <a:rPr lang="en-US" altLang="es-ES" sz="2800" dirty="0" smtClean="0">
                <a:latin typeface="Arial" charset="0"/>
              </a:rPr>
              <a:t>. Conclusions</a:t>
            </a:r>
          </a:p>
        </p:txBody>
      </p:sp>
    </p:spTree>
    <p:extLst>
      <p:ext uri="{BB962C8B-B14F-4D97-AF65-F5344CB8AC3E}">
        <p14:creationId xmlns:p14="http://schemas.microsoft.com/office/powerpoint/2010/main" val="33817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047750"/>
            <a:ext cx="6362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Conclusions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Dynamical models can anticipate extreme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Tailored service helpful for several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Assessing forecast quality is crucial before making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400" b="1" dirty="0" smtClean="0"/>
              <a:t>Open questions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Economic impact of those loses?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Which decisions would you take in view of those forecasts?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1350964" y="3488322"/>
            <a:ext cx="6480175" cy="7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FF"/>
                </a:solidFill>
              </a:rPr>
              <a:t>For further information please contact</a:t>
            </a:r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2000" dirty="0" smtClean="0">
                <a:solidFill>
                  <a:srgbClr val="FFFFFF"/>
                </a:solidFill>
              </a:rPr>
              <a:t>llledo@bsc.es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363" name="TextShape 1"/>
          <p:cNvSpPr txBox="1">
            <a:spLocks noChangeArrowheads="1"/>
          </p:cNvSpPr>
          <p:nvPr/>
        </p:nvSpPr>
        <p:spPr bwMode="auto">
          <a:xfrm>
            <a:off x="1371600" y="2724124"/>
            <a:ext cx="6400800" cy="4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000" dirty="0">
                <a:solidFill>
                  <a:srgbClr val="FFFFFF"/>
                </a:solidFill>
              </a:rPr>
              <a:t>Thank you!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327486"/>
            <a:ext cx="8229600" cy="488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800" dirty="0" smtClean="0">
                <a:latin typeface="Arial" charset="0"/>
              </a:rPr>
              <a:t>1. </a:t>
            </a:r>
            <a:r>
              <a:rPr lang="en-US" altLang="es-ES" sz="2800" dirty="0" smtClean="0">
                <a:latin typeface="Arial" charset="0"/>
              </a:rPr>
              <a:t>Monthly</a:t>
            </a:r>
            <a:r>
              <a:rPr lang="es-ES" altLang="es-ES" sz="2800" dirty="0" smtClean="0">
                <a:latin typeface="Arial" charset="0"/>
              </a:rPr>
              <a:t> </a:t>
            </a:r>
            <a:r>
              <a:rPr lang="es-ES" altLang="es-ES" sz="2800" dirty="0">
                <a:latin typeface="Arial" charset="0"/>
              </a:rPr>
              <a:t>B</a:t>
            </a:r>
            <a:r>
              <a:rPr lang="es-ES" altLang="es-ES" sz="2800" dirty="0" smtClean="0">
                <a:latin typeface="Arial" charset="0"/>
              </a:rPr>
              <a:t>udgets &amp; Anomalies</a:t>
            </a:r>
          </a:p>
        </p:txBody>
      </p:sp>
    </p:spTree>
    <p:extLst>
      <p:ext uri="{BB962C8B-B14F-4D97-AF65-F5344CB8AC3E}">
        <p14:creationId xmlns:p14="http://schemas.microsoft.com/office/powerpoint/2010/main" val="29194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Monthly budgets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58711"/>
            <a:ext cx="1447800" cy="1665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86" y="1392886"/>
            <a:ext cx="4648214" cy="3472522"/>
          </a:xfrm>
          <a:prstGeom prst="rect">
            <a:avLst/>
          </a:prstGeom>
        </p:spPr>
      </p:pic>
      <p:sp>
        <p:nvSpPr>
          <p:cNvPr id="13" name="Curved Left Arrow 12"/>
          <p:cNvSpPr/>
          <p:nvPr/>
        </p:nvSpPr>
        <p:spPr>
          <a:xfrm rot="16788921">
            <a:off x="4182807" y="-125543"/>
            <a:ext cx="541758" cy="3085029"/>
          </a:xfrm>
          <a:prstGeom prst="curvedLeftArrow">
            <a:avLst>
              <a:gd name="adj1" fmla="val 25000"/>
              <a:gd name="adj2" fmla="val 54847"/>
              <a:gd name="adj3" fmla="val 25000"/>
            </a:avLst>
          </a:prstGeom>
          <a:solidFill>
            <a:schemeClr val="accent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97155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Climatology:</a:t>
            </a:r>
          </a:p>
          <a:p>
            <a:r>
              <a:rPr lang="en-US" dirty="0"/>
              <a:t>a</a:t>
            </a:r>
            <a:r>
              <a:rPr lang="en-US" dirty="0" smtClean="0"/>
              <a:t> summary of </a:t>
            </a:r>
          </a:p>
          <a:p>
            <a:r>
              <a:rPr lang="en-US" dirty="0" smtClean="0"/>
              <a:t>past conditions</a:t>
            </a:r>
          </a:p>
        </p:txBody>
      </p:sp>
      <p:sp>
        <p:nvSpPr>
          <p:cNvPr id="7" name="Curved Left Arrow 12"/>
          <p:cNvSpPr/>
          <p:nvPr/>
        </p:nvSpPr>
        <p:spPr>
          <a:xfrm rot="21222706">
            <a:off x="2936833" y="1733850"/>
            <a:ext cx="541758" cy="1907015"/>
          </a:xfrm>
          <a:prstGeom prst="curvedLeftArrow">
            <a:avLst>
              <a:gd name="adj1" fmla="val 25000"/>
              <a:gd name="adj2" fmla="val 54847"/>
              <a:gd name="adj3" fmla="val 25000"/>
            </a:avLst>
          </a:prstGeom>
          <a:solidFill>
            <a:schemeClr val="accent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066800" y="3638550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Uncertainty estimates</a:t>
            </a:r>
          </a:p>
          <a:p>
            <a:pPr algn="ctr"/>
            <a:r>
              <a:rPr lang="en-US" dirty="0" smtClean="0"/>
              <a:t>(Inter-Annual Variability)</a:t>
            </a:r>
          </a:p>
        </p:txBody>
      </p:sp>
    </p:spTree>
    <p:extLst>
      <p:ext uri="{BB962C8B-B14F-4D97-AF65-F5344CB8AC3E}">
        <p14:creationId xmlns:p14="http://schemas.microsoft.com/office/powerpoint/2010/main" val="3252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5762"/>
            <a:ext cx="5110783" cy="3407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2015 US wind drought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000" y="3362325"/>
            <a:ext cx="4038600" cy="5048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Q1 2015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3704332"/>
            <a:ext cx="3581400" cy="1077218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“</a:t>
            </a:r>
            <a:r>
              <a:rPr lang="en-US" sz="1600" dirty="0"/>
              <a:t>We never anticipated a drop-off in the wind resource as we </a:t>
            </a:r>
            <a:r>
              <a:rPr lang="en-US" sz="1600" dirty="0" smtClean="0"/>
              <a:t>have witnessed </a:t>
            </a:r>
            <a:r>
              <a:rPr lang="en-US" sz="1600" dirty="0"/>
              <a:t>over the past six </a:t>
            </a:r>
            <a:r>
              <a:rPr lang="en-US" sz="1600" dirty="0" smtClean="0"/>
              <a:t>months”</a:t>
            </a:r>
          </a:p>
          <a:p>
            <a:pPr algn="just"/>
            <a:r>
              <a:rPr lang="en-US" sz="1200" i="1" dirty="0" smtClean="0"/>
              <a:t>David </a:t>
            </a:r>
            <a:r>
              <a:rPr lang="en-US" sz="1200" i="1" dirty="0"/>
              <a:t>Crane, </a:t>
            </a:r>
            <a:r>
              <a:rPr lang="en-US" sz="1200" i="1" dirty="0" smtClean="0"/>
              <a:t>RNG, September 2015</a:t>
            </a:r>
            <a:r>
              <a:rPr lang="en-US" sz="1600" i="1" dirty="0"/>
              <a:t>.</a:t>
            </a:r>
            <a:endParaRPr lang="en-US" sz="1600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0" y="742950"/>
            <a:ext cx="3581400" cy="86177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“US clean energy suffers from lack of </a:t>
            </a:r>
            <a:r>
              <a:rPr lang="en-US" sz="1600" dirty="0" smtClean="0"/>
              <a:t>wind” </a:t>
            </a:r>
          </a:p>
          <a:p>
            <a:pPr algn="just"/>
            <a:r>
              <a:rPr lang="en-US" sz="1200" i="1" dirty="0" smtClean="0"/>
              <a:t>Financial Times, September 2015</a:t>
            </a:r>
            <a:r>
              <a:rPr lang="en-US" sz="1600" i="1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2724150"/>
            <a:ext cx="3581400" cy="86177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“El Niño blowing down wind projections in US</a:t>
            </a:r>
            <a:r>
              <a:rPr lang="en-US" sz="1600" dirty="0" smtClean="0"/>
              <a:t>”</a:t>
            </a:r>
          </a:p>
          <a:p>
            <a:pPr algn="just"/>
            <a:r>
              <a:rPr lang="en-US" sz="1200" i="1" dirty="0" smtClean="0"/>
              <a:t>Fierce </a:t>
            </a:r>
            <a:r>
              <a:rPr lang="en-US" sz="1200" i="1" dirty="0"/>
              <a:t>Energy, July </a:t>
            </a:r>
            <a:r>
              <a:rPr lang="en-US" sz="1200" i="1" dirty="0" smtClean="0"/>
              <a:t>2015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5334000" y="1733550"/>
            <a:ext cx="3581400" cy="861774"/>
          </a:xfrm>
          <a:prstGeom prst="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“El Niño Buffers U.S. Wind Power Dreams</a:t>
            </a:r>
            <a:r>
              <a:rPr lang="en-US" sz="1600" dirty="0" smtClean="0"/>
              <a:t>” </a:t>
            </a:r>
          </a:p>
          <a:p>
            <a:pPr algn="just"/>
            <a:r>
              <a:rPr lang="en-US" sz="1200" i="1" dirty="0" smtClean="0"/>
              <a:t>Wall Street Daily, September 2015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461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US" dirty="0" smtClean="0"/>
              <a:t>Can we anticipate anomalies?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5800" y="3181350"/>
            <a:ext cx="2774012" cy="1371600"/>
          </a:xfrm>
          <a:prstGeom prst="ellipse">
            <a:avLst/>
          </a:prstGeom>
          <a:solidFill>
            <a:schemeClr val="accent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Coupled </a:t>
            </a:r>
          </a:p>
          <a:p>
            <a:pPr algn="ctr"/>
            <a:r>
              <a:rPr lang="en-US" sz="1600" dirty="0" smtClean="0"/>
              <a:t>Ocean-Atmosphere</a:t>
            </a:r>
          </a:p>
          <a:p>
            <a:pPr algn="ctr"/>
            <a:r>
              <a:rPr lang="en-US" sz="1600" dirty="0" smtClean="0"/>
              <a:t>global models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81899" y="4552950"/>
            <a:ext cx="3632901" cy="60016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ECMWF </a:t>
            </a:r>
            <a:r>
              <a:rPr lang="en-US" sz="1100" dirty="0" smtClean="0"/>
              <a:t>System4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MeteoFrance </a:t>
            </a:r>
            <a:r>
              <a:rPr lang="en-US" sz="1100" dirty="0" smtClean="0"/>
              <a:t>System5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UKMO </a:t>
            </a:r>
            <a:r>
              <a:rPr lang="en-US" sz="1100" dirty="0"/>
              <a:t>GloSea5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NCEP CFSv2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38600" y="805738"/>
            <a:ext cx="4800601" cy="3290012"/>
            <a:chOff x="4267200" y="819150"/>
            <a:chExt cx="4495801" cy="29852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19150"/>
              <a:ext cx="4495801" cy="29852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553200" y="3475757"/>
              <a:ext cx="2030493" cy="315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SOIL MOISTURE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04072" y="1962150"/>
              <a:ext cx="2106528" cy="315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SEA ICE EXTENT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200" y="1731122"/>
              <a:ext cx="1779445" cy="535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OCEAN </a:t>
              </a:r>
            </a:p>
            <a:p>
              <a:r>
                <a:rPr lang="en-US" sz="1400" dirty="0" smtClean="0">
                  <a:solidFill>
                    <a:schemeClr val="accent1"/>
                  </a:solidFill>
                </a:rPr>
                <a:t>CIRCULATION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3400" y="3475757"/>
              <a:ext cx="1837644" cy="315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SNOW COVER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819150"/>
            <a:ext cx="2485221" cy="1600200"/>
            <a:chOff x="867579" y="1047750"/>
            <a:chExt cx="2180421" cy="1447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79" y="1047750"/>
              <a:ext cx="2180421" cy="14478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78982" y="1047750"/>
              <a:ext cx="14296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ATMOSPHERE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21" y="2266950"/>
            <a:ext cx="1096179" cy="10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33399" y="819150"/>
            <a:ext cx="4038601" cy="3962399"/>
            <a:chOff x="4191001" y="1117989"/>
            <a:chExt cx="4648201" cy="5020987"/>
          </a:xfrm>
        </p:grpSpPr>
        <p:grpSp>
          <p:nvGrpSpPr>
            <p:cNvPr id="9" name="Group 8"/>
            <p:cNvGrpSpPr/>
            <p:nvPr/>
          </p:nvGrpSpPr>
          <p:grpSpPr>
            <a:xfrm>
              <a:off x="4191002" y="2747961"/>
              <a:ext cx="4648200" cy="3391015"/>
              <a:chOff x="2921846" y="2390168"/>
              <a:chExt cx="4811056" cy="34293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9426"/>
              <a:stretch/>
            </p:blipFill>
            <p:spPr>
              <a:xfrm>
                <a:off x="2921846" y="5472592"/>
                <a:ext cx="4811056" cy="346887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1846" y="2390168"/>
                <a:ext cx="4811056" cy="3084221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</p:pic>
        </p:grpSp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4191001" y="1117989"/>
              <a:ext cx="4648200" cy="1519484"/>
            </a:xfrm>
            <a:prstGeom prst="rect">
              <a:avLst/>
            </a:prstGeom>
            <a:solidFill>
              <a:schemeClr val="accent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b="1" dirty="0" smtClean="0">
                  <a:solidFill>
                    <a:schemeClr val="tx2"/>
                  </a:solidFill>
                </a:rPr>
                <a:t>AVG WIND SPEED FORECAST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schemeClr val="tx2"/>
                  </a:solidFill>
                </a:rPr>
                <a:t>Location:	Finland </a:t>
              </a:r>
              <a:r>
                <a:rPr lang="en-US" sz="1400" dirty="0">
                  <a:solidFill>
                    <a:schemeClr val="tx2"/>
                  </a:solidFill>
                </a:rPr>
                <a:t>(64.5N 25.0E</a:t>
              </a:r>
              <a:r>
                <a:rPr lang="en-US" sz="1400" dirty="0" smtClean="0">
                  <a:solidFill>
                    <a:schemeClr val="tx2"/>
                  </a:solidFill>
                </a:rPr>
                <a:t>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schemeClr val="tx2"/>
                  </a:solidFill>
                </a:rPr>
                <a:t>Period:</a:t>
              </a:r>
              <a:r>
                <a:rPr lang="en-US" sz="1400" dirty="0">
                  <a:solidFill>
                    <a:schemeClr val="tx2"/>
                  </a:solidFill>
                </a:rPr>
                <a:t>	</a:t>
              </a:r>
              <a:r>
                <a:rPr lang="en-US" sz="1400" dirty="0" smtClean="0">
                  <a:solidFill>
                    <a:schemeClr val="tx2"/>
                  </a:solidFill>
                </a:rPr>
                <a:t>DJF </a:t>
              </a:r>
              <a:r>
                <a:rPr lang="en-US" sz="1400" dirty="0">
                  <a:solidFill>
                    <a:schemeClr val="tx2"/>
                  </a:solidFill>
                </a:rPr>
                <a:t>2009/2010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schemeClr val="tx2"/>
                  </a:solidFill>
                </a:rPr>
                <a:t>Issued:	1</a:t>
              </a:r>
              <a:r>
                <a:rPr lang="en-US" sz="1400" baseline="30000" dirty="0" smtClean="0">
                  <a:solidFill>
                    <a:schemeClr val="tx2"/>
                  </a:solidFill>
                </a:rPr>
                <a:t>st</a:t>
              </a:r>
              <a:r>
                <a:rPr lang="en-US" sz="1400" dirty="0" smtClean="0">
                  <a:solidFill>
                    <a:schemeClr val="tx2"/>
                  </a:solidFill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</a:rPr>
                <a:t>November 2009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schemeClr val="tx2"/>
                  </a:solidFill>
                </a:rPr>
                <a:t>Source:	ECMWF </a:t>
              </a:r>
              <a:r>
                <a:rPr lang="en-US" sz="1400" dirty="0">
                  <a:solidFill>
                    <a:schemeClr val="tx2"/>
                  </a:solidFill>
                </a:rPr>
                <a:t>System4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57800" y="1047749"/>
            <a:ext cx="3352800" cy="3505201"/>
            <a:chOff x="1534735" y="2849426"/>
            <a:chExt cx="3296828" cy="35882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735" y="3863067"/>
              <a:ext cx="3296828" cy="257461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4" name="Content Placeholder 1"/>
            <p:cNvSpPr txBox="1">
              <a:spLocks/>
            </p:cNvSpPr>
            <p:nvPr/>
          </p:nvSpPr>
          <p:spPr>
            <a:xfrm>
              <a:off x="1534735" y="2849426"/>
              <a:ext cx="3296828" cy="906258"/>
            </a:xfrm>
            <a:prstGeom prst="rect">
              <a:avLst/>
            </a:prstGeom>
            <a:solidFill>
              <a:schemeClr val="accent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b="1" dirty="0" smtClean="0">
                  <a:solidFill>
                    <a:schemeClr val="tx2"/>
                  </a:solidFill>
                </a:rPr>
                <a:t>OBSERVED TERCILE</a:t>
              </a:r>
              <a:endParaRPr lang="en-US" sz="1400" b="1" dirty="0">
                <a:solidFill>
                  <a:schemeClr val="tx2"/>
                </a:solidFill>
              </a:endParaRPr>
            </a:p>
            <a:p>
              <a:r>
                <a:rPr lang="en-US" sz="1400" dirty="0">
                  <a:solidFill>
                    <a:schemeClr val="tx2"/>
                  </a:solidFill>
                </a:rPr>
                <a:t>Period:	DJF 2009/2010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 smtClean="0">
                  <a:solidFill>
                    <a:schemeClr val="tx2"/>
                  </a:solidFill>
                </a:rPr>
                <a:t>Source:	ERA-Interim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9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57150"/>
            <a:ext cx="6191348" cy="510651"/>
          </a:xfrm>
        </p:spPr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842546"/>
            <a:ext cx="6833419" cy="416760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062020" y="842546"/>
            <a:ext cx="2081980" cy="264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Wind speed forecast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DJF 2015/16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ECMWF System4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Most Likely </a:t>
            </a:r>
            <a:r>
              <a:rPr lang="en-US" sz="1600" dirty="0" err="1" smtClean="0"/>
              <a:t>Tercile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[</a:t>
            </a:r>
            <a:r>
              <a:rPr lang="en-US" sz="1600" dirty="0" smtClean="0"/>
              <a:t>probability&gt;40%]</a:t>
            </a:r>
          </a:p>
        </p:txBody>
      </p:sp>
    </p:spTree>
    <p:extLst>
      <p:ext uri="{BB962C8B-B14F-4D97-AF65-F5344CB8AC3E}">
        <p14:creationId xmlns:p14="http://schemas.microsoft.com/office/powerpoint/2010/main" val="32826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457200" y="2327486"/>
            <a:ext cx="8229600" cy="4885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800" dirty="0" smtClean="0">
                <a:latin typeface="Arial" charset="0"/>
              </a:rPr>
              <a:t>2. Tailored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8300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c_powerpoint_template_20160607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1156</TotalTime>
  <Words>390</Words>
  <Application>Microsoft Office PowerPoint</Application>
  <PresentationFormat>Presentació en pantalla (16:9)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24" baseType="lpstr">
      <vt:lpstr>bsc_powerpoint_template_20160607</vt:lpstr>
      <vt:lpstr>Presentació del PowerPoint</vt:lpstr>
      <vt:lpstr>COPERNICUS Program</vt:lpstr>
      <vt:lpstr>1. Monthly Budgets &amp; Anomalies</vt:lpstr>
      <vt:lpstr>Monthly budgets</vt:lpstr>
      <vt:lpstr>2015 US wind drought</vt:lpstr>
      <vt:lpstr>Can we anticipate anomalies?</vt:lpstr>
      <vt:lpstr>Example 1</vt:lpstr>
      <vt:lpstr>Example 2</vt:lpstr>
      <vt:lpstr>2. Tailored applications</vt:lpstr>
      <vt:lpstr>Applications</vt:lpstr>
      <vt:lpstr>Capacity factor</vt:lpstr>
      <vt:lpstr>Capacity factor anomalies</vt:lpstr>
      <vt:lpstr>3. How good are those forecasts?</vt:lpstr>
      <vt:lpstr>Skill assessment</vt:lpstr>
      <vt:lpstr>Example 3</vt:lpstr>
      <vt:lpstr>4. Visualization</vt:lpstr>
      <vt:lpstr>Proof of Concept </vt:lpstr>
      <vt:lpstr>5. Teleconnections</vt:lpstr>
      <vt:lpstr>Impact of ENSO on wind</vt:lpstr>
      <vt:lpstr>Impact of NAO on wind</vt:lpstr>
      <vt:lpstr>6. Conclusions</vt:lpstr>
      <vt:lpstr>Conclusions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Llorenç Lledó</dc:creator>
  <cp:lastModifiedBy>Llorenç Lledó</cp:lastModifiedBy>
  <cp:revision>117</cp:revision>
  <dcterms:created xsi:type="dcterms:W3CDTF">2017-03-02T14:54:16Z</dcterms:created>
  <dcterms:modified xsi:type="dcterms:W3CDTF">2017-03-15T15:23:59Z</dcterms:modified>
</cp:coreProperties>
</file>