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0"/>
  </p:notesMasterIdLst>
  <p:handoutMasterIdLst>
    <p:handoutMasterId r:id="rId11"/>
  </p:handoutMasterIdLst>
  <p:sldIdLst>
    <p:sldId id="280" r:id="rId2"/>
    <p:sldId id="471" r:id="rId3"/>
    <p:sldId id="475" r:id="rId4"/>
    <p:sldId id="477" r:id="rId5"/>
    <p:sldId id="486" r:id="rId6"/>
    <p:sldId id="487" r:id="rId7"/>
    <p:sldId id="479" r:id="rId8"/>
    <p:sldId id="484" r:id="rId9"/>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484"/>
    <a:srgbClr val="F5B783"/>
    <a:srgbClr val="DE7558"/>
    <a:srgbClr val="A50021"/>
    <a:srgbClr val="FF6969"/>
    <a:srgbClr val="3C84E4"/>
    <a:srgbClr val="EAEDF2"/>
    <a:srgbClr val="1E2B33"/>
    <a:srgbClr val="2F5597"/>
    <a:srgbClr val="6BA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5" autoAdjust="0"/>
    <p:restoredTop sz="79448" autoAdjust="0"/>
  </p:normalViewPr>
  <p:slideViewPr>
    <p:cSldViewPr snapToGrid="0">
      <p:cViewPr varScale="1">
        <p:scale>
          <a:sx n="77" d="100"/>
          <a:sy n="77" d="100"/>
        </p:scale>
        <p:origin x="1200" y="84"/>
      </p:cViewPr>
      <p:guideLst>
        <p:guide orient="horz" pos="2115"/>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A31F8031-2876-4C49-B2AB-FA63CCCA4B46}" type="datetimeFigureOut">
              <a:rPr lang="en-US" smtClean="0"/>
              <a:t>8/26/2019</a:t>
            </a:fld>
            <a:endParaRPr lang="en-U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350C2212-AB90-4CCA-9B10-8B2494265CDF}" type="slidenum">
              <a:rPr lang="en-US" smtClean="0"/>
              <a:t>‹#›</a:t>
            </a:fld>
            <a:endParaRPr lang="en-US"/>
          </a:p>
        </p:txBody>
      </p:sp>
    </p:spTree>
    <p:extLst>
      <p:ext uri="{BB962C8B-B14F-4D97-AF65-F5344CB8AC3E}">
        <p14:creationId xmlns:p14="http://schemas.microsoft.com/office/powerpoint/2010/main" val="482174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D880A98B-92B9-4661-8148-70A28B87BFA7}" type="datetimeFigureOut">
              <a:rPr lang="es-ES" smtClean="0"/>
              <a:t>26/08/2019</a:t>
            </a:fld>
            <a:endParaRPr lang="es-ES"/>
          </a:p>
        </p:txBody>
      </p:sp>
      <p:sp>
        <p:nvSpPr>
          <p:cNvPr id="4" name="Marcador de imagen de diapositiva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F710EC59-92A8-49D9-A266-1F666DA847F6}" type="slidenum">
              <a:rPr lang="es-ES" smtClean="0"/>
              <a:t>‹#›</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10EC59-92A8-49D9-A266-1F666DA847F6}" type="slidenum">
              <a:rPr lang="es-ES" smtClean="0"/>
              <a:t>1</a:t>
            </a:fld>
            <a:endParaRPr lang="es-ES"/>
          </a:p>
        </p:txBody>
      </p:sp>
    </p:spTree>
    <p:extLst>
      <p:ext uri="{BB962C8B-B14F-4D97-AF65-F5344CB8AC3E}">
        <p14:creationId xmlns:p14="http://schemas.microsoft.com/office/powerpoint/2010/main" val="75540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a:t>
            </a:fld>
            <a:endParaRPr lang="es-ES"/>
          </a:p>
        </p:txBody>
      </p:sp>
    </p:spTree>
    <p:extLst>
      <p:ext uri="{BB962C8B-B14F-4D97-AF65-F5344CB8AC3E}">
        <p14:creationId xmlns:p14="http://schemas.microsoft.com/office/powerpoint/2010/main" val="35970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PlaceHolder 1"/>
          <p:cNvSpPr>
            <a:spLocks noGrp="1"/>
          </p:cNvSpPr>
          <p:nvPr>
            <p:ph type="body"/>
          </p:nvPr>
        </p:nvSpPr>
        <p:spPr>
          <a:xfrm>
            <a:off x="679680" y="4752000"/>
            <a:ext cx="5437800" cy="3887640"/>
          </a:xfrm>
          <a:prstGeom prst="rect">
            <a:avLst/>
          </a:prstGeom>
        </p:spPr>
        <p:txBody>
          <a:bodyPr/>
          <a:lstStyle/>
          <a:p>
            <a:r>
              <a:rPr lang="es-ES" sz="2000" b="0" strike="noStrike" spc="-1">
                <a:solidFill>
                  <a:srgbClr val="000000"/>
                </a:solidFill>
                <a:uFill>
                  <a:solidFill>
                    <a:srgbClr val="FFFFFF"/>
                  </a:solidFill>
                </a:uFill>
                <a:latin typeface="Arial"/>
              </a:rPr>
              <a:t>Sand and dust storms (SDS) are an important threat to life, health, property, environment and economy in many countries, and play a significant role in different aspects of weather, climate and atmospheric chemistry. There is an increasing need for SDS accurate information and predictions to support early warning systems, and preparedness and mitigation plans.</a:t>
            </a:r>
          </a:p>
          <a:p>
            <a:endParaRPr lang="es-ES" sz="2000" b="0" strike="noStrike" spc="-1">
              <a:solidFill>
                <a:srgbClr val="000000"/>
              </a:solidFill>
              <a:uFill>
                <a:solidFill>
                  <a:srgbClr val="FFFFFF"/>
                </a:solidFill>
              </a:uFill>
              <a:latin typeface="Arial"/>
            </a:endParaRPr>
          </a:p>
          <a:p>
            <a:r>
              <a:rPr lang="es-ES" sz="2000" b="0" strike="noStrike" spc="-1">
                <a:solidFill>
                  <a:srgbClr val="000000"/>
                </a:solidFill>
                <a:uFill>
                  <a:solidFill>
                    <a:srgbClr val="FFFFFF"/>
                  </a:solidFill>
                </a:uFill>
                <a:latin typeface="Arial"/>
              </a:rPr>
              <a:t>In alignment with the mission of the WMO Sand and Dust Storm Warning Advisory and Assessment System, the Dust Storms Assessment for the development of user-oriented Climate services in Northern Africa, the Middle East and Europe“ (DustClim)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s-ES" sz="2000" b="0" strike="noStrike" spc="-1">
              <a:solidFill>
                <a:srgbClr val="000000"/>
              </a:solidFill>
              <a:uFill>
                <a:solidFill>
                  <a:srgbClr val="FFFFFF"/>
                </a:solidFill>
              </a:uFill>
              <a:latin typeface="Arial"/>
            </a:endParaRPr>
          </a:p>
          <a:p>
            <a:r>
              <a:rPr lang="es-ES" sz="2000" b="0" strike="noStrike" spc="-1">
                <a:solidFill>
                  <a:srgbClr val="000000"/>
                </a:solidFill>
                <a:uFill>
                  <a:solidFill>
                    <a:srgbClr val="FFFFFF"/>
                  </a:solidFill>
                </a:uFill>
                <a:latin typeface="Arial"/>
              </a:rPr>
              <a:t>The novelties of the DustClim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DustClim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 modelling communities) and the main user communities. This collaboration is fundamental for better defining the dust parameters to be investigated and to design and optimise the future provision of dust services.</a:t>
            </a:r>
          </a:p>
        </p:txBody>
      </p:sp>
      <p:sp>
        <p:nvSpPr>
          <p:cNvPr id="672" name="TextShape 2"/>
          <p:cNvSpPr txBox="1"/>
          <p:nvPr/>
        </p:nvSpPr>
        <p:spPr>
          <a:xfrm>
            <a:off x="3850560" y="9378720"/>
            <a:ext cx="2945160" cy="495000"/>
          </a:xfrm>
          <a:prstGeom prst="rect">
            <a:avLst/>
          </a:prstGeom>
          <a:noFill/>
          <a:ln>
            <a:noFill/>
          </a:ln>
        </p:spPr>
        <p:txBody>
          <a:bodyPr anchor="b"/>
          <a:lstStyle/>
          <a:p>
            <a:pPr algn="r">
              <a:lnSpc>
                <a:spcPct val="100000"/>
              </a:lnSpc>
            </a:pPr>
            <a:fld id="{CE16DD24-5902-4CFE-AA82-E76FA67870CD}" type="slidenum">
              <a:rPr lang="es-ES" sz="1200" b="0" strike="noStrike" spc="-1">
                <a:solidFill>
                  <a:srgbClr val="000000"/>
                </a:solidFill>
                <a:uFill>
                  <a:solidFill>
                    <a:srgbClr val="FFFFFF"/>
                  </a:solidFill>
                </a:uFill>
                <a:latin typeface="+mn-lt"/>
                <a:ea typeface="+mn-ea"/>
              </a:rPr>
              <a:t>3</a:t>
            </a:fld>
            <a:endParaRPr lang="es-E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2911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PlaceHolder 1"/>
          <p:cNvSpPr>
            <a:spLocks noGrp="1"/>
          </p:cNvSpPr>
          <p:nvPr>
            <p:ph type="body"/>
          </p:nvPr>
        </p:nvSpPr>
        <p:spPr>
          <a:xfrm>
            <a:off x="679680" y="4752000"/>
            <a:ext cx="5437800" cy="3887640"/>
          </a:xfrm>
          <a:prstGeom prst="rect">
            <a:avLst/>
          </a:prstGeom>
        </p:spPr>
        <p:txBody>
          <a:bodyPr/>
          <a:lstStyle/>
          <a:p>
            <a:endParaRPr lang="es-ES" sz="2000" b="0" strike="noStrike" spc="-1">
              <a:solidFill>
                <a:srgbClr val="000000"/>
              </a:solidFill>
              <a:uFill>
                <a:solidFill>
                  <a:srgbClr val="FFFFFF"/>
                </a:solidFill>
              </a:uFill>
              <a:latin typeface="Arial"/>
            </a:endParaRPr>
          </a:p>
        </p:txBody>
      </p:sp>
      <p:sp>
        <p:nvSpPr>
          <p:cNvPr id="674" name="TextShape 2"/>
          <p:cNvSpPr txBox="1"/>
          <p:nvPr/>
        </p:nvSpPr>
        <p:spPr>
          <a:xfrm>
            <a:off x="3850560" y="9378720"/>
            <a:ext cx="2945160" cy="495000"/>
          </a:xfrm>
          <a:prstGeom prst="rect">
            <a:avLst/>
          </a:prstGeom>
          <a:noFill/>
          <a:ln>
            <a:noFill/>
          </a:ln>
        </p:spPr>
        <p:txBody>
          <a:bodyPr anchor="b"/>
          <a:lstStyle/>
          <a:p>
            <a:pPr algn="r">
              <a:lnSpc>
                <a:spcPct val="100000"/>
              </a:lnSpc>
            </a:pPr>
            <a:fld id="{4A0283AB-20A7-474E-871B-3856A48FE5AC}" type="slidenum">
              <a:rPr lang="es-ES" sz="1200" b="0" strike="noStrike" spc="-1">
                <a:solidFill>
                  <a:srgbClr val="000000"/>
                </a:solidFill>
                <a:uFill>
                  <a:solidFill>
                    <a:srgbClr val="FFFFFF"/>
                  </a:solidFill>
                </a:uFill>
                <a:latin typeface="+mn-lt"/>
                <a:ea typeface="+mn-ea"/>
              </a:rPr>
              <a:t>4</a:t>
            </a:fld>
            <a:endParaRPr lang="es-E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6712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PlaceHolder 1"/>
          <p:cNvSpPr>
            <a:spLocks noGrp="1"/>
          </p:cNvSpPr>
          <p:nvPr>
            <p:ph type="body"/>
          </p:nvPr>
        </p:nvSpPr>
        <p:spPr>
          <a:xfrm>
            <a:off x="679680" y="4752000"/>
            <a:ext cx="5437800" cy="3887640"/>
          </a:xfrm>
          <a:prstGeom prst="rect">
            <a:avLst/>
          </a:prstGeom>
        </p:spPr>
        <p:txBody>
          <a:bodyPr/>
          <a:lstStyle/>
          <a:p>
            <a:r>
              <a:rPr lang="es-ES" sz="2000" b="0" strike="noStrike" spc="-1" dirty="0" err="1" smtClean="0">
                <a:solidFill>
                  <a:srgbClr val="000000"/>
                </a:solidFill>
                <a:uFill>
                  <a:solidFill>
                    <a:srgbClr val="FFFFFF"/>
                  </a:solidFill>
                </a:uFill>
                <a:latin typeface="Arial"/>
              </a:rPr>
              <a:t>scientific</a:t>
            </a:r>
            <a:r>
              <a:rPr lang="es-ES" sz="2000" b="0" strike="noStrike" spc="-1" dirty="0" smtClean="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teams</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from</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observational</a:t>
            </a:r>
            <a:r>
              <a:rPr lang="es-ES" sz="2000" b="0" strike="noStrike" spc="-1" dirty="0">
                <a:solidFill>
                  <a:srgbClr val="000000"/>
                </a:solidFill>
                <a:uFill>
                  <a:solidFill>
                    <a:srgbClr val="FFFFFF"/>
                  </a:solidFill>
                </a:uFill>
                <a:latin typeface="Arial"/>
              </a:rPr>
              <a:t> and </a:t>
            </a:r>
            <a:r>
              <a:rPr lang="es-ES" sz="2000" b="0" strike="noStrike" spc="-1" dirty="0" err="1">
                <a:solidFill>
                  <a:srgbClr val="000000"/>
                </a:solidFill>
                <a:uFill>
                  <a:solidFill>
                    <a:srgbClr val="FFFFFF"/>
                  </a:solidFill>
                </a:uFill>
                <a:latin typeface="Arial"/>
              </a:rPr>
              <a:t>modelling</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communities</a:t>
            </a:r>
            <a:r>
              <a:rPr lang="es-ES" sz="2000" b="0" strike="noStrike" spc="-1" dirty="0">
                <a:solidFill>
                  <a:srgbClr val="000000"/>
                </a:solidFill>
                <a:uFill>
                  <a:solidFill>
                    <a:srgbClr val="FFFFFF"/>
                  </a:solidFill>
                </a:uFill>
                <a:latin typeface="Arial"/>
              </a:rPr>
              <a:t>) and </a:t>
            </a:r>
            <a:r>
              <a:rPr lang="es-ES" sz="2000" b="0" strike="noStrike" spc="-1" dirty="0" err="1">
                <a:solidFill>
                  <a:srgbClr val="000000"/>
                </a:solidFill>
                <a:uFill>
                  <a:solidFill>
                    <a:srgbClr val="FFFFFF"/>
                  </a:solidFill>
                </a:uFill>
                <a:latin typeface="Arial"/>
              </a:rPr>
              <a:t>the</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main</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user</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communities</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This</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collaboration</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is</a:t>
            </a:r>
            <a:r>
              <a:rPr lang="es-ES" sz="2000" b="0" strike="noStrike" spc="-1" dirty="0">
                <a:solidFill>
                  <a:srgbClr val="000000"/>
                </a:solidFill>
                <a:uFill>
                  <a:solidFill>
                    <a:srgbClr val="FFFFFF"/>
                  </a:solidFill>
                </a:uFill>
                <a:latin typeface="Arial"/>
              </a:rPr>
              <a:t> fundamental </a:t>
            </a:r>
            <a:r>
              <a:rPr lang="es-ES" sz="2000" b="0" strike="noStrike" spc="-1" dirty="0" err="1">
                <a:solidFill>
                  <a:srgbClr val="000000"/>
                </a:solidFill>
                <a:uFill>
                  <a:solidFill>
                    <a:srgbClr val="FFFFFF"/>
                  </a:solidFill>
                </a:uFill>
                <a:latin typeface="Arial"/>
              </a:rPr>
              <a:t>for</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better</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defining</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the</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dust</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parameters</a:t>
            </a:r>
            <a:r>
              <a:rPr lang="es-ES" sz="2000" b="0" strike="noStrike" spc="-1" dirty="0">
                <a:solidFill>
                  <a:srgbClr val="000000"/>
                </a:solidFill>
                <a:uFill>
                  <a:solidFill>
                    <a:srgbClr val="FFFFFF"/>
                  </a:solidFill>
                </a:uFill>
                <a:latin typeface="Arial"/>
              </a:rPr>
              <a:t> to be </a:t>
            </a:r>
            <a:r>
              <a:rPr lang="es-ES" sz="2000" b="0" strike="noStrike" spc="-1" dirty="0" err="1">
                <a:solidFill>
                  <a:srgbClr val="000000"/>
                </a:solidFill>
                <a:uFill>
                  <a:solidFill>
                    <a:srgbClr val="FFFFFF"/>
                  </a:solidFill>
                </a:uFill>
                <a:latin typeface="Arial"/>
              </a:rPr>
              <a:t>investigated</a:t>
            </a:r>
            <a:r>
              <a:rPr lang="es-ES" sz="2000" b="0" strike="noStrike" spc="-1" dirty="0">
                <a:solidFill>
                  <a:srgbClr val="000000"/>
                </a:solidFill>
                <a:uFill>
                  <a:solidFill>
                    <a:srgbClr val="FFFFFF"/>
                  </a:solidFill>
                </a:uFill>
                <a:latin typeface="Arial"/>
              </a:rPr>
              <a:t> and to </a:t>
            </a:r>
            <a:r>
              <a:rPr lang="es-ES" sz="2000" b="0" strike="noStrike" spc="-1" dirty="0" err="1">
                <a:solidFill>
                  <a:srgbClr val="000000"/>
                </a:solidFill>
                <a:uFill>
                  <a:solidFill>
                    <a:srgbClr val="FFFFFF"/>
                  </a:solidFill>
                </a:uFill>
                <a:latin typeface="Arial"/>
              </a:rPr>
              <a:t>design</a:t>
            </a:r>
            <a:r>
              <a:rPr lang="es-ES" sz="2000" b="0" strike="noStrike" spc="-1" dirty="0">
                <a:solidFill>
                  <a:srgbClr val="000000"/>
                </a:solidFill>
                <a:uFill>
                  <a:solidFill>
                    <a:srgbClr val="FFFFFF"/>
                  </a:solidFill>
                </a:uFill>
                <a:latin typeface="Arial"/>
              </a:rPr>
              <a:t> and </a:t>
            </a:r>
            <a:r>
              <a:rPr lang="es-ES" sz="2000" b="0" strike="noStrike" spc="-1" dirty="0" err="1">
                <a:solidFill>
                  <a:srgbClr val="000000"/>
                </a:solidFill>
                <a:uFill>
                  <a:solidFill>
                    <a:srgbClr val="FFFFFF"/>
                  </a:solidFill>
                </a:uFill>
                <a:latin typeface="Arial"/>
              </a:rPr>
              <a:t>optimise</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the</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future</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provision</a:t>
            </a:r>
            <a:r>
              <a:rPr lang="es-ES" sz="2000" b="0" strike="noStrike" spc="-1" dirty="0">
                <a:solidFill>
                  <a:srgbClr val="000000"/>
                </a:solidFill>
                <a:uFill>
                  <a:solidFill>
                    <a:srgbClr val="FFFFFF"/>
                  </a:solidFill>
                </a:uFill>
                <a:latin typeface="Arial"/>
              </a:rPr>
              <a:t> of </a:t>
            </a:r>
            <a:r>
              <a:rPr lang="es-ES" sz="2000" b="0" strike="noStrike" spc="-1" dirty="0" err="1">
                <a:solidFill>
                  <a:srgbClr val="000000"/>
                </a:solidFill>
                <a:uFill>
                  <a:solidFill>
                    <a:srgbClr val="FFFFFF"/>
                  </a:solidFill>
                </a:uFill>
                <a:latin typeface="Arial"/>
              </a:rPr>
              <a:t>dust</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services</a:t>
            </a:r>
            <a:r>
              <a:rPr lang="es-ES" sz="2000" b="0" strike="noStrike" spc="-1" dirty="0">
                <a:solidFill>
                  <a:srgbClr val="000000"/>
                </a:solidFill>
                <a:uFill>
                  <a:solidFill>
                    <a:srgbClr val="FFFFFF"/>
                  </a:solidFill>
                </a:uFill>
                <a:latin typeface="Arial"/>
              </a:rPr>
              <a:t>.</a:t>
            </a:r>
          </a:p>
        </p:txBody>
      </p:sp>
      <p:sp>
        <p:nvSpPr>
          <p:cNvPr id="682" name="TextShape 2"/>
          <p:cNvSpPr txBox="1"/>
          <p:nvPr/>
        </p:nvSpPr>
        <p:spPr>
          <a:xfrm>
            <a:off x="3850560" y="9378720"/>
            <a:ext cx="2945160" cy="495000"/>
          </a:xfrm>
          <a:prstGeom prst="rect">
            <a:avLst/>
          </a:prstGeom>
          <a:noFill/>
          <a:ln>
            <a:noFill/>
          </a:ln>
        </p:spPr>
        <p:txBody>
          <a:bodyPr anchor="b"/>
          <a:lstStyle/>
          <a:p>
            <a:pPr algn="r">
              <a:lnSpc>
                <a:spcPct val="100000"/>
              </a:lnSpc>
            </a:pPr>
            <a:fld id="{B2D2C528-1115-4B0A-9B38-5A1E4BBBFCF9}" type="slidenum">
              <a:rPr lang="es-ES" sz="1200" b="0" strike="noStrike" spc="-1">
                <a:solidFill>
                  <a:srgbClr val="000000"/>
                </a:solidFill>
                <a:uFill>
                  <a:solidFill>
                    <a:srgbClr val="FFFFFF"/>
                  </a:solidFill>
                </a:uFill>
                <a:latin typeface="+mn-lt"/>
                <a:ea typeface="+mn-ea"/>
              </a:rPr>
              <a:t>5</a:t>
            </a:fld>
            <a:endParaRPr lang="es-E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20317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PlaceHolder 1"/>
          <p:cNvSpPr>
            <a:spLocks noGrp="1"/>
          </p:cNvSpPr>
          <p:nvPr>
            <p:ph type="body"/>
          </p:nvPr>
        </p:nvSpPr>
        <p:spPr>
          <a:xfrm>
            <a:off x="679680" y="4752000"/>
            <a:ext cx="5437800" cy="3887640"/>
          </a:xfrm>
          <a:prstGeom prst="rect">
            <a:avLst/>
          </a:prstGeom>
        </p:spPr>
        <p:txBody>
          <a:bodyPr/>
          <a:lstStyle/>
          <a:p>
            <a:endParaRPr lang="es-ES" sz="2000" b="0" strike="noStrike" spc="-1" dirty="0">
              <a:solidFill>
                <a:srgbClr val="000000"/>
              </a:solidFill>
              <a:uFill>
                <a:solidFill>
                  <a:srgbClr val="FFFFFF"/>
                </a:solidFill>
              </a:uFill>
              <a:latin typeface="Arial"/>
            </a:endParaRPr>
          </a:p>
        </p:txBody>
      </p:sp>
      <p:sp>
        <p:nvSpPr>
          <p:cNvPr id="682" name="TextShape 2"/>
          <p:cNvSpPr txBox="1"/>
          <p:nvPr/>
        </p:nvSpPr>
        <p:spPr>
          <a:xfrm>
            <a:off x="3850560" y="9378720"/>
            <a:ext cx="2945160" cy="495000"/>
          </a:xfrm>
          <a:prstGeom prst="rect">
            <a:avLst/>
          </a:prstGeom>
          <a:noFill/>
          <a:ln>
            <a:noFill/>
          </a:ln>
        </p:spPr>
        <p:txBody>
          <a:bodyPr anchor="b"/>
          <a:lstStyle/>
          <a:p>
            <a:pPr algn="r">
              <a:lnSpc>
                <a:spcPct val="100000"/>
              </a:lnSpc>
            </a:pPr>
            <a:fld id="{B2D2C528-1115-4B0A-9B38-5A1E4BBBFCF9}" type="slidenum">
              <a:rPr lang="es-ES" sz="1200" b="0" strike="noStrike" spc="-1">
                <a:solidFill>
                  <a:srgbClr val="000000"/>
                </a:solidFill>
                <a:uFill>
                  <a:solidFill>
                    <a:srgbClr val="FFFFFF"/>
                  </a:solidFill>
                </a:uFill>
                <a:latin typeface="+mn-lt"/>
                <a:ea typeface="+mn-ea"/>
              </a:rPr>
              <a:t>6</a:t>
            </a:fld>
            <a:endParaRPr lang="es-E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3177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PlaceHolder 1"/>
          <p:cNvSpPr>
            <a:spLocks noGrp="1"/>
          </p:cNvSpPr>
          <p:nvPr>
            <p:ph type="body"/>
          </p:nvPr>
        </p:nvSpPr>
        <p:spPr>
          <a:xfrm>
            <a:off x="679680" y="4752000"/>
            <a:ext cx="5437800" cy="3887640"/>
          </a:xfrm>
          <a:prstGeom prst="rect">
            <a:avLst/>
          </a:prstGeom>
        </p:spPr>
        <p:txBody>
          <a:bodyPr/>
          <a:lstStyle/>
          <a:p>
            <a:r>
              <a:rPr lang="es-ES" sz="2000" b="0" strike="noStrike" spc="-1" dirty="0" err="1">
                <a:solidFill>
                  <a:srgbClr val="000000"/>
                </a:solidFill>
                <a:uFill>
                  <a:solidFill>
                    <a:srgbClr val="FFFFFF"/>
                  </a:solidFill>
                </a:uFill>
                <a:latin typeface="Arial"/>
              </a:rPr>
              <a:t>daily</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exceed</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the</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limit</a:t>
            </a:r>
            <a:r>
              <a:rPr lang="es-ES" sz="2000" b="0" strike="noStrike" spc="-1" dirty="0">
                <a:solidFill>
                  <a:srgbClr val="000000"/>
                </a:solidFill>
                <a:uFill>
                  <a:solidFill>
                    <a:srgbClr val="FFFFFF"/>
                  </a:solidFill>
                </a:uFill>
                <a:latin typeface="Arial"/>
              </a:rPr>
              <a:t> of PM10 </a:t>
            </a:r>
            <a:r>
              <a:rPr lang="es-ES" sz="2000" b="0" strike="noStrike" spc="-1" dirty="0" err="1">
                <a:solidFill>
                  <a:srgbClr val="000000"/>
                </a:solidFill>
                <a:uFill>
                  <a:solidFill>
                    <a:srgbClr val="FFFFFF"/>
                  </a:solidFill>
                </a:uFill>
                <a:latin typeface="Arial"/>
              </a:rPr>
              <a:t>established</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by</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the</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European</a:t>
            </a:r>
            <a:endParaRPr lang="es-ES" sz="2000" b="0" strike="noStrike" spc="-1" dirty="0">
              <a:solidFill>
                <a:srgbClr val="000000"/>
              </a:solidFill>
              <a:uFill>
                <a:solidFill>
                  <a:srgbClr val="FFFFFF"/>
                </a:solidFill>
              </a:uFill>
              <a:latin typeface="Arial"/>
            </a:endParaRPr>
          </a:p>
          <a:p>
            <a:r>
              <a:rPr lang="es-ES" sz="2000" b="0" strike="noStrike" spc="-1" dirty="0" err="1">
                <a:solidFill>
                  <a:srgbClr val="000000"/>
                </a:solidFill>
                <a:uFill>
                  <a:solidFill>
                    <a:srgbClr val="FFFFFF"/>
                  </a:solidFill>
                </a:uFill>
                <a:latin typeface="Arial"/>
              </a:rPr>
              <a:t>Commission</a:t>
            </a:r>
            <a:r>
              <a:rPr lang="es-ES" sz="2000" b="0" strike="noStrike" spc="-1" dirty="0">
                <a:solidFill>
                  <a:srgbClr val="000000"/>
                </a:solidFill>
                <a:uFill>
                  <a:solidFill>
                    <a:srgbClr val="FFFFFF"/>
                  </a:solidFill>
                </a:uFill>
                <a:latin typeface="Arial"/>
              </a:rPr>
              <a:t> (50 </a:t>
            </a:r>
            <a:r>
              <a:rPr lang="es-ES" sz="2000" b="0" strike="noStrike" spc="-1" dirty="0" err="1">
                <a:solidFill>
                  <a:srgbClr val="000000"/>
                </a:solidFill>
                <a:uFill>
                  <a:solidFill>
                    <a:srgbClr val="FFFFFF"/>
                  </a:solidFill>
                </a:uFill>
                <a:latin typeface="Arial"/>
              </a:rPr>
              <a:t>μg</a:t>
            </a:r>
            <a:r>
              <a:rPr lang="es-ES" sz="2000" b="0" strike="noStrike" spc="-1" dirty="0">
                <a:solidFill>
                  <a:srgbClr val="000000"/>
                </a:solidFill>
                <a:uFill>
                  <a:solidFill>
                    <a:srgbClr val="FFFFFF"/>
                  </a:solidFill>
                </a:uFill>
                <a:latin typeface="Arial"/>
              </a:rPr>
              <a:t>/m3) </a:t>
            </a:r>
            <a:r>
              <a:rPr lang="es-ES" sz="2000" b="0" strike="noStrike" spc="-1" dirty="0" err="1">
                <a:solidFill>
                  <a:srgbClr val="000000"/>
                </a:solidFill>
                <a:uFill>
                  <a:solidFill>
                    <a:srgbClr val="FFFFFF"/>
                  </a:solidFill>
                </a:uFill>
                <a:latin typeface="Arial"/>
              </a:rPr>
              <a:t>for</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the</a:t>
            </a:r>
            <a:r>
              <a:rPr lang="es-ES" sz="2000" b="0" strike="noStrike" spc="-1" dirty="0">
                <a:solidFill>
                  <a:srgbClr val="000000"/>
                </a:solidFill>
                <a:uFill>
                  <a:solidFill>
                    <a:srgbClr val="FFFFFF"/>
                  </a:solidFill>
                </a:uFill>
                <a:latin typeface="Arial"/>
              </a:rPr>
              <a:t> </a:t>
            </a:r>
            <a:r>
              <a:rPr lang="es-ES" sz="2000" b="0" strike="noStrike" spc="-1" dirty="0" err="1">
                <a:solidFill>
                  <a:srgbClr val="000000"/>
                </a:solidFill>
                <a:uFill>
                  <a:solidFill>
                    <a:srgbClr val="FFFFFF"/>
                  </a:solidFill>
                </a:uFill>
                <a:latin typeface="Arial"/>
              </a:rPr>
              <a:t>protection</a:t>
            </a:r>
            <a:r>
              <a:rPr lang="es-ES" sz="2000" b="0" strike="noStrike" spc="-1" dirty="0">
                <a:solidFill>
                  <a:srgbClr val="000000"/>
                </a:solidFill>
                <a:uFill>
                  <a:solidFill>
                    <a:srgbClr val="FFFFFF"/>
                  </a:solidFill>
                </a:uFill>
                <a:latin typeface="Arial"/>
              </a:rPr>
              <a:t> of human </a:t>
            </a:r>
            <a:r>
              <a:rPr lang="es-ES" sz="2000" b="0" strike="noStrike" spc="-1" dirty="0" err="1">
                <a:solidFill>
                  <a:srgbClr val="000000"/>
                </a:solidFill>
                <a:uFill>
                  <a:solidFill>
                    <a:srgbClr val="FFFFFF"/>
                  </a:solidFill>
                </a:uFill>
                <a:latin typeface="Arial"/>
              </a:rPr>
              <a:t>health</a:t>
            </a:r>
            <a:r>
              <a:rPr lang="es-ES" sz="2000" b="0" strike="noStrike" spc="-1" dirty="0">
                <a:solidFill>
                  <a:srgbClr val="000000"/>
                </a:solidFill>
                <a:uFill>
                  <a:solidFill>
                    <a:srgbClr val="FFFFFF"/>
                  </a:solidFill>
                </a:uFill>
                <a:latin typeface="Arial"/>
              </a:rPr>
              <a:t> </a:t>
            </a:r>
            <a:r>
              <a:rPr lang="es-ES" sz="2000" b="0" strike="noStrike" spc="-1" dirty="0" smtClean="0">
                <a:solidFill>
                  <a:srgbClr val="000000"/>
                </a:solidFill>
                <a:uFill>
                  <a:solidFill>
                    <a:srgbClr val="FFFFFF"/>
                  </a:solidFill>
                </a:uFill>
                <a:latin typeface="Arial"/>
              </a:rPr>
              <a:t>(</a:t>
            </a:r>
            <a:endParaRPr lang="es-ES" sz="2000" b="0" strike="noStrike" spc="-1" dirty="0">
              <a:solidFill>
                <a:srgbClr val="000000"/>
              </a:solidFill>
              <a:uFill>
                <a:solidFill>
                  <a:srgbClr val="FFFFFF"/>
                </a:solidFill>
              </a:uFill>
              <a:latin typeface="Arial"/>
            </a:endParaRPr>
          </a:p>
        </p:txBody>
      </p:sp>
      <p:sp>
        <p:nvSpPr>
          <p:cNvPr id="678" name="TextShape 2"/>
          <p:cNvSpPr txBox="1"/>
          <p:nvPr/>
        </p:nvSpPr>
        <p:spPr>
          <a:xfrm>
            <a:off x="3850560" y="9378720"/>
            <a:ext cx="2945160" cy="495000"/>
          </a:xfrm>
          <a:prstGeom prst="rect">
            <a:avLst/>
          </a:prstGeom>
          <a:noFill/>
          <a:ln>
            <a:noFill/>
          </a:ln>
        </p:spPr>
        <p:txBody>
          <a:bodyPr anchor="b"/>
          <a:lstStyle/>
          <a:p>
            <a:pPr algn="r">
              <a:lnSpc>
                <a:spcPct val="100000"/>
              </a:lnSpc>
            </a:pPr>
            <a:fld id="{A5355358-FBFD-4ABE-9B9A-945F02206B68}" type="slidenum">
              <a:rPr lang="es-ES" sz="1200" b="0" strike="noStrike" spc="-1">
                <a:solidFill>
                  <a:srgbClr val="000000"/>
                </a:solidFill>
                <a:uFill>
                  <a:solidFill>
                    <a:srgbClr val="FFFFFF"/>
                  </a:solidFill>
                </a:uFill>
                <a:latin typeface="+mn-lt"/>
                <a:ea typeface="+mn-ea"/>
              </a:rPr>
              <a:t>7</a:t>
            </a:fld>
            <a:endParaRPr lang="es-E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134126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Tree>
    <p:extLst>
      <p:ext uri="{BB962C8B-B14F-4D97-AF65-F5344CB8AC3E}">
        <p14:creationId xmlns:p14="http://schemas.microsoft.com/office/powerpoint/2010/main" val="35546299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8"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ra.basart@bsc.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541137" y="2565795"/>
            <a:ext cx="5255547" cy="2998826"/>
          </a:xfrm>
        </p:spPr>
        <p:txBody>
          <a:bodyPr>
            <a:normAutofit fontScale="90000"/>
          </a:bodyPr>
          <a:lstStyle/>
          <a:p>
            <a:r>
              <a:rPr lang="en-GB" sz="4000" dirty="0" smtClean="0"/>
              <a:t>Towards the development of dust user-oriented products: </a:t>
            </a:r>
            <a:r>
              <a:rPr lang="en-GB" sz="4000" b="0" dirty="0" err="1" smtClean="0"/>
              <a:t>DustClim</a:t>
            </a:r>
            <a:r>
              <a:rPr lang="en-GB" sz="4000" b="0" dirty="0" smtClean="0"/>
              <a:t> and </a:t>
            </a:r>
            <a:r>
              <a:rPr lang="en-GB" sz="4000" b="0" dirty="0" err="1" smtClean="0"/>
              <a:t>inDust</a:t>
            </a:r>
            <a:r>
              <a:rPr lang="en-GB" sz="4000" b="0" dirty="0" smtClean="0"/>
              <a:t> </a:t>
            </a:r>
            <a:r>
              <a:rPr lang="en-US" sz="4000" b="0" i="1" dirty="0"/>
              <a:t/>
            </a:r>
            <a:br>
              <a:rPr lang="en-US" sz="4000" b="0" i="1" dirty="0"/>
            </a:br>
            <a:r>
              <a:rPr lang="en-US" dirty="0"/>
              <a:t/>
            </a:r>
            <a:br>
              <a:rPr lang="en-US" dirty="0"/>
            </a:br>
            <a:r>
              <a:rPr lang="es-ES" dirty="0" smtClean="0"/>
              <a:t/>
            </a:r>
            <a:br>
              <a:rPr lang="es-ES" dirty="0" smtClean="0"/>
            </a:br>
            <a:endParaRPr lang="es-ES" b="0" dirty="0"/>
          </a:p>
        </p:txBody>
      </p:sp>
      <p:sp>
        <p:nvSpPr>
          <p:cNvPr id="3" name="Marcador de texto 2"/>
          <p:cNvSpPr>
            <a:spLocks noGrp="1"/>
          </p:cNvSpPr>
          <p:nvPr>
            <p:ph type="body" sz="quarter" idx="11"/>
          </p:nvPr>
        </p:nvSpPr>
        <p:spPr/>
        <p:txBody>
          <a:bodyPr/>
          <a:lstStyle/>
          <a:p>
            <a:r>
              <a:rPr lang="en-GB" sz="1800" i="1" dirty="0"/>
              <a:t>APDIM Side Event on Sand and Dust Storms</a:t>
            </a:r>
            <a:r>
              <a:rPr lang="en-US" sz="1800" i="1" dirty="0" smtClean="0"/>
              <a:t>, Bangkok 27-28 August 2019</a:t>
            </a:r>
            <a:endParaRPr lang="es-ES" sz="1800" i="1" dirty="0"/>
          </a:p>
        </p:txBody>
      </p:sp>
      <p:sp>
        <p:nvSpPr>
          <p:cNvPr id="5" name="Marcador de texto 2"/>
          <p:cNvSpPr>
            <a:spLocks noGrp="1"/>
          </p:cNvSpPr>
          <p:nvPr>
            <p:ph type="body" sz="quarter" idx="11"/>
          </p:nvPr>
        </p:nvSpPr>
        <p:spPr>
          <a:xfrm>
            <a:off x="3612270" y="4682330"/>
            <a:ext cx="5026946" cy="487533"/>
          </a:xfrm>
        </p:spPr>
        <p:txBody>
          <a:bodyPr/>
          <a:lstStyle/>
          <a:p>
            <a:r>
              <a:rPr lang="es-ES" sz="1800" b="1" i="1" dirty="0" smtClean="0"/>
              <a:t>Sara </a:t>
            </a:r>
            <a:r>
              <a:rPr lang="es-ES" sz="1800" b="1" i="1" dirty="0" err="1" smtClean="0"/>
              <a:t>Basart</a:t>
            </a:r>
            <a:r>
              <a:rPr lang="es-ES" sz="1800" b="1" i="1" dirty="0" smtClean="0"/>
              <a:t> (</a:t>
            </a:r>
            <a:r>
              <a:rPr lang="es-ES" sz="1800" b="1" i="1" dirty="0" smtClean="0">
                <a:hlinkClick r:id="rId3"/>
              </a:rPr>
              <a:t>sara.basart@bsc.es</a:t>
            </a:r>
            <a:r>
              <a:rPr lang="es-ES" sz="1800" b="1" i="1" dirty="0" smtClean="0"/>
              <a:t>)</a:t>
            </a:r>
          </a:p>
          <a:p>
            <a:r>
              <a:rPr lang="es-ES" sz="1800" i="1" dirty="0" err="1" smtClean="0"/>
              <a:t>Atmospheric</a:t>
            </a:r>
            <a:r>
              <a:rPr lang="es-ES" sz="1800" i="1" dirty="0" smtClean="0"/>
              <a:t> </a:t>
            </a:r>
            <a:r>
              <a:rPr lang="es-ES" sz="1800" i="1" dirty="0" err="1" smtClean="0"/>
              <a:t>Composition</a:t>
            </a:r>
            <a:r>
              <a:rPr lang="es-ES" sz="1800" i="1" dirty="0" smtClean="0"/>
              <a:t> </a:t>
            </a:r>
            <a:r>
              <a:rPr lang="es-ES" sz="1800" i="1" dirty="0" err="1" smtClean="0"/>
              <a:t>Group</a:t>
            </a:r>
            <a:r>
              <a:rPr lang="es-ES" sz="1800" i="1" dirty="0" smtClean="0"/>
              <a:t> at </a:t>
            </a:r>
            <a:r>
              <a:rPr lang="es-ES" sz="1800" i="1" dirty="0" err="1" smtClean="0"/>
              <a:t>Earth</a:t>
            </a:r>
            <a:r>
              <a:rPr lang="es-ES" sz="1800" i="1" dirty="0" smtClean="0"/>
              <a:t> </a:t>
            </a:r>
            <a:r>
              <a:rPr lang="es-ES" sz="1800" i="1" dirty="0" err="1" smtClean="0"/>
              <a:t>Sciences</a:t>
            </a:r>
            <a:r>
              <a:rPr lang="es-ES" sz="1800" i="1" dirty="0" smtClean="0"/>
              <a:t> </a:t>
            </a:r>
            <a:r>
              <a:rPr lang="es-ES" sz="1800" i="1" dirty="0" err="1" smtClean="0"/>
              <a:t>Deparment</a:t>
            </a:r>
            <a:r>
              <a:rPr lang="es-ES" sz="1800" i="1" dirty="0" smtClean="0"/>
              <a:t> </a:t>
            </a:r>
          </a:p>
          <a:p>
            <a:r>
              <a:rPr lang="es-ES" sz="1800" i="1" dirty="0" err="1" smtClean="0"/>
              <a:t>On</a:t>
            </a:r>
            <a:r>
              <a:rPr lang="es-ES" sz="1800" i="1" dirty="0" smtClean="0"/>
              <a:t> </a:t>
            </a:r>
            <a:r>
              <a:rPr lang="es-ES" sz="1800" i="1" dirty="0" err="1" smtClean="0"/>
              <a:t>behalf</a:t>
            </a:r>
            <a:r>
              <a:rPr lang="es-ES" sz="1800" i="1" dirty="0" smtClean="0"/>
              <a:t> of </a:t>
            </a:r>
            <a:r>
              <a:rPr lang="es-ES" sz="1800" i="1" dirty="0" err="1" smtClean="0"/>
              <a:t>inDust</a:t>
            </a:r>
            <a:r>
              <a:rPr lang="es-ES" sz="1800" i="1" dirty="0" smtClean="0"/>
              <a:t> and </a:t>
            </a:r>
            <a:r>
              <a:rPr lang="es-ES" sz="1800" i="1" dirty="0" err="1" smtClean="0"/>
              <a:t>DustClim</a:t>
            </a:r>
            <a:r>
              <a:rPr lang="es-ES" sz="1800" i="1" dirty="0" smtClean="0"/>
              <a:t> </a:t>
            </a:r>
            <a:r>
              <a:rPr lang="es-ES" sz="1800" i="1" dirty="0" err="1" smtClean="0"/>
              <a:t>consortium</a:t>
            </a:r>
            <a:r>
              <a:rPr lang="es-ES" sz="1800" i="1" dirty="0" smtClean="0"/>
              <a:t> </a:t>
            </a:r>
            <a:r>
              <a:rPr lang="es-ES" sz="1800" i="1" dirty="0" err="1" smtClean="0"/>
              <a:t>members</a:t>
            </a:r>
            <a:r>
              <a:rPr lang="es-ES" sz="1800" i="1" dirty="0" smtClean="0"/>
              <a:t> </a:t>
            </a:r>
            <a:endParaRPr lang="es-ES" sz="1800" i="1" dirty="0"/>
          </a:p>
        </p:txBody>
      </p:sp>
      <p:pic>
        <p:nvPicPr>
          <p:cNvPr id="6"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9668" y="0"/>
            <a:ext cx="2036457" cy="554169"/>
          </a:xfrm>
          <a:prstGeom prst="rect">
            <a:avLst/>
          </a:prstGeom>
        </p:spPr>
      </p:pic>
    </p:spTree>
    <p:extLst>
      <p:ext uri="{BB962C8B-B14F-4D97-AF65-F5344CB8AC3E}">
        <p14:creationId xmlns:p14="http://schemas.microsoft.com/office/powerpoint/2010/main" val="305463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WMO Dust </a:t>
            </a:r>
            <a:r>
              <a:rPr lang="en-US" altLang="ca-ES" sz="3500" b="1" dirty="0" smtClean="0"/>
              <a:t>Centers at Barcelona </a:t>
            </a:r>
            <a:endParaRPr lang="en-US" altLang="ca-ES" sz="3500" b="1" dirty="0"/>
          </a:p>
        </p:txBody>
      </p:sp>
      <p:sp>
        <p:nvSpPr>
          <p:cNvPr id="2" name="Slide Number Placeholder 1"/>
          <p:cNvSpPr>
            <a:spLocks noGrp="1"/>
          </p:cNvSpPr>
          <p:nvPr>
            <p:ph type="sldNum" sz="quarter" idx="4294967295"/>
          </p:nvPr>
        </p:nvSpPr>
        <p:spPr/>
        <p:txBody>
          <a:bodyPr/>
          <a:lstStyle/>
          <a:p>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Shape 149"/>
          <p:cNvSpPr/>
          <p:nvPr/>
        </p:nvSpPr>
        <p:spPr>
          <a:xfrm>
            <a:off x="421049" y="990600"/>
            <a:ext cx="5951151" cy="4912501"/>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endParaRPr lang="en-US" sz="2000" b="1" dirty="0" smtClean="0">
              <a:solidFill>
                <a:srgbClr val="000000"/>
              </a:solidFill>
              <a:latin typeface="Calibri" panose="020F0502020204030204" pitchFamily="34" charset="0"/>
            </a:endParaRPr>
          </a:p>
          <a:p>
            <a:pPr lvl="0"/>
            <a:r>
              <a:rPr lang="en-US" sz="2000" b="1" dirty="0" smtClean="0">
                <a:solidFill>
                  <a:srgbClr val="000000"/>
                </a:solidFill>
                <a:latin typeface="Calibri" panose="020F0502020204030204" pitchFamily="34" charset="0"/>
              </a:rPr>
              <a:t>Barcelona </a:t>
            </a:r>
            <a:r>
              <a:rPr lang="en-US" sz="2000" b="1" dirty="0">
                <a:solidFill>
                  <a:srgbClr val="000000"/>
                </a:solidFill>
                <a:latin typeface="Calibri" panose="020F0502020204030204" pitchFamily="34" charset="0"/>
              </a:rPr>
              <a:t>Dust Forecast Center</a:t>
            </a:r>
            <a:r>
              <a:rPr lang="en-US" sz="2000" dirty="0">
                <a:solidFill>
                  <a:srgbClr val="000000"/>
                </a:solidFill>
                <a:latin typeface="Calibri" panose="020F0502020204030204" pitchFamily="34" charset="0"/>
              </a:rPr>
              <a:t>. </a:t>
            </a:r>
          </a:p>
          <a:p>
            <a:pPr lvl="0"/>
            <a:r>
              <a:rPr lang="en-US" sz="2000" dirty="0" smtClean="0">
                <a:solidFill>
                  <a:srgbClr val="000000"/>
                </a:solidFill>
                <a:latin typeface="Calibri" panose="020F0502020204030204" pitchFamily="34" charset="0"/>
              </a:rPr>
              <a:t>Unique </a:t>
            </a:r>
            <a:r>
              <a:rPr lang="en-US" sz="2000" dirty="0">
                <a:solidFill>
                  <a:srgbClr val="000000"/>
                </a:solidFill>
                <a:latin typeface="Calibri" panose="020F0502020204030204" pitchFamily="34" charset="0"/>
              </a:rPr>
              <a:t>specialized WMO Center for </a:t>
            </a:r>
            <a:endParaRPr lang="en-US" sz="2000" dirty="0" smtClean="0">
              <a:solidFill>
                <a:srgbClr val="000000"/>
              </a:solidFill>
              <a:latin typeface="Calibri" panose="020F0502020204030204" pitchFamily="34" charset="0"/>
            </a:endParaRPr>
          </a:p>
          <a:p>
            <a:pPr lvl="0"/>
            <a:r>
              <a:rPr lang="en-US" sz="2000" dirty="0" smtClean="0">
                <a:solidFill>
                  <a:srgbClr val="000000"/>
                </a:solidFill>
                <a:latin typeface="Calibri" panose="020F0502020204030204" pitchFamily="34" charset="0"/>
              </a:rPr>
              <a:t>mineral </a:t>
            </a:r>
            <a:r>
              <a:rPr lang="en-US" sz="2000" dirty="0">
                <a:solidFill>
                  <a:srgbClr val="000000"/>
                </a:solidFill>
                <a:latin typeface="Calibri" panose="020F0502020204030204" pitchFamily="34" charset="0"/>
              </a:rPr>
              <a:t>dust </a:t>
            </a:r>
            <a:r>
              <a:rPr lang="en-US" sz="2000" dirty="0" smtClean="0">
                <a:solidFill>
                  <a:srgbClr val="000000"/>
                </a:solidFill>
                <a:latin typeface="Calibri" panose="020F0502020204030204" pitchFamily="34" charset="0"/>
              </a:rPr>
              <a:t>prediction in Europe</a:t>
            </a:r>
            <a:endParaRPr lang="en-US" sz="2000" dirty="0">
              <a:solidFill>
                <a:srgbClr val="000000"/>
              </a:solidFill>
              <a:latin typeface="Calibri" panose="020F0502020204030204" pitchFamily="34" charset="0"/>
            </a:endParaRPr>
          </a:p>
          <a:p>
            <a:pPr lvl="0"/>
            <a:r>
              <a:rPr lang="en-US" sz="2000" b="1" dirty="0">
                <a:solidFill>
                  <a:srgbClr val="000000"/>
                </a:solidFill>
                <a:latin typeface="Calibri" panose="020F0502020204030204" pitchFamily="34" charset="0"/>
              </a:rPr>
              <a:t>http://dust.aemet.es </a:t>
            </a:r>
            <a:endParaRPr lang="en-US" sz="2000" b="1" dirty="0" smtClean="0">
              <a:solidFill>
                <a:srgbClr val="000000"/>
              </a:solidFill>
              <a:latin typeface="Calibri" panose="020F0502020204030204" pitchFamily="34" charset="0"/>
            </a:endParaRPr>
          </a:p>
          <a:p>
            <a:pPr lvl="0"/>
            <a:r>
              <a:rPr lang="en-US" sz="2000" dirty="0" smtClean="0">
                <a:solidFill>
                  <a:srgbClr val="000000"/>
                </a:solidFill>
                <a:latin typeface="Calibri" panose="020F0502020204030204" pitchFamily="34" charset="0"/>
              </a:rPr>
              <a:t>started </a:t>
            </a:r>
            <a:r>
              <a:rPr lang="en-US" sz="2000" dirty="0">
                <a:solidFill>
                  <a:srgbClr val="000000"/>
                </a:solidFill>
                <a:latin typeface="Calibri" panose="020F0502020204030204" pitchFamily="34" charset="0"/>
              </a:rPr>
              <a:t>in 2014  - </a:t>
            </a:r>
            <a:r>
              <a:rPr lang="en-US" sz="2000" b="1" dirty="0" smtClean="0">
                <a:solidFill>
                  <a:srgbClr val="FF0000"/>
                </a:solidFill>
                <a:latin typeface="Calibri" panose="020F0502020204030204" pitchFamily="34" charset="0"/>
              </a:rPr>
              <a:t>Operations</a:t>
            </a:r>
          </a:p>
          <a:p>
            <a:pPr lvl="0"/>
            <a:r>
              <a:rPr lang="en-US" sz="2000" dirty="0" smtClean="0">
                <a:solidFill>
                  <a:srgbClr val="FF0000"/>
                </a:solidFill>
                <a:latin typeface="Calibri" panose="020F0502020204030204" pitchFamily="34" charset="0"/>
              </a:rPr>
              <a:t>MONARCH is the reference model</a:t>
            </a:r>
          </a:p>
          <a:p>
            <a:pPr lvl="0"/>
            <a:endParaRPr lang="en-US" sz="2000" dirty="0" smtClean="0">
              <a:solidFill>
                <a:srgbClr val="FF0000"/>
              </a:solidFill>
              <a:latin typeface="Calibri" panose="020F0502020204030204" pitchFamily="34" charset="0"/>
            </a:endParaRPr>
          </a:p>
          <a:p>
            <a:pPr lvl="0"/>
            <a:endParaRPr lang="en-US" sz="2000" dirty="0">
              <a:solidFill>
                <a:srgbClr val="FF0000"/>
              </a:solidFill>
              <a:latin typeface="Calibri" panose="020F0502020204030204" pitchFamily="34" charset="0"/>
            </a:endParaRPr>
          </a:p>
          <a:p>
            <a:pPr lvl="0"/>
            <a:endParaRPr lang="en-US" sz="2000" dirty="0">
              <a:solidFill>
                <a:srgbClr val="FF0000"/>
              </a:solidFill>
              <a:latin typeface="Calibri" panose="020F0502020204030204" pitchFamily="34" charset="0"/>
            </a:endParaRPr>
          </a:p>
          <a:p>
            <a:pPr lvl="0"/>
            <a:r>
              <a:rPr lang="en-US" sz="2000" b="1" dirty="0" smtClean="0">
                <a:solidFill>
                  <a:srgbClr val="000000"/>
                </a:solidFill>
                <a:latin typeface="Calibri" panose="020F0502020204030204" pitchFamily="34" charset="0"/>
              </a:rPr>
              <a:t>SDS-WAS</a:t>
            </a:r>
            <a:r>
              <a:rPr lang="en-US" sz="2000" b="1" dirty="0">
                <a:solidFill>
                  <a:srgbClr val="000000"/>
                </a:solidFill>
                <a:latin typeface="Calibri" panose="020F0502020204030204" pitchFamily="34" charset="0"/>
              </a:rPr>
              <a:t>. North Africa, Middle East and Europe </a:t>
            </a:r>
          </a:p>
          <a:p>
            <a:pPr lvl="0"/>
            <a:r>
              <a:rPr lang="en-US" sz="2000" b="1" dirty="0">
                <a:solidFill>
                  <a:srgbClr val="000000"/>
                </a:solidFill>
                <a:latin typeface="Calibri" panose="020F0502020204030204" pitchFamily="34" charset="0"/>
              </a:rPr>
              <a:t>Regional Center</a:t>
            </a:r>
            <a:r>
              <a:rPr lang="en-US" sz="2000" dirty="0">
                <a:solidFill>
                  <a:srgbClr val="000000"/>
                </a:solidFill>
                <a:latin typeface="Calibri" panose="020F0502020204030204" pitchFamily="34" charset="0"/>
              </a:rPr>
              <a:t>. </a:t>
            </a:r>
            <a:endParaRPr lang="en-US" sz="2000" dirty="0" smtClean="0">
              <a:solidFill>
                <a:srgbClr val="000000"/>
              </a:solidFill>
              <a:latin typeface="Calibri" panose="020F0502020204030204" pitchFamily="34" charset="0"/>
            </a:endParaRPr>
          </a:p>
          <a:p>
            <a:pPr lvl="0"/>
            <a:r>
              <a:rPr lang="en-US" sz="2000" b="1" dirty="0" smtClean="0">
                <a:solidFill>
                  <a:srgbClr val="000000"/>
                </a:solidFill>
                <a:latin typeface="Calibri" panose="020F0502020204030204" pitchFamily="34" charset="0"/>
              </a:rPr>
              <a:t>http</a:t>
            </a:r>
            <a:r>
              <a:rPr lang="en-US" sz="2000" b="1" dirty="0">
                <a:solidFill>
                  <a:srgbClr val="000000"/>
                </a:solidFill>
                <a:latin typeface="Calibri" panose="020F0502020204030204" pitchFamily="34" charset="0"/>
              </a:rPr>
              <a:t>://sds-was.aemet.es </a:t>
            </a:r>
          </a:p>
          <a:p>
            <a:pPr lvl="0"/>
            <a:r>
              <a:rPr lang="en-US" sz="2000" dirty="0">
                <a:solidFill>
                  <a:srgbClr val="000000"/>
                </a:solidFill>
                <a:latin typeface="Calibri" panose="020F0502020204030204" pitchFamily="34" charset="0"/>
              </a:rPr>
              <a:t>started in </a:t>
            </a:r>
            <a:r>
              <a:rPr lang="en-US" sz="2000" dirty="0" smtClean="0">
                <a:solidFill>
                  <a:srgbClr val="000000"/>
                </a:solidFill>
                <a:latin typeface="Calibri" panose="020F0502020204030204" pitchFamily="34" charset="0"/>
              </a:rPr>
              <a:t>2010 – </a:t>
            </a:r>
            <a:r>
              <a:rPr lang="en-US" sz="2000" b="1" dirty="0" smtClean="0">
                <a:solidFill>
                  <a:srgbClr val="FF0000"/>
                </a:solidFill>
                <a:latin typeface="Calibri" panose="020F0502020204030204" pitchFamily="34" charset="0"/>
              </a:rPr>
              <a:t>Research </a:t>
            </a:r>
          </a:p>
          <a:p>
            <a:pPr lvl="0"/>
            <a:r>
              <a:rPr lang="en-US" sz="2000" dirty="0" smtClean="0">
                <a:solidFill>
                  <a:srgbClr val="FF0000"/>
                </a:solidFill>
                <a:latin typeface="Calibri" panose="020F0502020204030204" pitchFamily="34" charset="0"/>
              </a:rPr>
              <a:t>MONARCH is contributing to the model ensemble</a:t>
            </a:r>
          </a:p>
          <a:p>
            <a:pPr lvl="0"/>
            <a:endParaRPr lang="en-US" sz="2000" dirty="0" smtClean="0">
              <a:solidFill>
                <a:srgbClr val="FF0000"/>
              </a:solidFill>
              <a:latin typeface="Calibri" panose="020F0502020204030204" pitchFamily="34" charset="0"/>
            </a:endParaRPr>
          </a:p>
          <a:p>
            <a:pPr lvl="0"/>
            <a:endParaRPr lang="en-US" sz="2000" b="1" dirty="0">
              <a:solidFill>
                <a:srgbClr val="000000"/>
              </a:solidFill>
              <a:latin typeface="Calibri" panose="020F0502020204030204" pitchFamily="34" charset="0"/>
            </a:endParaRPr>
          </a:p>
          <a:p>
            <a:pPr lvl="0"/>
            <a:endParaRPr lang="en-US" sz="2000" dirty="0" smtClean="0">
              <a:solidFill>
                <a:srgbClr val="000000"/>
              </a:solidFill>
              <a:latin typeface="Calibri" panose="020F0502020204030204" pitchFamily="34" charset="0"/>
            </a:endParaRPr>
          </a:p>
          <a:p>
            <a:pPr lvl="0"/>
            <a:endParaRPr lang="en-US" sz="2000" dirty="0">
              <a:solidFill>
                <a:srgbClr val="000000"/>
              </a:solidFill>
              <a:latin typeface="Calibri" panose="020F0502020204030204" pitchFamily="34" charset="0"/>
            </a:endParaRPr>
          </a:p>
        </p:txBody>
      </p:sp>
      <p:pic>
        <p:nvPicPr>
          <p:cNvPr id="6"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32260" y="6318275"/>
            <a:ext cx="462825" cy="505499"/>
          </a:xfrm>
          <a:prstGeom prst="rect">
            <a:avLst/>
          </a:prstGeom>
          <a:noFill/>
          <a:ln>
            <a:noFill/>
          </a:ln>
        </p:spPr>
      </p:pic>
      <p:pic>
        <p:nvPicPr>
          <p:cNvPr id="8" name="Shape 155"/>
          <p:cNvPicPr preferRelativeResize="0"/>
          <p:nvPr/>
        </p:nvPicPr>
        <p:blipFill>
          <a:blip r:embed="rId5">
            <a:alphaModFix/>
          </a:blip>
          <a:stretch>
            <a:fillRect/>
          </a:stretch>
        </p:blipFill>
        <p:spPr>
          <a:xfrm>
            <a:off x="5966606" y="6318274"/>
            <a:ext cx="3139400" cy="505499"/>
          </a:xfrm>
          <a:prstGeom prst="rect">
            <a:avLst/>
          </a:prstGeom>
          <a:noFill/>
          <a:ln>
            <a:no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8359" t="11687" r="20212" b="4780"/>
          <a:stretch/>
        </p:blipFill>
        <p:spPr>
          <a:xfrm>
            <a:off x="5088003" y="1460738"/>
            <a:ext cx="2568393" cy="2182863"/>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8702" t="11402" r="19091" b="3610"/>
          <a:stretch/>
        </p:blipFill>
        <p:spPr>
          <a:xfrm>
            <a:off x="5966606" y="3751383"/>
            <a:ext cx="2551241" cy="2178409"/>
          </a:xfrm>
          <a:prstGeom prst="rect">
            <a:avLst/>
          </a:prstGeom>
        </p:spPr>
      </p:pic>
      <p:sp>
        <p:nvSpPr>
          <p:cNvPr id="10" name="Text Box 6"/>
          <p:cNvSpPr txBox="1">
            <a:spLocks noChangeArrowheads="1"/>
          </p:cNvSpPr>
          <p:nvPr/>
        </p:nvSpPr>
        <p:spPr bwMode="auto">
          <a:xfrm>
            <a:off x="421049" y="808338"/>
            <a:ext cx="8394700" cy="5385706"/>
          </a:xfrm>
          <a:prstGeom prst="rect">
            <a:avLst/>
          </a:prstGeom>
          <a:solidFill>
            <a:srgbClr val="000000"/>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anose="020B0604020202020204"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anose="020B0604020202020204"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anose="020B0604020202020204"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anose="020B0604020202020204" pitchFamily="32" charset="0"/>
              </a:defRPr>
            </a:lvl9pPr>
          </a:lstStyle>
          <a:p>
            <a:pPr marL="360" algn="ctr">
              <a:lnSpc>
                <a:spcPct val="100000"/>
              </a:lnSpc>
              <a:spcBef>
                <a:spcPts val="1001"/>
              </a:spcBef>
              <a:buClr>
                <a:schemeClr val="bg1"/>
              </a:buClr>
            </a:pPr>
            <a:endParaRPr lang="en-US" sz="1200" b="1" spc="-1" dirty="0" smtClean="0">
              <a:solidFill>
                <a:schemeClr val="bg1"/>
              </a:solidFill>
              <a:uFill>
                <a:solidFill>
                  <a:srgbClr val="FFFFFF"/>
                </a:solidFill>
              </a:uFill>
              <a:latin typeface="Arial"/>
              <a:ea typeface="Arial"/>
            </a:endParaRPr>
          </a:p>
          <a:p>
            <a:pPr marL="360" algn="ctr">
              <a:lnSpc>
                <a:spcPct val="100000"/>
              </a:lnSpc>
              <a:spcBef>
                <a:spcPts val="1001"/>
              </a:spcBef>
              <a:buClr>
                <a:schemeClr val="bg1"/>
              </a:buClr>
            </a:pPr>
            <a:r>
              <a:rPr lang="en-US" sz="2800" b="1" spc="-1" dirty="0" smtClean="0">
                <a:solidFill>
                  <a:schemeClr val="bg1"/>
                </a:solidFill>
                <a:uFill>
                  <a:solidFill>
                    <a:srgbClr val="FFFFFF"/>
                  </a:solidFill>
                </a:uFill>
                <a:latin typeface="Arial"/>
                <a:ea typeface="Arial"/>
              </a:rPr>
              <a:t>LESSONS LEARNT</a:t>
            </a:r>
          </a:p>
          <a:p>
            <a:pPr marL="343260" indent="-342900">
              <a:lnSpc>
                <a:spcPct val="100000"/>
              </a:lnSpc>
              <a:spcBef>
                <a:spcPts val="1001"/>
              </a:spcBef>
              <a:buClr>
                <a:schemeClr val="bg1"/>
              </a:buClr>
              <a:buFont typeface="Arial" panose="020B0604020202020204" pitchFamily="34" charset="0"/>
              <a:buChar char="•"/>
            </a:pPr>
            <a:r>
              <a:rPr lang="en-US" sz="2400" spc="-1" dirty="0" smtClean="0">
                <a:solidFill>
                  <a:schemeClr val="bg1"/>
                </a:solidFill>
                <a:uFill>
                  <a:solidFill>
                    <a:srgbClr val="FFFFFF"/>
                  </a:solidFill>
                </a:uFill>
                <a:latin typeface="Arial"/>
                <a:ea typeface="Arial"/>
              </a:rPr>
              <a:t>Advertise </a:t>
            </a:r>
            <a:r>
              <a:rPr lang="en-US" sz="2400" spc="-1" dirty="0">
                <a:solidFill>
                  <a:schemeClr val="bg1"/>
                </a:solidFill>
                <a:uFill>
                  <a:solidFill>
                    <a:srgbClr val="FFFFFF"/>
                  </a:solidFill>
                </a:uFill>
                <a:latin typeface="Arial"/>
                <a:ea typeface="Arial"/>
              </a:rPr>
              <a:t>about Sand and Dust Storms</a:t>
            </a:r>
            <a:endParaRPr lang="en-US" sz="2400" spc="-1" dirty="0">
              <a:solidFill>
                <a:schemeClr val="bg1"/>
              </a:solidFill>
              <a:uFill>
                <a:solidFill>
                  <a:srgbClr val="FFFFFF"/>
                </a:solidFill>
              </a:uFill>
              <a:latin typeface="Calibri"/>
            </a:endParaRPr>
          </a:p>
          <a:p>
            <a:pPr marL="800460" lvl="1" indent="-342900">
              <a:lnSpc>
                <a:spcPct val="100000"/>
              </a:lnSpc>
              <a:spcBef>
                <a:spcPts val="499"/>
              </a:spcBef>
              <a:buClr>
                <a:schemeClr val="bg1"/>
              </a:buClr>
              <a:buFont typeface="Arial" panose="020B0604020202020204" pitchFamily="34" charset="0"/>
              <a:buChar char="•"/>
            </a:pPr>
            <a:r>
              <a:rPr lang="en-US" sz="2000" spc="-1" dirty="0">
                <a:solidFill>
                  <a:schemeClr val="bg1"/>
                </a:solidFill>
                <a:uFill>
                  <a:solidFill>
                    <a:srgbClr val="FFFFFF"/>
                  </a:solidFill>
                </a:uFill>
                <a:latin typeface="Arial"/>
                <a:ea typeface="Arial"/>
              </a:rPr>
              <a:t>Enhance the visibility of the dust impacts to the society at large and the most affected socio-economic sectors in particular</a:t>
            </a:r>
            <a:endParaRPr lang="en-US" sz="2000" spc="-1" dirty="0">
              <a:solidFill>
                <a:schemeClr val="bg1"/>
              </a:solidFill>
              <a:uFill>
                <a:solidFill>
                  <a:srgbClr val="FFFFFF"/>
                </a:solidFill>
              </a:uFill>
              <a:latin typeface="Calibri"/>
            </a:endParaRPr>
          </a:p>
          <a:p>
            <a:pPr marL="343260" indent="-342900">
              <a:lnSpc>
                <a:spcPct val="100000"/>
              </a:lnSpc>
              <a:spcBef>
                <a:spcPts val="1001"/>
              </a:spcBef>
              <a:buClr>
                <a:schemeClr val="bg1"/>
              </a:buClr>
              <a:buFont typeface="Arial" panose="020B0604020202020204" pitchFamily="34" charset="0"/>
              <a:buChar char="•"/>
            </a:pPr>
            <a:r>
              <a:rPr lang="en-US" sz="2400" spc="-1" dirty="0">
                <a:solidFill>
                  <a:schemeClr val="bg1"/>
                </a:solidFill>
                <a:uFill>
                  <a:solidFill>
                    <a:srgbClr val="FFFFFF"/>
                  </a:solidFill>
                </a:uFill>
                <a:latin typeface="Arial"/>
                <a:ea typeface="Arial"/>
              </a:rPr>
              <a:t>Not “really” tailored user-oriented products</a:t>
            </a:r>
            <a:endParaRPr lang="en-US" sz="2400" spc="-1" dirty="0">
              <a:solidFill>
                <a:schemeClr val="bg1"/>
              </a:solidFill>
              <a:uFill>
                <a:solidFill>
                  <a:srgbClr val="FFFFFF"/>
                </a:solidFill>
              </a:uFill>
              <a:latin typeface="Calibri"/>
            </a:endParaRPr>
          </a:p>
          <a:p>
            <a:pPr marL="800460" lvl="1" indent="-342900">
              <a:lnSpc>
                <a:spcPct val="100000"/>
              </a:lnSpc>
              <a:spcBef>
                <a:spcPts val="499"/>
              </a:spcBef>
              <a:buClr>
                <a:schemeClr val="bg1"/>
              </a:buClr>
              <a:buFont typeface="Arial" panose="020B0604020202020204" pitchFamily="34" charset="0"/>
              <a:buChar char="•"/>
            </a:pPr>
            <a:r>
              <a:rPr lang="en-US" sz="2000" spc="-1" dirty="0">
                <a:solidFill>
                  <a:schemeClr val="bg1"/>
                </a:solidFill>
                <a:uFill>
                  <a:solidFill>
                    <a:srgbClr val="FFFFFF"/>
                  </a:solidFill>
                </a:uFill>
                <a:latin typeface="Arial"/>
                <a:ea typeface="Arial"/>
              </a:rPr>
              <a:t>Few existing channels of communication between scientific research and user (socio-economic) communities</a:t>
            </a:r>
            <a:r>
              <a:rPr lang="en-US" sz="2000" spc="-1" dirty="0" smtClean="0">
                <a:solidFill>
                  <a:schemeClr val="bg1"/>
                </a:solidFill>
                <a:uFill>
                  <a:solidFill>
                    <a:srgbClr val="FFFFFF"/>
                  </a:solidFill>
                </a:uFill>
                <a:latin typeface="Arial"/>
                <a:ea typeface="Arial"/>
              </a:rPr>
              <a:t>. </a:t>
            </a:r>
          </a:p>
          <a:p>
            <a:pPr marL="800460" lvl="1" indent="-342900">
              <a:lnSpc>
                <a:spcPct val="100000"/>
              </a:lnSpc>
              <a:spcBef>
                <a:spcPts val="499"/>
              </a:spcBef>
              <a:buClr>
                <a:schemeClr val="bg1"/>
              </a:buClr>
              <a:buFont typeface="Arial" panose="020B0604020202020204" pitchFamily="34" charset="0"/>
              <a:buChar char="•"/>
            </a:pPr>
            <a:r>
              <a:rPr lang="en-US" sz="2000" spc="-1" dirty="0" smtClean="0">
                <a:solidFill>
                  <a:schemeClr val="bg1"/>
                </a:solidFill>
                <a:uFill>
                  <a:solidFill>
                    <a:srgbClr val="FFFFFF"/>
                  </a:solidFill>
                </a:uFill>
                <a:latin typeface="Arial"/>
                <a:ea typeface="Arial"/>
              </a:rPr>
              <a:t>Measurement </a:t>
            </a:r>
            <a:r>
              <a:rPr lang="en-US" sz="2000" spc="-1" dirty="0">
                <a:solidFill>
                  <a:schemeClr val="bg1"/>
                </a:solidFill>
                <a:uFill>
                  <a:solidFill>
                    <a:srgbClr val="FFFFFF"/>
                  </a:solidFill>
                </a:uFill>
                <a:latin typeface="Arial"/>
                <a:ea typeface="Arial"/>
              </a:rPr>
              <a:t>products lack </a:t>
            </a:r>
            <a:r>
              <a:rPr lang="en-US" sz="2000" spc="-1" dirty="0" err="1">
                <a:solidFill>
                  <a:schemeClr val="bg1"/>
                </a:solidFill>
                <a:uFill>
                  <a:solidFill>
                    <a:srgbClr val="FFFFFF"/>
                  </a:solidFill>
                </a:uFill>
                <a:latin typeface="Arial"/>
                <a:ea typeface="Arial"/>
              </a:rPr>
              <a:t>harmonised</a:t>
            </a:r>
            <a:r>
              <a:rPr lang="en-US" sz="2000" spc="-1" dirty="0">
                <a:solidFill>
                  <a:schemeClr val="bg1"/>
                </a:solidFill>
                <a:uFill>
                  <a:solidFill>
                    <a:srgbClr val="FFFFFF"/>
                  </a:solidFill>
                </a:uFill>
                <a:latin typeface="Arial"/>
                <a:ea typeface="Arial"/>
              </a:rPr>
              <a:t> quality controls, data formats and measurements </a:t>
            </a:r>
            <a:r>
              <a:rPr lang="en-US" sz="2000" spc="-1" dirty="0" smtClean="0">
                <a:solidFill>
                  <a:schemeClr val="bg1"/>
                </a:solidFill>
                <a:uFill>
                  <a:solidFill>
                    <a:srgbClr val="FFFFFF"/>
                  </a:solidFill>
                </a:uFill>
                <a:latin typeface="Arial"/>
                <a:ea typeface="Arial"/>
              </a:rPr>
              <a:t>schedules.</a:t>
            </a:r>
            <a:endParaRPr lang="en-US" sz="2000" spc="-1" dirty="0">
              <a:solidFill>
                <a:schemeClr val="bg1"/>
              </a:solidFill>
              <a:uFill>
                <a:solidFill>
                  <a:srgbClr val="FFFFFF"/>
                </a:solidFill>
              </a:uFill>
              <a:latin typeface="Calibri"/>
            </a:endParaRPr>
          </a:p>
          <a:p>
            <a:pPr marL="800460" lvl="1" indent="-342900">
              <a:lnSpc>
                <a:spcPct val="100000"/>
              </a:lnSpc>
              <a:spcBef>
                <a:spcPts val="499"/>
              </a:spcBef>
              <a:buClr>
                <a:schemeClr val="bg1"/>
              </a:buClr>
              <a:buFont typeface="Arial" panose="020B0604020202020204" pitchFamily="34" charset="0"/>
              <a:buChar char="•"/>
            </a:pPr>
            <a:endParaRPr lang="en-US" sz="2000" spc="-1" dirty="0">
              <a:solidFill>
                <a:schemeClr val="bg1"/>
              </a:solidFill>
              <a:uFill>
                <a:solidFill>
                  <a:srgbClr val="FFFFFF"/>
                </a:solidFill>
              </a:uFill>
              <a:latin typeface="Calibri"/>
            </a:endParaRPr>
          </a:p>
        </p:txBody>
      </p:sp>
    </p:spTree>
    <p:extLst>
      <p:ext uri="{BB962C8B-B14F-4D97-AF65-F5344CB8AC3E}">
        <p14:creationId xmlns:p14="http://schemas.microsoft.com/office/powerpoint/2010/main" val="171900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TextShape 1"/>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E7C20AAA-259D-4280-956E-0B4C27071F85}" type="slidenum">
              <a:rPr lang="es-ES" sz="1100" b="0" strike="noStrike" spc="-1">
                <a:solidFill>
                  <a:srgbClr val="004990"/>
                </a:solidFill>
                <a:uFill>
                  <a:solidFill>
                    <a:srgbClr val="FFFFFF"/>
                  </a:solidFill>
                </a:uFill>
                <a:latin typeface="Calibri"/>
              </a:rPr>
              <a:t>3</a:t>
            </a:fld>
            <a:endParaRPr lang="es-ES" sz="1100" b="0" strike="noStrike" spc="-1">
              <a:solidFill>
                <a:srgbClr val="000000"/>
              </a:solidFill>
              <a:uFill>
                <a:solidFill>
                  <a:srgbClr val="FFFFFF"/>
                </a:solidFill>
              </a:uFill>
              <a:latin typeface="Times New Roman"/>
            </a:endParaRPr>
          </a:p>
        </p:txBody>
      </p:sp>
      <p:sp>
        <p:nvSpPr>
          <p:cNvPr id="538" name="CustomShape 2"/>
          <p:cNvSpPr/>
          <p:nvPr/>
        </p:nvSpPr>
        <p:spPr>
          <a:xfrm>
            <a:off x="547200" y="4607640"/>
            <a:ext cx="3950640" cy="13687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s-ES" sz="1800" b="0" strike="noStrike" spc="-1">
                <a:solidFill>
                  <a:srgbClr val="FFFFFF"/>
                </a:solidFill>
                <a:uFill>
                  <a:solidFill>
                    <a:srgbClr val="FFFFFF"/>
                  </a:solidFill>
                </a:uFill>
                <a:latin typeface="Calibri"/>
              </a:rPr>
              <a:t>           </a:t>
            </a:r>
            <a:endParaRPr lang="es-ES" sz="1800" b="0" strike="noStrike" spc="-1">
              <a:solidFill>
                <a:srgbClr val="000000"/>
              </a:solidFill>
              <a:uFill>
                <a:solidFill>
                  <a:srgbClr val="FFFFFF"/>
                </a:solidFill>
              </a:uFill>
              <a:latin typeface="Arial"/>
            </a:endParaRPr>
          </a:p>
        </p:txBody>
      </p:sp>
      <p:sp>
        <p:nvSpPr>
          <p:cNvPr id="539" name="CustomShape 3"/>
          <p:cNvSpPr/>
          <p:nvPr/>
        </p:nvSpPr>
        <p:spPr>
          <a:xfrm>
            <a:off x="535320" y="4705560"/>
            <a:ext cx="3999960" cy="118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ES" sz="1800" b="0" strike="noStrike" spc="-1">
                <a:solidFill>
                  <a:srgbClr val="FF0000"/>
                </a:solidFill>
                <a:uFill>
                  <a:solidFill>
                    <a:srgbClr val="FFFFFF"/>
                  </a:solidFill>
                </a:uFill>
                <a:latin typeface="Calibri"/>
              </a:rPr>
              <a:t>GOAL: </a:t>
            </a:r>
            <a:r>
              <a:rPr lang="es-ES" sz="1800" b="0" strike="noStrike" spc="-1">
                <a:solidFill>
                  <a:srgbClr val="FFFFFF"/>
                </a:solidFill>
                <a:uFill>
                  <a:solidFill>
                    <a:srgbClr val="FFFFFF"/>
                  </a:solidFill>
                </a:uFill>
                <a:latin typeface="Calibri"/>
              </a:rPr>
              <a:t>Develop </a:t>
            </a:r>
            <a:r>
              <a:rPr lang="es-ES" sz="1800" b="1" strike="noStrike" spc="-1">
                <a:solidFill>
                  <a:srgbClr val="FFFFFF"/>
                </a:solidFill>
                <a:uFill>
                  <a:solidFill>
                    <a:srgbClr val="FFFFFF"/>
                  </a:solidFill>
                </a:uFill>
                <a:latin typeface="Calibri"/>
              </a:rPr>
              <a:t>dust-related services</a:t>
            </a:r>
            <a:r>
              <a:rPr lang="es-ES" sz="1800" b="0" strike="noStrike" spc="-1">
                <a:solidFill>
                  <a:srgbClr val="FFFFFF"/>
                </a:solidFill>
                <a:uFill>
                  <a:solidFill>
                    <a:srgbClr val="FFFFFF"/>
                  </a:solidFill>
                </a:uFill>
                <a:latin typeface="Calibri"/>
              </a:rPr>
              <a:t> to specific socio-economic sectors based on an advanced </a:t>
            </a:r>
            <a:r>
              <a:rPr lang="es-ES" sz="1800" b="1" strike="noStrike" spc="-1">
                <a:solidFill>
                  <a:srgbClr val="FFFFFF"/>
                </a:solidFill>
                <a:uFill>
                  <a:solidFill>
                    <a:srgbClr val="FFFFFF"/>
                  </a:solidFill>
                </a:uFill>
                <a:latin typeface="Calibri"/>
              </a:rPr>
              <a:t>dust reanalysis </a:t>
            </a:r>
            <a:r>
              <a:rPr lang="es-ES" sz="1800" b="0" strike="noStrike" spc="-1">
                <a:solidFill>
                  <a:srgbClr val="FFFFFF"/>
                </a:solidFill>
                <a:uFill>
                  <a:solidFill>
                    <a:srgbClr val="FFFFFF"/>
                  </a:solidFill>
                </a:uFill>
                <a:latin typeface="Calibri"/>
              </a:rPr>
              <a:t>for  the NAMEE region   </a:t>
            </a:r>
            <a:endParaRPr lang="es-ES" sz="1800" b="0" strike="noStrike" spc="-1">
              <a:solidFill>
                <a:srgbClr val="000000"/>
              </a:solidFill>
              <a:uFill>
                <a:solidFill>
                  <a:srgbClr val="FFFFFF"/>
                </a:solidFill>
              </a:uFill>
              <a:latin typeface="Arial"/>
            </a:endParaRPr>
          </a:p>
        </p:txBody>
      </p:sp>
      <p:pic>
        <p:nvPicPr>
          <p:cNvPr id="540" name="Imagen 36"/>
          <p:cNvPicPr/>
          <p:nvPr/>
        </p:nvPicPr>
        <p:blipFill>
          <a:blip r:embed="rId3"/>
          <a:stretch/>
        </p:blipFill>
        <p:spPr>
          <a:xfrm>
            <a:off x="611280" y="3104640"/>
            <a:ext cx="3862080" cy="1450800"/>
          </a:xfrm>
          <a:prstGeom prst="rect">
            <a:avLst/>
          </a:prstGeom>
          <a:ln>
            <a:noFill/>
          </a:ln>
        </p:spPr>
      </p:pic>
      <p:sp>
        <p:nvSpPr>
          <p:cNvPr id="541" name="CustomShape 4"/>
          <p:cNvSpPr/>
          <p:nvPr/>
        </p:nvSpPr>
        <p:spPr>
          <a:xfrm>
            <a:off x="671760" y="1844640"/>
            <a:ext cx="380160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000000"/>
              </a:buClr>
              <a:buFont typeface="Arial"/>
              <a:buChar char="•"/>
            </a:pPr>
            <a:r>
              <a:rPr lang="es-ES" sz="1600" b="0" strike="noStrike" spc="-1">
                <a:solidFill>
                  <a:srgbClr val="000000"/>
                </a:solidFill>
                <a:uFill>
                  <a:solidFill>
                    <a:srgbClr val="FFFFFF"/>
                  </a:solidFill>
                </a:uFill>
                <a:latin typeface="Calibri"/>
                <a:ea typeface="MS UI Gothic"/>
              </a:rPr>
              <a:t>SDS is a serious hazard for life, health, environment and economy  </a:t>
            </a:r>
            <a:endParaRPr lang="es-ES" sz="16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s-ES" sz="1600" b="0" strike="noStrike" spc="-1">
                <a:solidFill>
                  <a:srgbClr val="000000"/>
                </a:solidFill>
                <a:uFill>
                  <a:solidFill>
                    <a:srgbClr val="FFFFFF"/>
                  </a:solidFill>
                </a:uFill>
                <a:latin typeface="Calibri"/>
                <a:ea typeface="MS UI Gothic"/>
              </a:rPr>
              <a:t>Lack of dust observations (past trends and current conditions)</a:t>
            </a:r>
            <a:endParaRPr lang="es-ES" sz="1600" b="0" strike="noStrike" spc="-1">
              <a:solidFill>
                <a:srgbClr val="000000"/>
              </a:solidFill>
              <a:uFill>
                <a:solidFill>
                  <a:srgbClr val="FFFFFF"/>
                </a:solidFill>
              </a:uFill>
              <a:latin typeface="Arial"/>
            </a:endParaRPr>
          </a:p>
        </p:txBody>
      </p:sp>
      <p:sp>
        <p:nvSpPr>
          <p:cNvPr id="542" name="CustomShape 5"/>
          <p:cNvSpPr/>
          <p:nvPr/>
        </p:nvSpPr>
        <p:spPr>
          <a:xfrm>
            <a:off x="701640" y="1039680"/>
            <a:ext cx="8141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800" b="1" strike="noStrike" spc="-1">
                <a:solidFill>
                  <a:srgbClr val="000000"/>
                </a:solidFill>
                <a:uFill>
                  <a:solidFill>
                    <a:srgbClr val="FFFFFF"/>
                  </a:solidFill>
                </a:uFill>
                <a:latin typeface="Calibri"/>
                <a:ea typeface="MS UI Gothic"/>
              </a:rPr>
              <a:t>Dust </a:t>
            </a:r>
            <a:r>
              <a:rPr lang="es-ES" sz="1800" b="0" strike="noStrike" spc="-1">
                <a:solidFill>
                  <a:srgbClr val="000000"/>
                </a:solidFill>
                <a:uFill>
                  <a:solidFill>
                    <a:srgbClr val="FFFFFF"/>
                  </a:solidFill>
                </a:uFill>
                <a:latin typeface="Calibri"/>
                <a:ea typeface="MS UI Gothic"/>
              </a:rPr>
              <a:t>Storms Assessment for the development of user-oriented </a:t>
            </a:r>
            <a:r>
              <a:rPr lang="es-ES" sz="1800" b="1" strike="noStrike" spc="-1">
                <a:solidFill>
                  <a:srgbClr val="000000"/>
                </a:solidFill>
                <a:uFill>
                  <a:solidFill>
                    <a:srgbClr val="FFFFFF"/>
                  </a:solidFill>
                </a:uFill>
                <a:latin typeface="Calibri"/>
                <a:ea typeface="MS UI Gothic"/>
              </a:rPr>
              <a:t>Clim</a:t>
            </a:r>
            <a:r>
              <a:rPr lang="es-ES" sz="1800" b="0" strike="noStrike" spc="-1">
                <a:solidFill>
                  <a:srgbClr val="000000"/>
                </a:solidFill>
                <a:uFill>
                  <a:solidFill>
                    <a:srgbClr val="FFFFFF"/>
                  </a:solidFill>
                </a:uFill>
                <a:latin typeface="Calibri"/>
                <a:ea typeface="MS UI Gothic"/>
              </a:rPr>
              <a:t>ate Services in Northern Africa, Middle East and Europe</a:t>
            </a:r>
            <a:endParaRPr lang="es-ES" sz="1800" b="0" strike="noStrike" spc="-1">
              <a:solidFill>
                <a:srgbClr val="000000"/>
              </a:solidFill>
              <a:uFill>
                <a:solidFill>
                  <a:srgbClr val="FFFFFF"/>
                </a:solidFill>
              </a:uFill>
              <a:latin typeface="Arial"/>
            </a:endParaRPr>
          </a:p>
        </p:txBody>
      </p:sp>
      <p:pic>
        <p:nvPicPr>
          <p:cNvPr id="543" name="Picture 2"/>
          <p:cNvPicPr/>
          <p:nvPr/>
        </p:nvPicPr>
        <p:blipFill>
          <a:blip r:embed="rId4"/>
          <a:stretch/>
        </p:blipFill>
        <p:spPr>
          <a:xfrm>
            <a:off x="3925800" y="1821960"/>
            <a:ext cx="5679360" cy="4135320"/>
          </a:xfrm>
          <a:prstGeom prst="rect">
            <a:avLst/>
          </a:prstGeom>
          <a:ln>
            <a:noFill/>
          </a:ln>
        </p:spPr>
      </p:pic>
      <p:sp>
        <p:nvSpPr>
          <p:cNvPr id="544" name="CustomShape 6"/>
          <p:cNvSpPr/>
          <p:nvPr/>
        </p:nvSpPr>
        <p:spPr>
          <a:xfrm>
            <a:off x="4687920" y="1694160"/>
            <a:ext cx="4155480" cy="4317480"/>
          </a:xfrm>
          <a:prstGeom prst="rect">
            <a:avLst/>
          </a:prstGeom>
          <a:noFill/>
          <a:ln>
            <a:solidFill>
              <a:schemeClr val="tx1">
                <a:lumMod val="65000"/>
                <a:lumOff val="35000"/>
              </a:schemeClr>
            </a:solidFill>
            <a:custDash>
              <a:ds d="400000" sp="300000"/>
            </a:custDash>
          </a:ln>
        </p:spPr>
        <p:style>
          <a:lnRef idx="2">
            <a:schemeClr val="accent1">
              <a:shade val="50000"/>
            </a:schemeClr>
          </a:lnRef>
          <a:fillRef idx="1">
            <a:schemeClr val="accent1"/>
          </a:fillRef>
          <a:effectRef idx="0">
            <a:schemeClr val="accent1"/>
          </a:effectRef>
          <a:fontRef idx="minor"/>
        </p:style>
      </p:sp>
      <p:sp>
        <p:nvSpPr>
          <p:cNvPr id="545" name="CustomShape 7"/>
          <p:cNvSpPr/>
          <p:nvPr/>
        </p:nvSpPr>
        <p:spPr>
          <a:xfrm>
            <a:off x="431280" y="1694160"/>
            <a:ext cx="4182120" cy="4317480"/>
          </a:xfrm>
          <a:prstGeom prst="rect">
            <a:avLst/>
          </a:prstGeom>
          <a:noFill/>
          <a:ln>
            <a:solidFill>
              <a:schemeClr val="tx1">
                <a:lumMod val="65000"/>
                <a:lumOff val="35000"/>
              </a:schemeClr>
            </a:solidFill>
            <a:custDash>
              <a:ds d="400000" sp="300000"/>
            </a:custDash>
          </a:ln>
        </p:spPr>
        <p:style>
          <a:lnRef idx="2">
            <a:schemeClr val="accent1">
              <a:shade val="50000"/>
            </a:schemeClr>
          </a:lnRef>
          <a:fillRef idx="1">
            <a:schemeClr val="accent1"/>
          </a:fillRef>
          <a:effectRef idx="0">
            <a:schemeClr val="accent1"/>
          </a:effectRef>
          <a:fontRef idx="minor"/>
        </p:style>
      </p:sp>
      <p:pic>
        <p:nvPicPr>
          <p:cNvPr id="546" name="Imagen 3"/>
          <p:cNvPicPr/>
          <p:nvPr/>
        </p:nvPicPr>
        <p:blipFill>
          <a:blip r:embed="rId5"/>
          <a:stretch/>
        </p:blipFill>
        <p:spPr>
          <a:xfrm>
            <a:off x="2707200" y="0"/>
            <a:ext cx="4323600" cy="1185840"/>
          </a:xfrm>
          <a:prstGeom prst="rect">
            <a:avLst/>
          </a:prstGeom>
          <a:ln>
            <a:noFill/>
          </a:ln>
        </p:spPr>
      </p:pic>
      <p:pic>
        <p:nvPicPr>
          <p:cNvPr id="547" name="Picture 4"/>
          <p:cNvPicPr/>
          <p:nvPr/>
        </p:nvPicPr>
        <p:blipFill>
          <a:blip r:embed="rId6"/>
          <a:stretch/>
        </p:blipFill>
        <p:spPr>
          <a:xfrm>
            <a:off x="271800" y="6311160"/>
            <a:ext cx="2762280" cy="474840"/>
          </a:xfrm>
          <a:prstGeom prst="rect">
            <a:avLst/>
          </a:prstGeom>
          <a:ln>
            <a:noFill/>
          </a:ln>
        </p:spPr>
      </p:pic>
    </p:spTree>
    <p:extLst>
      <p:ext uri="{BB962C8B-B14F-4D97-AF65-F5344CB8AC3E}">
        <p14:creationId xmlns:p14="http://schemas.microsoft.com/office/powerpoint/2010/main" val="3494897604"/>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500"/>
                                  </p:stCondLst>
                                  <p:childTnLst>
                                    <p:set>
                                      <p:cBhvr>
                                        <p:cTn id="6" dur="1" fill="hold">
                                          <p:stCondLst>
                                            <p:cond delay="0"/>
                                          </p:stCondLst>
                                        </p:cTn>
                                        <p:tgtEl>
                                          <p:spTgt spid="539"/>
                                        </p:tgtEl>
                                        <p:attrNameLst>
                                          <p:attrName>style.visibility</p:attrName>
                                        </p:attrNameLst>
                                      </p:cBhvr>
                                      <p:to>
                                        <p:strVal val="visible"/>
                                      </p:to>
                                    </p:set>
                                    <p:animEffect transition="in" filter="fade">
                                      <p:cBhvr additive="repl">
                                        <p:cTn id="7" dur="500"/>
                                        <p:tgtEl>
                                          <p:spTgt spid="539"/>
                                        </p:tgtEl>
                                      </p:cBhvr>
                                    </p:animEffect>
                                  </p:childTnLst>
                                </p:cTn>
                              </p:par>
                              <p:par>
                                <p:cTn id="8" presetID="10" presetClass="entr" fill="hold" nodeType="withEffect">
                                  <p:stCondLst>
                                    <p:cond delay="0"/>
                                  </p:stCondLst>
                                  <p:childTnLst>
                                    <p:set>
                                      <p:cBhvr>
                                        <p:cTn id="9" dur="1" fill="hold">
                                          <p:stCondLst>
                                            <p:cond delay="0"/>
                                          </p:stCondLst>
                                        </p:cTn>
                                        <p:tgtEl>
                                          <p:spTgt spid="538"/>
                                        </p:tgtEl>
                                        <p:attrNameLst>
                                          <p:attrName>style.visibility</p:attrName>
                                        </p:attrNameLst>
                                      </p:cBhvr>
                                      <p:to>
                                        <p:strVal val="visible"/>
                                      </p:to>
                                    </p:set>
                                    <p:animEffect transition="in" filter="fade">
                                      <p:cBhvr additive="repl">
                                        <p:cTn id="10" dur="1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TextShape 1"/>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B4A05CCE-C82A-4FCC-8130-EEA99BA36915}" type="slidenum">
              <a:rPr lang="es-ES" sz="1100" b="0" strike="noStrike" spc="-1">
                <a:solidFill>
                  <a:srgbClr val="004990"/>
                </a:solidFill>
                <a:uFill>
                  <a:solidFill>
                    <a:srgbClr val="FFFFFF"/>
                  </a:solidFill>
                </a:uFill>
                <a:latin typeface="Calibri"/>
              </a:rPr>
              <a:t>4</a:t>
            </a:fld>
            <a:endParaRPr lang="es-ES" sz="1100" b="0" strike="noStrike" spc="-1">
              <a:solidFill>
                <a:srgbClr val="000000"/>
              </a:solidFill>
              <a:uFill>
                <a:solidFill>
                  <a:srgbClr val="FFFFFF"/>
                </a:solidFill>
              </a:uFill>
              <a:latin typeface="Times New Roman"/>
            </a:endParaRPr>
          </a:p>
        </p:txBody>
      </p:sp>
      <p:pic>
        <p:nvPicPr>
          <p:cNvPr id="564" name="Imagen 3"/>
          <p:cNvPicPr/>
          <p:nvPr/>
        </p:nvPicPr>
        <p:blipFill>
          <a:blip r:embed="rId3"/>
          <a:stretch/>
        </p:blipFill>
        <p:spPr>
          <a:xfrm>
            <a:off x="2707200" y="0"/>
            <a:ext cx="4323600" cy="1185840"/>
          </a:xfrm>
          <a:prstGeom prst="rect">
            <a:avLst/>
          </a:prstGeom>
          <a:ln>
            <a:noFill/>
          </a:ln>
        </p:spPr>
      </p:pic>
      <p:pic>
        <p:nvPicPr>
          <p:cNvPr id="565" name="Picture 4"/>
          <p:cNvPicPr/>
          <p:nvPr/>
        </p:nvPicPr>
        <p:blipFill>
          <a:blip r:embed="rId4"/>
          <a:stretch/>
        </p:blipFill>
        <p:spPr>
          <a:xfrm>
            <a:off x="271800" y="6311160"/>
            <a:ext cx="2762280" cy="474840"/>
          </a:xfrm>
          <a:prstGeom prst="rect">
            <a:avLst/>
          </a:prstGeom>
          <a:ln>
            <a:noFill/>
          </a:ln>
        </p:spPr>
      </p:pic>
      <p:sp>
        <p:nvSpPr>
          <p:cNvPr id="566" name="CustomShape 2"/>
          <p:cNvSpPr/>
          <p:nvPr/>
        </p:nvSpPr>
        <p:spPr>
          <a:xfrm>
            <a:off x="2780042" y="1303821"/>
            <a:ext cx="5600283"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b="1" spc="-1" dirty="0">
                <a:solidFill>
                  <a:srgbClr val="000000"/>
                </a:solidFill>
                <a:uFill>
                  <a:solidFill>
                    <a:srgbClr val="FFFFFF"/>
                  </a:solidFill>
                </a:uFill>
                <a:ea typeface="MS UI Gothic"/>
              </a:rPr>
              <a:t>OBSERVATIONS: </a:t>
            </a:r>
            <a:r>
              <a:rPr lang="es-ES" spc="-1" dirty="0" err="1">
                <a:solidFill>
                  <a:srgbClr val="000000"/>
                </a:solidFill>
                <a:uFill>
                  <a:solidFill>
                    <a:srgbClr val="FFFFFF"/>
                  </a:solidFill>
                </a:uFill>
                <a:ea typeface="ＭＳ Ｐゴシック"/>
              </a:rPr>
              <a:t>Our</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simulations</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predictions</a:t>
            </a:r>
            <a:r>
              <a:rPr lang="es-ES" spc="-1" dirty="0">
                <a:solidFill>
                  <a:srgbClr val="000000"/>
                </a:solidFill>
                <a:uFill>
                  <a:solidFill>
                    <a:srgbClr val="FFFFFF"/>
                  </a:solidFill>
                </a:uFill>
                <a:ea typeface="ＭＳ Ｐゴシック"/>
              </a:rPr>
              <a:t> and </a:t>
            </a:r>
            <a:r>
              <a:rPr lang="es-ES" spc="-1" dirty="0" err="1">
                <a:solidFill>
                  <a:srgbClr val="000000"/>
                </a:solidFill>
                <a:uFill>
                  <a:solidFill>
                    <a:srgbClr val="FFFFFF"/>
                  </a:solidFill>
                </a:uFill>
                <a:ea typeface="ＭＳ Ｐゴシック"/>
              </a:rPr>
              <a:t>services</a:t>
            </a:r>
            <a:r>
              <a:rPr lang="es-ES" spc="-1" dirty="0">
                <a:solidFill>
                  <a:srgbClr val="000000"/>
                </a:solidFill>
                <a:uFill>
                  <a:solidFill>
                    <a:srgbClr val="FFFFFF"/>
                  </a:solidFill>
                </a:uFill>
                <a:ea typeface="ＭＳ Ｐゴシック"/>
              </a:rPr>
              <a:t> are </a:t>
            </a:r>
            <a:r>
              <a:rPr lang="es-ES" spc="-1" dirty="0" err="1">
                <a:solidFill>
                  <a:srgbClr val="000000"/>
                </a:solidFill>
                <a:uFill>
                  <a:solidFill>
                    <a:srgbClr val="FFFFFF"/>
                  </a:solidFill>
                </a:uFill>
                <a:ea typeface="ＭＳ Ｐゴシック"/>
              </a:rPr>
              <a:t>enhanced</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by</a:t>
            </a:r>
            <a:r>
              <a:rPr lang="es-ES" spc="-1" dirty="0">
                <a:solidFill>
                  <a:srgbClr val="000000"/>
                </a:solidFill>
                <a:uFill>
                  <a:solidFill>
                    <a:srgbClr val="FFFFFF"/>
                  </a:solidFill>
                </a:uFill>
                <a:ea typeface="ＭＳ Ｐゴシック"/>
              </a:rPr>
              <a:t>/</a:t>
            </a:r>
            <a:r>
              <a:rPr lang="es-ES" spc="-1" dirty="0" err="1">
                <a:solidFill>
                  <a:srgbClr val="000000"/>
                </a:solidFill>
                <a:uFill>
                  <a:solidFill>
                    <a:srgbClr val="FFFFFF"/>
                  </a:solidFill>
                </a:uFill>
                <a:ea typeface="ＭＳ Ｐゴシック"/>
              </a:rPr>
              <a:t>verified</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with</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an</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intensive</a:t>
            </a:r>
            <a:r>
              <a:rPr lang="es-ES" spc="-1" dirty="0">
                <a:solidFill>
                  <a:srgbClr val="000000"/>
                </a:solidFill>
                <a:uFill>
                  <a:solidFill>
                    <a:srgbClr val="FFFFFF"/>
                  </a:solidFill>
                </a:uFill>
                <a:ea typeface="ＭＳ Ｐゴシック"/>
              </a:rPr>
              <a:t> use of in-situ and </a:t>
            </a:r>
            <a:r>
              <a:rPr lang="es-ES" spc="-1" dirty="0" err="1">
                <a:solidFill>
                  <a:srgbClr val="000000"/>
                </a:solidFill>
                <a:uFill>
                  <a:solidFill>
                    <a:srgbClr val="FFFFFF"/>
                  </a:solidFill>
                </a:uFill>
                <a:ea typeface="ＭＳ Ｐゴシック"/>
              </a:rPr>
              <a:t>satellite</a:t>
            </a:r>
            <a:r>
              <a:rPr lang="es-ES" spc="-1" dirty="0">
                <a:solidFill>
                  <a:srgbClr val="DE7558"/>
                </a:solidFill>
                <a:uFill>
                  <a:solidFill>
                    <a:srgbClr val="FFFFFF"/>
                  </a:solidFill>
                </a:uFill>
                <a:ea typeface="ＭＳ Ｐゴシック"/>
              </a:rPr>
              <a:t> </a:t>
            </a:r>
            <a:r>
              <a:rPr lang="es-ES" spc="-1" dirty="0" err="1">
                <a:solidFill>
                  <a:srgbClr val="FF0000"/>
                </a:solidFill>
                <a:uFill>
                  <a:solidFill>
                    <a:srgbClr val="FFFFFF"/>
                  </a:solidFill>
                </a:uFill>
                <a:ea typeface="ＭＳ Ｐゴシック"/>
              </a:rPr>
              <a:t>filtered-dust</a:t>
            </a:r>
            <a:r>
              <a:rPr lang="es-ES" spc="-1" dirty="0">
                <a:solidFill>
                  <a:srgbClr val="DE7558"/>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observations</a:t>
            </a:r>
            <a:endParaRPr lang="es-ES" spc="-1" dirty="0">
              <a:solidFill>
                <a:srgbClr val="000000"/>
              </a:solidFill>
              <a:uFill>
                <a:solidFill>
                  <a:srgbClr val="FFFFFF"/>
                </a:solidFill>
              </a:uFill>
              <a:latin typeface="Arial"/>
            </a:endParaRPr>
          </a:p>
        </p:txBody>
      </p:sp>
      <p:pic>
        <p:nvPicPr>
          <p:cNvPr id="568" name="Picture 6"/>
          <p:cNvPicPr/>
          <p:nvPr/>
        </p:nvPicPr>
        <p:blipFill>
          <a:blip r:embed="rId5"/>
          <a:stretch/>
        </p:blipFill>
        <p:spPr>
          <a:xfrm>
            <a:off x="193125" y="1186192"/>
            <a:ext cx="2586917" cy="1513257"/>
          </a:xfrm>
          <a:prstGeom prst="rect">
            <a:avLst/>
          </a:prstGeom>
          <a:ln>
            <a:noFill/>
          </a:ln>
        </p:spPr>
      </p:pic>
      <p:pic>
        <p:nvPicPr>
          <p:cNvPr id="2" name="Imagen 1"/>
          <p:cNvPicPr>
            <a:picLocks noChangeAspect="1"/>
          </p:cNvPicPr>
          <p:nvPr/>
        </p:nvPicPr>
        <p:blipFill>
          <a:blip r:embed="rId6"/>
          <a:stretch>
            <a:fillRect/>
          </a:stretch>
        </p:blipFill>
        <p:spPr>
          <a:xfrm>
            <a:off x="3034080" y="3320351"/>
            <a:ext cx="5841520" cy="3243529"/>
          </a:xfrm>
          <a:prstGeom prst="rect">
            <a:avLst/>
          </a:prstGeom>
        </p:spPr>
      </p:pic>
      <p:sp>
        <p:nvSpPr>
          <p:cNvPr id="10" name="CustomShape 2"/>
          <p:cNvSpPr/>
          <p:nvPr/>
        </p:nvSpPr>
        <p:spPr>
          <a:xfrm>
            <a:off x="3127557" y="2563370"/>
            <a:ext cx="5918883"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b="1" spc="-1" dirty="0" smtClean="0">
                <a:solidFill>
                  <a:srgbClr val="000000"/>
                </a:solidFill>
                <a:uFill>
                  <a:solidFill>
                    <a:srgbClr val="FFFFFF"/>
                  </a:solidFill>
                </a:uFill>
                <a:ea typeface="MS UI Gothic"/>
              </a:rPr>
              <a:t>REANALISYS: </a:t>
            </a:r>
            <a:r>
              <a:rPr lang="en-US" spc="-1" dirty="0">
                <a:solidFill>
                  <a:srgbClr val="000000"/>
                </a:solidFill>
                <a:uFill>
                  <a:solidFill>
                    <a:srgbClr val="FFFFFF"/>
                  </a:solidFill>
                </a:uFill>
                <a:ea typeface="MS UI Gothic"/>
              </a:rPr>
              <a:t>Climatology </a:t>
            </a:r>
            <a:r>
              <a:rPr lang="en-US" spc="-1" dirty="0" smtClean="0">
                <a:solidFill>
                  <a:srgbClr val="000000"/>
                </a:solidFill>
                <a:uFill>
                  <a:solidFill>
                    <a:srgbClr val="FFFFFF"/>
                  </a:solidFill>
                </a:uFill>
                <a:ea typeface="MS UI Gothic"/>
              </a:rPr>
              <a:t>(2002-2016) of </a:t>
            </a:r>
            <a:r>
              <a:rPr lang="en-US" spc="-1" dirty="0">
                <a:solidFill>
                  <a:srgbClr val="000000"/>
                </a:solidFill>
                <a:uFill>
                  <a:solidFill>
                    <a:srgbClr val="FFFFFF"/>
                  </a:solidFill>
                </a:uFill>
                <a:ea typeface="MS UI Gothic"/>
              </a:rPr>
              <a:t>sand and dust storms (SDS) in high spatial-temporal </a:t>
            </a:r>
            <a:r>
              <a:rPr lang="en-US" spc="-1" dirty="0" smtClean="0">
                <a:solidFill>
                  <a:srgbClr val="000000"/>
                </a:solidFill>
                <a:uFill>
                  <a:solidFill>
                    <a:srgbClr val="FFFFFF"/>
                  </a:solidFill>
                </a:uFill>
                <a:ea typeface="MS UI Gothic"/>
              </a:rPr>
              <a:t>detail (10km, 3-hourly) </a:t>
            </a:r>
            <a:endParaRPr lang="en-US" spc="-1" dirty="0">
              <a:solidFill>
                <a:srgbClr val="000000"/>
              </a:solidFill>
              <a:uFill>
                <a:solidFill>
                  <a:srgbClr val="FFFFFF"/>
                </a:solidFill>
              </a:uFill>
              <a:ea typeface="MS UI Gothic"/>
            </a:endParaRPr>
          </a:p>
          <a:p>
            <a:pPr algn="ctr">
              <a:lnSpc>
                <a:spcPct val="100000"/>
              </a:lnSpc>
            </a:pPr>
            <a:endParaRPr lang="es-ES"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3621687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TextShape 1"/>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45610D58-31B0-4770-BD06-F05A0E5B29F9}" type="slidenum">
              <a:rPr lang="es-ES" sz="1100" b="0" strike="noStrike" spc="-1">
                <a:solidFill>
                  <a:srgbClr val="004990"/>
                </a:solidFill>
                <a:uFill>
                  <a:solidFill>
                    <a:srgbClr val="FFFFFF"/>
                  </a:solidFill>
                </a:uFill>
                <a:latin typeface="Calibri"/>
              </a:rPr>
              <a:t>5</a:t>
            </a:fld>
            <a:endParaRPr lang="es-ES" sz="1100" b="0" strike="noStrike" spc="-1">
              <a:solidFill>
                <a:srgbClr val="000000"/>
              </a:solidFill>
              <a:uFill>
                <a:solidFill>
                  <a:srgbClr val="FFFFFF"/>
                </a:solidFill>
              </a:uFill>
              <a:latin typeface="Times New Roman"/>
            </a:endParaRPr>
          </a:p>
        </p:txBody>
      </p:sp>
      <p:pic>
        <p:nvPicPr>
          <p:cNvPr id="600" name="Imagen 3"/>
          <p:cNvPicPr/>
          <p:nvPr/>
        </p:nvPicPr>
        <p:blipFill>
          <a:blip r:embed="rId3"/>
          <a:stretch/>
        </p:blipFill>
        <p:spPr>
          <a:xfrm>
            <a:off x="0" y="-130278"/>
            <a:ext cx="4323600" cy="1185840"/>
          </a:xfrm>
          <a:prstGeom prst="rect">
            <a:avLst/>
          </a:prstGeom>
          <a:ln>
            <a:noFill/>
          </a:ln>
        </p:spPr>
      </p:pic>
      <p:pic>
        <p:nvPicPr>
          <p:cNvPr id="603" name="Picture 4"/>
          <p:cNvPicPr/>
          <p:nvPr/>
        </p:nvPicPr>
        <p:blipFill>
          <a:blip r:embed="rId4"/>
          <a:stretch/>
        </p:blipFill>
        <p:spPr>
          <a:xfrm>
            <a:off x="6284160" y="6332507"/>
            <a:ext cx="2762280" cy="474840"/>
          </a:xfrm>
          <a:prstGeom prst="rect">
            <a:avLst/>
          </a:prstGeom>
          <a:ln>
            <a:noFill/>
          </a:ln>
        </p:spPr>
      </p:pic>
      <p:pic>
        <p:nvPicPr>
          <p:cNvPr id="2" name="Imagen 1"/>
          <p:cNvPicPr>
            <a:picLocks noChangeAspect="1"/>
          </p:cNvPicPr>
          <p:nvPr/>
        </p:nvPicPr>
        <p:blipFill>
          <a:blip r:embed="rId5"/>
          <a:stretch>
            <a:fillRect/>
          </a:stretch>
        </p:blipFill>
        <p:spPr>
          <a:xfrm>
            <a:off x="755222" y="3577893"/>
            <a:ext cx="7097107" cy="3248879"/>
          </a:xfrm>
          <a:prstGeom prst="rect">
            <a:avLst/>
          </a:prstGeom>
        </p:spPr>
      </p:pic>
      <p:pic>
        <p:nvPicPr>
          <p:cNvPr id="5" name="Imagen 4"/>
          <p:cNvPicPr>
            <a:picLocks noChangeAspect="1"/>
          </p:cNvPicPr>
          <p:nvPr/>
        </p:nvPicPr>
        <p:blipFill>
          <a:blip r:embed="rId6"/>
          <a:stretch>
            <a:fillRect/>
          </a:stretch>
        </p:blipFill>
        <p:spPr>
          <a:xfrm>
            <a:off x="1075747" y="1399288"/>
            <a:ext cx="3228029" cy="2178605"/>
          </a:xfrm>
          <a:prstGeom prst="rect">
            <a:avLst/>
          </a:prstGeom>
        </p:spPr>
      </p:pic>
      <p:pic>
        <p:nvPicPr>
          <p:cNvPr id="30" name="Imagen 7"/>
          <p:cNvPicPr/>
          <p:nvPr/>
        </p:nvPicPr>
        <p:blipFill>
          <a:blip r:embed="rId7"/>
          <a:srcRect t="544"/>
          <a:stretch/>
        </p:blipFill>
        <p:spPr>
          <a:xfrm>
            <a:off x="4424732" y="1399287"/>
            <a:ext cx="3172609" cy="2170249"/>
          </a:xfrm>
          <a:prstGeom prst="rect">
            <a:avLst/>
          </a:prstGeom>
          <a:ln>
            <a:noFill/>
          </a:ln>
        </p:spPr>
      </p:pic>
      <p:sp>
        <p:nvSpPr>
          <p:cNvPr id="31" name="CustomShape 2"/>
          <p:cNvSpPr/>
          <p:nvPr/>
        </p:nvSpPr>
        <p:spPr>
          <a:xfrm>
            <a:off x="4585882" y="229166"/>
            <a:ext cx="4239518"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s-ES" sz="1800" b="1" strike="noStrike" spc="-1" dirty="0" smtClean="0">
                <a:solidFill>
                  <a:srgbClr val="000000"/>
                </a:solidFill>
                <a:uFill>
                  <a:solidFill>
                    <a:srgbClr val="FFFFFF"/>
                  </a:solidFill>
                </a:uFill>
                <a:ea typeface="MS UI Gothic"/>
              </a:rPr>
              <a:t>AVIATION: </a:t>
            </a:r>
            <a:r>
              <a:rPr lang="es-ES" spc="-1" dirty="0" err="1" smtClean="0">
                <a:solidFill>
                  <a:srgbClr val="000000"/>
                </a:solidFill>
                <a:uFill>
                  <a:solidFill>
                    <a:srgbClr val="FFFFFF"/>
                  </a:solidFill>
                </a:uFill>
                <a:ea typeface="MS UI Gothic"/>
              </a:rPr>
              <a:t>How</a:t>
            </a:r>
            <a:r>
              <a:rPr lang="es-ES" spc="-1" dirty="0" smtClean="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much</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dust</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is</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needed</a:t>
            </a:r>
            <a:r>
              <a:rPr lang="es-ES" spc="-1" dirty="0">
                <a:solidFill>
                  <a:srgbClr val="000000"/>
                </a:solidFill>
                <a:uFill>
                  <a:solidFill>
                    <a:srgbClr val="FFFFFF"/>
                  </a:solidFill>
                </a:uFill>
                <a:ea typeface="MS UI Gothic"/>
              </a:rPr>
              <a:t> to </a:t>
            </a:r>
            <a:r>
              <a:rPr lang="es-ES" spc="-1" dirty="0" err="1">
                <a:solidFill>
                  <a:srgbClr val="000000"/>
                </a:solidFill>
                <a:uFill>
                  <a:solidFill>
                    <a:srgbClr val="FFFFFF"/>
                  </a:solidFill>
                </a:uFill>
                <a:ea typeface="MS UI Gothic"/>
              </a:rPr>
              <a:t>significantly</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damage</a:t>
            </a:r>
            <a:r>
              <a:rPr lang="es-ES" spc="-1" dirty="0">
                <a:solidFill>
                  <a:srgbClr val="000000"/>
                </a:solidFill>
                <a:uFill>
                  <a:solidFill>
                    <a:srgbClr val="FFFFFF"/>
                  </a:solidFill>
                </a:uFill>
                <a:ea typeface="MS UI Gothic"/>
              </a:rPr>
              <a:t> gas turbine </a:t>
            </a:r>
            <a:r>
              <a:rPr lang="es-ES" spc="-1" dirty="0" err="1" smtClean="0">
                <a:solidFill>
                  <a:srgbClr val="000000"/>
                </a:solidFill>
                <a:uFill>
                  <a:solidFill>
                    <a:srgbClr val="FFFFFF"/>
                  </a:solidFill>
                </a:uFill>
                <a:ea typeface="MS UI Gothic"/>
              </a:rPr>
              <a:t>engines</a:t>
            </a:r>
            <a:r>
              <a:rPr lang="es-ES" spc="-1" dirty="0" smtClean="0">
                <a:solidFill>
                  <a:srgbClr val="000000"/>
                </a:solidFill>
                <a:uFill>
                  <a:solidFill>
                    <a:srgbClr val="FFFFFF"/>
                  </a:solidFill>
                </a:uFill>
                <a:ea typeface="MS UI Gothic"/>
              </a:rPr>
              <a:t>?</a:t>
            </a:r>
            <a:r>
              <a:rPr lang="es-ES" spc="-1" dirty="0">
                <a:solidFill>
                  <a:srgbClr val="000000"/>
                </a:solidFill>
                <a:uFill>
                  <a:solidFill>
                    <a:srgbClr val="FFFFFF"/>
                  </a:solidFill>
                </a:uFill>
              </a:rPr>
              <a:t> </a:t>
            </a:r>
            <a:r>
              <a:rPr lang="es-ES" spc="-1" dirty="0" err="1" smtClean="0">
                <a:solidFill>
                  <a:srgbClr val="000000"/>
                </a:solidFill>
                <a:uFill>
                  <a:solidFill>
                    <a:srgbClr val="FFFFFF"/>
                  </a:solidFill>
                </a:uFill>
              </a:rPr>
              <a:t>Or</a:t>
            </a:r>
            <a:r>
              <a:rPr lang="es-ES" spc="-1" dirty="0" smtClean="0">
                <a:solidFill>
                  <a:srgbClr val="000000"/>
                </a:solidFill>
                <a:uFill>
                  <a:solidFill>
                    <a:srgbClr val="FFFFFF"/>
                  </a:solidFill>
                </a:uFill>
              </a:rPr>
              <a:t> to </a:t>
            </a:r>
            <a:r>
              <a:rPr lang="es-ES" spc="-1" dirty="0" err="1" smtClean="0">
                <a:solidFill>
                  <a:srgbClr val="000000"/>
                </a:solidFill>
                <a:uFill>
                  <a:solidFill>
                    <a:srgbClr val="FFFFFF"/>
                  </a:solidFill>
                </a:uFill>
              </a:rPr>
              <a:t>disturb</a:t>
            </a:r>
            <a:r>
              <a:rPr lang="es-ES" spc="-1" dirty="0" smtClean="0">
                <a:solidFill>
                  <a:srgbClr val="000000"/>
                </a:solidFill>
                <a:uFill>
                  <a:solidFill>
                    <a:srgbClr val="FFFFFF"/>
                  </a:solidFill>
                </a:uFill>
              </a:rPr>
              <a:t> </a:t>
            </a:r>
            <a:r>
              <a:rPr lang="es-ES" spc="-1" dirty="0" err="1" smtClean="0">
                <a:solidFill>
                  <a:srgbClr val="000000"/>
                </a:solidFill>
                <a:uFill>
                  <a:solidFill>
                    <a:srgbClr val="FFFFFF"/>
                  </a:solidFill>
                </a:uFill>
              </a:rPr>
              <a:t>operations</a:t>
            </a:r>
            <a:r>
              <a:rPr lang="es-ES" spc="-1" dirty="0" smtClean="0">
                <a:solidFill>
                  <a:srgbClr val="000000"/>
                </a:solidFill>
                <a:uFill>
                  <a:solidFill>
                    <a:srgbClr val="FFFFFF"/>
                  </a:solidFill>
                </a:uFill>
              </a:rPr>
              <a:t>?</a:t>
            </a:r>
            <a:endParaRPr lang="es-ES" spc="-1" dirty="0">
              <a:solidFill>
                <a:srgbClr val="000000"/>
              </a:solidFill>
              <a:uFill>
                <a:solidFill>
                  <a:srgbClr val="FFFFFF"/>
                </a:solidFill>
              </a:uFill>
            </a:endParaRPr>
          </a:p>
        </p:txBody>
      </p:sp>
    </p:spTree>
    <p:extLst>
      <p:ext uri="{BB962C8B-B14F-4D97-AF65-F5344CB8AC3E}">
        <p14:creationId xmlns:p14="http://schemas.microsoft.com/office/powerpoint/2010/main" val="12635377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TextShape 1"/>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45610D58-31B0-4770-BD06-F05A0E5B29F9}" type="slidenum">
              <a:rPr lang="es-ES" sz="1100" b="0" strike="noStrike" spc="-1">
                <a:solidFill>
                  <a:srgbClr val="004990"/>
                </a:solidFill>
                <a:uFill>
                  <a:solidFill>
                    <a:srgbClr val="FFFFFF"/>
                  </a:solidFill>
                </a:uFill>
                <a:latin typeface="Calibri"/>
              </a:rPr>
              <a:t>6</a:t>
            </a:fld>
            <a:endParaRPr lang="es-ES" sz="1100" b="0" strike="noStrike" spc="-1">
              <a:solidFill>
                <a:srgbClr val="000000"/>
              </a:solidFill>
              <a:uFill>
                <a:solidFill>
                  <a:srgbClr val="FFFFFF"/>
                </a:solidFill>
              </a:uFill>
              <a:latin typeface="Times New Roman"/>
            </a:endParaRPr>
          </a:p>
        </p:txBody>
      </p:sp>
      <p:pic>
        <p:nvPicPr>
          <p:cNvPr id="600" name="Imagen 3"/>
          <p:cNvPicPr/>
          <p:nvPr/>
        </p:nvPicPr>
        <p:blipFill>
          <a:blip r:embed="rId3"/>
          <a:stretch/>
        </p:blipFill>
        <p:spPr>
          <a:xfrm>
            <a:off x="0" y="-130278"/>
            <a:ext cx="4323600" cy="1185840"/>
          </a:xfrm>
          <a:prstGeom prst="rect">
            <a:avLst/>
          </a:prstGeom>
          <a:ln>
            <a:noFill/>
          </a:ln>
        </p:spPr>
      </p:pic>
      <p:pic>
        <p:nvPicPr>
          <p:cNvPr id="603" name="Picture 4"/>
          <p:cNvPicPr/>
          <p:nvPr/>
        </p:nvPicPr>
        <p:blipFill>
          <a:blip r:embed="rId4"/>
          <a:stretch/>
        </p:blipFill>
        <p:spPr>
          <a:xfrm>
            <a:off x="6284160" y="6332507"/>
            <a:ext cx="2762280" cy="474840"/>
          </a:xfrm>
          <a:prstGeom prst="rect">
            <a:avLst/>
          </a:prstGeom>
          <a:ln>
            <a:noFill/>
          </a:ln>
        </p:spPr>
      </p:pic>
      <p:sp>
        <p:nvSpPr>
          <p:cNvPr id="31" name="CustomShape 2"/>
          <p:cNvSpPr/>
          <p:nvPr/>
        </p:nvSpPr>
        <p:spPr>
          <a:xfrm>
            <a:off x="4585882" y="229166"/>
            <a:ext cx="4239518"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s-ES" sz="1800" b="1" strike="noStrike" spc="-1" dirty="0" smtClean="0">
                <a:solidFill>
                  <a:srgbClr val="000000"/>
                </a:solidFill>
                <a:uFill>
                  <a:solidFill>
                    <a:srgbClr val="FFFFFF"/>
                  </a:solidFill>
                </a:uFill>
                <a:ea typeface="MS UI Gothic"/>
              </a:rPr>
              <a:t>SOLAR: </a:t>
            </a:r>
            <a:r>
              <a:rPr lang="es-ES" spc="-1" dirty="0" err="1" smtClean="0">
                <a:solidFill>
                  <a:srgbClr val="000000"/>
                </a:solidFill>
                <a:uFill>
                  <a:solidFill>
                    <a:srgbClr val="FFFFFF"/>
                  </a:solidFill>
                </a:uFill>
                <a:ea typeface="MS UI Gothic"/>
              </a:rPr>
              <a:t>How</a:t>
            </a:r>
            <a:r>
              <a:rPr lang="es-ES" spc="-1" dirty="0" smtClean="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much</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dust</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is</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needed</a:t>
            </a:r>
            <a:r>
              <a:rPr lang="es-ES" spc="-1" dirty="0">
                <a:solidFill>
                  <a:srgbClr val="000000"/>
                </a:solidFill>
                <a:uFill>
                  <a:solidFill>
                    <a:srgbClr val="FFFFFF"/>
                  </a:solidFill>
                </a:uFill>
                <a:ea typeface="MS UI Gothic"/>
              </a:rPr>
              <a:t> to </a:t>
            </a:r>
            <a:r>
              <a:rPr lang="es-ES" spc="-1" dirty="0" err="1">
                <a:solidFill>
                  <a:srgbClr val="000000"/>
                </a:solidFill>
                <a:uFill>
                  <a:solidFill>
                    <a:srgbClr val="FFFFFF"/>
                  </a:solidFill>
                </a:uFill>
                <a:ea typeface="MS UI Gothic"/>
              </a:rPr>
              <a:t>significantly</a:t>
            </a:r>
            <a:r>
              <a:rPr lang="es-ES" spc="-1" dirty="0">
                <a:solidFill>
                  <a:srgbClr val="000000"/>
                </a:solidFill>
                <a:uFill>
                  <a:solidFill>
                    <a:srgbClr val="FFFFFF"/>
                  </a:solidFill>
                </a:uFill>
                <a:ea typeface="MS UI Gothic"/>
              </a:rPr>
              <a:t> </a:t>
            </a:r>
            <a:r>
              <a:rPr lang="es-ES" spc="-1" dirty="0" smtClean="0">
                <a:solidFill>
                  <a:srgbClr val="000000"/>
                </a:solidFill>
                <a:uFill>
                  <a:solidFill>
                    <a:srgbClr val="FFFFFF"/>
                  </a:solidFill>
                </a:uFill>
                <a:ea typeface="MS UI Gothic"/>
              </a:rPr>
              <a:t>reduce </a:t>
            </a:r>
            <a:r>
              <a:rPr lang="es-ES" spc="-1" dirty="0" err="1" smtClean="0">
                <a:solidFill>
                  <a:srgbClr val="000000"/>
                </a:solidFill>
                <a:uFill>
                  <a:solidFill>
                    <a:srgbClr val="FFFFFF"/>
                  </a:solidFill>
                </a:uFill>
                <a:ea typeface="MS UI Gothic"/>
              </a:rPr>
              <a:t>the</a:t>
            </a:r>
            <a:r>
              <a:rPr lang="es-ES" spc="-1" dirty="0" smtClean="0">
                <a:solidFill>
                  <a:srgbClr val="000000"/>
                </a:solidFill>
                <a:uFill>
                  <a:solidFill>
                    <a:srgbClr val="FFFFFF"/>
                  </a:solidFill>
                </a:uFill>
                <a:ea typeface="MS UI Gothic"/>
              </a:rPr>
              <a:t> </a:t>
            </a:r>
            <a:r>
              <a:rPr lang="es-ES" spc="-1" dirty="0" err="1" smtClean="0">
                <a:solidFill>
                  <a:srgbClr val="000000"/>
                </a:solidFill>
                <a:uFill>
                  <a:solidFill>
                    <a:srgbClr val="FFFFFF"/>
                  </a:solidFill>
                </a:uFill>
                <a:ea typeface="MS UI Gothic"/>
              </a:rPr>
              <a:t>efficiency</a:t>
            </a:r>
            <a:r>
              <a:rPr lang="es-ES" spc="-1" dirty="0" smtClean="0">
                <a:solidFill>
                  <a:srgbClr val="000000"/>
                </a:solidFill>
                <a:uFill>
                  <a:solidFill>
                    <a:srgbClr val="FFFFFF"/>
                  </a:solidFill>
                </a:uFill>
                <a:ea typeface="MS UI Gothic"/>
              </a:rPr>
              <a:t> of </a:t>
            </a:r>
            <a:r>
              <a:rPr lang="es-ES" spc="-1" dirty="0" err="1" smtClean="0">
                <a:solidFill>
                  <a:srgbClr val="000000"/>
                </a:solidFill>
                <a:uFill>
                  <a:solidFill>
                    <a:srgbClr val="FFFFFF"/>
                  </a:solidFill>
                </a:uFill>
                <a:ea typeface="MS UI Gothic"/>
              </a:rPr>
              <a:t>the</a:t>
            </a:r>
            <a:r>
              <a:rPr lang="es-ES" spc="-1" dirty="0" smtClean="0">
                <a:solidFill>
                  <a:srgbClr val="000000"/>
                </a:solidFill>
                <a:uFill>
                  <a:solidFill>
                    <a:srgbClr val="FFFFFF"/>
                  </a:solidFill>
                </a:uFill>
                <a:ea typeface="MS UI Gothic"/>
              </a:rPr>
              <a:t> solar </a:t>
            </a:r>
            <a:r>
              <a:rPr lang="es-ES" spc="-1" dirty="0" err="1" smtClean="0">
                <a:solidFill>
                  <a:srgbClr val="000000"/>
                </a:solidFill>
                <a:uFill>
                  <a:solidFill>
                    <a:srgbClr val="FFFFFF"/>
                  </a:solidFill>
                </a:uFill>
                <a:ea typeface="MS UI Gothic"/>
              </a:rPr>
              <a:t>panels</a:t>
            </a:r>
            <a:r>
              <a:rPr lang="es-ES" spc="-1" dirty="0" smtClean="0">
                <a:solidFill>
                  <a:srgbClr val="000000"/>
                </a:solidFill>
                <a:uFill>
                  <a:solidFill>
                    <a:srgbClr val="FFFFFF"/>
                  </a:solidFill>
                </a:uFill>
              </a:rPr>
              <a:t>?</a:t>
            </a:r>
            <a:endParaRPr lang="es-ES" spc="-1" dirty="0">
              <a:solidFill>
                <a:srgbClr val="000000"/>
              </a:solidFill>
              <a:uFill>
                <a:solidFill>
                  <a:srgbClr val="FFFFFF"/>
                </a:solidFill>
              </a:uFill>
            </a:endParaRPr>
          </a:p>
        </p:txBody>
      </p:sp>
      <p:pic>
        <p:nvPicPr>
          <p:cNvPr id="10" name="Content Placeholder 5"/>
          <p:cNvPicPr>
            <a:picLocks noChangeAspect="1"/>
          </p:cNvPicPr>
          <p:nvPr/>
        </p:nvPicPr>
        <p:blipFill>
          <a:blip r:embed="rId5"/>
          <a:srcRect l="589" r="589"/>
          <a:stretch>
            <a:fillRect/>
          </a:stretch>
        </p:blipFill>
        <p:spPr>
          <a:xfrm>
            <a:off x="313241" y="1370865"/>
            <a:ext cx="3643092" cy="2003560"/>
          </a:xfrm>
          <a:prstGeom prst="rect">
            <a:avLst/>
          </a:prstGeom>
        </p:spPr>
      </p:pic>
      <p:sp>
        <p:nvSpPr>
          <p:cNvPr id="9" name="TextBox 8"/>
          <p:cNvSpPr txBox="1"/>
          <p:nvPr/>
        </p:nvSpPr>
        <p:spPr>
          <a:xfrm>
            <a:off x="395018" y="1390223"/>
            <a:ext cx="3928582" cy="276999"/>
          </a:xfrm>
          <a:prstGeom prst="rect">
            <a:avLst/>
          </a:prstGeom>
          <a:noFill/>
        </p:spPr>
        <p:txBody>
          <a:bodyPr wrap="square" rtlCol="0">
            <a:spAutoFit/>
          </a:bodyPr>
          <a:lstStyle/>
          <a:p>
            <a:r>
              <a:rPr lang="en-US" sz="1200" dirty="0" smtClean="0"/>
              <a:t>Bergin et al., EST Letters, 2017</a:t>
            </a:r>
            <a:endParaRPr lang="en-US" sz="1200" dirty="0"/>
          </a:p>
        </p:txBody>
      </p:sp>
      <p:pic>
        <p:nvPicPr>
          <p:cNvPr id="3" name="Picture 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50765" y="2059013"/>
            <a:ext cx="5593235" cy="4322045"/>
          </a:xfrm>
          <a:prstGeom prst="rect">
            <a:avLst/>
          </a:prstGeom>
        </p:spPr>
      </p:pic>
      <p:sp>
        <p:nvSpPr>
          <p:cNvPr id="12" name="CustomShape 2"/>
          <p:cNvSpPr/>
          <p:nvPr/>
        </p:nvSpPr>
        <p:spPr>
          <a:xfrm>
            <a:off x="4427666" y="2372645"/>
            <a:ext cx="4239518"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s-ES" spc="-1" dirty="0" err="1" smtClean="0">
                <a:solidFill>
                  <a:srgbClr val="000000"/>
                </a:solidFill>
                <a:uFill>
                  <a:solidFill>
                    <a:srgbClr val="FFFFFF"/>
                  </a:solidFill>
                </a:uFill>
                <a:ea typeface="MS UI Gothic"/>
              </a:rPr>
              <a:t>Estimation</a:t>
            </a:r>
            <a:r>
              <a:rPr lang="es-ES" spc="-1" dirty="0" smtClean="0">
                <a:solidFill>
                  <a:srgbClr val="000000"/>
                </a:solidFill>
                <a:uFill>
                  <a:solidFill>
                    <a:srgbClr val="FFFFFF"/>
                  </a:solidFill>
                </a:uFill>
                <a:ea typeface="MS UI Gothic"/>
              </a:rPr>
              <a:t> of </a:t>
            </a:r>
            <a:r>
              <a:rPr lang="es-ES" spc="-1" dirty="0" err="1" smtClean="0">
                <a:solidFill>
                  <a:srgbClr val="000000"/>
                </a:solidFill>
                <a:uFill>
                  <a:solidFill>
                    <a:srgbClr val="FFFFFF"/>
                  </a:solidFill>
                </a:uFill>
                <a:ea typeface="MS UI Gothic"/>
              </a:rPr>
              <a:t>the</a:t>
            </a:r>
            <a:r>
              <a:rPr lang="es-ES" spc="-1" dirty="0" smtClean="0">
                <a:solidFill>
                  <a:srgbClr val="000000"/>
                </a:solidFill>
                <a:uFill>
                  <a:solidFill>
                    <a:srgbClr val="FFFFFF"/>
                  </a:solidFill>
                </a:uFill>
                <a:ea typeface="MS UI Gothic"/>
              </a:rPr>
              <a:t> </a:t>
            </a:r>
            <a:r>
              <a:rPr lang="es-ES" spc="-1" dirty="0" err="1" smtClean="0">
                <a:solidFill>
                  <a:srgbClr val="000000"/>
                </a:solidFill>
                <a:uFill>
                  <a:solidFill>
                    <a:srgbClr val="FFFFFF"/>
                  </a:solidFill>
                </a:uFill>
                <a:ea typeface="MS UI Gothic"/>
              </a:rPr>
              <a:t>soiling</a:t>
            </a:r>
            <a:r>
              <a:rPr lang="es-ES" spc="-1" dirty="0" smtClean="0">
                <a:solidFill>
                  <a:srgbClr val="000000"/>
                </a:solidFill>
                <a:uFill>
                  <a:solidFill>
                    <a:srgbClr val="FFFFFF"/>
                  </a:solidFill>
                </a:uFill>
                <a:ea typeface="MS UI Gothic"/>
              </a:rPr>
              <a:t> </a:t>
            </a:r>
            <a:r>
              <a:rPr lang="es-ES" spc="-1" dirty="0" err="1" smtClean="0">
                <a:solidFill>
                  <a:srgbClr val="000000"/>
                </a:solidFill>
                <a:uFill>
                  <a:solidFill>
                    <a:srgbClr val="FFFFFF"/>
                  </a:solidFill>
                </a:uFill>
                <a:ea typeface="MS UI Gothic"/>
              </a:rPr>
              <a:t>reduction</a:t>
            </a:r>
            <a:r>
              <a:rPr lang="es-ES" spc="-1" dirty="0" smtClean="0">
                <a:solidFill>
                  <a:srgbClr val="000000"/>
                </a:solidFill>
                <a:uFill>
                  <a:solidFill>
                    <a:srgbClr val="FFFFFF"/>
                  </a:solidFill>
                </a:uFill>
                <a:ea typeface="MS UI Gothic"/>
              </a:rPr>
              <a:t> </a:t>
            </a:r>
            <a:r>
              <a:rPr lang="es-ES" spc="-1" dirty="0" err="1" smtClean="0">
                <a:solidFill>
                  <a:srgbClr val="000000"/>
                </a:solidFill>
                <a:uFill>
                  <a:solidFill>
                    <a:srgbClr val="FFFFFF"/>
                  </a:solidFill>
                </a:uFill>
                <a:ea typeface="MS UI Gothic"/>
              </a:rPr>
              <a:t>based</a:t>
            </a:r>
            <a:r>
              <a:rPr lang="es-ES" spc="-1" dirty="0" smtClean="0">
                <a:solidFill>
                  <a:srgbClr val="000000"/>
                </a:solidFill>
                <a:uFill>
                  <a:solidFill>
                    <a:srgbClr val="FFFFFF"/>
                  </a:solidFill>
                </a:uFill>
                <a:ea typeface="MS UI Gothic"/>
              </a:rPr>
              <a:t> </a:t>
            </a:r>
            <a:r>
              <a:rPr lang="es-ES" spc="-1" dirty="0" err="1" smtClean="0">
                <a:solidFill>
                  <a:srgbClr val="000000"/>
                </a:solidFill>
                <a:uFill>
                  <a:solidFill>
                    <a:srgbClr val="FFFFFF"/>
                  </a:solidFill>
                </a:uFill>
                <a:ea typeface="MS UI Gothic"/>
              </a:rPr>
              <a:t>on</a:t>
            </a:r>
            <a:r>
              <a:rPr lang="es-ES" spc="-1" dirty="0">
                <a:solidFill>
                  <a:srgbClr val="000000"/>
                </a:solidFill>
                <a:uFill>
                  <a:solidFill>
                    <a:srgbClr val="FFFFFF"/>
                  </a:solidFill>
                </a:uFill>
                <a:ea typeface="MS UI Gothic"/>
              </a:rPr>
              <a:t> </a:t>
            </a:r>
            <a:r>
              <a:rPr lang="es-ES" spc="-1" dirty="0" err="1" smtClean="0">
                <a:solidFill>
                  <a:srgbClr val="000000"/>
                </a:solidFill>
                <a:uFill>
                  <a:solidFill>
                    <a:srgbClr val="FFFFFF"/>
                  </a:solidFill>
                </a:uFill>
                <a:ea typeface="MS UI Gothic"/>
              </a:rPr>
              <a:t>the</a:t>
            </a:r>
            <a:r>
              <a:rPr lang="es-ES" spc="-1" dirty="0" smtClean="0">
                <a:solidFill>
                  <a:srgbClr val="000000"/>
                </a:solidFill>
                <a:uFill>
                  <a:solidFill>
                    <a:srgbClr val="FFFFFF"/>
                  </a:solidFill>
                </a:uFill>
                <a:ea typeface="MS UI Gothic"/>
              </a:rPr>
              <a:t> </a:t>
            </a:r>
            <a:r>
              <a:rPr lang="es-ES" spc="-1" dirty="0" err="1" smtClean="0">
                <a:solidFill>
                  <a:srgbClr val="000000"/>
                </a:solidFill>
                <a:uFill>
                  <a:solidFill>
                    <a:srgbClr val="FFFFFF"/>
                  </a:solidFill>
                </a:uFill>
                <a:ea typeface="MS UI Gothic"/>
              </a:rPr>
              <a:t>dust</a:t>
            </a:r>
            <a:r>
              <a:rPr lang="es-ES" spc="-1" dirty="0" smtClean="0">
                <a:solidFill>
                  <a:srgbClr val="000000"/>
                </a:solidFill>
                <a:uFill>
                  <a:solidFill>
                    <a:srgbClr val="FFFFFF"/>
                  </a:solidFill>
                </a:uFill>
                <a:ea typeface="MS UI Gothic"/>
              </a:rPr>
              <a:t> </a:t>
            </a:r>
            <a:r>
              <a:rPr lang="es-ES" spc="-1" dirty="0" err="1" smtClean="0">
                <a:solidFill>
                  <a:srgbClr val="000000"/>
                </a:solidFill>
                <a:uFill>
                  <a:solidFill>
                    <a:srgbClr val="FFFFFF"/>
                  </a:solidFill>
                </a:uFill>
                <a:ea typeface="MS UI Gothic"/>
              </a:rPr>
              <a:t>reanalysis</a:t>
            </a:r>
            <a:endParaRPr lang="es-ES" spc="-1" dirty="0">
              <a:solidFill>
                <a:srgbClr val="000000"/>
              </a:solidFill>
              <a:uFill>
                <a:solidFill>
                  <a:srgbClr val="FFFFFF"/>
                </a:solidFill>
              </a:uFill>
            </a:endParaRPr>
          </a:p>
        </p:txBody>
      </p:sp>
      <p:pic>
        <p:nvPicPr>
          <p:cNvPr id="1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l="13438" t="-2422" r="16841" b="2429"/>
          <a:stretch>
            <a:fillRect/>
          </a:stretch>
        </p:blipFill>
        <p:spPr bwMode="auto">
          <a:xfrm>
            <a:off x="1143725" y="2892826"/>
            <a:ext cx="2803828" cy="1797471"/>
          </a:xfrm>
          <a:prstGeom prst="rect">
            <a:avLst/>
          </a:prstGeom>
          <a:noFill/>
          <a:ln>
            <a:noFill/>
          </a:ln>
          <a:effectLst/>
          <a:extLst>
            <a:ext uri="{909E8E84-426E-40DD-AFC4-6F175D3DCCD1}">
              <a14:hiddenFill xmlns:a14="http://schemas.microsoft.com/office/drawing/2010/main">
                <a:blipFill dpi="0" rotWithShape="0">
                  <a:blip/>
                  <a:srcRect l="13438" t="-2422" r="16841" b="242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272040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TextShape 1"/>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ECF95D7E-EFB2-431F-B68C-5273BDEB6B72}" type="slidenum">
              <a:rPr lang="es-ES" sz="1100" b="0" strike="noStrike" spc="-1">
                <a:solidFill>
                  <a:srgbClr val="004990"/>
                </a:solidFill>
                <a:uFill>
                  <a:solidFill>
                    <a:srgbClr val="FFFFFF"/>
                  </a:solidFill>
                </a:uFill>
                <a:latin typeface="Calibri"/>
              </a:rPr>
              <a:t>7</a:t>
            </a:fld>
            <a:endParaRPr lang="es-ES" sz="1100" b="0" strike="noStrike" spc="-1">
              <a:solidFill>
                <a:srgbClr val="000000"/>
              </a:solidFill>
              <a:uFill>
                <a:solidFill>
                  <a:srgbClr val="FFFFFF"/>
                </a:solidFill>
              </a:uFill>
              <a:latin typeface="Times New Roman"/>
            </a:endParaRPr>
          </a:p>
        </p:txBody>
      </p:sp>
      <p:pic>
        <p:nvPicPr>
          <p:cNvPr id="585" name="Imagen 3"/>
          <p:cNvPicPr/>
          <p:nvPr/>
        </p:nvPicPr>
        <p:blipFill>
          <a:blip r:embed="rId3"/>
          <a:stretch/>
        </p:blipFill>
        <p:spPr>
          <a:xfrm>
            <a:off x="128884" y="-94140"/>
            <a:ext cx="4323600" cy="1185840"/>
          </a:xfrm>
          <a:prstGeom prst="rect">
            <a:avLst/>
          </a:prstGeom>
          <a:ln>
            <a:noFill/>
          </a:ln>
        </p:spPr>
      </p:pic>
      <p:sp>
        <p:nvSpPr>
          <p:cNvPr id="586" name="CustomShape 2"/>
          <p:cNvSpPr/>
          <p:nvPr/>
        </p:nvSpPr>
        <p:spPr>
          <a:xfrm>
            <a:off x="206280" y="957240"/>
            <a:ext cx="8141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800" b="1" strike="noStrike" spc="-1" dirty="0">
                <a:solidFill>
                  <a:srgbClr val="000000"/>
                </a:solidFill>
                <a:uFill>
                  <a:solidFill>
                    <a:srgbClr val="FFFFFF"/>
                  </a:solidFill>
                </a:uFill>
                <a:latin typeface="Calibri"/>
                <a:ea typeface="MS UI Gothic"/>
              </a:rPr>
              <a:t>AIR QUALITY: </a:t>
            </a:r>
            <a:r>
              <a:rPr lang="es-ES" sz="1800" b="0" strike="noStrike" spc="-1" dirty="0" err="1">
                <a:solidFill>
                  <a:srgbClr val="000000"/>
                </a:solidFill>
                <a:uFill>
                  <a:solidFill>
                    <a:srgbClr val="FFFFFF"/>
                  </a:solidFill>
                </a:uFill>
                <a:latin typeface="Calibri"/>
                <a:ea typeface="MS UI Gothic"/>
              </a:rPr>
              <a:t>Design</a:t>
            </a:r>
            <a:r>
              <a:rPr lang="es-ES" sz="1800" b="0" strike="noStrike" spc="-1" dirty="0">
                <a:solidFill>
                  <a:srgbClr val="000000"/>
                </a:solidFill>
                <a:uFill>
                  <a:solidFill>
                    <a:srgbClr val="FFFFFF"/>
                  </a:solidFill>
                </a:uFill>
                <a:latin typeface="Calibri"/>
                <a:ea typeface="MS UI Gothic"/>
              </a:rPr>
              <a:t> of AQ </a:t>
            </a:r>
            <a:r>
              <a:rPr lang="es-ES" sz="1800" b="0" strike="noStrike" spc="-1" dirty="0" err="1">
                <a:solidFill>
                  <a:srgbClr val="000000"/>
                </a:solidFill>
                <a:uFill>
                  <a:solidFill>
                    <a:srgbClr val="FFFFFF"/>
                  </a:solidFill>
                </a:uFill>
                <a:latin typeface="Calibri"/>
                <a:ea typeface="MS UI Gothic"/>
              </a:rPr>
              <a:t>Early</a:t>
            </a:r>
            <a:r>
              <a:rPr lang="es-ES" sz="1800" b="0" strike="noStrike" spc="-1" dirty="0">
                <a:solidFill>
                  <a:srgbClr val="000000"/>
                </a:solidFill>
                <a:uFill>
                  <a:solidFill>
                    <a:srgbClr val="FFFFFF"/>
                  </a:solidFill>
                </a:uFill>
                <a:latin typeface="Calibri"/>
                <a:ea typeface="MS UI Gothic"/>
              </a:rPr>
              <a:t> </a:t>
            </a:r>
            <a:r>
              <a:rPr lang="es-ES" sz="1800" b="0" strike="noStrike" spc="-1" dirty="0" err="1">
                <a:solidFill>
                  <a:srgbClr val="000000"/>
                </a:solidFill>
                <a:uFill>
                  <a:solidFill>
                    <a:srgbClr val="FFFFFF"/>
                  </a:solidFill>
                </a:uFill>
                <a:latin typeface="Calibri"/>
                <a:ea typeface="MS UI Gothic"/>
              </a:rPr>
              <a:t>warning</a:t>
            </a:r>
            <a:r>
              <a:rPr lang="es-ES" sz="1800" b="0" strike="noStrike" spc="-1" dirty="0">
                <a:solidFill>
                  <a:srgbClr val="000000"/>
                </a:solidFill>
                <a:uFill>
                  <a:solidFill>
                    <a:srgbClr val="FFFFFF"/>
                  </a:solidFill>
                </a:uFill>
                <a:latin typeface="Calibri"/>
                <a:ea typeface="MS UI Gothic"/>
              </a:rPr>
              <a:t> </a:t>
            </a:r>
            <a:r>
              <a:rPr lang="es-ES" sz="1800" b="0" strike="noStrike" spc="-1" dirty="0" err="1">
                <a:solidFill>
                  <a:srgbClr val="000000"/>
                </a:solidFill>
                <a:uFill>
                  <a:solidFill>
                    <a:srgbClr val="FFFFFF"/>
                  </a:solidFill>
                </a:uFill>
                <a:latin typeface="Calibri"/>
                <a:ea typeface="MS UI Gothic"/>
              </a:rPr>
              <a:t>systems</a:t>
            </a:r>
            <a:r>
              <a:rPr lang="es-ES" sz="1800" b="0" strike="noStrike" spc="-1" dirty="0">
                <a:solidFill>
                  <a:srgbClr val="000000"/>
                </a:solidFill>
                <a:uFill>
                  <a:solidFill>
                    <a:srgbClr val="FFFFFF"/>
                  </a:solidFill>
                </a:uFill>
                <a:latin typeface="Calibri"/>
                <a:ea typeface="MS UI Gothic"/>
              </a:rPr>
              <a:t> – </a:t>
            </a:r>
            <a:endParaRPr lang="es-ES" sz="1800" b="0" strike="noStrike" spc="-1" dirty="0" smtClean="0">
              <a:solidFill>
                <a:srgbClr val="000000"/>
              </a:solidFill>
              <a:uFill>
                <a:solidFill>
                  <a:srgbClr val="FFFFFF"/>
                </a:solidFill>
              </a:uFill>
              <a:latin typeface="Calibri"/>
              <a:ea typeface="MS UI Gothic"/>
            </a:endParaRPr>
          </a:p>
          <a:p>
            <a:pPr algn="ctr">
              <a:lnSpc>
                <a:spcPct val="100000"/>
              </a:lnSpc>
            </a:pPr>
            <a:r>
              <a:rPr lang="es-ES" sz="1800" b="0" strike="noStrike" spc="-1" dirty="0" err="1" smtClean="0">
                <a:solidFill>
                  <a:srgbClr val="000000"/>
                </a:solidFill>
                <a:uFill>
                  <a:solidFill>
                    <a:srgbClr val="FFFFFF"/>
                  </a:solidFill>
                </a:uFill>
                <a:latin typeface="Calibri"/>
                <a:ea typeface="MS UI Gothic"/>
              </a:rPr>
              <a:t>First</a:t>
            </a:r>
            <a:r>
              <a:rPr lang="es-ES" sz="1800" b="0" strike="noStrike" spc="-1" dirty="0" smtClean="0">
                <a:solidFill>
                  <a:srgbClr val="000000"/>
                </a:solidFill>
                <a:uFill>
                  <a:solidFill>
                    <a:srgbClr val="FFFFFF"/>
                  </a:solidFill>
                </a:uFill>
                <a:latin typeface="Calibri"/>
                <a:ea typeface="MS UI Gothic"/>
              </a:rPr>
              <a:t> </a:t>
            </a:r>
            <a:r>
              <a:rPr lang="es-ES" sz="1800" b="0" strike="noStrike" spc="-1" dirty="0" err="1">
                <a:solidFill>
                  <a:srgbClr val="000000"/>
                </a:solidFill>
                <a:uFill>
                  <a:solidFill>
                    <a:srgbClr val="FFFFFF"/>
                  </a:solidFill>
                </a:uFill>
                <a:latin typeface="Calibri"/>
                <a:ea typeface="MS UI Gothic"/>
              </a:rPr>
              <a:t>tests</a:t>
            </a:r>
            <a:r>
              <a:rPr lang="es-ES" sz="1800" b="0" strike="noStrike" spc="-1" dirty="0">
                <a:solidFill>
                  <a:srgbClr val="000000"/>
                </a:solidFill>
                <a:uFill>
                  <a:solidFill>
                    <a:srgbClr val="FFFFFF"/>
                  </a:solidFill>
                </a:uFill>
                <a:latin typeface="Calibri"/>
                <a:ea typeface="MS UI Gothic"/>
              </a:rPr>
              <a:t> </a:t>
            </a:r>
            <a:r>
              <a:rPr lang="es-ES" sz="1800" b="0" strike="noStrike" spc="-1" dirty="0" err="1">
                <a:solidFill>
                  <a:srgbClr val="000000"/>
                </a:solidFill>
                <a:uFill>
                  <a:solidFill>
                    <a:srgbClr val="FFFFFF"/>
                  </a:solidFill>
                </a:uFill>
                <a:latin typeface="Calibri"/>
                <a:ea typeface="MS UI Gothic"/>
              </a:rPr>
              <a:t>based</a:t>
            </a:r>
            <a:r>
              <a:rPr lang="es-ES" sz="1800" b="0" strike="noStrike" spc="-1" dirty="0">
                <a:solidFill>
                  <a:srgbClr val="000000"/>
                </a:solidFill>
                <a:uFill>
                  <a:solidFill>
                    <a:srgbClr val="FFFFFF"/>
                  </a:solidFill>
                </a:uFill>
                <a:latin typeface="Calibri"/>
                <a:ea typeface="MS UI Gothic"/>
              </a:rPr>
              <a:t> </a:t>
            </a:r>
            <a:r>
              <a:rPr lang="es-ES" sz="1800" b="0" strike="noStrike" spc="-1" dirty="0" err="1">
                <a:solidFill>
                  <a:srgbClr val="000000"/>
                </a:solidFill>
                <a:uFill>
                  <a:solidFill>
                    <a:srgbClr val="FFFFFF"/>
                  </a:solidFill>
                </a:uFill>
                <a:latin typeface="Calibri"/>
                <a:ea typeface="MS UI Gothic"/>
              </a:rPr>
              <a:t>on</a:t>
            </a:r>
            <a:r>
              <a:rPr lang="es-ES" sz="1800" b="0" strike="noStrike" spc="-1" dirty="0">
                <a:solidFill>
                  <a:srgbClr val="000000"/>
                </a:solidFill>
                <a:uFill>
                  <a:solidFill>
                    <a:srgbClr val="FFFFFF"/>
                  </a:solidFill>
                </a:uFill>
                <a:latin typeface="Calibri"/>
                <a:ea typeface="MS UI Gothic"/>
              </a:rPr>
              <a:t> NMMB-MONARCH </a:t>
            </a:r>
            <a:r>
              <a:rPr lang="es-ES" sz="1800" b="0" strike="noStrike" spc="-1" dirty="0" err="1">
                <a:solidFill>
                  <a:srgbClr val="000000"/>
                </a:solidFill>
                <a:uFill>
                  <a:solidFill>
                    <a:srgbClr val="FFFFFF"/>
                  </a:solidFill>
                </a:uFill>
                <a:latin typeface="Calibri"/>
                <a:ea typeface="MS UI Gothic"/>
              </a:rPr>
              <a:t>simulations</a:t>
            </a:r>
            <a:r>
              <a:rPr lang="es-ES" sz="1800" b="0" strike="noStrike" spc="-1" dirty="0">
                <a:solidFill>
                  <a:srgbClr val="000000"/>
                </a:solidFill>
                <a:uFill>
                  <a:solidFill>
                    <a:srgbClr val="FFFFFF"/>
                  </a:solidFill>
                </a:uFill>
                <a:latin typeface="Calibri"/>
                <a:ea typeface="MS UI Gothic"/>
              </a:rPr>
              <a:t> </a:t>
            </a:r>
            <a:r>
              <a:rPr lang="es-ES" sz="1800" b="1" strike="noStrike" spc="-1" dirty="0">
                <a:solidFill>
                  <a:srgbClr val="000000"/>
                </a:solidFill>
                <a:uFill>
                  <a:solidFill>
                    <a:srgbClr val="FFFFFF"/>
                  </a:solidFill>
                </a:uFill>
                <a:latin typeface="Calibri"/>
                <a:ea typeface="MS UI Gothic"/>
              </a:rPr>
              <a:t> </a:t>
            </a:r>
            <a:endParaRPr lang="es-ES" sz="1800" b="0" strike="noStrike" spc="-1" dirty="0">
              <a:solidFill>
                <a:srgbClr val="000000"/>
              </a:solidFill>
              <a:uFill>
                <a:solidFill>
                  <a:srgbClr val="FFFFFF"/>
                </a:solidFill>
              </a:uFill>
              <a:latin typeface="Arial"/>
            </a:endParaRPr>
          </a:p>
        </p:txBody>
      </p:sp>
      <p:sp>
        <p:nvSpPr>
          <p:cNvPr id="587" name="CustomShape 3"/>
          <p:cNvSpPr/>
          <p:nvPr/>
        </p:nvSpPr>
        <p:spPr>
          <a:xfrm>
            <a:off x="3171600" y="6034320"/>
            <a:ext cx="53344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s-ES" sz="1400" b="0" i="1" strike="noStrike" spc="-1">
                <a:solidFill>
                  <a:srgbClr val="000000"/>
                </a:solidFill>
                <a:uFill>
                  <a:solidFill>
                    <a:srgbClr val="FFFFFF"/>
                  </a:solidFill>
                </a:uFill>
                <a:latin typeface="Calibri"/>
              </a:rPr>
              <a:t>(Courtesy F. Barnaba, CNR-ISAC)</a:t>
            </a:r>
            <a:endParaRPr lang="es-ES" sz="1400" b="0" strike="noStrike" spc="-1">
              <a:solidFill>
                <a:srgbClr val="000000"/>
              </a:solidFill>
              <a:uFill>
                <a:solidFill>
                  <a:srgbClr val="FFFFFF"/>
                </a:solidFill>
              </a:uFill>
              <a:latin typeface="Arial"/>
            </a:endParaRPr>
          </a:p>
        </p:txBody>
      </p:sp>
      <p:pic>
        <p:nvPicPr>
          <p:cNvPr id="588" name="Picture 4"/>
          <p:cNvPicPr/>
          <p:nvPr/>
        </p:nvPicPr>
        <p:blipFill>
          <a:blip r:embed="rId4"/>
          <a:stretch/>
        </p:blipFill>
        <p:spPr>
          <a:xfrm>
            <a:off x="271800" y="6311160"/>
            <a:ext cx="2762280" cy="474840"/>
          </a:xfrm>
          <a:prstGeom prst="rect">
            <a:avLst/>
          </a:prstGeom>
          <a:ln>
            <a:noFill/>
          </a:ln>
        </p:spPr>
      </p:pic>
      <p:pic>
        <p:nvPicPr>
          <p:cNvPr id="589" name="Imagen 4"/>
          <p:cNvPicPr/>
          <p:nvPr/>
        </p:nvPicPr>
        <p:blipFill>
          <a:blip r:embed="rId5"/>
          <a:stretch/>
        </p:blipFill>
        <p:spPr>
          <a:xfrm>
            <a:off x="271800" y="1746360"/>
            <a:ext cx="3216600" cy="2210400"/>
          </a:xfrm>
          <a:prstGeom prst="rect">
            <a:avLst/>
          </a:prstGeom>
          <a:ln>
            <a:noFill/>
          </a:ln>
        </p:spPr>
      </p:pic>
      <p:pic>
        <p:nvPicPr>
          <p:cNvPr id="590" name="Imagen 5"/>
          <p:cNvPicPr/>
          <p:nvPr/>
        </p:nvPicPr>
        <p:blipFill>
          <a:blip r:embed="rId6"/>
          <a:stretch/>
        </p:blipFill>
        <p:spPr>
          <a:xfrm>
            <a:off x="400320" y="3922200"/>
            <a:ext cx="2977560" cy="2265480"/>
          </a:xfrm>
          <a:prstGeom prst="rect">
            <a:avLst/>
          </a:prstGeom>
          <a:ln>
            <a:noFill/>
          </a:ln>
        </p:spPr>
      </p:pic>
      <p:pic>
        <p:nvPicPr>
          <p:cNvPr id="591" name="Imagen 6"/>
          <p:cNvPicPr/>
          <p:nvPr/>
        </p:nvPicPr>
        <p:blipFill>
          <a:blip r:embed="rId7"/>
          <a:stretch/>
        </p:blipFill>
        <p:spPr>
          <a:xfrm>
            <a:off x="3446640" y="1739520"/>
            <a:ext cx="5257440" cy="4266360"/>
          </a:xfrm>
          <a:prstGeom prst="rect">
            <a:avLst/>
          </a:prstGeom>
          <a:ln>
            <a:noFill/>
          </a:ln>
        </p:spPr>
      </p:pic>
      <p:sp>
        <p:nvSpPr>
          <p:cNvPr id="592" name="CustomShape 4"/>
          <p:cNvSpPr/>
          <p:nvPr/>
        </p:nvSpPr>
        <p:spPr>
          <a:xfrm>
            <a:off x="206280" y="6111360"/>
            <a:ext cx="349668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sz="1000" b="0" i="1" strike="noStrike" spc="-1">
                <a:solidFill>
                  <a:srgbClr val="000000"/>
                </a:solidFill>
                <a:uFill>
                  <a:solidFill>
                    <a:srgbClr val="FFFFFF"/>
                  </a:solidFill>
                </a:uFill>
                <a:latin typeface="Calibri"/>
              </a:rPr>
              <a:t>Number of days that exceed the EU limit of PM10 (i.e 50 μg/m3)</a:t>
            </a:r>
            <a:endParaRPr lang="es-ES" sz="1000" b="0" strike="noStrike" spc="-1">
              <a:solidFill>
                <a:srgbClr val="000000"/>
              </a:solidFill>
              <a:uFill>
                <a:solidFill>
                  <a:srgbClr val="FFFFFF"/>
                </a:solidFill>
              </a:uFill>
              <a:latin typeface="Arial"/>
            </a:endParaRPr>
          </a:p>
        </p:txBody>
      </p:sp>
      <p:pic>
        <p:nvPicPr>
          <p:cNvPr id="11" name="Imagen 2"/>
          <p:cNvPicPr/>
          <p:nvPr/>
        </p:nvPicPr>
        <p:blipFill>
          <a:blip r:embed="rId8"/>
          <a:stretch/>
        </p:blipFill>
        <p:spPr>
          <a:xfrm>
            <a:off x="6924584" y="309797"/>
            <a:ext cx="1900816" cy="1324406"/>
          </a:xfrm>
          <a:prstGeom prst="rect">
            <a:avLst/>
          </a:prstGeom>
          <a:ln>
            <a:noFill/>
          </a:ln>
        </p:spPr>
      </p:pic>
    </p:spTree>
    <p:extLst>
      <p:ext uri="{BB962C8B-B14F-4D97-AF65-F5344CB8AC3E}">
        <p14:creationId xmlns:p14="http://schemas.microsoft.com/office/powerpoint/2010/main" val="13864465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881" y="1801"/>
            <a:ext cx="9142560" cy="6855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1"/>
          <p:cNvPicPr>
            <a:picLocks noChangeAspect="1"/>
          </p:cNvPicPr>
          <p:nvPr/>
        </p:nvPicPr>
        <p:blipFill>
          <a:blip r:embed="rId3" cstate="print">
            <a:extLst>
              <a:ext uri="{28A0092B-C50C-407E-A947-70E740481C1C}">
                <a14:useLocalDpi xmlns:a14="http://schemas.microsoft.com/office/drawing/2010/main" val="0"/>
              </a:ext>
            </a:extLst>
          </a:blip>
          <a:srcRect t="20261"/>
          <a:stretch>
            <a:fillRect/>
          </a:stretch>
        </p:blipFill>
        <p:spPr bwMode="auto">
          <a:xfrm>
            <a:off x="1088266" y="832798"/>
            <a:ext cx="6793714" cy="604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50241" y="2458"/>
            <a:ext cx="2176530" cy="807656"/>
          </a:xfrm>
          <a:prstGeom prst="rect">
            <a:avLst/>
          </a:prstGeom>
        </p:spPr>
      </p:pic>
      <p:sp>
        <p:nvSpPr>
          <p:cNvPr id="3" name="Rectángulo 2"/>
          <p:cNvSpPr/>
          <p:nvPr/>
        </p:nvSpPr>
        <p:spPr>
          <a:xfrm>
            <a:off x="2509756" y="94134"/>
            <a:ext cx="6302460" cy="646331"/>
          </a:xfrm>
          <a:prstGeom prst="rect">
            <a:avLst/>
          </a:prstGeom>
        </p:spPr>
        <p:txBody>
          <a:bodyPr wrap="square">
            <a:spAutoFit/>
          </a:bodyPr>
          <a:lstStyle/>
          <a:p>
            <a:pPr eaLnBrk="1"/>
            <a:r>
              <a:rPr lang="en-GB" altLang="es-ES" i="1" dirty="0"/>
              <a:t>International Network to Encourage the Use of Monitoring and Forecasting Dust Products</a:t>
            </a:r>
          </a:p>
        </p:txBody>
      </p:sp>
    </p:spTree>
    <p:extLst>
      <p:ext uri="{BB962C8B-B14F-4D97-AF65-F5344CB8AC3E}">
        <p14:creationId xmlns:p14="http://schemas.microsoft.com/office/powerpoint/2010/main" val="324948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8713</TotalTime>
  <Words>761</Words>
  <Application>Microsoft Office PowerPoint</Application>
  <PresentationFormat>On-screen Show (4:3)</PresentationFormat>
  <Paragraphs>66</Paragraphs>
  <Slides>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MS PGothic</vt:lpstr>
      <vt:lpstr>MS UI Gothic</vt:lpstr>
      <vt:lpstr>Arial</vt:lpstr>
      <vt:lpstr>Arial Unicode MS</vt:lpstr>
      <vt:lpstr>Calibri</vt:lpstr>
      <vt:lpstr>Times New Roman</vt:lpstr>
      <vt:lpstr>Tema de Office</vt:lpstr>
      <vt:lpstr>Towards the development of dust user-oriented products: DustClim and inDust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Windows User</cp:lastModifiedBy>
  <cp:revision>424</cp:revision>
  <cp:lastPrinted>2017-10-20T14:15:59Z</cp:lastPrinted>
  <dcterms:created xsi:type="dcterms:W3CDTF">2016-07-07T10:13:32Z</dcterms:created>
  <dcterms:modified xsi:type="dcterms:W3CDTF">2019-08-26T11:00:42Z</dcterms:modified>
</cp:coreProperties>
</file>