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6"/>
  </p:notesMasterIdLst>
  <p:handoutMasterIdLst>
    <p:handoutMasterId r:id="rId47"/>
  </p:handoutMasterIdLst>
  <p:sldIdLst>
    <p:sldId id="304" r:id="rId2"/>
    <p:sldId id="266" r:id="rId3"/>
    <p:sldId id="288" r:id="rId4"/>
    <p:sldId id="319" r:id="rId5"/>
    <p:sldId id="320" r:id="rId6"/>
    <p:sldId id="284" r:id="rId7"/>
    <p:sldId id="337" r:id="rId8"/>
    <p:sldId id="286" r:id="rId9"/>
    <p:sldId id="290" r:id="rId10"/>
    <p:sldId id="283" r:id="rId11"/>
    <p:sldId id="338" r:id="rId12"/>
    <p:sldId id="294" r:id="rId13"/>
    <p:sldId id="321" r:id="rId14"/>
    <p:sldId id="322" r:id="rId15"/>
    <p:sldId id="324" r:id="rId16"/>
    <p:sldId id="326" r:id="rId17"/>
    <p:sldId id="339" r:id="rId18"/>
    <p:sldId id="293" r:id="rId19"/>
    <p:sldId id="295" r:id="rId20"/>
    <p:sldId id="325" r:id="rId21"/>
    <p:sldId id="306" r:id="rId22"/>
    <p:sldId id="328" r:id="rId23"/>
    <p:sldId id="350" r:id="rId24"/>
    <p:sldId id="351" r:id="rId25"/>
    <p:sldId id="353" r:id="rId26"/>
    <p:sldId id="298" r:id="rId27"/>
    <p:sldId id="301" r:id="rId28"/>
    <p:sldId id="332" r:id="rId29"/>
    <p:sldId id="348" r:id="rId30"/>
    <p:sldId id="349" r:id="rId31"/>
    <p:sldId id="341" r:id="rId32"/>
    <p:sldId id="342" r:id="rId33"/>
    <p:sldId id="343" r:id="rId34"/>
    <p:sldId id="302" r:id="rId35"/>
    <p:sldId id="308" r:id="rId36"/>
    <p:sldId id="309" r:id="rId37"/>
    <p:sldId id="333" r:id="rId38"/>
    <p:sldId id="312" r:id="rId39"/>
    <p:sldId id="311" r:id="rId40"/>
    <p:sldId id="354" r:id="rId41"/>
    <p:sldId id="313" r:id="rId42"/>
    <p:sldId id="314" r:id="rId43"/>
    <p:sldId id="316" r:id="rId44"/>
    <p:sldId id="317" r:id="rId45"/>
  </p:sldIdLst>
  <p:sldSz cx="9144000" cy="6858000" type="screen4x3"/>
  <p:notesSz cx="6858000" cy="9144000"/>
  <p:defaultTextStyle>
    <a:defPPr>
      <a:defRPr lang="es-ES"/>
    </a:defPPr>
    <a:lvl1pPr algn="l" defTabSz="457200" rtl="0" fontAlgn="base">
      <a:spcBef>
        <a:spcPct val="0"/>
      </a:spcBef>
      <a:spcAft>
        <a:spcPct val="0"/>
      </a:spcAft>
      <a:defRPr sz="2400" kern="1200">
        <a:solidFill>
          <a:schemeClr val="tx1"/>
        </a:solidFill>
        <a:latin typeface="Century Gothic"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entury Gothic"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entury Gothic"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entury Gothic"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entury Gothic" charset="0"/>
        <a:ea typeface="ＭＳ Ｐゴシック" charset="0"/>
        <a:cs typeface="ＭＳ Ｐゴシック" charset="0"/>
      </a:defRPr>
    </a:lvl5pPr>
    <a:lvl6pPr marL="2286000" algn="l" defTabSz="457200" rtl="0" eaLnBrk="1" latinLnBrk="0" hangingPunct="1">
      <a:defRPr sz="2400" kern="1200">
        <a:solidFill>
          <a:schemeClr val="tx1"/>
        </a:solidFill>
        <a:latin typeface="Century Gothic" charset="0"/>
        <a:ea typeface="ＭＳ Ｐゴシック" charset="0"/>
        <a:cs typeface="ＭＳ Ｐゴシック" charset="0"/>
      </a:defRPr>
    </a:lvl6pPr>
    <a:lvl7pPr marL="2743200" algn="l" defTabSz="457200" rtl="0" eaLnBrk="1" latinLnBrk="0" hangingPunct="1">
      <a:defRPr sz="2400" kern="1200">
        <a:solidFill>
          <a:schemeClr val="tx1"/>
        </a:solidFill>
        <a:latin typeface="Century Gothic" charset="0"/>
        <a:ea typeface="ＭＳ Ｐゴシック" charset="0"/>
        <a:cs typeface="ＭＳ Ｐゴシック" charset="0"/>
      </a:defRPr>
    </a:lvl7pPr>
    <a:lvl8pPr marL="3200400" algn="l" defTabSz="457200" rtl="0" eaLnBrk="1" latinLnBrk="0" hangingPunct="1">
      <a:defRPr sz="2400" kern="1200">
        <a:solidFill>
          <a:schemeClr val="tx1"/>
        </a:solidFill>
        <a:latin typeface="Century Gothic" charset="0"/>
        <a:ea typeface="ＭＳ Ｐゴシック" charset="0"/>
        <a:cs typeface="ＭＳ Ｐゴシック" charset="0"/>
      </a:defRPr>
    </a:lvl8pPr>
    <a:lvl9pPr marL="3657600" algn="l" defTabSz="457200" rtl="0" eaLnBrk="1" latinLnBrk="0" hangingPunct="1">
      <a:defRPr sz="2400" kern="1200">
        <a:solidFill>
          <a:schemeClr val="tx1"/>
        </a:solidFill>
        <a:latin typeface="Century Gothic"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D9B20A"/>
    <a:srgbClr val="3FDE31"/>
    <a:srgbClr val="0000FF"/>
    <a:srgbClr val="FFFF00"/>
    <a:srgbClr val="FF0000"/>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872" autoAdjust="0"/>
  </p:normalViewPr>
  <p:slideViewPr>
    <p:cSldViewPr snapToObjects="1">
      <p:cViewPr>
        <p:scale>
          <a:sx n="100" d="100"/>
          <a:sy n="100" d="100"/>
        </p:scale>
        <p:origin x="-1152"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73" d="100"/>
          <a:sy n="73" d="100"/>
        </p:scale>
        <p:origin x="-2850" y="-90"/>
      </p:cViewPr>
      <p:guideLst>
        <p:guide orient="horz" pos="2880"/>
        <p:guide pos="2160"/>
      </p:guideLst>
    </p:cSldViewPr>
  </p:notesViewPr>
  <p:gridSpacing cx="360045" cy="360045"/>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s-ES"/>
          </a:p>
        </p:txBody>
      </p:sp>
      <p:sp>
        <p:nvSpPr>
          <p:cNvPr id="3" name="Marcador de fech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3FF85DE2-3C8D-BA46-859F-438589107945}" type="datetime1">
              <a:rPr lang="es-ES"/>
              <a:pPr>
                <a:defRPr/>
              </a:pPr>
              <a:t>15/09/15</a:t>
            </a:fld>
            <a:endParaRPr lang="es-ES"/>
          </a:p>
        </p:txBody>
      </p:sp>
      <p:sp>
        <p:nvSpPr>
          <p:cNvPr id="4" name="Marcador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s-ES"/>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EBC99C6A-02B1-F048-8800-CF12D51E9C2A}" type="slidenum">
              <a:rPr lang="es-ES"/>
              <a:pPr>
                <a:defRPr/>
              </a:pPr>
              <a:t>‹#›</a:t>
            </a:fld>
            <a:endParaRPr lang="es-ES"/>
          </a:p>
        </p:txBody>
      </p:sp>
    </p:spTree>
    <p:extLst>
      <p:ext uri="{BB962C8B-B14F-4D97-AF65-F5344CB8AC3E}">
        <p14:creationId xmlns:p14="http://schemas.microsoft.com/office/powerpoint/2010/main" val="17127902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37D81B86-4D57-FE4F-B1D3-A218FF0FF862}" type="datetime1">
              <a:rPr lang="es-ES"/>
              <a:pPr>
                <a:defRPr/>
              </a:pPr>
              <a:t>15/09/15</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noProof="0" smtClean="0"/>
              <a:t>Haga clic para modificar el estilo de texto del patrón</a:t>
            </a:r>
          </a:p>
          <a:p>
            <a:pPr lvl="1"/>
            <a:r>
              <a:rPr lang="es-ES_tradnl" noProof="0" smtClean="0"/>
              <a:t>Segundo nivel</a:t>
            </a:r>
          </a:p>
          <a:p>
            <a:pPr lvl="2"/>
            <a:r>
              <a:rPr lang="es-ES_tradnl" noProof="0" smtClean="0"/>
              <a:t>Tercer nivel</a:t>
            </a:r>
          </a:p>
          <a:p>
            <a:pPr lvl="3"/>
            <a:r>
              <a:rPr lang="es-ES_tradnl" noProof="0" smtClean="0"/>
              <a:t>Cuarto nivel</a:t>
            </a:r>
          </a:p>
          <a:p>
            <a:pPr lvl="4"/>
            <a:r>
              <a:rPr lang="es-ES_tradnl" noProof="0" smtClean="0"/>
              <a:t>Quinto nivel</a:t>
            </a:r>
            <a:endParaRPr lang="es-ES" noProof="0"/>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843B8150-6A89-DA41-AF38-DAB3248B38A9}" type="slidenum">
              <a:rPr lang="es-ES"/>
              <a:pPr>
                <a:defRPr/>
              </a:pPr>
              <a:t>‹#›</a:t>
            </a:fld>
            <a:endParaRPr lang="es-ES"/>
          </a:p>
        </p:txBody>
      </p:sp>
    </p:spTree>
    <p:extLst>
      <p:ext uri="{BB962C8B-B14F-4D97-AF65-F5344CB8AC3E}">
        <p14:creationId xmlns:p14="http://schemas.microsoft.com/office/powerpoint/2010/main" val="3057899830"/>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10"/>
          </p:nvPr>
        </p:nvSpPr>
        <p:spPr/>
        <p:txBody>
          <a:bodyPr/>
          <a:lstStyle/>
          <a:p>
            <a:pPr>
              <a:defRPr/>
            </a:pPr>
            <a:fld id="{843B8150-6A89-DA41-AF38-DAB3248B38A9}" type="slidenum">
              <a:rPr lang="es-ES" smtClean="0"/>
              <a:pPr>
                <a:defRPr/>
              </a:pPr>
              <a:t>1</a:t>
            </a:fld>
            <a:endParaRPr lang="es-ES"/>
          </a:p>
        </p:txBody>
      </p:sp>
    </p:spTree>
    <p:extLst>
      <p:ext uri="{BB962C8B-B14F-4D97-AF65-F5344CB8AC3E}">
        <p14:creationId xmlns:p14="http://schemas.microsoft.com/office/powerpoint/2010/main" val="3181317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6"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b="1">
                <a:solidFill>
                  <a:srgbClr val="000080"/>
                </a:solidFill>
                <a:latin typeface="Palatino Linotype" charset="0"/>
                <a:sym typeface="Symbol" charset="0"/>
              </a:rPr>
              <a:t>The increase of surface temperature correlation with volcanic forcing persists over the 5 first forecast years</a:t>
            </a:r>
          </a:p>
        </p:txBody>
      </p:sp>
      <p:sp>
        <p:nvSpPr>
          <p:cNvPr id="4" name="Espace réservé du numéro de diapositive 3"/>
          <p:cNvSpPr>
            <a:spLocks noGrp="1"/>
          </p:cNvSpPr>
          <p:nvPr>
            <p:ph type="sldNum" sz="quarter" idx="5"/>
          </p:nvPr>
        </p:nvSpPr>
        <p:spPr/>
        <p:txBody>
          <a:bodyPr/>
          <a:lstStyle/>
          <a:p>
            <a:pPr>
              <a:defRPr/>
            </a:pPr>
            <a:fld id="{15FF9B2B-E0F0-4142-9EA6-3A7F2A40DA72}" type="slidenum">
              <a:rPr lang="es-ES" smtClean="0"/>
              <a:pPr>
                <a:defRPr/>
              </a:pPr>
              <a:t>22</a:t>
            </a:fld>
            <a:endParaRPr lang="es-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atin typeface="Calibri" charset="0"/>
              </a:rPr>
              <a:t>Niño badly caught by the forecast. Excluding the volcanic forcing induce a decrease of the error!</a:t>
            </a:r>
          </a:p>
        </p:txBody>
      </p:sp>
      <p:sp>
        <p:nvSpPr>
          <p:cNvPr id="4" name="Espace réservé du numéro de diapositive 3"/>
          <p:cNvSpPr>
            <a:spLocks noGrp="1"/>
          </p:cNvSpPr>
          <p:nvPr>
            <p:ph type="sldNum" sz="quarter" idx="5"/>
          </p:nvPr>
        </p:nvSpPr>
        <p:spPr/>
        <p:txBody>
          <a:bodyPr/>
          <a:lstStyle/>
          <a:p>
            <a:pPr>
              <a:defRPr/>
            </a:pPr>
            <a:fld id="{B6A80A18-3B6E-6E4E-9E4A-6C8FEF25041B}" type="slidenum">
              <a:rPr lang="es-ES" smtClean="0"/>
              <a:pPr>
                <a:defRPr/>
              </a:pPr>
              <a:t>31</a:t>
            </a:fld>
            <a:endParaRPr lang="es-E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b="1">
                <a:solidFill>
                  <a:srgbClr val="000080"/>
                </a:solidFill>
                <a:latin typeface="Palatino Linotype" charset="0"/>
                <a:sym typeface="Symbol" charset="0"/>
              </a:rPr>
              <a:t> Both the initialisation and the volcanic forcing improve the simulation of global temperature during the Pinatubo eruption.</a:t>
            </a:r>
            <a:endParaRPr lang="en-GB">
              <a:latin typeface="Calibri" charset="0"/>
            </a:endParaRPr>
          </a:p>
        </p:txBody>
      </p:sp>
      <p:sp>
        <p:nvSpPr>
          <p:cNvPr id="4" name="Espace réservé du numéro de diapositive 3"/>
          <p:cNvSpPr>
            <a:spLocks noGrp="1"/>
          </p:cNvSpPr>
          <p:nvPr>
            <p:ph type="sldNum" sz="quarter" idx="5"/>
          </p:nvPr>
        </p:nvSpPr>
        <p:spPr/>
        <p:txBody>
          <a:bodyPr/>
          <a:lstStyle/>
          <a:p>
            <a:pPr>
              <a:defRPr/>
            </a:pPr>
            <a:fld id="{84BB7511-59D0-3E46-818E-B006580192A5}" type="slidenum">
              <a:rPr lang="es-ES" smtClean="0"/>
              <a:pPr>
                <a:defRPr/>
              </a:pPr>
              <a:t>32</a:t>
            </a:fld>
            <a:endParaRPr lang="es-E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8"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atin typeface="Calibri" charset="0"/>
              </a:rPr>
              <a:t>It is tricky to design an idealized volcanic forcing that could be systematically used in real time forecasts.</a:t>
            </a:r>
          </a:p>
        </p:txBody>
      </p:sp>
      <p:sp>
        <p:nvSpPr>
          <p:cNvPr id="4" name="Espace réservé du numéro de diapositive 3"/>
          <p:cNvSpPr>
            <a:spLocks noGrp="1"/>
          </p:cNvSpPr>
          <p:nvPr>
            <p:ph type="sldNum" sz="quarter" idx="5"/>
          </p:nvPr>
        </p:nvSpPr>
        <p:spPr/>
        <p:txBody>
          <a:bodyPr/>
          <a:lstStyle/>
          <a:p>
            <a:pPr>
              <a:defRPr/>
            </a:pPr>
            <a:fld id="{AF3B4853-15AA-2A41-8003-B56E0D4A6E0C}" type="slidenum">
              <a:rPr lang="es-ES" smtClean="0"/>
              <a:pPr>
                <a:defRPr/>
              </a:pPr>
              <a:t>33</a:t>
            </a:fld>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smtClean="0"/>
              <a:t>EC-Earth</a:t>
            </a:r>
            <a:r>
              <a:rPr lang="en-GB" baseline="0" dirty="0" smtClean="0"/>
              <a:t> and CNRM-CM5 models, </a:t>
            </a:r>
            <a:r>
              <a:rPr lang="en-GB" baseline="0" dirty="0" err="1" smtClean="0"/>
              <a:t>hindcasts</a:t>
            </a:r>
            <a:r>
              <a:rPr lang="en-GB" baseline="0" dirty="0" smtClean="0"/>
              <a:t> and historical simulations, sensitivities experiments with/without volcanic forcing</a:t>
            </a:r>
            <a:endParaRPr lang="en-GB" dirty="0"/>
          </a:p>
        </p:txBody>
      </p:sp>
      <p:sp>
        <p:nvSpPr>
          <p:cNvPr id="4" name="Espace réservé du numéro de diapositive 3"/>
          <p:cNvSpPr>
            <a:spLocks noGrp="1"/>
          </p:cNvSpPr>
          <p:nvPr>
            <p:ph type="sldNum" sz="quarter" idx="10"/>
          </p:nvPr>
        </p:nvSpPr>
        <p:spPr/>
        <p:txBody>
          <a:bodyPr/>
          <a:lstStyle/>
          <a:p>
            <a:pPr>
              <a:defRPr/>
            </a:pPr>
            <a:fld id="{843B8150-6A89-DA41-AF38-DAB3248B38A9}" type="slidenum">
              <a:rPr lang="es-ES" smtClean="0"/>
              <a:pPr>
                <a:defRPr/>
              </a:pPr>
              <a:t>3</a:t>
            </a:fld>
            <a:endParaRPr lang="es-ES"/>
          </a:p>
        </p:txBody>
      </p:sp>
    </p:spTree>
    <p:extLst>
      <p:ext uri="{BB962C8B-B14F-4D97-AF65-F5344CB8AC3E}">
        <p14:creationId xmlns:p14="http://schemas.microsoft.com/office/powerpoint/2010/main" val="945514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smtClean="0"/>
              <a:t>EC-Earth</a:t>
            </a:r>
            <a:r>
              <a:rPr lang="en-GB" baseline="0" dirty="0" smtClean="0"/>
              <a:t> and CNRM-CM5 models, </a:t>
            </a:r>
            <a:r>
              <a:rPr lang="en-GB" baseline="0" dirty="0" err="1" smtClean="0"/>
              <a:t>hindcasts</a:t>
            </a:r>
            <a:r>
              <a:rPr lang="en-GB" baseline="0" dirty="0" smtClean="0"/>
              <a:t> and historical simulations, sensitivities experiments with/without volcanic forcing</a:t>
            </a:r>
            <a:endParaRPr lang="en-GB" dirty="0"/>
          </a:p>
        </p:txBody>
      </p:sp>
      <p:sp>
        <p:nvSpPr>
          <p:cNvPr id="4" name="Espace réservé du numéro de diapositive 3"/>
          <p:cNvSpPr>
            <a:spLocks noGrp="1"/>
          </p:cNvSpPr>
          <p:nvPr>
            <p:ph type="sldNum" sz="quarter" idx="10"/>
          </p:nvPr>
        </p:nvSpPr>
        <p:spPr/>
        <p:txBody>
          <a:bodyPr/>
          <a:lstStyle/>
          <a:p>
            <a:pPr>
              <a:defRPr/>
            </a:pPr>
            <a:fld id="{843B8150-6A89-DA41-AF38-DAB3248B38A9}" type="slidenum">
              <a:rPr lang="es-ES" smtClean="0"/>
              <a:pPr>
                <a:defRPr/>
              </a:pPr>
              <a:t>4</a:t>
            </a:fld>
            <a:endParaRPr lang="es-ES"/>
          </a:p>
        </p:txBody>
      </p:sp>
    </p:spTree>
    <p:extLst>
      <p:ext uri="{BB962C8B-B14F-4D97-AF65-F5344CB8AC3E}">
        <p14:creationId xmlns:p14="http://schemas.microsoft.com/office/powerpoint/2010/main" val="945514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smtClean="0"/>
              <a:t>EC-Earth</a:t>
            </a:r>
            <a:r>
              <a:rPr lang="en-GB" baseline="0" dirty="0" smtClean="0"/>
              <a:t> and CNRM-CM5 models, </a:t>
            </a:r>
            <a:r>
              <a:rPr lang="en-GB" baseline="0" dirty="0" err="1" smtClean="0"/>
              <a:t>hindcasts</a:t>
            </a:r>
            <a:r>
              <a:rPr lang="en-GB" baseline="0" dirty="0" smtClean="0"/>
              <a:t> and historical simulations, sensitivities experiments with/without volcanic forcing</a:t>
            </a:r>
            <a:endParaRPr lang="en-GB" dirty="0"/>
          </a:p>
        </p:txBody>
      </p:sp>
      <p:sp>
        <p:nvSpPr>
          <p:cNvPr id="4" name="Espace réservé du numéro de diapositive 3"/>
          <p:cNvSpPr>
            <a:spLocks noGrp="1"/>
          </p:cNvSpPr>
          <p:nvPr>
            <p:ph type="sldNum" sz="quarter" idx="10"/>
          </p:nvPr>
        </p:nvSpPr>
        <p:spPr/>
        <p:txBody>
          <a:bodyPr/>
          <a:lstStyle/>
          <a:p>
            <a:pPr>
              <a:defRPr/>
            </a:pPr>
            <a:fld id="{843B8150-6A89-DA41-AF38-DAB3248B38A9}" type="slidenum">
              <a:rPr lang="es-ES" smtClean="0"/>
              <a:pPr>
                <a:defRPr/>
              </a:pPr>
              <a:t>5</a:t>
            </a:fld>
            <a:endParaRPr lang="es-ES"/>
          </a:p>
        </p:txBody>
      </p:sp>
    </p:spTree>
    <p:extLst>
      <p:ext uri="{BB962C8B-B14F-4D97-AF65-F5344CB8AC3E}">
        <p14:creationId xmlns:p14="http://schemas.microsoft.com/office/powerpoint/2010/main" val="945514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Aft>
                <a:spcPts val="1200"/>
              </a:spcAft>
              <a:buFont typeface="Times New Roman" charset="0"/>
              <a:buChar char="→"/>
            </a:pPr>
            <a:r>
              <a:rPr lang="en-GB" b="1">
                <a:solidFill>
                  <a:srgbClr val="000080"/>
                </a:solidFill>
                <a:latin typeface="Palatino Linotype" charset="0"/>
                <a:sym typeface="Symbol" charset="0"/>
              </a:rPr>
              <a:t>Sensitivity experiment allows to show the “real” volcanoes impact:</a:t>
            </a:r>
          </a:p>
          <a:p>
            <a:pPr eaLnBrk="1" hangingPunct="1">
              <a:spcAft>
                <a:spcPts val="1200"/>
              </a:spcAft>
              <a:buFont typeface="Times New Roman" charset="0"/>
              <a:buChar char="→"/>
            </a:pPr>
            <a:r>
              <a:rPr lang="en-GB" b="1">
                <a:solidFill>
                  <a:srgbClr val="000080"/>
                </a:solidFill>
                <a:latin typeface="Palatino Linotype" charset="0"/>
                <a:sym typeface="Symbol" charset="0"/>
              </a:rPr>
              <a:t>Significant cooling over continents,	stronger in NH than in SH.</a:t>
            </a:r>
          </a:p>
          <a:p>
            <a:pPr eaLnBrk="1" hangingPunct="1">
              <a:spcAft>
                <a:spcPts val="1200"/>
              </a:spcAft>
              <a:buFont typeface="Times New Roman" charset="0"/>
              <a:buChar char="→"/>
            </a:pPr>
            <a:r>
              <a:rPr lang="en-GB" b="1">
                <a:solidFill>
                  <a:srgbClr val="000080"/>
                </a:solidFill>
                <a:latin typeface="Palatino Linotype" charset="0"/>
                <a:sym typeface="Symbol" charset="0"/>
              </a:rPr>
              <a:t> Potential dynamical effects, in particular in SH.</a:t>
            </a:r>
          </a:p>
          <a:p>
            <a:endParaRPr lang="en-GB">
              <a:latin typeface="Calibri" charset="0"/>
            </a:endParaRPr>
          </a:p>
        </p:txBody>
      </p:sp>
      <p:sp>
        <p:nvSpPr>
          <p:cNvPr id="4" name="Espace réservé du numéro de diapositive 3"/>
          <p:cNvSpPr>
            <a:spLocks noGrp="1"/>
          </p:cNvSpPr>
          <p:nvPr>
            <p:ph type="sldNum" sz="quarter" idx="5"/>
          </p:nvPr>
        </p:nvSpPr>
        <p:spPr/>
        <p:txBody>
          <a:bodyPr/>
          <a:lstStyle/>
          <a:p>
            <a:pPr>
              <a:defRPr/>
            </a:pPr>
            <a:fld id="{7C023360-818C-814F-95FE-94210EE3AF5E}" type="slidenum">
              <a:rPr lang="es-ES" smtClean="0"/>
              <a:pPr>
                <a:defRPr/>
              </a:pPr>
              <a:t>10</a:t>
            </a:fld>
            <a:endParaRPr 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4"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b="1">
                <a:solidFill>
                  <a:srgbClr val="000080"/>
                </a:solidFill>
                <a:latin typeface="Palatino Linotype" charset="0"/>
                <a:sym typeface="Symbol" charset="0"/>
              </a:rPr>
              <a:t> Volcanic forcing improve the skill of global temperature</a:t>
            </a:r>
            <a:endParaRPr lang="en-GB">
              <a:latin typeface="Calibri" charset="0"/>
            </a:endParaRPr>
          </a:p>
        </p:txBody>
      </p:sp>
      <p:sp>
        <p:nvSpPr>
          <p:cNvPr id="4" name="Espace réservé du numéro de diapositive 3"/>
          <p:cNvSpPr>
            <a:spLocks noGrp="1"/>
          </p:cNvSpPr>
          <p:nvPr>
            <p:ph type="sldNum" sz="quarter" idx="5"/>
          </p:nvPr>
        </p:nvSpPr>
        <p:spPr/>
        <p:txBody>
          <a:bodyPr/>
          <a:lstStyle/>
          <a:p>
            <a:pPr>
              <a:defRPr/>
            </a:pPr>
            <a:fld id="{8768D66A-AAF8-3241-9457-C12D511F5FE3}" type="slidenum">
              <a:rPr lang="es-ES" smtClean="0"/>
              <a:pPr>
                <a:defRPr/>
              </a:pPr>
              <a:t>18</a:t>
            </a:fld>
            <a:endParaRPr 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6"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b="1">
                <a:solidFill>
                  <a:srgbClr val="000080"/>
                </a:solidFill>
                <a:latin typeface="Palatino Linotype" charset="0"/>
                <a:sym typeface="Symbol" charset="0"/>
              </a:rPr>
              <a:t>The increase of surface temperature correlation with volcanic forcing persists over the 5 first forecast years</a:t>
            </a:r>
          </a:p>
        </p:txBody>
      </p:sp>
      <p:sp>
        <p:nvSpPr>
          <p:cNvPr id="4" name="Espace réservé du numéro de diapositive 3"/>
          <p:cNvSpPr>
            <a:spLocks noGrp="1"/>
          </p:cNvSpPr>
          <p:nvPr>
            <p:ph type="sldNum" sz="quarter" idx="5"/>
          </p:nvPr>
        </p:nvSpPr>
        <p:spPr/>
        <p:txBody>
          <a:bodyPr/>
          <a:lstStyle/>
          <a:p>
            <a:pPr>
              <a:defRPr/>
            </a:pPr>
            <a:fld id="{15FF9B2B-E0F0-4142-9EA6-3A7F2A40DA72}" type="slidenum">
              <a:rPr lang="es-ES" smtClean="0"/>
              <a:pPr>
                <a:defRPr/>
              </a:pPr>
              <a:t>19</a:t>
            </a:fld>
            <a:endParaRPr lang="es-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6"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b="1">
                <a:solidFill>
                  <a:srgbClr val="000080"/>
                </a:solidFill>
                <a:latin typeface="Palatino Linotype" charset="0"/>
                <a:sym typeface="Symbol" charset="0"/>
              </a:rPr>
              <a:t>The increase of surface temperature correlation with volcanic forcing persists over the 5 first forecast years</a:t>
            </a:r>
          </a:p>
        </p:txBody>
      </p:sp>
      <p:sp>
        <p:nvSpPr>
          <p:cNvPr id="4" name="Espace réservé du numéro de diapositive 3"/>
          <p:cNvSpPr>
            <a:spLocks noGrp="1"/>
          </p:cNvSpPr>
          <p:nvPr>
            <p:ph type="sldNum" sz="quarter" idx="5"/>
          </p:nvPr>
        </p:nvSpPr>
        <p:spPr/>
        <p:txBody>
          <a:bodyPr/>
          <a:lstStyle/>
          <a:p>
            <a:pPr>
              <a:defRPr/>
            </a:pPr>
            <a:fld id="{15FF9B2B-E0F0-4142-9EA6-3A7F2A40DA72}" type="slidenum">
              <a:rPr lang="es-ES" smtClean="0"/>
              <a:pPr>
                <a:defRPr/>
              </a:pPr>
              <a:t>20</a:t>
            </a:fld>
            <a:endParaRPr 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b="1">
                <a:solidFill>
                  <a:srgbClr val="000080"/>
                </a:solidFill>
                <a:latin typeface="Palatino Linotype" charset="0"/>
                <a:sym typeface="Symbol" charset="0"/>
              </a:rPr>
              <a:t> Idealized forcing challenging to implement!</a:t>
            </a:r>
            <a:endParaRPr lang="en-GB">
              <a:latin typeface="Calibri" charset="0"/>
            </a:endParaRPr>
          </a:p>
        </p:txBody>
      </p:sp>
      <p:sp>
        <p:nvSpPr>
          <p:cNvPr id="4" name="Espace réservé du numéro de diapositive 3"/>
          <p:cNvSpPr>
            <a:spLocks noGrp="1"/>
          </p:cNvSpPr>
          <p:nvPr>
            <p:ph type="sldNum" sz="quarter" idx="5"/>
          </p:nvPr>
        </p:nvSpPr>
        <p:spPr/>
        <p:txBody>
          <a:bodyPr/>
          <a:lstStyle/>
          <a:p>
            <a:pPr>
              <a:defRPr/>
            </a:pPr>
            <a:fld id="{F0B4037D-6C95-5243-83A2-A671837BDF35}" type="slidenum">
              <a:rPr lang="es-ES" smtClean="0"/>
              <a:pPr>
                <a:defRPr/>
              </a:pPr>
              <a:t>21</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4"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Freeform 7"/>
          <p:cNvSpPr/>
          <p:nvPr/>
        </p:nvSpPr>
        <p:spPr>
          <a:xfrm>
            <a:off x="-1588" y="-1588"/>
            <a:ext cx="9145588" cy="6859588"/>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s-ES_tradnl" smtClean="0"/>
              <a:t>Clic para editar título</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s-ES_tradnl" smtClean="0"/>
              <a:t>Haga clic para modificar el estilo de subtítulo del patrón</a:t>
            </a:r>
            <a:endParaRPr lang="en-US" dirty="0"/>
          </a:p>
        </p:txBody>
      </p:sp>
    </p:spTree>
    <p:extLst>
      <p:ext uri="{BB962C8B-B14F-4D97-AF65-F5344CB8AC3E}">
        <p14:creationId xmlns:p14="http://schemas.microsoft.com/office/powerpoint/2010/main" val="1847920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350000"/>
          </a:xfrm>
        </p:spPr>
        <p:txBody>
          <a:bodyPr vert="eaVert"/>
          <a:lstStyle/>
          <a:p>
            <a:r>
              <a:rPr lang="es-ES_tradnl" dirty="0" smtClean="0"/>
              <a:t>Clic para editar título</a:t>
            </a:r>
            <a:endParaRPr lang="en-US" dirty="0"/>
          </a:p>
        </p:txBody>
      </p:sp>
      <p:sp>
        <p:nvSpPr>
          <p:cNvPr id="3" name="Vertical Text Placeholder 2"/>
          <p:cNvSpPr>
            <a:spLocks noGrp="1"/>
          </p:cNvSpPr>
          <p:nvPr>
            <p:ph type="body" orient="vert" idx="1"/>
          </p:nvPr>
        </p:nvSpPr>
        <p:spPr>
          <a:xfrm>
            <a:off x="1088596" y="274638"/>
            <a:ext cx="5388403" cy="5350001"/>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Footer Placeholder 4"/>
          <p:cNvSpPr>
            <a:spLocks noGrp="1"/>
          </p:cNvSpPr>
          <p:nvPr>
            <p:ph type="ftr" sz="quarter" idx="10"/>
          </p:nvPr>
        </p:nvSpPr>
        <p:spPr/>
        <p:txBody>
          <a:bodyPr/>
          <a:lstStyle>
            <a:lvl1pPr>
              <a:defRPr/>
            </a:lvl1pPr>
          </a:lstStyle>
          <a:p>
            <a:pPr>
              <a:defRPr/>
            </a:pPr>
            <a:r>
              <a:rPr lang="en-GB"/>
              <a:t>SPECS, date</a:t>
            </a:r>
            <a:endParaRPr lang="en-US"/>
          </a:p>
        </p:txBody>
      </p:sp>
      <p:sp>
        <p:nvSpPr>
          <p:cNvPr id="5" name="Slide Number Placeholder 5"/>
          <p:cNvSpPr>
            <a:spLocks noGrp="1"/>
          </p:cNvSpPr>
          <p:nvPr>
            <p:ph type="sldNum" sz="quarter" idx="11"/>
          </p:nvPr>
        </p:nvSpPr>
        <p:spPr>
          <a:ln/>
        </p:spPr>
        <p:txBody>
          <a:bodyPr/>
          <a:lstStyle>
            <a:lvl1pPr>
              <a:defRPr/>
            </a:lvl1pPr>
          </a:lstStyle>
          <a:p>
            <a:pPr>
              <a:defRPr/>
            </a:pPr>
            <a:fld id="{9A55FDE3-DAF7-2744-9166-7F0B1AFCFDB1}" type="slidenum">
              <a:rPr lang="es-ES"/>
              <a:pPr>
                <a:defRPr/>
              </a:pPr>
              <a:t>‹#›</a:t>
            </a:fld>
            <a:endParaRPr lang="es-ES" dirty="0"/>
          </a:p>
        </p:txBody>
      </p:sp>
    </p:spTree>
    <p:extLst>
      <p:ext uri="{BB962C8B-B14F-4D97-AF65-F5344CB8AC3E}">
        <p14:creationId xmlns:p14="http://schemas.microsoft.com/office/powerpoint/2010/main" val="44818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3" name="Content Placeholder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Footer Placeholder 4"/>
          <p:cNvSpPr>
            <a:spLocks noGrp="1"/>
          </p:cNvSpPr>
          <p:nvPr>
            <p:ph type="ftr" sz="quarter" idx="10"/>
          </p:nvPr>
        </p:nvSpPr>
        <p:spPr/>
        <p:txBody>
          <a:bodyPr/>
          <a:lstStyle>
            <a:lvl1pPr>
              <a:defRPr/>
            </a:lvl1pPr>
          </a:lstStyle>
          <a:p>
            <a:pPr>
              <a:defRPr/>
            </a:pPr>
            <a:r>
              <a:rPr lang="en-GB"/>
              <a:t>SPECS, date</a:t>
            </a:r>
            <a:endParaRPr lang="en-US"/>
          </a:p>
        </p:txBody>
      </p:sp>
      <p:sp>
        <p:nvSpPr>
          <p:cNvPr id="5" name="Slide Number Placeholder 5"/>
          <p:cNvSpPr>
            <a:spLocks noGrp="1"/>
          </p:cNvSpPr>
          <p:nvPr>
            <p:ph type="sldNum" sz="quarter" idx="11"/>
          </p:nvPr>
        </p:nvSpPr>
        <p:spPr>
          <a:ln/>
        </p:spPr>
        <p:txBody>
          <a:bodyPr/>
          <a:lstStyle>
            <a:lvl1pPr>
              <a:defRPr/>
            </a:lvl1pPr>
          </a:lstStyle>
          <a:p>
            <a:pPr>
              <a:defRPr/>
            </a:pPr>
            <a:fld id="{2A5E349E-6DEC-A94E-93DE-71B2DD4C5196}" type="slidenum">
              <a:rPr lang="es-ES"/>
              <a:pPr>
                <a:defRPr/>
              </a:pPr>
              <a:t>‹#›</a:t>
            </a:fld>
            <a:endParaRPr lang="es-ES" dirty="0"/>
          </a:p>
        </p:txBody>
      </p:sp>
    </p:spTree>
    <p:extLst>
      <p:ext uri="{BB962C8B-B14F-4D97-AF65-F5344CB8AC3E}">
        <p14:creationId xmlns:p14="http://schemas.microsoft.com/office/powerpoint/2010/main" val="235474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4" name="Freeform 7"/>
          <p:cNvSpPr/>
          <p:nvPr/>
        </p:nvSpPr>
        <p:spPr>
          <a:xfrm>
            <a:off x="-1588" y="-1588"/>
            <a:ext cx="9145588" cy="6859588"/>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6" name="Picture 9" descr="SPECS Logo Final Proposal_without tex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5113" y="125413"/>
            <a:ext cx="241617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19140000">
            <a:off x="786915" y="1738883"/>
            <a:ext cx="5650992" cy="1108480"/>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lvl="0"/>
            <a:r>
              <a:rPr lang="es-ES_tradnl" smtClean="0"/>
              <a:t>Clic para editar título</a:t>
            </a:r>
            <a:endParaRPr lang="en-US" dirty="0"/>
          </a:p>
        </p:txBody>
      </p:sp>
      <p:sp>
        <p:nvSpPr>
          <p:cNvPr id="3" name="Text Placeholder 2"/>
          <p:cNvSpPr>
            <a:spLocks noGrp="1"/>
          </p:cNvSpPr>
          <p:nvPr>
            <p:ph type="body" idx="1"/>
          </p:nvPr>
        </p:nvSpPr>
        <p:spPr>
          <a:xfrm rot="19140000">
            <a:off x="1195032" y="2411815"/>
            <a:ext cx="6510528" cy="393569"/>
          </a:xfrm>
        </p:spPr>
        <p:txBody>
          <a:bodyPr>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dirty="0" smtClean="0"/>
              <a:t>Haga clic para modificar el estilo de texto del patrón</a:t>
            </a:r>
          </a:p>
        </p:txBody>
      </p:sp>
      <p:sp>
        <p:nvSpPr>
          <p:cNvPr id="7" name="Footer Placeholder 4"/>
          <p:cNvSpPr>
            <a:spLocks noGrp="1"/>
          </p:cNvSpPr>
          <p:nvPr>
            <p:ph type="ftr" sz="quarter" idx="10"/>
          </p:nvPr>
        </p:nvSpPr>
        <p:spPr>
          <a:xfrm>
            <a:off x="3517900" y="6284913"/>
            <a:ext cx="4724400" cy="274637"/>
          </a:xfrm>
        </p:spPr>
        <p:txBody>
          <a:bodyPr/>
          <a:lstStyle>
            <a:lvl1pPr>
              <a:defRPr/>
            </a:lvl1pPr>
          </a:lstStyle>
          <a:p>
            <a:pPr>
              <a:defRPr/>
            </a:pPr>
            <a:endParaRPr lang="en-US"/>
          </a:p>
        </p:txBody>
      </p:sp>
      <p:sp>
        <p:nvSpPr>
          <p:cNvPr id="8" name="Slide Number Placeholder 5"/>
          <p:cNvSpPr>
            <a:spLocks noGrp="1"/>
          </p:cNvSpPr>
          <p:nvPr>
            <p:ph type="sldNum" sz="quarter" idx="11"/>
          </p:nvPr>
        </p:nvSpPr>
        <p:spPr>
          <a:xfrm>
            <a:off x="8401050" y="6170613"/>
            <a:ext cx="503238" cy="503237"/>
          </a:xfrm>
        </p:spPr>
        <p:txBody>
          <a:bodyPr/>
          <a:lstStyle>
            <a:lvl1pPr>
              <a:defRPr/>
            </a:lvl1pPr>
          </a:lstStyle>
          <a:p>
            <a:pPr>
              <a:defRPr/>
            </a:pPr>
            <a:fld id="{DA15CB1F-E207-7549-B2F8-28170A077635}" type="slidenum">
              <a:rPr lang="es-ES"/>
              <a:pPr>
                <a:defRPr/>
              </a:pPr>
              <a:t>‹#›</a:t>
            </a:fld>
            <a:endParaRPr lang="es-ES"/>
          </a:p>
        </p:txBody>
      </p:sp>
    </p:spTree>
    <p:extLst>
      <p:ext uri="{BB962C8B-B14F-4D97-AF65-F5344CB8AC3E}">
        <p14:creationId xmlns:p14="http://schemas.microsoft.com/office/powerpoint/2010/main" val="3015437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14516" y="1097280"/>
            <a:ext cx="3200400" cy="46310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Content Placeholder 3"/>
          <p:cNvSpPr>
            <a:spLocks noGrp="1"/>
          </p:cNvSpPr>
          <p:nvPr>
            <p:ph sz="half" idx="2"/>
          </p:nvPr>
        </p:nvSpPr>
        <p:spPr>
          <a:xfrm>
            <a:off x="4991572" y="1097280"/>
            <a:ext cx="3200400" cy="46310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n-US" dirty="0"/>
          </a:p>
        </p:txBody>
      </p:sp>
      <p:sp>
        <p:nvSpPr>
          <p:cNvPr id="8" name="Title 7"/>
          <p:cNvSpPr>
            <a:spLocks noGrp="1"/>
          </p:cNvSpPr>
          <p:nvPr>
            <p:ph type="title"/>
          </p:nvPr>
        </p:nvSpPr>
        <p:spPr/>
        <p:txBody>
          <a:bodyPr/>
          <a:lstStyle/>
          <a:p>
            <a:r>
              <a:rPr lang="es-ES_tradnl" smtClean="0"/>
              <a:t>Clic para editar título</a:t>
            </a:r>
            <a:endParaRPr lang="en-US"/>
          </a:p>
        </p:txBody>
      </p:sp>
      <p:sp>
        <p:nvSpPr>
          <p:cNvPr id="5" name="Footer Placeholder 4"/>
          <p:cNvSpPr>
            <a:spLocks noGrp="1"/>
          </p:cNvSpPr>
          <p:nvPr>
            <p:ph type="ftr" sz="quarter" idx="10"/>
          </p:nvPr>
        </p:nvSpPr>
        <p:spPr/>
        <p:txBody>
          <a:bodyPr/>
          <a:lstStyle>
            <a:lvl1pPr>
              <a:defRPr/>
            </a:lvl1pPr>
          </a:lstStyle>
          <a:p>
            <a:pPr>
              <a:defRPr/>
            </a:pPr>
            <a:r>
              <a:rPr lang="en-GB"/>
              <a:t>SPECS, date</a:t>
            </a:r>
            <a:endParaRPr lang="en-US"/>
          </a:p>
        </p:txBody>
      </p:sp>
      <p:sp>
        <p:nvSpPr>
          <p:cNvPr id="6" name="Slide Number Placeholder 5"/>
          <p:cNvSpPr>
            <a:spLocks noGrp="1"/>
          </p:cNvSpPr>
          <p:nvPr>
            <p:ph type="sldNum" sz="quarter" idx="11"/>
          </p:nvPr>
        </p:nvSpPr>
        <p:spPr>
          <a:ln/>
        </p:spPr>
        <p:txBody>
          <a:bodyPr/>
          <a:lstStyle>
            <a:lvl1pPr>
              <a:defRPr/>
            </a:lvl1pPr>
          </a:lstStyle>
          <a:p>
            <a:pPr>
              <a:defRPr/>
            </a:pPr>
            <a:fld id="{033B5BC9-38A1-9D4C-A7C8-127F2F828267}" type="slidenum">
              <a:rPr lang="es-ES"/>
              <a:pPr>
                <a:defRPr/>
              </a:pPr>
              <a:t>‹#›</a:t>
            </a:fld>
            <a:endParaRPr lang="es-ES" dirty="0"/>
          </a:p>
        </p:txBody>
      </p:sp>
    </p:spTree>
    <p:extLst>
      <p:ext uri="{BB962C8B-B14F-4D97-AF65-F5344CB8AC3E}">
        <p14:creationId xmlns:p14="http://schemas.microsoft.com/office/powerpoint/2010/main" val="4172338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dirty="0" smtClean="0"/>
              <a:t>Clic para editar título</a:t>
            </a:r>
            <a:endParaRPr lang="en-US" dirty="0"/>
          </a:p>
        </p:txBody>
      </p:sp>
      <p:sp>
        <p:nvSpPr>
          <p:cNvPr id="3" name="Text Placeholder 2"/>
          <p:cNvSpPr>
            <a:spLocks noGrp="1"/>
          </p:cNvSpPr>
          <p:nvPr>
            <p:ph type="body" idx="1"/>
          </p:nvPr>
        </p:nvSpPr>
        <p:spPr>
          <a:xfrm>
            <a:off x="1110188"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dirty="0" smtClean="0"/>
              <a:t>Haga clic para modificar el estilo de texto del patrón</a:t>
            </a:r>
          </a:p>
        </p:txBody>
      </p:sp>
      <p:sp>
        <p:nvSpPr>
          <p:cNvPr id="4" name="Content Placeholder 3"/>
          <p:cNvSpPr>
            <a:spLocks noGrp="1"/>
          </p:cNvSpPr>
          <p:nvPr>
            <p:ph sz="half" idx="2"/>
          </p:nvPr>
        </p:nvSpPr>
        <p:spPr>
          <a:xfrm>
            <a:off x="1104270" y="1701848"/>
            <a:ext cx="3200400" cy="40351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n-US" dirty="0"/>
          </a:p>
        </p:txBody>
      </p:sp>
      <p:sp>
        <p:nvSpPr>
          <p:cNvPr id="5" name="Text Placeholder 4"/>
          <p:cNvSpPr>
            <a:spLocks noGrp="1"/>
          </p:cNvSpPr>
          <p:nvPr>
            <p:ph type="body" sz="quarter" idx="3"/>
          </p:nvPr>
        </p:nvSpPr>
        <p:spPr>
          <a:xfrm>
            <a:off x="4987244"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dirty="0" smtClean="0"/>
              <a:t>Haga clic para modificar el estilo de texto del patrón</a:t>
            </a:r>
          </a:p>
        </p:txBody>
      </p:sp>
      <p:sp>
        <p:nvSpPr>
          <p:cNvPr id="6" name="Content Placeholder 5"/>
          <p:cNvSpPr>
            <a:spLocks noGrp="1"/>
          </p:cNvSpPr>
          <p:nvPr>
            <p:ph sz="quarter" idx="4"/>
          </p:nvPr>
        </p:nvSpPr>
        <p:spPr>
          <a:xfrm>
            <a:off x="4985136" y="1701848"/>
            <a:ext cx="3200400" cy="40351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7" name="Footer Placeholder 4"/>
          <p:cNvSpPr>
            <a:spLocks noGrp="1"/>
          </p:cNvSpPr>
          <p:nvPr>
            <p:ph type="ftr" sz="quarter" idx="10"/>
          </p:nvPr>
        </p:nvSpPr>
        <p:spPr/>
        <p:txBody>
          <a:bodyPr/>
          <a:lstStyle>
            <a:lvl1pPr>
              <a:defRPr/>
            </a:lvl1pPr>
          </a:lstStyle>
          <a:p>
            <a:pPr>
              <a:defRPr/>
            </a:pPr>
            <a:r>
              <a:rPr lang="en-GB"/>
              <a:t>SPECS, date</a:t>
            </a:r>
            <a:endParaRPr lang="en-US"/>
          </a:p>
        </p:txBody>
      </p:sp>
      <p:sp>
        <p:nvSpPr>
          <p:cNvPr id="8" name="Slide Number Placeholder 5"/>
          <p:cNvSpPr>
            <a:spLocks noGrp="1"/>
          </p:cNvSpPr>
          <p:nvPr>
            <p:ph type="sldNum" sz="quarter" idx="11"/>
          </p:nvPr>
        </p:nvSpPr>
        <p:spPr>
          <a:ln/>
        </p:spPr>
        <p:txBody>
          <a:bodyPr/>
          <a:lstStyle>
            <a:lvl1pPr>
              <a:defRPr/>
            </a:lvl1pPr>
          </a:lstStyle>
          <a:p>
            <a:pPr>
              <a:defRPr/>
            </a:pPr>
            <a:fld id="{1CDFD414-CF07-9A42-AF67-43C9DA6C02C1}" type="slidenum">
              <a:rPr lang="es-ES"/>
              <a:pPr>
                <a:defRPr/>
              </a:pPr>
              <a:t>‹#›</a:t>
            </a:fld>
            <a:endParaRPr lang="es-ES" dirty="0"/>
          </a:p>
        </p:txBody>
      </p:sp>
    </p:spTree>
    <p:extLst>
      <p:ext uri="{BB962C8B-B14F-4D97-AF65-F5344CB8AC3E}">
        <p14:creationId xmlns:p14="http://schemas.microsoft.com/office/powerpoint/2010/main" val="3167423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3" name="Footer Placeholder 4"/>
          <p:cNvSpPr>
            <a:spLocks noGrp="1"/>
          </p:cNvSpPr>
          <p:nvPr>
            <p:ph type="ftr" sz="quarter" idx="10"/>
          </p:nvPr>
        </p:nvSpPr>
        <p:spPr/>
        <p:txBody>
          <a:bodyPr/>
          <a:lstStyle>
            <a:lvl1pPr>
              <a:defRPr/>
            </a:lvl1pPr>
          </a:lstStyle>
          <a:p>
            <a:pPr>
              <a:defRPr/>
            </a:pPr>
            <a:r>
              <a:rPr lang="en-GB"/>
              <a:t>SPECS, date</a:t>
            </a:r>
            <a:endParaRPr lang="en-US"/>
          </a:p>
        </p:txBody>
      </p:sp>
      <p:sp>
        <p:nvSpPr>
          <p:cNvPr id="4" name="Slide Number Placeholder 5"/>
          <p:cNvSpPr>
            <a:spLocks noGrp="1"/>
          </p:cNvSpPr>
          <p:nvPr>
            <p:ph type="sldNum" sz="quarter" idx="11"/>
          </p:nvPr>
        </p:nvSpPr>
        <p:spPr>
          <a:ln/>
        </p:spPr>
        <p:txBody>
          <a:bodyPr/>
          <a:lstStyle>
            <a:lvl1pPr>
              <a:defRPr/>
            </a:lvl1pPr>
          </a:lstStyle>
          <a:p>
            <a:pPr>
              <a:defRPr/>
            </a:pPr>
            <a:fld id="{AB6A5288-262C-E243-8539-7F4BEDA5375E}" type="slidenum">
              <a:rPr lang="es-ES"/>
              <a:pPr>
                <a:defRPr/>
              </a:pPr>
              <a:t>‹#›</a:t>
            </a:fld>
            <a:endParaRPr lang="es-ES" dirty="0"/>
          </a:p>
        </p:txBody>
      </p:sp>
    </p:spTree>
    <p:extLst>
      <p:ext uri="{BB962C8B-B14F-4D97-AF65-F5344CB8AC3E}">
        <p14:creationId xmlns:p14="http://schemas.microsoft.com/office/powerpoint/2010/main" val="3908181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GB"/>
              <a:t>SPECS, date</a:t>
            </a:r>
            <a:endParaRPr lang="en-US"/>
          </a:p>
        </p:txBody>
      </p:sp>
      <p:sp>
        <p:nvSpPr>
          <p:cNvPr id="3" name="Slide Number Placeholder 5"/>
          <p:cNvSpPr>
            <a:spLocks noGrp="1"/>
          </p:cNvSpPr>
          <p:nvPr>
            <p:ph type="sldNum" sz="quarter" idx="11"/>
          </p:nvPr>
        </p:nvSpPr>
        <p:spPr>
          <a:ln/>
        </p:spPr>
        <p:txBody>
          <a:bodyPr/>
          <a:lstStyle>
            <a:lvl1pPr>
              <a:defRPr/>
            </a:lvl1pPr>
          </a:lstStyle>
          <a:p>
            <a:pPr>
              <a:defRPr/>
            </a:pPr>
            <a:fld id="{D34537FF-90EC-5946-87AD-925D594D12A9}" type="slidenum">
              <a:rPr lang="es-ES"/>
              <a:pPr>
                <a:defRPr/>
              </a:pPr>
              <a:t>‹#›</a:t>
            </a:fld>
            <a:endParaRPr lang="es-ES" dirty="0"/>
          </a:p>
        </p:txBody>
      </p:sp>
    </p:spTree>
    <p:extLst>
      <p:ext uri="{BB962C8B-B14F-4D97-AF65-F5344CB8AC3E}">
        <p14:creationId xmlns:p14="http://schemas.microsoft.com/office/powerpoint/2010/main" val="1112652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ido con título">
    <p:spTree>
      <p:nvGrpSpPr>
        <p:cNvPr id="1" name=""/>
        <p:cNvGrpSpPr/>
        <p:nvPr/>
      </p:nvGrpSpPr>
      <p:grpSpPr>
        <a:xfrm>
          <a:off x="0" y="0"/>
          <a:ext cx="0" cy="0"/>
          <a:chOff x="0" y="0"/>
          <a:chExt cx="0" cy="0"/>
        </a:xfrm>
      </p:grpSpPr>
      <p:sp>
        <p:nvSpPr>
          <p:cNvPr id="5"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Right Triangle 17"/>
          <p:cNvSpPr/>
          <p:nvPr/>
        </p:nvSpPr>
        <p:spPr>
          <a:xfrm rot="5400000">
            <a:off x="433388" y="-433388"/>
            <a:ext cx="6858000" cy="7724775"/>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US" sz="180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10" name="Title 1"/>
          <p:cNvSpPr>
            <a:spLocks noGrp="1"/>
          </p:cNvSpPr>
          <p:nvPr>
            <p:ph type="title"/>
          </p:nvPr>
        </p:nvSpPr>
        <p:spPr>
          <a:xfrm rot="19140000">
            <a:off x="738911" y="1692183"/>
            <a:ext cx="5486400" cy="1073873"/>
          </a:xfrm>
        </p:spPr>
        <p:txBody>
          <a:bodyPr anchor="b"/>
          <a:lstStyle>
            <a:lvl1pPr algn="l">
              <a:defRPr sz="2800" b="0">
                <a:solidFill>
                  <a:schemeClr val="bg1"/>
                </a:solidFill>
                <a:latin typeface="+mj-lt"/>
              </a:defRPr>
            </a:lvl1pPr>
          </a:lstStyle>
          <a:p>
            <a:r>
              <a:rPr lang="es-ES_tradnl" dirty="0" smtClean="0"/>
              <a:t>Clic para editar título</a:t>
            </a:r>
            <a:endParaRPr lang="en-US" dirty="0"/>
          </a:p>
        </p:txBody>
      </p:sp>
      <p:sp>
        <p:nvSpPr>
          <p:cNvPr id="11" name="Text Placeholder 3"/>
          <p:cNvSpPr>
            <a:spLocks noGrp="1"/>
          </p:cNvSpPr>
          <p:nvPr>
            <p:ph type="body" sz="half" idx="2"/>
          </p:nvPr>
        </p:nvSpPr>
        <p:spPr>
          <a:xfrm rot="19140000">
            <a:off x="1200540" y="2419750"/>
            <a:ext cx="6096545" cy="487697"/>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dirty="0" smtClean="0"/>
              <a:t>Haga clic para modificar el estilo de texto del patrón</a:t>
            </a:r>
          </a:p>
        </p:txBody>
      </p:sp>
      <p:sp>
        <p:nvSpPr>
          <p:cNvPr id="7" name="Footer Placeholder 5"/>
          <p:cNvSpPr>
            <a:spLocks noGrp="1"/>
          </p:cNvSpPr>
          <p:nvPr>
            <p:ph type="ftr" sz="quarter" idx="10"/>
          </p:nvPr>
        </p:nvSpPr>
        <p:spPr>
          <a:xfrm>
            <a:off x="3517900" y="6284913"/>
            <a:ext cx="4724400" cy="274637"/>
          </a:xfrm>
        </p:spPr>
        <p:txBody>
          <a:bodyPr/>
          <a:lstStyle>
            <a:lvl1pPr>
              <a:defRPr>
                <a:solidFill>
                  <a:schemeClr val="tx2"/>
                </a:solidFill>
              </a:defRPr>
            </a:lvl1pPr>
          </a:lstStyle>
          <a:p>
            <a:pPr>
              <a:defRPr/>
            </a:pPr>
            <a:endParaRPr lang="en-US"/>
          </a:p>
        </p:txBody>
      </p:sp>
      <p:sp>
        <p:nvSpPr>
          <p:cNvPr id="8" name="Slide Number Placeholder 6"/>
          <p:cNvSpPr>
            <a:spLocks noGrp="1"/>
          </p:cNvSpPr>
          <p:nvPr>
            <p:ph type="sldNum" sz="quarter" idx="11"/>
          </p:nvPr>
        </p:nvSpPr>
        <p:spPr>
          <a:xfrm>
            <a:off x="8401050" y="6170613"/>
            <a:ext cx="503238" cy="503237"/>
          </a:xfrm>
          <a:ln>
            <a:solidFill>
              <a:schemeClr val="tx2"/>
            </a:solidFill>
          </a:ln>
        </p:spPr>
        <p:txBody>
          <a:bodyPr/>
          <a:lstStyle>
            <a:lvl1pPr>
              <a:defRPr>
                <a:solidFill>
                  <a:schemeClr val="tx2"/>
                </a:solidFill>
              </a:defRPr>
            </a:lvl1pPr>
          </a:lstStyle>
          <a:p>
            <a:pPr>
              <a:defRPr/>
            </a:pPr>
            <a:fld id="{ABA254AA-5C0B-FD40-9954-17112CE22FF4}" type="slidenum">
              <a:rPr lang="es-ES"/>
              <a:pPr>
                <a:defRPr/>
              </a:pPr>
              <a:t>‹#›</a:t>
            </a:fld>
            <a:endParaRPr lang="es-ES"/>
          </a:p>
        </p:txBody>
      </p:sp>
    </p:spTree>
    <p:extLst>
      <p:ext uri="{BB962C8B-B14F-4D97-AF65-F5344CB8AC3E}">
        <p14:creationId xmlns:p14="http://schemas.microsoft.com/office/powerpoint/2010/main" val="1307026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3" name="Vertical Text Placeholder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Footer Placeholder 4"/>
          <p:cNvSpPr>
            <a:spLocks noGrp="1"/>
          </p:cNvSpPr>
          <p:nvPr>
            <p:ph type="ftr" sz="quarter" idx="10"/>
          </p:nvPr>
        </p:nvSpPr>
        <p:spPr/>
        <p:txBody>
          <a:bodyPr/>
          <a:lstStyle>
            <a:lvl1pPr>
              <a:defRPr/>
            </a:lvl1pPr>
          </a:lstStyle>
          <a:p>
            <a:pPr>
              <a:defRPr/>
            </a:pPr>
            <a:r>
              <a:rPr lang="en-GB"/>
              <a:t>SPECS, date</a:t>
            </a:r>
            <a:endParaRPr lang="en-US"/>
          </a:p>
        </p:txBody>
      </p:sp>
      <p:sp>
        <p:nvSpPr>
          <p:cNvPr id="5" name="Slide Number Placeholder 5"/>
          <p:cNvSpPr>
            <a:spLocks noGrp="1"/>
          </p:cNvSpPr>
          <p:nvPr>
            <p:ph type="sldNum" sz="quarter" idx="11"/>
          </p:nvPr>
        </p:nvSpPr>
        <p:spPr>
          <a:ln/>
        </p:spPr>
        <p:txBody>
          <a:bodyPr/>
          <a:lstStyle>
            <a:lvl1pPr>
              <a:defRPr/>
            </a:lvl1pPr>
          </a:lstStyle>
          <a:p>
            <a:pPr>
              <a:defRPr/>
            </a:pPr>
            <a:fld id="{152069BD-036B-E548-AEF5-51A47E35ADC1}" type="slidenum">
              <a:rPr lang="es-ES"/>
              <a:pPr>
                <a:defRPr/>
              </a:pPr>
              <a:t>‹#›</a:t>
            </a:fld>
            <a:endParaRPr lang="es-ES" dirty="0"/>
          </a:p>
        </p:txBody>
      </p:sp>
    </p:spTree>
    <p:extLst>
      <p:ext uri="{BB962C8B-B14F-4D97-AF65-F5344CB8AC3E}">
        <p14:creationId xmlns:p14="http://schemas.microsoft.com/office/powerpoint/2010/main" val="282286731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3175" y="6208713"/>
            <a:ext cx="2046288" cy="657225"/>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086491 w 3574257"/>
              <a:gd name="connsiteY2" fmla="*/ 2 h 1807368"/>
              <a:gd name="connsiteX3" fmla="*/ 3574257 w 3574257"/>
              <a:gd name="connsiteY3" fmla="*/ 1807368 h 1807368"/>
              <a:gd name="connsiteX4" fmla="*/ 2382 w 3574257"/>
              <a:gd name="connsiteY4" fmla="*/ 1807368 h 1807368"/>
              <a:gd name="connsiteX0" fmla="*/ 2382 w 2217830"/>
              <a:gd name="connsiteY0" fmla="*/ 1807368 h 1807368"/>
              <a:gd name="connsiteX1" fmla="*/ 0 w 2217830"/>
              <a:gd name="connsiteY1" fmla="*/ 0 h 1807368"/>
              <a:gd name="connsiteX2" fmla="*/ 1086491 w 2217830"/>
              <a:gd name="connsiteY2" fmla="*/ 2 h 1807368"/>
              <a:gd name="connsiteX3" fmla="*/ 2217830 w 2217830"/>
              <a:gd name="connsiteY3" fmla="*/ 1790594 h 1807368"/>
              <a:gd name="connsiteX4" fmla="*/ 2382 w 2217830"/>
              <a:gd name="connsiteY4" fmla="*/ 1807368 h 1807368"/>
              <a:gd name="connsiteX0" fmla="*/ 2382 w 2304226"/>
              <a:gd name="connsiteY0" fmla="*/ 1807368 h 1807368"/>
              <a:gd name="connsiteX1" fmla="*/ 0 w 2304226"/>
              <a:gd name="connsiteY1" fmla="*/ 0 h 1807368"/>
              <a:gd name="connsiteX2" fmla="*/ 1086491 w 2304226"/>
              <a:gd name="connsiteY2" fmla="*/ 2 h 1807368"/>
              <a:gd name="connsiteX3" fmla="*/ 2304226 w 2304226"/>
              <a:gd name="connsiteY3" fmla="*/ 1807368 h 1807368"/>
              <a:gd name="connsiteX4" fmla="*/ 2382 w 2304226"/>
              <a:gd name="connsiteY4" fmla="*/ 1807368 h 1807368"/>
              <a:gd name="connsiteX0" fmla="*/ 2382 w 1993198"/>
              <a:gd name="connsiteY0" fmla="*/ 1807368 h 1807368"/>
              <a:gd name="connsiteX1" fmla="*/ 0 w 1993198"/>
              <a:gd name="connsiteY1" fmla="*/ 0 h 1807368"/>
              <a:gd name="connsiteX2" fmla="*/ 1086491 w 1993198"/>
              <a:gd name="connsiteY2" fmla="*/ 2 h 1807368"/>
              <a:gd name="connsiteX3" fmla="*/ 1993198 w 1993198"/>
              <a:gd name="connsiteY3" fmla="*/ 1790594 h 1807368"/>
              <a:gd name="connsiteX4" fmla="*/ 2382 w 1993198"/>
              <a:gd name="connsiteY4" fmla="*/ 1807368 h 1807368"/>
              <a:gd name="connsiteX0" fmla="*/ 2382 w 2045036"/>
              <a:gd name="connsiteY0" fmla="*/ 1807368 h 1824142"/>
              <a:gd name="connsiteX1" fmla="*/ 0 w 2045036"/>
              <a:gd name="connsiteY1" fmla="*/ 0 h 1824142"/>
              <a:gd name="connsiteX2" fmla="*/ 1086491 w 2045036"/>
              <a:gd name="connsiteY2" fmla="*/ 2 h 1824142"/>
              <a:gd name="connsiteX3" fmla="*/ 2045036 w 2045036"/>
              <a:gd name="connsiteY3" fmla="*/ 1824142 h 1824142"/>
              <a:gd name="connsiteX4" fmla="*/ 2382 w 2045036"/>
              <a:gd name="connsiteY4" fmla="*/ 1807368 h 1824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036" h="1824142">
                <a:moveTo>
                  <a:pt x="2382" y="1807368"/>
                </a:moveTo>
                <a:lnTo>
                  <a:pt x="0" y="0"/>
                </a:lnTo>
                <a:lnTo>
                  <a:pt x="1086491" y="2"/>
                </a:lnTo>
                <a:lnTo>
                  <a:pt x="2045036" y="1824142"/>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8" name="Freeform 7"/>
          <p:cNvSpPr/>
          <p:nvPr/>
        </p:nvSpPr>
        <p:spPr>
          <a:xfrm>
            <a:off x="-1588" y="6208713"/>
            <a:ext cx="9145588" cy="6572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584 h 527584"/>
              <a:gd name="connsiteX1" fmla="*/ 4030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403018"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 name="Title Placeholder 1"/>
          <p:cNvSpPr>
            <a:spLocks noGrp="1"/>
          </p:cNvSpPr>
          <p:nvPr>
            <p:ph type="title"/>
          </p:nvPr>
        </p:nvSpPr>
        <p:spPr>
          <a:xfrm>
            <a:off x="669925" y="365125"/>
            <a:ext cx="7862888" cy="549275"/>
          </a:xfrm>
          <a:prstGeom prst="rect">
            <a:avLst/>
          </a:prstGeom>
        </p:spPr>
        <p:txBody>
          <a:bodyPr vert="horz" lIns="91440" tIns="45720" rIns="91440" bIns="45720" rtlCol="0" anchor="ctr">
            <a:noAutofit/>
          </a:bodyPr>
          <a:lstStyle/>
          <a:p>
            <a:r>
              <a:rPr lang="es-ES_tradnl" dirty="0" smtClean="0"/>
              <a:t>Clic para editar título</a:t>
            </a:r>
            <a:endParaRPr lang="en-US" dirty="0"/>
          </a:p>
        </p:txBody>
      </p:sp>
      <p:sp>
        <p:nvSpPr>
          <p:cNvPr id="1029" name="Text Placeholder 2"/>
          <p:cNvSpPr>
            <a:spLocks noGrp="1"/>
          </p:cNvSpPr>
          <p:nvPr>
            <p:ph type="body" idx="1"/>
          </p:nvPr>
        </p:nvSpPr>
        <p:spPr bwMode="auto">
          <a:xfrm>
            <a:off x="1114425" y="1100138"/>
            <a:ext cx="7862888" cy="463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5" name="Footer Placeholder 4"/>
          <p:cNvSpPr>
            <a:spLocks noGrp="1"/>
          </p:cNvSpPr>
          <p:nvPr>
            <p:ph type="ftr" sz="quarter" idx="3"/>
          </p:nvPr>
        </p:nvSpPr>
        <p:spPr>
          <a:xfrm>
            <a:off x="3517900" y="6361113"/>
            <a:ext cx="4724400" cy="274637"/>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FFFFFF"/>
                </a:solidFill>
              </a:defRPr>
            </a:lvl1pPr>
          </a:lstStyle>
          <a:p>
            <a:pPr>
              <a:defRPr/>
            </a:pPr>
            <a:r>
              <a:rPr lang="en-GB"/>
              <a:t>SPECS, date</a:t>
            </a:r>
            <a:endParaRPr lang="en-US"/>
          </a:p>
        </p:txBody>
      </p:sp>
      <p:sp>
        <p:nvSpPr>
          <p:cNvPr id="6" name="Slide Number Placeholder 5"/>
          <p:cNvSpPr>
            <a:spLocks noGrp="1"/>
          </p:cNvSpPr>
          <p:nvPr>
            <p:ph type="sldNum" sz="quarter" idx="4"/>
          </p:nvPr>
        </p:nvSpPr>
        <p:spPr>
          <a:xfrm>
            <a:off x="8401050" y="6275388"/>
            <a:ext cx="503238" cy="503237"/>
          </a:xfrm>
          <a:prstGeom prst="ellipse">
            <a:avLst/>
          </a:prstGeom>
          <a:ln w="19050">
            <a:solidFill>
              <a:srgbClr val="FFFFFF"/>
            </a:solidFill>
          </a:ln>
        </p:spPr>
        <p:txBody>
          <a:bodyPr vert="horz" lIns="0" tIns="0" rIns="0" bIns="0" rtlCol="0" anchor="ctr">
            <a:normAutofit/>
          </a:bodyPr>
          <a:lstStyle>
            <a:lvl1pPr algn="ctr" fontAlgn="auto">
              <a:spcBef>
                <a:spcPts val="0"/>
              </a:spcBef>
              <a:spcAft>
                <a:spcPts val="0"/>
              </a:spcAft>
              <a:defRPr sz="1650">
                <a:solidFill>
                  <a:srgbClr val="FFFFFF"/>
                </a:solidFill>
                <a:latin typeface="+mn-lt"/>
                <a:ea typeface="+mn-ea"/>
                <a:cs typeface="+mn-cs"/>
              </a:defRPr>
            </a:lvl1pPr>
          </a:lstStyle>
          <a:p>
            <a:pPr>
              <a:defRPr/>
            </a:pPr>
            <a:fld id="{97BE6342-0119-E44D-ABD6-EC13DFD53063}" type="slidenum">
              <a:rPr lang="es-ES"/>
              <a:pPr>
                <a:defRPr/>
              </a:pPr>
              <a:t>‹#›</a:t>
            </a:fld>
            <a:endParaRPr lang="es-ES" dirty="0"/>
          </a:p>
        </p:txBody>
      </p:sp>
      <p:pic>
        <p:nvPicPr>
          <p:cNvPr id="1032" name="Picture 11" descr="SPECS Logo Final Proposal_without text"/>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336550" y="250825"/>
            <a:ext cx="1706563"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86" r:id="rId1"/>
    <p:sldLayoutId id="2147483779" r:id="rId2"/>
    <p:sldLayoutId id="2147483787" r:id="rId3"/>
    <p:sldLayoutId id="2147483780" r:id="rId4"/>
    <p:sldLayoutId id="2147483781" r:id="rId5"/>
    <p:sldLayoutId id="2147483782" r:id="rId6"/>
    <p:sldLayoutId id="2147483783" r:id="rId7"/>
    <p:sldLayoutId id="2147483788" r:id="rId8"/>
    <p:sldLayoutId id="2147483784" r:id="rId9"/>
    <p:sldLayoutId id="2147483785" r:id="rId10"/>
  </p:sldLayoutIdLst>
  <p:hf hdr="0"/>
  <p:txStyles>
    <p:titleStyle>
      <a:lvl1pPr algn="l" rtl="0" eaLnBrk="0" fontAlgn="base" hangingPunct="0">
        <a:spcBef>
          <a:spcPct val="0"/>
        </a:spcBef>
        <a:spcAft>
          <a:spcPct val="0"/>
        </a:spcAft>
        <a:defRPr sz="2800" kern="1200" cap="all">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2800">
          <a:solidFill>
            <a:schemeClr val="tx1"/>
          </a:solidFill>
          <a:latin typeface="Century Gothic" charset="0"/>
          <a:ea typeface="ＭＳ Ｐゴシック" charset="0"/>
          <a:cs typeface="ＭＳ Ｐゴシック" charset="0"/>
        </a:defRPr>
      </a:lvl2pPr>
      <a:lvl3pPr algn="l" rtl="0" eaLnBrk="0" fontAlgn="base" hangingPunct="0">
        <a:spcBef>
          <a:spcPct val="0"/>
        </a:spcBef>
        <a:spcAft>
          <a:spcPct val="0"/>
        </a:spcAft>
        <a:defRPr sz="2800">
          <a:solidFill>
            <a:schemeClr val="tx1"/>
          </a:solidFill>
          <a:latin typeface="Century Gothic" charset="0"/>
          <a:ea typeface="ＭＳ Ｐゴシック" charset="0"/>
          <a:cs typeface="ＭＳ Ｐゴシック" charset="0"/>
        </a:defRPr>
      </a:lvl3pPr>
      <a:lvl4pPr algn="l" rtl="0" eaLnBrk="0" fontAlgn="base" hangingPunct="0">
        <a:spcBef>
          <a:spcPct val="0"/>
        </a:spcBef>
        <a:spcAft>
          <a:spcPct val="0"/>
        </a:spcAft>
        <a:defRPr sz="2800">
          <a:solidFill>
            <a:schemeClr val="tx1"/>
          </a:solidFill>
          <a:latin typeface="Century Gothic" charset="0"/>
          <a:ea typeface="ＭＳ Ｐゴシック" charset="0"/>
          <a:cs typeface="ＭＳ Ｐゴシック" charset="0"/>
        </a:defRPr>
      </a:lvl4pPr>
      <a:lvl5pPr algn="l" rtl="0" eaLnBrk="0" fontAlgn="base" hangingPunct="0">
        <a:spcBef>
          <a:spcPct val="0"/>
        </a:spcBef>
        <a:spcAft>
          <a:spcPct val="0"/>
        </a:spcAft>
        <a:defRPr sz="2800">
          <a:solidFill>
            <a:schemeClr val="tx1"/>
          </a:solidFill>
          <a:latin typeface="Century Gothic" charset="0"/>
          <a:ea typeface="ＭＳ Ｐゴシック" charset="0"/>
          <a:cs typeface="ＭＳ Ｐゴシック" charset="0"/>
        </a:defRPr>
      </a:lvl5pPr>
      <a:lvl6pPr marL="457200" algn="l" rtl="0" fontAlgn="base">
        <a:spcBef>
          <a:spcPct val="0"/>
        </a:spcBef>
        <a:spcAft>
          <a:spcPct val="0"/>
        </a:spcAft>
        <a:defRPr sz="2800">
          <a:solidFill>
            <a:schemeClr val="tx1"/>
          </a:solidFill>
          <a:latin typeface="Century Gothic" charset="0"/>
          <a:ea typeface="ＭＳ Ｐゴシック" charset="0"/>
          <a:cs typeface="ＭＳ Ｐゴシック" charset="0"/>
        </a:defRPr>
      </a:lvl6pPr>
      <a:lvl7pPr marL="914400" algn="l" rtl="0" fontAlgn="base">
        <a:spcBef>
          <a:spcPct val="0"/>
        </a:spcBef>
        <a:spcAft>
          <a:spcPct val="0"/>
        </a:spcAft>
        <a:defRPr sz="2800">
          <a:solidFill>
            <a:schemeClr val="tx1"/>
          </a:solidFill>
          <a:latin typeface="Century Gothic" charset="0"/>
          <a:ea typeface="ＭＳ Ｐゴシック" charset="0"/>
          <a:cs typeface="ＭＳ Ｐゴシック" charset="0"/>
        </a:defRPr>
      </a:lvl7pPr>
      <a:lvl8pPr marL="1371600" algn="l" rtl="0" fontAlgn="base">
        <a:spcBef>
          <a:spcPct val="0"/>
        </a:spcBef>
        <a:spcAft>
          <a:spcPct val="0"/>
        </a:spcAft>
        <a:defRPr sz="2800">
          <a:solidFill>
            <a:schemeClr val="tx1"/>
          </a:solidFill>
          <a:latin typeface="Century Gothic" charset="0"/>
          <a:ea typeface="ＭＳ Ｐゴシック" charset="0"/>
          <a:cs typeface="ＭＳ Ｐゴシック" charset="0"/>
        </a:defRPr>
      </a:lvl8pPr>
      <a:lvl9pPr marL="1828800" algn="l" rtl="0" fontAlgn="base">
        <a:spcBef>
          <a:spcPct val="0"/>
        </a:spcBef>
        <a:spcAft>
          <a:spcPct val="0"/>
        </a:spcAft>
        <a:defRPr sz="2800">
          <a:solidFill>
            <a:schemeClr val="tx1"/>
          </a:solidFill>
          <a:latin typeface="Century Gothic"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Font typeface="Arial" charset="0"/>
        <a:defRPr sz="1600" b="1" kern="1200">
          <a:solidFill>
            <a:schemeClr val="tx1"/>
          </a:solidFill>
          <a:latin typeface="+mn-lt"/>
          <a:ea typeface="ＭＳ Ｐゴシック" charset="0"/>
          <a:cs typeface="ＭＳ Ｐゴシック" charset="0"/>
        </a:defRPr>
      </a:lvl1pPr>
      <a:lvl2pPr marL="173038" indent="-173038" algn="l" rtl="0" eaLnBrk="0" fontAlgn="base" hangingPunct="0">
        <a:spcBef>
          <a:spcPts val="300"/>
        </a:spcBef>
        <a:spcAft>
          <a:spcPct val="0"/>
        </a:spcAft>
        <a:buClr>
          <a:schemeClr val="accent2"/>
        </a:buClr>
        <a:buFont typeface="Wingdings" charset="0"/>
        <a:buChar char="§"/>
        <a:defRPr sz="1600" kern="1200">
          <a:solidFill>
            <a:schemeClr val="tx1"/>
          </a:solidFill>
          <a:latin typeface="+mn-lt"/>
          <a:ea typeface="ＭＳ Ｐゴシック" charset="0"/>
          <a:cs typeface="+mn-cs"/>
        </a:defRPr>
      </a:lvl2pPr>
      <a:lvl3pPr marL="401638" indent="-163513" algn="l" rtl="0" eaLnBrk="0" fontAlgn="base" hangingPunct="0">
        <a:spcBef>
          <a:spcPts val="300"/>
        </a:spcBef>
        <a:spcAft>
          <a:spcPct val="0"/>
        </a:spcAft>
        <a:buClr>
          <a:schemeClr val="accent2"/>
        </a:buClr>
        <a:buFont typeface="Wingdings" charset="0"/>
        <a:buChar char="§"/>
        <a:defRPr sz="1600" kern="1200">
          <a:solidFill>
            <a:schemeClr val="tx1"/>
          </a:solidFill>
          <a:latin typeface="+mn-lt"/>
          <a:ea typeface="ＭＳ Ｐゴシック" charset="0"/>
          <a:cs typeface="+mn-cs"/>
        </a:defRPr>
      </a:lvl3pPr>
      <a:lvl4pPr marL="630238" indent="-163513" algn="l" rtl="0" eaLnBrk="0" fontAlgn="base" hangingPunct="0">
        <a:spcBef>
          <a:spcPts val="300"/>
        </a:spcBef>
        <a:spcAft>
          <a:spcPct val="0"/>
        </a:spcAft>
        <a:buClr>
          <a:schemeClr val="accent2"/>
        </a:buClr>
        <a:buFont typeface="Wingdings" charset="0"/>
        <a:buChar char="§"/>
        <a:defRPr sz="1600" kern="1200">
          <a:solidFill>
            <a:schemeClr val="tx1"/>
          </a:solidFill>
          <a:latin typeface="+mn-lt"/>
          <a:ea typeface="ＭＳ Ｐゴシック" charset="0"/>
          <a:cs typeface="+mn-cs"/>
        </a:defRPr>
      </a:lvl4pPr>
      <a:lvl5pPr marL="858838" indent="-173038" algn="l" rtl="0" eaLnBrk="0" fontAlgn="base" hangingPunct="0">
        <a:spcBef>
          <a:spcPts val="300"/>
        </a:spcBef>
        <a:spcAft>
          <a:spcPct val="0"/>
        </a:spcAft>
        <a:buClr>
          <a:schemeClr val="accent2"/>
        </a:buClr>
        <a:buFont typeface="Wingdings" charset="0"/>
        <a:buChar char="§"/>
        <a:defRPr sz="1600" kern="1200">
          <a:solidFill>
            <a:schemeClr val="tx1"/>
          </a:solidFill>
          <a:latin typeface="+mn-lt"/>
          <a:ea typeface="ＭＳ Ｐゴシック" charset="0"/>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7.png"/><Relationship Id="rId6"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7.png"/><Relationship Id="rId7"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7.png"/><Relationship Id="rId8"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6.jpe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20.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2.png"/><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6.jpe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6.jpe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 Id="rId3" Type="http://schemas.openxmlformats.org/officeDocument/2006/relationships/image" Target="../media/image6.jpe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4"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35.e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35.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36.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4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4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4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4724400" y="2375936"/>
            <a:ext cx="4395787" cy="23945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bIns="9144" anchor="b">
            <a:spAutoFit/>
          </a:bodyPr>
          <a:lstStyle>
            <a:lvl1pPr>
              <a:defRPr>
                <a:solidFill>
                  <a:schemeClr val="tx1"/>
                </a:solidFill>
                <a:latin typeface="Century Gothic" charset="0"/>
                <a:ea typeface="ＭＳ Ｐゴシック" charset="0"/>
                <a:cs typeface="ＭＳ Ｐゴシック" charset="0"/>
              </a:defRPr>
            </a:lvl1pPr>
            <a:lvl2pPr>
              <a:defRPr>
                <a:solidFill>
                  <a:schemeClr val="tx1"/>
                </a:solidFill>
                <a:latin typeface="Century Gothic" charset="0"/>
                <a:ea typeface="ＭＳ Ｐゴシック" charset="0"/>
              </a:defRPr>
            </a:lvl2pPr>
            <a:lvl3pPr>
              <a:defRPr>
                <a:solidFill>
                  <a:schemeClr val="tx1"/>
                </a:solidFill>
                <a:latin typeface="Century Gothic" charset="0"/>
                <a:ea typeface="ＭＳ Ｐゴシック" charset="0"/>
              </a:defRPr>
            </a:lvl3pPr>
            <a:lvl4pPr>
              <a:defRPr>
                <a:solidFill>
                  <a:schemeClr val="tx1"/>
                </a:solidFill>
                <a:latin typeface="Century Gothic" charset="0"/>
                <a:ea typeface="ＭＳ Ｐゴシック" charset="0"/>
              </a:defRPr>
            </a:lvl4pPr>
            <a:lvl5pPr>
              <a:defRPr>
                <a:solidFill>
                  <a:schemeClr val="tx1"/>
                </a:solidFill>
                <a:latin typeface="Century Gothic" charset="0"/>
                <a:ea typeface="ＭＳ Ｐゴシック" charset="0"/>
              </a:defRPr>
            </a:lvl5pPr>
            <a:lvl6pPr fontAlgn="base">
              <a:spcBef>
                <a:spcPct val="0"/>
              </a:spcBef>
              <a:spcAft>
                <a:spcPct val="0"/>
              </a:spcAft>
              <a:defRPr>
                <a:solidFill>
                  <a:schemeClr val="tx1"/>
                </a:solidFill>
                <a:latin typeface="Century Gothic" charset="0"/>
                <a:ea typeface="ＭＳ Ｐゴシック" charset="0"/>
              </a:defRPr>
            </a:lvl6pPr>
            <a:lvl7pPr fontAlgn="base">
              <a:spcBef>
                <a:spcPct val="0"/>
              </a:spcBef>
              <a:spcAft>
                <a:spcPct val="0"/>
              </a:spcAft>
              <a:defRPr>
                <a:solidFill>
                  <a:schemeClr val="tx1"/>
                </a:solidFill>
                <a:latin typeface="Century Gothic" charset="0"/>
                <a:ea typeface="ＭＳ Ｐゴシック" charset="0"/>
              </a:defRPr>
            </a:lvl7pPr>
            <a:lvl8pPr fontAlgn="base">
              <a:spcBef>
                <a:spcPct val="0"/>
              </a:spcBef>
              <a:spcAft>
                <a:spcPct val="0"/>
              </a:spcAft>
              <a:defRPr>
                <a:solidFill>
                  <a:schemeClr val="tx1"/>
                </a:solidFill>
                <a:latin typeface="Century Gothic" charset="0"/>
                <a:ea typeface="ＭＳ Ｐゴシック" charset="0"/>
              </a:defRPr>
            </a:lvl8pPr>
            <a:lvl9pPr fontAlgn="base">
              <a:spcBef>
                <a:spcPct val="0"/>
              </a:spcBef>
              <a:spcAft>
                <a:spcPct val="0"/>
              </a:spcAft>
              <a:defRPr>
                <a:solidFill>
                  <a:schemeClr val="tx1"/>
                </a:solidFill>
                <a:latin typeface="Century Gothic" charset="0"/>
                <a:ea typeface="ＭＳ Ｐゴシック" charset="0"/>
              </a:defRPr>
            </a:lvl9pPr>
          </a:lstStyle>
          <a:p>
            <a:pPr algn="r" defTabSz="914400">
              <a:defRPr/>
            </a:pPr>
            <a:r>
              <a:rPr lang="en-US" sz="2800" b="1" dirty="0" smtClean="0"/>
              <a:t>Forecasting the climate response to volcanoes</a:t>
            </a:r>
          </a:p>
          <a:p>
            <a:pPr algn="r" defTabSz="914400">
              <a:defRPr/>
            </a:pPr>
            <a:endParaRPr lang="en-US" dirty="0" smtClean="0"/>
          </a:p>
          <a:p>
            <a:pPr algn="r" defTabSz="914400">
              <a:defRPr/>
            </a:pPr>
            <a:r>
              <a:rPr lang="en-US" dirty="0" smtClean="0"/>
              <a:t>Martin </a:t>
            </a:r>
            <a:r>
              <a:rPr lang="en-US" dirty="0" err="1" smtClean="0"/>
              <a:t>Ménégoz</a:t>
            </a:r>
            <a:r>
              <a:rPr lang="en-US" dirty="0" smtClean="0"/>
              <a:t>, Francisco </a:t>
            </a:r>
            <a:r>
              <a:rPr lang="en-US" dirty="0" err="1" smtClean="0"/>
              <a:t>Doblas</a:t>
            </a:r>
            <a:r>
              <a:rPr lang="en-US" dirty="0" smtClean="0"/>
              <a:t>-Reyes, </a:t>
            </a:r>
            <a:r>
              <a:rPr lang="en-US" dirty="0" err="1" smtClean="0"/>
              <a:t>Virginie</a:t>
            </a:r>
            <a:r>
              <a:rPr lang="en-US" dirty="0"/>
              <a:t> </a:t>
            </a:r>
            <a:r>
              <a:rPr lang="en-US" dirty="0" err="1" smtClean="0"/>
              <a:t>Guemas</a:t>
            </a:r>
            <a:r>
              <a:rPr lang="en-US" dirty="0" smtClean="0"/>
              <a:t>, </a:t>
            </a:r>
            <a:r>
              <a:rPr lang="en-US" dirty="0" err="1" smtClean="0"/>
              <a:t>Asif</a:t>
            </a:r>
            <a:r>
              <a:rPr lang="en-US" dirty="0" smtClean="0"/>
              <a:t> Muhammad</a:t>
            </a:r>
          </a:p>
        </p:txBody>
      </p:sp>
      <p:pic>
        <p:nvPicPr>
          <p:cNvPr id="14338" name="Picture 6" descr="SPECS Logo Final Propos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260350"/>
            <a:ext cx="3359150"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8" descr="Logo_EU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5075238"/>
            <a:ext cx="15827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3" name="Text Box 9"/>
          <p:cNvSpPr txBox="1">
            <a:spLocks noChangeArrowheads="1"/>
          </p:cNvSpPr>
          <p:nvPr/>
        </p:nvSpPr>
        <p:spPr bwMode="auto">
          <a:xfrm>
            <a:off x="3131820" y="5073976"/>
            <a:ext cx="4183379" cy="6709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bIns="9144" anchor="b">
            <a:spAutoFit/>
          </a:bodyPr>
          <a:lstStyle>
            <a:lvl1pPr>
              <a:defRPr>
                <a:solidFill>
                  <a:schemeClr val="tx1"/>
                </a:solidFill>
                <a:latin typeface="Century Gothic" charset="0"/>
                <a:ea typeface="ＭＳ Ｐゴシック" charset="0"/>
                <a:cs typeface="ＭＳ Ｐゴシック" charset="0"/>
              </a:defRPr>
            </a:lvl1pPr>
            <a:lvl2pPr>
              <a:defRPr>
                <a:solidFill>
                  <a:schemeClr val="tx1"/>
                </a:solidFill>
                <a:latin typeface="Century Gothic" charset="0"/>
                <a:ea typeface="ＭＳ Ｐゴシック" charset="0"/>
              </a:defRPr>
            </a:lvl2pPr>
            <a:lvl3pPr>
              <a:defRPr>
                <a:solidFill>
                  <a:schemeClr val="tx1"/>
                </a:solidFill>
                <a:latin typeface="Century Gothic" charset="0"/>
                <a:ea typeface="ＭＳ Ｐゴシック" charset="0"/>
              </a:defRPr>
            </a:lvl3pPr>
            <a:lvl4pPr>
              <a:defRPr>
                <a:solidFill>
                  <a:schemeClr val="tx1"/>
                </a:solidFill>
                <a:latin typeface="Century Gothic" charset="0"/>
                <a:ea typeface="ＭＳ Ｐゴシック" charset="0"/>
              </a:defRPr>
            </a:lvl4pPr>
            <a:lvl5pPr>
              <a:defRPr>
                <a:solidFill>
                  <a:schemeClr val="tx1"/>
                </a:solidFill>
                <a:latin typeface="Century Gothic" charset="0"/>
                <a:ea typeface="ＭＳ Ｐゴシック" charset="0"/>
              </a:defRPr>
            </a:lvl5pPr>
            <a:lvl6pPr fontAlgn="base">
              <a:spcBef>
                <a:spcPct val="0"/>
              </a:spcBef>
              <a:spcAft>
                <a:spcPct val="0"/>
              </a:spcAft>
              <a:defRPr>
                <a:solidFill>
                  <a:schemeClr val="tx1"/>
                </a:solidFill>
                <a:latin typeface="Century Gothic" charset="0"/>
                <a:ea typeface="ＭＳ Ｐゴシック" charset="0"/>
              </a:defRPr>
            </a:lvl6pPr>
            <a:lvl7pPr fontAlgn="base">
              <a:spcBef>
                <a:spcPct val="0"/>
              </a:spcBef>
              <a:spcAft>
                <a:spcPct val="0"/>
              </a:spcAft>
              <a:defRPr>
                <a:solidFill>
                  <a:schemeClr val="tx1"/>
                </a:solidFill>
                <a:latin typeface="Century Gothic" charset="0"/>
                <a:ea typeface="ＭＳ Ｐゴシック" charset="0"/>
              </a:defRPr>
            </a:lvl7pPr>
            <a:lvl8pPr fontAlgn="base">
              <a:spcBef>
                <a:spcPct val="0"/>
              </a:spcBef>
              <a:spcAft>
                <a:spcPct val="0"/>
              </a:spcAft>
              <a:defRPr>
                <a:solidFill>
                  <a:schemeClr val="tx1"/>
                </a:solidFill>
                <a:latin typeface="Century Gothic" charset="0"/>
                <a:ea typeface="ＭＳ Ｐゴシック" charset="0"/>
              </a:defRPr>
            </a:lvl8pPr>
            <a:lvl9pPr fontAlgn="base">
              <a:spcBef>
                <a:spcPct val="0"/>
              </a:spcBef>
              <a:spcAft>
                <a:spcPct val="0"/>
              </a:spcAft>
              <a:defRPr>
                <a:solidFill>
                  <a:schemeClr val="tx1"/>
                </a:solidFill>
                <a:latin typeface="Century Gothic" charset="0"/>
                <a:ea typeface="ＭＳ Ｐゴシック" charset="0"/>
              </a:defRPr>
            </a:lvl9pPr>
          </a:lstStyle>
          <a:p>
            <a:pPr defTabSz="914400">
              <a:spcBef>
                <a:spcPct val="50000"/>
              </a:spcBef>
              <a:defRPr/>
            </a:pPr>
            <a:r>
              <a:rPr lang="en-GB" sz="2000" b="1" dirty="0" smtClean="0"/>
              <a:t>SPECS Meeting, Sweden</a:t>
            </a:r>
            <a:r>
              <a:rPr lang="en-GB" sz="2000" b="1" dirty="0"/>
              <a:t>, </a:t>
            </a:r>
            <a:r>
              <a:rPr lang="en-GB" sz="2000" b="1" dirty="0" err="1" smtClean="0"/>
              <a:t>Norrköping</a:t>
            </a:r>
            <a:r>
              <a:rPr lang="en-GB" sz="2000" b="1" dirty="0" smtClean="0"/>
              <a:t>, September 2015</a:t>
            </a:r>
            <a:endParaRPr lang="en-US" sz="2000" b="1" dirty="0" smtClean="0"/>
          </a:p>
        </p:txBody>
      </p:sp>
      <p:pic>
        <p:nvPicPr>
          <p:cNvPr id="6" name="Picture 1"/>
          <p:cNvPicPr>
            <a:picLocks noChangeAspect="1" noChangeArrowheads="1"/>
          </p:cNvPicPr>
          <p:nvPr/>
        </p:nvPicPr>
        <p:blipFill>
          <a:blip r:embed="rId5">
            <a:extLst>
              <a:ext uri="{28A0092B-C50C-407E-A947-70E740481C1C}">
                <a14:useLocalDpi xmlns:a14="http://schemas.microsoft.com/office/drawing/2010/main" val="0"/>
              </a:ext>
            </a:extLst>
          </a:blip>
          <a:srcRect l="28841" r="17790"/>
          <a:stretch>
            <a:fillRect/>
          </a:stretch>
        </p:blipFill>
        <p:spPr bwMode="auto">
          <a:xfrm>
            <a:off x="7451725" y="49720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9492724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D1845ED2-C2C7-294B-BBB7-97668C7CCCC7}" type="slidenum">
              <a:rPr lang="es-ES"/>
              <a:pPr>
                <a:defRPr/>
              </a:pPr>
              <a:t>10</a:t>
            </a:fld>
            <a:endParaRPr lang="es-ES" dirty="0"/>
          </a:p>
        </p:txBody>
      </p:sp>
      <p:sp>
        <p:nvSpPr>
          <p:cNvPr id="21506" name="Rectangle 2"/>
          <p:cNvSpPr>
            <a:spLocks noGrp="1"/>
          </p:cNvSpPr>
          <p:nvPr>
            <p:ph type="title"/>
          </p:nvPr>
        </p:nvSpPr>
        <p:spPr bwMode="auto">
          <a:xfrm>
            <a:off x="812800" y="365125"/>
            <a:ext cx="7862888"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a:latin typeface="Century Gothic" charset="0"/>
              </a:rPr>
              <a:t>Climate response to volcanoes</a:t>
            </a:r>
            <a:endParaRPr lang="en-US" b="1" cap="none">
              <a:latin typeface="Century Gothic" charset="0"/>
            </a:endParaRPr>
          </a:p>
        </p:txBody>
      </p:sp>
      <p:pic>
        <p:nvPicPr>
          <p:cNvPr id="46087" name="Picture 1"/>
          <p:cNvPicPr>
            <a:picLocks noChangeAspect="1" noChangeArrowheads="1"/>
          </p:cNvPicPr>
          <p:nvPr/>
        </p:nvPicPr>
        <p:blipFill>
          <a:blip r:embed="rId3">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1508" name="Text Box 3"/>
          <p:cNvSpPr txBox="1">
            <a:spLocks noChangeArrowheads="1"/>
          </p:cNvSpPr>
          <p:nvPr/>
        </p:nvSpPr>
        <p:spPr bwMode="auto">
          <a:xfrm>
            <a:off x="250825" y="928688"/>
            <a:ext cx="74771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pPr>
            <a:r>
              <a:rPr lang="en-GB" sz="2000" b="1">
                <a:solidFill>
                  <a:srgbClr val="000080"/>
                </a:solidFill>
                <a:latin typeface="Palatino Linotype" charset="0"/>
                <a:sym typeface="Symbol" charset="0"/>
              </a:rPr>
              <a:t>Sensitivity experiment with - without volcanoes</a:t>
            </a:r>
          </a:p>
        </p:txBody>
      </p:sp>
      <p:sp>
        <p:nvSpPr>
          <p:cNvPr id="21509" name="Rectangle 6"/>
          <p:cNvSpPr>
            <a:spLocks noChangeArrowheads="1"/>
          </p:cNvSpPr>
          <p:nvPr/>
        </p:nvSpPr>
        <p:spPr bwMode="auto">
          <a:xfrm>
            <a:off x="122238" y="5026025"/>
            <a:ext cx="89630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dirty="0">
                <a:solidFill>
                  <a:srgbClr val="000090"/>
                </a:solidFill>
                <a:latin typeface="Palatino Linotype" charset="0"/>
                <a:cs typeface="Palatino Linotype" charset="0"/>
              </a:rPr>
              <a:t>Surface temperature difference (°C). 3-year average after the 3 last major eruptions (</a:t>
            </a:r>
            <a:r>
              <a:rPr lang="en-GB" sz="1800" b="1" i="1" dirty="0" err="1">
                <a:solidFill>
                  <a:srgbClr val="000090"/>
                </a:solidFill>
                <a:latin typeface="Palatino Linotype" charset="0"/>
                <a:cs typeface="Palatino Linotype" charset="0"/>
              </a:rPr>
              <a:t>Agung</a:t>
            </a:r>
            <a:r>
              <a:rPr lang="en-GB" sz="1800" b="1" i="1" dirty="0">
                <a:solidFill>
                  <a:srgbClr val="000090"/>
                </a:solidFill>
                <a:latin typeface="Palatino Linotype" charset="0"/>
                <a:cs typeface="Palatino Linotype" charset="0"/>
              </a:rPr>
              <a:t>, 1963, </a:t>
            </a:r>
            <a:r>
              <a:rPr lang="en-GB" sz="1800" b="1" i="1" dirty="0" err="1">
                <a:solidFill>
                  <a:srgbClr val="000090"/>
                </a:solidFill>
                <a:latin typeface="Palatino Linotype" charset="0"/>
                <a:cs typeface="Palatino Linotype" charset="0"/>
              </a:rPr>
              <a:t>Chichon</a:t>
            </a:r>
            <a:r>
              <a:rPr lang="en-GB" sz="1800" b="1" i="1" dirty="0">
                <a:solidFill>
                  <a:srgbClr val="000090"/>
                </a:solidFill>
                <a:latin typeface="Palatino Linotype" charset="0"/>
                <a:cs typeface="Palatino Linotype" charset="0"/>
              </a:rPr>
              <a:t>, 1982 and Pinatubo, 1991). Difference has been computed between two 5-members </a:t>
            </a:r>
            <a:r>
              <a:rPr lang="en-GB" sz="1800" b="1" i="1" dirty="0" err="1">
                <a:solidFill>
                  <a:srgbClr val="000090"/>
                </a:solidFill>
                <a:latin typeface="Palatino Linotype" charset="0"/>
                <a:cs typeface="Palatino Linotype" charset="0"/>
              </a:rPr>
              <a:t>hindcasts</a:t>
            </a:r>
            <a:r>
              <a:rPr lang="en-GB" sz="1800" b="1" i="1" dirty="0">
                <a:solidFill>
                  <a:srgbClr val="000090"/>
                </a:solidFill>
                <a:latin typeface="Palatino Linotype" charset="0"/>
                <a:cs typeface="Palatino Linotype" charset="0"/>
              </a:rPr>
              <a:t>, one including and another excluding volcanic forcing of large eruptions, and </a:t>
            </a:r>
            <a:r>
              <a:rPr lang="en-GB" sz="1800" b="1" i="1" dirty="0" smtClean="0">
                <a:solidFill>
                  <a:srgbClr val="000090"/>
                </a:solidFill>
                <a:latin typeface="Palatino Linotype" charset="0"/>
                <a:cs typeface="Palatino Linotype" charset="0"/>
              </a:rPr>
              <a:t>appears </a:t>
            </a:r>
            <a:r>
              <a:rPr lang="en-GB" sz="1800" b="1" i="1" dirty="0">
                <a:solidFill>
                  <a:srgbClr val="000090"/>
                </a:solidFill>
                <a:latin typeface="Palatino Linotype" charset="0"/>
                <a:cs typeface="Palatino Linotype" charset="0"/>
              </a:rPr>
              <a:t>shaded when significant with a 5% level.</a:t>
            </a:r>
            <a:endParaRPr lang="en-GB" sz="1800" b="1" dirty="0">
              <a:solidFill>
                <a:srgbClr val="000090"/>
              </a:solidFill>
              <a:latin typeface="Palatino Linotype" charset="0"/>
              <a:cs typeface="Palatino Linotype" charset="0"/>
            </a:endParaRPr>
          </a:p>
        </p:txBody>
      </p:sp>
      <p:grpSp>
        <p:nvGrpSpPr>
          <p:cNvPr id="14" name="Grouper 33"/>
          <p:cNvGrpSpPr>
            <a:grpSpLocks/>
          </p:cNvGrpSpPr>
          <p:nvPr/>
        </p:nvGrpSpPr>
        <p:grpSpPr bwMode="auto">
          <a:xfrm>
            <a:off x="-45085" y="1429703"/>
            <a:ext cx="8764588" cy="3534727"/>
            <a:chOff x="5870817" y="5276058"/>
            <a:chExt cx="9698838" cy="3960440"/>
          </a:xfrm>
        </p:grpSpPr>
        <p:pic>
          <p:nvPicPr>
            <p:cNvPr id="15" name="Image 4" descr="anomaly_year1-3_difftas.png"/>
            <p:cNvPicPr>
              <a:picLocks noChangeAspect="1"/>
            </p:cNvPicPr>
            <p:nvPr/>
          </p:nvPicPr>
          <p:blipFill>
            <a:blip r:embed="rId4">
              <a:extLst>
                <a:ext uri="{28A0092B-C50C-407E-A947-70E740481C1C}">
                  <a14:useLocalDpi xmlns:a14="http://schemas.microsoft.com/office/drawing/2010/main" val="0"/>
                </a:ext>
              </a:extLst>
            </a:blip>
            <a:srcRect b="14648"/>
            <a:stretch>
              <a:fillRect/>
            </a:stretch>
          </p:blipFill>
          <p:spPr bwMode="auto">
            <a:xfrm>
              <a:off x="6424638" y="5780114"/>
              <a:ext cx="4577507" cy="2709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5" descr="anomaly_year3-5_difftas.png"/>
            <p:cNvPicPr>
              <a:picLocks noChangeAspect="1"/>
            </p:cNvPicPr>
            <p:nvPr/>
          </p:nvPicPr>
          <p:blipFill>
            <a:blip r:embed="rId5">
              <a:extLst>
                <a:ext uri="{28A0092B-C50C-407E-A947-70E740481C1C}">
                  <a14:useLocalDpi xmlns:a14="http://schemas.microsoft.com/office/drawing/2010/main" val="0"/>
                </a:ext>
              </a:extLst>
            </a:blip>
            <a:srcRect b="14577"/>
            <a:stretch>
              <a:fillRect/>
            </a:stretch>
          </p:blipFill>
          <p:spPr bwMode="auto">
            <a:xfrm>
              <a:off x="11016382" y="5781431"/>
              <a:ext cx="4553272" cy="269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1"/>
            <p:cNvSpPr>
              <a:spLocks noChangeArrowheads="1"/>
            </p:cNvSpPr>
            <p:nvPr/>
          </p:nvSpPr>
          <p:spPr bwMode="auto">
            <a:xfrm>
              <a:off x="8008814" y="5276058"/>
              <a:ext cx="171608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600" b="1" i="1">
                  <a:solidFill>
                    <a:srgbClr val="000090"/>
                  </a:solidFill>
                  <a:latin typeface="Palatino Linotype" charset="0"/>
                  <a:cs typeface="Palatino Linotype" charset="0"/>
                </a:rPr>
                <a:t>Years 1-3</a:t>
              </a:r>
              <a:endParaRPr lang="en-GB" sz="2600" b="1">
                <a:solidFill>
                  <a:srgbClr val="000090"/>
                </a:solidFill>
                <a:latin typeface="Palatino Linotype" charset="0"/>
                <a:cs typeface="Palatino Linotype" charset="0"/>
              </a:endParaRPr>
            </a:p>
          </p:txBody>
        </p:sp>
        <p:sp>
          <p:nvSpPr>
            <p:cNvPr id="18" name="Rectangle 11"/>
            <p:cNvSpPr>
              <a:spLocks noChangeArrowheads="1"/>
            </p:cNvSpPr>
            <p:nvPr/>
          </p:nvSpPr>
          <p:spPr bwMode="auto">
            <a:xfrm>
              <a:off x="12617326" y="5282408"/>
              <a:ext cx="171608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600" b="1" i="1">
                  <a:solidFill>
                    <a:srgbClr val="000090"/>
                  </a:solidFill>
                  <a:latin typeface="Palatino Linotype" charset="0"/>
                  <a:cs typeface="Palatino Linotype" charset="0"/>
                </a:rPr>
                <a:t>Years 3-5</a:t>
              </a:r>
              <a:endParaRPr lang="en-GB" sz="2600" b="1">
                <a:solidFill>
                  <a:srgbClr val="000090"/>
                </a:solidFill>
                <a:latin typeface="Palatino Linotype" charset="0"/>
                <a:cs typeface="Palatino Linotype" charset="0"/>
              </a:endParaRPr>
            </a:p>
          </p:txBody>
        </p:sp>
        <p:pic>
          <p:nvPicPr>
            <p:cNvPr id="19" name="Image 5" descr="anomaly_year3-5_difftas.png"/>
            <p:cNvPicPr>
              <a:picLocks noChangeAspect="1"/>
            </p:cNvPicPr>
            <p:nvPr/>
          </p:nvPicPr>
          <p:blipFill>
            <a:blip r:embed="rId6">
              <a:extLst>
                <a:ext uri="{28A0092B-C50C-407E-A947-70E740481C1C}">
                  <a14:useLocalDpi xmlns:a14="http://schemas.microsoft.com/office/drawing/2010/main" val="0"/>
                </a:ext>
              </a:extLst>
            </a:blip>
            <a:srcRect b="-809"/>
            <a:stretch>
              <a:fillRect/>
            </a:stretch>
          </p:blipFill>
          <p:spPr bwMode="auto">
            <a:xfrm>
              <a:off x="5870817" y="8430771"/>
              <a:ext cx="9698838" cy="805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1" descr="sarychev_volcan_nasa.jpeg"/>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7515" t="-17" r="26722" b="17"/>
          <a:stretch/>
        </p:blipFill>
        <p:spPr>
          <a:xfrm rot="16200000">
            <a:off x="1850367" y="151455"/>
            <a:ext cx="5083222" cy="6840858"/>
          </a:xfrm>
          <a:prstGeom prst="rect">
            <a:avLst/>
          </a:prstGeom>
          <a:effectLst>
            <a:outerShdw blurRad="50800" dist="50800" dir="5400000" algn="ctr" rotWithShape="0">
              <a:srgbClr val="000000">
                <a:alpha val="4000"/>
              </a:srgbClr>
            </a:outerShdw>
          </a:effectLst>
        </p:spPr>
      </p:pic>
      <p:sp>
        <p:nvSpPr>
          <p:cNvPr id="5" name="Slide Number Placeholder 5"/>
          <p:cNvSpPr>
            <a:spLocks noGrp="1"/>
          </p:cNvSpPr>
          <p:nvPr>
            <p:ph type="sldNum" sz="quarter" idx="11"/>
          </p:nvPr>
        </p:nvSpPr>
        <p:spPr/>
        <p:txBody>
          <a:bodyPr/>
          <a:lstStyle/>
          <a:p>
            <a:pPr>
              <a:defRPr/>
            </a:pPr>
            <a:fld id="{FEEDE119-5AF5-9C41-B1F8-A6D3D5F51E17}" type="slidenum">
              <a:rPr lang="es-ES"/>
              <a:pPr>
                <a:defRPr/>
              </a:pPr>
              <a:t>11</a:t>
            </a:fld>
            <a:endParaRPr lang="es-ES" dirty="0"/>
          </a:p>
        </p:txBody>
      </p:sp>
      <p:pic>
        <p:nvPicPr>
          <p:cNvPr id="7177"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28841" r="17790" b="14144"/>
          <a:stretch/>
        </p:blipFill>
        <p:spPr bwMode="auto">
          <a:xfrm>
            <a:off x="7451725" y="188595"/>
            <a:ext cx="1081088" cy="661988"/>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7412" name="Text Box 3"/>
          <p:cNvSpPr txBox="1">
            <a:spLocks noChangeArrowheads="1"/>
          </p:cNvSpPr>
          <p:nvPr/>
        </p:nvSpPr>
        <p:spPr bwMode="auto">
          <a:xfrm>
            <a:off x="971550" y="3644900"/>
            <a:ext cx="7200900" cy="2468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2400"/>
              </a:spcAft>
              <a:buSzPct val="100000"/>
              <a:buFont typeface="Times New Roman" charset="0"/>
              <a:buChar char="→"/>
            </a:pPr>
            <a:r>
              <a:rPr lang="en-GB" b="1" dirty="0">
                <a:solidFill>
                  <a:srgbClr val="000080"/>
                </a:solidFill>
                <a:latin typeface="Palatino Linotype" charset="0"/>
              </a:rPr>
              <a:t> </a:t>
            </a:r>
            <a:r>
              <a:rPr lang="en-GB" dirty="0">
                <a:solidFill>
                  <a:srgbClr val="000080"/>
                </a:solidFill>
                <a:latin typeface="Palatino Linotype" charset="0"/>
              </a:rPr>
              <a:t>Climate response to volcanoes</a:t>
            </a:r>
          </a:p>
          <a:p>
            <a:pPr eaLnBrk="1" hangingPunct="1">
              <a:spcAft>
                <a:spcPts val="2400"/>
              </a:spcAft>
              <a:buSzPct val="100000"/>
              <a:buFont typeface="Times New Roman" charset="0"/>
              <a:buChar char="→"/>
            </a:pPr>
            <a:r>
              <a:rPr lang="en-GB" b="1" dirty="0">
                <a:solidFill>
                  <a:srgbClr val="000080"/>
                </a:solidFill>
                <a:latin typeface="Palatino Linotype" charset="0"/>
                <a:sym typeface="Symbol" charset="0"/>
              </a:rPr>
              <a:t> Initialisation and volcanic forcing in forecasts</a:t>
            </a:r>
          </a:p>
          <a:p>
            <a:pPr eaLnBrk="1" hangingPunct="1">
              <a:spcAft>
                <a:spcPts val="2400"/>
              </a:spcAft>
              <a:buSzPct val="100000"/>
              <a:buFont typeface="Times New Roman" charset="0"/>
              <a:buChar char="→"/>
            </a:pPr>
            <a:r>
              <a:rPr lang="en-GB" dirty="0">
                <a:solidFill>
                  <a:srgbClr val="000080"/>
                </a:solidFill>
                <a:latin typeface="Palatino Linotype" charset="0"/>
                <a:sym typeface="Symbol" charset="0"/>
              </a:rPr>
              <a:t> </a:t>
            </a:r>
            <a:r>
              <a:rPr lang="en-GB" dirty="0" smtClean="0">
                <a:solidFill>
                  <a:srgbClr val="000080"/>
                </a:solidFill>
                <a:latin typeface="Palatino Linotype" charset="0"/>
                <a:sym typeface="Symbol" charset="0"/>
              </a:rPr>
              <a:t>Forecasts </a:t>
            </a:r>
            <a:r>
              <a:rPr lang="en-GB" dirty="0" smtClean="0">
                <a:solidFill>
                  <a:srgbClr val="000080"/>
                </a:solidFill>
                <a:latin typeface="Palatino Linotype" charset="0"/>
                <a:sym typeface="Symbol" charset="0"/>
              </a:rPr>
              <a:t>skill</a:t>
            </a:r>
          </a:p>
          <a:p>
            <a:pPr eaLnBrk="1" hangingPunct="1">
              <a:spcAft>
                <a:spcPts val="2400"/>
              </a:spcAft>
              <a:buSzPct val="100000"/>
              <a:buFont typeface="Times New Roman" charset="0"/>
              <a:buChar char="→"/>
            </a:pPr>
            <a:r>
              <a:rPr lang="en-GB" dirty="0">
                <a:solidFill>
                  <a:srgbClr val="000080"/>
                </a:solidFill>
                <a:latin typeface="Palatino Linotype" charset="0"/>
                <a:sym typeface="Symbol" charset="0"/>
              </a:rPr>
              <a:t> Volcanic signal and the AMO </a:t>
            </a:r>
            <a:r>
              <a:rPr lang="en-GB" dirty="0" smtClean="0">
                <a:solidFill>
                  <a:srgbClr val="000080"/>
                </a:solidFill>
                <a:latin typeface="Palatino Linotype" charset="0"/>
                <a:sym typeface="Symbol" charset="0"/>
              </a:rPr>
              <a:t>state</a:t>
            </a:r>
          </a:p>
        </p:txBody>
      </p:sp>
      <p:sp>
        <p:nvSpPr>
          <p:cNvPr id="8"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spTree>
    <p:extLst>
      <p:ext uri="{BB962C8B-B14F-4D97-AF65-F5344CB8AC3E}">
        <p14:creationId xmlns:p14="http://schemas.microsoft.com/office/powerpoint/2010/main" val="43558216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9857CED0-F57E-FA4B-808E-B480D90D927D}" type="slidenum">
              <a:rPr lang="es-ES"/>
              <a:pPr>
                <a:defRPr/>
              </a:pPr>
              <a:t>12</a:t>
            </a:fld>
            <a:endParaRPr lang="es-ES" dirty="0"/>
          </a:p>
        </p:txBody>
      </p:sp>
      <p:sp>
        <p:nvSpPr>
          <p:cNvPr id="30722"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a:latin typeface="Century Gothic" charset="0"/>
              </a:rPr>
              <a:t>Initialisation and volcanoes</a:t>
            </a:r>
            <a:endParaRPr lang="en-US" b="1" cap="none">
              <a:latin typeface="Century Gothic" charset="0"/>
            </a:endParaRPr>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24" name="Rectangle 7"/>
          <p:cNvSpPr>
            <a:spLocks noChangeArrowheads="1"/>
          </p:cNvSpPr>
          <p:nvPr/>
        </p:nvSpPr>
        <p:spPr bwMode="auto">
          <a:xfrm>
            <a:off x="53401" y="5600464"/>
            <a:ext cx="89963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dirty="0">
                <a:solidFill>
                  <a:srgbClr val="000090"/>
                </a:solidFill>
                <a:latin typeface="Palatino Linotype" charset="0"/>
                <a:cs typeface="Palatino Linotype" charset="0"/>
              </a:rPr>
              <a:t>Surface temperature anomalies over forecast years 1-3 after the last 3 major eruptions. Anomalies are averaged over 3 start dates (and 5 members for the simulations).</a:t>
            </a:r>
          </a:p>
        </p:txBody>
      </p:sp>
      <p:sp>
        <p:nvSpPr>
          <p:cNvPr id="13"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grpSp>
        <p:nvGrpSpPr>
          <p:cNvPr id="14" name="Grouper 13"/>
          <p:cNvGrpSpPr/>
          <p:nvPr/>
        </p:nvGrpSpPr>
        <p:grpSpPr>
          <a:xfrm>
            <a:off x="84004" y="1130168"/>
            <a:ext cx="3169320" cy="3994064"/>
            <a:chOff x="38101" y="1191364"/>
            <a:chExt cx="3169320" cy="3994064"/>
          </a:xfrm>
        </p:grpSpPr>
        <p:sp>
          <p:nvSpPr>
            <p:cNvPr id="15" name="Rectangle 7"/>
            <p:cNvSpPr>
              <a:spLocks noChangeArrowheads="1"/>
            </p:cNvSpPr>
            <p:nvPr/>
          </p:nvSpPr>
          <p:spPr bwMode="auto">
            <a:xfrm>
              <a:off x="186308" y="3985099"/>
              <a:ext cx="299191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a:solidFill>
                    <a:srgbClr val="000090"/>
                  </a:solidFill>
                  <a:latin typeface="Palatino Linotype" charset="0"/>
                  <a:cs typeface="Palatino Linotype" charset="0"/>
                </a:rPr>
                <a:t>Surface temperature anomalies over forecast years 1-3 </a:t>
              </a:r>
              <a:r>
                <a:rPr lang="en-GB" sz="1800" b="1" i="1" dirty="0" smtClean="0">
                  <a:solidFill>
                    <a:srgbClr val="000090"/>
                  </a:solidFill>
                  <a:latin typeface="Palatino Linotype" charset="0"/>
                  <a:cs typeface="Palatino Linotype" charset="0"/>
                </a:rPr>
                <a:t>averaged after </a:t>
              </a:r>
              <a:r>
                <a:rPr lang="en-GB" sz="1800" b="1" i="1" dirty="0">
                  <a:solidFill>
                    <a:srgbClr val="000090"/>
                  </a:solidFill>
                  <a:latin typeface="Palatino Linotype" charset="0"/>
                  <a:cs typeface="Palatino Linotype" charset="0"/>
                </a:rPr>
                <a:t>the last 3 major eruptions</a:t>
              </a:r>
              <a:r>
                <a:rPr lang="en-GB" sz="1800" b="1" i="1" dirty="0" smtClean="0">
                  <a:solidFill>
                    <a:srgbClr val="000090"/>
                  </a:solidFill>
                  <a:latin typeface="Palatino Linotype" charset="0"/>
                  <a:cs typeface="Palatino Linotype" charset="0"/>
                </a:rPr>
                <a:t>.</a:t>
              </a:r>
              <a:endParaRPr lang="en-GB" sz="1800" b="1" i="1" dirty="0">
                <a:solidFill>
                  <a:srgbClr val="000090"/>
                </a:solidFill>
                <a:latin typeface="Palatino Linotype" charset="0"/>
                <a:cs typeface="Palatino Linotype" charset="0"/>
              </a:endParaRPr>
            </a:p>
          </p:txBody>
        </p:sp>
        <p:pic>
          <p:nvPicPr>
            <p:cNvPr id="18" name="Image 6" descr="assemble_anomalies_eruption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504" y="1191364"/>
              <a:ext cx="2916316" cy="422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6" descr="assemble_anomalies_eruption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1" y="1529691"/>
              <a:ext cx="3169320" cy="189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8"/>
            <p:cNvSpPr>
              <a:spLocks noChangeArrowheads="1"/>
            </p:cNvSpPr>
            <p:nvPr/>
          </p:nvSpPr>
          <p:spPr bwMode="auto">
            <a:xfrm>
              <a:off x="611505" y="3429000"/>
              <a:ext cx="22247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000" b="1" i="1" dirty="0">
                  <a:solidFill>
                    <a:srgbClr val="000090"/>
                  </a:solidFill>
                  <a:latin typeface="Palatino Linotype" charset="0"/>
                  <a:cs typeface="Palatino Linotype" charset="0"/>
                </a:rPr>
                <a:t>Observation</a:t>
              </a:r>
            </a:p>
          </p:txBody>
        </p:sp>
      </p:gr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9857CED0-F57E-FA4B-808E-B480D90D927D}" type="slidenum">
              <a:rPr lang="es-ES"/>
              <a:pPr>
                <a:defRPr/>
              </a:pPr>
              <a:t>13</a:t>
            </a:fld>
            <a:endParaRPr lang="es-ES" dirty="0"/>
          </a:p>
        </p:txBody>
      </p:sp>
      <p:sp>
        <p:nvSpPr>
          <p:cNvPr id="30722"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a:latin typeface="Century Gothic" charset="0"/>
              </a:rPr>
              <a:t>Initialisation and volcanoes</a:t>
            </a:r>
            <a:endParaRPr lang="en-US" b="1" cap="none">
              <a:latin typeface="Century Gothic" charset="0"/>
            </a:endParaRPr>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24" name="Rectangle 7"/>
          <p:cNvSpPr>
            <a:spLocks noChangeArrowheads="1"/>
          </p:cNvSpPr>
          <p:nvPr/>
        </p:nvSpPr>
        <p:spPr bwMode="auto">
          <a:xfrm>
            <a:off x="53401" y="5600464"/>
            <a:ext cx="89963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dirty="0">
                <a:solidFill>
                  <a:srgbClr val="000090"/>
                </a:solidFill>
                <a:latin typeface="Palatino Linotype" charset="0"/>
                <a:cs typeface="Palatino Linotype" charset="0"/>
              </a:rPr>
              <a:t>Surface temperature anomalies over forecast years 1-3 after the last 3 major eruptions. Anomalies are averaged over 3 start dates (and 5 members for the simulations).</a:t>
            </a:r>
          </a:p>
        </p:txBody>
      </p:sp>
      <p:sp>
        <p:nvSpPr>
          <p:cNvPr id="13"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grpSp>
        <p:nvGrpSpPr>
          <p:cNvPr id="14" name="Grouper 13"/>
          <p:cNvGrpSpPr/>
          <p:nvPr/>
        </p:nvGrpSpPr>
        <p:grpSpPr>
          <a:xfrm>
            <a:off x="84004" y="1130168"/>
            <a:ext cx="9067836" cy="4409232"/>
            <a:chOff x="38101" y="1191364"/>
            <a:chExt cx="9067836" cy="4409232"/>
          </a:xfrm>
        </p:grpSpPr>
        <p:sp>
          <p:nvSpPr>
            <p:cNvPr id="15" name="Rectangle 7"/>
            <p:cNvSpPr>
              <a:spLocks noChangeArrowheads="1"/>
            </p:cNvSpPr>
            <p:nvPr/>
          </p:nvSpPr>
          <p:spPr bwMode="auto">
            <a:xfrm>
              <a:off x="186308" y="3985099"/>
              <a:ext cx="299191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a:solidFill>
                    <a:srgbClr val="000090"/>
                  </a:solidFill>
                  <a:latin typeface="Palatino Linotype" charset="0"/>
                  <a:cs typeface="Palatino Linotype" charset="0"/>
                </a:rPr>
                <a:t>Surface temperature anomalies over forecast years 1-3 </a:t>
              </a:r>
              <a:r>
                <a:rPr lang="en-GB" sz="1800" b="1" i="1" dirty="0" smtClean="0">
                  <a:solidFill>
                    <a:srgbClr val="000090"/>
                  </a:solidFill>
                  <a:latin typeface="Palatino Linotype" charset="0"/>
                  <a:cs typeface="Palatino Linotype" charset="0"/>
                </a:rPr>
                <a:t>averaged after </a:t>
              </a:r>
              <a:r>
                <a:rPr lang="en-GB" sz="1800" b="1" i="1" dirty="0">
                  <a:solidFill>
                    <a:srgbClr val="000090"/>
                  </a:solidFill>
                  <a:latin typeface="Palatino Linotype" charset="0"/>
                  <a:cs typeface="Palatino Linotype" charset="0"/>
                </a:rPr>
                <a:t>the last 3 major eruptions</a:t>
              </a:r>
              <a:r>
                <a:rPr lang="en-GB" sz="1800" b="1" i="1" dirty="0" smtClean="0">
                  <a:solidFill>
                    <a:srgbClr val="000090"/>
                  </a:solidFill>
                  <a:latin typeface="Palatino Linotype" charset="0"/>
                  <a:cs typeface="Palatino Linotype" charset="0"/>
                </a:rPr>
                <a:t>.</a:t>
              </a:r>
              <a:endParaRPr lang="en-GB" sz="1800" b="1" i="1" dirty="0">
                <a:solidFill>
                  <a:srgbClr val="000090"/>
                </a:solidFill>
                <a:latin typeface="Palatino Linotype" charset="0"/>
                <a:cs typeface="Palatino Linotype" charset="0"/>
              </a:endParaRPr>
            </a:p>
          </p:txBody>
        </p:sp>
        <p:pic>
          <p:nvPicPr>
            <p:cNvPr id="18" name="Image 6" descr="assemble_anomalies_eruption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504" y="1191364"/>
              <a:ext cx="2916316" cy="422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6" descr="assemble_anomalies_eruption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1" y="1529691"/>
              <a:ext cx="3169320" cy="189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8"/>
            <p:cNvSpPr>
              <a:spLocks noChangeArrowheads="1"/>
            </p:cNvSpPr>
            <p:nvPr/>
          </p:nvSpPr>
          <p:spPr bwMode="auto">
            <a:xfrm>
              <a:off x="611505" y="3429000"/>
              <a:ext cx="22247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000" b="1" i="1" dirty="0">
                  <a:solidFill>
                    <a:srgbClr val="000090"/>
                  </a:solidFill>
                  <a:latin typeface="Palatino Linotype" charset="0"/>
                  <a:cs typeface="Palatino Linotype" charset="0"/>
                </a:rPr>
                <a:t>Observation</a:t>
              </a:r>
            </a:p>
          </p:txBody>
        </p:sp>
        <p:pic>
          <p:nvPicPr>
            <p:cNvPr id="24" name="Image 6" descr="assemble_anomalies_eruptions.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29943" y="3266419"/>
              <a:ext cx="2875994" cy="1645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8"/>
            <p:cNvSpPr>
              <a:spLocks noChangeArrowheads="1"/>
            </p:cNvSpPr>
            <p:nvPr/>
          </p:nvSpPr>
          <p:spPr bwMode="auto">
            <a:xfrm>
              <a:off x="6475909" y="4892710"/>
              <a:ext cx="25875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000" b="1" i="1" dirty="0">
                  <a:solidFill>
                    <a:srgbClr val="000090"/>
                  </a:solidFill>
                  <a:latin typeface="Palatino Linotype" charset="0"/>
                  <a:cs typeface="Palatino Linotype" charset="0"/>
                </a:rPr>
                <a:t>Initialisation and no volcanic forcing</a:t>
              </a:r>
            </a:p>
          </p:txBody>
        </p:sp>
      </p:grpSp>
    </p:spTree>
    <p:extLst>
      <p:ext uri="{BB962C8B-B14F-4D97-AF65-F5344CB8AC3E}">
        <p14:creationId xmlns:p14="http://schemas.microsoft.com/office/powerpoint/2010/main" val="267427327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9857CED0-F57E-FA4B-808E-B480D90D927D}" type="slidenum">
              <a:rPr lang="es-ES"/>
              <a:pPr>
                <a:defRPr/>
              </a:pPr>
              <a:t>14</a:t>
            </a:fld>
            <a:endParaRPr lang="es-ES" dirty="0"/>
          </a:p>
        </p:txBody>
      </p:sp>
      <p:sp>
        <p:nvSpPr>
          <p:cNvPr id="30722"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a:latin typeface="Century Gothic" charset="0"/>
              </a:rPr>
              <a:t>Initialisation and volcanoes</a:t>
            </a:r>
            <a:endParaRPr lang="en-US" b="1" cap="none">
              <a:latin typeface="Century Gothic" charset="0"/>
            </a:endParaRPr>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24" name="Rectangle 7"/>
          <p:cNvSpPr>
            <a:spLocks noChangeArrowheads="1"/>
          </p:cNvSpPr>
          <p:nvPr/>
        </p:nvSpPr>
        <p:spPr bwMode="auto">
          <a:xfrm>
            <a:off x="53401" y="5600464"/>
            <a:ext cx="89963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dirty="0">
                <a:solidFill>
                  <a:srgbClr val="000090"/>
                </a:solidFill>
                <a:latin typeface="Palatino Linotype" charset="0"/>
                <a:cs typeface="Palatino Linotype" charset="0"/>
              </a:rPr>
              <a:t>Surface temperature anomalies over forecast years 1-3 after the last 3 major eruptions. Anomalies are averaged over 3 start dates (and 5 members for the simulations).</a:t>
            </a:r>
          </a:p>
        </p:txBody>
      </p:sp>
      <p:sp>
        <p:nvSpPr>
          <p:cNvPr id="13"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grpSp>
        <p:nvGrpSpPr>
          <p:cNvPr id="14" name="Grouper 13"/>
          <p:cNvGrpSpPr/>
          <p:nvPr/>
        </p:nvGrpSpPr>
        <p:grpSpPr>
          <a:xfrm>
            <a:off x="84004" y="1130168"/>
            <a:ext cx="9067836" cy="4409232"/>
            <a:chOff x="38101" y="1191364"/>
            <a:chExt cx="9067836" cy="4409232"/>
          </a:xfrm>
        </p:grpSpPr>
        <p:sp>
          <p:nvSpPr>
            <p:cNvPr id="15" name="Rectangle 7"/>
            <p:cNvSpPr>
              <a:spLocks noChangeArrowheads="1"/>
            </p:cNvSpPr>
            <p:nvPr/>
          </p:nvSpPr>
          <p:spPr bwMode="auto">
            <a:xfrm>
              <a:off x="186308" y="3985099"/>
              <a:ext cx="299191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a:solidFill>
                    <a:srgbClr val="000090"/>
                  </a:solidFill>
                  <a:latin typeface="Palatino Linotype" charset="0"/>
                  <a:cs typeface="Palatino Linotype" charset="0"/>
                </a:rPr>
                <a:t>Surface temperature anomalies over forecast years 1-3 </a:t>
              </a:r>
              <a:r>
                <a:rPr lang="en-GB" sz="1800" b="1" i="1" dirty="0" smtClean="0">
                  <a:solidFill>
                    <a:srgbClr val="000090"/>
                  </a:solidFill>
                  <a:latin typeface="Palatino Linotype" charset="0"/>
                  <a:cs typeface="Palatino Linotype" charset="0"/>
                </a:rPr>
                <a:t>averaged after </a:t>
              </a:r>
              <a:r>
                <a:rPr lang="en-GB" sz="1800" b="1" i="1" dirty="0">
                  <a:solidFill>
                    <a:srgbClr val="000090"/>
                  </a:solidFill>
                  <a:latin typeface="Palatino Linotype" charset="0"/>
                  <a:cs typeface="Palatino Linotype" charset="0"/>
                </a:rPr>
                <a:t>the last 3 major eruptions</a:t>
              </a:r>
              <a:r>
                <a:rPr lang="en-GB" sz="1800" b="1" i="1" dirty="0" smtClean="0">
                  <a:solidFill>
                    <a:srgbClr val="000090"/>
                  </a:solidFill>
                  <a:latin typeface="Palatino Linotype" charset="0"/>
                  <a:cs typeface="Palatino Linotype" charset="0"/>
                </a:rPr>
                <a:t>.</a:t>
              </a:r>
              <a:endParaRPr lang="en-GB" sz="1800" b="1" i="1" dirty="0">
                <a:solidFill>
                  <a:srgbClr val="000090"/>
                </a:solidFill>
                <a:latin typeface="Palatino Linotype" charset="0"/>
                <a:cs typeface="Palatino Linotype" charset="0"/>
              </a:endParaRPr>
            </a:p>
          </p:txBody>
        </p:sp>
        <p:pic>
          <p:nvPicPr>
            <p:cNvPr id="18" name="Image 6" descr="assemble_anomalies_eruption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504" y="1191364"/>
              <a:ext cx="2916316" cy="422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6" descr="assemble_anomalies_eruption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1" y="1529691"/>
              <a:ext cx="3169320" cy="189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8"/>
            <p:cNvSpPr>
              <a:spLocks noChangeArrowheads="1"/>
            </p:cNvSpPr>
            <p:nvPr/>
          </p:nvSpPr>
          <p:spPr bwMode="auto">
            <a:xfrm>
              <a:off x="611505" y="3429000"/>
              <a:ext cx="22247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000" b="1" i="1" dirty="0">
                  <a:solidFill>
                    <a:srgbClr val="000090"/>
                  </a:solidFill>
                  <a:latin typeface="Palatino Linotype" charset="0"/>
                  <a:cs typeface="Palatino Linotype" charset="0"/>
                </a:rPr>
                <a:t>Observation</a:t>
              </a:r>
            </a:p>
          </p:txBody>
        </p:sp>
        <p:pic>
          <p:nvPicPr>
            <p:cNvPr id="22" name="Image 6" descr="assemble_anomalies_eruptions.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07708" y="3266419"/>
              <a:ext cx="2895764" cy="1645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 6" descr="assemble_anomalies_eruptions.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29943" y="3266419"/>
              <a:ext cx="2875994" cy="1645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8"/>
            <p:cNvSpPr>
              <a:spLocks noChangeArrowheads="1"/>
            </p:cNvSpPr>
            <p:nvPr/>
          </p:nvSpPr>
          <p:spPr bwMode="auto">
            <a:xfrm>
              <a:off x="3592511" y="4839874"/>
              <a:ext cx="25875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000" b="1" i="1" dirty="0">
                  <a:solidFill>
                    <a:srgbClr val="000090"/>
                  </a:solidFill>
                  <a:latin typeface="Palatino Linotype" charset="0"/>
                  <a:cs typeface="Palatino Linotype" charset="0"/>
                </a:rPr>
                <a:t>No initialisation and volcanic forcing</a:t>
              </a:r>
            </a:p>
          </p:txBody>
        </p:sp>
        <p:sp>
          <p:nvSpPr>
            <p:cNvPr id="26" name="Rectangle 8"/>
            <p:cNvSpPr>
              <a:spLocks noChangeArrowheads="1"/>
            </p:cNvSpPr>
            <p:nvPr/>
          </p:nvSpPr>
          <p:spPr bwMode="auto">
            <a:xfrm>
              <a:off x="6475909" y="4892710"/>
              <a:ext cx="25875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000" b="1" i="1" dirty="0">
                  <a:solidFill>
                    <a:srgbClr val="000090"/>
                  </a:solidFill>
                  <a:latin typeface="Palatino Linotype" charset="0"/>
                  <a:cs typeface="Palatino Linotype" charset="0"/>
                </a:rPr>
                <a:t>Initialisation and no volcanic forcing</a:t>
              </a:r>
            </a:p>
          </p:txBody>
        </p:sp>
      </p:grpSp>
    </p:spTree>
    <p:extLst>
      <p:ext uri="{BB962C8B-B14F-4D97-AF65-F5344CB8AC3E}">
        <p14:creationId xmlns:p14="http://schemas.microsoft.com/office/powerpoint/2010/main" val="267427327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9857CED0-F57E-FA4B-808E-B480D90D927D}" type="slidenum">
              <a:rPr lang="es-ES"/>
              <a:pPr>
                <a:defRPr/>
              </a:pPr>
              <a:t>15</a:t>
            </a:fld>
            <a:endParaRPr lang="es-ES" dirty="0"/>
          </a:p>
        </p:txBody>
      </p:sp>
      <p:sp>
        <p:nvSpPr>
          <p:cNvPr id="30722"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a:latin typeface="Century Gothic" charset="0"/>
              </a:rPr>
              <a:t>Initialisation and volcanoes</a:t>
            </a:r>
            <a:endParaRPr lang="en-US" b="1" cap="none">
              <a:latin typeface="Century Gothic" charset="0"/>
            </a:endParaRPr>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24" name="Rectangle 7"/>
          <p:cNvSpPr>
            <a:spLocks noChangeArrowheads="1"/>
          </p:cNvSpPr>
          <p:nvPr/>
        </p:nvSpPr>
        <p:spPr bwMode="auto">
          <a:xfrm>
            <a:off x="53401" y="5600464"/>
            <a:ext cx="89963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dirty="0">
                <a:solidFill>
                  <a:srgbClr val="000090"/>
                </a:solidFill>
                <a:latin typeface="Palatino Linotype" charset="0"/>
                <a:cs typeface="Palatino Linotype" charset="0"/>
              </a:rPr>
              <a:t>Surface temperature anomalies over forecast years 1-3 after the last 3 major eruptions. Anomalies are averaged over 3 start dates (and 5 members for the simulations).</a:t>
            </a:r>
          </a:p>
        </p:txBody>
      </p:sp>
      <p:sp>
        <p:nvSpPr>
          <p:cNvPr id="13"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grpSp>
        <p:nvGrpSpPr>
          <p:cNvPr id="14" name="Grouper 13"/>
          <p:cNvGrpSpPr/>
          <p:nvPr/>
        </p:nvGrpSpPr>
        <p:grpSpPr>
          <a:xfrm>
            <a:off x="84004" y="847489"/>
            <a:ext cx="9067836" cy="4691911"/>
            <a:chOff x="38101" y="908685"/>
            <a:chExt cx="9067836" cy="4691911"/>
          </a:xfrm>
        </p:grpSpPr>
        <p:sp>
          <p:nvSpPr>
            <p:cNvPr id="15" name="Rectangle 7"/>
            <p:cNvSpPr>
              <a:spLocks noChangeArrowheads="1"/>
            </p:cNvSpPr>
            <p:nvPr/>
          </p:nvSpPr>
          <p:spPr bwMode="auto">
            <a:xfrm>
              <a:off x="186308" y="3985099"/>
              <a:ext cx="299191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a:solidFill>
                    <a:srgbClr val="000090"/>
                  </a:solidFill>
                  <a:latin typeface="Palatino Linotype" charset="0"/>
                  <a:cs typeface="Palatino Linotype" charset="0"/>
                </a:rPr>
                <a:t>Surface temperature anomalies over forecast years 1-3 </a:t>
              </a:r>
              <a:r>
                <a:rPr lang="en-GB" sz="1800" b="1" i="1" dirty="0" smtClean="0">
                  <a:solidFill>
                    <a:srgbClr val="000090"/>
                  </a:solidFill>
                  <a:latin typeface="Palatino Linotype" charset="0"/>
                  <a:cs typeface="Palatino Linotype" charset="0"/>
                </a:rPr>
                <a:t>averaged after </a:t>
              </a:r>
              <a:r>
                <a:rPr lang="en-GB" sz="1800" b="1" i="1" dirty="0">
                  <a:solidFill>
                    <a:srgbClr val="000090"/>
                  </a:solidFill>
                  <a:latin typeface="Palatino Linotype" charset="0"/>
                  <a:cs typeface="Palatino Linotype" charset="0"/>
                </a:rPr>
                <a:t>the last 3 major eruptions</a:t>
              </a:r>
              <a:r>
                <a:rPr lang="en-GB" sz="1800" b="1" i="1" dirty="0" smtClean="0">
                  <a:solidFill>
                    <a:srgbClr val="000090"/>
                  </a:solidFill>
                  <a:latin typeface="Palatino Linotype" charset="0"/>
                  <a:cs typeface="Palatino Linotype" charset="0"/>
                </a:rPr>
                <a:t>.</a:t>
              </a:r>
              <a:endParaRPr lang="en-GB" sz="1800" b="1" i="1" dirty="0">
                <a:solidFill>
                  <a:srgbClr val="000090"/>
                </a:solidFill>
                <a:latin typeface="Palatino Linotype" charset="0"/>
                <a:cs typeface="Palatino Linotype" charset="0"/>
              </a:endParaRPr>
            </a:p>
          </p:txBody>
        </p:sp>
        <p:pic>
          <p:nvPicPr>
            <p:cNvPr id="16" name="Image 6" descr="assemble_anomalies_eruption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7420" y="908685"/>
              <a:ext cx="3041390" cy="171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6" descr="assemble_anomalies_eruption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5504" y="1191364"/>
              <a:ext cx="2916316" cy="422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6" descr="assemble_anomalies_eruptions.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1" y="1529691"/>
              <a:ext cx="3169320" cy="189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8"/>
            <p:cNvSpPr>
              <a:spLocks noChangeArrowheads="1"/>
            </p:cNvSpPr>
            <p:nvPr/>
          </p:nvSpPr>
          <p:spPr bwMode="auto">
            <a:xfrm>
              <a:off x="611505" y="3429000"/>
              <a:ext cx="22247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000" b="1" i="1" dirty="0">
                  <a:solidFill>
                    <a:srgbClr val="000090"/>
                  </a:solidFill>
                  <a:latin typeface="Palatino Linotype" charset="0"/>
                  <a:cs typeface="Palatino Linotype" charset="0"/>
                </a:rPr>
                <a:t>Observation</a:t>
              </a:r>
            </a:p>
          </p:txBody>
        </p:sp>
        <p:sp>
          <p:nvSpPr>
            <p:cNvPr id="21" name="Rectangle 8"/>
            <p:cNvSpPr>
              <a:spLocks noChangeArrowheads="1"/>
            </p:cNvSpPr>
            <p:nvPr/>
          </p:nvSpPr>
          <p:spPr bwMode="auto">
            <a:xfrm>
              <a:off x="3615937" y="2536940"/>
              <a:ext cx="25875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000" b="1" i="1" dirty="0">
                  <a:solidFill>
                    <a:srgbClr val="000090"/>
                  </a:solidFill>
                  <a:latin typeface="Palatino Linotype" charset="0"/>
                  <a:cs typeface="Palatino Linotype" charset="0"/>
                </a:rPr>
                <a:t>Initialisation and volcanic forcing</a:t>
              </a:r>
            </a:p>
          </p:txBody>
        </p:sp>
        <p:pic>
          <p:nvPicPr>
            <p:cNvPr id="22" name="Image 6" descr="assemble_anomalies_eruptions.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07708" y="3266419"/>
              <a:ext cx="2895764" cy="1645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 6" descr="assemble_anomalies_eruptions.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29943" y="3266419"/>
              <a:ext cx="2875994" cy="1645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8"/>
            <p:cNvSpPr>
              <a:spLocks noChangeArrowheads="1"/>
            </p:cNvSpPr>
            <p:nvPr/>
          </p:nvSpPr>
          <p:spPr bwMode="auto">
            <a:xfrm>
              <a:off x="3592511" y="4839874"/>
              <a:ext cx="25875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000" b="1" i="1" dirty="0">
                  <a:solidFill>
                    <a:srgbClr val="000090"/>
                  </a:solidFill>
                  <a:latin typeface="Palatino Linotype" charset="0"/>
                  <a:cs typeface="Palatino Linotype" charset="0"/>
                </a:rPr>
                <a:t>No initialisation and volcanic forcing</a:t>
              </a:r>
            </a:p>
          </p:txBody>
        </p:sp>
        <p:sp>
          <p:nvSpPr>
            <p:cNvPr id="26" name="Rectangle 8"/>
            <p:cNvSpPr>
              <a:spLocks noChangeArrowheads="1"/>
            </p:cNvSpPr>
            <p:nvPr/>
          </p:nvSpPr>
          <p:spPr bwMode="auto">
            <a:xfrm>
              <a:off x="6475909" y="4892710"/>
              <a:ext cx="25875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000" b="1" i="1" dirty="0">
                  <a:solidFill>
                    <a:srgbClr val="000090"/>
                  </a:solidFill>
                  <a:latin typeface="Palatino Linotype" charset="0"/>
                  <a:cs typeface="Palatino Linotype" charset="0"/>
                </a:rPr>
                <a:t>Initialisation and no volcanic forcing</a:t>
              </a:r>
            </a:p>
          </p:txBody>
        </p:sp>
      </p:grpSp>
    </p:spTree>
    <p:extLst>
      <p:ext uri="{BB962C8B-B14F-4D97-AF65-F5344CB8AC3E}">
        <p14:creationId xmlns:p14="http://schemas.microsoft.com/office/powerpoint/2010/main" val="267427327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9857CED0-F57E-FA4B-808E-B480D90D927D}" type="slidenum">
              <a:rPr lang="es-ES"/>
              <a:pPr>
                <a:defRPr/>
              </a:pPr>
              <a:t>16</a:t>
            </a:fld>
            <a:endParaRPr lang="es-ES" dirty="0"/>
          </a:p>
        </p:txBody>
      </p:sp>
      <p:sp>
        <p:nvSpPr>
          <p:cNvPr id="30722"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a:latin typeface="Century Gothic" charset="0"/>
              </a:rPr>
              <a:t>Initialisation and volcanoes</a:t>
            </a:r>
            <a:endParaRPr lang="en-US" b="1" cap="none">
              <a:latin typeface="Century Gothic" charset="0"/>
            </a:endParaRPr>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24" name="Rectangle 7"/>
          <p:cNvSpPr>
            <a:spLocks noChangeArrowheads="1"/>
          </p:cNvSpPr>
          <p:nvPr/>
        </p:nvSpPr>
        <p:spPr bwMode="auto">
          <a:xfrm>
            <a:off x="53401" y="5600464"/>
            <a:ext cx="89963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dirty="0">
                <a:solidFill>
                  <a:srgbClr val="000090"/>
                </a:solidFill>
                <a:latin typeface="Palatino Linotype" charset="0"/>
                <a:cs typeface="Palatino Linotype" charset="0"/>
              </a:rPr>
              <a:t>Surface temperature anomalies over forecast years 1-3 after the last 3 major eruptions. Anomalies are averaged over 3 start dates (and 5 members for the simulations).</a:t>
            </a:r>
          </a:p>
        </p:txBody>
      </p:sp>
      <p:sp>
        <p:nvSpPr>
          <p:cNvPr id="13"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grpSp>
        <p:nvGrpSpPr>
          <p:cNvPr id="14" name="Grouper 13"/>
          <p:cNvGrpSpPr/>
          <p:nvPr/>
        </p:nvGrpSpPr>
        <p:grpSpPr>
          <a:xfrm>
            <a:off x="84004" y="847489"/>
            <a:ext cx="9184955" cy="4691911"/>
            <a:chOff x="38101" y="908685"/>
            <a:chExt cx="9184955" cy="4691911"/>
          </a:xfrm>
        </p:grpSpPr>
        <p:sp>
          <p:nvSpPr>
            <p:cNvPr id="15" name="Rectangle 7"/>
            <p:cNvSpPr>
              <a:spLocks noChangeArrowheads="1"/>
            </p:cNvSpPr>
            <p:nvPr/>
          </p:nvSpPr>
          <p:spPr bwMode="auto">
            <a:xfrm>
              <a:off x="186308" y="3985099"/>
              <a:ext cx="299191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a:solidFill>
                    <a:srgbClr val="000090"/>
                  </a:solidFill>
                  <a:latin typeface="Palatino Linotype" charset="0"/>
                  <a:cs typeface="Palatino Linotype" charset="0"/>
                </a:rPr>
                <a:t>Surface temperature anomalies over forecast years 1-3 </a:t>
              </a:r>
              <a:r>
                <a:rPr lang="en-GB" sz="1800" b="1" i="1" dirty="0" smtClean="0">
                  <a:solidFill>
                    <a:srgbClr val="000090"/>
                  </a:solidFill>
                  <a:latin typeface="Palatino Linotype" charset="0"/>
                  <a:cs typeface="Palatino Linotype" charset="0"/>
                </a:rPr>
                <a:t>averaged after </a:t>
              </a:r>
              <a:r>
                <a:rPr lang="en-GB" sz="1800" b="1" i="1" dirty="0">
                  <a:solidFill>
                    <a:srgbClr val="000090"/>
                  </a:solidFill>
                  <a:latin typeface="Palatino Linotype" charset="0"/>
                  <a:cs typeface="Palatino Linotype" charset="0"/>
                </a:rPr>
                <a:t>the last 3 major eruptions</a:t>
              </a:r>
              <a:r>
                <a:rPr lang="en-GB" sz="1800" b="1" i="1" dirty="0" smtClean="0">
                  <a:solidFill>
                    <a:srgbClr val="000090"/>
                  </a:solidFill>
                  <a:latin typeface="Palatino Linotype" charset="0"/>
                  <a:cs typeface="Palatino Linotype" charset="0"/>
                </a:rPr>
                <a:t>.</a:t>
              </a:r>
              <a:endParaRPr lang="en-GB" sz="1800" b="1" i="1" dirty="0">
                <a:solidFill>
                  <a:srgbClr val="000090"/>
                </a:solidFill>
                <a:latin typeface="Palatino Linotype" charset="0"/>
                <a:cs typeface="Palatino Linotype" charset="0"/>
              </a:endParaRPr>
            </a:p>
          </p:txBody>
        </p:sp>
        <p:pic>
          <p:nvPicPr>
            <p:cNvPr id="16" name="Image 6" descr="assemble_anomalies_eruption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7420" y="908685"/>
              <a:ext cx="3041390" cy="171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7" descr="idealized_anomaly_year1-3_difftas.png"/>
            <p:cNvPicPr>
              <a:picLocks noChangeAspect="1"/>
            </p:cNvPicPr>
            <p:nvPr/>
          </p:nvPicPr>
          <p:blipFill>
            <a:blip r:embed="rId4">
              <a:extLst>
                <a:ext uri="{28A0092B-C50C-407E-A947-70E740481C1C}">
                  <a14:useLocalDpi xmlns:a14="http://schemas.microsoft.com/office/drawing/2010/main" val="0"/>
                </a:ext>
              </a:extLst>
            </a:blip>
            <a:srcRect b="13866"/>
            <a:stretch>
              <a:fillRect/>
            </a:stretch>
          </p:blipFill>
          <p:spPr bwMode="auto">
            <a:xfrm>
              <a:off x="6158078" y="945585"/>
              <a:ext cx="2900789" cy="1635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6" descr="assemble_anomalies_eruptions.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5504" y="1191364"/>
              <a:ext cx="2916316" cy="422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6" descr="assemble_anomalies_eruptions.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101" y="1529691"/>
              <a:ext cx="3169320" cy="189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8"/>
            <p:cNvSpPr>
              <a:spLocks noChangeArrowheads="1"/>
            </p:cNvSpPr>
            <p:nvPr/>
          </p:nvSpPr>
          <p:spPr bwMode="auto">
            <a:xfrm>
              <a:off x="611505" y="3429000"/>
              <a:ext cx="22247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000" b="1" i="1" dirty="0">
                  <a:solidFill>
                    <a:srgbClr val="000090"/>
                  </a:solidFill>
                  <a:latin typeface="Palatino Linotype" charset="0"/>
                  <a:cs typeface="Palatino Linotype" charset="0"/>
                </a:rPr>
                <a:t>Observation</a:t>
              </a:r>
            </a:p>
          </p:txBody>
        </p:sp>
        <p:sp>
          <p:nvSpPr>
            <p:cNvPr id="21" name="Rectangle 8"/>
            <p:cNvSpPr>
              <a:spLocks noChangeArrowheads="1"/>
            </p:cNvSpPr>
            <p:nvPr/>
          </p:nvSpPr>
          <p:spPr bwMode="auto">
            <a:xfrm>
              <a:off x="3615937" y="2536940"/>
              <a:ext cx="25875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000" b="1" i="1" dirty="0">
                  <a:solidFill>
                    <a:srgbClr val="000090"/>
                  </a:solidFill>
                  <a:latin typeface="Palatino Linotype" charset="0"/>
                  <a:cs typeface="Palatino Linotype" charset="0"/>
                </a:rPr>
                <a:t>Initialisation and volcanic forcing</a:t>
              </a:r>
            </a:p>
          </p:txBody>
        </p:sp>
        <p:pic>
          <p:nvPicPr>
            <p:cNvPr id="22" name="Image 6" descr="assemble_anomalies_eruptions.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07708" y="3266419"/>
              <a:ext cx="2895764" cy="1645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8"/>
            <p:cNvSpPr>
              <a:spLocks noChangeArrowheads="1"/>
            </p:cNvSpPr>
            <p:nvPr/>
          </p:nvSpPr>
          <p:spPr bwMode="auto">
            <a:xfrm>
              <a:off x="6012179" y="2536940"/>
              <a:ext cx="321087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2000" b="1" i="1" dirty="0">
                  <a:solidFill>
                    <a:srgbClr val="000090"/>
                  </a:solidFill>
                  <a:latin typeface="Palatino Linotype" charset="0"/>
                  <a:cs typeface="Palatino Linotype" charset="0"/>
                </a:rPr>
                <a:t>Initialisation and idealized volcanic forcing</a:t>
              </a:r>
            </a:p>
          </p:txBody>
        </p:sp>
        <p:pic>
          <p:nvPicPr>
            <p:cNvPr id="24" name="Image 6" descr="assemble_anomalies_eruptions.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229943" y="3266419"/>
              <a:ext cx="2875994" cy="1645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8"/>
            <p:cNvSpPr>
              <a:spLocks noChangeArrowheads="1"/>
            </p:cNvSpPr>
            <p:nvPr/>
          </p:nvSpPr>
          <p:spPr bwMode="auto">
            <a:xfrm>
              <a:off x="3592511" y="4839874"/>
              <a:ext cx="25875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000" b="1" i="1" dirty="0">
                  <a:solidFill>
                    <a:srgbClr val="000090"/>
                  </a:solidFill>
                  <a:latin typeface="Palatino Linotype" charset="0"/>
                  <a:cs typeface="Palatino Linotype" charset="0"/>
                </a:rPr>
                <a:t>No initialisation and volcanic forcing</a:t>
              </a:r>
            </a:p>
          </p:txBody>
        </p:sp>
        <p:sp>
          <p:nvSpPr>
            <p:cNvPr id="26" name="Rectangle 8"/>
            <p:cNvSpPr>
              <a:spLocks noChangeArrowheads="1"/>
            </p:cNvSpPr>
            <p:nvPr/>
          </p:nvSpPr>
          <p:spPr bwMode="auto">
            <a:xfrm>
              <a:off x="6475909" y="4892710"/>
              <a:ext cx="25875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000" b="1" i="1" dirty="0">
                  <a:solidFill>
                    <a:srgbClr val="000090"/>
                  </a:solidFill>
                  <a:latin typeface="Palatino Linotype" charset="0"/>
                  <a:cs typeface="Palatino Linotype" charset="0"/>
                </a:rPr>
                <a:t>Initialisation and no volcanic forcing</a:t>
              </a:r>
            </a:p>
          </p:txBody>
        </p:sp>
      </p:grpSp>
    </p:spTree>
    <p:extLst>
      <p:ext uri="{BB962C8B-B14F-4D97-AF65-F5344CB8AC3E}">
        <p14:creationId xmlns:p14="http://schemas.microsoft.com/office/powerpoint/2010/main" val="125362521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1" descr="sarychev_volcan_nasa.jpeg"/>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7515" t="-17" r="26722" b="17"/>
          <a:stretch/>
        </p:blipFill>
        <p:spPr>
          <a:xfrm rot="16200000">
            <a:off x="1850367" y="151455"/>
            <a:ext cx="5083222" cy="6840858"/>
          </a:xfrm>
          <a:prstGeom prst="rect">
            <a:avLst/>
          </a:prstGeom>
          <a:effectLst>
            <a:outerShdw blurRad="50800" dist="50800" dir="5400000" algn="ctr" rotWithShape="0">
              <a:srgbClr val="000000">
                <a:alpha val="4000"/>
              </a:srgbClr>
            </a:outerShdw>
          </a:effectLst>
        </p:spPr>
      </p:pic>
      <p:sp>
        <p:nvSpPr>
          <p:cNvPr id="5" name="Slide Number Placeholder 5"/>
          <p:cNvSpPr>
            <a:spLocks noGrp="1"/>
          </p:cNvSpPr>
          <p:nvPr>
            <p:ph type="sldNum" sz="quarter" idx="11"/>
          </p:nvPr>
        </p:nvSpPr>
        <p:spPr/>
        <p:txBody>
          <a:bodyPr/>
          <a:lstStyle/>
          <a:p>
            <a:pPr>
              <a:defRPr/>
            </a:pPr>
            <a:fld id="{FEEDE119-5AF5-9C41-B1F8-A6D3D5F51E17}" type="slidenum">
              <a:rPr lang="es-ES"/>
              <a:pPr>
                <a:defRPr/>
              </a:pPr>
              <a:t>17</a:t>
            </a:fld>
            <a:endParaRPr lang="es-ES" dirty="0"/>
          </a:p>
        </p:txBody>
      </p:sp>
      <p:pic>
        <p:nvPicPr>
          <p:cNvPr id="7177"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28841" r="17790" b="14144"/>
          <a:stretch/>
        </p:blipFill>
        <p:spPr bwMode="auto">
          <a:xfrm>
            <a:off x="7451725" y="188595"/>
            <a:ext cx="1081088" cy="661988"/>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7412" name="Text Box 3"/>
          <p:cNvSpPr txBox="1">
            <a:spLocks noChangeArrowheads="1"/>
          </p:cNvSpPr>
          <p:nvPr/>
        </p:nvSpPr>
        <p:spPr bwMode="auto">
          <a:xfrm>
            <a:off x="971550" y="3644900"/>
            <a:ext cx="7200900" cy="2468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2400"/>
              </a:spcAft>
              <a:buSzPct val="100000"/>
              <a:buFont typeface="Times New Roman" charset="0"/>
              <a:buChar char="→"/>
            </a:pPr>
            <a:r>
              <a:rPr lang="en-GB" b="1" dirty="0">
                <a:solidFill>
                  <a:srgbClr val="000080"/>
                </a:solidFill>
                <a:latin typeface="Palatino Linotype" charset="0"/>
              </a:rPr>
              <a:t> </a:t>
            </a:r>
            <a:r>
              <a:rPr lang="en-GB" dirty="0">
                <a:solidFill>
                  <a:srgbClr val="000080"/>
                </a:solidFill>
                <a:latin typeface="Palatino Linotype" charset="0"/>
              </a:rPr>
              <a:t>Climate response to volcanoes</a:t>
            </a:r>
          </a:p>
          <a:p>
            <a:pPr eaLnBrk="1" hangingPunct="1">
              <a:spcAft>
                <a:spcPts val="2400"/>
              </a:spcAft>
              <a:buSzPct val="100000"/>
              <a:buFont typeface="Times New Roman" charset="0"/>
              <a:buChar char="→"/>
            </a:pPr>
            <a:r>
              <a:rPr lang="en-GB" dirty="0">
                <a:solidFill>
                  <a:srgbClr val="000080"/>
                </a:solidFill>
                <a:latin typeface="Palatino Linotype" charset="0"/>
                <a:sym typeface="Symbol" charset="0"/>
              </a:rPr>
              <a:t> Initialisation and volcanic forcing in forecasts</a:t>
            </a:r>
          </a:p>
          <a:p>
            <a:pPr eaLnBrk="1" hangingPunct="1">
              <a:spcAft>
                <a:spcPts val="2400"/>
              </a:spcAft>
              <a:buSzPct val="100000"/>
              <a:buFont typeface="Times New Roman" charset="0"/>
              <a:buChar char="→"/>
            </a:pPr>
            <a:r>
              <a:rPr lang="en-GB" b="1" dirty="0">
                <a:solidFill>
                  <a:srgbClr val="000080"/>
                </a:solidFill>
                <a:latin typeface="Palatino Linotype" charset="0"/>
                <a:sym typeface="Symbol" charset="0"/>
              </a:rPr>
              <a:t> </a:t>
            </a:r>
            <a:r>
              <a:rPr lang="en-GB" b="1" dirty="0" smtClean="0">
                <a:solidFill>
                  <a:srgbClr val="000080"/>
                </a:solidFill>
                <a:latin typeface="Palatino Linotype" charset="0"/>
                <a:sym typeface="Symbol" charset="0"/>
              </a:rPr>
              <a:t>Forecasts skill</a:t>
            </a:r>
          </a:p>
          <a:p>
            <a:pPr eaLnBrk="1" hangingPunct="1">
              <a:spcAft>
                <a:spcPts val="2400"/>
              </a:spcAft>
              <a:buSzPct val="100000"/>
              <a:buFont typeface="Times New Roman" charset="0"/>
              <a:buChar char="→"/>
            </a:pPr>
            <a:r>
              <a:rPr lang="en-GB" dirty="0">
                <a:solidFill>
                  <a:srgbClr val="000080"/>
                </a:solidFill>
                <a:latin typeface="Palatino Linotype" charset="0"/>
                <a:sym typeface="Symbol" charset="0"/>
              </a:rPr>
              <a:t> Volcanic signal and the AMO </a:t>
            </a:r>
            <a:r>
              <a:rPr lang="en-GB" dirty="0" smtClean="0">
                <a:solidFill>
                  <a:srgbClr val="000080"/>
                </a:solidFill>
                <a:latin typeface="Palatino Linotype" charset="0"/>
                <a:sym typeface="Symbol" charset="0"/>
              </a:rPr>
              <a:t>state</a:t>
            </a:r>
            <a:endParaRPr lang="en-GB" dirty="0">
              <a:solidFill>
                <a:srgbClr val="000080"/>
              </a:solidFill>
              <a:latin typeface="Palatino Linotype" charset="0"/>
              <a:sym typeface="Symbol" charset="0"/>
            </a:endParaRPr>
          </a:p>
        </p:txBody>
      </p:sp>
      <p:sp>
        <p:nvSpPr>
          <p:cNvPr id="8"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spTree>
    <p:extLst>
      <p:ext uri="{BB962C8B-B14F-4D97-AF65-F5344CB8AC3E}">
        <p14:creationId xmlns:p14="http://schemas.microsoft.com/office/powerpoint/2010/main" val="43558216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3B34F11C-91A9-854C-A816-2AEF2DCB2CF2}" type="slidenum">
              <a:rPr lang="es-ES"/>
              <a:pPr>
                <a:defRPr/>
              </a:pPr>
              <a:t>18</a:t>
            </a:fld>
            <a:endParaRPr lang="es-ES" dirty="0"/>
          </a:p>
        </p:txBody>
      </p:sp>
      <p:sp>
        <p:nvSpPr>
          <p:cNvPr id="32770"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a:latin typeface="Century Gothic" charset="0"/>
              </a:rPr>
              <a:t>Correlation and RMSE</a:t>
            </a:r>
            <a:endParaRPr lang="en-US" b="1" cap="none">
              <a:latin typeface="Century Gothic" charset="0"/>
            </a:endParaRPr>
          </a:p>
        </p:txBody>
      </p:sp>
      <p:pic>
        <p:nvPicPr>
          <p:cNvPr id="46087" name="Picture 1"/>
          <p:cNvPicPr>
            <a:picLocks noChangeAspect="1" noChangeArrowheads="1"/>
          </p:cNvPicPr>
          <p:nvPr/>
        </p:nvPicPr>
        <p:blipFill>
          <a:blip r:embed="rId3">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2772" name="Image 3" descr="assemble_anomalies_startdates.ps"/>
          <p:cNvPicPr>
            <a:picLocks noChangeAspect="1"/>
          </p:cNvPicPr>
          <p:nvPr/>
        </p:nvPicPr>
        <p:blipFill rotWithShape="1">
          <a:blip r:embed="rId4">
            <a:extLst>
              <a:ext uri="{28A0092B-C50C-407E-A947-70E740481C1C}">
                <a14:useLocalDpi xmlns:a14="http://schemas.microsoft.com/office/drawing/2010/main" val="0"/>
              </a:ext>
            </a:extLst>
          </a:blip>
          <a:srcRect l="7224" t="36197" r="51109" b="41107"/>
          <a:stretch/>
        </p:blipFill>
        <p:spPr bwMode="auto">
          <a:xfrm>
            <a:off x="852028" y="1284472"/>
            <a:ext cx="5058551" cy="390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necteur droit 2"/>
          <p:cNvCxnSpPr/>
          <p:nvPr/>
        </p:nvCxnSpPr>
        <p:spPr>
          <a:xfrm>
            <a:off x="6372225" y="1989138"/>
            <a:ext cx="554038" cy="0"/>
          </a:xfrm>
          <a:prstGeom prst="line">
            <a:avLst/>
          </a:prstGeom>
          <a:ln w="63500">
            <a:solidFill>
              <a:srgbClr val="3FDE31"/>
            </a:solidFill>
          </a:ln>
        </p:spPr>
        <p:style>
          <a:lnRef idx="2">
            <a:schemeClr val="accent1"/>
          </a:lnRef>
          <a:fillRef idx="0">
            <a:schemeClr val="accent1"/>
          </a:fillRef>
          <a:effectRef idx="1">
            <a:schemeClr val="accent1"/>
          </a:effectRef>
          <a:fontRef idx="minor">
            <a:schemeClr val="tx1"/>
          </a:fontRef>
        </p:style>
      </p:cxnSp>
      <p:sp>
        <p:nvSpPr>
          <p:cNvPr id="32774" name="Rectangle 7"/>
          <p:cNvSpPr>
            <a:spLocks noChangeArrowheads="1"/>
          </p:cNvSpPr>
          <p:nvPr/>
        </p:nvSpPr>
        <p:spPr bwMode="auto">
          <a:xfrm>
            <a:off x="6994525" y="1671638"/>
            <a:ext cx="21542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Volcanoes without initialisation</a:t>
            </a:r>
          </a:p>
        </p:txBody>
      </p:sp>
      <p:cxnSp>
        <p:nvCxnSpPr>
          <p:cNvPr id="13" name="Connecteur droit 12"/>
          <p:cNvCxnSpPr/>
          <p:nvPr/>
        </p:nvCxnSpPr>
        <p:spPr>
          <a:xfrm>
            <a:off x="6394450" y="2665413"/>
            <a:ext cx="552450" cy="0"/>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sp>
        <p:nvSpPr>
          <p:cNvPr id="32776" name="Rectangle 7"/>
          <p:cNvSpPr>
            <a:spLocks noChangeArrowheads="1"/>
          </p:cNvSpPr>
          <p:nvPr/>
        </p:nvSpPr>
        <p:spPr bwMode="auto">
          <a:xfrm>
            <a:off x="6994525" y="2349500"/>
            <a:ext cx="2154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Volcanoes with initialisation</a:t>
            </a:r>
          </a:p>
        </p:txBody>
      </p:sp>
      <p:cxnSp>
        <p:nvCxnSpPr>
          <p:cNvPr id="15" name="Connecteur droit 14"/>
          <p:cNvCxnSpPr/>
          <p:nvPr/>
        </p:nvCxnSpPr>
        <p:spPr>
          <a:xfrm>
            <a:off x="6423025" y="3386138"/>
            <a:ext cx="554038" cy="0"/>
          </a:xfrm>
          <a:prstGeom prst="line">
            <a:avLst/>
          </a:prstGeom>
          <a:ln w="63500">
            <a:solidFill>
              <a:schemeClr val="accent3"/>
            </a:solidFill>
          </a:ln>
        </p:spPr>
        <p:style>
          <a:lnRef idx="2">
            <a:schemeClr val="accent1"/>
          </a:lnRef>
          <a:fillRef idx="0">
            <a:schemeClr val="accent1"/>
          </a:fillRef>
          <a:effectRef idx="1">
            <a:schemeClr val="accent1"/>
          </a:effectRef>
          <a:fontRef idx="minor">
            <a:schemeClr val="tx1"/>
          </a:fontRef>
        </p:style>
      </p:cxnSp>
      <p:sp>
        <p:nvSpPr>
          <p:cNvPr id="32778" name="Rectangle 7"/>
          <p:cNvSpPr>
            <a:spLocks noChangeArrowheads="1"/>
          </p:cNvSpPr>
          <p:nvPr/>
        </p:nvSpPr>
        <p:spPr bwMode="auto">
          <a:xfrm>
            <a:off x="6994525" y="3068638"/>
            <a:ext cx="21542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Initialisation without volcanoes</a:t>
            </a:r>
          </a:p>
        </p:txBody>
      </p:sp>
      <p:cxnSp>
        <p:nvCxnSpPr>
          <p:cNvPr id="17" name="Connecteur droit 16"/>
          <p:cNvCxnSpPr/>
          <p:nvPr/>
        </p:nvCxnSpPr>
        <p:spPr>
          <a:xfrm>
            <a:off x="6437313" y="4105275"/>
            <a:ext cx="554037" cy="0"/>
          </a:xfrm>
          <a:prstGeom prst="line">
            <a:avLst/>
          </a:prstGeom>
          <a:ln w="63500">
            <a:solidFill>
              <a:srgbClr val="D9B20A"/>
            </a:solidFill>
          </a:ln>
        </p:spPr>
        <p:style>
          <a:lnRef idx="2">
            <a:schemeClr val="accent1"/>
          </a:lnRef>
          <a:fillRef idx="0">
            <a:schemeClr val="accent1"/>
          </a:fillRef>
          <a:effectRef idx="1">
            <a:schemeClr val="accent1"/>
          </a:effectRef>
          <a:fontRef idx="minor">
            <a:schemeClr val="tx1"/>
          </a:fontRef>
        </p:style>
      </p:cxnSp>
      <p:sp>
        <p:nvSpPr>
          <p:cNvPr id="32780" name="Rectangle 7"/>
          <p:cNvSpPr>
            <a:spLocks noChangeArrowheads="1"/>
          </p:cNvSpPr>
          <p:nvPr/>
        </p:nvSpPr>
        <p:spPr bwMode="auto">
          <a:xfrm>
            <a:off x="6996113" y="3789363"/>
            <a:ext cx="21526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Initialisation with idealized volcanic forcing</a:t>
            </a:r>
          </a:p>
        </p:txBody>
      </p:sp>
      <p:sp>
        <p:nvSpPr>
          <p:cNvPr id="32781" name="Rectangle 7"/>
          <p:cNvSpPr>
            <a:spLocks noChangeArrowheads="1"/>
          </p:cNvSpPr>
          <p:nvPr/>
        </p:nvSpPr>
        <p:spPr bwMode="auto">
          <a:xfrm>
            <a:off x="-79375" y="5508625"/>
            <a:ext cx="78914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dirty="0">
                <a:solidFill>
                  <a:srgbClr val="000090"/>
                </a:solidFill>
                <a:latin typeface="Palatino Linotype" charset="0"/>
                <a:cs typeface="Palatino Linotype" charset="0"/>
              </a:rPr>
              <a:t>Correlation </a:t>
            </a:r>
            <a:r>
              <a:rPr lang="en-GB" sz="1800" b="1" i="1" dirty="0" smtClean="0">
                <a:solidFill>
                  <a:srgbClr val="000090"/>
                </a:solidFill>
                <a:latin typeface="Palatino Linotype" charset="0"/>
                <a:cs typeface="Palatino Linotype" charset="0"/>
              </a:rPr>
              <a:t>for </a:t>
            </a:r>
            <a:r>
              <a:rPr lang="en-GB" sz="1800" b="1" i="1" dirty="0">
                <a:solidFill>
                  <a:srgbClr val="000090"/>
                </a:solidFill>
                <a:latin typeface="Palatino Linotype" charset="0"/>
                <a:cs typeface="Palatino Linotype" charset="0"/>
              </a:rPr>
              <a:t>12 and 36 month smoothed running mean anomalies. Differences between </a:t>
            </a:r>
            <a:r>
              <a:rPr lang="en-GB" sz="1800" b="1" i="1" dirty="0" err="1">
                <a:solidFill>
                  <a:srgbClr val="000090"/>
                </a:solidFill>
                <a:latin typeface="Palatino Linotype" charset="0"/>
                <a:cs typeface="Palatino Linotype" charset="0"/>
              </a:rPr>
              <a:t>hindcasts</a:t>
            </a:r>
            <a:r>
              <a:rPr lang="en-GB" sz="1800" b="1" i="1" dirty="0">
                <a:solidFill>
                  <a:srgbClr val="000090"/>
                </a:solidFill>
                <a:latin typeface="Palatino Linotype" charset="0"/>
                <a:cs typeface="Palatino Linotype" charset="0"/>
              </a:rPr>
              <a:t> are not statistically significant.</a:t>
            </a:r>
          </a:p>
        </p:txBody>
      </p:sp>
      <p:sp>
        <p:nvSpPr>
          <p:cNvPr id="16"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38F6E3F3-A2BC-C24B-BF64-F6655C034B10}" type="slidenum">
              <a:rPr lang="es-ES"/>
              <a:pPr>
                <a:defRPr/>
              </a:pPr>
              <a:t>19</a:t>
            </a:fld>
            <a:endParaRPr lang="es-ES" dirty="0"/>
          </a:p>
        </p:txBody>
      </p:sp>
      <p:sp>
        <p:nvSpPr>
          <p:cNvPr id="34818"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a:latin typeface="Century Gothic" charset="0"/>
              </a:rPr>
              <a:t>Correlation and RMSE</a:t>
            </a:r>
            <a:endParaRPr lang="en-US" b="1" cap="none">
              <a:latin typeface="Century Gothic" charset="0"/>
            </a:endParaRPr>
          </a:p>
        </p:txBody>
      </p:sp>
      <p:pic>
        <p:nvPicPr>
          <p:cNvPr id="46087" name="Picture 1"/>
          <p:cNvPicPr>
            <a:picLocks noChangeAspect="1" noChangeArrowheads="1"/>
          </p:cNvPicPr>
          <p:nvPr/>
        </p:nvPicPr>
        <p:blipFill>
          <a:blip r:embed="rId3">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4821" name="Rectangle 13"/>
          <p:cNvSpPr>
            <a:spLocks noChangeArrowheads="1"/>
          </p:cNvSpPr>
          <p:nvPr/>
        </p:nvSpPr>
        <p:spPr bwMode="auto">
          <a:xfrm>
            <a:off x="4237038" y="3671888"/>
            <a:ext cx="785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Y 1-3</a:t>
            </a:r>
          </a:p>
        </p:txBody>
      </p:sp>
      <p:sp>
        <p:nvSpPr>
          <p:cNvPr id="34822" name="Rectangle 14"/>
          <p:cNvSpPr>
            <a:spLocks noChangeArrowheads="1"/>
          </p:cNvSpPr>
          <p:nvPr/>
        </p:nvSpPr>
        <p:spPr bwMode="auto">
          <a:xfrm>
            <a:off x="4000500" y="5183188"/>
            <a:ext cx="1262063"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Y 3-5</a:t>
            </a:r>
          </a:p>
        </p:txBody>
      </p:sp>
      <p:sp>
        <p:nvSpPr>
          <p:cNvPr id="34823" name="Rectangle 15"/>
          <p:cNvSpPr>
            <a:spLocks noChangeArrowheads="1"/>
          </p:cNvSpPr>
          <p:nvPr/>
        </p:nvSpPr>
        <p:spPr bwMode="auto">
          <a:xfrm>
            <a:off x="4281488" y="2349500"/>
            <a:ext cx="58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Y 1</a:t>
            </a:r>
          </a:p>
        </p:txBody>
      </p:sp>
      <p:pic>
        <p:nvPicPr>
          <p:cNvPr id="34824" name="Image 1" descr="assemble_correl_volcans.png"/>
          <p:cNvPicPr>
            <a:picLocks noChangeAspect="1"/>
          </p:cNvPicPr>
          <p:nvPr/>
        </p:nvPicPr>
        <p:blipFill>
          <a:blip r:embed="rId4">
            <a:extLst>
              <a:ext uri="{28A0092B-C50C-407E-A947-70E740481C1C}">
                <a14:useLocalDpi xmlns:a14="http://schemas.microsoft.com/office/drawing/2010/main" val="0"/>
              </a:ext>
            </a:extLst>
          </a:blip>
          <a:srcRect l="8171" t="9431" r="7413" b="85855"/>
          <a:stretch>
            <a:fillRect/>
          </a:stretch>
        </p:blipFill>
        <p:spPr bwMode="auto">
          <a:xfrm>
            <a:off x="251460" y="984879"/>
            <a:ext cx="389889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7" name="Rectangle 8"/>
          <p:cNvSpPr>
            <a:spLocks noChangeArrowheads="1"/>
          </p:cNvSpPr>
          <p:nvPr/>
        </p:nvSpPr>
        <p:spPr bwMode="auto">
          <a:xfrm>
            <a:off x="-1588" y="3429000"/>
            <a:ext cx="14398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600" b="1" i="1">
                <a:solidFill>
                  <a:srgbClr val="000090"/>
                </a:solidFill>
                <a:latin typeface="Palatino Linotype" charset="0"/>
                <a:cs typeface="Palatino Linotype" charset="0"/>
              </a:rPr>
              <a:t>Correlation with initialisation and volcanoes</a:t>
            </a:r>
          </a:p>
        </p:txBody>
      </p:sp>
      <p:sp>
        <p:nvSpPr>
          <p:cNvPr id="20" name="Accolade ouvrante 19"/>
          <p:cNvSpPr/>
          <p:nvPr/>
        </p:nvSpPr>
        <p:spPr>
          <a:xfrm>
            <a:off x="1273175" y="1690688"/>
            <a:ext cx="465138" cy="4435475"/>
          </a:xfrm>
          <a:prstGeom prst="leftBrace">
            <a:avLst>
              <a:gd name="adj1" fmla="val 8333"/>
              <a:gd name="adj2" fmla="val 50391"/>
            </a:avLst>
          </a:prstGeom>
          <a:ln>
            <a:solidFill>
              <a:srgbClr val="0000FF"/>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solidFill>
                <a:srgbClr val="0000FF"/>
              </a:solidFill>
            </a:endParaRPr>
          </a:p>
        </p:txBody>
      </p:sp>
      <p:pic>
        <p:nvPicPr>
          <p:cNvPr id="34831" name="Image 1" descr="assemble_correl_volcans.png"/>
          <p:cNvPicPr>
            <a:picLocks noChangeAspect="1"/>
          </p:cNvPicPr>
          <p:nvPr/>
        </p:nvPicPr>
        <p:blipFill>
          <a:blip r:embed="rId4">
            <a:extLst>
              <a:ext uri="{28A0092B-C50C-407E-A947-70E740481C1C}">
                <a14:useLocalDpi xmlns:a14="http://schemas.microsoft.com/office/drawing/2010/main" val="0"/>
              </a:ext>
            </a:extLst>
          </a:blip>
          <a:srcRect l="9717" t="17896" r="64505" b="71666"/>
          <a:stretch>
            <a:fillRect/>
          </a:stretch>
        </p:blipFill>
        <p:spPr bwMode="auto">
          <a:xfrm>
            <a:off x="1681163" y="1673225"/>
            <a:ext cx="2654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3" name="Image 1" descr="assemble_correl_volcans.png"/>
          <p:cNvPicPr>
            <a:picLocks noChangeAspect="1"/>
          </p:cNvPicPr>
          <p:nvPr/>
        </p:nvPicPr>
        <p:blipFill>
          <a:blip r:embed="rId4">
            <a:extLst>
              <a:ext uri="{28A0092B-C50C-407E-A947-70E740481C1C}">
                <a14:useLocalDpi xmlns:a14="http://schemas.microsoft.com/office/drawing/2010/main" val="0"/>
              </a:ext>
            </a:extLst>
          </a:blip>
          <a:srcRect l="9717" t="35605" r="64505" b="53958"/>
          <a:stretch>
            <a:fillRect/>
          </a:stretch>
        </p:blipFill>
        <p:spPr bwMode="auto">
          <a:xfrm>
            <a:off x="1687513" y="3170238"/>
            <a:ext cx="2655887" cy="152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4" name="Image 1" descr="assemble_correl_volcans.png"/>
          <p:cNvPicPr>
            <a:picLocks noChangeAspect="1"/>
          </p:cNvPicPr>
          <p:nvPr/>
        </p:nvPicPr>
        <p:blipFill>
          <a:blip r:embed="rId4">
            <a:extLst>
              <a:ext uri="{28A0092B-C50C-407E-A947-70E740481C1C}">
                <a14:useLocalDpi xmlns:a14="http://schemas.microsoft.com/office/drawing/2010/main" val="0"/>
              </a:ext>
            </a:extLst>
          </a:blip>
          <a:srcRect l="9717" t="53316" r="64505" b="36247"/>
          <a:stretch>
            <a:fillRect/>
          </a:stretch>
        </p:blipFill>
        <p:spPr bwMode="auto">
          <a:xfrm>
            <a:off x="1687513" y="4684713"/>
            <a:ext cx="2655887" cy="152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A642B601-73F5-094F-BB1C-360075020F8B}" type="slidenum">
              <a:rPr lang="es-ES"/>
              <a:pPr>
                <a:defRPr/>
              </a:pPr>
              <a:t>2</a:t>
            </a:fld>
            <a:endParaRPr lang="es-ES" dirty="0"/>
          </a:p>
        </p:txBody>
      </p:sp>
      <p:sp>
        <p:nvSpPr>
          <p:cNvPr id="15363" name="Título 1"/>
          <p:cNvSpPr>
            <a:spLocks noGrp="1"/>
          </p:cNvSpPr>
          <p:nvPr>
            <p:ph type="title"/>
          </p:nvPr>
        </p:nvSpPr>
        <p:spPr bwMode="auto"/>
        <p:txBody>
          <a:bodyPr wrap="square" numCol="1" anchorCtr="0" compatLnSpc="1">
            <a:prstTxWarp prst="textNoShape">
              <a:avLst/>
            </a:prstTxWarp>
          </a:bodyPr>
          <a:lstStyle/>
          <a:p>
            <a:pPr algn="ctr" eaLnBrk="1" hangingPunct="1"/>
            <a:r>
              <a:rPr lang="en-GB" b="1" cap="none">
                <a:latin typeface="Century Gothic" charset="0"/>
              </a:rPr>
              <a:t>Introduction</a:t>
            </a:r>
            <a:endParaRPr lang="en-US" b="1" cap="none">
              <a:latin typeface="Century Gothic" charset="0"/>
            </a:endParaRPr>
          </a:p>
        </p:txBody>
      </p:sp>
      <p:pic>
        <p:nvPicPr>
          <p:cNvPr id="717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365" name="Image 7" descr="sarychev_volcan_nasa.jpeg"/>
          <p:cNvPicPr>
            <a:picLocks noChangeAspect="1"/>
          </p:cNvPicPr>
          <p:nvPr/>
        </p:nvPicPr>
        <p:blipFill>
          <a:blip r:embed="rId3">
            <a:extLst>
              <a:ext uri="{28A0092B-C50C-407E-A947-70E740481C1C}">
                <a14:useLocalDpi xmlns:a14="http://schemas.microsoft.com/office/drawing/2010/main" val="0"/>
              </a:ext>
            </a:extLst>
          </a:blip>
          <a:srcRect l="17516" t="-17" r="26723" b="17"/>
          <a:stretch>
            <a:fillRect/>
          </a:stretch>
        </p:blipFill>
        <p:spPr bwMode="auto">
          <a:xfrm rot="-5400000">
            <a:off x="4833938" y="514350"/>
            <a:ext cx="3602038" cy="484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Rectangle 1"/>
          <p:cNvSpPr>
            <a:spLocks noChangeArrowheads="1"/>
          </p:cNvSpPr>
          <p:nvPr/>
        </p:nvSpPr>
        <p:spPr bwMode="auto">
          <a:xfrm>
            <a:off x="19050" y="1136650"/>
            <a:ext cx="4192588"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Aft>
                <a:spcPts val="1200"/>
              </a:spcAft>
              <a:buSzPct val="100000"/>
              <a:buFont typeface="Times New Roman" charset="0"/>
              <a:buChar char="→"/>
            </a:pPr>
            <a:r>
              <a:rPr lang="en-GB" sz="2000" b="1" dirty="0">
                <a:solidFill>
                  <a:srgbClr val="000080"/>
                </a:solidFill>
                <a:latin typeface="Palatino Linotype" charset="0"/>
                <a:cs typeface="Palatino Linotype" charset="0"/>
              </a:rPr>
              <a:t> Major eruptions bring large amounts (</a:t>
            </a:r>
            <a:r>
              <a:rPr lang="en-GB" sz="2000" b="1" dirty="0" err="1">
                <a:solidFill>
                  <a:srgbClr val="000080"/>
                </a:solidFill>
                <a:latin typeface="Palatino Linotype" charset="0"/>
                <a:cs typeface="Palatino Linotype" charset="0"/>
              </a:rPr>
              <a:t>Tg</a:t>
            </a:r>
            <a:r>
              <a:rPr lang="en-GB" sz="2000" b="1" dirty="0">
                <a:solidFill>
                  <a:srgbClr val="000080"/>
                </a:solidFill>
                <a:latin typeface="Palatino Linotype" charset="0"/>
                <a:cs typeface="Palatino Linotype" charset="0"/>
              </a:rPr>
              <a:t>) of particles in the stratosphere.</a:t>
            </a:r>
          </a:p>
          <a:p>
            <a:pPr>
              <a:spcAft>
                <a:spcPts val="1200"/>
              </a:spcAft>
              <a:buSzPct val="100000"/>
              <a:buFont typeface="Times New Roman" charset="0"/>
              <a:buChar char="→"/>
            </a:pPr>
            <a:r>
              <a:rPr lang="en-GB" sz="2000" b="1" dirty="0">
                <a:solidFill>
                  <a:srgbClr val="000080"/>
                </a:solidFill>
                <a:latin typeface="Palatino Linotype" charset="0"/>
                <a:cs typeface="Palatino Linotype" charset="0"/>
              </a:rPr>
              <a:t> Recent eruptions: </a:t>
            </a:r>
            <a:r>
              <a:rPr lang="en-GB" sz="2000" b="1" dirty="0" err="1">
                <a:solidFill>
                  <a:srgbClr val="000080"/>
                </a:solidFill>
                <a:latin typeface="Palatino Linotype" charset="0"/>
                <a:cs typeface="Palatino Linotype" charset="0"/>
              </a:rPr>
              <a:t>Agung</a:t>
            </a:r>
            <a:r>
              <a:rPr lang="en-GB" sz="2000" b="1" dirty="0">
                <a:solidFill>
                  <a:srgbClr val="000080"/>
                </a:solidFill>
                <a:latin typeface="Palatino Linotype" charset="0"/>
                <a:cs typeface="Palatino Linotype" charset="0"/>
              </a:rPr>
              <a:t> (1963), El </a:t>
            </a:r>
            <a:r>
              <a:rPr lang="en-GB" sz="2000" b="1" dirty="0" err="1">
                <a:solidFill>
                  <a:srgbClr val="000080"/>
                </a:solidFill>
                <a:latin typeface="Palatino Linotype" charset="0"/>
                <a:cs typeface="Palatino Linotype" charset="0"/>
              </a:rPr>
              <a:t>Chichon</a:t>
            </a:r>
            <a:r>
              <a:rPr lang="en-GB" sz="2000" b="1" dirty="0">
                <a:solidFill>
                  <a:srgbClr val="000080"/>
                </a:solidFill>
                <a:latin typeface="Palatino Linotype" charset="0"/>
                <a:cs typeface="Palatino Linotype" charset="0"/>
              </a:rPr>
              <a:t> (1982) and Pinatubo (1991).</a:t>
            </a:r>
          </a:p>
          <a:p>
            <a:pPr>
              <a:spcAft>
                <a:spcPts val="1200"/>
              </a:spcAft>
              <a:buSzPct val="100000"/>
              <a:buFont typeface="Times New Roman" charset="0"/>
              <a:buChar char="→"/>
            </a:pPr>
            <a:r>
              <a:rPr lang="en-GB" sz="2000" b="1" dirty="0">
                <a:solidFill>
                  <a:srgbClr val="000080"/>
                </a:solidFill>
                <a:latin typeface="Palatino Linotype" charset="0"/>
                <a:cs typeface="Palatino Linotype" charset="0"/>
                <a:sym typeface="Symbol" charset="0"/>
              </a:rPr>
              <a:t> Global temperature decrease by 0.1-</a:t>
            </a:r>
            <a:r>
              <a:rPr lang="en-GB" sz="2000" b="1" dirty="0" smtClean="0">
                <a:solidFill>
                  <a:srgbClr val="000080"/>
                </a:solidFill>
                <a:latin typeface="Palatino Linotype" charset="0"/>
                <a:cs typeface="Palatino Linotype" charset="0"/>
                <a:sym typeface="Symbol" charset="0"/>
              </a:rPr>
              <a:t>0.5°</a:t>
            </a:r>
            <a:r>
              <a:rPr lang="en-GB" sz="2000" b="1" dirty="0">
                <a:solidFill>
                  <a:srgbClr val="000080"/>
                </a:solidFill>
                <a:latin typeface="Palatino Linotype" charset="0"/>
                <a:cs typeface="Palatino Linotype" charset="0"/>
                <a:sym typeface="Symbol" charset="0"/>
              </a:rPr>
              <a:t>C, atmospheric impacts noticeable during 5 years, and potential effects on ocean circulation during 10-20 years.</a:t>
            </a:r>
          </a:p>
        </p:txBody>
      </p:sp>
      <p:sp>
        <p:nvSpPr>
          <p:cNvPr id="15367" name="Text Box 36"/>
          <p:cNvSpPr txBox="1">
            <a:spLocks noChangeArrowheads="1"/>
          </p:cNvSpPr>
          <p:nvPr/>
        </p:nvSpPr>
        <p:spPr bwMode="auto">
          <a:xfrm>
            <a:off x="4932363" y="4868863"/>
            <a:ext cx="3971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algn="ctr" eaLnBrk="1" hangingPunct="1"/>
            <a:r>
              <a:rPr lang="en-GB" sz="1800" b="1" i="1">
                <a:solidFill>
                  <a:srgbClr val="000090"/>
                </a:solidFill>
                <a:latin typeface="Palatino Linotype" charset="0"/>
              </a:rPr>
              <a:t>Sarychev volcano, 2009, NASA</a:t>
            </a:r>
          </a:p>
        </p:txBody>
      </p:sp>
      <p:sp>
        <p:nvSpPr>
          <p:cNvPr id="9"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38F6E3F3-A2BC-C24B-BF64-F6655C034B10}" type="slidenum">
              <a:rPr lang="es-ES"/>
              <a:pPr>
                <a:defRPr/>
              </a:pPr>
              <a:t>20</a:t>
            </a:fld>
            <a:endParaRPr lang="es-ES" dirty="0"/>
          </a:p>
        </p:txBody>
      </p:sp>
      <p:sp>
        <p:nvSpPr>
          <p:cNvPr id="34818"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a:latin typeface="Century Gothic" charset="0"/>
              </a:rPr>
              <a:t>Correlation and RMSE</a:t>
            </a:r>
            <a:endParaRPr lang="en-US" b="1" cap="none">
              <a:latin typeface="Century Gothic" charset="0"/>
            </a:endParaRPr>
          </a:p>
        </p:txBody>
      </p:sp>
      <p:pic>
        <p:nvPicPr>
          <p:cNvPr id="46087" name="Picture 1"/>
          <p:cNvPicPr>
            <a:picLocks noChangeAspect="1" noChangeArrowheads="1"/>
          </p:cNvPicPr>
          <p:nvPr/>
        </p:nvPicPr>
        <p:blipFill>
          <a:blip r:embed="rId3">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4820" name="Rectangle 8"/>
          <p:cNvSpPr>
            <a:spLocks noChangeArrowheads="1"/>
          </p:cNvSpPr>
          <p:nvPr/>
        </p:nvSpPr>
        <p:spPr bwMode="auto">
          <a:xfrm>
            <a:off x="7767638" y="3184525"/>
            <a:ext cx="14382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600" b="1" i="1">
                <a:solidFill>
                  <a:srgbClr val="000090"/>
                </a:solidFill>
                <a:latin typeface="Palatino Linotype" charset="0"/>
                <a:cs typeface="Palatino Linotype" charset="0"/>
              </a:rPr>
              <a:t>Correlation increase with observed volcanic forcing</a:t>
            </a:r>
          </a:p>
        </p:txBody>
      </p:sp>
      <p:sp>
        <p:nvSpPr>
          <p:cNvPr id="34821" name="Rectangle 13"/>
          <p:cNvSpPr>
            <a:spLocks noChangeArrowheads="1"/>
          </p:cNvSpPr>
          <p:nvPr/>
        </p:nvSpPr>
        <p:spPr bwMode="auto">
          <a:xfrm>
            <a:off x="4237038" y="3671888"/>
            <a:ext cx="785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Y 1-3</a:t>
            </a:r>
          </a:p>
        </p:txBody>
      </p:sp>
      <p:sp>
        <p:nvSpPr>
          <p:cNvPr id="34822" name="Rectangle 14"/>
          <p:cNvSpPr>
            <a:spLocks noChangeArrowheads="1"/>
          </p:cNvSpPr>
          <p:nvPr/>
        </p:nvSpPr>
        <p:spPr bwMode="auto">
          <a:xfrm>
            <a:off x="4000500" y="5183188"/>
            <a:ext cx="1262063"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Y 3-5</a:t>
            </a:r>
          </a:p>
        </p:txBody>
      </p:sp>
      <p:sp>
        <p:nvSpPr>
          <p:cNvPr id="34823" name="Rectangle 15"/>
          <p:cNvSpPr>
            <a:spLocks noChangeArrowheads="1"/>
          </p:cNvSpPr>
          <p:nvPr/>
        </p:nvSpPr>
        <p:spPr bwMode="auto">
          <a:xfrm>
            <a:off x="4281488" y="2349500"/>
            <a:ext cx="58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Y 1</a:t>
            </a:r>
          </a:p>
        </p:txBody>
      </p:sp>
      <p:pic>
        <p:nvPicPr>
          <p:cNvPr id="34824" name="Image 1" descr="assemble_correl_volcans.png"/>
          <p:cNvPicPr>
            <a:picLocks noChangeAspect="1"/>
          </p:cNvPicPr>
          <p:nvPr/>
        </p:nvPicPr>
        <p:blipFill>
          <a:blip r:embed="rId4">
            <a:extLst>
              <a:ext uri="{28A0092B-C50C-407E-A947-70E740481C1C}">
                <a14:useLocalDpi xmlns:a14="http://schemas.microsoft.com/office/drawing/2010/main" val="0"/>
              </a:ext>
            </a:extLst>
          </a:blip>
          <a:srcRect l="8171" t="9431" r="7413" b="85855"/>
          <a:stretch>
            <a:fillRect/>
          </a:stretch>
        </p:blipFill>
        <p:spPr bwMode="auto">
          <a:xfrm>
            <a:off x="251460" y="984879"/>
            <a:ext cx="389889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Image 13" descr="assemble_correl_volcans.png"/>
          <p:cNvPicPr>
            <a:picLocks noChangeAspect="1"/>
          </p:cNvPicPr>
          <p:nvPr/>
        </p:nvPicPr>
        <p:blipFill>
          <a:blip r:embed="rId4">
            <a:extLst>
              <a:ext uri="{28A0092B-C50C-407E-A947-70E740481C1C}">
                <a14:useLocalDpi xmlns:a14="http://schemas.microsoft.com/office/drawing/2010/main" val="0"/>
              </a:ext>
            </a:extLst>
          </a:blip>
          <a:srcRect l="64656" t="35638" r="8890" b="54095"/>
          <a:stretch>
            <a:fillRect/>
          </a:stretch>
        </p:blipFill>
        <p:spPr bwMode="auto">
          <a:xfrm>
            <a:off x="4894263" y="3184525"/>
            <a:ext cx="2693987"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Image 15" descr="assemble_correl_volcans.png"/>
          <p:cNvPicPr>
            <a:picLocks noChangeAspect="1"/>
          </p:cNvPicPr>
          <p:nvPr/>
        </p:nvPicPr>
        <p:blipFill>
          <a:blip r:embed="rId4">
            <a:extLst>
              <a:ext uri="{28A0092B-C50C-407E-A947-70E740481C1C}">
                <a14:useLocalDpi xmlns:a14="http://schemas.microsoft.com/office/drawing/2010/main" val="0"/>
              </a:ext>
            </a:extLst>
          </a:blip>
          <a:srcRect l="64656" t="53297" r="8890" b="36766"/>
          <a:stretch>
            <a:fillRect/>
          </a:stretch>
        </p:blipFill>
        <p:spPr bwMode="auto">
          <a:xfrm>
            <a:off x="4891088" y="4694238"/>
            <a:ext cx="2693987"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7" name="Rectangle 8"/>
          <p:cNvSpPr>
            <a:spLocks noChangeArrowheads="1"/>
          </p:cNvSpPr>
          <p:nvPr/>
        </p:nvSpPr>
        <p:spPr bwMode="auto">
          <a:xfrm>
            <a:off x="-1588" y="3429000"/>
            <a:ext cx="14398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600" b="1" i="1">
                <a:solidFill>
                  <a:srgbClr val="000090"/>
                </a:solidFill>
                <a:latin typeface="Palatino Linotype" charset="0"/>
                <a:cs typeface="Palatino Linotype" charset="0"/>
              </a:rPr>
              <a:t>Correlation with initialisation and volcanoes</a:t>
            </a:r>
          </a:p>
        </p:txBody>
      </p:sp>
      <p:sp>
        <p:nvSpPr>
          <p:cNvPr id="4" name="Accolade ouvrante 3"/>
          <p:cNvSpPr/>
          <p:nvPr/>
        </p:nvSpPr>
        <p:spPr>
          <a:xfrm rot="10800000">
            <a:off x="7451725" y="1690688"/>
            <a:ext cx="409575" cy="4435475"/>
          </a:xfrm>
          <a:prstGeom prst="leftBrace">
            <a:avLst>
              <a:gd name="adj1" fmla="val 8333"/>
              <a:gd name="adj2" fmla="val 50314"/>
            </a:avLst>
          </a:prstGeom>
          <a:ln>
            <a:solidFill>
              <a:srgbClr val="0000FF"/>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solidFill>
                <a:srgbClr val="0000FF"/>
              </a:solidFill>
            </a:endParaRPr>
          </a:p>
        </p:txBody>
      </p:sp>
      <p:sp>
        <p:nvSpPr>
          <p:cNvPr id="20" name="Accolade ouvrante 19"/>
          <p:cNvSpPr/>
          <p:nvPr/>
        </p:nvSpPr>
        <p:spPr>
          <a:xfrm>
            <a:off x="1273175" y="1690688"/>
            <a:ext cx="465138" cy="4435475"/>
          </a:xfrm>
          <a:prstGeom prst="leftBrace">
            <a:avLst>
              <a:gd name="adj1" fmla="val 8333"/>
              <a:gd name="adj2" fmla="val 50391"/>
            </a:avLst>
          </a:prstGeom>
          <a:ln>
            <a:solidFill>
              <a:srgbClr val="0000FF"/>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solidFill>
                <a:srgbClr val="0000FF"/>
              </a:solidFill>
            </a:endParaRPr>
          </a:p>
        </p:txBody>
      </p:sp>
      <p:pic>
        <p:nvPicPr>
          <p:cNvPr id="34831" name="Image 1" descr="assemble_correl_volcans.png"/>
          <p:cNvPicPr>
            <a:picLocks noChangeAspect="1"/>
          </p:cNvPicPr>
          <p:nvPr/>
        </p:nvPicPr>
        <p:blipFill>
          <a:blip r:embed="rId4">
            <a:extLst>
              <a:ext uri="{28A0092B-C50C-407E-A947-70E740481C1C}">
                <a14:useLocalDpi xmlns:a14="http://schemas.microsoft.com/office/drawing/2010/main" val="0"/>
              </a:ext>
            </a:extLst>
          </a:blip>
          <a:srcRect l="9717" t="17896" r="64505" b="71666"/>
          <a:stretch>
            <a:fillRect/>
          </a:stretch>
        </p:blipFill>
        <p:spPr bwMode="auto">
          <a:xfrm>
            <a:off x="1681163" y="1673225"/>
            <a:ext cx="2654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2" name="Image 13" descr="assemble_correl_volcans.png"/>
          <p:cNvPicPr>
            <a:picLocks noChangeAspect="1"/>
          </p:cNvPicPr>
          <p:nvPr/>
        </p:nvPicPr>
        <p:blipFill>
          <a:blip r:embed="rId4">
            <a:extLst>
              <a:ext uri="{28A0092B-C50C-407E-A947-70E740481C1C}">
                <a14:useLocalDpi xmlns:a14="http://schemas.microsoft.com/office/drawing/2010/main" val="0"/>
              </a:ext>
            </a:extLst>
          </a:blip>
          <a:srcRect l="64656" t="35638" r="8890" b="54095"/>
          <a:stretch>
            <a:fillRect/>
          </a:stretch>
        </p:blipFill>
        <p:spPr bwMode="auto">
          <a:xfrm>
            <a:off x="4881563" y="1690688"/>
            <a:ext cx="2693987"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3" name="Image 1" descr="assemble_correl_volcans.png"/>
          <p:cNvPicPr>
            <a:picLocks noChangeAspect="1"/>
          </p:cNvPicPr>
          <p:nvPr/>
        </p:nvPicPr>
        <p:blipFill>
          <a:blip r:embed="rId4">
            <a:extLst>
              <a:ext uri="{28A0092B-C50C-407E-A947-70E740481C1C}">
                <a14:useLocalDpi xmlns:a14="http://schemas.microsoft.com/office/drawing/2010/main" val="0"/>
              </a:ext>
            </a:extLst>
          </a:blip>
          <a:srcRect l="9717" t="35605" r="64505" b="53958"/>
          <a:stretch>
            <a:fillRect/>
          </a:stretch>
        </p:blipFill>
        <p:spPr bwMode="auto">
          <a:xfrm>
            <a:off x="1687513" y="3170238"/>
            <a:ext cx="2655887" cy="152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4" name="Image 1" descr="assemble_correl_volcans.png"/>
          <p:cNvPicPr>
            <a:picLocks noChangeAspect="1"/>
          </p:cNvPicPr>
          <p:nvPr/>
        </p:nvPicPr>
        <p:blipFill>
          <a:blip r:embed="rId4">
            <a:extLst>
              <a:ext uri="{28A0092B-C50C-407E-A947-70E740481C1C}">
                <a14:useLocalDpi xmlns:a14="http://schemas.microsoft.com/office/drawing/2010/main" val="0"/>
              </a:ext>
            </a:extLst>
          </a:blip>
          <a:srcRect l="9717" t="53316" r="64505" b="36247"/>
          <a:stretch>
            <a:fillRect/>
          </a:stretch>
        </p:blipFill>
        <p:spPr bwMode="auto">
          <a:xfrm>
            <a:off x="1687513" y="4684713"/>
            <a:ext cx="2655887" cy="152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pic>
        <p:nvPicPr>
          <p:cNvPr id="23" name="Image 22" descr="CorCoef2d_diff_i00k-i03i-mixed_mean_1ytas.png"/>
          <p:cNvPicPr>
            <a:picLocks noChangeAspect="1"/>
          </p:cNvPicPr>
          <p:nvPr/>
        </p:nvPicPr>
        <p:blipFill rotWithShape="1">
          <a:blip r:embed="rId5">
            <a:extLst>
              <a:ext uri="{28A0092B-C50C-407E-A947-70E740481C1C}">
                <a14:useLocalDpi xmlns:a14="http://schemas.microsoft.com/office/drawing/2010/main" val="0"/>
              </a:ext>
            </a:extLst>
          </a:blip>
          <a:srcRect t="89107"/>
          <a:stretch/>
        </p:blipFill>
        <p:spPr>
          <a:xfrm>
            <a:off x="4120515" y="971904"/>
            <a:ext cx="4772025" cy="539515"/>
          </a:xfrm>
          <a:prstGeom prst="rect">
            <a:avLst/>
          </a:prstGeom>
        </p:spPr>
      </p:pic>
    </p:spTree>
    <p:extLst>
      <p:ext uri="{BB962C8B-B14F-4D97-AF65-F5344CB8AC3E}">
        <p14:creationId xmlns:p14="http://schemas.microsoft.com/office/powerpoint/2010/main" val="101508845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D42BA527-5CE4-B04B-B24A-293858FCADC1}" type="slidenum">
              <a:rPr lang="es-ES"/>
              <a:pPr>
                <a:defRPr/>
              </a:pPr>
              <a:t>21</a:t>
            </a:fld>
            <a:endParaRPr lang="es-ES" dirty="0"/>
          </a:p>
        </p:txBody>
      </p:sp>
      <p:sp>
        <p:nvSpPr>
          <p:cNvPr id="39938"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a:latin typeface="Century Gothic" charset="0"/>
              </a:rPr>
              <a:t>Idealized forcing</a:t>
            </a:r>
            <a:endParaRPr lang="en-US" b="1" cap="none">
              <a:latin typeface="Century Gothic" charset="0"/>
            </a:endParaRPr>
          </a:p>
        </p:txBody>
      </p:sp>
      <p:pic>
        <p:nvPicPr>
          <p:cNvPr id="46087" name="Picture 1"/>
          <p:cNvPicPr>
            <a:picLocks noChangeAspect="1" noChangeArrowheads="1"/>
          </p:cNvPicPr>
          <p:nvPr/>
        </p:nvPicPr>
        <p:blipFill>
          <a:blip r:embed="rId3">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8"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pic>
        <p:nvPicPr>
          <p:cNvPr id="19" name="Image 75" descr="assembl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3690" y="1692275"/>
            <a:ext cx="2761643" cy="150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 78" descr="assembl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83690" y="3183255"/>
            <a:ext cx="2759510" cy="147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 80" descr="assemble.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79473" y="4701872"/>
            <a:ext cx="2738327" cy="1470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descr="CorCoef2d_diff_i00k-i03i-mixed_mean_1ytas.png"/>
          <p:cNvPicPr>
            <a:picLocks noChangeAspect="1"/>
          </p:cNvPicPr>
          <p:nvPr/>
        </p:nvPicPr>
        <p:blipFill rotWithShape="1">
          <a:blip r:embed="rId7">
            <a:extLst>
              <a:ext uri="{28A0092B-C50C-407E-A947-70E740481C1C}">
                <a14:useLocalDpi xmlns:a14="http://schemas.microsoft.com/office/drawing/2010/main" val="0"/>
              </a:ext>
            </a:extLst>
          </a:blip>
          <a:srcRect t="89107"/>
          <a:stretch/>
        </p:blipFill>
        <p:spPr>
          <a:xfrm>
            <a:off x="-15875" y="847389"/>
            <a:ext cx="8788400" cy="664031"/>
          </a:xfrm>
          <a:prstGeom prst="rect">
            <a:avLst/>
          </a:prstGeom>
        </p:spPr>
      </p:pic>
      <p:sp>
        <p:nvSpPr>
          <p:cNvPr id="22" name="Rectangle 8"/>
          <p:cNvSpPr>
            <a:spLocks noChangeArrowheads="1"/>
          </p:cNvSpPr>
          <p:nvPr/>
        </p:nvSpPr>
        <p:spPr bwMode="auto">
          <a:xfrm>
            <a:off x="-32385" y="3222625"/>
            <a:ext cx="14382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600" b="1" i="1" dirty="0">
                <a:solidFill>
                  <a:srgbClr val="000090"/>
                </a:solidFill>
                <a:latin typeface="Palatino Linotype" charset="0"/>
                <a:cs typeface="Palatino Linotype" charset="0"/>
              </a:rPr>
              <a:t>Correlation increase with </a:t>
            </a:r>
            <a:r>
              <a:rPr lang="en-GB" sz="1600" b="1" i="1" dirty="0" smtClean="0">
                <a:solidFill>
                  <a:srgbClr val="000090"/>
                </a:solidFill>
                <a:latin typeface="Palatino Linotype" charset="0"/>
                <a:cs typeface="Palatino Linotype" charset="0"/>
              </a:rPr>
              <a:t>idealized volcanic </a:t>
            </a:r>
            <a:r>
              <a:rPr lang="en-GB" sz="1600" b="1" i="1" dirty="0">
                <a:solidFill>
                  <a:srgbClr val="000090"/>
                </a:solidFill>
                <a:latin typeface="Palatino Linotype" charset="0"/>
                <a:cs typeface="Palatino Linotype" charset="0"/>
              </a:rPr>
              <a:t>forcing</a:t>
            </a:r>
          </a:p>
        </p:txBody>
      </p:sp>
      <p:sp>
        <p:nvSpPr>
          <p:cNvPr id="23" name="Rectangle 13"/>
          <p:cNvSpPr>
            <a:spLocks noChangeArrowheads="1"/>
          </p:cNvSpPr>
          <p:nvPr/>
        </p:nvSpPr>
        <p:spPr bwMode="auto">
          <a:xfrm>
            <a:off x="4237038" y="3671888"/>
            <a:ext cx="785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Y 1-3</a:t>
            </a:r>
          </a:p>
        </p:txBody>
      </p:sp>
      <p:sp>
        <p:nvSpPr>
          <p:cNvPr id="24" name="Rectangle 14"/>
          <p:cNvSpPr>
            <a:spLocks noChangeArrowheads="1"/>
          </p:cNvSpPr>
          <p:nvPr/>
        </p:nvSpPr>
        <p:spPr bwMode="auto">
          <a:xfrm>
            <a:off x="4000500" y="5183188"/>
            <a:ext cx="1262063"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Y 3-5</a:t>
            </a:r>
          </a:p>
        </p:txBody>
      </p:sp>
      <p:sp>
        <p:nvSpPr>
          <p:cNvPr id="25" name="Rectangle 15"/>
          <p:cNvSpPr>
            <a:spLocks noChangeArrowheads="1"/>
          </p:cNvSpPr>
          <p:nvPr/>
        </p:nvSpPr>
        <p:spPr bwMode="auto">
          <a:xfrm>
            <a:off x="4281488" y="2349500"/>
            <a:ext cx="58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Y 1</a:t>
            </a:r>
          </a:p>
        </p:txBody>
      </p:sp>
      <p:sp>
        <p:nvSpPr>
          <p:cNvPr id="27" name="Accolade ouvrante 26"/>
          <p:cNvSpPr/>
          <p:nvPr/>
        </p:nvSpPr>
        <p:spPr>
          <a:xfrm rot="10800000">
            <a:off x="7451725" y="1690688"/>
            <a:ext cx="409575" cy="4435475"/>
          </a:xfrm>
          <a:prstGeom prst="leftBrace">
            <a:avLst>
              <a:gd name="adj1" fmla="val 8333"/>
              <a:gd name="adj2" fmla="val 50314"/>
            </a:avLst>
          </a:prstGeom>
          <a:ln>
            <a:solidFill>
              <a:srgbClr val="0000FF"/>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solidFill>
                <a:srgbClr val="0000FF"/>
              </a:solidFill>
            </a:endParaRPr>
          </a:p>
        </p:txBody>
      </p:sp>
      <p:sp>
        <p:nvSpPr>
          <p:cNvPr id="28" name="Accolade ouvrante 27"/>
          <p:cNvSpPr/>
          <p:nvPr/>
        </p:nvSpPr>
        <p:spPr>
          <a:xfrm>
            <a:off x="1273175" y="1690688"/>
            <a:ext cx="465138" cy="4435475"/>
          </a:xfrm>
          <a:prstGeom prst="leftBrace">
            <a:avLst>
              <a:gd name="adj1" fmla="val 8333"/>
              <a:gd name="adj2" fmla="val 50391"/>
            </a:avLst>
          </a:prstGeom>
          <a:ln>
            <a:solidFill>
              <a:srgbClr val="0000FF"/>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solidFill>
                <a:srgbClr val="0000FF"/>
              </a:solidFill>
            </a:endParaRPr>
          </a:p>
        </p:txBody>
      </p:sp>
      <p:sp>
        <p:nvSpPr>
          <p:cNvPr id="30" name="Rectangle 8"/>
          <p:cNvSpPr>
            <a:spLocks noChangeArrowheads="1"/>
          </p:cNvSpPr>
          <p:nvPr/>
        </p:nvSpPr>
        <p:spPr bwMode="auto">
          <a:xfrm>
            <a:off x="7767638" y="3184525"/>
            <a:ext cx="14382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600" b="1" i="1">
                <a:solidFill>
                  <a:srgbClr val="000090"/>
                </a:solidFill>
                <a:latin typeface="Palatino Linotype" charset="0"/>
                <a:cs typeface="Palatino Linotype" charset="0"/>
              </a:rPr>
              <a:t>Correlation increase with observed volcanic forcing</a:t>
            </a:r>
          </a:p>
        </p:txBody>
      </p:sp>
      <p:pic>
        <p:nvPicPr>
          <p:cNvPr id="31" name="Image 13" descr="assemble_correl_volcans.png"/>
          <p:cNvPicPr>
            <a:picLocks noChangeAspect="1"/>
          </p:cNvPicPr>
          <p:nvPr/>
        </p:nvPicPr>
        <p:blipFill>
          <a:blip r:embed="rId8">
            <a:extLst>
              <a:ext uri="{28A0092B-C50C-407E-A947-70E740481C1C}">
                <a14:useLocalDpi xmlns:a14="http://schemas.microsoft.com/office/drawing/2010/main" val="0"/>
              </a:ext>
            </a:extLst>
          </a:blip>
          <a:srcRect l="64656" t="35638" r="8890" b="54095"/>
          <a:stretch>
            <a:fillRect/>
          </a:stretch>
        </p:blipFill>
        <p:spPr bwMode="auto">
          <a:xfrm>
            <a:off x="4894263" y="3184525"/>
            <a:ext cx="2693987"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 15" descr="assemble_correl_volcans.png"/>
          <p:cNvPicPr>
            <a:picLocks noChangeAspect="1"/>
          </p:cNvPicPr>
          <p:nvPr/>
        </p:nvPicPr>
        <p:blipFill>
          <a:blip r:embed="rId8">
            <a:extLst>
              <a:ext uri="{28A0092B-C50C-407E-A947-70E740481C1C}">
                <a14:useLocalDpi xmlns:a14="http://schemas.microsoft.com/office/drawing/2010/main" val="0"/>
              </a:ext>
            </a:extLst>
          </a:blip>
          <a:srcRect l="64656" t="53297" r="8890" b="36766"/>
          <a:stretch>
            <a:fillRect/>
          </a:stretch>
        </p:blipFill>
        <p:spPr bwMode="auto">
          <a:xfrm>
            <a:off x="4891088" y="4694238"/>
            <a:ext cx="2693987"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Image 13" descr="assemble_correl_volcans.png"/>
          <p:cNvPicPr>
            <a:picLocks noChangeAspect="1"/>
          </p:cNvPicPr>
          <p:nvPr/>
        </p:nvPicPr>
        <p:blipFill>
          <a:blip r:embed="rId8">
            <a:extLst>
              <a:ext uri="{28A0092B-C50C-407E-A947-70E740481C1C}">
                <a14:useLocalDpi xmlns:a14="http://schemas.microsoft.com/office/drawing/2010/main" val="0"/>
              </a:ext>
            </a:extLst>
          </a:blip>
          <a:srcRect l="64656" t="35638" r="8890" b="54095"/>
          <a:stretch>
            <a:fillRect/>
          </a:stretch>
        </p:blipFill>
        <p:spPr bwMode="auto">
          <a:xfrm>
            <a:off x="4881563" y="1690688"/>
            <a:ext cx="2693987"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204270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1" descr="assemble_correl_historical.png"/>
          <p:cNvPicPr>
            <a:picLocks noChangeAspect="1"/>
          </p:cNvPicPr>
          <p:nvPr/>
        </p:nvPicPr>
        <p:blipFill rotWithShape="1">
          <a:blip r:embed="rId3">
            <a:extLst>
              <a:ext uri="{28A0092B-C50C-407E-A947-70E740481C1C}">
                <a14:useLocalDpi xmlns:a14="http://schemas.microsoft.com/office/drawing/2010/main" val="0"/>
              </a:ext>
            </a:extLst>
          </a:blip>
          <a:srcRect l="64488" t="53217" r="9088" b="36407"/>
          <a:stretch/>
        </p:blipFill>
        <p:spPr bwMode="auto">
          <a:xfrm>
            <a:off x="1549400" y="4661535"/>
            <a:ext cx="2769390" cy="1513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 1" descr="assemble_correl_historical.png"/>
          <p:cNvPicPr>
            <a:picLocks noChangeAspect="1"/>
          </p:cNvPicPr>
          <p:nvPr/>
        </p:nvPicPr>
        <p:blipFill rotWithShape="1">
          <a:blip r:embed="rId3">
            <a:extLst>
              <a:ext uri="{28A0092B-C50C-407E-A947-70E740481C1C}">
                <a14:useLocalDpi xmlns:a14="http://schemas.microsoft.com/office/drawing/2010/main" val="0"/>
              </a:ext>
            </a:extLst>
          </a:blip>
          <a:srcRect l="64488" t="35377" r="8738" b="54061"/>
          <a:stretch/>
        </p:blipFill>
        <p:spPr bwMode="auto">
          <a:xfrm>
            <a:off x="1562100" y="3167595"/>
            <a:ext cx="2789555" cy="1498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 1" descr="assemble_correl_historical.png"/>
          <p:cNvPicPr>
            <a:picLocks noChangeAspect="1"/>
          </p:cNvPicPr>
          <p:nvPr/>
        </p:nvPicPr>
        <p:blipFill rotWithShape="1">
          <a:blip r:embed="rId3">
            <a:extLst>
              <a:ext uri="{28A0092B-C50C-407E-A947-70E740481C1C}">
                <a14:useLocalDpi xmlns:a14="http://schemas.microsoft.com/office/drawing/2010/main" val="0"/>
              </a:ext>
            </a:extLst>
          </a:blip>
          <a:srcRect l="65107" t="18092" r="9025" b="71663"/>
          <a:stretch/>
        </p:blipFill>
        <p:spPr bwMode="auto">
          <a:xfrm>
            <a:off x="1649095" y="1717675"/>
            <a:ext cx="2651760" cy="1447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a:spLocks noGrp="1"/>
          </p:cNvSpPr>
          <p:nvPr>
            <p:ph type="sldNum" sz="quarter" idx="11"/>
          </p:nvPr>
        </p:nvSpPr>
        <p:spPr/>
        <p:txBody>
          <a:bodyPr/>
          <a:lstStyle/>
          <a:p>
            <a:pPr>
              <a:defRPr/>
            </a:pPr>
            <a:fld id="{38F6E3F3-A2BC-C24B-BF64-F6655C034B10}" type="slidenum">
              <a:rPr lang="es-ES"/>
              <a:pPr>
                <a:defRPr/>
              </a:pPr>
              <a:t>22</a:t>
            </a:fld>
            <a:endParaRPr lang="es-ES" dirty="0"/>
          </a:p>
        </p:txBody>
      </p:sp>
      <p:sp>
        <p:nvSpPr>
          <p:cNvPr id="34818"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a:latin typeface="Century Gothic" charset="0"/>
              </a:rPr>
              <a:t>Correlation and RMSE</a:t>
            </a:r>
            <a:endParaRPr lang="en-US" b="1" cap="none">
              <a:latin typeface="Century Gothic" charset="0"/>
            </a:endParaRPr>
          </a:p>
        </p:txBody>
      </p:sp>
      <p:pic>
        <p:nvPicPr>
          <p:cNvPr id="46087" name="Picture 1"/>
          <p:cNvPicPr>
            <a:picLocks noChangeAspect="1" noChangeArrowheads="1"/>
          </p:cNvPicPr>
          <p:nvPr/>
        </p:nvPicPr>
        <p:blipFill>
          <a:blip r:embed="rId4">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4820" name="Rectangle 8"/>
          <p:cNvSpPr>
            <a:spLocks noChangeArrowheads="1"/>
          </p:cNvSpPr>
          <p:nvPr/>
        </p:nvSpPr>
        <p:spPr bwMode="auto">
          <a:xfrm>
            <a:off x="-57785" y="3728938"/>
            <a:ext cx="14382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600" b="1" i="1" dirty="0">
                <a:solidFill>
                  <a:srgbClr val="000090"/>
                </a:solidFill>
                <a:latin typeface="Palatino Linotype" charset="0"/>
                <a:cs typeface="Palatino Linotype" charset="0"/>
              </a:rPr>
              <a:t>Correlation increase with </a:t>
            </a:r>
            <a:r>
              <a:rPr lang="en-GB" sz="1600" b="1" i="1" dirty="0" smtClean="0">
                <a:solidFill>
                  <a:srgbClr val="000090"/>
                </a:solidFill>
                <a:latin typeface="Palatino Linotype" charset="0"/>
                <a:cs typeface="Palatino Linotype" charset="0"/>
              </a:rPr>
              <a:t>initialisation</a:t>
            </a:r>
            <a:endParaRPr lang="en-GB" sz="1600" b="1" i="1" dirty="0">
              <a:solidFill>
                <a:srgbClr val="000090"/>
              </a:solidFill>
              <a:latin typeface="Palatino Linotype" charset="0"/>
              <a:cs typeface="Palatino Linotype" charset="0"/>
            </a:endParaRPr>
          </a:p>
        </p:txBody>
      </p:sp>
      <p:sp>
        <p:nvSpPr>
          <p:cNvPr id="34821" name="Rectangle 13"/>
          <p:cNvSpPr>
            <a:spLocks noChangeArrowheads="1"/>
          </p:cNvSpPr>
          <p:nvPr/>
        </p:nvSpPr>
        <p:spPr bwMode="auto">
          <a:xfrm>
            <a:off x="4186238" y="3671888"/>
            <a:ext cx="785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dirty="0">
                <a:solidFill>
                  <a:srgbClr val="000090"/>
                </a:solidFill>
                <a:latin typeface="Palatino Linotype" charset="0"/>
                <a:cs typeface="Palatino Linotype" charset="0"/>
              </a:rPr>
              <a:t>Y 1-3</a:t>
            </a:r>
          </a:p>
        </p:txBody>
      </p:sp>
      <p:sp>
        <p:nvSpPr>
          <p:cNvPr id="34822" name="Rectangle 14"/>
          <p:cNvSpPr>
            <a:spLocks noChangeArrowheads="1"/>
          </p:cNvSpPr>
          <p:nvPr/>
        </p:nvSpPr>
        <p:spPr bwMode="auto">
          <a:xfrm>
            <a:off x="3949700" y="5183188"/>
            <a:ext cx="1262063"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Y 3-5</a:t>
            </a:r>
          </a:p>
        </p:txBody>
      </p:sp>
      <p:sp>
        <p:nvSpPr>
          <p:cNvPr id="34823" name="Rectangle 15"/>
          <p:cNvSpPr>
            <a:spLocks noChangeArrowheads="1"/>
          </p:cNvSpPr>
          <p:nvPr/>
        </p:nvSpPr>
        <p:spPr bwMode="auto">
          <a:xfrm>
            <a:off x="4230688" y="2349500"/>
            <a:ext cx="58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dirty="0">
                <a:solidFill>
                  <a:srgbClr val="000090"/>
                </a:solidFill>
                <a:latin typeface="Palatino Linotype" charset="0"/>
                <a:cs typeface="Palatino Linotype" charset="0"/>
              </a:rPr>
              <a:t>Y 1</a:t>
            </a:r>
          </a:p>
        </p:txBody>
      </p:sp>
      <p:sp>
        <p:nvSpPr>
          <p:cNvPr id="4" name="Accolade ouvrante 3"/>
          <p:cNvSpPr/>
          <p:nvPr/>
        </p:nvSpPr>
        <p:spPr>
          <a:xfrm rot="10800000">
            <a:off x="7502525" y="1690688"/>
            <a:ext cx="409575" cy="4435475"/>
          </a:xfrm>
          <a:prstGeom prst="leftBrace">
            <a:avLst>
              <a:gd name="adj1" fmla="val 8333"/>
              <a:gd name="adj2" fmla="val 50314"/>
            </a:avLst>
          </a:prstGeom>
          <a:ln>
            <a:solidFill>
              <a:srgbClr val="0000FF"/>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solidFill>
                <a:srgbClr val="0000FF"/>
              </a:solidFill>
            </a:endParaRPr>
          </a:p>
        </p:txBody>
      </p:sp>
      <p:sp>
        <p:nvSpPr>
          <p:cNvPr id="20" name="Accolade ouvrante 19"/>
          <p:cNvSpPr/>
          <p:nvPr/>
        </p:nvSpPr>
        <p:spPr>
          <a:xfrm>
            <a:off x="1273175" y="1690688"/>
            <a:ext cx="465138" cy="4435475"/>
          </a:xfrm>
          <a:prstGeom prst="leftBrace">
            <a:avLst>
              <a:gd name="adj1" fmla="val 8333"/>
              <a:gd name="adj2" fmla="val 50391"/>
            </a:avLst>
          </a:prstGeom>
          <a:ln>
            <a:solidFill>
              <a:srgbClr val="0000FF"/>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solidFill>
                <a:srgbClr val="0000FF"/>
              </a:solidFill>
            </a:endParaRPr>
          </a:p>
        </p:txBody>
      </p:sp>
      <p:sp>
        <p:nvSpPr>
          <p:cNvPr id="21"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pic>
        <p:nvPicPr>
          <p:cNvPr id="29" name="Image 1" descr="assemble_correl_volcans.png"/>
          <p:cNvPicPr>
            <a:picLocks noChangeAspect="1"/>
          </p:cNvPicPr>
          <p:nvPr/>
        </p:nvPicPr>
        <p:blipFill>
          <a:blip r:embed="rId5">
            <a:extLst>
              <a:ext uri="{28A0092B-C50C-407E-A947-70E740481C1C}">
                <a14:useLocalDpi xmlns:a14="http://schemas.microsoft.com/office/drawing/2010/main" val="0"/>
              </a:ext>
            </a:extLst>
          </a:blip>
          <a:srcRect l="8171" t="9431" r="7413" b="85855"/>
          <a:stretch>
            <a:fillRect/>
          </a:stretch>
        </p:blipFill>
        <p:spPr bwMode="auto">
          <a:xfrm>
            <a:off x="251460" y="984879"/>
            <a:ext cx="389889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Image 29" descr="CorCoef2d_diff_i00k-i03i-mixed_mean_1ytas.png"/>
          <p:cNvPicPr>
            <a:picLocks noChangeAspect="1"/>
          </p:cNvPicPr>
          <p:nvPr/>
        </p:nvPicPr>
        <p:blipFill rotWithShape="1">
          <a:blip r:embed="rId6">
            <a:extLst>
              <a:ext uri="{28A0092B-C50C-407E-A947-70E740481C1C}">
                <a14:useLocalDpi xmlns:a14="http://schemas.microsoft.com/office/drawing/2010/main" val="0"/>
              </a:ext>
            </a:extLst>
          </a:blip>
          <a:srcRect t="89107"/>
          <a:stretch/>
        </p:blipFill>
        <p:spPr>
          <a:xfrm>
            <a:off x="4120515" y="971904"/>
            <a:ext cx="4772025" cy="539515"/>
          </a:xfrm>
          <a:prstGeom prst="rect">
            <a:avLst/>
          </a:prstGeom>
        </p:spPr>
      </p:pic>
      <p:sp>
        <p:nvSpPr>
          <p:cNvPr id="31" name="Rectangle 8"/>
          <p:cNvSpPr>
            <a:spLocks noChangeArrowheads="1"/>
          </p:cNvSpPr>
          <p:nvPr/>
        </p:nvSpPr>
        <p:spPr bwMode="auto">
          <a:xfrm>
            <a:off x="7767638" y="3184525"/>
            <a:ext cx="14382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600" b="1" i="1">
                <a:solidFill>
                  <a:srgbClr val="000090"/>
                </a:solidFill>
                <a:latin typeface="Palatino Linotype" charset="0"/>
                <a:cs typeface="Palatino Linotype" charset="0"/>
              </a:rPr>
              <a:t>Correlation increase with observed volcanic forcing</a:t>
            </a:r>
          </a:p>
        </p:txBody>
      </p:sp>
      <p:pic>
        <p:nvPicPr>
          <p:cNvPr id="32" name="Image 13" descr="assemble_correl_volcans.png"/>
          <p:cNvPicPr>
            <a:picLocks noChangeAspect="1"/>
          </p:cNvPicPr>
          <p:nvPr/>
        </p:nvPicPr>
        <p:blipFill>
          <a:blip r:embed="rId5">
            <a:extLst>
              <a:ext uri="{28A0092B-C50C-407E-A947-70E740481C1C}">
                <a14:useLocalDpi xmlns:a14="http://schemas.microsoft.com/office/drawing/2010/main" val="0"/>
              </a:ext>
            </a:extLst>
          </a:blip>
          <a:srcRect l="64656" t="35638" r="8890" b="54095"/>
          <a:stretch>
            <a:fillRect/>
          </a:stretch>
        </p:blipFill>
        <p:spPr bwMode="auto">
          <a:xfrm>
            <a:off x="4894263" y="3184525"/>
            <a:ext cx="2693987"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Image 15" descr="assemble_correl_volcans.png"/>
          <p:cNvPicPr>
            <a:picLocks noChangeAspect="1"/>
          </p:cNvPicPr>
          <p:nvPr/>
        </p:nvPicPr>
        <p:blipFill>
          <a:blip r:embed="rId5">
            <a:extLst>
              <a:ext uri="{28A0092B-C50C-407E-A947-70E740481C1C}">
                <a14:useLocalDpi xmlns:a14="http://schemas.microsoft.com/office/drawing/2010/main" val="0"/>
              </a:ext>
            </a:extLst>
          </a:blip>
          <a:srcRect l="64656" t="53297" r="8890" b="36766"/>
          <a:stretch>
            <a:fillRect/>
          </a:stretch>
        </p:blipFill>
        <p:spPr bwMode="auto">
          <a:xfrm>
            <a:off x="4891088" y="4694238"/>
            <a:ext cx="2693987"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age 13" descr="assemble_correl_volcans.png"/>
          <p:cNvPicPr>
            <a:picLocks noChangeAspect="1"/>
          </p:cNvPicPr>
          <p:nvPr/>
        </p:nvPicPr>
        <p:blipFill>
          <a:blip r:embed="rId5">
            <a:extLst>
              <a:ext uri="{28A0092B-C50C-407E-A947-70E740481C1C}">
                <a14:useLocalDpi xmlns:a14="http://schemas.microsoft.com/office/drawing/2010/main" val="0"/>
              </a:ext>
            </a:extLst>
          </a:blip>
          <a:srcRect l="64656" t="35638" r="8890" b="54095"/>
          <a:stretch>
            <a:fillRect/>
          </a:stretch>
        </p:blipFill>
        <p:spPr bwMode="auto">
          <a:xfrm>
            <a:off x="4881563" y="1690688"/>
            <a:ext cx="2693987"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839464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1" descr="sarychev_volcan_nasa.jpeg"/>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7515" t="-17" r="26722" b="17"/>
          <a:stretch/>
        </p:blipFill>
        <p:spPr>
          <a:xfrm rot="16200000">
            <a:off x="1850367" y="151455"/>
            <a:ext cx="5083222" cy="6840858"/>
          </a:xfrm>
          <a:prstGeom prst="rect">
            <a:avLst/>
          </a:prstGeom>
          <a:effectLst>
            <a:outerShdw blurRad="50800" dist="50800" dir="5400000" algn="ctr" rotWithShape="0">
              <a:srgbClr val="000000">
                <a:alpha val="4000"/>
              </a:srgbClr>
            </a:outerShdw>
          </a:effectLst>
        </p:spPr>
      </p:pic>
      <p:sp>
        <p:nvSpPr>
          <p:cNvPr id="5" name="Slide Number Placeholder 5"/>
          <p:cNvSpPr>
            <a:spLocks noGrp="1"/>
          </p:cNvSpPr>
          <p:nvPr>
            <p:ph type="sldNum" sz="quarter" idx="11"/>
          </p:nvPr>
        </p:nvSpPr>
        <p:spPr/>
        <p:txBody>
          <a:bodyPr/>
          <a:lstStyle/>
          <a:p>
            <a:pPr>
              <a:defRPr/>
            </a:pPr>
            <a:fld id="{FEEDE119-5AF5-9C41-B1F8-A6D3D5F51E17}" type="slidenum">
              <a:rPr lang="es-ES"/>
              <a:pPr>
                <a:defRPr/>
              </a:pPr>
              <a:t>23</a:t>
            </a:fld>
            <a:endParaRPr lang="es-ES" dirty="0"/>
          </a:p>
        </p:txBody>
      </p:sp>
      <p:pic>
        <p:nvPicPr>
          <p:cNvPr id="7177"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28841" r="17790" b="14144"/>
          <a:stretch/>
        </p:blipFill>
        <p:spPr bwMode="auto">
          <a:xfrm>
            <a:off x="7451725" y="188595"/>
            <a:ext cx="1081088" cy="661988"/>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7412" name="Text Box 3"/>
          <p:cNvSpPr txBox="1">
            <a:spLocks noChangeArrowheads="1"/>
          </p:cNvSpPr>
          <p:nvPr/>
        </p:nvSpPr>
        <p:spPr bwMode="auto">
          <a:xfrm>
            <a:off x="971550" y="3644900"/>
            <a:ext cx="7200900" cy="2468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2400"/>
              </a:spcAft>
              <a:buSzPct val="100000"/>
              <a:buFont typeface="Times New Roman" charset="0"/>
              <a:buChar char="→"/>
            </a:pPr>
            <a:r>
              <a:rPr lang="en-GB" b="1" dirty="0">
                <a:solidFill>
                  <a:srgbClr val="000080"/>
                </a:solidFill>
                <a:latin typeface="Palatino Linotype" charset="0"/>
              </a:rPr>
              <a:t> </a:t>
            </a:r>
            <a:r>
              <a:rPr lang="en-GB" dirty="0">
                <a:solidFill>
                  <a:srgbClr val="000080"/>
                </a:solidFill>
                <a:latin typeface="Palatino Linotype" charset="0"/>
              </a:rPr>
              <a:t>Climate response to volcanoes</a:t>
            </a:r>
          </a:p>
          <a:p>
            <a:pPr eaLnBrk="1" hangingPunct="1">
              <a:spcAft>
                <a:spcPts val="2400"/>
              </a:spcAft>
              <a:buSzPct val="100000"/>
              <a:buFont typeface="Times New Roman" charset="0"/>
              <a:buChar char="→"/>
            </a:pPr>
            <a:r>
              <a:rPr lang="en-GB" dirty="0">
                <a:solidFill>
                  <a:srgbClr val="000080"/>
                </a:solidFill>
                <a:latin typeface="Palatino Linotype" charset="0"/>
                <a:sym typeface="Symbol" charset="0"/>
              </a:rPr>
              <a:t> Initialisation and volcanic forcing in forecasts</a:t>
            </a:r>
          </a:p>
          <a:p>
            <a:pPr eaLnBrk="1" hangingPunct="1">
              <a:spcAft>
                <a:spcPts val="2400"/>
              </a:spcAft>
              <a:buSzPct val="100000"/>
              <a:buFont typeface="Times New Roman" charset="0"/>
              <a:buChar char="→"/>
            </a:pPr>
            <a:r>
              <a:rPr lang="en-GB" dirty="0">
                <a:solidFill>
                  <a:srgbClr val="000080"/>
                </a:solidFill>
                <a:latin typeface="Palatino Linotype" charset="0"/>
                <a:sym typeface="Symbol" charset="0"/>
              </a:rPr>
              <a:t> </a:t>
            </a:r>
            <a:r>
              <a:rPr lang="en-GB" dirty="0" smtClean="0">
                <a:solidFill>
                  <a:srgbClr val="000080"/>
                </a:solidFill>
                <a:latin typeface="Palatino Linotype" charset="0"/>
                <a:sym typeface="Symbol" charset="0"/>
              </a:rPr>
              <a:t>Forecasts skill</a:t>
            </a:r>
          </a:p>
          <a:p>
            <a:pPr eaLnBrk="1" hangingPunct="1">
              <a:spcAft>
                <a:spcPts val="2400"/>
              </a:spcAft>
              <a:buSzPct val="100000"/>
              <a:buFont typeface="Times New Roman" charset="0"/>
              <a:buChar char="→"/>
            </a:pPr>
            <a:r>
              <a:rPr lang="en-GB" b="1" dirty="0">
                <a:solidFill>
                  <a:srgbClr val="000080"/>
                </a:solidFill>
                <a:latin typeface="Palatino Linotype" charset="0"/>
                <a:sym typeface="Symbol" charset="0"/>
              </a:rPr>
              <a:t> </a:t>
            </a:r>
            <a:r>
              <a:rPr lang="en-GB" b="1" dirty="0" smtClean="0">
                <a:solidFill>
                  <a:srgbClr val="000080"/>
                </a:solidFill>
                <a:latin typeface="Palatino Linotype" charset="0"/>
                <a:sym typeface="Symbol" charset="0"/>
              </a:rPr>
              <a:t>Volcanic signal and the AMO state</a:t>
            </a:r>
            <a:endParaRPr lang="en-GB" b="1" dirty="0">
              <a:solidFill>
                <a:srgbClr val="000080"/>
              </a:solidFill>
              <a:latin typeface="Palatino Linotype" charset="0"/>
              <a:sym typeface="Symbol" charset="0"/>
            </a:endParaRPr>
          </a:p>
        </p:txBody>
      </p:sp>
      <p:sp>
        <p:nvSpPr>
          <p:cNvPr id="8"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spTree>
    <p:extLst>
      <p:ext uri="{BB962C8B-B14F-4D97-AF65-F5344CB8AC3E}">
        <p14:creationId xmlns:p14="http://schemas.microsoft.com/office/powerpoint/2010/main" val="215012860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24</a:t>
            </a:fld>
            <a:endParaRPr lang="es-ES" dirty="0"/>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7892" name="Text Box 3"/>
          <p:cNvSpPr txBox="1">
            <a:spLocks noChangeArrowheads="1"/>
          </p:cNvSpPr>
          <p:nvPr/>
        </p:nvSpPr>
        <p:spPr bwMode="auto">
          <a:xfrm>
            <a:off x="-1" y="908685"/>
            <a:ext cx="781240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buFont typeface="Times New Roman" charset="0"/>
              <a:buChar char="→"/>
            </a:pPr>
            <a:r>
              <a:rPr lang="en-GB" sz="2000" b="1" dirty="0">
                <a:solidFill>
                  <a:srgbClr val="000080"/>
                </a:solidFill>
                <a:latin typeface="Palatino Linotype" charset="0"/>
              </a:rPr>
              <a:t> </a:t>
            </a:r>
            <a:r>
              <a:rPr lang="en-GB" sz="2000" b="1" dirty="0" smtClean="0">
                <a:solidFill>
                  <a:srgbClr val="000080"/>
                </a:solidFill>
                <a:latin typeface="Palatino Linotype" charset="0"/>
              </a:rPr>
              <a:t>Simulating a Pinatubo under warm/cold phases of the AMO (Perfect model approach with the CNRM-CM5 model)</a:t>
            </a:r>
            <a:endParaRPr lang="en-GB" sz="2000" b="1" dirty="0">
              <a:solidFill>
                <a:srgbClr val="000080"/>
              </a:solidFill>
              <a:latin typeface="Palatino Linotype" charset="0"/>
              <a:sym typeface="Symbol" charset="0"/>
            </a:endParaRPr>
          </a:p>
        </p:txBody>
      </p:sp>
      <p:sp>
        <p:nvSpPr>
          <p:cNvPr id="7"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sp>
        <p:nvSpPr>
          <p:cNvPr id="11"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NAO and AMO</a:t>
            </a:r>
            <a:endParaRPr lang="en-US" b="1" cap="none" dirty="0">
              <a:latin typeface="Century Gothic" charset="0"/>
            </a:endParaRPr>
          </a:p>
        </p:txBody>
      </p:sp>
      <p:pic>
        <p:nvPicPr>
          <p:cNvPr id="8" name="image22.png" descr="assemble.png"/>
          <p:cNvPicPr/>
          <p:nvPr/>
        </p:nvPicPr>
        <p:blipFill rotWithShape="1">
          <a:blip r:embed="rId3">
            <a:extLst>
              <a:ext uri="{BEBA8EAE-BF5A-486C-A8C5-ECC9F3942E4B}">
                <a14:imgProps xmlns:a14="http://schemas.microsoft.com/office/drawing/2010/main">
                  <a14:imgLayer r:embed="rId4">
                    <a14:imgEffect>
                      <a14:artisticPhotocopy trans="100000" detail="10"/>
                    </a14:imgEffect>
                  </a14:imgLayer>
                </a14:imgProps>
              </a:ext>
            </a:extLst>
          </a:blip>
          <a:srcRect l="9350" t="16403" r="36877" b="69134"/>
          <a:stretch/>
        </p:blipFill>
        <p:spPr>
          <a:xfrm>
            <a:off x="95251" y="1892299"/>
            <a:ext cx="6997064" cy="2976881"/>
          </a:xfrm>
          <a:prstGeom prst="rect">
            <a:avLst/>
          </a:prstGeom>
          <a:ln/>
        </p:spPr>
      </p:pic>
      <p:sp>
        <p:nvSpPr>
          <p:cNvPr id="9" name="Text Box 3"/>
          <p:cNvSpPr txBox="1">
            <a:spLocks noChangeArrowheads="1"/>
          </p:cNvSpPr>
          <p:nvPr/>
        </p:nvSpPr>
        <p:spPr bwMode="auto">
          <a:xfrm>
            <a:off x="374651" y="5280025"/>
            <a:ext cx="8147049" cy="66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buFont typeface="Times New Roman" charset="0"/>
              <a:buChar char="→"/>
            </a:pPr>
            <a:r>
              <a:rPr lang="en-GB" sz="2000" b="1" dirty="0" smtClean="0">
                <a:solidFill>
                  <a:srgbClr val="000080"/>
                </a:solidFill>
                <a:latin typeface="Palatino Linotype" charset="0"/>
              </a:rPr>
              <a:t> NAO+ signal after eruptions occurring when the AMO is negative</a:t>
            </a:r>
            <a:endParaRPr lang="en-GB" sz="2000" b="1" dirty="0">
              <a:solidFill>
                <a:srgbClr val="000080"/>
              </a:solidFill>
              <a:latin typeface="Palatino Linotype" charset="0"/>
              <a:sym typeface="Symbol" charset="0"/>
            </a:endParaRPr>
          </a:p>
        </p:txBody>
      </p:sp>
      <p:sp>
        <p:nvSpPr>
          <p:cNvPr id="10" name="Text Box 3"/>
          <p:cNvSpPr txBox="1">
            <a:spLocks noChangeArrowheads="1"/>
          </p:cNvSpPr>
          <p:nvPr/>
        </p:nvSpPr>
        <p:spPr bwMode="auto">
          <a:xfrm>
            <a:off x="7038022" y="4128770"/>
            <a:ext cx="2408555" cy="108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1800" b="1" dirty="0" smtClean="0">
                <a:solidFill>
                  <a:srgbClr val="000080"/>
                </a:solidFill>
                <a:latin typeface="Palatino Linotype" charset="0"/>
                <a:sym typeface="Symbol" charset="0"/>
              </a:rPr>
              <a:t>SLP anomaly (</a:t>
            </a:r>
            <a:r>
              <a:rPr lang="en-GB" sz="1800" b="1" dirty="0" err="1" smtClean="0">
                <a:solidFill>
                  <a:srgbClr val="000080"/>
                </a:solidFill>
                <a:latin typeface="Palatino Linotype" charset="0"/>
                <a:sym typeface="Symbol" charset="0"/>
              </a:rPr>
              <a:t>hPa</a:t>
            </a:r>
            <a:r>
              <a:rPr lang="en-GB" sz="1800" b="1" dirty="0" smtClean="0">
                <a:solidFill>
                  <a:srgbClr val="000080"/>
                </a:solidFill>
                <a:latin typeface="Palatino Linotype" charset="0"/>
                <a:sym typeface="Symbol" charset="0"/>
              </a:rPr>
              <a:t>) induced by a Pinatubo eruption </a:t>
            </a:r>
            <a:endParaRPr lang="en-GB" sz="1800" b="1" dirty="0">
              <a:solidFill>
                <a:srgbClr val="000080"/>
              </a:solidFill>
              <a:latin typeface="Palatino Linotype" charset="0"/>
              <a:sym typeface="Symbol" charset="0"/>
            </a:endParaRPr>
          </a:p>
        </p:txBody>
      </p:sp>
    </p:spTree>
    <p:extLst>
      <p:ext uri="{BB962C8B-B14F-4D97-AF65-F5344CB8AC3E}">
        <p14:creationId xmlns:p14="http://schemas.microsoft.com/office/powerpoint/2010/main" val="412759621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25</a:t>
            </a:fld>
            <a:endParaRPr lang="es-ES" dirty="0"/>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7892" name="Text Box 3"/>
          <p:cNvSpPr txBox="1">
            <a:spLocks noChangeArrowheads="1"/>
          </p:cNvSpPr>
          <p:nvPr/>
        </p:nvSpPr>
        <p:spPr bwMode="auto">
          <a:xfrm>
            <a:off x="-1" y="908685"/>
            <a:ext cx="781240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buFont typeface="Times New Roman" charset="0"/>
              <a:buChar char="→"/>
            </a:pPr>
            <a:r>
              <a:rPr lang="en-GB" sz="2000" b="1" dirty="0">
                <a:solidFill>
                  <a:srgbClr val="000080"/>
                </a:solidFill>
                <a:latin typeface="Palatino Linotype" charset="0"/>
              </a:rPr>
              <a:t> </a:t>
            </a:r>
            <a:r>
              <a:rPr lang="en-GB" sz="2000" b="1" dirty="0" smtClean="0">
                <a:solidFill>
                  <a:srgbClr val="000080"/>
                </a:solidFill>
                <a:latin typeface="Palatino Linotype" charset="0"/>
              </a:rPr>
              <a:t>Simulating a Pinatubo under warm/cold phases of the AMO (Perfect model approach with the CNRM-CM5 model)</a:t>
            </a:r>
            <a:endParaRPr lang="en-GB" sz="2000" b="1" dirty="0">
              <a:solidFill>
                <a:srgbClr val="000080"/>
              </a:solidFill>
              <a:latin typeface="Palatino Linotype" charset="0"/>
              <a:sym typeface="Symbol" charset="0"/>
            </a:endParaRPr>
          </a:p>
        </p:txBody>
      </p:sp>
      <p:sp>
        <p:nvSpPr>
          <p:cNvPr id="7"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sp>
        <p:nvSpPr>
          <p:cNvPr id="11"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NAO and AMO</a:t>
            </a:r>
            <a:endParaRPr lang="en-US" b="1" cap="none" dirty="0">
              <a:latin typeface="Century Gothic" charset="0"/>
            </a:endParaRPr>
          </a:p>
        </p:txBody>
      </p:sp>
      <p:sp>
        <p:nvSpPr>
          <p:cNvPr id="10" name="Text Box 3"/>
          <p:cNvSpPr txBox="1">
            <a:spLocks noChangeArrowheads="1"/>
          </p:cNvSpPr>
          <p:nvPr/>
        </p:nvSpPr>
        <p:spPr bwMode="auto">
          <a:xfrm>
            <a:off x="25400" y="5744876"/>
            <a:ext cx="9144000" cy="418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1800" b="1" dirty="0" smtClean="0">
                <a:solidFill>
                  <a:srgbClr val="000080"/>
                </a:solidFill>
                <a:latin typeface="Palatino Linotype" charset="0"/>
                <a:sym typeface="Symbol" charset="0"/>
              </a:rPr>
              <a:t>Significant NAO+ signal the third winter after a Pinatubo eruption under a cold AMO</a:t>
            </a:r>
            <a:endParaRPr lang="en-GB" sz="1800" b="1" dirty="0">
              <a:solidFill>
                <a:srgbClr val="000080"/>
              </a:solidFill>
              <a:latin typeface="Palatino Linotype" charset="0"/>
              <a:sym typeface="Symbol" charset="0"/>
            </a:endParaRPr>
          </a:p>
        </p:txBody>
      </p:sp>
      <p:pic>
        <p:nvPicPr>
          <p:cNvPr id="9" name="image19.png" descr="NAO_EOF_MORDICUS.png"/>
          <p:cNvPicPr/>
          <p:nvPr/>
        </p:nvPicPr>
        <p:blipFill>
          <a:blip r:embed="rId3">
            <a:extLst>
              <a:ext uri="{BEBA8EAE-BF5A-486C-A8C5-ECC9F3942E4B}">
                <a14:imgProps xmlns:a14="http://schemas.microsoft.com/office/drawing/2010/main">
                  <a14:imgLayer r:embed="rId4">
                    <a14:imgEffect>
                      <a14:artisticPhotocopy trans="100000" detail="10"/>
                    </a14:imgEffect>
                  </a14:imgLayer>
                </a14:imgProps>
              </a:ext>
            </a:extLst>
          </a:blip>
          <a:srcRect/>
          <a:stretch>
            <a:fillRect/>
          </a:stretch>
        </p:blipFill>
        <p:spPr>
          <a:xfrm>
            <a:off x="1331594" y="1636396"/>
            <a:ext cx="6120765" cy="4300220"/>
          </a:xfrm>
          <a:prstGeom prst="rect">
            <a:avLst/>
          </a:prstGeom>
          <a:ln/>
        </p:spPr>
      </p:pic>
    </p:spTree>
    <p:extLst>
      <p:ext uri="{BB962C8B-B14F-4D97-AF65-F5344CB8AC3E}">
        <p14:creationId xmlns:p14="http://schemas.microsoft.com/office/powerpoint/2010/main" val="37430118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2BBCD588-8992-C548-800F-7F0862234059}" type="slidenum">
              <a:rPr lang="es-ES"/>
              <a:pPr>
                <a:defRPr/>
              </a:pPr>
              <a:t>26</a:t>
            </a:fld>
            <a:endParaRPr lang="es-ES" dirty="0"/>
          </a:p>
        </p:txBody>
      </p:sp>
      <p:sp>
        <p:nvSpPr>
          <p:cNvPr id="35842"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a:latin typeface="Century Gothic" charset="0"/>
              </a:rPr>
              <a:t>Conclusion</a:t>
            </a:r>
            <a:endParaRPr lang="en-US" b="1" cap="none">
              <a:latin typeface="Century Gothic" charset="0"/>
            </a:endParaRPr>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5844" name="Text Box 3"/>
          <p:cNvSpPr txBox="1">
            <a:spLocks noChangeArrowheads="1"/>
          </p:cNvSpPr>
          <p:nvPr/>
        </p:nvSpPr>
        <p:spPr bwMode="auto">
          <a:xfrm>
            <a:off x="0" y="1181418"/>
            <a:ext cx="9144000" cy="476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buFont typeface="Times New Roman" charset="0"/>
              <a:buChar char="→"/>
            </a:pPr>
            <a:r>
              <a:rPr lang="en-GB" sz="2000" b="1" dirty="0">
                <a:solidFill>
                  <a:srgbClr val="000080"/>
                </a:solidFill>
                <a:latin typeface="Palatino Linotype" charset="0"/>
              </a:rPr>
              <a:t> </a:t>
            </a:r>
            <a:r>
              <a:rPr lang="en-GB" sz="2000" b="1" dirty="0" smtClean="0">
                <a:solidFill>
                  <a:srgbClr val="000080"/>
                </a:solidFill>
                <a:latin typeface="Palatino Linotype" charset="0"/>
              </a:rPr>
              <a:t>Last major eruptions induced a strong cooling over the tropics and the Northern continent that was partly overwhelmed by internal variability. </a:t>
            </a:r>
            <a:endParaRPr lang="en-GB" sz="2000" b="1" dirty="0">
              <a:solidFill>
                <a:srgbClr val="000080"/>
              </a:solidFill>
              <a:latin typeface="Palatino Linotype" charset="0"/>
            </a:endParaRPr>
          </a:p>
          <a:p>
            <a:pPr eaLnBrk="1" hangingPunct="1">
              <a:spcAft>
                <a:spcPts val="1200"/>
              </a:spcAft>
              <a:buSzPct val="100000"/>
              <a:buFont typeface="Times New Roman" charset="0"/>
              <a:buChar char="→"/>
            </a:pPr>
            <a:r>
              <a:rPr lang="en-GB" sz="2000" b="1" dirty="0">
                <a:solidFill>
                  <a:srgbClr val="000080"/>
                </a:solidFill>
                <a:latin typeface="Palatino Linotype" charset="0"/>
              </a:rPr>
              <a:t> Evaluating the performances of climate forecast systems cannot be done without considering large eruptions that occurred during the last decades.</a:t>
            </a:r>
          </a:p>
          <a:p>
            <a:pPr eaLnBrk="1" hangingPunct="1">
              <a:spcAft>
                <a:spcPts val="1200"/>
              </a:spcAft>
              <a:buSzPct val="100000"/>
              <a:buFont typeface="Times New Roman" charset="0"/>
              <a:buChar char="→"/>
            </a:pPr>
            <a:r>
              <a:rPr lang="en-GB" sz="2000" b="1" dirty="0">
                <a:solidFill>
                  <a:srgbClr val="000080"/>
                </a:solidFill>
                <a:latin typeface="Palatino Linotype" charset="0"/>
              </a:rPr>
              <a:t> </a:t>
            </a:r>
            <a:r>
              <a:rPr lang="en-GB" sz="2000" b="1" dirty="0" smtClean="0">
                <a:solidFill>
                  <a:srgbClr val="000080"/>
                </a:solidFill>
                <a:latin typeface="Palatino Linotype" charset="0"/>
              </a:rPr>
              <a:t>The EC</a:t>
            </a:r>
            <a:r>
              <a:rPr lang="en-GB" sz="2000" b="1" dirty="0">
                <a:solidFill>
                  <a:srgbClr val="000080"/>
                </a:solidFill>
                <a:latin typeface="Palatino Linotype" charset="0"/>
              </a:rPr>
              <a:t>-Earth historical simulation has higher skill than </a:t>
            </a:r>
            <a:r>
              <a:rPr lang="en-GB" sz="2000" b="1" dirty="0" err="1">
                <a:solidFill>
                  <a:srgbClr val="000080"/>
                </a:solidFill>
                <a:latin typeface="Palatino Linotype" charset="0"/>
              </a:rPr>
              <a:t>hindcasts</a:t>
            </a:r>
            <a:r>
              <a:rPr lang="en-GB" sz="2000" b="1" dirty="0">
                <a:solidFill>
                  <a:srgbClr val="000080"/>
                </a:solidFill>
                <a:latin typeface="Palatino Linotype" charset="0"/>
              </a:rPr>
              <a:t>.</a:t>
            </a:r>
          </a:p>
          <a:p>
            <a:pPr eaLnBrk="1" hangingPunct="1">
              <a:spcAft>
                <a:spcPts val="1200"/>
              </a:spcAft>
              <a:buSzPct val="100000"/>
              <a:buFont typeface="Times New Roman" charset="0"/>
              <a:buChar char="→"/>
            </a:pPr>
            <a:r>
              <a:rPr lang="en-GB" sz="2000" b="1" dirty="0">
                <a:solidFill>
                  <a:srgbClr val="000080"/>
                </a:solidFill>
                <a:latin typeface="Palatino Linotype" charset="0"/>
              </a:rPr>
              <a:t> </a:t>
            </a:r>
            <a:r>
              <a:rPr lang="en-GB" sz="2000" b="1" dirty="0" smtClean="0">
                <a:solidFill>
                  <a:srgbClr val="000080"/>
                </a:solidFill>
                <a:latin typeface="Palatino Linotype" charset="0"/>
              </a:rPr>
              <a:t>Volcanic </a:t>
            </a:r>
            <a:r>
              <a:rPr lang="en-GB" sz="2000" b="1" dirty="0">
                <a:solidFill>
                  <a:srgbClr val="000080"/>
                </a:solidFill>
                <a:latin typeface="Palatino Linotype" charset="0"/>
              </a:rPr>
              <a:t>forcing in </a:t>
            </a:r>
            <a:r>
              <a:rPr lang="en-GB" sz="2000" b="1" dirty="0" err="1" smtClean="0">
                <a:solidFill>
                  <a:srgbClr val="000080"/>
                </a:solidFill>
                <a:latin typeface="Palatino Linotype" charset="0"/>
              </a:rPr>
              <a:t>hindcasts</a:t>
            </a:r>
            <a:r>
              <a:rPr lang="en-GB" sz="2000" b="1" dirty="0" smtClean="0">
                <a:solidFill>
                  <a:srgbClr val="000080"/>
                </a:solidFill>
                <a:latin typeface="Palatino Linotype" charset="0"/>
              </a:rPr>
              <a:t> is associated to an </a:t>
            </a:r>
            <a:r>
              <a:rPr lang="en-GB" sz="2000" b="1" dirty="0">
                <a:solidFill>
                  <a:srgbClr val="000080"/>
                </a:solidFill>
                <a:latin typeface="Palatino Linotype" charset="0"/>
              </a:rPr>
              <a:t>increase </a:t>
            </a:r>
            <a:r>
              <a:rPr lang="en-GB" sz="2000" b="1" dirty="0" smtClean="0">
                <a:solidFill>
                  <a:srgbClr val="000080"/>
                </a:solidFill>
                <a:latin typeface="Palatino Linotype" charset="0"/>
              </a:rPr>
              <a:t>of </a:t>
            </a:r>
            <a:r>
              <a:rPr lang="en-GB" sz="2000" b="1" dirty="0">
                <a:solidFill>
                  <a:srgbClr val="000080"/>
                </a:solidFill>
                <a:latin typeface="Palatino Linotype" charset="0"/>
              </a:rPr>
              <a:t>skill for surface </a:t>
            </a:r>
            <a:r>
              <a:rPr lang="en-GB" sz="2000" b="1" dirty="0" smtClean="0">
                <a:solidFill>
                  <a:srgbClr val="000080"/>
                </a:solidFill>
                <a:latin typeface="Palatino Linotype" charset="0"/>
              </a:rPr>
              <a:t>temperature </a:t>
            </a:r>
            <a:r>
              <a:rPr lang="en-GB" sz="2000" b="1" dirty="0">
                <a:solidFill>
                  <a:srgbClr val="000080"/>
                </a:solidFill>
                <a:latin typeface="Palatino Linotype" charset="0"/>
              </a:rPr>
              <a:t>in Western Pacific, tropical Atlantic and Indian Ocean.</a:t>
            </a:r>
          </a:p>
          <a:p>
            <a:pPr eaLnBrk="1" hangingPunct="1">
              <a:spcAft>
                <a:spcPts val="1200"/>
              </a:spcAft>
              <a:buSzPct val="100000"/>
              <a:buFont typeface="Times New Roman" charset="0"/>
              <a:buChar char="→"/>
            </a:pPr>
            <a:r>
              <a:rPr lang="en-GB" sz="2000" b="1" dirty="0" smtClean="0">
                <a:solidFill>
                  <a:srgbClr val="000080"/>
                </a:solidFill>
                <a:latin typeface="Palatino Linotype" charset="0"/>
                <a:sym typeface="Symbol" charset="0"/>
              </a:rPr>
              <a:t> A real-time forecast of the next volcanic eruption require the design of an idealized forcing.</a:t>
            </a:r>
          </a:p>
          <a:p>
            <a:pPr eaLnBrk="1" hangingPunct="1">
              <a:spcAft>
                <a:spcPts val="1200"/>
              </a:spcAft>
              <a:buSzPct val="100000"/>
              <a:buFont typeface="Times New Roman" charset="0"/>
              <a:buChar char="→"/>
            </a:pPr>
            <a:r>
              <a:rPr lang="en-GB" sz="2000" b="1" dirty="0">
                <a:solidFill>
                  <a:srgbClr val="000080"/>
                </a:solidFill>
                <a:latin typeface="Palatino Linotype" charset="0"/>
                <a:sym typeface="Symbol" charset="0"/>
              </a:rPr>
              <a:t> </a:t>
            </a:r>
            <a:r>
              <a:rPr lang="en-GB" sz="2000" b="1" dirty="0" smtClean="0">
                <a:solidFill>
                  <a:srgbClr val="000080"/>
                </a:solidFill>
                <a:latin typeface="Palatino Linotype" charset="0"/>
                <a:sym typeface="Symbol" charset="0"/>
              </a:rPr>
              <a:t>EC-Earth has no skill to predict the NAO, even after volcanic eruptions.</a:t>
            </a:r>
          </a:p>
          <a:p>
            <a:pPr eaLnBrk="1" hangingPunct="1">
              <a:spcAft>
                <a:spcPts val="1200"/>
              </a:spcAft>
              <a:buSzPct val="100000"/>
              <a:buFont typeface="Times New Roman" charset="0"/>
              <a:buChar char="→"/>
            </a:pPr>
            <a:r>
              <a:rPr lang="en-GB" sz="2000" b="1" dirty="0" smtClean="0">
                <a:solidFill>
                  <a:srgbClr val="000080"/>
                </a:solidFill>
                <a:latin typeface="Palatino Linotype" charset="0"/>
                <a:sym typeface="Symbol" charset="0"/>
              </a:rPr>
              <a:t> The </a:t>
            </a:r>
            <a:r>
              <a:rPr lang="en-GB" sz="2000" b="1" dirty="0">
                <a:solidFill>
                  <a:srgbClr val="000080"/>
                </a:solidFill>
                <a:latin typeface="Palatino Linotype" charset="0"/>
                <a:sym typeface="Symbol" charset="0"/>
              </a:rPr>
              <a:t>CNRM-CM5 model simulates a NAO+ response the third winter following a Pinatubo eruption when the AMO is cold</a:t>
            </a:r>
            <a:r>
              <a:rPr lang="en-GB" sz="2000" b="1" dirty="0" smtClean="0">
                <a:solidFill>
                  <a:srgbClr val="000080"/>
                </a:solidFill>
                <a:latin typeface="Palatino Linotype" charset="0"/>
                <a:sym typeface="Symbol" charset="0"/>
              </a:rPr>
              <a:t>.</a:t>
            </a:r>
            <a:endParaRPr lang="en-GB" sz="2000" b="1" dirty="0">
              <a:solidFill>
                <a:srgbClr val="000080"/>
              </a:solidFill>
              <a:latin typeface="Palatino Linotype" charset="0"/>
              <a:sym typeface="Symbol" charset="0"/>
            </a:endParaRPr>
          </a:p>
        </p:txBody>
      </p:sp>
      <p:sp>
        <p:nvSpPr>
          <p:cNvPr id="7"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156" y="-171450"/>
            <a:ext cx="9146156" cy="6365725"/>
          </a:xfrm>
          <a:prstGeom prst="rect">
            <a:avLst/>
          </a:prstGeom>
        </p:spPr>
      </p:pic>
      <p:sp>
        <p:nvSpPr>
          <p:cNvPr id="5" name="Slide Number Placeholder 5"/>
          <p:cNvSpPr>
            <a:spLocks noGrp="1"/>
          </p:cNvSpPr>
          <p:nvPr>
            <p:ph type="sldNum" sz="quarter" idx="11"/>
          </p:nvPr>
        </p:nvSpPr>
        <p:spPr/>
        <p:txBody>
          <a:bodyPr/>
          <a:lstStyle/>
          <a:p>
            <a:pPr>
              <a:defRPr/>
            </a:pPr>
            <a:fld id="{B05EBA68-5599-4040-B3E2-CFB101ADF445}" type="slidenum">
              <a:rPr lang="es-ES"/>
              <a:pPr>
                <a:defRPr/>
              </a:pPr>
              <a:t>27</a:t>
            </a:fld>
            <a:endParaRPr lang="es-ES" dirty="0"/>
          </a:p>
        </p:txBody>
      </p:sp>
      <p:pic>
        <p:nvPicPr>
          <p:cNvPr id="46087" name="Picture 1"/>
          <p:cNvPicPr>
            <a:picLocks noChangeAspect="1" noChangeArrowheads="1"/>
          </p:cNvPicPr>
          <p:nvPr/>
        </p:nvPicPr>
        <p:blipFill>
          <a:blip r:embed="rId3">
            <a:extLst>
              <a:ext uri="{28A0092B-C50C-407E-A947-70E740481C1C}">
                <a14:useLocalDpi xmlns:a14="http://schemas.microsoft.com/office/drawing/2010/main" val="0"/>
              </a:ext>
            </a:extLst>
          </a:blip>
          <a:srcRect l="28841" r="17790"/>
          <a:stretch>
            <a:fillRect/>
          </a:stretch>
        </p:blipFill>
        <p:spPr bwMode="auto">
          <a:xfrm>
            <a:off x="7092950" y="5345113"/>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6868" name="Picture 6" descr="SPECS Logo Final Propos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45113"/>
            <a:ext cx="3359150"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3"/>
          <p:cNvSpPr txBox="1">
            <a:spLocks noChangeArrowheads="1"/>
          </p:cNvSpPr>
          <p:nvPr/>
        </p:nvSpPr>
        <p:spPr bwMode="auto">
          <a:xfrm>
            <a:off x="3600450" y="798830"/>
            <a:ext cx="240347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pPr>
            <a:r>
              <a:rPr lang="en-GB" sz="3200" b="1" dirty="0">
                <a:latin typeface="Palatino Linotype" charset="0"/>
              </a:rPr>
              <a:t>Thank you</a:t>
            </a:r>
          </a:p>
        </p:txBody>
      </p:sp>
      <p:sp>
        <p:nvSpPr>
          <p:cNvPr id="8"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tambora_crat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414" y="916940"/>
            <a:ext cx="10449931" cy="5294631"/>
          </a:xfrm>
          <a:prstGeom prst="rect">
            <a:avLst/>
          </a:prstGeom>
        </p:spPr>
      </p:pic>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28</a:t>
            </a:fld>
            <a:endParaRPr lang="es-ES" dirty="0"/>
          </a:p>
        </p:txBody>
      </p:sp>
      <p:sp>
        <p:nvSpPr>
          <p:cNvPr id="37890" name="Rectangle 2"/>
          <p:cNvSpPr>
            <a:spLocks noGrp="1"/>
          </p:cNvSpPr>
          <p:nvPr>
            <p:ph type="title"/>
          </p:nvPr>
        </p:nvSpPr>
        <p:spPr bwMode="auto">
          <a:xfrm>
            <a:off x="611505" y="162877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a:latin typeface="Century Gothic" charset="0"/>
              </a:rPr>
              <a:t>Appendix</a:t>
            </a:r>
            <a:endParaRPr lang="en-US" b="1" cap="none" dirty="0">
              <a:latin typeface="Century Gothic" charset="0"/>
            </a:endParaRPr>
          </a:p>
        </p:txBody>
      </p:sp>
      <p:pic>
        <p:nvPicPr>
          <p:cNvPr id="46087" name="Picture 1"/>
          <p:cNvPicPr>
            <a:picLocks noChangeAspect="1" noChangeArrowheads="1"/>
          </p:cNvPicPr>
          <p:nvPr/>
        </p:nvPicPr>
        <p:blipFill>
          <a:blip r:embed="rId3">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spTree>
    <p:extLst>
      <p:ext uri="{BB962C8B-B14F-4D97-AF65-F5344CB8AC3E}">
        <p14:creationId xmlns:p14="http://schemas.microsoft.com/office/powerpoint/2010/main" val="218005210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29</a:t>
            </a:fld>
            <a:endParaRPr lang="es-ES" dirty="0"/>
          </a:p>
        </p:txBody>
      </p:sp>
      <p:sp>
        <p:nvSpPr>
          <p:cNvPr id="37890"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Winter response</a:t>
            </a:r>
            <a:endParaRPr lang="en-US" b="1" cap="none" dirty="0">
              <a:latin typeface="Century Gothic" charset="0"/>
            </a:endParaRPr>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grpSp>
        <p:nvGrpSpPr>
          <p:cNvPr id="8" name="Grouper 5"/>
          <p:cNvGrpSpPr>
            <a:grpSpLocks/>
          </p:cNvGrpSpPr>
          <p:nvPr/>
        </p:nvGrpSpPr>
        <p:grpSpPr bwMode="auto">
          <a:xfrm>
            <a:off x="353060" y="960120"/>
            <a:ext cx="8930993" cy="4473486"/>
            <a:chOff x="4048134" y="31515019"/>
            <a:chExt cx="10576586" cy="5936945"/>
          </a:xfrm>
        </p:grpSpPr>
        <p:pic>
          <p:nvPicPr>
            <p:cNvPr id="9" name="Image 103" descr="assemble_anomalies_winte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48134" y="31515019"/>
              <a:ext cx="9360302" cy="825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4" descr="assemble_anomalies_winter.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19409" y="32234877"/>
              <a:ext cx="9134728" cy="248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02" descr="assemble_anomalies_winter.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20377" y="34610408"/>
              <a:ext cx="9143770" cy="2466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8"/>
            <p:cNvSpPr>
              <a:spLocks noChangeArrowheads="1"/>
            </p:cNvSpPr>
            <p:nvPr/>
          </p:nvSpPr>
          <p:spPr bwMode="auto">
            <a:xfrm>
              <a:off x="12968514" y="33359410"/>
              <a:ext cx="1656205" cy="49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600" b="1" i="1" dirty="0">
                  <a:solidFill>
                    <a:srgbClr val="000090"/>
                  </a:solidFill>
                  <a:latin typeface="Palatino Linotype" charset="0"/>
                  <a:cs typeface="Palatino Linotype" charset="0"/>
                </a:rPr>
                <a:t>Mod.</a:t>
              </a:r>
            </a:p>
          </p:txBody>
        </p:sp>
        <p:sp>
          <p:nvSpPr>
            <p:cNvPr id="13" name="Rectangle 8"/>
            <p:cNvSpPr>
              <a:spLocks noChangeArrowheads="1"/>
            </p:cNvSpPr>
            <p:nvPr/>
          </p:nvSpPr>
          <p:spPr bwMode="auto">
            <a:xfrm>
              <a:off x="12968515" y="35375633"/>
              <a:ext cx="1656205" cy="49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600" b="1" i="1">
                  <a:solidFill>
                    <a:srgbClr val="000090"/>
                  </a:solidFill>
                  <a:latin typeface="Palatino Linotype" charset="0"/>
                  <a:cs typeface="Palatino Linotype" charset="0"/>
                </a:rPr>
                <a:t>Obs.</a:t>
              </a:r>
            </a:p>
          </p:txBody>
        </p:sp>
        <p:sp>
          <p:nvSpPr>
            <p:cNvPr id="14" name="Rectangle 8"/>
            <p:cNvSpPr>
              <a:spLocks noChangeArrowheads="1"/>
            </p:cNvSpPr>
            <p:nvPr/>
          </p:nvSpPr>
          <p:spPr bwMode="auto">
            <a:xfrm>
              <a:off x="4048357" y="36959516"/>
              <a:ext cx="208823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600" b="1" i="1">
                  <a:solidFill>
                    <a:srgbClr val="000090"/>
                  </a:solidFill>
                  <a:latin typeface="Palatino Linotype" charset="0"/>
                  <a:cs typeface="Palatino Linotype" charset="0"/>
                </a:rPr>
                <a:t>Winter 1</a:t>
              </a:r>
            </a:p>
          </p:txBody>
        </p:sp>
        <p:sp>
          <p:nvSpPr>
            <p:cNvPr id="15" name="Rectangle 8"/>
            <p:cNvSpPr>
              <a:spLocks noChangeArrowheads="1"/>
            </p:cNvSpPr>
            <p:nvPr/>
          </p:nvSpPr>
          <p:spPr bwMode="auto">
            <a:xfrm>
              <a:off x="7432733" y="36959521"/>
              <a:ext cx="208823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600" b="1" i="1">
                  <a:solidFill>
                    <a:srgbClr val="000090"/>
                  </a:solidFill>
                  <a:latin typeface="Palatino Linotype" charset="0"/>
                  <a:cs typeface="Palatino Linotype" charset="0"/>
                </a:rPr>
                <a:t>Winter 2</a:t>
              </a:r>
            </a:p>
          </p:txBody>
        </p:sp>
        <p:sp>
          <p:nvSpPr>
            <p:cNvPr id="16" name="Rectangle 8"/>
            <p:cNvSpPr>
              <a:spLocks noChangeArrowheads="1"/>
            </p:cNvSpPr>
            <p:nvPr/>
          </p:nvSpPr>
          <p:spPr bwMode="auto">
            <a:xfrm>
              <a:off x="10817109" y="36959521"/>
              <a:ext cx="208823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600" b="1" i="1">
                  <a:solidFill>
                    <a:srgbClr val="000090"/>
                  </a:solidFill>
                  <a:latin typeface="Palatino Linotype" charset="0"/>
                  <a:cs typeface="Palatino Linotype" charset="0"/>
                </a:rPr>
                <a:t>Winter 3</a:t>
              </a:r>
            </a:p>
          </p:txBody>
        </p:sp>
      </p:grpSp>
      <p:sp>
        <p:nvSpPr>
          <p:cNvPr id="17" name="Rectangle 167"/>
          <p:cNvSpPr>
            <a:spLocks noChangeArrowheads="1"/>
          </p:cNvSpPr>
          <p:nvPr/>
        </p:nvSpPr>
        <p:spPr bwMode="auto">
          <a:xfrm>
            <a:off x="251460" y="5589270"/>
            <a:ext cx="872536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600" b="1" i="1" dirty="0">
                <a:solidFill>
                  <a:srgbClr val="000090"/>
                </a:solidFill>
                <a:latin typeface="Palatino Linotype" charset="0"/>
                <a:cs typeface="Palatino Linotype" charset="0"/>
              </a:rPr>
              <a:t>Figure 5: Winter surface temperature anomalies after the last 3 major eruptions. Anomalies are averaged over 3 dates (and 5 members for the simulations). Top: forecast; bottom: observations </a:t>
            </a:r>
          </a:p>
        </p:txBody>
      </p:sp>
    </p:spTree>
    <p:extLst>
      <p:ext uri="{BB962C8B-B14F-4D97-AF65-F5344CB8AC3E}">
        <p14:creationId xmlns:p14="http://schemas.microsoft.com/office/powerpoint/2010/main" val="250531165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81C09667-AC69-3545-99E2-1C5F7929DB71}" type="slidenum">
              <a:rPr lang="es-ES"/>
              <a:pPr>
                <a:defRPr/>
              </a:pPr>
              <a:t>3</a:t>
            </a:fld>
            <a:endParaRPr lang="es-ES" dirty="0"/>
          </a:p>
        </p:txBody>
      </p:sp>
      <p:sp>
        <p:nvSpPr>
          <p:cNvPr id="16386" name="Título 1"/>
          <p:cNvSpPr>
            <a:spLocks noGrp="1"/>
          </p:cNvSpPr>
          <p:nvPr>
            <p:ph type="title"/>
          </p:nvPr>
        </p:nvSpPr>
        <p:spPr bwMode="auto"/>
        <p:txBody>
          <a:bodyPr wrap="square" numCol="1" anchorCtr="0" compatLnSpc="1">
            <a:prstTxWarp prst="textNoShape">
              <a:avLst/>
            </a:prstTxWarp>
          </a:bodyPr>
          <a:lstStyle/>
          <a:p>
            <a:pPr algn="ctr" eaLnBrk="1" hangingPunct="1"/>
            <a:r>
              <a:rPr lang="en-GB" b="1" cap="none" dirty="0">
                <a:latin typeface="Century Gothic" charset="0"/>
              </a:rPr>
              <a:t>Introduction</a:t>
            </a:r>
            <a:endParaRPr lang="en-US" b="1" cap="none" dirty="0">
              <a:latin typeface="Century Gothic" charset="0"/>
            </a:endParaRPr>
          </a:p>
        </p:txBody>
      </p:sp>
      <p:pic>
        <p:nvPicPr>
          <p:cNvPr id="7177" name="Picture 1"/>
          <p:cNvPicPr>
            <a:picLocks noChangeAspect="1" noChangeArrowheads="1"/>
          </p:cNvPicPr>
          <p:nvPr/>
        </p:nvPicPr>
        <p:blipFill>
          <a:blip r:embed="rId3">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16388" name="Grouper 18"/>
          <p:cNvGrpSpPr>
            <a:grpSpLocks/>
          </p:cNvGrpSpPr>
          <p:nvPr/>
        </p:nvGrpSpPr>
        <p:grpSpPr bwMode="auto">
          <a:xfrm>
            <a:off x="250825" y="1044575"/>
            <a:ext cx="8178800" cy="3600450"/>
            <a:chOff x="611505" y="1628775"/>
            <a:chExt cx="8178039" cy="3600450"/>
          </a:xfrm>
        </p:grpSpPr>
        <p:sp>
          <p:nvSpPr>
            <p:cNvPr id="3" name="Rectangle à coins arrondis 2"/>
            <p:cNvSpPr/>
            <p:nvPr/>
          </p:nvSpPr>
          <p:spPr>
            <a:xfrm>
              <a:off x="3851292" y="2674938"/>
              <a:ext cx="2520716" cy="1439862"/>
            </a:xfrm>
            <a:prstGeom prst="roundRect">
              <a:avLst/>
            </a:prstGeom>
            <a:noFill/>
            <a:ln w="25400">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dirty="0" smtClean="0">
                  <a:solidFill>
                    <a:srgbClr val="000090"/>
                  </a:solidFill>
                </a:rPr>
                <a:t>Climate model</a:t>
              </a:r>
              <a:endParaRPr lang="en-GB" dirty="0">
                <a:solidFill>
                  <a:srgbClr val="000090"/>
                </a:solidFill>
              </a:endParaRPr>
            </a:p>
          </p:txBody>
        </p:sp>
        <p:sp>
          <p:nvSpPr>
            <p:cNvPr id="12" name="Rectangle à coins arrondis 11"/>
            <p:cNvSpPr/>
            <p:nvPr/>
          </p:nvSpPr>
          <p:spPr>
            <a:xfrm>
              <a:off x="611505" y="1628775"/>
              <a:ext cx="2520716" cy="1439863"/>
            </a:xfrm>
            <a:prstGeom prst="roundRect">
              <a:avLst/>
            </a:prstGeom>
            <a:noFill/>
            <a:ln w="25400">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dirty="0">
                  <a:solidFill>
                    <a:schemeClr val="accent2"/>
                  </a:solidFill>
                </a:rPr>
                <a:t>Initialisation</a:t>
              </a:r>
            </a:p>
          </p:txBody>
        </p:sp>
        <p:sp>
          <p:nvSpPr>
            <p:cNvPr id="13" name="Rectangle à coins arrondis 12"/>
            <p:cNvSpPr/>
            <p:nvPr/>
          </p:nvSpPr>
          <p:spPr>
            <a:xfrm>
              <a:off x="611505" y="3789363"/>
              <a:ext cx="2520716" cy="1439862"/>
            </a:xfrm>
            <a:prstGeom prst="roundRect">
              <a:avLst/>
            </a:prstGeom>
            <a:noFill/>
            <a:ln w="25400">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dirty="0" err="1">
                  <a:solidFill>
                    <a:schemeClr val="accent2"/>
                  </a:solidFill>
                </a:rPr>
                <a:t>Forcings</a:t>
              </a:r>
              <a:r>
                <a:rPr lang="en-GB" dirty="0">
                  <a:solidFill>
                    <a:schemeClr val="accent2"/>
                  </a:solidFill>
                </a:rPr>
                <a:t> (GHGs, aerosols)</a:t>
              </a:r>
            </a:p>
          </p:txBody>
        </p:sp>
        <p:cxnSp>
          <p:nvCxnSpPr>
            <p:cNvPr id="7" name="Connecteur droit avec flèche 6"/>
            <p:cNvCxnSpPr>
              <a:stCxn id="12" idx="3"/>
            </p:cNvCxnSpPr>
            <p:nvPr/>
          </p:nvCxnSpPr>
          <p:spPr>
            <a:xfrm>
              <a:off x="3132221" y="2349500"/>
              <a:ext cx="719071" cy="1079500"/>
            </a:xfrm>
            <a:prstGeom prst="straightConnector1">
              <a:avLst/>
            </a:prstGeom>
            <a:ln w="50800">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5" name="Connecteur droit avec flèche 14"/>
            <p:cNvCxnSpPr>
              <a:endCxn id="3" idx="1"/>
            </p:cNvCxnSpPr>
            <p:nvPr/>
          </p:nvCxnSpPr>
          <p:spPr>
            <a:xfrm flipV="1">
              <a:off x="3132221" y="3395663"/>
              <a:ext cx="719071" cy="1112837"/>
            </a:xfrm>
            <a:prstGeom prst="straightConnector1">
              <a:avLst/>
            </a:prstGeom>
            <a:ln w="50800">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8" name="Connecteur droit avec flèche 17"/>
            <p:cNvCxnSpPr>
              <a:stCxn id="3" idx="3"/>
            </p:cNvCxnSpPr>
            <p:nvPr/>
          </p:nvCxnSpPr>
          <p:spPr>
            <a:xfrm>
              <a:off x="6372008" y="3395663"/>
              <a:ext cx="720658" cy="0"/>
            </a:xfrm>
            <a:prstGeom prst="straightConnector1">
              <a:avLst/>
            </a:prstGeom>
            <a:ln w="50800">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16397" name="Rectangle 16"/>
            <p:cNvSpPr>
              <a:spLocks noChangeArrowheads="1"/>
            </p:cNvSpPr>
            <p:nvPr/>
          </p:nvSpPr>
          <p:spPr bwMode="auto">
            <a:xfrm>
              <a:off x="7329589" y="3164552"/>
              <a:ext cx="14599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u="sng" dirty="0" smtClean="0">
                  <a:solidFill>
                    <a:schemeClr val="accent2"/>
                  </a:solidFill>
                </a:rPr>
                <a:t>Forecast</a:t>
              </a:r>
              <a:endParaRPr lang="en-GB" u="sng" dirty="0">
                <a:solidFill>
                  <a:schemeClr val="accent2"/>
                </a:solidFill>
              </a:endParaRPr>
            </a:p>
          </p:txBody>
        </p:sp>
      </p:grpSp>
      <p:sp>
        <p:nvSpPr>
          <p:cNvPr id="16389" name="Rectangle 21"/>
          <p:cNvSpPr>
            <a:spLocks noChangeArrowheads="1"/>
          </p:cNvSpPr>
          <p:nvPr/>
        </p:nvSpPr>
        <p:spPr bwMode="auto">
          <a:xfrm>
            <a:off x="3131820" y="4508500"/>
            <a:ext cx="601218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1200"/>
              </a:spcAft>
              <a:buSzPct val="100000"/>
              <a:buFont typeface="Times New Roman" charset="0"/>
              <a:buChar char="→"/>
            </a:pPr>
            <a:r>
              <a:rPr lang="en-GB" sz="2000" b="1" dirty="0">
                <a:solidFill>
                  <a:srgbClr val="000080"/>
                </a:solidFill>
                <a:latin typeface="Palatino Linotype" charset="0"/>
                <a:cs typeface="Palatino Linotype" charset="0"/>
              </a:rPr>
              <a:t> Simulations </a:t>
            </a:r>
            <a:r>
              <a:rPr lang="en-GB" sz="2000" b="1" dirty="0" smtClean="0">
                <a:solidFill>
                  <a:srgbClr val="000080"/>
                </a:solidFill>
                <a:latin typeface="Palatino Linotype" charset="0"/>
                <a:cs typeface="Palatino Linotype" charset="0"/>
              </a:rPr>
              <a:t>with </a:t>
            </a:r>
            <a:r>
              <a:rPr lang="en-GB" sz="2000" b="1" dirty="0">
                <a:solidFill>
                  <a:srgbClr val="000080"/>
                </a:solidFill>
                <a:latin typeface="Palatino Linotype" charset="0"/>
                <a:cs typeface="Palatino Linotype" charset="0"/>
              </a:rPr>
              <a:t>initialisation</a:t>
            </a:r>
          </a:p>
          <a:p>
            <a:pPr>
              <a:spcAft>
                <a:spcPts val="1200"/>
              </a:spcAft>
              <a:buSzPct val="100000"/>
              <a:buFont typeface="Times New Roman" charset="0"/>
              <a:buChar char="→"/>
            </a:pPr>
            <a:r>
              <a:rPr lang="en-GB" sz="2000" b="1" dirty="0">
                <a:solidFill>
                  <a:srgbClr val="000080"/>
                </a:solidFill>
                <a:latin typeface="Palatino Linotype" charset="0"/>
                <a:cs typeface="Palatino Linotype" charset="0"/>
                <a:sym typeface="Symbol" charset="0"/>
              </a:rPr>
              <a:t> Simulations </a:t>
            </a:r>
            <a:r>
              <a:rPr lang="en-GB" sz="2000" b="1" dirty="0" smtClean="0">
                <a:solidFill>
                  <a:srgbClr val="000080"/>
                </a:solidFill>
                <a:latin typeface="Palatino Linotype" charset="0"/>
                <a:cs typeface="Palatino Linotype" charset="0"/>
                <a:sym typeface="Symbol" charset="0"/>
              </a:rPr>
              <a:t>with </a:t>
            </a:r>
            <a:r>
              <a:rPr lang="en-GB" sz="2000" b="1" dirty="0" smtClean="0">
                <a:solidFill>
                  <a:srgbClr val="FF0000"/>
                </a:solidFill>
                <a:latin typeface="Palatino Linotype" charset="0"/>
                <a:cs typeface="Palatino Linotype" charset="0"/>
                <a:sym typeface="Symbol" charset="0"/>
              </a:rPr>
              <a:t>estimation</a:t>
            </a:r>
            <a:r>
              <a:rPr lang="en-GB" sz="2000" b="1" dirty="0" smtClean="0">
                <a:solidFill>
                  <a:srgbClr val="000080"/>
                </a:solidFill>
                <a:latin typeface="Palatino Linotype" charset="0"/>
                <a:cs typeface="Palatino Linotype" charset="0"/>
                <a:sym typeface="Symbol" charset="0"/>
              </a:rPr>
              <a:t> of future forcing</a:t>
            </a:r>
            <a:endParaRPr lang="en-GB" sz="2000" b="1" dirty="0">
              <a:solidFill>
                <a:srgbClr val="000080"/>
              </a:solidFill>
              <a:latin typeface="Palatino Linotype" charset="0"/>
              <a:cs typeface="Palatino Linotype" charset="0"/>
              <a:sym typeface="Symbol" charset="0"/>
            </a:endParaRPr>
          </a:p>
        </p:txBody>
      </p:sp>
      <p:sp>
        <p:nvSpPr>
          <p:cNvPr id="16"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30</a:t>
            </a:fld>
            <a:endParaRPr lang="es-ES" dirty="0"/>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7892" name="Text Box 3"/>
          <p:cNvSpPr txBox="1">
            <a:spLocks noChangeArrowheads="1"/>
          </p:cNvSpPr>
          <p:nvPr/>
        </p:nvSpPr>
        <p:spPr bwMode="auto">
          <a:xfrm>
            <a:off x="0" y="908685"/>
            <a:ext cx="2411730" cy="1440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buFont typeface="Times New Roman" charset="0"/>
              <a:buChar char="→"/>
            </a:pPr>
            <a:r>
              <a:rPr lang="en-GB" sz="2000" b="1" dirty="0">
                <a:solidFill>
                  <a:srgbClr val="000080"/>
                </a:solidFill>
                <a:latin typeface="Palatino Linotype" charset="0"/>
              </a:rPr>
              <a:t> </a:t>
            </a:r>
            <a:r>
              <a:rPr lang="en-GB" sz="2000" b="1" dirty="0" smtClean="0">
                <a:solidFill>
                  <a:srgbClr val="000080"/>
                </a:solidFill>
                <a:latin typeface="Palatino Linotype" charset="0"/>
              </a:rPr>
              <a:t>NAO forecast, winter 1,</a:t>
            </a:r>
          </a:p>
          <a:p>
            <a:pPr eaLnBrk="1" hangingPunct="1">
              <a:spcAft>
                <a:spcPts val="0"/>
              </a:spcAft>
              <a:buSzPct val="100000"/>
            </a:pPr>
            <a:r>
              <a:rPr lang="en-GB" sz="2000" b="1" dirty="0" smtClean="0">
                <a:solidFill>
                  <a:srgbClr val="000080"/>
                </a:solidFill>
                <a:latin typeface="Palatino Linotype" charset="0"/>
              </a:rPr>
              <a:t>no skill!</a:t>
            </a:r>
          </a:p>
          <a:p>
            <a:pPr eaLnBrk="1" hangingPunct="1">
              <a:spcAft>
                <a:spcPts val="0"/>
              </a:spcAft>
              <a:buSzPct val="100000"/>
            </a:pPr>
            <a:r>
              <a:rPr lang="en-GB" sz="2000" b="1" dirty="0" smtClean="0">
                <a:solidFill>
                  <a:srgbClr val="000080"/>
                </a:solidFill>
                <a:latin typeface="Palatino Linotype" charset="0"/>
                <a:sym typeface="Symbol" charset="0"/>
              </a:rPr>
              <a:t>(R~0.1)</a:t>
            </a:r>
            <a:endParaRPr lang="en-GB" sz="2000" b="1" dirty="0">
              <a:solidFill>
                <a:srgbClr val="000080"/>
              </a:solidFill>
              <a:latin typeface="Palatino Linotype" charset="0"/>
              <a:sym typeface="Symbol" charset="0"/>
            </a:endParaRPr>
          </a:p>
        </p:txBody>
      </p:sp>
      <p:sp>
        <p:nvSpPr>
          <p:cNvPr id="7"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pic>
        <p:nvPicPr>
          <p:cNvPr id="3" name="Image 2" descr="NAO_EOF_winter1.png"/>
          <p:cNvPicPr>
            <a:picLocks noChangeAspect="1"/>
          </p:cNvPicPr>
          <p:nvPr/>
        </p:nvPicPr>
        <p:blipFill>
          <a:blip r:embed="rId3">
            <a:extLst>
              <a:ext uri="{BEBA8EAE-BF5A-486C-A8C5-ECC9F3942E4B}">
                <a14:imgProps xmlns:a14="http://schemas.microsoft.com/office/drawing/2010/main">
                  <a14:imgLayer r:embed="rId4">
                    <a14:imgEffect>
                      <a14:artisticPhotocopy trans="100000" detail="10"/>
                    </a14:imgEffect>
                  </a14:imgLayer>
                </a14:imgProps>
              </a:ext>
              <a:ext uri="{28A0092B-C50C-407E-A947-70E740481C1C}">
                <a14:useLocalDpi xmlns:a14="http://schemas.microsoft.com/office/drawing/2010/main" val="0"/>
              </a:ext>
            </a:extLst>
          </a:blip>
          <a:stretch>
            <a:fillRect/>
          </a:stretch>
        </p:blipFill>
        <p:spPr>
          <a:xfrm>
            <a:off x="1440181" y="1067299"/>
            <a:ext cx="7452359" cy="5169055"/>
          </a:xfrm>
          <a:prstGeom prst="rect">
            <a:avLst/>
          </a:prstGeom>
        </p:spPr>
      </p:pic>
      <p:sp>
        <p:nvSpPr>
          <p:cNvPr id="11"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Winter response</a:t>
            </a:r>
            <a:endParaRPr lang="en-US" b="1" cap="none" dirty="0">
              <a:latin typeface="Century Gothic" charset="0"/>
            </a:endParaRPr>
          </a:p>
        </p:txBody>
      </p:sp>
    </p:spTree>
    <p:extLst>
      <p:ext uri="{BB962C8B-B14F-4D97-AF65-F5344CB8AC3E}">
        <p14:creationId xmlns:p14="http://schemas.microsoft.com/office/powerpoint/2010/main" val="417817326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F2F38697-C15D-D64E-A903-D70E7FAAF64B}" type="slidenum">
              <a:rPr lang="es-ES"/>
              <a:pPr>
                <a:defRPr/>
              </a:pPr>
              <a:t>31</a:t>
            </a:fld>
            <a:endParaRPr lang="es-ES" dirty="0"/>
          </a:p>
        </p:txBody>
      </p:sp>
      <p:sp>
        <p:nvSpPr>
          <p:cNvPr id="24578"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a:latin typeface="Century Gothic" charset="0"/>
              </a:rPr>
              <a:t>Initialisation and volcanoes</a:t>
            </a:r>
            <a:endParaRPr lang="en-US" b="1" cap="none">
              <a:latin typeface="Century Gothic" charset="0"/>
            </a:endParaRPr>
          </a:p>
        </p:txBody>
      </p:sp>
      <p:pic>
        <p:nvPicPr>
          <p:cNvPr id="46087" name="Picture 1"/>
          <p:cNvPicPr>
            <a:picLocks noChangeAspect="1" noChangeArrowheads="1"/>
          </p:cNvPicPr>
          <p:nvPr/>
        </p:nvPicPr>
        <p:blipFill>
          <a:blip r:embed="rId3">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580" name="Image 1" descr="assemble_anomalies_historical_eruptions.ps"/>
          <p:cNvPicPr>
            <a:picLocks noChangeAspect="1"/>
          </p:cNvPicPr>
          <p:nvPr/>
        </p:nvPicPr>
        <p:blipFill>
          <a:blip r:embed="rId4">
            <a:extLst>
              <a:ext uri="{28A0092B-C50C-407E-A947-70E740481C1C}">
                <a14:useLocalDpi xmlns:a14="http://schemas.microsoft.com/office/drawing/2010/main" val="0"/>
              </a:ext>
            </a:extLst>
          </a:blip>
          <a:srcRect l="8362" t="32858" r="1546" b="52594"/>
          <a:stretch>
            <a:fillRect/>
          </a:stretch>
        </p:blipFill>
        <p:spPr bwMode="auto">
          <a:xfrm>
            <a:off x="-7938" y="1336675"/>
            <a:ext cx="9253538"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3"/>
          <p:cNvSpPr txBox="1">
            <a:spLocks noChangeArrowheads="1"/>
          </p:cNvSpPr>
          <p:nvPr/>
        </p:nvSpPr>
        <p:spPr bwMode="auto">
          <a:xfrm>
            <a:off x="250825" y="908050"/>
            <a:ext cx="74771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pPr>
            <a:r>
              <a:rPr lang="en-GB" sz="2000" b="1" u="sng">
                <a:solidFill>
                  <a:srgbClr val="000080"/>
                </a:solidFill>
                <a:latin typeface="Palatino Linotype" charset="0"/>
                <a:sym typeface="Symbol" charset="0"/>
              </a:rPr>
              <a:t>El Chichón</a:t>
            </a:r>
          </a:p>
        </p:txBody>
      </p:sp>
      <p:sp>
        <p:nvSpPr>
          <p:cNvPr id="24582" name="Rectangle 6"/>
          <p:cNvSpPr>
            <a:spLocks noChangeArrowheads="1"/>
          </p:cNvSpPr>
          <p:nvPr/>
        </p:nvSpPr>
        <p:spPr bwMode="auto">
          <a:xfrm>
            <a:off x="0" y="4111625"/>
            <a:ext cx="9144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Surface temperature anomalies forecast for 4 different startdates around the El Chichón eruption (blue and purple start before the eruption; red and yellow start after the eruption). Hindcasts start in November. Observations anomalies (black) are computed with climatologies varying along the forecast time, data from ERSST and GHCN (GISS). Anomalies are smoothed with a 12-month running mean. </a:t>
            </a:r>
          </a:p>
        </p:txBody>
      </p:sp>
      <p:sp>
        <p:nvSpPr>
          <p:cNvPr id="24584" name="Rectangle 6"/>
          <p:cNvSpPr>
            <a:spLocks noChangeArrowheads="1"/>
          </p:cNvSpPr>
          <p:nvPr/>
        </p:nvSpPr>
        <p:spPr bwMode="auto">
          <a:xfrm>
            <a:off x="87313" y="3430588"/>
            <a:ext cx="3044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Initialisation without volcanoes</a:t>
            </a:r>
          </a:p>
        </p:txBody>
      </p:sp>
      <p:sp>
        <p:nvSpPr>
          <p:cNvPr id="24585" name="Rectangle 6"/>
          <p:cNvSpPr>
            <a:spLocks noChangeArrowheads="1"/>
          </p:cNvSpPr>
          <p:nvPr/>
        </p:nvSpPr>
        <p:spPr bwMode="auto">
          <a:xfrm>
            <a:off x="3146425" y="3460750"/>
            <a:ext cx="3044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Initialisation with volcanoes</a:t>
            </a:r>
          </a:p>
        </p:txBody>
      </p:sp>
      <p:sp>
        <p:nvSpPr>
          <p:cNvPr id="24586" name="Rectangle 6"/>
          <p:cNvSpPr>
            <a:spLocks noChangeArrowheads="1"/>
          </p:cNvSpPr>
          <p:nvPr/>
        </p:nvSpPr>
        <p:spPr bwMode="auto">
          <a:xfrm>
            <a:off x="6372225" y="3430588"/>
            <a:ext cx="3044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Volcanoes without initialisation</a:t>
            </a:r>
          </a:p>
        </p:txBody>
      </p:sp>
      <p:sp>
        <p:nvSpPr>
          <p:cNvPr id="12"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spTree>
    <p:extLst>
      <p:ext uri="{BB962C8B-B14F-4D97-AF65-F5344CB8AC3E}">
        <p14:creationId xmlns:p14="http://schemas.microsoft.com/office/powerpoint/2010/main" val="316626068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CEC4FF91-FEF7-E748-A75D-932FBC48AEBC}" type="slidenum">
              <a:rPr lang="es-ES"/>
              <a:pPr>
                <a:defRPr/>
              </a:pPr>
              <a:t>32</a:t>
            </a:fld>
            <a:endParaRPr lang="es-ES" dirty="0"/>
          </a:p>
        </p:txBody>
      </p:sp>
      <p:sp>
        <p:nvSpPr>
          <p:cNvPr id="26626"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a:latin typeface="Century Gothic" charset="0"/>
              </a:rPr>
              <a:t>Initialisation and volcanoes</a:t>
            </a:r>
            <a:endParaRPr lang="en-US" b="1" cap="none">
              <a:latin typeface="Century Gothic" charset="0"/>
            </a:endParaRPr>
          </a:p>
        </p:txBody>
      </p:sp>
      <p:pic>
        <p:nvPicPr>
          <p:cNvPr id="46087" name="Picture 1"/>
          <p:cNvPicPr>
            <a:picLocks noChangeAspect="1" noChangeArrowheads="1"/>
          </p:cNvPicPr>
          <p:nvPr/>
        </p:nvPicPr>
        <p:blipFill>
          <a:blip r:embed="rId3">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6628" name="Image 1" descr="assemble_anomalies_historical_eruptions.ps"/>
          <p:cNvPicPr>
            <a:picLocks noChangeAspect="1"/>
          </p:cNvPicPr>
          <p:nvPr/>
        </p:nvPicPr>
        <p:blipFill>
          <a:blip r:embed="rId4">
            <a:extLst>
              <a:ext uri="{28A0092B-C50C-407E-A947-70E740481C1C}">
                <a14:useLocalDpi xmlns:a14="http://schemas.microsoft.com/office/drawing/2010/main" val="0"/>
              </a:ext>
            </a:extLst>
          </a:blip>
          <a:srcRect l="8362" t="52478" r="1546" b="33237"/>
          <a:stretch>
            <a:fillRect/>
          </a:stretch>
        </p:blipFill>
        <p:spPr bwMode="auto">
          <a:xfrm>
            <a:off x="28575" y="1358900"/>
            <a:ext cx="9223375"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Rectangle 6"/>
          <p:cNvSpPr>
            <a:spLocks noChangeArrowheads="1"/>
          </p:cNvSpPr>
          <p:nvPr/>
        </p:nvSpPr>
        <p:spPr bwMode="auto">
          <a:xfrm>
            <a:off x="0" y="4149725"/>
            <a:ext cx="91440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Surface temperature anomalies forecast for 4 different startdates around the Pinatubo eruption (blue and purple start before the eruption; red and yellow start after the eruption). Hindcasts start in November. Anomalies observations (black) are computed with climatologies varying along the forecast time, data from ERSST and GHCN (GISS). Anomalies are smoothed with a 12-month running mean. </a:t>
            </a:r>
          </a:p>
        </p:txBody>
      </p:sp>
      <p:sp>
        <p:nvSpPr>
          <p:cNvPr id="26630" name="Text Box 3"/>
          <p:cNvSpPr txBox="1">
            <a:spLocks noChangeArrowheads="1"/>
          </p:cNvSpPr>
          <p:nvPr/>
        </p:nvSpPr>
        <p:spPr bwMode="auto">
          <a:xfrm>
            <a:off x="250825" y="908050"/>
            <a:ext cx="74771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pPr>
            <a:r>
              <a:rPr lang="en-GB" sz="2000" b="1" u="sng">
                <a:solidFill>
                  <a:srgbClr val="000080"/>
                </a:solidFill>
                <a:latin typeface="Palatino Linotype" charset="0"/>
                <a:sym typeface="Symbol" charset="0"/>
              </a:rPr>
              <a:t>Pinatubo</a:t>
            </a:r>
          </a:p>
        </p:txBody>
      </p:sp>
      <p:sp>
        <p:nvSpPr>
          <p:cNvPr id="26632" name="Rectangle 6"/>
          <p:cNvSpPr>
            <a:spLocks noChangeArrowheads="1"/>
          </p:cNvSpPr>
          <p:nvPr/>
        </p:nvSpPr>
        <p:spPr bwMode="auto">
          <a:xfrm>
            <a:off x="87313" y="3430588"/>
            <a:ext cx="3044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Initialisation without volcanoes</a:t>
            </a:r>
          </a:p>
        </p:txBody>
      </p:sp>
      <p:sp>
        <p:nvSpPr>
          <p:cNvPr id="26633" name="Rectangle 6"/>
          <p:cNvSpPr>
            <a:spLocks noChangeArrowheads="1"/>
          </p:cNvSpPr>
          <p:nvPr/>
        </p:nvSpPr>
        <p:spPr bwMode="auto">
          <a:xfrm>
            <a:off x="3146425" y="3460750"/>
            <a:ext cx="3044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Initialisation with volcanoes</a:t>
            </a:r>
          </a:p>
        </p:txBody>
      </p:sp>
      <p:sp>
        <p:nvSpPr>
          <p:cNvPr id="26634" name="Rectangle 6"/>
          <p:cNvSpPr>
            <a:spLocks noChangeArrowheads="1"/>
          </p:cNvSpPr>
          <p:nvPr/>
        </p:nvSpPr>
        <p:spPr bwMode="auto">
          <a:xfrm>
            <a:off x="6372225" y="3430588"/>
            <a:ext cx="3044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Volcanoes without initialisation</a:t>
            </a:r>
          </a:p>
        </p:txBody>
      </p:sp>
      <p:sp>
        <p:nvSpPr>
          <p:cNvPr id="12"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spTree>
    <p:extLst>
      <p:ext uri="{BB962C8B-B14F-4D97-AF65-F5344CB8AC3E}">
        <p14:creationId xmlns:p14="http://schemas.microsoft.com/office/powerpoint/2010/main" val="219653927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C49587CF-54AA-9A45-B2E4-7822FB9B7EAC}" type="slidenum">
              <a:rPr lang="es-ES"/>
              <a:pPr>
                <a:defRPr/>
              </a:pPr>
              <a:t>33</a:t>
            </a:fld>
            <a:endParaRPr lang="es-ES" dirty="0"/>
          </a:p>
        </p:txBody>
      </p:sp>
      <p:sp>
        <p:nvSpPr>
          <p:cNvPr id="28674"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a:latin typeface="Century Gothic" charset="0"/>
              </a:rPr>
              <a:t>Initialisation and volcanoes</a:t>
            </a:r>
            <a:endParaRPr lang="en-US" b="1" cap="none">
              <a:latin typeface="Century Gothic" charset="0"/>
            </a:endParaRPr>
          </a:p>
        </p:txBody>
      </p:sp>
      <p:pic>
        <p:nvPicPr>
          <p:cNvPr id="46087" name="Picture 1"/>
          <p:cNvPicPr>
            <a:picLocks noChangeAspect="1" noChangeArrowheads="1"/>
          </p:cNvPicPr>
          <p:nvPr/>
        </p:nvPicPr>
        <p:blipFill>
          <a:blip r:embed="rId3">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8676" name="Image 2" descr="assemble_anomalies_idealized_eruptions.ps"/>
          <p:cNvPicPr>
            <a:picLocks noChangeAspect="1"/>
          </p:cNvPicPr>
          <p:nvPr/>
        </p:nvPicPr>
        <p:blipFill>
          <a:blip r:embed="rId4">
            <a:extLst>
              <a:ext uri="{28A0092B-C50C-407E-A947-70E740481C1C}">
                <a14:useLocalDpi xmlns:a14="http://schemas.microsoft.com/office/drawing/2010/main" val="0"/>
              </a:ext>
            </a:extLst>
          </a:blip>
          <a:srcRect t="51970" b="33241"/>
          <a:stretch>
            <a:fillRect/>
          </a:stretch>
        </p:blipFill>
        <p:spPr bwMode="auto">
          <a:xfrm>
            <a:off x="-727075" y="1268413"/>
            <a:ext cx="10080625" cy="210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6"/>
          <p:cNvSpPr>
            <a:spLocks noChangeArrowheads="1"/>
          </p:cNvSpPr>
          <p:nvPr/>
        </p:nvSpPr>
        <p:spPr bwMode="auto">
          <a:xfrm>
            <a:off x="0" y="4149725"/>
            <a:ext cx="914400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Surface temperature anomalies forecast for 4 different startdates around the Pinatubo eruption (blue and purple start before the eruption; red and yellow start after the eruption). Hindcasts start in November. Anomalies observations (black) are computed with climatologies varying along the forecast time, data from ERSST and GHCN (GISS). Anomalies are smoothed with a 12-month running mean. Idealized forcing is computed as the current stratospheric aerosol load at the startdate decreasing toward “background level” after a one year exponential decay.</a:t>
            </a:r>
          </a:p>
        </p:txBody>
      </p:sp>
      <p:sp>
        <p:nvSpPr>
          <p:cNvPr id="28679" name="Text Box 3"/>
          <p:cNvSpPr txBox="1">
            <a:spLocks noChangeArrowheads="1"/>
          </p:cNvSpPr>
          <p:nvPr/>
        </p:nvSpPr>
        <p:spPr bwMode="auto">
          <a:xfrm>
            <a:off x="250825" y="908050"/>
            <a:ext cx="74771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pPr>
            <a:r>
              <a:rPr lang="en-GB" sz="2000" b="1" u="sng">
                <a:solidFill>
                  <a:srgbClr val="000080"/>
                </a:solidFill>
                <a:latin typeface="Palatino Linotype" charset="0"/>
                <a:sym typeface="Symbol" charset="0"/>
              </a:rPr>
              <a:t>Pinatubo</a:t>
            </a:r>
          </a:p>
        </p:txBody>
      </p:sp>
      <p:sp>
        <p:nvSpPr>
          <p:cNvPr id="28680" name="Rectangle 6"/>
          <p:cNvSpPr>
            <a:spLocks noChangeArrowheads="1"/>
          </p:cNvSpPr>
          <p:nvPr/>
        </p:nvSpPr>
        <p:spPr bwMode="auto">
          <a:xfrm>
            <a:off x="87313" y="3430588"/>
            <a:ext cx="3044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Initialisation without volcanoes</a:t>
            </a:r>
          </a:p>
        </p:txBody>
      </p:sp>
      <p:sp>
        <p:nvSpPr>
          <p:cNvPr id="28681" name="Rectangle 6"/>
          <p:cNvSpPr>
            <a:spLocks noChangeArrowheads="1"/>
          </p:cNvSpPr>
          <p:nvPr/>
        </p:nvSpPr>
        <p:spPr bwMode="auto">
          <a:xfrm>
            <a:off x="3146425" y="3460750"/>
            <a:ext cx="3044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Initialisation with volcanoes</a:t>
            </a:r>
          </a:p>
        </p:txBody>
      </p:sp>
      <p:sp>
        <p:nvSpPr>
          <p:cNvPr id="28682" name="Rectangle 6"/>
          <p:cNvSpPr>
            <a:spLocks noChangeArrowheads="1"/>
          </p:cNvSpPr>
          <p:nvPr/>
        </p:nvSpPr>
        <p:spPr bwMode="auto">
          <a:xfrm>
            <a:off x="6372225" y="3430588"/>
            <a:ext cx="3044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dirty="0">
                <a:solidFill>
                  <a:srgbClr val="000090"/>
                </a:solidFill>
                <a:latin typeface="Palatino Linotype" charset="0"/>
                <a:cs typeface="Palatino Linotype" charset="0"/>
              </a:rPr>
              <a:t>Initialisation with </a:t>
            </a:r>
            <a:r>
              <a:rPr lang="en-GB" sz="1800" b="1" i="1" dirty="0">
                <a:solidFill>
                  <a:srgbClr val="FF0000"/>
                </a:solidFill>
                <a:latin typeface="Palatino Linotype" charset="0"/>
                <a:cs typeface="Palatino Linotype" charset="0"/>
              </a:rPr>
              <a:t>idealized</a:t>
            </a:r>
            <a:r>
              <a:rPr lang="en-GB" sz="1800" b="1" i="1" dirty="0">
                <a:solidFill>
                  <a:srgbClr val="000090"/>
                </a:solidFill>
                <a:latin typeface="Palatino Linotype" charset="0"/>
                <a:cs typeface="Palatino Linotype" charset="0"/>
              </a:rPr>
              <a:t> volcanoes</a:t>
            </a:r>
          </a:p>
        </p:txBody>
      </p:sp>
      <p:sp>
        <p:nvSpPr>
          <p:cNvPr id="12"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spTree>
    <p:extLst>
      <p:ext uri="{BB962C8B-B14F-4D97-AF65-F5344CB8AC3E}">
        <p14:creationId xmlns:p14="http://schemas.microsoft.com/office/powerpoint/2010/main" val="329929810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34</a:t>
            </a:fld>
            <a:endParaRPr lang="es-ES" dirty="0"/>
          </a:p>
        </p:txBody>
      </p:sp>
      <p:sp>
        <p:nvSpPr>
          <p:cNvPr id="37890"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a:latin typeface="Century Gothic" charset="0"/>
              </a:rPr>
              <a:t>Appendix</a:t>
            </a:r>
            <a:endParaRPr lang="en-US" b="1" cap="none">
              <a:latin typeface="Century Gothic" charset="0"/>
            </a:endParaRPr>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7892" name="Text Box 3"/>
          <p:cNvSpPr txBox="1">
            <a:spLocks noChangeArrowheads="1"/>
          </p:cNvSpPr>
          <p:nvPr/>
        </p:nvSpPr>
        <p:spPr bwMode="auto">
          <a:xfrm>
            <a:off x="251460" y="1965325"/>
            <a:ext cx="277177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buFont typeface="Times New Roman" charset="0"/>
              <a:buChar char="→"/>
            </a:pPr>
            <a:r>
              <a:rPr lang="en-GB" sz="2000" b="1" dirty="0" smtClean="0">
                <a:solidFill>
                  <a:srgbClr val="000080"/>
                </a:solidFill>
                <a:latin typeface="Palatino Linotype" charset="0"/>
                <a:sym typeface="Symbol" charset="0"/>
              </a:rPr>
              <a:t> Skill increase with initialisation</a:t>
            </a:r>
            <a:endParaRPr lang="en-GB" sz="2000" b="1" dirty="0">
              <a:solidFill>
                <a:srgbClr val="000080"/>
              </a:solidFill>
              <a:latin typeface="Palatino Linotype" charset="0"/>
              <a:sym typeface="Symbol" charset="0"/>
            </a:endParaRPr>
          </a:p>
        </p:txBody>
      </p:sp>
      <p:sp>
        <p:nvSpPr>
          <p:cNvPr id="7"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pic>
        <p:nvPicPr>
          <p:cNvPr id="8" name="Image 1" descr="assemble_correl_historical.png"/>
          <p:cNvPicPr>
            <a:picLocks noChangeAspect="1"/>
          </p:cNvPicPr>
          <p:nvPr/>
        </p:nvPicPr>
        <p:blipFill>
          <a:blip r:embed="rId3">
            <a:extLst>
              <a:ext uri="{28A0092B-C50C-407E-A947-70E740481C1C}">
                <a14:useLocalDpi xmlns:a14="http://schemas.microsoft.com/office/drawing/2010/main" val="0"/>
              </a:ext>
            </a:extLst>
          </a:blip>
          <a:srcRect l="8904" t="10362" r="6680" b="32785"/>
          <a:stretch>
            <a:fillRect/>
          </a:stretch>
        </p:blipFill>
        <p:spPr bwMode="auto">
          <a:xfrm>
            <a:off x="3131820" y="955675"/>
            <a:ext cx="6012180" cy="5262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35</a:t>
            </a:fld>
            <a:endParaRPr lang="es-ES" dirty="0"/>
          </a:p>
        </p:txBody>
      </p:sp>
      <p:sp>
        <p:nvSpPr>
          <p:cNvPr id="37890"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a:latin typeface="Century Gothic" charset="0"/>
              </a:rPr>
              <a:t>Appendix</a:t>
            </a:r>
            <a:endParaRPr lang="en-US" b="1" cap="none">
              <a:latin typeface="Century Gothic" charset="0"/>
            </a:endParaRPr>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36512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7892" name="Text Box 3"/>
          <p:cNvSpPr txBox="1">
            <a:spLocks noChangeArrowheads="1"/>
          </p:cNvSpPr>
          <p:nvPr/>
        </p:nvSpPr>
        <p:spPr bwMode="auto">
          <a:xfrm>
            <a:off x="0" y="1244600"/>
            <a:ext cx="241173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buFont typeface="Times New Roman" charset="0"/>
              <a:buChar char="→"/>
            </a:pPr>
            <a:r>
              <a:rPr lang="en-GB" sz="2000" b="1" dirty="0">
                <a:solidFill>
                  <a:srgbClr val="000080"/>
                </a:solidFill>
                <a:latin typeface="Palatino Linotype" charset="0"/>
              </a:rPr>
              <a:t> </a:t>
            </a:r>
            <a:r>
              <a:rPr lang="en-GB" sz="2000" b="1" dirty="0" smtClean="0">
                <a:solidFill>
                  <a:srgbClr val="000080"/>
                </a:solidFill>
                <a:latin typeface="Palatino Linotype" charset="0"/>
              </a:rPr>
              <a:t>First year pressure anomalies</a:t>
            </a:r>
            <a:endParaRPr lang="en-GB" sz="2000" b="1" dirty="0">
              <a:solidFill>
                <a:srgbClr val="000080"/>
              </a:solidFill>
              <a:latin typeface="Palatino Linotype" charset="0"/>
              <a:sym typeface="Symbol" charset="0"/>
            </a:endParaRPr>
          </a:p>
        </p:txBody>
      </p:sp>
      <p:sp>
        <p:nvSpPr>
          <p:cNvPr id="7"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pic>
        <p:nvPicPr>
          <p:cNvPr id="3" name="Image 2" descr="assemble_anomalies_eruptions-0.png"/>
          <p:cNvPicPr>
            <a:picLocks noChangeAspect="1"/>
          </p:cNvPicPr>
          <p:nvPr/>
        </p:nvPicPr>
        <p:blipFill rotWithShape="1">
          <a:blip r:embed="rId3">
            <a:extLst>
              <a:ext uri="{28A0092B-C50C-407E-A947-70E740481C1C}">
                <a14:useLocalDpi xmlns:a14="http://schemas.microsoft.com/office/drawing/2010/main" val="0"/>
              </a:ext>
            </a:extLst>
          </a:blip>
          <a:srcRect l="5445" t="14503" b="35520"/>
          <a:stretch/>
        </p:blipFill>
        <p:spPr>
          <a:xfrm>
            <a:off x="2284502" y="908685"/>
            <a:ext cx="7044284" cy="5258750"/>
          </a:xfrm>
          <a:prstGeom prst="rect">
            <a:avLst/>
          </a:prstGeom>
        </p:spPr>
      </p:pic>
    </p:spTree>
    <p:extLst>
      <p:ext uri="{BB962C8B-B14F-4D97-AF65-F5344CB8AC3E}">
        <p14:creationId xmlns:p14="http://schemas.microsoft.com/office/powerpoint/2010/main" val="63802241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36</a:t>
            </a:fld>
            <a:endParaRPr lang="es-ES" dirty="0"/>
          </a:p>
        </p:txBody>
      </p:sp>
      <p:sp>
        <p:nvSpPr>
          <p:cNvPr id="37890"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a:latin typeface="Century Gothic" charset="0"/>
              </a:rPr>
              <a:t>Appendix</a:t>
            </a:r>
            <a:endParaRPr lang="en-US" b="1" cap="none">
              <a:latin typeface="Century Gothic" charset="0"/>
            </a:endParaRPr>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36512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7892" name="Text Box 3"/>
          <p:cNvSpPr txBox="1">
            <a:spLocks noChangeArrowheads="1"/>
          </p:cNvSpPr>
          <p:nvPr/>
        </p:nvSpPr>
        <p:spPr bwMode="auto">
          <a:xfrm>
            <a:off x="0" y="1244600"/>
            <a:ext cx="241173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buFont typeface="Times New Roman" charset="0"/>
              <a:buChar char="→"/>
            </a:pPr>
            <a:r>
              <a:rPr lang="en-GB" sz="2000" b="1" dirty="0">
                <a:solidFill>
                  <a:srgbClr val="000080"/>
                </a:solidFill>
                <a:latin typeface="Palatino Linotype" charset="0"/>
              </a:rPr>
              <a:t> </a:t>
            </a:r>
            <a:r>
              <a:rPr lang="en-GB" sz="2000" b="1" dirty="0" smtClean="0">
                <a:solidFill>
                  <a:srgbClr val="000080"/>
                </a:solidFill>
                <a:latin typeface="Palatino Linotype" charset="0"/>
              </a:rPr>
              <a:t>Years 1-3 pressure anomalies</a:t>
            </a:r>
            <a:endParaRPr lang="en-GB" sz="2000" b="1" dirty="0">
              <a:solidFill>
                <a:srgbClr val="000080"/>
              </a:solidFill>
              <a:latin typeface="Palatino Linotype" charset="0"/>
              <a:sym typeface="Symbol" charset="0"/>
            </a:endParaRPr>
          </a:p>
        </p:txBody>
      </p:sp>
      <p:sp>
        <p:nvSpPr>
          <p:cNvPr id="7"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pic>
        <p:nvPicPr>
          <p:cNvPr id="4" name="Image 3" descr="assemble_anomalies_eruptions-1.png"/>
          <p:cNvPicPr>
            <a:picLocks noChangeAspect="1"/>
          </p:cNvPicPr>
          <p:nvPr/>
        </p:nvPicPr>
        <p:blipFill rotWithShape="1">
          <a:blip r:embed="rId3">
            <a:extLst>
              <a:ext uri="{28A0092B-C50C-407E-A947-70E740481C1C}">
                <a14:useLocalDpi xmlns:a14="http://schemas.microsoft.com/office/drawing/2010/main" val="0"/>
              </a:ext>
            </a:extLst>
          </a:blip>
          <a:srcRect l="6565" t="3491" r="2934" b="45306"/>
          <a:stretch/>
        </p:blipFill>
        <p:spPr>
          <a:xfrm>
            <a:off x="2215184" y="780309"/>
            <a:ext cx="6791675" cy="5427451"/>
          </a:xfrm>
          <a:prstGeom prst="rect">
            <a:avLst/>
          </a:prstGeom>
        </p:spPr>
      </p:pic>
    </p:spTree>
    <p:extLst>
      <p:ext uri="{BB962C8B-B14F-4D97-AF65-F5344CB8AC3E}">
        <p14:creationId xmlns:p14="http://schemas.microsoft.com/office/powerpoint/2010/main" val="98751215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37</a:t>
            </a:fld>
            <a:endParaRPr lang="es-ES" dirty="0"/>
          </a:p>
        </p:txBody>
      </p:sp>
      <p:sp>
        <p:nvSpPr>
          <p:cNvPr id="37890"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a:latin typeface="Century Gothic" charset="0"/>
              </a:rPr>
              <a:t>Appendix</a:t>
            </a:r>
            <a:endParaRPr lang="en-US" b="1" cap="none">
              <a:latin typeface="Century Gothic" charset="0"/>
            </a:endParaRPr>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36512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7892" name="Text Box 3"/>
          <p:cNvSpPr txBox="1">
            <a:spLocks noChangeArrowheads="1"/>
          </p:cNvSpPr>
          <p:nvPr/>
        </p:nvSpPr>
        <p:spPr bwMode="auto">
          <a:xfrm>
            <a:off x="0" y="1244600"/>
            <a:ext cx="241173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buFont typeface="Times New Roman" charset="0"/>
              <a:buChar char="→"/>
            </a:pPr>
            <a:r>
              <a:rPr lang="en-GB" sz="2000" b="1" dirty="0">
                <a:solidFill>
                  <a:srgbClr val="000080"/>
                </a:solidFill>
                <a:latin typeface="Palatino Linotype" charset="0"/>
              </a:rPr>
              <a:t> </a:t>
            </a:r>
            <a:r>
              <a:rPr lang="en-GB" sz="2000" b="1" dirty="0" smtClean="0">
                <a:solidFill>
                  <a:srgbClr val="000080"/>
                </a:solidFill>
                <a:latin typeface="Palatino Linotype" charset="0"/>
              </a:rPr>
              <a:t>Years 3-5 pressure anomalies</a:t>
            </a:r>
            <a:endParaRPr lang="en-GB" sz="2000" b="1" dirty="0">
              <a:solidFill>
                <a:srgbClr val="000080"/>
              </a:solidFill>
              <a:latin typeface="Palatino Linotype" charset="0"/>
              <a:sym typeface="Symbol" charset="0"/>
            </a:endParaRPr>
          </a:p>
        </p:txBody>
      </p:sp>
      <p:sp>
        <p:nvSpPr>
          <p:cNvPr id="7"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pic>
        <p:nvPicPr>
          <p:cNvPr id="2" name="Image 1" descr="assemble_anomalies_eruptions-2.png"/>
          <p:cNvPicPr>
            <a:picLocks noChangeAspect="1"/>
          </p:cNvPicPr>
          <p:nvPr/>
        </p:nvPicPr>
        <p:blipFill rotWithShape="1">
          <a:blip r:embed="rId3">
            <a:extLst>
              <a:ext uri="{28A0092B-C50C-407E-A947-70E740481C1C}">
                <a14:useLocalDpi xmlns:a14="http://schemas.microsoft.com/office/drawing/2010/main" val="0"/>
              </a:ext>
            </a:extLst>
          </a:blip>
          <a:srcRect l="7128" t="3241" r="2372" b="45000"/>
          <a:stretch/>
        </p:blipFill>
        <p:spPr>
          <a:xfrm>
            <a:off x="2366555" y="814973"/>
            <a:ext cx="6660145" cy="5380087"/>
          </a:xfrm>
          <a:prstGeom prst="rect">
            <a:avLst/>
          </a:prstGeom>
        </p:spPr>
      </p:pic>
    </p:spTree>
    <p:extLst>
      <p:ext uri="{BB962C8B-B14F-4D97-AF65-F5344CB8AC3E}">
        <p14:creationId xmlns:p14="http://schemas.microsoft.com/office/powerpoint/2010/main" val="383952500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NAO_EOF_winter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095" y="1151991"/>
            <a:ext cx="7812405" cy="5418787"/>
          </a:xfrm>
          <a:prstGeom prst="rect">
            <a:avLst/>
          </a:prstGeom>
        </p:spPr>
      </p:pic>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38</a:t>
            </a:fld>
            <a:endParaRPr lang="es-ES" dirty="0"/>
          </a:p>
        </p:txBody>
      </p:sp>
      <p:sp>
        <p:nvSpPr>
          <p:cNvPr id="37890"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a:latin typeface="Century Gothic" charset="0"/>
              </a:rPr>
              <a:t>Appendix</a:t>
            </a:r>
            <a:endParaRPr lang="en-US" b="1" cap="none">
              <a:latin typeface="Century Gothic" charset="0"/>
            </a:endParaRPr>
          </a:p>
        </p:txBody>
      </p:sp>
      <p:pic>
        <p:nvPicPr>
          <p:cNvPr id="46087" name="Picture 1"/>
          <p:cNvPicPr>
            <a:picLocks noChangeAspect="1" noChangeArrowheads="1"/>
          </p:cNvPicPr>
          <p:nvPr/>
        </p:nvPicPr>
        <p:blipFill>
          <a:blip r:embed="rId3">
            <a:extLst>
              <a:ext uri="{28A0092B-C50C-407E-A947-70E740481C1C}">
                <a14:useLocalDpi xmlns:a14="http://schemas.microsoft.com/office/drawing/2010/main" val="0"/>
              </a:ext>
            </a:extLst>
          </a:blip>
          <a:srcRect l="28841" r="17790"/>
          <a:stretch>
            <a:fillRect/>
          </a:stretch>
        </p:blipFill>
        <p:spPr bwMode="auto">
          <a:xfrm>
            <a:off x="7451725" y="36512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7892" name="Text Box 3"/>
          <p:cNvSpPr txBox="1">
            <a:spLocks noChangeArrowheads="1"/>
          </p:cNvSpPr>
          <p:nvPr/>
        </p:nvSpPr>
        <p:spPr bwMode="auto">
          <a:xfrm>
            <a:off x="0" y="1244600"/>
            <a:ext cx="241173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buFont typeface="Times New Roman" charset="0"/>
              <a:buChar char="→"/>
            </a:pPr>
            <a:r>
              <a:rPr lang="en-GB" sz="2000" b="1" dirty="0">
                <a:solidFill>
                  <a:srgbClr val="000080"/>
                </a:solidFill>
                <a:latin typeface="Palatino Linotype" charset="0"/>
              </a:rPr>
              <a:t> </a:t>
            </a:r>
            <a:r>
              <a:rPr lang="en-GB" sz="2000" b="1" dirty="0" smtClean="0">
                <a:solidFill>
                  <a:srgbClr val="000080"/>
                </a:solidFill>
                <a:latin typeface="Palatino Linotype" charset="0"/>
              </a:rPr>
              <a:t>NAO forecast, winter 2</a:t>
            </a:r>
            <a:endParaRPr lang="en-GB" sz="2000" b="1" dirty="0">
              <a:solidFill>
                <a:srgbClr val="000080"/>
              </a:solidFill>
              <a:latin typeface="Palatino Linotype" charset="0"/>
              <a:sym typeface="Symbol" charset="0"/>
            </a:endParaRPr>
          </a:p>
        </p:txBody>
      </p:sp>
      <p:sp>
        <p:nvSpPr>
          <p:cNvPr id="7"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spTree>
    <p:extLst>
      <p:ext uri="{BB962C8B-B14F-4D97-AF65-F5344CB8AC3E}">
        <p14:creationId xmlns:p14="http://schemas.microsoft.com/office/powerpoint/2010/main" val="47544219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39</a:t>
            </a:fld>
            <a:endParaRPr lang="es-ES" dirty="0"/>
          </a:p>
        </p:txBody>
      </p:sp>
      <p:sp>
        <p:nvSpPr>
          <p:cNvPr id="37890"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a:latin typeface="Century Gothic" charset="0"/>
              </a:rPr>
              <a:t>Appendix</a:t>
            </a:r>
            <a:endParaRPr lang="en-US" b="1" cap="none" dirty="0">
              <a:latin typeface="Century Gothic" charset="0"/>
            </a:endParaRPr>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36512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7892" name="Text Box 3"/>
          <p:cNvSpPr txBox="1">
            <a:spLocks noChangeArrowheads="1"/>
          </p:cNvSpPr>
          <p:nvPr/>
        </p:nvSpPr>
        <p:spPr bwMode="auto">
          <a:xfrm>
            <a:off x="0" y="1244600"/>
            <a:ext cx="241173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buFont typeface="Times New Roman" charset="0"/>
              <a:buChar char="→"/>
            </a:pPr>
            <a:r>
              <a:rPr lang="en-GB" sz="2000" b="1" dirty="0">
                <a:solidFill>
                  <a:srgbClr val="000080"/>
                </a:solidFill>
                <a:latin typeface="Palatino Linotype" charset="0"/>
              </a:rPr>
              <a:t> </a:t>
            </a:r>
            <a:r>
              <a:rPr lang="en-GB" sz="2000" b="1" dirty="0" smtClean="0">
                <a:solidFill>
                  <a:srgbClr val="000080"/>
                </a:solidFill>
                <a:latin typeface="Palatino Linotype" charset="0"/>
              </a:rPr>
              <a:t>NAO forecast, winter 3</a:t>
            </a:r>
            <a:endParaRPr lang="en-GB" sz="2000" b="1" dirty="0">
              <a:solidFill>
                <a:srgbClr val="000080"/>
              </a:solidFill>
              <a:latin typeface="Palatino Linotype" charset="0"/>
              <a:sym typeface="Symbol" charset="0"/>
            </a:endParaRPr>
          </a:p>
        </p:txBody>
      </p:sp>
      <p:sp>
        <p:nvSpPr>
          <p:cNvPr id="7"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pic>
        <p:nvPicPr>
          <p:cNvPr id="3" name="Image 2" descr="NAO_EOF_winter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858" y="1139806"/>
            <a:ext cx="7715827" cy="5351799"/>
          </a:xfrm>
          <a:prstGeom prst="rect">
            <a:avLst/>
          </a:prstGeom>
        </p:spPr>
      </p:pic>
    </p:spTree>
    <p:extLst>
      <p:ext uri="{BB962C8B-B14F-4D97-AF65-F5344CB8AC3E}">
        <p14:creationId xmlns:p14="http://schemas.microsoft.com/office/powerpoint/2010/main" val="359133515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81C09667-AC69-3545-99E2-1C5F7929DB71}" type="slidenum">
              <a:rPr lang="es-ES"/>
              <a:pPr>
                <a:defRPr/>
              </a:pPr>
              <a:t>4</a:t>
            </a:fld>
            <a:endParaRPr lang="es-ES" dirty="0"/>
          </a:p>
        </p:txBody>
      </p:sp>
      <p:sp>
        <p:nvSpPr>
          <p:cNvPr id="16386" name="Título 1"/>
          <p:cNvSpPr>
            <a:spLocks noGrp="1"/>
          </p:cNvSpPr>
          <p:nvPr>
            <p:ph type="title"/>
          </p:nvPr>
        </p:nvSpPr>
        <p:spPr bwMode="auto"/>
        <p:txBody>
          <a:bodyPr wrap="square" numCol="1" anchorCtr="0" compatLnSpc="1">
            <a:prstTxWarp prst="textNoShape">
              <a:avLst/>
            </a:prstTxWarp>
          </a:bodyPr>
          <a:lstStyle/>
          <a:p>
            <a:pPr algn="ctr" eaLnBrk="1" hangingPunct="1"/>
            <a:r>
              <a:rPr lang="en-GB" b="1" cap="none" dirty="0">
                <a:latin typeface="Century Gothic" charset="0"/>
              </a:rPr>
              <a:t>Introduction</a:t>
            </a:r>
            <a:endParaRPr lang="en-US" b="1" cap="none" dirty="0">
              <a:latin typeface="Century Gothic" charset="0"/>
            </a:endParaRPr>
          </a:p>
        </p:txBody>
      </p:sp>
      <p:pic>
        <p:nvPicPr>
          <p:cNvPr id="7177" name="Picture 1"/>
          <p:cNvPicPr>
            <a:picLocks noChangeAspect="1" noChangeArrowheads="1"/>
          </p:cNvPicPr>
          <p:nvPr/>
        </p:nvPicPr>
        <p:blipFill>
          <a:blip r:embed="rId3">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16388" name="Grouper 18"/>
          <p:cNvGrpSpPr>
            <a:grpSpLocks/>
          </p:cNvGrpSpPr>
          <p:nvPr/>
        </p:nvGrpSpPr>
        <p:grpSpPr bwMode="auto">
          <a:xfrm>
            <a:off x="250825" y="1044575"/>
            <a:ext cx="8478545" cy="3600450"/>
            <a:chOff x="611505" y="1628775"/>
            <a:chExt cx="8477756" cy="3600450"/>
          </a:xfrm>
        </p:grpSpPr>
        <p:sp>
          <p:nvSpPr>
            <p:cNvPr id="3" name="Rectangle à coins arrondis 2"/>
            <p:cNvSpPr/>
            <p:nvPr/>
          </p:nvSpPr>
          <p:spPr>
            <a:xfrm>
              <a:off x="3851292" y="2674938"/>
              <a:ext cx="2520716" cy="1439862"/>
            </a:xfrm>
            <a:prstGeom prst="roundRect">
              <a:avLst/>
            </a:prstGeom>
            <a:noFill/>
            <a:ln w="25400">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dirty="0" smtClean="0">
                  <a:solidFill>
                    <a:srgbClr val="000090"/>
                  </a:solidFill>
                </a:rPr>
                <a:t>Climate model</a:t>
              </a:r>
              <a:endParaRPr lang="en-GB" dirty="0">
                <a:solidFill>
                  <a:srgbClr val="000090"/>
                </a:solidFill>
              </a:endParaRPr>
            </a:p>
          </p:txBody>
        </p:sp>
        <p:sp>
          <p:nvSpPr>
            <p:cNvPr id="12" name="Rectangle à coins arrondis 11"/>
            <p:cNvSpPr/>
            <p:nvPr/>
          </p:nvSpPr>
          <p:spPr>
            <a:xfrm>
              <a:off x="611505" y="1628775"/>
              <a:ext cx="2520716" cy="1439863"/>
            </a:xfrm>
            <a:prstGeom prst="roundRect">
              <a:avLst/>
            </a:prstGeom>
            <a:noFill/>
            <a:ln w="25400">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dirty="0">
                  <a:solidFill>
                    <a:schemeClr val="accent2"/>
                  </a:solidFill>
                </a:rPr>
                <a:t>Initialisation</a:t>
              </a:r>
            </a:p>
          </p:txBody>
        </p:sp>
        <p:sp>
          <p:nvSpPr>
            <p:cNvPr id="13" name="Rectangle à coins arrondis 12"/>
            <p:cNvSpPr/>
            <p:nvPr/>
          </p:nvSpPr>
          <p:spPr>
            <a:xfrm>
              <a:off x="611505" y="3789363"/>
              <a:ext cx="2520716" cy="1439862"/>
            </a:xfrm>
            <a:prstGeom prst="roundRect">
              <a:avLst/>
            </a:prstGeom>
            <a:noFill/>
            <a:ln w="25400">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dirty="0" err="1">
                  <a:solidFill>
                    <a:schemeClr val="accent2"/>
                  </a:solidFill>
                </a:rPr>
                <a:t>Forcings</a:t>
              </a:r>
              <a:r>
                <a:rPr lang="en-GB" dirty="0">
                  <a:solidFill>
                    <a:schemeClr val="accent2"/>
                  </a:solidFill>
                </a:rPr>
                <a:t> (GHGs, aerosols)</a:t>
              </a:r>
            </a:p>
          </p:txBody>
        </p:sp>
        <p:cxnSp>
          <p:nvCxnSpPr>
            <p:cNvPr id="7" name="Connecteur droit avec flèche 6"/>
            <p:cNvCxnSpPr>
              <a:stCxn id="12" idx="3"/>
            </p:cNvCxnSpPr>
            <p:nvPr/>
          </p:nvCxnSpPr>
          <p:spPr>
            <a:xfrm>
              <a:off x="3132221" y="2349500"/>
              <a:ext cx="719071" cy="1079500"/>
            </a:xfrm>
            <a:prstGeom prst="straightConnector1">
              <a:avLst/>
            </a:prstGeom>
            <a:ln w="50800">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5" name="Connecteur droit avec flèche 14"/>
            <p:cNvCxnSpPr>
              <a:endCxn id="3" idx="1"/>
            </p:cNvCxnSpPr>
            <p:nvPr/>
          </p:nvCxnSpPr>
          <p:spPr>
            <a:xfrm flipV="1">
              <a:off x="3132221" y="3395663"/>
              <a:ext cx="719071" cy="1112837"/>
            </a:xfrm>
            <a:prstGeom prst="straightConnector1">
              <a:avLst/>
            </a:prstGeom>
            <a:ln w="50800">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8" name="Connecteur droit avec flèche 17"/>
            <p:cNvCxnSpPr>
              <a:stCxn id="3" idx="3"/>
            </p:cNvCxnSpPr>
            <p:nvPr/>
          </p:nvCxnSpPr>
          <p:spPr>
            <a:xfrm>
              <a:off x="6372008" y="3395663"/>
              <a:ext cx="720658" cy="0"/>
            </a:xfrm>
            <a:prstGeom prst="straightConnector1">
              <a:avLst/>
            </a:prstGeom>
            <a:ln w="50800">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16397" name="Rectangle 16"/>
            <p:cNvSpPr>
              <a:spLocks noChangeArrowheads="1"/>
            </p:cNvSpPr>
            <p:nvPr/>
          </p:nvSpPr>
          <p:spPr bwMode="auto">
            <a:xfrm>
              <a:off x="7029875" y="3164552"/>
              <a:ext cx="20593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u="sng" dirty="0" smtClean="0">
                  <a:solidFill>
                    <a:schemeClr val="accent2"/>
                  </a:solidFill>
                </a:rPr>
                <a:t>Historical run</a:t>
              </a:r>
              <a:endParaRPr lang="en-GB" u="sng" dirty="0">
                <a:solidFill>
                  <a:schemeClr val="accent2"/>
                </a:solidFill>
              </a:endParaRPr>
            </a:p>
          </p:txBody>
        </p:sp>
      </p:grpSp>
      <p:sp>
        <p:nvSpPr>
          <p:cNvPr id="16389" name="Rectangle 21"/>
          <p:cNvSpPr>
            <a:spLocks noChangeArrowheads="1"/>
          </p:cNvSpPr>
          <p:nvPr/>
        </p:nvSpPr>
        <p:spPr bwMode="auto">
          <a:xfrm>
            <a:off x="3125788" y="4508500"/>
            <a:ext cx="57785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Aft>
                <a:spcPts val="1200"/>
              </a:spcAft>
              <a:buSzPct val="100000"/>
              <a:buFont typeface="Times New Roman" charset="0"/>
              <a:buChar char="→"/>
            </a:pPr>
            <a:r>
              <a:rPr lang="en-GB" sz="2000" b="1" dirty="0">
                <a:solidFill>
                  <a:srgbClr val="000080"/>
                </a:solidFill>
                <a:latin typeface="Palatino Linotype" charset="0"/>
                <a:cs typeface="Palatino Linotype" charset="0"/>
              </a:rPr>
              <a:t> Simulations </a:t>
            </a:r>
            <a:r>
              <a:rPr lang="en-GB" sz="2000" b="1" dirty="0" smtClean="0">
                <a:solidFill>
                  <a:srgbClr val="000080"/>
                </a:solidFill>
                <a:latin typeface="Palatino Linotype" charset="0"/>
                <a:cs typeface="Palatino Linotype" charset="0"/>
              </a:rPr>
              <a:t>without </a:t>
            </a:r>
            <a:r>
              <a:rPr lang="en-GB" sz="2000" b="1" dirty="0">
                <a:solidFill>
                  <a:srgbClr val="000080"/>
                </a:solidFill>
                <a:latin typeface="Palatino Linotype" charset="0"/>
                <a:cs typeface="Palatino Linotype" charset="0"/>
              </a:rPr>
              <a:t>initialisation</a:t>
            </a:r>
          </a:p>
          <a:p>
            <a:pPr>
              <a:spcAft>
                <a:spcPts val="1200"/>
              </a:spcAft>
              <a:buSzPct val="100000"/>
              <a:buFont typeface="Times New Roman" charset="0"/>
              <a:buChar char="→"/>
            </a:pPr>
            <a:r>
              <a:rPr lang="en-GB" sz="2000" b="1" dirty="0">
                <a:solidFill>
                  <a:srgbClr val="000080"/>
                </a:solidFill>
                <a:latin typeface="Palatino Linotype" charset="0"/>
                <a:cs typeface="Palatino Linotype" charset="0"/>
                <a:sym typeface="Symbol" charset="0"/>
              </a:rPr>
              <a:t> Simulations </a:t>
            </a:r>
            <a:r>
              <a:rPr lang="en-GB" sz="2000" b="1" dirty="0" smtClean="0">
                <a:solidFill>
                  <a:srgbClr val="000080"/>
                </a:solidFill>
                <a:latin typeface="Palatino Linotype" charset="0"/>
                <a:cs typeface="Palatino Linotype" charset="0"/>
                <a:sym typeface="Symbol" charset="0"/>
              </a:rPr>
              <a:t>with </a:t>
            </a:r>
            <a:r>
              <a:rPr lang="en-GB" sz="2000" b="1" dirty="0" smtClean="0">
                <a:solidFill>
                  <a:srgbClr val="FF0000"/>
                </a:solidFill>
                <a:latin typeface="Palatino Linotype" charset="0"/>
                <a:cs typeface="Palatino Linotype" charset="0"/>
                <a:sym typeface="Symbol" charset="0"/>
              </a:rPr>
              <a:t>observed</a:t>
            </a:r>
            <a:r>
              <a:rPr lang="en-GB" sz="2000" b="1" dirty="0" smtClean="0">
                <a:solidFill>
                  <a:srgbClr val="000080"/>
                </a:solidFill>
                <a:latin typeface="Palatino Linotype" charset="0"/>
                <a:cs typeface="Palatino Linotype" charset="0"/>
                <a:sym typeface="Symbol" charset="0"/>
              </a:rPr>
              <a:t> forcing</a:t>
            </a:r>
            <a:endParaRPr lang="en-GB" sz="2000" b="1" dirty="0">
              <a:solidFill>
                <a:srgbClr val="000080"/>
              </a:solidFill>
              <a:latin typeface="Palatino Linotype" charset="0"/>
              <a:cs typeface="Palatino Linotype" charset="0"/>
              <a:sym typeface="Symbol" charset="0"/>
            </a:endParaRPr>
          </a:p>
        </p:txBody>
      </p:sp>
      <p:sp>
        <p:nvSpPr>
          <p:cNvPr id="16"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cxnSp>
        <p:nvCxnSpPr>
          <p:cNvPr id="4" name="Connecteur droit 3"/>
          <p:cNvCxnSpPr/>
          <p:nvPr/>
        </p:nvCxnSpPr>
        <p:spPr>
          <a:xfrm flipV="1">
            <a:off x="611505" y="1268730"/>
            <a:ext cx="1800225" cy="1080135"/>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Connecteur droit 23"/>
          <p:cNvCxnSpPr/>
          <p:nvPr/>
        </p:nvCxnSpPr>
        <p:spPr>
          <a:xfrm flipH="1" flipV="1">
            <a:off x="669925" y="1268730"/>
            <a:ext cx="1741805" cy="1080135"/>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3887730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40</a:t>
            </a:fld>
            <a:endParaRPr lang="es-ES" dirty="0"/>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7892" name="Text Box 3"/>
          <p:cNvSpPr txBox="1">
            <a:spLocks noChangeArrowheads="1"/>
          </p:cNvSpPr>
          <p:nvPr/>
        </p:nvSpPr>
        <p:spPr bwMode="auto">
          <a:xfrm>
            <a:off x="-1" y="908685"/>
            <a:ext cx="781240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buFont typeface="Times New Roman" charset="0"/>
              <a:buChar char="→"/>
            </a:pPr>
            <a:r>
              <a:rPr lang="en-GB" sz="2000" b="1" dirty="0">
                <a:solidFill>
                  <a:srgbClr val="000080"/>
                </a:solidFill>
                <a:latin typeface="Palatino Linotype" charset="0"/>
              </a:rPr>
              <a:t> </a:t>
            </a:r>
            <a:r>
              <a:rPr lang="en-GB" sz="2000" b="1" dirty="0" smtClean="0">
                <a:solidFill>
                  <a:srgbClr val="000080"/>
                </a:solidFill>
                <a:latin typeface="Palatino Linotype" charset="0"/>
              </a:rPr>
              <a:t>Simulating a Pinatubo under warm/cold phases of the AMO (Perfect model approach with the CNRM-CM5 model)</a:t>
            </a:r>
            <a:endParaRPr lang="en-GB" sz="2000" b="1" dirty="0">
              <a:solidFill>
                <a:srgbClr val="000080"/>
              </a:solidFill>
              <a:latin typeface="Palatino Linotype" charset="0"/>
              <a:sym typeface="Symbol" charset="0"/>
            </a:endParaRPr>
          </a:p>
        </p:txBody>
      </p:sp>
      <p:sp>
        <p:nvSpPr>
          <p:cNvPr id="7"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sp>
        <p:nvSpPr>
          <p:cNvPr id="11"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NAO and AMO</a:t>
            </a:r>
            <a:endParaRPr lang="en-US" b="1" cap="none" dirty="0">
              <a:latin typeface="Century Gothic" charset="0"/>
            </a:endParaRPr>
          </a:p>
        </p:txBody>
      </p:sp>
      <p:sp>
        <p:nvSpPr>
          <p:cNvPr id="10" name="Text Box 3"/>
          <p:cNvSpPr txBox="1">
            <a:spLocks noChangeArrowheads="1"/>
          </p:cNvSpPr>
          <p:nvPr/>
        </p:nvSpPr>
        <p:spPr bwMode="auto">
          <a:xfrm>
            <a:off x="3851910" y="4509135"/>
            <a:ext cx="5314315" cy="38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1800" b="1" dirty="0" smtClean="0">
                <a:solidFill>
                  <a:srgbClr val="000080"/>
                </a:solidFill>
                <a:latin typeface="Palatino Linotype" charset="0"/>
                <a:sym typeface="Symbol" charset="0"/>
              </a:rPr>
              <a:t>T anomaly (°C) induced by a Pinatubo eruption </a:t>
            </a:r>
            <a:endParaRPr lang="en-GB" sz="1800" b="1" dirty="0">
              <a:solidFill>
                <a:srgbClr val="000080"/>
              </a:solidFill>
              <a:latin typeface="Palatino Linotype" charset="0"/>
              <a:sym typeface="Symbol" charset="0"/>
            </a:endParaRPr>
          </a:p>
        </p:txBody>
      </p:sp>
      <p:pic>
        <p:nvPicPr>
          <p:cNvPr id="12" name="image32.png" descr="assemble.png"/>
          <p:cNvPicPr/>
          <p:nvPr/>
        </p:nvPicPr>
        <p:blipFill rotWithShape="1">
          <a:blip r:embed="rId3"/>
          <a:srcRect l="8842" t="14575" r="8816" b="70390"/>
          <a:stretch/>
        </p:blipFill>
        <p:spPr>
          <a:xfrm>
            <a:off x="16828" y="1802765"/>
            <a:ext cx="9127172" cy="2706370"/>
          </a:xfrm>
          <a:prstGeom prst="rect">
            <a:avLst/>
          </a:prstGeom>
          <a:ln/>
        </p:spPr>
      </p:pic>
      <p:sp>
        <p:nvSpPr>
          <p:cNvPr id="13" name="Text Box 3"/>
          <p:cNvSpPr txBox="1">
            <a:spLocks noChangeArrowheads="1"/>
          </p:cNvSpPr>
          <p:nvPr/>
        </p:nvSpPr>
        <p:spPr bwMode="auto">
          <a:xfrm>
            <a:off x="16828" y="5229225"/>
            <a:ext cx="9127172"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buFont typeface="Times New Roman" charset="0"/>
              <a:buChar char="→"/>
            </a:pPr>
            <a:r>
              <a:rPr lang="en-GB" sz="2000" b="1" dirty="0" smtClean="0">
                <a:solidFill>
                  <a:srgbClr val="000080"/>
                </a:solidFill>
                <a:latin typeface="Palatino Linotype" charset="0"/>
              </a:rPr>
              <a:t> T response to volcanic eruption differs widely according to the AMO state</a:t>
            </a:r>
            <a:endParaRPr lang="en-GB" sz="2000" b="1" dirty="0">
              <a:solidFill>
                <a:srgbClr val="000080"/>
              </a:solidFill>
              <a:latin typeface="Palatino Linotype" charset="0"/>
              <a:sym typeface="Symbol" charset="0"/>
            </a:endParaRPr>
          </a:p>
        </p:txBody>
      </p:sp>
    </p:spTree>
    <p:extLst>
      <p:ext uri="{BB962C8B-B14F-4D97-AF65-F5344CB8AC3E}">
        <p14:creationId xmlns:p14="http://schemas.microsoft.com/office/powerpoint/2010/main" val="413276652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41</a:t>
            </a:fld>
            <a:endParaRPr lang="es-ES" dirty="0"/>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36512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7892" name="Text Box 3"/>
          <p:cNvSpPr txBox="1">
            <a:spLocks noChangeArrowheads="1"/>
          </p:cNvSpPr>
          <p:nvPr/>
        </p:nvSpPr>
        <p:spPr bwMode="auto">
          <a:xfrm>
            <a:off x="1" y="1268730"/>
            <a:ext cx="241173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buFont typeface="Times New Roman" charset="0"/>
              <a:buChar char="→"/>
            </a:pPr>
            <a:r>
              <a:rPr lang="en-GB" sz="2000" b="1" dirty="0" smtClean="0">
                <a:solidFill>
                  <a:srgbClr val="000080"/>
                </a:solidFill>
                <a:latin typeface="Palatino Linotype" charset="0"/>
              </a:rPr>
              <a:t> Winter temperature anomalies, AMO sensitivities experiments with CNRM-CM5</a:t>
            </a:r>
            <a:endParaRPr lang="en-GB" sz="2000" b="1" dirty="0">
              <a:solidFill>
                <a:srgbClr val="000080"/>
              </a:solidFill>
              <a:latin typeface="Palatino Linotype" charset="0"/>
              <a:sym typeface="Symbol" charset="0"/>
            </a:endParaRPr>
          </a:p>
        </p:txBody>
      </p:sp>
      <p:sp>
        <p:nvSpPr>
          <p:cNvPr id="7"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pic>
        <p:nvPicPr>
          <p:cNvPr id="12" name="image32.png" descr="assemble.png"/>
          <p:cNvPicPr/>
          <p:nvPr/>
        </p:nvPicPr>
        <p:blipFill>
          <a:blip r:embed="rId3"/>
          <a:srcRect l="6944" t="4262" r="6172" b="52131"/>
          <a:stretch>
            <a:fillRect/>
          </a:stretch>
        </p:blipFill>
        <p:spPr>
          <a:xfrm>
            <a:off x="2360930" y="1086485"/>
            <a:ext cx="6840855" cy="5040630"/>
          </a:xfrm>
          <a:prstGeom prst="rect">
            <a:avLst/>
          </a:prstGeom>
          <a:ln/>
        </p:spPr>
      </p:pic>
      <p:sp>
        <p:nvSpPr>
          <p:cNvPr id="9"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a:latin typeface="Century Gothic" charset="0"/>
              </a:rPr>
              <a:t>Appendix</a:t>
            </a:r>
            <a:endParaRPr lang="en-US" b="1" cap="none" dirty="0">
              <a:latin typeface="Century Gothic" charset="0"/>
            </a:endParaRPr>
          </a:p>
        </p:txBody>
      </p:sp>
    </p:spTree>
    <p:extLst>
      <p:ext uri="{BB962C8B-B14F-4D97-AF65-F5344CB8AC3E}">
        <p14:creationId xmlns:p14="http://schemas.microsoft.com/office/powerpoint/2010/main" val="364149448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42</a:t>
            </a:fld>
            <a:endParaRPr lang="es-ES" dirty="0"/>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36512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pic>
        <p:nvPicPr>
          <p:cNvPr id="8" name="image22.png" descr="assemble.png"/>
          <p:cNvPicPr/>
          <p:nvPr/>
        </p:nvPicPr>
        <p:blipFill>
          <a:blip r:embed="rId3"/>
          <a:srcRect l="7407" t="4262" r="7716" b="50491"/>
          <a:stretch>
            <a:fillRect/>
          </a:stretch>
        </p:blipFill>
        <p:spPr>
          <a:xfrm>
            <a:off x="2106406" y="909825"/>
            <a:ext cx="6986793" cy="5327464"/>
          </a:xfrm>
          <a:prstGeom prst="rect">
            <a:avLst/>
          </a:prstGeom>
          <a:ln/>
        </p:spPr>
      </p:pic>
      <p:sp>
        <p:nvSpPr>
          <p:cNvPr id="9"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a:latin typeface="Century Gothic" charset="0"/>
              </a:rPr>
              <a:t>Appendix</a:t>
            </a:r>
            <a:endParaRPr lang="en-US" b="1" cap="none" dirty="0">
              <a:latin typeface="Century Gothic" charset="0"/>
            </a:endParaRPr>
          </a:p>
        </p:txBody>
      </p:sp>
      <p:sp>
        <p:nvSpPr>
          <p:cNvPr id="10" name="Text Box 3"/>
          <p:cNvSpPr txBox="1">
            <a:spLocks noChangeArrowheads="1"/>
          </p:cNvSpPr>
          <p:nvPr/>
        </p:nvSpPr>
        <p:spPr bwMode="auto">
          <a:xfrm>
            <a:off x="1" y="1268730"/>
            <a:ext cx="241173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buFont typeface="Times New Roman" charset="0"/>
              <a:buChar char="→"/>
            </a:pPr>
            <a:r>
              <a:rPr lang="en-GB" sz="2000" b="1" dirty="0">
                <a:solidFill>
                  <a:srgbClr val="000080"/>
                </a:solidFill>
                <a:latin typeface="Palatino Linotype" charset="0"/>
              </a:rPr>
              <a:t> </a:t>
            </a:r>
            <a:r>
              <a:rPr lang="en-GB" sz="2000" b="1" dirty="0" smtClean="0">
                <a:solidFill>
                  <a:srgbClr val="000080"/>
                </a:solidFill>
                <a:latin typeface="Palatino Linotype" charset="0"/>
              </a:rPr>
              <a:t>Winter SLP anomalies, AMO sensitivities experiments with CNRM-CM5</a:t>
            </a:r>
            <a:endParaRPr lang="en-GB" sz="2000" b="1" dirty="0">
              <a:solidFill>
                <a:srgbClr val="000080"/>
              </a:solidFill>
              <a:latin typeface="Palatino Linotype" charset="0"/>
              <a:sym typeface="Symbol" charset="0"/>
            </a:endParaRPr>
          </a:p>
        </p:txBody>
      </p:sp>
    </p:spTree>
    <p:extLst>
      <p:ext uri="{BB962C8B-B14F-4D97-AF65-F5344CB8AC3E}">
        <p14:creationId xmlns:p14="http://schemas.microsoft.com/office/powerpoint/2010/main" val="354549294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43</a:t>
            </a:fld>
            <a:endParaRPr lang="es-ES" dirty="0"/>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36512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pic>
        <p:nvPicPr>
          <p:cNvPr id="9" name="image30.png" descr="assemble.png"/>
          <p:cNvPicPr/>
          <p:nvPr/>
        </p:nvPicPr>
        <p:blipFill>
          <a:blip r:embed="rId3"/>
          <a:srcRect l="6790" t="4262" r="6481" b="10601"/>
          <a:stretch>
            <a:fillRect/>
          </a:stretch>
        </p:blipFill>
        <p:spPr>
          <a:xfrm>
            <a:off x="2438400" y="908685"/>
            <a:ext cx="5734050" cy="7959725"/>
          </a:xfrm>
          <a:prstGeom prst="rect">
            <a:avLst/>
          </a:prstGeom>
          <a:ln/>
        </p:spPr>
      </p:pic>
      <p:sp>
        <p:nvSpPr>
          <p:cNvPr id="10"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a:latin typeface="Century Gothic" charset="0"/>
              </a:rPr>
              <a:t>Appendix</a:t>
            </a:r>
            <a:endParaRPr lang="en-US" b="1" cap="none" dirty="0">
              <a:latin typeface="Century Gothic" charset="0"/>
            </a:endParaRPr>
          </a:p>
        </p:txBody>
      </p:sp>
      <p:sp>
        <p:nvSpPr>
          <p:cNvPr id="11" name="Text Box 3"/>
          <p:cNvSpPr txBox="1">
            <a:spLocks noChangeArrowheads="1"/>
          </p:cNvSpPr>
          <p:nvPr/>
        </p:nvSpPr>
        <p:spPr bwMode="auto">
          <a:xfrm>
            <a:off x="1" y="1268730"/>
            <a:ext cx="241173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buFont typeface="Times New Roman" charset="0"/>
              <a:buChar char="→"/>
            </a:pPr>
            <a:r>
              <a:rPr lang="en-GB" sz="2000" b="1" dirty="0">
                <a:solidFill>
                  <a:srgbClr val="000080"/>
                </a:solidFill>
                <a:latin typeface="Palatino Linotype" charset="0"/>
              </a:rPr>
              <a:t> </a:t>
            </a:r>
            <a:r>
              <a:rPr lang="en-GB" sz="2000" b="1" dirty="0" smtClean="0">
                <a:solidFill>
                  <a:srgbClr val="000080"/>
                </a:solidFill>
                <a:latin typeface="Palatino Linotype" charset="0"/>
              </a:rPr>
              <a:t>Temperature anomalies, AMO sensitivities experiments with CNRM-CM5</a:t>
            </a:r>
            <a:endParaRPr lang="en-GB" sz="2000" b="1" dirty="0">
              <a:solidFill>
                <a:srgbClr val="000080"/>
              </a:solidFill>
              <a:latin typeface="Palatino Linotype" charset="0"/>
              <a:sym typeface="Symbol" charset="0"/>
            </a:endParaRPr>
          </a:p>
        </p:txBody>
      </p:sp>
    </p:spTree>
    <p:extLst>
      <p:ext uri="{BB962C8B-B14F-4D97-AF65-F5344CB8AC3E}">
        <p14:creationId xmlns:p14="http://schemas.microsoft.com/office/powerpoint/2010/main" val="99720975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44</a:t>
            </a:fld>
            <a:endParaRPr lang="es-ES" dirty="0"/>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36512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pic>
        <p:nvPicPr>
          <p:cNvPr id="9" name="image08.png" descr="assemble.png"/>
          <p:cNvPicPr/>
          <p:nvPr/>
        </p:nvPicPr>
        <p:blipFill>
          <a:blip r:embed="rId3"/>
          <a:srcRect l="7561" t="4480" r="7407" b="14207"/>
          <a:stretch>
            <a:fillRect/>
          </a:stretch>
        </p:blipFill>
        <p:spPr>
          <a:xfrm>
            <a:off x="2393926" y="845185"/>
            <a:ext cx="5883275" cy="7957820"/>
          </a:xfrm>
          <a:prstGeom prst="rect">
            <a:avLst/>
          </a:prstGeom>
          <a:ln/>
        </p:spPr>
      </p:pic>
      <p:sp>
        <p:nvSpPr>
          <p:cNvPr id="10"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a:latin typeface="Century Gothic" charset="0"/>
              </a:rPr>
              <a:t>Appendix</a:t>
            </a:r>
            <a:endParaRPr lang="en-US" b="1" cap="none" dirty="0">
              <a:latin typeface="Century Gothic" charset="0"/>
            </a:endParaRPr>
          </a:p>
        </p:txBody>
      </p:sp>
      <p:sp>
        <p:nvSpPr>
          <p:cNvPr id="11" name="Text Box 3"/>
          <p:cNvSpPr txBox="1">
            <a:spLocks noChangeArrowheads="1"/>
          </p:cNvSpPr>
          <p:nvPr/>
        </p:nvSpPr>
        <p:spPr bwMode="auto">
          <a:xfrm>
            <a:off x="1" y="1268730"/>
            <a:ext cx="241173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buFont typeface="Times New Roman" charset="0"/>
              <a:buChar char="→"/>
            </a:pPr>
            <a:r>
              <a:rPr lang="en-GB" sz="2000" b="1" dirty="0">
                <a:solidFill>
                  <a:srgbClr val="000080"/>
                </a:solidFill>
                <a:latin typeface="Palatino Linotype" charset="0"/>
              </a:rPr>
              <a:t> </a:t>
            </a:r>
            <a:r>
              <a:rPr lang="en-GB" sz="2000" b="1" dirty="0" smtClean="0">
                <a:solidFill>
                  <a:srgbClr val="000080"/>
                </a:solidFill>
                <a:latin typeface="Palatino Linotype" charset="0"/>
              </a:rPr>
              <a:t>Winter SLP anomalies, AMO sensitivities experiments with CNRM-CM5</a:t>
            </a:r>
            <a:endParaRPr lang="en-GB" sz="2000" b="1" dirty="0">
              <a:solidFill>
                <a:srgbClr val="000080"/>
              </a:solidFill>
              <a:latin typeface="Palatino Linotype" charset="0"/>
              <a:sym typeface="Symbol" charset="0"/>
            </a:endParaRPr>
          </a:p>
        </p:txBody>
      </p:sp>
    </p:spTree>
    <p:extLst>
      <p:ext uri="{BB962C8B-B14F-4D97-AF65-F5344CB8AC3E}">
        <p14:creationId xmlns:p14="http://schemas.microsoft.com/office/powerpoint/2010/main" val="99720975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81C09667-AC69-3545-99E2-1C5F7929DB71}" type="slidenum">
              <a:rPr lang="es-ES"/>
              <a:pPr>
                <a:defRPr/>
              </a:pPr>
              <a:t>5</a:t>
            </a:fld>
            <a:endParaRPr lang="es-ES" dirty="0"/>
          </a:p>
        </p:txBody>
      </p:sp>
      <p:sp>
        <p:nvSpPr>
          <p:cNvPr id="16386" name="Título 1"/>
          <p:cNvSpPr>
            <a:spLocks noGrp="1"/>
          </p:cNvSpPr>
          <p:nvPr>
            <p:ph type="title"/>
          </p:nvPr>
        </p:nvSpPr>
        <p:spPr bwMode="auto"/>
        <p:txBody>
          <a:bodyPr wrap="square" numCol="1" anchorCtr="0" compatLnSpc="1">
            <a:prstTxWarp prst="textNoShape">
              <a:avLst/>
            </a:prstTxWarp>
          </a:bodyPr>
          <a:lstStyle/>
          <a:p>
            <a:pPr algn="ctr" eaLnBrk="1" hangingPunct="1"/>
            <a:r>
              <a:rPr lang="en-GB" b="1" cap="none" dirty="0">
                <a:latin typeface="Century Gothic" charset="0"/>
              </a:rPr>
              <a:t>Introduction</a:t>
            </a:r>
            <a:endParaRPr lang="en-US" b="1" cap="none" dirty="0">
              <a:latin typeface="Century Gothic" charset="0"/>
            </a:endParaRPr>
          </a:p>
        </p:txBody>
      </p:sp>
      <p:pic>
        <p:nvPicPr>
          <p:cNvPr id="7177" name="Picture 1"/>
          <p:cNvPicPr>
            <a:picLocks noChangeAspect="1" noChangeArrowheads="1"/>
          </p:cNvPicPr>
          <p:nvPr/>
        </p:nvPicPr>
        <p:blipFill>
          <a:blip r:embed="rId3">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16388" name="Grouper 18"/>
          <p:cNvGrpSpPr>
            <a:grpSpLocks/>
          </p:cNvGrpSpPr>
          <p:nvPr/>
        </p:nvGrpSpPr>
        <p:grpSpPr bwMode="auto">
          <a:xfrm>
            <a:off x="250825" y="1044575"/>
            <a:ext cx="8192860" cy="3600450"/>
            <a:chOff x="611505" y="1628775"/>
            <a:chExt cx="8192096" cy="3600450"/>
          </a:xfrm>
        </p:grpSpPr>
        <p:sp>
          <p:nvSpPr>
            <p:cNvPr id="3" name="Rectangle à coins arrondis 2"/>
            <p:cNvSpPr/>
            <p:nvPr/>
          </p:nvSpPr>
          <p:spPr>
            <a:xfrm>
              <a:off x="3851292" y="2674938"/>
              <a:ext cx="2520716" cy="1439862"/>
            </a:xfrm>
            <a:prstGeom prst="roundRect">
              <a:avLst/>
            </a:prstGeom>
            <a:noFill/>
            <a:ln w="25400">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dirty="0" smtClean="0">
                  <a:solidFill>
                    <a:srgbClr val="000090"/>
                  </a:solidFill>
                </a:rPr>
                <a:t>Climate model</a:t>
              </a:r>
              <a:endParaRPr lang="en-GB" dirty="0">
                <a:solidFill>
                  <a:srgbClr val="000090"/>
                </a:solidFill>
              </a:endParaRPr>
            </a:p>
          </p:txBody>
        </p:sp>
        <p:sp>
          <p:nvSpPr>
            <p:cNvPr id="12" name="Rectangle à coins arrondis 11"/>
            <p:cNvSpPr/>
            <p:nvPr/>
          </p:nvSpPr>
          <p:spPr>
            <a:xfrm>
              <a:off x="611505" y="1628775"/>
              <a:ext cx="2520716" cy="1439863"/>
            </a:xfrm>
            <a:prstGeom prst="roundRect">
              <a:avLst/>
            </a:prstGeom>
            <a:noFill/>
            <a:ln w="25400">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dirty="0">
                  <a:solidFill>
                    <a:schemeClr val="accent2"/>
                  </a:solidFill>
                </a:rPr>
                <a:t>Initialisation</a:t>
              </a:r>
            </a:p>
          </p:txBody>
        </p:sp>
        <p:sp>
          <p:nvSpPr>
            <p:cNvPr id="13" name="Rectangle à coins arrondis 12"/>
            <p:cNvSpPr/>
            <p:nvPr/>
          </p:nvSpPr>
          <p:spPr>
            <a:xfrm>
              <a:off x="611505" y="3789363"/>
              <a:ext cx="2520716" cy="1439862"/>
            </a:xfrm>
            <a:prstGeom prst="roundRect">
              <a:avLst/>
            </a:prstGeom>
            <a:noFill/>
            <a:ln w="25400">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dirty="0" err="1">
                  <a:solidFill>
                    <a:schemeClr val="accent2"/>
                  </a:solidFill>
                </a:rPr>
                <a:t>Forcings</a:t>
              </a:r>
              <a:r>
                <a:rPr lang="en-GB" dirty="0">
                  <a:solidFill>
                    <a:schemeClr val="accent2"/>
                  </a:solidFill>
                </a:rPr>
                <a:t> (GHGs, aerosols)</a:t>
              </a:r>
            </a:p>
          </p:txBody>
        </p:sp>
        <p:cxnSp>
          <p:nvCxnSpPr>
            <p:cNvPr id="7" name="Connecteur droit avec flèche 6"/>
            <p:cNvCxnSpPr>
              <a:stCxn id="12" idx="3"/>
            </p:cNvCxnSpPr>
            <p:nvPr/>
          </p:nvCxnSpPr>
          <p:spPr>
            <a:xfrm>
              <a:off x="3132221" y="2349500"/>
              <a:ext cx="719071" cy="1079500"/>
            </a:xfrm>
            <a:prstGeom prst="straightConnector1">
              <a:avLst/>
            </a:prstGeom>
            <a:ln w="50800">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5" name="Connecteur droit avec flèche 14"/>
            <p:cNvCxnSpPr>
              <a:endCxn id="3" idx="1"/>
            </p:cNvCxnSpPr>
            <p:nvPr/>
          </p:nvCxnSpPr>
          <p:spPr>
            <a:xfrm flipV="1">
              <a:off x="3132221" y="3395663"/>
              <a:ext cx="719071" cy="1112837"/>
            </a:xfrm>
            <a:prstGeom prst="straightConnector1">
              <a:avLst/>
            </a:prstGeom>
            <a:ln w="50800">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8" name="Connecteur droit avec flèche 17"/>
            <p:cNvCxnSpPr>
              <a:stCxn id="3" idx="3"/>
            </p:cNvCxnSpPr>
            <p:nvPr/>
          </p:nvCxnSpPr>
          <p:spPr>
            <a:xfrm>
              <a:off x="6372008" y="3395663"/>
              <a:ext cx="720658" cy="0"/>
            </a:xfrm>
            <a:prstGeom prst="straightConnector1">
              <a:avLst/>
            </a:prstGeom>
            <a:ln w="50800">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16397" name="Rectangle 16"/>
            <p:cNvSpPr>
              <a:spLocks noChangeArrowheads="1"/>
            </p:cNvSpPr>
            <p:nvPr/>
          </p:nvSpPr>
          <p:spPr bwMode="auto">
            <a:xfrm>
              <a:off x="7315532" y="3164552"/>
              <a:ext cx="14880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u="sng" dirty="0" err="1" smtClean="0">
                  <a:solidFill>
                    <a:schemeClr val="accent2"/>
                  </a:solidFill>
                </a:rPr>
                <a:t>Hindcast</a:t>
              </a:r>
              <a:endParaRPr lang="en-GB" u="sng" dirty="0">
                <a:solidFill>
                  <a:schemeClr val="accent2"/>
                </a:solidFill>
              </a:endParaRPr>
            </a:p>
          </p:txBody>
        </p:sp>
      </p:grpSp>
      <p:sp>
        <p:nvSpPr>
          <p:cNvPr id="16389" name="Rectangle 21"/>
          <p:cNvSpPr>
            <a:spLocks noChangeArrowheads="1"/>
          </p:cNvSpPr>
          <p:nvPr/>
        </p:nvSpPr>
        <p:spPr bwMode="auto">
          <a:xfrm>
            <a:off x="3125788" y="4508500"/>
            <a:ext cx="57785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Aft>
                <a:spcPts val="1200"/>
              </a:spcAft>
              <a:buSzPct val="100000"/>
              <a:buFont typeface="Times New Roman" charset="0"/>
              <a:buChar char="→"/>
            </a:pPr>
            <a:r>
              <a:rPr lang="en-GB" sz="2000" b="1" dirty="0">
                <a:solidFill>
                  <a:srgbClr val="000080"/>
                </a:solidFill>
                <a:latin typeface="Palatino Linotype" charset="0"/>
                <a:cs typeface="Palatino Linotype" charset="0"/>
              </a:rPr>
              <a:t> Simulations </a:t>
            </a:r>
            <a:r>
              <a:rPr lang="en-GB" sz="2000" b="1" dirty="0" smtClean="0">
                <a:solidFill>
                  <a:srgbClr val="000080"/>
                </a:solidFill>
                <a:latin typeface="Palatino Linotype" charset="0"/>
                <a:cs typeface="Palatino Linotype" charset="0"/>
              </a:rPr>
              <a:t>with </a:t>
            </a:r>
            <a:r>
              <a:rPr lang="en-GB" sz="2000" b="1" dirty="0">
                <a:solidFill>
                  <a:srgbClr val="000080"/>
                </a:solidFill>
                <a:latin typeface="Palatino Linotype" charset="0"/>
                <a:cs typeface="Palatino Linotype" charset="0"/>
              </a:rPr>
              <a:t>initialisation</a:t>
            </a:r>
          </a:p>
          <a:p>
            <a:pPr>
              <a:spcAft>
                <a:spcPts val="1200"/>
              </a:spcAft>
              <a:buSzPct val="100000"/>
              <a:buFont typeface="Times New Roman" charset="0"/>
              <a:buChar char="→"/>
            </a:pPr>
            <a:r>
              <a:rPr lang="en-GB" sz="2000" b="1" dirty="0">
                <a:solidFill>
                  <a:srgbClr val="000080"/>
                </a:solidFill>
                <a:latin typeface="Palatino Linotype" charset="0"/>
                <a:cs typeface="Palatino Linotype" charset="0"/>
                <a:sym typeface="Symbol" charset="0"/>
              </a:rPr>
              <a:t> Simulations </a:t>
            </a:r>
            <a:r>
              <a:rPr lang="en-GB" sz="2000" b="1" dirty="0" smtClean="0">
                <a:solidFill>
                  <a:srgbClr val="000080"/>
                </a:solidFill>
                <a:latin typeface="Palatino Linotype" charset="0"/>
                <a:cs typeface="Palatino Linotype" charset="0"/>
                <a:sym typeface="Symbol" charset="0"/>
              </a:rPr>
              <a:t>with </a:t>
            </a:r>
            <a:r>
              <a:rPr lang="en-GB" sz="2000" b="1" dirty="0" smtClean="0">
                <a:solidFill>
                  <a:srgbClr val="FF0000"/>
                </a:solidFill>
                <a:latin typeface="Palatino Linotype" charset="0"/>
                <a:cs typeface="Palatino Linotype" charset="0"/>
                <a:sym typeface="Symbol" charset="0"/>
              </a:rPr>
              <a:t>observed</a:t>
            </a:r>
            <a:r>
              <a:rPr lang="en-GB" sz="2000" b="1" dirty="0" smtClean="0">
                <a:solidFill>
                  <a:srgbClr val="000080"/>
                </a:solidFill>
                <a:latin typeface="Palatino Linotype" charset="0"/>
                <a:cs typeface="Palatino Linotype" charset="0"/>
                <a:sym typeface="Symbol" charset="0"/>
              </a:rPr>
              <a:t> forcing</a:t>
            </a:r>
            <a:endParaRPr lang="en-GB" sz="2000" b="1" dirty="0">
              <a:solidFill>
                <a:srgbClr val="000080"/>
              </a:solidFill>
              <a:latin typeface="Palatino Linotype" charset="0"/>
              <a:cs typeface="Palatino Linotype" charset="0"/>
              <a:sym typeface="Symbol" charset="0"/>
            </a:endParaRPr>
          </a:p>
        </p:txBody>
      </p:sp>
      <p:sp>
        <p:nvSpPr>
          <p:cNvPr id="16"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spTree>
    <p:extLst>
      <p:ext uri="{BB962C8B-B14F-4D97-AF65-F5344CB8AC3E}">
        <p14:creationId xmlns:p14="http://schemas.microsoft.com/office/powerpoint/2010/main" val="233887730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1" descr="sarychev_volcan_nasa.jpeg"/>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7515" t="-17" r="26722" b="17"/>
          <a:stretch/>
        </p:blipFill>
        <p:spPr>
          <a:xfrm rot="16200000">
            <a:off x="1850367" y="151455"/>
            <a:ext cx="5083222" cy="6840858"/>
          </a:xfrm>
          <a:prstGeom prst="rect">
            <a:avLst/>
          </a:prstGeom>
          <a:effectLst>
            <a:outerShdw blurRad="50800" dist="50800" dir="5400000" algn="ctr" rotWithShape="0">
              <a:srgbClr val="000000">
                <a:alpha val="4000"/>
              </a:srgbClr>
            </a:outerShdw>
          </a:effectLst>
        </p:spPr>
      </p:pic>
      <p:sp>
        <p:nvSpPr>
          <p:cNvPr id="5" name="Slide Number Placeholder 5"/>
          <p:cNvSpPr>
            <a:spLocks noGrp="1"/>
          </p:cNvSpPr>
          <p:nvPr>
            <p:ph type="sldNum" sz="quarter" idx="11"/>
          </p:nvPr>
        </p:nvSpPr>
        <p:spPr/>
        <p:txBody>
          <a:bodyPr/>
          <a:lstStyle/>
          <a:p>
            <a:pPr>
              <a:defRPr/>
            </a:pPr>
            <a:fld id="{FEEDE119-5AF5-9C41-B1F8-A6D3D5F51E17}" type="slidenum">
              <a:rPr lang="es-ES"/>
              <a:pPr>
                <a:defRPr/>
              </a:pPr>
              <a:t>6</a:t>
            </a:fld>
            <a:endParaRPr lang="es-ES" dirty="0"/>
          </a:p>
        </p:txBody>
      </p:sp>
      <p:pic>
        <p:nvPicPr>
          <p:cNvPr id="7177"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28841" r="17790" b="14144"/>
          <a:stretch/>
        </p:blipFill>
        <p:spPr bwMode="auto">
          <a:xfrm>
            <a:off x="7451725" y="188595"/>
            <a:ext cx="1081088" cy="661988"/>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7412" name="Text Box 3"/>
          <p:cNvSpPr txBox="1">
            <a:spLocks noChangeArrowheads="1"/>
          </p:cNvSpPr>
          <p:nvPr/>
        </p:nvSpPr>
        <p:spPr bwMode="auto">
          <a:xfrm>
            <a:off x="971550" y="3644900"/>
            <a:ext cx="7200900" cy="2468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2400"/>
              </a:spcAft>
              <a:buSzPct val="100000"/>
              <a:buFont typeface="Times New Roman" charset="0"/>
              <a:buChar char="→"/>
            </a:pPr>
            <a:r>
              <a:rPr lang="en-GB" b="1" dirty="0">
                <a:solidFill>
                  <a:srgbClr val="000080"/>
                </a:solidFill>
                <a:latin typeface="Palatino Linotype" charset="0"/>
              </a:rPr>
              <a:t> </a:t>
            </a:r>
            <a:r>
              <a:rPr lang="en-GB" dirty="0">
                <a:solidFill>
                  <a:srgbClr val="000080"/>
                </a:solidFill>
                <a:latin typeface="Palatino Linotype" charset="0"/>
              </a:rPr>
              <a:t>Climate response to volcanoes</a:t>
            </a:r>
          </a:p>
          <a:p>
            <a:pPr eaLnBrk="1" hangingPunct="1">
              <a:spcAft>
                <a:spcPts val="2400"/>
              </a:spcAft>
              <a:buSzPct val="100000"/>
              <a:buFont typeface="Times New Roman" charset="0"/>
              <a:buChar char="→"/>
            </a:pPr>
            <a:r>
              <a:rPr lang="en-GB" dirty="0">
                <a:solidFill>
                  <a:srgbClr val="000080"/>
                </a:solidFill>
                <a:latin typeface="Palatino Linotype" charset="0"/>
                <a:sym typeface="Symbol" charset="0"/>
              </a:rPr>
              <a:t> Initialisation and volcanic forcing in forecasts</a:t>
            </a:r>
          </a:p>
          <a:p>
            <a:pPr eaLnBrk="1" hangingPunct="1">
              <a:spcAft>
                <a:spcPts val="2400"/>
              </a:spcAft>
              <a:buSzPct val="100000"/>
              <a:buFont typeface="Times New Roman" charset="0"/>
              <a:buChar char="→"/>
            </a:pPr>
            <a:r>
              <a:rPr lang="en-GB" dirty="0">
                <a:solidFill>
                  <a:srgbClr val="000080"/>
                </a:solidFill>
                <a:latin typeface="Palatino Linotype" charset="0"/>
                <a:sym typeface="Symbol" charset="0"/>
              </a:rPr>
              <a:t> </a:t>
            </a:r>
            <a:r>
              <a:rPr lang="en-GB" dirty="0" smtClean="0">
                <a:solidFill>
                  <a:srgbClr val="000080"/>
                </a:solidFill>
                <a:latin typeface="Palatino Linotype" charset="0"/>
                <a:sym typeface="Symbol" charset="0"/>
              </a:rPr>
              <a:t>Forecasts skill</a:t>
            </a:r>
          </a:p>
          <a:p>
            <a:pPr eaLnBrk="1" hangingPunct="1">
              <a:spcAft>
                <a:spcPts val="2400"/>
              </a:spcAft>
              <a:buSzPct val="100000"/>
              <a:buFont typeface="Times New Roman" charset="0"/>
              <a:buChar char="→"/>
            </a:pPr>
            <a:r>
              <a:rPr lang="en-GB" dirty="0">
                <a:solidFill>
                  <a:srgbClr val="000080"/>
                </a:solidFill>
                <a:latin typeface="Palatino Linotype" charset="0"/>
                <a:sym typeface="Symbol" charset="0"/>
              </a:rPr>
              <a:t> </a:t>
            </a:r>
            <a:r>
              <a:rPr lang="en-GB" dirty="0" smtClean="0">
                <a:solidFill>
                  <a:srgbClr val="000080"/>
                </a:solidFill>
                <a:latin typeface="Palatino Linotype" charset="0"/>
                <a:sym typeface="Symbol" charset="0"/>
              </a:rPr>
              <a:t>Volcanic </a:t>
            </a:r>
            <a:r>
              <a:rPr lang="en-GB" dirty="0">
                <a:solidFill>
                  <a:srgbClr val="000080"/>
                </a:solidFill>
                <a:latin typeface="Palatino Linotype" charset="0"/>
                <a:sym typeface="Symbol" charset="0"/>
              </a:rPr>
              <a:t>signal and the AMO </a:t>
            </a:r>
            <a:r>
              <a:rPr lang="en-GB" dirty="0" smtClean="0">
                <a:solidFill>
                  <a:srgbClr val="000080"/>
                </a:solidFill>
                <a:latin typeface="Palatino Linotype" charset="0"/>
                <a:sym typeface="Symbol" charset="0"/>
              </a:rPr>
              <a:t>state</a:t>
            </a:r>
            <a:endParaRPr lang="en-GB" dirty="0">
              <a:solidFill>
                <a:srgbClr val="000080"/>
              </a:solidFill>
              <a:latin typeface="Palatino Linotype" charset="0"/>
              <a:sym typeface="Symbol" charset="0"/>
            </a:endParaRPr>
          </a:p>
        </p:txBody>
      </p:sp>
      <p:sp>
        <p:nvSpPr>
          <p:cNvPr id="8"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1" descr="sarychev_volcan_nasa.jpeg"/>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7515" t="-17" r="26722" b="17"/>
          <a:stretch/>
        </p:blipFill>
        <p:spPr>
          <a:xfrm rot="16200000">
            <a:off x="1850367" y="151455"/>
            <a:ext cx="5083222" cy="6840858"/>
          </a:xfrm>
          <a:prstGeom prst="rect">
            <a:avLst/>
          </a:prstGeom>
          <a:effectLst>
            <a:outerShdw blurRad="50800" dist="50800" dir="5400000" algn="ctr" rotWithShape="0">
              <a:srgbClr val="000000">
                <a:alpha val="4000"/>
              </a:srgbClr>
            </a:outerShdw>
          </a:effectLst>
        </p:spPr>
      </p:pic>
      <p:sp>
        <p:nvSpPr>
          <p:cNvPr id="5" name="Slide Number Placeholder 5"/>
          <p:cNvSpPr>
            <a:spLocks noGrp="1"/>
          </p:cNvSpPr>
          <p:nvPr>
            <p:ph type="sldNum" sz="quarter" idx="11"/>
          </p:nvPr>
        </p:nvSpPr>
        <p:spPr/>
        <p:txBody>
          <a:bodyPr/>
          <a:lstStyle/>
          <a:p>
            <a:pPr>
              <a:defRPr/>
            </a:pPr>
            <a:fld id="{FEEDE119-5AF5-9C41-B1F8-A6D3D5F51E17}" type="slidenum">
              <a:rPr lang="es-ES"/>
              <a:pPr>
                <a:defRPr/>
              </a:pPr>
              <a:t>7</a:t>
            </a:fld>
            <a:endParaRPr lang="es-ES" dirty="0"/>
          </a:p>
        </p:txBody>
      </p:sp>
      <p:pic>
        <p:nvPicPr>
          <p:cNvPr id="7177"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28841" r="17790" b="14144"/>
          <a:stretch/>
        </p:blipFill>
        <p:spPr bwMode="auto">
          <a:xfrm>
            <a:off x="7451725" y="188595"/>
            <a:ext cx="1081088" cy="661988"/>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7412" name="Text Box 3"/>
          <p:cNvSpPr txBox="1">
            <a:spLocks noChangeArrowheads="1"/>
          </p:cNvSpPr>
          <p:nvPr/>
        </p:nvSpPr>
        <p:spPr bwMode="auto">
          <a:xfrm>
            <a:off x="971550" y="3644900"/>
            <a:ext cx="7200900" cy="2468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2400"/>
              </a:spcAft>
              <a:buSzPct val="100000"/>
              <a:buFont typeface="Times New Roman" charset="0"/>
              <a:buChar char="→"/>
            </a:pPr>
            <a:r>
              <a:rPr lang="en-GB" b="1" dirty="0">
                <a:solidFill>
                  <a:srgbClr val="000080"/>
                </a:solidFill>
                <a:latin typeface="Palatino Linotype" charset="0"/>
              </a:rPr>
              <a:t> Climate response to volcanoes</a:t>
            </a:r>
          </a:p>
          <a:p>
            <a:pPr eaLnBrk="1" hangingPunct="1">
              <a:spcAft>
                <a:spcPts val="2400"/>
              </a:spcAft>
              <a:buSzPct val="100000"/>
              <a:buFont typeface="Times New Roman" charset="0"/>
              <a:buChar char="→"/>
            </a:pPr>
            <a:r>
              <a:rPr lang="en-GB" dirty="0">
                <a:solidFill>
                  <a:srgbClr val="000080"/>
                </a:solidFill>
                <a:latin typeface="Palatino Linotype" charset="0"/>
                <a:sym typeface="Symbol" charset="0"/>
              </a:rPr>
              <a:t> Initialisation and volcanic forcing in forecasts</a:t>
            </a:r>
          </a:p>
          <a:p>
            <a:pPr eaLnBrk="1" hangingPunct="1">
              <a:spcAft>
                <a:spcPts val="2400"/>
              </a:spcAft>
              <a:buSzPct val="100000"/>
              <a:buFont typeface="Times New Roman" charset="0"/>
              <a:buChar char="→"/>
            </a:pPr>
            <a:r>
              <a:rPr lang="en-GB" dirty="0">
                <a:solidFill>
                  <a:srgbClr val="000080"/>
                </a:solidFill>
                <a:latin typeface="Palatino Linotype" charset="0"/>
                <a:sym typeface="Symbol" charset="0"/>
              </a:rPr>
              <a:t> </a:t>
            </a:r>
            <a:r>
              <a:rPr lang="en-GB" dirty="0" smtClean="0">
                <a:solidFill>
                  <a:srgbClr val="000080"/>
                </a:solidFill>
                <a:latin typeface="Palatino Linotype" charset="0"/>
                <a:sym typeface="Symbol" charset="0"/>
              </a:rPr>
              <a:t>Forecasts skill</a:t>
            </a:r>
          </a:p>
          <a:p>
            <a:pPr eaLnBrk="1" hangingPunct="1">
              <a:spcAft>
                <a:spcPts val="2400"/>
              </a:spcAft>
              <a:buSzPct val="100000"/>
              <a:buFont typeface="Times New Roman" charset="0"/>
              <a:buChar char="→"/>
            </a:pPr>
            <a:r>
              <a:rPr lang="en-GB" dirty="0">
                <a:solidFill>
                  <a:srgbClr val="000080"/>
                </a:solidFill>
                <a:latin typeface="Palatino Linotype" charset="0"/>
                <a:sym typeface="Symbol" charset="0"/>
              </a:rPr>
              <a:t> Volcanic signal and the AMO </a:t>
            </a:r>
            <a:r>
              <a:rPr lang="en-GB" dirty="0" smtClean="0">
                <a:solidFill>
                  <a:srgbClr val="000080"/>
                </a:solidFill>
                <a:latin typeface="Palatino Linotype" charset="0"/>
                <a:sym typeface="Symbol" charset="0"/>
              </a:rPr>
              <a:t>state</a:t>
            </a:r>
            <a:endParaRPr lang="en-GB" dirty="0">
              <a:solidFill>
                <a:srgbClr val="000080"/>
              </a:solidFill>
              <a:latin typeface="Palatino Linotype" charset="0"/>
              <a:sym typeface="Symbol" charset="0"/>
            </a:endParaRPr>
          </a:p>
        </p:txBody>
      </p:sp>
      <p:sp>
        <p:nvSpPr>
          <p:cNvPr id="8"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spTree>
    <p:extLst>
      <p:ext uri="{BB962C8B-B14F-4D97-AF65-F5344CB8AC3E}">
        <p14:creationId xmlns:p14="http://schemas.microsoft.com/office/powerpoint/2010/main" val="43558216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7F05A339-31EF-F141-930D-A1C24C0A2078}" type="slidenum">
              <a:rPr lang="es-ES"/>
              <a:pPr>
                <a:defRPr/>
              </a:pPr>
              <a:t>8</a:t>
            </a:fld>
            <a:endParaRPr lang="es-ES" dirty="0"/>
          </a:p>
        </p:txBody>
      </p:sp>
      <p:sp>
        <p:nvSpPr>
          <p:cNvPr id="19458"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a:latin typeface="Century Gothic" charset="0"/>
              </a:rPr>
              <a:t>Climate response to volcanoes</a:t>
            </a:r>
            <a:endParaRPr lang="en-US" b="1" cap="none">
              <a:latin typeface="Century Gothic" charset="0"/>
            </a:endParaRPr>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460" name="Rectangle 6"/>
          <p:cNvSpPr>
            <a:spLocks noChangeArrowheads="1"/>
          </p:cNvSpPr>
          <p:nvPr/>
        </p:nvSpPr>
        <p:spPr bwMode="auto">
          <a:xfrm>
            <a:off x="0" y="5008563"/>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Surface temperature anomalies over forecast years 1-3 after the last 3 major eruptions: (a) Observation; (b) EC-Earth hindcasts. Anomalies are averaged over 3 start dates (and 5 members for the simulations). Shaded areas show regions with significant differences with a 5% level, areas without observations appear in white.</a:t>
            </a:r>
          </a:p>
        </p:txBody>
      </p:sp>
      <p:sp>
        <p:nvSpPr>
          <p:cNvPr id="19461" name="Rectangle 7"/>
          <p:cNvSpPr>
            <a:spLocks noChangeArrowheads="1"/>
          </p:cNvSpPr>
          <p:nvPr/>
        </p:nvSpPr>
        <p:spPr bwMode="auto">
          <a:xfrm>
            <a:off x="1525588" y="4645025"/>
            <a:ext cx="2520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(a) Observation</a:t>
            </a:r>
          </a:p>
        </p:txBody>
      </p:sp>
      <p:sp>
        <p:nvSpPr>
          <p:cNvPr id="19462" name="Rectangle 8"/>
          <p:cNvSpPr>
            <a:spLocks noChangeArrowheads="1"/>
          </p:cNvSpPr>
          <p:nvPr/>
        </p:nvSpPr>
        <p:spPr bwMode="auto">
          <a:xfrm>
            <a:off x="5580063" y="4614863"/>
            <a:ext cx="2519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(b) Model</a:t>
            </a:r>
          </a:p>
        </p:txBody>
      </p:sp>
      <p:grpSp>
        <p:nvGrpSpPr>
          <p:cNvPr id="19463" name="Grouper 1"/>
          <p:cNvGrpSpPr>
            <a:grpSpLocks/>
          </p:cNvGrpSpPr>
          <p:nvPr/>
        </p:nvGrpSpPr>
        <p:grpSpPr bwMode="auto">
          <a:xfrm>
            <a:off x="261938" y="1527175"/>
            <a:ext cx="8631237" cy="3187700"/>
            <a:chOff x="-458788" y="1320800"/>
            <a:chExt cx="8631238" cy="3187700"/>
          </a:xfrm>
        </p:grpSpPr>
        <p:pic>
          <p:nvPicPr>
            <p:cNvPr id="19466" name="Image 5" descr="assemble_anomalies_eruptions-0.png"/>
            <p:cNvPicPr>
              <a:picLocks noChangeAspect="1"/>
            </p:cNvPicPr>
            <p:nvPr/>
          </p:nvPicPr>
          <p:blipFill>
            <a:blip r:embed="rId3">
              <a:extLst>
                <a:ext uri="{28A0092B-C50C-407E-A947-70E740481C1C}">
                  <a14:useLocalDpi xmlns:a14="http://schemas.microsoft.com/office/drawing/2010/main" val="0"/>
                </a:ext>
              </a:extLst>
            </a:blip>
            <a:srcRect t="9991" b="63860"/>
            <a:stretch>
              <a:fillRect/>
            </a:stretch>
          </p:blipFill>
          <p:spPr bwMode="auto">
            <a:xfrm>
              <a:off x="-458788" y="1320800"/>
              <a:ext cx="8631238"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Image 1" descr="anomaly_year1-3_i00ktas.png"/>
            <p:cNvPicPr>
              <a:picLocks noChangeAspect="1"/>
            </p:cNvPicPr>
            <p:nvPr/>
          </p:nvPicPr>
          <p:blipFill>
            <a:blip r:embed="rId4">
              <a:extLst>
                <a:ext uri="{28A0092B-C50C-407E-A947-70E740481C1C}">
                  <a14:useLocalDpi xmlns:a14="http://schemas.microsoft.com/office/drawing/2010/main" val="0"/>
                </a:ext>
              </a:extLst>
            </a:blip>
            <a:srcRect l="-2" t="24" r="14087" b="8"/>
            <a:stretch>
              <a:fillRect/>
            </a:stretch>
          </p:blipFill>
          <p:spPr bwMode="auto">
            <a:xfrm rot="5400000">
              <a:off x="4882005" y="1453473"/>
              <a:ext cx="2188800" cy="367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9464" name="Text Box 3"/>
          <p:cNvSpPr txBox="1">
            <a:spLocks noChangeArrowheads="1"/>
          </p:cNvSpPr>
          <p:nvPr/>
        </p:nvSpPr>
        <p:spPr bwMode="auto">
          <a:xfrm>
            <a:off x="95250" y="1019175"/>
            <a:ext cx="879792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buFont typeface="Times New Roman" charset="0"/>
              <a:buChar char="→"/>
            </a:pPr>
            <a:r>
              <a:rPr lang="en-GB" sz="2000" b="1">
                <a:solidFill>
                  <a:srgbClr val="000080"/>
                </a:solidFill>
                <a:latin typeface="Palatino Linotype" charset="0"/>
                <a:sym typeface="Symbol" charset="0"/>
              </a:rPr>
              <a:t> Large inter-annual variability partly overwhelms the volcanic signal</a:t>
            </a:r>
          </a:p>
        </p:txBody>
      </p:sp>
      <p:sp>
        <p:nvSpPr>
          <p:cNvPr id="19"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AD87A2A4-A619-6240-8265-F51C93BF7221}" type="slidenum">
              <a:rPr lang="es-ES"/>
              <a:pPr>
                <a:defRPr/>
              </a:pPr>
              <a:t>9</a:t>
            </a:fld>
            <a:endParaRPr lang="es-ES" dirty="0"/>
          </a:p>
        </p:txBody>
      </p:sp>
      <p:sp>
        <p:nvSpPr>
          <p:cNvPr id="20482"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a:latin typeface="Century Gothic" charset="0"/>
              </a:rPr>
              <a:t>Climate response to volcanoes</a:t>
            </a:r>
            <a:endParaRPr lang="en-US" b="1" cap="none">
              <a:latin typeface="Century Gothic" charset="0"/>
            </a:endParaRPr>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48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988" y="2805113"/>
            <a:ext cx="8850312"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4"/>
          <p:cNvCxnSpPr/>
          <p:nvPr/>
        </p:nvCxnSpPr>
        <p:spPr>
          <a:xfrm flipH="1" flipV="1">
            <a:off x="2730500" y="2192338"/>
            <a:ext cx="12700" cy="320675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928813" y="1854200"/>
            <a:ext cx="1050925" cy="300038"/>
          </a:xfrm>
          <a:prstGeom prst="rect">
            <a:avLst/>
          </a:prstGeom>
          <a:noFill/>
          <a:ln w="15875">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1800" dirty="0">
                <a:solidFill>
                  <a:srgbClr val="000090"/>
                </a:solidFill>
              </a:rPr>
              <a:t>Agung</a:t>
            </a:r>
            <a:endParaRPr lang="en-US" sz="1800" dirty="0">
              <a:solidFill>
                <a:srgbClr val="000090"/>
              </a:solidFill>
            </a:endParaRPr>
          </a:p>
        </p:txBody>
      </p:sp>
      <p:cxnSp>
        <p:nvCxnSpPr>
          <p:cNvPr id="10" name="Straight Connector 15"/>
          <p:cNvCxnSpPr/>
          <p:nvPr/>
        </p:nvCxnSpPr>
        <p:spPr>
          <a:xfrm flipH="1" flipV="1">
            <a:off x="5162550" y="2181225"/>
            <a:ext cx="12700" cy="320675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4360863" y="1843088"/>
            <a:ext cx="1290637" cy="301625"/>
          </a:xfrm>
          <a:prstGeom prst="rect">
            <a:avLst/>
          </a:prstGeom>
          <a:noFill/>
          <a:ln w="15875">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1800" dirty="0">
                <a:solidFill>
                  <a:srgbClr val="000090"/>
                </a:solidFill>
              </a:rPr>
              <a:t>Chichon</a:t>
            </a:r>
            <a:endParaRPr lang="en-US" sz="1800" dirty="0">
              <a:solidFill>
                <a:srgbClr val="000090"/>
              </a:solidFill>
            </a:endParaRPr>
          </a:p>
        </p:txBody>
      </p:sp>
      <p:cxnSp>
        <p:nvCxnSpPr>
          <p:cNvPr id="12" name="Straight Connector 17"/>
          <p:cNvCxnSpPr/>
          <p:nvPr/>
        </p:nvCxnSpPr>
        <p:spPr>
          <a:xfrm flipH="1" flipV="1">
            <a:off x="6242050" y="2192338"/>
            <a:ext cx="11113" cy="320675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6062663" y="1854200"/>
            <a:ext cx="1179512" cy="300038"/>
          </a:xfrm>
          <a:prstGeom prst="rect">
            <a:avLst/>
          </a:prstGeom>
          <a:noFill/>
          <a:ln w="15875">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1800" dirty="0">
                <a:solidFill>
                  <a:srgbClr val="000090"/>
                </a:solidFill>
              </a:rPr>
              <a:t>Pinatubo</a:t>
            </a:r>
            <a:endParaRPr lang="en-US" sz="1800" dirty="0">
              <a:solidFill>
                <a:srgbClr val="000090"/>
              </a:solidFill>
            </a:endParaRPr>
          </a:p>
        </p:txBody>
      </p:sp>
      <p:sp>
        <p:nvSpPr>
          <p:cNvPr id="20491" name="Text Box 3"/>
          <p:cNvSpPr txBox="1">
            <a:spLocks noChangeArrowheads="1"/>
          </p:cNvSpPr>
          <p:nvPr/>
        </p:nvSpPr>
        <p:spPr bwMode="auto">
          <a:xfrm>
            <a:off x="80963" y="1062038"/>
            <a:ext cx="8316912"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buFont typeface="Times New Roman" charset="0"/>
              <a:buChar char="→"/>
            </a:pPr>
            <a:r>
              <a:rPr lang="en-GB" sz="2000" b="1" dirty="0">
                <a:solidFill>
                  <a:srgbClr val="000080"/>
                </a:solidFill>
                <a:latin typeface="Palatino Linotype" charset="0"/>
                <a:sym typeface="Symbol" charset="0"/>
              </a:rPr>
              <a:t> Mixing between ENSO and </a:t>
            </a:r>
            <a:r>
              <a:rPr lang="en-GB" sz="2000" b="1" dirty="0" smtClean="0">
                <a:solidFill>
                  <a:srgbClr val="000080"/>
                </a:solidFill>
                <a:latin typeface="Palatino Linotype" charset="0"/>
                <a:sym typeface="Symbol" charset="0"/>
              </a:rPr>
              <a:t>volcanoes signals </a:t>
            </a:r>
            <a:r>
              <a:rPr lang="en-GB" sz="2000" b="1" dirty="0">
                <a:solidFill>
                  <a:srgbClr val="000080"/>
                </a:solidFill>
                <a:latin typeface="Palatino Linotype" charset="0"/>
                <a:sym typeface="Symbol" charset="0"/>
              </a:rPr>
              <a:t>!</a:t>
            </a:r>
          </a:p>
        </p:txBody>
      </p:sp>
      <p:sp>
        <p:nvSpPr>
          <p:cNvPr id="14"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Ángulos">
  <a:themeElements>
    <a:clrScheme name="Ángulo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Ángulo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Ángulos.thmx</Template>
  <TotalTime>3126</TotalTime>
  <Words>2047</Words>
  <Application>Microsoft Macintosh PowerPoint</Application>
  <PresentationFormat>Présentation à l'écran (4:3)</PresentationFormat>
  <Paragraphs>307</Paragraphs>
  <Slides>44</Slides>
  <Notes>13</Notes>
  <HiddenSlides>0</HiddenSlides>
  <MMClips>0</MMClips>
  <ScaleCrop>false</ScaleCrop>
  <HeadingPairs>
    <vt:vector size="4" baseType="variant">
      <vt:variant>
        <vt:lpstr>Thème</vt:lpstr>
      </vt:variant>
      <vt:variant>
        <vt:i4>1</vt:i4>
      </vt:variant>
      <vt:variant>
        <vt:lpstr>Titres des diapositives</vt:lpstr>
      </vt:variant>
      <vt:variant>
        <vt:i4>44</vt:i4>
      </vt:variant>
    </vt:vector>
  </HeadingPairs>
  <TitlesOfParts>
    <vt:vector size="45" baseType="lpstr">
      <vt:lpstr>Ángulos</vt:lpstr>
      <vt:lpstr>Présentation PowerPoint</vt:lpstr>
      <vt:lpstr>Introduction</vt:lpstr>
      <vt:lpstr>Introduction</vt:lpstr>
      <vt:lpstr>Introduction</vt:lpstr>
      <vt:lpstr>Introduction</vt:lpstr>
      <vt:lpstr>Présentation PowerPoint</vt:lpstr>
      <vt:lpstr>Présentation PowerPoint</vt:lpstr>
      <vt:lpstr>Climate response to volcanoes</vt:lpstr>
      <vt:lpstr>Climate response to volcanoes</vt:lpstr>
      <vt:lpstr>Climate response to volcanoes</vt:lpstr>
      <vt:lpstr>Présentation PowerPoint</vt:lpstr>
      <vt:lpstr>Initialisation and volcanoes</vt:lpstr>
      <vt:lpstr>Initialisation and volcanoes</vt:lpstr>
      <vt:lpstr>Initialisation and volcanoes</vt:lpstr>
      <vt:lpstr>Initialisation and volcanoes</vt:lpstr>
      <vt:lpstr>Initialisation and volcanoes</vt:lpstr>
      <vt:lpstr>Présentation PowerPoint</vt:lpstr>
      <vt:lpstr>Correlation and RMSE</vt:lpstr>
      <vt:lpstr>Correlation and RMSE</vt:lpstr>
      <vt:lpstr>Correlation and RMSE</vt:lpstr>
      <vt:lpstr>Idealized forcing</vt:lpstr>
      <vt:lpstr>Correlation and RMSE</vt:lpstr>
      <vt:lpstr>Présentation PowerPoint</vt:lpstr>
      <vt:lpstr>NAO and AMO</vt:lpstr>
      <vt:lpstr>NAO and AMO</vt:lpstr>
      <vt:lpstr>Conclusion</vt:lpstr>
      <vt:lpstr>Présentation PowerPoint</vt:lpstr>
      <vt:lpstr>Appendix</vt:lpstr>
      <vt:lpstr>Winter response</vt:lpstr>
      <vt:lpstr>Winter response</vt:lpstr>
      <vt:lpstr>Initialisation and volcanoes</vt:lpstr>
      <vt:lpstr>Initialisation and volcanoes</vt:lpstr>
      <vt:lpstr>Initialisation and volcanoes</vt:lpstr>
      <vt:lpstr>Appendix</vt:lpstr>
      <vt:lpstr>Appendix</vt:lpstr>
      <vt:lpstr>Appendix</vt:lpstr>
      <vt:lpstr>Appendix</vt:lpstr>
      <vt:lpstr>Appendix</vt:lpstr>
      <vt:lpstr>Appendix</vt:lpstr>
      <vt:lpstr>NAO and AMO</vt:lpstr>
      <vt:lpstr>Appendix</vt:lpstr>
      <vt:lpstr>Appendix</vt:lpstr>
      <vt:lpstr>Appendix</vt:lpstr>
      <vt:lpstr>Appendix</vt:lpstr>
    </vt:vector>
  </TitlesOfParts>
  <Manager/>
  <Company>IC3</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Franziska Ewald de Aceves</dc:creator>
  <cp:keywords/>
  <dc:description/>
  <cp:lastModifiedBy>Martin MENEGOZ</cp:lastModifiedBy>
  <cp:revision>342</cp:revision>
  <cp:lastPrinted>2015-09-14T21:03:13Z</cp:lastPrinted>
  <dcterms:created xsi:type="dcterms:W3CDTF">2012-06-07T13:45:56Z</dcterms:created>
  <dcterms:modified xsi:type="dcterms:W3CDTF">2015-09-15T07:01:06Z</dcterms:modified>
  <cp:category/>
</cp:coreProperties>
</file>